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5"/>
  </p:notesMasterIdLst>
  <p:sldIdLst>
    <p:sldId id="256" r:id="rId6"/>
    <p:sldId id="257" r:id="rId7"/>
    <p:sldId id="315" r:id="rId8"/>
    <p:sldId id="316" r:id="rId9"/>
    <p:sldId id="317" r:id="rId10"/>
    <p:sldId id="318" r:id="rId11"/>
    <p:sldId id="319" r:id="rId12"/>
    <p:sldId id="304" r:id="rId13"/>
    <p:sldId id="320" r:id="rId14"/>
    <p:sldId id="321" r:id="rId15"/>
    <p:sldId id="322" r:id="rId16"/>
    <p:sldId id="323" r:id="rId17"/>
    <p:sldId id="324" r:id="rId18"/>
    <p:sldId id="305" r:id="rId19"/>
    <p:sldId id="325" r:id="rId20"/>
    <p:sldId id="326" r:id="rId21"/>
    <p:sldId id="327" r:id="rId22"/>
    <p:sldId id="328" r:id="rId23"/>
    <p:sldId id="329" r:id="rId24"/>
    <p:sldId id="306" r:id="rId25"/>
    <p:sldId id="330" r:id="rId26"/>
    <p:sldId id="331" r:id="rId27"/>
    <p:sldId id="332" r:id="rId28"/>
    <p:sldId id="333" r:id="rId29"/>
    <p:sldId id="334" r:id="rId30"/>
    <p:sldId id="314" r:id="rId31"/>
    <p:sldId id="336" r:id="rId32"/>
    <p:sldId id="335" r:id="rId33"/>
    <p:sldId id="30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yzNrdt2yjx/rQGCV8EX9A==" hashData="ek5So+SQi+li1VB29NV3MvQB0aW2WbYkgQC59mpZbv34tYMPZCueGBbHv8iIpiiTBejVJ/TYaHGr7OWy8Z3+/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Bowen" initials="J" lastIdx="2" clrIdx="0">
    <p:extLst>
      <p:ext uri="{19B8F6BF-5375-455C-9EA6-DF929625EA0E}">
        <p15:presenceInfo xmlns:p15="http://schemas.microsoft.com/office/powerpoint/2012/main" userId="S::jb36559@open.ac.uk::901a49f7-53ec-45fc-88d3-b66d1dd7b5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88"/>
    <p:restoredTop sz="89928" autoAdjust="0"/>
  </p:normalViewPr>
  <p:slideViewPr>
    <p:cSldViewPr snapToGrid="0">
      <p:cViewPr varScale="1">
        <p:scale>
          <a:sx n="102" d="100"/>
          <a:sy n="102" d="100"/>
        </p:scale>
        <p:origin x="109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4: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If we had </a:t>
            </a:r>
            <a:r>
              <a:rPr lang="en-GB" dirty="0"/>
              <a:t>had </a:t>
            </a:r>
            <a:r>
              <a:rPr lang="en-GB" sz="1200" kern="1200" dirty="0">
                <a:solidFill>
                  <a:schemeClr val="tx1"/>
                </a:solidFill>
                <a:effectLst/>
                <a:latin typeface="+mn-lt"/>
                <a:ea typeface="+mn-ea"/>
                <a:cs typeface="+mn-cs"/>
              </a:rPr>
              <a:t>another discount rate, </a:t>
            </a:r>
            <a:r>
              <a:rPr lang="en-GB" dirty="0"/>
              <a:t>for example </a:t>
            </a:r>
            <a:r>
              <a:rPr lang="en-GB" sz="1200" kern="1200" dirty="0">
                <a:solidFill>
                  <a:schemeClr val="tx1"/>
                </a:solidFill>
                <a:effectLst/>
                <a:latin typeface="+mn-lt"/>
                <a:ea typeface="+mn-ea"/>
                <a:cs typeface="+mn-cs"/>
              </a:rPr>
              <a:t>5 percent</a:t>
            </a:r>
            <a:r>
              <a:rPr lang="en-GB" dirty="0"/>
              <a:t>,</a:t>
            </a:r>
            <a:r>
              <a:rPr lang="en-GB" sz="1200" kern="1200" dirty="0">
                <a:solidFill>
                  <a:schemeClr val="tx1"/>
                </a:solidFill>
                <a:effectLst/>
                <a:latin typeface="+mn-lt"/>
                <a:ea typeface="+mn-ea"/>
                <a:cs typeface="+mn-cs"/>
              </a:rPr>
              <a:t> instead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 would have 5% in the denominator of both the costs</a:t>
            </a:r>
            <a:r>
              <a:rPr lang="en-GB" sz="1200" kern="1200" baseline="0" dirty="0">
                <a:solidFill>
                  <a:schemeClr val="tx1"/>
                </a:solidFill>
                <a:effectLst/>
                <a:latin typeface="+mn-lt"/>
                <a:ea typeface="+mn-ea"/>
                <a:cs typeface="+mn-cs"/>
              </a:rPr>
              <a:t> a</a:t>
            </a:r>
            <a:r>
              <a:rPr lang="en-GB" sz="1200" kern="1200" dirty="0">
                <a:solidFill>
                  <a:schemeClr val="tx1"/>
                </a:solidFill>
                <a:effectLst/>
                <a:latin typeface="+mn-lt"/>
                <a:ea typeface="+mn-ea"/>
                <a:cs typeface="+mn-cs"/>
              </a:rPr>
              <a:t>nd the electricity generation</a:t>
            </a:r>
            <a:r>
              <a:rPr lang="en-GB" sz="1200" kern="1200" baseline="0" dirty="0">
                <a:solidFill>
                  <a:schemeClr val="tx1"/>
                </a:solidFill>
                <a:effectLst/>
                <a:latin typeface="+mn-lt"/>
                <a:ea typeface="+mn-ea"/>
                <a:cs typeface="+mn-cs"/>
              </a:rPr>
              <a:t>. This </a:t>
            </a:r>
            <a:r>
              <a:rPr lang="en-GB" sz="1200" kern="1200" dirty="0">
                <a:solidFill>
                  <a:schemeClr val="tx1"/>
                </a:solidFill>
                <a:effectLst/>
                <a:latin typeface="+mn-lt"/>
                <a:ea typeface="+mn-ea"/>
                <a:cs typeface="+mn-cs"/>
              </a:rPr>
              <a:t>would give us a different</a:t>
            </a:r>
            <a:r>
              <a:rPr lang="en-GB" sz="1200" kern="1200" baseline="0" dirty="0">
                <a:solidFill>
                  <a:schemeClr val="tx1"/>
                </a:solidFill>
                <a:effectLst/>
                <a:latin typeface="+mn-lt"/>
                <a:ea typeface="+mn-ea"/>
                <a:cs typeface="+mn-cs"/>
              </a:rPr>
              <a:t> </a:t>
            </a:r>
            <a:r>
              <a:rPr lang="en-GB" dirty="0"/>
              <a:t>L.C.O.E</a:t>
            </a:r>
            <a:r>
              <a:rPr lang="en-GB" sz="1200" kern="1200" baseline="0" dirty="0">
                <a:solidFill>
                  <a:schemeClr val="tx1"/>
                </a:solidFill>
                <a:effectLst/>
                <a:latin typeface="+mn-lt"/>
                <a:ea typeface="+mn-ea"/>
                <a:cs typeface="+mn-cs"/>
              </a:rPr>
              <a:t> of </a:t>
            </a:r>
            <a:r>
              <a:rPr lang="en-GB" sz="1200" kern="1200" dirty="0">
                <a:solidFill>
                  <a:schemeClr val="tx1"/>
                </a:solidFill>
                <a:effectLst/>
                <a:latin typeface="+mn-lt"/>
                <a:ea typeface="+mn-ea"/>
                <a:cs typeface="+mn-cs"/>
              </a:rPr>
              <a:t>0.385 dollars per </a:t>
            </a:r>
            <a:r>
              <a:rPr lang="en-GB" dirty="0"/>
              <a:t>kilowatt hour</a:t>
            </a:r>
            <a:r>
              <a:rPr lang="en-GB" sz="1200" kern="1200" dirty="0">
                <a:solidFill>
                  <a:schemeClr val="tx1"/>
                </a:solidFill>
                <a:effectLst/>
                <a:latin typeface="+mn-lt"/>
                <a:ea typeface="+mn-ea"/>
                <a:cs typeface="+mn-cs"/>
              </a:rPr>
              <a:t>.</a:t>
            </a:r>
            <a:r>
              <a:rPr lang="en-GB" dirty="0"/>
              <a:t> Therefore when choosing the discount rate it will have great impact on the results depending on which rate you choose.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The key </a:t>
            </a:r>
            <a:r>
              <a:rPr lang="en-GB" dirty="0"/>
              <a:t>take-away</a:t>
            </a:r>
            <a:r>
              <a:rPr lang="en-GB" sz="1200" kern="1200" dirty="0">
                <a:solidFill>
                  <a:schemeClr val="tx1"/>
                </a:solidFill>
                <a:effectLst/>
                <a:latin typeface="+mn-lt"/>
                <a:ea typeface="+mn-ea"/>
                <a:cs typeface="+mn-cs"/>
              </a:rPr>
              <a:t> message is that, first of all</a:t>
            </a:r>
            <a:r>
              <a:rPr lang="en-GB" dirty="0"/>
              <a:t>,</a:t>
            </a:r>
            <a:r>
              <a:rPr lang="en-GB" sz="1200" kern="1200" dirty="0">
                <a:solidFill>
                  <a:schemeClr val="tx1"/>
                </a:solidFill>
                <a:effectLst/>
                <a:latin typeface="+mn-lt"/>
                <a:ea typeface="+mn-ea"/>
                <a:cs typeface="+mn-cs"/>
              </a:rPr>
              <a:t> the levelized cost of electricity represents the final cost of electricity required for the overall system to break even over the project lifetime. </a:t>
            </a:r>
            <a:r>
              <a:rPr lang="en-GB" dirty="0"/>
              <a:t>The second</a:t>
            </a:r>
            <a:r>
              <a:rPr lang="en-GB" sz="1200" kern="1200" dirty="0">
                <a:solidFill>
                  <a:schemeClr val="tx1"/>
                </a:solidFill>
                <a:effectLst/>
                <a:latin typeface="+mn-lt"/>
                <a:ea typeface="+mn-ea"/>
                <a:cs typeface="+mn-cs"/>
              </a:rPr>
              <a:t> point is that the</a:t>
            </a:r>
            <a:r>
              <a:rPr lang="en-GB" sz="1200" kern="1200" baseline="0" dirty="0">
                <a:solidFill>
                  <a:schemeClr val="tx1"/>
                </a:solidFill>
                <a:effectLst/>
                <a:latin typeface="+mn-lt"/>
                <a:ea typeface="+mn-ea"/>
                <a:cs typeface="+mn-cs"/>
              </a:rPr>
              <a:t> </a:t>
            </a:r>
            <a:r>
              <a:rPr lang="en-GB" dirty="0"/>
              <a:t>L.C.O.E</a:t>
            </a:r>
            <a:r>
              <a:rPr lang="en-GB" sz="1200" kern="1200" dirty="0">
                <a:solidFill>
                  <a:schemeClr val="tx1"/>
                </a:solidFill>
                <a:effectLst/>
                <a:latin typeface="+mn-lt"/>
                <a:ea typeface="+mn-ea"/>
                <a:cs typeface="+mn-cs"/>
              </a:rPr>
              <a:t> concept is good for comparing technologies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with different cost structures. We mentioned that</a:t>
            </a:r>
            <a:r>
              <a:rPr lang="en-GB" sz="1200" kern="1200" baseline="0" dirty="0">
                <a:solidFill>
                  <a:schemeClr val="tx1"/>
                </a:solidFill>
                <a:effectLst/>
                <a:latin typeface="+mn-lt"/>
                <a:ea typeface="+mn-ea"/>
                <a:cs typeface="+mn-cs"/>
              </a:rPr>
              <a:t> r</a:t>
            </a:r>
            <a:r>
              <a:rPr lang="en-GB" sz="1200" kern="1200" dirty="0">
                <a:solidFill>
                  <a:schemeClr val="tx1"/>
                </a:solidFill>
                <a:effectLst/>
                <a:latin typeface="+mn-lt"/>
                <a:ea typeface="+mn-ea"/>
                <a:cs typeface="+mn-cs"/>
              </a:rPr>
              <a:t>enewable technologies, which can have a high investment cost but low or no fuel cost, compared to diesel technologies, which have a relatively low</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investment </a:t>
            </a:r>
            <a:r>
              <a:rPr lang="en-GB" dirty="0"/>
              <a:t>cost</a:t>
            </a:r>
            <a:r>
              <a:rPr lang="en-GB" sz="1200" kern="1200" dirty="0">
                <a:solidFill>
                  <a:schemeClr val="tx1"/>
                </a:solidFill>
                <a:effectLst/>
                <a:latin typeface="+mn-lt"/>
                <a:ea typeface="+mn-ea"/>
                <a:cs typeface="+mn-cs"/>
              </a:rPr>
              <a:t> but higher fuel costs</a:t>
            </a:r>
            <a:r>
              <a:rPr lang="en-GB" sz="1200" kern="1200" baseline="0" dirty="0">
                <a:solidFill>
                  <a:schemeClr val="tx1"/>
                </a:solidFill>
                <a:effectLst/>
                <a:latin typeface="+mn-lt"/>
                <a:ea typeface="+mn-ea"/>
                <a:cs typeface="+mn-cs"/>
              </a:rPr>
              <a:t>, can better be compared using the </a:t>
            </a:r>
            <a:r>
              <a:rPr lang="en-GB" dirty="0"/>
              <a:t>L.C.O.E</a:t>
            </a:r>
            <a:r>
              <a:rPr lang="en-GB" sz="1200" kern="1200" baseline="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p:txBody>
      </p:sp>
      <p:sp>
        <p:nvSpPr>
          <p:cNvPr id="394" name="Google Shape;394;p2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3223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6: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In this next part of the advanced theory</a:t>
            </a:r>
            <a:r>
              <a:rPr lang="en-GB" sz="1200" kern="1200" baseline="0" dirty="0">
                <a:solidFill>
                  <a:schemeClr val="tx1"/>
                </a:solidFill>
                <a:effectLst/>
                <a:latin typeface="+mn-lt"/>
                <a:ea typeface="+mn-ea"/>
                <a:cs typeface="+mn-cs"/>
              </a:rPr>
              <a:t> lecture</a:t>
            </a:r>
            <a:r>
              <a:rPr lang="en-GB" sz="1200" kern="1200" dirty="0">
                <a:solidFill>
                  <a:schemeClr val="tx1"/>
                </a:solidFill>
                <a:effectLst/>
                <a:latin typeface="+mn-lt"/>
                <a:ea typeface="+mn-ea"/>
                <a:cs typeface="+mn-cs"/>
              </a:rPr>
              <a:t>, we will focus on how we are using the </a:t>
            </a:r>
            <a:r>
              <a:rPr lang="en-GB" dirty="0"/>
              <a:t>G.I.S</a:t>
            </a:r>
            <a:r>
              <a:rPr lang="en-GB" sz="1200" kern="1200" dirty="0">
                <a:solidFill>
                  <a:schemeClr val="tx1"/>
                </a:solidFill>
                <a:effectLst/>
                <a:latin typeface="+mn-lt"/>
                <a:ea typeface="+mn-ea"/>
                <a:cs typeface="+mn-cs"/>
              </a:rPr>
              <a:t> and</a:t>
            </a:r>
            <a:r>
              <a:rPr lang="en-GB" sz="1200" kern="1200" baseline="0" dirty="0">
                <a:solidFill>
                  <a:schemeClr val="tx1"/>
                </a:solidFill>
                <a:effectLst/>
                <a:latin typeface="+mn-lt"/>
                <a:ea typeface="+mn-ea"/>
                <a:cs typeface="+mn-cs"/>
              </a:rPr>
              <a:t> </a:t>
            </a:r>
            <a:r>
              <a:rPr lang="en-GB" dirty="0"/>
              <a:t>non-G.I.S </a:t>
            </a:r>
            <a:r>
              <a:rPr lang="en-GB" sz="1200" kern="1200" dirty="0">
                <a:solidFill>
                  <a:schemeClr val="tx1"/>
                </a:solidFill>
                <a:effectLst/>
                <a:latin typeface="+mn-lt"/>
                <a:ea typeface="+mn-ea"/>
                <a:cs typeface="+mn-cs"/>
              </a:rPr>
              <a:t>data to size the different technologies. Furthermore, </a:t>
            </a:r>
            <a:r>
              <a:rPr lang="en-GB" sz="1200" kern="1200" baseline="0" dirty="0">
                <a:solidFill>
                  <a:schemeClr val="tx1"/>
                </a:solidFill>
                <a:effectLst/>
                <a:latin typeface="+mn-lt"/>
                <a:ea typeface="+mn-ea"/>
                <a:cs typeface="+mn-cs"/>
              </a:rPr>
              <a:t>we will describe how we </a:t>
            </a:r>
            <a:r>
              <a:rPr lang="en-GB" sz="1200" kern="1200" dirty="0">
                <a:solidFill>
                  <a:schemeClr val="tx1"/>
                </a:solidFill>
                <a:effectLst/>
                <a:latin typeface="+mn-lt"/>
                <a:ea typeface="+mn-ea"/>
                <a:cs typeface="+mn-cs"/>
              </a:rPr>
              <a:t>use the </a:t>
            </a:r>
            <a:r>
              <a:rPr lang="en-GB" dirty="0"/>
              <a:t>L.C.O.E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calculations in OnSSET. We will start by going through a few of the key concepts.</a:t>
            </a:r>
            <a:r>
              <a:rPr lang="en-GB" dirty="0"/>
              <a:t> </a:t>
            </a:r>
            <a:endParaRPr dirty="0"/>
          </a:p>
        </p:txBody>
      </p:sp>
      <p:sp>
        <p:nvSpPr>
          <p:cNvPr id="412" name="Google Shape;412;p2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7618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7: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The first three </a:t>
            </a:r>
            <a:r>
              <a:rPr lang="en-US" sz="1200" kern="1200" baseline="0" dirty="0">
                <a:solidFill>
                  <a:schemeClr val="tx1"/>
                </a:solidFill>
                <a:effectLst/>
                <a:latin typeface="+mn-lt"/>
                <a:ea typeface="+mn-ea"/>
                <a:cs typeface="+mn-cs"/>
              </a:rPr>
              <a:t>concepts we introduce </a:t>
            </a:r>
            <a:r>
              <a:rPr lang="en-US" sz="1200" kern="1200" dirty="0">
                <a:solidFill>
                  <a:schemeClr val="tx1"/>
                </a:solidFill>
                <a:effectLst/>
                <a:latin typeface="+mn-lt"/>
                <a:ea typeface="+mn-ea"/>
                <a:cs typeface="+mn-cs"/>
              </a:rPr>
              <a:t>are load curves, peak loads</a:t>
            </a:r>
            <a:r>
              <a:rPr lang="en-US" dirty="0"/>
              <a:t>,</a:t>
            </a:r>
            <a:r>
              <a:rPr lang="en-US" sz="1200" kern="1200" dirty="0">
                <a:solidFill>
                  <a:schemeClr val="tx1"/>
                </a:solidFill>
                <a:effectLst/>
                <a:latin typeface="+mn-lt"/>
                <a:ea typeface="+mn-ea"/>
                <a:cs typeface="+mn-cs"/>
              </a:rPr>
              <a:t> and baseloads. A load curve shows how the electricity demand varies throughout the day or the month of the year. We can see here an example of daily load curves. These are based on example curves from the Progress towards Sustainable Energy report by the World Bank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International Energy Agency.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can see example load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curves for different electricity Tiers. For Tier 1, where electricity is mainly used for lighting and for charging,</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e might actually not have any power requirements during the night. Starting in the morning, we see a low demand for electricity</a:t>
            </a:r>
            <a:r>
              <a:rPr lang="en-US" sz="1200" kern="1200" baseline="0" dirty="0">
                <a:solidFill>
                  <a:schemeClr val="tx1"/>
                </a:solidFill>
                <a:effectLst/>
                <a:latin typeface="+mn-lt"/>
                <a:ea typeface="+mn-ea"/>
                <a:cs typeface="+mn-cs"/>
              </a:rPr>
              <a:t> which </a:t>
            </a:r>
            <a:r>
              <a:rPr lang="en-US" dirty="0"/>
              <a:t>increases</a:t>
            </a:r>
            <a:r>
              <a:rPr lang="en-US" sz="1200" kern="1200" baseline="0" dirty="0">
                <a:solidFill>
                  <a:schemeClr val="tx1"/>
                </a:solidFill>
                <a:effectLst/>
                <a:latin typeface="+mn-lt"/>
                <a:ea typeface="+mn-ea"/>
                <a:cs typeface="+mn-cs"/>
              </a:rPr>
              <a:t> in </a:t>
            </a:r>
            <a:r>
              <a:rPr lang="en-US" sz="1200" kern="1200" dirty="0">
                <a:solidFill>
                  <a:schemeClr val="tx1"/>
                </a:solidFill>
                <a:effectLst/>
                <a:latin typeface="+mn-lt"/>
                <a:ea typeface="+mn-ea"/>
                <a:cs typeface="+mn-cs"/>
              </a:rPr>
              <a:t>the evening when we have our highest demand for electricity. This is the time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when you turn the light bulbs on and perhaps charge your phone. The highest load is called the peak load.</a:t>
            </a:r>
            <a:r>
              <a:rPr lang="en-US" sz="1200" kern="1200" baseline="0" dirty="0">
                <a:solidFill>
                  <a:schemeClr val="tx1"/>
                </a:solidFill>
                <a:effectLst/>
                <a:latin typeface="+mn-lt"/>
                <a:ea typeface="+mn-ea"/>
                <a:cs typeface="+mn-cs"/>
              </a:rPr>
              <a:t> This </a:t>
            </a:r>
            <a:r>
              <a:rPr lang="en-US" sz="1200" kern="1200" dirty="0">
                <a:solidFill>
                  <a:schemeClr val="tx1"/>
                </a:solidFill>
                <a:effectLst/>
                <a:latin typeface="+mn-lt"/>
                <a:ea typeface="+mn-ea"/>
                <a:cs typeface="+mn-cs"/>
              </a:rPr>
              <a:t>then drops towards the night when the light bulbs are turned off.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Tier </a:t>
            </a:r>
            <a:r>
              <a:rPr lang="en-US" dirty="0"/>
              <a:t>2</a:t>
            </a:r>
            <a:r>
              <a:rPr lang="en-US" sz="1200" kern="1200" dirty="0">
                <a:solidFill>
                  <a:schemeClr val="tx1"/>
                </a:solidFill>
                <a:effectLst/>
                <a:latin typeface="+mn-lt"/>
                <a:ea typeface="+mn-ea"/>
                <a:cs typeface="+mn-cs"/>
              </a:rPr>
              <a:t> you have</a:t>
            </a:r>
            <a:r>
              <a:rPr lang="en-US" sz="1200" kern="1200" baseline="0" dirty="0">
                <a:solidFill>
                  <a:schemeClr val="tx1"/>
                </a:solidFill>
                <a:effectLst/>
                <a:latin typeface="+mn-lt"/>
                <a:ea typeface="+mn-ea"/>
                <a:cs typeface="+mn-cs"/>
              </a:rPr>
              <a:t> some </a:t>
            </a:r>
            <a:r>
              <a:rPr lang="en-US" sz="1200" kern="1200" dirty="0">
                <a:solidFill>
                  <a:schemeClr val="tx1"/>
                </a:solidFill>
                <a:effectLst/>
                <a:latin typeface="+mn-lt"/>
                <a:ea typeface="+mn-ea"/>
                <a:cs typeface="+mn-cs"/>
              </a:rPr>
              <a:t>continuous appliances (meaning that</a:t>
            </a:r>
            <a:r>
              <a:rPr lang="en-US" sz="1200" kern="1200" baseline="0" dirty="0">
                <a:solidFill>
                  <a:schemeClr val="tx1"/>
                </a:solidFill>
                <a:effectLst/>
                <a:latin typeface="+mn-lt"/>
                <a:ea typeface="+mn-ea"/>
                <a:cs typeface="+mn-cs"/>
              </a:rPr>
              <a:t> </a:t>
            </a:r>
            <a:r>
              <a:rPr lang="en-US" dirty="0"/>
              <a:t>electricity is consumed</a:t>
            </a:r>
            <a:r>
              <a:rPr lang="en-US" sz="1200" kern="1200" baseline="0" dirty="0">
                <a:solidFill>
                  <a:schemeClr val="tx1"/>
                </a:solidFill>
                <a:effectLst/>
                <a:latin typeface="+mn-lt"/>
                <a:ea typeface="+mn-ea"/>
                <a:cs typeface="+mn-cs"/>
              </a:rPr>
              <a:t> throughout the day and night)</a:t>
            </a:r>
            <a:r>
              <a:rPr lang="en-US" sz="1200" kern="1200" dirty="0">
                <a:solidFill>
                  <a:schemeClr val="tx1"/>
                </a:solidFill>
                <a:effectLst/>
                <a:latin typeface="+mn-lt"/>
                <a:ea typeface="+mn-ea"/>
                <a:cs typeface="+mn-cs"/>
              </a:rPr>
              <a:t>. In Tier 2 you</a:t>
            </a:r>
            <a:r>
              <a:rPr lang="en-US"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have higher demand during the day for electricity, depending on the appliances that are used. The peak</a:t>
            </a:r>
            <a:r>
              <a:rPr lang="en-GB" sz="1200" kern="1200" baseline="0" dirty="0">
                <a:solidFill>
                  <a:schemeClr val="tx1"/>
                </a:solidFill>
                <a:effectLst/>
                <a:latin typeface="+mn-lt"/>
                <a:ea typeface="+mn-ea"/>
                <a:cs typeface="+mn-cs"/>
              </a:rPr>
              <a:t> load is very similar </a:t>
            </a:r>
            <a:r>
              <a:rPr lang="en-GB" dirty="0"/>
              <a:t>in all</a:t>
            </a:r>
            <a:r>
              <a:rPr lang="en-GB" sz="1200" kern="1200" baseline="0" dirty="0">
                <a:solidFill>
                  <a:schemeClr val="tx1"/>
                </a:solidFill>
                <a:effectLst/>
                <a:latin typeface="+mn-lt"/>
                <a:ea typeface="+mn-ea"/>
                <a:cs typeface="+mn-cs"/>
              </a:rPr>
              <a:t> tiers</a:t>
            </a:r>
            <a:r>
              <a:rPr lang="en-GB" sz="1200" kern="1200" dirty="0">
                <a:solidFill>
                  <a:schemeClr val="tx1"/>
                </a:solidFill>
                <a:effectLst/>
                <a:latin typeface="+mn-lt"/>
                <a:ea typeface="+mn-ea"/>
                <a:cs typeface="+mn-cs"/>
              </a:rPr>
              <a:t> for household electricity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demand.</a:t>
            </a:r>
            <a:r>
              <a:rPr lang="en-GB" dirty="0"/>
              <a:t> </a:t>
            </a:r>
            <a:endParaRPr lang="en-GB" sz="1200" kern="1200" dirty="0">
              <a:solidFill>
                <a:schemeClr val="tx1"/>
              </a:solidFill>
              <a:effectLst/>
              <a:latin typeface="+mn-lt"/>
              <a:ea typeface="+mn-ea"/>
              <a:cs typeface="+mn-cs"/>
            </a:endParaRPr>
          </a:p>
        </p:txBody>
      </p:sp>
      <p:sp>
        <p:nvSpPr>
          <p:cNvPr id="419" name="Google Shape;419;p2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1500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8: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Now we will cover a concept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called the base-to-peak-load ratio. This is a ratio of the average load during the day compared to the peak load during the day.</a:t>
            </a:r>
            <a:r>
              <a:rPr lang="en-GB" sz="1200" kern="1200" baseline="0" dirty="0">
                <a:solidFill>
                  <a:schemeClr val="tx1"/>
                </a:solidFill>
                <a:effectLst/>
                <a:latin typeface="+mn-lt"/>
                <a:ea typeface="+mn-ea"/>
                <a:cs typeface="+mn-cs"/>
              </a:rPr>
              <a:t> I</a:t>
            </a:r>
            <a:r>
              <a:rPr lang="en-GB" sz="1200" kern="1200" dirty="0">
                <a:solidFill>
                  <a:schemeClr val="tx1"/>
                </a:solidFill>
                <a:effectLst/>
                <a:latin typeface="+mn-lt"/>
                <a:ea typeface="+mn-ea"/>
                <a:cs typeface="+mn-cs"/>
              </a:rPr>
              <a:t>n a case where we have more demand during the day, the average to peak load ratio will be lower compared to a case where we have very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low load during the day and a very high load during the peak. When we </a:t>
            </a:r>
            <a:r>
              <a:rPr lang="en-GB" dirty="0"/>
              <a:t>calculate the</a:t>
            </a:r>
            <a:r>
              <a:rPr lang="en-GB" sz="1200" kern="1200" dirty="0">
                <a:solidFill>
                  <a:schemeClr val="tx1"/>
                </a:solidFill>
                <a:effectLst/>
                <a:latin typeface="+mn-lt"/>
                <a:ea typeface="+mn-ea"/>
                <a:cs typeface="+mn-cs"/>
              </a:rPr>
              <a:t> electricity load in OnSSET</a:t>
            </a:r>
            <a:r>
              <a:rPr lang="en-GB" dirty="0"/>
              <a:t>,</a:t>
            </a:r>
            <a:r>
              <a:rPr lang="en-GB" sz="1200" kern="1200" dirty="0">
                <a:solidFill>
                  <a:schemeClr val="tx1"/>
                </a:solidFill>
                <a:effectLst/>
                <a:latin typeface="+mn-lt"/>
                <a:ea typeface="+mn-ea"/>
                <a:cs typeface="+mn-cs"/>
              </a:rPr>
              <a:t> we start with the electricity demands as annual demands. The annual demand in each settlement is </a:t>
            </a:r>
            <a:r>
              <a:rPr lang="en-GB" dirty="0"/>
              <a:t>calculated</a:t>
            </a:r>
            <a:r>
              <a:rPr lang="en-GB" sz="1200" kern="1200" dirty="0">
                <a:solidFill>
                  <a:schemeClr val="tx1"/>
                </a:solidFill>
                <a:effectLst/>
                <a:latin typeface="+mn-lt"/>
                <a:ea typeface="+mn-ea"/>
                <a:cs typeface="+mn-cs"/>
              </a:rPr>
              <a:t> from the number of households and the electricity demand target per household (from the multi-tier framework) plus the loads for other sectors such as schools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hospitals, agriculture,</a:t>
            </a:r>
            <a:r>
              <a:rPr lang="en-GB" sz="1200" kern="1200" baseline="0" dirty="0">
                <a:solidFill>
                  <a:schemeClr val="tx1"/>
                </a:solidFill>
                <a:effectLst/>
                <a:latin typeface="+mn-lt"/>
                <a:ea typeface="+mn-ea"/>
                <a:cs typeface="+mn-cs"/>
              </a:rPr>
              <a:t> </a:t>
            </a:r>
            <a:r>
              <a:rPr lang="en-GB" dirty="0"/>
              <a:t>and commercial</a:t>
            </a:r>
            <a:r>
              <a:rPr lang="en-GB" sz="1200" kern="1200" dirty="0">
                <a:solidFill>
                  <a:schemeClr val="tx1"/>
                </a:solidFill>
                <a:effectLst/>
                <a:latin typeface="+mn-lt"/>
                <a:ea typeface="+mn-ea"/>
                <a:cs typeface="+mn-cs"/>
              </a:rPr>
              <a:t> activities</a:t>
            </a:r>
            <a:r>
              <a:rPr lang="en-GB" sz="1200" kern="1200" baseline="0" dirty="0">
                <a:solidFill>
                  <a:schemeClr val="tx1"/>
                </a:solidFill>
                <a:effectLst/>
                <a:latin typeface="+mn-lt"/>
                <a:ea typeface="+mn-ea"/>
                <a:cs typeface="+mn-cs"/>
              </a:rPr>
              <a:t> (this </a:t>
            </a:r>
            <a:r>
              <a:rPr lang="en-GB" sz="1200" kern="1200" dirty="0">
                <a:solidFill>
                  <a:schemeClr val="tx1"/>
                </a:solidFill>
                <a:effectLst/>
                <a:latin typeface="+mn-lt"/>
                <a:ea typeface="+mn-ea"/>
                <a:cs typeface="+mn-cs"/>
              </a:rPr>
              <a:t>depends on what is included in your study). </a:t>
            </a:r>
            <a:r>
              <a:rPr lang="en-US" sz="1200" kern="1200" dirty="0">
                <a:solidFill>
                  <a:schemeClr val="tx1"/>
                </a:solidFill>
                <a:effectLst/>
                <a:latin typeface="+mn-lt"/>
                <a:ea typeface="+mn-ea"/>
                <a:cs typeface="+mn-cs"/>
              </a:rPr>
              <a:t>From the total annual demand, we can calculate the average demand</a:t>
            </a:r>
            <a:r>
              <a:rPr lang="en-US" sz="1200" kern="1200" baseline="0" dirty="0">
                <a:solidFill>
                  <a:schemeClr val="tx1"/>
                </a:solidFill>
                <a:effectLst/>
                <a:latin typeface="+mn-lt"/>
                <a:ea typeface="+mn-ea"/>
                <a:cs typeface="+mn-cs"/>
              </a:rPr>
              <a:t> for </a:t>
            </a:r>
            <a:r>
              <a:rPr lang="en-US" sz="1200" kern="1200" dirty="0">
                <a:solidFill>
                  <a:schemeClr val="tx1"/>
                </a:solidFill>
                <a:effectLst/>
                <a:latin typeface="+mn-lt"/>
                <a:ea typeface="+mn-ea"/>
                <a:cs typeface="+mn-cs"/>
              </a:rPr>
              <a:t>every hour by the following formula:</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e take the annual consumption, </a:t>
            </a:r>
            <a:r>
              <a:rPr lang="en-US" dirty="0"/>
              <a:t>and multiply</a:t>
            </a:r>
            <a:r>
              <a:rPr lang="en-US" sz="1200" kern="1200" dirty="0">
                <a:solidFill>
                  <a:schemeClr val="tx1"/>
                </a:solidFill>
                <a:effectLst/>
                <a:latin typeface="+mn-lt"/>
                <a:ea typeface="+mn-ea"/>
                <a:cs typeface="+mn-cs"/>
              </a:rPr>
              <a:t> it by (1</a:t>
            </a:r>
            <a:r>
              <a:rPr lang="en-US" sz="1200" kern="1200" baseline="0" dirty="0">
                <a:solidFill>
                  <a:schemeClr val="tx1"/>
                </a:solidFill>
                <a:effectLst/>
                <a:latin typeface="+mn-lt"/>
                <a:ea typeface="+mn-ea"/>
                <a:cs typeface="+mn-cs"/>
              </a:rPr>
              <a:t> + transmission </a:t>
            </a:r>
            <a:r>
              <a:rPr lang="en-US" sz="1200" kern="1200" dirty="0">
                <a:solidFill>
                  <a:schemeClr val="tx1"/>
                </a:solidFill>
                <a:effectLst/>
                <a:latin typeface="+mn-lt"/>
                <a:ea typeface="+mn-ea"/>
                <a:cs typeface="+mn-cs"/>
              </a:rPr>
              <a:t>and distribution losses). As an example:</a:t>
            </a:r>
            <a:r>
              <a:rPr lang="en-US" sz="1200" kern="1200" baseline="0" dirty="0">
                <a:solidFill>
                  <a:schemeClr val="tx1"/>
                </a:solidFill>
                <a:effectLst/>
                <a:latin typeface="+mn-lt"/>
                <a:ea typeface="+mn-ea"/>
                <a:cs typeface="+mn-cs"/>
              </a:rPr>
              <a:t> i</a:t>
            </a:r>
            <a:r>
              <a:rPr lang="en-US" sz="1200" kern="1200" dirty="0">
                <a:solidFill>
                  <a:schemeClr val="tx1"/>
                </a:solidFill>
                <a:effectLst/>
                <a:latin typeface="+mn-lt"/>
                <a:ea typeface="+mn-ea"/>
                <a:cs typeface="+mn-cs"/>
              </a:rPr>
              <a:t>f we need 100 </a:t>
            </a:r>
            <a:r>
              <a:rPr lang="en-US" dirty="0"/>
              <a:t>kilowatt hour</a:t>
            </a:r>
            <a:r>
              <a:rPr lang="en-US" sz="1200" kern="120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n a year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we have a system with 10 </a:t>
            </a:r>
            <a:r>
              <a:rPr lang="en-US" dirty="0"/>
              <a:t>per cent</a:t>
            </a:r>
            <a:r>
              <a:rPr lang="en-US" sz="1200" kern="1200" dirty="0">
                <a:solidFill>
                  <a:schemeClr val="tx1"/>
                </a:solidFill>
                <a:effectLst/>
                <a:latin typeface="+mn-lt"/>
                <a:ea typeface="+mn-ea"/>
                <a:cs typeface="+mn-cs"/>
              </a:rPr>
              <a:t> transmission and distribution losses,</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e need to supply 110 </a:t>
            </a:r>
            <a:r>
              <a:rPr lang="en-US" dirty="0"/>
              <a:t>kilowatt hour</a:t>
            </a:r>
            <a:r>
              <a:rPr lang="en-US" sz="1200" kern="1200" dirty="0">
                <a:solidFill>
                  <a:schemeClr val="tx1"/>
                </a:solidFill>
                <a:effectLst/>
                <a:latin typeface="+mn-lt"/>
                <a:ea typeface="+mn-ea"/>
                <a:cs typeface="+mn-cs"/>
              </a:rPr>
              <a:t> to meet the final demand. The supply load is actually higher than the actual demand. We</a:t>
            </a:r>
            <a:r>
              <a:rPr lang="en-US" sz="1200" kern="1200" baseline="0" dirty="0">
                <a:solidFill>
                  <a:schemeClr val="tx1"/>
                </a:solidFill>
                <a:effectLst/>
                <a:latin typeface="+mn-lt"/>
                <a:ea typeface="+mn-ea"/>
                <a:cs typeface="+mn-cs"/>
              </a:rPr>
              <a:t> then </a:t>
            </a:r>
            <a:r>
              <a:rPr lang="en-US" sz="1200" kern="1200" dirty="0">
                <a:solidFill>
                  <a:schemeClr val="tx1"/>
                </a:solidFill>
                <a:effectLst/>
                <a:latin typeface="+mn-lt"/>
                <a:ea typeface="+mn-ea"/>
                <a:cs typeface="+mn-cs"/>
              </a:rPr>
              <a:t>divide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by the total number of hours per year to give the average load in an hour in the year. This gives us an average load which we are using to calculate the peak load.</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peak load is</a:t>
            </a:r>
            <a:r>
              <a:rPr lang="en-US" dirty="0"/>
              <a:t> </a:t>
            </a:r>
            <a:r>
              <a:rPr lang="en-US" sz="1200" kern="1200" dirty="0">
                <a:solidFill>
                  <a:schemeClr val="tx1"/>
                </a:solidFill>
                <a:effectLst/>
                <a:latin typeface="+mn-lt"/>
                <a:ea typeface="+mn-ea"/>
                <a:cs typeface="+mn-cs"/>
              </a:rPr>
              <a:t>the average load divided by the base-to-peak ratio.</a:t>
            </a:r>
            <a:endParaRPr lang="en-US" dirty="0"/>
          </a:p>
          <a:p>
            <a:pPr marL="0" lvl="0" indent="0" algn="l" rtl="0">
              <a:lnSpc>
                <a:spcPct val="100000"/>
              </a:lnSpc>
              <a:spcBef>
                <a:spcPts val="0"/>
              </a:spcBef>
              <a:spcAft>
                <a:spcPts val="0"/>
              </a:spcAft>
              <a:buSzPts val="1400"/>
              <a:buNone/>
            </a:pPr>
            <a:endParaRPr dirty="0"/>
          </a:p>
        </p:txBody>
      </p:sp>
      <p:sp>
        <p:nvSpPr>
          <p:cNvPr id="429" name="Google Shape;429;p2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0309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9: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dirty="0"/>
              <a:t>The next </a:t>
            </a:r>
            <a:r>
              <a:rPr lang="en-GB" sz="1200" kern="1200" dirty="0">
                <a:solidFill>
                  <a:schemeClr val="tx1"/>
                </a:solidFill>
                <a:effectLst/>
                <a:latin typeface="+mn-lt"/>
                <a:ea typeface="+mn-ea"/>
                <a:cs typeface="+mn-cs"/>
              </a:rPr>
              <a:t>concept we introduce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the capacity factor. The capacity factor is a ratio that measures the actual generation that</a:t>
            </a:r>
            <a:r>
              <a:rPr lang="en-GB" sz="1200" kern="1200" baseline="0" dirty="0">
                <a:solidFill>
                  <a:schemeClr val="tx1"/>
                </a:solidFill>
                <a:effectLst/>
                <a:latin typeface="+mn-lt"/>
                <a:ea typeface="+mn-ea"/>
                <a:cs typeface="+mn-cs"/>
              </a:rPr>
              <a:t> i</a:t>
            </a:r>
            <a:r>
              <a:rPr lang="en-GB" sz="1200" kern="1200" dirty="0">
                <a:solidFill>
                  <a:schemeClr val="tx1"/>
                </a:solidFill>
                <a:effectLst/>
                <a:latin typeface="+mn-lt"/>
                <a:ea typeface="+mn-ea"/>
                <a:cs typeface="+mn-cs"/>
              </a:rPr>
              <a:t>s generated in a year from a power generating source</a:t>
            </a:r>
            <a:r>
              <a:rPr lang="en-GB" sz="1200" kern="1200" baseline="0" dirty="0">
                <a:solidFill>
                  <a:schemeClr val="tx1"/>
                </a:solidFill>
                <a:effectLst/>
                <a:latin typeface="+mn-lt"/>
                <a:ea typeface="+mn-ea"/>
                <a:cs typeface="+mn-cs"/>
              </a:rPr>
              <a:t> c</a:t>
            </a:r>
            <a:r>
              <a:rPr lang="en-GB" sz="1200" kern="1200" dirty="0">
                <a:solidFill>
                  <a:schemeClr val="tx1"/>
                </a:solidFill>
                <a:effectLst/>
                <a:latin typeface="+mn-lt"/>
                <a:ea typeface="+mn-ea"/>
                <a:cs typeface="+mn-cs"/>
              </a:rPr>
              <a:t>ompared to the potential generation. The potential generation is</a:t>
            </a:r>
            <a:r>
              <a:rPr lang="en-GB" sz="1200" kern="1200" baseline="0" dirty="0">
                <a:solidFill>
                  <a:schemeClr val="tx1"/>
                </a:solidFill>
                <a:effectLst/>
                <a:latin typeface="+mn-lt"/>
                <a:ea typeface="+mn-ea"/>
                <a:cs typeface="+mn-cs"/>
              </a:rPr>
              <a:t> if </a:t>
            </a:r>
            <a:r>
              <a:rPr lang="en-GB" sz="1200" kern="1200" dirty="0">
                <a:solidFill>
                  <a:schemeClr val="tx1"/>
                </a:solidFill>
                <a:effectLst/>
                <a:latin typeface="+mn-lt"/>
                <a:ea typeface="+mn-ea"/>
                <a:cs typeface="+mn-cs"/>
              </a:rPr>
              <a:t>the system operated at its maximum capacity for all the hours of the year. As an example we will look at a solar power system</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 have 1 kW</a:t>
            </a:r>
            <a:r>
              <a:rPr lang="en-GB" sz="1200" kern="1200" baseline="0" dirty="0">
                <a:solidFill>
                  <a:schemeClr val="tx1"/>
                </a:solidFill>
                <a:effectLst/>
                <a:latin typeface="+mn-lt"/>
                <a:ea typeface="+mn-ea"/>
                <a:cs typeface="+mn-cs"/>
              </a:rPr>
              <a:t> of i</a:t>
            </a:r>
            <a:r>
              <a:rPr lang="en-GB" sz="1200" kern="1200" dirty="0">
                <a:solidFill>
                  <a:schemeClr val="tx1"/>
                </a:solidFill>
                <a:effectLst/>
                <a:latin typeface="+mn-lt"/>
                <a:ea typeface="+mn-ea"/>
                <a:cs typeface="+mn-cs"/>
              </a:rPr>
              <a:t>nstalled capacity in one year.</a:t>
            </a:r>
            <a:r>
              <a:rPr lang="en-GB" sz="1200" kern="1200" baseline="0" dirty="0">
                <a:solidFill>
                  <a:schemeClr val="tx1"/>
                </a:solidFill>
                <a:effectLst/>
                <a:latin typeface="+mn-lt"/>
                <a:ea typeface="+mn-ea"/>
                <a:cs typeface="+mn-cs"/>
              </a:rPr>
              <a:t> One year has</a:t>
            </a:r>
            <a:r>
              <a:rPr lang="en-GB" sz="1200" kern="1200" dirty="0">
                <a:solidFill>
                  <a:schemeClr val="tx1"/>
                </a:solidFill>
                <a:effectLst/>
                <a:latin typeface="+mn-lt"/>
                <a:ea typeface="+mn-ea"/>
                <a:cs typeface="+mn-cs"/>
              </a:rPr>
              <a:t> </a:t>
            </a:r>
            <a:r>
              <a:rPr lang="en-GB" dirty="0"/>
              <a:t>8,760</a:t>
            </a:r>
            <a:r>
              <a:rPr lang="en-GB" sz="1200" kern="1200" dirty="0">
                <a:solidFill>
                  <a:schemeClr val="tx1"/>
                </a:solidFill>
                <a:effectLst/>
                <a:latin typeface="+mn-lt"/>
                <a:ea typeface="+mn-ea"/>
                <a:cs typeface="+mn-cs"/>
              </a:rPr>
              <a:t> hours which means the system would generate 1*8760</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kW</a:t>
            </a:r>
            <a:r>
              <a:rPr lang="en-GB" sz="1200" kern="1200" baseline="0" dirty="0">
                <a:solidFill>
                  <a:schemeClr val="tx1"/>
                </a:solidFill>
                <a:effectLst/>
                <a:latin typeface="+mn-lt"/>
                <a:ea typeface="+mn-ea"/>
                <a:cs typeface="+mn-cs"/>
              </a:rPr>
              <a:t>h </a:t>
            </a:r>
            <a:r>
              <a:rPr lang="en-GB" sz="1200" kern="1200" dirty="0">
                <a:solidFill>
                  <a:schemeClr val="tx1"/>
                </a:solidFill>
                <a:effectLst/>
                <a:latin typeface="+mn-lt"/>
                <a:ea typeface="+mn-ea"/>
                <a:cs typeface="+mn-cs"/>
              </a:rPr>
              <a:t>in a year</a:t>
            </a:r>
            <a:r>
              <a:rPr lang="en-GB" sz="1200" kern="1200" baseline="0" dirty="0">
                <a:solidFill>
                  <a:schemeClr val="tx1"/>
                </a:solidFill>
                <a:effectLst/>
                <a:latin typeface="+mn-lt"/>
                <a:ea typeface="+mn-ea"/>
                <a:cs typeface="+mn-cs"/>
              </a:rPr>
              <a:t> if it could produce </a:t>
            </a:r>
            <a:r>
              <a:rPr lang="en-GB" sz="1200" kern="1200" dirty="0">
                <a:solidFill>
                  <a:schemeClr val="tx1"/>
                </a:solidFill>
                <a:effectLst/>
                <a:latin typeface="+mn-lt"/>
                <a:ea typeface="+mn-ea"/>
                <a:cs typeface="+mn-cs"/>
              </a:rPr>
              <a:t>every hour of the year according to the installed capacity.</a:t>
            </a:r>
            <a:r>
              <a:rPr lang="en-GB" dirty="0"/>
              <a:t> </a:t>
            </a:r>
            <a:endParaRPr lang="en-GB" sz="1200" kern="1200" baseline="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r>
              <a:rPr lang="en-GB" sz="1200" kern="1200" dirty="0">
                <a:solidFill>
                  <a:schemeClr val="tx1"/>
                </a:solidFill>
                <a:effectLst/>
                <a:latin typeface="+mn-lt"/>
                <a:ea typeface="+mn-ea"/>
                <a:cs typeface="+mn-cs"/>
              </a:rPr>
              <a:t>A PV system</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can only generate electricity when the sun is shining. This means</a:t>
            </a:r>
            <a:r>
              <a:rPr lang="en-GB" sz="1200" kern="1200" baseline="0" dirty="0">
                <a:solidFill>
                  <a:schemeClr val="tx1"/>
                </a:solidFill>
                <a:effectLst/>
                <a:latin typeface="+mn-lt"/>
                <a:ea typeface="+mn-ea"/>
                <a:cs typeface="+mn-cs"/>
              </a:rPr>
              <a:t> that it will be operating approximately </a:t>
            </a:r>
            <a:r>
              <a:rPr lang="en-GB" sz="1200" kern="1200" dirty="0">
                <a:solidFill>
                  <a:schemeClr val="tx1"/>
                </a:solidFill>
                <a:effectLst/>
                <a:latin typeface="+mn-lt"/>
                <a:ea typeface="+mn-ea"/>
                <a:cs typeface="+mn-cs"/>
              </a:rPr>
              <a:t>25 or 30 percent of its maximum capacity. If we calculate the total generation that this system actually can produce and divide</a:t>
            </a:r>
            <a:r>
              <a:rPr lang="en-GB" sz="1200" kern="1200" baseline="0" dirty="0">
                <a:solidFill>
                  <a:schemeClr val="tx1"/>
                </a:solidFill>
                <a:effectLst/>
                <a:latin typeface="+mn-lt"/>
                <a:ea typeface="+mn-ea"/>
                <a:cs typeface="+mn-cs"/>
              </a:rPr>
              <a:t> it </a:t>
            </a:r>
            <a:r>
              <a:rPr lang="en-GB" sz="1200" kern="1200" dirty="0">
                <a:solidFill>
                  <a:schemeClr val="tx1"/>
                </a:solidFill>
                <a:effectLst/>
                <a:latin typeface="+mn-lt"/>
                <a:ea typeface="+mn-ea"/>
                <a:cs typeface="+mn-cs"/>
              </a:rPr>
              <a:t>by the potential generation we get the capacity factor. </a:t>
            </a:r>
          </a:p>
          <a:p>
            <a:pPr>
              <a:buSzPts val="1400"/>
            </a:pPr>
            <a:r>
              <a:rPr lang="en-GB" sz="1200" kern="1200" dirty="0">
                <a:solidFill>
                  <a:schemeClr val="tx1"/>
                </a:solidFill>
                <a:effectLst/>
                <a:latin typeface="+mn-lt"/>
                <a:ea typeface="+mn-ea"/>
                <a:cs typeface="+mn-cs"/>
              </a:rPr>
              <a:t>The system sizing algorithm in OnSSET is based on the upcoming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year, </a:t>
            </a:r>
            <a:r>
              <a:rPr lang="en-GB" sz="1200" kern="1200" baseline="0" dirty="0">
                <a:solidFill>
                  <a:schemeClr val="tx1"/>
                </a:solidFill>
                <a:effectLst/>
                <a:latin typeface="+mn-lt"/>
                <a:ea typeface="+mn-ea"/>
                <a:cs typeface="+mn-cs"/>
              </a:rPr>
              <a:t>where </a:t>
            </a: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installed capacity that is needed</a:t>
            </a:r>
            <a:r>
              <a:rPr lang="en-GB" sz="1200" kern="1200" baseline="0" dirty="0">
                <a:solidFill>
                  <a:schemeClr val="tx1"/>
                </a:solidFill>
                <a:effectLst/>
                <a:latin typeface="+mn-lt"/>
                <a:ea typeface="+mn-ea"/>
                <a:cs typeface="+mn-cs"/>
              </a:rPr>
              <a:t> to </a:t>
            </a:r>
            <a:r>
              <a:rPr lang="en-GB" dirty="0"/>
              <a:t>meet</a:t>
            </a:r>
            <a:r>
              <a:rPr lang="en-GB" sz="1200" kern="1200" baseline="0" dirty="0">
                <a:solidFill>
                  <a:schemeClr val="tx1"/>
                </a:solidFill>
                <a:effectLst/>
                <a:latin typeface="+mn-lt"/>
                <a:ea typeface="+mn-ea"/>
                <a:cs typeface="+mn-cs"/>
              </a:rPr>
              <a:t> the peak load </a:t>
            </a:r>
            <a:r>
              <a:rPr lang="en-GB" dirty="0"/>
              <a:t>is divided</a:t>
            </a:r>
            <a:r>
              <a:rPr lang="en-GB" sz="1200" kern="1200" dirty="0">
                <a:solidFill>
                  <a:schemeClr val="tx1"/>
                </a:solidFill>
                <a:effectLst/>
                <a:latin typeface="+mn-lt"/>
                <a:ea typeface="+mn-ea"/>
                <a:cs typeface="+mn-cs"/>
              </a:rPr>
              <a:t> by the capacity factor. For</a:t>
            </a:r>
            <a:r>
              <a:rPr lang="en-GB" sz="1200" kern="1200" baseline="0" dirty="0">
                <a:solidFill>
                  <a:schemeClr val="tx1"/>
                </a:solidFill>
                <a:effectLst/>
                <a:latin typeface="+mn-lt"/>
                <a:ea typeface="+mn-ea"/>
                <a:cs typeface="+mn-cs"/>
              </a:rPr>
              <a:t> each settlement there will be one peak load calculated depending on the demand and distribution losses. In addition</a:t>
            </a:r>
            <a:r>
              <a:rPr lang="en-GB" dirty="0"/>
              <a:t>,</a:t>
            </a:r>
            <a:r>
              <a:rPr lang="en-GB" sz="1200" kern="1200" baseline="0" dirty="0">
                <a:solidFill>
                  <a:schemeClr val="tx1"/>
                </a:solidFill>
                <a:effectLst/>
                <a:latin typeface="+mn-lt"/>
                <a:ea typeface="+mn-ea"/>
                <a:cs typeface="+mn-cs"/>
              </a:rPr>
              <a:t> each technology is assigned </a:t>
            </a:r>
            <a:r>
              <a:rPr lang="en-GB" dirty="0"/>
              <a:t>its</a:t>
            </a:r>
            <a:r>
              <a:rPr lang="en-GB" sz="1200" kern="1200" baseline="0" dirty="0">
                <a:solidFill>
                  <a:schemeClr val="tx1"/>
                </a:solidFill>
                <a:effectLst/>
                <a:latin typeface="+mn-lt"/>
                <a:ea typeface="+mn-ea"/>
                <a:cs typeface="+mn-cs"/>
              </a:rPr>
              <a:t> unique capacity factor for </a:t>
            </a:r>
            <a:r>
              <a:rPr lang="en-GB" dirty="0"/>
              <a:t>those settlements</a:t>
            </a:r>
            <a:r>
              <a:rPr lang="en-GB" sz="1200" kern="1200" baseline="0" dirty="0">
                <a:solidFill>
                  <a:schemeClr val="tx1"/>
                </a:solidFill>
                <a:effectLst/>
                <a:latin typeface="+mn-lt"/>
                <a:ea typeface="+mn-ea"/>
                <a:cs typeface="+mn-cs"/>
              </a:rPr>
              <a:t> based on the resource availability.</a:t>
            </a:r>
            <a:endParaRPr lang="en-GB" sz="1200" kern="1200" dirty="0">
              <a:solidFill>
                <a:schemeClr val="tx1"/>
              </a:solidFill>
              <a:effectLst/>
              <a:latin typeface="+mn-lt"/>
              <a:cs typeface="Calibri"/>
            </a:endParaRPr>
          </a:p>
        </p:txBody>
      </p:sp>
      <p:sp>
        <p:nvSpPr>
          <p:cNvPr id="436" name="Google Shape;436;p2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2473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0: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r>
              <a:rPr lang="en-GB" sz="1200" kern="1200" dirty="0">
                <a:solidFill>
                  <a:schemeClr val="tx1"/>
                </a:solidFill>
                <a:effectLst/>
                <a:latin typeface="+mn-lt"/>
                <a:ea typeface="+mn-ea"/>
                <a:cs typeface="+mn-cs"/>
              </a:rPr>
              <a:t>If we look</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calculating the </a:t>
            </a:r>
            <a:r>
              <a:rPr lang="en-GB" dirty="0"/>
              <a:t>L.C.O.E</a:t>
            </a:r>
            <a:r>
              <a:rPr lang="en-GB" sz="1200" kern="1200" dirty="0">
                <a:solidFill>
                  <a:schemeClr val="tx1"/>
                </a:solidFill>
                <a:effectLst/>
                <a:latin typeface="+mn-lt"/>
                <a:ea typeface="+mn-ea"/>
                <a:cs typeface="+mn-cs"/>
              </a:rPr>
              <a:t> for</a:t>
            </a:r>
            <a:r>
              <a:rPr lang="en-GB" sz="1200" kern="1200" baseline="0" dirty="0">
                <a:solidFill>
                  <a:schemeClr val="tx1"/>
                </a:solidFill>
                <a:effectLst/>
                <a:latin typeface="+mn-lt"/>
                <a:ea typeface="+mn-ea"/>
                <a:cs typeface="+mn-cs"/>
              </a:rPr>
              <a:t> </a:t>
            </a:r>
            <a:r>
              <a:rPr lang="en-GB" dirty="0"/>
              <a:t>stand-alone</a:t>
            </a:r>
            <a:r>
              <a:rPr lang="en-GB" sz="1200" kern="1200" dirty="0">
                <a:solidFill>
                  <a:schemeClr val="tx1"/>
                </a:solidFill>
                <a:effectLst/>
                <a:latin typeface="+mn-lt"/>
                <a:ea typeface="+mn-ea"/>
                <a:cs typeface="+mn-cs"/>
              </a:rPr>
              <a:t> solar PV</a:t>
            </a:r>
            <a:r>
              <a:rPr lang="en-GB" dirty="0"/>
              <a:t>,</a:t>
            </a:r>
            <a:r>
              <a:rPr lang="en-GB" sz="1200" kern="1200" dirty="0">
                <a:solidFill>
                  <a:schemeClr val="tx1"/>
                </a:solidFill>
                <a:effectLst/>
                <a:latin typeface="+mn-lt"/>
                <a:ea typeface="+mn-ea"/>
                <a:cs typeface="+mn-cs"/>
              </a:rPr>
              <a:t> we can calculate the required capacity from the peak load,</a:t>
            </a:r>
            <a:r>
              <a:rPr lang="en-GB" sz="1200" kern="1200" baseline="0" dirty="0">
                <a:solidFill>
                  <a:schemeClr val="tx1"/>
                </a:solidFill>
                <a:effectLst/>
                <a:latin typeface="+mn-lt"/>
                <a:ea typeface="+mn-ea"/>
                <a:cs typeface="+mn-cs"/>
              </a:rPr>
              <a:t> which </a:t>
            </a:r>
            <a:r>
              <a:rPr lang="en-GB" sz="1200" kern="1200" dirty="0">
                <a:solidFill>
                  <a:schemeClr val="tx1"/>
                </a:solidFill>
                <a:effectLst/>
                <a:latin typeface="+mn-lt"/>
                <a:ea typeface="+mn-ea"/>
                <a:cs typeface="+mn-cs"/>
              </a:rPr>
              <a:t>depends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the demand in the settlement. We calculate the capacity factor from</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annual global horizontal irradiation</a:t>
            </a:r>
            <a:r>
              <a:rPr lang="en-GB" dirty="0"/>
              <a:t> (or G.H.I),</a:t>
            </a:r>
            <a:r>
              <a:rPr lang="en-GB" sz="1200" kern="1200" dirty="0">
                <a:solidFill>
                  <a:schemeClr val="tx1"/>
                </a:solidFill>
                <a:effectLst/>
                <a:latin typeface="+mn-lt"/>
                <a:ea typeface="+mn-ea"/>
                <a:cs typeface="+mn-cs"/>
              </a:rPr>
              <a:t> and the capacity factor is simply calculated as the </a:t>
            </a:r>
            <a:r>
              <a:rPr lang="en-GB" dirty="0"/>
              <a:t>G.H.I</a:t>
            </a:r>
            <a:r>
              <a:rPr lang="en-GB" sz="1200" kern="1200" dirty="0">
                <a:solidFill>
                  <a:schemeClr val="tx1"/>
                </a:solidFill>
                <a:effectLst/>
                <a:latin typeface="+mn-lt"/>
                <a:ea typeface="+mn-ea"/>
                <a:cs typeface="+mn-cs"/>
              </a:rPr>
              <a:t> divided by the hours in a year</a:t>
            </a:r>
            <a:r>
              <a:rPr lang="en-GB" sz="1200" kern="1200" baseline="0" dirty="0">
                <a:solidFill>
                  <a:schemeClr val="tx1"/>
                </a:solidFill>
                <a:effectLst/>
                <a:latin typeface="+mn-lt"/>
                <a:ea typeface="+mn-ea"/>
                <a:cs typeface="+mn-cs"/>
              </a:rPr>
              <a:t> (</a:t>
            </a:r>
            <a:r>
              <a:rPr lang="en-GB" dirty="0"/>
              <a:t>8,760</a:t>
            </a:r>
            <a:r>
              <a:rPr lang="en-GB" sz="1200" kern="1200" dirty="0">
                <a:solidFill>
                  <a:schemeClr val="tx1"/>
                </a:solidFill>
                <a:effectLst/>
                <a:latin typeface="+mn-lt"/>
                <a:ea typeface="+mn-ea"/>
                <a:cs typeface="+mn-cs"/>
              </a:rPr>
              <a:t>). Then</a:t>
            </a:r>
            <a:r>
              <a:rPr lang="en-GB" dirty="0"/>
              <a:t>,</a:t>
            </a:r>
            <a:r>
              <a:rPr lang="en-GB" sz="1200" kern="1200" dirty="0">
                <a:solidFill>
                  <a:schemeClr val="tx1"/>
                </a:solidFill>
                <a:effectLst/>
                <a:latin typeface="+mn-lt"/>
                <a:ea typeface="+mn-ea"/>
                <a:cs typeface="+mn-cs"/>
              </a:rPr>
              <a:t> when we calculate both of these, we can calculate the system size that is needed to meet the demand in a settlement depending on its load and its capacity factor. This methodology of sizing the system, which</a:t>
            </a:r>
            <a:r>
              <a:rPr lang="en-GB" sz="1200" kern="1200" baseline="0" dirty="0">
                <a:solidFill>
                  <a:schemeClr val="tx1"/>
                </a:solidFill>
                <a:effectLst/>
                <a:latin typeface="+mn-lt"/>
                <a:ea typeface="+mn-ea"/>
                <a:cs typeface="+mn-cs"/>
              </a:rPr>
              <a:t> we use </a:t>
            </a:r>
            <a:r>
              <a:rPr lang="en-GB" sz="1200" kern="1200" dirty="0">
                <a:solidFill>
                  <a:schemeClr val="tx1"/>
                </a:solidFill>
                <a:effectLst/>
                <a:latin typeface="+mn-lt"/>
                <a:ea typeface="+mn-ea"/>
                <a:cs typeface="+mn-cs"/>
              </a:rPr>
              <a:t>to calculate the investment cost and operation and maintenance costs</a:t>
            </a:r>
            <a:r>
              <a:rPr lang="en-GB" dirty="0"/>
              <a:t>,</a:t>
            </a:r>
            <a:r>
              <a:rPr lang="en-GB" sz="1200" kern="1200" dirty="0">
                <a:solidFill>
                  <a:schemeClr val="tx1"/>
                </a:solidFill>
                <a:effectLst/>
                <a:latin typeface="+mn-lt"/>
                <a:ea typeface="+mn-ea"/>
                <a:cs typeface="+mn-cs"/>
              </a:rPr>
              <a:t> </a:t>
            </a:r>
            <a:r>
              <a:rPr lang="en-GB" dirty="0"/>
              <a:t>is</a:t>
            </a:r>
            <a:r>
              <a:rPr lang="en-GB" sz="1200" kern="1200" dirty="0">
                <a:solidFill>
                  <a:schemeClr val="tx1"/>
                </a:solidFill>
                <a:effectLst/>
                <a:latin typeface="+mn-lt"/>
                <a:ea typeface="+mn-ea"/>
                <a:cs typeface="+mn-cs"/>
              </a:rPr>
              <a:t> based on the annual resource values.</a:t>
            </a:r>
            <a:r>
              <a:rPr lang="en-GB" sz="1200" kern="1200" baseline="0" dirty="0">
                <a:solidFill>
                  <a:schemeClr val="tx1"/>
                </a:solidFill>
                <a:effectLst/>
                <a:latin typeface="+mn-lt"/>
                <a:ea typeface="+mn-ea"/>
                <a:cs typeface="+mn-cs"/>
              </a:rPr>
              <a:t> This is</a:t>
            </a:r>
            <a:r>
              <a:rPr lang="en-GB" dirty="0"/>
              <a:t> a</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simplified sizing algorithm which is used in the default version of the OnSSET tool. There are options (which </a:t>
            </a:r>
            <a:r>
              <a:rPr lang="en-GB" dirty="0"/>
              <a:t>are not</a:t>
            </a:r>
            <a:r>
              <a:rPr lang="en-GB" sz="1200" kern="1200" dirty="0">
                <a:solidFill>
                  <a:schemeClr val="tx1"/>
                </a:solidFill>
                <a:effectLst/>
                <a:latin typeface="+mn-lt"/>
                <a:ea typeface="+mn-ea"/>
                <a:cs typeface="+mn-cs"/>
              </a:rPr>
              <a:t> part of the default version) to use</a:t>
            </a:r>
            <a:r>
              <a:rPr lang="en-GB" sz="1200" kern="1200" baseline="0" dirty="0">
                <a:solidFill>
                  <a:schemeClr val="tx1"/>
                </a:solidFill>
                <a:effectLst/>
                <a:latin typeface="+mn-lt"/>
                <a:ea typeface="+mn-ea"/>
                <a:cs typeface="+mn-cs"/>
              </a:rPr>
              <a:t> hybrid </a:t>
            </a:r>
            <a:r>
              <a:rPr lang="en-GB" sz="1200" kern="1200" dirty="0">
                <a:solidFill>
                  <a:schemeClr val="tx1"/>
                </a:solidFill>
                <a:effectLst/>
                <a:latin typeface="+mn-lt"/>
                <a:ea typeface="+mn-ea"/>
                <a:cs typeface="+mn-cs"/>
              </a:rPr>
              <a:t>systems for mini-grids</a:t>
            </a:r>
            <a:r>
              <a:rPr lang="en-GB" dirty="0"/>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especially </a:t>
            </a:r>
            <a:r>
              <a:rPr lang="en-GB" dirty="0"/>
              <a:t>those which</a:t>
            </a:r>
            <a:r>
              <a:rPr lang="en-GB" sz="1200" kern="1200" dirty="0">
                <a:solidFill>
                  <a:schemeClr val="tx1"/>
                </a:solidFill>
                <a:effectLst/>
                <a:latin typeface="+mn-lt"/>
                <a:ea typeface="+mn-ea"/>
                <a:cs typeface="+mn-cs"/>
              </a:rPr>
              <a:t> are based on an hourly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energy balance.</a:t>
            </a:r>
            <a:endParaRPr dirty="0"/>
          </a:p>
        </p:txBody>
      </p:sp>
      <p:sp>
        <p:nvSpPr>
          <p:cNvPr id="444" name="Google Shape;444;p30: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dirty="0"/>
          </a:p>
        </p:txBody>
      </p:sp>
    </p:spTree>
    <p:extLst>
      <p:ext uri="{BB962C8B-B14F-4D97-AF65-F5344CB8AC3E}">
        <p14:creationId xmlns:p14="http://schemas.microsoft.com/office/powerpoint/2010/main" val="3082219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1: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sz="1200" kern="1200" dirty="0">
                <a:solidFill>
                  <a:schemeClr val="tx1"/>
                </a:solidFill>
                <a:effectLst/>
                <a:latin typeface="+mn-lt"/>
                <a:ea typeface="+mn-ea"/>
                <a:cs typeface="+mn-cs"/>
              </a:rPr>
              <a:t>When we calculate the </a:t>
            </a:r>
            <a:r>
              <a:rPr lang="en-GB" dirty="0"/>
              <a:t>L.C.O.E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for a </a:t>
            </a:r>
            <a:r>
              <a:rPr lang="en-GB" dirty="0"/>
              <a:t>stand-alone</a:t>
            </a:r>
            <a:r>
              <a:rPr lang="en-GB" sz="1200" kern="1200" dirty="0">
                <a:solidFill>
                  <a:schemeClr val="tx1"/>
                </a:solidFill>
                <a:effectLst/>
                <a:latin typeface="+mn-lt"/>
                <a:ea typeface="+mn-ea"/>
                <a:cs typeface="+mn-cs"/>
              </a:rPr>
              <a:t> PV technology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 use the previous formulas to calculate how much capacity is needed to meet the demand. </a:t>
            </a:r>
            <a:r>
              <a:rPr lang="en-GB" dirty="0"/>
              <a:t>Then</a:t>
            </a:r>
            <a:r>
              <a:rPr lang="en-GB" sz="1200" kern="1200" dirty="0">
                <a:solidFill>
                  <a:schemeClr val="tx1"/>
                </a:solidFill>
                <a:effectLst/>
                <a:latin typeface="+mn-lt"/>
                <a:ea typeface="+mn-ea"/>
                <a:cs typeface="+mn-cs"/>
              </a:rPr>
              <a:t> we calculate the total investment cost by multiplying this capacity with the investment cost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dollars per </a:t>
            </a:r>
            <a:r>
              <a:rPr lang="en-GB" dirty="0"/>
              <a:t>kilowatt</a:t>
            </a:r>
            <a:r>
              <a:rPr lang="en-GB" sz="1200" kern="1200" dirty="0">
                <a:solidFill>
                  <a:schemeClr val="tx1"/>
                </a:solidFill>
                <a:effectLst/>
                <a:latin typeface="+mn-lt"/>
                <a:ea typeface="+mn-ea"/>
                <a:cs typeface="+mn-cs"/>
              </a:rPr>
              <a:t>. And then we calculate the operation and maintenance </a:t>
            </a:r>
            <a:r>
              <a:rPr lang="en-GB" dirty="0"/>
              <a:t>costs</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hich we define as a percentage of the total investment cost. We use the formulas presented in</a:t>
            </a:r>
            <a:r>
              <a:rPr lang="en-GB" sz="1200" kern="1200" baseline="0" dirty="0">
                <a:solidFill>
                  <a:schemeClr val="tx1"/>
                </a:solidFill>
                <a:effectLst/>
                <a:latin typeface="+mn-lt"/>
                <a:ea typeface="+mn-ea"/>
                <a:cs typeface="+mn-cs"/>
              </a:rPr>
              <a:t> the previous mini-lectures </a:t>
            </a:r>
            <a:r>
              <a:rPr lang="en-GB" sz="1200" kern="1200" dirty="0">
                <a:solidFill>
                  <a:schemeClr val="tx1"/>
                </a:solidFill>
                <a:effectLst/>
                <a:latin typeface="+mn-lt"/>
                <a:ea typeface="+mn-ea"/>
                <a:cs typeface="+mn-cs"/>
              </a:rPr>
              <a:t>to</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calculate </a:t>
            </a:r>
            <a:r>
              <a:rPr lang="en-GB" dirty="0"/>
              <a:t>L.C.O.E</a:t>
            </a:r>
            <a:r>
              <a:rPr lang="en-GB" sz="1200" kern="1200" dirty="0">
                <a:solidFill>
                  <a:schemeClr val="tx1"/>
                </a:solidFill>
                <a:effectLst/>
                <a:latin typeface="+mn-lt"/>
                <a:ea typeface="+mn-ea"/>
                <a:cs typeface="+mn-cs"/>
              </a:rPr>
              <a:t> for </a:t>
            </a:r>
            <a:r>
              <a:rPr lang="en-GB" dirty="0"/>
              <a:t>stand-alone</a:t>
            </a:r>
            <a:r>
              <a:rPr lang="en-GB" sz="1200" kern="1200" baseline="0" dirty="0">
                <a:solidFill>
                  <a:schemeClr val="tx1"/>
                </a:solidFill>
                <a:effectLst/>
                <a:latin typeface="+mn-lt"/>
                <a:ea typeface="+mn-ea"/>
                <a:cs typeface="+mn-cs"/>
              </a:rPr>
              <a:t> PV.</a:t>
            </a:r>
            <a:endParaRPr dirty="0"/>
          </a:p>
        </p:txBody>
      </p:sp>
      <p:sp>
        <p:nvSpPr>
          <p:cNvPr id="454" name="Google Shape;454;p31: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dirty="0"/>
          </a:p>
        </p:txBody>
      </p:sp>
    </p:spTree>
    <p:extLst>
      <p:ext uri="{BB962C8B-B14F-4D97-AF65-F5344CB8AC3E}">
        <p14:creationId xmlns:p14="http://schemas.microsoft.com/office/powerpoint/2010/main" val="164975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32: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If we instead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want to look at calculating the </a:t>
            </a:r>
            <a:r>
              <a:rPr lang="en-GB" dirty="0"/>
              <a:t>L.C.O.E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for a solar </a:t>
            </a:r>
            <a:r>
              <a:rPr lang="en-GB" dirty="0"/>
              <a:t>mini-grid</a:t>
            </a:r>
            <a:r>
              <a:rPr lang="en-GB" sz="1200" kern="1200" dirty="0">
                <a:solidFill>
                  <a:schemeClr val="tx1"/>
                </a:solidFill>
                <a:effectLst/>
                <a:latin typeface="+mn-lt"/>
                <a:ea typeface="+mn-ea"/>
                <a:cs typeface="+mn-cs"/>
              </a:rPr>
              <a:t> system</a:t>
            </a:r>
            <a:r>
              <a:rPr lang="en-GB" dirty="0"/>
              <a:t>,</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e</a:t>
            </a:r>
            <a:r>
              <a:rPr lang="en-GB" sz="1200" kern="1200" baseline="0" dirty="0">
                <a:solidFill>
                  <a:schemeClr val="tx1"/>
                </a:solidFill>
                <a:effectLst/>
                <a:latin typeface="+mn-lt"/>
                <a:ea typeface="+mn-ea"/>
                <a:cs typeface="+mn-cs"/>
              </a:rPr>
              <a:t> need to </a:t>
            </a:r>
            <a:r>
              <a:rPr lang="en-GB" sz="1200" kern="1200" dirty="0">
                <a:solidFill>
                  <a:schemeClr val="tx1"/>
                </a:solidFill>
                <a:effectLst/>
                <a:latin typeface="+mn-lt"/>
                <a:ea typeface="+mn-ea"/>
                <a:cs typeface="+mn-cs"/>
              </a:rPr>
              <a:t>take into account all of the formulas that were used for </a:t>
            </a:r>
            <a:r>
              <a:rPr lang="en-GB" dirty="0"/>
              <a:t>stand-alone</a:t>
            </a:r>
            <a:r>
              <a:rPr lang="en-GB" sz="1200" kern="1200" dirty="0">
                <a:solidFill>
                  <a:schemeClr val="tx1"/>
                </a:solidFill>
                <a:effectLst/>
                <a:latin typeface="+mn-lt"/>
                <a:ea typeface="+mn-ea"/>
                <a:cs typeface="+mn-cs"/>
              </a:rPr>
              <a:t> PV</a:t>
            </a:r>
            <a:r>
              <a:rPr lang="en-GB" dirty="0"/>
              <a:t>.</a:t>
            </a:r>
            <a:r>
              <a:rPr lang="en-GB" sz="1200" kern="1200" dirty="0">
                <a:solidFill>
                  <a:schemeClr val="tx1"/>
                </a:solidFill>
                <a:effectLst/>
                <a:latin typeface="+mn-lt"/>
                <a:ea typeface="+mn-ea"/>
                <a:cs typeface="+mn-cs"/>
              </a:rPr>
              <a:t> </a:t>
            </a:r>
            <a:r>
              <a:rPr lang="en-GB" dirty="0"/>
              <a:t>However,</a:t>
            </a:r>
            <a:r>
              <a:rPr lang="en-GB" sz="1200" kern="1200" dirty="0">
                <a:solidFill>
                  <a:schemeClr val="tx1"/>
                </a:solidFill>
                <a:effectLst/>
                <a:latin typeface="+mn-lt"/>
                <a:ea typeface="+mn-ea"/>
                <a:cs typeface="+mn-cs"/>
              </a:rPr>
              <a:t> we also need to add operation and maintenance cost for a</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distribution network in the settlement. The distribution network is used to distribute electricity from the PV panels to the different customers. The size of this distribution network in the settlement depends on the number of households or the number of buildings</a:t>
            </a:r>
            <a:r>
              <a:rPr lang="en-GB" sz="1200" kern="1200" baseline="0" dirty="0">
                <a:solidFill>
                  <a:schemeClr val="tx1"/>
                </a:solidFill>
                <a:effectLst/>
                <a:latin typeface="+mn-lt"/>
                <a:ea typeface="+mn-ea"/>
                <a:cs typeface="+mn-cs"/>
              </a:rPr>
              <a:t> a</a:t>
            </a:r>
            <a:r>
              <a:rPr lang="en-GB" sz="1200" kern="1200" dirty="0">
                <a:solidFill>
                  <a:schemeClr val="tx1"/>
                </a:solidFill>
                <a:effectLst/>
                <a:latin typeface="+mn-lt"/>
                <a:ea typeface="+mn-ea"/>
                <a:cs typeface="+mn-cs"/>
              </a:rPr>
              <a:t>nd the electricity that needs to be supplied</a:t>
            </a:r>
            <a:r>
              <a:rPr lang="en-GB" dirty="0"/>
              <a:t>.</a:t>
            </a:r>
            <a:r>
              <a:rPr lang="en-GB" sz="1200" kern="1200" dirty="0">
                <a:solidFill>
                  <a:schemeClr val="tx1"/>
                </a:solidFill>
                <a:effectLst/>
                <a:latin typeface="+mn-lt"/>
                <a:ea typeface="+mn-ea"/>
                <a:cs typeface="+mn-cs"/>
              </a:rPr>
              <a:t> </a:t>
            </a:r>
            <a:r>
              <a:rPr lang="en-GB" dirty="0"/>
              <a:t>The</a:t>
            </a:r>
            <a:r>
              <a:rPr lang="en-GB" sz="1200" kern="1200" dirty="0">
                <a:solidFill>
                  <a:schemeClr val="tx1"/>
                </a:solidFill>
                <a:effectLst/>
                <a:latin typeface="+mn-lt"/>
                <a:ea typeface="+mn-ea"/>
                <a:cs typeface="+mn-cs"/>
              </a:rPr>
              <a:t> full methodology and</a:t>
            </a:r>
            <a:r>
              <a:rPr lang="en-GB" sz="1200" kern="1200" baseline="0" dirty="0">
                <a:solidFill>
                  <a:schemeClr val="tx1"/>
                </a:solidFill>
                <a:effectLst/>
                <a:latin typeface="+mn-lt"/>
                <a:ea typeface="+mn-ea"/>
                <a:cs typeface="+mn-cs"/>
              </a:rPr>
              <a:t> c</a:t>
            </a:r>
            <a:r>
              <a:rPr lang="en-GB" sz="1200" kern="1200" dirty="0">
                <a:solidFill>
                  <a:schemeClr val="tx1"/>
                </a:solidFill>
                <a:effectLst/>
                <a:latin typeface="+mn-lt"/>
                <a:ea typeface="+mn-ea"/>
                <a:cs typeface="+mn-cs"/>
              </a:rPr>
              <a:t>alculation behind this can be found in the paper Korkovelos et al. </a:t>
            </a:r>
            <a:r>
              <a:rPr lang="en-GB" dirty="0"/>
              <a:t>(</a:t>
            </a:r>
            <a:r>
              <a:rPr lang="en-GB" sz="1200" kern="1200" dirty="0">
                <a:solidFill>
                  <a:schemeClr val="tx1"/>
                </a:solidFill>
                <a:effectLst/>
                <a:latin typeface="+mn-lt"/>
                <a:ea typeface="+mn-ea"/>
                <a:cs typeface="+mn-cs"/>
              </a:rPr>
              <a:t>2019</a:t>
            </a:r>
            <a:r>
              <a:rPr lang="en-GB" dirty="0"/>
              <a:t>).</a:t>
            </a:r>
            <a:r>
              <a:rPr lang="en-GB" sz="1200" kern="1200" dirty="0">
                <a:solidFill>
                  <a:schemeClr val="tx1"/>
                </a:solidFill>
                <a:effectLst/>
                <a:latin typeface="+mn-lt"/>
                <a:ea typeface="+mn-ea"/>
                <a:cs typeface="+mn-cs"/>
              </a:rPr>
              <a:t> We will</a:t>
            </a:r>
            <a:r>
              <a:rPr lang="en-GB" dirty="0"/>
              <a:t>,</a:t>
            </a:r>
            <a:r>
              <a:rPr lang="en-GB" sz="1200" kern="1200" dirty="0">
                <a:solidFill>
                  <a:schemeClr val="tx1"/>
                </a:solidFill>
                <a:effectLst/>
                <a:latin typeface="+mn-lt"/>
                <a:ea typeface="+mn-ea"/>
                <a:cs typeface="+mn-cs"/>
              </a:rPr>
              <a:t> </a:t>
            </a:r>
            <a:r>
              <a:rPr lang="en-GB" dirty="0"/>
              <a:t>however, cover</a:t>
            </a:r>
            <a:r>
              <a:rPr lang="en-GB" sz="1200" kern="1200" dirty="0">
                <a:solidFill>
                  <a:schemeClr val="tx1"/>
                </a:solidFill>
                <a:effectLst/>
                <a:latin typeface="+mn-lt"/>
                <a:ea typeface="+mn-ea"/>
                <a:cs typeface="+mn-cs"/>
              </a:rPr>
              <a:t> it</a:t>
            </a:r>
            <a:r>
              <a:rPr lang="en-GB" sz="1200" kern="1200" baseline="0" dirty="0">
                <a:solidFill>
                  <a:schemeClr val="tx1"/>
                </a:solidFill>
                <a:effectLst/>
                <a:latin typeface="+mn-lt"/>
                <a:ea typeface="+mn-ea"/>
                <a:cs typeface="+mn-cs"/>
              </a:rPr>
              <a:t> briefly in the next mini-lecture.</a:t>
            </a:r>
            <a:endParaRPr lang="sv-SE" sz="120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endParaRPr dirty="0"/>
          </a:p>
        </p:txBody>
      </p:sp>
      <p:sp>
        <p:nvSpPr>
          <p:cNvPr id="464" name="Google Shape;464;p32: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dirty="0"/>
          </a:p>
        </p:txBody>
      </p:sp>
    </p:spTree>
    <p:extLst>
      <p:ext uri="{BB962C8B-B14F-4D97-AF65-F5344CB8AC3E}">
        <p14:creationId xmlns:p14="http://schemas.microsoft.com/office/powerpoint/2010/main" val="1107984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33: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The distribution system sized for a settlement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based on the area of the settlement</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the number of buildings</a:t>
            </a:r>
            <a:r>
              <a:rPr lang="en-GB" dirty="0"/>
              <a:t>.</a:t>
            </a:r>
            <a:r>
              <a:rPr lang="en-GB" sz="1200" kern="1200" baseline="0" dirty="0">
                <a:solidFill>
                  <a:schemeClr val="tx1"/>
                </a:solidFill>
                <a:effectLst/>
                <a:latin typeface="+mn-lt"/>
                <a:ea typeface="+mn-ea"/>
                <a:cs typeface="+mn-cs"/>
              </a:rPr>
              <a:t> </a:t>
            </a:r>
            <a:r>
              <a:rPr lang="en-GB" dirty="0"/>
              <a:t>This is</a:t>
            </a:r>
            <a:r>
              <a:rPr lang="en-GB" sz="1200" kern="1200" dirty="0">
                <a:solidFill>
                  <a:schemeClr val="tx1"/>
                </a:solidFill>
                <a:effectLst/>
                <a:latin typeface="+mn-lt"/>
                <a:ea typeface="+mn-ea"/>
                <a:cs typeface="+mn-cs"/>
              </a:rPr>
              <a:t> used to calculate how far the </a:t>
            </a:r>
            <a:r>
              <a:rPr lang="en-GB" dirty="0"/>
              <a:t>demand nodes</a:t>
            </a:r>
            <a:r>
              <a:rPr lang="en-GB" sz="1200" kern="1200" dirty="0">
                <a:solidFill>
                  <a:schemeClr val="tx1"/>
                </a:solidFill>
                <a:effectLst/>
                <a:latin typeface="+mn-lt"/>
                <a:ea typeface="+mn-ea"/>
                <a:cs typeface="+mn-cs"/>
              </a:rPr>
              <a:t> are from each other (as seen</a:t>
            </a:r>
            <a:r>
              <a:rPr lang="en-GB" sz="1200" kern="1200" baseline="0" dirty="0">
                <a:solidFill>
                  <a:schemeClr val="tx1"/>
                </a:solidFill>
                <a:effectLst/>
                <a:latin typeface="+mn-lt"/>
                <a:ea typeface="+mn-ea"/>
                <a:cs typeface="+mn-cs"/>
              </a:rPr>
              <a:t> in the picture)</a:t>
            </a:r>
            <a:r>
              <a:rPr lang="en-GB" sz="1200" kern="1200" dirty="0">
                <a:solidFill>
                  <a:schemeClr val="tx1"/>
                </a:solidFill>
                <a:effectLst/>
                <a:latin typeface="+mn-lt"/>
                <a:ea typeface="+mn-ea"/>
                <a:cs typeface="+mn-cs"/>
              </a:rPr>
              <a:t> to understand the length of the</a:t>
            </a:r>
            <a:r>
              <a:rPr lang="en-GB" dirty="0"/>
              <a:t> distribution</a:t>
            </a:r>
            <a:r>
              <a:rPr lang="en-GB" sz="1200" kern="1200" dirty="0">
                <a:solidFill>
                  <a:schemeClr val="tx1"/>
                </a:solidFill>
                <a:effectLst/>
                <a:latin typeface="+mn-lt"/>
                <a:ea typeface="+mn-ea"/>
                <a:cs typeface="+mn-cs"/>
              </a:rPr>
              <a:t> lines that needs to be used to connect all of the customers</a:t>
            </a:r>
            <a:r>
              <a:rPr lang="en-GB" sz="1200" kern="1200" baseline="0" dirty="0">
                <a:solidFill>
                  <a:schemeClr val="tx1"/>
                </a:solidFill>
                <a:effectLst/>
                <a:latin typeface="+mn-lt"/>
                <a:ea typeface="+mn-ea"/>
                <a:cs typeface="+mn-cs"/>
              </a:rPr>
              <a:t>. </a:t>
            </a:r>
            <a:r>
              <a:rPr lang="en-GB" dirty="0"/>
              <a:t>Additionally,</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he electricity demand </a:t>
            </a:r>
            <a:r>
              <a:rPr lang="en-GB" dirty="0"/>
              <a:t>defines whether</a:t>
            </a:r>
            <a:r>
              <a:rPr lang="en-GB" sz="1200" kern="1200" dirty="0">
                <a:solidFill>
                  <a:schemeClr val="tx1"/>
                </a:solidFill>
                <a:effectLst/>
                <a:latin typeface="+mn-lt"/>
                <a:ea typeface="+mn-ea"/>
                <a:cs typeface="+mn-cs"/>
              </a:rPr>
              <a:t> the distribution network can use low voltage lines or if medium voltage lines are required. Here we also calculate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number of</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service transformers that are required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the settlement.</a:t>
            </a:r>
            <a:r>
              <a:rPr lang="en-GB" dirty="0"/>
              <a:t> </a:t>
            </a:r>
            <a:endParaRPr dirty="0"/>
          </a:p>
        </p:txBody>
      </p:sp>
      <p:sp>
        <p:nvSpPr>
          <p:cNvPr id="473" name="Google Shape;473;p33: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dirty="0"/>
          </a:p>
        </p:txBody>
      </p:sp>
    </p:spTree>
    <p:extLst>
      <p:ext uri="{BB962C8B-B14F-4D97-AF65-F5344CB8AC3E}">
        <p14:creationId xmlns:p14="http://schemas.microsoft.com/office/powerpoint/2010/main" val="3743056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34: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All of these</a:t>
            </a:r>
            <a:r>
              <a:rPr lang="en-US" sz="1200" kern="1200" baseline="0" dirty="0">
                <a:solidFill>
                  <a:schemeClr val="tx1"/>
                </a:solidFill>
                <a:effectLst/>
                <a:latin typeface="+mn-lt"/>
                <a:ea typeface="+mn-ea"/>
                <a:cs typeface="+mn-cs"/>
              </a:rPr>
              <a:t> distribution costs are added to </a:t>
            </a:r>
            <a:r>
              <a:rPr lang="en-US" sz="1200" kern="1200" dirty="0">
                <a:solidFill>
                  <a:schemeClr val="tx1"/>
                </a:solidFill>
                <a:effectLst/>
                <a:latin typeface="+mn-lt"/>
                <a:ea typeface="+mn-ea"/>
                <a:cs typeface="+mn-cs"/>
              </a:rPr>
              <a:t>the investment costs of the PV generation system and operation and maintenance costs. This means that for </a:t>
            </a:r>
            <a:r>
              <a:rPr lang="en-US" dirty="0"/>
              <a:t>a </a:t>
            </a:r>
            <a:r>
              <a:rPr lang="en-US" sz="1200" kern="1200" dirty="0">
                <a:solidFill>
                  <a:schemeClr val="tx1"/>
                </a:solidFill>
                <a:effectLst/>
                <a:latin typeface="+mn-lt"/>
                <a:ea typeface="+mn-ea"/>
                <a:cs typeface="+mn-cs"/>
              </a:rPr>
              <a:t>mini-grid PV system, we need to add additional information that is not required for a </a:t>
            </a:r>
            <a:r>
              <a:rPr lang="en-US" dirty="0"/>
              <a:t>stand-alone</a:t>
            </a:r>
            <a:r>
              <a:rPr lang="en-US" sz="1200" kern="1200" dirty="0">
                <a:solidFill>
                  <a:schemeClr val="tx1"/>
                </a:solidFill>
                <a:effectLst/>
                <a:latin typeface="+mn-lt"/>
                <a:ea typeface="+mn-ea"/>
                <a:cs typeface="+mn-cs"/>
              </a:rPr>
              <a:t> system as seen in this table.</a:t>
            </a:r>
            <a:r>
              <a:rPr lang="en-US" dirty="0"/>
              <a:t> </a:t>
            </a:r>
          </a:p>
        </p:txBody>
      </p:sp>
      <p:sp>
        <p:nvSpPr>
          <p:cNvPr id="484" name="Google Shape;484;p34: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dirty="0"/>
          </a:p>
        </p:txBody>
      </p:sp>
    </p:spTree>
    <p:extLst>
      <p:ext uri="{BB962C8B-B14F-4D97-AF65-F5344CB8AC3E}">
        <p14:creationId xmlns:p14="http://schemas.microsoft.com/office/powerpoint/2010/main" val="2570285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lecture has three Intended Learner Outcomes.</a:t>
            </a:r>
            <a:r>
              <a:rPr lang="en-US" baseline="0" dirty="0"/>
              <a:t> After this lecture</a:t>
            </a:r>
            <a:r>
              <a:rPr lang="en-US" dirty="0"/>
              <a:t>,</a:t>
            </a:r>
            <a:r>
              <a:rPr lang="en-US" baseline="0" dirty="0"/>
              <a:t> you will be able to</a:t>
            </a:r>
          </a:p>
          <a:p>
            <a:pPr marL="0" lvl="0" indent="0" algn="l" rtl="0">
              <a:spcBef>
                <a:spcPts val="0"/>
              </a:spcBef>
              <a:spcAft>
                <a:spcPts val="0"/>
              </a:spcAft>
              <a:buNone/>
            </a:pPr>
            <a:endParaRPr lang="en-US" baseline="0" dirty="0"/>
          </a:p>
          <a:p>
            <a:pPr marL="0" indent="0" algn="l">
              <a:buFont typeface="Arial" panose="020B0604020202020204" pitchFamily="34" charset="0"/>
              <a:buNone/>
            </a:pPr>
            <a:r>
              <a:rPr lang="en-US" sz="1200" dirty="0">
                <a:latin typeface="Open Sans" panose="020B0606030504020204"/>
                <a:ea typeface="+mn-lt"/>
                <a:cs typeface="+mn-lt"/>
              </a:rPr>
              <a:t>Calculate </a:t>
            </a:r>
            <a:r>
              <a:rPr lang="en-US" dirty="0">
                <a:latin typeface="Open Sans" panose="020B0606030504020204"/>
                <a:ea typeface="+mn-lt"/>
                <a:cs typeface="+mn-lt"/>
              </a:rPr>
              <a:t>L.C.O.E</a:t>
            </a:r>
            <a:r>
              <a:rPr lang="en-US" sz="1200" dirty="0">
                <a:latin typeface="Open Sans" panose="020B0606030504020204"/>
                <a:ea typeface="+mn-lt"/>
                <a:cs typeface="+mn-lt"/>
              </a:rPr>
              <a:t> for different technologies.</a:t>
            </a:r>
          </a:p>
          <a:p>
            <a:pPr marL="0" indent="0" algn="l">
              <a:buFont typeface="Arial" panose="020B0604020202020204" pitchFamily="34" charset="0"/>
              <a:buNone/>
            </a:pPr>
            <a:r>
              <a:rPr lang="en-US" sz="1200" dirty="0">
                <a:latin typeface="Open Sans" panose="020B0606030504020204"/>
                <a:ea typeface="+mn-lt"/>
                <a:cs typeface="+mn-lt"/>
              </a:rPr>
              <a:t>Describe the impact of peak loads in OnSSET</a:t>
            </a:r>
          </a:p>
          <a:p>
            <a:pPr marL="0" indent="0" algn="l">
              <a:buFont typeface="Arial" panose="020B0604020202020204" pitchFamily="34" charset="0"/>
              <a:buNone/>
            </a:pPr>
            <a:r>
              <a:rPr lang="en-US" sz="1200" dirty="0">
                <a:latin typeface="Open Sans" panose="020B0606030504020204"/>
                <a:ea typeface="+mn-lt"/>
                <a:cs typeface="+mn-lt"/>
              </a:rPr>
              <a:t>Explain basic </a:t>
            </a:r>
            <a:r>
              <a:rPr lang="en-US" dirty="0">
                <a:latin typeface="Open Sans" panose="020B0606030504020204"/>
                <a:ea typeface="+mn-lt"/>
                <a:cs typeface="+mn-lt"/>
              </a:rPr>
              <a:t>principles</a:t>
            </a:r>
            <a:r>
              <a:rPr lang="en-US" sz="1200" dirty="0">
                <a:latin typeface="Open Sans" panose="020B0606030504020204"/>
                <a:ea typeface="+mn-lt"/>
                <a:cs typeface="+mn-lt"/>
              </a:rPr>
              <a:t> for the distribution network in a settlement.</a:t>
            </a:r>
          </a:p>
          <a:p>
            <a:pPr marL="0" indent="0" algn="l">
              <a:buFont typeface="Arial" panose="020B0604020202020204" pitchFamily="34" charset="0"/>
              <a:buNone/>
            </a:pPr>
            <a:endParaRPr lang="en-US" sz="1200" dirty="0">
              <a:latin typeface="Open Sans" panose="020B0606030504020204"/>
              <a:ea typeface="+mn-lt"/>
              <a:cs typeface="+mn-lt"/>
            </a:endParaRPr>
          </a:p>
          <a:p>
            <a:r>
              <a:rPr lang="en-US" sz="1200" dirty="0">
                <a:latin typeface="Open Sans" panose="020B0606030504020204"/>
                <a:ea typeface="+mn-lt"/>
                <a:cs typeface="+mn-lt"/>
              </a:rPr>
              <a:t>These</a:t>
            </a:r>
            <a:r>
              <a:rPr lang="en-US" sz="1200" baseline="0" dirty="0">
                <a:latin typeface="Open Sans" panose="020B0606030504020204"/>
                <a:ea typeface="+mn-lt"/>
                <a:cs typeface="+mn-lt"/>
              </a:rPr>
              <a:t> </a:t>
            </a:r>
            <a:r>
              <a:rPr lang="en-US" sz="1200" dirty="0">
                <a:latin typeface="Open Sans" panose="020B0606030504020204"/>
                <a:ea typeface="+mn-lt"/>
                <a:cs typeface="+mn-lt"/>
              </a:rPr>
              <a:t>will be important learning outcomes for</a:t>
            </a:r>
            <a:r>
              <a:rPr lang="en-US" dirty="0">
                <a:latin typeface="Open Sans" panose="020B0606030504020204"/>
                <a:ea typeface="+mn-lt"/>
                <a:cs typeface="+mn-lt"/>
              </a:rPr>
              <a:t> gaining a</a:t>
            </a:r>
            <a:r>
              <a:rPr lang="en-US" sz="1200" baseline="0" dirty="0">
                <a:latin typeface="Open Sans" panose="020B0606030504020204"/>
                <a:ea typeface="+mn-lt"/>
                <a:cs typeface="+mn-lt"/>
              </a:rPr>
              <a:t> more advanced knowledge about OnSSET.</a:t>
            </a:r>
            <a:endParaRPr lang="en-US" sz="1200" dirty="0">
              <a:latin typeface="Open Sans" panose="020B0606030504020204"/>
              <a:ea typeface="+mn-lt"/>
              <a:cs typeface="+mn-lt"/>
            </a:endParaRPr>
          </a:p>
          <a:p>
            <a:pPr marL="0" lvl="0" indent="0" algn="l" rtl="0">
              <a:spcBef>
                <a:spcPts val="0"/>
              </a:spcBef>
              <a:spcAft>
                <a:spcPts val="0"/>
              </a:spcAft>
              <a:buNone/>
            </a:pPr>
            <a:endParaRPr lang="en-US" baseline="0"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35: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Now we will look at how OnSSET </a:t>
            </a:r>
            <a:r>
              <a:rPr lang="en-GB" dirty="0"/>
              <a:t>calculates </a:t>
            </a:r>
            <a:r>
              <a:rPr lang="en-GB" sz="1200" kern="1200" dirty="0">
                <a:solidFill>
                  <a:schemeClr val="tx1"/>
                </a:solidFill>
                <a:effectLst/>
                <a:latin typeface="+mn-lt"/>
                <a:ea typeface="+mn-ea"/>
                <a:cs typeface="+mn-cs"/>
              </a:rPr>
              <a:t>the </a:t>
            </a:r>
            <a:r>
              <a:rPr lang="en-GB" dirty="0"/>
              <a:t>L.C.O.E</a:t>
            </a:r>
            <a:r>
              <a:rPr lang="en-GB" sz="1200" kern="1200" dirty="0">
                <a:solidFill>
                  <a:schemeClr val="tx1"/>
                </a:solidFill>
                <a:effectLst/>
                <a:latin typeface="+mn-lt"/>
                <a:ea typeface="+mn-ea"/>
                <a:cs typeface="+mn-cs"/>
              </a:rPr>
              <a:t> for a </a:t>
            </a:r>
            <a:r>
              <a:rPr lang="en-GB" dirty="0"/>
              <a:t>stand-alone</a:t>
            </a:r>
            <a:r>
              <a:rPr lang="en-GB" sz="1200" kern="1200" dirty="0">
                <a:solidFill>
                  <a:schemeClr val="tx1"/>
                </a:solidFill>
                <a:effectLst/>
                <a:latin typeface="+mn-lt"/>
                <a:ea typeface="+mn-ea"/>
                <a:cs typeface="+mn-cs"/>
              </a:rPr>
              <a:t> diesel system. We do a similar assessment as for PV</a:t>
            </a:r>
            <a:r>
              <a:rPr lang="en-GB" dirty="0"/>
              <a:t>,</a:t>
            </a:r>
            <a:r>
              <a:rPr lang="en-GB" sz="1200" kern="1200" dirty="0">
                <a:solidFill>
                  <a:schemeClr val="tx1"/>
                </a:solidFill>
                <a:effectLst/>
                <a:latin typeface="+mn-lt"/>
                <a:ea typeface="+mn-ea"/>
                <a:cs typeface="+mn-cs"/>
              </a:rPr>
              <a:t> but we </a:t>
            </a:r>
            <a:r>
              <a:rPr lang="en-GB" dirty="0"/>
              <a:t>do not</a:t>
            </a:r>
            <a:r>
              <a:rPr lang="en-GB" sz="1200" kern="1200" dirty="0">
                <a:solidFill>
                  <a:schemeClr val="tx1"/>
                </a:solidFill>
                <a:effectLst/>
                <a:latin typeface="+mn-lt"/>
                <a:ea typeface="+mn-ea"/>
                <a:cs typeface="+mn-cs"/>
              </a:rPr>
              <a:t> have a </a:t>
            </a:r>
            <a:r>
              <a:rPr lang="en-GB" dirty="0"/>
              <a:t>variable </a:t>
            </a:r>
            <a:r>
              <a:rPr lang="en-GB" sz="1200" kern="1200" dirty="0">
                <a:solidFill>
                  <a:schemeClr val="tx1"/>
                </a:solidFill>
                <a:effectLst/>
                <a:latin typeface="+mn-lt"/>
                <a:ea typeface="+mn-ea"/>
                <a:cs typeface="+mn-cs"/>
              </a:rPr>
              <a:t>renewable resource.</a:t>
            </a:r>
            <a:r>
              <a:rPr lang="en-GB" sz="1200" kern="1200" baseline="0" dirty="0">
                <a:solidFill>
                  <a:schemeClr val="tx1"/>
                </a:solidFill>
                <a:effectLst/>
                <a:latin typeface="+mn-lt"/>
                <a:ea typeface="+mn-ea"/>
                <a:cs typeface="+mn-cs"/>
              </a:rPr>
              <a:t> This means that </a:t>
            </a:r>
            <a:r>
              <a:rPr lang="en-GB" sz="1200" kern="1200" dirty="0">
                <a:solidFill>
                  <a:schemeClr val="tx1"/>
                </a:solidFill>
                <a:effectLst/>
                <a:latin typeface="+mn-lt"/>
                <a:ea typeface="+mn-ea"/>
                <a:cs typeface="+mn-cs"/>
              </a:rPr>
              <a:t>the capacity factor is not calculated for every settlement</a:t>
            </a:r>
            <a:r>
              <a:rPr lang="en-GB" dirty="0"/>
              <a:t>.</a:t>
            </a:r>
            <a:r>
              <a:rPr lang="en-GB" sz="1200" kern="1200" baseline="0" dirty="0">
                <a:solidFill>
                  <a:schemeClr val="tx1"/>
                </a:solidFill>
                <a:effectLst/>
                <a:latin typeface="+mn-lt"/>
                <a:ea typeface="+mn-ea"/>
                <a:cs typeface="+mn-cs"/>
              </a:rPr>
              <a:t> </a:t>
            </a:r>
            <a:r>
              <a:rPr lang="en-GB" dirty="0"/>
              <a:t>Instead</a:t>
            </a:r>
            <a:r>
              <a:rPr lang="en-GB" sz="1200" kern="1200" dirty="0">
                <a:solidFill>
                  <a:schemeClr val="tx1"/>
                </a:solidFill>
                <a:effectLst/>
                <a:latin typeface="+mn-lt"/>
                <a:ea typeface="+mn-ea"/>
                <a:cs typeface="+mn-cs"/>
              </a:rPr>
              <a:t> </a:t>
            </a:r>
            <a:r>
              <a:rPr lang="en-GB" dirty="0"/>
              <a:t>it is</a:t>
            </a:r>
            <a:r>
              <a:rPr lang="en-GB" sz="1200" kern="1200" dirty="0">
                <a:solidFill>
                  <a:schemeClr val="tx1"/>
                </a:solidFill>
                <a:effectLst/>
                <a:latin typeface="+mn-lt"/>
                <a:ea typeface="+mn-ea"/>
                <a:cs typeface="+mn-cs"/>
              </a:rPr>
              <a:t> an input factor defined by the user. A typical diesel system could generate electricity for most hours of the year, because it does not depend on solar or wind availability. However, there is some downtime included when the system cannot generate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electricity due to maintenance. Capacity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factors for</a:t>
            </a:r>
            <a:r>
              <a:rPr lang="en-GB" sz="1200" kern="1200" baseline="0" dirty="0">
                <a:solidFill>
                  <a:schemeClr val="tx1"/>
                </a:solidFill>
                <a:effectLst/>
                <a:latin typeface="+mn-lt"/>
                <a:ea typeface="+mn-ea"/>
                <a:cs typeface="+mn-cs"/>
              </a:rPr>
              <a:t> a diesel generator</a:t>
            </a:r>
            <a:r>
              <a:rPr lang="en-GB" sz="1200" kern="1200" dirty="0">
                <a:solidFill>
                  <a:schemeClr val="tx1"/>
                </a:solidFill>
                <a:effectLst/>
                <a:latin typeface="+mn-lt"/>
                <a:ea typeface="+mn-ea"/>
                <a:cs typeface="+mn-cs"/>
              </a:rPr>
              <a:t> could range between </a:t>
            </a:r>
            <a:r>
              <a:rPr lang="en-GB" dirty="0"/>
              <a:t>70 to 90</a:t>
            </a:r>
            <a:r>
              <a:rPr lang="en-GB" sz="1200" kern="1200" dirty="0">
                <a:solidFill>
                  <a:schemeClr val="tx1"/>
                </a:solidFill>
                <a:effectLst/>
                <a:latin typeface="+mn-lt"/>
                <a:ea typeface="+mn-ea"/>
                <a:cs typeface="+mn-cs"/>
              </a:rPr>
              <a:t> percent. </a:t>
            </a:r>
            <a:r>
              <a:rPr lang="en-GB" dirty="0"/>
              <a:t>Contrary</a:t>
            </a:r>
            <a:r>
              <a:rPr lang="en-GB" sz="1200" kern="1200" dirty="0">
                <a:solidFill>
                  <a:schemeClr val="tx1"/>
                </a:solidFill>
                <a:effectLst/>
                <a:latin typeface="+mn-lt"/>
                <a:ea typeface="+mn-ea"/>
                <a:cs typeface="+mn-cs"/>
              </a:rPr>
              <a:t> to renewables, we have a running fuel cost for the diesel system. This means we need to understand how much the fuel cost will vary throughout the country. In the largest settlements, the cost per litre of diesel </a:t>
            </a:r>
            <a:r>
              <a:rPr lang="en-GB" dirty="0"/>
              <a:t>is lower</a:t>
            </a:r>
            <a:r>
              <a:rPr lang="en-GB" sz="1200" kern="1200" dirty="0">
                <a:solidFill>
                  <a:schemeClr val="tx1"/>
                </a:solidFill>
                <a:effectLst/>
                <a:latin typeface="+mn-lt"/>
                <a:ea typeface="+mn-ea"/>
                <a:cs typeface="+mn-cs"/>
              </a:rPr>
              <a:t> than in the more remote rural </a:t>
            </a:r>
            <a:r>
              <a:rPr lang="en-GB" dirty="0"/>
              <a:t>areas</a:t>
            </a:r>
            <a:r>
              <a:rPr lang="en-GB" sz="1200" kern="1200" dirty="0">
                <a:solidFill>
                  <a:schemeClr val="tx1"/>
                </a:solidFill>
                <a:effectLst/>
                <a:latin typeface="+mn-lt"/>
                <a:ea typeface="+mn-ea"/>
                <a:cs typeface="+mn-cs"/>
              </a:rPr>
              <a:t>.</a:t>
            </a:r>
            <a:endParaRPr dirty="0"/>
          </a:p>
        </p:txBody>
      </p:sp>
      <p:sp>
        <p:nvSpPr>
          <p:cNvPr id="492" name="Google Shape;492;p35: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dirty="0"/>
          </a:p>
        </p:txBody>
      </p:sp>
    </p:spTree>
    <p:extLst>
      <p:ext uri="{BB962C8B-B14F-4D97-AF65-F5344CB8AC3E}">
        <p14:creationId xmlns:p14="http://schemas.microsoft.com/office/powerpoint/2010/main" val="3291468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36: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defRPr/>
            </a:pPr>
            <a:r>
              <a:rPr lang="en-US" sz="1200" kern="1200" dirty="0">
                <a:solidFill>
                  <a:schemeClr val="tx1"/>
                </a:solidFill>
                <a:effectLst/>
                <a:latin typeface="+mn-lt"/>
                <a:ea typeface="+mn-ea"/>
                <a:cs typeface="+mn-cs"/>
              </a:rPr>
              <a:t>The cost of diesel is related to the transportation costs, and this is based on methodology developed by</a:t>
            </a:r>
            <a:r>
              <a:rPr lang="en-US" sz="1200" kern="1200" baseline="0" dirty="0">
                <a:solidFill>
                  <a:schemeClr val="tx1"/>
                </a:solidFill>
                <a:effectLst/>
                <a:latin typeface="+mn-lt"/>
                <a:ea typeface="+mn-ea"/>
                <a:cs typeface="+mn-cs"/>
              </a:rPr>
              <a:t> Szabó et al. </a:t>
            </a:r>
            <a:r>
              <a:rPr lang="en-GB" sz="1200" kern="1200" dirty="0">
                <a:solidFill>
                  <a:schemeClr val="tx1"/>
                </a:solidFill>
                <a:effectLst/>
                <a:latin typeface="+mn-lt"/>
                <a:ea typeface="+mn-ea"/>
                <a:cs typeface="+mn-cs"/>
              </a:rPr>
              <a:t>When</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add the transportation cost, which is related to the diesel pump price, the truck that is delivering the diesel</a:t>
            </a:r>
            <a:r>
              <a:rPr lang="en-GB" dirty="0"/>
              <a:t>,</a:t>
            </a:r>
            <a:r>
              <a:rPr lang="en-GB" sz="1200" kern="1200" dirty="0">
                <a:solidFill>
                  <a:schemeClr val="tx1"/>
                </a:solidFill>
                <a:effectLst/>
                <a:latin typeface="+mn-lt"/>
                <a:ea typeface="+mn-ea"/>
                <a:cs typeface="+mn-cs"/>
              </a:rPr>
              <a:t> and its own diesel consumption</a:t>
            </a:r>
            <a:r>
              <a:rPr lang="en-GB" dirty="0"/>
              <a:t>,</a:t>
            </a:r>
            <a:r>
              <a:rPr lang="en-GB" sz="1200" kern="1200" dirty="0">
                <a:solidFill>
                  <a:schemeClr val="tx1"/>
                </a:solidFill>
                <a:effectLst/>
                <a:latin typeface="+mn-lt"/>
                <a:ea typeface="+mn-ea"/>
                <a:cs typeface="+mn-cs"/>
              </a:rPr>
              <a:t> we get the following formula. The annual fuel cost in a settlement is calculated as the annual electricity generation</a:t>
            </a:r>
            <a:r>
              <a:rPr lang="en-GB" sz="1200" kern="1200" baseline="0" dirty="0">
                <a:solidFill>
                  <a:schemeClr val="tx1"/>
                </a:solidFill>
                <a:effectLst/>
                <a:latin typeface="+mn-lt"/>
                <a:ea typeface="+mn-ea"/>
                <a:cs typeface="+mn-cs"/>
              </a:rPr>
              <a:t> m</a:t>
            </a:r>
            <a:r>
              <a:rPr lang="en-GB" sz="1200" kern="1200" dirty="0">
                <a:solidFill>
                  <a:schemeClr val="tx1"/>
                </a:solidFill>
                <a:effectLst/>
                <a:latin typeface="+mn-lt"/>
                <a:ea typeface="+mn-ea"/>
                <a:cs typeface="+mn-cs"/>
              </a:rPr>
              <a:t>ultiplied by the diesel price and the transportation cost to the individual settlement.</a:t>
            </a:r>
            <a:r>
              <a:rPr lang="en-GB" dirty="0"/>
              <a:t> </a:t>
            </a:r>
            <a:endParaRPr dirty="0"/>
          </a:p>
        </p:txBody>
      </p:sp>
      <p:sp>
        <p:nvSpPr>
          <p:cNvPr id="501" name="Google Shape;501;p36: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dirty="0"/>
          </a:p>
        </p:txBody>
      </p:sp>
    </p:spTree>
    <p:extLst>
      <p:ext uri="{BB962C8B-B14F-4D97-AF65-F5344CB8AC3E}">
        <p14:creationId xmlns:p14="http://schemas.microsoft.com/office/powerpoint/2010/main" val="3572711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37: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We then divide</a:t>
            </a:r>
            <a:r>
              <a:rPr lang="en-US" sz="1200" kern="1200" baseline="0" dirty="0">
                <a:solidFill>
                  <a:schemeClr val="tx1"/>
                </a:solidFill>
                <a:effectLst/>
                <a:latin typeface="+mn-lt"/>
                <a:ea typeface="+mn-ea"/>
                <a:cs typeface="+mn-cs"/>
              </a:rPr>
              <a:t> </a:t>
            </a:r>
            <a:r>
              <a:rPr lang="en-US" dirty="0"/>
              <a:t>the</a:t>
            </a:r>
            <a:r>
              <a:rPr lang="en-US" sz="1200" kern="1200" baseline="0" dirty="0">
                <a:solidFill>
                  <a:schemeClr val="tx1"/>
                </a:solidFill>
                <a:effectLst/>
                <a:latin typeface="+mn-lt"/>
                <a:ea typeface="+mn-ea"/>
                <a:cs typeface="+mn-cs"/>
              </a:rPr>
              <a:t> </a:t>
            </a:r>
            <a:r>
              <a:rPr lang="en-US" dirty="0"/>
              <a:t>electricity generation and diesel price in cell </a:t>
            </a:r>
            <a:r>
              <a:rPr lang="en-US" sz="1200" kern="1200" dirty="0">
                <a:solidFill>
                  <a:schemeClr val="tx1"/>
                </a:solidFill>
                <a:effectLst/>
                <a:latin typeface="+mn-lt"/>
                <a:ea typeface="+mn-ea"/>
                <a:cs typeface="+mn-cs"/>
              </a:rPr>
              <a:t>by the lower heating value of diesel and the efficiency of the diesel generator. To calculate the annual</a:t>
            </a:r>
            <a:r>
              <a:rPr lang="en-US" sz="1200" kern="1200" baseline="0" dirty="0">
                <a:solidFill>
                  <a:schemeClr val="tx1"/>
                </a:solidFill>
                <a:effectLst/>
                <a:latin typeface="+mn-lt"/>
                <a:ea typeface="+mn-ea"/>
                <a:cs typeface="+mn-cs"/>
              </a:rPr>
              <a:t> fuel cost </a:t>
            </a:r>
            <a:r>
              <a:rPr lang="en-US" sz="1200" kern="1200" dirty="0">
                <a:solidFill>
                  <a:schemeClr val="tx1"/>
                </a:solidFill>
                <a:effectLst/>
                <a:latin typeface="+mn-lt"/>
                <a:ea typeface="+mn-ea"/>
                <a:cs typeface="+mn-cs"/>
              </a:rPr>
              <a:t>we use the </a:t>
            </a:r>
            <a:r>
              <a:rPr lang="en-US" dirty="0"/>
              <a:t>generator's </a:t>
            </a:r>
            <a:r>
              <a:rPr lang="en-US" sz="1200" kern="1200" dirty="0">
                <a:solidFill>
                  <a:schemeClr val="tx1"/>
                </a:solidFill>
                <a:effectLst/>
                <a:latin typeface="+mn-lt"/>
                <a:ea typeface="+mn-ea"/>
                <a:cs typeface="+mn-cs"/>
              </a:rPr>
              <a:t>efficiency.</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here are significant losses</a:t>
            </a:r>
            <a:r>
              <a:rPr lang="en-US" sz="1200" kern="1200" baseline="0" dirty="0">
                <a:solidFill>
                  <a:schemeClr val="tx1"/>
                </a:solidFill>
                <a:effectLst/>
                <a:latin typeface="+mn-lt"/>
                <a:ea typeface="+mn-ea"/>
                <a:cs typeface="+mn-cs"/>
              </a:rPr>
              <a:t> in</a:t>
            </a:r>
            <a:r>
              <a:rPr lang="en-US" sz="1200" kern="1200" dirty="0">
                <a:solidFill>
                  <a:schemeClr val="tx1"/>
                </a:solidFill>
                <a:effectLst/>
                <a:latin typeface="+mn-lt"/>
                <a:ea typeface="+mn-ea"/>
                <a:cs typeface="+mn-cs"/>
              </a:rPr>
              <a:t> the</a:t>
            </a:r>
            <a:r>
              <a:rPr lang="en-US" dirty="0"/>
              <a:t> diesel</a:t>
            </a:r>
            <a:r>
              <a:rPr lang="en-US" sz="1200" kern="1200" dirty="0">
                <a:solidFill>
                  <a:schemeClr val="tx1"/>
                </a:solidFill>
                <a:effectLst/>
                <a:latin typeface="+mn-lt"/>
                <a:ea typeface="+mn-ea"/>
                <a:cs typeface="+mn-cs"/>
              </a:rPr>
              <a:t> generator</a:t>
            </a:r>
            <a:r>
              <a:rPr lang="en-US" dirty="0"/>
              <a:t>,</a:t>
            </a:r>
            <a:r>
              <a:rPr lang="en-US" sz="1200" kern="1200" dirty="0">
                <a:solidFill>
                  <a:schemeClr val="tx1"/>
                </a:solidFill>
                <a:effectLst/>
                <a:latin typeface="+mn-lt"/>
                <a:ea typeface="+mn-ea"/>
                <a:cs typeface="+mn-cs"/>
              </a:rPr>
              <a:t> where </a:t>
            </a:r>
            <a:r>
              <a:rPr lang="en-US" dirty="0"/>
              <a:t>3–4</a:t>
            </a:r>
            <a:r>
              <a:rPr lang="en-US" sz="1200" kern="1200" dirty="0">
                <a:solidFill>
                  <a:schemeClr val="tx1"/>
                </a:solidFill>
                <a:effectLst/>
                <a:latin typeface="+mn-lt"/>
                <a:ea typeface="+mn-ea"/>
                <a:cs typeface="+mn-cs"/>
              </a:rPr>
              <a:t> </a:t>
            </a:r>
            <a:r>
              <a:rPr lang="en-US" dirty="0"/>
              <a:t>kilowatt hour</a:t>
            </a:r>
            <a:r>
              <a:rPr lang="en-US" sz="1200" kern="1200" dirty="0">
                <a:solidFill>
                  <a:schemeClr val="tx1"/>
                </a:solidFill>
                <a:effectLst/>
                <a:latin typeface="+mn-lt"/>
                <a:ea typeface="+mn-ea"/>
                <a:cs typeface="+mn-cs"/>
              </a:rPr>
              <a:t> of diesel can be converted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 </a:t>
            </a:r>
            <a:r>
              <a:rPr lang="en-US" dirty="0"/>
              <a:t>kilowatt hour</a:t>
            </a:r>
            <a:r>
              <a:rPr lang="en-US" sz="1200" kern="1200" dirty="0">
                <a:solidFill>
                  <a:schemeClr val="tx1"/>
                </a:solidFill>
                <a:effectLst/>
                <a:latin typeface="+mn-lt"/>
                <a:ea typeface="+mn-ea"/>
                <a:cs typeface="+mn-cs"/>
              </a:rPr>
              <a:t> of electricity. </a:t>
            </a:r>
            <a:r>
              <a:rPr lang="en-GB" sz="1200" kern="1200" dirty="0">
                <a:solidFill>
                  <a:schemeClr val="tx1"/>
                </a:solidFill>
                <a:effectLst/>
                <a:latin typeface="+mn-lt"/>
                <a:ea typeface="+mn-ea"/>
                <a:cs typeface="+mn-cs"/>
              </a:rPr>
              <a:t>The parameters in the table are important in the OnSSET model</a:t>
            </a:r>
            <a:r>
              <a:rPr lang="en-GB" dirty="0"/>
              <a:t>,</a:t>
            </a:r>
            <a:r>
              <a:rPr lang="en-GB" sz="1200" kern="1200" dirty="0">
                <a:solidFill>
                  <a:schemeClr val="tx1"/>
                </a:solidFill>
                <a:effectLst/>
                <a:latin typeface="+mn-lt"/>
                <a:ea typeface="+mn-ea"/>
                <a:cs typeface="+mn-cs"/>
              </a:rPr>
              <a:t> as they are used to calculate the annual fuel cost. The diesel pump prices reflect the diesel price </a:t>
            </a:r>
            <a:r>
              <a:rPr lang="en-GB" dirty="0"/>
              <a:t>in</a:t>
            </a:r>
            <a:r>
              <a:rPr lang="en-GB" sz="1200" kern="1200" dirty="0">
                <a:solidFill>
                  <a:schemeClr val="tx1"/>
                </a:solidFill>
                <a:effectLst/>
                <a:latin typeface="+mn-lt"/>
                <a:ea typeface="+mn-ea"/>
                <a:cs typeface="+mn-cs"/>
              </a:rPr>
              <a:t> the larger cities where we expect the cost to be lowest.</a:t>
            </a:r>
            <a:r>
              <a:rPr lang="en-GB" dirty="0"/>
              <a:t>  The advanced theory will continue in the next lecture and cover two more mini-lectures.</a:t>
            </a:r>
            <a:endParaRPr dirty="0"/>
          </a:p>
        </p:txBody>
      </p:sp>
      <p:sp>
        <p:nvSpPr>
          <p:cNvPr id="509" name="Google Shape;509;p37: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dirty="0"/>
          </a:p>
        </p:txBody>
      </p:sp>
    </p:spTree>
    <p:extLst>
      <p:ext uri="{BB962C8B-B14F-4D97-AF65-F5344CB8AC3E}">
        <p14:creationId xmlns:p14="http://schemas.microsoft.com/office/powerpoint/2010/main" val="3211982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876532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7: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In this lecture we will continue</a:t>
            </a:r>
            <a:r>
              <a:rPr lang="en-GB" sz="1200" kern="1200" baseline="0" dirty="0">
                <a:solidFill>
                  <a:schemeClr val="tx1"/>
                </a:solidFill>
                <a:effectLst/>
                <a:latin typeface="+mn-lt"/>
                <a:ea typeface="+mn-ea"/>
                <a:cs typeface="+mn-cs"/>
              </a:rPr>
              <a:t> from the last lecture covering the discount rate</a:t>
            </a:r>
            <a:r>
              <a:rPr lang="en-GB" dirty="0"/>
              <a:t>.</a:t>
            </a:r>
            <a:r>
              <a:rPr lang="en-GB" sz="1200" kern="1200" baseline="0" dirty="0">
                <a:solidFill>
                  <a:schemeClr val="tx1"/>
                </a:solidFill>
                <a:effectLst/>
                <a:latin typeface="+mn-lt"/>
                <a:ea typeface="+mn-ea"/>
                <a:cs typeface="+mn-cs"/>
              </a:rPr>
              <a:t> </a:t>
            </a:r>
            <a:r>
              <a:rPr lang="en-GB" dirty="0"/>
              <a:t>We shall consider the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example of a small PV system and see how we calculate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a:t>
            </a:r>
            <a:r>
              <a:rPr lang="en-GB" dirty="0"/>
              <a:t>L.C.O.E</a:t>
            </a:r>
            <a:r>
              <a:rPr lang="en-GB" sz="1200" kern="1200" dirty="0">
                <a:solidFill>
                  <a:schemeClr val="tx1"/>
                </a:solidFill>
                <a:effectLst/>
                <a:latin typeface="+mn-lt"/>
                <a:ea typeface="+mn-ea"/>
                <a:cs typeface="+mn-cs"/>
              </a:rPr>
              <a:t>. This is a system that</a:t>
            </a:r>
            <a:r>
              <a:rPr lang="en-GB" sz="1200" kern="1200" baseline="0" dirty="0">
                <a:solidFill>
                  <a:schemeClr val="tx1"/>
                </a:solidFill>
                <a:effectLst/>
                <a:latin typeface="+mn-lt"/>
                <a:ea typeface="+mn-ea"/>
                <a:cs typeface="+mn-cs"/>
              </a:rPr>
              <a:t> is</a:t>
            </a:r>
            <a:r>
              <a:rPr lang="en-GB" sz="1200" kern="1200" dirty="0">
                <a:solidFill>
                  <a:schemeClr val="tx1"/>
                </a:solidFill>
                <a:effectLst/>
                <a:latin typeface="+mn-lt"/>
                <a:ea typeface="+mn-ea"/>
                <a:cs typeface="+mn-cs"/>
              </a:rPr>
              <a:t> designed to deliver electricity for a few light bulbs</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maybe phone charging. In the multi-tier framework it would correspond to a Tier 1 system. We have a 17 </a:t>
            </a:r>
            <a:r>
              <a:rPr lang="en-GB" dirty="0"/>
              <a:t>watt</a:t>
            </a:r>
            <a:r>
              <a:rPr lang="en-GB" sz="1200" kern="1200" dirty="0">
                <a:solidFill>
                  <a:schemeClr val="tx1"/>
                </a:solidFill>
                <a:effectLst/>
                <a:latin typeface="+mn-lt"/>
                <a:ea typeface="+mn-ea"/>
                <a:cs typeface="+mn-cs"/>
              </a:rPr>
              <a:t> system</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an investment cost of 130 </a:t>
            </a:r>
            <a:r>
              <a:rPr lang="en-GB" dirty="0"/>
              <a:t>U.S</a:t>
            </a:r>
            <a:r>
              <a:rPr lang="en-GB" sz="1200" kern="1200" dirty="0">
                <a:solidFill>
                  <a:schemeClr val="tx1"/>
                </a:solidFill>
                <a:effectLst/>
                <a:latin typeface="+mn-lt"/>
                <a:ea typeface="+mn-ea"/>
                <a:cs typeface="+mn-cs"/>
              </a:rPr>
              <a:t> dollars</a:t>
            </a:r>
            <a:r>
              <a:rPr lang="en-GB" dirty="0"/>
              <a:t>.</a:t>
            </a:r>
            <a:r>
              <a:rPr lang="en-GB" sz="1200" kern="1200" dirty="0">
                <a:solidFill>
                  <a:schemeClr val="tx1"/>
                </a:solidFill>
                <a:effectLst/>
                <a:latin typeface="+mn-lt"/>
                <a:ea typeface="+mn-ea"/>
                <a:cs typeface="+mn-cs"/>
              </a:rPr>
              <a:t> </a:t>
            </a:r>
            <a:r>
              <a:rPr lang="en-GB" dirty="0"/>
              <a:t>This</a:t>
            </a:r>
            <a:r>
              <a:rPr lang="en-GB" sz="1200" kern="1200" dirty="0">
                <a:solidFill>
                  <a:schemeClr val="tx1"/>
                </a:solidFill>
                <a:effectLst/>
                <a:latin typeface="+mn-lt"/>
                <a:ea typeface="+mn-ea"/>
                <a:cs typeface="+mn-cs"/>
              </a:rPr>
              <a:t> system is expected to generate about 35 </a:t>
            </a:r>
            <a:r>
              <a:rPr lang="en-GB" dirty="0"/>
              <a:t>kilowatt hour</a:t>
            </a:r>
            <a:r>
              <a:rPr lang="en-GB" sz="1200" kern="1200" dirty="0">
                <a:solidFill>
                  <a:schemeClr val="tx1"/>
                </a:solidFill>
                <a:effectLst/>
                <a:latin typeface="+mn-lt"/>
                <a:ea typeface="+mn-ea"/>
                <a:cs typeface="+mn-cs"/>
              </a:rPr>
              <a:t> per year.</a:t>
            </a:r>
            <a:r>
              <a:rPr lang="en-GB" dirty="0"/>
              <a:t> </a:t>
            </a:r>
            <a:endParaRPr lang="en-GB" sz="1200" kern="1200" dirty="0">
              <a:solidFill>
                <a:schemeClr val="tx1"/>
              </a:solidFill>
              <a:effectLst/>
              <a:latin typeface="+mn-lt"/>
              <a:ea typeface="+mn-ea"/>
              <a:cs typeface="+mn-cs"/>
            </a:endParaRPr>
          </a:p>
          <a:p>
            <a:pPr>
              <a:buSzPts val="1400"/>
            </a:pPr>
            <a:r>
              <a:rPr lang="en-GB" sz="1200" kern="1200" dirty="0">
                <a:solidFill>
                  <a:schemeClr val="tx1"/>
                </a:solidFill>
                <a:effectLst/>
                <a:latin typeface="+mn-lt"/>
                <a:ea typeface="+mn-ea"/>
                <a:cs typeface="+mn-cs"/>
              </a:rPr>
              <a:t>We also have some running operation and maintenance</a:t>
            </a:r>
            <a:r>
              <a:rPr lang="en-GB" dirty="0"/>
              <a:t> </a:t>
            </a:r>
            <a:r>
              <a:rPr lang="en-GB" sz="1200" kern="1200" dirty="0">
                <a:solidFill>
                  <a:schemeClr val="tx1"/>
                </a:solidFill>
                <a:effectLst/>
                <a:latin typeface="+mn-lt"/>
                <a:ea typeface="+mn-ea"/>
                <a:cs typeface="+mn-cs"/>
              </a:rPr>
              <a:t> </a:t>
            </a:r>
            <a:r>
              <a:rPr lang="en-GB" dirty="0"/>
              <a:t>(or O&amp;M) costs</a:t>
            </a:r>
            <a:r>
              <a:rPr lang="en-GB" sz="1200" kern="1200" dirty="0">
                <a:solidFill>
                  <a:schemeClr val="tx1"/>
                </a:solidFill>
                <a:effectLst/>
                <a:latin typeface="+mn-lt"/>
                <a:ea typeface="+mn-ea"/>
                <a:cs typeface="+mn-cs"/>
              </a:rPr>
              <a:t> to make sure that the system runs well (there might be some need to replace batteries during</a:t>
            </a:r>
            <a:r>
              <a:rPr lang="en-GB" sz="1200" kern="1200" baseline="0" dirty="0">
                <a:solidFill>
                  <a:schemeClr val="tx1"/>
                </a:solidFill>
                <a:effectLst/>
                <a:latin typeface="+mn-lt"/>
                <a:ea typeface="+mn-ea"/>
                <a:cs typeface="+mn-cs"/>
              </a:rPr>
              <a:t> the </a:t>
            </a:r>
            <a:r>
              <a:rPr lang="en-GB" dirty="0"/>
              <a:t>lifetime</a:t>
            </a:r>
            <a:r>
              <a:rPr lang="en-GB" sz="1200" kern="1200" baseline="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In this example, O&amp;M are on average, two dollars per year. </a:t>
            </a:r>
            <a:r>
              <a:rPr lang="en-GB" dirty="0"/>
              <a:t>PV panels</a:t>
            </a:r>
            <a:r>
              <a:rPr lang="en-GB" sz="1200" kern="1200" dirty="0">
                <a:solidFill>
                  <a:schemeClr val="tx1"/>
                </a:solidFill>
                <a:effectLst/>
                <a:latin typeface="+mn-lt"/>
                <a:ea typeface="+mn-ea"/>
                <a:cs typeface="+mn-cs"/>
              </a:rPr>
              <a:t> </a:t>
            </a:r>
            <a:r>
              <a:rPr lang="en-GB" dirty="0"/>
              <a:t>harness</a:t>
            </a:r>
            <a:r>
              <a:rPr lang="en-GB" sz="1200" kern="1200" dirty="0">
                <a:solidFill>
                  <a:schemeClr val="tx1"/>
                </a:solidFill>
                <a:effectLst/>
                <a:latin typeface="+mn-lt"/>
                <a:ea typeface="+mn-ea"/>
                <a:cs typeface="+mn-cs"/>
              </a:rPr>
              <a:t> a renewable resource </a:t>
            </a:r>
            <a:r>
              <a:rPr lang="en-GB" dirty="0"/>
              <a:t>and there are</a:t>
            </a:r>
            <a:r>
              <a:rPr lang="en-GB" sz="1200" kern="1200" dirty="0">
                <a:solidFill>
                  <a:schemeClr val="tx1"/>
                </a:solidFill>
                <a:effectLst/>
                <a:latin typeface="+mn-lt"/>
                <a:ea typeface="+mn-ea"/>
                <a:cs typeface="+mn-cs"/>
              </a:rPr>
              <a:t> no fuel costs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sun is free</a:t>
            </a:r>
            <a:r>
              <a:rPr lang="en-GB" dirty="0"/>
              <a:t>). </a:t>
            </a:r>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are </a:t>
            </a:r>
            <a:r>
              <a:rPr lang="en-GB" sz="1200" kern="1200" dirty="0">
                <a:solidFill>
                  <a:schemeClr val="tx1"/>
                </a:solidFill>
                <a:effectLst/>
                <a:latin typeface="+mn-lt"/>
                <a:ea typeface="+mn-ea"/>
                <a:cs typeface="+mn-cs"/>
              </a:rPr>
              <a:t>also considering a discount rate of 10 percent, and we expect this system to be able to generate electricity for about 20 years.</a:t>
            </a:r>
            <a:r>
              <a:rPr lang="en-GB" dirty="0"/>
              <a:t> </a:t>
            </a:r>
            <a:endParaRPr dirty="0"/>
          </a:p>
        </p:txBody>
      </p:sp>
      <p:sp>
        <p:nvSpPr>
          <p:cNvPr id="310" name="Google Shape;310;p1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2174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8: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If we look at what we call a year zero, this is the year we invest</a:t>
            </a:r>
            <a:r>
              <a:rPr lang="en-US" sz="1200" kern="1200" baseline="0" dirty="0">
                <a:solidFill>
                  <a:schemeClr val="tx1"/>
                </a:solidFill>
                <a:effectLst/>
                <a:latin typeface="+mn-lt"/>
                <a:ea typeface="+mn-ea"/>
                <a:cs typeface="+mn-cs"/>
              </a:rPr>
              <a:t> in our PV system</a:t>
            </a:r>
            <a:r>
              <a:rPr lang="en-US" sz="1200" kern="1200" dirty="0">
                <a:solidFill>
                  <a:schemeClr val="tx1"/>
                </a:solidFill>
                <a:effectLst/>
                <a:latin typeface="+mn-lt"/>
                <a:ea typeface="+mn-ea"/>
                <a:cs typeface="+mn-cs"/>
              </a:rPr>
              <a:t>. We will look first at the investment cost,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operation and maintenance costs</a:t>
            </a:r>
            <a:r>
              <a:rPr lang="en-US" dirty="0"/>
              <a:t>,</a:t>
            </a:r>
            <a:r>
              <a:rPr lang="en-US" sz="1200" kern="1200" dirty="0">
                <a:solidFill>
                  <a:schemeClr val="tx1"/>
                </a:solidFill>
                <a:effectLst/>
                <a:latin typeface="+mn-lt"/>
                <a:ea typeface="+mn-ea"/>
                <a:cs typeface="+mn-cs"/>
              </a:rPr>
              <a:t> and fuel cost which we are dividing by 10 percent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discount rate</a:t>
            </a:r>
            <a:r>
              <a:rPr lang="en-US"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o the power of the year (</a:t>
            </a:r>
            <a:r>
              <a:rPr lang="en-GB" dirty="0"/>
              <a:t>as shown in the red</a:t>
            </a:r>
            <a:r>
              <a:rPr lang="en-GB" sz="1200" kern="1200" dirty="0">
                <a:solidFill>
                  <a:schemeClr val="tx1"/>
                </a:solidFill>
                <a:effectLst/>
                <a:latin typeface="+mn-lt"/>
                <a:ea typeface="+mn-ea"/>
                <a:cs typeface="+mn-cs"/>
              </a:rPr>
              <a:t> square).</a:t>
            </a:r>
            <a:r>
              <a:rPr lang="en-GB" dirty="0"/>
              <a:t> </a:t>
            </a: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In this year</a:t>
            </a:r>
            <a:r>
              <a:rPr lang="en-GB" sz="1200" kern="1200" baseline="0" dirty="0">
                <a:solidFill>
                  <a:schemeClr val="tx1"/>
                </a:solidFill>
                <a:effectLst/>
                <a:latin typeface="+mn-lt"/>
                <a:ea typeface="+mn-ea"/>
                <a:cs typeface="+mn-cs"/>
              </a:rPr>
              <a:t> </a:t>
            </a:r>
            <a:r>
              <a:rPr lang="en-GB" dirty="0"/>
              <a:t>zero, the</a:t>
            </a:r>
            <a:r>
              <a:rPr lang="en-GB" sz="1200" kern="1200" baseline="0" dirty="0">
                <a:solidFill>
                  <a:schemeClr val="tx1"/>
                </a:solidFill>
                <a:effectLst/>
                <a:latin typeface="+mn-lt"/>
                <a:ea typeface="+mn-ea"/>
                <a:cs typeface="+mn-cs"/>
              </a:rPr>
              <a:t> investment</a:t>
            </a:r>
            <a:r>
              <a:rPr lang="en-GB" sz="1200" kern="1200" dirty="0">
                <a:solidFill>
                  <a:schemeClr val="tx1"/>
                </a:solidFill>
                <a:effectLst/>
                <a:latin typeface="+mn-lt"/>
                <a:ea typeface="+mn-ea"/>
                <a:cs typeface="+mn-cs"/>
              </a:rPr>
              <a:t> cost is 130 dollars</a:t>
            </a:r>
            <a:r>
              <a:rPr lang="en-GB" dirty="0"/>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there</a:t>
            </a:r>
            <a:r>
              <a:rPr lang="en-GB" sz="1200" kern="1200" baseline="0" dirty="0">
                <a:solidFill>
                  <a:schemeClr val="tx1"/>
                </a:solidFill>
                <a:effectLst/>
                <a:latin typeface="+mn-lt"/>
                <a:ea typeface="+mn-ea"/>
                <a:cs typeface="+mn-cs"/>
              </a:rPr>
              <a:t> </a:t>
            </a:r>
            <a:r>
              <a:rPr lang="en-GB" dirty="0"/>
              <a:t>are</a:t>
            </a:r>
            <a:r>
              <a:rPr lang="en-GB" sz="1200" kern="1200" baseline="0" dirty="0">
                <a:solidFill>
                  <a:schemeClr val="tx1"/>
                </a:solidFill>
                <a:effectLst/>
                <a:latin typeface="+mn-lt"/>
                <a:ea typeface="+mn-ea"/>
                <a:cs typeface="+mn-cs"/>
              </a:rPr>
              <a:t> n</a:t>
            </a:r>
            <a:r>
              <a:rPr lang="en-GB" sz="1200" kern="1200" dirty="0">
                <a:solidFill>
                  <a:schemeClr val="tx1"/>
                </a:solidFill>
                <a:effectLst/>
                <a:latin typeface="+mn-lt"/>
                <a:ea typeface="+mn-ea"/>
                <a:cs typeface="+mn-cs"/>
              </a:rPr>
              <a:t>o operation and maintenance or fuel costs yet. In the denominator we have (1 + 0.1) which was the discount rat</a:t>
            </a:r>
            <a:r>
              <a:rPr lang="en-GB" sz="1200" kern="1200" baseline="0" dirty="0">
                <a:solidFill>
                  <a:schemeClr val="tx1"/>
                </a:solidFill>
                <a:effectLst/>
                <a:latin typeface="+mn-lt"/>
                <a:ea typeface="+mn-ea"/>
                <a:cs typeface="+mn-cs"/>
              </a:rPr>
              <a:t>e, then to the </a:t>
            </a:r>
            <a:r>
              <a:rPr lang="en-GB" sz="1200" kern="1200" dirty="0">
                <a:solidFill>
                  <a:schemeClr val="tx1"/>
                </a:solidFill>
                <a:effectLst/>
                <a:latin typeface="+mn-lt"/>
                <a:ea typeface="+mn-ea"/>
                <a:cs typeface="+mn-cs"/>
              </a:rPr>
              <a:t>power of the year which in this</a:t>
            </a:r>
            <a:r>
              <a:rPr lang="en-GB" sz="1200" kern="1200" baseline="0" dirty="0">
                <a:solidFill>
                  <a:schemeClr val="tx1"/>
                </a:solidFill>
                <a:effectLst/>
                <a:latin typeface="+mn-lt"/>
                <a:ea typeface="+mn-ea"/>
                <a:cs typeface="+mn-cs"/>
              </a:rPr>
              <a:t> case is</a:t>
            </a:r>
            <a:r>
              <a:rPr lang="en-GB" sz="1200" kern="1200" dirty="0">
                <a:solidFill>
                  <a:schemeClr val="tx1"/>
                </a:solidFill>
                <a:effectLst/>
                <a:latin typeface="+mn-lt"/>
                <a:ea typeface="+mn-ea"/>
                <a:cs typeface="+mn-cs"/>
              </a:rPr>
              <a:t> zero. This means we have 130 + zero + zero, which is 130</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divided by (1 + 0.1) to the power of 0 which is 1. The discounted costs in year zero </a:t>
            </a:r>
            <a:r>
              <a:rPr lang="en-GB" dirty="0"/>
              <a:t>are, therefore,</a:t>
            </a:r>
            <a:r>
              <a:rPr lang="en-GB" sz="1200" kern="1200" dirty="0">
                <a:solidFill>
                  <a:schemeClr val="tx1"/>
                </a:solidFill>
                <a:effectLst/>
                <a:latin typeface="+mn-lt"/>
                <a:ea typeface="+mn-ea"/>
                <a:cs typeface="+mn-cs"/>
              </a:rPr>
              <a:t> 130 dollars (</a:t>
            </a:r>
            <a:r>
              <a:rPr lang="en-GB" dirty="0"/>
              <a:t>as shown in the red</a:t>
            </a:r>
            <a:r>
              <a:rPr lang="en-GB" sz="1200" kern="1200" dirty="0">
                <a:solidFill>
                  <a:schemeClr val="tx1"/>
                </a:solidFill>
                <a:effectLst/>
                <a:latin typeface="+mn-lt"/>
                <a:ea typeface="+mn-ea"/>
                <a:cs typeface="+mn-cs"/>
              </a:rPr>
              <a:t> square). If we look at the electricity generation </a:t>
            </a:r>
            <a:r>
              <a:rPr lang="en-GB" sz="1200" kern="1200" baseline="0" dirty="0">
                <a:solidFill>
                  <a:schemeClr val="tx1"/>
                </a:solidFill>
                <a:effectLst/>
                <a:latin typeface="+mn-lt"/>
                <a:ea typeface="+mn-ea"/>
                <a:cs typeface="+mn-cs"/>
              </a:rPr>
              <a:t>in the blue square </a:t>
            </a:r>
            <a:r>
              <a:rPr lang="en-GB" sz="1200" kern="1200" dirty="0">
                <a:solidFill>
                  <a:schemeClr val="tx1"/>
                </a:solidFill>
                <a:effectLst/>
                <a:latin typeface="+mn-lt"/>
                <a:ea typeface="+mn-ea"/>
                <a:cs typeface="+mn-cs"/>
              </a:rPr>
              <a:t>we assume that in year zero</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there is no electricity generation yet. </a:t>
            </a:r>
            <a:r>
              <a:rPr lang="en-GB" dirty="0"/>
              <a:t>We </a:t>
            </a:r>
            <a:r>
              <a:rPr lang="en-GB" sz="1200" kern="1200" dirty="0">
                <a:solidFill>
                  <a:schemeClr val="tx1"/>
                </a:solidFill>
                <a:effectLst/>
                <a:latin typeface="+mn-lt"/>
                <a:ea typeface="+mn-ea"/>
                <a:cs typeface="+mn-cs"/>
              </a:rPr>
              <a:t>also need to discount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generation leading</a:t>
            </a:r>
            <a:r>
              <a:rPr lang="en-GB" sz="1200" kern="1200" baseline="0" dirty="0">
                <a:solidFill>
                  <a:schemeClr val="tx1"/>
                </a:solidFill>
                <a:effectLst/>
                <a:latin typeface="+mn-lt"/>
                <a:ea typeface="+mn-ea"/>
                <a:cs typeface="+mn-cs"/>
              </a:rPr>
              <a:t> to the operation of (</a:t>
            </a:r>
            <a:r>
              <a:rPr lang="en-GB" sz="1200" kern="1200" dirty="0">
                <a:solidFill>
                  <a:schemeClr val="tx1"/>
                </a:solidFill>
                <a:effectLst/>
                <a:latin typeface="+mn-lt"/>
                <a:ea typeface="+mn-ea"/>
                <a:cs typeface="+mn-cs"/>
              </a:rPr>
              <a:t>1 + 0.1) to the power of zero which is 0 kWh.</a:t>
            </a:r>
            <a:r>
              <a:rPr lang="en-GB" dirty="0"/>
              <a:t> Although, discounting the generation of electricity seems inconceivable from a physical point of view, the electricity generation corresponds to the earnings from the sales of electricity. The farther the earnings are from the present the lower the cash value.</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cs typeface="Calibri" panose="020F0502020204030204"/>
            </a:endParaRPr>
          </a:p>
        </p:txBody>
      </p:sp>
      <p:sp>
        <p:nvSpPr>
          <p:cNvPr id="318" name="Google Shape;318;p1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4649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9: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If</a:t>
            </a:r>
            <a:r>
              <a:rPr lang="en-GB" sz="1200" kern="1200" baseline="0" dirty="0">
                <a:solidFill>
                  <a:schemeClr val="tx1"/>
                </a:solidFill>
                <a:effectLst/>
                <a:latin typeface="+mn-lt"/>
                <a:ea typeface="+mn-ea"/>
                <a:cs typeface="+mn-cs"/>
              </a:rPr>
              <a:t> we now move into </a:t>
            </a:r>
            <a:r>
              <a:rPr lang="en-GB" sz="1200" kern="1200" dirty="0">
                <a:solidFill>
                  <a:schemeClr val="tx1"/>
                </a:solidFill>
                <a:effectLst/>
                <a:latin typeface="+mn-lt"/>
                <a:ea typeface="+mn-ea"/>
                <a:cs typeface="+mn-cs"/>
              </a:rPr>
              <a:t>year one, the first year the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system is operating,</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e </a:t>
            </a:r>
            <a:r>
              <a:rPr lang="en-GB" dirty="0"/>
              <a:t>do not </a:t>
            </a:r>
            <a:r>
              <a:rPr lang="en-GB" sz="1200" kern="1200" dirty="0">
                <a:solidFill>
                  <a:schemeClr val="tx1"/>
                </a:solidFill>
                <a:effectLst/>
                <a:latin typeface="+mn-lt"/>
                <a:ea typeface="+mn-ea"/>
                <a:cs typeface="+mn-cs"/>
              </a:rPr>
              <a:t>have any more investment costs (</a:t>
            </a:r>
            <a:r>
              <a:rPr lang="en-GB" dirty="0"/>
              <a:t>or I</a:t>
            </a:r>
            <a:r>
              <a:rPr lang="en-GB" sz="1200" kern="1200" dirty="0">
                <a:solidFill>
                  <a:schemeClr val="tx1"/>
                </a:solidFill>
                <a:effectLst/>
                <a:latin typeface="+mn-lt"/>
                <a:ea typeface="+mn-ea"/>
                <a:cs typeface="+mn-cs"/>
              </a:rPr>
              <a:t>), as we already invested in</a:t>
            </a:r>
            <a:r>
              <a:rPr lang="en-GB" sz="1200" kern="1200" baseline="0" dirty="0">
                <a:solidFill>
                  <a:schemeClr val="tx1"/>
                </a:solidFill>
                <a:effectLst/>
                <a:latin typeface="+mn-lt"/>
                <a:ea typeface="+mn-ea"/>
                <a:cs typeface="+mn-cs"/>
              </a:rPr>
              <a:t> year zero</a:t>
            </a:r>
            <a:r>
              <a:rPr lang="en-GB" sz="1200" kern="1200" dirty="0">
                <a:solidFill>
                  <a:schemeClr val="tx1"/>
                </a:solidFill>
                <a:effectLst/>
                <a:latin typeface="+mn-lt"/>
                <a:ea typeface="+mn-ea"/>
                <a:cs typeface="+mn-cs"/>
              </a:rPr>
              <a:t>. </a:t>
            </a:r>
            <a:r>
              <a:rPr lang="en-GB" dirty="0"/>
              <a:t>Therefore, the</a:t>
            </a:r>
            <a:r>
              <a:rPr lang="en-GB" sz="1200" kern="1200" dirty="0">
                <a:solidFill>
                  <a:schemeClr val="tx1"/>
                </a:solidFill>
                <a:effectLst/>
                <a:latin typeface="+mn-lt"/>
                <a:ea typeface="+mn-ea"/>
                <a:cs typeface="+mn-cs"/>
              </a:rPr>
              <a:t> investment cost is zero</a:t>
            </a:r>
            <a:r>
              <a:rPr lang="en-GB" dirty="0"/>
              <a:t>.</a:t>
            </a:r>
            <a:r>
              <a:rPr lang="en-GB" sz="1200" kern="1200" dirty="0">
                <a:solidFill>
                  <a:schemeClr val="tx1"/>
                </a:solidFill>
                <a:effectLst/>
                <a:latin typeface="+mn-lt"/>
                <a:ea typeface="+mn-ea"/>
                <a:cs typeface="+mn-cs"/>
              </a:rPr>
              <a:t> </a:t>
            </a:r>
            <a:r>
              <a:rPr lang="en-GB" dirty="0"/>
              <a:t>However, we</a:t>
            </a:r>
            <a:r>
              <a:rPr lang="en-GB" sz="1200" kern="1200" dirty="0">
                <a:solidFill>
                  <a:schemeClr val="tx1"/>
                </a:solidFill>
                <a:effectLst/>
                <a:latin typeface="+mn-lt"/>
                <a:ea typeface="+mn-ea"/>
                <a:cs typeface="+mn-cs"/>
              </a:rPr>
              <a:t> </a:t>
            </a:r>
            <a:r>
              <a:rPr lang="en-GB" dirty="0"/>
              <a:t>now </a:t>
            </a:r>
            <a:r>
              <a:rPr lang="en-GB" sz="1200" kern="1200" dirty="0">
                <a:solidFill>
                  <a:schemeClr val="tx1"/>
                </a:solidFill>
                <a:effectLst/>
                <a:latin typeface="+mn-lt"/>
                <a:ea typeface="+mn-ea"/>
                <a:cs typeface="+mn-cs"/>
              </a:rPr>
              <a:t>have two dollars of operation and maintenance costs every year. We </a:t>
            </a:r>
            <a:r>
              <a:rPr lang="en-GB" dirty="0"/>
              <a:t>still do not</a:t>
            </a:r>
            <a:r>
              <a:rPr lang="en-GB" sz="1200" kern="1200" dirty="0">
                <a:solidFill>
                  <a:schemeClr val="tx1"/>
                </a:solidFill>
                <a:effectLst/>
                <a:latin typeface="+mn-lt"/>
                <a:ea typeface="+mn-ea"/>
                <a:cs typeface="+mn-cs"/>
              </a:rPr>
              <a:t> have any fuel costs as the solar resource is free,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meaning F is zero. In total the costs are two dollars. We</a:t>
            </a:r>
            <a:r>
              <a:rPr lang="en-GB" sz="1200" kern="1200" baseline="0" dirty="0">
                <a:solidFill>
                  <a:schemeClr val="tx1"/>
                </a:solidFill>
                <a:effectLst/>
                <a:latin typeface="+mn-lt"/>
                <a:ea typeface="+mn-ea"/>
                <a:cs typeface="+mn-cs"/>
              </a:rPr>
              <a:t> still </a:t>
            </a:r>
            <a:r>
              <a:rPr lang="en-GB" sz="1200" kern="1200" dirty="0">
                <a:solidFill>
                  <a:schemeClr val="tx1"/>
                </a:solidFill>
                <a:effectLst/>
                <a:latin typeface="+mn-lt"/>
                <a:ea typeface="+mn-ea"/>
                <a:cs typeface="+mn-cs"/>
              </a:rPr>
              <a:t>discount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it for one year meaning we have (1 + 0.1) (</a:t>
            </a:r>
            <a:r>
              <a:rPr lang="en-GB" dirty="0"/>
              <a:t>that is, 1</a:t>
            </a:r>
            <a:r>
              <a:rPr lang="en-GB" sz="1200" kern="1200" dirty="0">
                <a:solidFill>
                  <a:schemeClr val="tx1"/>
                </a:solidFill>
                <a:effectLst/>
                <a:latin typeface="+mn-lt"/>
                <a:ea typeface="+mn-ea"/>
                <a:cs typeface="+mn-cs"/>
              </a:rPr>
              <a:t> +10 % discount rate) to the power of one. We have 2 divided by 1.1 which means the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discounted costs are 1.82 dollars. Next we look at the generation.</a:t>
            </a:r>
            <a:r>
              <a:rPr lang="en-GB" sz="1200" kern="1200" baseline="0" dirty="0">
                <a:solidFill>
                  <a:schemeClr val="tx1"/>
                </a:solidFill>
                <a:effectLst/>
                <a:latin typeface="+mn-lt"/>
                <a:ea typeface="+mn-ea"/>
                <a:cs typeface="+mn-cs"/>
              </a:rPr>
              <a:t> In </a:t>
            </a:r>
            <a:r>
              <a:rPr lang="en-GB" sz="1200" kern="1200" dirty="0">
                <a:solidFill>
                  <a:schemeClr val="tx1"/>
                </a:solidFill>
                <a:effectLst/>
                <a:latin typeface="+mn-lt"/>
                <a:ea typeface="+mn-ea"/>
                <a:cs typeface="+mn-cs"/>
              </a:rPr>
              <a:t>our system we have a generation of 35 </a:t>
            </a:r>
            <a:r>
              <a:rPr lang="en-GB" dirty="0"/>
              <a:t>kilowatt hour</a:t>
            </a:r>
            <a:r>
              <a:rPr lang="en-GB" sz="1200" kern="1200" baseline="0" dirty="0">
                <a:solidFill>
                  <a:schemeClr val="tx1"/>
                </a:solidFill>
                <a:effectLst/>
                <a:latin typeface="+mn-lt"/>
                <a:ea typeface="+mn-ea"/>
                <a:cs typeface="+mn-cs"/>
              </a:rPr>
              <a:t> e</a:t>
            </a:r>
            <a:r>
              <a:rPr lang="en-GB" sz="1200" kern="1200" dirty="0">
                <a:solidFill>
                  <a:schemeClr val="tx1"/>
                </a:solidFill>
                <a:effectLst/>
                <a:latin typeface="+mn-lt"/>
                <a:ea typeface="+mn-ea"/>
                <a:cs typeface="+mn-cs"/>
              </a:rPr>
              <a:t>very year. Discounting 35 </a:t>
            </a:r>
            <a:r>
              <a:rPr lang="en-GB" dirty="0"/>
              <a:t>kilowatt hour</a:t>
            </a:r>
            <a:r>
              <a:rPr lang="en-GB" sz="1200" kern="1200" dirty="0">
                <a:solidFill>
                  <a:schemeClr val="tx1"/>
                </a:solidFill>
                <a:effectLst/>
                <a:latin typeface="+mn-lt"/>
                <a:ea typeface="+mn-ea"/>
                <a:cs typeface="+mn-cs"/>
              </a:rPr>
              <a:t> by 1.1 leads</a:t>
            </a:r>
            <a:r>
              <a:rPr lang="en-GB" sz="1200" kern="1200" baseline="0" dirty="0">
                <a:solidFill>
                  <a:schemeClr val="tx1"/>
                </a:solidFill>
                <a:effectLst/>
                <a:latin typeface="+mn-lt"/>
                <a:ea typeface="+mn-ea"/>
                <a:cs typeface="+mn-cs"/>
              </a:rPr>
              <a:t> to 31.82 </a:t>
            </a:r>
            <a:r>
              <a:rPr lang="en-GB" dirty="0"/>
              <a:t>kilowatt hour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of discounted generation.</a:t>
            </a:r>
            <a:r>
              <a:rPr lang="en-GB" dirty="0"/>
              <a:t> </a:t>
            </a:r>
            <a:endParaRPr lang="en-GB" sz="120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endParaRPr lang="en-GB" sz="120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r>
              <a:rPr lang="en-GB" sz="1200" kern="1200" dirty="0">
                <a:solidFill>
                  <a:schemeClr val="tx1"/>
                </a:solidFill>
                <a:effectLst/>
                <a:latin typeface="+mn-lt"/>
                <a:ea typeface="+mn-ea"/>
                <a:cs typeface="+mn-cs"/>
              </a:rPr>
              <a:t>These are the costs and the generation in the first in year. </a:t>
            </a:r>
            <a:endParaRPr dirty="0"/>
          </a:p>
        </p:txBody>
      </p:sp>
      <p:sp>
        <p:nvSpPr>
          <p:cNvPr id="333" name="Google Shape;333;p19: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dirty="0"/>
          </a:p>
        </p:txBody>
      </p:sp>
    </p:spTree>
    <p:extLst>
      <p:ext uri="{BB962C8B-B14F-4D97-AF65-F5344CB8AC3E}">
        <p14:creationId xmlns:p14="http://schemas.microsoft.com/office/powerpoint/2010/main" val="2882672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0: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We then follow the same process for year two. We have zero investment, two dollars operation and maintenance cost</a:t>
            </a:r>
            <a:r>
              <a:rPr lang="en-US" dirty="0"/>
              <a:t>,</a:t>
            </a:r>
            <a:r>
              <a:rPr lang="en-US" sz="1200" kern="1200" dirty="0">
                <a:solidFill>
                  <a:schemeClr val="tx1"/>
                </a:solidFill>
                <a:effectLst/>
                <a:latin typeface="+mn-lt"/>
                <a:ea typeface="+mn-ea"/>
                <a:cs typeface="+mn-cs"/>
              </a:rPr>
              <a:t> and zero dollars in fuel costs. We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discount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cost for two years which means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divide it</a:t>
            </a:r>
            <a:r>
              <a:rPr lang="en-US" sz="1200" kern="1200" baseline="0" dirty="0">
                <a:solidFill>
                  <a:schemeClr val="tx1"/>
                </a:solidFill>
                <a:effectLst/>
                <a:latin typeface="+mn-lt"/>
                <a:ea typeface="+mn-ea"/>
                <a:cs typeface="+mn-cs"/>
              </a:rPr>
              <a:t> by 1.21. The costs for year two is</a:t>
            </a:r>
            <a:r>
              <a:rPr lang="en-US" dirty="0"/>
              <a:t>, therefore,</a:t>
            </a:r>
            <a:r>
              <a:rPr lang="en-US" sz="1200" kern="1200" baseline="0" dirty="0">
                <a:solidFill>
                  <a:schemeClr val="tx1"/>
                </a:solidFill>
                <a:effectLst/>
                <a:latin typeface="+mn-lt"/>
                <a:ea typeface="+mn-ea"/>
                <a:cs typeface="+mn-cs"/>
              </a:rPr>
              <a:t> 1.65 </a:t>
            </a:r>
            <a:r>
              <a:rPr lang="en-US" dirty="0"/>
              <a:t>U.S dollars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a:t>
            </a:r>
            <a:r>
              <a:rPr lang="en-US" dirty="0"/>
              <a:t>today's</a:t>
            </a:r>
            <a:r>
              <a:rPr lang="en-US" sz="1200" kern="1200" dirty="0">
                <a:solidFill>
                  <a:schemeClr val="tx1"/>
                </a:solidFill>
                <a:effectLst/>
                <a:latin typeface="+mn-lt"/>
                <a:ea typeface="+mn-ea"/>
                <a:cs typeface="+mn-cs"/>
              </a:rPr>
              <a:t> value.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Similarly for the electricity generation, we have 35 kilowatt hours of generation discounted for two years, which is the factor 1.21</a:t>
            </a:r>
            <a:r>
              <a:rPr lang="en-US" dirty="0"/>
              <a:t>.</a:t>
            </a:r>
            <a:r>
              <a:rPr lang="en-US" sz="1200" kern="1200" dirty="0">
                <a:solidFill>
                  <a:schemeClr val="tx1"/>
                </a:solidFill>
                <a:effectLst/>
                <a:latin typeface="+mn-lt"/>
                <a:ea typeface="+mn-ea"/>
                <a:cs typeface="+mn-cs"/>
              </a:rPr>
              <a:t> </a:t>
            </a:r>
            <a:r>
              <a:rPr lang="en-US" dirty="0"/>
              <a:t>This</a:t>
            </a:r>
            <a:r>
              <a:rPr lang="en-US" sz="1200" kern="1200" dirty="0">
                <a:solidFill>
                  <a:schemeClr val="tx1"/>
                </a:solidFill>
                <a:effectLst/>
                <a:latin typeface="+mn-lt"/>
                <a:ea typeface="+mn-ea"/>
                <a:cs typeface="+mn-cs"/>
              </a:rPr>
              <a:t> is 28.9 </a:t>
            </a:r>
            <a:r>
              <a:rPr lang="en-US" dirty="0"/>
              <a:t>kilowatt hours</a:t>
            </a:r>
            <a:r>
              <a:rPr lang="en-US" sz="1200" kern="1200" dirty="0">
                <a:solidFill>
                  <a:schemeClr val="tx1"/>
                </a:solidFill>
                <a:effectLst/>
                <a:latin typeface="+mn-lt"/>
                <a:ea typeface="+mn-ea"/>
                <a:cs typeface="+mn-cs"/>
              </a:rPr>
              <a:t> for year two.</a:t>
            </a:r>
            <a:endParaRPr lang="en-US" dirty="0"/>
          </a:p>
          <a:p>
            <a:pPr marL="0" lvl="0" indent="0" algn="l" rtl="0">
              <a:lnSpc>
                <a:spcPct val="100000"/>
              </a:lnSpc>
              <a:spcBef>
                <a:spcPts val="0"/>
              </a:spcBef>
              <a:spcAft>
                <a:spcPts val="0"/>
              </a:spcAft>
              <a:buSzPts val="1400"/>
              <a:buNone/>
            </a:pPr>
            <a:endParaRPr dirty="0"/>
          </a:p>
        </p:txBody>
      </p:sp>
      <p:sp>
        <p:nvSpPr>
          <p:cNvPr id="348" name="Google Shape;348;p20: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dirty="0"/>
          </a:p>
        </p:txBody>
      </p:sp>
    </p:spTree>
    <p:extLst>
      <p:ext uri="{BB962C8B-B14F-4D97-AF65-F5344CB8AC3E}">
        <p14:creationId xmlns:p14="http://schemas.microsoft.com/office/powerpoint/2010/main" val="4226066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1: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We keep doing this for all years and then we can either calculate the </a:t>
            </a:r>
            <a:r>
              <a:rPr lang="en-GB" dirty="0"/>
              <a:t>L.C.O.E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based on the technology lifetime</a:t>
            </a:r>
            <a:r>
              <a:rPr lang="en-GB" dirty="0"/>
              <a:t>, that is, the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20 years the technology is expected to generate electricity. Or we can calculate the </a:t>
            </a:r>
            <a:r>
              <a:rPr lang="en-GB" dirty="0"/>
              <a:t>L.C.O.E</a:t>
            </a:r>
            <a:r>
              <a:rPr lang="en-GB" sz="1200" kern="1200" baseline="0" dirty="0">
                <a:solidFill>
                  <a:schemeClr val="tx1"/>
                </a:solidFill>
                <a:effectLst/>
                <a:latin typeface="+mn-lt"/>
                <a:ea typeface="+mn-ea"/>
                <a:cs typeface="+mn-cs"/>
              </a:rPr>
              <a:t> for</a:t>
            </a:r>
            <a:r>
              <a:rPr lang="en-GB" sz="1200" kern="1200" dirty="0">
                <a:solidFill>
                  <a:schemeClr val="tx1"/>
                </a:solidFill>
                <a:effectLst/>
                <a:latin typeface="+mn-lt"/>
                <a:ea typeface="+mn-ea"/>
                <a:cs typeface="+mn-cs"/>
              </a:rPr>
              <a:t> the project lifetime.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If we have a project that is only 15 years that means at the end of the project lifetime the system still has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five years left that it can generate</a:t>
            </a:r>
            <a:r>
              <a:rPr lang="en-GB" sz="1200" kern="1200" baseline="0" dirty="0">
                <a:solidFill>
                  <a:schemeClr val="tx1"/>
                </a:solidFill>
                <a:effectLst/>
                <a:latin typeface="+mn-lt"/>
                <a:ea typeface="+mn-ea"/>
                <a:cs typeface="+mn-cs"/>
              </a:rPr>
              <a:t> electricity</a:t>
            </a:r>
            <a:r>
              <a:rPr lang="en-GB" dirty="0"/>
              <a:t>.</a:t>
            </a:r>
            <a:r>
              <a:rPr lang="en-GB" sz="1200" kern="1200" dirty="0">
                <a:solidFill>
                  <a:schemeClr val="tx1"/>
                </a:solidFill>
                <a:effectLst/>
                <a:latin typeface="+mn-lt"/>
                <a:ea typeface="+mn-ea"/>
                <a:cs typeface="+mn-cs"/>
              </a:rPr>
              <a:t> </a:t>
            </a:r>
            <a:r>
              <a:rPr lang="en-GB" dirty="0"/>
              <a:t>To offset this, we</a:t>
            </a:r>
            <a:r>
              <a:rPr lang="en-GB" sz="1200" kern="1200" dirty="0">
                <a:solidFill>
                  <a:schemeClr val="tx1"/>
                </a:solidFill>
                <a:effectLst/>
                <a:latin typeface="+mn-lt"/>
                <a:ea typeface="+mn-ea"/>
                <a:cs typeface="+mn-cs"/>
              </a:rPr>
              <a:t> can account for something called a salvage cost. The salvage cost represents the remaining value of this system.</a:t>
            </a:r>
            <a:r>
              <a:rPr lang="en-GB" dirty="0"/>
              <a:t> </a:t>
            </a:r>
            <a:endParaRPr lang="en-GB" sz="1200" kern="1200" dirty="0">
              <a:solidFill>
                <a:schemeClr val="tx1"/>
              </a:solidFill>
              <a:effectLst/>
              <a:latin typeface="+mn-lt"/>
              <a:ea typeface="+mn-ea"/>
              <a:cs typeface="+mn-cs"/>
            </a:endParaRPr>
          </a:p>
          <a:p>
            <a:pPr>
              <a:buSzPts val="1400"/>
            </a:pPr>
            <a:r>
              <a:rPr lang="en-GB" sz="1200" kern="1200" dirty="0">
                <a:solidFill>
                  <a:schemeClr val="tx1"/>
                </a:solidFill>
                <a:effectLst/>
                <a:latin typeface="+mn-lt"/>
                <a:ea typeface="+mn-ea"/>
                <a:cs typeface="+mn-cs"/>
              </a:rPr>
              <a:t>In the OnSSET tool we approximate the salvage cost as the investment costs of the technology</a:t>
            </a:r>
            <a:r>
              <a:rPr lang="en-GB" dirty="0"/>
              <a:t>,</a:t>
            </a:r>
            <a:r>
              <a:rPr lang="en-GB" sz="1200" kern="1200" dirty="0">
                <a:solidFill>
                  <a:schemeClr val="tx1"/>
                </a:solidFill>
                <a:effectLst/>
                <a:latin typeface="+mn-lt"/>
                <a:ea typeface="+mn-ea"/>
                <a:cs typeface="+mn-cs"/>
              </a:rPr>
              <a:t> multiplied by the remaining technology </a:t>
            </a:r>
            <a:r>
              <a:rPr lang="en-GB" dirty="0"/>
              <a:t>lifetime,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divided by the expected technology life. If we have investment costs of 130</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dollars</a:t>
            </a:r>
            <a:r>
              <a:rPr lang="en-GB" dirty="0"/>
              <a:t>,</a:t>
            </a:r>
            <a:r>
              <a:rPr lang="en-GB" sz="1200" kern="1200" baseline="0" dirty="0">
                <a:solidFill>
                  <a:schemeClr val="tx1"/>
                </a:solidFill>
                <a:effectLst/>
                <a:latin typeface="+mn-lt"/>
                <a:ea typeface="+mn-ea"/>
                <a:cs typeface="+mn-cs"/>
              </a:rPr>
              <a:t> the </a:t>
            </a:r>
            <a:r>
              <a:rPr lang="en-GB" sz="1200" kern="1200" dirty="0">
                <a:solidFill>
                  <a:schemeClr val="tx1"/>
                </a:solidFill>
                <a:effectLst/>
                <a:latin typeface="+mn-lt"/>
                <a:ea typeface="+mn-ea"/>
                <a:cs typeface="+mn-cs"/>
              </a:rPr>
              <a:t>project </a:t>
            </a:r>
            <a:r>
              <a:rPr lang="en-GB" dirty="0"/>
              <a:t>lifetime</a:t>
            </a:r>
            <a:r>
              <a:rPr lang="en-GB" sz="1200" kern="1200" baseline="0" dirty="0">
                <a:solidFill>
                  <a:schemeClr val="tx1"/>
                </a:solidFill>
                <a:effectLst/>
                <a:latin typeface="+mn-lt"/>
                <a:ea typeface="+mn-ea"/>
                <a:cs typeface="+mn-cs"/>
              </a:rPr>
              <a:t> is </a:t>
            </a:r>
            <a:r>
              <a:rPr lang="en-GB" sz="1200" kern="1200" dirty="0">
                <a:solidFill>
                  <a:schemeClr val="tx1"/>
                </a:solidFill>
                <a:effectLst/>
                <a:latin typeface="+mn-lt"/>
                <a:ea typeface="+mn-ea"/>
                <a:cs typeface="+mn-cs"/>
              </a:rPr>
              <a:t>15 years</a:t>
            </a:r>
            <a:r>
              <a:rPr lang="en-GB" dirty="0"/>
              <a:t>,</a:t>
            </a:r>
            <a:r>
              <a:rPr lang="en-GB" sz="1200" kern="1200" baseline="0" dirty="0">
                <a:solidFill>
                  <a:schemeClr val="tx1"/>
                </a:solidFill>
                <a:effectLst/>
                <a:latin typeface="+mn-lt"/>
                <a:ea typeface="+mn-ea"/>
                <a:cs typeface="+mn-cs"/>
              </a:rPr>
              <a:t> a</a:t>
            </a:r>
            <a:r>
              <a:rPr lang="en-GB" sz="1200" kern="1200" dirty="0">
                <a:solidFill>
                  <a:schemeClr val="tx1"/>
                </a:solidFill>
                <a:effectLst/>
                <a:latin typeface="+mn-lt"/>
                <a:ea typeface="+mn-ea"/>
                <a:cs typeface="+mn-cs"/>
              </a:rPr>
              <a:t>nd </a:t>
            </a:r>
            <a:r>
              <a:rPr lang="en-GB" dirty="0"/>
              <a:t>the</a:t>
            </a:r>
            <a:r>
              <a:rPr lang="en-GB" sz="1200" kern="1200" dirty="0">
                <a:solidFill>
                  <a:schemeClr val="tx1"/>
                </a:solidFill>
                <a:effectLst/>
                <a:latin typeface="+mn-lt"/>
                <a:ea typeface="+mn-ea"/>
                <a:cs typeface="+mn-cs"/>
              </a:rPr>
              <a:t> </a:t>
            </a:r>
            <a:r>
              <a:rPr lang="en-GB" dirty="0"/>
              <a:t>expected</a:t>
            </a:r>
            <a:r>
              <a:rPr lang="en-GB" sz="1200" kern="1200" dirty="0">
                <a:solidFill>
                  <a:schemeClr val="tx1"/>
                </a:solidFill>
                <a:effectLst/>
                <a:latin typeface="+mn-lt"/>
                <a:ea typeface="+mn-ea"/>
                <a:cs typeface="+mn-cs"/>
              </a:rPr>
              <a:t> </a:t>
            </a:r>
            <a:r>
              <a:rPr lang="en-GB" dirty="0"/>
              <a:t>lifetime of the</a:t>
            </a:r>
            <a:r>
              <a:rPr lang="en-GB" sz="1200" kern="1200" dirty="0">
                <a:solidFill>
                  <a:schemeClr val="tx1"/>
                </a:solidFill>
                <a:effectLst/>
                <a:latin typeface="+mn-lt"/>
                <a:ea typeface="+mn-ea"/>
                <a:cs typeface="+mn-cs"/>
              </a:rPr>
              <a:t> technology </a:t>
            </a:r>
            <a:r>
              <a:rPr lang="en-GB" dirty="0"/>
              <a:t>is</a:t>
            </a:r>
            <a:r>
              <a:rPr lang="en-GB" sz="1200" kern="1200" dirty="0">
                <a:solidFill>
                  <a:schemeClr val="tx1"/>
                </a:solidFill>
                <a:effectLst/>
                <a:latin typeface="+mn-lt"/>
                <a:ea typeface="+mn-ea"/>
                <a:cs typeface="+mn-cs"/>
              </a:rPr>
              <a:t> 20 years, </a:t>
            </a:r>
            <a:r>
              <a:rPr lang="en-GB" dirty="0"/>
              <a:t>then we</a:t>
            </a:r>
            <a:r>
              <a:rPr lang="en-GB" sz="1200" kern="1200" dirty="0">
                <a:solidFill>
                  <a:schemeClr val="tx1"/>
                </a:solidFill>
                <a:effectLst/>
                <a:latin typeface="+mn-lt"/>
                <a:ea typeface="+mn-ea"/>
                <a:cs typeface="+mn-cs"/>
              </a:rPr>
              <a:t> know at the end of the product life we still have 5 more years of technology lifetime left</a:t>
            </a:r>
            <a:r>
              <a:rPr lang="en-GB" sz="1200" kern="1200" baseline="0" dirty="0">
                <a:solidFill>
                  <a:schemeClr val="tx1"/>
                </a:solidFill>
                <a:effectLst/>
                <a:latin typeface="+mn-lt"/>
                <a:ea typeface="+mn-ea"/>
                <a:cs typeface="+mn-cs"/>
              </a:rPr>
              <a:t>. This leads to </a:t>
            </a:r>
            <a:r>
              <a:rPr lang="en-GB" sz="1200" kern="1200" dirty="0">
                <a:solidFill>
                  <a:schemeClr val="tx1"/>
                </a:solidFill>
                <a:effectLst/>
                <a:latin typeface="+mn-lt"/>
                <a:ea typeface="+mn-ea"/>
                <a:cs typeface="+mn-cs"/>
              </a:rPr>
              <a:t>5 divided by 20 times the investment cost, which is the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value that</a:t>
            </a:r>
            <a:r>
              <a:rPr lang="en-GB" sz="1200" kern="1200" baseline="0" dirty="0">
                <a:solidFill>
                  <a:schemeClr val="tx1"/>
                </a:solidFill>
                <a:effectLst/>
                <a:latin typeface="+mn-lt"/>
                <a:ea typeface="+mn-ea"/>
                <a:cs typeface="+mn-cs"/>
              </a:rPr>
              <a:t> is </a:t>
            </a:r>
            <a:r>
              <a:rPr lang="en-GB" sz="1200" kern="1200" dirty="0">
                <a:solidFill>
                  <a:schemeClr val="tx1"/>
                </a:solidFill>
                <a:effectLst/>
                <a:latin typeface="+mn-lt"/>
                <a:ea typeface="+mn-ea"/>
                <a:cs typeface="+mn-cs"/>
              </a:rPr>
              <a:t>left in the system</a:t>
            </a:r>
            <a:r>
              <a:rPr lang="en-GB" dirty="0"/>
              <a:t>. This comes to</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32.5 dollars. We can enter the salvage costs in our </a:t>
            </a:r>
            <a:r>
              <a:rPr lang="en-GB" dirty="0"/>
              <a:t>L.C.O.E</a:t>
            </a:r>
            <a:r>
              <a:rPr lang="en-GB" sz="1200" kern="1200" dirty="0">
                <a:solidFill>
                  <a:schemeClr val="tx1"/>
                </a:solidFill>
                <a:effectLst/>
                <a:latin typeface="+mn-lt"/>
                <a:ea typeface="+mn-ea"/>
                <a:cs typeface="+mn-cs"/>
              </a:rPr>
              <a:t> formula as a negative investment cost. Note that this is a simplified version to calculate the salvage cost, in some cases the system costs might decrease faster</a:t>
            </a:r>
            <a:r>
              <a:rPr lang="en-GB" sz="1200" kern="1200" baseline="0" dirty="0">
                <a:solidFill>
                  <a:schemeClr val="tx1"/>
                </a:solidFill>
                <a:effectLst/>
                <a:latin typeface="+mn-lt"/>
                <a:ea typeface="+mn-ea"/>
                <a:cs typeface="+mn-cs"/>
              </a:rPr>
              <a:t> or slower</a:t>
            </a:r>
            <a:r>
              <a:rPr lang="en-GB" dirty="0"/>
              <a:t> over the course of a technology's lifetime</a:t>
            </a:r>
            <a:r>
              <a:rPr lang="en-GB" sz="1200" kern="1200" dirty="0">
                <a:solidFill>
                  <a:schemeClr val="tx1"/>
                </a:solidFill>
                <a:effectLst/>
                <a:latin typeface="+mn-lt"/>
                <a:ea typeface="+mn-ea"/>
                <a:cs typeface="+mn-cs"/>
              </a:rPr>
              <a:t>.</a:t>
            </a:r>
            <a:endParaRPr dirty="0"/>
          </a:p>
        </p:txBody>
      </p:sp>
      <p:sp>
        <p:nvSpPr>
          <p:cNvPr id="362" name="Google Shape;362;p2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17385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2: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pPr>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now continue our </a:t>
            </a:r>
            <a:r>
              <a:rPr lang="en-GB" dirty="0"/>
              <a:t>L.C.O.E</a:t>
            </a:r>
            <a:r>
              <a:rPr lang="en-GB" sz="1200" kern="1200" dirty="0">
                <a:solidFill>
                  <a:schemeClr val="tx1"/>
                </a:solidFill>
                <a:effectLst/>
                <a:latin typeface="+mn-lt"/>
                <a:ea typeface="+mn-ea"/>
                <a:cs typeface="+mn-cs"/>
              </a:rPr>
              <a:t> calculation for year 15, which was the end of our project life. The system will have a</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salvage cost as the technical</a:t>
            </a:r>
            <a:r>
              <a:rPr lang="en-GB" sz="1200" kern="1200" baseline="0" dirty="0">
                <a:solidFill>
                  <a:schemeClr val="tx1"/>
                </a:solidFill>
                <a:effectLst/>
                <a:latin typeface="+mn-lt"/>
                <a:ea typeface="+mn-ea"/>
                <a:cs typeface="+mn-cs"/>
              </a:rPr>
              <a:t> </a:t>
            </a:r>
            <a:r>
              <a:rPr lang="en-GB" dirty="0"/>
              <a:t>lifetime </a:t>
            </a:r>
            <a:r>
              <a:rPr lang="en-GB" sz="1200" kern="1200" baseline="0" dirty="0">
                <a:solidFill>
                  <a:schemeClr val="tx1"/>
                </a:solidFill>
                <a:effectLst/>
                <a:latin typeface="+mn-lt"/>
                <a:ea typeface="+mn-ea"/>
                <a:cs typeface="+mn-cs"/>
              </a:rPr>
              <a:t>was 20 years</a:t>
            </a:r>
            <a:r>
              <a:rPr lang="en-GB" sz="1200" kern="1200" dirty="0">
                <a:solidFill>
                  <a:schemeClr val="tx1"/>
                </a:solidFill>
                <a:effectLst/>
                <a:latin typeface="+mn-lt"/>
                <a:ea typeface="+mn-ea"/>
                <a:cs typeface="+mn-cs"/>
              </a:rPr>
              <a:t>. We enter this as</a:t>
            </a:r>
            <a:r>
              <a:rPr lang="en-GB" sz="1200" kern="1200" baseline="0" dirty="0">
                <a:solidFill>
                  <a:schemeClr val="tx1"/>
                </a:solidFill>
                <a:effectLst/>
                <a:latin typeface="+mn-lt"/>
                <a:ea typeface="+mn-ea"/>
                <a:cs typeface="+mn-cs"/>
              </a:rPr>
              <a:t> 32.5 </a:t>
            </a:r>
            <a:r>
              <a:rPr lang="en-GB" sz="1200" kern="1200" dirty="0">
                <a:solidFill>
                  <a:schemeClr val="tx1"/>
                </a:solidFill>
                <a:effectLst/>
                <a:latin typeface="+mn-lt"/>
                <a:ea typeface="+mn-ea"/>
                <a:cs typeface="+mn-cs"/>
              </a:rPr>
              <a:t>dollars.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Now we have the final operation and maintenance costs of two dollars and no fuel costs. The total costs are </a:t>
            </a:r>
            <a:r>
              <a:rPr lang="en-GB" dirty="0"/>
              <a:t>minus 28.4</a:t>
            </a:r>
            <a:r>
              <a:rPr lang="en-GB" sz="1200" kern="1200" dirty="0">
                <a:solidFill>
                  <a:schemeClr val="tx1"/>
                </a:solidFill>
                <a:effectLst/>
                <a:latin typeface="+mn-lt"/>
                <a:ea typeface="+mn-ea"/>
                <a:cs typeface="+mn-cs"/>
              </a:rPr>
              <a:t> dollars</a:t>
            </a:r>
            <a:r>
              <a:rPr lang="en-GB" dirty="0"/>
              <a:t>,</a:t>
            </a:r>
            <a:r>
              <a:rPr lang="en-GB" sz="1200" kern="1200" baseline="0" dirty="0">
                <a:solidFill>
                  <a:schemeClr val="tx1"/>
                </a:solidFill>
                <a:effectLst/>
                <a:latin typeface="+mn-lt"/>
                <a:ea typeface="+mn-ea"/>
                <a:cs typeface="+mn-cs"/>
              </a:rPr>
              <a:t> divided by the </a:t>
            </a:r>
            <a:r>
              <a:rPr lang="en-GB" sz="1200" kern="1200" dirty="0">
                <a:solidFill>
                  <a:schemeClr val="tx1"/>
                </a:solidFill>
                <a:effectLst/>
                <a:latin typeface="+mn-lt"/>
                <a:ea typeface="+mn-ea"/>
                <a:cs typeface="+mn-cs"/>
              </a:rPr>
              <a:t>discount factor in year 15 which is 4.18.</a:t>
            </a:r>
            <a:r>
              <a:rPr lang="en-GB" dirty="0"/>
              <a:t> </a:t>
            </a:r>
            <a:r>
              <a:rPr lang="en-GB" sz="1200" kern="1200" dirty="0">
                <a:solidFill>
                  <a:schemeClr val="tx1"/>
                </a:solidFill>
                <a:effectLst/>
                <a:latin typeface="+mn-lt"/>
                <a:ea typeface="+mn-ea"/>
                <a:cs typeface="+mn-cs"/>
              </a:rPr>
              <a:t>The remaining cost is </a:t>
            </a:r>
            <a:r>
              <a:rPr lang="en-GB" dirty="0"/>
              <a:t>minus 6.79</a:t>
            </a:r>
            <a:r>
              <a:rPr lang="en-GB" sz="1200" kern="1200" dirty="0">
                <a:solidFill>
                  <a:schemeClr val="tx1"/>
                </a:solidFill>
                <a:effectLst/>
                <a:latin typeface="+mn-lt"/>
                <a:ea typeface="+mn-ea"/>
                <a:cs typeface="+mn-cs"/>
              </a:rPr>
              <a:t> dollars</a:t>
            </a:r>
            <a:r>
              <a:rPr lang="en-GB" dirty="0"/>
              <a:t>.</a:t>
            </a:r>
            <a:r>
              <a:rPr lang="en-GB" sz="1200" kern="1200" dirty="0">
                <a:solidFill>
                  <a:schemeClr val="tx1"/>
                </a:solidFill>
                <a:effectLst/>
                <a:latin typeface="+mn-lt"/>
                <a:ea typeface="+mn-ea"/>
                <a:cs typeface="+mn-cs"/>
              </a:rPr>
              <a:t> </a:t>
            </a:r>
            <a:r>
              <a:rPr lang="en-GB" dirty="0"/>
              <a:t>This</a:t>
            </a:r>
            <a:r>
              <a:rPr lang="en-GB" sz="1200" kern="1200" dirty="0">
                <a:solidFill>
                  <a:schemeClr val="tx1"/>
                </a:solidFill>
                <a:effectLst/>
                <a:latin typeface="+mn-lt"/>
                <a:ea typeface="+mn-ea"/>
                <a:cs typeface="+mn-cs"/>
              </a:rPr>
              <a:t> means</a:t>
            </a:r>
            <a:r>
              <a:rPr lang="en-GB" dirty="0"/>
              <a:t> that</a:t>
            </a:r>
            <a:r>
              <a:rPr lang="en-GB" sz="1200" kern="1200" dirty="0">
                <a:solidFill>
                  <a:schemeClr val="tx1"/>
                </a:solidFill>
                <a:effectLst/>
                <a:latin typeface="+mn-lt"/>
                <a:ea typeface="+mn-ea"/>
                <a:cs typeface="+mn-cs"/>
              </a:rPr>
              <a:t> in year 15, if we sell the system</a:t>
            </a:r>
            <a:r>
              <a:rPr lang="en-GB" dirty="0"/>
              <a:t>,</a:t>
            </a:r>
            <a:r>
              <a:rPr lang="en-GB" sz="1200" kern="1200" dirty="0">
                <a:solidFill>
                  <a:schemeClr val="tx1"/>
                </a:solidFill>
                <a:effectLst/>
                <a:latin typeface="+mn-lt"/>
                <a:ea typeface="+mn-ea"/>
                <a:cs typeface="+mn-cs"/>
              </a:rPr>
              <a:t> we'll get back 6.79 </a:t>
            </a:r>
            <a:r>
              <a:rPr lang="en-GB" dirty="0"/>
              <a:t>U.S</a:t>
            </a:r>
            <a:r>
              <a:rPr lang="en-GB" sz="1200" kern="1200" dirty="0">
                <a:solidFill>
                  <a:schemeClr val="tx1"/>
                </a:solidFill>
                <a:effectLst/>
                <a:latin typeface="+mn-lt"/>
                <a:ea typeface="+mn-ea"/>
                <a:cs typeface="+mn-cs"/>
              </a:rPr>
              <a:t> dollars </a:t>
            </a:r>
            <a:r>
              <a:rPr lang="en-GB" dirty="0"/>
              <a:t>in</a:t>
            </a:r>
            <a:r>
              <a:rPr lang="en-GB" sz="1200" kern="1200" dirty="0">
                <a:solidFill>
                  <a:schemeClr val="tx1"/>
                </a:solidFill>
                <a:effectLst/>
                <a:latin typeface="+mn-lt"/>
                <a:ea typeface="+mn-ea"/>
                <a:cs typeface="+mn-cs"/>
              </a:rPr>
              <a:t> today's value. The electricity generation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35 </a:t>
            </a:r>
            <a:r>
              <a:rPr lang="en-GB" dirty="0"/>
              <a:t>kilowatt hour</a:t>
            </a:r>
            <a:r>
              <a:rPr lang="en-GB" sz="1200" kern="1200" dirty="0">
                <a:solidFill>
                  <a:schemeClr val="tx1"/>
                </a:solidFill>
                <a:effectLst/>
                <a:latin typeface="+mn-lt"/>
                <a:ea typeface="+mn-ea"/>
                <a:cs typeface="+mn-cs"/>
              </a:rPr>
              <a:t> divided by the discount factor for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year 15,</a:t>
            </a:r>
            <a:r>
              <a:rPr lang="en-GB" dirty="0"/>
              <a:t> namely </a:t>
            </a:r>
            <a:r>
              <a:rPr lang="en-GB" sz="1200" kern="1200" dirty="0">
                <a:solidFill>
                  <a:schemeClr val="tx1"/>
                </a:solidFill>
                <a:effectLst/>
                <a:latin typeface="+mn-lt"/>
                <a:ea typeface="+mn-ea"/>
                <a:cs typeface="+mn-cs"/>
              </a:rPr>
              <a:t>8.37 </a:t>
            </a:r>
            <a:r>
              <a:rPr lang="en-GB" dirty="0"/>
              <a:t>kilowatt hour</a:t>
            </a:r>
            <a:r>
              <a:rPr lang="en-GB" sz="1200" kern="1200" dirty="0">
                <a:solidFill>
                  <a:schemeClr val="tx1"/>
                </a:solidFill>
                <a:effectLst/>
                <a:latin typeface="+mn-lt"/>
                <a:ea typeface="+mn-ea"/>
                <a:cs typeface="+mn-cs"/>
              </a:rPr>
              <a:t>.</a:t>
            </a:r>
            <a:r>
              <a:rPr lang="en-GB" dirty="0"/>
              <a:t> </a:t>
            </a:r>
            <a:endParaRPr lang="en-GB" sz="1200" kern="1200" dirty="0">
              <a:solidFill>
                <a:schemeClr val="tx1"/>
              </a:solidFill>
              <a:effectLst/>
              <a:latin typeface="+mn-lt"/>
              <a:ea typeface="+mn-ea"/>
              <a:cs typeface="+mn-cs"/>
            </a:endParaRPr>
          </a:p>
        </p:txBody>
      </p:sp>
      <p:sp>
        <p:nvSpPr>
          <p:cNvPr id="370" name="Google Shape;370;p22: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dirty="0"/>
          </a:p>
        </p:txBody>
      </p:sp>
    </p:spTree>
    <p:extLst>
      <p:ext uri="{BB962C8B-B14F-4D97-AF65-F5344CB8AC3E}">
        <p14:creationId xmlns:p14="http://schemas.microsoft.com/office/powerpoint/2010/main" val="966054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3: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The final step once all of the </a:t>
            </a:r>
            <a:r>
              <a:rPr lang="en-GB" dirty="0"/>
              <a:t>L.C.O.E</a:t>
            </a:r>
            <a:r>
              <a:rPr lang="en-GB" sz="1200" kern="1200" dirty="0">
                <a:solidFill>
                  <a:schemeClr val="tx1"/>
                </a:solidFill>
                <a:effectLst/>
                <a:latin typeface="+mn-lt"/>
                <a:ea typeface="+mn-ea"/>
                <a:cs typeface="+mn-cs"/>
              </a:rPr>
              <a:t> calculations are calculated is to summarize all of the costs and all of the generation for all years. That's what this </a:t>
            </a:r>
            <a:r>
              <a:rPr lang="en-GB" dirty="0"/>
              <a:t>sigma</a:t>
            </a:r>
            <a:r>
              <a:rPr lang="en-GB" sz="1200" kern="1200" dirty="0">
                <a:solidFill>
                  <a:schemeClr val="tx1"/>
                </a:solidFill>
                <a:effectLst/>
                <a:latin typeface="+mn-lt"/>
                <a:ea typeface="+mn-ea"/>
                <a:cs typeface="+mn-cs"/>
              </a:rPr>
              <a:t> sign</a:t>
            </a:r>
            <a:r>
              <a:rPr lang="en-GB" sz="1200" b="1" kern="1200" dirty="0">
                <a:solidFill>
                  <a:schemeClr val="tx1"/>
                </a:solidFill>
                <a:effectLst/>
                <a:latin typeface="+mn-lt"/>
                <a:ea typeface="+mn-ea"/>
                <a:cs typeface="+mn-cs"/>
              </a:rPr>
              <a:t> </a:t>
            </a:r>
            <a:r>
              <a:rPr lang="en-GB" dirty="0"/>
              <a:t>stands</a:t>
            </a:r>
            <a:r>
              <a:rPr lang="en-GB" sz="1200" kern="1200" dirty="0">
                <a:solidFill>
                  <a:schemeClr val="tx1"/>
                </a:solidFill>
                <a:effectLst/>
                <a:latin typeface="+mn-lt"/>
                <a:ea typeface="+mn-ea"/>
                <a:cs typeface="+mn-cs"/>
              </a:rPr>
              <a:t> for (</a:t>
            </a:r>
            <a:r>
              <a:rPr lang="en-GB" dirty="0"/>
              <a:t>as shown in the red</a:t>
            </a:r>
            <a:r>
              <a:rPr lang="en-GB" sz="1200" kern="1200" dirty="0">
                <a:solidFill>
                  <a:schemeClr val="tx1"/>
                </a:solidFill>
                <a:effectLst/>
                <a:latin typeface="+mn-lt"/>
                <a:ea typeface="+mn-ea"/>
                <a:cs typeface="+mn-cs"/>
              </a:rPr>
              <a:t> square). We take the discounted cost from year zero</a:t>
            </a:r>
            <a:r>
              <a:rPr lang="en-GB" dirty="0"/>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a:t>
            </a:r>
            <a:r>
              <a:rPr lang="en-GB" dirty="0"/>
              <a:t>includes the</a:t>
            </a:r>
            <a:r>
              <a:rPr lang="en-GB" sz="1200" kern="1200" dirty="0">
                <a:solidFill>
                  <a:schemeClr val="tx1"/>
                </a:solidFill>
                <a:effectLst/>
                <a:latin typeface="+mn-lt"/>
                <a:ea typeface="+mn-ea"/>
                <a:cs typeface="+mn-cs"/>
              </a:rPr>
              <a:t> </a:t>
            </a:r>
            <a:r>
              <a:rPr lang="en-GB" dirty="0"/>
              <a:t>investment</a:t>
            </a:r>
            <a:r>
              <a:rPr lang="en-GB" sz="1200" kern="1200" baseline="0" dirty="0">
                <a:solidFill>
                  <a:schemeClr val="tx1"/>
                </a:solidFill>
                <a:effectLst/>
                <a:latin typeface="+mn-lt"/>
                <a:ea typeface="+mn-ea"/>
                <a:cs typeface="+mn-cs"/>
              </a:rPr>
              <a:t> </a:t>
            </a:r>
            <a:r>
              <a:rPr lang="en-GB" dirty="0"/>
              <a:t>costs</a:t>
            </a:r>
            <a:r>
              <a:rPr lang="en-GB" sz="1200" kern="1200" baseline="0" dirty="0">
                <a:solidFill>
                  <a:schemeClr val="tx1"/>
                </a:solidFill>
                <a:effectLst/>
                <a:latin typeface="+mn-lt"/>
                <a:ea typeface="+mn-ea"/>
                <a:cs typeface="+mn-cs"/>
              </a:rPr>
              <a:t> </a:t>
            </a:r>
            <a:r>
              <a:rPr lang="en-GB" dirty="0"/>
              <a:t>from year zero plus</a:t>
            </a:r>
            <a:r>
              <a:rPr lang="en-GB" sz="1200" kern="1200" dirty="0">
                <a:solidFill>
                  <a:schemeClr val="tx1"/>
                </a:solidFill>
                <a:effectLst/>
                <a:latin typeface="+mn-lt"/>
                <a:ea typeface="+mn-ea"/>
                <a:cs typeface="+mn-cs"/>
              </a:rPr>
              <a:t> the discounted costs for</a:t>
            </a:r>
            <a:r>
              <a:rPr lang="en-GB" sz="1200" kern="1200" baseline="0" dirty="0">
                <a:solidFill>
                  <a:schemeClr val="tx1"/>
                </a:solidFill>
                <a:effectLst/>
                <a:latin typeface="+mn-lt"/>
                <a:ea typeface="+mn-ea"/>
                <a:cs typeface="+mn-cs"/>
              </a:rPr>
              <a:t> each </a:t>
            </a:r>
            <a:r>
              <a:rPr lang="en-GB" dirty="0"/>
              <a:t>year</a:t>
            </a:r>
            <a:r>
              <a:rPr lang="en-GB" sz="1200" kern="1200" dirty="0">
                <a:solidFill>
                  <a:schemeClr val="tx1"/>
                </a:solidFill>
                <a:effectLst/>
                <a:latin typeface="+mn-lt"/>
                <a:ea typeface="+mn-ea"/>
                <a:cs typeface="+mn-cs"/>
              </a:rPr>
              <a:t>. This is summarized up until year 15</a:t>
            </a:r>
            <a:r>
              <a:rPr lang="en-GB" dirty="0"/>
              <a:t>,</a:t>
            </a:r>
            <a:r>
              <a:rPr lang="en-GB" sz="1200" kern="1200" dirty="0">
                <a:solidFill>
                  <a:schemeClr val="tx1"/>
                </a:solidFill>
                <a:effectLst/>
                <a:latin typeface="+mn-lt"/>
                <a:ea typeface="+mn-ea"/>
                <a:cs typeface="+mn-cs"/>
              </a:rPr>
              <a:t> which was the </a:t>
            </a:r>
            <a:r>
              <a:rPr lang="en-GB" dirty="0"/>
              <a:t>project's</a:t>
            </a:r>
            <a:r>
              <a:rPr lang="en-GB" sz="1200" kern="1200" dirty="0">
                <a:solidFill>
                  <a:schemeClr val="tx1"/>
                </a:solidFill>
                <a:effectLst/>
                <a:latin typeface="+mn-lt"/>
                <a:ea typeface="+mn-ea"/>
                <a:cs typeface="+mn-cs"/>
              </a:rPr>
              <a:t> </a:t>
            </a:r>
            <a:r>
              <a:rPr lang="en-GB" dirty="0"/>
              <a:t>lifetime.</a:t>
            </a:r>
            <a:r>
              <a:rPr lang="en-GB" sz="1200" kern="1200" baseline="0" dirty="0">
                <a:solidFill>
                  <a:schemeClr val="tx1"/>
                </a:solidFill>
                <a:effectLst/>
                <a:latin typeface="+mn-lt"/>
                <a:ea typeface="+mn-ea"/>
                <a:cs typeface="+mn-cs"/>
              </a:rPr>
              <a:t> </a:t>
            </a:r>
            <a:r>
              <a:rPr lang="en-GB" dirty="0"/>
              <a:t>Then</a:t>
            </a:r>
            <a:r>
              <a:rPr lang="en-GB" sz="1200" kern="1200" baseline="0" dirty="0">
                <a:solidFill>
                  <a:schemeClr val="tx1"/>
                </a:solidFill>
                <a:effectLst/>
                <a:latin typeface="+mn-lt"/>
                <a:ea typeface="+mn-ea"/>
                <a:cs typeface="+mn-cs"/>
              </a:rPr>
              <a:t> we add the </a:t>
            </a:r>
            <a:r>
              <a:rPr lang="en-GB" sz="1200" kern="1200" dirty="0">
                <a:solidFill>
                  <a:schemeClr val="tx1"/>
                </a:solidFill>
                <a:effectLst/>
                <a:latin typeface="+mn-lt"/>
                <a:ea typeface="+mn-ea"/>
                <a:cs typeface="+mn-cs"/>
              </a:rPr>
              <a:t>salvage cost which is also discounted.</a:t>
            </a:r>
            <a:r>
              <a:rPr lang="en-GB" dirty="0"/>
              <a:t> </a:t>
            </a:r>
            <a:endParaRPr lang="en-GB" sz="1200" kern="1200" baseline="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baseline="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We divide all</a:t>
            </a:r>
            <a:r>
              <a:rPr lang="en-GB" sz="1200" kern="1200" baseline="0" dirty="0">
                <a:solidFill>
                  <a:schemeClr val="tx1"/>
                </a:solidFill>
                <a:effectLst/>
                <a:latin typeface="+mn-lt"/>
                <a:ea typeface="+mn-ea"/>
                <a:cs typeface="+mn-cs"/>
              </a:rPr>
              <a:t> of the costs </a:t>
            </a:r>
            <a:r>
              <a:rPr lang="en-GB" sz="1200" kern="1200" dirty="0">
                <a:solidFill>
                  <a:schemeClr val="tx1"/>
                </a:solidFill>
                <a:effectLst/>
                <a:latin typeface="+mn-lt"/>
                <a:ea typeface="+mn-ea"/>
                <a:cs typeface="+mn-cs"/>
              </a:rPr>
              <a:t>by the summarized discounted electricity generation all the way up till year 15. When we take all of these discounted costs and divide by all of the discounted generation, we get the levelized cost of electricity. In this case we have 0.528 dollars per </a:t>
            </a:r>
            <a:r>
              <a:rPr lang="en-GB" dirty="0"/>
              <a:t>kilowatt hour</a:t>
            </a:r>
            <a:r>
              <a:rPr lang="en-GB" sz="1200" kern="1200" dirty="0">
                <a:solidFill>
                  <a:schemeClr val="tx1"/>
                </a:solidFill>
                <a:effectLst/>
                <a:latin typeface="+mn-lt"/>
                <a:ea typeface="+mn-ea"/>
                <a:cs typeface="+mn-cs"/>
              </a:rPr>
              <a:t>. That is the cost of electricity for this system to break even over the project lifetime.</a:t>
            </a:r>
            <a:endParaRPr dirty="0"/>
          </a:p>
        </p:txBody>
      </p:sp>
      <p:sp>
        <p:nvSpPr>
          <p:cNvPr id="384" name="Google Shape;384;p2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69669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11/5/2024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11/5/2024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11/5/2024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11/5/2024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11/5/2024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11/5/2024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11/5/2024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11/5/2024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11/5/2024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11/5/2024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doi.org/10.5281/zenodo.4574031" TargetMode="External"/><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hyperlink" Target="https://github.com/OnSSET/teaching_kit/courses/module_3/Lecture%20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eosweb.larc.nasa.gov/" TargetMode="External"/><Relationship Id="rId5" Type="http://schemas.openxmlformats.org/officeDocument/2006/relationships/image" Target="../media/image21.jp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sa/3.0/"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endev-indonesia.info/" TargetMode="External"/><Relationship Id="rId5" Type="http://schemas.openxmlformats.org/officeDocument/2006/relationships/image" Target="../media/image23.jp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github.com/OnSSET/teaching_kit/courses/module_3/Lecture%206/" TargetMode="External"/><Relationship Id="rId2" Type="http://schemas.openxmlformats.org/officeDocument/2006/relationships/hyperlink" Target="https://doi.org/10.3390/en12071395"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2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creativecommons.org/licenses/by/4.0/" TargetMode="External"/><Relationship Id="rId5" Type="http://schemas.openxmlformats.org/officeDocument/2006/relationships/hyperlink" Target="https://doi.org/10.3390/en12071395" TargetMode="External"/><Relationship Id="rId4" Type="http://schemas.openxmlformats.org/officeDocument/2006/relationships/notesSlide" Target="../notesSlides/notesSlide18.xml"/><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creativecommons.org/licenses/by/3.0/"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doi.org/10.1088/1748-9326/aa7b29" TargetMode="External"/><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hyperlink" Target="https://doi.org/10.5281/zenodo.4574031" TargetMode="External"/><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3390/en12071395"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doi.org/10.1088/1748-9326/6/3/034002" TargetMode="External"/><Relationship Id="rId4" Type="http://schemas.openxmlformats.org/officeDocument/2006/relationships/hyperlink" Target="https://github.com/OnSSET/teaching_kit/courses/module_3/Lecture%206/"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30.jpg"/><Relationship Id="rId1" Type="http://schemas.openxmlformats.org/officeDocument/2006/relationships/slideLayout" Target="../slideLayouts/slideLayout9.xml"/><Relationship Id="rId4" Type="http://schemas.openxmlformats.org/officeDocument/2006/relationships/hyperlink" Target="https://www.open.edu/openlearncreate/mod/quiz/view.php?id=173699"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s://onsset.github.io/teaching_kit/courses/module_3/Lecture%206/"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52955B6B-7887-5F4B-9022-6D25FEF409B8}"/>
              </a:ext>
            </a:extLst>
          </p:cNvPr>
          <p:cNvPicPr>
            <a:picLocks noChangeAspect="1"/>
          </p:cNvPicPr>
          <p:nvPr/>
        </p:nvPicPr>
        <p:blipFill>
          <a:blip r:embed="rId5"/>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EF366F99-F37F-CA45-AE52-19E84E8BEC10}"/>
              </a:ext>
            </a:extLst>
          </p:cNvPr>
          <p:cNvSpPr txBox="1"/>
          <p:nvPr/>
        </p:nvSpPr>
        <p:spPr>
          <a:xfrm>
            <a:off x="8461829" y="6085113"/>
            <a:ext cx="3741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bg1"/>
                </a:solidFill>
                <a:latin typeface="Open Sans"/>
              </a:rPr>
              <a:t>Version 1.0</a:t>
            </a:r>
            <a:endParaRPr lang="en-US" b="1" dirty="0">
              <a:solidFill>
                <a:schemeClr val="bg1"/>
              </a:solidFill>
              <a:latin typeface="Open Sans"/>
              <a:cs typeface="Calibri"/>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97230" y="3503950"/>
            <a:ext cx="3027717" cy="646331"/>
          </a:xfrm>
          <a:prstGeom prst="rect">
            <a:avLst/>
          </a:prstGeom>
          <a:noFill/>
        </p:spPr>
        <p:txBody>
          <a:bodyPr wrap="square" lIns="91440" tIns="45720" rIns="91440" bIns="45720" rtlCol="0" anchor="ctr">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p:nvPr>
        </p:nvSpPr>
        <p:spPr>
          <a:xfrm>
            <a:off x="747853" y="4511842"/>
            <a:ext cx="6154188" cy="1605949"/>
          </a:xfrm>
        </p:spPr>
        <p:txBody>
          <a:bodyPr>
            <a:normAutofit fontScale="90000"/>
          </a:bodyPr>
          <a:lstStyle/>
          <a:p>
            <a:r>
              <a:rPr lang="en-GB" dirty="0">
                <a:solidFill>
                  <a:schemeClr val="bg1"/>
                </a:solidFill>
              </a:rPr>
              <a:t>LECTURE 8</a:t>
            </a:r>
            <a:br>
              <a:rPr lang="en-GB" dirty="0"/>
            </a:br>
            <a:r>
              <a:rPr lang="en-US" dirty="0"/>
              <a:t>ADVANCED ENERGY MODELLING IN ONSSET</a:t>
            </a:r>
            <a:endParaRPr lang="en-GB" dirty="0"/>
          </a:p>
        </p:txBody>
      </p:sp>
      <p:sp>
        <p:nvSpPr>
          <p:cNvPr id="4" name="Oval 3">
            <a:extLst>
              <a:ext uri="{FF2B5EF4-FFF2-40B4-BE49-F238E27FC236}">
                <a16:creationId xmlns:a16="http://schemas.microsoft.com/office/drawing/2014/main" id="{83FF0B7A-5C1C-9341-938B-6D05993B19A8}"/>
              </a:ext>
            </a:extLst>
          </p:cNvPr>
          <p:cNvSpPr/>
          <p:nvPr/>
        </p:nvSpPr>
        <p:spPr>
          <a:xfrm>
            <a:off x="6096000" y="483705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mp3" descr="Track1_Lecture8_Slide1.mp3">
            <a:hlinkClick r:id="" action="ppaction://media"/>
            <a:extLst>
              <a:ext uri="{FF2B5EF4-FFF2-40B4-BE49-F238E27FC236}">
                <a16:creationId xmlns:a16="http://schemas.microsoft.com/office/drawing/2014/main" id="{66F0C7C7-1890-2C40-A4F8-5E6AE751A4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3986" y="4908416"/>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3"/>
          <p:cNvSpPr/>
          <p:nvPr/>
        </p:nvSpPr>
        <p:spPr>
          <a:xfrm>
            <a:off x="7005996" y="1454512"/>
            <a:ext cx="4346400" cy="14679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89" name="Google Shape;389;p23"/>
          <p:cNvSpPr/>
          <p:nvPr/>
        </p:nvSpPr>
        <p:spPr>
          <a:xfrm>
            <a:off x="7101533" y="1169415"/>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90" name="Google Shape;390;p23"/>
          <p:cNvSpPr/>
          <p:nvPr/>
        </p:nvSpPr>
        <p:spPr>
          <a:xfrm>
            <a:off x="8395576" y="1620319"/>
            <a:ext cx="696000" cy="4641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pic>
        <p:nvPicPr>
          <p:cNvPr id="391" name="Google Shape;391;p23"/>
          <p:cNvPicPr preferRelativeResize="0"/>
          <p:nvPr/>
        </p:nvPicPr>
        <p:blipFill>
          <a:blip r:embed="rId6">
            <a:alphaModFix/>
          </a:blip>
          <a:stretch>
            <a:fillRect/>
          </a:stretch>
        </p:blipFill>
        <p:spPr>
          <a:xfrm>
            <a:off x="107430" y="3488861"/>
            <a:ext cx="11591925" cy="1781175"/>
          </a:xfrm>
          <a:prstGeom prst="rect">
            <a:avLst/>
          </a:prstGeom>
          <a:noFill/>
          <a:ln>
            <a:noFill/>
          </a:ln>
        </p:spPr>
      </p:pic>
      <p:sp>
        <p:nvSpPr>
          <p:cNvPr id="10"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LCOE example </a:t>
            </a:r>
            <a:r>
              <a:rPr lang="en-SE" sz="2000" b="1" dirty="0">
                <a:solidFill>
                  <a:schemeClr val="accent5">
                    <a:lumMod val="60000"/>
                    <a:lumOff val="40000"/>
                  </a:schemeClr>
                </a:solidFill>
              </a:rPr>
              <a:t>–</a:t>
            </a:r>
            <a:r>
              <a:rPr lang="en-GB" sz="2000" b="1" dirty="0">
                <a:solidFill>
                  <a:schemeClr val="accent5">
                    <a:lumMod val="60000"/>
                    <a:lumOff val="40000"/>
                  </a:schemeClr>
                </a:solidFill>
              </a:rPr>
              <a:t> Final cost</a:t>
            </a:r>
          </a:p>
        </p:txBody>
      </p:sp>
      <p:sp>
        <p:nvSpPr>
          <p:cNvPr id="11" name="Google Shape;298;p15"/>
          <p:cNvSpPr txBox="1">
            <a:spLocks/>
          </p:cNvSpPr>
          <p:nvPr/>
        </p:nvSpPr>
        <p:spPr>
          <a:xfrm>
            <a:off x="838200" y="257349"/>
            <a:ext cx="3997438"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8.2 Advanced theory III </a:t>
            </a:r>
            <a:endParaRPr lang="en-GB" dirty="0">
              <a:solidFill>
                <a:srgbClr val="17375E"/>
              </a:solidFill>
            </a:endParaRPr>
          </a:p>
        </p:txBody>
      </p:sp>
      <p:sp>
        <p:nvSpPr>
          <p:cNvPr id="12" name="Oval 11">
            <a:extLst>
              <a:ext uri="{FF2B5EF4-FFF2-40B4-BE49-F238E27FC236}">
                <a16:creationId xmlns:a16="http://schemas.microsoft.com/office/drawing/2014/main" id="{BA52C526-77B8-864B-BB97-87F083C0AD19}"/>
              </a:ext>
            </a:extLst>
          </p:cNvPr>
          <p:cNvSpPr/>
          <p:nvPr/>
        </p:nvSpPr>
        <p:spPr>
          <a:xfrm>
            <a:off x="4682527" y="41439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8_Slide10.mp3" descr="Track1_Lecture8_Slide10.mp3">
            <a:hlinkClick r:id="" action="ppaction://media"/>
            <a:extLst>
              <a:ext uri="{FF2B5EF4-FFF2-40B4-BE49-F238E27FC236}">
                <a16:creationId xmlns:a16="http://schemas.microsoft.com/office/drawing/2014/main" id="{8E0492F6-08DE-3944-BC33-E2B28BF483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53892" y="485758"/>
            <a:ext cx="812800" cy="812800"/>
          </a:xfrm>
          <a:prstGeom prst="rect">
            <a:avLst/>
          </a:prstGeom>
        </p:spPr>
      </p:pic>
    </p:spTree>
    <p:extLst>
      <p:ext uri="{BB962C8B-B14F-4D97-AF65-F5344CB8AC3E}">
        <p14:creationId xmlns:p14="http://schemas.microsoft.com/office/powerpoint/2010/main" val="36246980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8" name="Google Shape;398;p24"/>
          <p:cNvSpPr/>
          <p:nvPr/>
        </p:nvSpPr>
        <p:spPr>
          <a:xfrm>
            <a:off x="6905543" y="1340541"/>
            <a:ext cx="4464300" cy="2166900"/>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99" name="Google Shape;399;p24"/>
          <p:cNvSpPr/>
          <p:nvPr/>
        </p:nvSpPr>
        <p:spPr>
          <a:xfrm>
            <a:off x="177413" y="3699155"/>
            <a:ext cx="7861200" cy="1784400"/>
          </a:xfrm>
          <a:prstGeom prst="rect">
            <a:avLst/>
          </a:prstGeom>
          <a:blipFill rotWithShape="1">
            <a:blip r:embed="rId5">
              <a:alphaModFix/>
            </a:blip>
            <a:stretch>
              <a:fillRect r="-263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400" name="Google Shape;400;p24"/>
          <p:cNvSpPr txBox="1"/>
          <p:nvPr/>
        </p:nvSpPr>
        <p:spPr>
          <a:xfrm>
            <a:off x="823210" y="1875112"/>
            <a:ext cx="4505107" cy="12926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GB" sz="2600" b="0" i="0" u="none" strike="noStrike" cap="none" dirty="0">
                <a:solidFill>
                  <a:schemeClr val="dk1"/>
                </a:solidFill>
                <a:latin typeface="Calibri"/>
                <a:ea typeface="Calibri"/>
                <a:cs typeface="Calibri"/>
                <a:sym typeface="Calibri"/>
              </a:rPr>
              <a:t>What happens if we consider another discount rate?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GB" sz="2600" b="0" i="0" u="none" strike="noStrike" cap="none" dirty="0">
                <a:solidFill>
                  <a:schemeClr val="dk1"/>
                </a:solidFill>
                <a:latin typeface="Calibri"/>
                <a:ea typeface="Calibri"/>
                <a:cs typeface="Calibri"/>
                <a:sym typeface="Calibri"/>
              </a:rPr>
              <a:t>Example 5%: </a:t>
            </a:r>
            <a:endParaRPr sz="2600" b="0" i="0" u="none" strike="noStrike" cap="none" dirty="0">
              <a:solidFill>
                <a:schemeClr val="dk1"/>
              </a:solidFill>
              <a:latin typeface="Calibri"/>
              <a:ea typeface="Calibri"/>
              <a:cs typeface="Calibri"/>
              <a:sym typeface="Calibri"/>
            </a:endParaRPr>
          </a:p>
        </p:txBody>
      </p:sp>
      <p:sp>
        <p:nvSpPr>
          <p:cNvPr id="401" name="Google Shape;401;p24"/>
          <p:cNvSpPr txBox="1"/>
          <p:nvPr/>
        </p:nvSpPr>
        <p:spPr>
          <a:xfrm>
            <a:off x="7966867" y="4263802"/>
            <a:ext cx="3807600" cy="9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dirty="0">
                <a:solidFill>
                  <a:schemeClr val="dk1"/>
                </a:solidFill>
                <a:latin typeface="Cambria Math"/>
                <a:ea typeface="Cambria Math"/>
                <a:cs typeface="Cambria Math"/>
                <a:sym typeface="Cambria Math"/>
              </a:rPr>
              <a:t>0.385 USD/kWh</a:t>
            </a:r>
            <a:endParaRPr sz="4000" b="0" i="0" u="none" strike="noStrike" cap="none" dirty="0">
              <a:solidFill>
                <a:schemeClr val="dk1"/>
              </a:solidFill>
              <a:latin typeface="Cambria Math"/>
              <a:ea typeface="Cambria Math"/>
              <a:cs typeface="Cambria Math"/>
              <a:sym typeface="Cambria Math"/>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Calibri"/>
              <a:ea typeface="Calibri"/>
              <a:cs typeface="Calibri"/>
              <a:sym typeface="Calibri"/>
            </a:endParaRPr>
          </a:p>
        </p:txBody>
      </p:sp>
      <p:sp>
        <p:nvSpPr>
          <p:cNvPr id="402" name="Google Shape;402;p24"/>
          <p:cNvSpPr/>
          <p:nvPr/>
        </p:nvSpPr>
        <p:spPr>
          <a:xfrm>
            <a:off x="6951030" y="1759312"/>
            <a:ext cx="4346400" cy="146790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1"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LCOE example </a:t>
            </a:r>
            <a:r>
              <a:rPr lang="en-SE" sz="2000" b="1" dirty="0">
                <a:solidFill>
                  <a:schemeClr val="accent5">
                    <a:lumMod val="60000"/>
                    <a:lumOff val="40000"/>
                  </a:schemeClr>
                </a:solidFill>
              </a:rPr>
              <a:t>–</a:t>
            </a:r>
            <a:r>
              <a:rPr lang="en-GB" sz="2000" b="1" dirty="0">
                <a:solidFill>
                  <a:schemeClr val="accent5">
                    <a:lumMod val="60000"/>
                    <a:lumOff val="40000"/>
                  </a:schemeClr>
                </a:solidFill>
              </a:rPr>
              <a:t> Final cost</a:t>
            </a:r>
          </a:p>
        </p:txBody>
      </p:sp>
      <p:sp>
        <p:nvSpPr>
          <p:cNvPr id="12" name="Google Shape;298;p15"/>
          <p:cNvSpPr txBox="1">
            <a:spLocks/>
          </p:cNvSpPr>
          <p:nvPr/>
        </p:nvSpPr>
        <p:spPr>
          <a:xfrm>
            <a:off x="838200" y="257349"/>
            <a:ext cx="3833662"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8.2 Advanced theory III </a:t>
            </a:r>
            <a:endParaRPr lang="en-GB" dirty="0">
              <a:solidFill>
                <a:srgbClr val="17375E"/>
              </a:solidFill>
            </a:endParaRPr>
          </a:p>
        </p:txBody>
      </p:sp>
      <p:sp>
        <p:nvSpPr>
          <p:cNvPr id="10" name="Oval 9">
            <a:extLst>
              <a:ext uri="{FF2B5EF4-FFF2-40B4-BE49-F238E27FC236}">
                <a16:creationId xmlns:a16="http://schemas.microsoft.com/office/drawing/2014/main" id="{38D9C9A3-9F15-5F48-8C9C-DBB06EC9B5D0}"/>
              </a:ext>
            </a:extLst>
          </p:cNvPr>
          <p:cNvSpPr/>
          <p:nvPr/>
        </p:nvSpPr>
        <p:spPr>
          <a:xfrm>
            <a:off x="4682527" y="41439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1.mp3" descr="Track1_Lecture8_Slide11.mp3">
            <a:hlinkClick r:id="" action="ppaction://media"/>
            <a:extLst>
              <a:ext uri="{FF2B5EF4-FFF2-40B4-BE49-F238E27FC236}">
                <a16:creationId xmlns:a16="http://schemas.microsoft.com/office/drawing/2014/main" id="{36183DAF-D604-1E4C-9483-AC3F5E4A76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53892" y="513730"/>
            <a:ext cx="812800" cy="812800"/>
          </a:xfrm>
          <a:prstGeom prst="rect">
            <a:avLst/>
          </a:prstGeom>
        </p:spPr>
      </p:pic>
      <p:sp>
        <p:nvSpPr>
          <p:cNvPr id="13" name="Rectangle 12">
            <a:extLst>
              <a:ext uri="{FF2B5EF4-FFF2-40B4-BE49-F238E27FC236}">
                <a16:creationId xmlns:a16="http://schemas.microsoft.com/office/drawing/2014/main" id="{4EDBCC75-B551-1C41-8A23-9667C36E9EF0}"/>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881743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6"/>
          <p:cNvSpPr/>
          <p:nvPr/>
        </p:nvSpPr>
        <p:spPr>
          <a:xfrm>
            <a:off x="1" y="2871593"/>
            <a:ext cx="12188825" cy="1076848"/>
          </a:xfrm>
          <a:prstGeom prst="rect">
            <a:avLst/>
          </a:prstGeom>
          <a:solidFill>
            <a:srgbClr val="8EB4E3"/>
          </a:solidFill>
          <a:ln w="9525" cap="flat" cmpd="sng">
            <a:solidFill>
              <a:srgbClr val="558E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17375E"/>
              </a:solidFill>
              <a:latin typeface="Calibri"/>
              <a:ea typeface="Calibri"/>
              <a:cs typeface="Calibri"/>
              <a:sym typeface="Calibri"/>
            </a:endParaRPr>
          </a:p>
        </p:txBody>
      </p:sp>
      <p:sp>
        <p:nvSpPr>
          <p:cNvPr id="416" name="Google Shape;416;p26"/>
          <p:cNvSpPr txBox="1"/>
          <p:nvPr/>
        </p:nvSpPr>
        <p:spPr>
          <a:xfrm>
            <a:off x="531169" y="3013542"/>
            <a:ext cx="10647004" cy="79295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17375E"/>
              </a:buClr>
              <a:buSzPts val="3600"/>
              <a:buFont typeface="Calibri"/>
              <a:buNone/>
            </a:pPr>
            <a:r>
              <a:rPr lang="en-GB" sz="3600" dirty="0">
                <a:solidFill>
                  <a:srgbClr val="17375E"/>
                </a:solidFill>
                <a:latin typeface="Calibri"/>
                <a:ea typeface="Calibri"/>
                <a:cs typeface="Calibri"/>
                <a:sym typeface="Calibri"/>
              </a:rPr>
              <a:t>LCOE calculations</a:t>
            </a:r>
            <a:endParaRPr sz="3600" b="0" i="0" u="none" strike="noStrike" cap="none" dirty="0">
              <a:solidFill>
                <a:srgbClr val="17375E"/>
              </a:solidFill>
              <a:latin typeface="Calibri"/>
              <a:ea typeface="Calibri"/>
              <a:cs typeface="Calibri"/>
              <a:sym typeface="Calibri"/>
            </a:endParaRPr>
          </a:p>
        </p:txBody>
      </p:sp>
      <p:sp>
        <p:nvSpPr>
          <p:cNvPr id="7"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LCOE </a:t>
            </a:r>
            <a:r>
              <a:rPr lang="sv-SE" sz="2000" b="1" dirty="0">
                <a:solidFill>
                  <a:schemeClr val="accent5">
                    <a:lumMod val="60000"/>
                    <a:lumOff val="40000"/>
                  </a:schemeClr>
                </a:solidFill>
              </a:rPr>
              <a:t>in OnSSET</a:t>
            </a:r>
            <a:endParaRPr lang="en-GB" sz="2000" b="1" dirty="0">
              <a:solidFill>
                <a:schemeClr val="accent5">
                  <a:lumMod val="60000"/>
                  <a:lumOff val="40000"/>
                </a:schemeClr>
              </a:solidFill>
            </a:endParaRPr>
          </a:p>
        </p:txBody>
      </p:sp>
      <p:sp>
        <p:nvSpPr>
          <p:cNvPr id="8" name="Google Shape;298;p15"/>
          <p:cNvSpPr txBox="1">
            <a:spLocks/>
          </p:cNvSpPr>
          <p:nvPr/>
        </p:nvSpPr>
        <p:spPr>
          <a:xfrm>
            <a:off x="838200" y="257349"/>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8.2 Advanced theory III </a:t>
            </a:r>
            <a:endParaRPr lang="en-GB" dirty="0">
              <a:solidFill>
                <a:srgbClr val="17375E"/>
              </a:solidFill>
            </a:endParaRPr>
          </a:p>
        </p:txBody>
      </p:sp>
      <p:sp>
        <p:nvSpPr>
          <p:cNvPr id="9" name="Oval 8">
            <a:extLst>
              <a:ext uri="{FF2B5EF4-FFF2-40B4-BE49-F238E27FC236}">
                <a16:creationId xmlns:a16="http://schemas.microsoft.com/office/drawing/2014/main" id="{D3AE87E7-D403-304F-AE17-EADF8538AD11}"/>
              </a:ext>
            </a:extLst>
          </p:cNvPr>
          <p:cNvSpPr/>
          <p:nvPr/>
        </p:nvSpPr>
        <p:spPr>
          <a:xfrm>
            <a:off x="7140914" y="7939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2.mp3" descr="Track1_Lecture8_Slide12.mp3">
            <a:hlinkClick r:id="" action="ppaction://media"/>
            <a:extLst>
              <a:ext uri="{FF2B5EF4-FFF2-40B4-BE49-F238E27FC236}">
                <a16:creationId xmlns:a16="http://schemas.microsoft.com/office/drawing/2014/main" id="{F5392D60-5AEC-0F4F-B1B8-C053200F08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2279" y="865323"/>
            <a:ext cx="812800" cy="812800"/>
          </a:xfrm>
          <a:prstGeom prst="rect">
            <a:avLst/>
          </a:prstGeom>
        </p:spPr>
      </p:pic>
      <p:sp>
        <p:nvSpPr>
          <p:cNvPr id="10" name="Rectangle 9">
            <a:extLst>
              <a:ext uri="{FF2B5EF4-FFF2-40B4-BE49-F238E27FC236}">
                <a16:creationId xmlns:a16="http://schemas.microsoft.com/office/drawing/2014/main" id="{20E5FDF7-D184-9F47-846F-C21D98D12481}"/>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11474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4" name="Google Shape;424;p27"/>
          <p:cNvPicPr preferRelativeResize="0"/>
          <p:nvPr/>
        </p:nvPicPr>
        <p:blipFill rotWithShape="1">
          <a:blip r:embed="rId5">
            <a:alphaModFix/>
          </a:blip>
          <a:srcRect/>
          <a:stretch/>
        </p:blipFill>
        <p:spPr>
          <a:xfrm>
            <a:off x="1791255" y="1799599"/>
            <a:ext cx="7499346" cy="4380931"/>
          </a:xfrm>
          <a:prstGeom prst="rect">
            <a:avLst/>
          </a:prstGeom>
          <a:noFill/>
          <a:ln>
            <a:noFill/>
          </a:ln>
        </p:spPr>
      </p:pic>
      <p:sp>
        <p:nvSpPr>
          <p:cNvPr id="425" name="Google Shape;425;p27"/>
          <p:cNvSpPr txBox="1"/>
          <p:nvPr/>
        </p:nvSpPr>
        <p:spPr>
          <a:xfrm>
            <a:off x="9608023" y="1883391"/>
            <a:ext cx="1856095" cy="52322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dirty="0">
                <a:solidFill>
                  <a:schemeClr val="dk1"/>
                </a:solidFill>
                <a:latin typeface="Calibri"/>
                <a:ea typeface="Calibri"/>
                <a:cs typeface="Calibri"/>
                <a:sym typeface="Calibri"/>
              </a:rPr>
              <a:t>Peak load</a:t>
            </a:r>
            <a:endParaRPr sz="2800" b="0" i="0" u="none" strike="noStrike" cap="none" dirty="0">
              <a:solidFill>
                <a:schemeClr val="dk1"/>
              </a:solidFill>
              <a:latin typeface="Calibri"/>
              <a:ea typeface="Calibri"/>
              <a:cs typeface="Calibri"/>
              <a:sym typeface="Calibri"/>
            </a:endParaRPr>
          </a:p>
        </p:txBody>
      </p:sp>
      <p:cxnSp>
        <p:nvCxnSpPr>
          <p:cNvPr id="426" name="Google Shape;426;p27"/>
          <p:cNvCxnSpPr>
            <a:stCxn id="425" idx="1"/>
          </p:cNvCxnSpPr>
          <p:nvPr/>
        </p:nvCxnSpPr>
        <p:spPr>
          <a:xfrm flipH="1">
            <a:off x="7397023" y="2145001"/>
            <a:ext cx="2211000" cy="366300"/>
          </a:xfrm>
          <a:prstGeom prst="straightConnector1">
            <a:avLst/>
          </a:prstGeom>
          <a:noFill/>
          <a:ln w="28575" cap="flat" cmpd="sng">
            <a:solidFill>
              <a:srgbClr val="0C0C0C"/>
            </a:solidFill>
            <a:prstDash val="solid"/>
            <a:miter lim="800000"/>
            <a:headEnd type="none" w="sm" len="sm"/>
            <a:tailEnd type="stealth" w="med" len="med"/>
          </a:ln>
        </p:spPr>
      </p:cxnSp>
      <p:sp>
        <p:nvSpPr>
          <p:cNvPr id="8" name="Rectangle 7"/>
          <p:cNvSpPr/>
          <p:nvPr/>
        </p:nvSpPr>
        <p:spPr>
          <a:xfrm>
            <a:off x="-1834156" y="6356349"/>
            <a:ext cx="1834156" cy="246221"/>
          </a:xfrm>
          <a:prstGeom prst="rect">
            <a:avLst/>
          </a:prstGeom>
        </p:spPr>
        <p:txBody>
          <a:bodyPr wrap="none">
            <a:spAutoFit/>
          </a:bodyPr>
          <a:lstStyle/>
          <a:p>
            <a:r>
              <a:rPr lang="sv-SE" sz="1000" b="1" dirty="0">
                <a:solidFill>
                  <a:srgbClr val="1D1C1D"/>
                </a:solidFill>
                <a:latin typeface="Slack-Lato"/>
              </a:rPr>
              <a:t>Source:</a:t>
            </a:r>
            <a:r>
              <a:rPr lang="sv-SE" sz="1000" dirty="0">
                <a:solidFill>
                  <a:srgbClr val="1D1C1D"/>
                </a:solidFill>
                <a:latin typeface="Slack-Lato"/>
              </a:rPr>
              <a:t> Sahlberg et al. 2021</a:t>
            </a:r>
            <a:endParaRPr lang="en-GB" sz="1000" dirty="0"/>
          </a:p>
        </p:txBody>
      </p:sp>
      <p:sp>
        <p:nvSpPr>
          <p:cNvPr id="10"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sv-SE" sz="2000" b="1" dirty="0">
                <a:solidFill>
                  <a:schemeClr val="accent5">
                    <a:lumMod val="60000"/>
                    <a:lumOff val="40000"/>
                  </a:schemeClr>
                </a:solidFill>
              </a:rPr>
              <a:t>Load curves </a:t>
            </a:r>
            <a:endParaRPr lang="en-GB" sz="2000" b="1" dirty="0">
              <a:solidFill>
                <a:schemeClr val="accent5">
                  <a:lumMod val="60000"/>
                  <a:lumOff val="40000"/>
                </a:schemeClr>
              </a:solidFill>
            </a:endParaRPr>
          </a:p>
        </p:txBody>
      </p:sp>
      <p:sp>
        <p:nvSpPr>
          <p:cNvPr id="11" name="Google Shape;298;p15"/>
          <p:cNvSpPr txBox="1">
            <a:spLocks/>
          </p:cNvSpPr>
          <p:nvPr/>
        </p:nvSpPr>
        <p:spPr>
          <a:xfrm>
            <a:off x="838200" y="257349"/>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8.2 Advanced theory III </a:t>
            </a:r>
            <a:endParaRPr lang="en-GB" dirty="0">
              <a:solidFill>
                <a:srgbClr val="17375E"/>
              </a:solidFill>
            </a:endParaRPr>
          </a:p>
        </p:txBody>
      </p:sp>
      <p:sp>
        <p:nvSpPr>
          <p:cNvPr id="13" name="TextBox 2"/>
          <p:cNvSpPr txBox="1"/>
          <p:nvPr/>
        </p:nvSpPr>
        <p:spPr>
          <a:xfrm>
            <a:off x="5169834" y="6134413"/>
            <a:ext cx="417483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425;p27">
            <a:extLst>
              <a:ext uri="{FF2B5EF4-FFF2-40B4-BE49-F238E27FC236}">
                <a16:creationId xmlns:a16="http://schemas.microsoft.com/office/drawing/2014/main" id="{EA704605-0E44-4A84-90D6-CDD0BEA3B99A}"/>
              </a:ext>
            </a:extLst>
          </p:cNvPr>
          <p:cNvSpPr txBox="1"/>
          <p:nvPr/>
        </p:nvSpPr>
        <p:spPr>
          <a:xfrm>
            <a:off x="9482049" y="4106931"/>
            <a:ext cx="2108041" cy="954067"/>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lgn="ctr">
              <a:buClr>
                <a:srgbClr val="000000"/>
              </a:buClr>
              <a:buSzPts val="2800"/>
            </a:pPr>
            <a:r>
              <a:rPr lang="en-GB" sz="2800" dirty="0">
                <a:solidFill>
                  <a:schemeClr val="dk1"/>
                </a:solidFill>
                <a:latin typeface="Calibri"/>
                <a:ea typeface="Calibri"/>
                <a:cs typeface="Calibri"/>
                <a:sym typeface="Calibri"/>
              </a:rPr>
              <a:t>Base load = average load</a:t>
            </a:r>
            <a:endParaRPr sz="2800" b="0" i="0" u="none" strike="noStrike" cap="none" dirty="0">
              <a:solidFill>
                <a:schemeClr val="dk1"/>
              </a:solidFill>
              <a:latin typeface="Calibri"/>
              <a:ea typeface="Calibri"/>
              <a:cs typeface="Calibri"/>
              <a:sym typeface="Calibri"/>
            </a:endParaRPr>
          </a:p>
        </p:txBody>
      </p:sp>
      <p:sp>
        <p:nvSpPr>
          <p:cNvPr id="12" name="Oval 11">
            <a:extLst>
              <a:ext uri="{FF2B5EF4-FFF2-40B4-BE49-F238E27FC236}">
                <a16:creationId xmlns:a16="http://schemas.microsoft.com/office/drawing/2014/main" id="{70CAC8BB-24DA-3042-AD41-28D879DF1678}"/>
              </a:ext>
            </a:extLst>
          </p:cNvPr>
          <p:cNvSpPr/>
          <p:nvPr/>
        </p:nvSpPr>
        <p:spPr>
          <a:xfrm>
            <a:off x="7140914" y="7939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3.mp3" descr="Track1_Lecture8_Slide13.mp3">
            <a:hlinkClick r:id="" action="ppaction://media"/>
            <a:extLst>
              <a:ext uri="{FF2B5EF4-FFF2-40B4-BE49-F238E27FC236}">
                <a16:creationId xmlns:a16="http://schemas.microsoft.com/office/drawing/2014/main" id="{648C1063-6C20-B44D-8698-5337626CFC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12279" y="865323"/>
            <a:ext cx="812800" cy="812800"/>
          </a:xfrm>
          <a:prstGeom prst="rect">
            <a:avLst/>
          </a:prstGeom>
        </p:spPr>
      </p:pic>
      <p:sp>
        <p:nvSpPr>
          <p:cNvPr id="14" name="Rectangle 13">
            <a:extLst>
              <a:ext uri="{FF2B5EF4-FFF2-40B4-BE49-F238E27FC236}">
                <a16:creationId xmlns:a16="http://schemas.microsoft.com/office/drawing/2014/main" id="{B6D6F88E-C5BD-7142-8FE7-0A0651166164}"/>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92472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8.2 References</a:t>
            </a:r>
          </a:p>
        </p:txBody>
      </p:sp>
      <p:sp>
        <p:nvSpPr>
          <p:cNvPr id="5" name="Rectangle 4"/>
          <p:cNvSpPr/>
          <p:nvPr/>
        </p:nvSpPr>
        <p:spPr>
          <a:xfrm>
            <a:off x="838200" y="1690688"/>
            <a:ext cx="4118811" cy="2308324"/>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https://onsset.github.io/teaching_kit/courses/module_3/Lecture%206/</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26663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3" name="Google Shape;433;p28"/>
          <p:cNvPicPr preferRelativeResize="0"/>
          <p:nvPr/>
        </p:nvPicPr>
        <p:blipFill>
          <a:blip r:embed="rId5">
            <a:alphaModFix/>
          </a:blip>
          <a:stretch>
            <a:fillRect/>
          </a:stretch>
        </p:blipFill>
        <p:spPr>
          <a:xfrm>
            <a:off x="600075" y="1944897"/>
            <a:ext cx="10753725" cy="4298308"/>
          </a:xfrm>
          <a:prstGeom prst="rect">
            <a:avLst/>
          </a:prstGeom>
          <a:noFill/>
          <a:ln>
            <a:noFill/>
          </a:ln>
        </p:spPr>
      </p:pic>
      <p:sp>
        <p:nvSpPr>
          <p:cNvPr id="7"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Electricity load assessment</a:t>
            </a:r>
          </a:p>
        </p:txBody>
      </p:sp>
      <p:sp>
        <p:nvSpPr>
          <p:cNvPr id="8" name="Google Shape;298;p15"/>
          <p:cNvSpPr txBox="1">
            <a:spLocks/>
          </p:cNvSpPr>
          <p:nvPr/>
        </p:nvSpPr>
        <p:spPr>
          <a:xfrm>
            <a:off x="838200" y="257349"/>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8.3 Advanced theory IV</a:t>
            </a:r>
            <a:endParaRPr lang="en-GB" dirty="0">
              <a:solidFill>
                <a:srgbClr val="17375E"/>
              </a:solidFill>
            </a:endParaRPr>
          </a:p>
        </p:txBody>
      </p:sp>
      <p:sp>
        <p:nvSpPr>
          <p:cNvPr id="6" name="Oval 5">
            <a:extLst>
              <a:ext uri="{FF2B5EF4-FFF2-40B4-BE49-F238E27FC236}">
                <a16:creationId xmlns:a16="http://schemas.microsoft.com/office/drawing/2014/main" id="{6399EE92-A0BC-804A-BB76-726A428ADA54}"/>
              </a:ext>
            </a:extLst>
          </p:cNvPr>
          <p:cNvSpPr/>
          <p:nvPr/>
        </p:nvSpPr>
        <p:spPr>
          <a:xfrm>
            <a:off x="7140914" y="7939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5.mp3" descr="Track1_Lecture8_Slide15.mp3">
            <a:hlinkClick r:id="" action="ppaction://media"/>
            <a:extLst>
              <a:ext uri="{FF2B5EF4-FFF2-40B4-BE49-F238E27FC236}">
                <a16:creationId xmlns:a16="http://schemas.microsoft.com/office/drawing/2014/main" id="{AF2D9C71-CA27-184B-8A8E-223C7A4432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2279" y="871296"/>
            <a:ext cx="812800" cy="812800"/>
          </a:xfrm>
          <a:prstGeom prst="rect">
            <a:avLst/>
          </a:prstGeom>
        </p:spPr>
      </p:pic>
      <p:sp>
        <p:nvSpPr>
          <p:cNvPr id="9" name="Rectangle 8">
            <a:extLst>
              <a:ext uri="{FF2B5EF4-FFF2-40B4-BE49-F238E27FC236}">
                <a16:creationId xmlns:a16="http://schemas.microsoft.com/office/drawing/2014/main" id="{9C84A446-CBFF-714F-A75E-E5B5D7A583C9}"/>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13396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6"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Power generation system sizing and operating cost</a:t>
            </a:r>
            <a:endParaRPr lang="en-GB" sz="2000" b="1" dirty="0">
              <a:solidFill>
                <a:schemeClr val="accent5">
                  <a:lumMod val="60000"/>
                  <a:lumOff val="40000"/>
                </a:schemeClr>
              </a:solidFill>
            </a:endParaRPr>
          </a:p>
        </p:txBody>
      </p:sp>
      <p:sp>
        <p:nvSpPr>
          <p:cNvPr id="7" name="Google Shape;298;p15"/>
          <p:cNvSpPr txBox="1">
            <a:spLocks/>
          </p:cNvSpPr>
          <p:nvPr/>
        </p:nvSpPr>
        <p:spPr>
          <a:xfrm>
            <a:off x="838200" y="257349"/>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8.3 Advanced theory IV</a:t>
            </a:r>
            <a:endParaRPr lang="en-GB" dirty="0">
              <a:solidFill>
                <a:srgbClr val="17375E"/>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986125"/>
            <a:ext cx="9773653" cy="4328996"/>
          </a:xfrm>
          <a:prstGeom prst="rect">
            <a:avLst/>
          </a:prstGeom>
        </p:spPr>
      </p:pic>
      <p:sp>
        <p:nvSpPr>
          <p:cNvPr id="9" name="Oval 8">
            <a:extLst>
              <a:ext uri="{FF2B5EF4-FFF2-40B4-BE49-F238E27FC236}">
                <a16:creationId xmlns:a16="http://schemas.microsoft.com/office/drawing/2014/main" id="{F6C8FE5C-23D6-4E46-ACAA-03658C4AEE1C}"/>
              </a:ext>
            </a:extLst>
          </p:cNvPr>
          <p:cNvSpPr/>
          <p:nvPr/>
        </p:nvSpPr>
        <p:spPr>
          <a:xfrm>
            <a:off x="7545649" y="80837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6.mp3" descr="Track1_Lecture8_Slide16.mp3">
            <a:hlinkClick r:id="" action="ppaction://media"/>
            <a:extLst>
              <a:ext uri="{FF2B5EF4-FFF2-40B4-BE49-F238E27FC236}">
                <a16:creationId xmlns:a16="http://schemas.microsoft.com/office/drawing/2014/main" id="{4D0B4A51-219D-AE49-8134-15CE6CEF0D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17014" y="879578"/>
            <a:ext cx="812800" cy="812800"/>
          </a:xfrm>
          <a:prstGeom prst="rect">
            <a:avLst/>
          </a:prstGeom>
        </p:spPr>
      </p:pic>
      <p:sp>
        <p:nvSpPr>
          <p:cNvPr id="10" name="Rectangle 9">
            <a:extLst>
              <a:ext uri="{FF2B5EF4-FFF2-40B4-BE49-F238E27FC236}">
                <a16:creationId xmlns:a16="http://schemas.microsoft.com/office/drawing/2014/main" id="{C796C296-F188-F345-AAFB-205C2C74ADC3}"/>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224844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7" name="Google Shape;447;p30"/>
          <p:cNvPicPr preferRelativeResize="0"/>
          <p:nvPr/>
        </p:nvPicPr>
        <p:blipFill rotWithShape="1">
          <a:blip r:embed="rId5">
            <a:alphaModFix/>
          </a:blip>
          <a:srcRect l="3412" t="4018" r="1691" b="15075"/>
          <a:stretch/>
        </p:blipFill>
        <p:spPr>
          <a:xfrm>
            <a:off x="4044860" y="1209173"/>
            <a:ext cx="7539762" cy="5004479"/>
          </a:xfrm>
          <a:prstGeom prst="rect">
            <a:avLst/>
          </a:prstGeom>
          <a:noFill/>
          <a:ln>
            <a:noFill/>
          </a:ln>
        </p:spPr>
      </p:pic>
      <p:sp>
        <p:nvSpPr>
          <p:cNvPr id="449" name="Google Shape;449;p30"/>
          <p:cNvSpPr txBox="1"/>
          <p:nvPr/>
        </p:nvSpPr>
        <p:spPr>
          <a:xfrm>
            <a:off x="5302211" y="6150122"/>
            <a:ext cx="5317548"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GB" sz="1000" b="1"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Picture Source: </a:t>
            </a:r>
            <a:r>
              <a:rPr lang="en-GB" sz="1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Langley Atmospheric Science Research Center, </a:t>
            </a:r>
            <a:r>
              <a:rPr lang="en-GB" sz="1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6"/>
              </a:rPr>
              <a:t>image</a:t>
            </a:r>
            <a:endParaRPr sz="10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450" name="Google Shape;450;p30"/>
          <p:cNvPicPr preferRelativeResize="0"/>
          <p:nvPr/>
        </p:nvPicPr>
        <p:blipFill>
          <a:blip r:embed="rId7">
            <a:alphaModFix/>
          </a:blip>
          <a:stretch>
            <a:fillRect/>
          </a:stretch>
        </p:blipFill>
        <p:spPr>
          <a:xfrm>
            <a:off x="911850" y="2187741"/>
            <a:ext cx="4234734" cy="3643117"/>
          </a:xfrm>
          <a:prstGeom prst="rect">
            <a:avLst/>
          </a:prstGeom>
          <a:noFill/>
          <a:ln>
            <a:noFill/>
          </a:ln>
        </p:spPr>
      </p:pic>
      <p:sp>
        <p:nvSpPr>
          <p:cNvPr id="11" name="Google Shape;313;p17"/>
          <p:cNvSpPr txBox="1">
            <a:spLocks/>
          </p:cNvSpPr>
          <p:nvPr/>
        </p:nvSpPr>
        <p:spPr>
          <a:xfrm>
            <a:off x="838200" y="1526967"/>
            <a:ext cx="5532620" cy="660774"/>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Calculating LCOE for stand-alone </a:t>
            </a:r>
            <a:br>
              <a:rPr lang="en-US" sz="2000" b="1" dirty="0">
                <a:solidFill>
                  <a:schemeClr val="accent5">
                    <a:lumMod val="60000"/>
                    <a:lumOff val="40000"/>
                  </a:schemeClr>
                </a:solidFill>
              </a:rPr>
            </a:br>
            <a:r>
              <a:rPr lang="en-US" sz="2000" b="1" dirty="0">
                <a:solidFill>
                  <a:schemeClr val="accent5">
                    <a:lumMod val="60000"/>
                    <a:lumOff val="40000"/>
                  </a:schemeClr>
                </a:solidFill>
              </a:rPr>
              <a:t>solar PV technologies</a:t>
            </a:r>
            <a:endParaRPr lang="en-GB" sz="2000" b="1" dirty="0">
              <a:solidFill>
                <a:schemeClr val="accent5">
                  <a:lumMod val="60000"/>
                  <a:lumOff val="40000"/>
                </a:schemeClr>
              </a:solidFill>
            </a:endParaRPr>
          </a:p>
        </p:txBody>
      </p:sp>
      <p:sp>
        <p:nvSpPr>
          <p:cNvPr id="12" name="Google Shape;298;p15"/>
          <p:cNvSpPr txBox="1">
            <a:spLocks/>
          </p:cNvSpPr>
          <p:nvPr/>
        </p:nvSpPr>
        <p:spPr>
          <a:xfrm>
            <a:off x="838200" y="298481"/>
            <a:ext cx="3808152"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8.3 Advanced theory IV</a:t>
            </a:r>
            <a:endParaRPr lang="en-GB" dirty="0">
              <a:solidFill>
                <a:srgbClr val="17375E"/>
              </a:solidFill>
            </a:endParaRPr>
          </a:p>
        </p:txBody>
      </p:sp>
      <p:sp>
        <p:nvSpPr>
          <p:cNvPr id="8" name="Oval 7">
            <a:extLst>
              <a:ext uri="{FF2B5EF4-FFF2-40B4-BE49-F238E27FC236}">
                <a16:creationId xmlns:a16="http://schemas.microsoft.com/office/drawing/2014/main" id="{F366AC5E-27B2-F446-8768-BEE0F3C952C6}"/>
              </a:ext>
            </a:extLst>
          </p:cNvPr>
          <p:cNvSpPr/>
          <p:nvPr/>
        </p:nvSpPr>
        <p:spPr>
          <a:xfrm>
            <a:off x="4625488" y="4039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17.mp3" descr="Track1_Lecture8_Slide17.mp3">
            <a:hlinkClick r:id="" action="ppaction://media"/>
            <a:extLst>
              <a:ext uri="{FF2B5EF4-FFF2-40B4-BE49-F238E27FC236}">
                <a16:creationId xmlns:a16="http://schemas.microsoft.com/office/drawing/2014/main" id="{1D5656A8-CFE3-F442-9786-1D7DF69805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95786" y="471323"/>
            <a:ext cx="812800" cy="812800"/>
          </a:xfrm>
          <a:prstGeom prst="rect">
            <a:avLst/>
          </a:prstGeom>
        </p:spPr>
      </p:pic>
      <p:sp>
        <p:nvSpPr>
          <p:cNvPr id="10" name="Rectangle 9">
            <a:extLst>
              <a:ext uri="{FF2B5EF4-FFF2-40B4-BE49-F238E27FC236}">
                <a16:creationId xmlns:a16="http://schemas.microsoft.com/office/drawing/2014/main" id="{BFE231AC-C7E3-4A4A-AB72-E0CECD110A27}"/>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581561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7" name="Google Shape;457;p31"/>
          <p:cNvSpPr txBox="1">
            <a:spLocks noGrp="1"/>
          </p:cNvSpPr>
          <p:nvPr>
            <p:ph idx="1"/>
          </p:nvPr>
        </p:nvSpPr>
        <p:spPr>
          <a:xfrm>
            <a:off x="838200" y="2112415"/>
            <a:ext cx="3907437" cy="406454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dirty="0"/>
              <a:t>Total investment cost is given by multiplying the capacity with the investment cost (USD/kW)</a:t>
            </a:r>
            <a:endParaRPr dirty="0"/>
          </a:p>
          <a:p>
            <a:pPr marL="228600" lvl="0" indent="-228600" algn="l" rtl="0">
              <a:lnSpc>
                <a:spcPct val="90000"/>
              </a:lnSpc>
              <a:spcBef>
                <a:spcPts val="1000"/>
              </a:spcBef>
              <a:spcAft>
                <a:spcPts val="0"/>
              </a:spcAft>
              <a:buClr>
                <a:schemeClr val="dk1"/>
              </a:buClr>
              <a:buSzPts val="2800"/>
              <a:buChar char="•"/>
            </a:pPr>
            <a:r>
              <a:rPr lang="en-GB" dirty="0"/>
              <a:t>Annual operation and maintenance is given as a percentage of the total investment cost</a:t>
            </a:r>
            <a:endParaRPr dirty="0"/>
          </a:p>
          <a:p>
            <a:pPr marL="228600" lvl="0" indent="-228600" algn="l" rtl="0">
              <a:lnSpc>
                <a:spcPct val="90000"/>
              </a:lnSpc>
              <a:spcBef>
                <a:spcPts val="1000"/>
              </a:spcBef>
              <a:spcAft>
                <a:spcPts val="0"/>
              </a:spcAft>
              <a:buClr>
                <a:schemeClr val="dk1"/>
              </a:buClr>
              <a:buSzPts val="2800"/>
              <a:buChar char="•"/>
            </a:pPr>
            <a:r>
              <a:rPr lang="en-GB" dirty="0"/>
              <a:t>No fuel cost </a:t>
            </a:r>
            <a:endParaRPr dirty="0"/>
          </a:p>
          <a:p>
            <a:pPr marL="0" lvl="0" indent="0" algn="l" rtl="0">
              <a:lnSpc>
                <a:spcPct val="90000"/>
              </a:lnSpc>
              <a:spcBef>
                <a:spcPts val="1000"/>
              </a:spcBef>
              <a:spcAft>
                <a:spcPts val="0"/>
              </a:spcAft>
              <a:buClr>
                <a:schemeClr val="dk1"/>
              </a:buClr>
              <a:buSzPts val="2800"/>
              <a:buNone/>
            </a:pPr>
            <a:endParaRPr dirty="0"/>
          </a:p>
        </p:txBody>
      </p:sp>
      <p:graphicFrame>
        <p:nvGraphicFramePr>
          <p:cNvPr id="460" name="Google Shape;460;p31"/>
          <p:cNvGraphicFramePr/>
          <p:nvPr>
            <p:extLst>
              <p:ext uri="{D42A27DB-BD31-4B8C-83A1-F6EECF244321}">
                <p14:modId xmlns:p14="http://schemas.microsoft.com/office/powerpoint/2010/main" val="3684024762"/>
              </p:ext>
            </p:extLst>
          </p:nvPr>
        </p:nvGraphicFramePr>
        <p:xfrm>
          <a:off x="4852969" y="3602718"/>
          <a:ext cx="6178550" cy="2031750"/>
        </p:xfrm>
        <a:graphic>
          <a:graphicData uri="http://schemas.openxmlformats.org/drawingml/2006/table">
            <a:tbl>
              <a:tblPr firstRow="1" bandRow="1">
                <a:noFill/>
              </a:tblPr>
              <a:tblGrid>
                <a:gridCol w="3089275">
                  <a:extLst>
                    <a:ext uri="{9D8B030D-6E8A-4147-A177-3AD203B41FA5}">
                      <a16:colId xmlns:a16="http://schemas.microsoft.com/office/drawing/2014/main" val="20000"/>
                    </a:ext>
                  </a:extLst>
                </a:gridCol>
                <a:gridCol w="3089275">
                  <a:extLst>
                    <a:ext uri="{9D8B030D-6E8A-4147-A177-3AD203B41FA5}">
                      <a16:colId xmlns:a16="http://schemas.microsoft.com/office/drawing/2014/main" val="20001"/>
                    </a:ext>
                  </a:extLst>
                </a:gridCol>
              </a:tblGrid>
              <a:tr h="4299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Parameter</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Unit</a:t>
                      </a:r>
                      <a:endParaRPr sz="1800" u="none" strike="noStrike" cap="none" dirty="0"/>
                    </a:p>
                  </a:txBody>
                  <a:tcPr marL="91450" marR="91450" marT="45725" marB="45725"/>
                </a:tc>
                <a:extLst>
                  <a:ext uri="{0D108BD9-81ED-4DB2-BD59-A6C34878D82A}">
                    <a16:rowId xmlns:a16="http://schemas.microsoft.com/office/drawing/2014/main" val="10000"/>
                  </a:ext>
                </a:extLst>
              </a:tr>
              <a:tr h="4299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Investment cost</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5500 USD/kW</a:t>
                      </a:r>
                      <a:endParaRPr sz="1800" u="none" strike="noStrike" cap="none" dirty="0"/>
                    </a:p>
                  </a:txBody>
                  <a:tcPr marL="91450" marR="91450" marT="45725" marB="45725"/>
                </a:tc>
                <a:extLst>
                  <a:ext uri="{0D108BD9-81ED-4DB2-BD59-A6C34878D82A}">
                    <a16:rowId xmlns:a16="http://schemas.microsoft.com/office/drawing/2014/main" val="10001"/>
                  </a:ext>
                </a:extLst>
              </a:tr>
              <a:tr h="74205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O&amp;M cost</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1.5 % of investment cost/year</a:t>
                      </a:r>
                      <a:endParaRPr sz="1800" u="none" strike="noStrike" cap="none" dirty="0"/>
                    </a:p>
                  </a:txBody>
                  <a:tcPr marL="91450" marR="91450" marT="45725" marB="45725"/>
                </a:tc>
                <a:extLst>
                  <a:ext uri="{0D108BD9-81ED-4DB2-BD59-A6C34878D82A}">
                    <a16:rowId xmlns:a16="http://schemas.microsoft.com/office/drawing/2014/main" val="10002"/>
                  </a:ext>
                </a:extLst>
              </a:tr>
              <a:tr h="4299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Expected technology lifetime</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t>20 Years</a:t>
                      </a:r>
                      <a:endParaRPr sz="1400" u="none" strike="noStrike" cap="none" dirty="0"/>
                    </a:p>
                  </a:txBody>
                  <a:tcPr marL="91450" marR="91450" marT="45725" marB="45725"/>
                </a:tc>
                <a:extLst>
                  <a:ext uri="{0D108BD9-81ED-4DB2-BD59-A6C34878D82A}">
                    <a16:rowId xmlns:a16="http://schemas.microsoft.com/office/drawing/2014/main" val="10003"/>
                  </a:ext>
                </a:extLst>
              </a:tr>
            </a:tbl>
          </a:graphicData>
        </a:graphic>
      </p:graphicFrame>
      <p:sp>
        <p:nvSpPr>
          <p:cNvPr id="8"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Calculating LCOE for stand-alone solar PV technologies</a:t>
            </a:r>
            <a:endParaRPr lang="en-GB" sz="2000" b="1" dirty="0">
              <a:solidFill>
                <a:schemeClr val="accent5">
                  <a:lumMod val="60000"/>
                  <a:lumOff val="40000"/>
                </a:schemeClr>
              </a:solidFill>
            </a:endParaRPr>
          </a:p>
        </p:txBody>
      </p:sp>
      <p:sp>
        <p:nvSpPr>
          <p:cNvPr id="9" name="Google Shape;298;p15"/>
          <p:cNvSpPr txBox="1">
            <a:spLocks/>
          </p:cNvSpPr>
          <p:nvPr/>
        </p:nvSpPr>
        <p:spPr>
          <a:xfrm>
            <a:off x="900659" y="257349"/>
            <a:ext cx="3716311"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8.3 Advanced theory IV</a:t>
            </a:r>
            <a:endParaRPr lang="en-GB" dirty="0">
              <a:solidFill>
                <a:srgbClr val="17375E"/>
              </a:solidFill>
            </a:endParaRPr>
          </a:p>
        </p:txBody>
      </p:sp>
      <p:sp>
        <p:nvSpPr>
          <p:cNvPr id="10" name="TextBox 2"/>
          <p:cNvSpPr txBox="1"/>
          <p:nvPr/>
        </p:nvSpPr>
        <p:spPr>
          <a:xfrm>
            <a:off x="4745637" y="5656973"/>
            <a:ext cx="542113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402;p24">
            <a:extLst>
              <a:ext uri="{FF2B5EF4-FFF2-40B4-BE49-F238E27FC236}">
                <a16:creationId xmlns:a16="http://schemas.microsoft.com/office/drawing/2014/main" id="{7D28BA44-7C12-42EE-A870-C571CC360F46}"/>
              </a:ext>
            </a:extLst>
          </p:cNvPr>
          <p:cNvSpPr/>
          <p:nvPr/>
        </p:nvSpPr>
        <p:spPr>
          <a:xfrm>
            <a:off x="6706583" y="2160813"/>
            <a:ext cx="4346400" cy="1467900"/>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1" name="Oval 10">
            <a:extLst>
              <a:ext uri="{FF2B5EF4-FFF2-40B4-BE49-F238E27FC236}">
                <a16:creationId xmlns:a16="http://schemas.microsoft.com/office/drawing/2014/main" id="{F85E4BA8-2A0D-8A47-B42E-7647575B0A3D}"/>
              </a:ext>
            </a:extLst>
          </p:cNvPr>
          <p:cNvSpPr/>
          <p:nvPr/>
        </p:nvSpPr>
        <p:spPr>
          <a:xfrm>
            <a:off x="4625488" y="4039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8_Slide18.mp3" descr="Track1_Lecture8_Slide18.mp3">
            <a:hlinkClick r:id="" action="ppaction://media"/>
            <a:extLst>
              <a:ext uri="{FF2B5EF4-FFF2-40B4-BE49-F238E27FC236}">
                <a16:creationId xmlns:a16="http://schemas.microsoft.com/office/drawing/2014/main" id="{EA937652-021A-3849-A1C7-5DBF18C528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96853" y="475121"/>
            <a:ext cx="812800" cy="812800"/>
          </a:xfrm>
          <a:prstGeom prst="rect">
            <a:avLst/>
          </a:prstGeom>
        </p:spPr>
      </p:pic>
      <p:sp>
        <p:nvSpPr>
          <p:cNvPr id="12" name="Rectangle 11">
            <a:extLst>
              <a:ext uri="{FF2B5EF4-FFF2-40B4-BE49-F238E27FC236}">
                <a16:creationId xmlns:a16="http://schemas.microsoft.com/office/drawing/2014/main" id="{A8E749C3-0152-1C4E-A13E-FE6F9EC0B3FF}"/>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7621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7" name="Google Shape;467;p32"/>
          <p:cNvSpPr txBox="1">
            <a:spLocks noGrp="1"/>
          </p:cNvSpPr>
          <p:nvPr>
            <p:ph idx="1"/>
          </p:nvPr>
        </p:nvSpPr>
        <p:spPr>
          <a:xfrm>
            <a:off x="838200" y="2229165"/>
            <a:ext cx="4491789" cy="400955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400" dirty="0"/>
              <a:t>Mini-grid solar PV takes into account all the same information as stand-alone solar PV…</a:t>
            </a:r>
            <a:endParaRPr sz="2400" dirty="0"/>
          </a:p>
          <a:p>
            <a:pPr marL="228600" lvl="0" indent="-228600" algn="l" rtl="0">
              <a:lnSpc>
                <a:spcPct val="90000"/>
              </a:lnSpc>
              <a:spcBef>
                <a:spcPts val="1000"/>
              </a:spcBef>
              <a:spcAft>
                <a:spcPts val="0"/>
              </a:spcAft>
              <a:buClr>
                <a:schemeClr val="dk1"/>
              </a:buClr>
              <a:buSzPts val="2800"/>
              <a:buChar char="•"/>
            </a:pPr>
            <a:r>
              <a:rPr lang="en-GB" sz="2400" dirty="0"/>
              <a:t>… and also includes a cost for the grid network in the cell</a:t>
            </a:r>
            <a:endParaRPr sz="2400" dirty="0"/>
          </a:p>
          <a:p>
            <a:pPr marL="228600" lvl="0" indent="-50800" algn="l" rtl="0">
              <a:lnSpc>
                <a:spcPct val="90000"/>
              </a:lnSpc>
              <a:spcBef>
                <a:spcPts val="1000"/>
              </a:spcBef>
              <a:spcAft>
                <a:spcPts val="0"/>
              </a:spcAft>
              <a:buClr>
                <a:schemeClr val="dk1"/>
              </a:buClr>
              <a:buSzPts val="2800"/>
              <a:buNone/>
            </a:pPr>
            <a:endParaRPr sz="2400" dirty="0"/>
          </a:p>
        </p:txBody>
      </p:sp>
      <p:sp>
        <p:nvSpPr>
          <p:cNvPr id="6" name="Rectangle 5"/>
          <p:cNvSpPr/>
          <p:nvPr/>
        </p:nvSpPr>
        <p:spPr>
          <a:xfrm>
            <a:off x="838200" y="6129065"/>
            <a:ext cx="2728632"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Adapted from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9563" y="1503380"/>
            <a:ext cx="5955304" cy="4466478"/>
          </a:xfrm>
          <a:prstGeom prst="rect">
            <a:avLst/>
          </a:prstGeom>
        </p:spPr>
      </p:pic>
      <p:sp>
        <p:nvSpPr>
          <p:cNvPr id="8" name="Google Shape;313;p17"/>
          <p:cNvSpPr txBox="1">
            <a:spLocks/>
          </p:cNvSpPr>
          <p:nvPr/>
        </p:nvSpPr>
        <p:spPr>
          <a:xfrm>
            <a:off x="838200" y="1526966"/>
            <a:ext cx="3059243" cy="640439"/>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Calculating LCOE for mini-grid solar PV</a:t>
            </a:r>
          </a:p>
        </p:txBody>
      </p:sp>
      <p:sp>
        <p:nvSpPr>
          <p:cNvPr id="9" name="Google Shape;298;p15"/>
          <p:cNvSpPr txBox="1">
            <a:spLocks/>
          </p:cNvSpPr>
          <p:nvPr/>
        </p:nvSpPr>
        <p:spPr>
          <a:xfrm>
            <a:off x="838200" y="261540"/>
            <a:ext cx="3913682"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8.3 Advanced theory IV</a:t>
            </a:r>
            <a:endParaRPr lang="en-GB" dirty="0">
              <a:solidFill>
                <a:srgbClr val="17375E"/>
              </a:solidFill>
            </a:endParaRPr>
          </a:p>
        </p:txBody>
      </p:sp>
      <p:sp>
        <p:nvSpPr>
          <p:cNvPr id="10" name="Rectangle 9"/>
          <p:cNvSpPr/>
          <p:nvPr/>
        </p:nvSpPr>
        <p:spPr>
          <a:xfrm>
            <a:off x="8550640" y="5963958"/>
            <a:ext cx="2923080" cy="400110"/>
          </a:xfrm>
          <a:prstGeom prst="rect">
            <a:avLst/>
          </a:prstGeom>
        </p:spPr>
        <p:txBody>
          <a:bodyPr wrap="squar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Energising Development (EnDev) Indonesia,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CC-3.0 Unported</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272315C-AA3B-4D5C-B681-6D2BA41F70DB}"/>
              </a:ext>
            </a:extLst>
          </p:cNvPr>
          <p:cNvSpPr txBox="1"/>
          <p:nvPr/>
        </p:nvSpPr>
        <p:spPr>
          <a:xfrm>
            <a:off x="5623349" y="606102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Korkovelos et al. 2019</a:t>
            </a:r>
            <a:r>
              <a:rPr lang="en-US" sz="1400" i="1" dirty="0">
                <a:latin typeface="Open Sans" panose="020B0606030504020204" pitchFamily="34" charset="0"/>
                <a:ea typeface="Open Sans" panose="020B0606030504020204" pitchFamily="34" charset="0"/>
                <a:cs typeface="Open Sans" panose="020B0606030504020204" pitchFamily="34" charset="0"/>
              </a:rPr>
              <a:t>​</a:t>
            </a:r>
          </a:p>
        </p:txBody>
      </p:sp>
      <p:sp>
        <p:nvSpPr>
          <p:cNvPr id="11" name="Oval 10">
            <a:extLst>
              <a:ext uri="{FF2B5EF4-FFF2-40B4-BE49-F238E27FC236}">
                <a16:creationId xmlns:a16="http://schemas.microsoft.com/office/drawing/2014/main" id="{32F22976-CB30-C34F-A06E-53B274D93901}"/>
              </a:ext>
            </a:extLst>
          </p:cNvPr>
          <p:cNvSpPr/>
          <p:nvPr/>
        </p:nvSpPr>
        <p:spPr>
          <a:xfrm>
            <a:off x="4625488" y="4039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8_Slide19.mp3" descr="Track1_Lecture8_Slide19.mp3">
            <a:hlinkClick r:id="" action="ppaction://media"/>
            <a:extLst>
              <a:ext uri="{FF2B5EF4-FFF2-40B4-BE49-F238E27FC236}">
                <a16:creationId xmlns:a16="http://schemas.microsoft.com/office/drawing/2014/main" id="{8935F128-E967-1342-A9D4-9112DB031EC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96853" y="475283"/>
            <a:ext cx="812800" cy="812800"/>
          </a:xfrm>
          <a:prstGeom prst="rect">
            <a:avLst/>
          </a:prstGeom>
        </p:spPr>
      </p:pic>
    </p:spTree>
    <p:extLst>
      <p:ext uri="{BB962C8B-B14F-4D97-AF65-F5344CB8AC3E}">
        <p14:creationId xmlns:p14="http://schemas.microsoft.com/office/powerpoint/2010/main" val="15069658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6531501"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AutoNum type="arabicPeriod"/>
            </a:pPr>
            <a:r>
              <a:rPr lang="en-US" sz="2000" dirty="0">
                <a:latin typeface="Open Sans" panose="020B0606030504020204"/>
                <a:ea typeface="+mn-lt"/>
                <a:cs typeface="+mn-lt"/>
              </a:rPr>
              <a:t>ILO1: Calculate LCOE for different technologies.</a:t>
            </a:r>
          </a:p>
          <a:p>
            <a:pPr marL="342900" indent="-342900" algn="l">
              <a:buFont typeface="Arial" panose="020B0604020202020204" pitchFamily="34" charset="0"/>
              <a:buAutoNum type="arabicPeriod"/>
            </a:pPr>
            <a:r>
              <a:rPr lang="en-US" sz="2000" dirty="0">
                <a:latin typeface="Open Sans" panose="020B0606030504020204"/>
                <a:ea typeface="+mn-lt"/>
                <a:cs typeface="+mn-lt"/>
              </a:rPr>
              <a:t>ILO2: Describe the impact of peak loads in OnSSET</a:t>
            </a:r>
          </a:p>
          <a:p>
            <a:pPr marL="342900" indent="-342900" algn="l">
              <a:buFont typeface="Arial" panose="020B0604020202020204" pitchFamily="34" charset="0"/>
              <a:buAutoNum type="arabicPeriod"/>
            </a:pPr>
            <a:r>
              <a:rPr lang="en-US" sz="2000" dirty="0">
                <a:latin typeface="Open Sans" panose="020B0606030504020204"/>
                <a:ea typeface="+mn-lt"/>
                <a:cs typeface="+mn-lt"/>
              </a:rPr>
              <a:t>ILO3: Explain basic principles for the distribution network in a settlement.</a:t>
            </a:r>
          </a:p>
        </p:txBody>
      </p:sp>
      <p:sp>
        <p:nvSpPr>
          <p:cNvPr id="2" name="Rectangle 1"/>
          <p:cNvSpPr/>
          <p:nvPr/>
        </p:nvSpPr>
        <p:spPr>
          <a:xfrm>
            <a:off x="887214" y="1635663"/>
            <a:ext cx="5674951"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ea typeface="+mn-lt"/>
                <a:cs typeface="+mn-lt"/>
              </a:rPr>
              <a:t>By the end of this lecture, you will be able to:</a:t>
            </a:r>
            <a:endParaRPr lang="en-US" sz="2000" b="1" dirty="0">
              <a:solidFill>
                <a:schemeClr val="accent5">
                  <a:lumMod val="60000"/>
                  <a:lumOff val="40000"/>
                </a:schemeClr>
              </a:solidFill>
              <a:latin typeface="Open Sans" panose="020B0606030504020204"/>
              <a:cs typeface="Calibri" panose="020F0502020204030204"/>
            </a:endParaRPr>
          </a:p>
        </p:txBody>
      </p:sp>
      <p:sp>
        <p:nvSpPr>
          <p:cNvPr id="6" name="Oval 5">
            <a:extLst>
              <a:ext uri="{FF2B5EF4-FFF2-40B4-BE49-F238E27FC236}">
                <a16:creationId xmlns:a16="http://schemas.microsoft.com/office/drawing/2014/main" id="{7C647E22-D235-014A-A7B6-BF862FB22782}"/>
              </a:ext>
            </a:extLst>
          </p:cNvPr>
          <p:cNvSpPr/>
          <p:nvPr/>
        </p:nvSpPr>
        <p:spPr>
          <a:xfrm>
            <a:off x="6940950" y="101985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8_Slide2.mp3" descr="Track1_Lecture8_Slide2.mp3">
            <a:hlinkClick r:id="" action="ppaction://media"/>
            <a:extLst>
              <a:ext uri="{FF2B5EF4-FFF2-40B4-BE49-F238E27FC236}">
                <a16:creationId xmlns:a16="http://schemas.microsoft.com/office/drawing/2014/main" id="{12174B1B-D0B5-374B-9C6E-B9E039BB0B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2315" y="1091221"/>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8.3 References</a:t>
            </a:r>
          </a:p>
        </p:txBody>
      </p:sp>
      <p:sp>
        <p:nvSpPr>
          <p:cNvPr id="5" name="Rectangle 4"/>
          <p:cNvSpPr/>
          <p:nvPr/>
        </p:nvSpPr>
        <p:spPr>
          <a:xfrm>
            <a:off x="853190" y="1690688"/>
            <a:ext cx="4660232" cy="4247317"/>
          </a:xfrm>
          <a:prstGeom prst="rect">
            <a:avLst/>
          </a:prstGeom>
        </p:spPr>
        <p:txBody>
          <a:bodyPr wrap="square" lIns="91440" tIns="45720" rIns="91440" bIns="45720" anchor="t">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Korkovelos, A., Khavari, B., Sahlberg, A., Howells, M., Arderne, C., 2019. The Role of Open Access Data in Geospatial Electrification Planning and the Achievement of SDG7. An OnSSET-Based Case Study for Malawi. Energies 12, 1395.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https://doi.org/10.3390/en12071395</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https://onsset.github.io/teaching_kit/courses/module_3/Lecture%206/</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p:txBody>
      </p:sp>
    </p:spTree>
    <p:extLst>
      <p:ext uri="{BB962C8B-B14F-4D97-AF65-F5344CB8AC3E}">
        <p14:creationId xmlns:p14="http://schemas.microsoft.com/office/powerpoint/2010/main" val="2263263897"/>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6" name="Google Shape;476;p33"/>
          <p:cNvSpPr txBox="1">
            <a:spLocks noGrp="1"/>
          </p:cNvSpPr>
          <p:nvPr>
            <p:ph idx="1"/>
          </p:nvPr>
        </p:nvSpPr>
        <p:spPr>
          <a:xfrm>
            <a:off x="838200" y="2057399"/>
            <a:ext cx="10515600" cy="41195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dirty="0"/>
              <a:t>The size of the distribution network in the cell depends on the number of households, and the electricity to be transmitted</a:t>
            </a:r>
            <a:endParaRPr dirty="0"/>
          </a:p>
          <a:p>
            <a:pPr marL="228600" lvl="0" indent="-228600" algn="l" rtl="0">
              <a:lnSpc>
                <a:spcPct val="90000"/>
              </a:lnSpc>
              <a:spcBef>
                <a:spcPts val="1000"/>
              </a:spcBef>
              <a:spcAft>
                <a:spcPts val="0"/>
              </a:spcAft>
              <a:buClr>
                <a:schemeClr val="dk1"/>
              </a:buClr>
              <a:buSzPts val="2800"/>
              <a:buChar char="•"/>
            </a:pPr>
            <a:r>
              <a:rPr lang="en-GB" dirty="0"/>
              <a:t>Builds on a method presented in Korkovelos et al. 2019</a:t>
            </a:r>
            <a:endParaRPr dirty="0"/>
          </a:p>
        </p:txBody>
      </p:sp>
      <p:sp>
        <p:nvSpPr>
          <p:cNvPr id="478" name="Google Shape;478;p33"/>
          <p:cNvSpPr txBox="1"/>
          <p:nvPr/>
        </p:nvSpPr>
        <p:spPr>
          <a:xfrm>
            <a:off x="8458679" y="5445219"/>
            <a:ext cx="2764315" cy="400069"/>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GB" sz="1000" b="1" i="0" u="none" strike="noStrike" cap="none" dirty="0">
                <a:solidFill>
                  <a:schemeClr val="dk1"/>
                </a:solidFill>
                <a:latin typeface="Calibri"/>
                <a:ea typeface="Calibri"/>
                <a:cs typeface="Calibri"/>
                <a:sym typeface="Calibri"/>
              </a:rPr>
              <a:t>Picture source</a:t>
            </a:r>
            <a:r>
              <a:rPr lang="en-GB" sz="1000" b="1" dirty="0">
                <a:solidFill>
                  <a:schemeClr val="dk1"/>
                </a:solidFill>
                <a:latin typeface="Calibri"/>
                <a:ea typeface="Calibri"/>
                <a:cs typeface="Calibri"/>
                <a:sym typeface="Calibri"/>
              </a:rPr>
              <a:t> adapted from</a:t>
            </a:r>
            <a:r>
              <a:rPr lang="en-GB" sz="1000" b="1" i="0" u="none" strike="noStrike" cap="none" dirty="0">
                <a:solidFill>
                  <a:schemeClr val="dk1"/>
                </a:solidFill>
                <a:latin typeface="Calibri"/>
                <a:ea typeface="Calibri"/>
                <a:cs typeface="Calibri"/>
                <a:sym typeface="Calibri"/>
              </a:rPr>
              <a:t>: </a:t>
            </a:r>
            <a:r>
              <a:rPr lang="en-GB" sz="1000" b="0" i="0" u="none" strike="noStrike" cap="none" dirty="0">
                <a:solidFill>
                  <a:schemeClr val="dk1"/>
                </a:solidFill>
                <a:latin typeface="Calibri"/>
                <a:ea typeface="Calibri"/>
                <a:cs typeface="Calibri"/>
                <a:sym typeface="Calibri"/>
              </a:rPr>
              <a:t>Korkovelos et al. 2019, </a:t>
            </a:r>
            <a:r>
              <a:rPr lang="en-GB" sz="1000" b="0" i="0" u="none"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image</a:t>
            </a:r>
            <a:r>
              <a:rPr lang="en-GB" sz="1000" b="0" i="0" u="none" strike="noStrike" cap="none" dirty="0">
                <a:solidFill>
                  <a:schemeClr val="dk1"/>
                </a:solidFill>
                <a:latin typeface="Calibri"/>
                <a:ea typeface="Calibri"/>
                <a:cs typeface="Calibri"/>
                <a:sym typeface="Calibri"/>
              </a:rPr>
              <a:t>, </a:t>
            </a:r>
            <a:r>
              <a:rPr lang="en-GB" sz="1000" b="0" i="0" u="none"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CC-BY 4.0</a:t>
            </a:r>
            <a:r>
              <a:rPr lang="en-GB" sz="1000" b="0" i="0" u="none" strike="noStrike" cap="none" dirty="0">
                <a:solidFill>
                  <a:schemeClr val="dk1"/>
                </a:solidFill>
                <a:latin typeface="Calibri"/>
                <a:ea typeface="Calibri"/>
                <a:cs typeface="Calibri"/>
                <a:sym typeface="Calibri"/>
              </a:rPr>
              <a:t>.</a:t>
            </a:r>
            <a:r>
              <a:rPr lang="en-GB" sz="1000" dirty="0">
                <a:solidFill>
                  <a:schemeClr val="dk1"/>
                </a:solidFill>
                <a:latin typeface="Calibri"/>
                <a:ea typeface="Calibri"/>
                <a:cs typeface="Calibri"/>
                <a:sym typeface="Calibri"/>
              </a:rPr>
              <a:t> </a:t>
            </a:r>
            <a:endParaRPr sz="1000" b="0" i="0" u="none" strike="noStrike" cap="none" dirty="0">
              <a:solidFill>
                <a:schemeClr val="dk1"/>
              </a:solidFill>
              <a:latin typeface="Calibri"/>
              <a:ea typeface="Calibri"/>
              <a:cs typeface="Calibri"/>
              <a:sym typeface="Calibri"/>
            </a:endParaRPr>
          </a:p>
        </p:txBody>
      </p:sp>
      <p:sp>
        <p:nvSpPr>
          <p:cNvPr id="9"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Calculating LCOE for mini-grid solar PV</a:t>
            </a:r>
          </a:p>
        </p:txBody>
      </p:sp>
      <p:sp>
        <p:nvSpPr>
          <p:cNvPr id="10" name="Google Shape;298;p15"/>
          <p:cNvSpPr txBox="1">
            <a:spLocks/>
          </p:cNvSpPr>
          <p:nvPr/>
        </p:nvSpPr>
        <p:spPr>
          <a:xfrm>
            <a:off x="838200" y="256518"/>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8.4 Advanced theory V</a:t>
            </a:r>
            <a:endParaRPr lang="en-GB" dirty="0">
              <a:solidFill>
                <a:srgbClr val="17375E"/>
              </a:solidFill>
            </a:endParaRPr>
          </a:p>
        </p:txBody>
      </p:sp>
      <p:sp>
        <p:nvSpPr>
          <p:cNvPr id="2" name="TextBox 1">
            <a:extLst>
              <a:ext uri="{FF2B5EF4-FFF2-40B4-BE49-F238E27FC236}">
                <a16:creationId xmlns:a16="http://schemas.microsoft.com/office/drawing/2014/main" id="{DA83FE6A-F668-4DC1-915E-7D35B153154D}"/>
              </a:ext>
            </a:extLst>
          </p:cNvPr>
          <p:cNvSpPr txBox="1"/>
          <p:nvPr/>
        </p:nvSpPr>
        <p:spPr>
          <a:xfrm>
            <a:off x="9824514" y="6081269"/>
            <a:ext cx="19110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Korkovelos et al. 2019</a:t>
            </a:r>
            <a:r>
              <a:rPr lang="en-US" sz="1400" i="1" dirty="0">
                <a:latin typeface="Open Sans" panose="020B0606030504020204" pitchFamily="34" charset="0"/>
                <a:ea typeface="Open Sans" panose="020B0606030504020204" pitchFamily="34" charset="0"/>
                <a:cs typeface="Open Sans" panose="020B0606030504020204" pitchFamily="34" charset="0"/>
              </a:rPr>
              <a:t>​</a:t>
            </a:r>
          </a:p>
        </p:txBody>
      </p:sp>
      <p:pic>
        <p:nvPicPr>
          <p:cNvPr id="4" name="Picture 4" descr="Diagram&#10;&#10;Description automatically generated">
            <a:extLst>
              <a:ext uri="{FF2B5EF4-FFF2-40B4-BE49-F238E27FC236}">
                <a16:creationId xmlns:a16="http://schemas.microsoft.com/office/drawing/2014/main" id="{68A49BDA-1ABB-45C2-9737-2A7EAEC1ADAA}"/>
              </a:ext>
            </a:extLst>
          </p:cNvPr>
          <p:cNvPicPr>
            <a:picLocks noChangeAspect="1"/>
          </p:cNvPicPr>
          <p:nvPr/>
        </p:nvPicPr>
        <p:blipFill>
          <a:blip r:embed="rId7"/>
          <a:stretch>
            <a:fillRect/>
          </a:stretch>
        </p:blipFill>
        <p:spPr>
          <a:xfrm>
            <a:off x="6365631" y="3485683"/>
            <a:ext cx="4384430" cy="1844389"/>
          </a:xfrm>
          <a:prstGeom prst="rect">
            <a:avLst/>
          </a:prstGeom>
        </p:spPr>
      </p:pic>
      <p:pic>
        <p:nvPicPr>
          <p:cNvPr id="5" name="Picture 5" descr="Diagram&#10;&#10;Description automatically generated">
            <a:extLst>
              <a:ext uri="{FF2B5EF4-FFF2-40B4-BE49-F238E27FC236}">
                <a16:creationId xmlns:a16="http://schemas.microsoft.com/office/drawing/2014/main" id="{EC3E7882-8534-42CB-801C-F29A0550FDC7}"/>
              </a:ext>
            </a:extLst>
          </p:cNvPr>
          <p:cNvPicPr>
            <a:picLocks noChangeAspect="1"/>
          </p:cNvPicPr>
          <p:nvPr/>
        </p:nvPicPr>
        <p:blipFill>
          <a:blip r:embed="rId8"/>
          <a:stretch>
            <a:fillRect/>
          </a:stretch>
        </p:blipFill>
        <p:spPr>
          <a:xfrm>
            <a:off x="797170" y="3443179"/>
            <a:ext cx="5228492" cy="1952841"/>
          </a:xfrm>
          <a:prstGeom prst="rect">
            <a:avLst/>
          </a:prstGeom>
        </p:spPr>
      </p:pic>
      <p:sp>
        <p:nvSpPr>
          <p:cNvPr id="11" name="Oval 10">
            <a:extLst>
              <a:ext uri="{FF2B5EF4-FFF2-40B4-BE49-F238E27FC236}">
                <a16:creationId xmlns:a16="http://schemas.microsoft.com/office/drawing/2014/main" id="{7C8CC989-67F7-434D-8409-04493B543C3E}"/>
              </a:ext>
            </a:extLst>
          </p:cNvPr>
          <p:cNvSpPr/>
          <p:nvPr/>
        </p:nvSpPr>
        <p:spPr>
          <a:xfrm>
            <a:off x="7023914" y="9350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21.mp3" descr="Track1_Lecture8_Slide21.mp3">
            <a:hlinkClick r:id="" action="ppaction://media"/>
            <a:extLst>
              <a:ext uri="{FF2B5EF4-FFF2-40B4-BE49-F238E27FC236}">
                <a16:creationId xmlns:a16="http://schemas.microsoft.com/office/drawing/2014/main" id="{2E14B528-FC62-B94C-BA01-5838F7E5C41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95279" y="1005420"/>
            <a:ext cx="812800" cy="812800"/>
          </a:xfrm>
          <a:prstGeom prst="rect">
            <a:avLst/>
          </a:prstGeom>
        </p:spPr>
      </p:pic>
      <p:sp>
        <p:nvSpPr>
          <p:cNvPr id="12" name="Rectangle 11">
            <a:extLst>
              <a:ext uri="{FF2B5EF4-FFF2-40B4-BE49-F238E27FC236}">
                <a16:creationId xmlns:a16="http://schemas.microsoft.com/office/drawing/2014/main" id="{21887617-8544-0348-9B1F-ACD0621CDE4F}"/>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98858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graphicFrame>
        <p:nvGraphicFramePr>
          <p:cNvPr id="487" name="Google Shape;487;p34"/>
          <p:cNvGraphicFramePr/>
          <p:nvPr>
            <p:extLst>
              <p:ext uri="{D42A27DB-BD31-4B8C-83A1-F6EECF244321}">
                <p14:modId xmlns:p14="http://schemas.microsoft.com/office/powerpoint/2010/main" val="2356974053"/>
              </p:ext>
            </p:extLst>
          </p:nvPr>
        </p:nvGraphicFramePr>
        <p:xfrm>
          <a:off x="1998921" y="1944897"/>
          <a:ext cx="8059479" cy="4159749"/>
        </p:xfrm>
        <a:graphic>
          <a:graphicData uri="http://schemas.openxmlformats.org/drawingml/2006/table">
            <a:tbl>
              <a:tblPr firstRow="1" bandRow="1">
                <a:noFill/>
              </a:tblPr>
              <a:tblGrid>
                <a:gridCol w="4604390">
                  <a:extLst>
                    <a:ext uri="{9D8B030D-6E8A-4147-A177-3AD203B41FA5}">
                      <a16:colId xmlns:a16="http://schemas.microsoft.com/office/drawing/2014/main" val="20000"/>
                    </a:ext>
                  </a:extLst>
                </a:gridCol>
                <a:gridCol w="3455089">
                  <a:extLst>
                    <a:ext uri="{9D8B030D-6E8A-4147-A177-3AD203B41FA5}">
                      <a16:colId xmlns:a16="http://schemas.microsoft.com/office/drawing/2014/main" val="20001"/>
                    </a:ext>
                  </a:extLst>
                </a:gridCol>
              </a:tblGrid>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b="1" u="sng" strike="noStrike" cap="none" dirty="0">
                          <a:latin typeface="Open Sans" panose="020B0606030504020204"/>
                        </a:rPr>
                        <a:t>Parameter</a:t>
                      </a:r>
                      <a:endParaRPr sz="1400" b="1" u="sng"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b="1" u="sng" strike="noStrike" cap="none" dirty="0">
                          <a:latin typeface="Open Sans" panose="020B0606030504020204"/>
                        </a:rPr>
                        <a:t>Unit</a:t>
                      </a:r>
                      <a:endParaRPr sz="1400" b="1" u="sng" strike="noStrike" cap="none" dirty="0">
                        <a:latin typeface="Open Sans" panose="020B0606030504020204"/>
                      </a:endParaRPr>
                    </a:p>
                  </a:txBody>
                  <a:tcPr marL="91450" marR="91450" marT="45725" marB="45725"/>
                </a:tc>
                <a:extLst>
                  <a:ext uri="{0D108BD9-81ED-4DB2-BD59-A6C34878D82A}">
                    <a16:rowId xmlns:a16="http://schemas.microsoft.com/office/drawing/2014/main" val="10000"/>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Grid cell area</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km</a:t>
                      </a:r>
                      <a:r>
                        <a:rPr lang="en-GB" sz="1400" u="none" strike="noStrike" cap="none" baseline="30000" dirty="0">
                          <a:latin typeface="Open Sans" panose="020B0606030504020204"/>
                        </a:rPr>
                        <a:t>2</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1"/>
                  </a:ext>
                </a:extLst>
              </a:tr>
              <a:tr h="388909">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Households (from population and household size)</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2"/>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MV line cost</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USD/km</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3"/>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LV line cost</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USD/km</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4"/>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O&amp;M of transmission and distribution network</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Per cent of investment cost/year</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5"/>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Connection cost per household</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USD/household</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6"/>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MV line capacity</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kV</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7"/>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LV line capacity</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kV</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09"/>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LV line max length</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km</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10"/>
                  </a:ext>
                </a:extLst>
              </a:tr>
              <a:tr h="377084">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Service transformer cost</a:t>
                      </a:r>
                      <a:endParaRPr sz="1400" u="none" strike="noStrike" cap="none" dirty="0">
                        <a:latin typeface="Open Sans" panose="020B0606030504020204"/>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GB" sz="1400" u="none" strike="noStrike" cap="none" dirty="0">
                          <a:latin typeface="Open Sans" panose="020B0606030504020204"/>
                        </a:rPr>
                        <a:t>USD/unit (50 kVA)</a:t>
                      </a:r>
                      <a:endParaRPr sz="1400" u="none" strike="noStrike" cap="none" dirty="0">
                        <a:latin typeface="Open Sans" panose="020B0606030504020204"/>
                      </a:endParaRPr>
                    </a:p>
                  </a:txBody>
                  <a:tcPr marL="91450" marR="91450" marT="45725" marB="45725"/>
                </a:tc>
                <a:extLst>
                  <a:ext uri="{0D108BD9-81ED-4DB2-BD59-A6C34878D82A}">
                    <a16:rowId xmlns:a16="http://schemas.microsoft.com/office/drawing/2014/main" val="10011"/>
                  </a:ext>
                </a:extLst>
              </a:tr>
            </a:tbl>
          </a:graphicData>
        </a:graphic>
      </p:graphicFrame>
      <p:sp>
        <p:nvSpPr>
          <p:cNvPr id="7"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Calculating LCOE for mini-grid solar PV</a:t>
            </a:r>
          </a:p>
        </p:txBody>
      </p:sp>
      <p:sp>
        <p:nvSpPr>
          <p:cNvPr id="8" name="Google Shape;298;p15"/>
          <p:cNvSpPr txBox="1">
            <a:spLocks/>
          </p:cNvSpPr>
          <p:nvPr/>
        </p:nvSpPr>
        <p:spPr>
          <a:xfrm>
            <a:off x="838200" y="256518"/>
            <a:ext cx="3927308"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8.4 Advanced theory V</a:t>
            </a:r>
            <a:endParaRPr lang="en-GB" dirty="0">
              <a:solidFill>
                <a:srgbClr val="17375E"/>
              </a:solidFill>
            </a:endParaRPr>
          </a:p>
        </p:txBody>
      </p:sp>
      <p:sp>
        <p:nvSpPr>
          <p:cNvPr id="6" name="TextBox 2"/>
          <p:cNvSpPr txBox="1"/>
          <p:nvPr/>
        </p:nvSpPr>
        <p:spPr>
          <a:xfrm>
            <a:off x="7290347" y="6144851"/>
            <a:ext cx="419884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BD259440-5C44-9B4F-9A23-7FCA62E52A3D}"/>
              </a:ext>
            </a:extLst>
          </p:cNvPr>
          <p:cNvSpPr/>
          <p:nvPr/>
        </p:nvSpPr>
        <p:spPr>
          <a:xfrm>
            <a:off x="4625488" y="4039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8_Slide22.mp3" descr="Track1_Lecture8_Slide22.mp3">
            <a:hlinkClick r:id="" action="ppaction://media"/>
            <a:extLst>
              <a:ext uri="{FF2B5EF4-FFF2-40B4-BE49-F238E27FC236}">
                <a16:creationId xmlns:a16="http://schemas.microsoft.com/office/drawing/2014/main" id="{662F32C9-0D04-264B-8E02-A3CC5156CF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96853" y="475121"/>
            <a:ext cx="812800" cy="812800"/>
          </a:xfrm>
          <a:prstGeom prst="rect">
            <a:avLst/>
          </a:prstGeom>
        </p:spPr>
      </p:pic>
      <p:sp>
        <p:nvSpPr>
          <p:cNvPr id="9" name="Rectangle 8">
            <a:extLst>
              <a:ext uri="{FF2B5EF4-FFF2-40B4-BE49-F238E27FC236}">
                <a16:creationId xmlns:a16="http://schemas.microsoft.com/office/drawing/2014/main" id="{18B12282-7AD2-B04F-8E88-06FD35CFD2AB}"/>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396528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6" name="Google Shape;496;p35"/>
          <p:cNvSpPr txBox="1">
            <a:spLocks noGrp="1"/>
          </p:cNvSpPr>
          <p:nvPr>
            <p:ph idx="1"/>
          </p:nvPr>
        </p:nvSpPr>
        <p:spPr>
          <a:xfrm>
            <a:off x="838200" y="2430379"/>
            <a:ext cx="5189621" cy="374658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800" dirty="0"/>
              <a:t>Similar to stand-alone PV but…</a:t>
            </a:r>
            <a:endParaRPr sz="2800" dirty="0"/>
          </a:p>
          <a:p>
            <a:pPr marL="228600" lvl="0" indent="-228600" algn="l" rtl="0">
              <a:lnSpc>
                <a:spcPct val="90000"/>
              </a:lnSpc>
              <a:spcBef>
                <a:spcPts val="1000"/>
              </a:spcBef>
              <a:spcAft>
                <a:spcPts val="0"/>
              </a:spcAft>
              <a:buClr>
                <a:schemeClr val="dk1"/>
              </a:buClr>
              <a:buSzPts val="2800"/>
              <a:buChar char="•"/>
            </a:pPr>
            <a:r>
              <a:rPr lang="en-GB" sz="2800" dirty="0"/>
              <a:t>Capacity factor is an input, which is not considered to vary spatially</a:t>
            </a:r>
            <a:endParaRPr sz="2800" dirty="0"/>
          </a:p>
          <a:p>
            <a:pPr marL="228600" lvl="0" indent="-228600" algn="l" rtl="0">
              <a:lnSpc>
                <a:spcPct val="90000"/>
              </a:lnSpc>
              <a:spcBef>
                <a:spcPts val="1000"/>
              </a:spcBef>
              <a:spcAft>
                <a:spcPts val="0"/>
              </a:spcAft>
              <a:buClr>
                <a:schemeClr val="dk1"/>
              </a:buClr>
              <a:buSzPts val="2800"/>
              <a:buChar char="•"/>
            </a:pPr>
            <a:r>
              <a:rPr lang="en-GB" sz="2800" dirty="0"/>
              <a:t>Fuel cost is applicable and varies</a:t>
            </a:r>
            <a:endParaRPr sz="2800" dirty="0"/>
          </a:p>
        </p:txBody>
      </p:sp>
      <p:pic>
        <p:nvPicPr>
          <p:cNvPr id="495" name="Google Shape;495;p35"/>
          <p:cNvPicPr preferRelativeResize="0"/>
          <p:nvPr/>
        </p:nvPicPr>
        <p:blipFill rotWithShape="1">
          <a:blip r:embed="rId5">
            <a:alphaModFix/>
          </a:blip>
          <a:srcRect/>
          <a:stretch/>
        </p:blipFill>
        <p:spPr>
          <a:xfrm>
            <a:off x="6294700" y="2541913"/>
            <a:ext cx="5414681" cy="3698343"/>
          </a:xfrm>
          <a:prstGeom prst="rect">
            <a:avLst/>
          </a:prstGeom>
          <a:noFill/>
          <a:ln>
            <a:noFill/>
          </a:ln>
        </p:spPr>
      </p:pic>
      <p:sp>
        <p:nvSpPr>
          <p:cNvPr id="7"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Calculating LCOE for stand-alone diesel</a:t>
            </a:r>
            <a:endParaRPr lang="en-GB" sz="2000" b="1" dirty="0">
              <a:solidFill>
                <a:schemeClr val="accent5">
                  <a:lumMod val="60000"/>
                  <a:lumOff val="40000"/>
                </a:schemeClr>
              </a:solidFill>
            </a:endParaRPr>
          </a:p>
        </p:txBody>
      </p:sp>
      <p:sp>
        <p:nvSpPr>
          <p:cNvPr id="8" name="Google Shape;298;p15"/>
          <p:cNvSpPr txBox="1">
            <a:spLocks/>
          </p:cNvSpPr>
          <p:nvPr/>
        </p:nvSpPr>
        <p:spPr>
          <a:xfrm>
            <a:off x="838200" y="256518"/>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8.4 Advanced theory V</a:t>
            </a:r>
            <a:endParaRPr lang="en-GB" dirty="0">
              <a:solidFill>
                <a:srgbClr val="17375E"/>
              </a:solidFill>
            </a:endParaRPr>
          </a:p>
        </p:txBody>
      </p:sp>
      <p:sp>
        <p:nvSpPr>
          <p:cNvPr id="10" name="Rectangle 9"/>
          <p:cNvSpPr/>
          <p:nvPr/>
        </p:nvSpPr>
        <p:spPr>
          <a:xfrm>
            <a:off x="4361390" y="6176963"/>
            <a:ext cx="3469219"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6"/>
              </a:rPr>
              <a:t>image</a:t>
            </a:r>
            <a:r>
              <a:rPr lang="en-GB" sz="1000" dirty="0">
                <a:latin typeface="Open Sans"/>
              </a:rPr>
              <a:t> licensed under </a:t>
            </a:r>
            <a:r>
              <a:rPr lang="en-GB" sz="1000" dirty="0">
                <a:latin typeface="Open Sans"/>
                <a:hlinkClick r:id="rId7"/>
              </a:rPr>
              <a:t>CC-BY 3.0</a:t>
            </a:r>
            <a:endParaRPr lang="en-GB" sz="1000" dirty="0">
              <a:latin typeface="Open Sans"/>
            </a:endParaRPr>
          </a:p>
        </p:txBody>
      </p:sp>
      <p:sp>
        <p:nvSpPr>
          <p:cNvPr id="9" name="Oval 8">
            <a:extLst>
              <a:ext uri="{FF2B5EF4-FFF2-40B4-BE49-F238E27FC236}">
                <a16:creationId xmlns:a16="http://schemas.microsoft.com/office/drawing/2014/main" id="{9FF69D29-7147-BE47-9C6F-1D146F846BEA}"/>
              </a:ext>
            </a:extLst>
          </p:cNvPr>
          <p:cNvSpPr/>
          <p:nvPr/>
        </p:nvSpPr>
        <p:spPr>
          <a:xfrm>
            <a:off x="7023914" y="9350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8_Slide23.mp3" descr="Track1_Lecture8_Slide23.mp3">
            <a:hlinkClick r:id="" action="ppaction://media"/>
            <a:extLst>
              <a:ext uri="{FF2B5EF4-FFF2-40B4-BE49-F238E27FC236}">
                <a16:creationId xmlns:a16="http://schemas.microsoft.com/office/drawing/2014/main" id="{90F39BB5-1CBB-BB4D-A33A-0B6D7D5EB1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95279" y="1000311"/>
            <a:ext cx="812800" cy="812800"/>
          </a:xfrm>
          <a:prstGeom prst="rect">
            <a:avLst/>
          </a:prstGeom>
        </p:spPr>
      </p:pic>
      <p:sp>
        <p:nvSpPr>
          <p:cNvPr id="11" name="Rectangle 10">
            <a:extLst>
              <a:ext uri="{FF2B5EF4-FFF2-40B4-BE49-F238E27FC236}">
                <a16:creationId xmlns:a16="http://schemas.microsoft.com/office/drawing/2014/main" id="{77846AD2-419B-2645-821B-49CD44BB8AC8}"/>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113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2" name="Rectangle 1"/>
          <p:cNvSpPr/>
          <p:nvPr/>
        </p:nvSpPr>
        <p:spPr>
          <a:xfrm>
            <a:off x="10370129" y="6061967"/>
            <a:ext cx="1337417" cy="307777"/>
          </a:xfrm>
          <a:prstGeom prst="rect">
            <a:avLst/>
          </a:prstGeom>
        </p:spPr>
        <p:txBody>
          <a:bodyPr wrap="none">
            <a:spAutoFit/>
          </a:bodyPr>
          <a:lstStyle/>
          <a:p>
            <a:pPr algn="r"/>
            <a:r>
              <a:rPr lang="en-GB" sz="1400" i="1" dirty="0">
                <a:latin typeface="Open Sans" panose="020B0606030504020204" pitchFamily="34" charset="0"/>
                <a:ea typeface="Open Sans" panose="020B0606030504020204" pitchFamily="34" charset="0"/>
                <a:cs typeface="Open Sans" panose="020B0606030504020204" pitchFamily="34" charset="0"/>
              </a:rPr>
              <a:t>Szabó et al. 2011</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1938299"/>
            <a:ext cx="10058400" cy="9848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330" y="3170733"/>
            <a:ext cx="10058400" cy="3368179"/>
          </a:xfrm>
          <a:prstGeom prst="rect">
            <a:avLst/>
          </a:prstGeom>
        </p:spPr>
      </p:pic>
      <p:sp>
        <p:nvSpPr>
          <p:cNvPr id="7" name="Rectangle 6"/>
          <p:cNvSpPr/>
          <p:nvPr/>
        </p:nvSpPr>
        <p:spPr>
          <a:xfrm>
            <a:off x="894330" y="1614438"/>
            <a:ext cx="6761787"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Calculating LCOE for stand-alone diesel – diesel price</a:t>
            </a:r>
          </a:p>
        </p:txBody>
      </p:sp>
      <p:sp>
        <p:nvSpPr>
          <p:cNvPr id="11" name="Google Shape;298;p15"/>
          <p:cNvSpPr txBox="1">
            <a:spLocks/>
          </p:cNvSpPr>
          <p:nvPr/>
        </p:nvSpPr>
        <p:spPr>
          <a:xfrm>
            <a:off x="894330" y="252361"/>
            <a:ext cx="3917513"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8.4 Advanced theory V</a:t>
            </a:r>
            <a:endParaRPr lang="en-GB" dirty="0">
              <a:solidFill>
                <a:srgbClr val="17375E"/>
              </a:solidFill>
            </a:endParaRPr>
          </a:p>
        </p:txBody>
      </p:sp>
      <p:sp>
        <p:nvSpPr>
          <p:cNvPr id="8" name="Oval 7">
            <a:extLst>
              <a:ext uri="{FF2B5EF4-FFF2-40B4-BE49-F238E27FC236}">
                <a16:creationId xmlns:a16="http://schemas.microsoft.com/office/drawing/2014/main" id="{514B2974-A362-BA44-AF8C-309F126C1D70}"/>
              </a:ext>
            </a:extLst>
          </p:cNvPr>
          <p:cNvSpPr/>
          <p:nvPr/>
        </p:nvSpPr>
        <p:spPr>
          <a:xfrm>
            <a:off x="4625488" y="4039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24.mp3" descr="Track1_Lecture8_Slide24.mp3">
            <a:hlinkClick r:id="" action="ppaction://media"/>
            <a:extLst>
              <a:ext uri="{FF2B5EF4-FFF2-40B4-BE49-F238E27FC236}">
                <a16:creationId xmlns:a16="http://schemas.microsoft.com/office/drawing/2014/main" id="{C5DB1015-C558-5C46-A1F2-0024F73233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96853" y="478762"/>
            <a:ext cx="812800" cy="812800"/>
          </a:xfrm>
          <a:prstGeom prst="rect">
            <a:avLst/>
          </a:prstGeom>
        </p:spPr>
      </p:pic>
      <p:sp>
        <p:nvSpPr>
          <p:cNvPr id="10" name="Rectangle 9">
            <a:extLst>
              <a:ext uri="{FF2B5EF4-FFF2-40B4-BE49-F238E27FC236}">
                <a16:creationId xmlns:a16="http://schemas.microsoft.com/office/drawing/2014/main" id="{F5699C96-CCC6-1E4F-8313-4BEEEC371C78}"/>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57447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aphicFrame>
        <p:nvGraphicFramePr>
          <p:cNvPr id="514" name="Google Shape;514;p37"/>
          <p:cNvGraphicFramePr/>
          <p:nvPr>
            <p:extLst>
              <p:ext uri="{D42A27DB-BD31-4B8C-83A1-F6EECF244321}">
                <p14:modId xmlns:p14="http://schemas.microsoft.com/office/powerpoint/2010/main" val="13249021"/>
              </p:ext>
            </p:extLst>
          </p:nvPr>
        </p:nvGraphicFramePr>
        <p:xfrm>
          <a:off x="2788273" y="3552549"/>
          <a:ext cx="6215400" cy="2787000"/>
        </p:xfrm>
        <a:graphic>
          <a:graphicData uri="http://schemas.openxmlformats.org/drawingml/2006/table">
            <a:tbl>
              <a:tblPr firstRow="1" bandRow="1">
                <a:noFill/>
              </a:tblPr>
              <a:tblGrid>
                <a:gridCol w="3107700">
                  <a:extLst>
                    <a:ext uri="{9D8B030D-6E8A-4147-A177-3AD203B41FA5}">
                      <a16:colId xmlns:a16="http://schemas.microsoft.com/office/drawing/2014/main" val="20000"/>
                    </a:ext>
                  </a:extLst>
                </a:gridCol>
                <a:gridCol w="3107700">
                  <a:extLst>
                    <a:ext uri="{9D8B030D-6E8A-4147-A177-3AD203B41FA5}">
                      <a16:colId xmlns:a16="http://schemas.microsoft.com/office/drawing/2014/main" val="20001"/>
                    </a:ext>
                  </a:extLst>
                </a:gridCol>
              </a:tblGrid>
              <a:tr h="426300">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dirty="0"/>
                        <a:t>Parameter</a:t>
                      </a:r>
                      <a:endParaRPr sz="1800" b="1"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dirty="0"/>
                        <a:t>Example</a:t>
                      </a:r>
                      <a:endParaRPr sz="1800" b="1" u="none" strike="noStrike" cap="none" dirty="0"/>
                    </a:p>
                  </a:txBody>
                  <a:tcPr marL="91450" marR="91450" marT="45725" marB="45725"/>
                </a:tc>
                <a:extLst>
                  <a:ext uri="{0D108BD9-81ED-4DB2-BD59-A6C34878D82A}">
                    <a16:rowId xmlns:a16="http://schemas.microsoft.com/office/drawing/2014/main" val="10000"/>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Generator efficiency</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28 %</a:t>
                      </a:r>
                      <a:endParaRPr sz="1800" u="none" strike="noStrike" cap="none" dirty="0"/>
                    </a:p>
                  </a:txBody>
                  <a:tcPr marL="91450" marR="91450" marT="45725" marB="45725"/>
                </a:tc>
                <a:extLst>
                  <a:ext uri="{0D108BD9-81ED-4DB2-BD59-A6C34878D82A}">
                    <a16:rowId xmlns:a16="http://schemas.microsoft.com/office/drawing/2014/main" val="10001"/>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Capacity factor</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0.7</a:t>
                      </a:r>
                      <a:endParaRPr sz="1800" u="none" strike="noStrike" cap="none" dirty="0"/>
                    </a:p>
                  </a:txBody>
                  <a:tcPr marL="91450" marR="91450" marT="45725" marB="45725"/>
                </a:tc>
                <a:extLst>
                  <a:ext uri="{0D108BD9-81ED-4DB2-BD59-A6C34878D82A}">
                    <a16:rowId xmlns:a16="http://schemas.microsoft.com/office/drawing/2014/main" val="10002"/>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Diesel pump price</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1.00 USD/l</a:t>
                      </a:r>
                      <a:endParaRPr sz="1800" u="none" strike="noStrike" cap="none" dirty="0"/>
                    </a:p>
                  </a:txBody>
                  <a:tcPr marL="91450" marR="91450" marT="45725" marB="45725"/>
                </a:tc>
                <a:extLst>
                  <a:ext uri="{0D108BD9-81ED-4DB2-BD59-A6C34878D82A}">
                    <a16:rowId xmlns:a16="http://schemas.microsoft.com/office/drawing/2014/main" val="10003"/>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Diesel truck volume</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300 Litre</a:t>
                      </a:r>
                      <a:endParaRPr sz="1800" u="none" strike="noStrike" cap="none" dirty="0"/>
                    </a:p>
                  </a:txBody>
                  <a:tcPr marL="91450" marR="91450" marT="45725" marB="45725"/>
                </a:tc>
                <a:extLst>
                  <a:ext uri="{0D108BD9-81ED-4DB2-BD59-A6C34878D82A}">
                    <a16:rowId xmlns:a16="http://schemas.microsoft.com/office/drawing/2014/main" val="10004"/>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Diesel truck consumption</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14 Litre/km</a:t>
                      </a:r>
                      <a:endParaRPr sz="1800" u="none" strike="noStrike" cap="none" dirty="0"/>
                    </a:p>
                  </a:txBody>
                  <a:tcPr marL="91450" marR="91450" marT="45725" marB="45725"/>
                </a:tc>
                <a:extLst>
                  <a:ext uri="{0D108BD9-81ED-4DB2-BD59-A6C34878D82A}">
                    <a16:rowId xmlns:a16="http://schemas.microsoft.com/office/drawing/2014/main" val="10005"/>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LHV diesel</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1800" u="none" strike="noStrike" cap="none" dirty="0"/>
                        <a:t>9.94 kWh/l</a:t>
                      </a:r>
                      <a:endParaRPr sz="1800" u="none" strike="noStrike" cap="none" dirty="0"/>
                    </a:p>
                  </a:txBody>
                  <a:tcPr marL="91450" marR="91450" marT="45725" marB="45725"/>
                </a:tc>
                <a:extLst>
                  <a:ext uri="{0D108BD9-81ED-4DB2-BD59-A6C34878D82A}">
                    <a16:rowId xmlns:a16="http://schemas.microsoft.com/office/drawing/2014/main" val="10006"/>
                  </a:ext>
                </a:extLst>
              </a:tr>
            </a:tbl>
          </a:graphicData>
        </a:graphic>
      </p:graphicFrame>
      <p:sp>
        <p:nvSpPr>
          <p:cNvPr id="7" name="Rectangle 6"/>
          <p:cNvSpPr/>
          <p:nvPr/>
        </p:nvSpPr>
        <p:spPr>
          <a:xfrm>
            <a:off x="894330" y="1614438"/>
            <a:ext cx="6761787"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Calculating LCOE for stand-alone diesel – diesel price</a:t>
            </a:r>
          </a:p>
        </p:txBody>
      </p:sp>
      <p:sp>
        <p:nvSpPr>
          <p:cNvPr id="8" name="Google Shape;298;p15"/>
          <p:cNvSpPr txBox="1">
            <a:spLocks/>
          </p:cNvSpPr>
          <p:nvPr/>
        </p:nvSpPr>
        <p:spPr>
          <a:xfrm>
            <a:off x="894330" y="252361"/>
            <a:ext cx="388321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8.4 Advanced theory V</a:t>
            </a:r>
            <a:endParaRPr lang="en-GB" dirty="0">
              <a:solidFill>
                <a:srgbClr val="17375E"/>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43" y="1830199"/>
            <a:ext cx="10493921" cy="4219727"/>
          </a:xfrm>
          <a:prstGeom prst="rect">
            <a:avLst/>
          </a:prstGeom>
        </p:spPr>
      </p:pic>
      <p:sp>
        <p:nvSpPr>
          <p:cNvPr id="9" name="TextBox 2"/>
          <p:cNvSpPr txBox="1"/>
          <p:nvPr/>
        </p:nvSpPr>
        <p:spPr>
          <a:xfrm>
            <a:off x="9044640" y="5957791"/>
            <a:ext cx="2327108"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57ABB5A2-3F04-7249-8333-3383168969D3}"/>
              </a:ext>
            </a:extLst>
          </p:cNvPr>
          <p:cNvSpPr/>
          <p:nvPr/>
        </p:nvSpPr>
        <p:spPr>
          <a:xfrm>
            <a:off x="4625488" y="4039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8_Slide25.mp3" descr="Track1_Lecture8_Slide25.mp3">
            <a:hlinkClick r:id="" action="ppaction://media"/>
            <a:extLst>
              <a:ext uri="{FF2B5EF4-FFF2-40B4-BE49-F238E27FC236}">
                <a16:creationId xmlns:a16="http://schemas.microsoft.com/office/drawing/2014/main" id="{77DD3D4F-B012-924E-8949-0476230023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96853" y="471229"/>
            <a:ext cx="812800" cy="812800"/>
          </a:xfrm>
          <a:prstGeom prst="rect">
            <a:avLst/>
          </a:prstGeom>
        </p:spPr>
      </p:pic>
      <p:sp>
        <p:nvSpPr>
          <p:cNvPr id="11" name="Rectangle 10">
            <a:extLst>
              <a:ext uri="{FF2B5EF4-FFF2-40B4-BE49-F238E27FC236}">
                <a16:creationId xmlns:a16="http://schemas.microsoft.com/office/drawing/2014/main" id="{A8EB4E54-CCC0-1F46-A8E3-B9CC211B3C52}"/>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80707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8.4 References</a:t>
            </a:r>
          </a:p>
        </p:txBody>
      </p:sp>
      <p:sp>
        <p:nvSpPr>
          <p:cNvPr id="5" name="Rectangle 4"/>
          <p:cNvSpPr/>
          <p:nvPr/>
        </p:nvSpPr>
        <p:spPr>
          <a:xfrm>
            <a:off x="838200" y="1824062"/>
            <a:ext cx="7331439" cy="4247317"/>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Korkovelos, A., Khavari, B., Sahlberg, A., Howells, M., Arderne, C., 2019. The Role of Open Access Data in Geospatial Electrification Planning and the Achievement of SDG7. An OnSSET-Based Case Study for Malawi. Energies 12, 1395. </a:t>
            </a:r>
            <a:r>
              <a:rPr lang="en-US" dirty="0">
                <a:latin typeface="Open Sans" panose="020B0606030504020204" pitchFamily="34" charset="0"/>
                <a:ea typeface="Open Sans" panose="020B0606030504020204" pitchFamily="34" charset="0"/>
                <a:cs typeface="Open Sans" panose="020B0606030504020204" pitchFamily="34" charset="0"/>
                <a:hlinkClick r:id="rId3"/>
              </a:rPr>
              <a:t>https://doi.org/10.3390/en12071395</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4"/>
              </a:rPr>
              <a:t>https://onsset.github.io/teaching_kit/courses/module_3/Lecture%206/</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Szabó, S., Bódis, K., Huld, T., Moner-Girona, M., 2011. Energy solutions in rural Africa: mapping electrification costs of distributed solar and diesel generation versus grid extension. Environ. Res. Lett. 6, 034002. </a:t>
            </a:r>
            <a:r>
              <a:rPr lang="sv-SE" dirty="0">
                <a:latin typeface="Open Sans" panose="020B0606030504020204" pitchFamily="34" charset="0"/>
                <a:ea typeface="Open Sans" panose="020B0606030504020204" pitchFamily="34" charset="0"/>
                <a:cs typeface="Open Sans" panose="020B0606030504020204" pitchFamily="34" charset="0"/>
                <a:hlinkClick r:id="rId5"/>
              </a:rPr>
              <a:t>https://doi.org/10.1088/1748-9326/6/3/034002</a:t>
            </a:r>
            <a:endParaRPr lang="sv-SE" dirty="0">
              <a:latin typeface="Open Sans" panose="020B0606030504020204" pitchFamily="34" charset="0"/>
              <a:ea typeface="Open Sans" panose="020B0606030504020204" pitchFamily="34" charset="0"/>
              <a:cs typeface="Open Sans" panose="020B0606030504020204" pitchFamily="34" charset="0"/>
            </a:endParaRP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3881143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D772781A-7ADF-7441-AC2D-F453E5A780C3}"/>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492061190"/>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A15AC506-B565-8545-9B0B-A3314BF35E20}"/>
              </a:ext>
            </a:extLst>
          </p:cNvPr>
          <p:cNvPicPr>
            <a:picLocks noChangeAspect="1"/>
          </p:cNvPicPr>
          <p:nvPr/>
        </p:nvPicPr>
        <p:blipFill>
          <a:blip r:embed="rId2"/>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8E849C59-B9E8-A14F-B515-E6DB3D0E7AFC}"/>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F979B931-A3CE-074D-99F9-5B6A22127099}"/>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8: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629A3614-CA92-1F4D-8E85-C537B9E7FC9C}"/>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61BBCEC5-0396-7B4B-8B62-D8933CDE51F1}"/>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A8030C7-A025-8640-8D6E-BCF6B32E71C4}"/>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54115193-2292-664E-868D-F95CD52C1513}"/>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95841464"/>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4" name="Google Shape;314;p17"/>
          <p:cNvSpPr txBox="1">
            <a:spLocks noGrp="1"/>
          </p:cNvSpPr>
          <p:nvPr>
            <p:ph idx="1"/>
          </p:nvPr>
        </p:nvSpPr>
        <p:spPr>
          <a:xfrm>
            <a:off x="838200" y="1934805"/>
            <a:ext cx="10515600" cy="424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dirty="0">
                <a:latin typeface="Open Sans" panose="020B0606030504020204"/>
              </a:rPr>
              <a:t>Consider a small PV system designed to deliver enough electricity to power a few light-bulbs during nighttime</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System size: 17 W</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Investment cost for 17 W system: 130 USD</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Annual energy generation: 35 kWh</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Operation &amp; Maintenance cost: 2 USD/year</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Fuel cost: 0</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Discount rate: 10 %</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System life: 20 years</a:t>
            </a:r>
            <a:endParaRPr sz="2000" dirty="0">
              <a:latin typeface="Open Sans" panose="020B0606030504020204"/>
            </a:endParaRPr>
          </a:p>
          <a:p>
            <a:pPr marL="228600" lvl="0" indent="-50800" algn="l" rtl="0">
              <a:lnSpc>
                <a:spcPct val="90000"/>
              </a:lnSpc>
              <a:spcBef>
                <a:spcPts val="1000"/>
              </a:spcBef>
              <a:spcAft>
                <a:spcPts val="0"/>
              </a:spcAft>
              <a:buClr>
                <a:schemeClr val="dk1"/>
              </a:buClr>
              <a:buSzPts val="2800"/>
              <a:buNone/>
            </a:pPr>
            <a:endParaRPr dirty="0"/>
          </a:p>
        </p:txBody>
      </p:sp>
      <p:sp>
        <p:nvSpPr>
          <p:cNvPr id="6" name="Google Shape;298;p15"/>
          <p:cNvSpPr txBox="1">
            <a:spLocks/>
          </p:cNvSpPr>
          <p:nvPr/>
        </p:nvSpPr>
        <p:spPr>
          <a:xfrm>
            <a:off x="838200" y="230582"/>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8.1 Advanced theory II </a:t>
            </a:r>
            <a:endParaRPr lang="en-GB" dirty="0">
              <a:solidFill>
                <a:srgbClr val="17375E"/>
              </a:solidFill>
            </a:endParaRPr>
          </a:p>
        </p:txBody>
      </p:sp>
      <p:sp>
        <p:nvSpPr>
          <p:cNvPr id="7" name="Rectangle 6"/>
          <p:cNvSpPr/>
          <p:nvPr/>
        </p:nvSpPr>
        <p:spPr>
          <a:xfrm>
            <a:off x="122311" y="6356349"/>
            <a:ext cx="1834156" cy="246221"/>
          </a:xfrm>
          <a:prstGeom prst="rect">
            <a:avLst/>
          </a:prstGeom>
        </p:spPr>
        <p:txBody>
          <a:bodyPr wrap="none">
            <a:spAutoFit/>
          </a:bodyPr>
          <a:lstStyle/>
          <a:p>
            <a:r>
              <a:rPr lang="sv-SE" sz="1000" b="1" dirty="0">
                <a:solidFill>
                  <a:srgbClr val="1D1C1D"/>
                </a:solidFill>
                <a:latin typeface="Slack-Lato"/>
              </a:rPr>
              <a:t>Source:</a:t>
            </a:r>
            <a:r>
              <a:rPr lang="sv-SE" sz="1000" dirty="0">
                <a:solidFill>
                  <a:srgbClr val="1D1C1D"/>
                </a:solidFill>
                <a:latin typeface="Slack-Lato"/>
              </a:rPr>
              <a:t> Sahlberg et al. 2021</a:t>
            </a:r>
            <a:endParaRPr lang="en-GB" sz="1000" dirty="0"/>
          </a:p>
        </p:txBody>
      </p:sp>
      <p:sp>
        <p:nvSpPr>
          <p:cNvPr id="9" name="Google Shape;313;p17"/>
          <p:cNvSpPr txBox="1">
            <a:spLocks/>
          </p:cNvSpPr>
          <p:nvPr/>
        </p:nvSpPr>
        <p:spPr>
          <a:xfrm>
            <a:off x="838200" y="1516875"/>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LCOE example</a:t>
            </a:r>
          </a:p>
        </p:txBody>
      </p:sp>
      <p:sp>
        <p:nvSpPr>
          <p:cNvPr id="10" name="Oval 9">
            <a:extLst>
              <a:ext uri="{FF2B5EF4-FFF2-40B4-BE49-F238E27FC236}">
                <a16:creationId xmlns:a16="http://schemas.microsoft.com/office/drawing/2014/main" id="{4EFA4EAA-FE49-B14C-BE3D-2727C8C55063}"/>
              </a:ext>
            </a:extLst>
          </p:cNvPr>
          <p:cNvSpPr/>
          <p:nvPr/>
        </p:nvSpPr>
        <p:spPr>
          <a:xfrm>
            <a:off x="6958417" y="7106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3.mp3" descr="Track1_Lecture8_Slide3.mp3">
            <a:hlinkClick r:id="" action="ppaction://media"/>
            <a:extLst>
              <a:ext uri="{FF2B5EF4-FFF2-40B4-BE49-F238E27FC236}">
                <a16:creationId xmlns:a16="http://schemas.microsoft.com/office/drawing/2014/main" id="{8B8DF929-7208-3A49-B33D-5E1FAC4B2F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9782" y="782015"/>
            <a:ext cx="812800" cy="812800"/>
          </a:xfrm>
          <a:prstGeom prst="rect">
            <a:avLst/>
          </a:prstGeom>
        </p:spPr>
      </p:pic>
    </p:spTree>
    <p:extLst>
      <p:ext uri="{BB962C8B-B14F-4D97-AF65-F5344CB8AC3E}">
        <p14:creationId xmlns:p14="http://schemas.microsoft.com/office/powerpoint/2010/main" val="40386358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1" name="Google Shape;321;p18"/>
          <p:cNvSpPr/>
          <p:nvPr/>
        </p:nvSpPr>
        <p:spPr>
          <a:xfrm>
            <a:off x="7284464" y="1880401"/>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22" name="Google Shape;322;p18"/>
          <p:cNvSpPr/>
          <p:nvPr/>
        </p:nvSpPr>
        <p:spPr>
          <a:xfrm>
            <a:off x="7188927" y="2229973"/>
            <a:ext cx="4346369" cy="1467902"/>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23" name="Google Shape;323;p18"/>
          <p:cNvSpPr/>
          <p:nvPr/>
        </p:nvSpPr>
        <p:spPr>
          <a:xfrm>
            <a:off x="1080665" y="4186572"/>
            <a:ext cx="5715920" cy="2482474"/>
          </a:xfrm>
          <a:prstGeom prst="rect">
            <a:avLst/>
          </a:prstGeom>
          <a:blipFill rotWithShape="1">
            <a:blip r:embed="rId6">
              <a:alphaModFix/>
            </a:blip>
            <a:stretch>
              <a:fillRect l="-3195" t="-36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24" name="Google Shape;324;p18"/>
          <p:cNvSpPr/>
          <p:nvPr/>
        </p:nvSpPr>
        <p:spPr>
          <a:xfrm>
            <a:off x="1233062" y="1880401"/>
            <a:ext cx="5413397" cy="2443746"/>
          </a:xfrm>
          <a:prstGeom prst="rect">
            <a:avLst/>
          </a:prstGeom>
          <a:blipFill rotWithShape="1">
            <a:blip r:embed="rId7">
              <a:alphaModFix/>
            </a:blip>
            <a:stretch>
              <a:fillRect l="-3375" t="-373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25" name="Google Shape;325;p18"/>
          <p:cNvSpPr/>
          <p:nvPr/>
        </p:nvSpPr>
        <p:spPr>
          <a:xfrm>
            <a:off x="8485247" y="2085646"/>
            <a:ext cx="3050049" cy="8646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26" name="Google Shape;326;p18"/>
          <p:cNvSpPr/>
          <p:nvPr/>
        </p:nvSpPr>
        <p:spPr>
          <a:xfrm>
            <a:off x="8485246" y="3004868"/>
            <a:ext cx="3050049" cy="864630"/>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27" name="Google Shape;327;p18"/>
          <p:cNvSpPr/>
          <p:nvPr/>
        </p:nvSpPr>
        <p:spPr>
          <a:xfrm>
            <a:off x="982638" y="1985969"/>
            <a:ext cx="5663822" cy="21595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28" name="Google Shape;328;p18"/>
          <p:cNvSpPr/>
          <p:nvPr/>
        </p:nvSpPr>
        <p:spPr>
          <a:xfrm>
            <a:off x="982638" y="4186573"/>
            <a:ext cx="5663821" cy="2173284"/>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2"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LCOE example </a:t>
            </a:r>
            <a:r>
              <a:rPr lang="en-SE" sz="2000" b="1" dirty="0">
                <a:solidFill>
                  <a:schemeClr val="accent5">
                    <a:lumMod val="60000"/>
                    <a:lumOff val="40000"/>
                  </a:schemeClr>
                </a:solidFill>
              </a:rPr>
              <a:t>–</a:t>
            </a:r>
            <a:r>
              <a:rPr lang="en-GB" sz="2000" b="1" dirty="0">
                <a:solidFill>
                  <a:schemeClr val="accent5">
                    <a:lumMod val="60000"/>
                    <a:lumOff val="40000"/>
                  </a:schemeClr>
                </a:solidFill>
              </a:rPr>
              <a:t> Year 0</a:t>
            </a:r>
          </a:p>
        </p:txBody>
      </p:sp>
      <p:sp>
        <p:nvSpPr>
          <p:cNvPr id="13" name="Google Shape;298;p15"/>
          <p:cNvSpPr txBox="1">
            <a:spLocks/>
          </p:cNvSpPr>
          <p:nvPr/>
        </p:nvSpPr>
        <p:spPr>
          <a:xfrm>
            <a:off x="838200" y="221092"/>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8.1 Advanced theory II </a:t>
            </a:r>
            <a:endParaRPr lang="en-GB" dirty="0">
              <a:solidFill>
                <a:srgbClr val="17375E"/>
              </a:solidFill>
            </a:endParaRPr>
          </a:p>
        </p:txBody>
      </p:sp>
      <p:sp>
        <p:nvSpPr>
          <p:cNvPr id="14" name="Rectangle 13"/>
          <p:cNvSpPr/>
          <p:nvPr/>
        </p:nvSpPr>
        <p:spPr>
          <a:xfrm>
            <a:off x="6672358" y="6144159"/>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BF5E7322-0BE8-9E42-BF22-12624BFC9F37}"/>
              </a:ext>
            </a:extLst>
          </p:cNvPr>
          <p:cNvSpPr/>
          <p:nvPr/>
        </p:nvSpPr>
        <p:spPr>
          <a:xfrm>
            <a:off x="6958417" y="7106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8_Slide4.mp3" descr="Track1_Lecture8_Slide4.mp3">
            <a:hlinkClick r:id="" action="ppaction://media"/>
            <a:extLst>
              <a:ext uri="{FF2B5EF4-FFF2-40B4-BE49-F238E27FC236}">
                <a16:creationId xmlns:a16="http://schemas.microsoft.com/office/drawing/2014/main" id="{9DD88A08-AE75-564A-A6E8-9231431594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29782" y="785985"/>
            <a:ext cx="812800" cy="812800"/>
          </a:xfrm>
          <a:prstGeom prst="rect">
            <a:avLst/>
          </a:prstGeom>
        </p:spPr>
      </p:pic>
    </p:spTree>
    <p:extLst>
      <p:ext uri="{BB962C8B-B14F-4D97-AF65-F5344CB8AC3E}">
        <p14:creationId xmlns:p14="http://schemas.microsoft.com/office/powerpoint/2010/main" val="35858038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Google Shape;336;p19"/>
          <p:cNvSpPr/>
          <p:nvPr/>
        </p:nvSpPr>
        <p:spPr>
          <a:xfrm>
            <a:off x="7056563" y="1104940"/>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37" name="Google Shape;337;p19"/>
          <p:cNvSpPr/>
          <p:nvPr/>
        </p:nvSpPr>
        <p:spPr>
          <a:xfrm>
            <a:off x="6961026" y="1454512"/>
            <a:ext cx="4346369" cy="1467902"/>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38" name="Google Shape;338;p19"/>
          <p:cNvSpPr/>
          <p:nvPr/>
        </p:nvSpPr>
        <p:spPr>
          <a:xfrm>
            <a:off x="1081801" y="4200422"/>
            <a:ext cx="5715920" cy="2482474"/>
          </a:xfrm>
          <a:prstGeom prst="rect">
            <a:avLst/>
          </a:prstGeom>
          <a:blipFill rotWithShape="1">
            <a:blip r:embed="rId6">
              <a:alphaModFix/>
            </a:blip>
            <a:stretch>
              <a:fillRect l="-3195" t="-36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39" name="Google Shape;339;p19"/>
          <p:cNvSpPr/>
          <p:nvPr/>
        </p:nvSpPr>
        <p:spPr>
          <a:xfrm>
            <a:off x="1233063" y="1871229"/>
            <a:ext cx="5413397" cy="2443746"/>
          </a:xfrm>
          <a:prstGeom prst="rect">
            <a:avLst/>
          </a:prstGeom>
          <a:blipFill rotWithShape="1">
            <a:blip r:embed="rId7">
              <a:alphaModFix/>
            </a:blip>
            <a:stretch>
              <a:fillRect l="-3375" t="-373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40" name="Google Shape;340;p19"/>
          <p:cNvSpPr/>
          <p:nvPr/>
        </p:nvSpPr>
        <p:spPr>
          <a:xfrm>
            <a:off x="8257346" y="1310185"/>
            <a:ext cx="3050049" cy="8646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41" name="Google Shape;341;p19"/>
          <p:cNvSpPr/>
          <p:nvPr/>
        </p:nvSpPr>
        <p:spPr>
          <a:xfrm>
            <a:off x="8257345" y="2229407"/>
            <a:ext cx="3050049" cy="864630"/>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42" name="Google Shape;342;p19"/>
          <p:cNvSpPr/>
          <p:nvPr/>
        </p:nvSpPr>
        <p:spPr>
          <a:xfrm>
            <a:off x="982638" y="1871230"/>
            <a:ext cx="5663822" cy="21595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43" name="Google Shape;343;p19"/>
          <p:cNvSpPr/>
          <p:nvPr/>
        </p:nvSpPr>
        <p:spPr>
          <a:xfrm>
            <a:off x="982638" y="4102739"/>
            <a:ext cx="5663821" cy="2173284"/>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2"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LCOE example </a:t>
            </a:r>
            <a:r>
              <a:rPr lang="en-SE" sz="2000" b="1" dirty="0">
                <a:solidFill>
                  <a:schemeClr val="accent5">
                    <a:lumMod val="60000"/>
                    <a:lumOff val="40000"/>
                  </a:schemeClr>
                </a:solidFill>
              </a:rPr>
              <a:t>–</a:t>
            </a:r>
            <a:r>
              <a:rPr lang="en-GB" sz="2000" b="1" dirty="0">
                <a:solidFill>
                  <a:schemeClr val="accent5">
                    <a:lumMod val="60000"/>
                    <a:lumOff val="40000"/>
                  </a:schemeClr>
                </a:solidFill>
              </a:rPr>
              <a:t> Year 1</a:t>
            </a:r>
          </a:p>
        </p:txBody>
      </p:sp>
      <p:sp>
        <p:nvSpPr>
          <p:cNvPr id="13" name="Google Shape;298;p15"/>
          <p:cNvSpPr txBox="1">
            <a:spLocks/>
          </p:cNvSpPr>
          <p:nvPr/>
        </p:nvSpPr>
        <p:spPr>
          <a:xfrm>
            <a:off x="838200" y="92721"/>
            <a:ext cx="3997438"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8.1 Advanced theory II </a:t>
            </a:r>
            <a:endParaRPr lang="en-GB" dirty="0">
              <a:solidFill>
                <a:srgbClr val="17375E"/>
              </a:solidFill>
            </a:endParaRPr>
          </a:p>
        </p:txBody>
      </p:sp>
      <p:sp>
        <p:nvSpPr>
          <p:cNvPr id="14" name="Rectangle 13"/>
          <p:cNvSpPr/>
          <p:nvPr/>
        </p:nvSpPr>
        <p:spPr>
          <a:xfrm>
            <a:off x="6646459" y="6127485"/>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52BD24FF-43F7-954F-915A-70D7061E2C0A}"/>
              </a:ext>
            </a:extLst>
          </p:cNvPr>
          <p:cNvSpPr/>
          <p:nvPr/>
        </p:nvSpPr>
        <p:spPr>
          <a:xfrm>
            <a:off x="4835638" y="19247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5.mp3" descr="Track1_Lecture8_Slide5.mp3">
            <a:hlinkClick r:id="" action="ppaction://media"/>
            <a:extLst>
              <a:ext uri="{FF2B5EF4-FFF2-40B4-BE49-F238E27FC236}">
                <a16:creationId xmlns:a16="http://schemas.microsoft.com/office/drawing/2014/main" id="{F449377F-E9FD-8F4C-AE64-57AE0623A9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07003" y="263835"/>
            <a:ext cx="812800" cy="812800"/>
          </a:xfrm>
          <a:prstGeom prst="rect">
            <a:avLst/>
          </a:prstGeom>
        </p:spPr>
      </p:pic>
    </p:spTree>
    <p:extLst>
      <p:ext uri="{BB962C8B-B14F-4D97-AF65-F5344CB8AC3E}">
        <p14:creationId xmlns:p14="http://schemas.microsoft.com/office/powerpoint/2010/main" val="25845296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2" name="Google Shape;352;p20"/>
          <p:cNvSpPr/>
          <p:nvPr/>
        </p:nvSpPr>
        <p:spPr>
          <a:xfrm>
            <a:off x="7058629" y="1941139"/>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53" name="Google Shape;353;p20"/>
          <p:cNvSpPr/>
          <p:nvPr/>
        </p:nvSpPr>
        <p:spPr>
          <a:xfrm>
            <a:off x="1080665" y="4186572"/>
            <a:ext cx="5715920" cy="2482474"/>
          </a:xfrm>
          <a:prstGeom prst="rect">
            <a:avLst/>
          </a:prstGeom>
          <a:blipFill rotWithShape="1">
            <a:blip r:embed="rId5">
              <a:alphaModFix/>
            </a:blip>
            <a:stretch>
              <a:fillRect l="-3195" t="-36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54" name="Google Shape;354;p20"/>
          <p:cNvSpPr/>
          <p:nvPr/>
        </p:nvSpPr>
        <p:spPr>
          <a:xfrm>
            <a:off x="1233063" y="1944896"/>
            <a:ext cx="5413397" cy="2443746"/>
          </a:xfrm>
          <a:prstGeom prst="rect">
            <a:avLst/>
          </a:prstGeom>
          <a:blipFill rotWithShape="1">
            <a:blip r:embed="rId6">
              <a:alphaModFix/>
            </a:blip>
            <a:stretch>
              <a:fillRect l="-3375" t="-373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55" name="Google Shape;355;p20"/>
          <p:cNvSpPr/>
          <p:nvPr/>
        </p:nvSpPr>
        <p:spPr>
          <a:xfrm>
            <a:off x="8259412" y="2146384"/>
            <a:ext cx="3050049" cy="8646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56" name="Google Shape;356;p20"/>
          <p:cNvSpPr/>
          <p:nvPr/>
        </p:nvSpPr>
        <p:spPr>
          <a:xfrm>
            <a:off x="8259411" y="3065606"/>
            <a:ext cx="3050049" cy="864630"/>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57" name="Google Shape;357;p20"/>
          <p:cNvSpPr/>
          <p:nvPr/>
        </p:nvSpPr>
        <p:spPr>
          <a:xfrm>
            <a:off x="982638" y="1944897"/>
            <a:ext cx="5663822" cy="21595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58" name="Google Shape;358;p20"/>
          <p:cNvSpPr/>
          <p:nvPr/>
        </p:nvSpPr>
        <p:spPr>
          <a:xfrm>
            <a:off x="982638" y="4186573"/>
            <a:ext cx="5663821" cy="2173284"/>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59" name="Google Shape;359;p20"/>
          <p:cNvSpPr/>
          <p:nvPr/>
        </p:nvSpPr>
        <p:spPr>
          <a:xfrm>
            <a:off x="6963092" y="2292541"/>
            <a:ext cx="4346400" cy="1467900"/>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2" name="Rectangle 11"/>
          <p:cNvSpPr/>
          <p:nvPr/>
        </p:nvSpPr>
        <p:spPr>
          <a:xfrm>
            <a:off x="6646459"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LCOE example </a:t>
            </a:r>
            <a:r>
              <a:rPr lang="en-SE" sz="2000" b="1" dirty="0">
                <a:solidFill>
                  <a:schemeClr val="accent5">
                    <a:lumMod val="60000"/>
                    <a:lumOff val="40000"/>
                  </a:schemeClr>
                </a:solidFill>
              </a:rPr>
              <a:t>–</a:t>
            </a:r>
            <a:r>
              <a:rPr lang="en-GB" sz="2000" b="1" dirty="0">
                <a:solidFill>
                  <a:schemeClr val="accent5">
                    <a:lumMod val="60000"/>
                    <a:lumOff val="40000"/>
                  </a:schemeClr>
                </a:solidFill>
              </a:rPr>
              <a:t> Year 2</a:t>
            </a:r>
          </a:p>
        </p:txBody>
      </p:sp>
      <p:sp>
        <p:nvSpPr>
          <p:cNvPr id="14" name="Google Shape;298;p15"/>
          <p:cNvSpPr txBox="1">
            <a:spLocks/>
          </p:cNvSpPr>
          <p:nvPr/>
        </p:nvSpPr>
        <p:spPr>
          <a:xfrm>
            <a:off x="838200" y="257349"/>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8.1 Advanced theory II </a:t>
            </a:r>
            <a:endParaRPr lang="en-GB" dirty="0">
              <a:solidFill>
                <a:srgbClr val="17375E"/>
              </a:solidFill>
            </a:endParaRPr>
          </a:p>
        </p:txBody>
      </p:sp>
      <p:sp>
        <p:nvSpPr>
          <p:cNvPr id="16" name="Oval 15">
            <a:extLst>
              <a:ext uri="{FF2B5EF4-FFF2-40B4-BE49-F238E27FC236}">
                <a16:creationId xmlns:a16="http://schemas.microsoft.com/office/drawing/2014/main" id="{CA23EFA8-CD13-2C4E-AD33-EB230AD17785}"/>
              </a:ext>
            </a:extLst>
          </p:cNvPr>
          <p:cNvSpPr/>
          <p:nvPr/>
        </p:nvSpPr>
        <p:spPr>
          <a:xfrm>
            <a:off x="6958417" y="7106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6.mp3" descr="Track1_Lecture8_Slide6.mp3">
            <a:hlinkClick r:id="" action="ppaction://media"/>
            <a:extLst>
              <a:ext uri="{FF2B5EF4-FFF2-40B4-BE49-F238E27FC236}">
                <a16:creationId xmlns:a16="http://schemas.microsoft.com/office/drawing/2014/main" id="{61F4AB64-8388-184B-8F7C-10FEC6D56E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29782" y="785370"/>
            <a:ext cx="812800" cy="812800"/>
          </a:xfrm>
          <a:prstGeom prst="rect">
            <a:avLst/>
          </a:prstGeom>
        </p:spPr>
      </p:pic>
    </p:spTree>
    <p:extLst>
      <p:ext uri="{BB962C8B-B14F-4D97-AF65-F5344CB8AC3E}">
        <p14:creationId xmlns:p14="http://schemas.microsoft.com/office/powerpoint/2010/main" val="4348326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7"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sv-SE" sz="2000" b="1" dirty="0">
                <a:solidFill>
                  <a:schemeClr val="accent5">
                    <a:lumMod val="60000"/>
                    <a:lumOff val="40000"/>
                  </a:schemeClr>
                </a:solidFill>
              </a:rPr>
              <a:t>Salvage cost</a:t>
            </a:r>
            <a:endParaRPr lang="en-GB" sz="2000" b="1" dirty="0">
              <a:solidFill>
                <a:schemeClr val="accent5">
                  <a:lumMod val="60000"/>
                  <a:lumOff val="40000"/>
                </a:schemeClr>
              </a:solidFill>
            </a:endParaRPr>
          </a:p>
        </p:txBody>
      </p:sp>
      <p:sp>
        <p:nvSpPr>
          <p:cNvPr id="8" name="Google Shape;298;p15"/>
          <p:cNvSpPr txBox="1">
            <a:spLocks/>
          </p:cNvSpPr>
          <p:nvPr/>
        </p:nvSpPr>
        <p:spPr>
          <a:xfrm>
            <a:off x="838200" y="257349"/>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8.1 Advanced theory II </a:t>
            </a:r>
            <a:endParaRPr lang="en-GB" dirty="0">
              <a:solidFill>
                <a:srgbClr val="17375E"/>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895928"/>
            <a:ext cx="10058400" cy="4460421"/>
          </a:xfrm>
          <a:prstGeom prst="rect">
            <a:avLst/>
          </a:prstGeom>
        </p:spPr>
      </p:pic>
      <p:sp>
        <p:nvSpPr>
          <p:cNvPr id="6" name="Oval 5">
            <a:extLst>
              <a:ext uri="{FF2B5EF4-FFF2-40B4-BE49-F238E27FC236}">
                <a16:creationId xmlns:a16="http://schemas.microsoft.com/office/drawing/2014/main" id="{EEDCD83F-141C-B94F-96E6-63786345DA55}"/>
              </a:ext>
            </a:extLst>
          </p:cNvPr>
          <p:cNvSpPr/>
          <p:nvPr/>
        </p:nvSpPr>
        <p:spPr>
          <a:xfrm>
            <a:off x="6958417" y="7106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8_Slide7.mp3" descr="Track1_Lecture8_Slide7.mp3">
            <a:hlinkClick r:id="" action="ppaction://media"/>
            <a:extLst>
              <a:ext uri="{FF2B5EF4-FFF2-40B4-BE49-F238E27FC236}">
                <a16:creationId xmlns:a16="http://schemas.microsoft.com/office/drawing/2014/main" id="{3A184D5B-EBEF-EC40-B9AA-A53639C828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29782" y="788189"/>
            <a:ext cx="812800" cy="812800"/>
          </a:xfrm>
          <a:prstGeom prst="rect">
            <a:avLst/>
          </a:prstGeom>
        </p:spPr>
      </p:pic>
      <p:sp>
        <p:nvSpPr>
          <p:cNvPr id="9" name="Rectangle 8">
            <a:extLst>
              <a:ext uri="{FF2B5EF4-FFF2-40B4-BE49-F238E27FC236}">
                <a16:creationId xmlns:a16="http://schemas.microsoft.com/office/drawing/2014/main" id="{CCE691AA-28AC-A348-AF14-C83F9E119676}"/>
              </a:ext>
            </a:extLst>
          </p:cNvPr>
          <p:cNvSpPr/>
          <p:nvPr/>
        </p:nvSpPr>
        <p:spPr>
          <a:xfrm>
            <a:off x="807743"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808486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8.1 References</a:t>
            </a:r>
          </a:p>
        </p:txBody>
      </p:sp>
      <p:sp>
        <p:nvSpPr>
          <p:cNvPr id="5" name="Rectangle 4"/>
          <p:cNvSpPr/>
          <p:nvPr/>
        </p:nvSpPr>
        <p:spPr>
          <a:xfrm>
            <a:off x="838200" y="1690688"/>
            <a:ext cx="4558259" cy="203132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https://onsset.github.io/teaching_kit/courses/module_3/Lecture%206/</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02869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4" name="Google Shape;374;p22"/>
          <p:cNvSpPr/>
          <p:nvPr/>
        </p:nvSpPr>
        <p:spPr>
          <a:xfrm>
            <a:off x="7151795" y="1120058"/>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75" name="Google Shape;375;p22"/>
          <p:cNvSpPr/>
          <p:nvPr/>
        </p:nvSpPr>
        <p:spPr>
          <a:xfrm>
            <a:off x="7056258" y="1454512"/>
            <a:ext cx="4346369" cy="1467902"/>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76" name="Google Shape;376;p22"/>
          <p:cNvSpPr/>
          <p:nvPr/>
        </p:nvSpPr>
        <p:spPr>
          <a:xfrm>
            <a:off x="1080664" y="4186572"/>
            <a:ext cx="5920635" cy="2482474"/>
          </a:xfrm>
          <a:prstGeom prst="rect">
            <a:avLst/>
          </a:prstGeom>
          <a:blipFill rotWithShape="1">
            <a:blip r:embed="rId6">
              <a:alphaModFix/>
            </a:blip>
            <a:stretch>
              <a:fillRect l="-3084" t="-368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77" name="Google Shape;377;p22"/>
          <p:cNvSpPr/>
          <p:nvPr/>
        </p:nvSpPr>
        <p:spPr>
          <a:xfrm>
            <a:off x="1233062" y="2074995"/>
            <a:ext cx="5768237" cy="2451697"/>
          </a:xfrm>
          <a:prstGeom prst="rect">
            <a:avLst/>
          </a:prstGeom>
          <a:blipFill rotWithShape="1">
            <a:blip r:embed="rId7">
              <a:alphaModFix/>
            </a:blip>
            <a:stretch>
              <a:fillRect l="-3165" t="-371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78" name="Google Shape;378;p22"/>
          <p:cNvSpPr/>
          <p:nvPr/>
        </p:nvSpPr>
        <p:spPr>
          <a:xfrm>
            <a:off x="8352578" y="1325303"/>
            <a:ext cx="3050049" cy="8646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79" name="Google Shape;379;p22"/>
          <p:cNvSpPr/>
          <p:nvPr/>
        </p:nvSpPr>
        <p:spPr>
          <a:xfrm>
            <a:off x="8352577" y="2244525"/>
            <a:ext cx="3050049" cy="864630"/>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80" name="Google Shape;380;p22"/>
          <p:cNvSpPr/>
          <p:nvPr/>
        </p:nvSpPr>
        <p:spPr>
          <a:xfrm>
            <a:off x="982636" y="1991093"/>
            <a:ext cx="6018663" cy="21595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81" name="Google Shape;381;p22"/>
          <p:cNvSpPr/>
          <p:nvPr/>
        </p:nvSpPr>
        <p:spPr>
          <a:xfrm>
            <a:off x="982638" y="4186573"/>
            <a:ext cx="6018662" cy="2173284"/>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4"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buFont typeface="Calibri"/>
              <a:buNone/>
            </a:pPr>
            <a:r>
              <a:rPr lang="en-GB" sz="2000" b="1" dirty="0">
                <a:solidFill>
                  <a:schemeClr val="accent5">
                    <a:lumMod val="60000"/>
                    <a:lumOff val="40000"/>
                  </a:schemeClr>
                </a:solidFill>
              </a:rPr>
              <a:t>LCOE example </a:t>
            </a:r>
            <a:r>
              <a:rPr lang="en-SE" sz="2000" b="1" dirty="0">
                <a:solidFill>
                  <a:schemeClr val="accent5">
                    <a:lumMod val="60000"/>
                    <a:lumOff val="40000"/>
                  </a:schemeClr>
                </a:solidFill>
              </a:rPr>
              <a:t>–</a:t>
            </a:r>
            <a:r>
              <a:rPr lang="en-GB" sz="2000" b="1" dirty="0">
                <a:solidFill>
                  <a:schemeClr val="accent5">
                    <a:lumMod val="60000"/>
                    <a:lumOff val="40000"/>
                  </a:schemeClr>
                </a:solidFill>
              </a:rPr>
              <a:t> Year 15</a:t>
            </a:r>
          </a:p>
        </p:txBody>
      </p:sp>
      <p:sp>
        <p:nvSpPr>
          <p:cNvPr id="15" name="Google Shape;298;p15"/>
          <p:cNvSpPr txBox="1">
            <a:spLocks/>
          </p:cNvSpPr>
          <p:nvPr/>
        </p:nvSpPr>
        <p:spPr>
          <a:xfrm>
            <a:off x="838200" y="257349"/>
            <a:ext cx="374879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8.2 Advanced theory III </a:t>
            </a:r>
            <a:endParaRPr lang="en-GB" dirty="0">
              <a:solidFill>
                <a:srgbClr val="17375E"/>
              </a:solidFill>
            </a:endParaRPr>
          </a:p>
        </p:txBody>
      </p:sp>
      <p:sp>
        <p:nvSpPr>
          <p:cNvPr id="13" name="Oval 12">
            <a:extLst>
              <a:ext uri="{FF2B5EF4-FFF2-40B4-BE49-F238E27FC236}">
                <a16:creationId xmlns:a16="http://schemas.microsoft.com/office/drawing/2014/main" id="{F1EEC80B-5046-1D49-A380-F023CF555515}"/>
              </a:ext>
            </a:extLst>
          </p:cNvPr>
          <p:cNvSpPr/>
          <p:nvPr/>
        </p:nvSpPr>
        <p:spPr>
          <a:xfrm>
            <a:off x="4682527" y="41439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8_Slide9.mp3" descr="Track1_Lecture8_Slide9.mp3">
            <a:hlinkClick r:id="" action="ppaction://media"/>
            <a:extLst>
              <a:ext uri="{FF2B5EF4-FFF2-40B4-BE49-F238E27FC236}">
                <a16:creationId xmlns:a16="http://schemas.microsoft.com/office/drawing/2014/main" id="{089F00CA-6EE2-E14F-B1F2-11E59DCA1D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52476" y="485758"/>
            <a:ext cx="812800" cy="812800"/>
          </a:xfrm>
          <a:prstGeom prst="rect">
            <a:avLst/>
          </a:prstGeom>
        </p:spPr>
      </p:pic>
      <p:sp>
        <p:nvSpPr>
          <p:cNvPr id="16" name="Rectangle 15">
            <a:extLst>
              <a:ext uri="{FF2B5EF4-FFF2-40B4-BE49-F238E27FC236}">
                <a16:creationId xmlns:a16="http://schemas.microsoft.com/office/drawing/2014/main" id="{DD54D01A-F9D1-6D41-8B63-AC690CC53748}"/>
              </a:ext>
            </a:extLst>
          </p:cNvPr>
          <p:cNvSpPr/>
          <p:nvPr/>
        </p:nvSpPr>
        <p:spPr>
          <a:xfrm>
            <a:off x="7001299" y="6144851"/>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86916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79FD64-32AA-479B-8FB1-459BEBFEFB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0b696a8a-ab1a-459b-a09e-44df7cbe9330"/>
    <ds:schemaRef ds:uri="35b8b66e-5759-43c1-a138-f967a8bf5a2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2040</TotalTime>
  <Words>4765</Words>
  <Application>Microsoft Office PowerPoint</Application>
  <PresentationFormat>Widescreen</PresentationFormat>
  <Paragraphs>237</Paragraphs>
  <Slides>29</Slides>
  <Notes>24</Notes>
  <HiddenSlides>0</HiddenSlides>
  <MMClips>22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Arial</vt:lpstr>
      <vt:lpstr>Calibri</vt:lpstr>
      <vt:lpstr>Calibri Light</vt:lpstr>
      <vt:lpstr>Cambria Math</vt:lpstr>
      <vt:lpstr>Open Sans</vt:lpstr>
      <vt:lpstr>Open Sans </vt:lpstr>
      <vt:lpstr>Open Sans ExtraBold</vt:lpstr>
      <vt:lpstr>Slack-Lato</vt:lpstr>
      <vt:lpstr>Office Theme</vt:lpstr>
      <vt:lpstr>Office Theme</vt:lpstr>
      <vt:lpstr>LECTURE 8 ADVANCED ENERGY MODELLING IN ONSSET</vt:lpstr>
      <vt:lpstr>PowerPoint Presentation</vt:lpstr>
      <vt:lpstr>PowerPoint Presentation</vt:lpstr>
      <vt:lpstr>PowerPoint Presentation</vt:lpstr>
      <vt:lpstr>PowerPoint Presentation</vt:lpstr>
      <vt:lpstr>PowerPoint Presentation</vt:lpstr>
      <vt:lpstr>PowerPoint Presentation</vt:lpstr>
      <vt:lpstr>Lecture 8.1 References</vt:lpstr>
      <vt:lpstr>PowerPoint Presentation</vt:lpstr>
      <vt:lpstr>PowerPoint Presentation</vt:lpstr>
      <vt:lpstr>PowerPoint Presentation</vt:lpstr>
      <vt:lpstr>PowerPoint Presentation</vt:lpstr>
      <vt:lpstr>PowerPoint Presentation</vt:lpstr>
      <vt:lpstr>Lecture 8.2 References</vt:lpstr>
      <vt:lpstr>PowerPoint Presentation</vt:lpstr>
      <vt:lpstr>PowerPoint Presentation</vt:lpstr>
      <vt:lpstr>PowerPoint Presentation</vt:lpstr>
      <vt:lpstr>PowerPoint Presentation</vt:lpstr>
      <vt:lpstr>PowerPoint Presentation</vt:lpstr>
      <vt:lpstr>Lecture 8.3 References</vt:lpstr>
      <vt:lpstr>PowerPoint Presentation</vt:lpstr>
      <vt:lpstr>PowerPoint Presentation</vt:lpstr>
      <vt:lpstr>PowerPoint Presentation</vt:lpstr>
      <vt:lpstr>PowerPoint Presentation</vt:lpstr>
      <vt:lpstr>PowerPoint Presentation</vt:lpstr>
      <vt:lpstr>Lecture 8.4 References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667</cp:revision>
  <dcterms:created xsi:type="dcterms:W3CDTF">2021-02-10T16:48:02Z</dcterms:created>
  <dcterms:modified xsi:type="dcterms:W3CDTF">2024-11-05T15:45:29Z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