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7" r:id="rId4"/>
    <p:sldId id="259" r:id="rId5"/>
    <p:sldId id="264" r:id="rId6"/>
    <p:sldId id="265" r:id="rId7"/>
    <p:sldId id="263" r:id="rId8"/>
    <p:sldId id="260" r:id="rId9"/>
    <p:sldId id="261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2500" autoAdjust="0"/>
  </p:normalViewPr>
  <p:slideViewPr>
    <p:cSldViewPr snapToGrid="0">
      <p:cViewPr varScale="1">
        <p:scale>
          <a:sx n="90" d="100"/>
          <a:sy n="90" d="100"/>
        </p:scale>
        <p:origin x="1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87115-DF0D-4F12-BFF7-63CE8858A4A6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455CA-B7F0-4BE4-A3A2-C2566D72E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26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you think about adapting educational content what does it mean to you?</a:t>
            </a:r>
          </a:p>
          <a:p>
            <a:r>
              <a:rPr lang="en-GB" dirty="0"/>
              <a:t>In what ways might you adapt something?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455CA-B7F0-4BE4-A3A2-C2566D72EE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7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Here is an OER from the TESS-India project that has been adapted by translating into another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455CA-B7F0-4BE4-A3A2-C2566D72EE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658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same OER has been adapted again to a different format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455CA-B7F0-4BE4-A3A2-C2566D72EED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11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At the end of the activity the facilitator will identify a number of the issues</a:t>
            </a:r>
            <a:r>
              <a:rPr lang="en-GB" baseline="0" dirty="0"/>
              <a:t> to discuss further as a group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455CA-B7F0-4BE4-A3A2-C2566D72EED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8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853B-CB67-4893-9E62-67B4313A3181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57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1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02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8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9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2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16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0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506" y="485814"/>
            <a:ext cx="1845694" cy="7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7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opensourceway/655546729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0CDA80-DDCC-4184-9BFF-C7F1D131AB22}"/>
              </a:ext>
            </a:extLst>
          </p:cNvPr>
          <p:cNvSpPr txBox="1">
            <a:spLocks/>
          </p:cNvSpPr>
          <p:nvPr/>
        </p:nvSpPr>
        <p:spPr>
          <a:xfrm>
            <a:off x="3157778" y="5104901"/>
            <a:ext cx="6920125" cy="7893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>
                <a:solidFill>
                  <a:schemeClr val="bg1"/>
                </a:solidFill>
              </a:rPr>
              <a:t>IDO Meeting</a:t>
            </a:r>
            <a:br>
              <a:rPr lang="en-US">
                <a:solidFill>
                  <a:schemeClr val="bg1"/>
                </a:solidFill>
              </a:rPr>
            </a:br>
            <a:r>
              <a:rPr lang="en-US" sz="3374"/>
              <a:t>19</a:t>
            </a:r>
            <a:r>
              <a:rPr lang="en-US" sz="3374" baseline="30000"/>
              <a:t>th</a:t>
            </a:r>
            <a:r>
              <a:rPr lang="en-US" sz="3374"/>
              <a:t> December 2016</a:t>
            </a:r>
            <a:endParaRPr lang="en-US" sz="3374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8B3806-2ED8-4443-8F4D-A957FCB2A2C4}"/>
              </a:ext>
            </a:extLst>
          </p:cNvPr>
          <p:cNvSpPr txBox="1"/>
          <p:nvPr/>
        </p:nvSpPr>
        <p:spPr>
          <a:xfrm>
            <a:off x="9756539" y="696289"/>
            <a:ext cx="642728" cy="64272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endParaRPr lang="en-US" sz="1406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2D367-CB3F-41DF-A439-0965E528C7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871" y="642730"/>
            <a:ext cx="1829032" cy="1252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421641-51F4-4959-B3B1-A57C316EE8CB}"/>
              </a:ext>
            </a:extLst>
          </p:cNvPr>
          <p:cNvSpPr txBox="1"/>
          <p:nvPr/>
        </p:nvSpPr>
        <p:spPr>
          <a:xfrm>
            <a:off x="2769585" y="1676683"/>
            <a:ext cx="642728" cy="64272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endParaRPr lang="en-US" sz="1406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4B943-F169-4904-8FA9-091322B53D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566" y="-95725"/>
            <a:ext cx="7977700" cy="70973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5C0A85-7E87-4FCF-AE76-D3399B3F5D82}"/>
              </a:ext>
            </a:extLst>
          </p:cNvPr>
          <p:cNvSpPr/>
          <p:nvPr/>
        </p:nvSpPr>
        <p:spPr>
          <a:xfrm>
            <a:off x="8888919" y="1"/>
            <a:ext cx="3302957" cy="6858000"/>
          </a:xfrm>
          <a:prstGeom prst="rect">
            <a:avLst/>
          </a:prstGeom>
          <a:solidFill>
            <a:srgbClr val="EB60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5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C4433E-03D1-4234-976D-0636885187A7}"/>
              </a:ext>
            </a:extLst>
          </p:cNvPr>
          <p:cNvSpPr txBox="1">
            <a:spLocks/>
          </p:cNvSpPr>
          <p:nvPr/>
        </p:nvSpPr>
        <p:spPr>
          <a:xfrm>
            <a:off x="6371280" y="2252719"/>
            <a:ext cx="5523932" cy="2687538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l" defTabSz="650276" rtl="0" eaLnBrk="1" latinLnBrk="0" hangingPunct="1">
              <a:lnSpc>
                <a:spcPts val="5000"/>
              </a:lnSpc>
              <a:spcBef>
                <a:spcPts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en-GB" sz="3374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A1EBB0-A4A1-4DA4-AABC-3D65BDDE6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4661" y="38391"/>
            <a:ext cx="3357216" cy="1471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7BF739-FE24-41FB-B7B9-BE48A131E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797" y="5468015"/>
            <a:ext cx="5954863" cy="1270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92A40F-9D73-4298-AB76-4CB2357C36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" y="1"/>
            <a:ext cx="6071016" cy="6857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801599-95B2-42C5-90BF-F969ACD87369}"/>
              </a:ext>
            </a:extLst>
          </p:cNvPr>
          <p:cNvSpPr txBox="1"/>
          <p:nvPr/>
        </p:nvSpPr>
        <p:spPr>
          <a:xfrm>
            <a:off x="6356051" y="2230921"/>
            <a:ext cx="5611677" cy="226654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4400" dirty="0">
                <a:solidFill>
                  <a:schemeClr val="bg1"/>
                </a:solidFill>
                <a:latin typeface="+mn-lt"/>
              </a:rPr>
              <a:t>May 2019</a:t>
            </a:r>
          </a:p>
          <a:p>
            <a:pPr algn="r"/>
            <a:r>
              <a:rPr lang="en-GB" sz="4400" dirty="0">
                <a:solidFill>
                  <a:schemeClr val="bg1"/>
                </a:solidFill>
                <a:latin typeface="+mn-lt"/>
              </a:rPr>
              <a:t>Residential School</a:t>
            </a:r>
          </a:p>
          <a:p>
            <a:pPr algn="r"/>
            <a:endParaRPr lang="en-GB" sz="2400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GB" sz="2400" dirty="0">
                <a:solidFill>
                  <a:schemeClr val="bg1"/>
                </a:solidFill>
                <a:latin typeface="+mn-lt"/>
              </a:rPr>
              <a:t>Yangon University</a:t>
            </a:r>
          </a:p>
          <a:p>
            <a:pPr algn="r"/>
            <a:r>
              <a:rPr lang="en-GB" sz="2400" dirty="0">
                <a:solidFill>
                  <a:schemeClr val="bg1"/>
                </a:solidFill>
                <a:latin typeface="+mn-lt"/>
              </a:rPr>
              <a:t>20</a:t>
            </a:r>
            <a:r>
              <a:rPr lang="en-GB" sz="2400" baseline="30000" dirty="0">
                <a:solidFill>
                  <a:schemeClr val="bg1"/>
                </a:solidFill>
                <a:latin typeface="+mn-lt"/>
              </a:rPr>
              <a:t>th</a:t>
            </a:r>
            <a:r>
              <a:rPr lang="en-GB" sz="2400" dirty="0">
                <a:solidFill>
                  <a:schemeClr val="bg1"/>
                </a:solidFill>
                <a:latin typeface="+mn-lt"/>
              </a:rPr>
              <a:t> – 23</a:t>
            </a:r>
            <a:r>
              <a:rPr lang="en-GB" sz="2400" baseline="30000" dirty="0">
                <a:solidFill>
                  <a:schemeClr val="bg1"/>
                </a:solidFill>
                <a:latin typeface="+mn-lt"/>
              </a:rPr>
              <a:t>rd</a:t>
            </a:r>
            <a:r>
              <a:rPr lang="en-GB" sz="2400" dirty="0">
                <a:solidFill>
                  <a:schemeClr val="bg1"/>
                </a:solidFill>
                <a:latin typeface="+mn-lt"/>
              </a:rPr>
              <a:t> May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43DBA0-80AF-484E-B78D-2805EC423A6F}"/>
              </a:ext>
            </a:extLst>
          </p:cNvPr>
          <p:cNvSpPr txBox="1"/>
          <p:nvPr/>
        </p:nvSpPr>
        <p:spPr>
          <a:xfrm>
            <a:off x="5934372" y="1692616"/>
            <a:ext cx="6082288" cy="3693319"/>
          </a:xfrm>
          <a:prstGeom prst="rect">
            <a:avLst/>
          </a:prstGeom>
          <a:solidFill>
            <a:srgbClr val="EE6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4400" dirty="0">
                <a:solidFill>
                  <a:schemeClr val="bg1"/>
                </a:solidFill>
              </a:rPr>
              <a:t>May 2019</a:t>
            </a:r>
          </a:p>
          <a:p>
            <a:pPr algn="r"/>
            <a:r>
              <a:rPr lang="en-GB" sz="4400" dirty="0">
                <a:solidFill>
                  <a:schemeClr val="bg1"/>
                </a:solidFill>
              </a:rPr>
              <a:t>Residential School</a:t>
            </a:r>
          </a:p>
          <a:p>
            <a:pPr algn="r"/>
            <a:r>
              <a:rPr lang="en-GB" sz="3200" dirty="0">
                <a:solidFill>
                  <a:schemeClr val="bg1"/>
                </a:solidFill>
              </a:rPr>
              <a:t>Yangon University</a:t>
            </a:r>
          </a:p>
          <a:p>
            <a:pPr algn="r"/>
            <a:r>
              <a:rPr lang="en-GB" sz="3200" dirty="0">
                <a:solidFill>
                  <a:schemeClr val="bg1"/>
                </a:solidFill>
              </a:rPr>
              <a:t>20 – 24 May 2019</a:t>
            </a:r>
          </a:p>
          <a:p>
            <a:pPr algn="r"/>
            <a:r>
              <a:rPr lang="en-GB" sz="3200" dirty="0">
                <a:solidFill>
                  <a:schemeClr val="bg1"/>
                </a:solidFill>
              </a:rPr>
              <a:t>Day 3 – Session 3 – Cohort 2019</a:t>
            </a:r>
          </a:p>
          <a:p>
            <a:pPr algn="r"/>
            <a:r>
              <a:rPr lang="en-GB" sz="3200" dirty="0">
                <a:solidFill>
                  <a:schemeClr val="bg1"/>
                </a:solidFill>
              </a:rPr>
              <a:t>Open Tools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7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Taking your OER and ideas for adaptation developed in the previous activity start to adapt your OER.</a:t>
            </a:r>
          </a:p>
          <a:p>
            <a:pPr lvl="1"/>
            <a:r>
              <a:rPr lang="en-GB" dirty="0"/>
              <a:t>Think about the license you want to use </a:t>
            </a:r>
          </a:p>
          <a:p>
            <a:r>
              <a:rPr lang="en-GB" dirty="0"/>
              <a:t>Using post it notes write down any issues you faced, successes, which tools worked and which didn’t.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Additional Activity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36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presentation is licenced CC-BY-SA</a:t>
            </a:r>
          </a:p>
          <a:p>
            <a:r>
              <a:rPr lang="en-GB" dirty="0"/>
              <a:t>The background image on slides 3 – 5 are attributed to opensource.com and licensed CC-BY-SA. The original image can be found here </a:t>
            </a:r>
            <a:r>
              <a:rPr lang="en-GB" dirty="0">
                <a:hlinkClick r:id="rId3"/>
              </a:rPr>
              <a:t>https://www.flickr.com/photos/opensourceway/6555467293/</a:t>
            </a:r>
            <a:r>
              <a:rPr lang="en-GB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Credits</a:t>
            </a:r>
          </a:p>
        </p:txBody>
      </p:sp>
    </p:spTree>
    <p:extLst>
      <p:ext uri="{BB962C8B-B14F-4D97-AF65-F5344CB8AC3E}">
        <p14:creationId xmlns:p14="http://schemas.microsoft.com/office/powerpoint/2010/main" val="408003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Tools	</a:t>
            </a:r>
          </a:p>
        </p:txBody>
      </p:sp>
    </p:spTree>
    <p:extLst>
      <p:ext uri="{BB962C8B-B14F-4D97-AF65-F5344CB8AC3E}">
        <p14:creationId xmlns:p14="http://schemas.microsoft.com/office/powerpoint/2010/main" val="296819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GB" dirty="0"/>
              <a:t>By the end of this session you will be:</a:t>
            </a:r>
          </a:p>
          <a:p>
            <a:pPr marL="0" indent="0" fontAlgn="base">
              <a:buNone/>
            </a:pPr>
            <a:endParaRPr lang="en-GB" dirty="0"/>
          </a:p>
          <a:p>
            <a:pPr lvl="0"/>
            <a:r>
              <a:rPr lang="en-GB" dirty="0"/>
              <a:t>aware of a range of Open tools</a:t>
            </a:r>
          </a:p>
          <a:p>
            <a:pPr lvl="0"/>
            <a:r>
              <a:rPr lang="en-GB" dirty="0"/>
              <a:t>aware of the advantages of adaptation of OER</a:t>
            </a:r>
          </a:p>
          <a:p>
            <a:r>
              <a:rPr lang="en-GB" dirty="0"/>
              <a:t>Able to make a decision on what tools can be used for what type of OER adaptation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04534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8900" y="-127000"/>
            <a:ext cx="12585700" cy="7416800"/>
            <a:chOff x="-88900" y="-127000"/>
            <a:chExt cx="12585700" cy="7416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3338"/>
              <a:ext cx="12272246" cy="68913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-88900" y="-127000"/>
              <a:ext cx="12585700" cy="7416800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4700" y="3057525"/>
            <a:ext cx="9015186" cy="1946275"/>
          </a:xfrm>
        </p:spPr>
        <p:txBody>
          <a:bodyPr/>
          <a:lstStyle/>
          <a:p>
            <a:pPr marL="0" indent="0">
              <a:buNone/>
            </a:pPr>
            <a:r>
              <a:rPr lang="en-GB" sz="6600" dirty="0">
                <a:latin typeface="Arial Black" panose="020B0A04020102020204" pitchFamily="34" charset="0"/>
              </a:rPr>
              <a:t>What does it mean </a:t>
            </a:r>
          </a:p>
          <a:p>
            <a:pPr marL="0" indent="0">
              <a:buNone/>
            </a:pPr>
            <a:r>
              <a:rPr lang="en-GB" sz="6600" dirty="0">
                <a:latin typeface="Arial Black" panose="020B0A04020102020204" pitchFamily="34" charset="0"/>
              </a:rPr>
              <a:t>to adapt OER?</a:t>
            </a: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641" y="406293"/>
            <a:ext cx="1845694" cy="7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4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690689"/>
            <a:ext cx="12204700" cy="5167312"/>
            <a:chOff x="0" y="1690689"/>
            <a:chExt cx="12204700" cy="516731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4"/>
            <a:stretch/>
          </p:blipFill>
          <p:spPr>
            <a:xfrm>
              <a:off x="0" y="1690689"/>
              <a:ext cx="12204700" cy="516731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1690689"/>
              <a:ext cx="12204700" cy="5167312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Adapting OER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874" y="2284971"/>
            <a:ext cx="5315354" cy="4192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34" y="2284971"/>
            <a:ext cx="5250118" cy="419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2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690689"/>
            <a:ext cx="12204700" cy="5167312"/>
            <a:chOff x="0" y="1690689"/>
            <a:chExt cx="12204700" cy="51673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4"/>
            <a:stretch/>
          </p:blipFill>
          <p:spPr>
            <a:xfrm>
              <a:off x="0" y="1690689"/>
              <a:ext cx="12204700" cy="516731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1690689"/>
              <a:ext cx="12204700" cy="5167312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Adapting OER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34" y="2284971"/>
            <a:ext cx="5250118" cy="4192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844" y="2284970"/>
            <a:ext cx="5056528" cy="419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small groups discuss the types of tools (software programs, apps </a:t>
            </a:r>
            <a:r>
              <a:rPr lang="en-GB" dirty="0" err="1"/>
              <a:t>etc</a:t>
            </a:r>
            <a:r>
              <a:rPr lang="en-GB" dirty="0"/>
              <a:t>;) you have used both in work and outside of work</a:t>
            </a:r>
          </a:p>
          <a:p>
            <a:r>
              <a:rPr lang="en-GB" dirty="0"/>
              <a:t>Write these on post it notes. </a:t>
            </a:r>
          </a:p>
          <a:p>
            <a:r>
              <a:rPr lang="en-GB" dirty="0"/>
              <a:t>Stick these on the wall and discuss as a group how these might be used with different media types. </a:t>
            </a:r>
          </a:p>
          <a:p>
            <a:r>
              <a:rPr lang="en-GB" dirty="0"/>
              <a:t>Organise into the different media types </a:t>
            </a:r>
          </a:p>
          <a:p>
            <a:r>
              <a:rPr lang="en-GB" dirty="0"/>
              <a:t>Present back to the wider group on 1 or 2 tools.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339564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As a group explore the list of tools you have been provided with as well as any others that came up in the previous activity or that you wish to search for. </a:t>
            </a:r>
          </a:p>
          <a:p>
            <a:r>
              <a:rPr lang="en-GB" dirty="0"/>
              <a:t>Report back to the group on:</a:t>
            </a:r>
          </a:p>
          <a:p>
            <a:pPr lvl="1" fontAlgn="base"/>
            <a:r>
              <a:rPr lang="en-GB" dirty="0"/>
              <a:t>What they were and what they do</a:t>
            </a:r>
          </a:p>
          <a:p>
            <a:pPr lvl="1" fontAlgn="base"/>
            <a:r>
              <a:rPr lang="en-GB" dirty="0"/>
              <a:t>Which ones you liked and didn’t like</a:t>
            </a:r>
          </a:p>
          <a:p>
            <a:pPr lvl="1" fontAlgn="base"/>
            <a:r>
              <a:rPr lang="en-GB" dirty="0"/>
              <a:t>Which ones might be useful</a:t>
            </a:r>
          </a:p>
          <a:p>
            <a:pPr lvl="1" fontAlgn="base"/>
            <a:r>
              <a:rPr lang="en-GB" dirty="0"/>
              <a:t>Any others you found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Activity 2</a:t>
            </a:r>
          </a:p>
        </p:txBody>
      </p:sp>
    </p:spTree>
    <p:extLst>
      <p:ext uri="{BB962C8B-B14F-4D97-AF65-F5344CB8AC3E}">
        <p14:creationId xmlns:p14="http://schemas.microsoft.com/office/powerpoint/2010/main" val="369348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Taking an OER (either one you find or use the one you found on day 2) discuss in your groups:</a:t>
            </a:r>
          </a:p>
          <a:p>
            <a:pPr lvl="1"/>
            <a:r>
              <a:rPr lang="en-GB" dirty="0"/>
              <a:t>how your OER could be adapted and </a:t>
            </a:r>
          </a:p>
          <a:p>
            <a:pPr lvl="1"/>
            <a:r>
              <a:rPr lang="en-GB" dirty="0"/>
              <a:t>which tools you might use to do it.  </a:t>
            </a:r>
          </a:p>
          <a:p>
            <a:r>
              <a:rPr lang="en-GB" dirty="0"/>
              <a:t>Feedback your thoughts to the whole group. </a:t>
            </a:r>
            <a:br>
              <a:rPr lang="en-GB" dirty="0"/>
            </a:b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Activity 3</a:t>
            </a:r>
          </a:p>
        </p:txBody>
      </p:sp>
    </p:spTree>
    <p:extLst>
      <p:ext uri="{BB962C8B-B14F-4D97-AF65-F5344CB8AC3E}">
        <p14:creationId xmlns:p14="http://schemas.microsoft.com/office/powerpoint/2010/main" val="2385412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DE PP Template [Read-Only]" id="{8A09C1CC-9DCE-4933-BFF9-F20519C2F82B}" vid="{F93D5E99-17C0-465D-9371-27053E8CE4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454</Words>
  <Application>Microsoft Macintosh PowerPoint</Application>
  <PresentationFormat>Widescreen</PresentationFormat>
  <Paragraphs>59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PowerPoint Presentation</vt:lpstr>
      <vt:lpstr>Open Tools </vt:lpstr>
      <vt:lpstr>Learning objectives</vt:lpstr>
      <vt:lpstr>PowerPoint Presentation</vt:lpstr>
      <vt:lpstr>Adapting OER</vt:lpstr>
      <vt:lpstr>Adapting OER</vt:lpstr>
      <vt:lpstr>Activity 1</vt:lpstr>
      <vt:lpstr>Activity 2</vt:lpstr>
      <vt:lpstr>Activity 3</vt:lpstr>
      <vt:lpstr>Additional Activity</vt:lpstr>
      <vt:lpstr>Credits</vt:lpstr>
    </vt:vector>
  </TitlesOfParts>
  <Company>The Open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Claire.Wymer</dc:creator>
  <cp:lastModifiedBy>Beck.Pitt</cp:lastModifiedBy>
  <cp:revision>36</cp:revision>
  <dcterms:created xsi:type="dcterms:W3CDTF">2018-04-12T10:43:44Z</dcterms:created>
  <dcterms:modified xsi:type="dcterms:W3CDTF">2021-05-24T16:45:22Z</dcterms:modified>
</cp:coreProperties>
</file>