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60" r:id="rId4"/>
    <p:sldId id="261" r:id="rId5"/>
    <p:sldId id="275" r:id="rId6"/>
    <p:sldId id="296" r:id="rId7"/>
    <p:sldId id="297" r:id="rId8"/>
    <p:sldId id="298" r:id="rId9"/>
    <p:sldId id="262" r:id="rId10"/>
    <p:sldId id="276" r:id="rId11"/>
    <p:sldId id="277" r:id="rId12"/>
    <p:sldId id="278" r:id="rId13"/>
    <p:sldId id="279" r:id="rId14"/>
    <p:sldId id="264" r:id="rId15"/>
    <p:sldId id="285" r:id="rId16"/>
    <p:sldId id="282" r:id="rId17"/>
    <p:sldId id="269" r:id="rId18"/>
    <p:sldId id="280" r:id="rId19"/>
    <p:sldId id="299" r:id="rId20"/>
    <p:sldId id="283" r:id="rId21"/>
    <p:sldId id="284" r:id="rId22"/>
    <p:sldId id="274" r:id="rId23"/>
    <p:sldId id="266" r:id="rId24"/>
    <p:sldId id="286" r:id="rId25"/>
    <p:sldId id="293" r:id="rId26"/>
    <p:sldId id="267" r:id="rId27"/>
    <p:sldId id="288" r:id="rId28"/>
    <p:sldId id="289" r:id="rId29"/>
    <p:sldId id="290" r:id="rId30"/>
    <p:sldId id="291" r:id="rId31"/>
    <p:sldId id="292" r:id="rId32"/>
    <p:sldId id="268" r:id="rId33"/>
    <p:sldId id="294" r:id="rId34"/>
    <p:sldId id="29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90969" autoAdjust="0"/>
  </p:normalViewPr>
  <p:slideViewPr>
    <p:cSldViewPr snapToGrid="0">
      <p:cViewPr varScale="1">
        <p:scale>
          <a:sx n="62" d="100"/>
          <a:sy n="62" d="100"/>
        </p:scale>
        <p:origin x="7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68770-FDCF-4148-980A-F6B1A0709CF8}" type="datetimeFigureOut">
              <a:rPr lang="en-GB" smtClean="0"/>
              <a:t>21/08/2020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5664A-DB19-4616-A526-B3997F036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309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pics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trains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974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561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factory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pic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605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270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700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093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49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513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873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67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21/08/2020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28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21/08/2020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527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21/08/2020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668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21/08/2020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213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21/08/2020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97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21/08/2020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392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21/08/2020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89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21/08/2020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889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21/08/2020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194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21/08/2020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2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21/08/2020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92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8EAD6-EF27-4358-9576-FD53C6859E38}" type="datetimeFigureOut">
              <a:rPr lang="en-GB" smtClean="0"/>
              <a:t>21/08/2020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87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Exploring preferences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7503" y="3081559"/>
            <a:ext cx="9144000" cy="1655762"/>
          </a:xfrm>
        </p:spPr>
        <p:txBody>
          <a:bodyPr>
            <a:normAutofit/>
          </a:bodyPr>
          <a:lstStyle/>
          <a:p>
            <a:r>
              <a:rPr lang="en-GB" sz="3200" dirty="0" smtClean="0"/>
              <a:t>Using choice experiments for environmental valuation</a:t>
            </a:r>
            <a:endParaRPr lang="en-GB" sz="3200" dirty="0"/>
          </a:p>
        </p:txBody>
      </p:sp>
      <p:pic>
        <p:nvPicPr>
          <p:cNvPr id="18436" name="Picture 4" descr="Tired of 'Liking' Things on Facebook? Here Are Six New Emoji Reactio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4" b="32764"/>
          <a:stretch/>
        </p:blipFill>
        <p:spPr bwMode="auto">
          <a:xfrm>
            <a:off x="1437503" y="4399003"/>
            <a:ext cx="9144000" cy="165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482" y="6438900"/>
            <a:ext cx="7387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All images </a:t>
            </a:r>
            <a:r>
              <a:rPr lang="nb-NO" sz="1400" dirty="0" err="1" smtClean="0"/>
              <a:t>sourced</a:t>
            </a:r>
            <a:r>
              <a:rPr lang="nb-NO" sz="1400" dirty="0" smtClean="0"/>
              <a:t> from Wikimedia </a:t>
            </a:r>
            <a:r>
              <a:rPr lang="nb-NO" sz="1400" dirty="0" err="1"/>
              <a:t>C</a:t>
            </a:r>
            <a:r>
              <a:rPr lang="nb-NO" sz="1400" dirty="0" err="1" smtClean="0"/>
              <a:t>ommons</a:t>
            </a:r>
            <a:r>
              <a:rPr lang="nb-NO" sz="1400" dirty="0" smtClean="0"/>
              <a:t> </a:t>
            </a:r>
            <a:r>
              <a:rPr lang="nb-NO" sz="1400" dirty="0" err="1" smtClean="0"/>
              <a:t>unless</a:t>
            </a:r>
            <a:r>
              <a:rPr lang="nb-NO" sz="1400" dirty="0" smtClean="0"/>
              <a:t> </a:t>
            </a:r>
            <a:r>
              <a:rPr lang="nb-NO" sz="1400" dirty="0" err="1" smtClean="0"/>
              <a:t>otherwise</a:t>
            </a:r>
            <a:r>
              <a:rPr lang="nb-NO" sz="1400" dirty="0" smtClean="0"/>
              <a:t> </a:t>
            </a:r>
            <a:r>
              <a:rPr lang="nb-NO" sz="1400" dirty="0" err="1" smtClean="0"/>
              <a:t>specified</a:t>
            </a:r>
            <a:r>
              <a:rPr lang="nb-NO" sz="1400" dirty="0" smtClean="0"/>
              <a:t> </a:t>
            </a:r>
            <a:endParaRPr lang="en-GB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229546" y="3837625"/>
            <a:ext cx="367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Kim </a:t>
            </a:r>
            <a:r>
              <a:rPr lang="nb-NO" dirty="0" err="1" smtClean="0"/>
              <a:t>Solve</a:t>
            </a:r>
            <a:r>
              <a:rPr lang="nb-NO" dirty="0" smtClean="0"/>
              <a:t> Jacobsen</a:t>
            </a:r>
            <a:endParaRPr lang="en-GB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2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2"/>
    </mc:Choice>
    <mc:Fallback xmlns="">
      <p:transition spd="slow" advTm="19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57607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000" dirty="0" err="1" smtClean="0"/>
              <a:t>Lion</a:t>
            </a:r>
            <a:r>
              <a:rPr lang="nb-NO" sz="2000" dirty="0" smtClean="0"/>
              <a:t> = </a:t>
            </a:r>
            <a:r>
              <a:rPr lang="nb-NO" sz="2000" dirty="0" err="1" smtClean="0"/>
              <a:t>number</a:t>
            </a:r>
            <a:r>
              <a:rPr lang="nb-NO" sz="2000" dirty="0" smtClean="0"/>
              <a:t> </a:t>
            </a:r>
            <a:r>
              <a:rPr lang="nb-NO" sz="2000" dirty="0" err="1" smtClean="0"/>
              <a:t>of</a:t>
            </a:r>
            <a:r>
              <a:rPr lang="nb-NO" sz="2000" dirty="0" smtClean="0"/>
              <a:t> </a:t>
            </a:r>
            <a:r>
              <a:rPr lang="nb-NO" sz="2000" dirty="0" err="1" smtClean="0"/>
              <a:t>lions</a:t>
            </a:r>
            <a:endParaRPr lang="nb-NO" sz="2000" dirty="0" smtClean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 smtClean="0"/>
              <a:t>Mobile </a:t>
            </a:r>
            <a:r>
              <a:rPr lang="nb-NO" sz="2000" dirty="0" err="1" smtClean="0"/>
              <a:t>bomas</a:t>
            </a:r>
            <a:r>
              <a:rPr lang="nb-NO" sz="2000" dirty="0" smtClean="0"/>
              <a:t> = </a:t>
            </a:r>
            <a:r>
              <a:rPr lang="nb-NO" sz="2000" dirty="0" err="1" smtClean="0"/>
              <a:t>protective</a:t>
            </a:r>
            <a:r>
              <a:rPr lang="nb-NO" sz="2000" dirty="0" smtClean="0"/>
              <a:t> </a:t>
            </a:r>
            <a:r>
              <a:rPr lang="nb-NO" sz="2000" dirty="0" err="1" smtClean="0"/>
              <a:t>fence</a:t>
            </a:r>
            <a:r>
              <a:rPr lang="nb-NO" sz="2000" dirty="0" smtClean="0"/>
              <a:t> 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 err="1" smtClean="0"/>
              <a:t>Lion</a:t>
            </a:r>
            <a:r>
              <a:rPr lang="nb-NO" sz="2000" dirty="0" smtClean="0"/>
              <a:t> </a:t>
            </a:r>
            <a:r>
              <a:rPr lang="nb-NO" sz="2000" dirty="0" err="1" smtClean="0"/>
              <a:t>guardians</a:t>
            </a:r>
            <a:r>
              <a:rPr lang="nb-NO" sz="2000" dirty="0" smtClean="0"/>
              <a:t> = </a:t>
            </a:r>
            <a:r>
              <a:rPr lang="nb-NO" sz="2000" dirty="0" err="1" smtClean="0"/>
              <a:t>keep</a:t>
            </a:r>
            <a:r>
              <a:rPr lang="nb-NO" sz="2000" dirty="0" smtClean="0"/>
              <a:t> </a:t>
            </a:r>
            <a:r>
              <a:rPr lang="nb-NO" sz="2000" dirty="0" err="1" smtClean="0"/>
              <a:t>lions</a:t>
            </a:r>
            <a:r>
              <a:rPr lang="nb-NO" sz="2000" dirty="0" smtClean="0"/>
              <a:t> </a:t>
            </a:r>
            <a:r>
              <a:rPr lang="nb-NO" sz="2000" dirty="0" err="1" smtClean="0"/>
              <a:t>away</a:t>
            </a:r>
            <a:r>
              <a:rPr lang="nb-NO" sz="2000" dirty="0" smtClean="0"/>
              <a:t> from </a:t>
            </a:r>
            <a:r>
              <a:rPr lang="nb-NO" sz="2000" dirty="0" err="1" smtClean="0"/>
              <a:t>villages</a:t>
            </a:r>
            <a:r>
              <a:rPr lang="nb-NO" sz="2000" dirty="0" smtClean="0"/>
              <a:t> 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 err="1" smtClean="0"/>
              <a:t>Monthly</a:t>
            </a:r>
            <a:r>
              <a:rPr lang="nb-NO" sz="2000" dirty="0" smtClean="0"/>
              <a:t> </a:t>
            </a:r>
            <a:r>
              <a:rPr lang="nb-NO" sz="2000" dirty="0" err="1" smtClean="0"/>
              <a:t>payment</a:t>
            </a:r>
            <a:r>
              <a:rPr lang="nb-NO" sz="2000" dirty="0" smtClean="0"/>
              <a:t> = </a:t>
            </a:r>
            <a:r>
              <a:rPr lang="nb-NO" sz="2000" dirty="0" err="1" smtClean="0"/>
              <a:t>monetary</a:t>
            </a:r>
            <a:r>
              <a:rPr lang="nb-NO" sz="2000" dirty="0" smtClean="0"/>
              <a:t> </a:t>
            </a:r>
            <a:r>
              <a:rPr lang="nb-NO" sz="2000" dirty="0" err="1" smtClean="0"/>
              <a:t>compensation</a:t>
            </a:r>
            <a:r>
              <a:rPr lang="nb-NO" sz="2000" dirty="0" smtClean="0"/>
              <a:t> </a:t>
            </a:r>
            <a:r>
              <a:rPr lang="nb-NO" sz="2000" dirty="0" err="1" smtClean="0"/>
              <a:t>payment</a:t>
            </a:r>
            <a:r>
              <a:rPr lang="nb-NO" sz="2000" dirty="0" smtClean="0"/>
              <a:t> </a:t>
            </a:r>
            <a:endParaRPr lang="en-GB" sz="2000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60" y="1643964"/>
            <a:ext cx="7667689" cy="434547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17"/>
    </mc:Choice>
    <mc:Fallback xmlns="">
      <p:transition spd="slow" advTm="123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40"/>
            <a:ext cx="6096000" cy="28480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49559"/>
            <a:ext cx="5996683" cy="2809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5" y="3338233"/>
            <a:ext cx="5951665" cy="2783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269" y="3338234"/>
            <a:ext cx="5975070" cy="278341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8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99"/>
    </mc:Choice>
    <mc:Fallback xmlns="">
      <p:transition spd="slow" advTm="18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The </a:t>
            </a:r>
            <a:r>
              <a:rPr lang="nb-NO" dirty="0" err="1" smtClean="0"/>
              <a:t>multinomial</a:t>
            </a:r>
            <a:r>
              <a:rPr lang="nb-NO" dirty="0" smtClean="0"/>
              <a:t> </a:t>
            </a:r>
            <a:r>
              <a:rPr lang="nb-NO" dirty="0" err="1" smtClean="0"/>
              <a:t>logit</a:t>
            </a:r>
            <a:r>
              <a:rPr lang="nb-NO" dirty="0" smtClean="0"/>
              <a:t> </a:t>
            </a:r>
            <a:r>
              <a:rPr lang="nb-NO" dirty="0" err="1" smtClean="0"/>
              <a:t>model</a:t>
            </a:r>
            <a:r>
              <a:rPr lang="nb-NO" dirty="0" smtClean="0"/>
              <a:t>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4353067"/>
                <a:ext cx="10515600" cy="1390186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𝑛𝑡</m:t>
                              </m:r>
                            </m:sub>
                          </m:sSub>
                        </m:e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𝑛𝑖𝑡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𝛽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𝑛𝑖𝑡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𝑛𝑗𝑡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353067"/>
                <a:ext cx="10515600" cy="1390186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19884" y="2167742"/>
                <a:ext cx="92775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𝑛𝑖𝑡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𝑛𝑖𝑡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𝑛𝑖𝑡</m:t>
                          </m:r>
                        </m:sub>
                      </m:sSub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884" y="2167742"/>
                <a:ext cx="927756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818526" y="1367522"/>
            <a:ext cx="8702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T</a:t>
            </a:r>
            <a:r>
              <a:rPr lang="en-GB" dirty="0" smtClean="0"/>
              <a:t>he utility that </a:t>
            </a:r>
            <a:r>
              <a:rPr lang="en-GB" dirty="0"/>
              <a:t>individual </a:t>
            </a:r>
            <a:r>
              <a:rPr lang="en-GB" i="1" dirty="0"/>
              <a:t>n</a:t>
            </a:r>
            <a:r>
              <a:rPr lang="en-GB" dirty="0"/>
              <a:t> receives from choosing alternative </a:t>
            </a:r>
            <a:r>
              <a:rPr lang="en-GB" i="1" dirty="0" err="1"/>
              <a:t>i</a:t>
            </a:r>
            <a:r>
              <a:rPr lang="en-GB" i="1" dirty="0"/>
              <a:t> </a:t>
            </a:r>
            <a:r>
              <a:rPr lang="en-GB" dirty="0"/>
              <a:t>in choice situation </a:t>
            </a:r>
            <a:r>
              <a:rPr lang="en-GB" i="1" dirty="0"/>
              <a:t>t</a:t>
            </a:r>
            <a:r>
              <a:rPr lang="en-GB" dirty="0"/>
              <a:t> </a:t>
            </a:r>
            <a:r>
              <a:rPr lang="en-GB" dirty="0" smtClean="0"/>
              <a:t>is </a:t>
            </a:r>
            <a:r>
              <a:rPr lang="en-GB" dirty="0"/>
              <a:t>described by the following </a:t>
            </a:r>
            <a:r>
              <a:rPr lang="en-GB" dirty="0" smtClean="0"/>
              <a:t>function: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87011" y="2896286"/>
                <a:ext cx="956524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Where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dirty="0"/>
                  <a:t> is a vector of utility weights to be estimated,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𝑛𝑖𝑡</m:t>
                        </m:r>
                      </m:sub>
                    </m:sSub>
                  </m:oMath>
                </a14:m>
                <a:r>
                  <a:rPr lang="en-GB" dirty="0"/>
                  <a:t> the levels of our attributes, e.g. number of lions or the presence of </a:t>
                </a:r>
                <a:r>
                  <a:rPr lang="en-GB" dirty="0" err="1"/>
                  <a:t>bomas</a:t>
                </a:r>
                <a:r>
                  <a:rPr lang="en-GB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𝑛𝑖𝑡</m:t>
                        </m:r>
                      </m:sub>
                    </m:sSub>
                  </m:oMath>
                </a14:m>
                <a:r>
                  <a:rPr lang="en-GB" dirty="0"/>
                  <a:t> an </a:t>
                </a:r>
                <a:r>
                  <a:rPr lang="en-GB" dirty="0" smtClean="0"/>
                  <a:t>error </a:t>
                </a:r>
                <a:r>
                  <a:rPr lang="en-GB" dirty="0"/>
                  <a:t>term. T</a:t>
                </a:r>
                <a:r>
                  <a:rPr lang="en-GB" dirty="0" smtClean="0"/>
                  <a:t>he </a:t>
                </a:r>
                <a:r>
                  <a:rPr lang="en-GB" dirty="0"/>
                  <a:t>probability that an individual will choose alternative </a:t>
                </a:r>
                <a:r>
                  <a:rPr lang="en-GB" i="1" dirty="0" err="1"/>
                  <a:t>i</a:t>
                </a:r>
                <a:r>
                  <a:rPr lang="en-GB" i="1" dirty="0"/>
                  <a:t> </a:t>
                </a:r>
                <a:r>
                  <a:rPr lang="en-GB" dirty="0"/>
                  <a:t>over the other alternatives </a:t>
                </a:r>
                <a:r>
                  <a:rPr lang="en-GB" dirty="0" smtClean="0"/>
                  <a:t>she/he </a:t>
                </a:r>
                <a:r>
                  <a:rPr lang="en-GB" dirty="0"/>
                  <a:t>is presented with in choice situation </a:t>
                </a:r>
                <a:r>
                  <a:rPr lang="en-GB" i="1" dirty="0"/>
                  <a:t>t</a:t>
                </a:r>
                <a:r>
                  <a:rPr lang="en-GB" dirty="0"/>
                  <a:t> can be described by the multinomial logit </a:t>
                </a:r>
                <a:r>
                  <a:rPr lang="en-GB" dirty="0" smtClean="0"/>
                  <a:t>model</a:t>
                </a:r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011" y="2896286"/>
                <a:ext cx="9565240" cy="1200329"/>
              </a:xfrm>
              <a:prstGeom prst="rect">
                <a:avLst/>
              </a:prstGeom>
              <a:blipFill>
                <a:blip r:embed="rId6"/>
                <a:stretch>
                  <a:fillRect l="-574" t="-2538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219217" y="5743253"/>
            <a:ext cx="8733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Where all terms are as defined above and J denotes the number of available alternatives.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69631" y="6334780"/>
            <a:ext cx="6318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Optional</a:t>
            </a:r>
            <a:r>
              <a:rPr lang="nb-NO" sz="1400" dirty="0" smtClean="0"/>
              <a:t> </a:t>
            </a:r>
            <a:r>
              <a:rPr lang="nb-NO" sz="1400" dirty="0" err="1" smtClean="0"/>
              <a:t>reading</a:t>
            </a:r>
            <a:r>
              <a:rPr lang="nb-NO" sz="1400" dirty="0" smtClean="0"/>
              <a:t>: </a:t>
            </a:r>
            <a:r>
              <a:rPr lang="en-US" sz="1400" dirty="0"/>
              <a:t>Ben-</a:t>
            </a:r>
            <a:r>
              <a:rPr lang="en-US" sz="1400" dirty="0" err="1"/>
              <a:t>Akiva</a:t>
            </a:r>
            <a:r>
              <a:rPr lang="en-US" sz="1400" dirty="0"/>
              <a:t>, M.E., </a:t>
            </a:r>
            <a:r>
              <a:rPr lang="en-US" sz="1400" dirty="0" err="1"/>
              <a:t>Lerman</a:t>
            </a:r>
            <a:r>
              <a:rPr lang="en-US" sz="1400" dirty="0"/>
              <a:t>, S.R. and </a:t>
            </a:r>
            <a:r>
              <a:rPr lang="en-US" sz="1400" dirty="0" err="1"/>
              <a:t>Lerman</a:t>
            </a:r>
            <a:r>
              <a:rPr lang="en-US" sz="1400" dirty="0"/>
              <a:t>, S.R., 1985. </a:t>
            </a:r>
            <a:r>
              <a:rPr lang="en-US" sz="1400" i="1" dirty="0"/>
              <a:t>Discrete choice analysis: theory and application to travel demand</a:t>
            </a:r>
            <a:r>
              <a:rPr lang="en-US" sz="1400" dirty="0"/>
              <a:t> (Vol. 9). MIT press.</a:t>
            </a:r>
            <a:endParaRPr lang="en-GB" sz="1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0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52"/>
    </mc:Choice>
    <mc:Fallback xmlns="">
      <p:transition spd="slow" advTm="87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Accounting for </a:t>
            </a:r>
            <a:r>
              <a:rPr lang="nb-NO" dirty="0" err="1" smtClean="0"/>
              <a:t>heterogeneity</a:t>
            </a:r>
            <a:r>
              <a:rPr lang="nb-NO" dirty="0" smtClean="0"/>
              <a:t> in </a:t>
            </a:r>
            <a:r>
              <a:rPr lang="nb-NO" dirty="0" err="1" smtClean="0"/>
              <a:t>preferences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98058" y="2855239"/>
                <a:ext cx="4634500" cy="1194977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𝑛𝑞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98058" y="2855239"/>
                <a:ext cx="4634500" cy="1194977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931542" y="1797978"/>
            <a:ext cx="8126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 smtClean="0"/>
              <a:t>Not all </a:t>
            </a:r>
            <a:r>
              <a:rPr lang="nb-NO" sz="2800" dirty="0" err="1" smtClean="0"/>
              <a:t>people</a:t>
            </a:r>
            <a:r>
              <a:rPr lang="nb-NO" sz="2800" dirty="0" smtClean="0"/>
              <a:t> like </a:t>
            </a:r>
            <a:r>
              <a:rPr lang="nb-NO" sz="2800" dirty="0" err="1" smtClean="0"/>
              <a:t>the</a:t>
            </a:r>
            <a:r>
              <a:rPr lang="nb-NO" sz="2800" dirty="0" smtClean="0"/>
              <a:t> same </a:t>
            </a:r>
            <a:r>
              <a:rPr lang="nb-NO" sz="2800" dirty="0" err="1" smtClean="0"/>
              <a:t>things</a:t>
            </a:r>
            <a:r>
              <a:rPr lang="nb-NO" sz="2800" dirty="0"/>
              <a:t>!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63540" y="3037228"/>
            <a:ext cx="5763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Most </a:t>
            </a:r>
            <a:r>
              <a:rPr lang="nb-NO" sz="2400" dirty="0" err="1" smtClean="0"/>
              <a:t>widely</a:t>
            </a:r>
            <a:r>
              <a:rPr lang="nb-NO" sz="2400" dirty="0" smtClean="0"/>
              <a:t> used </a:t>
            </a:r>
            <a:r>
              <a:rPr lang="nb-NO" sz="2400" dirty="0" err="1" smtClean="0"/>
              <a:t>models</a:t>
            </a:r>
            <a:r>
              <a:rPr lang="nb-NO" sz="2400" dirty="0" smtClean="0"/>
              <a:t>:</a:t>
            </a:r>
          </a:p>
          <a:p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Latent </a:t>
            </a:r>
            <a:r>
              <a:rPr lang="nb-NO" sz="2400" dirty="0" err="1" smtClean="0"/>
              <a:t>class</a:t>
            </a:r>
            <a:r>
              <a:rPr lang="nb-NO" sz="2400" dirty="0" smtClean="0"/>
              <a:t> </a:t>
            </a:r>
            <a:r>
              <a:rPr lang="nb-NO" sz="2400" dirty="0" err="1" smtClean="0"/>
              <a:t>models</a:t>
            </a:r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Mixed </a:t>
            </a:r>
            <a:r>
              <a:rPr lang="nb-NO" sz="2400" dirty="0" err="1" smtClean="0"/>
              <a:t>logit</a:t>
            </a:r>
            <a:r>
              <a:rPr lang="nb-NO" sz="2400" dirty="0" smtClean="0"/>
              <a:t> </a:t>
            </a:r>
            <a:r>
              <a:rPr lang="nb-NO" sz="2400" dirty="0" err="1" smtClean="0"/>
              <a:t>model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746715" y="4083237"/>
            <a:ext cx="3381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err="1" smtClean="0"/>
              <a:t>Notation</a:t>
            </a:r>
            <a:r>
              <a:rPr lang="nb-NO" sz="1600" dirty="0" smtClean="0"/>
              <a:t> for latent </a:t>
            </a:r>
            <a:r>
              <a:rPr lang="nb-NO" sz="1600" dirty="0" err="1" smtClean="0"/>
              <a:t>class</a:t>
            </a:r>
            <a:r>
              <a:rPr lang="nb-NO" sz="1600" dirty="0" smtClean="0"/>
              <a:t> </a:t>
            </a:r>
            <a:r>
              <a:rPr lang="nb-NO" sz="1600" dirty="0" err="1" smtClean="0"/>
              <a:t>model</a:t>
            </a:r>
            <a:r>
              <a:rPr lang="nb-NO" sz="1600" dirty="0" smtClean="0"/>
              <a:t> 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285398" y="5796434"/>
            <a:ext cx="77775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Optional</a:t>
            </a:r>
            <a:r>
              <a:rPr lang="nb-NO" sz="1400" dirty="0" smtClean="0"/>
              <a:t> </a:t>
            </a:r>
            <a:r>
              <a:rPr lang="nb-NO" sz="1400" dirty="0" err="1" smtClean="0"/>
              <a:t>reading</a:t>
            </a:r>
            <a:r>
              <a:rPr lang="nb-NO" sz="1400" dirty="0" smtClean="0"/>
              <a:t>: </a:t>
            </a:r>
            <a:r>
              <a:rPr lang="en-US" sz="1400" dirty="0"/>
              <a:t>Train, K.E., 2009. </a:t>
            </a:r>
            <a:r>
              <a:rPr lang="en-US" sz="1400" i="1" dirty="0"/>
              <a:t>Discrete choice methods with simulation</a:t>
            </a:r>
            <a:r>
              <a:rPr lang="en-US" sz="1400" dirty="0"/>
              <a:t>. Cambridge university press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Greene</a:t>
            </a:r>
            <a:r>
              <a:rPr lang="en-US" sz="1400" dirty="0"/>
              <a:t>, W.H. and </a:t>
            </a:r>
            <a:r>
              <a:rPr lang="en-US" sz="1400" dirty="0" err="1"/>
              <a:t>Hensher</a:t>
            </a:r>
            <a:r>
              <a:rPr lang="en-US" sz="1400" dirty="0"/>
              <a:t>, D.A., 2003. A latent class model for discrete choice analysis: contrasts with mixed logit. </a:t>
            </a:r>
            <a:r>
              <a:rPr lang="en-US" sz="1400" i="1" dirty="0"/>
              <a:t>Transportation Research Part B: Methodological</a:t>
            </a:r>
            <a:r>
              <a:rPr lang="en-US" sz="1400" dirty="0"/>
              <a:t>, </a:t>
            </a:r>
            <a:r>
              <a:rPr lang="en-US" sz="1400" i="1" dirty="0"/>
              <a:t>37</a:t>
            </a:r>
            <a:r>
              <a:rPr lang="en-US" sz="1400" dirty="0"/>
              <a:t>(8), pp.681-698.</a:t>
            </a:r>
            <a:endParaRPr lang="en-US" sz="1400" dirty="0" smtClean="0"/>
          </a:p>
          <a:p>
            <a:endParaRPr lang="en-US" dirty="0" smtClean="0"/>
          </a:p>
          <a:p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15"/>
    </mc:Choice>
    <mc:Fallback xmlns="">
      <p:transition spd="slow" advTm="58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software</a:t>
            </a:r>
            <a:r>
              <a:rPr lang="nb-NO" dirty="0" smtClean="0"/>
              <a:t> </a:t>
            </a:r>
            <a:r>
              <a:rPr lang="nb-NO" dirty="0" err="1" smtClean="0"/>
              <a:t>options</a:t>
            </a:r>
            <a:r>
              <a:rPr lang="nb-NO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R</a:t>
            </a:r>
          </a:p>
          <a:p>
            <a:r>
              <a:rPr lang="nb-NO" dirty="0" smtClean="0"/>
              <a:t>STATA</a:t>
            </a:r>
          </a:p>
          <a:p>
            <a:r>
              <a:rPr lang="nb-NO" dirty="0" smtClean="0"/>
              <a:t>Python</a:t>
            </a:r>
          </a:p>
          <a:p>
            <a:r>
              <a:rPr lang="nb-NO" dirty="0" smtClean="0"/>
              <a:t>Apollo</a:t>
            </a:r>
          </a:p>
          <a:p>
            <a:r>
              <a:rPr lang="nb-NO" dirty="0" smtClean="0"/>
              <a:t>NLOGIT</a:t>
            </a:r>
          </a:p>
          <a:p>
            <a:r>
              <a:rPr lang="nb-NO" dirty="0" smtClean="0"/>
              <a:t>And </a:t>
            </a:r>
            <a:r>
              <a:rPr lang="nb-NO" dirty="0" err="1" smtClean="0"/>
              <a:t>many</a:t>
            </a:r>
            <a:r>
              <a:rPr lang="nb-NO" dirty="0" smtClean="0"/>
              <a:t> more! 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 rotWithShape="1">
          <a:blip r:embed="rId5"/>
          <a:srcRect b="6244"/>
          <a:stretch/>
        </p:blipFill>
        <p:spPr bwMode="auto">
          <a:xfrm>
            <a:off x="4376791" y="1438382"/>
            <a:ext cx="7726166" cy="43459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63593" y="6050290"/>
            <a:ext cx="1008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i="1" dirty="0" err="1" smtClean="0"/>
              <a:t>Don’t</a:t>
            </a:r>
            <a:r>
              <a:rPr lang="nb-NO" sz="2800" i="1" dirty="0" smtClean="0"/>
              <a:t> </a:t>
            </a:r>
            <a:r>
              <a:rPr lang="nb-NO" sz="2800" i="1" dirty="0" err="1" smtClean="0"/>
              <a:t>worry</a:t>
            </a:r>
            <a:r>
              <a:rPr lang="nb-NO" sz="2800" i="1" dirty="0" smtClean="0"/>
              <a:t> – </a:t>
            </a:r>
            <a:r>
              <a:rPr lang="nb-NO" sz="2800" i="1" dirty="0" err="1" smtClean="0"/>
              <a:t>collaborators</a:t>
            </a:r>
            <a:r>
              <a:rPr lang="nb-NO" sz="2800" i="1" dirty="0" smtClean="0"/>
              <a:t> </a:t>
            </a:r>
            <a:r>
              <a:rPr lang="nb-NO" sz="2800" i="1" dirty="0" err="1" smtClean="0"/>
              <a:t>can</a:t>
            </a:r>
            <a:r>
              <a:rPr lang="nb-NO" sz="2800" i="1" dirty="0" smtClean="0"/>
              <a:t> </a:t>
            </a:r>
            <a:r>
              <a:rPr lang="nb-NO" sz="2800" i="1" dirty="0" err="1" smtClean="0"/>
              <a:t>help</a:t>
            </a:r>
            <a:r>
              <a:rPr lang="nb-NO" sz="2800" i="1" dirty="0" smtClean="0"/>
              <a:t>!</a:t>
            </a:r>
            <a:endParaRPr lang="en-GB" sz="2800" i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3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13"/>
    </mc:Choice>
    <mc:Fallback xmlns="">
      <p:transition spd="slow" advTm="78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Example</a:t>
            </a:r>
            <a:r>
              <a:rPr lang="nb-NO" dirty="0" smtClean="0"/>
              <a:t>: output from </a:t>
            </a:r>
            <a:r>
              <a:rPr lang="nb-NO" dirty="0" err="1" smtClean="0"/>
              <a:t>lion</a:t>
            </a:r>
            <a:r>
              <a:rPr lang="nb-NO" dirty="0" smtClean="0"/>
              <a:t> </a:t>
            </a:r>
            <a:r>
              <a:rPr lang="nb-NO" dirty="0" err="1" smtClean="0"/>
              <a:t>choice</a:t>
            </a:r>
            <a:r>
              <a:rPr lang="nb-NO" dirty="0" smtClean="0"/>
              <a:t> </a:t>
            </a:r>
            <a:r>
              <a:rPr lang="nb-NO" dirty="0" err="1" smtClean="0"/>
              <a:t>model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4751993"/>
              </p:ext>
            </p:extLst>
          </p:nvPr>
        </p:nvGraphicFramePr>
        <p:xfrm>
          <a:off x="838200" y="1825625"/>
          <a:ext cx="10515600" cy="3130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76623911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62070547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6104528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149415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Attribute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Estimate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Standard error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Significance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268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Compensation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0.016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1959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Decrease in lion numbers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98971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Increase in lion numbers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GB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87323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Mobile bomas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12530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Lion </a:t>
                      </a: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Guardians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7687348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7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11"/>
    </mc:Choice>
    <mc:Fallback xmlns="">
      <p:transition spd="slow" advTm="104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57607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000" dirty="0" err="1" smtClean="0"/>
              <a:t>Lion</a:t>
            </a:r>
            <a:r>
              <a:rPr lang="nb-NO" sz="2000" dirty="0" smtClean="0"/>
              <a:t> = </a:t>
            </a:r>
            <a:r>
              <a:rPr lang="nb-NO" sz="2000" dirty="0" err="1" smtClean="0"/>
              <a:t>number</a:t>
            </a:r>
            <a:r>
              <a:rPr lang="nb-NO" sz="2000" dirty="0" smtClean="0"/>
              <a:t> </a:t>
            </a:r>
            <a:r>
              <a:rPr lang="nb-NO" sz="2000" dirty="0" err="1" smtClean="0"/>
              <a:t>of</a:t>
            </a:r>
            <a:r>
              <a:rPr lang="nb-NO" sz="2000" dirty="0" smtClean="0"/>
              <a:t> </a:t>
            </a:r>
            <a:r>
              <a:rPr lang="nb-NO" sz="2000" dirty="0" err="1" smtClean="0"/>
              <a:t>lions</a:t>
            </a:r>
            <a:endParaRPr lang="nb-NO" sz="2000" dirty="0" smtClean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 smtClean="0"/>
              <a:t>Mobile </a:t>
            </a:r>
            <a:r>
              <a:rPr lang="nb-NO" sz="2000" dirty="0" err="1" smtClean="0"/>
              <a:t>bomas</a:t>
            </a:r>
            <a:r>
              <a:rPr lang="nb-NO" sz="2000" dirty="0" smtClean="0"/>
              <a:t> = </a:t>
            </a:r>
            <a:r>
              <a:rPr lang="nb-NO" sz="2000" dirty="0" err="1" smtClean="0"/>
              <a:t>protective</a:t>
            </a:r>
            <a:r>
              <a:rPr lang="nb-NO" sz="2000" dirty="0" smtClean="0"/>
              <a:t> </a:t>
            </a:r>
            <a:r>
              <a:rPr lang="nb-NO" sz="2000" dirty="0" err="1" smtClean="0"/>
              <a:t>fence</a:t>
            </a:r>
            <a:r>
              <a:rPr lang="nb-NO" sz="2000" dirty="0" smtClean="0"/>
              <a:t> 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 err="1" smtClean="0"/>
              <a:t>Lion</a:t>
            </a:r>
            <a:r>
              <a:rPr lang="nb-NO" sz="2000" dirty="0" smtClean="0"/>
              <a:t> </a:t>
            </a:r>
            <a:r>
              <a:rPr lang="nb-NO" sz="2000" dirty="0" err="1" smtClean="0"/>
              <a:t>guardians</a:t>
            </a:r>
            <a:r>
              <a:rPr lang="nb-NO" sz="2000" dirty="0" smtClean="0"/>
              <a:t> = </a:t>
            </a:r>
            <a:r>
              <a:rPr lang="nb-NO" sz="2000" dirty="0" err="1" smtClean="0"/>
              <a:t>keep</a:t>
            </a:r>
            <a:r>
              <a:rPr lang="nb-NO" sz="2000" dirty="0" smtClean="0"/>
              <a:t> </a:t>
            </a:r>
            <a:r>
              <a:rPr lang="nb-NO" sz="2000" dirty="0" err="1" smtClean="0"/>
              <a:t>lions</a:t>
            </a:r>
            <a:r>
              <a:rPr lang="nb-NO" sz="2000" dirty="0" smtClean="0"/>
              <a:t> </a:t>
            </a:r>
            <a:r>
              <a:rPr lang="nb-NO" sz="2000" dirty="0" err="1" smtClean="0"/>
              <a:t>away</a:t>
            </a:r>
            <a:r>
              <a:rPr lang="nb-NO" sz="2000" dirty="0" smtClean="0"/>
              <a:t> from </a:t>
            </a:r>
            <a:r>
              <a:rPr lang="nb-NO" sz="2000" dirty="0" err="1" smtClean="0"/>
              <a:t>villages</a:t>
            </a:r>
            <a:r>
              <a:rPr lang="nb-NO" sz="2000" dirty="0" smtClean="0"/>
              <a:t> 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 err="1" smtClean="0">
                <a:solidFill>
                  <a:srgbClr val="FF0000"/>
                </a:solidFill>
              </a:rPr>
              <a:t>Monthly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payment</a:t>
            </a:r>
            <a:r>
              <a:rPr lang="nb-NO" sz="2000" dirty="0" smtClean="0">
                <a:solidFill>
                  <a:srgbClr val="FF0000"/>
                </a:solidFill>
              </a:rPr>
              <a:t> = </a:t>
            </a:r>
            <a:r>
              <a:rPr lang="nb-NO" sz="2000" dirty="0" err="1" smtClean="0">
                <a:solidFill>
                  <a:srgbClr val="FF0000"/>
                </a:solidFill>
              </a:rPr>
              <a:t>monetary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compensation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payment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60" y="1643964"/>
            <a:ext cx="7667689" cy="4345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3110" y="5198724"/>
            <a:ext cx="6739847" cy="9246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0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33"/>
    </mc:Choice>
    <mc:Fallback xmlns="">
      <p:transition spd="slow" advTm="60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No </a:t>
            </a:r>
            <a:r>
              <a:rPr lang="nb-NO" dirty="0" err="1"/>
              <a:t>price</a:t>
            </a:r>
            <a:r>
              <a:rPr lang="nb-NO" dirty="0"/>
              <a:t> </a:t>
            </a:r>
            <a:r>
              <a:rPr lang="nb-NO" dirty="0" err="1"/>
              <a:t>no</a:t>
            </a:r>
            <a:r>
              <a:rPr lang="nb-NO" dirty="0"/>
              <a:t> </a:t>
            </a:r>
            <a:r>
              <a:rPr lang="nb-NO" dirty="0" err="1"/>
              <a:t>value</a:t>
            </a:r>
            <a:r>
              <a:rPr lang="nb-NO" dirty="0"/>
              <a:t>? 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151404"/>
              </p:ext>
            </p:extLst>
          </p:nvPr>
        </p:nvGraphicFramePr>
        <p:xfrm>
          <a:off x="6096000" y="3320384"/>
          <a:ext cx="5303748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447">
                  <a:extLst>
                    <a:ext uri="{9D8B030D-6E8A-4147-A177-3AD203B41FA5}">
                      <a16:colId xmlns:a16="http://schemas.microsoft.com/office/drawing/2014/main" val="2867111044"/>
                    </a:ext>
                  </a:extLst>
                </a:gridCol>
                <a:gridCol w="1093342">
                  <a:extLst>
                    <a:ext uri="{9D8B030D-6E8A-4147-A177-3AD203B41FA5}">
                      <a16:colId xmlns:a16="http://schemas.microsoft.com/office/drawing/2014/main" val="3951052172"/>
                    </a:ext>
                  </a:extLst>
                </a:gridCol>
                <a:gridCol w="1068512">
                  <a:extLst>
                    <a:ext uri="{9D8B030D-6E8A-4147-A177-3AD203B41FA5}">
                      <a16:colId xmlns:a16="http://schemas.microsoft.com/office/drawing/2014/main" val="2521336125"/>
                    </a:ext>
                  </a:extLst>
                </a:gridCol>
                <a:gridCol w="1253447">
                  <a:extLst>
                    <a:ext uri="{9D8B030D-6E8A-4147-A177-3AD203B41FA5}">
                      <a16:colId xmlns:a16="http://schemas.microsoft.com/office/drawing/2014/main" val="26260521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 err="1" smtClean="0"/>
                        <a:t>Attribute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Option 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Option 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Status </a:t>
                      </a:r>
                      <a:r>
                        <a:rPr lang="nb-NO" dirty="0" err="1" smtClean="0"/>
                        <a:t>quo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580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Air </a:t>
                      </a:r>
                      <a:r>
                        <a:rPr lang="nb-NO" dirty="0" err="1" smtClean="0"/>
                        <a:t>pollution</a:t>
                      </a:r>
                      <a:r>
                        <a:rPr lang="nb-NO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err="1" smtClean="0"/>
                        <a:t>Low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High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Medium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977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err="1" smtClean="0"/>
                        <a:t>Increase</a:t>
                      </a:r>
                      <a:r>
                        <a:rPr lang="nb-NO" dirty="0" smtClean="0"/>
                        <a:t> in </a:t>
                      </a:r>
                      <a:r>
                        <a:rPr lang="nb-NO" baseline="0" dirty="0" err="1" smtClean="0"/>
                        <a:t>employment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20</a:t>
                      </a:r>
                      <a:r>
                        <a:rPr lang="nb-NO" baseline="0" dirty="0" smtClean="0"/>
                        <a:t> </a:t>
                      </a:r>
                      <a:r>
                        <a:rPr lang="nb-NO" baseline="0" dirty="0" err="1" smtClean="0"/>
                        <a:t>jobs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25 </a:t>
                      </a:r>
                      <a:r>
                        <a:rPr lang="nb-NO" dirty="0" err="1" smtClean="0"/>
                        <a:t>jobs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0 </a:t>
                      </a:r>
                      <a:r>
                        <a:rPr lang="nb-NO" dirty="0" err="1" smtClean="0"/>
                        <a:t>jobs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950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err="1" smtClean="0"/>
                        <a:t>Tax</a:t>
                      </a:r>
                      <a:r>
                        <a:rPr lang="nb-NO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$40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$35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$0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257462"/>
                  </a:ext>
                </a:extLst>
              </a:tr>
            </a:tbl>
          </a:graphicData>
        </a:graphic>
      </p:graphicFrame>
      <p:pic>
        <p:nvPicPr>
          <p:cNvPr id="1026" name="Picture 2" descr="https://upload.wikimedia.org/wikipedia/commons/thumb/2/22/An_empty_blue_sky_after_rain.jpg/1024px-An_empty_blue_sky_after_ra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76" y="2803963"/>
            <a:ext cx="4611634" cy="345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27415" y="1985715"/>
            <a:ext cx="5681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err="1" smtClean="0"/>
              <a:t>What</a:t>
            </a:r>
            <a:r>
              <a:rPr lang="nb-NO" sz="2800" dirty="0" smtClean="0"/>
              <a:t> is </a:t>
            </a:r>
            <a:r>
              <a:rPr lang="nb-NO" sz="2800" dirty="0" err="1" smtClean="0"/>
              <a:t>clean</a:t>
            </a:r>
            <a:r>
              <a:rPr lang="nb-NO" sz="2800" dirty="0" smtClean="0"/>
              <a:t> air </a:t>
            </a:r>
            <a:r>
              <a:rPr lang="nb-NO" sz="2800" dirty="0" err="1" smtClean="0"/>
              <a:t>worth</a:t>
            </a:r>
            <a:r>
              <a:rPr lang="nb-NO" sz="2800" dirty="0" smtClean="0"/>
              <a:t>? </a:t>
            </a:r>
            <a:endParaRPr lang="en-GB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83"/>
    </mc:Choice>
    <mc:Fallback xmlns="">
      <p:transition spd="slow" advTm="121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Calculating</a:t>
            </a:r>
            <a:r>
              <a:rPr lang="nb-NO" dirty="0" smtClean="0"/>
              <a:t> </a:t>
            </a:r>
            <a:r>
              <a:rPr lang="nb-NO" dirty="0" err="1" smtClean="0"/>
              <a:t>economic</a:t>
            </a:r>
            <a:r>
              <a:rPr lang="nb-NO" dirty="0" smtClean="0"/>
              <a:t> </a:t>
            </a:r>
            <a:r>
              <a:rPr lang="nb-NO" dirty="0" err="1" smtClean="0"/>
              <a:t>value</a:t>
            </a:r>
            <a:r>
              <a:rPr lang="nb-NO" dirty="0" smtClean="0"/>
              <a:t>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226317"/>
                <a:ext cx="10515600" cy="1092236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𝐶𝑜𝑒𝑓𝑓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𝑐𝑖𝑒𝑛𝑡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𝑡h𝑒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𝑎𝑡𝑡𝑟𝑖𝑏𝑢𝑡𝑒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𝑡𝑜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𝑏𝑒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𝑣𝑎𝑙𝑢𝑒𝑑</m:t>
                          </m:r>
                        </m:num>
                        <m:den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𝐶𝑜𝑒𝑓𝑓𝑖𝑐𝑖𝑒𝑛𝑡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𝑓𝑜𝑟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𝑡h𝑒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𝑚𝑜𝑛𝑒𝑡𝑎𝑟𝑦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𝑡𝑒𝑟𝑚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226317"/>
                <a:ext cx="10515600" cy="1092236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00028" y="4428161"/>
            <a:ext cx="9339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smtClean="0"/>
              <a:t>If </a:t>
            </a:r>
            <a:r>
              <a:rPr lang="nb-NO" sz="2800" dirty="0" err="1" smtClean="0"/>
              <a:t>we</a:t>
            </a:r>
            <a:r>
              <a:rPr lang="nb-NO" sz="2800" dirty="0" smtClean="0"/>
              <a:t> used </a:t>
            </a:r>
            <a:r>
              <a:rPr lang="nb-NO" sz="2800" dirty="0" err="1" smtClean="0"/>
              <a:t>compensation</a:t>
            </a:r>
            <a:r>
              <a:rPr lang="nb-NO" sz="2800" dirty="0" smtClean="0"/>
              <a:t>: </a:t>
            </a:r>
            <a:r>
              <a:rPr lang="nb-NO" sz="2800" dirty="0" err="1" smtClean="0"/>
              <a:t>we</a:t>
            </a:r>
            <a:r>
              <a:rPr lang="nb-NO" sz="2800" dirty="0" smtClean="0"/>
              <a:t> </a:t>
            </a:r>
            <a:r>
              <a:rPr lang="nb-NO" sz="2800" dirty="0" err="1" smtClean="0"/>
              <a:t>get</a:t>
            </a:r>
            <a:r>
              <a:rPr lang="nb-NO" sz="2800" dirty="0" smtClean="0"/>
              <a:t> </a:t>
            </a:r>
            <a:r>
              <a:rPr lang="nb-NO" sz="2800" dirty="0" err="1" smtClean="0"/>
              <a:t>willingness</a:t>
            </a:r>
            <a:r>
              <a:rPr lang="nb-NO" sz="2800" dirty="0" smtClean="0"/>
              <a:t>-to-</a:t>
            </a:r>
            <a:r>
              <a:rPr lang="nb-NO" sz="2800" dirty="0" err="1" smtClean="0"/>
              <a:t>accept</a:t>
            </a:r>
            <a:r>
              <a:rPr lang="nb-NO" sz="2800" dirty="0" smtClean="0"/>
              <a:t> (WTA)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If </a:t>
            </a:r>
            <a:r>
              <a:rPr lang="nb-NO" sz="2800" dirty="0" err="1"/>
              <a:t>we</a:t>
            </a:r>
            <a:r>
              <a:rPr lang="nb-NO" sz="2800" dirty="0"/>
              <a:t> used a </a:t>
            </a:r>
            <a:r>
              <a:rPr lang="nb-NO" sz="2800" dirty="0" err="1" smtClean="0"/>
              <a:t>payment</a:t>
            </a:r>
            <a:r>
              <a:rPr lang="nb-NO" sz="2800" dirty="0" smtClean="0"/>
              <a:t>: </a:t>
            </a:r>
            <a:r>
              <a:rPr lang="nb-NO" sz="2800" dirty="0" err="1"/>
              <a:t>we</a:t>
            </a:r>
            <a:r>
              <a:rPr lang="nb-NO" sz="2800" dirty="0"/>
              <a:t> </a:t>
            </a:r>
            <a:r>
              <a:rPr lang="nb-NO" sz="2800" dirty="0" err="1"/>
              <a:t>get</a:t>
            </a:r>
            <a:r>
              <a:rPr lang="nb-NO" sz="2800" dirty="0"/>
              <a:t> </a:t>
            </a:r>
            <a:r>
              <a:rPr lang="nb-NO" sz="2800" dirty="0" err="1"/>
              <a:t>willingness</a:t>
            </a:r>
            <a:r>
              <a:rPr lang="nb-NO" sz="2800" dirty="0"/>
              <a:t>-to-</a:t>
            </a:r>
            <a:r>
              <a:rPr lang="nb-NO" sz="2800" dirty="0" err="1"/>
              <a:t>pay</a:t>
            </a:r>
            <a:r>
              <a:rPr lang="nb-NO" sz="2800" dirty="0"/>
              <a:t> (</a:t>
            </a:r>
            <a:r>
              <a:rPr lang="nb-NO" sz="2800" dirty="0" smtClean="0"/>
              <a:t>WTP)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23"/>
    </mc:Choice>
    <mc:Fallback xmlns="">
      <p:transition spd="slow" advTm="42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Example</a:t>
            </a:r>
            <a:r>
              <a:rPr lang="nb-NO" dirty="0" smtClean="0"/>
              <a:t>: output from </a:t>
            </a:r>
            <a:r>
              <a:rPr lang="nb-NO" dirty="0" err="1" smtClean="0"/>
              <a:t>lion</a:t>
            </a:r>
            <a:r>
              <a:rPr lang="nb-NO" dirty="0" smtClean="0"/>
              <a:t> </a:t>
            </a:r>
            <a:r>
              <a:rPr lang="nb-NO" dirty="0" err="1" smtClean="0"/>
              <a:t>choice</a:t>
            </a:r>
            <a:r>
              <a:rPr lang="nb-NO" dirty="0" smtClean="0"/>
              <a:t> </a:t>
            </a:r>
            <a:r>
              <a:rPr lang="nb-NO" dirty="0" err="1" smtClean="0"/>
              <a:t>model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3522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76623911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62070547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6104528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149415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Attribute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Estimate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Standard error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Significance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268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Compensation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0.016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1959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Decrease in lion numbers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98971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Increase in lion numbers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GB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87323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Mobile bomas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12530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Guardians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7687348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00746" y="3719244"/>
            <a:ext cx="832207" cy="482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481227" y="2208943"/>
            <a:ext cx="832207" cy="482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19"/>
    </mc:Choice>
    <mc:Fallback xmlns="">
      <p:transition spd="slow" advTm="19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Why</a:t>
            </a:r>
            <a:r>
              <a:rPr lang="nb-NO" dirty="0" smtClean="0"/>
              <a:t> do 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want</a:t>
            </a:r>
            <a:r>
              <a:rPr lang="nb-NO" dirty="0" smtClean="0"/>
              <a:t> to </a:t>
            </a:r>
            <a:r>
              <a:rPr lang="nb-NO" dirty="0" err="1" smtClean="0"/>
              <a:t>quanitify</a:t>
            </a:r>
            <a:r>
              <a:rPr lang="nb-NO" dirty="0" smtClean="0"/>
              <a:t> </a:t>
            </a:r>
            <a:r>
              <a:rPr lang="nb-NO" dirty="0" err="1" smtClean="0"/>
              <a:t>preferences</a:t>
            </a:r>
            <a:r>
              <a:rPr lang="nb-NO" dirty="0" smtClean="0"/>
              <a:t>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453" y="2324389"/>
            <a:ext cx="4980709" cy="3984048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Option 1</a:t>
            </a:r>
          </a:p>
          <a:p>
            <a:pPr>
              <a:buFontTx/>
              <a:buChar char="-"/>
            </a:pPr>
            <a:r>
              <a:rPr lang="nb-NO" dirty="0" smtClean="0"/>
              <a:t>Faster </a:t>
            </a:r>
            <a:r>
              <a:rPr lang="nb-NO" dirty="0" err="1" smtClean="0"/>
              <a:t>train</a:t>
            </a:r>
            <a:endParaRPr lang="nb-NO" dirty="0" smtClean="0"/>
          </a:p>
          <a:p>
            <a:pPr>
              <a:buFontTx/>
              <a:buChar char="-"/>
            </a:pPr>
            <a:r>
              <a:rPr lang="nb-NO" dirty="0" err="1" smtClean="0"/>
              <a:t>Fewer</a:t>
            </a:r>
            <a:r>
              <a:rPr lang="nb-NO" dirty="0" smtClean="0"/>
              <a:t> </a:t>
            </a:r>
            <a:r>
              <a:rPr lang="nb-NO" dirty="0" err="1" smtClean="0"/>
              <a:t>stops</a:t>
            </a:r>
            <a:endParaRPr lang="nb-NO" dirty="0" smtClean="0"/>
          </a:p>
          <a:p>
            <a:pPr>
              <a:buFontTx/>
              <a:buChar char="-"/>
            </a:pPr>
            <a:r>
              <a:rPr lang="nb-NO" dirty="0" smtClean="0"/>
              <a:t>More </a:t>
            </a:r>
            <a:r>
              <a:rPr lang="nb-NO" dirty="0" err="1" smtClean="0"/>
              <a:t>seats</a:t>
            </a:r>
            <a:endParaRPr lang="nb-NO" dirty="0" smtClean="0"/>
          </a:p>
          <a:p>
            <a:pPr>
              <a:buFontTx/>
              <a:buChar char="-"/>
            </a:pPr>
            <a:r>
              <a:rPr lang="nb-NO" dirty="0" smtClean="0"/>
              <a:t>Less </a:t>
            </a:r>
            <a:r>
              <a:rPr lang="nb-NO" dirty="0" err="1" smtClean="0"/>
              <a:t>luggage</a:t>
            </a:r>
            <a:r>
              <a:rPr lang="nb-NO" dirty="0" smtClean="0"/>
              <a:t> </a:t>
            </a:r>
            <a:r>
              <a:rPr lang="nb-NO" dirty="0" err="1" smtClean="0"/>
              <a:t>space</a:t>
            </a:r>
            <a:r>
              <a:rPr lang="nb-NO" dirty="0" smtClean="0"/>
              <a:t>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382982" y="1450109"/>
            <a:ext cx="8626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Transition to green </a:t>
            </a:r>
            <a:r>
              <a:rPr lang="en-GB" sz="3200" dirty="0"/>
              <a:t>transport</a:t>
            </a:r>
            <a:r>
              <a:rPr lang="nb-NO" sz="3200" dirty="0"/>
              <a:t>: </a:t>
            </a:r>
            <a:r>
              <a:rPr lang="nb-NO" sz="3200" dirty="0" err="1"/>
              <a:t>train</a:t>
            </a:r>
            <a:r>
              <a:rPr lang="nb-NO" sz="3200" dirty="0"/>
              <a:t> </a:t>
            </a:r>
            <a:r>
              <a:rPr lang="nb-NO" sz="3200" dirty="0" err="1"/>
              <a:t>development</a:t>
            </a:r>
            <a:endParaRPr lang="nb-NO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819135" y="2324389"/>
            <a:ext cx="44888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/>
              <a:t>Option 2</a:t>
            </a:r>
          </a:p>
          <a:p>
            <a:pPr marL="457200" indent="-457200">
              <a:buFontTx/>
              <a:buChar char="-"/>
            </a:pPr>
            <a:r>
              <a:rPr lang="nb-NO" sz="2800" dirty="0" err="1" smtClean="0"/>
              <a:t>Slower</a:t>
            </a:r>
            <a:r>
              <a:rPr lang="nb-NO" sz="2800" dirty="0" smtClean="0"/>
              <a:t> </a:t>
            </a:r>
            <a:r>
              <a:rPr lang="nb-NO" sz="2800" dirty="0" err="1" smtClean="0"/>
              <a:t>train</a:t>
            </a:r>
            <a:endParaRPr lang="nb-NO" sz="2800" dirty="0" smtClean="0"/>
          </a:p>
          <a:p>
            <a:pPr marL="457200" indent="-457200">
              <a:buFontTx/>
              <a:buChar char="-"/>
            </a:pPr>
            <a:r>
              <a:rPr lang="nb-NO" sz="2800" dirty="0" smtClean="0"/>
              <a:t>More </a:t>
            </a:r>
            <a:r>
              <a:rPr lang="nb-NO" sz="2800" dirty="0" err="1" smtClean="0"/>
              <a:t>stops</a:t>
            </a:r>
            <a:endParaRPr lang="nb-NO" sz="2800" dirty="0" smtClean="0"/>
          </a:p>
          <a:p>
            <a:pPr marL="457200" indent="-457200">
              <a:buFontTx/>
              <a:buChar char="-"/>
            </a:pPr>
            <a:r>
              <a:rPr lang="nb-NO" sz="2800" dirty="0" err="1" smtClean="0"/>
              <a:t>Fewer</a:t>
            </a:r>
            <a:r>
              <a:rPr lang="nb-NO" sz="2800" dirty="0" smtClean="0"/>
              <a:t> </a:t>
            </a:r>
            <a:r>
              <a:rPr lang="nb-NO" sz="2800" dirty="0" err="1" smtClean="0"/>
              <a:t>seats</a:t>
            </a:r>
            <a:endParaRPr lang="nb-NO" sz="2800" dirty="0" smtClean="0"/>
          </a:p>
          <a:p>
            <a:pPr marL="457200" indent="-457200">
              <a:buFontTx/>
              <a:buChar char="-"/>
            </a:pPr>
            <a:r>
              <a:rPr lang="nb-NO" sz="2800" dirty="0" smtClean="0"/>
              <a:t>More </a:t>
            </a:r>
            <a:r>
              <a:rPr lang="nb-NO" sz="2800" dirty="0" err="1" smtClean="0"/>
              <a:t>luggage</a:t>
            </a:r>
            <a:r>
              <a:rPr lang="nb-NO" sz="2800" dirty="0" smtClean="0"/>
              <a:t> </a:t>
            </a:r>
            <a:r>
              <a:rPr lang="nb-NO" sz="2800" dirty="0" err="1" smtClean="0"/>
              <a:t>space</a:t>
            </a:r>
            <a:endParaRPr lang="nb-NO" sz="2800" dirty="0" smtClean="0"/>
          </a:p>
          <a:p>
            <a:pPr marL="457200" indent="-457200">
              <a:buFontTx/>
              <a:buChar char="-"/>
            </a:pPr>
            <a:endParaRPr lang="nb-NO" sz="2800" dirty="0" smtClean="0"/>
          </a:p>
          <a:p>
            <a:pPr marL="457200" indent="-457200">
              <a:buFontTx/>
              <a:buChar char="-"/>
            </a:pP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271042" y="5432932"/>
            <a:ext cx="9947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/>
              <a:t>How </a:t>
            </a:r>
            <a:r>
              <a:rPr lang="nb-NO" sz="2000" dirty="0" err="1"/>
              <a:t>can</a:t>
            </a:r>
            <a:r>
              <a:rPr lang="nb-NO" sz="2000" dirty="0"/>
              <a:t> </a:t>
            </a:r>
            <a:r>
              <a:rPr lang="nb-NO" sz="2000" dirty="0" err="1"/>
              <a:t>we</a:t>
            </a:r>
            <a:r>
              <a:rPr lang="nb-NO" sz="2000" dirty="0"/>
              <a:t> </a:t>
            </a:r>
            <a:r>
              <a:rPr lang="nb-NO" sz="2000" dirty="0" err="1"/>
              <a:t>determine</a:t>
            </a:r>
            <a:r>
              <a:rPr lang="nb-NO" sz="2000" dirty="0"/>
              <a:t> </a:t>
            </a:r>
            <a:r>
              <a:rPr lang="nb-NO" sz="2000" dirty="0" err="1"/>
              <a:t>preferences</a:t>
            </a:r>
            <a:r>
              <a:rPr lang="nb-NO" sz="2000" dirty="0"/>
              <a:t> </a:t>
            </a:r>
            <a:r>
              <a:rPr lang="nb-NO" sz="2000" dirty="0" err="1"/>
              <a:t>towards</a:t>
            </a:r>
            <a:r>
              <a:rPr lang="nb-NO" sz="2000" dirty="0"/>
              <a:t> trade-</a:t>
            </a:r>
            <a:r>
              <a:rPr lang="nb-NO" sz="2000" dirty="0" err="1"/>
              <a:t>offs</a:t>
            </a:r>
            <a:r>
              <a:rPr lang="nb-NO" sz="2000" dirty="0" smtClean="0"/>
              <a:t>?</a:t>
            </a:r>
          </a:p>
          <a:p>
            <a:pPr algn="ctr"/>
            <a:endParaRPr lang="nb-NO" sz="2000" dirty="0" smtClean="0"/>
          </a:p>
          <a:p>
            <a:pPr algn="ctr"/>
            <a:r>
              <a:rPr lang="nb-NO" sz="2000" dirty="0" smtClean="0"/>
              <a:t>How to </a:t>
            </a:r>
            <a:r>
              <a:rPr lang="nb-NO" sz="2000" dirty="0" err="1" smtClean="0"/>
              <a:t>you</a:t>
            </a:r>
            <a:r>
              <a:rPr lang="nb-NO" sz="2000" dirty="0" smtClean="0"/>
              <a:t> design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en-GB" sz="2000" dirty="0" smtClean="0"/>
              <a:t>service</a:t>
            </a:r>
            <a:r>
              <a:rPr lang="nb-NO" sz="2000" dirty="0" smtClean="0"/>
              <a:t> </a:t>
            </a:r>
            <a:r>
              <a:rPr lang="nb-NO" sz="2000" dirty="0" err="1" smtClean="0"/>
              <a:t>that</a:t>
            </a:r>
            <a:r>
              <a:rPr lang="nb-NO" sz="2000" dirty="0" smtClean="0"/>
              <a:t> </a:t>
            </a:r>
            <a:r>
              <a:rPr lang="nb-NO" sz="2000" dirty="0" err="1" smtClean="0"/>
              <a:t>people</a:t>
            </a:r>
            <a:r>
              <a:rPr lang="nb-NO" sz="2000" dirty="0" smtClean="0"/>
              <a:t> </a:t>
            </a:r>
            <a:r>
              <a:rPr lang="nb-NO" sz="2000" dirty="0" err="1" smtClean="0"/>
              <a:t>prefer</a:t>
            </a:r>
            <a:r>
              <a:rPr lang="nb-NO" sz="2000" dirty="0" smtClean="0"/>
              <a:t>? </a:t>
            </a:r>
            <a:endParaRPr lang="en-GB" sz="2000" dirty="0"/>
          </a:p>
        </p:txBody>
      </p:sp>
      <p:pic>
        <p:nvPicPr>
          <p:cNvPr id="14338" name="Picture 2" descr="File:Locomotive EPL2T on train station in Donets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417" y="2561358"/>
            <a:ext cx="2208944" cy="165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ile:Cardiff Central railway station MMB 11 66066 1751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896" y="2561358"/>
            <a:ext cx="2161976" cy="14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4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09"/>
    </mc:Choice>
    <mc:Fallback xmlns="">
      <p:transition spd="slow" advTm="64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Calculating</a:t>
            </a:r>
            <a:r>
              <a:rPr lang="nb-NO" dirty="0" smtClean="0"/>
              <a:t> </a:t>
            </a:r>
            <a:r>
              <a:rPr lang="nb-NO" dirty="0" err="1" smtClean="0"/>
              <a:t>economic</a:t>
            </a:r>
            <a:r>
              <a:rPr lang="nb-NO" dirty="0" smtClean="0"/>
              <a:t> </a:t>
            </a:r>
            <a:r>
              <a:rPr lang="nb-NO" dirty="0" err="1" smtClean="0"/>
              <a:t>value</a:t>
            </a:r>
            <a:r>
              <a:rPr lang="nb-NO" dirty="0" smtClean="0"/>
              <a:t>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226317"/>
                <a:ext cx="10515600" cy="1092236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𝐶𝑜𝑒𝑓𝑓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𝑐𝑖𝑒𝑛𝑡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b-NO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𝑙𝑖𝑜𝑛</m:t>
                          </m:r>
                        </m:num>
                        <m:den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𝐶𝑜𝑒𝑓𝑓𝑖𝑐𝑖𝑒𝑛𝑡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b-NO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𝑐𝑜𝑚𝑝𝑒𝑛𝑠𝑎𝑡𝑖𝑜𝑛</m:t>
                          </m:r>
                          <m:r>
                            <a:rPr lang="nb-NO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b-NO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𝑝𝑎𝑦𝑚𝑒𝑛𝑡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226317"/>
                <a:ext cx="10515600" cy="1092236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00028" y="4428161"/>
            <a:ext cx="9339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smtClean="0">
                <a:solidFill>
                  <a:srgbClr val="FF0000"/>
                </a:solidFill>
              </a:rPr>
              <a:t>If </a:t>
            </a:r>
            <a:r>
              <a:rPr lang="nb-NO" sz="2800" dirty="0" err="1" smtClean="0">
                <a:solidFill>
                  <a:srgbClr val="FF0000"/>
                </a:solidFill>
              </a:rPr>
              <a:t>we</a:t>
            </a:r>
            <a:r>
              <a:rPr lang="nb-NO" sz="2800" dirty="0" smtClean="0">
                <a:solidFill>
                  <a:srgbClr val="FF0000"/>
                </a:solidFill>
              </a:rPr>
              <a:t> used </a:t>
            </a:r>
            <a:r>
              <a:rPr lang="nb-NO" sz="2800" dirty="0" err="1" smtClean="0">
                <a:solidFill>
                  <a:srgbClr val="FF0000"/>
                </a:solidFill>
              </a:rPr>
              <a:t>compensation</a:t>
            </a:r>
            <a:r>
              <a:rPr lang="nb-NO" sz="2800" dirty="0" smtClean="0">
                <a:solidFill>
                  <a:srgbClr val="FF0000"/>
                </a:solidFill>
              </a:rPr>
              <a:t>: </a:t>
            </a:r>
            <a:r>
              <a:rPr lang="nb-NO" sz="2800" dirty="0" err="1" smtClean="0">
                <a:solidFill>
                  <a:srgbClr val="FF0000"/>
                </a:solidFill>
              </a:rPr>
              <a:t>we</a:t>
            </a:r>
            <a:r>
              <a:rPr lang="nb-NO" sz="2800" dirty="0" smtClean="0">
                <a:solidFill>
                  <a:srgbClr val="FF0000"/>
                </a:solidFill>
              </a:rPr>
              <a:t> </a:t>
            </a:r>
            <a:r>
              <a:rPr lang="nb-NO" sz="2800" dirty="0" err="1" smtClean="0">
                <a:solidFill>
                  <a:srgbClr val="FF0000"/>
                </a:solidFill>
              </a:rPr>
              <a:t>get</a:t>
            </a:r>
            <a:r>
              <a:rPr lang="nb-NO" sz="2800" dirty="0" smtClean="0">
                <a:solidFill>
                  <a:srgbClr val="FF0000"/>
                </a:solidFill>
              </a:rPr>
              <a:t> </a:t>
            </a:r>
            <a:r>
              <a:rPr lang="nb-NO" sz="2800" dirty="0" err="1" smtClean="0">
                <a:solidFill>
                  <a:srgbClr val="FF0000"/>
                </a:solidFill>
              </a:rPr>
              <a:t>willingness</a:t>
            </a:r>
            <a:r>
              <a:rPr lang="nb-NO" sz="2800" dirty="0" smtClean="0">
                <a:solidFill>
                  <a:srgbClr val="FF0000"/>
                </a:solidFill>
              </a:rPr>
              <a:t>-to-</a:t>
            </a:r>
            <a:r>
              <a:rPr lang="nb-NO" sz="2800" dirty="0" err="1" smtClean="0">
                <a:solidFill>
                  <a:srgbClr val="FF0000"/>
                </a:solidFill>
              </a:rPr>
              <a:t>accept</a:t>
            </a:r>
            <a:r>
              <a:rPr lang="nb-NO" sz="2800" dirty="0" smtClean="0">
                <a:solidFill>
                  <a:srgbClr val="FF0000"/>
                </a:solidFill>
              </a:rPr>
              <a:t> (WTA)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smtClean="0"/>
              <a:t>If </a:t>
            </a:r>
            <a:r>
              <a:rPr lang="nb-NO" sz="2800" dirty="0" err="1" smtClean="0"/>
              <a:t>we</a:t>
            </a:r>
            <a:r>
              <a:rPr lang="nb-NO" sz="2800" dirty="0" smtClean="0"/>
              <a:t> used a </a:t>
            </a:r>
            <a:r>
              <a:rPr lang="nb-NO" sz="2800" dirty="0" err="1" smtClean="0"/>
              <a:t>payment</a:t>
            </a:r>
            <a:r>
              <a:rPr lang="nb-NO" sz="2800" dirty="0" smtClean="0"/>
              <a:t>: </a:t>
            </a:r>
            <a:r>
              <a:rPr lang="nb-NO" sz="2800" dirty="0" err="1" smtClean="0"/>
              <a:t>we</a:t>
            </a:r>
            <a:r>
              <a:rPr lang="nb-NO" sz="2800" dirty="0" smtClean="0"/>
              <a:t> </a:t>
            </a:r>
            <a:r>
              <a:rPr lang="nb-NO" sz="2800" dirty="0" err="1" smtClean="0"/>
              <a:t>get</a:t>
            </a:r>
            <a:r>
              <a:rPr lang="nb-NO" sz="2800" dirty="0" smtClean="0"/>
              <a:t> </a:t>
            </a:r>
            <a:r>
              <a:rPr lang="nb-NO" sz="2800" dirty="0" err="1" smtClean="0"/>
              <a:t>willingness</a:t>
            </a:r>
            <a:r>
              <a:rPr lang="nb-NO" sz="2800" dirty="0" smtClean="0"/>
              <a:t>-to-</a:t>
            </a:r>
            <a:r>
              <a:rPr lang="nb-NO" sz="2800" dirty="0" err="1" smtClean="0"/>
              <a:t>pay</a:t>
            </a:r>
            <a:r>
              <a:rPr lang="nb-NO" sz="2800" dirty="0" smtClean="0"/>
              <a:t> (WTP)</a:t>
            </a: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09"/>
    </mc:Choice>
    <mc:Fallback xmlns="">
      <p:transition spd="slow" advTm="16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Calculating</a:t>
            </a:r>
            <a:r>
              <a:rPr lang="nb-NO" dirty="0" smtClean="0"/>
              <a:t> </a:t>
            </a:r>
            <a:r>
              <a:rPr lang="nb-NO" dirty="0" err="1" smtClean="0"/>
              <a:t>economic</a:t>
            </a:r>
            <a:r>
              <a:rPr lang="nb-NO" dirty="0" smtClean="0"/>
              <a:t> </a:t>
            </a:r>
            <a:r>
              <a:rPr lang="nb-NO" dirty="0" err="1" smtClean="0"/>
              <a:t>value</a:t>
            </a:r>
            <a:r>
              <a:rPr lang="nb-NO" dirty="0" smtClean="0"/>
              <a:t>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226317"/>
                <a:ext cx="10515600" cy="1092236"/>
              </a:xfrm>
            </p:spPr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 i="1">
                            <a:latin typeface="Cambria Math" panose="02040503050406030204" pitchFamily="18" charset="0"/>
                          </a:rPr>
                          <m:t>𝐶𝑜𝑒𝑓𝑓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𝑐𝑖𝑒𝑛𝑡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𝑙𝑖𝑜𝑛</m:t>
                        </m:r>
                      </m:num>
                      <m:den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𝐶𝑜𝑒𝑓𝑓𝑖𝑐𝑖𝑒𝑛𝑡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𝑐𝑜𝑚𝑝𝑒𝑛𝑠𝑎𝑡𝑖𝑜𝑛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𝑝𝑎𝑦𝑚𝑒𝑛𝑡</m:t>
                        </m:r>
                      </m:den>
                    </m:f>
                  </m:oMath>
                </a14:m>
                <a:r>
                  <a:rPr lang="en-GB" dirty="0" smtClean="0"/>
                  <a:t> =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-$12.5 per month 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226317"/>
                <a:ext cx="10515600" cy="1092236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00028" y="4428161"/>
            <a:ext cx="93392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smtClean="0"/>
              <a:t>If </a:t>
            </a:r>
            <a:r>
              <a:rPr lang="nb-NO" sz="2800" dirty="0" err="1" smtClean="0"/>
              <a:t>we</a:t>
            </a:r>
            <a:r>
              <a:rPr lang="nb-NO" sz="2800" dirty="0" smtClean="0"/>
              <a:t> used </a:t>
            </a:r>
            <a:r>
              <a:rPr lang="nb-NO" sz="2800" dirty="0" err="1" smtClean="0"/>
              <a:t>compensation</a:t>
            </a:r>
            <a:r>
              <a:rPr lang="nb-NO" sz="2800" dirty="0" smtClean="0"/>
              <a:t>: </a:t>
            </a:r>
            <a:r>
              <a:rPr lang="nb-NO" sz="2800" dirty="0" err="1" smtClean="0"/>
              <a:t>we</a:t>
            </a:r>
            <a:r>
              <a:rPr lang="nb-NO" sz="2800" dirty="0" smtClean="0"/>
              <a:t> </a:t>
            </a:r>
            <a:r>
              <a:rPr lang="nb-NO" sz="2800" dirty="0" err="1" smtClean="0"/>
              <a:t>get</a:t>
            </a:r>
            <a:r>
              <a:rPr lang="nb-NO" sz="2800" dirty="0" smtClean="0"/>
              <a:t> </a:t>
            </a:r>
            <a:r>
              <a:rPr lang="nb-NO" sz="2800" dirty="0" err="1" smtClean="0"/>
              <a:t>willingness</a:t>
            </a:r>
            <a:r>
              <a:rPr lang="nb-NO" sz="2800" dirty="0" smtClean="0"/>
              <a:t>-to-</a:t>
            </a:r>
            <a:r>
              <a:rPr lang="nb-NO" sz="2800" dirty="0" err="1" smtClean="0"/>
              <a:t>accept</a:t>
            </a:r>
            <a:r>
              <a:rPr lang="nb-NO" sz="2800" dirty="0" smtClean="0"/>
              <a:t> (WTA)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smtClean="0"/>
              <a:t>If </a:t>
            </a:r>
            <a:r>
              <a:rPr lang="nb-NO" sz="2800" dirty="0" err="1" smtClean="0"/>
              <a:t>we</a:t>
            </a:r>
            <a:r>
              <a:rPr lang="nb-NO" sz="2800" dirty="0" smtClean="0"/>
              <a:t> used a </a:t>
            </a:r>
            <a:r>
              <a:rPr lang="nb-NO" sz="2800" dirty="0" err="1" smtClean="0"/>
              <a:t>payment</a:t>
            </a:r>
            <a:r>
              <a:rPr lang="nb-NO" sz="2800" dirty="0" smtClean="0"/>
              <a:t>: </a:t>
            </a:r>
            <a:r>
              <a:rPr lang="nb-NO" sz="2800" dirty="0" err="1" smtClean="0"/>
              <a:t>we</a:t>
            </a:r>
            <a:r>
              <a:rPr lang="nb-NO" sz="2800" dirty="0" smtClean="0"/>
              <a:t> </a:t>
            </a:r>
            <a:r>
              <a:rPr lang="nb-NO" sz="2800" dirty="0" err="1" smtClean="0"/>
              <a:t>get</a:t>
            </a:r>
            <a:r>
              <a:rPr lang="nb-NO" sz="2800" dirty="0" smtClean="0"/>
              <a:t> </a:t>
            </a:r>
            <a:r>
              <a:rPr lang="nb-NO" sz="2800" dirty="0" err="1" smtClean="0"/>
              <a:t>willingness</a:t>
            </a:r>
            <a:r>
              <a:rPr lang="nb-NO" sz="2800" dirty="0" smtClean="0"/>
              <a:t>-to-</a:t>
            </a:r>
            <a:r>
              <a:rPr lang="nb-NO" sz="2800" dirty="0" err="1" smtClean="0"/>
              <a:t>pay</a:t>
            </a:r>
            <a:r>
              <a:rPr lang="nb-NO" sz="2800" dirty="0" smtClean="0"/>
              <a:t> (WTP)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7" name="Picture 43" descr="https://i1.wp.com/indicatorwarehouse.com/wp-content/uploads/2013/10/Lion-Money12.jpg?ssl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500" y="23548367"/>
            <a:ext cx="1791417" cy="7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3" descr="https://i1.wp.com/indicatorwarehouse.com/wp-content/uploads/2013/10/Lion-Money12.jpg?ssl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563" y="2152904"/>
            <a:ext cx="1859368" cy="79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55"/>
    </mc:Choice>
    <mc:Fallback xmlns="">
      <p:transition spd="slow" advTm="55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Criticisms of the choice experiment method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Hypothetical</a:t>
            </a:r>
            <a:r>
              <a:rPr lang="nb-NO" dirty="0" smtClean="0"/>
              <a:t> bias</a:t>
            </a:r>
          </a:p>
          <a:p>
            <a:r>
              <a:rPr lang="nb-NO" dirty="0" err="1" smtClean="0"/>
              <a:t>Utility</a:t>
            </a:r>
            <a:r>
              <a:rPr lang="nb-NO" dirty="0" smtClean="0"/>
              <a:t> </a:t>
            </a:r>
            <a:r>
              <a:rPr lang="nb-NO" dirty="0" err="1" smtClean="0"/>
              <a:t>mis-prediction</a:t>
            </a:r>
            <a:r>
              <a:rPr lang="nb-NO" dirty="0" smtClean="0"/>
              <a:t> </a:t>
            </a:r>
          </a:p>
          <a:p>
            <a:r>
              <a:rPr lang="nb-NO" dirty="0" err="1" smtClean="0"/>
              <a:t>Anchoring</a:t>
            </a:r>
            <a:endParaRPr lang="nb-NO" dirty="0" smtClean="0"/>
          </a:p>
          <a:p>
            <a:r>
              <a:rPr lang="nb-NO" dirty="0" err="1" smtClean="0"/>
              <a:t>Insensitivity</a:t>
            </a:r>
            <a:r>
              <a:rPr lang="nb-NO" dirty="0" smtClean="0"/>
              <a:t> to </a:t>
            </a:r>
            <a:r>
              <a:rPr lang="nb-NO" dirty="0" err="1" smtClean="0"/>
              <a:t>scope</a:t>
            </a:r>
            <a:endParaRPr lang="en-GB" dirty="0"/>
          </a:p>
        </p:txBody>
      </p:sp>
      <p:pic>
        <p:nvPicPr>
          <p:cNvPr id="2050" name="Picture 2" descr="https://upload.wikimedia.org/wikipedia/commons/thumb/6/63/Twemoji2_1f914.svg/800px-Twemoji2_1f914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227" y="1825625"/>
            <a:ext cx="3675063" cy="36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3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09"/>
    </mc:Choice>
    <mc:Fallback xmlns="">
      <p:transition spd="slow" advTm="132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Examples</a:t>
            </a:r>
            <a:r>
              <a:rPr lang="nb-NO" dirty="0" smtClean="0"/>
              <a:t> from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literature</a:t>
            </a:r>
            <a:r>
              <a:rPr lang="nb-NO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685" y="143520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b-NO" dirty="0" err="1" smtClean="0"/>
              <a:t>Willingness</a:t>
            </a:r>
            <a:r>
              <a:rPr lang="nb-NO" dirty="0" smtClean="0"/>
              <a:t>-to-</a:t>
            </a:r>
            <a:r>
              <a:rPr lang="nb-NO" dirty="0" err="1" smtClean="0"/>
              <a:t>pay</a:t>
            </a:r>
            <a:r>
              <a:rPr lang="nb-NO" dirty="0" smtClean="0"/>
              <a:t> (WTP) for </a:t>
            </a:r>
            <a:r>
              <a:rPr lang="nb-NO" dirty="0" err="1" smtClean="0"/>
              <a:t>cold</a:t>
            </a:r>
            <a:r>
              <a:rPr lang="nb-NO" dirty="0" smtClean="0"/>
              <a:t> water </a:t>
            </a:r>
            <a:r>
              <a:rPr lang="nb-NO" dirty="0" err="1" smtClean="0"/>
              <a:t>corals</a:t>
            </a:r>
            <a:r>
              <a:rPr lang="nb-NO" dirty="0" smtClean="0"/>
              <a:t> </a:t>
            </a:r>
            <a:endParaRPr lang="nb-NO" dirty="0"/>
          </a:p>
          <a:p>
            <a:pPr marL="0" indent="0">
              <a:buNone/>
            </a:pPr>
            <a:endParaRPr lang="nb-NO" sz="2000" dirty="0" smtClean="0"/>
          </a:p>
          <a:p>
            <a:pPr marL="0" indent="0">
              <a:buNone/>
            </a:pPr>
            <a:r>
              <a:rPr lang="nb-NO" sz="2300" dirty="0" smtClean="0"/>
              <a:t>WTP for </a:t>
            </a:r>
            <a:r>
              <a:rPr lang="nb-NO" sz="2300" dirty="0" err="1" smtClean="0"/>
              <a:t>small</a:t>
            </a:r>
            <a:r>
              <a:rPr lang="nb-NO" sz="2300" dirty="0" smtClean="0"/>
              <a:t> </a:t>
            </a:r>
            <a:r>
              <a:rPr lang="nb-NO" sz="2300" dirty="0" err="1" smtClean="0"/>
              <a:t>increase</a:t>
            </a:r>
            <a:r>
              <a:rPr lang="nb-NO" sz="2300" dirty="0" smtClean="0"/>
              <a:t> in </a:t>
            </a:r>
            <a:r>
              <a:rPr lang="nb-NO" sz="2300" dirty="0" err="1" smtClean="0"/>
              <a:t>protected</a:t>
            </a:r>
            <a:r>
              <a:rPr lang="nb-NO" sz="2300" dirty="0" smtClean="0"/>
              <a:t> area: $38</a:t>
            </a:r>
          </a:p>
          <a:p>
            <a:pPr marL="0" indent="0">
              <a:buNone/>
            </a:pPr>
            <a:r>
              <a:rPr lang="nb-NO" sz="2300" dirty="0"/>
              <a:t>WTP for </a:t>
            </a:r>
            <a:r>
              <a:rPr lang="nb-NO" sz="2300" dirty="0" err="1" smtClean="0"/>
              <a:t>large</a:t>
            </a:r>
            <a:r>
              <a:rPr lang="nb-NO" sz="2300" dirty="0" smtClean="0"/>
              <a:t> </a:t>
            </a:r>
            <a:r>
              <a:rPr lang="nb-NO" sz="2300" dirty="0" err="1"/>
              <a:t>increase</a:t>
            </a:r>
            <a:r>
              <a:rPr lang="nb-NO" sz="2300" dirty="0"/>
              <a:t> in </a:t>
            </a:r>
            <a:r>
              <a:rPr lang="nb-NO" sz="2300" dirty="0" err="1"/>
              <a:t>protected</a:t>
            </a:r>
            <a:r>
              <a:rPr lang="nb-NO" sz="2300" dirty="0"/>
              <a:t> area: </a:t>
            </a:r>
            <a:r>
              <a:rPr lang="nb-NO" sz="2300" dirty="0" smtClean="0"/>
              <a:t>$47</a:t>
            </a:r>
          </a:p>
          <a:p>
            <a:pPr marL="0" indent="0">
              <a:buNone/>
            </a:pPr>
            <a:r>
              <a:rPr lang="nb-NO" sz="2300" dirty="0" smtClean="0"/>
              <a:t>If </a:t>
            </a:r>
            <a:r>
              <a:rPr lang="nb-NO" sz="2300" dirty="0" err="1" smtClean="0"/>
              <a:t>important</a:t>
            </a:r>
            <a:r>
              <a:rPr lang="nb-NO" sz="2300" dirty="0" smtClean="0"/>
              <a:t> </a:t>
            </a:r>
            <a:r>
              <a:rPr lang="nb-NO" sz="2300" dirty="0" err="1" smtClean="0"/>
              <a:t>fish</a:t>
            </a:r>
            <a:r>
              <a:rPr lang="nb-NO" sz="2300" dirty="0" smtClean="0"/>
              <a:t> habitat: WTP $99</a:t>
            </a:r>
            <a:endParaRPr lang="en-GB" sz="23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17504" t="25803" r="50699" b="28501"/>
          <a:stretch/>
        </p:blipFill>
        <p:spPr bwMode="auto">
          <a:xfrm>
            <a:off x="6246688" y="1884416"/>
            <a:ext cx="5945312" cy="4973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9595" y="5968351"/>
            <a:ext cx="51679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Armstrong, C.W., </a:t>
            </a:r>
            <a:r>
              <a:rPr lang="en-US" sz="1400" dirty="0" err="1"/>
              <a:t>Aanesen</a:t>
            </a:r>
            <a:r>
              <a:rPr lang="en-US" sz="1400" dirty="0"/>
              <a:t>, M., van </a:t>
            </a:r>
            <a:r>
              <a:rPr lang="en-US" sz="1400" dirty="0" err="1"/>
              <a:t>Rensburg</a:t>
            </a:r>
            <a:r>
              <a:rPr lang="en-US" sz="1400" dirty="0"/>
              <a:t>, T.M. and </a:t>
            </a:r>
            <a:r>
              <a:rPr lang="en-US" sz="1400" dirty="0" err="1"/>
              <a:t>Sandorf</a:t>
            </a:r>
            <a:r>
              <a:rPr lang="en-US" sz="1400" dirty="0"/>
              <a:t>, E.D., 2019. Willingness to pay to protect cold water corals. </a:t>
            </a:r>
            <a:r>
              <a:rPr lang="en-US" sz="1400" i="1" dirty="0"/>
              <a:t>Conservation Biology</a:t>
            </a:r>
            <a:r>
              <a:rPr lang="en-US" sz="1400" dirty="0"/>
              <a:t>, </a:t>
            </a:r>
            <a:r>
              <a:rPr lang="en-US" sz="1400" i="1" dirty="0"/>
              <a:t>33</a:t>
            </a:r>
            <a:r>
              <a:rPr lang="en-US" sz="1400" dirty="0"/>
              <a:t>(6), pp.1329-1337.</a:t>
            </a:r>
            <a:endParaRPr lang="en-GB" sz="1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28"/>
    </mc:Choice>
    <mc:Fallback xmlns="">
      <p:transition spd="slow" advTm="66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Willingness-to-pay </a:t>
            </a:r>
            <a:r>
              <a:rPr lang="en-US" dirty="0"/>
              <a:t>for renewable energy investment in </a:t>
            </a:r>
            <a:r>
              <a:rPr lang="en-US" dirty="0" smtClean="0"/>
              <a:t>Korea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b-NO" dirty="0" err="1" smtClean="0"/>
              <a:t>Willingness</a:t>
            </a:r>
            <a:r>
              <a:rPr lang="nb-NO" dirty="0" smtClean="0"/>
              <a:t>-to-</a:t>
            </a:r>
            <a:r>
              <a:rPr lang="nb-NO" dirty="0" err="1" smtClean="0"/>
              <a:t>pay</a:t>
            </a:r>
            <a:r>
              <a:rPr lang="nb-NO" dirty="0" smtClean="0"/>
              <a:t> for </a:t>
            </a:r>
            <a:r>
              <a:rPr lang="nb-NO" dirty="0" err="1" smtClean="0"/>
              <a:t>reduced</a:t>
            </a:r>
            <a:r>
              <a:rPr lang="nb-NO" dirty="0" smtClean="0"/>
              <a:t> air </a:t>
            </a:r>
            <a:r>
              <a:rPr lang="nb-NO" dirty="0" err="1" smtClean="0"/>
              <a:t>pollution</a:t>
            </a:r>
            <a:r>
              <a:rPr lang="nb-NO" dirty="0" smtClean="0"/>
              <a:t>: $0.10 (</a:t>
            </a:r>
            <a:r>
              <a:rPr lang="nb-NO" dirty="0" err="1" smtClean="0"/>
              <a:t>annually</a:t>
            </a:r>
            <a:r>
              <a:rPr lang="nb-NO" dirty="0"/>
              <a:t>)</a:t>
            </a:r>
            <a:endParaRPr lang="nb-NO" dirty="0" smtClean="0"/>
          </a:p>
          <a:p>
            <a:pPr marL="0" indent="0">
              <a:buNone/>
            </a:pPr>
            <a:r>
              <a:rPr lang="nb-NO" dirty="0" err="1" smtClean="0"/>
              <a:t>Willingness</a:t>
            </a:r>
            <a:r>
              <a:rPr lang="nb-NO" dirty="0" smtClean="0"/>
              <a:t>-to-</a:t>
            </a:r>
            <a:r>
              <a:rPr lang="nb-NO" dirty="0" err="1" smtClean="0"/>
              <a:t>pay</a:t>
            </a:r>
            <a:r>
              <a:rPr lang="nb-NO" dirty="0" smtClean="0"/>
              <a:t> </a:t>
            </a:r>
            <a:r>
              <a:rPr lang="nb-NO" dirty="0"/>
              <a:t>for </a:t>
            </a:r>
            <a:r>
              <a:rPr lang="nb-NO" dirty="0" err="1" smtClean="0"/>
              <a:t>increased</a:t>
            </a:r>
            <a:r>
              <a:rPr lang="nb-NO" dirty="0" smtClean="0"/>
              <a:t> </a:t>
            </a:r>
            <a:r>
              <a:rPr lang="nb-NO" dirty="0" err="1" smtClean="0"/>
              <a:t>employment</a:t>
            </a:r>
            <a:r>
              <a:rPr lang="nb-NO" dirty="0" smtClean="0"/>
              <a:t>:</a:t>
            </a:r>
            <a:r>
              <a:rPr lang="nb-NO" dirty="0"/>
              <a:t> $</a:t>
            </a:r>
            <a:r>
              <a:rPr lang="nb-NO" dirty="0" smtClean="0"/>
              <a:t>0.13 </a:t>
            </a:r>
            <a:r>
              <a:rPr lang="nb-NO" dirty="0"/>
              <a:t>(</a:t>
            </a:r>
            <a:r>
              <a:rPr lang="nb-NO" dirty="0" err="1"/>
              <a:t>annually</a:t>
            </a:r>
            <a:r>
              <a:rPr lang="nb-NO" dirty="0"/>
              <a:t>)</a:t>
            </a:r>
            <a:endParaRPr lang="nb-NO" dirty="0" smtClean="0"/>
          </a:p>
          <a:p>
            <a:pPr marL="0" indent="0">
              <a:buNone/>
            </a:pPr>
            <a:r>
              <a:rPr lang="nb-NO" dirty="0" err="1" smtClean="0"/>
              <a:t>Willingness</a:t>
            </a:r>
            <a:r>
              <a:rPr lang="nb-NO" dirty="0" smtClean="0"/>
              <a:t>-to-</a:t>
            </a:r>
            <a:r>
              <a:rPr lang="nb-NO" dirty="0" err="1" smtClean="0"/>
              <a:t>pay</a:t>
            </a:r>
            <a:r>
              <a:rPr lang="nb-NO" dirty="0" smtClean="0"/>
              <a:t> for </a:t>
            </a:r>
            <a:r>
              <a:rPr lang="nb-NO" dirty="0" err="1" smtClean="0"/>
              <a:t>improvement</a:t>
            </a:r>
            <a:r>
              <a:rPr lang="nb-NO" dirty="0" smtClean="0"/>
              <a:t> for </a:t>
            </a:r>
            <a:r>
              <a:rPr lang="nb-NO" dirty="0" err="1" smtClean="0"/>
              <a:t>wildlife</a:t>
            </a:r>
            <a:r>
              <a:rPr lang="nb-NO" dirty="0" smtClean="0"/>
              <a:t>: </a:t>
            </a:r>
            <a:r>
              <a:rPr lang="nb-NO" dirty="0"/>
              <a:t>$</a:t>
            </a:r>
            <a:r>
              <a:rPr lang="nb-NO" dirty="0" smtClean="0"/>
              <a:t>0.084 </a:t>
            </a:r>
            <a:r>
              <a:rPr lang="nb-NO" dirty="0"/>
              <a:t>(</a:t>
            </a:r>
            <a:r>
              <a:rPr lang="nb-NO" dirty="0" err="1"/>
              <a:t>annually</a:t>
            </a:r>
            <a:r>
              <a:rPr lang="nb-NO" dirty="0"/>
              <a:t>)</a:t>
            </a: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/>
          <p:nvPr/>
        </p:nvPicPr>
        <p:blipFill rotWithShape="1">
          <a:blip r:embed="rId5"/>
          <a:srcRect l="30135" t="28758" r="32085" b="33425"/>
          <a:stretch/>
        </p:blipFill>
        <p:spPr bwMode="auto">
          <a:xfrm>
            <a:off x="3935004" y="3318552"/>
            <a:ext cx="8256996" cy="33874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6854" y="5380306"/>
            <a:ext cx="3760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Ku, S.J. and </a:t>
            </a:r>
            <a:r>
              <a:rPr lang="en-US" sz="1600" dirty="0" err="1"/>
              <a:t>Yoo</a:t>
            </a:r>
            <a:r>
              <a:rPr lang="en-US" sz="1600" dirty="0"/>
              <a:t>, S.H., 2010. Willingness to pay for renewable energy investment in Korea: A choice experiment study. </a:t>
            </a:r>
            <a:r>
              <a:rPr lang="en-US" sz="1600" i="1" dirty="0"/>
              <a:t>Renewable and Sustainable Energy Reviews</a:t>
            </a:r>
            <a:r>
              <a:rPr lang="en-US" sz="1600" dirty="0"/>
              <a:t>, </a:t>
            </a:r>
            <a:r>
              <a:rPr lang="en-US" sz="1600" i="1" dirty="0"/>
              <a:t>14</a:t>
            </a:r>
            <a:r>
              <a:rPr lang="en-US" sz="1600" dirty="0"/>
              <a:t>(8), pp.2196-2201.</a:t>
            </a:r>
            <a:endParaRPr lang="en-GB" sz="16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4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36"/>
    </mc:Choice>
    <mc:Fallback xmlns="">
      <p:transition spd="slow" advTm="10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use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economic</a:t>
            </a:r>
            <a:r>
              <a:rPr lang="nb-NO" dirty="0" smtClean="0"/>
              <a:t> </a:t>
            </a:r>
            <a:r>
              <a:rPr lang="nb-NO" dirty="0" err="1" smtClean="0"/>
              <a:t>valuation</a:t>
            </a:r>
            <a:r>
              <a:rPr lang="nb-NO" dirty="0" smtClean="0"/>
              <a:t> in </a:t>
            </a:r>
            <a:r>
              <a:rPr lang="nb-NO" dirty="0" err="1" smtClean="0"/>
              <a:t>environmental</a:t>
            </a:r>
            <a:r>
              <a:rPr lang="nb-NO" dirty="0" smtClean="0"/>
              <a:t> policy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Cost-benefit</a:t>
            </a:r>
            <a:r>
              <a:rPr lang="nb-NO" dirty="0" smtClean="0"/>
              <a:t> </a:t>
            </a:r>
            <a:r>
              <a:rPr lang="nb-NO" dirty="0" err="1" smtClean="0"/>
              <a:t>analysis</a:t>
            </a:r>
            <a:endParaRPr lang="nb-NO" dirty="0" smtClean="0"/>
          </a:p>
          <a:p>
            <a:r>
              <a:rPr lang="en-GB" dirty="0"/>
              <a:t>Pricing/ resource </a:t>
            </a:r>
            <a:r>
              <a:rPr lang="en-GB" dirty="0" smtClean="0"/>
              <a:t>management</a:t>
            </a:r>
          </a:p>
          <a:p>
            <a:r>
              <a:rPr lang="nb-NO" dirty="0" err="1" smtClean="0"/>
              <a:t>Taxation</a:t>
            </a:r>
            <a:endParaRPr lang="nb-NO" dirty="0" smtClean="0"/>
          </a:p>
          <a:p>
            <a:r>
              <a:rPr lang="nb-NO" dirty="0" smtClean="0"/>
              <a:t>Legal </a:t>
            </a:r>
            <a:r>
              <a:rPr lang="nb-NO" dirty="0" err="1" smtClean="0"/>
              <a:t>procedures</a:t>
            </a:r>
            <a:r>
              <a:rPr lang="nb-NO" dirty="0" smtClean="0"/>
              <a:t> and </a:t>
            </a:r>
            <a:r>
              <a:rPr lang="nb-NO" dirty="0" err="1" smtClean="0"/>
              <a:t>damage</a:t>
            </a:r>
            <a:r>
              <a:rPr lang="nb-NO" dirty="0" smtClean="0"/>
              <a:t> </a:t>
            </a:r>
            <a:r>
              <a:rPr lang="nb-NO" dirty="0" err="1" smtClean="0"/>
              <a:t>litigation</a:t>
            </a:r>
            <a:endParaRPr lang="nb-NO" dirty="0" smtClean="0"/>
          </a:p>
          <a:p>
            <a:r>
              <a:rPr lang="en-GB" dirty="0"/>
              <a:t>Green national </a:t>
            </a:r>
            <a:r>
              <a:rPr lang="en-GB" dirty="0" smtClean="0"/>
              <a:t>accounting</a:t>
            </a:r>
          </a:p>
          <a:p>
            <a:r>
              <a:rPr lang="en-GB" dirty="0"/>
              <a:t>Market creation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1620" y="5934670"/>
            <a:ext cx="5641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Source: Susana </a:t>
            </a:r>
            <a:r>
              <a:rPr lang="nb-NO" dirty="0" err="1" smtClean="0"/>
              <a:t>Mourato</a:t>
            </a:r>
            <a:r>
              <a:rPr lang="nb-NO" dirty="0" smtClean="0"/>
              <a:t>, </a:t>
            </a:r>
            <a:r>
              <a:rPr lang="en-US" i="1" dirty="0" smtClean="0"/>
              <a:t>Non-Market </a:t>
            </a:r>
            <a:r>
              <a:rPr lang="en-US" i="1" dirty="0"/>
              <a:t>Valuation I: Stated Preference </a:t>
            </a:r>
            <a:r>
              <a:rPr lang="en-US" i="1" dirty="0" smtClean="0"/>
              <a:t>Methods, </a:t>
            </a:r>
            <a:r>
              <a:rPr lang="en-US" dirty="0" smtClean="0"/>
              <a:t>London School of Economics </a:t>
            </a:r>
            <a:endParaRPr lang="en-US" i="1" dirty="0"/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9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9"/>
    </mc:Choice>
    <mc:Fallback xmlns="">
      <p:transition spd="slow" advTm="4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use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economic</a:t>
            </a:r>
            <a:r>
              <a:rPr lang="nb-NO" dirty="0" smtClean="0"/>
              <a:t> </a:t>
            </a:r>
            <a:r>
              <a:rPr lang="nb-NO" dirty="0" err="1" smtClean="0"/>
              <a:t>valuation</a:t>
            </a:r>
            <a:r>
              <a:rPr lang="nb-NO" dirty="0" smtClean="0"/>
              <a:t> in </a:t>
            </a:r>
            <a:r>
              <a:rPr lang="nb-NO" dirty="0" err="1" smtClean="0"/>
              <a:t>environmental</a:t>
            </a:r>
            <a:r>
              <a:rPr lang="nb-NO" dirty="0" smtClean="0"/>
              <a:t> policy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3600" b="1" dirty="0" err="1" smtClean="0"/>
              <a:t>Cost-benefit</a:t>
            </a:r>
            <a:r>
              <a:rPr lang="nb-NO" sz="3600" b="1" dirty="0" smtClean="0"/>
              <a:t> </a:t>
            </a:r>
            <a:r>
              <a:rPr lang="nb-NO" sz="3600" b="1" dirty="0" err="1" smtClean="0"/>
              <a:t>analysis</a:t>
            </a:r>
            <a:endParaRPr lang="nb-NO" sz="3600" b="1" dirty="0" smtClean="0"/>
          </a:p>
          <a:p>
            <a:r>
              <a:rPr lang="en-GB" dirty="0"/>
              <a:t>Pricing/ resource </a:t>
            </a:r>
            <a:r>
              <a:rPr lang="en-GB" dirty="0" smtClean="0"/>
              <a:t>management</a:t>
            </a:r>
          </a:p>
          <a:p>
            <a:r>
              <a:rPr lang="nb-NO" dirty="0" err="1" smtClean="0"/>
              <a:t>Taxation</a:t>
            </a:r>
            <a:endParaRPr lang="nb-NO" dirty="0" smtClean="0"/>
          </a:p>
          <a:p>
            <a:r>
              <a:rPr lang="nb-NO" dirty="0" smtClean="0"/>
              <a:t>Legal </a:t>
            </a:r>
            <a:r>
              <a:rPr lang="nb-NO" dirty="0" err="1" smtClean="0"/>
              <a:t>procedures</a:t>
            </a:r>
            <a:r>
              <a:rPr lang="nb-NO" dirty="0" smtClean="0"/>
              <a:t> and </a:t>
            </a:r>
            <a:r>
              <a:rPr lang="nb-NO" dirty="0" err="1" smtClean="0"/>
              <a:t>damage</a:t>
            </a:r>
            <a:r>
              <a:rPr lang="nb-NO" dirty="0" smtClean="0"/>
              <a:t> </a:t>
            </a:r>
            <a:r>
              <a:rPr lang="nb-NO" dirty="0" err="1" smtClean="0"/>
              <a:t>litigation</a:t>
            </a:r>
            <a:endParaRPr lang="nb-NO" dirty="0" smtClean="0"/>
          </a:p>
          <a:p>
            <a:r>
              <a:rPr lang="en-GB" dirty="0"/>
              <a:t>Green national </a:t>
            </a:r>
            <a:r>
              <a:rPr lang="en-GB" dirty="0" smtClean="0"/>
              <a:t>accounting</a:t>
            </a:r>
          </a:p>
          <a:p>
            <a:r>
              <a:rPr lang="en-GB" dirty="0"/>
              <a:t>Market creation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1620" y="5934670"/>
            <a:ext cx="5641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Source: Susana </a:t>
            </a:r>
            <a:r>
              <a:rPr lang="nb-NO" dirty="0" err="1" smtClean="0"/>
              <a:t>Mourato</a:t>
            </a:r>
            <a:r>
              <a:rPr lang="nb-NO" dirty="0" smtClean="0"/>
              <a:t>, </a:t>
            </a:r>
            <a:r>
              <a:rPr lang="en-US" i="1" dirty="0" smtClean="0"/>
              <a:t>Non-Market </a:t>
            </a:r>
            <a:r>
              <a:rPr lang="en-US" i="1" dirty="0"/>
              <a:t>Valuation I: Stated Preference </a:t>
            </a:r>
            <a:r>
              <a:rPr lang="en-US" i="1" dirty="0" smtClean="0"/>
              <a:t>Methods, </a:t>
            </a:r>
            <a:r>
              <a:rPr lang="en-US" dirty="0" smtClean="0"/>
              <a:t>London School of Economics </a:t>
            </a:r>
            <a:endParaRPr lang="en-US" i="1" dirty="0"/>
          </a:p>
          <a:p>
            <a:endParaRPr lang="en-GB" dirty="0"/>
          </a:p>
        </p:txBody>
      </p:sp>
      <p:pic>
        <p:nvPicPr>
          <p:cNvPr id="4098" name="Picture 2" descr="https://upload.wikimedia.org/wikipedia/commons/thumb/4/46/Tree_planting_closeup.jpg/800px-Tree_planting_closeu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70" y="1284269"/>
            <a:ext cx="3325041" cy="433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71"/>
    </mc:Choice>
    <mc:Fallback xmlns="">
      <p:transition spd="slow" advTm="18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use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economic</a:t>
            </a:r>
            <a:r>
              <a:rPr lang="nb-NO" dirty="0" smtClean="0"/>
              <a:t> </a:t>
            </a:r>
            <a:r>
              <a:rPr lang="nb-NO" dirty="0" err="1" smtClean="0"/>
              <a:t>valuation</a:t>
            </a:r>
            <a:r>
              <a:rPr lang="nb-NO" dirty="0" smtClean="0"/>
              <a:t> in </a:t>
            </a:r>
            <a:r>
              <a:rPr lang="nb-NO" dirty="0" err="1" smtClean="0"/>
              <a:t>environmental</a:t>
            </a:r>
            <a:r>
              <a:rPr lang="nb-NO" dirty="0" smtClean="0"/>
              <a:t> policy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Cost-benefit</a:t>
            </a:r>
            <a:r>
              <a:rPr lang="nb-NO" dirty="0" smtClean="0"/>
              <a:t> </a:t>
            </a:r>
            <a:r>
              <a:rPr lang="nb-NO" dirty="0" err="1" smtClean="0"/>
              <a:t>analysis</a:t>
            </a:r>
            <a:endParaRPr lang="nb-NO" dirty="0" smtClean="0"/>
          </a:p>
          <a:p>
            <a:r>
              <a:rPr lang="en-GB" sz="3600" b="1" dirty="0"/>
              <a:t>Pricing/ resource </a:t>
            </a:r>
            <a:r>
              <a:rPr lang="en-GB" sz="3600" b="1" dirty="0" smtClean="0"/>
              <a:t>management</a:t>
            </a:r>
          </a:p>
          <a:p>
            <a:r>
              <a:rPr lang="nb-NO" dirty="0" err="1" smtClean="0"/>
              <a:t>Taxation</a:t>
            </a:r>
            <a:endParaRPr lang="nb-NO" dirty="0" smtClean="0"/>
          </a:p>
          <a:p>
            <a:r>
              <a:rPr lang="nb-NO" dirty="0" smtClean="0"/>
              <a:t>Legal </a:t>
            </a:r>
            <a:r>
              <a:rPr lang="nb-NO" dirty="0" err="1" smtClean="0"/>
              <a:t>procedures</a:t>
            </a:r>
            <a:r>
              <a:rPr lang="nb-NO" dirty="0" smtClean="0"/>
              <a:t> and </a:t>
            </a:r>
            <a:r>
              <a:rPr lang="nb-NO" dirty="0" err="1" smtClean="0"/>
              <a:t>damage</a:t>
            </a:r>
            <a:r>
              <a:rPr lang="nb-NO" dirty="0" smtClean="0"/>
              <a:t> </a:t>
            </a:r>
            <a:r>
              <a:rPr lang="nb-NO" dirty="0" err="1" smtClean="0"/>
              <a:t>litigation</a:t>
            </a:r>
            <a:endParaRPr lang="nb-NO" dirty="0" smtClean="0"/>
          </a:p>
          <a:p>
            <a:r>
              <a:rPr lang="en-GB" dirty="0"/>
              <a:t>Green national </a:t>
            </a:r>
            <a:r>
              <a:rPr lang="en-GB" dirty="0" smtClean="0"/>
              <a:t>accounting</a:t>
            </a:r>
          </a:p>
          <a:p>
            <a:r>
              <a:rPr lang="en-GB" dirty="0"/>
              <a:t>Market creation</a:t>
            </a:r>
          </a:p>
        </p:txBody>
      </p:sp>
      <p:pic>
        <p:nvPicPr>
          <p:cNvPr id="5122" name="Picture 2" descr="https://upload.wikimedia.org/wikipedia/commons/thumb/9/91/Yosemite_sign.jpg/800px-Yosemite_sig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858" y="1276707"/>
            <a:ext cx="4293990" cy="429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1620" y="5934670"/>
            <a:ext cx="5641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Source: Susana </a:t>
            </a:r>
            <a:r>
              <a:rPr lang="nb-NO" dirty="0" err="1" smtClean="0"/>
              <a:t>Mourato</a:t>
            </a:r>
            <a:r>
              <a:rPr lang="nb-NO" dirty="0" smtClean="0"/>
              <a:t>, </a:t>
            </a:r>
            <a:r>
              <a:rPr lang="en-US" i="1" dirty="0" smtClean="0"/>
              <a:t>Non-Market </a:t>
            </a:r>
            <a:r>
              <a:rPr lang="en-US" i="1" dirty="0"/>
              <a:t>Valuation I: Stated Preference </a:t>
            </a:r>
            <a:r>
              <a:rPr lang="en-US" i="1" dirty="0" smtClean="0"/>
              <a:t>Methods, </a:t>
            </a:r>
            <a:r>
              <a:rPr lang="en-US" dirty="0" smtClean="0"/>
              <a:t>London School of Economics </a:t>
            </a:r>
            <a:endParaRPr lang="en-US" i="1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19"/>
    </mc:Choice>
    <mc:Fallback xmlns="">
      <p:transition spd="slow" advTm="17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use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economic</a:t>
            </a:r>
            <a:r>
              <a:rPr lang="nb-NO" dirty="0" smtClean="0"/>
              <a:t> </a:t>
            </a:r>
            <a:r>
              <a:rPr lang="nb-NO" dirty="0" err="1" smtClean="0"/>
              <a:t>valuation</a:t>
            </a:r>
            <a:r>
              <a:rPr lang="nb-NO" dirty="0" smtClean="0"/>
              <a:t> in </a:t>
            </a:r>
            <a:r>
              <a:rPr lang="nb-NO" dirty="0" err="1" smtClean="0"/>
              <a:t>environmental</a:t>
            </a:r>
            <a:r>
              <a:rPr lang="nb-NO" dirty="0" smtClean="0"/>
              <a:t> policy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Cost-benefit</a:t>
            </a:r>
            <a:r>
              <a:rPr lang="nb-NO" dirty="0" smtClean="0"/>
              <a:t> </a:t>
            </a:r>
            <a:r>
              <a:rPr lang="nb-NO" dirty="0" err="1" smtClean="0"/>
              <a:t>analysis</a:t>
            </a:r>
            <a:endParaRPr lang="nb-NO" dirty="0" smtClean="0"/>
          </a:p>
          <a:p>
            <a:r>
              <a:rPr lang="en-GB" dirty="0"/>
              <a:t>Pricing/ resource </a:t>
            </a:r>
            <a:r>
              <a:rPr lang="en-GB" dirty="0" smtClean="0"/>
              <a:t>management</a:t>
            </a:r>
          </a:p>
          <a:p>
            <a:r>
              <a:rPr lang="nb-NO" sz="3600" b="1" dirty="0" err="1" smtClean="0"/>
              <a:t>Taxation</a:t>
            </a:r>
            <a:endParaRPr lang="nb-NO" sz="3600" b="1" dirty="0" smtClean="0"/>
          </a:p>
          <a:p>
            <a:r>
              <a:rPr lang="nb-NO" dirty="0" smtClean="0"/>
              <a:t>Legal </a:t>
            </a:r>
            <a:r>
              <a:rPr lang="nb-NO" dirty="0" err="1" smtClean="0"/>
              <a:t>procedures</a:t>
            </a:r>
            <a:r>
              <a:rPr lang="nb-NO" dirty="0" smtClean="0"/>
              <a:t> and </a:t>
            </a:r>
            <a:r>
              <a:rPr lang="nb-NO" dirty="0" err="1" smtClean="0"/>
              <a:t>damage</a:t>
            </a:r>
            <a:r>
              <a:rPr lang="nb-NO" dirty="0" smtClean="0"/>
              <a:t> </a:t>
            </a:r>
            <a:r>
              <a:rPr lang="nb-NO" dirty="0" err="1" smtClean="0"/>
              <a:t>litigation</a:t>
            </a:r>
            <a:endParaRPr lang="nb-NO" dirty="0" smtClean="0"/>
          </a:p>
          <a:p>
            <a:r>
              <a:rPr lang="en-GB" dirty="0"/>
              <a:t>Green national </a:t>
            </a:r>
            <a:r>
              <a:rPr lang="en-GB" dirty="0" smtClean="0"/>
              <a:t>accounting</a:t>
            </a:r>
          </a:p>
          <a:p>
            <a:r>
              <a:rPr lang="en-GB" dirty="0"/>
              <a:t>Market creation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1620" y="5934670"/>
            <a:ext cx="5641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Source: Susana </a:t>
            </a:r>
            <a:r>
              <a:rPr lang="nb-NO" dirty="0" err="1" smtClean="0"/>
              <a:t>Mourato</a:t>
            </a:r>
            <a:r>
              <a:rPr lang="nb-NO" dirty="0" smtClean="0"/>
              <a:t>, </a:t>
            </a:r>
            <a:r>
              <a:rPr lang="en-US" i="1" dirty="0" smtClean="0"/>
              <a:t>Non-Market </a:t>
            </a:r>
            <a:r>
              <a:rPr lang="en-US" i="1" dirty="0"/>
              <a:t>Valuation I: Stated Preference </a:t>
            </a:r>
            <a:r>
              <a:rPr lang="en-US" i="1" dirty="0" smtClean="0"/>
              <a:t>Methods, </a:t>
            </a:r>
            <a:r>
              <a:rPr lang="en-US" dirty="0" smtClean="0"/>
              <a:t>London School of Economics </a:t>
            </a:r>
            <a:endParaRPr lang="en-US" i="1" dirty="0"/>
          </a:p>
          <a:p>
            <a:endParaRPr lang="en-GB" dirty="0"/>
          </a:p>
        </p:txBody>
      </p:sp>
      <p:pic>
        <p:nvPicPr>
          <p:cNvPr id="9218" name="Picture 2" descr="https://upload.wikimedia.org/wikipedia/commons/thumb/a/a8/Sugar_Beet_Factory%2C_England.jpg/1280px-Sugar_Beet_Factory%2C_Engla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442" y="1607218"/>
            <a:ext cx="4754973" cy="317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4"/>
    </mc:Choice>
    <mc:Fallback xmlns="">
      <p:transition spd="slow" advTm="1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use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economic</a:t>
            </a:r>
            <a:r>
              <a:rPr lang="nb-NO" dirty="0" smtClean="0"/>
              <a:t> </a:t>
            </a:r>
            <a:r>
              <a:rPr lang="nb-NO" dirty="0" err="1" smtClean="0"/>
              <a:t>valuation</a:t>
            </a:r>
            <a:r>
              <a:rPr lang="nb-NO" dirty="0" smtClean="0"/>
              <a:t> in </a:t>
            </a:r>
            <a:r>
              <a:rPr lang="nb-NO" dirty="0" err="1" smtClean="0"/>
              <a:t>environmental</a:t>
            </a:r>
            <a:r>
              <a:rPr lang="nb-NO" dirty="0" smtClean="0"/>
              <a:t> policy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Cost-benefit</a:t>
            </a:r>
            <a:r>
              <a:rPr lang="nb-NO" dirty="0" smtClean="0"/>
              <a:t> </a:t>
            </a:r>
            <a:r>
              <a:rPr lang="nb-NO" dirty="0" err="1" smtClean="0"/>
              <a:t>analysis</a:t>
            </a:r>
            <a:endParaRPr lang="nb-NO" dirty="0" smtClean="0"/>
          </a:p>
          <a:p>
            <a:r>
              <a:rPr lang="en-GB" dirty="0"/>
              <a:t>Pricing/ resource </a:t>
            </a:r>
            <a:r>
              <a:rPr lang="en-GB" dirty="0" smtClean="0"/>
              <a:t>management</a:t>
            </a:r>
          </a:p>
          <a:p>
            <a:r>
              <a:rPr lang="nb-NO" dirty="0" err="1" smtClean="0"/>
              <a:t>Taxation</a:t>
            </a:r>
            <a:endParaRPr lang="nb-NO" dirty="0" smtClean="0"/>
          </a:p>
          <a:p>
            <a:r>
              <a:rPr lang="nb-NO" sz="3600" b="1" dirty="0" smtClean="0"/>
              <a:t>Legal </a:t>
            </a:r>
            <a:r>
              <a:rPr lang="nb-NO" sz="3600" b="1" dirty="0" err="1" smtClean="0"/>
              <a:t>procedures</a:t>
            </a:r>
            <a:r>
              <a:rPr lang="nb-NO" sz="3600" b="1" dirty="0" smtClean="0"/>
              <a:t> and </a:t>
            </a:r>
            <a:r>
              <a:rPr lang="nb-NO" sz="3600" b="1" dirty="0" err="1" smtClean="0"/>
              <a:t>damage</a:t>
            </a:r>
            <a:r>
              <a:rPr lang="nb-NO" sz="3600" b="1" dirty="0" smtClean="0"/>
              <a:t> </a:t>
            </a:r>
            <a:r>
              <a:rPr lang="nb-NO" sz="3600" b="1" dirty="0" err="1" smtClean="0"/>
              <a:t>litigation</a:t>
            </a:r>
            <a:endParaRPr lang="nb-NO" sz="3600" b="1" dirty="0" smtClean="0"/>
          </a:p>
          <a:p>
            <a:r>
              <a:rPr lang="en-GB" dirty="0"/>
              <a:t>Green national </a:t>
            </a:r>
            <a:r>
              <a:rPr lang="en-GB" dirty="0" smtClean="0"/>
              <a:t>accounting</a:t>
            </a:r>
          </a:p>
          <a:p>
            <a:r>
              <a:rPr lang="en-GB" dirty="0"/>
              <a:t>Market creation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1620" y="5934670"/>
            <a:ext cx="5641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Source: Susana </a:t>
            </a:r>
            <a:r>
              <a:rPr lang="nb-NO" dirty="0" err="1" smtClean="0"/>
              <a:t>Mourato</a:t>
            </a:r>
            <a:r>
              <a:rPr lang="nb-NO" dirty="0" smtClean="0"/>
              <a:t>, </a:t>
            </a:r>
            <a:r>
              <a:rPr lang="en-US" i="1" dirty="0" smtClean="0"/>
              <a:t>Non-Market </a:t>
            </a:r>
            <a:r>
              <a:rPr lang="en-US" i="1" dirty="0"/>
              <a:t>Valuation I: Stated Preference </a:t>
            </a:r>
            <a:r>
              <a:rPr lang="en-US" i="1" dirty="0" smtClean="0"/>
              <a:t>Methods, </a:t>
            </a:r>
            <a:r>
              <a:rPr lang="en-US" dirty="0" smtClean="0"/>
              <a:t>London School of Economics </a:t>
            </a:r>
            <a:endParaRPr lang="en-US" i="1" dirty="0"/>
          </a:p>
          <a:p>
            <a:endParaRPr lang="en-GB" dirty="0"/>
          </a:p>
        </p:txBody>
      </p:sp>
      <p:pic>
        <p:nvPicPr>
          <p:cNvPr id="8194" name="Picture 2" descr="https://upload.wikimedia.org/wikipedia/commons/2/2e/Oil-spi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281" y="1991296"/>
            <a:ext cx="3203163" cy="320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25"/>
    </mc:Choice>
    <mc:Fallback xmlns="">
      <p:transition spd="slow" advTm="85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Choice </a:t>
            </a:r>
            <a:r>
              <a:rPr lang="nb-NO" dirty="0" err="1" smtClean="0"/>
              <a:t>experiments</a:t>
            </a:r>
            <a:r>
              <a:rPr lang="nb-NO" dirty="0" smtClean="0"/>
              <a:t>!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43" y="1479875"/>
            <a:ext cx="8898194" cy="504283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3"/>
    </mc:Choice>
    <mc:Fallback xmlns="">
      <p:transition spd="slow" advTm="4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use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economic</a:t>
            </a:r>
            <a:r>
              <a:rPr lang="nb-NO" dirty="0" smtClean="0"/>
              <a:t> </a:t>
            </a:r>
            <a:r>
              <a:rPr lang="nb-NO" dirty="0" err="1" smtClean="0"/>
              <a:t>valuation</a:t>
            </a:r>
            <a:r>
              <a:rPr lang="nb-NO" dirty="0" smtClean="0"/>
              <a:t> in </a:t>
            </a:r>
            <a:r>
              <a:rPr lang="nb-NO" dirty="0" err="1" smtClean="0"/>
              <a:t>environmental</a:t>
            </a:r>
            <a:r>
              <a:rPr lang="nb-NO" dirty="0" smtClean="0"/>
              <a:t> policy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Cost-benefit</a:t>
            </a:r>
            <a:r>
              <a:rPr lang="nb-NO" dirty="0" smtClean="0"/>
              <a:t> </a:t>
            </a:r>
            <a:r>
              <a:rPr lang="nb-NO" dirty="0" err="1" smtClean="0"/>
              <a:t>analysis</a:t>
            </a:r>
            <a:endParaRPr lang="nb-NO" dirty="0" smtClean="0"/>
          </a:p>
          <a:p>
            <a:r>
              <a:rPr lang="en-GB" dirty="0"/>
              <a:t>Pricing/ resource </a:t>
            </a:r>
            <a:r>
              <a:rPr lang="en-GB" dirty="0" smtClean="0"/>
              <a:t>management</a:t>
            </a:r>
          </a:p>
          <a:p>
            <a:r>
              <a:rPr lang="nb-NO" dirty="0" err="1" smtClean="0"/>
              <a:t>Taxation</a:t>
            </a:r>
            <a:endParaRPr lang="nb-NO" dirty="0" smtClean="0"/>
          </a:p>
          <a:p>
            <a:r>
              <a:rPr lang="nb-NO" dirty="0" smtClean="0"/>
              <a:t>Legal </a:t>
            </a:r>
            <a:r>
              <a:rPr lang="nb-NO" dirty="0" err="1" smtClean="0"/>
              <a:t>procedures</a:t>
            </a:r>
            <a:r>
              <a:rPr lang="nb-NO" dirty="0" smtClean="0"/>
              <a:t> and </a:t>
            </a:r>
            <a:r>
              <a:rPr lang="nb-NO" dirty="0" err="1" smtClean="0"/>
              <a:t>damage</a:t>
            </a:r>
            <a:r>
              <a:rPr lang="nb-NO" dirty="0" smtClean="0"/>
              <a:t> </a:t>
            </a:r>
            <a:r>
              <a:rPr lang="nb-NO" dirty="0" err="1" smtClean="0"/>
              <a:t>litigation</a:t>
            </a:r>
            <a:endParaRPr lang="nb-NO" dirty="0" smtClean="0"/>
          </a:p>
          <a:p>
            <a:r>
              <a:rPr lang="en-GB" sz="3600" b="1" dirty="0"/>
              <a:t>Green national </a:t>
            </a:r>
            <a:r>
              <a:rPr lang="en-GB" sz="3600" b="1" dirty="0" smtClean="0"/>
              <a:t>accounting</a:t>
            </a:r>
          </a:p>
          <a:p>
            <a:r>
              <a:rPr lang="en-GB" dirty="0"/>
              <a:t>Market creation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1620" y="5934670"/>
            <a:ext cx="5641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Source: Susana </a:t>
            </a:r>
            <a:r>
              <a:rPr lang="nb-NO" dirty="0" err="1" smtClean="0"/>
              <a:t>Mourato</a:t>
            </a:r>
            <a:r>
              <a:rPr lang="nb-NO" dirty="0" smtClean="0"/>
              <a:t>, </a:t>
            </a:r>
            <a:r>
              <a:rPr lang="en-US" i="1" dirty="0" smtClean="0"/>
              <a:t>Non-Market </a:t>
            </a:r>
            <a:r>
              <a:rPr lang="en-US" i="1" dirty="0"/>
              <a:t>Valuation I: Stated Preference </a:t>
            </a:r>
            <a:r>
              <a:rPr lang="en-US" i="1" dirty="0" smtClean="0"/>
              <a:t>Methods, </a:t>
            </a:r>
            <a:r>
              <a:rPr lang="en-US" dirty="0" smtClean="0"/>
              <a:t>London School of Economics </a:t>
            </a:r>
            <a:endParaRPr lang="en-US" i="1" dirty="0"/>
          </a:p>
          <a:p>
            <a:endParaRPr lang="en-GB" dirty="0"/>
          </a:p>
        </p:txBody>
      </p:sp>
      <p:pic>
        <p:nvPicPr>
          <p:cNvPr id="7170" name="Picture 2" descr="https://upload.wikimedia.org/wikipedia/commons/thumb/3/34/Spruce_forest_at_Holma.jpg/1024px-Spruce_forest_at_Hol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480" y="1690688"/>
            <a:ext cx="4884958" cy="366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51"/>
    </mc:Choice>
    <mc:Fallback xmlns="">
      <p:transition spd="slow" advTm="28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use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economic</a:t>
            </a:r>
            <a:r>
              <a:rPr lang="nb-NO" dirty="0" smtClean="0"/>
              <a:t> </a:t>
            </a:r>
            <a:r>
              <a:rPr lang="nb-NO" dirty="0" err="1" smtClean="0"/>
              <a:t>valuation</a:t>
            </a:r>
            <a:r>
              <a:rPr lang="nb-NO" dirty="0" smtClean="0"/>
              <a:t> in </a:t>
            </a:r>
            <a:r>
              <a:rPr lang="nb-NO" dirty="0" err="1" smtClean="0"/>
              <a:t>environmental</a:t>
            </a:r>
            <a:r>
              <a:rPr lang="nb-NO" dirty="0" smtClean="0"/>
              <a:t> policy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Cost-benefit</a:t>
            </a:r>
            <a:r>
              <a:rPr lang="nb-NO" dirty="0" smtClean="0"/>
              <a:t> </a:t>
            </a:r>
            <a:r>
              <a:rPr lang="nb-NO" dirty="0" err="1" smtClean="0"/>
              <a:t>analysis</a:t>
            </a:r>
            <a:endParaRPr lang="nb-NO" dirty="0" smtClean="0"/>
          </a:p>
          <a:p>
            <a:r>
              <a:rPr lang="en-GB" dirty="0"/>
              <a:t>Pricing/ resource </a:t>
            </a:r>
            <a:r>
              <a:rPr lang="en-GB" dirty="0" smtClean="0"/>
              <a:t>management</a:t>
            </a:r>
          </a:p>
          <a:p>
            <a:r>
              <a:rPr lang="nb-NO" dirty="0" err="1" smtClean="0"/>
              <a:t>Taxation</a:t>
            </a:r>
            <a:endParaRPr lang="nb-NO" dirty="0" smtClean="0"/>
          </a:p>
          <a:p>
            <a:r>
              <a:rPr lang="nb-NO" dirty="0" smtClean="0"/>
              <a:t>Legal </a:t>
            </a:r>
            <a:r>
              <a:rPr lang="nb-NO" dirty="0" err="1" smtClean="0"/>
              <a:t>procedures</a:t>
            </a:r>
            <a:r>
              <a:rPr lang="nb-NO" dirty="0" smtClean="0"/>
              <a:t> and </a:t>
            </a:r>
            <a:r>
              <a:rPr lang="nb-NO" dirty="0" err="1" smtClean="0"/>
              <a:t>damage</a:t>
            </a:r>
            <a:r>
              <a:rPr lang="nb-NO" dirty="0" smtClean="0"/>
              <a:t> </a:t>
            </a:r>
            <a:r>
              <a:rPr lang="nb-NO" dirty="0" err="1" smtClean="0"/>
              <a:t>litigation</a:t>
            </a:r>
            <a:endParaRPr lang="nb-NO" dirty="0" smtClean="0"/>
          </a:p>
          <a:p>
            <a:r>
              <a:rPr lang="en-GB" dirty="0"/>
              <a:t>Green national </a:t>
            </a:r>
            <a:r>
              <a:rPr lang="en-GB" dirty="0" smtClean="0"/>
              <a:t>accounting</a:t>
            </a:r>
          </a:p>
          <a:p>
            <a:r>
              <a:rPr lang="en-GB" sz="3600" b="1" dirty="0"/>
              <a:t>Market creation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1620" y="5934670"/>
            <a:ext cx="5641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Source: Susana </a:t>
            </a:r>
            <a:r>
              <a:rPr lang="nb-NO" dirty="0" err="1" smtClean="0"/>
              <a:t>Mourato</a:t>
            </a:r>
            <a:r>
              <a:rPr lang="nb-NO" dirty="0" smtClean="0"/>
              <a:t>, </a:t>
            </a:r>
            <a:r>
              <a:rPr lang="en-US" i="1" dirty="0" smtClean="0"/>
              <a:t>Non-Market </a:t>
            </a:r>
            <a:r>
              <a:rPr lang="en-US" i="1" dirty="0"/>
              <a:t>Valuation I: Stated Preference </a:t>
            </a:r>
            <a:r>
              <a:rPr lang="en-US" i="1" dirty="0" smtClean="0"/>
              <a:t>Methods, </a:t>
            </a:r>
            <a:r>
              <a:rPr lang="en-US" dirty="0" smtClean="0"/>
              <a:t>London School of Economics </a:t>
            </a:r>
            <a:endParaRPr lang="en-US" i="1" dirty="0"/>
          </a:p>
          <a:p>
            <a:endParaRPr lang="en-GB" dirty="0"/>
          </a:p>
        </p:txBody>
      </p:sp>
      <p:pic>
        <p:nvPicPr>
          <p:cNvPr id="6146" name="Picture 2" descr="https://upload.wikimedia.org/wikipedia/commons/thumb/2/2c/Boquete_Cloud_Forest_2.jpg/1024px-Boquete_Cloud_Forest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009" y="1825625"/>
            <a:ext cx="5075604" cy="380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5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72"/>
    </mc:Choice>
    <mc:Fallback xmlns="">
      <p:transition spd="slow" advTm="2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Willingness-to-pay </a:t>
            </a:r>
            <a:r>
              <a:rPr lang="en-US" dirty="0"/>
              <a:t>for mortality risk reduction for traffic accidents in Myanmar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Value of avoiding one death: </a:t>
            </a:r>
            <a:r>
              <a:rPr lang="en-GB" b="1" dirty="0" smtClean="0"/>
              <a:t>MMK 118.062 million</a:t>
            </a:r>
          </a:p>
          <a:p>
            <a:r>
              <a:rPr lang="en-US" dirty="0" smtClean="0"/>
              <a:t>The total </a:t>
            </a:r>
            <a:r>
              <a:rPr lang="en-US" dirty="0"/>
              <a:t>cost of death was estimated to range from </a:t>
            </a:r>
            <a:r>
              <a:rPr lang="en-US" b="1" dirty="0"/>
              <a:t>MMK 594.681 billion </a:t>
            </a:r>
            <a:r>
              <a:rPr lang="en-US" dirty="0"/>
              <a:t>(US$ 495.567 million) to </a:t>
            </a:r>
            <a:r>
              <a:rPr lang="en-US" b="1" dirty="0"/>
              <a:t>MMK 820.296 billion </a:t>
            </a:r>
            <a:r>
              <a:rPr lang="en-US" dirty="0"/>
              <a:t>(US$ 683.580 million) in </a:t>
            </a:r>
            <a:r>
              <a:rPr lang="en-US" dirty="0" smtClean="0"/>
              <a:t>2015</a:t>
            </a:r>
          </a:p>
          <a:p>
            <a:r>
              <a:rPr lang="en-US" dirty="0"/>
              <a:t>WTP was </a:t>
            </a:r>
            <a:r>
              <a:rPr lang="en-US" dirty="0" smtClean="0"/>
              <a:t>associated </a:t>
            </a:r>
            <a:r>
              <a:rPr lang="en-US" dirty="0"/>
              <a:t>with age, family status, 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education</a:t>
            </a:r>
            <a:r>
              <a:rPr lang="en-US" dirty="0"/>
              <a:t>, occupation, individual income, 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household </a:t>
            </a:r>
            <a:r>
              <a:rPr lang="en-US" dirty="0"/>
              <a:t>income, the vehicle used, exposure 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to </a:t>
            </a:r>
            <a:r>
              <a:rPr lang="en-US" dirty="0"/>
              <a:t>traffic, drunk driving, personal experiences, 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and the </a:t>
            </a:r>
            <a:r>
              <a:rPr lang="en-US" dirty="0"/>
              <a:t>perceived risk of traffic accidents. 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3160" y="5834846"/>
            <a:ext cx="583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Mon, E.E., </a:t>
            </a:r>
            <a:r>
              <a:rPr lang="en-GB" sz="1400" dirty="0" err="1"/>
              <a:t>Jomnonkwao</a:t>
            </a:r>
            <a:r>
              <a:rPr lang="en-GB" sz="1400" dirty="0"/>
              <a:t>, S., </a:t>
            </a:r>
            <a:r>
              <a:rPr lang="en-GB" sz="1400" dirty="0" err="1"/>
              <a:t>Khampirat</a:t>
            </a:r>
            <a:r>
              <a:rPr lang="en-GB" sz="1400" dirty="0"/>
              <a:t>, B., </a:t>
            </a:r>
            <a:r>
              <a:rPr lang="en-GB" sz="1400" dirty="0" err="1"/>
              <a:t>Satiennam</a:t>
            </a:r>
            <a:r>
              <a:rPr lang="en-GB" sz="1400" dirty="0"/>
              <a:t>, W. and </a:t>
            </a:r>
            <a:r>
              <a:rPr lang="en-GB" sz="1400" dirty="0" err="1"/>
              <a:t>Ratanavaraha</a:t>
            </a:r>
            <a:r>
              <a:rPr lang="en-GB" sz="1400" dirty="0"/>
              <a:t>, V., 2018. Willingness to pay for mortality risk reduction for traffic accidents in Myanmar. Accident Analysis &amp; Prevention, 118, pp.18-28.</a:t>
            </a:r>
          </a:p>
          <a:p>
            <a:endParaRPr lang="en-GB" sz="1400" dirty="0"/>
          </a:p>
        </p:txBody>
      </p:sp>
      <p:pic>
        <p:nvPicPr>
          <p:cNvPr id="10243" name="Picture 3" descr="https://upload.wikimedia.org/wikipedia/commons/thumb/4/44/Mandalay_Street.JPG/1024px-Mandalay_Stre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589" y="3495783"/>
            <a:ext cx="3754821" cy="28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0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98"/>
    </mc:Choice>
    <mc:Fallback xmlns="">
      <p:transition spd="slow" advTm="71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Water Quality Improvement and the Floating Settlements on Inlay Lake, Myanmar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61935" cy="4351338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average </a:t>
            </a:r>
            <a:r>
              <a:rPr lang="en-US" dirty="0" smtClean="0"/>
              <a:t>gain </a:t>
            </a:r>
            <a:r>
              <a:rPr lang="en-US" dirty="0"/>
              <a:t>from the lake water quality improvement </a:t>
            </a:r>
            <a:r>
              <a:rPr lang="en-US" b="1" dirty="0"/>
              <a:t>is </a:t>
            </a:r>
            <a:r>
              <a:rPr lang="en-US" b="1" dirty="0" smtClean="0"/>
              <a:t>5.9</a:t>
            </a:r>
            <a:r>
              <a:rPr lang="en-US" b="1" dirty="0"/>
              <a:t>% of the average annual per capita income </a:t>
            </a:r>
            <a:r>
              <a:rPr lang="en-US" dirty="0"/>
              <a:t>of those on the lake.</a:t>
            </a:r>
            <a:endParaRPr lang="en-GB" dirty="0"/>
          </a:p>
        </p:txBody>
      </p:sp>
      <p:pic>
        <p:nvPicPr>
          <p:cNvPr id="12290" name="Picture 2" descr="https://upload.wikimedia.org/wikipedia/commons/thumb/c/c5/Inle_Lake%2C_Myanmar_2012.jpg/800px-Inle_Lake%2C_Myanmar_2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553" y="1690688"/>
            <a:ext cx="3768653" cy="495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upload.wikimedia.org/wikipedia/commons/thumb/0/01/Blue_star_water_lily.jpg/1024px-Blue_star_water_lil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36" y="4808305"/>
            <a:ext cx="3456397" cy="170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7782" y="4825873"/>
            <a:ext cx="31213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/>
              <a:t>Hninn</a:t>
            </a:r>
            <a:r>
              <a:rPr lang="en-GB" sz="1400" dirty="0"/>
              <a:t>, S.T., Kaneko, S., </a:t>
            </a:r>
            <a:r>
              <a:rPr lang="en-GB" sz="1400" dirty="0" err="1"/>
              <a:t>Kawata</a:t>
            </a:r>
            <a:r>
              <a:rPr lang="en-GB" sz="1400" dirty="0"/>
              <a:t>, K. and Yoshida, Y., 2017. A nonparametric welfare analysis via a randomized conjoint field experiment: an application to water quality improvement and the floating settlements on Inlay Lake, Myanmar. </a:t>
            </a:r>
            <a:r>
              <a:rPr lang="en-GB" sz="1400" i="1" dirty="0"/>
              <a:t>IDEC DP2 Series</a:t>
            </a:r>
            <a:r>
              <a:rPr lang="en-GB" sz="1400" dirty="0"/>
              <a:t>, </a:t>
            </a:r>
            <a:r>
              <a:rPr lang="en-GB" sz="1400" i="1" dirty="0"/>
              <a:t>7</a:t>
            </a:r>
            <a:r>
              <a:rPr lang="en-GB" sz="1400" dirty="0"/>
              <a:t>(3), pp.1-33.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5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31"/>
    </mc:Choice>
    <mc:Fallback xmlns="">
      <p:transition spd="slow" advTm="29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Conclusion</a:t>
            </a:r>
            <a:r>
              <a:rPr lang="nb-NO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Choice </a:t>
            </a:r>
            <a:r>
              <a:rPr lang="nb-NO" dirty="0" err="1" smtClean="0"/>
              <a:t>experiments</a:t>
            </a:r>
            <a:r>
              <a:rPr lang="nb-NO" dirty="0" smtClean="0"/>
              <a:t> </a:t>
            </a:r>
            <a:r>
              <a:rPr lang="nb-NO" dirty="0" err="1" smtClean="0"/>
              <a:t>allow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study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preferences</a:t>
            </a:r>
            <a:r>
              <a:rPr lang="nb-NO" dirty="0" smtClean="0"/>
              <a:t> and trade-</a:t>
            </a:r>
            <a:r>
              <a:rPr lang="nb-NO" dirty="0" err="1" smtClean="0"/>
              <a:t>offs</a:t>
            </a:r>
            <a:endParaRPr lang="nb-NO" dirty="0" smtClean="0"/>
          </a:p>
          <a:p>
            <a:r>
              <a:rPr lang="nb-NO" dirty="0" err="1" smtClean="0"/>
              <a:t>Can</a:t>
            </a:r>
            <a:r>
              <a:rPr lang="nb-NO" dirty="0" smtClean="0"/>
              <a:t> be used for </a:t>
            </a:r>
            <a:r>
              <a:rPr lang="nb-NO" dirty="0" err="1" smtClean="0"/>
              <a:t>economic</a:t>
            </a:r>
            <a:r>
              <a:rPr lang="nb-NO" dirty="0" smtClean="0"/>
              <a:t> </a:t>
            </a:r>
            <a:r>
              <a:rPr lang="nb-NO" dirty="0" err="1" smtClean="0"/>
              <a:t>valuation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non-</a:t>
            </a:r>
            <a:r>
              <a:rPr lang="nb-NO" dirty="0" err="1" smtClean="0"/>
              <a:t>market</a:t>
            </a:r>
            <a:r>
              <a:rPr lang="nb-NO" dirty="0" smtClean="0"/>
              <a:t> </a:t>
            </a:r>
            <a:r>
              <a:rPr lang="nb-NO" dirty="0" err="1" smtClean="0"/>
              <a:t>goods</a:t>
            </a:r>
            <a:endParaRPr lang="nb-NO" dirty="0" smtClean="0"/>
          </a:p>
          <a:p>
            <a:r>
              <a:rPr lang="nb-NO" dirty="0" err="1" smtClean="0"/>
              <a:t>There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biases</a:t>
            </a:r>
            <a:r>
              <a:rPr lang="nb-NO" dirty="0" smtClean="0"/>
              <a:t> and </a:t>
            </a:r>
            <a:r>
              <a:rPr lang="nb-NO" dirty="0" err="1" smtClean="0"/>
              <a:t>weaknesses</a:t>
            </a:r>
            <a:r>
              <a:rPr lang="nb-NO" dirty="0" smtClean="0"/>
              <a:t> (</a:t>
            </a:r>
            <a:r>
              <a:rPr lang="nb-NO" dirty="0" err="1" smtClean="0"/>
              <a:t>such</a:t>
            </a:r>
            <a:r>
              <a:rPr lang="nb-NO" dirty="0" smtClean="0"/>
              <a:t> as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hypothetical</a:t>
            </a:r>
            <a:r>
              <a:rPr lang="nb-NO" dirty="0" smtClean="0"/>
              <a:t> bias)</a:t>
            </a:r>
          </a:p>
          <a:p>
            <a:r>
              <a:rPr lang="nb-NO" dirty="0" err="1" smtClean="0"/>
              <a:t>Nonetheless</a:t>
            </a:r>
            <a:r>
              <a:rPr lang="nb-NO" dirty="0" smtClean="0"/>
              <a:t>, </a:t>
            </a:r>
            <a:r>
              <a:rPr lang="nb-NO" dirty="0" err="1" smtClean="0"/>
              <a:t>very</a:t>
            </a:r>
            <a:r>
              <a:rPr lang="nb-NO" dirty="0" smtClean="0"/>
              <a:t> </a:t>
            </a:r>
            <a:r>
              <a:rPr lang="nb-NO" dirty="0" err="1" smtClean="0"/>
              <a:t>useful</a:t>
            </a:r>
            <a:r>
              <a:rPr lang="nb-NO" dirty="0" smtClean="0"/>
              <a:t> for policy-</a:t>
            </a:r>
            <a:r>
              <a:rPr lang="nb-NO" dirty="0" err="1" smtClean="0"/>
              <a:t>making</a:t>
            </a:r>
            <a:r>
              <a:rPr lang="nb-NO" dirty="0" smtClean="0"/>
              <a:t> </a:t>
            </a:r>
          </a:p>
          <a:p>
            <a:r>
              <a:rPr lang="nb-NO" dirty="0" err="1" smtClean="0"/>
              <a:t>Avoids</a:t>
            </a:r>
            <a:r>
              <a:rPr lang="nb-NO" dirty="0" smtClean="0"/>
              <a:t> </a:t>
            </a:r>
            <a:r>
              <a:rPr lang="nb-NO" dirty="0" err="1" smtClean="0"/>
              <a:t>inadvertent</a:t>
            </a:r>
            <a:r>
              <a:rPr lang="nb-NO" dirty="0" smtClean="0"/>
              <a:t> </a:t>
            </a:r>
            <a:r>
              <a:rPr lang="nb-NO" dirty="0" err="1" smtClean="0"/>
              <a:t>reductions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welfare</a:t>
            </a:r>
            <a:endParaRPr lang="en-GB" dirty="0"/>
          </a:p>
        </p:txBody>
      </p:sp>
      <p:pic>
        <p:nvPicPr>
          <p:cNvPr id="13314" name="Picture 2" descr="https://upload.wikimedia.org/wikipedia/commons/thumb/8/8a/Myanmar%2C_a%C3%A9rea_1.jpg/1280px-Myanmar%2C_a%C3%A9rea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796" y="3642990"/>
            <a:ext cx="4253501" cy="282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6987" y="5509329"/>
            <a:ext cx="3918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My </a:t>
            </a:r>
            <a:r>
              <a:rPr lang="nb-NO" b="1" dirty="0" err="1" smtClean="0"/>
              <a:t>contact</a:t>
            </a:r>
            <a:r>
              <a:rPr lang="nb-NO" b="1" dirty="0" smtClean="0"/>
              <a:t> </a:t>
            </a:r>
            <a:r>
              <a:rPr lang="nb-NO" b="1" dirty="0" err="1" smtClean="0"/>
              <a:t>details</a:t>
            </a:r>
            <a:r>
              <a:rPr lang="nb-NO" b="1" dirty="0" smtClean="0"/>
              <a:t>:</a:t>
            </a:r>
          </a:p>
          <a:p>
            <a:r>
              <a:rPr lang="nb-NO" dirty="0" smtClean="0"/>
              <a:t>Email: kimsjacobsen@gmail.com</a:t>
            </a:r>
          </a:p>
          <a:p>
            <a:r>
              <a:rPr lang="nb-NO" dirty="0" err="1" smtClean="0"/>
              <a:t>Twitter</a:t>
            </a:r>
            <a:r>
              <a:rPr lang="nb-NO" dirty="0" smtClean="0"/>
              <a:t>: </a:t>
            </a:r>
            <a:r>
              <a:rPr lang="en-GB" dirty="0" err="1"/>
              <a:t>kimsjacobsen</a:t>
            </a:r>
            <a:endParaRPr lang="en-GB" dirty="0"/>
          </a:p>
          <a:p>
            <a:r>
              <a:rPr lang="en-GB" dirty="0" smtClean="0"/>
              <a:t>LinkedIn: </a:t>
            </a:r>
            <a:r>
              <a:rPr lang="en-GB" dirty="0"/>
              <a:t>Kim Solve Jacobsen</a:t>
            </a:r>
            <a:br>
              <a:rPr lang="en-GB" dirty="0"/>
            </a:br>
            <a:endParaRPr lang="en-GB" dirty="0"/>
          </a:p>
        </p:txBody>
      </p:sp>
      <p:pic>
        <p:nvPicPr>
          <p:cNvPr id="7" name="Picture 10" descr="2256_ox_brand_blue_p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88" y="5618817"/>
            <a:ext cx="962993" cy="96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2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32"/>
    </mc:Choice>
    <mc:Fallback xmlns="">
      <p:transition spd="slow" advTm="41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How do </a:t>
            </a:r>
            <a:r>
              <a:rPr lang="nb-NO" dirty="0" err="1" smtClean="0"/>
              <a:t>choice</a:t>
            </a:r>
            <a:r>
              <a:rPr lang="nb-NO" dirty="0" smtClean="0"/>
              <a:t> </a:t>
            </a:r>
            <a:r>
              <a:rPr lang="nb-NO" dirty="0" err="1" smtClean="0"/>
              <a:t>experiments</a:t>
            </a:r>
            <a:r>
              <a:rPr lang="nb-NO" dirty="0" smtClean="0"/>
              <a:t> </a:t>
            </a:r>
            <a:r>
              <a:rPr lang="nb-NO" dirty="0" err="1" smtClean="0"/>
              <a:t>work</a:t>
            </a:r>
            <a:r>
              <a:rPr lang="nb-NO" dirty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06961" cy="4351338"/>
          </a:xfrm>
        </p:spPr>
        <p:txBody>
          <a:bodyPr/>
          <a:lstStyle/>
          <a:p>
            <a:r>
              <a:rPr lang="en-GB" dirty="0" smtClean="0"/>
              <a:t>Participants choose between scenarios</a:t>
            </a:r>
          </a:p>
          <a:p>
            <a:r>
              <a:rPr lang="en-GB" dirty="0" smtClean="0"/>
              <a:t>The scenarios differ in the levels of the attributes</a:t>
            </a:r>
          </a:p>
          <a:p>
            <a:r>
              <a:rPr lang="en-GB" dirty="0" smtClean="0"/>
              <a:t>They have to trade-off the various attributes to choose the scenario they overall prefer 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61" y="2585884"/>
            <a:ext cx="5692877" cy="3226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723" y="6176963"/>
            <a:ext cx="1062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Optional reading</a:t>
            </a:r>
            <a:r>
              <a:rPr lang="nb-NO" dirty="0" smtClean="0"/>
              <a:t>: </a:t>
            </a:r>
            <a:r>
              <a:rPr lang="en-US" dirty="0" smtClean="0"/>
              <a:t>Bennett</a:t>
            </a:r>
            <a:r>
              <a:rPr lang="en-US" dirty="0"/>
              <a:t>, J. and </a:t>
            </a:r>
            <a:r>
              <a:rPr lang="en-US" dirty="0" err="1"/>
              <a:t>Adamowicz</a:t>
            </a:r>
            <a:r>
              <a:rPr lang="en-US" dirty="0"/>
              <a:t>, V., 2001. Some fundamentals of environmental choice modelling. </a:t>
            </a:r>
            <a:r>
              <a:rPr lang="en-US" i="1" dirty="0"/>
              <a:t>The choice modelling approach to environmental valuation</a:t>
            </a:r>
            <a:r>
              <a:rPr lang="en-US" dirty="0"/>
              <a:t>, pp.37-69.</a:t>
            </a:r>
            <a:endParaRPr lang="en-GB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56"/>
    </mc:Choice>
    <mc:Fallback xmlns="">
      <p:transition spd="slow" advTm="35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40"/>
            <a:ext cx="6096000" cy="28480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49559"/>
            <a:ext cx="5996683" cy="2809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5" y="3338233"/>
            <a:ext cx="5951665" cy="2783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269" y="3338234"/>
            <a:ext cx="5975070" cy="278341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7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3"/>
    </mc:Choice>
    <mc:Fallback xmlns="">
      <p:transition spd="slow" advTm="19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Bilderesultat for lion predate co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6"/>
          <a:stretch/>
        </p:blipFill>
        <p:spPr bwMode="auto">
          <a:xfrm>
            <a:off x="-10274" y="0"/>
            <a:ext cx="6236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/>
          <a:stretch/>
        </p:blipFill>
        <p:spPr>
          <a:xfrm>
            <a:off x="5619964" y="0"/>
            <a:ext cx="658231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52"/>
    </mc:Choice>
    <mc:Fallback xmlns="">
      <p:transition spd="slow" advTm="45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5934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7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88"/>
    </mc:Choice>
    <mc:Fallback xmlns="">
      <p:transition spd="slow" advTm="36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92"/>
            <a:ext cx="12192000" cy="685949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4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6"/>
    </mc:Choice>
    <mc:Fallback xmlns="">
      <p:transition spd="slow" advTm="21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Save the tiger: Learning to live with dangerous neighbours | Th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0719"/>
            <a:ext cx="4795736" cy="33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5349673"/>
            <a:ext cx="3215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Image </a:t>
            </a:r>
            <a:r>
              <a:rPr lang="nb-NO" sz="1200" dirty="0" err="1" smtClean="0"/>
              <a:t>credit</a:t>
            </a:r>
            <a:r>
              <a:rPr lang="nb-NO" sz="1200" dirty="0" smtClean="0"/>
              <a:t>: The </a:t>
            </a:r>
            <a:r>
              <a:rPr lang="nb-NO" sz="1200" dirty="0" err="1" smtClean="0"/>
              <a:t>Independent</a:t>
            </a:r>
            <a:r>
              <a:rPr lang="nb-NO" sz="1200" dirty="0" smtClean="0"/>
              <a:t> </a:t>
            </a:r>
            <a:endParaRPr lang="en-GB" sz="1200" dirty="0"/>
          </a:p>
        </p:txBody>
      </p:sp>
      <p:pic>
        <p:nvPicPr>
          <p:cNvPr id="15362" name="Picture 2" descr="Elephant rampage leaves four dead in rural village in India ...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133" y="240345"/>
            <a:ext cx="5597830" cy="332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88133" y="3587649"/>
            <a:ext cx="3215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Image </a:t>
            </a:r>
            <a:r>
              <a:rPr lang="nb-NO" sz="1200" dirty="0" err="1" smtClean="0"/>
              <a:t>credit</a:t>
            </a:r>
            <a:r>
              <a:rPr lang="nb-NO" sz="1200" dirty="0" smtClean="0"/>
              <a:t>: </a:t>
            </a:r>
            <a:r>
              <a:rPr lang="nb-NO" sz="1200" dirty="0" err="1" smtClean="0"/>
              <a:t>Daily</a:t>
            </a:r>
            <a:r>
              <a:rPr lang="nb-NO" sz="1200" dirty="0" smtClean="0"/>
              <a:t> </a:t>
            </a:r>
            <a:r>
              <a:rPr lang="nb-NO" sz="1200" dirty="0" err="1" smtClean="0"/>
              <a:t>express</a:t>
            </a:r>
            <a:endParaRPr lang="en-GB" sz="1200" dirty="0"/>
          </a:p>
        </p:txBody>
      </p:sp>
      <p:pic>
        <p:nvPicPr>
          <p:cNvPr id="15364" name="Picture 4" descr="https://upload.wikimedia.org/wikipedia/commons/thumb/0/04/Industry_smoke.jpg/1024px-Industry_smok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133" y="4024910"/>
            <a:ext cx="5597830" cy="26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1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43"/>
    </mc:Choice>
    <mc:Fallback xmlns="">
      <p:transition spd="slow" advTm="67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4FDE60FF607542A8938EF5BD5BE825" ma:contentTypeVersion="6" ma:contentTypeDescription="Create a new document." ma:contentTypeScope="" ma:versionID="42333c817fbedfab4d6888ffca566e4c">
  <xsd:schema xmlns:xsd="http://www.w3.org/2001/XMLSchema" xmlns:xs="http://www.w3.org/2001/XMLSchema" xmlns:p="http://schemas.microsoft.com/office/2006/metadata/properties" xmlns:ns2="1bff5ba4-f8ce-4e5a-8d12-16d349a7a505" targetNamespace="http://schemas.microsoft.com/office/2006/metadata/properties" ma:root="true" ma:fieldsID="59c2ac20afdbb326a6dfe8cb6f114b68" ns2:_="">
    <xsd:import namespace="1bff5ba4-f8ce-4e5a-8d12-16d349a7a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f5ba4-f8ce-4e5a-8d12-16d349a7a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407FAEC-A9B9-46C9-A50A-6D38EB517EC0}"/>
</file>

<file path=customXml/itemProps2.xml><?xml version="1.0" encoding="utf-8"?>
<ds:datastoreItem xmlns:ds="http://schemas.openxmlformats.org/officeDocument/2006/customXml" ds:itemID="{2B5BA140-505A-49FE-9B5D-BFE0E99B708A}"/>
</file>

<file path=customXml/itemProps3.xml><?xml version="1.0" encoding="utf-8"?>
<ds:datastoreItem xmlns:ds="http://schemas.openxmlformats.org/officeDocument/2006/customXml" ds:itemID="{C7DCCB3E-F108-4522-9E36-3DC0EC5D7BCA}"/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1596</Words>
  <Application>Microsoft Office PowerPoint</Application>
  <PresentationFormat>Widescreen</PresentationFormat>
  <Paragraphs>253</Paragraphs>
  <Slides>34</Slides>
  <Notes>10</Notes>
  <HiddenSlides>0</HiddenSlides>
  <MMClips>34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Times New Roman</vt:lpstr>
      <vt:lpstr>Office Theme</vt:lpstr>
      <vt:lpstr>Exploring preferences </vt:lpstr>
      <vt:lpstr>Why do we want to quanitify preferences? </vt:lpstr>
      <vt:lpstr>Choice experiments! </vt:lpstr>
      <vt:lpstr>How do choice experiments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multinomial logit model </vt:lpstr>
      <vt:lpstr>Accounting for heterogeneity in preferences</vt:lpstr>
      <vt:lpstr>The software options </vt:lpstr>
      <vt:lpstr>Example: output from lion choice model</vt:lpstr>
      <vt:lpstr>PowerPoint Presentation</vt:lpstr>
      <vt:lpstr>No price no value? </vt:lpstr>
      <vt:lpstr>Calculating economic value </vt:lpstr>
      <vt:lpstr>Example: output from lion choice model</vt:lpstr>
      <vt:lpstr>Calculating economic value </vt:lpstr>
      <vt:lpstr>Calculating economic value </vt:lpstr>
      <vt:lpstr>Criticisms of the choice experiment method</vt:lpstr>
      <vt:lpstr>Examples from the literature </vt:lpstr>
      <vt:lpstr>Willingness-to-pay for renewable energy investment in Korea</vt:lpstr>
      <vt:lpstr>The use of economic valuation in environmental policy </vt:lpstr>
      <vt:lpstr>The use of economic valuation in environmental policy </vt:lpstr>
      <vt:lpstr>The use of economic valuation in environmental policy </vt:lpstr>
      <vt:lpstr>The use of economic valuation in environmental policy </vt:lpstr>
      <vt:lpstr>The use of economic valuation in environmental policy </vt:lpstr>
      <vt:lpstr>The use of economic valuation in environmental policy </vt:lpstr>
      <vt:lpstr>The use of economic valuation in environmental policy </vt:lpstr>
      <vt:lpstr>Willingness-to-pay for mortality risk reduction for traffic accidents in Myanmar</vt:lpstr>
      <vt:lpstr>Water Quality Improvement and the Floating Settlements on Inlay Lake, Myanmar</vt:lpstr>
      <vt:lpstr>Conclusion </vt:lpstr>
    </vt:vector>
  </TitlesOfParts>
  <Company>Department of Zoology, University of Oxford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</dc:creator>
  <cp:lastModifiedBy>Kim</cp:lastModifiedBy>
  <cp:revision>77</cp:revision>
  <dcterms:created xsi:type="dcterms:W3CDTF">2020-08-11T09:15:43Z</dcterms:created>
  <dcterms:modified xsi:type="dcterms:W3CDTF">2020-08-21T12:30:07Z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0x010100294FDE60FF607542A8938EF5BD5BE825</vt:lpwstr>
  </property>
  <property fmtid="{D5CDD505-2E9C-101B-9397-08002B2CF9AE}" pid="3" name="Order">
    <vt:r8>204700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