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909D9-D2B2-4668-8625-D7619CC17D90}" v="8" dt="2021-05-19T10:33:34.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Dominic  (Myanmar)" userId="S::dominic.field@britishcouncil.org::ac73867a-c5c1-4a42-9a8c-dc889dabb2d2" providerId="AD" clId="Web-{B67909D9-D2B2-4668-8625-D7619CC17D90}"/>
    <pc:docChg chg="modSld">
      <pc:chgData name="Field, Dominic  (Myanmar)" userId="S::dominic.field@britishcouncil.org::ac73867a-c5c1-4a42-9a8c-dc889dabb2d2" providerId="AD" clId="Web-{B67909D9-D2B2-4668-8625-D7619CC17D90}" dt="2021-05-19T10:33:34.397" v="6" actId="1076"/>
      <pc:docMkLst>
        <pc:docMk/>
      </pc:docMkLst>
      <pc:sldChg chg="addSp modSp">
        <pc:chgData name="Field, Dominic  (Myanmar)" userId="S::dominic.field@britishcouncil.org::ac73867a-c5c1-4a42-9a8c-dc889dabb2d2" providerId="AD" clId="Web-{B67909D9-D2B2-4668-8625-D7619CC17D90}" dt="2021-05-19T10:33:34.397" v="6" actId="1076"/>
        <pc:sldMkLst>
          <pc:docMk/>
          <pc:sldMk cId="4172154877" sldId="256"/>
        </pc:sldMkLst>
        <pc:spChg chg="add mod">
          <ac:chgData name="Field, Dominic  (Myanmar)" userId="S::dominic.field@britishcouncil.org::ac73867a-c5c1-4a42-9a8c-dc889dabb2d2" providerId="AD" clId="Web-{B67909D9-D2B2-4668-8625-D7619CC17D90}" dt="2021-05-19T10:33:34.397" v="6" actId="1076"/>
          <ac:spMkLst>
            <pc:docMk/>
            <pc:sldMk cId="4172154877" sldId="256"/>
            <ac:spMk id="4" creationId="{2DAB20C5-8102-4D76-A88B-D09CA9AB482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19/05/2021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glish-e-reade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ARkOT65ws2c&amp;ab_channel=SteveHu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21B-697B-4EF3-86A4-820A3B9181B8}"/>
              </a:ext>
            </a:extLst>
          </p:cNvPr>
          <p:cNvSpPr>
            <a:spLocks noGrp="1"/>
          </p:cNvSpPr>
          <p:nvPr>
            <p:ph type="ctrTitle"/>
          </p:nvPr>
        </p:nvSpPr>
        <p:spPr>
          <a:xfrm>
            <a:off x="1524000" y="1122363"/>
            <a:ext cx="9144000" cy="2387600"/>
          </a:xfrm>
        </p:spPr>
        <p:txBody>
          <a:bodyPr/>
          <a:lstStyle/>
          <a:p>
            <a:r>
              <a:rPr lang="en-GB" dirty="0"/>
              <a:t>Reading a Short Story</a:t>
            </a:r>
            <a:br>
              <a:rPr lang="en-GB" dirty="0"/>
            </a:br>
            <a:br>
              <a:rPr lang="en-GB" dirty="0"/>
            </a:br>
            <a:r>
              <a:rPr lang="en-GB" dirty="0"/>
              <a:t>Intermediate</a:t>
            </a:r>
          </a:p>
        </p:txBody>
      </p:sp>
      <p:sp>
        <p:nvSpPr>
          <p:cNvPr id="3" name="Subtitle 2">
            <a:extLst>
              <a:ext uri="{FF2B5EF4-FFF2-40B4-BE49-F238E27FC236}">
                <a16:creationId xmlns:a16="http://schemas.microsoft.com/office/drawing/2014/main" id="{1799C65B-1D4C-49B0-AC6B-CC10E85364A8}"/>
              </a:ext>
            </a:extLst>
          </p:cNvPr>
          <p:cNvSpPr>
            <a:spLocks noGrp="1"/>
          </p:cNvSpPr>
          <p:nvPr>
            <p:ph type="subTitle" idx="4294967295"/>
          </p:nvPr>
        </p:nvSpPr>
        <p:spPr>
          <a:xfrm>
            <a:off x="1524000" y="3602038"/>
            <a:ext cx="9144000" cy="1655762"/>
          </a:xfrm>
        </p:spPr>
        <p:txBody>
          <a:bodyPr>
            <a:normAutofit fontScale="92500" lnSpcReduction="20000"/>
          </a:bodyPr>
          <a:lstStyle/>
          <a:p>
            <a:endParaRPr lang="en-GB" dirty="0"/>
          </a:p>
          <a:p>
            <a:pPr marL="0" indent="0" algn="ctr">
              <a:buNone/>
            </a:pPr>
            <a:r>
              <a:rPr lang="en-GB" dirty="0"/>
              <a:t>Parson’s Pleasure by Roald Dahl</a:t>
            </a:r>
          </a:p>
          <a:p>
            <a:pPr marL="0" indent="0" algn="ctr">
              <a:buNone/>
            </a:pPr>
            <a:endParaRPr lang="en-GB" dirty="0"/>
          </a:p>
          <a:p>
            <a:pPr marL="0" indent="0" algn="ctr">
              <a:buNone/>
            </a:pPr>
            <a:r>
              <a:rPr lang="en-GB" dirty="0"/>
              <a:t>Part 4</a:t>
            </a:r>
          </a:p>
          <a:p>
            <a:pPr marL="0" indent="0">
              <a:buNone/>
            </a:pPr>
            <a:endParaRPr lang="en-GB" dirty="0"/>
          </a:p>
        </p:txBody>
      </p:sp>
      <p:sp>
        <p:nvSpPr>
          <p:cNvPr id="4" name="TextBox 3">
            <a:extLst>
              <a:ext uri="{FF2B5EF4-FFF2-40B4-BE49-F238E27FC236}">
                <a16:creationId xmlns:a16="http://schemas.microsoft.com/office/drawing/2014/main" id="{2DAB20C5-8102-4D76-A88B-D09CA9AB4820}"/>
              </a:ext>
            </a:extLst>
          </p:cNvPr>
          <p:cNvSpPr txBox="1"/>
          <p:nvPr/>
        </p:nvSpPr>
        <p:spPr>
          <a:xfrm>
            <a:off x="1289154" y="5299023"/>
            <a:ext cx="59785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i="1" dirty="0"/>
              <a:t>English e-Reader</a:t>
            </a:r>
            <a:r>
              <a:rPr lang="en-GB" dirty="0"/>
              <a:t> </a:t>
            </a:r>
            <a:r>
              <a:rPr lang="en-GB" dirty="0">
                <a:hlinkClick r:id="rId2"/>
              </a:rPr>
              <a:t>https://english-e-reader.net/</a:t>
            </a:r>
            <a:r>
              <a:rPr lang="en-GB" dirty="0"/>
              <a:t> </a:t>
            </a:r>
            <a:endParaRPr lang="en-US" dirty="0">
              <a:ea typeface="+mn-lt"/>
              <a:cs typeface="+mn-lt"/>
            </a:endParaRPr>
          </a:p>
          <a:p>
            <a:endParaRPr lang="en-GB" dirty="0">
              <a:ea typeface="+mn-lt"/>
              <a:cs typeface="+mn-lt"/>
            </a:endParaRPr>
          </a:p>
          <a:p>
            <a:pPr algn="l"/>
            <a:endParaRPr lang="en-GB" dirty="0">
              <a:cs typeface="Calibri"/>
            </a:endParaRPr>
          </a:p>
        </p:txBody>
      </p:sp>
    </p:spTree>
    <p:extLst>
      <p:ext uri="{BB962C8B-B14F-4D97-AF65-F5344CB8AC3E}">
        <p14:creationId xmlns:p14="http://schemas.microsoft.com/office/powerpoint/2010/main" val="41721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56EC-3DAF-43DD-BEFA-24BB7926BB3E}"/>
              </a:ext>
            </a:extLst>
          </p:cNvPr>
          <p:cNvSpPr>
            <a:spLocks noGrp="1"/>
          </p:cNvSpPr>
          <p:nvPr>
            <p:ph type="title"/>
          </p:nvPr>
        </p:nvSpPr>
        <p:spPr/>
        <p:txBody>
          <a:bodyPr/>
          <a:lstStyle/>
          <a:p>
            <a:r>
              <a:rPr lang="en-US" dirty="0"/>
              <a:t>Part 4: After you read.</a:t>
            </a:r>
            <a:endParaRPr lang="en-GB" dirty="0"/>
          </a:p>
        </p:txBody>
      </p:sp>
      <p:sp>
        <p:nvSpPr>
          <p:cNvPr id="4" name="TextBox 3">
            <a:extLst>
              <a:ext uri="{FF2B5EF4-FFF2-40B4-BE49-F238E27FC236}">
                <a16:creationId xmlns:a16="http://schemas.microsoft.com/office/drawing/2014/main" id="{23B42D1D-527A-4F81-9EE2-34639ECAA85F}"/>
              </a:ext>
            </a:extLst>
          </p:cNvPr>
          <p:cNvSpPr txBox="1"/>
          <p:nvPr/>
        </p:nvSpPr>
        <p:spPr>
          <a:xfrm>
            <a:off x="410818" y="1948070"/>
            <a:ext cx="9104244"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story by Roald Dahl comes from a collection called, “Tales of the unexpected”. Is this a good title?</a:t>
            </a:r>
          </a:p>
          <a:p>
            <a:pPr marL="285750" indent="-285750">
              <a:buFont typeface="Arial" panose="020B0604020202020204" pitchFamily="34" charset="0"/>
              <a:buChar char="•"/>
            </a:pPr>
            <a:r>
              <a:rPr lang="en-US" sz="2400" dirty="0"/>
              <a:t>Why do you think Roald Dahl called the main character ‘Mr. Boggis’ – does his name sound like any adjectives you know?</a:t>
            </a:r>
          </a:p>
          <a:p>
            <a:pPr marL="342900" indent="-342900">
              <a:buFont typeface="Arial" panose="020B0604020202020204" pitchFamily="34" charset="0"/>
              <a:buChar char="•"/>
            </a:pPr>
            <a:r>
              <a:rPr lang="en-GB" sz="2400" dirty="0"/>
              <a:t>You could say that Mr Boggis got what he deserved. Or are you sorry for him?</a:t>
            </a:r>
          </a:p>
          <a:p>
            <a:pPr marL="342900" indent="-342900">
              <a:buFont typeface="Arial" panose="020B0604020202020204" pitchFamily="34" charset="0"/>
              <a:buChar char="•"/>
            </a:pPr>
            <a:r>
              <a:rPr lang="en-GB" sz="2400" dirty="0"/>
              <a:t>What is this story about? Greed? Stupid people? Is it about something else? What?</a:t>
            </a:r>
          </a:p>
          <a:p>
            <a:pPr marL="285750" indent="-285750">
              <a:buFont typeface="Arial" panose="020B0604020202020204" pitchFamily="34" charset="0"/>
              <a:buChar char="•"/>
            </a:pPr>
            <a:endParaRPr lang="en-US" sz="2400" dirty="0"/>
          </a:p>
          <a:p>
            <a:endParaRPr lang="en-GB" dirty="0"/>
          </a:p>
        </p:txBody>
      </p:sp>
    </p:spTree>
    <p:extLst>
      <p:ext uri="{BB962C8B-B14F-4D97-AF65-F5344CB8AC3E}">
        <p14:creationId xmlns:p14="http://schemas.microsoft.com/office/powerpoint/2010/main" val="148643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E13D-1D3E-4086-95E3-58FB8BFE43C1}"/>
              </a:ext>
            </a:extLst>
          </p:cNvPr>
          <p:cNvSpPr>
            <a:spLocks noGrp="1"/>
          </p:cNvSpPr>
          <p:nvPr>
            <p:ph type="title"/>
          </p:nvPr>
        </p:nvSpPr>
        <p:spPr/>
        <p:txBody>
          <a:bodyPr/>
          <a:lstStyle/>
          <a:p>
            <a:r>
              <a:rPr lang="en-US" dirty="0"/>
              <a:t>Part 4: After you read.</a:t>
            </a:r>
            <a:endParaRPr lang="en-GB" dirty="0"/>
          </a:p>
        </p:txBody>
      </p:sp>
      <p:sp>
        <p:nvSpPr>
          <p:cNvPr id="3" name="Content Placeholder 2">
            <a:extLst>
              <a:ext uri="{FF2B5EF4-FFF2-40B4-BE49-F238E27FC236}">
                <a16:creationId xmlns:a16="http://schemas.microsoft.com/office/drawing/2014/main" id="{A3AB15B9-80EF-4C62-9473-66C2923D9357}"/>
              </a:ext>
            </a:extLst>
          </p:cNvPr>
          <p:cNvSpPr>
            <a:spLocks noGrp="1"/>
          </p:cNvSpPr>
          <p:nvPr>
            <p:ph idx="1"/>
          </p:nvPr>
        </p:nvSpPr>
        <p:spPr/>
        <p:txBody>
          <a:bodyPr/>
          <a:lstStyle/>
          <a:p>
            <a:pPr marL="0" indent="0">
              <a:buNone/>
            </a:pPr>
            <a:r>
              <a:rPr lang="en-GB" dirty="0"/>
              <a:t>Either...</a:t>
            </a:r>
          </a:p>
          <a:p>
            <a:r>
              <a:rPr lang="en-GB" dirty="0"/>
              <a:t>1. Write a dialogue between Boggis and Rummins when he returns to find that the legs have been sawn off.</a:t>
            </a:r>
          </a:p>
          <a:p>
            <a:pPr marL="0" indent="0">
              <a:buNone/>
            </a:pPr>
            <a:r>
              <a:rPr lang="en-GB" dirty="0"/>
              <a:t>Or...</a:t>
            </a:r>
          </a:p>
          <a:p>
            <a:r>
              <a:rPr lang="en-GB" dirty="0"/>
              <a:t>2. Write a detailed description of a piece of furniture in your home.</a:t>
            </a:r>
          </a:p>
          <a:p>
            <a:endParaRPr lang="en-GB" dirty="0"/>
          </a:p>
        </p:txBody>
      </p:sp>
    </p:spTree>
    <p:extLst>
      <p:ext uri="{BB962C8B-B14F-4D97-AF65-F5344CB8AC3E}">
        <p14:creationId xmlns:p14="http://schemas.microsoft.com/office/powerpoint/2010/main" val="316783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10AD-D907-435A-8D8E-6AB55AF7E7C3}"/>
              </a:ext>
            </a:extLst>
          </p:cNvPr>
          <p:cNvSpPr>
            <a:spLocks noGrp="1"/>
          </p:cNvSpPr>
          <p:nvPr>
            <p:ph type="title"/>
          </p:nvPr>
        </p:nvSpPr>
        <p:spPr/>
        <p:txBody>
          <a:bodyPr/>
          <a:lstStyle/>
          <a:p>
            <a:r>
              <a:rPr lang="en-US" dirty="0"/>
              <a:t>Finally...</a:t>
            </a:r>
            <a:endParaRPr lang="en-GB" dirty="0"/>
          </a:p>
        </p:txBody>
      </p:sp>
      <p:sp>
        <p:nvSpPr>
          <p:cNvPr id="3" name="Content Placeholder 2">
            <a:extLst>
              <a:ext uri="{FF2B5EF4-FFF2-40B4-BE49-F238E27FC236}">
                <a16:creationId xmlns:a16="http://schemas.microsoft.com/office/drawing/2014/main" id="{39C15218-0C92-4BED-B78E-420E1969D975}"/>
              </a:ext>
            </a:extLst>
          </p:cNvPr>
          <p:cNvSpPr>
            <a:spLocks noGrp="1"/>
          </p:cNvSpPr>
          <p:nvPr>
            <p:ph idx="1"/>
          </p:nvPr>
        </p:nvSpPr>
        <p:spPr/>
        <p:txBody>
          <a:bodyPr/>
          <a:lstStyle/>
          <a:p>
            <a:r>
              <a:rPr lang="en-US" dirty="0"/>
              <a:t>Many years ago, the BBC televised Roald Dahl’s “Tales of the unexpected”. It is available on YouTube – here’s the link...</a:t>
            </a:r>
          </a:p>
          <a:p>
            <a:endParaRPr lang="en-US" dirty="0"/>
          </a:p>
          <a:p>
            <a:pPr marL="0" indent="0">
              <a:buNone/>
            </a:pPr>
            <a:r>
              <a:rPr lang="en-GB" dirty="0">
                <a:hlinkClick r:id="rId2"/>
              </a:rPr>
              <a:t>https://www.youtube.com/watch?v=ARkOT65ws2c&amp;ab_channel=SteveHume</a:t>
            </a:r>
            <a:endParaRPr lang="en-GB" dirty="0"/>
          </a:p>
          <a:p>
            <a:pPr marL="0" indent="0">
              <a:buNone/>
            </a:pPr>
            <a:endParaRPr lang="en-GB" dirty="0"/>
          </a:p>
        </p:txBody>
      </p:sp>
    </p:spTree>
    <p:extLst>
      <p:ext uri="{BB962C8B-B14F-4D97-AF65-F5344CB8AC3E}">
        <p14:creationId xmlns:p14="http://schemas.microsoft.com/office/powerpoint/2010/main" val="368002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r>
              <a:rPr lang="en-US" dirty="0"/>
              <a:t>Part 4: Before you read.</a:t>
            </a:r>
            <a:endParaRPr lang="en-GB" dirty="0"/>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a:xfrm>
            <a:off x="838200" y="1825625"/>
            <a:ext cx="10515600" cy="2044010"/>
          </a:xfrm>
        </p:spPr>
        <p:txBody>
          <a:bodyPr/>
          <a:lstStyle/>
          <a:p>
            <a:pPr marL="0" indent="0">
              <a:buNone/>
            </a:pPr>
            <a:r>
              <a:rPr lang="en-US" dirty="0"/>
              <a:t>How do you think the story will end?</a:t>
            </a:r>
            <a:br>
              <a:rPr lang="en-US" dirty="0"/>
            </a:br>
            <a:br>
              <a:rPr lang="en-US" dirty="0"/>
            </a:br>
            <a:endParaRPr lang="en-GB" dirty="0"/>
          </a:p>
        </p:txBody>
      </p:sp>
      <p:sp>
        <p:nvSpPr>
          <p:cNvPr id="4" name="TextBox 3">
            <a:extLst>
              <a:ext uri="{FF2B5EF4-FFF2-40B4-BE49-F238E27FC236}">
                <a16:creationId xmlns:a16="http://schemas.microsoft.com/office/drawing/2014/main" id="{2225CB09-63BB-4A5E-BE0C-14644549787C}"/>
              </a:ext>
            </a:extLst>
          </p:cNvPr>
          <p:cNvSpPr txBox="1"/>
          <p:nvPr/>
        </p:nvSpPr>
        <p:spPr>
          <a:xfrm>
            <a:off x="1815548" y="3207026"/>
            <a:ext cx="8269356" cy="1938992"/>
          </a:xfrm>
          <a:prstGeom prst="rect">
            <a:avLst/>
          </a:prstGeom>
          <a:noFill/>
        </p:spPr>
        <p:txBody>
          <a:bodyPr wrap="square" rtlCol="0">
            <a:spAutoFit/>
          </a:bodyPr>
          <a:lstStyle/>
          <a:p>
            <a:r>
              <a:rPr lang="en-US" sz="2400" dirty="0">
                <a:solidFill>
                  <a:schemeClr val="accent1"/>
                </a:solidFill>
              </a:rPr>
              <a:t>Remember...Mr. Boggis has agreed to pay 20 pounds for the commode. He has left the three men in the house and gone to get his car. </a:t>
            </a:r>
          </a:p>
          <a:p>
            <a:endParaRPr lang="en-US" sz="2400" dirty="0">
              <a:solidFill>
                <a:schemeClr val="accent1"/>
              </a:solidFill>
            </a:endParaRPr>
          </a:p>
          <a:p>
            <a:r>
              <a:rPr lang="en-US" sz="2400" dirty="0">
                <a:solidFill>
                  <a:schemeClr val="accent1"/>
                </a:solidFill>
              </a:rPr>
              <a:t>Will there be a ‘twist in the tale’?</a:t>
            </a:r>
            <a:endParaRPr lang="en-GB" sz="2400" dirty="0">
              <a:solidFill>
                <a:schemeClr val="accent1"/>
              </a:solidFill>
            </a:endParaRPr>
          </a:p>
        </p:txBody>
      </p:sp>
    </p:spTree>
    <p:extLst>
      <p:ext uri="{BB962C8B-B14F-4D97-AF65-F5344CB8AC3E}">
        <p14:creationId xmlns:p14="http://schemas.microsoft.com/office/powerpoint/2010/main" val="31834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378DFE-A3BE-4818-A971-2CF887FEA722}"/>
              </a:ext>
            </a:extLst>
          </p:cNvPr>
          <p:cNvSpPr txBox="1"/>
          <p:nvPr/>
        </p:nvSpPr>
        <p:spPr>
          <a:xfrm>
            <a:off x="437915" y="238539"/>
            <a:ext cx="11316169" cy="5955476"/>
          </a:xfrm>
          <a:prstGeom prst="rect">
            <a:avLst/>
          </a:prstGeom>
          <a:noFill/>
        </p:spPr>
        <p:txBody>
          <a:bodyPr wrap="square" rtlCol="0">
            <a:spAutoFit/>
          </a:bodyPr>
          <a:lstStyle/>
          <a:p>
            <a:pPr>
              <a:lnSpc>
                <a:spcPct val="150000"/>
              </a:lnSpc>
            </a:pPr>
            <a:r>
              <a:rPr lang="en-GB" sz="2200" dirty="0"/>
              <a:t>Back in the farmhouse, Rummins was saying, 'Fancy that old bastard giving twenty pound for a load of junk like this.'</a:t>
            </a:r>
          </a:p>
          <a:p>
            <a:pPr>
              <a:lnSpc>
                <a:spcPct val="150000"/>
              </a:lnSpc>
            </a:pPr>
            <a:r>
              <a:rPr lang="en-GB" sz="2200" dirty="0"/>
              <a:t>'You did very nicely, Mr Rummins,' Claud told him. 'You think he'll pay you?'</a:t>
            </a:r>
          </a:p>
          <a:p>
            <a:pPr>
              <a:lnSpc>
                <a:spcPct val="150000"/>
              </a:lnSpc>
            </a:pPr>
            <a:r>
              <a:rPr lang="en-GB" sz="2200" dirty="0"/>
              <a:t>'We don't put it in the car till he do.'</a:t>
            </a:r>
          </a:p>
          <a:p>
            <a:pPr>
              <a:lnSpc>
                <a:spcPct val="150000"/>
              </a:lnSpc>
            </a:pPr>
            <a:r>
              <a:rPr lang="en-GB" sz="2200" dirty="0"/>
              <a:t>'And what if it won't go in the car?' Claud asked. 'You know what I think, Mr Rummins? You want my honest opinion? I think the bloody thing's too big to go in the car. And then what happens? Then he's going to say to hell with it and just drive off without it and you'll never see him again. Nor the money either. He didn't seem all that keen on having it, you know.'</a:t>
            </a:r>
          </a:p>
          <a:p>
            <a:pPr>
              <a:lnSpc>
                <a:spcPct val="150000"/>
              </a:lnSpc>
            </a:pPr>
            <a:r>
              <a:rPr lang="en-GB" sz="2200" dirty="0"/>
              <a:t>Rummins paused to consider this new and rather alarming prospect.</a:t>
            </a:r>
          </a:p>
          <a:p>
            <a:pPr>
              <a:lnSpc>
                <a:spcPct val="150000"/>
              </a:lnSpc>
            </a:pPr>
            <a:r>
              <a:rPr lang="en-GB" sz="2200" dirty="0"/>
              <a:t>'How can a thing like that possibly go in a car?' Claud went on relentlessly. 'A parson never has a big car anyway. You ever seen a parson with a big car, Mr Rummins?'</a:t>
            </a:r>
          </a:p>
          <a:p>
            <a:endParaRPr lang="en-GB" dirty="0"/>
          </a:p>
        </p:txBody>
      </p:sp>
    </p:spTree>
    <p:extLst>
      <p:ext uri="{BB962C8B-B14F-4D97-AF65-F5344CB8AC3E}">
        <p14:creationId xmlns:p14="http://schemas.microsoft.com/office/powerpoint/2010/main" val="354473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EABB7C-B287-4024-95B7-1C725B09FFEA}"/>
              </a:ext>
            </a:extLst>
          </p:cNvPr>
          <p:cNvSpPr txBox="1"/>
          <p:nvPr/>
        </p:nvSpPr>
        <p:spPr>
          <a:xfrm>
            <a:off x="530088" y="781878"/>
            <a:ext cx="11329816" cy="5355312"/>
          </a:xfrm>
          <a:prstGeom prst="rect">
            <a:avLst/>
          </a:prstGeom>
          <a:noFill/>
        </p:spPr>
        <p:txBody>
          <a:bodyPr wrap="square" rtlCol="0">
            <a:spAutoFit/>
          </a:bodyPr>
          <a:lstStyle/>
          <a:p>
            <a:pPr>
              <a:lnSpc>
                <a:spcPct val="150000"/>
              </a:lnSpc>
            </a:pPr>
            <a:r>
              <a:rPr lang="en-GB" sz="2400" dirty="0"/>
              <a:t>'Can't say I have.'</a:t>
            </a:r>
          </a:p>
          <a:p>
            <a:pPr>
              <a:lnSpc>
                <a:spcPct val="150000"/>
              </a:lnSpc>
            </a:pPr>
            <a:r>
              <a:rPr lang="en-GB" sz="2400" dirty="0"/>
              <a:t>'Exactly! And now listen to me. I've got an idea. He told us, didn't he, that it was only the legs he was wanting. Right? So all we've got to do is to cut '</a:t>
            </a:r>
            <a:r>
              <a:rPr lang="en-GB" sz="2400" dirty="0" err="1"/>
              <a:t>em</a:t>
            </a:r>
            <a:r>
              <a:rPr lang="en-GB" sz="2400" dirty="0"/>
              <a:t> off quick right here on the spot before he comes back, then it'll be sure to go in the car. All we're doing is saving him the trouble of cutting them off himself when he gets home. How about it, Mr Rummins?' Claud's flat bovine face glimmered with a mawkish pride.</a:t>
            </a:r>
          </a:p>
          <a:p>
            <a:pPr>
              <a:lnSpc>
                <a:spcPct val="150000"/>
              </a:lnSpc>
            </a:pPr>
            <a:r>
              <a:rPr lang="en-GB" sz="2400" dirty="0"/>
              <a:t>'It's not such a bad idea at that,' Rummins said, looking at the commode. 'In fact it's a bloody good idea. Come on then, we'll have to hurry. You and Bert carry it out into the yard. I'll get the saw. Take the drawers out first.'</a:t>
            </a:r>
          </a:p>
          <a:p>
            <a:endParaRPr lang="en-GB" dirty="0"/>
          </a:p>
        </p:txBody>
      </p:sp>
    </p:spTree>
    <p:extLst>
      <p:ext uri="{BB962C8B-B14F-4D97-AF65-F5344CB8AC3E}">
        <p14:creationId xmlns:p14="http://schemas.microsoft.com/office/powerpoint/2010/main" val="31360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4182F-EC3C-461B-B51A-BF220D2DCDE5}"/>
              </a:ext>
            </a:extLst>
          </p:cNvPr>
          <p:cNvSpPr txBox="1"/>
          <p:nvPr/>
        </p:nvSpPr>
        <p:spPr>
          <a:xfrm>
            <a:off x="649359" y="583096"/>
            <a:ext cx="10787466" cy="6001643"/>
          </a:xfrm>
          <a:prstGeom prst="rect">
            <a:avLst/>
          </a:prstGeom>
          <a:noFill/>
        </p:spPr>
        <p:txBody>
          <a:bodyPr wrap="square" rtlCol="0">
            <a:spAutoFit/>
          </a:bodyPr>
          <a:lstStyle/>
          <a:p>
            <a:pPr>
              <a:lnSpc>
                <a:spcPct val="150000"/>
              </a:lnSpc>
            </a:pPr>
            <a:r>
              <a:rPr lang="en-GB" sz="2400" dirty="0"/>
              <a:t>Within a couple of minutes, Claud and Bert had carried the commode outside and had laid it upside down in the yard amidst the chicken droppings and cow dung and mud. In the distance, half-way across the </a:t>
            </a:r>
            <a:r>
              <a:rPr lang="en-GB" sz="2400" dirty="0" err="1"/>
              <a:t>field,</a:t>
            </a:r>
            <a:r>
              <a:rPr lang="en-GB" sz="2400" dirty="0"/>
              <a:t> they could see a small black figure striding along the path towards the road. They paused to watch. There was something rather comical about the way in which this figure was conducting itself. Every now and again it would break into a trot, then it did a kind of hop, skip, and jump, and once it seemed as though the sound of a cheerful song came rippling faintly to them from across the meadow.</a:t>
            </a:r>
          </a:p>
          <a:p>
            <a:pPr>
              <a:lnSpc>
                <a:spcPct val="150000"/>
              </a:lnSpc>
            </a:pPr>
            <a:r>
              <a:rPr lang="en-GB" sz="2400" dirty="0"/>
              <a:t>'I reckon he's balmy,' Claud said, and Bert grinned darkly, rolling his misty eye slowly round in its socket.</a:t>
            </a:r>
          </a:p>
          <a:p>
            <a:endParaRPr lang="en-GB" sz="2400" dirty="0"/>
          </a:p>
        </p:txBody>
      </p:sp>
    </p:spTree>
    <p:extLst>
      <p:ext uri="{BB962C8B-B14F-4D97-AF65-F5344CB8AC3E}">
        <p14:creationId xmlns:p14="http://schemas.microsoft.com/office/powerpoint/2010/main" val="316544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D1A65D-AFDD-4884-B51B-A6BDA84A1DAF}"/>
              </a:ext>
            </a:extLst>
          </p:cNvPr>
          <p:cNvSpPr txBox="1"/>
          <p:nvPr/>
        </p:nvSpPr>
        <p:spPr>
          <a:xfrm>
            <a:off x="954157" y="302359"/>
            <a:ext cx="10525391" cy="6555641"/>
          </a:xfrm>
          <a:prstGeom prst="rect">
            <a:avLst/>
          </a:prstGeom>
          <a:noFill/>
        </p:spPr>
        <p:txBody>
          <a:bodyPr wrap="square" rtlCol="0">
            <a:spAutoFit/>
          </a:bodyPr>
          <a:lstStyle/>
          <a:p>
            <a:pPr>
              <a:lnSpc>
                <a:spcPct val="150000"/>
              </a:lnSpc>
            </a:pPr>
            <a:r>
              <a:rPr lang="en-GB" sz="2400" dirty="0"/>
              <a:t>Rummins came waddling over from the shed, squat and froglike, carrying a long saw. Claud took the saw away from him and went to work.</a:t>
            </a:r>
          </a:p>
          <a:p>
            <a:pPr>
              <a:lnSpc>
                <a:spcPct val="150000"/>
              </a:lnSpc>
            </a:pPr>
            <a:r>
              <a:rPr lang="en-GB" sz="2400" dirty="0"/>
              <a:t>'Cut '</a:t>
            </a:r>
            <a:r>
              <a:rPr lang="en-GB" sz="2400" dirty="0" err="1"/>
              <a:t>em</a:t>
            </a:r>
            <a:r>
              <a:rPr lang="en-GB" sz="2400" dirty="0"/>
              <a:t> close,' Rummins said. 'Don't forget he's going to use '</a:t>
            </a:r>
            <a:r>
              <a:rPr lang="en-GB" sz="2400" dirty="0" err="1"/>
              <a:t>em</a:t>
            </a:r>
            <a:r>
              <a:rPr lang="en-GB" sz="2400" dirty="0"/>
              <a:t> on another table.'</a:t>
            </a:r>
          </a:p>
          <a:p>
            <a:pPr>
              <a:lnSpc>
                <a:spcPct val="150000"/>
              </a:lnSpc>
            </a:pPr>
            <a:r>
              <a:rPr lang="en-GB" sz="2400" dirty="0"/>
              <a:t>The mahogany was hard and very dry, and as Claud worked, a fine red dust sprayed out from the edge of the saw and fell softly to the ground. One by one, the legs came off, and when they were all severed, Bert stooped down and arranged them carefully in a row.</a:t>
            </a:r>
          </a:p>
          <a:p>
            <a:pPr>
              <a:lnSpc>
                <a:spcPct val="150000"/>
              </a:lnSpc>
            </a:pPr>
            <a:r>
              <a:rPr lang="en-GB" sz="2400" dirty="0"/>
              <a:t>Claud stepped back to survey the results of his labour. There was a longish pause.</a:t>
            </a:r>
          </a:p>
          <a:p>
            <a:pPr>
              <a:lnSpc>
                <a:spcPct val="150000"/>
              </a:lnSpc>
            </a:pPr>
            <a:r>
              <a:rPr lang="en-GB" sz="2400" dirty="0"/>
              <a:t>'Just let me ask you one question, Mr Rummins,' he said slowly. 'Even now, could you put that enormous thing into the back of a car?'</a:t>
            </a:r>
          </a:p>
          <a:p>
            <a:pPr>
              <a:lnSpc>
                <a:spcPct val="150000"/>
              </a:lnSpc>
            </a:pPr>
            <a:r>
              <a:rPr lang="en-GB" sz="2400" dirty="0"/>
              <a:t>'Not unless it was a van.'</a:t>
            </a:r>
          </a:p>
          <a:p>
            <a:endParaRPr lang="en-GB" sz="2400" dirty="0"/>
          </a:p>
        </p:txBody>
      </p:sp>
    </p:spTree>
    <p:extLst>
      <p:ext uri="{BB962C8B-B14F-4D97-AF65-F5344CB8AC3E}">
        <p14:creationId xmlns:p14="http://schemas.microsoft.com/office/powerpoint/2010/main" val="35247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7A453-130D-4FFE-94EC-75680F3FD54D}"/>
              </a:ext>
            </a:extLst>
          </p:cNvPr>
          <p:cNvSpPr txBox="1"/>
          <p:nvPr/>
        </p:nvSpPr>
        <p:spPr>
          <a:xfrm>
            <a:off x="397566" y="251792"/>
            <a:ext cx="10990204" cy="6001643"/>
          </a:xfrm>
          <a:prstGeom prst="rect">
            <a:avLst/>
          </a:prstGeom>
          <a:noFill/>
        </p:spPr>
        <p:txBody>
          <a:bodyPr wrap="square" rtlCol="0">
            <a:spAutoFit/>
          </a:bodyPr>
          <a:lstStyle/>
          <a:p>
            <a:pPr>
              <a:lnSpc>
                <a:spcPct val="150000"/>
              </a:lnSpc>
            </a:pPr>
            <a:r>
              <a:rPr lang="en-GB" sz="2400" dirty="0"/>
              <a:t>'Correct!' Claud cried. 'And parsons don't have vans, you know. All they've got usually is piddling little Morris Eights or Austin Sevens.'</a:t>
            </a:r>
          </a:p>
          <a:p>
            <a:pPr>
              <a:lnSpc>
                <a:spcPct val="150000"/>
              </a:lnSpc>
            </a:pPr>
            <a:r>
              <a:rPr lang="en-GB" sz="2400" dirty="0"/>
              <a:t>'The legs is all he wants,' Rummins said. 'If the rest of it won't go in, then he can leave it. He can't complain. He's got the legs.'</a:t>
            </a:r>
          </a:p>
          <a:p>
            <a:pPr>
              <a:lnSpc>
                <a:spcPct val="150000"/>
              </a:lnSpc>
            </a:pPr>
            <a:r>
              <a:rPr lang="en-GB" sz="2400" dirty="0"/>
              <a:t>'Now you know </a:t>
            </a:r>
            <a:r>
              <a:rPr lang="en-GB" sz="2400" dirty="0" err="1"/>
              <a:t>better'n</a:t>
            </a:r>
            <a:r>
              <a:rPr lang="en-GB" sz="2400" dirty="0"/>
              <a:t> that, Mr Rummins,' Claud said patiently. 'You know damn well he's going to start knocking the price if he don't get every single bit of this into the car. A parson's just as cunning as the rest of '</a:t>
            </a:r>
            <a:r>
              <a:rPr lang="en-GB" sz="2400" dirty="0" err="1"/>
              <a:t>em</a:t>
            </a:r>
            <a:r>
              <a:rPr lang="en-GB" sz="2400" dirty="0"/>
              <a:t> when it comes to money, don't you make any mistake about that. Especially this old boy. So why don't we give him his firewood now and be done with it. Where </a:t>
            </a:r>
            <a:r>
              <a:rPr lang="en-GB" sz="2400" dirty="0" err="1"/>
              <a:t>d'you</a:t>
            </a:r>
            <a:r>
              <a:rPr lang="en-GB" sz="2400" dirty="0"/>
              <a:t> keep the axe?'</a:t>
            </a:r>
          </a:p>
          <a:p>
            <a:pPr>
              <a:lnSpc>
                <a:spcPct val="150000"/>
              </a:lnSpc>
            </a:pPr>
            <a:r>
              <a:rPr lang="en-GB" sz="2400" dirty="0"/>
              <a:t>'I reckon that's fair enough,' Rummins said. 'Bert, go fetch the axe.'</a:t>
            </a:r>
          </a:p>
          <a:p>
            <a:endParaRPr lang="en-GB" sz="2400" dirty="0"/>
          </a:p>
        </p:txBody>
      </p:sp>
    </p:spTree>
    <p:extLst>
      <p:ext uri="{BB962C8B-B14F-4D97-AF65-F5344CB8AC3E}">
        <p14:creationId xmlns:p14="http://schemas.microsoft.com/office/powerpoint/2010/main" val="127504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AF9444-CD84-43C0-8FB4-3F1A8889F60C}"/>
              </a:ext>
            </a:extLst>
          </p:cNvPr>
          <p:cNvSpPr txBox="1"/>
          <p:nvPr/>
        </p:nvSpPr>
        <p:spPr>
          <a:xfrm>
            <a:off x="503583" y="781878"/>
            <a:ext cx="10974184" cy="5447645"/>
          </a:xfrm>
          <a:prstGeom prst="rect">
            <a:avLst/>
          </a:prstGeom>
          <a:noFill/>
        </p:spPr>
        <p:txBody>
          <a:bodyPr wrap="square" rtlCol="0">
            <a:spAutoFit/>
          </a:bodyPr>
          <a:lstStyle/>
          <a:p>
            <a:pPr>
              <a:lnSpc>
                <a:spcPct val="150000"/>
              </a:lnSpc>
            </a:pPr>
            <a:r>
              <a:rPr lang="en-GB" sz="2400" dirty="0"/>
              <a:t>Bert went into the shed and fetched a tall woodcutter's axe and gave it to Claud. Claud spat on the palms of his hands and rubbed them together. Then, with a long-armed high-swinging action, he began fiercely attacking the legless carcass of the commode.</a:t>
            </a:r>
          </a:p>
          <a:p>
            <a:pPr>
              <a:lnSpc>
                <a:spcPct val="150000"/>
              </a:lnSpc>
            </a:pPr>
            <a:r>
              <a:rPr lang="en-GB" sz="2400" dirty="0"/>
              <a:t>It was hard work, and it took several minutes before he had the whole thing more or less smashed to pieces.</a:t>
            </a:r>
          </a:p>
          <a:p>
            <a:pPr>
              <a:lnSpc>
                <a:spcPct val="150000"/>
              </a:lnSpc>
            </a:pPr>
            <a:r>
              <a:rPr lang="en-GB" sz="2400" dirty="0"/>
              <a:t>'I'll tell you one thing,' he said, straightening up, wiping his brow: 'That was a bloody good carpenter put this job together and I don't care what the parson says.'</a:t>
            </a:r>
          </a:p>
          <a:p>
            <a:pPr>
              <a:lnSpc>
                <a:spcPct val="150000"/>
              </a:lnSpc>
            </a:pPr>
            <a:r>
              <a:rPr lang="en-GB" sz="2400" dirty="0"/>
              <a:t>'We're just in time!' Rummins called out. 'Here he comes!'</a:t>
            </a:r>
          </a:p>
          <a:p>
            <a:pPr>
              <a:lnSpc>
                <a:spcPct val="150000"/>
              </a:lnSpc>
            </a:pPr>
            <a:r>
              <a:rPr lang="en-GB" sz="2400" dirty="0"/>
              <a:t>- THE END -</a:t>
            </a:r>
          </a:p>
          <a:p>
            <a:endParaRPr lang="en-GB" sz="2400" dirty="0"/>
          </a:p>
        </p:txBody>
      </p:sp>
    </p:spTree>
    <p:extLst>
      <p:ext uri="{BB962C8B-B14F-4D97-AF65-F5344CB8AC3E}">
        <p14:creationId xmlns:p14="http://schemas.microsoft.com/office/powerpoint/2010/main" val="84164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590C-A458-46C2-AD28-06D07F17461D}"/>
              </a:ext>
            </a:extLst>
          </p:cNvPr>
          <p:cNvSpPr>
            <a:spLocks noGrp="1"/>
          </p:cNvSpPr>
          <p:nvPr>
            <p:ph type="title"/>
          </p:nvPr>
        </p:nvSpPr>
        <p:spPr/>
        <p:txBody>
          <a:bodyPr/>
          <a:lstStyle/>
          <a:p>
            <a:r>
              <a:rPr lang="en-US" dirty="0"/>
              <a:t>Part 4: After you read.</a:t>
            </a:r>
            <a:endParaRPr lang="en-GB" dirty="0"/>
          </a:p>
        </p:txBody>
      </p:sp>
      <p:pic>
        <p:nvPicPr>
          <p:cNvPr id="4" name="Content Placeholder 3">
            <a:extLst>
              <a:ext uri="{FF2B5EF4-FFF2-40B4-BE49-F238E27FC236}">
                <a16:creationId xmlns:a16="http://schemas.microsoft.com/office/drawing/2014/main" id="{61DE046A-8C41-403D-8F5A-AACEBD21581E}"/>
              </a:ext>
            </a:extLst>
          </p:cNvPr>
          <p:cNvPicPr>
            <a:picLocks noGrp="1" noChangeAspect="1"/>
          </p:cNvPicPr>
          <p:nvPr>
            <p:ph idx="1"/>
          </p:nvPr>
        </p:nvPicPr>
        <p:blipFill>
          <a:blip r:embed="rId2"/>
          <a:stretch>
            <a:fillRect/>
          </a:stretch>
        </p:blipFill>
        <p:spPr>
          <a:xfrm>
            <a:off x="3217483" y="1825625"/>
            <a:ext cx="5757033" cy="4351338"/>
          </a:xfrm>
          <a:prstGeom prst="rect">
            <a:avLst/>
          </a:prstGeom>
        </p:spPr>
      </p:pic>
    </p:spTree>
    <p:extLst>
      <p:ext uri="{BB962C8B-B14F-4D97-AF65-F5344CB8AC3E}">
        <p14:creationId xmlns:p14="http://schemas.microsoft.com/office/powerpoint/2010/main" val="3932692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EADC63-A99F-49E9-949E-B4628CEB52A2}">
  <ds:schemaRefs>
    <ds:schemaRef ds:uri="http://schemas.microsoft.com/sharepoint/v3/contenttype/forms"/>
  </ds:schemaRefs>
</ds:datastoreItem>
</file>

<file path=customXml/itemProps2.xml><?xml version="1.0" encoding="utf-8"?>
<ds:datastoreItem xmlns:ds="http://schemas.openxmlformats.org/officeDocument/2006/customXml" ds:itemID="{408583FA-7149-4FFD-B290-0DE77C1732BC}">
  <ds:schemaRefs>
    <ds:schemaRef ds:uri="http://purl.org/dc/elements/1.1/"/>
    <ds:schemaRef ds:uri="http://schemas.microsoft.com/office/2006/metadata/properties"/>
    <ds:schemaRef ds:uri="http://schemas.openxmlformats.org/package/2006/metadata/core-properties"/>
    <ds:schemaRef ds:uri="61ceb53a-92cc-40c1-a438-9322f3340fc8"/>
    <ds:schemaRef ds:uri="http://schemas.microsoft.com/office/infopath/2007/PartnerControls"/>
    <ds:schemaRef ds:uri="http://purl.org/dc/terms/"/>
    <ds:schemaRef ds:uri="fd4bc9ef-c111-460f-808e-4de0462dc25a"/>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59F434E1-D988-4DE3-821F-3639B8E48C96}"/>
</file>

<file path=docProps/app.xml><?xml version="1.0" encoding="utf-8"?>
<Properties xmlns="http://schemas.openxmlformats.org/officeDocument/2006/extended-properties" xmlns:vt="http://schemas.openxmlformats.org/officeDocument/2006/docPropsVTypes">
  <TotalTime>65</TotalTime>
  <Words>1206</Words>
  <Application>Microsoft Office PowerPoint</Application>
  <PresentationFormat>Widescreen</PresentationFormat>
  <Paragraphs>51</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Custom Design</vt:lpstr>
      <vt:lpstr>Reading a Short Story  Intermediate</vt:lpstr>
      <vt:lpstr>Part 4: Before you read.</vt:lpstr>
      <vt:lpstr>PowerPoint Presentation</vt:lpstr>
      <vt:lpstr>PowerPoint Presentation</vt:lpstr>
      <vt:lpstr>PowerPoint Presentation</vt:lpstr>
      <vt:lpstr>PowerPoint Presentation</vt:lpstr>
      <vt:lpstr>PowerPoint Presentation</vt:lpstr>
      <vt:lpstr>PowerPoint Presentation</vt:lpstr>
      <vt:lpstr>Part 4: After you read.</vt:lpstr>
      <vt:lpstr>Part 4: After you read.</vt:lpstr>
      <vt:lpstr>Part 4: After you read.</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Thomas (Myanmar)</dc:creator>
  <cp:lastModifiedBy>Field, Dominic  (Myanmar)</cp:lastModifiedBy>
  <cp:revision>14</cp:revision>
  <dcterms:created xsi:type="dcterms:W3CDTF">2020-03-10T09:03:07Z</dcterms:created>
  <dcterms:modified xsi:type="dcterms:W3CDTF">2021-05-19T10:33:38Z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