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85" r:id="rId5"/>
    <p:sldId id="257" r:id="rId6"/>
    <p:sldId id="263" r:id="rId7"/>
    <p:sldId id="264" r:id="rId8"/>
    <p:sldId id="266" r:id="rId9"/>
    <p:sldId id="265" r:id="rId10"/>
    <p:sldId id="267" r:id="rId11"/>
    <p:sldId id="272" r:id="rId12"/>
    <p:sldId id="271" r:id="rId13"/>
    <p:sldId id="268" r:id="rId14"/>
    <p:sldId id="270" r:id="rId15"/>
    <p:sldId id="269" r:id="rId16"/>
    <p:sldId id="282" r:id="rId17"/>
    <p:sldId id="280" r:id="rId18"/>
    <p:sldId id="281" r:id="rId19"/>
    <p:sldId id="279" r:id="rId20"/>
    <p:sldId id="278" r:id="rId21"/>
    <p:sldId id="283" r:id="rId22"/>
    <p:sldId id="274" r:id="rId23"/>
    <p:sldId id="273" r:id="rId24"/>
    <p:sldId id="277" r:id="rId25"/>
    <p:sldId id="284" r:id="rId26"/>
    <p:sldId id="286"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C9FBFA"/>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F296C-2C5B-A557-FE7D-71B5E55D15ED}" v="46" dt="2021-02-11T13:03:36.240"/>
    <p1510:client id="{2ECFB97C-BA11-AA91-AD29-7833DFDA5B02}" v="570" dt="2021-02-11T13:06:18.913"/>
    <p1510:client id="{4871BED6-6EE8-8A01-2EEA-854281637C45}" v="31" dt="2021-03-29T06:44:30.648"/>
    <p1510:client id="{CD75E7EF-D802-4D3F-51D8-C0880CDB6F1A}" v="3" dt="2021-02-11T13:24:16.993"/>
    <p1510:client id="{DFAC88B8-9195-7031-BEBF-473F06224D96}" v="633" dt="2021-03-26T13:45:55.712"/>
    <p1510:client id="{FEE6AFB4-4268-B20C-5796-40E282AE5D74}" v="57" dt="2021-03-26T14:42:59.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00" autoAdjust="0"/>
  </p:normalViewPr>
  <p:slideViewPr>
    <p:cSldViewPr snapToGrid="0">
      <p:cViewPr>
        <p:scale>
          <a:sx n="60" d="100"/>
          <a:sy n="60" d="100"/>
        </p:scale>
        <p:origin x="1522" y="163"/>
      </p:cViewPr>
      <p:guideLst>
        <p:guide orient="horz" pos="2160"/>
        <p:guide pos="3840"/>
      </p:guideLst>
    </p:cSldViewPr>
  </p:slideViewPr>
  <p:notesTextViewPr>
    <p:cViewPr>
      <p:scale>
        <a:sx n="1" d="1"/>
        <a:sy n="1" d="1"/>
      </p:scale>
      <p:origin x="0" y="-72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nthony.patterson@gmail.com" userId="S::urn:spo:guest#simon.anthony.patterson@gmail.com::" providerId="AD" clId="Web-{DFAC88B8-9195-7031-BEBF-473F06224D96}"/>
    <pc:docChg chg="modSld">
      <pc:chgData name="simon.anthony.patterson@gmail.com" userId="S::urn:spo:guest#simon.anthony.patterson@gmail.com::" providerId="AD" clId="Web-{DFAC88B8-9195-7031-BEBF-473F06224D96}" dt="2021-03-26T13:53:41.643" v="735"/>
      <pc:docMkLst>
        <pc:docMk/>
      </pc:docMkLst>
      <pc:sldChg chg="modSp modNotes">
        <pc:chgData name="simon.anthony.patterson@gmail.com" userId="S::urn:spo:guest#simon.anthony.patterson@gmail.com::" providerId="AD" clId="Web-{DFAC88B8-9195-7031-BEBF-473F06224D96}" dt="2021-03-26T13:52:54.424" v="716"/>
        <pc:sldMkLst>
          <pc:docMk/>
          <pc:sldMk cId="4233018141" sldId="257"/>
        </pc:sldMkLst>
        <pc:spChg chg="mod">
          <ac:chgData name="simon.anthony.patterson@gmail.com" userId="S::urn:spo:guest#simon.anthony.patterson@gmail.com::" providerId="AD" clId="Web-{DFAC88B8-9195-7031-BEBF-473F06224D96}" dt="2021-03-26T09:52:43.044" v="163" actId="1076"/>
          <ac:spMkLst>
            <pc:docMk/>
            <pc:sldMk cId="4233018141" sldId="257"/>
            <ac:spMk id="14" creationId="{D2B48615-9B59-FC42-8A1C-39AC6AD2B38A}"/>
          </ac:spMkLst>
        </pc:spChg>
      </pc:sldChg>
      <pc:sldChg chg="modSp modNotes">
        <pc:chgData name="simon.anthony.patterson@gmail.com" userId="S::urn:spo:guest#simon.anthony.patterson@gmail.com::" providerId="AD" clId="Web-{DFAC88B8-9195-7031-BEBF-473F06224D96}" dt="2021-03-26T09:56:21.703" v="174"/>
        <pc:sldMkLst>
          <pc:docMk/>
          <pc:sldMk cId="348628638" sldId="263"/>
        </pc:sldMkLst>
        <pc:spChg chg="mod">
          <ac:chgData name="simon.anthony.patterson@gmail.com" userId="S::urn:spo:guest#simon.anthony.patterson@gmail.com::" providerId="AD" clId="Web-{DFAC88B8-9195-7031-BEBF-473F06224D96}" dt="2021-03-25T22:51:47.250" v="7" actId="20577"/>
          <ac:spMkLst>
            <pc:docMk/>
            <pc:sldMk cId="348628638" sldId="263"/>
            <ac:spMk id="8" creationId="{63FE2775-FB72-4D44-B480-06EBB7F679B3}"/>
          </ac:spMkLst>
        </pc:spChg>
        <pc:spChg chg="mod">
          <ac:chgData name="simon.anthony.patterson@gmail.com" userId="S::urn:spo:guest#simon.anthony.patterson@gmail.com::" providerId="AD" clId="Web-{DFAC88B8-9195-7031-BEBF-473F06224D96}" dt="2021-03-25T22:51:43" v="4" actId="20577"/>
          <ac:spMkLst>
            <pc:docMk/>
            <pc:sldMk cId="348628638" sldId="263"/>
            <ac:spMk id="9" creationId="{D65E6D98-BE8C-6B4C-B23E-6167300445AE}"/>
          </ac:spMkLst>
        </pc:spChg>
      </pc:sldChg>
      <pc:sldChg chg="modSp modNotes">
        <pc:chgData name="simon.anthony.patterson@gmail.com" userId="S::urn:spo:guest#simon.anthony.patterson@gmail.com::" providerId="AD" clId="Web-{DFAC88B8-9195-7031-BEBF-473F06224D96}" dt="2021-03-26T10:22:11.194" v="207" actId="20577"/>
        <pc:sldMkLst>
          <pc:docMk/>
          <pc:sldMk cId="2708744156" sldId="264"/>
        </pc:sldMkLst>
        <pc:spChg chg="mod">
          <ac:chgData name="simon.anthony.patterson@gmail.com" userId="S::urn:spo:guest#simon.anthony.patterson@gmail.com::" providerId="AD" clId="Web-{DFAC88B8-9195-7031-BEBF-473F06224D96}" dt="2021-03-25T22:51:54.438" v="12" actId="20577"/>
          <ac:spMkLst>
            <pc:docMk/>
            <pc:sldMk cId="2708744156" sldId="264"/>
            <ac:spMk id="8" creationId="{63FE2775-FB72-4D44-B480-06EBB7F679B3}"/>
          </ac:spMkLst>
        </pc:spChg>
        <pc:spChg chg="mod">
          <ac:chgData name="simon.anthony.patterson@gmail.com" userId="S::urn:spo:guest#simon.anthony.patterson@gmail.com::" providerId="AD" clId="Web-{DFAC88B8-9195-7031-BEBF-473F06224D96}" dt="2021-03-26T10:22:11.194" v="207" actId="20577"/>
          <ac:spMkLst>
            <pc:docMk/>
            <pc:sldMk cId="2708744156" sldId="264"/>
            <ac:spMk id="18" creationId="{7C4DE24A-479A-406F-B550-208E84C9F944}"/>
          </ac:spMkLst>
        </pc:spChg>
        <pc:spChg chg="mod">
          <ac:chgData name="simon.anthony.patterson@gmail.com" userId="S::urn:spo:guest#simon.anthony.patterson@gmail.com::" providerId="AD" clId="Web-{DFAC88B8-9195-7031-BEBF-473F06224D96}" dt="2021-03-25T22:51:51.031" v="10" actId="20577"/>
          <ac:spMkLst>
            <pc:docMk/>
            <pc:sldMk cId="2708744156" sldId="264"/>
            <ac:spMk id="24" creationId="{D65E6D98-BE8C-6B4C-B23E-6167300445AE}"/>
          </ac:spMkLst>
        </pc:spChg>
      </pc:sldChg>
      <pc:sldChg chg="modSp modNotes">
        <pc:chgData name="simon.anthony.patterson@gmail.com" userId="S::urn:spo:guest#simon.anthony.patterson@gmail.com::" providerId="AD" clId="Web-{DFAC88B8-9195-7031-BEBF-473F06224D96}" dt="2021-03-26T10:33:12.460" v="223"/>
        <pc:sldMkLst>
          <pc:docMk/>
          <pc:sldMk cId="3278782939" sldId="265"/>
        </pc:sldMkLst>
        <pc:spChg chg="mod">
          <ac:chgData name="simon.anthony.patterson@gmail.com" userId="S::urn:spo:guest#simon.anthony.patterson@gmail.com::" providerId="AD" clId="Web-{DFAC88B8-9195-7031-BEBF-473F06224D96}" dt="2021-03-26T10:33:09.616" v="220" actId="20577"/>
          <ac:spMkLst>
            <pc:docMk/>
            <pc:sldMk cId="3278782939" sldId="265"/>
            <ac:spMk id="3" creationId="{00000000-0000-0000-0000-000000000000}"/>
          </ac:spMkLst>
        </pc:spChg>
        <pc:spChg chg="mod">
          <ac:chgData name="simon.anthony.patterson@gmail.com" userId="S::urn:spo:guest#simon.anthony.patterson@gmail.com::" providerId="AD" clId="Web-{DFAC88B8-9195-7031-BEBF-473F06224D96}" dt="2021-03-25T22:52:11.188" v="20" actId="20577"/>
          <ac:spMkLst>
            <pc:docMk/>
            <pc:sldMk cId="3278782939" sldId="265"/>
            <ac:spMk id="8" creationId="{63FE2775-FB72-4D44-B480-06EBB7F679B3}"/>
          </ac:spMkLst>
        </pc:spChg>
        <pc:spChg chg="mod">
          <ac:chgData name="simon.anthony.patterson@gmail.com" userId="S::urn:spo:guest#simon.anthony.patterson@gmail.com::" providerId="AD" clId="Web-{DFAC88B8-9195-7031-BEBF-473F06224D96}" dt="2021-03-25T22:52:07.422" v="18" actId="20577"/>
          <ac:spMkLst>
            <pc:docMk/>
            <pc:sldMk cId="3278782939" sldId="265"/>
            <ac:spMk id="18" creationId="{D65E6D98-BE8C-6B4C-B23E-6167300445AE}"/>
          </ac:spMkLst>
        </pc:spChg>
      </pc:sldChg>
      <pc:sldChg chg="modSp modNotes">
        <pc:chgData name="simon.anthony.patterson@gmail.com" userId="S::urn:spo:guest#simon.anthony.patterson@gmail.com::" providerId="AD" clId="Web-{DFAC88B8-9195-7031-BEBF-473F06224D96}" dt="2021-03-26T10:29:22.267" v="216"/>
        <pc:sldMkLst>
          <pc:docMk/>
          <pc:sldMk cId="986106943" sldId="266"/>
        </pc:sldMkLst>
        <pc:spChg chg="mod">
          <ac:chgData name="simon.anthony.patterson@gmail.com" userId="S::urn:spo:guest#simon.anthony.patterson@gmail.com::" providerId="AD" clId="Web-{DFAC88B8-9195-7031-BEBF-473F06224D96}" dt="2021-03-26T10:22:34.648" v="209" actId="20577"/>
          <ac:spMkLst>
            <pc:docMk/>
            <pc:sldMk cId="986106943" sldId="266"/>
            <ac:spMk id="3" creationId="{00000000-0000-0000-0000-000000000000}"/>
          </ac:spMkLst>
        </pc:spChg>
        <pc:spChg chg="mod">
          <ac:chgData name="simon.anthony.patterson@gmail.com" userId="S::urn:spo:guest#simon.anthony.patterson@gmail.com::" providerId="AD" clId="Web-{DFAC88B8-9195-7031-BEBF-473F06224D96}" dt="2021-03-25T22:52:02.735" v="15" actId="20577"/>
          <ac:spMkLst>
            <pc:docMk/>
            <pc:sldMk cId="986106943" sldId="266"/>
            <ac:spMk id="8" creationId="{63FE2775-FB72-4D44-B480-06EBB7F679B3}"/>
          </ac:spMkLst>
        </pc:spChg>
        <pc:spChg chg="mod">
          <ac:chgData name="simon.anthony.patterson@gmail.com" userId="S::urn:spo:guest#simon.anthony.patterson@gmail.com::" providerId="AD" clId="Web-{DFAC88B8-9195-7031-BEBF-473F06224D96}" dt="2021-03-25T22:52:00.235" v="14" actId="20577"/>
          <ac:spMkLst>
            <pc:docMk/>
            <pc:sldMk cId="986106943" sldId="266"/>
            <ac:spMk id="18" creationId="{D65E6D98-BE8C-6B4C-B23E-6167300445AE}"/>
          </ac:spMkLst>
        </pc:spChg>
      </pc:sldChg>
      <pc:sldChg chg="modSp modNotes">
        <pc:chgData name="simon.anthony.patterson@gmail.com" userId="S::urn:spo:guest#simon.anthony.patterson@gmail.com::" providerId="AD" clId="Web-{DFAC88B8-9195-7031-BEBF-473F06224D96}" dt="2021-03-26T11:54:14.644" v="257"/>
        <pc:sldMkLst>
          <pc:docMk/>
          <pc:sldMk cId="174070660" sldId="267"/>
        </pc:sldMkLst>
        <pc:spChg chg="mod">
          <ac:chgData name="simon.anthony.patterson@gmail.com" userId="S::urn:spo:guest#simon.anthony.patterson@gmail.com::" providerId="AD" clId="Web-{DFAC88B8-9195-7031-BEBF-473F06224D96}" dt="2021-03-26T11:52:13.454" v="226" actId="20577"/>
          <ac:spMkLst>
            <pc:docMk/>
            <pc:sldMk cId="174070660" sldId="267"/>
            <ac:spMk id="4" creationId="{00000000-0000-0000-0000-000000000000}"/>
          </ac:spMkLst>
        </pc:spChg>
        <pc:spChg chg="mod">
          <ac:chgData name="simon.anthony.patterson@gmail.com" userId="S::urn:spo:guest#simon.anthony.patterson@gmail.com::" providerId="AD" clId="Web-{DFAC88B8-9195-7031-BEBF-473F06224D96}" dt="2021-03-25T22:52:20.907" v="26" actId="20577"/>
          <ac:spMkLst>
            <pc:docMk/>
            <pc:sldMk cId="174070660" sldId="267"/>
            <ac:spMk id="8" creationId="{63FE2775-FB72-4D44-B480-06EBB7F679B3}"/>
          </ac:spMkLst>
        </pc:spChg>
        <pc:spChg chg="mod">
          <ac:chgData name="simon.anthony.patterson@gmail.com" userId="S::urn:spo:guest#simon.anthony.patterson@gmail.com::" providerId="AD" clId="Web-{DFAC88B8-9195-7031-BEBF-473F06224D96}" dt="2021-03-25T22:52:14.845" v="24" actId="20577"/>
          <ac:spMkLst>
            <pc:docMk/>
            <pc:sldMk cId="174070660" sldId="267"/>
            <ac:spMk id="21" creationId="{D65E6D98-BE8C-6B4C-B23E-6167300445AE}"/>
          </ac:spMkLst>
        </pc:spChg>
      </pc:sldChg>
      <pc:sldChg chg="modSp modNotes">
        <pc:chgData name="simon.anthony.patterson@gmail.com" userId="S::urn:spo:guest#simon.anthony.patterson@gmail.com::" providerId="AD" clId="Web-{DFAC88B8-9195-7031-BEBF-473F06224D96}" dt="2021-03-26T12:33:05.982" v="403"/>
        <pc:sldMkLst>
          <pc:docMk/>
          <pc:sldMk cId="1732966013" sldId="268"/>
        </pc:sldMkLst>
        <pc:spChg chg="mod">
          <ac:chgData name="simon.anthony.patterson@gmail.com" userId="S::urn:spo:guest#simon.anthony.patterson@gmail.com::" providerId="AD" clId="Web-{DFAC88B8-9195-7031-BEBF-473F06224D96}" dt="2021-03-25T22:53:28.003" v="53" actId="20577"/>
          <ac:spMkLst>
            <pc:docMk/>
            <pc:sldMk cId="1732966013" sldId="268"/>
            <ac:spMk id="8" creationId="{63FE2775-FB72-4D44-B480-06EBB7F679B3}"/>
          </ac:spMkLst>
        </pc:spChg>
        <pc:spChg chg="mod">
          <ac:chgData name="simon.anthony.patterson@gmail.com" userId="S::urn:spo:guest#simon.anthony.patterson@gmail.com::" providerId="AD" clId="Web-{DFAC88B8-9195-7031-BEBF-473F06224D96}" dt="2021-03-26T12:31:32.432" v="386" actId="20577"/>
          <ac:spMkLst>
            <pc:docMk/>
            <pc:sldMk cId="1732966013" sldId="268"/>
            <ac:spMk id="13" creationId="{00000000-0000-0000-0000-000000000000}"/>
          </ac:spMkLst>
        </pc:spChg>
        <pc:spChg chg="mod">
          <ac:chgData name="simon.anthony.patterson@gmail.com" userId="S::urn:spo:guest#simon.anthony.patterson@gmail.com::" providerId="AD" clId="Web-{DFAC88B8-9195-7031-BEBF-473F06224D96}" dt="2021-03-26T12:31:53.479" v="390" actId="20577"/>
          <ac:spMkLst>
            <pc:docMk/>
            <pc:sldMk cId="1732966013" sldId="268"/>
            <ac:spMk id="15" creationId="{00000000-0000-0000-0000-000000000000}"/>
          </ac:spMkLst>
        </pc:spChg>
        <pc:spChg chg="mod">
          <ac:chgData name="simon.anthony.patterson@gmail.com" userId="S::urn:spo:guest#simon.anthony.patterson@gmail.com::" providerId="AD" clId="Web-{DFAC88B8-9195-7031-BEBF-473F06224D96}" dt="2021-03-25T22:53:07.549" v="47" actId="20577"/>
          <ac:spMkLst>
            <pc:docMk/>
            <pc:sldMk cId="1732966013" sldId="268"/>
            <ac:spMk id="26" creationId="{D65E6D98-BE8C-6B4C-B23E-6167300445AE}"/>
          </ac:spMkLst>
        </pc:spChg>
      </pc:sldChg>
      <pc:sldChg chg="modSp modNotes">
        <pc:chgData name="simon.anthony.patterson@gmail.com" userId="S::urn:spo:guest#simon.anthony.patterson@gmail.com::" providerId="AD" clId="Web-{DFAC88B8-9195-7031-BEBF-473F06224D96}" dt="2021-03-26T12:44:36.613" v="421"/>
        <pc:sldMkLst>
          <pc:docMk/>
          <pc:sldMk cId="3720167370" sldId="269"/>
        </pc:sldMkLst>
        <pc:spChg chg="mod">
          <ac:chgData name="simon.anthony.patterson@gmail.com" userId="S::urn:spo:guest#simon.anthony.patterson@gmail.com::" providerId="AD" clId="Web-{DFAC88B8-9195-7031-BEBF-473F06224D96}" dt="2021-03-25T22:53:59.550" v="71" actId="20577"/>
          <ac:spMkLst>
            <pc:docMk/>
            <pc:sldMk cId="3720167370" sldId="269"/>
            <ac:spMk id="8" creationId="{63FE2775-FB72-4D44-B480-06EBB7F679B3}"/>
          </ac:spMkLst>
        </pc:spChg>
        <pc:spChg chg="mod">
          <ac:chgData name="simon.anthony.patterson@gmail.com" userId="S::urn:spo:guest#simon.anthony.patterson@gmail.com::" providerId="AD" clId="Web-{DFAC88B8-9195-7031-BEBF-473F06224D96}" dt="2021-03-25T22:53:55.738" v="69" actId="20577"/>
          <ac:spMkLst>
            <pc:docMk/>
            <pc:sldMk cId="3720167370" sldId="269"/>
            <ac:spMk id="18" creationId="{D65E6D98-BE8C-6B4C-B23E-6167300445AE}"/>
          </ac:spMkLst>
        </pc:spChg>
        <pc:spChg chg="mod">
          <ac:chgData name="simon.anthony.patterson@gmail.com" userId="S::urn:spo:guest#simon.anthony.patterson@gmail.com::" providerId="AD" clId="Web-{DFAC88B8-9195-7031-BEBF-473F06224D96}" dt="2021-03-26T12:40:28.355" v="417" actId="20577"/>
          <ac:spMkLst>
            <pc:docMk/>
            <pc:sldMk cId="3720167370" sldId="269"/>
            <ac:spMk id="30" creationId="{00000000-0000-0000-0000-000000000000}"/>
          </ac:spMkLst>
        </pc:spChg>
      </pc:sldChg>
      <pc:sldChg chg="modSp modNotes">
        <pc:chgData name="simon.anthony.patterson@gmail.com" userId="S::urn:spo:guest#simon.anthony.patterson@gmail.com::" providerId="AD" clId="Web-{DFAC88B8-9195-7031-BEBF-473F06224D96}" dt="2021-03-26T12:37:18.443" v="415"/>
        <pc:sldMkLst>
          <pc:docMk/>
          <pc:sldMk cId="114964038" sldId="270"/>
        </pc:sldMkLst>
        <pc:spChg chg="mod">
          <ac:chgData name="simon.anthony.patterson@gmail.com" userId="S::urn:spo:guest#simon.anthony.patterson@gmail.com::" providerId="AD" clId="Web-{DFAC88B8-9195-7031-BEBF-473F06224D96}" dt="2021-03-26T12:36:12.394" v="411" actId="20577"/>
          <ac:spMkLst>
            <pc:docMk/>
            <pc:sldMk cId="114964038" sldId="270"/>
            <ac:spMk id="7" creationId="{00000000-0000-0000-0000-000000000000}"/>
          </ac:spMkLst>
        </pc:spChg>
        <pc:spChg chg="mod">
          <ac:chgData name="simon.anthony.patterson@gmail.com" userId="S::urn:spo:guest#simon.anthony.patterson@gmail.com::" providerId="AD" clId="Web-{DFAC88B8-9195-7031-BEBF-473F06224D96}" dt="2021-03-25T22:53:49.441" v="66" actId="20577"/>
          <ac:spMkLst>
            <pc:docMk/>
            <pc:sldMk cId="114964038" sldId="270"/>
            <ac:spMk id="8" creationId="{63FE2775-FB72-4D44-B480-06EBB7F679B3}"/>
          </ac:spMkLst>
        </pc:spChg>
        <pc:spChg chg="mod">
          <ac:chgData name="simon.anthony.patterson@gmail.com" userId="S::urn:spo:guest#simon.anthony.patterson@gmail.com::" providerId="AD" clId="Web-{DFAC88B8-9195-7031-BEBF-473F06224D96}" dt="2021-03-25T22:53:38.784" v="60" actId="20577"/>
          <ac:spMkLst>
            <pc:docMk/>
            <pc:sldMk cId="114964038" sldId="270"/>
            <ac:spMk id="16" creationId="{D65E6D98-BE8C-6B4C-B23E-6167300445AE}"/>
          </ac:spMkLst>
        </pc:spChg>
      </pc:sldChg>
      <pc:sldChg chg="modSp modNotes">
        <pc:chgData name="simon.anthony.patterson@gmail.com" userId="S::urn:spo:guest#simon.anthony.patterson@gmail.com::" providerId="AD" clId="Web-{DFAC88B8-9195-7031-BEBF-473F06224D96}" dt="2021-03-26T12:30:45.915" v="382"/>
        <pc:sldMkLst>
          <pc:docMk/>
          <pc:sldMk cId="587726888" sldId="271"/>
        </pc:sldMkLst>
        <pc:spChg chg="mod">
          <ac:chgData name="simon.anthony.patterson@gmail.com" userId="S::urn:spo:guest#simon.anthony.patterson@gmail.com::" providerId="AD" clId="Web-{DFAC88B8-9195-7031-BEBF-473F06224D96}" dt="2021-03-26T12:27:56.409" v="357" actId="20577"/>
          <ac:spMkLst>
            <pc:docMk/>
            <pc:sldMk cId="587726888" sldId="271"/>
            <ac:spMk id="4" creationId="{00000000-0000-0000-0000-000000000000}"/>
          </ac:spMkLst>
        </pc:spChg>
        <pc:spChg chg="mod">
          <ac:chgData name="simon.anthony.patterson@gmail.com" userId="S::urn:spo:guest#simon.anthony.patterson@gmail.com::" providerId="AD" clId="Web-{DFAC88B8-9195-7031-BEBF-473F06224D96}" dt="2021-03-25T22:53:01.236" v="44" actId="20577"/>
          <ac:spMkLst>
            <pc:docMk/>
            <pc:sldMk cId="587726888" sldId="271"/>
            <ac:spMk id="8" creationId="{63FE2775-FB72-4D44-B480-06EBB7F679B3}"/>
          </ac:spMkLst>
        </pc:spChg>
        <pc:spChg chg="mod">
          <ac:chgData name="simon.anthony.patterson@gmail.com" userId="S::urn:spo:guest#simon.anthony.patterson@gmail.com::" providerId="AD" clId="Web-{DFAC88B8-9195-7031-BEBF-473F06224D96}" dt="2021-03-25T22:52:56.471" v="41" actId="20577"/>
          <ac:spMkLst>
            <pc:docMk/>
            <pc:sldMk cId="587726888" sldId="271"/>
            <ac:spMk id="12" creationId="{D65E6D98-BE8C-6B4C-B23E-6167300445AE}"/>
          </ac:spMkLst>
        </pc:spChg>
        <pc:spChg chg="mod">
          <ac:chgData name="simon.anthony.patterson@gmail.com" userId="S::urn:spo:guest#simon.anthony.patterson@gmail.com::" providerId="AD" clId="Web-{DFAC88B8-9195-7031-BEBF-473F06224D96}" dt="2021-03-26T12:28:09.128" v="360" actId="20577"/>
          <ac:spMkLst>
            <pc:docMk/>
            <pc:sldMk cId="587726888" sldId="271"/>
            <ac:spMk id="13" creationId="{00000000-0000-0000-0000-000000000000}"/>
          </ac:spMkLst>
        </pc:spChg>
        <pc:picChg chg="mod">
          <ac:chgData name="simon.anthony.patterson@gmail.com" userId="S::urn:spo:guest#simon.anthony.patterson@gmail.com::" providerId="AD" clId="Web-{DFAC88B8-9195-7031-BEBF-473F06224D96}" dt="2021-03-26T12:29:00.880" v="362" actId="1076"/>
          <ac:picMkLst>
            <pc:docMk/>
            <pc:sldMk cId="587726888" sldId="271"/>
            <ac:picMk id="10" creationId="{85840D53-0DEF-474F-AE3D-5FA4F9FBD048}"/>
          </ac:picMkLst>
        </pc:picChg>
      </pc:sldChg>
      <pc:sldChg chg="addSp modSp modNotes">
        <pc:chgData name="simon.anthony.patterson@gmail.com" userId="S::urn:spo:guest#simon.anthony.patterson@gmail.com::" providerId="AD" clId="Web-{DFAC88B8-9195-7031-BEBF-473F06224D96}" dt="2021-03-26T12:27:02.204" v="352"/>
        <pc:sldMkLst>
          <pc:docMk/>
          <pc:sldMk cId="512869664" sldId="272"/>
        </pc:sldMkLst>
        <pc:spChg chg="mod">
          <ac:chgData name="simon.anthony.patterson@gmail.com" userId="S::urn:spo:guest#simon.anthony.patterson@gmail.com::" providerId="AD" clId="Web-{DFAC88B8-9195-7031-BEBF-473F06224D96}" dt="2021-03-26T12:01:15.216" v="316" actId="14100"/>
          <ac:spMkLst>
            <pc:docMk/>
            <pc:sldMk cId="512869664" sldId="272"/>
            <ac:spMk id="4" creationId="{00000000-0000-0000-0000-000000000000}"/>
          </ac:spMkLst>
        </pc:spChg>
        <pc:spChg chg="mod">
          <ac:chgData name="simon.anthony.patterson@gmail.com" userId="S::urn:spo:guest#simon.anthony.patterson@gmail.com::" providerId="AD" clId="Web-{DFAC88B8-9195-7031-BEBF-473F06224D96}" dt="2021-03-25T22:52:49.048" v="37" actId="20577"/>
          <ac:spMkLst>
            <pc:docMk/>
            <pc:sldMk cId="512869664" sldId="272"/>
            <ac:spMk id="8" creationId="{63FE2775-FB72-4D44-B480-06EBB7F679B3}"/>
          </ac:spMkLst>
        </pc:spChg>
        <pc:spChg chg="mod">
          <ac:chgData name="simon.anthony.patterson@gmail.com" userId="S::urn:spo:guest#simon.anthony.patterson@gmail.com::" providerId="AD" clId="Web-{DFAC88B8-9195-7031-BEBF-473F06224D96}" dt="2021-03-26T12:02:49.374" v="330" actId="20577"/>
          <ac:spMkLst>
            <pc:docMk/>
            <pc:sldMk cId="512869664" sldId="272"/>
            <ac:spMk id="12" creationId="{00000000-0000-0000-0000-000000000000}"/>
          </ac:spMkLst>
        </pc:spChg>
        <pc:spChg chg="mod">
          <ac:chgData name="simon.anthony.patterson@gmail.com" userId="S::urn:spo:guest#simon.anthony.patterson@gmail.com::" providerId="AD" clId="Web-{DFAC88B8-9195-7031-BEBF-473F06224D96}" dt="2021-03-26T12:02:54.093" v="332" actId="20577"/>
          <ac:spMkLst>
            <pc:docMk/>
            <pc:sldMk cId="512869664" sldId="272"/>
            <ac:spMk id="14" creationId="{00000000-0000-0000-0000-000000000000}"/>
          </ac:spMkLst>
        </pc:spChg>
        <pc:spChg chg="mod">
          <ac:chgData name="simon.anthony.patterson@gmail.com" userId="S::urn:spo:guest#simon.anthony.patterson@gmail.com::" providerId="AD" clId="Web-{DFAC88B8-9195-7031-BEBF-473F06224D96}" dt="2021-03-26T12:01:38.217" v="321" actId="1076"/>
          <ac:spMkLst>
            <pc:docMk/>
            <pc:sldMk cId="512869664" sldId="272"/>
            <ac:spMk id="17" creationId="{00000000-0000-0000-0000-000000000000}"/>
          </ac:spMkLst>
        </pc:spChg>
        <pc:spChg chg="mod">
          <ac:chgData name="simon.anthony.patterson@gmail.com" userId="S::urn:spo:guest#simon.anthony.patterson@gmail.com::" providerId="AD" clId="Web-{DFAC88B8-9195-7031-BEBF-473F06224D96}" dt="2021-03-25T22:52:45.080" v="31" actId="20577"/>
          <ac:spMkLst>
            <pc:docMk/>
            <pc:sldMk cId="512869664" sldId="272"/>
            <ac:spMk id="24" creationId="{D65E6D98-BE8C-6B4C-B23E-6167300445AE}"/>
          </ac:spMkLst>
        </pc:spChg>
        <pc:grpChg chg="add mod">
          <ac:chgData name="simon.anthony.patterson@gmail.com" userId="S::urn:spo:guest#simon.anthony.patterson@gmail.com::" providerId="AD" clId="Web-{DFAC88B8-9195-7031-BEBF-473F06224D96}" dt="2021-03-26T11:56:10.349" v="274" actId="1076"/>
          <ac:grpSpMkLst>
            <pc:docMk/>
            <pc:sldMk cId="512869664" sldId="272"/>
            <ac:grpSpMk id="2" creationId="{ABFF9539-3A98-4F82-A523-EF0FA37250C7}"/>
          </ac:grpSpMkLst>
        </pc:grpChg>
        <pc:grpChg chg="add mod">
          <ac:chgData name="simon.anthony.patterson@gmail.com" userId="S::urn:spo:guest#simon.anthony.patterson@gmail.com::" providerId="AD" clId="Web-{DFAC88B8-9195-7031-BEBF-473F06224D96}" dt="2021-03-26T12:00:37.637" v="312" actId="14100"/>
          <ac:grpSpMkLst>
            <pc:docMk/>
            <pc:sldMk cId="512869664" sldId="272"/>
            <ac:grpSpMk id="3" creationId="{191F3DFD-384A-4CBB-871D-23AD6C0FA6CC}"/>
          </ac:grpSpMkLst>
        </pc:grpChg>
        <pc:grpChg chg="add mod">
          <ac:chgData name="simon.anthony.patterson@gmail.com" userId="S::urn:spo:guest#simon.anthony.patterson@gmail.com::" providerId="AD" clId="Web-{DFAC88B8-9195-7031-BEBF-473F06224D96}" dt="2021-03-26T12:03:12.015" v="333" actId="1076"/>
          <ac:grpSpMkLst>
            <pc:docMk/>
            <pc:sldMk cId="512869664" sldId="272"/>
            <ac:grpSpMk id="7" creationId="{0EA2697A-9526-48C1-9B73-19DD330E0922}"/>
          </ac:grpSpMkLst>
        </pc:grpChg>
        <pc:picChg chg="mod">
          <ac:chgData name="simon.anthony.patterson@gmail.com" userId="S::urn:spo:guest#simon.anthony.patterson@gmail.com::" providerId="AD" clId="Web-{DFAC88B8-9195-7031-BEBF-473F06224D96}" dt="2021-03-26T12:00:15.387" v="310" actId="1076"/>
          <ac:picMkLst>
            <pc:docMk/>
            <pc:sldMk cId="512869664" sldId="272"/>
            <ac:picMk id="5" creationId="{67EF8E5A-BA09-1042-8B07-9DE9BF668F29}"/>
          </ac:picMkLst>
        </pc:picChg>
        <pc:picChg chg="mod">
          <ac:chgData name="simon.anthony.patterson@gmail.com" userId="S::urn:spo:guest#simon.anthony.patterson@gmail.com::" providerId="AD" clId="Web-{DFAC88B8-9195-7031-BEBF-473F06224D96}" dt="2021-03-26T11:58:39.619" v="299" actId="14100"/>
          <ac:picMkLst>
            <pc:docMk/>
            <pc:sldMk cId="512869664" sldId="272"/>
            <ac:picMk id="15" creationId="{00000000-0000-0000-0000-000000000000}"/>
          </ac:picMkLst>
        </pc:picChg>
      </pc:sldChg>
      <pc:sldChg chg="modSp modNotes">
        <pc:chgData name="simon.anthony.patterson@gmail.com" userId="S::urn:spo:guest#simon.anthony.patterson@gmail.com::" providerId="AD" clId="Web-{DFAC88B8-9195-7031-BEBF-473F06224D96}" dt="2021-03-26T13:22:30.951" v="636"/>
        <pc:sldMkLst>
          <pc:docMk/>
          <pc:sldMk cId="2350981283" sldId="273"/>
        </pc:sldMkLst>
        <pc:spChg chg="mod">
          <ac:chgData name="simon.anthony.patterson@gmail.com" userId="S::urn:spo:guest#simon.anthony.patterson@gmail.com::" providerId="AD" clId="Web-{DFAC88B8-9195-7031-BEBF-473F06224D96}" dt="2021-03-25T23:02:19.739" v="150" actId="20577"/>
          <ac:spMkLst>
            <pc:docMk/>
            <pc:sldMk cId="2350981283" sldId="273"/>
            <ac:spMk id="8" creationId="{63FE2775-FB72-4D44-B480-06EBB7F679B3}"/>
          </ac:spMkLst>
        </pc:spChg>
        <pc:spChg chg="mod">
          <ac:chgData name="simon.anthony.patterson@gmail.com" userId="S::urn:spo:guest#simon.anthony.patterson@gmail.com::" providerId="AD" clId="Web-{DFAC88B8-9195-7031-BEBF-473F06224D96}" dt="2021-03-25T23:02:16.567" v="148" actId="20577"/>
          <ac:spMkLst>
            <pc:docMk/>
            <pc:sldMk cId="2350981283" sldId="273"/>
            <ac:spMk id="16" creationId="{D65E6D98-BE8C-6B4C-B23E-6167300445AE}"/>
          </ac:spMkLst>
        </pc:spChg>
      </pc:sldChg>
      <pc:sldChg chg="modSp modNotes">
        <pc:chgData name="simon.anthony.patterson@gmail.com" userId="S::urn:spo:guest#simon.anthony.patterson@gmail.com::" providerId="AD" clId="Web-{DFAC88B8-9195-7031-BEBF-473F06224D96}" dt="2021-03-26T13:18:31.755" v="617"/>
        <pc:sldMkLst>
          <pc:docMk/>
          <pc:sldMk cId="3260765223" sldId="274"/>
        </pc:sldMkLst>
        <pc:spChg chg="mod">
          <ac:chgData name="simon.anthony.patterson@gmail.com" userId="S::urn:spo:guest#simon.anthony.patterson@gmail.com::" providerId="AD" clId="Web-{DFAC88B8-9195-7031-BEBF-473F06224D96}" dt="2021-03-25T23:02:12.223" v="147" actId="20577"/>
          <ac:spMkLst>
            <pc:docMk/>
            <pc:sldMk cId="3260765223" sldId="274"/>
            <ac:spMk id="8" creationId="{63FE2775-FB72-4D44-B480-06EBB7F679B3}"/>
          </ac:spMkLst>
        </pc:spChg>
        <pc:spChg chg="mod">
          <ac:chgData name="simon.anthony.patterson@gmail.com" userId="S::urn:spo:guest#simon.anthony.patterson@gmail.com::" providerId="AD" clId="Web-{DFAC88B8-9195-7031-BEBF-473F06224D96}" dt="2021-03-25T22:55:31.115" v="117" actId="20577"/>
          <ac:spMkLst>
            <pc:docMk/>
            <pc:sldMk cId="3260765223" sldId="274"/>
            <ac:spMk id="16" creationId="{D65E6D98-BE8C-6B4C-B23E-6167300445AE}"/>
          </ac:spMkLst>
        </pc:spChg>
      </pc:sldChg>
      <pc:sldChg chg="modSp modNotes">
        <pc:chgData name="simon.anthony.patterson@gmail.com" userId="S::urn:spo:guest#simon.anthony.patterson@gmail.com::" providerId="AD" clId="Web-{DFAC88B8-9195-7031-BEBF-473F06224D96}" dt="2021-03-26T13:53:31.768" v="733"/>
        <pc:sldMkLst>
          <pc:docMk/>
          <pc:sldMk cId="1366613964" sldId="277"/>
        </pc:sldMkLst>
        <pc:spChg chg="mod">
          <ac:chgData name="simon.anthony.patterson@gmail.com" userId="S::urn:spo:guest#simon.anthony.patterson@gmail.com::" providerId="AD" clId="Web-{DFAC88B8-9195-7031-BEBF-473F06224D96}" dt="2021-03-26T13:44:35.601" v="673" actId="20577"/>
          <ac:spMkLst>
            <pc:docMk/>
            <pc:sldMk cId="1366613964" sldId="277"/>
            <ac:spMk id="3" creationId="{00000000-0000-0000-0000-000000000000}"/>
          </ac:spMkLst>
        </pc:spChg>
        <pc:spChg chg="mod">
          <ac:chgData name="simon.anthony.patterson@gmail.com" userId="S::urn:spo:guest#simon.anthony.patterson@gmail.com::" providerId="AD" clId="Web-{DFAC88B8-9195-7031-BEBF-473F06224D96}" dt="2021-03-25T23:02:33.380" v="155" actId="20577"/>
          <ac:spMkLst>
            <pc:docMk/>
            <pc:sldMk cId="1366613964" sldId="277"/>
            <ac:spMk id="8" creationId="{63FE2775-FB72-4D44-B480-06EBB7F679B3}"/>
          </ac:spMkLst>
        </pc:spChg>
        <pc:spChg chg="mod">
          <ac:chgData name="simon.anthony.patterson@gmail.com" userId="S::urn:spo:guest#simon.anthony.patterson@gmail.com::" providerId="AD" clId="Web-{DFAC88B8-9195-7031-BEBF-473F06224D96}" dt="2021-03-25T23:02:27.614" v="152" actId="20577"/>
          <ac:spMkLst>
            <pc:docMk/>
            <pc:sldMk cId="1366613964" sldId="277"/>
            <ac:spMk id="12" creationId="{D65E6D98-BE8C-6B4C-B23E-6167300445AE}"/>
          </ac:spMkLst>
        </pc:spChg>
      </pc:sldChg>
      <pc:sldChg chg="modSp modNotes">
        <pc:chgData name="simon.anthony.patterson@gmail.com" userId="S::urn:spo:guest#simon.anthony.patterson@gmail.com::" providerId="AD" clId="Web-{DFAC88B8-9195-7031-BEBF-473F06224D96}" dt="2021-03-26T13:14:05.418" v="569"/>
        <pc:sldMkLst>
          <pc:docMk/>
          <pc:sldMk cId="3688935345" sldId="278"/>
        </pc:sldMkLst>
        <pc:spChg chg="mod">
          <ac:chgData name="simon.anthony.patterson@gmail.com" userId="S::urn:spo:guest#simon.anthony.patterson@gmail.com::" providerId="AD" clId="Web-{DFAC88B8-9195-7031-BEBF-473F06224D96}" dt="2021-03-25T22:54:45.661" v="104" actId="20577"/>
          <ac:spMkLst>
            <pc:docMk/>
            <pc:sldMk cId="3688935345" sldId="278"/>
            <ac:spMk id="7" creationId="{63FE2775-FB72-4D44-B480-06EBB7F679B3}"/>
          </ac:spMkLst>
        </pc:spChg>
        <pc:spChg chg="mod">
          <ac:chgData name="simon.anthony.patterson@gmail.com" userId="S::urn:spo:guest#simon.anthony.patterson@gmail.com::" providerId="AD" clId="Web-{DFAC88B8-9195-7031-BEBF-473F06224D96}" dt="2021-03-25T22:54:42.098" v="101" actId="20577"/>
          <ac:spMkLst>
            <pc:docMk/>
            <pc:sldMk cId="3688935345" sldId="278"/>
            <ac:spMk id="27" creationId="{D65E6D98-BE8C-6B4C-B23E-6167300445AE}"/>
          </ac:spMkLst>
        </pc:spChg>
      </pc:sldChg>
      <pc:sldChg chg="modSp modNotes">
        <pc:chgData name="simon.anthony.patterson@gmail.com" userId="S::urn:spo:guest#simon.anthony.patterson@gmail.com::" providerId="AD" clId="Web-{DFAC88B8-9195-7031-BEBF-473F06224D96}" dt="2021-03-26T13:07:14.687" v="533" actId="1076"/>
        <pc:sldMkLst>
          <pc:docMk/>
          <pc:sldMk cId="2952233061" sldId="279"/>
        </pc:sldMkLst>
        <pc:spChg chg="mod">
          <ac:chgData name="simon.anthony.patterson@gmail.com" userId="S::urn:spo:guest#simon.anthony.patterson@gmail.com::" providerId="AD" clId="Web-{DFAC88B8-9195-7031-BEBF-473F06224D96}" dt="2021-03-25T22:54:37.817" v="97" actId="20577"/>
          <ac:spMkLst>
            <pc:docMk/>
            <pc:sldMk cId="2952233061" sldId="279"/>
            <ac:spMk id="8" creationId="{63FE2775-FB72-4D44-B480-06EBB7F679B3}"/>
          </ac:spMkLst>
        </pc:spChg>
        <pc:spChg chg="mod">
          <ac:chgData name="simon.anthony.patterson@gmail.com" userId="S::urn:spo:guest#simon.anthony.patterson@gmail.com::" providerId="AD" clId="Web-{DFAC88B8-9195-7031-BEBF-473F06224D96}" dt="2021-03-25T22:54:35.114" v="94" actId="20577"/>
          <ac:spMkLst>
            <pc:docMk/>
            <pc:sldMk cId="2952233061" sldId="279"/>
            <ac:spMk id="23" creationId="{D65E6D98-BE8C-6B4C-B23E-6167300445AE}"/>
          </ac:spMkLst>
        </pc:spChg>
        <pc:spChg chg="mod">
          <ac:chgData name="simon.anthony.patterson@gmail.com" userId="S::urn:spo:guest#simon.anthony.patterson@gmail.com::" providerId="AD" clId="Web-{DFAC88B8-9195-7031-BEBF-473F06224D96}" dt="2021-03-26T13:07:14.687" v="533" actId="1076"/>
          <ac:spMkLst>
            <pc:docMk/>
            <pc:sldMk cId="2952233061" sldId="279"/>
            <ac:spMk id="27" creationId="{00000000-0000-0000-0000-000000000000}"/>
          </ac:spMkLst>
        </pc:spChg>
      </pc:sldChg>
      <pc:sldChg chg="modSp modNotes">
        <pc:chgData name="simon.anthony.patterson@gmail.com" userId="S::urn:spo:guest#simon.anthony.patterson@gmail.com::" providerId="AD" clId="Web-{DFAC88B8-9195-7031-BEBF-473F06224D96}" dt="2021-03-26T13:00:28.737" v="479" actId="20577"/>
        <pc:sldMkLst>
          <pc:docMk/>
          <pc:sldMk cId="1399507600" sldId="280"/>
        </pc:sldMkLst>
        <pc:spChg chg="mod">
          <ac:chgData name="simon.anthony.patterson@gmail.com" userId="S::urn:spo:guest#simon.anthony.patterson@gmail.com::" providerId="AD" clId="Web-{DFAC88B8-9195-7031-BEBF-473F06224D96}" dt="2021-03-26T13:00:28.737" v="479" actId="20577"/>
          <ac:spMkLst>
            <pc:docMk/>
            <pc:sldMk cId="1399507600" sldId="280"/>
            <ac:spMk id="2" creationId="{00000000-0000-0000-0000-000000000000}"/>
          </ac:spMkLst>
        </pc:spChg>
        <pc:spChg chg="mod">
          <ac:chgData name="simon.anthony.patterson@gmail.com" userId="S::urn:spo:guest#simon.anthony.patterson@gmail.com::" providerId="AD" clId="Web-{DFAC88B8-9195-7031-BEBF-473F06224D96}" dt="2021-03-25T22:54:24.426" v="87" actId="20577"/>
          <ac:spMkLst>
            <pc:docMk/>
            <pc:sldMk cId="1399507600" sldId="280"/>
            <ac:spMk id="8" creationId="{63FE2775-FB72-4D44-B480-06EBB7F679B3}"/>
          </ac:spMkLst>
        </pc:spChg>
        <pc:spChg chg="mod">
          <ac:chgData name="simon.anthony.patterson@gmail.com" userId="S::urn:spo:guest#simon.anthony.patterson@gmail.com::" providerId="AD" clId="Web-{DFAC88B8-9195-7031-BEBF-473F06224D96}" dt="2021-03-25T22:54:19.301" v="85" actId="20577"/>
          <ac:spMkLst>
            <pc:docMk/>
            <pc:sldMk cId="1399507600" sldId="280"/>
            <ac:spMk id="12" creationId="{D65E6D98-BE8C-6B4C-B23E-6167300445AE}"/>
          </ac:spMkLst>
        </pc:spChg>
      </pc:sldChg>
      <pc:sldChg chg="modSp modNotes">
        <pc:chgData name="simon.anthony.patterson@gmail.com" userId="S::urn:spo:guest#simon.anthony.patterson@gmail.com::" providerId="AD" clId="Web-{DFAC88B8-9195-7031-BEBF-473F06224D96}" dt="2021-03-26T13:04:32.291" v="502"/>
        <pc:sldMkLst>
          <pc:docMk/>
          <pc:sldMk cId="2832146655" sldId="281"/>
        </pc:sldMkLst>
        <pc:spChg chg="mod">
          <ac:chgData name="simon.anthony.patterson@gmail.com" userId="S::urn:spo:guest#simon.anthony.patterson@gmail.com::" providerId="AD" clId="Web-{DFAC88B8-9195-7031-BEBF-473F06224D96}" dt="2021-03-26T13:01:33.676" v="481" actId="20577"/>
          <ac:spMkLst>
            <pc:docMk/>
            <pc:sldMk cId="2832146655" sldId="281"/>
            <ac:spMk id="8" creationId="{63FE2775-FB72-4D44-B480-06EBB7F679B3}"/>
          </ac:spMkLst>
        </pc:spChg>
        <pc:spChg chg="mod">
          <ac:chgData name="simon.anthony.patterson@gmail.com" userId="S::urn:spo:guest#simon.anthony.patterson@gmail.com::" providerId="AD" clId="Web-{DFAC88B8-9195-7031-BEBF-473F06224D96}" dt="2021-03-25T22:54:26.910" v="89" actId="20577"/>
          <ac:spMkLst>
            <pc:docMk/>
            <pc:sldMk cId="2832146655" sldId="281"/>
            <ac:spMk id="21" creationId="{D65E6D98-BE8C-6B4C-B23E-6167300445AE}"/>
          </ac:spMkLst>
        </pc:spChg>
      </pc:sldChg>
      <pc:sldChg chg="modSp modNotes">
        <pc:chgData name="simon.anthony.patterson@gmail.com" userId="S::urn:spo:guest#simon.anthony.patterson@gmail.com::" providerId="AD" clId="Web-{DFAC88B8-9195-7031-BEBF-473F06224D96}" dt="2021-03-26T12:52:48.066" v="463"/>
        <pc:sldMkLst>
          <pc:docMk/>
          <pc:sldMk cId="4047703891" sldId="282"/>
        </pc:sldMkLst>
        <pc:spChg chg="mod">
          <ac:chgData name="simon.anthony.patterson@gmail.com" userId="S::urn:spo:guest#simon.anthony.patterson@gmail.com::" providerId="AD" clId="Web-{DFAC88B8-9195-7031-BEBF-473F06224D96}" dt="2021-03-25T22:54:08.410" v="79" actId="20577"/>
          <ac:spMkLst>
            <pc:docMk/>
            <pc:sldMk cId="4047703891" sldId="282"/>
            <ac:spMk id="8" creationId="{63FE2775-FB72-4D44-B480-06EBB7F679B3}"/>
          </ac:spMkLst>
        </pc:spChg>
        <pc:spChg chg="mod">
          <ac:chgData name="simon.anthony.patterson@gmail.com" userId="S::urn:spo:guest#simon.anthony.patterson@gmail.com::" providerId="AD" clId="Web-{DFAC88B8-9195-7031-BEBF-473F06224D96}" dt="2021-03-25T22:54:12.269" v="81" actId="20577"/>
          <ac:spMkLst>
            <pc:docMk/>
            <pc:sldMk cId="4047703891" sldId="282"/>
            <ac:spMk id="30" creationId="{00000000-0000-0000-0000-000000000000}"/>
          </ac:spMkLst>
        </pc:spChg>
        <pc:spChg chg="mod">
          <ac:chgData name="simon.anthony.patterson@gmail.com" userId="S::urn:spo:guest#simon.anthony.patterson@gmail.com::" providerId="AD" clId="Web-{DFAC88B8-9195-7031-BEBF-473F06224D96}" dt="2021-03-25T22:54:14.801" v="83" actId="20577"/>
          <ac:spMkLst>
            <pc:docMk/>
            <pc:sldMk cId="4047703891" sldId="282"/>
            <ac:spMk id="32" creationId="{00000000-0000-0000-0000-000000000000}"/>
          </ac:spMkLst>
        </pc:spChg>
        <pc:spChg chg="mod">
          <ac:chgData name="simon.anthony.patterson@gmail.com" userId="S::urn:spo:guest#simon.anthony.patterson@gmail.com::" providerId="AD" clId="Web-{DFAC88B8-9195-7031-BEBF-473F06224D96}" dt="2021-03-25T22:54:05.175" v="74" actId="20577"/>
          <ac:spMkLst>
            <pc:docMk/>
            <pc:sldMk cId="4047703891" sldId="282"/>
            <ac:spMk id="33" creationId="{D65E6D98-BE8C-6B4C-B23E-6167300445AE}"/>
          </ac:spMkLst>
        </pc:spChg>
        <pc:spChg chg="mod">
          <ac:chgData name="simon.anthony.patterson@gmail.com" userId="S::urn:spo:guest#simon.anthony.patterson@gmail.com::" providerId="AD" clId="Web-{DFAC88B8-9195-7031-BEBF-473F06224D96}" dt="2021-03-26T12:45:34.756" v="424" actId="20577"/>
          <ac:spMkLst>
            <pc:docMk/>
            <pc:sldMk cId="4047703891" sldId="282"/>
            <ac:spMk id="42" creationId="{00000000-0000-0000-0000-000000000000}"/>
          </ac:spMkLst>
        </pc:spChg>
        <pc:spChg chg="mod">
          <ac:chgData name="simon.anthony.patterson@gmail.com" userId="S::urn:spo:guest#simon.anthony.patterson@gmail.com::" providerId="AD" clId="Web-{DFAC88B8-9195-7031-BEBF-473F06224D96}" dt="2021-03-26T12:45:43.287" v="426" actId="20577"/>
          <ac:spMkLst>
            <pc:docMk/>
            <pc:sldMk cId="4047703891" sldId="282"/>
            <ac:spMk id="44" creationId="{00000000-0000-0000-0000-000000000000}"/>
          </ac:spMkLst>
        </pc:spChg>
        <pc:spChg chg="mod">
          <ac:chgData name="simon.anthony.patterson@gmail.com" userId="S::urn:spo:guest#simon.anthony.patterson@gmail.com::" providerId="AD" clId="Web-{DFAC88B8-9195-7031-BEBF-473F06224D96}" dt="2021-03-26T12:46:51.602" v="428" actId="20577"/>
          <ac:spMkLst>
            <pc:docMk/>
            <pc:sldMk cId="4047703891" sldId="282"/>
            <ac:spMk id="48" creationId="{00000000-0000-0000-0000-000000000000}"/>
          </ac:spMkLst>
        </pc:spChg>
      </pc:sldChg>
      <pc:sldChg chg="modSp modNotes">
        <pc:chgData name="simon.anthony.patterson@gmail.com" userId="S::urn:spo:guest#simon.anthony.patterson@gmail.com::" providerId="AD" clId="Web-{DFAC88B8-9195-7031-BEBF-473F06224D96}" dt="2021-03-26T13:17:24.847" v="605"/>
        <pc:sldMkLst>
          <pc:docMk/>
          <pc:sldMk cId="3422919586" sldId="283"/>
        </pc:sldMkLst>
        <pc:spChg chg="mod">
          <ac:chgData name="simon.anthony.patterson@gmail.com" userId="S::urn:spo:guest#simon.anthony.patterson@gmail.com::" providerId="AD" clId="Web-{DFAC88B8-9195-7031-BEBF-473F06224D96}" dt="2021-03-25T22:55:26.662" v="114" actId="20577"/>
          <ac:spMkLst>
            <pc:docMk/>
            <pc:sldMk cId="3422919586" sldId="283"/>
            <ac:spMk id="8" creationId="{63FE2775-FB72-4D44-B480-06EBB7F679B3}"/>
          </ac:spMkLst>
        </pc:spChg>
        <pc:spChg chg="mod">
          <ac:chgData name="simon.anthony.patterson@gmail.com" userId="S::urn:spo:guest#simon.anthony.patterson@gmail.com::" providerId="AD" clId="Web-{DFAC88B8-9195-7031-BEBF-473F06224D96}" dt="2021-03-25T22:55:19.240" v="112" actId="20577"/>
          <ac:spMkLst>
            <pc:docMk/>
            <pc:sldMk cId="3422919586" sldId="283"/>
            <ac:spMk id="31" creationId="{D65E6D98-BE8C-6B4C-B23E-6167300445AE}"/>
          </ac:spMkLst>
        </pc:spChg>
        <pc:spChg chg="mod">
          <ac:chgData name="simon.anthony.patterson@gmail.com" userId="S::urn:spo:guest#simon.anthony.patterson@gmail.com::" providerId="AD" clId="Web-{DFAC88B8-9195-7031-BEBF-473F06224D96}" dt="2021-03-26T13:14:35.794" v="577" actId="20577"/>
          <ac:spMkLst>
            <pc:docMk/>
            <pc:sldMk cId="3422919586" sldId="283"/>
            <ac:spMk id="42" creationId="{00000000-0000-0000-0000-000000000000}"/>
          </ac:spMkLst>
        </pc:spChg>
      </pc:sldChg>
      <pc:sldChg chg="modSp modNotes">
        <pc:chgData name="simon.anthony.patterson@gmail.com" userId="S::urn:spo:guest#simon.anthony.patterson@gmail.com::" providerId="AD" clId="Web-{DFAC88B8-9195-7031-BEBF-473F06224D96}" dt="2021-03-26T13:53:41.643" v="735"/>
        <pc:sldMkLst>
          <pc:docMk/>
          <pc:sldMk cId="3105842291" sldId="284"/>
        </pc:sldMkLst>
        <pc:spChg chg="mod">
          <ac:chgData name="simon.anthony.patterson@gmail.com" userId="S::urn:spo:guest#simon.anthony.patterson@gmail.com::" providerId="AD" clId="Web-{DFAC88B8-9195-7031-BEBF-473F06224D96}" dt="2021-03-25T23:02:47.505" v="159" actId="20577"/>
          <ac:spMkLst>
            <pc:docMk/>
            <pc:sldMk cId="3105842291" sldId="284"/>
            <ac:spMk id="8" creationId="{63FE2775-FB72-4D44-B480-06EBB7F679B3}"/>
          </ac:spMkLst>
        </pc:spChg>
        <pc:spChg chg="mod">
          <ac:chgData name="simon.anthony.patterson@gmail.com" userId="S::urn:spo:guest#simon.anthony.patterson@gmail.com::" providerId="AD" clId="Web-{DFAC88B8-9195-7031-BEBF-473F06224D96}" dt="2021-03-25T23:02:42.161" v="157" actId="20577"/>
          <ac:spMkLst>
            <pc:docMk/>
            <pc:sldMk cId="3105842291" sldId="284"/>
            <ac:spMk id="28" creationId="{D65E6D98-BE8C-6B4C-B23E-6167300445AE}"/>
          </ac:spMkLst>
        </pc:spChg>
        <pc:spChg chg="mod">
          <ac:chgData name="simon.anthony.patterson@gmail.com" userId="S::urn:spo:guest#simon.anthony.patterson@gmail.com::" providerId="AD" clId="Web-{DFAC88B8-9195-7031-BEBF-473F06224D96}" dt="2021-03-26T13:45:45.977" v="680" actId="20577"/>
          <ac:spMkLst>
            <pc:docMk/>
            <pc:sldMk cId="3105842291" sldId="284"/>
            <ac:spMk id="42" creationId="{00000000-0000-0000-0000-000000000000}"/>
          </ac:spMkLst>
        </pc:spChg>
      </pc:sldChg>
      <pc:sldChg chg="modSp">
        <pc:chgData name="simon.anthony.patterson@gmail.com" userId="S::urn:spo:guest#simon.anthony.patterson@gmail.com::" providerId="AD" clId="Web-{DFAC88B8-9195-7031-BEBF-473F06224D96}" dt="2021-03-25T22:57:27.696" v="124" actId="20577"/>
        <pc:sldMkLst>
          <pc:docMk/>
          <pc:sldMk cId="2859618626" sldId="285"/>
        </pc:sldMkLst>
        <pc:spChg chg="mod">
          <ac:chgData name="simon.anthony.patterson@gmail.com" userId="S::urn:spo:guest#simon.anthony.patterson@gmail.com::" providerId="AD" clId="Web-{DFAC88B8-9195-7031-BEBF-473F06224D96}" dt="2021-03-25T22:57:27.696" v="124" actId="20577"/>
          <ac:spMkLst>
            <pc:docMk/>
            <pc:sldMk cId="2859618626" sldId="285"/>
            <ac:spMk id="6" creationId="{99DEA05E-3DE2-714D-9D7C-D14D82DB9D79}"/>
          </ac:spMkLst>
        </pc:spChg>
      </pc:sldChg>
    </pc:docChg>
  </pc:docChgLst>
  <pc:docChgLst>
    <pc:chgData name="Hoseinpoori, Pooya" userId="S::p.hoseinpoori17_imperial.ac.uk#ext#@lunet.onmicrosoft.com::21ee0378-0e1f-48ad-9526-41a3769fce93" providerId="AD" clId="Web-{FEE6AFB4-4268-B20C-5796-40E282AE5D74}"/>
    <pc:docChg chg="modSld">
      <pc:chgData name="Hoseinpoori, Pooya" userId="S::p.hoseinpoori17_imperial.ac.uk#ext#@lunet.onmicrosoft.com::21ee0378-0e1f-48ad-9526-41a3769fce93" providerId="AD" clId="Web-{FEE6AFB4-4268-B20C-5796-40E282AE5D74}" dt="2021-03-26T14:42:59.054" v="43" actId="20577"/>
      <pc:docMkLst>
        <pc:docMk/>
      </pc:docMkLst>
      <pc:sldChg chg="modNotes">
        <pc:chgData name="Hoseinpoori, Pooya" userId="S::p.hoseinpoori17_imperial.ac.uk#ext#@lunet.onmicrosoft.com::21ee0378-0e1f-48ad-9526-41a3769fce93" providerId="AD" clId="Web-{FEE6AFB4-4268-B20C-5796-40E282AE5D74}" dt="2021-03-26T14:29:25.049" v="4"/>
        <pc:sldMkLst>
          <pc:docMk/>
          <pc:sldMk cId="348628638" sldId="263"/>
        </pc:sldMkLst>
      </pc:sldChg>
      <pc:sldChg chg="modSp modNotes">
        <pc:chgData name="Hoseinpoori, Pooya" userId="S::p.hoseinpoori17_imperial.ac.uk#ext#@lunet.onmicrosoft.com::21ee0378-0e1f-48ad-9526-41a3769fce93" providerId="AD" clId="Web-{FEE6AFB4-4268-B20C-5796-40E282AE5D74}" dt="2021-03-26T14:42:59.054" v="43" actId="20577"/>
        <pc:sldMkLst>
          <pc:docMk/>
          <pc:sldMk cId="2708744156" sldId="264"/>
        </pc:sldMkLst>
        <pc:spChg chg="mod">
          <ac:chgData name="Hoseinpoori, Pooya" userId="S::p.hoseinpoori17_imperial.ac.uk#ext#@lunet.onmicrosoft.com::21ee0378-0e1f-48ad-9526-41a3769fce93" providerId="AD" clId="Web-{FEE6AFB4-4268-B20C-5796-40E282AE5D74}" dt="2021-03-26T14:42:59.054" v="43" actId="20577"/>
          <ac:spMkLst>
            <pc:docMk/>
            <pc:sldMk cId="2708744156" sldId="264"/>
            <ac:spMk id="18" creationId="{7C4DE24A-479A-406F-B550-208E84C9F944}"/>
          </ac:spMkLst>
        </pc:spChg>
      </pc:sldChg>
      <pc:sldChg chg="modSp">
        <pc:chgData name="Hoseinpoori, Pooya" userId="S::p.hoseinpoori17_imperial.ac.uk#ext#@lunet.onmicrosoft.com::21ee0378-0e1f-48ad-9526-41a3769fce93" providerId="AD" clId="Web-{FEE6AFB4-4268-B20C-5796-40E282AE5D74}" dt="2021-03-26T14:42:15.944" v="36" actId="20577"/>
        <pc:sldMkLst>
          <pc:docMk/>
          <pc:sldMk cId="986106943" sldId="266"/>
        </pc:sldMkLst>
        <pc:spChg chg="mod">
          <ac:chgData name="Hoseinpoori, Pooya" userId="S::p.hoseinpoori17_imperial.ac.uk#ext#@lunet.onmicrosoft.com::21ee0378-0e1f-48ad-9526-41a3769fce93" providerId="AD" clId="Web-{FEE6AFB4-4268-B20C-5796-40E282AE5D74}" dt="2021-03-26T14:42:15.944" v="36" actId="20577"/>
          <ac:spMkLst>
            <pc:docMk/>
            <pc:sldMk cId="986106943" sldId="266"/>
            <ac:spMk id="3" creationId="{00000000-0000-0000-0000-000000000000}"/>
          </ac:spMkLst>
        </pc:spChg>
      </pc:sldChg>
    </pc:docChg>
  </pc:docChgLst>
  <pc:docChgLst>
    <pc:chgData name="Allington, Lucy" userId="S::lucy.allington19_imperial.ac.uk#ext#@lunet.onmicrosoft.com::4927d0bd-f935-4b67-a619-3e826b9f9ac1" providerId="AD" clId="Web-{4871BED6-6EE8-8A01-2EEA-854281637C45}"/>
    <pc:docChg chg="modSld">
      <pc:chgData name="Allington, Lucy" userId="S::lucy.allington19_imperial.ac.uk#ext#@lunet.onmicrosoft.com::4927d0bd-f935-4b67-a619-3e826b9f9ac1" providerId="AD" clId="Web-{4871BED6-6EE8-8A01-2EEA-854281637C45}" dt="2021-03-29T06:44:30.648" v="18" actId="14100"/>
      <pc:docMkLst>
        <pc:docMk/>
      </pc:docMkLst>
      <pc:sldChg chg="modSp">
        <pc:chgData name="Allington, Lucy" userId="S::lucy.allington19_imperial.ac.uk#ext#@lunet.onmicrosoft.com::4927d0bd-f935-4b67-a619-3e826b9f9ac1" providerId="AD" clId="Web-{4871BED6-6EE8-8A01-2EEA-854281637C45}" dt="2021-03-29T06:44:30.648" v="18" actId="14100"/>
        <pc:sldMkLst>
          <pc:docMk/>
          <pc:sldMk cId="2859618626" sldId="285"/>
        </pc:sldMkLst>
        <pc:spChg chg="mod">
          <ac:chgData name="Allington, Lucy" userId="S::lucy.allington19_imperial.ac.uk#ext#@lunet.onmicrosoft.com::4927d0bd-f935-4b67-a619-3e826b9f9ac1" providerId="AD" clId="Web-{4871BED6-6EE8-8A01-2EEA-854281637C45}" dt="2021-03-29T06:44:30.648" v="18" actId="14100"/>
          <ac:spMkLst>
            <pc:docMk/>
            <pc:sldMk cId="2859618626" sldId="285"/>
            <ac:spMk id="6" creationId="{99DEA05E-3DE2-714D-9D7C-D14D82DB9D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10/24/2021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1</a:t>
            </a:fld>
            <a:endParaRPr lang="en-US"/>
          </a:p>
        </p:txBody>
      </p:sp>
    </p:spTree>
    <p:extLst>
      <p:ext uri="{BB962C8B-B14F-4D97-AF65-F5344CB8AC3E}">
        <p14:creationId xmlns:p14="http://schemas.microsoft.com/office/powerpoint/2010/main" val="30350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can model different networks such as gas grid, electricity grid and heat network, in the “</a:t>
            </a:r>
            <a:r>
              <a:rPr lang="en-GB" sz="1200" kern="1200" dirty="0" err="1">
                <a:solidFill>
                  <a:schemeClr val="tx1"/>
                </a:solidFill>
                <a:effectLst/>
                <a:latin typeface="+mn-lt"/>
                <a:ea typeface="+mn-ea"/>
                <a:cs typeface="+mn-cs"/>
              </a:rPr>
              <a:t>gridNode</a:t>
            </a:r>
            <a:r>
              <a:rPr lang="en-GB" sz="1200" kern="1200" dirty="0">
                <a:solidFill>
                  <a:schemeClr val="tx1"/>
                </a:solidFill>
                <a:effectLst/>
                <a:latin typeface="+mn-lt"/>
                <a:ea typeface="+mn-ea"/>
                <a:cs typeface="+mn-cs"/>
              </a:rPr>
              <a:t>” sheet. Each grid can be represented by a single node or multiple nodes representing different regions on a grid. The grid can also cover only some regions. For all the nodes of a grid, you should specify the aggregated demand in each node, whether there is import or export, and their capacity margin. Nodes can be grouped in order to set whole system constraints such as inertial requirements, total system capacity margin requirements, etc. You can define the node groups in the “</a:t>
            </a:r>
            <a:r>
              <a:rPr lang="en-GB" sz="1200" kern="1200" dirty="0" err="1">
                <a:solidFill>
                  <a:schemeClr val="tx1"/>
                </a:solidFill>
                <a:effectLst/>
                <a:latin typeface="+mn-lt"/>
                <a:ea typeface="+mn-ea"/>
                <a:cs typeface="+mn-cs"/>
              </a:rPr>
              <a:t>Nodegroup</a:t>
            </a:r>
            <a:r>
              <a:rPr lang="en-GB" sz="1200" kern="1200" dirty="0">
                <a:solidFill>
                  <a:schemeClr val="tx1"/>
                </a:solidFill>
                <a:effectLst/>
                <a:latin typeface="+mn-lt"/>
                <a:ea typeface="+mn-ea"/>
                <a:cs typeface="+mn-cs"/>
              </a:rPr>
              <a:t>” sheet. Then you can specify the group specifications such as the inertial requirement, maximum non-synchronous share, capacity margin requirements, and availability of reserve. You can assign the groups to different grids in the “</a:t>
            </a:r>
            <a:r>
              <a:rPr lang="en-GB" sz="1200" kern="1200" dirty="0" err="1">
                <a:solidFill>
                  <a:schemeClr val="tx1"/>
                </a:solidFill>
                <a:effectLst/>
                <a:latin typeface="+mn-lt"/>
                <a:ea typeface="+mn-ea"/>
                <a:cs typeface="+mn-cs"/>
              </a:rPr>
              <a:t>gridNode</a:t>
            </a:r>
            <a:r>
              <a:rPr lang="en-GB" sz="1200" kern="1200" dirty="0">
                <a:solidFill>
                  <a:schemeClr val="tx1"/>
                </a:solidFill>
                <a:effectLst/>
                <a:latin typeface="+mn-lt"/>
                <a:ea typeface="+mn-ea"/>
                <a:cs typeface="+mn-cs"/>
              </a:rPr>
              <a:t>” sheet.</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68459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t>
            </a:r>
            <a:r>
              <a:rPr lang="en-GB" sz="1200" dirty="0">
                <a:latin typeface="Open Sans"/>
                <a:ea typeface="Open Sans" panose="020B0606030504020204" pitchFamily="34" charset="0"/>
                <a:cs typeface="Open Sans" panose="020B0606030504020204" pitchFamily="34" charset="0"/>
              </a:rPr>
              <a:t>transmission</a:t>
            </a:r>
            <a:r>
              <a:rPr lang="en-GB" sz="1200" kern="1200" dirty="0">
                <a:solidFill>
                  <a:schemeClr val="tx1"/>
                </a:solidFill>
                <a:effectLst/>
                <a:latin typeface="+mn-lt"/>
                <a:ea typeface="+mn-ea"/>
                <a:cs typeface="+mn-cs"/>
              </a:rPr>
              <a:t> links between nodes of each network are defined in the “</a:t>
            </a:r>
            <a:r>
              <a:rPr lang="en-GB" sz="1200" b="0" kern="1200" dirty="0" err="1">
                <a:solidFill>
                  <a:schemeClr val="tx1"/>
                </a:solidFill>
                <a:effectLst/>
                <a:latin typeface="+mn-lt"/>
                <a:ea typeface="+mn-ea"/>
                <a:cs typeface="+mn-cs"/>
              </a:rPr>
              <a:t>nodeNode</a:t>
            </a:r>
            <a:r>
              <a:rPr lang="en-GB" sz="1200" kern="1200" dirty="0">
                <a:solidFill>
                  <a:schemeClr val="tx1"/>
                </a:solidFill>
                <a:effectLst/>
                <a:latin typeface="+mn-lt"/>
                <a:ea typeface="+mn-ea"/>
                <a:cs typeface="+mn-cs"/>
              </a:rPr>
              <a:t>” sheet. All the available links between different nodes should be defined here. When defining the linking between nodes, it is important to note that both nodes have to be from the same grid. The existing </a:t>
            </a:r>
            <a:r>
              <a:rPr lang="en-GB" sz="1200" dirty="0">
                <a:latin typeface="Open Sans"/>
                <a:ea typeface="Open Sans" panose="020B0606030504020204" pitchFamily="34" charset="0"/>
                <a:cs typeface="Open Sans" panose="020B0606030504020204" pitchFamily="34" charset="0"/>
              </a:rPr>
              <a:t>transmission</a:t>
            </a:r>
            <a:r>
              <a:rPr lang="en-GB" sz="1200" kern="1200" dirty="0">
                <a:solidFill>
                  <a:schemeClr val="tx1"/>
                </a:solidFill>
                <a:effectLst/>
                <a:latin typeface="+mn-lt"/>
                <a:ea typeface="+mn-ea"/>
                <a:cs typeface="+mn-cs"/>
              </a:rPr>
              <a:t> links can have different capacities </a:t>
            </a:r>
            <a:r>
              <a:rPr lang="en-GB" dirty="0"/>
              <a:t>in different</a:t>
            </a:r>
            <a:r>
              <a:rPr lang="en-GB" sz="1200" kern="1200" dirty="0">
                <a:solidFill>
                  <a:schemeClr val="tx1"/>
                </a:solidFill>
                <a:effectLst/>
                <a:latin typeface="+mn-lt"/>
                <a:ea typeface="+mn-ea"/>
                <a:cs typeface="+mn-cs"/>
              </a:rPr>
              <a:t> </a:t>
            </a:r>
            <a:r>
              <a:rPr lang="en-GB" dirty="0"/>
              <a:t>directions</a:t>
            </a:r>
            <a:r>
              <a:rPr lang="en-GB" sz="1200" kern="1200" dirty="0">
                <a:solidFill>
                  <a:schemeClr val="tx1"/>
                </a:solidFill>
                <a:effectLst/>
                <a:latin typeface="+mn-lt"/>
                <a:ea typeface="+mn-ea"/>
                <a:cs typeface="+mn-cs"/>
              </a:rPr>
              <a:t>; however, further investments will always have equal capacities </a:t>
            </a:r>
            <a:r>
              <a:rPr lang="en-GB" dirty="0"/>
              <a:t>in</a:t>
            </a:r>
            <a:r>
              <a:rPr lang="en-GB" sz="1200" kern="1200" dirty="0">
                <a:solidFill>
                  <a:schemeClr val="tx1"/>
                </a:solidFill>
                <a:effectLst/>
                <a:latin typeface="+mn-lt"/>
                <a:ea typeface="+mn-ea"/>
                <a:cs typeface="+mn-cs"/>
              </a:rPr>
              <a:t> both directions.</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74073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t>Modelling </a:t>
            </a:r>
            <a:r>
              <a:rPr lang="en-GB" sz="1800" b="0" dirty="0">
                <a:solidFill>
                  <a:srgbClr val="FF0000"/>
                </a:solidFill>
              </a:rPr>
              <a:t>transmission</a:t>
            </a:r>
            <a:r>
              <a:rPr lang="en-GB" sz="1700" b="0" dirty="0"/>
              <a:t> with losses requires at least two variables. If only one linear equation is used, </a:t>
            </a:r>
            <a:r>
              <a:rPr lang="en-GB" sz="1700" dirty="0"/>
              <a:t>such as</a:t>
            </a:r>
            <a:r>
              <a:rPr lang="en-GB" sz="1700" b="0" dirty="0"/>
              <a:t> ‘loss x transfer</a:t>
            </a:r>
            <a:r>
              <a:rPr lang="en-GB" sz="1700" dirty="0"/>
              <a:t>’,</a:t>
            </a:r>
            <a:r>
              <a:rPr lang="en-GB" sz="1700" b="0" dirty="0"/>
              <a:t> </a:t>
            </a:r>
            <a:r>
              <a:rPr lang="en-GB" sz="1700" dirty="0"/>
              <a:t>it </a:t>
            </a:r>
            <a:r>
              <a:rPr lang="en-GB" sz="1700" b="0" dirty="0"/>
              <a:t>would mean that in the other direction loss is actually again. The loss variable can be used to make the model ‘leak’. Therefore instead of curtailing variable renewable energy, the model can dissipate energy by transferring in two directions at once. The loss can be controlled only with a binary variable, but that is not allowed in FlexTool. Hence three variables are defined: transfer, transfer rightward</a:t>
            </a:r>
            <a:r>
              <a:rPr lang="en-GB" sz="1700" dirty="0"/>
              <a:t>,</a:t>
            </a:r>
            <a:r>
              <a:rPr lang="en-GB" sz="1700" b="0" dirty="0"/>
              <a:t> and transfer leftward</a:t>
            </a:r>
          </a:p>
          <a:p>
            <a:pPr marL="285750" indent="-285750">
              <a:buFont typeface="Arial" panose="020B0604020202020204" pitchFamily="34" charset="0"/>
              <a:buChar char="•"/>
            </a:pPr>
            <a:r>
              <a:rPr lang="en-GB" sz="1700" b="0" dirty="0"/>
              <a:t>The first one is the transfer does not contain loss</a:t>
            </a:r>
          </a:p>
          <a:p>
            <a:pPr marL="285750" indent="-285750">
              <a:buFont typeface="Arial" panose="020B0604020202020204" pitchFamily="34" charset="0"/>
              <a:buChar char="•"/>
            </a:pPr>
            <a:r>
              <a:rPr lang="en-GB" sz="1700" b="0" dirty="0"/>
              <a:t>The second is the transfer rightward allows losses and helps to limit the leakage</a:t>
            </a:r>
          </a:p>
          <a:p>
            <a:pPr marL="285750" indent="-285750">
              <a:buFont typeface="Arial" panose="020B0604020202020204" pitchFamily="34" charset="0"/>
              <a:buChar char="•"/>
            </a:pPr>
            <a:r>
              <a:rPr lang="en-GB" sz="1700" b="0" dirty="0"/>
              <a:t>The third is the transfer leftward helps to limit the leakage further</a:t>
            </a:r>
            <a:endParaRPr lang="en-GB" sz="1700"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423948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0" i="0" u="none" strike="noStrike" cap="none" dirty="0">
                <a:solidFill>
                  <a:srgbClr val="000000"/>
                </a:solidFill>
                <a:effectLst/>
                <a:latin typeface="Arial"/>
                <a:ea typeface="Arial"/>
                <a:cs typeface="Arial"/>
                <a:sym typeface="Arial"/>
              </a:rPr>
              <a:t>In lecture thirteen, it was discussed that a heating system composed of a heat pump and thermal storage could provide flexibility to the power system. This is done by generating heating when there is abundant renewable in the system and electricity prices are low. Power can be stored in the thermal storage and used at a later stage to cover heat demand when variable renewable generation is low or electricity prices are high. In this lecture, we discuss how to represent the power to heat flexibility option in FlexTool. In FlexTool every demand service is represented as a grid consisting of demand for that service, the heat generator units and thermal storage units. Therefore the first step in defining the power to heat flexibility option in FlexTool is to define a heat grid. Like the power grid, the heat grid is composed of heat demand, electric and non-electric thermal generating units, and thermal storage units.</a:t>
            </a:r>
          </a:p>
          <a:p>
            <a:pPr>
              <a:defRPr/>
            </a:pPr>
            <a:endParaRPr lang="en-GB" sz="1200" b="0" i="0" u="none" strike="noStrike" cap="none" dirty="0">
              <a:solidFill>
                <a:srgbClr val="000000"/>
              </a:solidFill>
              <a:effectLst/>
              <a:latin typeface="Arial"/>
              <a:ea typeface="Arial"/>
              <a:cs typeface="Arial"/>
              <a:sym typeface="Arial"/>
            </a:endParaRPr>
          </a:p>
          <a:p>
            <a:pPr>
              <a:defRPr/>
            </a:pPr>
            <a:r>
              <a:rPr lang="en-GB" sz="1200" b="0" i="0" u="none" strike="noStrike" cap="none" dirty="0">
                <a:solidFill>
                  <a:srgbClr val="000000"/>
                </a:solidFill>
                <a:effectLst/>
                <a:latin typeface="Arial"/>
                <a:ea typeface="Arial"/>
                <a:cs typeface="Arial"/>
                <a:sym typeface="Arial"/>
              </a:rPr>
              <a:t>First, you should add heat demand and define the heat grid. The power and heat sector coupling then takes place through electric heating units that convert power to heat. Heat generating units are defined in the same way as power generating units. The main difference is that their input grid is the power grid, and their output grid is the heat grid. In FlexTool the output heat is supplied to a heat grid which will either supply heat demand or is stored in thermal storage units. For non-electric heating units, the input grid can be a gas grid or renewable sources (set as fuel).  The thermal storage units are also defined the same way as power storage units, but in this case, so their input and output are to the heat grid.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3403440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define a heat network: First, you should define a heat grid in the “</a:t>
            </a:r>
            <a:r>
              <a:rPr lang="en-GB" dirty="0" err="1"/>
              <a:t>gridNode</a:t>
            </a:r>
            <a:r>
              <a:rPr lang="en-GB" dirty="0"/>
              <a:t>” sheet. Same as the power grid, the heat grid can be represented by a single node, multiple nodes, or only cover a certain region. Then you should specify the total demand at each node.  As explained in the case of the power grid, if you use more than one node, the transmission link between the nodes should be specified in "</a:t>
            </a:r>
            <a:r>
              <a:rPr lang="en-GB" dirty="0" err="1"/>
              <a:t>nodeNode</a:t>
            </a:r>
            <a:r>
              <a:rPr lang="en-GB" dirty="0"/>
              <a:t>" sheet. You can also define a node group for heating in the “</a:t>
            </a:r>
            <a:r>
              <a:rPr lang="en-GB" dirty="0" err="1"/>
              <a:t>nodeGroup</a:t>
            </a:r>
            <a:r>
              <a:rPr lang="en-GB" dirty="0"/>
              <a:t>” sheet and use it to set parameters for the whole heat grid. Finally, you should add the temporal profile of heating demand in the “</a:t>
            </a:r>
            <a:r>
              <a:rPr lang="en-GB" dirty="0" err="1"/>
              <a:t>ts_energy</a:t>
            </a:r>
            <a:r>
              <a:rPr lang="en-GB" dirty="0"/>
              <a:t>” sheet.</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424387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Defining heat pumps is the same as power generators, and the input parameters should be defined in both “</a:t>
            </a:r>
            <a:r>
              <a:rPr lang="en-GB" sz="1200" kern="1200" dirty="0" err="1">
                <a:solidFill>
                  <a:schemeClr val="tx1"/>
                </a:solidFill>
                <a:effectLst/>
                <a:latin typeface="+mn-lt"/>
                <a:ea typeface="+mn-ea"/>
                <a:cs typeface="+mn-cs"/>
              </a:rPr>
              <a:t>unit_type</a:t>
            </a:r>
            <a:r>
              <a:rPr lang="en-GB" sz="1200" kern="1200" dirty="0">
                <a:solidFill>
                  <a:schemeClr val="tx1"/>
                </a:solidFill>
                <a:effectLst/>
                <a:latin typeface="+mn-lt"/>
                <a:ea typeface="+mn-ea"/>
                <a:cs typeface="+mn-cs"/>
              </a:rPr>
              <a:t>” and “units” sheets. However, in the case of heat pumps, there are some differences. The first difference is that since a heat pump converts electricity to heat, in the “units” sheet, electricity should be set as input grid and heat as the output </a:t>
            </a:r>
            <a:r>
              <a:rPr lang="en-GB" sz="1200" kern="1200" dirty="0" err="1">
                <a:solidFill>
                  <a:schemeClr val="tx1"/>
                </a:solidFill>
                <a:effectLst/>
                <a:latin typeface="+mn-lt"/>
                <a:ea typeface="+mn-ea"/>
                <a:cs typeface="+mn-cs"/>
              </a:rPr>
              <a:t>grid.The</a:t>
            </a:r>
            <a:r>
              <a:rPr lang="en-GB" sz="1200" kern="1200" dirty="0">
                <a:solidFill>
                  <a:schemeClr val="tx1"/>
                </a:solidFill>
                <a:effectLst/>
                <a:latin typeface="+mn-lt"/>
                <a:ea typeface="+mn-ea"/>
                <a:cs typeface="+mn-cs"/>
              </a:rPr>
              <a:t> other point about a heat pump is that its efficiency varies with the outside temperature. Therefore, there are two ways to define heat pump efficiency. The first option is to use static efficiency. This can be easily defined by setting an average value for heat pump performance to “conversion eff”. The second option is to use dynamic efficiency by activating the option “use efficiency time series” in the “units” sheet and then specify efficiency time series in the “</a:t>
            </a:r>
            <a:r>
              <a:rPr lang="en-GB" sz="1200" kern="1200" dirty="0" err="1">
                <a:solidFill>
                  <a:schemeClr val="tx1"/>
                </a:solidFill>
                <a:effectLst/>
                <a:latin typeface="+mn-lt"/>
                <a:ea typeface="+mn-ea"/>
                <a:cs typeface="+mn-cs"/>
              </a:rPr>
              <a:t>ts_unit</a:t>
            </a:r>
            <a:r>
              <a:rPr lang="en-GB" sz="1200" kern="1200" dirty="0">
                <a:solidFill>
                  <a:schemeClr val="tx1"/>
                </a:solidFill>
                <a:effectLst/>
                <a:latin typeface="+mn-lt"/>
                <a:ea typeface="+mn-ea"/>
                <a:cs typeface="+mn-cs"/>
              </a:rPr>
              <a:t>” sheet.</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469336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 combined heat and power (C.H.P.) unit is a generator that can produce both heat and electricity. Technical characteristics should be defined in the “</a:t>
            </a:r>
            <a:r>
              <a:rPr lang="en-GB" sz="1200" b="0" i="0" u="none" strike="noStrike" kern="1200" baseline="0" dirty="0" err="1">
                <a:solidFill>
                  <a:schemeClr val="tx1"/>
                </a:solidFill>
                <a:latin typeface="+mn-lt"/>
                <a:ea typeface="+mn-ea"/>
                <a:cs typeface="+mn-cs"/>
              </a:rPr>
              <a:t>unit_type</a:t>
            </a:r>
            <a:r>
              <a:rPr lang="en-GB" sz="1200" b="0" i="0" u="none" strike="noStrike" kern="1200" baseline="0" dirty="0">
                <a:solidFill>
                  <a:schemeClr val="tx1"/>
                </a:solidFill>
                <a:latin typeface="+mn-lt"/>
                <a:ea typeface="+mn-ea"/>
                <a:cs typeface="+mn-cs"/>
              </a:rPr>
              <a:t>” sheet as with any other generator. Then in the “units” sheet, you should define output one as electricity and output two as heat. There is typically a relationship between the heat and electricity output of a C.H.P. unit, as one output will limit the other. The relationship between the two outputs can be defined as equality or inequality constraints. The user-defined coefficients of these equations should be added to the "units" sheet as shown here. </a:t>
            </a: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3076660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dirty="0">
                <a:latin typeface="Calibri"/>
                <a:cs typeface="Calibri"/>
              </a:rPr>
              <a:t>To model concentrated solar power (C.S.P.), the same steps as the heat grid should be followed. The whole C.S.P. units are defined as a single node grid with zero demand in the “</a:t>
            </a:r>
            <a:r>
              <a:rPr lang="en-GB" sz="1200" dirty="0" err="1">
                <a:latin typeface="Calibri"/>
                <a:cs typeface="Calibri"/>
              </a:rPr>
              <a:t>gridNode</a:t>
            </a:r>
            <a:r>
              <a:rPr lang="en-GB" sz="1200" dirty="0">
                <a:latin typeface="Calibri"/>
                <a:cs typeface="Calibri"/>
              </a:rPr>
              <a:t>” sheet. </a:t>
            </a:r>
          </a:p>
          <a:p>
            <a:pPr>
              <a:defRPr/>
            </a:pPr>
            <a:r>
              <a:rPr lang="en-GB" sz="1200" dirty="0">
                <a:latin typeface="Calibri"/>
                <a:cs typeface="Calibri"/>
              </a:rPr>
              <a:t>The C.S.P. grid consists of the following: </a:t>
            </a:r>
          </a:p>
          <a:p>
            <a:pPr marL="171450" indent="-171450">
              <a:buFont typeface="Arial" panose="020B0604020202020204" pitchFamily="34" charset="0"/>
              <a:buChar char="•"/>
              <a:defRPr/>
            </a:pPr>
            <a:r>
              <a:rPr lang="en-GB" sz="1200" dirty="0">
                <a:latin typeface="Calibri"/>
                <a:cs typeface="Calibri"/>
              </a:rPr>
              <a:t>Solar as fuel and its availability which is set in the “</a:t>
            </a:r>
            <a:r>
              <a:rPr lang="en-GB" sz="1200" dirty="0" err="1">
                <a:latin typeface="Calibri"/>
                <a:cs typeface="Calibri"/>
              </a:rPr>
              <a:t>ts_cf</a:t>
            </a:r>
            <a:r>
              <a:rPr lang="en-GB" sz="1200" dirty="0">
                <a:latin typeface="Calibri"/>
                <a:cs typeface="Calibri"/>
              </a:rPr>
              <a:t>” sheet,</a:t>
            </a:r>
          </a:p>
          <a:p>
            <a:pPr marL="171450" indent="-171450">
              <a:buFont typeface="Arial" panose="020B0604020202020204" pitchFamily="34" charset="0"/>
              <a:buChar char="•"/>
              <a:defRPr/>
            </a:pPr>
            <a:r>
              <a:rPr lang="en-GB" sz="1200" dirty="0">
                <a:latin typeface="Calibri"/>
                <a:cs typeface="Calibri"/>
              </a:rPr>
              <a:t> C.S.P. collector as a generator which defined in “unit” and “</a:t>
            </a:r>
            <a:r>
              <a:rPr lang="en-GB" sz="1200" dirty="0" err="1">
                <a:latin typeface="Calibri"/>
                <a:cs typeface="Calibri"/>
              </a:rPr>
              <a:t>unit_type</a:t>
            </a:r>
            <a:r>
              <a:rPr lang="en-GB" sz="1200" dirty="0">
                <a:latin typeface="Calibri"/>
                <a:cs typeface="Calibri"/>
              </a:rPr>
              <a:t>” </a:t>
            </a:r>
            <a:r>
              <a:rPr lang="en-GB" sz="1200" dirty="0" err="1">
                <a:latin typeface="Calibri"/>
                <a:cs typeface="Calibri"/>
              </a:rPr>
              <a:t>sheets.C.S.P</a:t>
            </a:r>
            <a:r>
              <a:rPr lang="en-GB" sz="1200" dirty="0">
                <a:latin typeface="Calibri"/>
                <a:cs typeface="Calibri"/>
              </a:rPr>
              <a:t>. storage which is the same as storage units in power and heat grids and is defined in the “unit” and “</a:t>
            </a:r>
            <a:r>
              <a:rPr lang="en-GB" sz="1200" dirty="0" err="1">
                <a:latin typeface="Calibri"/>
                <a:cs typeface="Calibri"/>
              </a:rPr>
              <a:t>unit_type</a:t>
            </a:r>
            <a:r>
              <a:rPr lang="en-GB" sz="1200" dirty="0">
                <a:latin typeface="Calibri"/>
                <a:cs typeface="Calibri"/>
              </a:rPr>
              <a:t>” sheet</a:t>
            </a:r>
          </a:p>
          <a:p>
            <a:pPr marL="171450" indent="-171450">
              <a:buFont typeface="Arial" panose="020B0604020202020204" pitchFamily="34" charset="0"/>
              <a:buChar char="•"/>
              <a:defRPr/>
            </a:pPr>
            <a:r>
              <a:rPr lang="en-GB" sz="1200" dirty="0">
                <a:latin typeface="Calibri"/>
                <a:cs typeface="Calibri"/>
              </a:rPr>
              <a:t>And finally, C.S.P. generator that is modelled the same as a heat pump, but in this case, heat is converted to electricity; therefore, it is a power generator unit. </a:t>
            </a: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As was mentioned in previous lectures, different end-use services are modelled as different grids in FlexTool. Therefore, in order to model the power to hydrogen flexibility option, first, you need to define a hydrogen grid. Like other power and heat networks, the hydrogen grid consists of hydrogen demand, hydrogen storage technologies, and hydrogen generation units. The demand for hydrogen can originate from different sectors such as industry, mobility, heating demand, aviation, etc. Like electricity, hydrogen is versatile in its production and can be produced from various resources. The interaction between the power grid and hydrogen grid takes place through two key technologies: electrolysers that absorb electricity and convert it to hydrogen; and Fuel Cells that absorb hydrogen and convert it back to electricity. One of the key benefits of hydrogen is that it can be stored at a large scale using cheap gas storage technologies such as underground caverns, which is currently much cheaper than storing power in batteries. Therefore the abundant renewable in the power grid can be converted to hydrogen and stored over a long period.</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3944077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first step to model a hydrogen grid in FlexTool is to define a hydrogen grid in the “</a:t>
            </a:r>
            <a:r>
              <a:rPr lang="en-GB" sz="1200" dirty="0" err="1"/>
              <a:t>gridNode</a:t>
            </a:r>
            <a:r>
              <a:rPr lang="en-GB" sz="1200" dirty="0"/>
              <a:t>” sheet and specify the total demand and import-export if there is any. If the hydrogen grid is available in different nodes of a region, it should be defined for different nodes. Then a node group for hydrogen should be defined in the “</a:t>
            </a:r>
            <a:r>
              <a:rPr lang="en-GB" sz="1200" dirty="0" err="1"/>
              <a:t>nodeGroup</a:t>
            </a:r>
            <a:r>
              <a:rPr lang="en-GB" sz="1200" dirty="0"/>
              <a:t>” sheet. Finally, the hydrogen demand profile at each node should be added to the “</a:t>
            </a:r>
            <a:r>
              <a:rPr lang="en-GB" sz="1200" dirty="0" err="1"/>
              <a:t>ts_energy</a:t>
            </a:r>
            <a:r>
              <a:rPr lang="en-GB" sz="1200" dirty="0"/>
              <a:t> sheet”. Please note that if the hydrogen grid is available in more than one node, the connection between the nodes should be defined in the “</a:t>
            </a:r>
            <a:r>
              <a:rPr lang="en-GB" sz="1200" dirty="0" err="1"/>
              <a:t>nodeNode</a:t>
            </a:r>
            <a:r>
              <a:rPr lang="en-GB" sz="1200" dirty="0"/>
              <a:t>” sheet.</a:t>
            </a: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87689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b="1" dirty="0"/>
              <a:t>By the end of this lecture, you will be able to:</a:t>
            </a:r>
            <a:endParaRPr lang="en-US" dirty="0"/>
          </a:p>
          <a:p>
            <a:pPr>
              <a:lnSpc>
                <a:spcPct val="90000"/>
              </a:lnSpc>
              <a:spcBef>
                <a:spcPts val="1000"/>
              </a:spcBef>
            </a:pPr>
            <a:r>
              <a:rPr lang="en-GB" dirty="0"/>
              <a:t>1) Modify the input data file to make different flexibility case studies</a:t>
            </a:r>
            <a:endParaRPr lang="en-US" dirty="0"/>
          </a:p>
          <a:p>
            <a:pPr>
              <a:lnSpc>
                <a:spcPct val="90000"/>
              </a:lnSpc>
              <a:spcBef>
                <a:spcPts val="1000"/>
              </a:spcBef>
            </a:pPr>
            <a:r>
              <a:rPr lang="en-GB" dirty="0"/>
              <a:t>2) Implement power to E.V. in FlexTool</a:t>
            </a:r>
          </a:p>
          <a:p>
            <a:pPr>
              <a:lnSpc>
                <a:spcPct val="90000"/>
              </a:lnSpc>
              <a:spcBef>
                <a:spcPts val="1000"/>
              </a:spcBef>
            </a:pPr>
            <a:r>
              <a:rPr lang="en-GB" dirty="0"/>
              <a:t>3) Implement power to hydrogen and hydrogen network in FlexTool</a:t>
            </a:r>
          </a:p>
          <a:p>
            <a:pPr>
              <a:lnSpc>
                <a:spcPct val="90000"/>
              </a:lnSpc>
              <a:spcBef>
                <a:spcPts val="1000"/>
              </a:spcBef>
            </a:pPr>
            <a:r>
              <a:rPr lang="en-GB" dirty="0"/>
              <a:t>3) Implement power to heat and heat network in FlexTool</a:t>
            </a: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3946721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Modelling hydrogen generation/storage units is the same as power generators. First, the units should be defined in the "</a:t>
            </a:r>
            <a:r>
              <a:rPr lang="en-GB" dirty="0" err="1"/>
              <a:t>unit_type</a:t>
            </a:r>
            <a:r>
              <a:rPr lang="en-GB" dirty="0"/>
              <a:t>" sheet, and their main characteristics, such as efficiency, investment cost, and so on, should be specified. One important point is that, with hydrogen storage, the investment cost per KW should be set to zero, and the "fixed KW over </a:t>
            </a:r>
            <a:r>
              <a:rPr lang="en-GB" dirty="0" err="1"/>
              <a:t>KWh</a:t>
            </a:r>
            <a:r>
              <a:rPr lang="en-GB" dirty="0"/>
              <a:t> ratio" does not need to be specified. All the units should then be added to the "unit" sheet, and their capacity should be defined. The storage capacity should also be specified for hydrogen storage units. For all the hydrogen/storage units, the output grid should be set as the hydrogen grid. For electrolyser, the input network should be set to electricity.</a:t>
            </a: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1188142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solidFill>
                  <a:srgbClr val="0E101A"/>
                </a:solidFill>
                <a:effectLst/>
              </a:rPr>
              <a:t>The third sector coupling alternative is facilitated through the electrification of transport with electric vehicles. Electric vehicles can have different charging strategies. The simplest one is uncontrolled charging, in which an E.V. will charge at maximum power as soon as they are plugged into the grid, mostly during evening hours. However, uncontrolled charging is not flexible and can pose a challenge to the power system and increase flexibility requirements of the system if the number of connected electric vehicles is high.</a:t>
            </a:r>
          </a:p>
          <a:p>
            <a:pPr>
              <a:spcBef>
                <a:spcPts val="0"/>
              </a:spcBef>
              <a:spcAft>
                <a:spcPts val="0"/>
              </a:spcAft>
            </a:pPr>
            <a:r>
              <a:rPr lang="en-GB" dirty="0">
                <a:solidFill>
                  <a:srgbClr val="0E101A"/>
                </a:solidFill>
                <a:effectLst/>
              </a:rPr>
              <a:t>On the other hand, when charged smartly, electric vehicles can provide demand-side flexibility to the system by optimising the charging process according to distribution and transmission grid constraints and local availability of renewable energy sources. Two of the key smart charging strategies are: </a:t>
            </a:r>
          </a:p>
          <a:p>
            <a:pPr>
              <a:spcBef>
                <a:spcPts val="0"/>
              </a:spcBef>
              <a:spcAft>
                <a:spcPts val="0"/>
              </a:spcAft>
            </a:pPr>
            <a:r>
              <a:rPr lang="en-GB" b="1" dirty="0">
                <a:solidFill>
                  <a:srgbClr val="0E101A"/>
                </a:solidFill>
                <a:effectLst/>
              </a:rPr>
              <a:t>Night controlled </a:t>
            </a:r>
            <a:r>
              <a:rPr lang="en-GB" dirty="0">
                <a:solidFill>
                  <a:srgbClr val="0E101A"/>
                </a:solidFill>
                <a:effectLst/>
              </a:rPr>
              <a:t>charging, in which charge is distributed during the night and coincides with wind availability and low power demand.</a:t>
            </a:r>
          </a:p>
          <a:p>
            <a:pPr>
              <a:spcBef>
                <a:spcPts val="0"/>
              </a:spcBef>
              <a:spcAft>
                <a:spcPts val="0"/>
              </a:spcAft>
            </a:pPr>
            <a:r>
              <a:rPr lang="en-GB" b="1" dirty="0">
                <a:solidFill>
                  <a:srgbClr val="0E101A"/>
                </a:solidFill>
                <a:effectLst/>
              </a:rPr>
              <a:t>Day controlled </a:t>
            </a:r>
            <a:r>
              <a:rPr lang="en-GB" dirty="0">
                <a:solidFill>
                  <a:srgbClr val="0E101A"/>
                </a:solidFill>
                <a:effectLst/>
              </a:rPr>
              <a:t>charging, in which charge coincides with the solar PV profile.</a:t>
            </a:r>
          </a:p>
          <a:p>
            <a:pPr>
              <a:spcBef>
                <a:spcPts val="0"/>
              </a:spcBef>
              <a:spcAft>
                <a:spcPts val="0"/>
              </a:spcAft>
            </a:pPr>
            <a:endParaRPr lang="en-GB" dirty="0">
              <a:solidFill>
                <a:srgbClr val="0E101A"/>
              </a:solidFill>
              <a:effectLst/>
            </a:endParaRPr>
          </a:p>
          <a:p>
            <a:pPr>
              <a:spcBef>
                <a:spcPts val="0"/>
              </a:spcBef>
              <a:spcAft>
                <a:spcPts val="0"/>
              </a:spcAft>
            </a:pPr>
            <a:r>
              <a:rPr lang="en-GB" dirty="0">
                <a:solidFill>
                  <a:srgbClr val="0E101A"/>
                </a:solidFill>
                <a:effectLst/>
              </a:rPr>
              <a:t>The demand for mobility in each strategy should be estimated, and the predefined demand profiles should be added in the “</a:t>
            </a:r>
            <a:r>
              <a:rPr lang="en-GB" dirty="0" err="1">
                <a:solidFill>
                  <a:srgbClr val="0E101A"/>
                </a:solidFill>
                <a:effectLst/>
              </a:rPr>
              <a:t>ts_energy</a:t>
            </a:r>
            <a:r>
              <a:rPr lang="en-GB" dirty="0">
                <a:solidFill>
                  <a:srgbClr val="0E101A"/>
                </a:solidFill>
                <a:effectLst/>
              </a:rPr>
              <a:t>” sheet in FlexTool. </a:t>
            </a: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404721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Like other end-use services, to define power to E.V. in FlexTool, you should first define an Electro-mobility grid. An electro-mobility grid can be a single node or multiple node grid. The next step is to estimate and project demand for mobility and electric vehicles over the planning horizon in different nodes on the grid. You can use other software for this. Then you should define the demand for mobility in the “</a:t>
            </a:r>
            <a:r>
              <a:rPr lang="en-GB" dirty="0" err="1"/>
              <a:t>ts_energy</a:t>
            </a:r>
            <a:r>
              <a:rPr lang="en-GB" dirty="0"/>
              <a:t>” sheet. This demand represents the discharge of the battery for mobility. There are three options for defining electric vehicles in FlexTool. Option one is unidirectional charging based directly on demand for mobility. In this option, there is only one direction charge in which the charger converts grid electricity to electric vehicles. Option two is unidirectional charging with a flexible charging schedule. In this option, the charger converts grid electricity to electric vehicles, and the battery provides a temporal shift in the charging schedule. Option three is bidirectional charging with a flexible charging schedule. In this option, one charger converts grid electricity to electric vehicles. The battery provides a temporal shift in the charging schedule. In this case, there is also another charger that converts energy from the Electro-mobility grid (electric vehicles) back to the electricity grid. In the FlexTool package, an example case with electric vehicles is included in the input file named </a:t>
            </a:r>
            <a:r>
              <a:rPr lang="en-GB" b="1" dirty="0">
                <a:solidFill>
                  <a:srgbClr val="0E101A"/>
                </a:solidFill>
                <a:effectLst/>
              </a:rPr>
              <a:t>template-e vees. </a:t>
            </a:r>
            <a:r>
              <a:rPr lang="en-GB" dirty="0"/>
              <a:t> The users are encouraged to review how an E.V. grid is implemented in that case study.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3462113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163067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As discussed in lecture thirteen, there are various flexibility options in the power grid. To achieve higher penetration of variable renewables in the power grid and meet the energy transition goals, flexibility should be harnessed in all sectors of the energy system. In this lecture, we discuss how to implement different flexibility options in FlexTool. </a:t>
            </a:r>
          </a:p>
          <a:p>
            <a:r>
              <a:rPr lang="en-GB" dirty="0">
                <a:cs typeface="Calibri"/>
              </a:rPr>
              <a:t>In order to implement the flexibility options in FlexTool, the input data file should be modified. To do so, first, you should make a copy of the Template.xlsm file and rename it. After making changes to the new input file, to run the model, you should add it to the active input file in FlexTool.xlsm, by clicking on an empty cell in the active input files column. The model file FlexTool.xlsm is the same for all countries, and model instances are made by adding country-specific or case-specific data to input data files. The structure of the model, such as the number of nodes, modelled technologies etc., is defined in the input file. When preparing input data files, modellers need to decide the structure of the model. Make sure to double-check the input file after making changes because a typo in the input file can crash the model.</a:t>
            </a: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characteristics of generation units are defined in the “</a:t>
            </a:r>
            <a:r>
              <a:rPr lang="en-GB" dirty="0" err="1"/>
              <a:t>unit_type</a:t>
            </a:r>
            <a:r>
              <a:rPr lang="en-GB" dirty="0"/>
              <a:t>” sheet, as shown in the first figure. Here you can add new technologies or modify the flexibility characteristics of different technologies such as ramping capability, inertia constant, minimum stable load, etc. Then in the “units” sheet, you can set the capacity of those units and the node they are located as shown in the bottom figure. Here the structure of the grids and the flow of fuels or energy vectors are set. </a:t>
            </a:r>
          </a:p>
          <a:p>
            <a:endParaRPr lang="en-GB" dirty="0"/>
          </a:p>
          <a:p>
            <a:r>
              <a:rPr lang="en-GB" dirty="0"/>
              <a:t> For example, to specify the generation capacity in node A, you should first add an empty row, then select the technology under the column unit type. Please note that dark blue cells have dropdown menus to choose names defined in violet or green cells in other sheets. For each technology, you should then choose the type of fuel from the list. If the technology is variable solar or wind, you should add the capacity factor. This is the available output at each time step for each unit of capacity installed. Next, add the capacity factor in the column </a:t>
            </a:r>
            <a:r>
              <a:rPr lang="en-GB" dirty="0" err="1"/>
              <a:t>cf</a:t>
            </a:r>
            <a:r>
              <a:rPr lang="en-GB" dirty="0"/>
              <a:t> profile. The capacity factor profiles for solar and wind can be found and updated in the ”</a:t>
            </a:r>
            <a:r>
              <a:rPr lang="en-GB" dirty="0" err="1"/>
              <a:t>ts-cf</a:t>
            </a:r>
            <a:r>
              <a:rPr lang="en-GB" dirty="0"/>
              <a:t>” sheet. For some technologies, such as hydro, the inflow should be specified. Then the output grid should be set. In the case of power generators, the output grid is the electricity grid. After that, the location of plants or the output node should be set. The capacity is the total capacity of that technology installed in the output node. Therefore if only a single node is used to represent a country, this will be the total installed capacity of that technology in the county. If a country is divided into different nodes, such as the template case, then the capacity of each technology at each node should be specified separately. You can also set the maximum investment for each technology, which is the maximum capacity that the model can invest in the specified output node. For example, in this case, the maximum installed capacity of PV in node A cannot be more than 500 MW. Evidently, the total maximum capacity of PV for the whole country is the sum of maximum PV capacities in all nodes.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solidFill>
                  <a:srgbClr val="0E101A"/>
                </a:solidFill>
                <a:effectLst/>
              </a:rPr>
              <a:t>Hydropower is the most flexible generator in many regions. It has a swift response rate and very flexible operation; however, the capacity of hydro units can vary with the annual precipitation level. Two types of hydro generators can be modelled in FlexTool, </a:t>
            </a:r>
            <a:r>
              <a:rPr lang="en-GB" b="1" dirty="0">
                <a:solidFill>
                  <a:srgbClr val="0E101A"/>
                </a:solidFill>
                <a:effectLst/>
              </a:rPr>
              <a:t>Run of the river hydro, </a:t>
            </a:r>
            <a:r>
              <a:rPr lang="en-GB" dirty="0">
                <a:solidFill>
                  <a:srgbClr val="0E101A"/>
                </a:solidFill>
                <a:effectLst/>
              </a:rPr>
              <a:t>which usually does not have storage capability, and </a:t>
            </a:r>
            <a:r>
              <a:rPr lang="en-GB" b="1" dirty="0">
                <a:solidFill>
                  <a:srgbClr val="0E101A"/>
                </a:solidFill>
                <a:effectLst/>
              </a:rPr>
              <a:t>Hydro with reservoir.</a:t>
            </a:r>
            <a:r>
              <a:rPr lang="en-GB" dirty="0">
                <a:solidFill>
                  <a:srgbClr val="0E101A"/>
                </a:solidFill>
                <a:effectLst/>
              </a:rPr>
              <a:t> Defining hydropower is similar to other generators, but some additional steps are required. First, you should define the natural inflow data in the “</a:t>
            </a:r>
            <a:r>
              <a:rPr lang="en-GB" dirty="0" err="1">
                <a:solidFill>
                  <a:srgbClr val="0E101A"/>
                </a:solidFill>
                <a:effectLst/>
              </a:rPr>
              <a:t>ts_inflow</a:t>
            </a:r>
            <a:r>
              <a:rPr lang="en-GB" dirty="0">
                <a:solidFill>
                  <a:srgbClr val="0E101A"/>
                </a:solidFill>
                <a:effectLst/>
              </a:rPr>
              <a:t>” sheet. Then in the sheet “unit”, it should be assigned as the inflow to hydro units. </a:t>
            </a:r>
          </a:p>
          <a:p>
            <a:pPr>
              <a:spcBef>
                <a:spcPts val="0"/>
              </a:spcBef>
              <a:spcAft>
                <a:spcPts val="0"/>
              </a:spcAft>
            </a:pPr>
            <a:r>
              <a:rPr lang="en-GB" dirty="0">
                <a:solidFill>
                  <a:srgbClr val="0E101A"/>
                </a:solidFill>
                <a:effectLst/>
              </a:rPr>
              <a:t>Hydro units are similar to solar and wind units but use “</a:t>
            </a:r>
            <a:r>
              <a:rPr lang="en-GB" dirty="0" err="1">
                <a:solidFill>
                  <a:srgbClr val="0E101A"/>
                </a:solidFill>
                <a:effectLst/>
              </a:rPr>
              <a:t>ts_inflow</a:t>
            </a:r>
            <a:r>
              <a:rPr lang="en-GB" dirty="0">
                <a:solidFill>
                  <a:srgbClr val="0E101A"/>
                </a:solidFill>
                <a:effectLst/>
              </a:rPr>
              <a:t>” data instead of “</a:t>
            </a:r>
            <a:r>
              <a:rPr lang="en-GB" dirty="0" err="1">
                <a:solidFill>
                  <a:srgbClr val="0E101A"/>
                </a:solidFill>
                <a:effectLst/>
              </a:rPr>
              <a:t>ts_cf</a:t>
            </a:r>
            <a:r>
              <a:rPr lang="en-GB" dirty="0">
                <a:solidFill>
                  <a:srgbClr val="0E101A"/>
                </a:solidFill>
                <a:effectLst/>
              </a:rPr>
              <a:t>” as input. Set the inflow multiplier to 1 in the sheet “units”. In addition to previous steps, for </a:t>
            </a:r>
            <a:r>
              <a:rPr lang="en-GB" b="1" dirty="0">
                <a:solidFill>
                  <a:srgbClr val="0E101A"/>
                </a:solidFill>
                <a:effectLst/>
              </a:rPr>
              <a:t>Hydro with reservoir</a:t>
            </a:r>
            <a:r>
              <a:rPr lang="en-GB" dirty="0">
                <a:solidFill>
                  <a:srgbClr val="0E101A"/>
                </a:solidFill>
                <a:effectLst/>
              </a:rPr>
              <a:t>, you should also specify the total storage capacity in MW in each output node. You can also define the storage level at the start and finish time steps. But this is optional, and if it is left empty, the start level should equal the finish level. </a:t>
            </a: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06027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solidFill>
                  <a:srgbClr val="0E101A"/>
                </a:solidFill>
                <a:effectLst/>
              </a:rPr>
              <a:t>In order to add Hydro in different nodes, first, the inflow profile should be defined in the “</a:t>
            </a:r>
            <a:r>
              <a:rPr lang="en-GB" dirty="0" err="1">
                <a:solidFill>
                  <a:srgbClr val="0E101A"/>
                </a:solidFill>
                <a:effectLst/>
              </a:rPr>
              <a:t>ts_inflow</a:t>
            </a:r>
            <a:r>
              <a:rPr lang="en-GB" dirty="0">
                <a:solidFill>
                  <a:srgbClr val="0E101A"/>
                </a:solidFill>
                <a:effectLst/>
              </a:rPr>
              <a:t>” sheet. You should then specify the name. It is recommended to set the names in this format: “output </a:t>
            </a:r>
            <a:r>
              <a:rPr lang="en-GB" dirty="0" err="1">
                <a:solidFill>
                  <a:srgbClr val="0E101A"/>
                </a:solidFill>
                <a:effectLst/>
              </a:rPr>
              <a:t>node_Hydro</a:t>
            </a:r>
            <a:r>
              <a:rPr lang="en-GB" dirty="0">
                <a:solidFill>
                  <a:srgbClr val="0E101A"/>
                </a:solidFill>
                <a:effectLst/>
              </a:rPr>
              <a:t> technology”, for example, </a:t>
            </a:r>
            <a:r>
              <a:rPr lang="en-GB" b="1" dirty="0">
                <a:solidFill>
                  <a:srgbClr val="0E101A"/>
                </a:solidFill>
                <a:effectLst/>
              </a:rPr>
              <a:t>node B_R E S. </a:t>
            </a:r>
            <a:r>
              <a:rPr lang="en-GB" dirty="0">
                <a:solidFill>
                  <a:srgbClr val="0E101A"/>
                </a:solidFill>
                <a:effectLst/>
              </a:rPr>
              <a:t>The data will then appear in the inflow dropdown menu list and can be assigned to the associate hydro technology and the output node. If the added Hydro has storage capability, the storage capacity should also be specified for the output node. </a:t>
            </a:r>
          </a:p>
          <a:p>
            <a:pPr>
              <a:spcBef>
                <a:spcPts val="0"/>
              </a:spcBef>
              <a:spcAft>
                <a:spcPts val="0"/>
              </a:spcAft>
            </a:pPr>
            <a:r>
              <a:rPr lang="en-GB" dirty="0">
                <a:solidFill>
                  <a:srgbClr val="0E101A"/>
                </a:solidFill>
                <a:effectLst/>
              </a:rPr>
              <a:t>The same stapes can be followed to add variable renewables to different nodes using the “</a:t>
            </a:r>
            <a:r>
              <a:rPr lang="en-GB" dirty="0" err="1">
                <a:solidFill>
                  <a:srgbClr val="0E101A"/>
                </a:solidFill>
                <a:effectLst/>
              </a:rPr>
              <a:t>ts_cf</a:t>
            </a:r>
            <a:r>
              <a:rPr lang="en-GB" dirty="0">
                <a:solidFill>
                  <a:srgbClr val="0E101A"/>
                </a:solidFill>
                <a:effectLst/>
              </a:rPr>
              <a:t>” sheet. </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178295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FlexTool, demand response is defined as a generator. Therefore its characteristic should be defined in the “</a:t>
            </a:r>
            <a:r>
              <a:rPr lang="en-GB" sz="1200" kern="1200" dirty="0" err="1">
                <a:solidFill>
                  <a:schemeClr val="tx1"/>
                </a:solidFill>
                <a:effectLst/>
                <a:latin typeface="+mn-lt"/>
                <a:ea typeface="+mn-ea"/>
                <a:cs typeface="+mn-cs"/>
              </a:rPr>
              <a:t>unit_type</a:t>
            </a:r>
            <a:r>
              <a:rPr lang="en-GB" sz="1200" kern="1200" dirty="0">
                <a:solidFill>
                  <a:schemeClr val="tx1"/>
                </a:solidFill>
                <a:effectLst/>
                <a:latin typeface="+mn-lt"/>
                <a:ea typeface="+mn-ea"/>
                <a:cs typeface="+mn-cs"/>
              </a:rPr>
              <a:t>” sheet. Since demand response is modelled as a generator, it is moved to the other side of the demand-supply balance, and reverse signs should be used. Demand response increase is defined as a generator with a negative price, empty discharging efficiency and a charging efficiency. Demand response decrease is defined as a generator with a positive price, discharging efficiency and no charging efficiency. Demand can respond instantaneously to signals from the grid; therefore, the ramp-up and down rates can be set to 1.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Like other generator units, the demand response capacity should be defined in the “units” sheet with a negative value for demand increase and a positive value for demand reduction. </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14720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Electricity storage units should also be defined as the same as other generators with some minor differences. For power storage units, you should define separate charging and discharging efficiencies. Also, for some types of storage, you may need to specify the self-discharge loss, which is the loss of stored energy from storage at each hour.  B</a:t>
            </a:r>
            <a:r>
              <a:rPr lang="en-GB" baseline="0" dirty="0"/>
              <a:t>atteries have instantaneous response rate and can ramp up</a:t>
            </a:r>
            <a:r>
              <a:rPr lang="en-GB" dirty="0"/>
              <a:t> or ramp down</a:t>
            </a:r>
            <a:r>
              <a:rPr lang="en-GB" baseline="0" dirty="0"/>
              <a:t> their output quickly. Therefore you can set the ramp rates to 1.</a:t>
            </a:r>
            <a:r>
              <a:rPr lang="en-GB" dirty="0"/>
              <a:t> </a:t>
            </a:r>
          </a:p>
          <a:p>
            <a:pPr>
              <a:defRPr/>
            </a:pPr>
            <a:r>
              <a:rPr lang="en-GB" dirty="0"/>
              <a:t>The other important point about batteries is that they are non-synchronous units, the same</a:t>
            </a:r>
            <a:r>
              <a:rPr lang="en-GB" baseline="0" dirty="0"/>
              <a:t> as PV and wind</a:t>
            </a:r>
            <a:r>
              <a:rPr lang="en-GB" dirty="0"/>
              <a:t>.</a:t>
            </a:r>
            <a:r>
              <a:rPr lang="en-GB" baseline="0" dirty="0"/>
              <a:t> </a:t>
            </a:r>
            <a:r>
              <a:rPr lang="en-GB" dirty="0"/>
              <a:t>Therefore</a:t>
            </a:r>
            <a:r>
              <a:rPr lang="en-GB" baseline="0" dirty="0"/>
              <a:t> this column should be set to 1.</a:t>
            </a:r>
            <a:endParaRPr lang="en-GB" dirty="0">
              <a:cs typeface="Calibri"/>
            </a:endParaRPr>
          </a:p>
          <a:p>
            <a:pPr>
              <a:defRPr/>
            </a:pPr>
            <a:r>
              <a:rPr lang="en-GB" dirty="0"/>
              <a:t>In the “units” sheet, you should define Installed capacity in MW, Output node, and Maximum storage capacity in MWh. You can also </a:t>
            </a:r>
            <a:r>
              <a:rPr lang="en-GB" b="0" dirty="0"/>
              <a:t>define the </a:t>
            </a:r>
            <a:r>
              <a:rPr lang="en-GB" dirty="0"/>
              <a:t>initial and final state of the storage but they are optional. </a:t>
            </a:r>
            <a:endParaRPr lang="en-GB" sz="1200" dirty="0">
              <a:cs typeface="Calibri" panose="020F0502020204030204"/>
            </a:endParaRPr>
          </a:p>
          <a:p>
            <a:endParaRPr lang="en-US" dirty="0"/>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73715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two options for defining investment for electricity storage units: the first way is to fix the power to energy ratio. This will fix the discharge duration for storage units, for example, 2-hour or 4-hour units. In other words, the model only considers storage units with this fixed discharge duration. The only investment cost required in this case is the investment per energy stored. The second option is to use a free optimization of power and energy. In this case, there is no need to define a power to energy ratio, and you should set the investment required per unit energy and investment per unit power. The model optimizes power and energy separately. That is to say; the model can use storage units with different storage durations.</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57720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10/24/2021</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10/24/2021</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20.png"/><Relationship Id="rId5" Type="http://schemas.openxmlformats.org/officeDocument/2006/relationships/image" Target="../media/image4.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22.png"/><Relationship Id="rId5" Type="http://schemas.openxmlformats.org/officeDocument/2006/relationships/image" Target="../media/image4.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23.png"/><Relationship Id="rId5" Type="http://schemas.openxmlformats.org/officeDocument/2006/relationships/image" Target="../media/image4.jpeg"/><Relationship Id="rId10" Type="http://schemas.openxmlformats.org/officeDocument/2006/relationships/image" Target="../media/image3.png"/><Relationship Id="rId4" Type="http://schemas.openxmlformats.org/officeDocument/2006/relationships/notesSlide" Target="../notesSlides/notesSlide13.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27.png"/><Relationship Id="rId5" Type="http://schemas.openxmlformats.org/officeDocument/2006/relationships/image" Target="../media/image4.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29.png"/><Relationship Id="rId5" Type="http://schemas.openxmlformats.org/officeDocument/2006/relationships/image" Target="../media/image4.jpeg"/><Relationship Id="rId4" Type="http://schemas.openxmlformats.org/officeDocument/2006/relationships/notesSlide" Target="../notesSlides/notesSlide15.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slideLayout" Target="../slideLayouts/slideLayout2.xml"/><Relationship Id="rId7" Type="http://schemas.openxmlformats.org/officeDocument/2006/relationships/image" Target="../media/image320.png"/><Relationship Id="rId12" Type="http://schemas.openxmlformats.org/officeDocument/2006/relationships/image" Target="../media/image37.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4.jpeg"/><Relationship Id="rId10" Type="http://schemas.openxmlformats.org/officeDocument/2006/relationships/image" Target="../media/image35.png"/><Relationship Id="rId4" Type="http://schemas.openxmlformats.org/officeDocument/2006/relationships/notesSlide" Target="../notesSlides/notesSlide16.xml"/><Relationship Id="rId9" Type="http://schemas.openxmlformats.org/officeDocument/2006/relationships/image" Target="../media/image34.png"/><Relationship Id="rId1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image" Target="../media/image23.png"/><Relationship Id="rId5" Type="http://schemas.openxmlformats.org/officeDocument/2006/relationships/image" Target="../media/image4.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23.png"/><Relationship Id="rId5" Type="http://schemas.openxmlformats.org/officeDocument/2006/relationships/image" Target="../media/image4.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audio" Target="../media/media19.mp3"/><Relationship Id="rId1" Type="http://schemas.microsoft.com/office/2007/relationships/media" Target="../media/media19.mp3"/><Relationship Id="rId6" Type="http://schemas.openxmlformats.org/officeDocument/2006/relationships/image" Target="../media/image39.png"/><Relationship Id="rId5" Type="http://schemas.openxmlformats.org/officeDocument/2006/relationships/image" Target="../media/image4.jpeg"/><Relationship Id="rId4" Type="http://schemas.openxmlformats.org/officeDocument/2006/relationships/notesSlide" Target="../notesSlides/notesSlide19.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image" Target="../media/image42.png"/><Relationship Id="rId5" Type="http://schemas.openxmlformats.org/officeDocument/2006/relationships/image" Target="../media/image4.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1.mp3"/><Relationship Id="rId1" Type="http://schemas.microsoft.com/office/2007/relationships/media" Target="../media/media21.mp3"/><Relationship Id="rId6" Type="http://schemas.openxmlformats.org/officeDocument/2006/relationships/image" Target="../media/image44.png"/><Relationship Id="rId5" Type="http://schemas.openxmlformats.org/officeDocument/2006/relationships/image" Target="../media/image4.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audio" Target="../media/media22.mp3"/><Relationship Id="rId1" Type="http://schemas.microsoft.com/office/2007/relationships/media" Target="../media/media22.mp3"/><Relationship Id="rId6" Type="http://schemas.openxmlformats.org/officeDocument/2006/relationships/image" Target="../media/image23.png"/><Relationship Id="rId11" Type="http://schemas.openxmlformats.org/officeDocument/2006/relationships/image" Target="../media/image3.png"/><Relationship Id="rId5" Type="http://schemas.openxmlformats.org/officeDocument/2006/relationships/image" Target="../media/image4.jpeg"/><Relationship Id="rId10" Type="http://schemas.openxmlformats.org/officeDocument/2006/relationships/image" Target="../media/image48.png"/><Relationship Id="rId4" Type="http://schemas.openxmlformats.org/officeDocument/2006/relationships/notesSlide" Target="../notesSlides/notesSlide22.xml"/><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www.irena.org/energytransition/Energy-System-Models-and-Data/IRENA-FlexTool-Training-Material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4.mp3"/><Relationship Id="rId7" Type="http://schemas.openxmlformats.org/officeDocument/2006/relationships/image" Target="../media/image4.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notesSlide" Target="../notesSlides/notesSlide4.xml"/><Relationship Id="rId5" Type="http://schemas.openxmlformats.org/officeDocument/2006/relationships/slideLayout" Target="../slideLayouts/slideLayout2.xml"/><Relationship Id="rId10" Type="http://schemas.openxmlformats.org/officeDocument/2006/relationships/image" Target="../media/image3.png"/><Relationship Id="rId4" Type="http://schemas.openxmlformats.org/officeDocument/2006/relationships/audio" Target="../media/media4.mp3"/><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4.png"/><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8.png"/><Relationship Id="rId5" Type="http://schemas.openxmlformats.org/officeDocument/2006/relationships/image" Target="../media/image4.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3BAF3904-44E0-4C3F-A22C-DBEDF2BA6BDF}"/>
              </a:ext>
            </a:extLst>
          </p:cNvPr>
          <p:cNvPicPr>
            <a:picLocks noChangeAspect="1"/>
          </p:cNvPicPr>
          <p:nvPr/>
        </p:nvPicPr>
        <p:blipFill>
          <a:blip r:embed="rId3"/>
          <a:stretch>
            <a:fillRect/>
          </a:stretch>
        </p:blipFill>
        <p:spPr>
          <a:xfrm>
            <a:off x="0" y="153"/>
            <a:ext cx="12192000" cy="6857693"/>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47853" y="3943698"/>
            <a:ext cx="8050696" cy="369332"/>
          </a:xfrm>
          <a:prstGeom prst="rect">
            <a:avLst/>
          </a:prstGeom>
          <a:noFill/>
        </p:spPr>
        <p:txBody>
          <a:bodyPr wrap="square" lIns="91440" tIns="45720" rIns="91440" bIns="45720" rtlCol="0" anchor="b">
            <a:spAutoFit/>
          </a:bodyPr>
          <a:lstStyle/>
          <a:p>
            <a:r>
              <a:rPr lang="en-ZA" b="1">
                <a:latin typeface="Open Sans ExtraBold"/>
                <a:ea typeface="Open Sans ExtraBold" panose="020B0606030504020204" pitchFamily="34" charset="0"/>
                <a:cs typeface="Open Sans ExtraBold" panose="020B0606030504020204" pitchFamily="34" charset="0"/>
              </a:rPr>
              <a:t>Energy and Flexibility Modelling</a:t>
            </a:r>
            <a:endParaRPr lang="en-US" b="1">
              <a:latin typeface="Open Sans ExtraBold"/>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47853" y="4318633"/>
            <a:ext cx="6791852" cy="2136573"/>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16</a:t>
            </a:r>
            <a:r>
              <a:rPr lang="en-ZA" sz="4400" b="1" dirty="0">
                <a:latin typeface="Open Sans ExtraBold"/>
                <a:ea typeface="Open Sans ExtraBold" panose="020B0606030504020204" pitchFamily="34" charset="0"/>
                <a:cs typeface="Open Sans ExtraBold" panose="020B0606030504020204" pitchFamily="34" charset="0"/>
              </a:rPr>
              <a:t> </a:t>
            </a:r>
            <a:br>
              <a:rPr lang="en-ZA" sz="4400" b="1" dirty="0">
                <a:latin typeface="Open Sans ExtraBold"/>
                <a:ea typeface="Open Sans ExtraBold" panose="020B0606030504020204" pitchFamily="34" charset="0"/>
                <a:cs typeface="Open Sans ExtraBold" panose="020B0606030504020204" pitchFamily="34" charset="0"/>
              </a:rPr>
            </a:br>
            <a:r>
              <a:rPr lang="en-ZA" sz="4400" b="1" dirty="0">
                <a:latin typeface="Open Sans ExtraBold"/>
                <a:ea typeface="Open Sans ExtraBold" panose="020B0606030504020204" pitchFamily="34" charset="0"/>
                <a:cs typeface="Open Sans ExtraBold" panose="020B0606030504020204" pitchFamily="34" charset="0"/>
              </a:rPr>
              <a:t>FLEXIBILITY OPTIONS IN FLEXTOOL</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859618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2265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195814"/>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16.2.3 Modelling transmission </a:t>
            </a: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688" t="1" r="9491" b="7521"/>
          <a:stretch/>
        </p:blipFill>
        <p:spPr>
          <a:xfrm>
            <a:off x="5449637" y="1962280"/>
            <a:ext cx="6140360" cy="1960958"/>
          </a:xfrm>
          <a:prstGeom prst="rect">
            <a:avLst/>
          </a:prstGeom>
        </p:spPr>
      </p:pic>
      <p:sp>
        <p:nvSpPr>
          <p:cNvPr id="12" name="Rounded Rectangle 11"/>
          <p:cNvSpPr/>
          <p:nvPr/>
        </p:nvSpPr>
        <p:spPr>
          <a:xfrm>
            <a:off x="645459" y="1905192"/>
            <a:ext cx="4669413" cy="2084692"/>
          </a:xfrm>
          <a:prstGeom prst="roundRect">
            <a:avLst>
              <a:gd name="adj" fmla="val 4321"/>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11937" y="1762991"/>
            <a:ext cx="4602935" cy="2177519"/>
          </a:xfrm>
          <a:prstGeom prst="rect">
            <a:avLst/>
          </a:prstGeom>
          <a:noFill/>
        </p:spPr>
        <p:txBody>
          <a:bodyPr wrap="square" lIns="91440" tIns="45720" rIns="91440" bIns="45720" rtlCol="0" anchor="t">
            <a:spAutoFit/>
          </a:bodyPr>
          <a:lstStyle/>
          <a:p>
            <a:endParaRPr lang="en-GB" sz="1550" dirty="0">
              <a:latin typeface="Open Sans" panose="020B0606030504020204" pitchFamily="34" charset="0"/>
              <a:ea typeface="Open Sans" panose="020B0606030504020204" pitchFamily="34" charset="0"/>
              <a:cs typeface="Open Sans" panose="020B0606030504020204" pitchFamily="34" charset="0"/>
            </a:endParaRPr>
          </a:p>
          <a:p>
            <a:pPr marL="285750" indent="-285750">
              <a:buSzPct val="12500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It is possible to model different networks in </a:t>
            </a:r>
            <a:r>
              <a:rPr lang="en-GB" sz="1500" dirty="0">
                <a:latin typeface="Open Sans"/>
                <a:ea typeface="Open Sans" panose="020B0606030504020204" pitchFamily="34" charset="0"/>
                <a:cs typeface="Open Sans" panose="020B0606030504020204" pitchFamily="34" charset="0"/>
              </a:rPr>
              <a:t>the “</a:t>
            </a:r>
            <a:r>
              <a:rPr lang="en-GB" sz="1500" dirty="0" err="1">
                <a:latin typeface="Open Sans"/>
                <a:ea typeface="Open Sans" panose="020B0606030504020204" pitchFamily="34" charset="0"/>
                <a:cs typeface="Open Sans" panose="020B0606030504020204" pitchFamily="34" charset="0"/>
              </a:rPr>
              <a:t>gridNode</a:t>
            </a:r>
            <a:r>
              <a:rPr lang="en-GB" sz="1500" dirty="0">
                <a:latin typeface="Open Sans"/>
                <a:ea typeface="Open Sans" panose="020B0606030504020204" pitchFamily="34" charset="0"/>
                <a:cs typeface="Open Sans" panose="020B0606030504020204" pitchFamily="34" charset="0"/>
              </a:rPr>
              <a:t>” : e.g., Electricity network, gas network, heat network, etc.</a:t>
            </a:r>
          </a:p>
          <a:p>
            <a:pPr marL="285750" indent="-285750">
              <a:buSzPct val="12500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For all the nodes on each grid you should specify: </a:t>
            </a:r>
          </a:p>
          <a:p>
            <a:pPr marL="698500" indent="-342900">
              <a:buSzPct val="100000"/>
              <a:buFont typeface="+mj-lt"/>
              <a:buAutoNum type="alphaLcPeriod"/>
            </a:pPr>
            <a:r>
              <a:rPr lang="en-GB" sz="1500" dirty="0">
                <a:latin typeface="Open Sans"/>
                <a:ea typeface="Open Sans" panose="020B0606030504020204" pitchFamily="34" charset="0"/>
                <a:cs typeface="Open Sans" panose="020B0606030504020204" pitchFamily="34" charset="0"/>
              </a:rPr>
              <a:t>The demand</a:t>
            </a:r>
          </a:p>
          <a:p>
            <a:pPr marL="698500" indent="-342900">
              <a:buSzPct val="100000"/>
              <a:buFont typeface="+mj-lt"/>
              <a:buAutoNum type="alphaLcPeriod"/>
            </a:pPr>
            <a:r>
              <a:rPr lang="en-GB" sz="1500" dirty="0">
                <a:latin typeface="Open Sans"/>
                <a:ea typeface="Open Sans" panose="020B0606030504020204" pitchFamily="34" charset="0"/>
                <a:cs typeface="Open Sans" panose="020B0606030504020204" pitchFamily="34" charset="0"/>
              </a:rPr>
              <a:t>Import and export</a:t>
            </a:r>
          </a:p>
          <a:p>
            <a:pPr marL="698500" indent="-342900">
              <a:buSzPct val="100000"/>
              <a:buFont typeface="+mj-lt"/>
              <a:buAutoNum type="alphaLcPeriod"/>
            </a:pPr>
            <a:r>
              <a:rPr lang="en-GB" sz="1500" dirty="0">
                <a:latin typeface="Open Sans"/>
                <a:ea typeface="Open Sans" panose="020B0606030504020204" pitchFamily="34" charset="0"/>
                <a:cs typeface="Open Sans" panose="020B0606030504020204" pitchFamily="34" charset="0"/>
              </a:rPr>
              <a:t>The capacity margin </a:t>
            </a:r>
            <a:endParaRPr lang="en-GB" sz="15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067" y="4471650"/>
            <a:ext cx="2852498" cy="1682264"/>
          </a:xfrm>
          <a:prstGeom prst="rect">
            <a:avLst/>
          </a:prstGeom>
        </p:spPr>
      </p:pic>
      <p:sp>
        <p:nvSpPr>
          <p:cNvPr id="16" name="Rounded Rectangle 15"/>
          <p:cNvSpPr/>
          <p:nvPr/>
        </p:nvSpPr>
        <p:spPr>
          <a:xfrm>
            <a:off x="4361577" y="4090406"/>
            <a:ext cx="7228420" cy="2166015"/>
          </a:xfrm>
          <a:prstGeom prst="roundRect">
            <a:avLst>
              <a:gd name="adj" fmla="val 4321"/>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543345" y="3969438"/>
            <a:ext cx="7046652" cy="2431435"/>
          </a:xfrm>
          <a:prstGeom prst="rect">
            <a:avLst/>
          </a:prstGeom>
          <a:noFill/>
        </p:spPr>
        <p:txBody>
          <a:bodyPr wrap="square" lIns="91440" tIns="45720" rIns="91440" bIns="45720" rtlCol="0" anchor="t">
            <a:spAutoFit/>
          </a:bodyPr>
          <a:lstStyle/>
          <a:p>
            <a:endParaRPr lang="en-GB" sz="1600" dirty="0"/>
          </a:p>
          <a:p>
            <a:pPr marL="285750" indent="-285750">
              <a:buSzPct val="125000"/>
              <a:buFont typeface="Arial" panose="020B0604020202020204" pitchFamily="34" charset="0"/>
              <a:buChar char="•"/>
            </a:pPr>
            <a:r>
              <a:rPr lang="en-GB" sz="1500" dirty="0">
                <a:latin typeface="Open Sans"/>
                <a:ea typeface="Open Sans" panose="020B0606030504020204" pitchFamily="34" charset="0"/>
                <a:cs typeface="Open Sans" panose="020B0606030504020204" pitchFamily="34" charset="0"/>
              </a:rPr>
              <a:t>The nodes can be grouped together in order to set whole system </a:t>
            </a:r>
          </a:p>
          <a:p>
            <a:pPr>
              <a:buSzPct val="125000"/>
            </a:pPr>
            <a:r>
              <a:rPr lang="en-GB" sz="1500" dirty="0">
                <a:latin typeface="Open Sans"/>
                <a:ea typeface="Open Sans" panose="020B0606030504020204" pitchFamily="34" charset="0"/>
                <a:cs typeface="Open Sans" panose="020B0606030504020204" pitchFamily="34" charset="0"/>
              </a:rPr>
              <a:t>      constraints in “</a:t>
            </a:r>
            <a:r>
              <a:rPr lang="en-GB" sz="1500" dirty="0" err="1">
                <a:latin typeface="Open Sans"/>
                <a:ea typeface="Open Sans" panose="020B0606030504020204" pitchFamily="34" charset="0"/>
                <a:cs typeface="Open Sans" panose="020B0606030504020204" pitchFamily="34" charset="0"/>
              </a:rPr>
              <a:t>Nodegroup</a:t>
            </a:r>
            <a:r>
              <a:rPr lang="en-GB" sz="1500" dirty="0">
                <a:latin typeface="Open Sans"/>
                <a:ea typeface="Open Sans" panose="020B0606030504020204" pitchFamily="34" charset="0"/>
                <a:cs typeface="Open Sans" panose="020B0606030504020204" pitchFamily="34" charset="0"/>
              </a:rPr>
              <a:t>”</a:t>
            </a:r>
          </a:p>
          <a:p>
            <a:pPr marL="285750" indent="-285750">
              <a:buSzPct val="12500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 For each group you should specify: </a:t>
            </a:r>
          </a:p>
          <a:p>
            <a:pPr marL="355600">
              <a:buSzPct val="100000"/>
            </a:pPr>
            <a:r>
              <a:rPr lang="en-GB" sz="1500" dirty="0">
                <a:latin typeface="Open Sans" panose="020B0606030504020204" pitchFamily="34" charset="0"/>
                <a:ea typeface="Open Sans" panose="020B0606030504020204" pitchFamily="34" charset="0"/>
                <a:cs typeface="Open Sans" panose="020B0606030504020204" pitchFamily="34" charset="0"/>
              </a:rPr>
              <a:t>d.   Capacity margin </a:t>
            </a:r>
          </a:p>
          <a:p>
            <a:pPr marL="355600">
              <a:buSzPct val="100000"/>
            </a:pPr>
            <a:r>
              <a:rPr lang="en-GB" sz="1500" dirty="0">
                <a:latin typeface="Open Sans"/>
                <a:ea typeface="Open Sans" panose="020B0606030504020204" pitchFamily="34" charset="0"/>
                <a:cs typeface="Open Sans" panose="020B0606030504020204" pitchFamily="34" charset="0"/>
              </a:rPr>
              <a:t>e.   Maximum non-synchronous share</a:t>
            </a:r>
          </a:p>
          <a:p>
            <a:pPr marL="355600">
              <a:buSzPct val="100000"/>
            </a:pPr>
            <a:r>
              <a:rPr lang="en-GB" sz="1500" dirty="0">
                <a:latin typeface="Open Sans" panose="020B0606030504020204" pitchFamily="34" charset="0"/>
                <a:ea typeface="Open Sans" panose="020B0606030504020204" pitchFamily="34" charset="0"/>
                <a:cs typeface="Open Sans" panose="020B0606030504020204" pitchFamily="34" charset="0"/>
              </a:rPr>
              <a:t>f.    Inertia requirements</a:t>
            </a:r>
          </a:p>
          <a:p>
            <a:pPr marL="355600">
              <a:buSzPct val="100000"/>
            </a:pPr>
            <a:r>
              <a:rPr lang="en-GB" sz="1500" dirty="0">
                <a:latin typeface="Open Sans" panose="020B0606030504020204" pitchFamily="34" charset="0"/>
                <a:ea typeface="Open Sans" panose="020B0606030504020204" pitchFamily="34" charset="0"/>
                <a:cs typeface="Open Sans" panose="020B0606030504020204" pitchFamily="34" charset="0"/>
              </a:rPr>
              <a:t>g.   Availability of reserve</a:t>
            </a:r>
          </a:p>
          <a:p>
            <a:pPr marL="355600">
              <a:buSzPct val="100000"/>
            </a:pPr>
            <a:r>
              <a:rPr lang="en-GB" sz="1500" dirty="0">
                <a:latin typeface="Open Sans"/>
                <a:ea typeface="Open Sans" panose="020B0606030504020204" pitchFamily="34" charset="0"/>
                <a:cs typeface="Open Sans" panose="020B0606030504020204" pitchFamily="34" charset="0"/>
              </a:rPr>
              <a:t>h.   You can assign the node groups to different nodes in  the “</a:t>
            </a:r>
            <a:r>
              <a:rPr lang="en-GB" sz="1500" dirty="0" err="1">
                <a:latin typeface="Open Sans"/>
                <a:ea typeface="Open Sans" panose="020B0606030504020204" pitchFamily="34" charset="0"/>
                <a:cs typeface="Open Sans" panose="020B0606030504020204" pitchFamily="34" charset="0"/>
              </a:rPr>
              <a:t>gridNode</a:t>
            </a:r>
            <a:r>
              <a:rPr lang="en-GB" sz="1500" dirty="0">
                <a:latin typeface="Open Sans"/>
                <a:ea typeface="Open Sans" panose="020B0606030504020204" pitchFamily="34" charset="0"/>
                <a:cs typeface="Open Sans" panose="020B0606030504020204" pitchFamily="34" charset="0"/>
              </a:rPr>
              <a:t>”</a:t>
            </a:r>
          </a:p>
          <a:p>
            <a:pPr marL="342900" indent="-342900">
              <a:buFont typeface="+mj-lt"/>
              <a:buAutoNum type="alphaLcPeriod"/>
            </a:pPr>
            <a:endParaRPr lang="en-GB" sz="1600" dirty="0"/>
          </a:p>
        </p:txBody>
      </p:sp>
      <p:sp>
        <p:nvSpPr>
          <p:cNvPr id="17" name="Rectangle 16"/>
          <p:cNvSpPr/>
          <p:nvPr/>
        </p:nvSpPr>
        <p:spPr>
          <a:xfrm>
            <a:off x="8718325" y="1962280"/>
            <a:ext cx="730475" cy="19885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B3CA77B-B818-4FD2-A107-1A60F6BD1F2D}"/>
              </a:ext>
            </a:extLst>
          </p:cNvPr>
          <p:cNvSpPr txBox="1"/>
          <p:nvPr/>
        </p:nvSpPr>
        <p:spPr>
          <a:xfrm>
            <a:off x="9437167" y="1916080"/>
            <a:ext cx="468528" cy="400110"/>
          </a:xfrm>
          <a:prstGeom prst="rect">
            <a:avLst/>
          </a:prstGeom>
          <a:noFill/>
        </p:spPr>
        <p:txBody>
          <a:bodyPr wrap="square" rtlCol="0">
            <a:spAutoFit/>
          </a:bodyPr>
          <a:lstStyle/>
          <a:p>
            <a:r>
              <a:rPr lang="en-GB" sz="2000" dirty="0">
                <a:solidFill>
                  <a:srgbClr val="FF0000"/>
                </a:solidFill>
              </a:rPr>
              <a:t>b</a:t>
            </a:r>
          </a:p>
        </p:txBody>
      </p:sp>
      <p:sp>
        <p:nvSpPr>
          <p:cNvPr id="20" name="TextBox 19">
            <a:extLst>
              <a:ext uri="{FF2B5EF4-FFF2-40B4-BE49-F238E27FC236}">
                <a16:creationId xmlns:a16="http://schemas.microsoft.com/office/drawing/2014/main" id="{8B3CA77B-B818-4FD2-A107-1A60F6BD1F2D}"/>
              </a:ext>
            </a:extLst>
          </p:cNvPr>
          <p:cNvSpPr txBox="1"/>
          <p:nvPr/>
        </p:nvSpPr>
        <p:spPr>
          <a:xfrm>
            <a:off x="8704684" y="1887052"/>
            <a:ext cx="468528" cy="400110"/>
          </a:xfrm>
          <a:prstGeom prst="rect">
            <a:avLst/>
          </a:prstGeom>
          <a:noFill/>
        </p:spPr>
        <p:txBody>
          <a:bodyPr wrap="square" rtlCol="0">
            <a:spAutoFit/>
          </a:bodyPr>
          <a:lstStyle/>
          <a:p>
            <a:r>
              <a:rPr lang="en-GB" sz="2000" dirty="0">
                <a:solidFill>
                  <a:srgbClr val="FF0000"/>
                </a:solidFill>
              </a:rPr>
              <a:t>a</a:t>
            </a:r>
          </a:p>
        </p:txBody>
      </p:sp>
      <p:sp>
        <p:nvSpPr>
          <p:cNvPr id="22" name="Rectangle 21"/>
          <p:cNvSpPr/>
          <p:nvPr/>
        </p:nvSpPr>
        <p:spPr>
          <a:xfrm>
            <a:off x="9491017" y="1962279"/>
            <a:ext cx="596412" cy="19885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B3CA77B-B818-4FD2-A107-1A60F6BD1F2D}"/>
              </a:ext>
            </a:extLst>
          </p:cNvPr>
          <p:cNvSpPr txBox="1"/>
          <p:nvPr/>
        </p:nvSpPr>
        <p:spPr>
          <a:xfrm>
            <a:off x="10070264" y="1887052"/>
            <a:ext cx="468528" cy="400110"/>
          </a:xfrm>
          <a:prstGeom prst="rect">
            <a:avLst/>
          </a:prstGeom>
          <a:noFill/>
        </p:spPr>
        <p:txBody>
          <a:bodyPr wrap="square" rtlCol="0">
            <a:spAutoFit/>
          </a:bodyPr>
          <a:lstStyle/>
          <a:p>
            <a:r>
              <a:rPr lang="en-GB" sz="2000" dirty="0">
                <a:solidFill>
                  <a:srgbClr val="FF0000"/>
                </a:solidFill>
              </a:rPr>
              <a:t>c</a:t>
            </a:r>
          </a:p>
        </p:txBody>
      </p:sp>
      <p:sp>
        <p:nvSpPr>
          <p:cNvPr id="24" name="Rectangle 23"/>
          <p:cNvSpPr/>
          <p:nvPr/>
        </p:nvSpPr>
        <p:spPr>
          <a:xfrm>
            <a:off x="1779831" y="4209143"/>
            <a:ext cx="455369"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8B3CA77B-B818-4FD2-A107-1A60F6BD1F2D}"/>
              </a:ext>
            </a:extLst>
          </p:cNvPr>
          <p:cNvSpPr txBox="1"/>
          <p:nvPr/>
        </p:nvSpPr>
        <p:spPr>
          <a:xfrm>
            <a:off x="1788428" y="4145520"/>
            <a:ext cx="468528" cy="400110"/>
          </a:xfrm>
          <a:prstGeom prst="rect">
            <a:avLst/>
          </a:prstGeom>
          <a:noFill/>
        </p:spPr>
        <p:txBody>
          <a:bodyPr wrap="square" rtlCol="0">
            <a:spAutoFit/>
          </a:bodyPr>
          <a:lstStyle/>
          <a:p>
            <a:r>
              <a:rPr lang="en-GB" sz="2000" dirty="0">
                <a:solidFill>
                  <a:srgbClr val="FF0000"/>
                </a:solidFill>
              </a:rPr>
              <a:t>d</a:t>
            </a:r>
          </a:p>
        </p:txBody>
      </p:sp>
      <p:sp>
        <p:nvSpPr>
          <p:cNvPr id="26" name="Title 10">
            <a:extLst>
              <a:ext uri="{FF2B5EF4-FFF2-40B4-BE49-F238E27FC236}">
                <a16:creationId xmlns:a16="http://schemas.microsoft.com/office/drawing/2014/main" id="{D65E6D98-BE8C-6B4C-B23E-6167300445AE}"/>
              </a:ext>
            </a:extLst>
          </p:cNvPr>
          <p:cNvSpPr txBox="1">
            <a:spLocks/>
          </p:cNvSpPr>
          <p:nvPr/>
        </p:nvSpPr>
        <p:spPr>
          <a:xfrm>
            <a:off x="604978" y="-255063"/>
            <a:ext cx="11238328"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Modelling flexible storage &amp;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27" name="Rectangle 26"/>
          <p:cNvSpPr/>
          <p:nvPr/>
        </p:nvSpPr>
        <p:spPr>
          <a:xfrm>
            <a:off x="10129647" y="1959676"/>
            <a:ext cx="440266" cy="19885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265553" y="4209143"/>
            <a:ext cx="455369"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751275" y="4201455"/>
            <a:ext cx="379099"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3170608" y="4196377"/>
            <a:ext cx="760513"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719384" y="1951924"/>
            <a:ext cx="1304453" cy="1971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B3CA77B-B818-4FD2-A107-1A60F6BD1F2D}"/>
              </a:ext>
            </a:extLst>
          </p:cNvPr>
          <p:cNvSpPr txBox="1"/>
          <p:nvPr/>
        </p:nvSpPr>
        <p:spPr>
          <a:xfrm>
            <a:off x="2204460" y="4167949"/>
            <a:ext cx="468528" cy="400110"/>
          </a:xfrm>
          <a:prstGeom prst="rect">
            <a:avLst/>
          </a:prstGeom>
          <a:noFill/>
        </p:spPr>
        <p:txBody>
          <a:bodyPr wrap="square" rtlCol="0">
            <a:spAutoFit/>
          </a:bodyPr>
          <a:lstStyle/>
          <a:p>
            <a:r>
              <a:rPr lang="en-GB" sz="2000" dirty="0">
                <a:solidFill>
                  <a:srgbClr val="FF0000"/>
                </a:solidFill>
              </a:rPr>
              <a:t>e</a:t>
            </a:r>
          </a:p>
        </p:txBody>
      </p:sp>
      <p:sp>
        <p:nvSpPr>
          <p:cNvPr id="33" name="TextBox 32">
            <a:extLst>
              <a:ext uri="{FF2B5EF4-FFF2-40B4-BE49-F238E27FC236}">
                <a16:creationId xmlns:a16="http://schemas.microsoft.com/office/drawing/2014/main" id="{8B3CA77B-B818-4FD2-A107-1A60F6BD1F2D}"/>
              </a:ext>
            </a:extLst>
          </p:cNvPr>
          <p:cNvSpPr txBox="1"/>
          <p:nvPr/>
        </p:nvSpPr>
        <p:spPr>
          <a:xfrm>
            <a:off x="2720922" y="4159769"/>
            <a:ext cx="468528" cy="400110"/>
          </a:xfrm>
          <a:prstGeom prst="rect">
            <a:avLst/>
          </a:prstGeom>
          <a:noFill/>
        </p:spPr>
        <p:txBody>
          <a:bodyPr wrap="square" rtlCol="0">
            <a:spAutoFit/>
          </a:bodyPr>
          <a:lstStyle/>
          <a:p>
            <a:r>
              <a:rPr lang="en-GB" sz="2000" dirty="0">
                <a:solidFill>
                  <a:srgbClr val="FF0000"/>
                </a:solidFill>
              </a:rPr>
              <a:t>f</a:t>
            </a:r>
          </a:p>
        </p:txBody>
      </p:sp>
      <p:sp>
        <p:nvSpPr>
          <p:cNvPr id="34" name="TextBox 33">
            <a:extLst>
              <a:ext uri="{FF2B5EF4-FFF2-40B4-BE49-F238E27FC236}">
                <a16:creationId xmlns:a16="http://schemas.microsoft.com/office/drawing/2014/main" id="{8B3CA77B-B818-4FD2-A107-1A60F6BD1F2D}"/>
              </a:ext>
            </a:extLst>
          </p:cNvPr>
          <p:cNvSpPr txBox="1"/>
          <p:nvPr/>
        </p:nvSpPr>
        <p:spPr>
          <a:xfrm>
            <a:off x="3151780" y="4132085"/>
            <a:ext cx="468528" cy="400110"/>
          </a:xfrm>
          <a:prstGeom prst="rect">
            <a:avLst/>
          </a:prstGeom>
          <a:noFill/>
        </p:spPr>
        <p:txBody>
          <a:bodyPr wrap="square" rtlCol="0">
            <a:spAutoFit/>
          </a:bodyPr>
          <a:lstStyle/>
          <a:p>
            <a:r>
              <a:rPr lang="en-GB" sz="2000" dirty="0">
                <a:solidFill>
                  <a:srgbClr val="FF0000"/>
                </a:solidFill>
              </a:rPr>
              <a:t>g</a:t>
            </a:r>
          </a:p>
        </p:txBody>
      </p:sp>
      <p:sp>
        <p:nvSpPr>
          <p:cNvPr id="35" name="TextBox 34">
            <a:extLst>
              <a:ext uri="{FF2B5EF4-FFF2-40B4-BE49-F238E27FC236}">
                <a16:creationId xmlns:a16="http://schemas.microsoft.com/office/drawing/2014/main" id="{8B3CA77B-B818-4FD2-A107-1A60F6BD1F2D}"/>
              </a:ext>
            </a:extLst>
          </p:cNvPr>
          <p:cNvSpPr txBox="1"/>
          <p:nvPr/>
        </p:nvSpPr>
        <p:spPr>
          <a:xfrm>
            <a:off x="6719708" y="1934662"/>
            <a:ext cx="468528" cy="400110"/>
          </a:xfrm>
          <a:prstGeom prst="rect">
            <a:avLst/>
          </a:prstGeom>
          <a:noFill/>
        </p:spPr>
        <p:txBody>
          <a:bodyPr wrap="square" rtlCol="0">
            <a:spAutoFit/>
          </a:bodyPr>
          <a:lstStyle/>
          <a:p>
            <a:r>
              <a:rPr lang="en-GB" sz="2000" dirty="0">
                <a:solidFill>
                  <a:srgbClr val="FF0000"/>
                </a:solidFill>
              </a:rPr>
              <a:t>h</a:t>
            </a:r>
          </a:p>
        </p:txBody>
      </p:sp>
      <p:pic>
        <p:nvPicPr>
          <p:cNvPr id="3" name="10">
            <a:hlinkClick r:id="" action="ppaction://media"/>
            <a:extLst>
              <a:ext uri="{FF2B5EF4-FFF2-40B4-BE49-F238E27FC236}">
                <a16:creationId xmlns:a16="http://schemas.microsoft.com/office/drawing/2014/main" id="{C467B02C-F096-4AC8-835B-3D6E2EFEDC8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33634" y="185792"/>
            <a:ext cx="487363" cy="487363"/>
          </a:xfrm>
          <a:prstGeom prst="rect">
            <a:avLst/>
          </a:prstGeom>
        </p:spPr>
      </p:pic>
    </p:spTree>
    <p:extLst>
      <p:ext uri="{BB962C8B-B14F-4D97-AF65-F5344CB8AC3E}">
        <p14:creationId xmlns:p14="http://schemas.microsoft.com/office/powerpoint/2010/main" val="173296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22650" y="-222281"/>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10</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538292" y="1236468"/>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16.2.4 Modelling transmission </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1192" b="1"/>
          <a:stretch/>
        </p:blipFill>
        <p:spPr>
          <a:xfrm>
            <a:off x="5342673" y="4181131"/>
            <a:ext cx="6005596" cy="1605167"/>
          </a:xfrm>
          <a:prstGeom prst="rect">
            <a:avLst/>
          </a:prstGeom>
        </p:spPr>
      </p:pic>
      <p:sp>
        <p:nvSpPr>
          <p:cNvPr id="24" name="Rounded Rectangle 23"/>
          <p:cNvSpPr/>
          <p:nvPr/>
        </p:nvSpPr>
        <p:spPr>
          <a:xfrm>
            <a:off x="739745" y="2290181"/>
            <a:ext cx="4437942" cy="3835730"/>
          </a:xfrm>
          <a:prstGeom prst="roundRect">
            <a:avLst>
              <a:gd name="adj" fmla="val 2890"/>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6554395" y="2639985"/>
            <a:ext cx="3927701" cy="945785"/>
            <a:chOff x="5987331" y="2570785"/>
            <a:chExt cx="4236720" cy="763325"/>
          </a:xfrm>
        </p:grpSpPr>
        <p:sp>
          <p:nvSpPr>
            <p:cNvPr id="4" name="Rectangle 3"/>
            <p:cNvSpPr/>
            <p:nvPr/>
          </p:nvSpPr>
          <p:spPr>
            <a:xfrm>
              <a:off x="5987331" y="2570785"/>
              <a:ext cx="1423283" cy="763325"/>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800768" y="2570785"/>
              <a:ext cx="1423283" cy="763325"/>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a:off x="7410614" y="2926078"/>
              <a:ext cx="1390154" cy="7951"/>
            </a:xfrm>
            <a:prstGeom prst="straightConnector1">
              <a:avLst/>
            </a:prstGeom>
            <a:ln w="12700">
              <a:solidFill>
                <a:schemeClr val="accent2">
                  <a:lumMod val="7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419894" y="3046674"/>
              <a:ext cx="1390154" cy="7951"/>
            </a:xfrm>
            <a:prstGeom prst="straightConnector1">
              <a:avLst/>
            </a:prstGeom>
            <a:ln w="12700">
              <a:solidFill>
                <a:schemeClr val="accent2">
                  <a:lumMod val="7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05026" y="2767781"/>
              <a:ext cx="1214867" cy="322921"/>
            </a:xfrm>
            <a:prstGeom prst="rect">
              <a:avLst/>
            </a:prstGeom>
            <a:noFill/>
          </p:spPr>
          <p:txBody>
            <a:bodyPr wrap="square" rtlCol="0">
              <a:spAutoFit/>
            </a:bodyPr>
            <a:lstStyle/>
            <a:p>
              <a:r>
                <a:rPr lang="en-GB" sz="2000"/>
                <a:t>Node A</a:t>
              </a:r>
            </a:p>
          </p:txBody>
        </p:sp>
        <p:sp>
          <p:nvSpPr>
            <p:cNvPr id="22" name="TextBox 21"/>
            <p:cNvSpPr txBox="1"/>
            <p:nvPr/>
          </p:nvSpPr>
          <p:spPr>
            <a:xfrm>
              <a:off x="8988015" y="2762167"/>
              <a:ext cx="1145989" cy="322921"/>
            </a:xfrm>
            <a:prstGeom prst="rect">
              <a:avLst/>
            </a:prstGeom>
            <a:noFill/>
          </p:spPr>
          <p:txBody>
            <a:bodyPr wrap="square" rtlCol="0">
              <a:spAutoFit/>
            </a:bodyPr>
            <a:lstStyle/>
            <a:p>
              <a:r>
                <a:rPr lang="en-GB" sz="2000"/>
                <a:t>Node B</a:t>
              </a:r>
            </a:p>
          </p:txBody>
        </p:sp>
      </p:grpSp>
      <p:sp>
        <p:nvSpPr>
          <p:cNvPr id="7" name="TextBox 6"/>
          <p:cNvSpPr txBox="1"/>
          <p:nvPr/>
        </p:nvSpPr>
        <p:spPr>
          <a:xfrm>
            <a:off x="844534" y="2598466"/>
            <a:ext cx="4226419" cy="3893374"/>
          </a:xfrm>
          <a:prstGeom prst="rect">
            <a:avLst/>
          </a:prstGeom>
          <a:noFill/>
        </p:spPr>
        <p:txBody>
          <a:bodyPr wrap="square" lIns="91440" tIns="45720" rIns="91440" bIns="45720" rtlCol="0" anchor="t">
            <a:spAutoFit/>
          </a:bodyPr>
          <a:lstStyle/>
          <a:p>
            <a:pPr marL="285750" indent="-285750">
              <a:buSzPct val="125000"/>
              <a:buFont typeface="Arial" panose="020B0604020202020204" pitchFamily="34" charset="0"/>
              <a:buChar char="•"/>
            </a:pPr>
            <a:r>
              <a:rPr lang="en-GB" sz="1900" dirty="0">
                <a:latin typeface="Open Sans"/>
                <a:ea typeface="Open Sans" panose="020B0606030504020204" pitchFamily="34" charset="0"/>
                <a:cs typeface="Open Sans" panose="020B0606030504020204" pitchFamily="34" charset="0"/>
              </a:rPr>
              <a:t>Transmission links between nodes of each network are defined in the “</a:t>
            </a:r>
            <a:r>
              <a:rPr lang="en-GB" sz="1900" dirty="0" err="1">
                <a:latin typeface="Open Sans"/>
                <a:ea typeface="Open Sans" panose="020B0606030504020204" pitchFamily="34" charset="0"/>
                <a:cs typeface="Open Sans" panose="020B0606030504020204" pitchFamily="34" charset="0"/>
              </a:rPr>
              <a:t>nodeNode</a:t>
            </a:r>
            <a:r>
              <a:rPr lang="en-GB" sz="1900" dirty="0">
                <a:latin typeface="Open Sans"/>
                <a:ea typeface="Open Sans" panose="020B0606030504020204" pitchFamily="34" charset="0"/>
                <a:cs typeface="Open Sans" panose="020B0606030504020204" pitchFamily="34" charset="0"/>
              </a:rPr>
              <a:t>” sheet.</a:t>
            </a:r>
          </a:p>
          <a:p>
            <a:pPr marL="285750" indent="-285750">
              <a:buSzPct val="125000"/>
              <a:buFont typeface="Arial" panose="020B0604020202020204" pitchFamily="34" charset="0"/>
              <a:buChar char="•"/>
            </a:pPr>
            <a:r>
              <a:rPr lang="en-GB" sz="1900" dirty="0">
                <a:latin typeface="Open Sans"/>
                <a:ea typeface="Open Sans" panose="020B0606030504020204" pitchFamily="34" charset="0"/>
                <a:cs typeface="Open Sans" panose="020B0606030504020204" pitchFamily="34" charset="0"/>
              </a:rPr>
              <a:t>Both nodes on a connecting link have to be from the same grid</a:t>
            </a:r>
          </a:p>
          <a:p>
            <a:pPr marL="285750" indent="-285750">
              <a:buSzPct val="125000"/>
              <a:buFont typeface="Arial" panose="020B0604020202020204" pitchFamily="34" charset="0"/>
              <a:buChar char="•"/>
            </a:pPr>
            <a:r>
              <a:rPr lang="en-GB" sz="1900" dirty="0">
                <a:latin typeface="Open Sans"/>
                <a:ea typeface="Open Sans" panose="020B0606030504020204" pitchFamily="34" charset="0"/>
                <a:cs typeface="Open Sans" panose="020B0606030504020204" pitchFamily="34" charset="0"/>
              </a:rPr>
              <a:t>Existing transmission links can have different capacities in different directions.</a:t>
            </a:r>
          </a:p>
          <a:p>
            <a:pPr marL="285750" indent="-285750">
              <a:buSzPct val="125000"/>
              <a:buFont typeface="Arial" panose="020B0604020202020204" pitchFamily="34" charset="0"/>
              <a:buChar char="•"/>
            </a:pPr>
            <a:r>
              <a:rPr lang="en-GB" sz="1900" dirty="0">
                <a:latin typeface="Open Sans"/>
                <a:ea typeface="Open Sans" panose="020B0606030504020204" pitchFamily="34" charset="0"/>
                <a:cs typeface="Open Sans" panose="020B0606030504020204" pitchFamily="34" charset="0"/>
              </a:rPr>
              <a:t>Future investments will always have equal capacity in both directions.</a:t>
            </a:r>
          </a:p>
          <a:p>
            <a:pPr>
              <a:buSzPct val="125000"/>
            </a:pPr>
            <a:endParaRPr lang="en-GB" sz="2000" dirty="0"/>
          </a:p>
          <a:p>
            <a:endParaRPr lang="en-GB" dirty="0"/>
          </a:p>
        </p:txBody>
      </p:sp>
      <p:sp>
        <p:nvSpPr>
          <p:cNvPr id="16" name="Title 10">
            <a:extLst>
              <a:ext uri="{FF2B5EF4-FFF2-40B4-BE49-F238E27FC236}">
                <a16:creationId xmlns:a16="http://schemas.microsoft.com/office/drawing/2014/main" id="{D65E6D98-BE8C-6B4C-B23E-6167300445AE}"/>
              </a:ext>
            </a:extLst>
          </p:cNvPr>
          <p:cNvSpPr txBox="1">
            <a:spLocks/>
          </p:cNvSpPr>
          <p:nvPr/>
        </p:nvSpPr>
        <p:spPr>
          <a:xfrm>
            <a:off x="530677" y="-176636"/>
            <a:ext cx="1108534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Modelling flexible storage &amp;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pic>
        <p:nvPicPr>
          <p:cNvPr id="9" name="11">
            <a:hlinkClick r:id="" action="ppaction://media"/>
            <a:extLst>
              <a:ext uri="{FF2B5EF4-FFF2-40B4-BE49-F238E27FC236}">
                <a16:creationId xmlns:a16="http://schemas.microsoft.com/office/drawing/2014/main" id="{23A05A17-1321-4BBA-B3AD-809C51CB272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86995" y="-21401"/>
            <a:ext cx="487363" cy="487363"/>
          </a:xfrm>
          <a:prstGeom prst="rect">
            <a:avLst/>
          </a:prstGeom>
        </p:spPr>
      </p:pic>
    </p:spTree>
    <p:extLst>
      <p:ext uri="{BB962C8B-B14F-4D97-AF65-F5344CB8AC3E}">
        <p14:creationId xmlns:p14="http://schemas.microsoft.com/office/powerpoint/2010/main" val="11496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2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11</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652903" y="113092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16.2.5 Modelling transmission losses</a:t>
            </a:r>
          </a:p>
        </p:txBody>
      </p:sp>
      <p:sp>
        <p:nvSpPr>
          <p:cNvPr id="11" name="Rectangle 10"/>
          <p:cNvSpPr/>
          <p:nvPr/>
        </p:nvSpPr>
        <p:spPr>
          <a:xfrm>
            <a:off x="7510147" y="4838132"/>
            <a:ext cx="2246103" cy="1200646"/>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V="1">
            <a:off x="5199827" y="5044863"/>
            <a:ext cx="2283598" cy="7953"/>
          </a:xfrm>
          <a:prstGeom prst="straightConnector1">
            <a:avLst/>
          </a:prstGeom>
          <a:ln w="12700">
            <a:solidFill>
              <a:schemeClr val="accent2">
                <a:lumMod val="7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99827" y="5885230"/>
            <a:ext cx="2310320" cy="10424"/>
          </a:xfrm>
          <a:prstGeom prst="straightConnector1">
            <a:avLst/>
          </a:prstGeom>
          <a:ln w="12700">
            <a:solidFill>
              <a:schemeClr val="accent2">
                <a:lumMod val="7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52168" y="5166929"/>
            <a:ext cx="1355187" cy="461665"/>
          </a:xfrm>
          <a:prstGeom prst="rect">
            <a:avLst/>
          </a:prstGeom>
          <a:noFill/>
        </p:spPr>
        <p:txBody>
          <a:bodyPr wrap="square" rtlCol="0">
            <a:spAutoFit/>
          </a:bodyPr>
          <a:lstStyle/>
          <a:p>
            <a:r>
              <a:rPr lang="en-GB" sz="2400"/>
              <a:t>Node B</a:t>
            </a:r>
          </a:p>
        </p:txBody>
      </p:sp>
      <p:sp>
        <p:nvSpPr>
          <p:cNvPr id="22" name="Rectangle 21"/>
          <p:cNvSpPr/>
          <p:nvPr/>
        </p:nvSpPr>
        <p:spPr>
          <a:xfrm>
            <a:off x="2953724" y="4838131"/>
            <a:ext cx="2246103" cy="1200646"/>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526263" y="5207621"/>
            <a:ext cx="1355187" cy="461665"/>
          </a:xfrm>
          <a:prstGeom prst="rect">
            <a:avLst/>
          </a:prstGeom>
          <a:noFill/>
        </p:spPr>
        <p:txBody>
          <a:bodyPr wrap="square" rtlCol="0">
            <a:spAutoFit/>
          </a:bodyPr>
          <a:lstStyle/>
          <a:p>
            <a:r>
              <a:rPr lang="en-GB" sz="2400"/>
              <a:t>Node A</a:t>
            </a:r>
          </a:p>
        </p:txBody>
      </p:sp>
      <p:cxnSp>
        <p:nvCxnSpPr>
          <p:cNvPr id="25" name="Straight Arrow Connector 24"/>
          <p:cNvCxnSpPr/>
          <p:nvPr/>
        </p:nvCxnSpPr>
        <p:spPr>
          <a:xfrm flipV="1">
            <a:off x="5217624" y="5475337"/>
            <a:ext cx="2283598" cy="7953"/>
          </a:xfrm>
          <a:prstGeom prst="straightConnector1">
            <a:avLst/>
          </a:prstGeom>
          <a:ln w="12700">
            <a:solidFill>
              <a:schemeClr val="accent2">
                <a:lumMod val="7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87077" y="4686189"/>
            <a:ext cx="1335819" cy="369332"/>
          </a:xfrm>
          <a:prstGeom prst="rect">
            <a:avLst/>
          </a:prstGeom>
          <a:noFill/>
        </p:spPr>
        <p:txBody>
          <a:bodyPr wrap="square" rtlCol="0">
            <a:spAutoFit/>
          </a:bodyPr>
          <a:lstStyle/>
          <a:p>
            <a:r>
              <a:rPr lang="en-GB"/>
              <a:t>v transfer</a:t>
            </a:r>
          </a:p>
        </p:txBody>
      </p:sp>
      <p:sp>
        <p:nvSpPr>
          <p:cNvPr id="28" name="TextBox 27"/>
          <p:cNvSpPr txBox="1"/>
          <p:nvPr/>
        </p:nvSpPr>
        <p:spPr>
          <a:xfrm>
            <a:off x="5294875" y="5135806"/>
            <a:ext cx="2210809" cy="369332"/>
          </a:xfrm>
          <a:prstGeom prst="rect">
            <a:avLst/>
          </a:prstGeom>
          <a:noFill/>
        </p:spPr>
        <p:txBody>
          <a:bodyPr wrap="square" rtlCol="0">
            <a:spAutoFit/>
          </a:bodyPr>
          <a:lstStyle/>
          <a:p>
            <a:r>
              <a:rPr lang="en-GB" dirty="0"/>
              <a:t>v transfer rightward</a:t>
            </a:r>
          </a:p>
        </p:txBody>
      </p:sp>
      <p:sp>
        <p:nvSpPr>
          <p:cNvPr id="29" name="TextBox 28"/>
          <p:cNvSpPr txBox="1"/>
          <p:nvPr/>
        </p:nvSpPr>
        <p:spPr>
          <a:xfrm>
            <a:off x="5326060" y="5551278"/>
            <a:ext cx="2210809" cy="369332"/>
          </a:xfrm>
          <a:prstGeom prst="rect">
            <a:avLst/>
          </a:prstGeom>
          <a:noFill/>
        </p:spPr>
        <p:txBody>
          <a:bodyPr wrap="square" rtlCol="0">
            <a:spAutoFit/>
          </a:bodyPr>
          <a:lstStyle/>
          <a:p>
            <a:r>
              <a:rPr lang="en-GB"/>
              <a:t>v transfer leftward</a:t>
            </a:r>
          </a:p>
        </p:txBody>
      </p:sp>
      <p:sp>
        <p:nvSpPr>
          <p:cNvPr id="30" name="TextBox 29"/>
          <p:cNvSpPr txBox="1"/>
          <p:nvPr/>
        </p:nvSpPr>
        <p:spPr>
          <a:xfrm>
            <a:off x="1197614" y="1950346"/>
            <a:ext cx="9862650" cy="2477601"/>
          </a:xfrm>
          <a:prstGeom prst="rect">
            <a:avLst/>
          </a:prstGeom>
          <a:noFill/>
        </p:spPr>
        <p:txBody>
          <a:bodyPr wrap="square" lIns="91440" tIns="45720" rIns="91440" bIns="45720" rtlCol="0" anchor="t">
            <a:spAutoFit/>
          </a:bodyPr>
          <a:lstStyle/>
          <a:p>
            <a:pPr marL="285750" indent="-285750">
              <a:buSzPct val="120000"/>
              <a:buFont typeface="Arial" panose="020B0604020202020204" pitchFamily="34" charset="0"/>
              <a:buChar char="•"/>
            </a:pPr>
            <a:r>
              <a:rPr lang="en-GB" sz="1550" dirty="0">
                <a:latin typeface="Open Sans" panose="020B0606030504020204" pitchFamily="34" charset="0"/>
                <a:ea typeface="Open Sans" panose="020B0606030504020204" pitchFamily="34" charset="0"/>
                <a:cs typeface="Open Sans" panose="020B0606030504020204" pitchFamily="34" charset="0"/>
              </a:rPr>
              <a:t>Transmission with losses requires at least two variables</a:t>
            </a:r>
          </a:p>
          <a:p>
            <a:pPr marL="742950" lvl="1" indent="-285750">
              <a:buSzPct val="120000"/>
              <a:buFont typeface="Wingdings" panose="05000000000000000000" pitchFamily="2" charset="2"/>
              <a:buChar char="§"/>
            </a:pPr>
            <a:r>
              <a:rPr lang="en-GB" sz="1550" dirty="0">
                <a:latin typeface="Open Sans"/>
                <a:ea typeface="Open Sans" panose="020B0606030504020204" pitchFamily="34" charset="0"/>
                <a:cs typeface="Open Sans" panose="020B0606030504020204" pitchFamily="34" charset="0"/>
              </a:rPr>
              <a:t>A linear equation with ‘loss x transfer’ would mean that in the other direction loss is actually a gain</a:t>
            </a:r>
          </a:p>
          <a:p>
            <a:pPr marL="285750" indent="-285750">
              <a:buSzPct val="120000"/>
              <a:buFont typeface="Arial" panose="020B0604020202020204" pitchFamily="34" charset="0"/>
              <a:buChar char="•"/>
            </a:pPr>
            <a:r>
              <a:rPr lang="en-GB" sz="1550" dirty="0">
                <a:latin typeface="Open Sans" panose="020B0606030504020204" pitchFamily="34" charset="0"/>
                <a:ea typeface="Open Sans" panose="020B0606030504020204" pitchFamily="34" charset="0"/>
                <a:cs typeface="Open Sans" panose="020B0606030504020204" pitchFamily="34" charset="0"/>
              </a:rPr>
              <a:t>The loss can be used to make the model</a:t>
            </a:r>
            <a:r>
              <a:rPr lang="en-GB" sz="1550" b="1" dirty="0">
                <a:latin typeface="Open Sans" panose="020B0606030504020204" pitchFamily="34" charset="0"/>
                <a:ea typeface="Open Sans" panose="020B0606030504020204" pitchFamily="34" charset="0"/>
                <a:cs typeface="Open Sans" panose="020B0606030504020204" pitchFamily="34" charset="0"/>
              </a:rPr>
              <a:t> </a:t>
            </a:r>
            <a:r>
              <a:rPr lang="en-GB" sz="1550" dirty="0">
                <a:latin typeface="Open Sans" panose="020B0606030504020204" pitchFamily="34" charset="0"/>
                <a:ea typeface="Open Sans" panose="020B0606030504020204" pitchFamily="34" charset="0"/>
                <a:cs typeface="Open Sans" panose="020B0606030504020204" pitchFamily="34" charset="0"/>
              </a:rPr>
              <a:t>leak</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Instead of curtailing VRE, the model can dissipate energy by transferring in two directions at once</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Can be controlled only with a binary variable (not allowed in FlexTool)</a:t>
            </a:r>
          </a:p>
          <a:p>
            <a:pPr marL="285750" indent="-285750">
              <a:buSzPct val="120000"/>
              <a:buFont typeface="Arial" panose="020B0604020202020204" pitchFamily="34" charset="0"/>
              <a:buChar char="•"/>
            </a:pPr>
            <a:r>
              <a:rPr lang="en-GB" sz="1550" dirty="0">
                <a:latin typeface="Open Sans"/>
                <a:ea typeface="Open Sans" panose="020B0606030504020204" pitchFamily="34" charset="0"/>
                <a:cs typeface="Open Sans" panose="020B0606030504020204" pitchFamily="34" charset="0"/>
              </a:rPr>
              <a:t>Hence, three variables (</a:t>
            </a:r>
            <a:r>
              <a:rPr lang="en-GB" sz="1550" b="1" dirty="0">
                <a:latin typeface="Open Sans"/>
                <a:ea typeface="Open Sans" panose="020B0606030504020204" pitchFamily="34" charset="0"/>
                <a:cs typeface="Open Sans" panose="020B0606030504020204" pitchFamily="34" charset="0"/>
              </a:rPr>
              <a:t>v</a:t>
            </a:r>
            <a:r>
              <a:rPr lang="en-GB" sz="1550" dirty="0">
                <a:latin typeface="Open Sans"/>
                <a:ea typeface="Open Sans" panose="020B0606030504020204" pitchFamily="34" charset="0"/>
                <a:cs typeface="Open Sans" panose="020B0606030504020204" pitchFamily="34" charset="0"/>
              </a:rPr>
              <a:t>): transfer, transfer rightward, and transfer leftward</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Transfer does not contain loss</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Transfer rightward allows losses and helps to limit the leakage</a:t>
            </a:r>
          </a:p>
          <a:p>
            <a:pPr marL="742950" lvl="1" indent="-285750">
              <a:buSzPct val="120000"/>
              <a:buFont typeface="Wingdings" panose="05000000000000000000" pitchFamily="2" charset="2"/>
              <a:buChar char="§"/>
            </a:pPr>
            <a:r>
              <a:rPr lang="en-GB" sz="1550" dirty="0">
                <a:latin typeface="Open Sans" panose="020B0606030504020204" pitchFamily="34" charset="0"/>
                <a:ea typeface="Open Sans" panose="020B0606030504020204" pitchFamily="34" charset="0"/>
                <a:cs typeface="Open Sans" panose="020B0606030504020204" pitchFamily="34" charset="0"/>
              </a:rPr>
              <a:t>Transfer leftward helps to limit the leakage further</a:t>
            </a:r>
          </a:p>
        </p:txBody>
      </p:sp>
      <p:sp>
        <p:nvSpPr>
          <p:cNvPr id="31" name="Rounded Rectangle 30"/>
          <p:cNvSpPr/>
          <p:nvPr/>
        </p:nvSpPr>
        <p:spPr>
          <a:xfrm>
            <a:off x="1160890" y="1839236"/>
            <a:ext cx="9899374" cy="2662438"/>
          </a:xfrm>
          <a:prstGeom prst="roundRect">
            <a:avLst>
              <a:gd name="adj" fmla="val 4843"/>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0">
            <a:extLst>
              <a:ext uri="{FF2B5EF4-FFF2-40B4-BE49-F238E27FC236}">
                <a16:creationId xmlns:a16="http://schemas.microsoft.com/office/drawing/2014/main" id="{D65E6D98-BE8C-6B4C-B23E-6167300445AE}"/>
              </a:ext>
            </a:extLst>
          </p:cNvPr>
          <p:cNvSpPr txBox="1">
            <a:spLocks/>
          </p:cNvSpPr>
          <p:nvPr/>
        </p:nvSpPr>
        <p:spPr>
          <a:xfrm>
            <a:off x="652903" y="-279787"/>
            <a:ext cx="1122504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Modelling flexible storage &amp;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19" name="TextBox 18">
            <a:extLst>
              <a:ext uri="{FF2B5EF4-FFF2-40B4-BE49-F238E27FC236}">
                <a16:creationId xmlns:a16="http://schemas.microsoft.com/office/drawing/2014/main" id="{EBBA698C-A4B5-4A45-A331-924AE64DAAE7}"/>
              </a:ext>
            </a:extLst>
          </p:cNvPr>
          <p:cNvSpPr txBox="1"/>
          <p:nvPr/>
        </p:nvSpPr>
        <p:spPr>
          <a:xfrm>
            <a:off x="2863594" y="6063919"/>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pic>
        <p:nvPicPr>
          <p:cNvPr id="2" name="12">
            <a:hlinkClick r:id="" action="ppaction://media"/>
            <a:extLst>
              <a:ext uri="{FF2B5EF4-FFF2-40B4-BE49-F238E27FC236}">
                <a16:creationId xmlns:a16="http://schemas.microsoft.com/office/drawing/2014/main" id="{6E1E474D-F3C3-45E3-B6F3-54C196B20A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7052" y="161068"/>
            <a:ext cx="487363" cy="487363"/>
          </a:xfrm>
          <a:prstGeom prst="rect">
            <a:avLst/>
          </a:prstGeom>
        </p:spPr>
      </p:pic>
    </p:spTree>
    <p:extLst>
      <p:ext uri="{BB962C8B-B14F-4D97-AF65-F5344CB8AC3E}">
        <p14:creationId xmlns:p14="http://schemas.microsoft.com/office/powerpoint/2010/main" val="372016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6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228436"/>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16.3.1 Power to heat</a:t>
            </a: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b="12480"/>
          <a:stretch/>
        </p:blipFill>
        <p:spPr>
          <a:xfrm>
            <a:off x="10115568" y="2363224"/>
            <a:ext cx="1180070" cy="1217151"/>
          </a:xfrm>
          <a:prstGeom prst="rect">
            <a:avLst/>
          </a:prstGeom>
        </p:spPr>
      </p:pic>
      <p:sp>
        <p:nvSpPr>
          <p:cNvPr id="7" name="Rounded Rectangle 6"/>
          <p:cNvSpPr/>
          <p:nvPr/>
        </p:nvSpPr>
        <p:spPr>
          <a:xfrm>
            <a:off x="957323" y="2065468"/>
            <a:ext cx="8049517" cy="4032738"/>
          </a:xfrm>
          <a:prstGeom prst="roundRect">
            <a:avLst>
              <a:gd name="adj" fmla="val 2596"/>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159073" y="2810451"/>
            <a:ext cx="4525645" cy="1467544"/>
          </a:xfrm>
          <a:prstGeom prst="roundRect">
            <a:avLst>
              <a:gd name="adj" fmla="val 4187"/>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583798" y="4359196"/>
            <a:ext cx="2206963" cy="1640756"/>
          </a:xfrm>
          <a:prstGeom prst="roundRect">
            <a:avLst>
              <a:gd name="adj" fmla="val 2363"/>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2" name="Rounded Rectangle 11"/>
          <p:cNvSpPr/>
          <p:nvPr/>
        </p:nvSpPr>
        <p:spPr>
          <a:xfrm>
            <a:off x="1159073" y="4478057"/>
            <a:ext cx="4525644" cy="1521895"/>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6578231" y="2600816"/>
            <a:ext cx="2212530" cy="1648497"/>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295400" y="2179320"/>
            <a:ext cx="1981200" cy="461665"/>
          </a:xfrm>
          <a:prstGeom prst="rect">
            <a:avLst/>
          </a:prstGeom>
          <a:noFill/>
        </p:spPr>
        <p:txBody>
          <a:bodyPr wrap="square" rtlCol="0">
            <a:spAutoFit/>
          </a:bodyPr>
          <a:lstStyle/>
          <a:p>
            <a:r>
              <a:rPr lang="en-GB" sz="2400"/>
              <a:t>Heat grid</a:t>
            </a:r>
          </a:p>
        </p:txBody>
      </p:sp>
      <p:sp>
        <p:nvSpPr>
          <p:cNvPr id="16" name="Right Arrow 15"/>
          <p:cNvSpPr/>
          <p:nvPr/>
        </p:nvSpPr>
        <p:spPr>
          <a:xfrm rot="10800000">
            <a:off x="8790761" y="2971799"/>
            <a:ext cx="1444771" cy="314818"/>
          </a:xfrm>
          <a:prstGeom prst="rightArrow">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p:nvPr/>
        </p:nvCxnSpPr>
        <p:spPr>
          <a:xfrm flipH="1">
            <a:off x="5684718" y="3428579"/>
            <a:ext cx="893514"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682220" y="5237630"/>
            <a:ext cx="901578" cy="2968"/>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26480" y="3439758"/>
            <a:ext cx="0" cy="135636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684717" y="4785360"/>
            <a:ext cx="446758" cy="10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72604" y="3882644"/>
            <a:ext cx="0" cy="135636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682220" y="3880710"/>
            <a:ext cx="609404" cy="10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85623" y="2992016"/>
            <a:ext cx="2148722" cy="1169551"/>
          </a:xfrm>
          <a:prstGeom prst="rect">
            <a:avLst/>
          </a:prstGeom>
          <a:noFill/>
        </p:spPr>
        <p:txBody>
          <a:bodyPr wrap="square" lIns="91440" tIns="45720" rIns="91440" bIns="45720" rtlCol="0" anchor="t">
            <a:spAutoFit/>
          </a:bodyPr>
          <a:lstStyle/>
          <a:p>
            <a:r>
              <a:rPr lang="en-GB" sz="1400" dirty="0"/>
              <a:t>Power to heat devices, e.g., Heat pump, electric boiler:</a:t>
            </a:r>
          </a:p>
          <a:p>
            <a:r>
              <a:rPr lang="en-GB" sz="1400" b="1" dirty="0"/>
              <a:t>Defined the same as a generator but in heat grid </a:t>
            </a:r>
          </a:p>
        </p:txBody>
      </p:sp>
      <p:sp>
        <p:nvSpPr>
          <p:cNvPr id="32" name="TextBox 31"/>
          <p:cNvSpPr txBox="1"/>
          <p:nvPr/>
        </p:nvSpPr>
        <p:spPr>
          <a:xfrm>
            <a:off x="6632192" y="4829635"/>
            <a:ext cx="2148722" cy="1384995"/>
          </a:xfrm>
          <a:prstGeom prst="rect">
            <a:avLst/>
          </a:prstGeom>
          <a:noFill/>
        </p:spPr>
        <p:txBody>
          <a:bodyPr wrap="square" lIns="91440" tIns="45720" rIns="91440" bIns="45720" rtlCol="0" anchor="t">
            <a:spAutoFit/>
          </a:bodyPr>
          <a:lstStyle/>
          <a:p>
            <a:r>
              <a:rPr lang="en-GB" sz="1400" dirty="0"/>
              <a:t>Other heating devices, e.g., gas boiler or solar thermal: </a:t>
            </a:r>
          </a:p>
          <a:p>
            <a:r>
              <a:rPr lang="en-GB" sz="1400" b="1" dirty="0"/>
              <a:t>Defined the same as a generator but in heat grid </a:t>
            </a:r>
          </a:p>
          <a:p>
            <a:endParaRPr lang="en-GB" sz="1400" dirty="0"/>
          </a:p>
        </p:txBody>
      </p:sp>
      <p:sp>
        <p:nvSpPr>
          <p:cNvPr id="34" name="TextBox 33"/>
          <p:cNvSpPr txBox="1"/>
          <p:nvPr/>
        </p:nvSpPr>
        <p:spPr>
          <a:xfrm>
            <a:off x="1337760" y="2898129"/>
            <a:ext cx="1896479" cy="369332"/>
          </a:xfrm>
          <a:prstGeom prst="rect">
            <a:avLst/>
          </a:prstGeom>
          <a:noFill/>
        </p:spPr>
        <p:txBody>
          <a:bodyPr wrap="square" rtlCol="0">
            <a:spAutoFit/>
          </a:bodyPr>
          <a:lstStyle/>
          <a:p>
            <a:r>
              <a:rPr lang="en-GB" dirty="0"/>
              <a:t>Heat Demand</a:t>
            </a:r>
          </a:p>
        </p:txBody>
      </p:sp>
      <p:sp>
        <p:nvSpPr>
          <p:cNvPr id="36" name="TextBox 35"/>
          <p:cNvSpPr txBox="1"/>
          <p:nvPr/>
        </p:nvSpPr>
        <p:spPr>
          <a:xfrm>
            <a:off x="1248578" y="4552142"/>
            <a:ext cx="1896479" cy="369332"/>
          </a:xfrm>
          <a:prstGeom prst="rect">
            <a:avLst/>
          </a:prstGeom>
          <a:noFill/>
        </p:spPr>
        <p:txBody>
          <a:bodyPr wrap="square" rtlCol="0">
            <a:spAutoFit/>
          </a:bodyPr>
          <a:lstStyle/>
          <a:p>
            <a:r>
              <a:rPr lang="en-GB"/>
              <a:t>Thermal storage</a:t>
            </a:r>
          </a:p>
        </p:txBody>
      </p:sp>
      <p:sp>
        <p:nvSpPr>
          <p:cNvPr id="42" name="TextBox 41"/>
          <p:cNvSpPr txBox="1"/>
          <p:nvPr/>
        </p:nvSpPr>
        <p:spPr>
          <a:xfrm>
            <a:off x="1306659" y="3235956"/>
            <a:ext cx="4207922" cy="87716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700" dirty="0"/>
              <a:t>Define the demand profile in “</a:t>
            </a:r>
            <a:r>
              <a:rPr lang="en-GB" sz="1700" dirty="0" err="1"/>
              <a:t>ts_energy</a:t>
            </a:r>
            <a:r>
              <a:rPr lang="en-GB" sz="1700" dirty="0"/>
              <a:t>” sheet</a:t>
            </a:r>
          </a:p>
          <a:p>
            <a:pPr marL="285750" indent="-285750">
              <a:buFont typeface="Arial" panose="020B0604020202020204" pitchFamily="34" charset="0"/>
              <a:buChar char="•"/>
            </a:pPr>
            <a:r>
              <a:rPr lang="en-GB" sz="1700" dirty="0"/>
              <a:t>It represents heat demand in the system</a:t>
            </a:r>
            <a:endParaRPr lang="en-GB" sz="1700" dirty="0">
              <a:cs typeface="Calibri"/>
            </a:endParaRPr>
          </a:p>
        </p:txBody>
      </p:sp>
      <p:sp>
        <p:nvSpPr>
          <p:cNvPr id="44" name="TextBox 43"/>
          <p:cNvSpPr txBox="1"/>
          <p:nvPr/>
        </p:nvSpPr>
        <p:spPr>
          <a:xfrm>
            <a:off x="1260716" y="4903941"/>
            <a:ext cx="4373110" cy="113877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700"/>
              <a:t>Defined the same as electricity storage but in heat grid </a:t>
            </a:r>
          </a:p>
          <a:p>
            <a:pPr marL="285750" indent="-285750">
              <a:buFont typeface="Arial" panose="020B0604020202020204" pitchFamily="34" charset="0"/>
              <a:buChar char="•"/>
            </a:pPr>
            <a:r>
              <a:rPr lang="en-GB" sz="1700"/>
              <a:t>Usually it has the property: “self-discharge loss”</a:t>
            </a:r>
          </a:p>
        </p:txBody>
      </p:sp>
      <p:sp>
        <p:nvSpPr>
          <p:cNvPr id="45" name="TextBox 44"/>
          <p:cNvSpPr txBox="1"/>
          <p:nvPr/>
        </p:nvSpPr>
        <p:spPr>
          <a:xfrm>
            <a:off x="10134852" y="1919344"/>
            <a:ext cx="1557278" cy="369332"/>
          </a:xfrm>
          <a:prstGeom prst="rect">
            <a:avLst/>
          </a:prstGeom>
          <a:noFill/>
        </p:spPr>
        <p:txBody>
          <a:bodyPr wrap="square" rtlCol="0">
            <a:spAutoFit/>
          </a:bodyPr>
          <a:lstStyle/>
          <a:p>
            <a:r>
              <a:rPr lang="en-GB"/>
              <a:t>Power grid </a:t>
            </a:r>
          </a:p>
        </p:txBody>
      </p:sp>
      <p:sp>
        <p:nvSpPr>
          <p:cNvPr id="46" name="Right Arrow 45"/>
          <p:cNvSpPr/>
          <p:nvPr/>
        </p:nvSpPr>
        <p:spPr>
          <a:xfrm rot="10800000">
            <a:off x="8778240" y="5212009"/>
            <a:ext cx="1266517" cy="302699"/>
          </a:xfrm>
          <a:prstGeom prst="rightArrow">
            <a:avLst/>
          </a:prstGeom>
          <a:noFill/>
          <a:ln w="28575">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9297827" y="3985607"/>
            <a:ext cx="2394303" cy="830997"/>
          </a:xfrm>
          <a:prstGeom prst="rect">
            <a:avLst/>
          </a:prstGeom>
          <a:noFill/>
        </p:spPr>
        <p:txBody>
          <a:bodyPr wrap="square" lIns="91440" tIns="45720" rIns="91440" bIns="45720" rtlCol="0" anchor="t">
            <a:spAutoFit/>
          </a:bodyPr>
          <a:lstStyle/>
          <a:p>
            <a:r>
              <a:rPr lang="en-GB" sz="1600"/>
              <a:t>Natural gas, hydrogen grid, or renewable sources </a:t>
            </a:r>
          </a:p>
        </p:txBody>
      </p:sp>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0773" y="4866063"/>
            <a:ext cx="577086" cy="577086"/>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0022" y="5484078"/>
            <a:ext cx="648936" cy="648936"/>
          </a:xfrm>
          <a:prstGeom prst="rect">
            <a:avLst/>
          </a:prstGeom>
        </p:spPr>
      </p:pic>
      <p:pic>
        <p:nvPicPr>
          <p:cNvPr id="52" name="Picture 5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24024" y="5055881"/>
            <a:ext cx="458827" cy="458827"/>
          </a:xfrm>
          <a:prstGeom prst="rect">
            <a:avLst/>
          </a:prstGeom>
        </p:spPr>
      </p:pic>
      <p:sp>
        <p:nvSpPr>
          <p:cNvPr id="53" name="Oval 52"/>
          <p:cNvSpPr/>
          <p:nvPr/>
        </p:nvSpPr>
        <p:spPr>
          <a:xfrm>
            <a:off x="10044758" y="4644930"/>
            <a:ext cx="1514419" cy="14972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16.3 Modelling power to heat</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35" name="TextBox 34">
            <a:extLst>
              <a:ext uri="{FF2B5EF4-FFF2-40B4-BE49-F238E27FC236}">
                <a16:creationId xmlns:a16="http://schemas.microsoft.com/office/drawing/2014/main" id="{EBBA698C-A4B5-4A45-A331-924AE64DAAE7}"/>
              </a:ext>
            </a:extLst>
          </p:cNvPr>
          <p:cNvSpPr txBox="1"/>
          <p:nvPr/>
        </p:nvSpPr>
        <p:spPr>
          <a:xfrm>
            <a:off x="1065406" y="6127222"/>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sp>
        <p:nvSpPr>
          <p:cNvPr id="37" name="TextBox 36"/>
          <p:cNvSpPr txBox="1"/>
          <p:nvPr/>
        </p:nvSpPr>
        <p:spPr>
          <a:xfrm>
            <a:off x="6650040" y="2657531"/>
            <a:ext cx="2186742" cy="338554"/>
          </a:xfrm>
          <a:prstGeom prst="rect">
            <a:avLst/>
          </a:prstGeom>
          <a:noFill/>
        </p:spPr>
        <p:txBody>
          <a:bodyPr wrap="square" rtlCol="0">
            <a:spAutoFit/>
          </a:bodyPr>
          <a:lstStyle/>
          <a:p>
            <a:r>
              <a:rPr lang="en-GB" sz="1600" dirty="0"/>
              <a:t>Electric heat generator</a:t>
            </a:r>
          </a:p>
        </p:txBody>
      </p:sp>
      <p:sp>
        <p:nvSpPr>
          <p:cNvPr id="38" name="TextBox 37"/>
          <p:cNvSpPr txBox="1"/>
          <p:nvPr/>
        </p:nvSpPr>
        <p:spPr>
          <a:xfrm>
            <a:off x="6625135" y="4330180"/>
            <a:ext cx="2522834" cy="584775"/>
          </a:xfrm>
          <a:prstGeom prst="rect">
            <a:avLst/>
          </a:prstGeom>
          <a:noFill/>
        </p:spPr>
        <p:txBody>
          <a:bodyPr wrap="square" rtlCol="0">
            <a:spAutoFit/>
          </a:bodyPr>
          <a:lstStyle/>
          <a:p>
            <a:r>
              <a:rPr lang="en-GB" sz="1600" dirty="0"/>
              <a:t>Non- Electric heat </a:t>
            </a:r>
          </a:p>
          <a:p>
            <a:r>
              <a:rPr lang="en-GB" sz="1600" dirty="0"/>
              <a:t>generator</a:t>
            </a:r>
          </a:p>
        </p:txBody>
      </p:sp>
      <p:pic>
        <p:nvPicPr>
          <p:cNvPr id="2" name="13">
            <a:hlinkClick r:id="" action="ppaction://media"/>
            <a:extLst>
              <a:ext uri="{FF2B5EF4-FFF2-40B4-BE49-F238E27FC236}">
                <a16:creationId xmlns:a16="http://schemas.microsoft.com/office/drawing/2014/main" id="{006A2901-C29E-479B-B12D-156CFABD0F8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39988" y="263449"/>
            <a:ext cx="487363" cy="487363"/>
          </a:xfrm>
          <a:prstGeom prst="rect">
            <a:avLst/>
          </a:prstGeom>
        </p:spPr>
      </p:pic>
    </p:spTree>
    <p:extLst>
      <p:ext uri="{BB962C8B-B14F-4D97-AF65-F5344CB8AC3E}">
        <p14:creationId xmlns:p14="http://schemas.microsoft.com/office/powerpoint/2010/main" val="404770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3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20</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048579" y="1198622"/>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16.3.2 Modelling heat demand</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4147"/>
          <a:stretch/>
        </p:blipFill>
        <p:spPr>
          <a:xfrm>
            <a:off x="550861" y="4137564"/>
            <a:ext cx="8407533" cy="1825581"/>
          </a:xfrm>
          <a:prstGeom prst="rect">
            <a:avLst/>
          </a:prstGeom>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b="12288"/>
          <a:stretch/>
        </p:blipFill>
        <p:spPr>
          <a:xfrm>
            <a:off x="9229244" y="4085281"/>
            <a:ext cx="1562040" cy="1908344"/>
          </a:xfrm>
          <a:prstGeom prst="rect">
            <a:avLst/>
          </a:prstGeom>
        </p:spPr>
      </p:pic>
      <p:sp>
        <p:nvSpPr>
          <p:cNvPr id="7" name="Rounded Rectangle 6"/>
          <p:cNvSpPr/>
          <p:nvPr/>
        </p:nvSpPr>
        <p:spPr>
          <a:xfrm>
            <a:off x="685801" y="1776138"/>
            <a:ext cx="10307356" cy="2154417"/>
          </a:xfrm>
          <a:prstGeom prst="roundRect">
            <a:avLst>
              <a:gd name="adj" fmla="val 5483"/>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887216" y="1899833"/>
            <a:ext cx="10105941" cy="1923604"/>
          </a:xfrm>
          <a:prstGeom prst="rect">
            <a:avLst/>
          </a:prstGeom>
          <a:noFill/>
        </p:spPr>
        <p:txBody>
          <a:bodyPr wrap="square" lIns="91440" tIns="45720" rIns="91440" bIns="45720" rtlCol="0" anchor="t">
            <a:spAutoFit/>
          </a:bodyPr>
          <a:lstStyle/>
          <a:p>
            <a:r>
              <a:rPr lang="en-GB" sz="1700" dirty="0">
                <a:latin typeface="Open Sans" panose="020B0606030504020204" pitchFamily="34" charset="0"/>
                <a:ea typeface="Open Sans" panose="020B0606030504020204" pitchFamily="34" charset="0"/>
                <a:cs typeface="Open Sans" panose="020B0606030504020204" pitchFamily="34" charset="0"/>
              </a:rPr>
              <a:t>To define a heat network: </a:t>
            </a:r>
          </a:p>
          <a:p>
            <a:pPr marL="342900" indent="-342900">
              <a:buAutoNum type="alphaLcParenR"/>
            </a:pPr>
            <a:r>
              <a:rPr lang="en-GB" sz="1700" dirty="0">
                <a:latin typeface="Open Sans" panose="020B0606030504020204" pitchFamily="34" charset="0"/>
                <a:ea typeface="Open Sans" panose="020B0606030504020204" pitchFamily="34" charset="0"/>
                <a:cs typeface="Open Sans" panose="020B0606030504020204" pitchFamily="34" charset="0"/>
              </a:rPr>
              <a:t>The heat grid should be defined in the “</a:t>
            </a:r>
            <a:r>
              <a:rPr lang="en-GB" sz="1700" dirty="0" err="1">
                <a:latin typeface="Open Sans" panose="020B0606030504020204" pitchFamily="34" charset="0"/>
                <a:ea typeface="Open Sans" panose="020B0606030504020204" pitchFamily="34" charset="0"/>
                <a:cs typeface="Open Sans" panose="020B0606030504020204" pitchFamily="34" charset="0"/>
              </a:rPr>
              <a:t>gridNode</a:t>
            </a:r>
            <a:r>
              <a:rPr lang="en-GB" sz="1700" dirty="0">
                <a:latin typeface="Open Sans" panose="020B0606030504020204" pitchFamily="34" charset="0"/>
                <a:ea typeface="Open Sans" panose="020B0606030504020204" pitchFamily="34" charset="0"/>
                <a:cs typeface="Open Sans" panose="020B0606030504020204" pitchFamily="34" charset="0"/>
              </a:rPr>
              <a:t>” sheet. Please note that </a:t>
            </a:r>
            <a:r>
              <a:rPr lang="en-GB" sz="1700" dirty="0">
                <a:latin typeface="Open Sans"/>
                <a:ea typeface="Open Sans" panose="020B0606030504020204" pitchFamily="34" charset="0"/>
                <a:cs typeface="Open Sans" panose="020B0606030504020204" pitchFamily="34" charset="0"/>
              </a:rPr>
              <a:t>same as the power grid, the heat grid can be represented by a single node, multiple nodes, or only cover a certain region. </a:t>
            </a:r>
          </a:p>
          <a:p>
            <a:pPr marL="342900" indent="-342900">
              <a:buAutoNum type="alphaLcParenR"/>
            </a:pPr>
            <a:r>
              <a:rPr lang="en-GB" sz="1700" dirty="0">
                <a:latin typeface="Open Sans"/>
                <a:ea typeface="Open Sans" panose="020B0606030504020204" pitchFamily="34" charset="0"/>
                <a:cs typeface="Open Sans" panose="020B0606030504020204" pitchFamily="34" charset="0"/>
              </a:rPr>
              <a:t>The heat node group can be defined in the “</a:t>
            </a:r>
            <a:r>
              <a:rPr lang="en-GB" sz="1700" dirty="0" err="1">
                <a:latin typeface="Open Sans"/>
                <a:ea typeface="Open Sans" panose="020B0606030504020204" pitchFamily="34" charset="0"/>
                <a:cs typeface="Open Sans" panose="020B0606030504020204" pitchFamily="34" charset="0"/>
              </a:rPr>
              <a:t>nodeGroup</a:t>
            </a:r>
            <a:r>
              <a:rPr lang="en-GB" sz="1700" dirty="0">
                <a:latin typeface="Open Sans"/>
                <a:ea typeface="Open Sans" panose="020B0606030504020204" pitchFamily="34" charset="0"/>
                <a:cs typeface="Open Sans" panose="020B0606030504020204" pitchFamily="34" charset="0"/>
              </a:rPr>
              <a:t>” on the heat grid to specify the network characteristics. </a:t>
            </a:r>
          </a:p>
          <a:p>
            <a:pPr marL="342900" indent="-342900">
              <a:buAutoNum type="alphaLcParenR"/>
            </a:pPr>
            <a:r>
              <a:rPr lang="en-GB" sz="1700" dirty="0">
                <a:latin typeface="Open Sans" panose="020B0606030504020204" pitchFamily="34" charset="0"/>
                <a:ea typeface="Open Sans" panose="020B0606030504020204" pitchFamily="34" charset="0"/>
                <a:cs typeface="Open Sans" panose="020B0606030504020204" pitchFamily="34" charset="0"/>
              </a:rPr>
              <a:t>The temporal profile of heating demand should be added in the “</a:t>
            </a:r>
            <a:r>
              <a:rPr lang="en-GB" sz="1700" dirty="0" err="1">
                <a:latin typeface="Open Sans" panose="020B0606030504020204" pitchFamily="34" charset="0"/>
                <a:ea typeface="Open Sans" panose="020B0606030504020204" pitchFamily="34" charset="0"/>
                <a:cs typeface="Open Sans" panose="020B0606030504020204" pitchFamily="34" charset="0"/>
              </a:rPr>
              <a:t>ts_energy</a:t>
            </a:r>
            <a:r>
              <a:rPr lang="en-GB" sz="1700" dirty="0">
                <a:latin typeface="Open Sans" panose="020B0606030504020204" pitchFamily="34" charset="0"/>
                <a:ea typeface="Open Sans" panose="020B0606030504020204" pitchFamily="34" charset="0"/>
                <a:cs typeface="Open Sans" panose="020B0606030504020204" pitchFamily="34" charset="0"/>
              </a:rPr>
              <a:t>” sheet. </a:t>
            </a:r>
          </a:p>
        </p:txBody>
      </p:sp>
      <p:sp>
        <p:nvSpPr>
          <p:cNvPr id="10" name="TextBox 9"/>
          <p:cNvSpPr txBox="1"/>
          <p:nvPr/>
        </p:nvSpPr>
        <p:spPr>
          <a:xfrm>
            <a:off x="9250175" y="4028897"/>
            <a:ext cx="518160" cy="461665"/>
          </a:xfrm>
          <a:prstGeom prst="rect">
            <a:avLst/>
          </a:prstGeom>
          <a:noFill/>
        </p:spPr>
        <p:txBody>
          <a:bodyPr wrap="square" rtlCol="0">
            <a:spAutoFit/>
          </a:bodyPr>
          <a:lstStyle/>
          <a:p>
            <a:r>
              <a:rPr lang="en-GB" sz="2400" dirty="0">
                <a:solidFill>
                  <a:srgbClr val="FF0000"/>
                </a:solidFill>
              </a:rPr>
              <a:t>c</a:t>
            </a:r>
          </a:p>
        </p:txBody>
      </p:sp>
      <p:sp>
        <p:nvSpPr>
          <p:cNvPr id="11" name="TextBox 10"/>
          <p:cNvSpPr txBox="1"/>
          <p:nvPr/>
        </p:nvSpPr>
        <p:spPr>
          <a:xfrm>
            <a:off x="685801" y="4472073"/>
            <a:ext cx="518160" cy="461665"/>
          </a:xfrm>
          <a:prstGeom prst="rect">
            <a:avLst/>
          </a:prstGeom>
          <a:noFill/>
        </p:spPr>
        <p:txBody>
          <a:bodyPr wrap="square" rtlCol="0">
            <a:spAutoFit/>
          </a:bodyPr>
          <a:lstStyle/>
          <a:p>
            <a:r>
              <a:rPr lang="en-GB" sz="2400" dirty="0">
                <a:solidFill>
                  <a:srgbClr val="FF0000"/>
                </a:solidFill>
              </a:rPr>
              <a:t>a</a:t>
            </a:r>
          </a:p>
        </p:txBody>
      </p:sp>
      <p:sp>
        <p:nvSpPr>
          <p:cNvPr id="12"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16.3 Modelling power to heat</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13" name="TextBox 12">
            <a:extLst>
              <a:ext uri="{FF2B5EF4-FFF2-40B4-BE49-F238E27FC236}">
                <a16:creationId xmlns:a16="http://schemas.microsoft.com/office/drawing/2014/main" id="{41E31A7B-5F1E-4ACE-A732-451409AC3D44}"/>
              </a:ext>
            </a:extLst>
          </p:cNvPr>
          <p:cNvSpPr txBox="1"/>
          <p:nvPr/>
        </p:nvSpPr>
        <p:spPr>
          <a:xfrm>
            <a:off x="2515999" y="4515025"/>
            <a:ext cx="518160" cy="461665"/>
          </a:xfrm>
          <a:prstGeom prst="rect">
            <a:avLst/>
          </a:prstGeom>
          <a:noFill/>
        </p:spPr>
        <p:txBody>
          <a:bodyPr wrap="square" rtlCol="0">
            <a:spAutoFit/>
          </a:bodyPr>
          <a:lstStyle/>
          <a:p>
            <a:r>
              <a:rPr lang="en-GB" sz="2400" dirty="0">
                <a:solidFill>
                  <a:srgbClr val="FF0000"/>
                </a:solidFill>
              </a:rPr>
              <a:t>b</a:t>
            </a:r>
          </a:p>
        </p:txBody>
      </p:sp>
      <p:pic>
        <p:nvPicPr>
          <p:cNvPr id="9" name="14">
            <a:hlinkClick r:id="" action="ppaction://media"/>
            <a:extLst>
              <a:ext uri="{FF2B5EF4-FFF2-40B4-BE49-F238E27FC236}">
                <a16:creationId xmlns:a16="http://schemas.microsoft.com/office/drawing/2014/main" id="{4D8E8FE8-9907-4C6F-91AF-20563EF3000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87153" y="263449"/>
            <a:ext cx="487363" cy="487363"/>
          </a:xfrm>
          <a:prstGeom prst="rect">
            <a:avLst/>
          </a:prstGeom>
        </p:spPr>
      </p:pic>
    </p:spTree>
    <p:extLst>
      <p:ext uri="{BB962C8B-B14F-4D97-AF65-F5344CB8AC3E}">
        <p14:creationId xmlns:p14="http://schemas.microsoft.com/office/powerpoint/2010/main" val="139950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7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1187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19</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17587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16.3.3 Modelling Heat Pumps </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40" y="4180059"/>
            <a:ext cx="1392638" cy="187534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9572" y="4164818"/>
            <a:ext cx="1615187" cy="1875345"/>
          </a:xfrm>
          <a:prstGeom prst="rect">
            <a:avLst/>
          </a:prstGeom>
        </p:spPr>
      </p:pic>
      <p:sp>
        <p:nvSpPr>
          <p:cNvPr id="12" name="Rounded Rectangle 11"/>
          <p:cNvSpPr/>
          <p:nvPr/>
        </p:nvSpPr>
        <p:spPr>
          <a:xfrm>
            <a:off x="3969572" y="3981011"/>
            <a:ext cx="7551868" cy="2192783"/>
          </a:xfrm>
          <a:prstGeom prst="roundRect">
            <a:avLst>
              <a:gd name="adj" fmla="val 3958"/>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044629" y="4089378"/>
            <a:ext cx="7569314" cy="2548390"/>
          </a:xfrm>
          <a:prstGeom prst="rect">
            <a:avLst/>
          </a:prstGeom>
          <a:noFill/>
        </p:spPr>
        <p:txBody>
          <a:bodyPr wrap="square" rtlCol="0">
            <a:spAutoFit/>
          </a:bodyPr>
          <a:lstStyle/>
          <a:p>
            <a:r>
              <a:rPr lang="en-GB" sz="1470" dirty="0">
                <a:latin typeface="Open Sans" panose="020B0606030504020204" pitchFamily="34" charset="0"/>
                <a:ea typeface="Open Sans" panose="020B0606030504020204" pitchFamily="34" charset="0"/>
                <a:cs typeface="Open Sans" panose="020B0606030504020204" pitchFamily="34" charset="0"/>
              </a:rPr>
              <a:t>Defining heat pump is same as power generators with some differences:</a:t>
            </a:r>
          </a:p>
          <a:p>
            <a:r>
              <a:rPr lang="en-GB" sz="1470" dirty="0">
                <a:latin typeface="Open Sans" panose="020B0606030504020204" pitchFamily="34" charset="0"/>
                <a:ea typeface="Open Sans" panose="020B0606030504020204" pitchFamily="34" charset="0"/>
                <a:cs typeface="Open Sans" panose="020B0606030504020204" pitchFamily="34" charset="0"/>
              </a:rPr>
              <a:t>a)  In the “units” sheet  electricity should be set as input grid and heat as output grid </a:t>
            </a:r>
          </a:p>
          <a:p>
            <a:r>
              <a:rPr lang="en-GB" sz="1470" dirty="0">
                <a:latin typeface="Open Sans" panose="020B0606030504020204" pitchFamily="34" charset="0"/>
                <a:ea typeface="Open Sans" panose="020B0606030504020204" pitchFamily="34" charset="0"/>
                <a:cs typeface="Open Sans" panose="020B0606030504020204" pitchFamily="34" charset="0"/>
              </a:rPr>
              <a:t>b)  In the  “</a:t>
            </a:r>
            <a:r>
              <a:rPr lang="en-GB" sz="1470" dirty="0" err="1">
                <a:latin typeface="Open Sans" panose="020B0606030504020204" pitchFamily="34" charset="0"/>
                <a:ea typeface="Open Sans" panose="020B0606030504020204" pitchFamily="34" charset="0"/>
                <a:cs typeface="Open Sans" panose="020B0606030504020204" pitchFamily="34" charset="0"/>
              </a:rPr>
              <a:t>unit_type</a:t>
            </a:r>
            <a:r>
              <a:rPr lang="en-GB" sz="1470" dirty="0">
                <a:latin typeface="Open Sans" panose="020B0606030504020204" pitchFamily="34" charset="0"/>
                <a:ea typeface="Open Sans" panose="020B0606030504020204" pitchFamily="34" charset="0"/>
                <a:cs typeface="Open Sans" panose="020B0606030504020204" pitchFamily="34" charset="0"/>
              </a:rPr>
              <a:t>” sheet there are two ways to define heat pump efficiency: </a:t>
            </a:r>
          </a:p>
          <a:p>
            <a:pPr marL="355600" lvl="1"/>
            <a:r>
              <a:rPr lang="en-GB" sz="1470" dirty="0">
                <a:latin typeface="Open Sans" panose="020B0606030504020204" pitchFamily="34" charset="0"/>
                <a:ea typeface="Open Sans" panose="020B0606030504020204" pitchFamily="34" charset="0"/>
                <a:cs typeface="Open Sans" panose="020B0606030504020204" pitchFamily="34" charset="0"/>
              </a:rPr>
              <a:t> 1.  </a:t>
            </a:r>
            <a:r>
              <a:rPr lang="en-GB" sz="1470" b="1" dirty="0">
                <a:latin typeface="Open Sans" panose="020B0606030504020204" pitchFamily="34" charset="0"/>
                <a:ea typeface="Open Sans" panose="020B0606030504020204" pitchFamily="34" charset="0"/>
                <a:cs typeface="Open Sans" panose="020B0606030504020204" pitchFamily="34" charset="0"/>
              </a:rPr>
              <a:t>Static efficiency </a:t>
            </a:r>
            <a:r>
              <a:rPr lang="en-GB" sz="1470" dirty="0">
                <a:latin typeface="Open Sans" panose="020B0606030504020204" pitchFamily="34" charset="0"/>
                <a:ea typeface="Open Sans" panose="020B0606030504020204" pitchFamily="34" charset="0"/>
                <a:cs typeface="Open Sans" panose="020B0606030504020204" pitchFamily="34" charset="0"/>
              </a:rPr>
              <a:t>: Defined directly as “conversion eff” </a:t>
            </a:r>
          </a:p>
          <a:p>
            <a:pPr marL="355600" lvl="1"/>
            <a:r>
              <a:rPr lang="en-GB" sz="1470" b="1" dirty="0">
                <a:latin typeface="Open Sans" panose="020B0606030504020204" pitchFamily="34" charset="0"/>
                <a:ea typeface="Open Sans" panose="020B0606030504020204" pitchFamily="34" charset="0"/>
                <a:cs typeface="Open Sans" panose="020B0606030504020204" pitchFamily="34" charset="0"/>
              </a:rPr>
              <a:t>Or </a:t>
            </a:r>
          </a:p>
          <a:p>
            <a:pPr marL="627063" lvl="1" indent="-271463"/>
            <a:r>
              <a:rPr lang="en-GB" sz="1470" dirty="0">
                <a:latin typeface="Open Sans" panose="020B0606030504020204" pitchFamily="34" charset="0"/>
                <a:ea typeface="Open Sans" panose="020B0606030504020204" pitchFamily="34" charset="0"/>
                <a:cs typeface="Open Sans" panose="020B0606030504020204" pitchFamily="34" charset="0"/>
              </a:rPr>
              <a:t> 2.  </a:t>
            </a:r>
            <a:r>
              <a:rPr lang="en-GB" sz="1470" b="1" dirty="0">
                <a:latin typeface="Open Sans" panose="020B0606030504020204" pitchFamily="34" charset="0"/>
                <a:ea typeface="Open Sans" panose="020B0606030504020204" pitchFamily="34" charset="0"/>
                <a:cs typeface="Open Sans" panose="020B0606030504020204" pitchFamily="34" charset="0"/>
              </a:rPr>
              <a:t>Dynamic efficiency</a:t>
            </a:r>
            <a:r>
              <a:rPr lang="en-GB" sz="1470" dirty="0">
                <a:latin typeface="Open Sans" panose="020B0606030504020204" pitchFamily="34" charset="0"/>
                <a:ea typeface="Open Sans" panose="020B0606030504020204" pitchFamily="34" charset="0"/>
                <a:cs typeface="Open Sans" panose="020B0606030504020204" pitchFamily="34" charset="0"/>
              </a:rPr>
              <a:t> : </a:t>
            </a:r>
          </a:p>
          <a:p>
            <a:pPr marL="627063" lvl="1" indent="-271463"/>
            <a:r>
              <a:rPr lang="en-GB" sz="1470" dirty="0">
                <a:latin typeface="Open Sans" panose="020B0606030504020204" pitchFamily="34" charset="0"/>
                <a:ea typeface="Open Sans" panose="020B0606030504020204" pitchFamily="34" charset="0"/>
                <a:cs typeface="Open Sans" panose="020B0606030504020204" pitchFamily="34" charset="0"/>
              </a:rPr>
              <a:t>      2.1  Activate option “use efficiency time series”  in the “units” sheet </a:t>
            </a:r>
          </a:p>
          <a:p>
            <a:pPr marL="627063" lvl="1" indent="-271463"/>
            <a:r>
              <a:rPr lang="en-GB" sz="1470" dirty="0">
                <a:latin typeface="Open Sans" panose="020B0606030504020204" pitchFamily="34" charset="0"/>
                <a:ea typeface="Open Sans" panose="020B0606030504020204" pitchFamily="34" charset="0"/>
                <a:cs typeface="Open Sans" panose="020B0606030504020204" pitchFamily="34" charset="0"/>
              </a:rPr>
              <a:t>      2.2 Define efficiency time series in the “</a:t>
            </a:r>
            <a:r>
              <a:rPr lang="en-GB" sz="1470" dirty="0" err="1">
                <a:latin typeface="Open Sans" panose="020B0606030504020204" pitchFamily="34" charset="0"/>
                <a:ea typeface="Open Sans" panose="020B0606030504020204" pitchFamily="34" charset="0"/>
                <a:cs typeface="Open Sans" panose="020B0606030504020204" pitchFamily="34" charset="0"/>
              </a:rPr>
              <a:t>ts_unit</a:t>
            </a:r>
            <a:r>
              <a:rPr lang="en-GB" sz="1470" dirty="0">
                <a:latin typeface="Open Sans" panose="020B0606030504020204" pitchFamily="34" charset="0"/>
                <a:ea typeface="Open Sans" panose="020B0606030504020204" pitchFamily="34" charset="0"/>
                <a:cs typeface="Open Sans" panose="020B0606030504020204" pitchFamily="34" charset="0"/>
              </a:rPr>
              <a:t>” sheet</a:t>
            </a:r>
          </a:p>
          <a:p>
            <a:endParaRPr lang="en-GB" sz="1400" dirty="0"/>
          </a:p>
          <a:p>
            <a:endParaRPr lang="en-GB" sz="1400" dirty="0"/>
          </a:p>
          <a:p>
            <a:endParaRPr lang="en-GB" sz="1400" dirty="0"/>
          </a:p>
        </p:txBody>
      </p:sp>
      <p:sp>
        <p:nvSpPr>
          <p:cNvPr id="16" name="TextBox 15"/>
          <p:cNvSpPr txBox="1"/>
          <p:nvPr/>
        </p:nvSpPr>
        <p:spPr>
          <a:xfrm>
            <a:off x="433774" y="4134409"/>
            <a:ext cx="770185" cy="369332"/>
          </a:xfrm>
          <a:prstGeom prst="rect">
            <a:avLst/>
          </a:prstGeom>
          <a:noFill/>
        </p:spPr>
        <p:txBody>
          <a:bodyPr wrap="square" rtlCol="0">
            <a:spAutoFit/>
          </a:bodyPr>
          <a:lstStyle/>
          <a:p>
            <a:r>
              <a:rPr lang="en-GB" b="1">
                <a:solidFill>
                  <a:srgbClr val="FF0000"/>
                </a:solidFill>
              </a:rPr>
              <a:t>b2.1</a:t>
            </a:r>
          </a:p>
        </p:txBody>
      </p:sp>
      <p:sp>
        <p:nvSpPr>
          <p:cNvPr id="17" name="TextBox 16"/>
          <p:cNvSpPr txBox="1"/>
          <p:nvPr/>
        </p:nvSpPr>
        <p:spPr>
          <a:xfrm>
            <a:off x="2141819" y="4164796"/>
            <a:ext cx="770185" cy="369332"/>
          </a:xfrm>
          <a:prstGeom prst="rect">
            <a:avLst/>
          </a:prstGeom>
          <a:noFill/>
        </p:spPr>
        <p:txBody>
          <a:bodyPr wrap="square" rtlCol="0">
            <a:spAutoFit/>
          </a:bodyPr>
          <a:lstStyle/>
          <a:p>
            <a:r>
              <a:rPr lang="en-GB" b="1">
                <a:solidFill>
                  <a:srgbClr val="FF0000"/>
                </a:solidFill>
              </a:rPr>
              <a:t>b2.2</a:t>
            </a: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0589" y="1896640"/>
            <a:ext cx="8630822" cy="1843171"/>
          </a:xfrm>
          <a:prstGeom prst="rect">
            <a:avLst/>
          </a:prstGeom>
        </p:spPr>
      </p:pic>
      <p:sp>
        <p:nvSpPr>
          <p:cNvPr id="15" name="TextBox 14"/>
          <p:cNvSpPr txBox="1"/>
          <p:nvPr/>
        </p:nvSpPr>
        <p:spPr>
          <a:xfrm>
            <a:off x="7237718" y="1803993"/>
            <a:ext cx="770185" cy="430887"/>
          </a:xfrm>
          <a:prstGeom prst="rect">
            <a:avLst/>
          </a:prstGeom>
          <a:noFill/>
        </p:spPr>
        <p:txBody>
          <a:bodyPr wrap="square" rtlCol="0">
            <a:spAutoFit/>
          </a:bodyPr>
          <a:lstStyle/>
          <a:p>
            <a:r>
              <a:rPr lang="en-GB" sz="2200" b="1">
                <a:solidFill>
                  <a:srgbClr val="FF0000"/>
                </a:solidFill>
              </a:rPr>
              <a:t>b1</a:t>
            </a:r>
          </a:p>
        </p:txBody>
      </p:sp>
      <p:sp>
        <p:nvSpPr>
          <p:cNvPr id="19" name="Rectangle 18"/>
          <p:cNvSpPr/>
          <p:nvPr/>
        </p:nvSpPr>
        <p:spPr>
          <a:xfrm>
            <a:off x="7278662" y="1785947"/>
            <a:ext cx="391380" cy="19506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33774" y="4086622"/>
            <a:ext cx="576160" cy="20871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16.3 Modelling power to heat</a:t>
            </a:r>
            <a:endParaRPr lang="en-GB" sz="4000">
              <a:latin typeface="Open Sans"/>
              <a:ea typeface="Open Sans" panose="020B0606030504020204" pitchFamily="34" charset="0"/>
              <a:cs typeface="Open Sans" panose="020B0606030504020204" pitchFamily="34" charset="0"/>
              <a:sym typeface="Bodoni SvtyTwo ITC TT-Book"/>
            </a:endParaRPr>
          </a:p>
        </p:txBody>
      </p:sp>
      <p:pic>
        <p:nvPicPr>
          <p:cNvPr id="2" name="15">
            <a:hlinkClick r:id="" action="ppaction://media"/>
            <a:extLst>
              <a:ext uri="{FF2B5EF4-FFF2-40B4-BE49-F238E27FC236}">
                <a16:creationId xmlns:a16="http://schemas.microsoft.com/office/drawing/2014/main" id="{6675F19C-F253-410C-A213-1F750408CD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52496" y="263449"/>
            <a:ext cx="487363" cy="487363"/>
          </a:xfrm>
          <a:prstGeom prst="rect">
            <a:avLst/>
          </a:prstGeom>
        </p:spPr>
      </p:pic>
    </p:spTree>
    <p:extLst>
      <p:ext uri="{BB962C8B-B14F-4D97-AF65-F5344CB8AC3E}">
        <p14:creationId xmlns:p14="http://schemas.microsoft.com/office/powerpoint/2010/main" val="283214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8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21</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023342" y="122739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16.3.4 Modelling CHP units</a:t>
            </a:r>
          </a:p>
        </p:txBody>
      </p:sp>
      <p:grpSp>
        <p:nvGrpSpPr>
          <p:cNvPr id="25" name="Group 24"/>
          <p:cNvGrpSpPr/>
          <p:nvPr/>
        </p:nvGrpSpPr>
        <p:grpSpPr>
          <a:xfrm>
            <a:off x="274320" y="2167201"/>
            <a:ext cx="4998720" cy="1480185"/>
            <a:chOff x="5562600" y="1920240"/>
            <a:chExt cx="5623560" cy="1891665"/>
          </a:xfrm>
        </p:grpSpPr>
        <p:sp>
          <p:nvSpPr>
            <p:cNvPr id="2" name="Rectangle 1"/>
            <p:cNvSpPr/>
            <p:nvPr/>
          </p:nvSpPr>
          <p:spPr>
            <a:xfrm>
              <a:off x="7498080" y="2545080"/>
              <a:ext cx="1341120" cy="742563"/>
            </a:xfrm>
            <a:prstGeom prst="rect">
              <a:avLst/>
            </a:prstGeom>
            <a:solidFill>
              <a:schemeClr val="accent1">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lumMod val="75000"/>
                      <a:lumOff val="25000"/>
                    </a:schemeClr>
                  </a:solidFill>
                </a:rPr>
                <a:t>CHP</a:t>
              </a:r>
            </a:p>
          </p:txBody>
        </p:sp>
        <p:cxnSp>
          <p:nvCxnSpPr>
            <p:cNvPr id="4" name="Straight Arrow Connector 3"/>
            <p:cNvCxnSpPr>
              <a:stCxn id="2" idx="3"/>
            </p:cNvCxnSpPr>
            <p:nvPr/>
          </p:nvCxnSpPr>
          <p:spPr>
            <a:xfrm flipV="1">
              <a:off x="8839200" y="2438400"/>
              <a:ext cx="990600" cy="477962"/>
            </a:xfrm>
            <a:prstGeom prst="straightConnector1">
              <a:avLst/>
            </a:prstGeom>
            <a:ln w="1905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839200" y="2933700"/>
              <a:ext cx="990600" cy="495300"/>
            </a:xfrm>
            <a:prstGeom prst="straightConnector1">
              <a:avLst/>
            </a:prstGeom>
            <a:ln w="1905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829800" y="1920240"/>
              <a:ext cx="1356360" cy="765810"/>
            </a:xfrm>
            <a:prstGeom prst="rect">
              <a:avLst/>
            </a:prstGeom>
            <a:solidFill>
              <a:schemeClr val="accent6">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lumMod val="75000"/>
                      <a:lumOff val="25000"/>
                    </a:schemeClr>
                  </a:solidFill>
                </a:rPr>
                <a:t>Electricity</a:t>
              </a:r>
            </a:p>
          </p:txBody>
        </p:sp>
        <p:sp>
          <p:nvSpPr>
            <p:cNvPr id="16" name="Rectangle 15"/>
            <p:cNvSpPr/>
            <p:nvPr/>
          </p:nvSpPr>
          <p:spPr>
            <a:xfrm>
              <a:off x="9829800" y="3046095"/>
              <a:ext cx="1356360" cy="765810"/>
            </a:xfrm>
            <a:prstGeom prst="rect">
              <a:avLst/>
            </a:prstGeom>
            <a:solidFill>
              <a:schemeClr val="accent6">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lumMod val="75000"/>
                      <a:lumOff val="25000"/>
                    </a:schemeClr>
                  </a:solidFill>
                </a:rPr>
                <a:t>Heat </a:t>
              </a:r>
            </a:p>
          </p:txBody>
        </p:sp>
        <p:sp>
          <p:nvSpPr>
            <p:cNvPr id="17" name="Rectangle 16"/>
            <p:cNvSpPr/>
            <p:nvPr/>
          </p:nvSpPr>
          <p:spPr>
            <a:xfrm>
              <a:off x="5562600" y="2556510"/>
              <a:ext cx="1356360" cy="765810"/>
            </a:xfrm>
            <a:prstGeom prst="rect">
              <a:avLst/>
            </a:prstGeom>
            <a:solidFill>
              <a:schemeClr val="accent3">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lumMod val="65000"/>
                      <a:lumOff val="35000"/>
                    </a:schemeClr>
                  </a:solidFill>
                </a:rPr>
                <a:t>Fuel </a:t>
              </a:r>
            </a:p>
          </p:txBody>
        </p:sp>
        <p:cxnSp>
          <p:nvCxnSpPr>
            <p:cNvPr id="19" name="Straight Arrow Connector 18"/>
            <p:cNvCxnSpPr>
              <a:stCxn id="17" idx="3"/>
            </p:cNvCxnSpPr>
            <p:nvPr/>
          </p:nvCxnSpPr>
          <p:spPr>
            <a:xfrm flipV="1">
              <a:off x="6918960" y="2933700"/>
              <a:ext cx="563880" cy="5715"/>
            </a:xfrm>
            <a:prstGeom prst="straightConnector1">
              <a:avLst/>
            </a:prstGeom>
            <a:ln w="19050">
              <a:solidFill>
                <a:schemeClr val="tx1">
                  <a:lumMod val="65000"/>
                  <a:lumOff val="35000"/>
                </a:schemeClr>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t="3584"/>
          <a:stretch/>
        </p:blipFill>
        <p:spPr>
          <a:xfrm>
            <a:off x="1485053" y="4456178"/>
            <a:ext cx="8626437" cy="1788159"/>
          </a:xfrm>
          <a:prstGeom prst="rect">
            <a:avLst/>
          </a:prstGeom>
        </p:spPr>
      </p:pic>
      <p:sp>
        <p:nvSpPr>
          <p:cNvPr id="26" name="Rounded Rectangle 25"/>
          <p:cNvSpPr/>
          <p:nvPr/>
        </p:nvSpPr>
        <p:spPr>
          <a:xfrm>
            <a:off x="5682351" y="1724898"/>
            <a:ext cx="5462208" cy="2587795"/>
          </a:xfrm>
          <a:prstGeom prst="roundRect">
            <a:avLst>
              <a:gd name="adj" fmla="val 3958"/>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5824561" y="1663228"/>
                <a:ext cx="5319998" cy="2492990"/>
              </a:xfrm>
              <a:prstGeom prst="rect">
                <a:avLst/>
              </a:prstGeom>
              <a:noFill/>
            </p:spPr>
            <p:txBody>
              <a:bodyPr wrap="square" rtlCol="0">
                <a:spAutoFit/>
              </a:bodyPr>
              <a:lstStyle/>
              <a:p>
                <a:endParaRPr lang="en-GB"/>
              </a:p>
              <a:p>
                <a:r>
                  <a:rPr lang="en-GB" sz="1600">
                    <a:latin typeface="Open Sans" panose="020B0606030504020204" pitchFamily="34" charset="0"/>
                    <a:ea typeface="Open Sans" panose="020B0606030504020204" pitchFamily="34" charset="0"/>
                    <a:cs typeface="Open Sans" panose="020B0606030504020204" pitchFamily="34" charset="0"/>
                  </a:rPr>
                  <a:t>There is a relationship between heat and electricity </a:t>
                </a:r>
              </a:p>
              <a:p>
                <a:r>
                  <a:rPr lang="en-GB" sz="1600">
                    <a:latin typeface="Open Sans" panose="020B0606030504020204" pitchFamily="34" charset="0"/>
                    <a:ea typeface="Open Sans" panose="020B0606030504020204" pitchFamily="34" charset="0"/>
                    <a:cs typeface="Open Sans" panose="020B0606030504020204" pitchFamily="34" charset="0"/>
                  </a:rPr>
                  <a:t>output of a CHP plants, being one of the outputs limiting the other. The relationship can be defined as:</a:t>
                </a:r>
              </a:p>
              <a:p>
                <a:endParaRPr lang="en-GB"/>
              </a:p>
              <a:p>
                <a:pPr marL="285750" indent="-285750">
                  <a:buFont typeface="Arial" panose="020B0604020202020204" pitchFamily="34" charset="0"/>
                  <a:buChar char="•"/>
                </a:pPr>
                <a:r>
                  <a:rPr lang="en-GB" sz="1600">
                    <a:latin typeface="Open Sans" panose="020B0606030504020204" pitchFamily="34" charset="0"/>
                    <a:ea typeface="Open Sans" panose="020B0606030504020204" pitchFamily="34" charset="0"/>
                    <a:cs typeface="Open Sans" panose="020B0606030504020204" pitchFamily="34" charset="0"/>
                  </a:rPr>
                  <a:t>Inequality constraints: </a:t>
                </a:r>
              </a:p>
              <a:p>
                <a:r>
                  <a:rPr lang="en-GB" b="1"/>
                  <a:t>    </a:t>
                </a:r>
                <a14:m>
                  <m:oMath xmlns:m="http://schemas.openxmlformats.org/officeDocument/2006/math">
                    <m:sSub>
                      <m:sSubPr>
                        <m:ctrlPr>
                          <a:rPr lang="en-GB" b="1" i="1" dirty="0" smtClean="0">
                            <a:latin typeface="Cambria Math" panose="02040503050406030204" pitchFamily="18" charset="0"/>
                          </a:rPr>
                        </m:ctrlPr>
                      </m:sSubPr>
                      <m:e>
                        <m:r>
                          <a:rPr lang="en-GB" b="1" i="1" dirty="0" smtClean="0">
                            <a:latin typeface="Cambria Math" panose="02040503050406030204" pitchFamily="18" charset="0"/>
                          </a:rPr>
                          <m:t>𝑶</m:t>
                        </m:r>
                      </m:e>
                      <m:sub>
                        <m:r>
                          <a:rPr lang="en-GB" b="1" i="1" dirty="0" smtClean="0">
                            <a:latin typeface="Cambria Math" panose="02040503050406030204" pitchFamily="18" charset="0"/>
                          </a:rPr>
                          <m:t>𝟐</m:t>
                        </m:r>
                      </m:sub>
                    </m:sSub>
                    <m:r>
                      <a:rPr lang="en-GB" b="1" i="1" dirty="0">
                        <a:latin typeface="Cambria Math" panose="02040503050406030204" pitchFamily="18" charset="0"/>
                      </a:rPr>
                      <m:t>≥</m:t>
                    </m:r>
                    <m:sSub>
                      <m:sSubPr>
                        <m:ctrlPr>
                          <a:rPr lang="en-GB" b="1" i="1" dirty="0" smtClean="0">
                            <a:solidFill>
                              <a:srgbClr val="C00000"/>
                            </a:solidFill>
                            <a:latin typeface="Cambria Math" panose="02040503050406030204" pitchFamily="18" charset="0"/>
                          </a:rPr>
                        </m:ctrlPr>
                      </m:sSubPr>
                      <m:e>
                        <m:r>
                          <a:rPr lang="en-GB" b="1" i="1" dirty="0" smtClean="0">
                            <a:solidFill>
                              <a:srgbClr val="C00000"/>
                            </a:solidFill>
                            <a:latin typeface="Cambria Math" panose="02040503050406030204" pitchFamily="18" charset="0"/>
                          </a:rPr>
                          <m:t>𝒂</m:t>
                        </m:r>
                      </m:e>
                      <m:sub>
                        <m:r>
                          <a:rPr lang="en-GB" b="1" i="1" dirty="0" smtClean="0">
                            <a:solidFill>
                              <a:srgbClr val="C00000"/>
                            </a:solidFill>
                            <a:latin typeface="Cambria Math" panose="02040503050406030204" pitchFamily="18" charset="0"/>
                          </a:rPr>
                          <m:t>𝟏</m:t>
                        </m:r>
                      </m:sub>
                    </m:sSub>
                    <m:r>
                      <a:rPr lang="en-GB" b="1" i="1" dirty="0" smtClean="0">
                        <a:latin typeface="Cambria Math" panose="02040503050406030204" pitchFamily="18" charset="0"/>
                      </a:rPr>
                      <m:t>∗</m:t>
                    </m:r>
                    <m:sSub>
                      <m:sSubPr>
                        <m:ctrlPr>
                          <a:rPr lang="en-GB" b="1" i="1" dirty="0" smtClean="0">
                            <a:latin typeface="Cambria Math" panose="02040503050406030204" pitchFamily="18" charset="0"/>
                          </a:rPr>
                        </m:ctrlPr>
                      </m:sSubPr>
                      <m:e>
                        <m:r>
                          <a:rPr lang="en-GB" b="1" i="1" dirty="0" smtClean="0">
                            <a:latin typeface="Cambria Math" panose="02040503050406030204" pitchFamily="18" charset="0"/>
                          </a:rPr>
                          <m:t>𝑶</m:t>
                        </m:r>
                      </m:e>
                      <m:sub>
                        <m:r>
                          <a:rPr lang="en-GB" b="1" i="1" dirty="0" smtClean="0">
                            <a:latin typeface="Cambria Math" panose="02040503050406030204" pitchFamily="18" charset="0"/>
                          </a:rPr>
                          <m:t>𝟏</m:t>
                        </m:r>
                      </m:sub>
                    </m:sSub>
                    <m:r>
                      <a:rPr lang="en-GB" b="1" i="1" dirty="0" smtClean="0">
                        <a:latin typeface="Cambria Math" panose="02040503050406030204" pitchFamily="18" charset="0"/>
                      </a:rPr>
                      <m:t>+</m:t>
                    </m:r>
                    <m:sSub>
                      <m:sSubPr>
                        <m:ctrlPr>
                          <a:rPr lang="en-GB" b="1" i="1" dirty="0" smtClean="0">
                            <a:solidFill>
                              <a:srgbClr val="C00000"/>
                            </a:solidFill>
                            <a:latin typeface="Cambria Math" panose="02040503050406030204" pitchFamily="18" charset="0"/>
                          </a:rPr>
                        </m:ctrlPr>
                      </m:sSubPr>
                      <m:e>
                        <m:r>
                          <a:rPr lang="en-GB" b="1" i="1" dirty="0" smtClean="0">
                            <a:solidFill>
                              <a:srgbClr val="C00000"/>
                            </a:solidFill>
                            <a:latin typeface="Cambria Math" panose="02040503050406030204" pitchFamily="18" charset="0"/>
                          </a:rPr>
                          <m:t>𝒃</m:t>
                        </m:r>
                      </m:e>
                      <m:sub>
                        <m:r>
                          <a:rPr lang="en-GB" b="1" i="1" dirty="0" smtClean="0">
                            <a:solidFill>
                              <a:srgbClr val="C00000"/>
                            </a:solidFill>
                            <a:latin typeface="Cambria Math" panose="02040503050406030204" pitchFamily="18" charset="0"/>
                          </a:rPr>
                          <m:t>𝟏</m:t>
                        </m:r>
                      </m:sub>
                    </m:sSub>
                    <m:r>
                      <a:rPr lang="en-GB" b="1" i="1" dirty="0" smtClean="0">
                        <a:latin typeface="Cambria Math" panose="02040503050406030204" pitchFamily="18" charset="0"/>
                      </a:rPr>
                      <m:t>    </m:t>
                    </m:r>
                  </m:oMath>
                </a14:m>
                <a:r>
                  <a:rPr lang="en-GB"/>
                  <a:t>and      </a:t>
                </a:r>
                <a14:m>
                  <m:oMath xmlns:m="http://schemas.openxmlformats.org/officeDocument/2006/math">
                    <m:sSub>
                      <m:sSubPr>
                        <m:ctrlPr>
                          <a:rPr lang="en-GB" b="1" i="1" dirty="0">
                            <a:latin typeface="Cambria Math" panose="02040503050406030204" pitchFamily="18" charset="0"/>
                          </a:rPr>
                        </m:ctrlPr>
                      </m:sSubPr>
                      <m:e>
                        <m:r>
                          <a:rPr lang="en-GB" b="1" i="1" dirty="0">
                            <a:latin typeface="Cambria Math" panose="02040503050406030204" pitchFamily="18" charset="0"/>
                          </a:rPr>
                          <m:t>𝑶</m:t>
                        </m:r>
                      </m:e>
                      <m:sub>
                        <m:r>
                          <a:rPr lang="en-GB" b="1" i="1" dirty="0">
                            <a:latin typeface="Cambria Math" panose="02040503050406030204" pitchFamily="18" charset="0"/>
                          </a:rPr>
                          <m:t>𝟐</m:t>
                        </m:r>
                      </m:sub>
                    </m:sSub>
                    <m:sSub>
                      <m:sSubPr>
                        <m:ctrlPr>
                          <a:rPr lang="en-GB" b="1" i="1" dirty="0" smtClean="0">
                            <a:solidFill>
                              <a:srgbClr val="C00000"/>
                            </a:solidFill>
                            <a:latin typeface="Cambria Math" panose="02040503050406030204" pitchFamily="18" charset="0"/>
                          </a:rPr>
                        </m:ctrlPr>
                      </m:sSubPr>
                      <m:e>
                        <m:r>
                          <a:rPr lang="en-GB" b="1" i="1" dirty="0" smtClean="0">
                            <a:solidFill>
                              <a:schemeClr val="tx1"/>
                            </a:solidFill>
                            <a:latin typeface="Cambria Math" panose="02040503050406030204" pitchFamily="18" charset="0"/>
                            <a:ea typeface="Cambria Math" panose="02040503050406030204" pitchFamily="18" charset="0"/>
                          </a:rPr>
                          <m:t>≤</m:t>
                        </m:r>
                        <m:r>
                          <a:rPr lang="en-GB" b="1" i="1" dirty="0">
                            <a:solidFill>
                              <a:srgbClr val="C00000"/>
                            </a:solidFill>
                            <a:latin typeface="Cambria Math" panose="02040503050406030204" pitchFamily="18" charset="0"/>
                          </a:rPr>
                          <m:t>𝒂</m:t>
                        </m:r>
                      </m:e>
                      <m:sub>
                        <m:r>
                          <a:rPr lang="en-GB" b="1" i="1" dirty="0" smtClean="0">
                            <a:solidFill>
                              <a:srgbClr val="C00000"/>
                            </a:solidFill>
                            <a:latin typeface="Cambria Math" panose="02040503050406030204" pitchFamily="18" charset="0"/>
                          </a:rPr>
                          <m:t>𝟐</m:t>
                        </m:r>
                      </m:sub>
                    </m:sSub>
                    <m:r>
                      <a:rPr lang="en-GB" b="1" i="1" dirty="0">
                        <a:latin typeface="Cambria Math" panose="02040503050406030204" pitchFamily="18" charset="0"/>
                      </a:rPr>
                      <m:t>∗</m:t>
                    </m:r>
                    <m:sSub>
                      <m:sSubPr>
                        <m:ctrlPr>
                          <a:rPr lang="en-GB" b="1" i="1" dirty="0">
                            <a:latin typeface="Cambria Math" panose="02040503050406030204" pitchFamily="18" charset="0"/>
                          </a:rPr>
                        </m:ctrlPr>
                      </m:sSubPr>
                      <m:e>
                        <m:r>
                          <a:rPr lang="en-GB" b="1" i="1" dirty="0">
                            <a:latin typeface="Cambria Math" panose="02040503050406030204" pitchFamily="18" charset="0"/>
                          </a:rPr>
                          <m:t>𝑶</m:t>
                        </m:r>
                      </m:e>
                      <m:sub>
                        <m:r>
                          <a:rPr lang="en-GB" b="1" i="1" dirty="0">
                            <a:latin typeface="Cambria Math" panose="02040503050406030204" pitchFamily="18" charset="0"/>
                          </a:rPr>
                          <m:t>𝟏</m:t>
                        </m:r>
                      </m:sub>
                    </m:sSub>
                    <m:r>
                      <a:rPr lang="en-GB" b="1" i="1" dirty="0">
                        <a:latin typeface="Cambria Math" panose="02040503050406030204" pitchFamily="18" charset="0"/>
                      </a:rPr>
                      <m:t>+</m:t>
                    </m:r>
                    <m:sSub>
                      <m:sSubPr>
                        <m:ctrlPr>
                          <a:rPr lang="en-GB" b="1" i="1" dirty="0" smtClean="0">
                            <a:solidFill>
                              <a:srgbClr val="C00000"/>
                            </a:solidFill>
                            <a:latin typeface="Cambria Math" panose="02040503050406030204" pitchFamily="18" charset="0"/>
                          </a:rPr>
                        </m:ctrlPr>
                      </m:sSubPr>
                      <m:e>
                        <m:r>
                          <a:rPr lang="en-GB" b="1" i="1" dirty="0">
                            <a:solidFill>
                              <a:srgbClr val="C00000"/>
                            </a:solidFill>
                            <a:latin typeface="Cambria Math" panose="02040503050406030204" pitchFamily="18" charset="0"/>
                          </a:rPr>
                          <m:t>𝒃</m:t>
                        </m:r>
                      </m:e>
                      <m:sub>
                        <m:r>
                          <a:rPr lang="en-GB" b="1" i="1" dirty="0" smtClean="0">
                            <a:solidFill>
                              <a:srgbClr val="C00000"/>
                            </a:solidFill>
                            <a:latin typeface="Cambria Math" panose="02040503050406030204" pitchFamily="18" charset="0"/>
                          </a:rPr>
                          <m:t>𝟐</m:t>
                        </m:r>
                      </m:sub>
                    </m:sSub>
                    <m:r>
                      <a:rPr lang="en-GB" b="1" i="1" dirty="0">
                        <a:latin typeface="Cambria Math" panose="02040503050406030204" pitchFamily="18" charset="0"/>
                      </a:rPr>
                      <m:t> </m:t>
                    </m:r>
                  </m:oMath>
                </a14:m>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z="1600">
                    <a:latin typeface="Open Sans" panose="020B0606030504020204" pitchFamily="34" charset="0"/>
                    <a:ea typeface="Open Sans" panose="020B0606030504020204" pitchFamily="34" charset="0"/>
                    <a:cs typeface="Open Sans" panose="020B0606030504020204" pitchFamily="34" charset="0"/>
                  </a:rPr>
                  <a:t>Equality constraint :               </a:t>
                </a:r>
                <a14:m>
                  <m:oMath xmlns:m="http://schemas.openxmlformats.org/officeDocument/2006/math">
                    <m:sSub>
                      <m:sSubPr>
                        <m:ctrlPr>
                          <a:rPr lang="en-GB" b="1" i="1" dirty="0">
                            <a:latin typeface="Cambria Math" panose="02040503050406030204" pitchFamily="18" charset="0"/>
                          </a:rPr>
                        </m:ctrlPr>
                      </m:sSubPr>
                      <m:e>
                        <m:r>
                          <a:rPr lang="en-GB" b="1" i="1" dirty="0">
                            <a:latin typeface="Cambria Math" panose="02040503050406030204" pitchFamily="18" charset="0"/>
                          </a:rPr>
                          <m:t>𝑶</m:t>
                        </m:r>
                      </m:e>
                      <m:sub>
                        <m:r>
                          <a:rPr lang="en-GB" b="1" i="1" dirty="0">
                            <a:latin typeface="Cambria Math" panose="02040503050406030204" pitchFamily="18" charset="0"/>
                          </a:rPr>
                          <m:t>𝟐</m:t>
                        </m:r>
                      </m:sub>
                    </m:sSub>
                    <m:r>
                      <a:rPr lang="en-GB" b="1" i="1" dirty="0" smtClean="0">
                        <a:latin typeface="Cambria Math" panose="02040503050406030204" pitchFamily="18" charset="0"/>
                      </a:rPr>
                      <m:t>=</m:t>
                    </m:r>
                    <m:sSub>
                      <m:sSubPr>
                        <m:ctrlPr>
                          <a:rPr lang="en-GB" b="1" i="1" dirty="0" smtClean="0">
                            <a:solidFill>
                              <a:srgbClr val="C00000"/>
                            </a:solidFill>
                            <a:latin typeface="Cambria Math" panose="02040503050406030204" pitchFamily="18" charset="0"/>
                          </a:rPr>
                        </m:ctrlPr>
                      </m:sSubPr>
                      <m:e>
                        <m:r>
                          <a:rPr lang="en-GB" b="1" i="1" dirty="0">
                            <a:solidFill>
                              <a:srgbClr val="C00000"/>
                            </a:solidFill>
                            <a:latin typeface="Cambria Math" panose="02040503050406030204" pitchFamily="18" charset="0"/>
                          </a:rPr>
                          <m:t>𝒂</m:t>
                        </m:r>
                      </m:e>
                      <m:sub>
                        <m:r>
                          <a:rPr lang="en-GB" b="1" i="1" dirty="0" smtClean="0">
                            <a:solidFill>
                              <a:srgbClr val="C00000"/>
                            </a:solidFill>
                            <a:latin typeface="Cambria Math" panose="02040503050406030204" pitchFamily="18" charset="0"/>
                          </a:rPr>
                          <m:t>𝟑</m:t>
                        </m:r>
                      </m:sub>
                    </m:sSub>
                    <m:r>
                      <a:rPr lang="en-GB" b="1" i="1" dirty="0">
                        <a:latin typeface="Cambria Math" panose="02040503050406030204" pitchFamily="18" charset="0"/>
                      </a:rPr>
                      <m:t>∗</m:t>
                    </m:r>
                    <m:sSub>
                      <m:sSubPr>
                        <m:ctrlPr>
                          <a:rPr lang="en-GB" b="1" i="1" dirty="0">
                            <a:latin typeface="Cambria Math" panose="02040503050406030204" pitchFamily="18" charset="0"/>
                          </a:rPr>
                        </m:ctrlPr>
                      </m:sSubPr>
                      <m:e>
                        <m:r>
                          <a:rPr lang="en-GB" b="1" i="1" dirty="0">
                            <a:latin typeface="Cambria Math" panose="02040503050406030204" pitchFamily="18" charset="0"/>
                          </a:rPr>
                          <m:t>𝑶</m:t>
                        </m:r>
                      </m:e>
                      <m:sub>
                        <m:r>
                          <a:rPr lang="en-GB" b="1" i="1" dirty="0">
                            <a:latin typeface="Cambria Math" panose="02040503050406030204" pitchFamily="18" charset="0"/>
                          </a:rPr>
                          <m:t>𝟏</m:t>
                        </m:r>
                      </m:sub>
                    </m:sSub>
                    <m:r>
                      <a:rPr lang="en-GB" b="1" i="1" dirty="0">
                        <a:latin typeface="Cambria Math" panose="02040503050406030204" pitchFamily="18" charset="0"/>
                      </a:rPr>
                      <m:t>+</m:t>
                    </m:r>
                    <m:sSub>
                      <m:sSubPr>
                        <m:ctrlPr>
                          <a:rPr lang="en-GB" b="1" i="1" dirty="0" smtClean="0">
                            <a:solidFill>
                              <a:srgbClr val="C00000"/>
                            </a:solidFill>
                            <a:latin typeface="Cambria Math" panose="02040503050406030204" pitchFamily="18" charset="0"/>
                          </a:rPr>
                        </m:ctrlPr>
                      </m:sSubPr>
                      <m:e>
                        <m:r>
                          <a:rPr lang="en-GB" b="1" i="1" dirty="0">
                            <a:solidFill>
                              <a:srgbClr val="C00000"/>
                            </a:solidFill>
                            <a:latin typeface="Cambria Math" panose="02040503050406030204" pitchFamily="18" charset="0"/>
                          </a:rPr>
                          <m:t>𝒃</m:t>
                        </m:r>
                      </m:e>
                      <m:sub>
                        <m:r>
                          <a:rPr lang="en-GB" b="1" i="1" dirty="0" smtClean="0">
                            <a:solidFill>
                              <a:srgbClr val="C00000"/>
                            </a:solidFill>
                            <a:latin typeface="Cambria Math" panose="02040503050406030204" pitchFamily="18" charset="0"/>
                          </a:rPr>
                          <m:t>𝟑</m:t>
                        </m:r>
                      </m:sub>
                    </m:sSub>
                  </m:oMath>
                </a14:m>
                <a:endParaRPr lang="en-GB"/>
              </a:p>
            </p:txBody>
          </p:sp>
        </mc:Choice>
        <mc:Fallback xmlns="">
          <p:sp>
            <p:nvSpPr>
              <p:cNvPr id="27" name="TextBox 26"/>
              <p:cNvSpPr txBox="1">
                <a:spLocks noRot="1" noChangeAspect="1" noMove="1" noResize="1" noEditPoints="1" noAdjustHandles="1" noChangeArrowheads="1" noChangeShapeType="1" noTextEdit="1"/>
              </p:cNvSpPr>
              <p:nvPr/>
            </p:nvSpPr>
            <p:spPr>
              <a:xfrm>
                <a:off x="5824561" y="1663228"/>
                <a:ext cx="5319998" cy="2492990"/>
              </a:xfrm>
              <a:prstGeom prst="rect">
                <a:avLst/>
              </a:prstGeom>
              <a:blipFill>
                <a:blip r:embed="rId7"/>
                <a:stretch>
                  <a:fillRect l="-573" r="-802" b="-2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7916703" y="4752153"/>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a:solidFill>
                                <a:srgbClr val="FF0000"/>
                              </a:solidFill>
                              <a:latin typeface="Cambria Math" panose="02040503050406030204" pitchFamily="18" charset="0"/>
                            </a:rPr>
                            <m:t>𝒂</m:t>
                          </m:r>
                        </m:e>
                        <m:sub>
                          <m:r>
                            <a:rPr lang="en-GB" b="1" i="1" dirty="0">
                              <a:solidFill>
                                <a:srgbClr val="FF0000"/>
                              </a:solidFill>
                              <a:latin typeface="Cambria Math" panose="02040503050406030204" pitchFamily="18" charset="0"/>
                            </a:rPr>
                            <m:t>𝟏</m:t>
                          </m:r>
                        </m:sub>
                      </m:sSub>
                    </m:oMath>
                  </m:oMathPara>
                </a14:m>
                <a:endParaRPr lang="en-GB" dirty="0"/>
              </a:p>
            </p:txBody>
          </p:sp>
        </mc:Choice>
        <mc:Fallback xmlns="">
          <p:sp>
            <p:nvSpPr>
              <p:cNvPr id="28" name="Rectangle 27"/>
              <p:cNvSpPr>
                <a:spLocks noRot="1" noChangeAspect="1" noMove="1" noResize="1" noEditPoints="1" noAdjustHandles="1" noChangeArrowheads="1" noChangeShapeType="1" noTextEdit="1"/>
              </p:cNvSpPr>
              <p:nvPr/>
            </p:nvSpPr>
            <p:spPr>
              <a:xfrm>
                <a:off x="7916703" y="4752153"/>
                <a:ext cx="490775"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8620760" y="4731092"/>
                <a:ext cx="51066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a:solidFill>
                                <a:srgbClr val="FF0000"/>
                              </a:solidFill>
                              <a:latin typeface="Cambria Math" panose="02040503050406030204" pitchFamily="18" charset="0"/>
                            </a:rPr>
                            <m:t>𝒂</m:t>
                          </m:r>
                        </m:e>
                        <m:sub>
                          <m:r>
                            <a:rPr lang="en-GB" b="1" i="1" dirty="0" smtClean="0">
                              <a:solidFill>
                                <a:srgbClr val="FF0000"/>
                              </a:solidFill>
                              <a:latin typeface="Cambria Math" panose="02040503050406030204" pitchFamily="18" charset="0"/>
                            </a:rPr>
                            <m:t>𝟐</m:t>
                          </m:r>
                        </m:sub>
                      </m:sSub>
                    </m:oMath>
                  </m:oMathPara>
                </a14:m>
                <a:endParaRPr lang="en-GB" dirty="0">
                  <a:solidFill>
                    <a:srgbClr val="FF0000"/>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8620760" y="4731092"/>
                <a:ext cx="510663"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233497" y="4752153"/>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a:solidFill>
                                <a:srgbClr val="FF0000"/>
                              </a:solidFill>
                              <a:latin typeface="Cambria Math" panose="02040503050406030204" pitchFamily="18" charset="0"/>
                            </a:rPr>
                            <m:t>𝒂</m:t>
                          </m:r>
                        </m:e>
                        <m:sub>
                          <m:r>
                            <a:rPr lang="en-GB" b="1" i="1" dirty="0" smtClean="0">
                              <a:solidFill>
                                <a:srgbClr val="FF0000"/>
                              </a:solidFill>
                              <a:latin typeface="Cambria Math" panose="02040503050406030204" pitchFamily="18" charset="0"/>
                            </a:rPr>
                            <m:t>𝟑</m:t>
                          </m:r>
                        </m:sub>
                      </m:sSub>
                    </m:oMath>
                  </m:oMathPara>
                </a14:m>
                <a:endParaRPr lang="en-GB" dirty="0"/>
              </a:p>
            </p:txBody>
          </p:sp>
        </mc:Choice>
        <mc:Fallback xmlns="">
          <p:sp>
            <p:nvSpPr>
              <p:cNvPr id="30" name="Rectangle 29"/>
              <p:cNvSpPr>
                <a:spLocks noRot="1" noChangeAspect="1" noMove="1" noResize="1" noEditPoints="1" noAdjustHandles="1" noChangeArrowheads="1" noChangeShapeType="1" noTextEdit="1"/>
              </p:cNvSpPr>
              <p:nvPr/>
            </p:nvSpPr>
            <p:spPr>
              <a:xfrm>
                <a:off x="7233497" y="4752153"/>
                <a:ext cx="490775"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8261612" y="4687283"/>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smtClean="0">
                              <a:solidFill>
                                <a:srgbClr val="FF0000"/>
                              </a:solidFill>
                              <a:latin typeface="Cambria Math" panose="02040503050406030204" pitchFamily="18" charset="0"/>
                            </a:rPr>
                            <m:t>𝒃</m:t>
                          </m:r>
                        </m:e>
                        <m:sub>
                          <m:r>
                            <a:rPr lang="en-GB" b="1" i="1" dirty="0">
                              <a:solidFill>
                                <a:srgbClr val="FF0000"/>
                              </a:solidFill>
                              <a:latin typeface="Cambria Math" panose="02040503050406030204" pitchFamily="18" charset="0"/>
                            </a:rPr>
                            <m:t>𝟏</m:t>
                          </m:r>
                        </m:sub>
                      </m:sSub>
                    </m:oMath>
                  </m:oMathPara>
                </a14:m>
                <a:endParaRPr lang="en-GB" dirty="0"/>
              </a:p>
            </p:txBody>
          </p:sp>
        </mc:Choice>
        <mc:Fallback xmlns="">
          <p:sp>
            <p:nvSpPr>
              <p:cNvPr id="31" name="Rectangle 30"/>
              <p:cNvSpPr>
                <a:spLocks noRot="1" noChangeAspect="1" noMove="1" noResize="1" noEditPoints="1" noAdjustHandles="1" noChangeArrowheads="1" noChangeShapeType="1" noTextEdit="1"/>
              </p:cNvSpPr>
              <p:nvPr/>
            </p:nvSpPr>
            <p:spPr>
              <a:xfrm>
                <a:off x="8261612" y="4687283"/>
                <a:ext cx="490775"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8977753" y="4664053"/>
                <a:ext cx="51066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smtClean="0">
                              <a:solidFill>
                                <a:srgbClr val="FF0000"/>
                              </a:solidFill>
                              <a:latin typeface="Cambria Math" panose="02040503050406030204" pitchFamily="18" charset="0"/>
                            </a:rPr>
                            <m:t>𝒃</m:t>
                          </m:r>
                        </m:e>
                        <m:sub>
                          <m:r>
                            <a:rPr lang="en-GB" b="1" i="1" dirty="0" smtClean="0">
                              <a:solidFill>
                                <a:srgbClr val="FF0000"/>
                              </a:solidFill>
                              <a:latin typeface="Cambria Math" panose="02040503050406030204" pitchFamily="18" charset="0"/>
                            </a:rPr>
                            <m:t>𝟐</m:t>
                          </m:r>
                        </m:sub>
                      </m:sSub>
                    </m:oMath>
                  </m:oMathPara>
                </a14:m>
                <a:endParaRPr lang="en-GB"/>
              </a:p>
            </p:txBody>
          </p:sp>
        </mc:Choice>
        <mc:Fallback xmlns="">
          <p:sp>
            <p:nvSpPr>
              <p:cNvPr id="32" name="Rectangle 31"/>
              <p:cNvSpPr>
                <a:spLocks noRot="1" noChangeAspect="1" noMove="1" noResize="1" noEditPoints="1" noAdjustHandles="1" noChangeArrowheads="1" noChangeShapeType="1" noTextEdit="1"/>
              </p:cNvSpPr>
              <p:nvPr/>
            </p:nvSpPr>
            <p:spPr>
              <a:xfrm>
                <a:off x="8977753" y="4664053"/>
                <a:ext cx="510663"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598382" y="4664053"/>
                <a:ext cx="490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dirty="0" smtClean="0">
                              <a:solidFill>
                                <a:srgbClr val="FF0000"/>
                              </a:solidFill>
                              <a:latin typeface="Cambria Math" panose="02040503050406030204" pitchFamily="18" charset="0"/>
                            </a:rPr>
                          </m:ctrlPr>
                        </m:sSubPr>
                        <m:e>
                          <m:r>
                            <a:rPr lang="en-GB" b="1" i="1" dirty="0" smtClean="0">
                              <a:solidFill>
                                <a:srgbClr val="FF0000"/>
                              </a:solidFill>
                              <a:latin typeface="Cambria Math" panose="02040503050406030204" pitchFamily="18" charset="0"/>
                            </a:rPr>
                            <m:t>𝒃</m:t>
                          </m:r>
                        </m:e>
                        <m:sub>
                          <m:r>
                            <a:rPr lang="en-GB" b="1" i="1" dirty="0" smtClean="0">
                              <a:solidFill>
                                <a:srgbClr val="FF0000"/>
                              </a:solidFill>
                              <a:latin typeface="Cambria Math" panose="02040503050406030204" pitchFamily="18" charset="0"/>
                            </a:rPr>
                            <m:t>𝟑</m:t>
                          </m:r>
                        </m:sub>
                      </m:sSub>
                    </m:oMath>
                  </m:oMathPara>
                </a14:m>
                <a:endParaRPr lang="en-GB" dirty="0"/>
              </a:p>
            </p:txBody>
          </p:sp>
        </mc:Choice>
        <mc:Fallback xmlns="">
          <p:sp>
            <p:nvSpPr>
              <p:cNvPr id="33" name="Rectangle 32"/>
              <p:cNvSpPr>
                <a:spLocks noRot="1" noChangeAspect="1" noMove="1" noResize="1" noEditPoints="1" noAdjustHandles="1" noChangeArrowheads="1" noChangeShapeType="1" noTextEdit="1"/>
              </p:cNvSpPr>
              <p:nvPr/>
            </p:nvSpPr>
            <p:spPr>
              <a:xfrm>
                <a:off x="7598382" y="4664053"/>
                <a:ext cx="490775" cy="369332"/>
              </a:xfrm>
              <a:prstGeom prst="rect">
                <a:avLst/>
              </a:prstGeom>
              <a:blipFill>
                <a:blip r:embed="rId13"/>
                <a:stretch>
                  <a:fillRect/>
                </a:stretch>
              </a:blipFill>
            </p:spPr>
            <p:txBody>
              <a:bodyPr/>
              <a:lstStyle/>
              <a:p>
                <a:r>
                  <a:rPr lang="en-GB">
                    <a:noFill/>
                  </a:rPr>
                  <a:t> </a:t>
                </a:r>
              </a:p>
            </p:txBody>
          </p:sp>
        </mc:Fallback>
      </mc:AlternateContent>
      <p:sp>
        <p:nvSpPr>
          <p:cNvPr id="23"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16.3 Modelling power to heat</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34" name="TextBox 33">
            <a:extLst>
              <a:ext uri="{FF2B5EF4-FFF2-40B4-BE49-F238E27FC236}">
                <a16:creationId xmlns:a16="http://schemas.microsoft.com/office/drawing/2014/main" id="{EBBA698C-A4B5-4A45-A331-924AE64DAAE7}"/>
              </a:ext>
            </a:extLst>
          </p:cNvPr>
          <p:cNvSpPr txBox="1"/>
          <p:nvPr/>
        </p:nvSpPr>
        <p:spPr>
          <a:xfrm>
            <a:off x="274320" y="3521628"/>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pic>
        <p:nvPicPr>
          <p:cNvPr id="3" name="16">
            <a:hlinkClick r:id="" action="ppaction://media"/>
            <a:extLst>
              <a:ext uri="{FF2B5EF4-FFF2-40B4-BE49-F238E27FC236}">
                <a16:creationId xmlns:a16="http://schemas.microsoft.com/office/drawing/2014/main" id="{0D7389BC-5E63-45D9-9B1E-6374A5E3695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38983" y="263449"/>
            <a:ext cx="487363" cy="487363"/>
          </a:xfrm>
          <a:prstGeom prst="rect">
            <a:avLst/>
          </a:prstGeom>
        </p:spPr>
      </p:pic>
    </p:spTree>
    <p:extLst>
      <p:ext uri="{BB962C8B-B14F-4D97-AF65-F5344CB8AC3E}">
        <p14:creationId xmlns:p14="http://schemas.microsoft.com/office/powerpoint/2010/main" val="295223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1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89619"/>
            <a:ext cx="6217920" cy="369332"/>
          </a:xfrm>
          <a:prstGeom prst="rect">
            <a:avLst/>
          </a:prstGeom>
        </p:spPr>
        <p:txBody>
          <a:bodyPr wrap="square" lIns="91440" tIns="45720" rIns="91440" bIns="45720" anchor="t">
            <a:spAutoFit/>
          </a:bodyPr>
          <a:lstStyle/>
          <a:p>
            <a:pPr>
              <a:spcAft>
                <a:spcPts val="1200"/>
              </a:spcAft>
            </a:pPr>
            <a:endParaRPr lang="en-ZA" b="1">
              <a:latin typeface="Open Sans"/>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63FE2775-FB72-4D44-B480-06EBB7F679B3}"/>
              </a:ext>
            </a:extLst>
          </p:cNvPr>
          <p:cNvSpPr/>
          <p:nvPr/>
        </p:nvSpPr>
        <p:spPr>
          <a:xfrm>
            <a:off x="966955" y="1197578"/>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16.3.5 Modelling concentrated solar power</a:t>
            </a:r>
          </a:p>
        </p:txBody>
      </p:sp>
      <p:sp>
        <p:nvSpPr>
          <p:cNvPr id="46" name="Rounded Rectangle 45"/>
          <p:cNvSpPr/>
          <p:nvPr/>
        </p:nvSpPr>
        <p:spPr>
          <a:xfrm>
            <a:off x="1326568" y="1911351"/>
            <a:ext cx="3839792" cy="4412584"/>
          </a:xfrm>
          <a:prstGeom prst="roundRect">
            <a:avLst>
              <a:gd name="adj" fmla="val 4924"/>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3887324" y="1958057"/>
            <a:ext cx="1346334" cy="430887"/>
          </a:xfrm>
          <a:prstGeom prst="rect">
            <a:avLst/>
          </a:prstGeom>
          <a:noFill/>
        </p:spPr>
        <p:txBody>
          <a:bodyPr wrap="square" rtlCol="0">
            <a:spAutoFit/>
          </a:bodyPr>
          <a:lstStyle/>
          <a:p>
            <a:r>
              <a:rPr lang="en-GB" sz="2200"/>
              <a:t>CSP grid </a:t>
            </a:r>
          </a:p>
        </p:txBody>
      </p:sp>
      <p:grpSp>
        <p:nvGrpSpPr>
          <p:cNvPr id="45" name="Group 44"/>
          <p:cNvGrpSpPr/>
          <p:nvPr/>
        </p:nvGrpSpPr>
        <p:grpSpPr>
          <a:xfrm>
            <a:off x="1572141" y="2049864"/>
            <a:ext cx="8824589" cy="4025470"/>
            <a:chOff x="490101" y="2192451"/>
            <a:chExt cx="8824589" cy="4025470"/>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2480"/>
            <a:stretch/>
          </p:blipFill>
          <p:spPr>
            <a:xfrm>
              <a:off x="7641747" y="4497977"/>
              <a:ext cx="1402699" cy="1446776"/>
            </a:xfrm>
            <a:prstGeom prst="rect">
              <a:avLst/>
            </a:prstGeom>
          </p:spPr>
        </p:pic>
        <p:sp>
          <p:nvSpPr>
            <p:cNvPr id="11" name="TextBox 10"/>
            <p:cNvSpPr txBox="1"/>
            <p:nvPr/>
          </p:nvSpPr>
          <p:spPr>
            <a:xfrm>
              <a:off x="7641747" y="3850493"/>
              <a:ext cx="1672943" cy="461665"/>
            </a:xfrm>
            <a:prstGeom prst="rect">
              <a:avLst/>
            </a:prstGeom>
            <a:noFill/>
          </p:spPr>
          <p:txBody>
            <a:bodyPr wrap="square" rtlCol="0">
              <a:spAutoFit/>
            </a:bodyPr>
            <a:lstStyle/>
            <a:p>
              <a:r>
                <a:rPr lang="en-GB" sz="2400"/>
                <a:t>Power grid </a:t>
              </a:r>
            </a:p>
          </p:txBody>
        </p:sp>
        <p:sp>
          <p:nvSpPr>
            <p:cNvPr id="3" name="Rounded Rectangle 2"/>
            <p:cNvSpPr/>
            <p:nvPr/>
          </p:nvSpPr>
          <p:spPr>
            <a:xfrm>
              <a:off x="4396534" y="4069998"/>
              <a:ext cx="1932185" cy="1205611"/>
            </a:xfrm>
            <a:prstGeom prst="roundRect">
              <a:avLst>
                <a:gd name="adj" fmla="val 2915"/>
              </a:avLst>
            </a:prstGeom>
            <a:solidFill>
              <a:schemeClr val="accent2">
                <a:lumMod val="20000"/>
                <a:lumOff val="80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lumMod val="75000"/>
                      <a:lumOff val="25000"/>
                    </a:schemeClr>
                  </a:solidFill>
                </a:rPr>
                <a:t>CSP generator </a:t>
              </a:r>
            </a:p>
            <a:p>
              <a:pPr algn="ctr"/>
              <a:r>
                <a:rPr lang="en-GB">
                  <a:solidFill>
                    <a:schemeClr val="tx1">
                      <a:lumMod val="75000"/>
                      <a:lumOff val="25000"/>
                    </a:schemeClr>
                  </a:solidFill>
                </a:rPr>
                <a:t>(Heat to power)</a:t>
              </a:r>
            </a:p>
          </p:txBody>
        </p:sp>
        <p:sp>
          <p:nvSpPr>
            <p:cNvPr id="12" name="Rounded Rectangle 11"/>
            <p:cNvSpPr/>
            <p:nvPr/>
          </p:nvSpPr>
          <p:spPr>
            <a:xfrm>
              <a:off x="490101" y="3963424"/>
              <a:ext cx="3063239" cy="720606"/>
            </a:xfrm>
            <a:prstGeom prst="roundRect">
              <a:avLst>
                <a:gd name="adj" fmla="val 2915"/>
              </a:avLst>
            </a:prstGeom>
            <a:solidFill>
              <a:schemeClr val="accent2">
                <a:lumMod val="20000"/>
                <a:lumOff val="80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lumMod val="75000"/>
                      <a:lumOff val="25000"/>
                    </a:schemeClr>
                  </a:solidFill>
                </a:rPr>
                <a:t>CSP Collector</a:t>
              </a:r>
            </a:p>
          </p:txBody>
        </p:sp>
        <p:sp>
          <p:nvSpPr>
            <p:cNvPr id="13" name="Rounded Rectangle 12"/>
            <p:cNvSpPr/>
            <p:nvPr/>
          </p:nvSpPr>
          <p:spPr>
            <a:xfrm>
              <a:off x="520581" y="5278497"/>
              <a:ext cx="3063239" cy="720606"/>
            </a:xfrm>
            <a:prstGeom prst="roundRect">
              <a:avLst>
                <a:gd name="adj" fmla="val 2915"/>
              </a:avLst>
            </a:prstGeom>
            <a:solidFill>
              <a:schemeClr val="accent2">
                <a:lumMod val="20000"/>
                <a:lumOff val="80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lumMod val="75000"/>
                      <a:lumOff val="25000"/>
                    </a:schemeClr>
                  </a:solidFill>
                </a:rPr>
                <a:t>CSP Storage</a:t>
              </a:r>
            </a:p>
          </p:txBody>
        </p:sp>
        <p:cxnSp>
          <p:nvCxnSpPr>
            <p:cNvPr id="14" name="Straight Arrow Connector 13"/>
            <p:cNvCxnSpPr/>
            <p:nvPr/>
          </p:nvCxnSpPr>
          <p:spPr>
            <a:xfrm>
              <a:off x="6328719" y="4843373"/>
              <a:ext cx="1313028"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036961" y="4690863"/>
              <a:ext cx="8746" cy="58763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68580" y="4536063"/>
              <a:ext cx="812714"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52200" y="6217920"/>
              <a:ext cx="3310426"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5359703" y="5260497"/>
              <a:ext cx="2923" cy="95742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3" idx="2"/>
            </p:cNvCxnSpPr>
            <p:nvPr/>
          </p:nvCxnSpPr>
          <p:spPr>
            <a:xfrm flipV="1">
              <a:off x="2052199" y="5999103"/>
              <a:ext cx="2" cy="218817"/>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917" y="2192451"/>
              <a:ext cx="1200665" cy="1200665"/>
            </a:xfrm>
            <a:prstGeom prst="rect">
              <a:avLst/>
            </a:prstGeom>
          </p:spPr>
        </p:pic>
      </p:grpSp>
      <p:sp>
        <p:nvSpPr>
          <p:cNvPr id="52" name="TextBox 51"/>
          <p:cNvSpPr txBox="1"/>
          <p:nvPr/>
        </p:nvSpPr>
        <p:spPr>
          <a:xfrm>
            <a:off x="3099622" y="2566665"/>
            <a:ext cx="2186734" cy="523220"/>
          </a:xfrm>
          <a:prstGeom prst="rect">
            <a:avLst/>
          </a:prstGeom>
          <a:noFill/>
        </p:spPr>
        <p:txBody>
          <a:bodyPr wrap="square" rtlCol="0">
            <a:spAutoFit/>
          </a:bodyPr>
          <a:lstStyle/>
          <a:p>
            <a:r>
              <a:rPr lang="en-GB" sz="1400">
                <a:solidFill>
                  <a:srgbClr val="C00000"/>
                </a:solidFill>
              </a:rPr>
              <a:t>Solar availability time series in “</a:t>
            </a:r>
            <a:r>
              <a:rPr lang="en-GB" sz="1400" err="1">
                <a:solidFill>
                  <a:srgbClr val="C00000"/>
                </a:solidFill>
              </a:rPr>
              <a:t>ts_cf</a:t>
            </a:r>
            <a:r>
              <a:rPr lang="en-GB" sz="1400">
                <a:solidFill>
                  <a:srgbClr val="C00000"/>
                </a:solidFill>
              </a:rPr>
              <a:t>”</a:t>
            </a:r>
          </a:p>
        </p:txBody>
      </p:sp>
      <p:sp>
        <p:nvSpPr>
          <p:cNvPr id="53" name="TextBox 52"/>
          <p:cNvSpPr txBox="1"/>
          <p:nvPr/>
        </p:nvSpPr>
        <p:spPr>
          <a:xfrm>
            <a:off x="1516147" y="3304450"/>
            <a:ext cx="2371177" cy="523220"/>
          </a:xfrm>
          <a:prstGeom prst="rect">
            <a:avLst/>
          </a:prstGeom>
          <a:noFill/>
        </p:spPr>
        <p:txBody>
          <a:bodyPr wrap="square" rtlCol="0">
            <a:spAutoFit/>
          </a:bodyPr>
          <a:lstStyle/>
          <a:p>
            <a:r>
              <a:rPr lang="en-GB" sz="1400">
                <a:solidFill>
                  <a:srgbClr val="C00000"/>
                </a:solidFill>
              </a:rPr>
              <a:t>Same as solar PV generator but in CSP grid</a:t>
            </a:r>
          </a:p>
        </p:txBody>
      </p:sp>
      <p:sp>
        <p:nvSpPr>
          <p:cNvPr id="54" name="TextBox 53"/>
          <p:cNvSpPr txBox="1"/>
          <p:nvPr/>
        </p:nvSpPr>
        <p:spPr>
          <a:xfrm>
            <a:off x="1326568" y="4558622"/>
            <a:ext cx="1943333" cy="523220"/>
          </a:xfrm>
          <a:prstGeom prst="rect">
            <a:avLst/>
          </a:prstGeom>
          <a:noFill/>
        </p:spPr>
        <p:txBody>
          <a:bodyPr wrap="square" rtlCol="0">
            <a:spAutoFit/>
          </a:bodyPr>
          <a:lstStyle/>
          <a:p>
            <a:r>
              <a:rPr lang="en-GB" sz="1400">
                <a:solidFill>
                  <a:srgbClr val="C00000"/>
                </a:solidFill>
              </a:rPr>
              <a:t>Same as electricity storage but in CSP grid</a:t>
            </a:r>
          </a:p>
        </p:txBody>
      </p:sp>
      <p:sp>
        <p:nvSpPr>
          <p:cNvPr id="56" name="TextBox 55"/>
          <p:cNvSpPr txBox="1"/>
          <p:nvPr/>
        </p:nvSpPr>
        <p:spPr>
          <a:xfrm>
            <a:off x="5411933" y="2917612"/>
            <a:ext cx="2187441" cy="923330"/>
          </a:xfrm>
          <a:prstGeom prst="rect">
            <a:avLst/>
          </a:prstGeom>
          <a:noFill/>
        </p:spPr>
        <p:txBody>
          <a:bodyPr wrap="square" rtlCol="0">
            <a:spAutoFit/>
          </a:bodyPr>
          <a:lstStyle/>
          <a:p>
            <a:endParaRPr lang="en-GB" sz="1200">
              <a:solidFill>
                <a:srgbClr val="C00000"/>
              </a:solidFill>
            </a:endParaRPr>
          </a:p>
          <a:p>
            <a:r>
              <a:rPr lang="en-GB" sz="1400">
                <a:solidFill>
                  <a:srgbClr val="C00000"/>
                </a:solidFill>
              </a:rPr>
              <a:t>Modelled same as a heat pump but heat is converted to electricity in this case</a:t>
            </a:r>
          </a:p>
        </p:txBody>
      </p:sp>
      <p:sp>
        <p:nvSpPr>
          <p:cNvPr id="27"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16.3 Modelling power to heat</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28" name="TextBox 27">
            <a:extLst>
              <a:ext uri="{FF2B5EF4-FFF2-40B4-BE49-F238E27FC236}">
                <a16:creationId xmlns:a16="http://schemas.microsoft.com/office/drawing/2014/main" id="{EBBA698C-A4B5-4A45-A331-924AE64DAAE7}"/>
              </a:ext>
            </a:extLst>
          </p:cNvPr>
          <p:cNvSpPr txBox="1"/>
          <p:nvPr/>
        </p:nvSpPr>
        <p:spPr>
          <a:xfrm>
            <a:off x="8317079" y="5933804"/>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sp>
        <p:nvSpPr>
          <p:cNvPr id="30" name="Rounded Rectangle 29"/>
          <p:cNvSpPr/>
          <p:nvPr/>
        </p:nvSpPr>
        <p:spPr>
          <a:xfrm>
            <a:off x="6775830" y="1613036"/>
            <a:ext cx="4708956" cy="1308443"/>
          </a:xfrm>
          <a:prstGeom prst="roundRect">
            <a:avLst>
              <a:gd name="adj" fmla="val 3846"/>
            </a:avLst>
          </a:prstGeom>
          <a:solidFill>
            <a:schemeClr val="bg2">
              <a:lumMod val="9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6843128" y="1734622"/>
            <a:ext cx="4656259" cy="1015663"/>
          </a:xfrm>
          <a:prstGeom prst="rect">
            <a:avLst/>
          </a:prstGeom>
          <a:noFill/>
        </p:spPr>
        <p:txBody>
          <a:bodyPr wrap="square">
            <a:spAutoFit/>
          </a:bodyPr>
          <a:lstStyle/>
          <a:p>
            <a:r>
              <a:rPr lang="en-GB" sz="2000">
                <a:latin typeface="Open Sans" panose="020B0606030504020204" pitchFamily="34" charset="0"/>
                <a:ea typeface="Open Sans" panose="020B0606030504020204" pitchFamily="34" charset="0"/>
                <a:cs typeface="Open Sans" panose="020B0606030504020204" pitchFamily="34" charset="0"/>
              </a:rPr>
              <a:t>Concentrated solar power (CSP) units is defined as a single node grid with zero demand in “</a:t>
            </a:r>
            <a:r>
              <a:rPr lang="en-GB" sz="2000" err="1">
                <a:latin typeface="Open Sans" panose="020B0606030504020204" pitchFamily="34" charset="0"/>
                <a:ea typeface="Open Sans" panose="020B0606030504020204" pitchFamily="34" charset="0"/>
                <a:cs typeface="Open Sans" panose="020B0606030504020204" pitchFamily="34" charset="0"/>
              </a:rPr>
              <a:t>gridNode</a:t>
            </a:r>
            <a:r>
              <a:rPr lang="en-GB" sz="2000">
                <a:latin typeface="Open Sans" panose="020B0606030504020204" pitchFamily="34" charset="0"/>
                <a:ea typeface="Open Sans" panose="020B0606030504020204" pitchFamily="34" charset="0"/>
                <a:cs typeface="Open Sans" panose="020B0606030504020204" pitchFamily="34" charset="0"/>
              </a:rPr>
              <a:t>”.</a:t>
            </a:r>
          </a:p>
        </p:txBody>
      </p:sp>
      <p:pic>
        <p:nvPicPr>
          <p:cNvPr id="2" name="17">
            <a:hlinkClick r:id="" action="ppaction://media"/>
            <a:extLst>
              <a:ext uri="{FF2B5EF4-FFF2-40B4-BE49-F238E27FC236}">
                <a16:creationId xmlns:a16="http://schemas.microsoft.com/office/drawing/2014/main" id="{A411A9C4-A971-4C82-BECE-640B53E4D37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74452" y="263449"/>
            <a:ext cx="487363" cy="487363"/>
          </a:xfrm>
          <a:prstGeom prst="rect">
            <a:avLst/>
          </a:prstGeom>
        </p:spPr>
      </p:pic>
    </p:spTree>
    <p:extLst>
      <p:ext uri="{BB962C8B-B14F-4D97-AF65-F5344CB8AC3E}">
        <p14:creationId xmlns:p14="http://schemas.microsoft.com/office/powerpoint/2010/main" val="36889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96737" y="1261337"/>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16.4.1 Power to hydrogen</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a:latin typeface="Open Sans"/>
              <a:ea typeface="Open Sans" panose="020B0606030504020204" pitchFamily="34" charset="0"/>
              <a:cs typeface="Open Sans" panose="020B0606030504020204" pitchFamily="34" charset="0"/>
              <a:sym typeface="Bodoni SvtyTwo ITC TT-Book"/>
            </a:endParaRP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b="12480"/>
          <a:stretch/>
        </p:blipFill>
        <p:spPr>
          <a:xfrm>
            <a:off x="10115568" y="2363224"/>
            <a:ext cx="1180070" cy="1217151"/>
          </a:xfrm>
          <a:prstGeom prst="rect">
            <a:avLst/>
          </a:prstGeom>
        </p:spPr>
      </p:pic>
      <p:sp>
        <p:nvSpPr>
          <p:cNvPr id="7" name="Rounded Rectangle 6"/>
          <p:cNvSpPr/>
          <p:nvPr/>
        </p:nvSpPr>
        <p:spPr>
          <a:xfrm>
            <a:off x="957323" y="2024797"/>
            <a:ext cx="8049517" cy="4224021"/>
          </a:xfrm>
          <a:prstGeom prst="roundRect">
            <a:avLst>
              <a:gd name="adj" fmla="val 2596"/>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159073" y="2810451"/>
            <a:ext cx="4525645" cy="1467544"/>
          </a:xfrm>
          <a:prstGeom prst="roundRect">
            <a:avLst>
              <a:gd name="adj" fmla="val 4187"/>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583798" y="4480560"/>
            <a:ext cx="2206963" cy="1519392"/>
          </a:xfrm>
          <a:prstGeom prst="roundRect">
            <a:avLst>
              <a:gd name="adj" fmla="val 2363"/>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1159073" y="4478057"/>
            <a:ext cx="4525644" cy="1577537"/>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6578232" y="2810451"/>
            <a:ext cx="2212530" cy="1467544"/>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295400" y="2179320"/>
            <a:ext cx="1981200" cy="461665"/>
          </a:xfrm>
          <a:prstGeom prst="rect">
            <a:avLst/>
          </a:prstGeom>
          <a:noFill/>
        </p:spPr>
        <p:txBody>
          <a:bodyPr wrap="square" rtlCol="0">
            <a:spAutoFit/>
          </a:bodyPr>
          <a:lstStyle/>
          <a:p>
            <a:r>
              <a:rPr lang="en-GB" sz="2400"/>
              <a:t>Hydrogen grid</a:t>
            </a:r>
          </a:p>
        </p:txBody>
      </p:sp>
      <p:sp>
        <p:nvSpPr>
          <p:cNvPr id="16" name="Right Arrow 15"/>
          <p:cNvSpPr/>
          <p:nvPr/>
        </p:nvSpPr>
        <p:spPr>
          <a:xfrm rot="10800000">
            <a:off x="8790760" y="2905857"/>
            <a:ext cx="1444771" cy="226800"/>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p:nvPr/>
        </p:nvCxnSpPr>
        <p:spPr>
          <a:xfrm flipH="1">
            <a:off x="5684718" y="3407063"/>
            <a:ext cx="893514"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1"/>
            <a:endCxn id="12" idx="3"/>
          </p:cNvCxnSpPr>
          <p:nvPr/>
        </p:nvCxnSpPr>
        <p:spPr>
          <a:xfrm flipH="1" flipV="1">
            <a:off x="5684717" y="5239005"/>
            <a:ext cx="899081" cy="1251"/>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126480" y="3407063"/>
            <a:ext cx="4995" cy="1378297"/>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684717" y="4785360"/>
            <a:ext cx="446758" cy="10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94120" y="3870769"/>
            <a:ext cx="0" cy="135636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682220" y="3895224"/>
            <a:ext cx="609404" cy="10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42041" y="2959447"/>
            <a:ext cx="2148722" cy="1169551"/>
          </a:xfrm>
          <a:prstGeom prst="rect">
            <a:avLst/>
          </a:prstGeom>
          <a:noFill/>
        </p:spPr>
        <p:txBody>
          <a:bodyPr wrap="square" rtlCol="0">
            <a:spAutoFit/>
          </a:bodyPr>
          <a:lstStyle/>
          <a:p>
            <a:r>
              <a:rPr lang="en-GB" sz="1400"/>
              <a:t>Power to hydrogen units, Fuel cell and electrolyser:</a:t>
            </a:r>
          </a:p>
          <a:p>
            <a:r>
              <a:rPr lang="en-GB" sz="1400" b="1"/>
              <a:t>Defined the same as a generator but in hydrogen grid </a:t>
            </a:r>
          </a:p>
        </p:txBody>
      </p:sp>
      <p:sp>
        <p:nvSpPr>
          <p:cNvPr id="32" name="TextBox 31"/>
          <p:cNvSpPr txBox="1"/>
          <p:nvPr/>
        </p:nvSpPr>
        <p:spPr>
          <a:xfrm>
            <a:off x="6634689" y="4774725"/>
            <a:ext cx="2148722" cy="1384995"/>
          </a:xfrm>
          <a:prstGeom prst="rect">
            <a:avLst/>
          </a:prstGeom>
          <a:noFill/>
        </p:spPr>
        <p:txBody>
          <a:bodyPr wrap="square" rtlCol="0">
            <a:spAutoFit/>
          </a:bodyPr>
          <a:lstStyle/>
          <a:p>
            <a:r>
              <a:rPr lang="en-GB" sz="1400"/>
              <a:t>Other hydrogen generating units such as SMR: </a:t>
            </a:r>
          </a:p>
          <a:p>
            <a:r>
              <a:rPr lang="en-GB" sz="1400" b="1"/>
              <a:t>Defined the same as a generator but in hydrogen grid </a:t>
            </a:r>
          </a:p>
          <a:p>
            <a:endParaRPr lang="en-GB" sz="1400"/>
          </a:p>
        </p:txBody>
      </p:sp>
      <p:sp>
        <p:nvSpPr>
          <p:cNvPr id="34" name="TextBox 33"/>
          <p:cNvSpPr txBox="1"/>
          <p:nvPr/>
        </p:nvSpPr>
        <p:spPr>
          <a:xfrm>
            <a:off x="1337760" y="2898129"/>
            <a:ext cx="2876645" cy="369332"/>
          </a:xfrm>
          <a:prstGeom prst="rect">
            <a:avLst/>
          </a:prstGeom>
          <a:noFill/>
        </p:spPr>
        <p:txBody>
          <a:bodyPr wrap="square" rtlCol="0">
            <a:spAutoFit/>
          </a:bodyPr>
          <a:lstStyle/>
          <a:p>
            <a:r>
              <a:rPr lang="en-GB"/>
              <a:t>Hydrogen Demand</a:t>
            </a:r>
          </a:p>
        </p:txBody>
      </p:sp>
      <p:sp>
        <p:nvSpPr>
          <p:cNvPr id="36" name="TextBox 35"/>
          <p:cNvSpPr txBox="1"/>
          <p:nvPr/>
        </p:nvSpPr>
        <p:spPr>
          <a:xfrm>
            <a:off x="1248578" y="4552142"/>
            <a:ext cx="1896479" cy="369332"/>
          </a:xfrm>
          <a:prstGeom prst="rect">
            <a:avLst/>
          </a:prstGeom>
          <a:noFill/>
        </p:spPr>
        <p:txBody>
          <a:bodyPr wrap="square" rtlCol="0">
            <a:spAutoFit/>
          </a:bodyPr>
          <a:lstStyle/>
          <a:p>
            <a:r>
              <a:rPr lang="en-GB"/>
              <a:t>Hydrogen storage</a:t>
            </a:r>
          </a:p>
        </p:txBody>
      </p:sp>
      <p:sp>
        <p:nvSpPr>
          <p:cNvPr id="42" name="TextBox 41"/>
          <p:cNvSpPr txBox="1"/>
          <p:nvPr/>
        </p:nvSpPr>
        <p:spPr>
          <a:xfrm>
            <a:off x="1306659" y="3235956"/>
            <a:ext cx="4373064"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Define the demand profile in the “</a:t>
            </a:r>
            <a:r>
              <a:rPr lang="en-GB" dirty="0" err="1"/>
              <a:t>ts_energy</a:t>
            </a:r>
            <a:r>
              <a:rPr lang="en-GB" dirty="0"/>
              <a:t>” sheet</a:t>
            </a:r>
          </a:p>
          <a:p>
            <a:pPr marL="285750" indent="-285750">
              <a:buFont typeface="Arial" panose="020B0604020202020204" pitchFamily="34" charset="0"/>
              <a:buChar char="•"/>
            </a:pPr>
            <a:r>
              <a:rPr lang="en-GB" dirty="0"/>
              <a:t>It represents hydrogen demand in system</a:t>
            </a:r>
            <a:endParaRPr lang="en-GB" dirty="0">
              <a:cs typeface="Calibri"/>
            </a:endParaRPr>
          </a:p>
        </p:txBody>
      </p:sp>
      <p:sp>
        <p:nvSpPr>
          <p:cNvPr id="44" name="TextBox 43"/>
          <p:cNvSpPr txBox="1"/>
          <p:nvPr/>
        </p:nvSpPr>
        <p:spPr>
          <a:xfrm>
            <a:off x="1260716" y="4870654"/>
            <a:ext cx="4373110" cy="1200329"/>
          </a:xfrm>
          <a:prstGeom prst="rect">
            <a:avLst/>
          </a:prstGeom>
          <a:noFill/>
        </p:spPr>
        <p:txBody>
          <a:bodyPr wrap="square" rtlCol="0">
            <a:spAutoFit/>
          </a:bodyPr>
          <a:lstStyle/>
          <a:p>
            <a:pPr marL="285750" indent="-285750">
              <a:buFont typeface="Arial" panose="020B0604020202020204" pitchFamily="34" charset="0"/>
              <a:buChar char="•"/>
            </a:pPr>
            <a:r>
              <a:rPr lang="en-GB"/>
              <a:t>Defined the same as electricity storage but in hydrogen grid </a:t>
            </a:r>
          </a:p>
          <a:p>
            <a:pPr marL="285750" indent="-285750">
              <a:buFont typeface="Arial" panose="020B0604020202020204" pitchFamily="34" charset="0"/>
              <a:buChar char="•"/>
            </a:pPr>
            <a:r>
              <a:rPr lang="en-GB"/>
              <a:t>In </a:t>
            </a:r>
            <a:r>
              <a:rPr lang="en-GB" err="1"/>
              <a:t>FlexTool</a:t>
            </a:r>
            <a:r>
              <a:rPr lang="en-GB"/>
              <a:t> a hydrogen network with different nodes could also be modelled</a:t>
            </a:r>
          </a:p>
        </p:txBody>
      </p:sp>
      <p:sp>
        <p:nvSpPr>
          <p:cNvPr id="45" name="TextBox 44"/>
          <p:cNvSpPr txBox="1"/>
          <p:nvPr/>
        </p:nvSpPr>
        <p:spPr>
          <a:xfrm>
            <a:off x="10134852" y="1919344"/>
            <a:ext cx="1557278" cy="369332"/>
          </a:xfrm>
          <a:prstGeom prst="rect">
            <a:avLst/>
          </a:prstGeom>
          <a:noFill/>
        </p:spPr>
        <p:txBody>
          <a:bodyPr wrap="square" rtlCol="0">
            <a:spAutoFit/>
          </a:bodyPr>
          <a:lstStyle/>
          <a:p>
            <a:r>
              <a:rPr lang="en-GB"/>
              <a:t>Power grid </a:t>
            </a:r>
          </a:p>
        </p:txBody>
      </p:sp>
      <p:sp>
        <p:nvSpPr>
          <p:cNvPr id="46" name="Right Arrow 45"/>
          <p:cNvSpPr/>
          <p:nvPr/>
        </p:nvSpPr>
        <p:spPr>
          <a:xfrm rot="10800000">
            <a:off x="8778239" y="5254798"/>
            <a:ext cx="1320246" cy="226800"/>
          </a:xfrm>
          <a:prstGeom prst="rightArrow">
            <a:avLst/>
          </a:prstGeom>
          <a:noFill/>
          <a:ln w="28575">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10098486" y="4398254"/>
            <a:ext cx="2394303" cy="369332"/>
          </a:xfrm>
          <a:prstGeom prst="rect">
            <a:avLst/>
          </a:prstGeom>
          <a:noFill/>
        </p:spPr>
        <p:txBody>
          <a:bodyPr wrap="square" rtlCol="0">
            <a:spAutoFit/>
          </a:bodyPr>
          <a:lstStyle/>
          <a:p>
            <a:r>
              <a:rPr lang="en-GB"/>
              <a:t>Natural gas</a:t>
            </a:r>
          </a:p>
        </p:txBody>
      </p:sp>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1574" y="4817016"/>
            <a:ext cx="899618" cy="899618"/>
          </a:xfrm>
          <a:prstGeom prst="rect">
            <a:avLst/>
          </a:prstGeom>
        </p:spPr>
      </p:pic>
      <p:sp>
        <p:nvSpPr>
          <p:cNvPr id="33" name="Right Arrow 32"/>
          <p:cNvSpPr/>
          <p:nvPr/>
        </p:nvSpPr>
        <p:spPr>
          <a:xfrm rot="10800000" flipH="1">
            <a:off x="8817069" y="3230880"/>
            <a:ext cx="1444771" cy="225923"/>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16.4 Modelling power to gas &amp; EV</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35" name="TextBox 34">
            <a:extLst>
              <a:ext uri="{FF2B5EF4-FFF2-40B4-BE49-F238E27FC236}">
                <a16:creationId xmlns:a16="http://schemas.microsoft.com/office/drawing/2014/main" id="{EBBA698C-A4B5-4A45-A331-924AE64DAAE7}"/>
              </a:ext>
            </a:extLst>
          </p:cNvPr>
          <p:cNvSpPr txBox="1"/>
          <p:nvPr/>
        </p:nvSpPr>
        <p:spPr>
          <a:xfrm>
            <a:off x="9733383" y="6011602"/>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pic>
        <p:nvPicPr>
          <p:cNvPr id="2" name="18">
            <a:hlinkClick r:id="" action="ppaction://media"/>
            <a:extLst>
              <a:ext uri="{FF2B5EF4-FFF2-40B4-BE49-F238E27FC236}">
                <a16:creationId xmlns:a16="http://schemas.microsoft.com/office/drawing/2014/main" id="{A8D59533-9CDF-4B3D-8F42-3CD6D4CAD06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3285" y="263449"/>
            <a:ext cx="487363" cy="487363"/>
          </a:xfrm>
          <a:prstGeom prst="rect">
            <a:avLst/>
          </a:prstGeom>
        </p:spPr>
      </p:pic>
    </p:spTree>
    <p:extLst>
      <p:ext uri="{BB962C8B-B14F-4D97-AF65-F5344CB8AC3E}">
        <p14:creationId xmlns:p14="http://schemas.microsoft.com/office/powerpoint/2010/main" val="342291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8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110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251481"/>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16.4.2 Modelling hydrogen grid</a:t>
            </a: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 t="4065" r="554" b="991"/>
          <a:stretch/>
        </p:blipFill>
        <p:spPr>
          <a:xfrm>
            <a:off x="4752109" y="2336934"/>
            <a:ext cx="6755549" cy="1359490"/>
          </a:xfrm>
          <a:prstGeom prst="rect">
            <a:avLst/>
          </a:prstGeom>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t="3610" r="10878" b="1104"/>
          <a:stretch/>
        </p:blipFill>
        <p:spPr>
          <a:xfrm>
            <a:off x="5427159" y="4229235"/>
            <a:ext cx="3307150" cy="1713744"/>
          </a:xfrm>
          <a:prstGeom prst="rect">
            <a:avLst/>
          </a:prstGeom>
        </p:spPr>
      </p:pic>
      <p:sp>
        <p:nvSpPr>
          <p:cNvPr id="11" name="Rounded Rectangle 10"/>
          <p:cNvSpPr/>
          <p:nvPr/>
        </p:nvSpPr>
        <p:spPr>
          <a:xfrm>
            <a:off x="777834" y="2194957"/>
            <a:ext cx="3839834" cy="3639786"/>
          </a:xfrm>
          <a:prstGeom prst="roundRect">
            <a:avLst>
              <a:gd name="adj" fmla="val 3846"/>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758123" y="2491338"/>
            <a:ext cx="690661" cy="461665"/>
          </a:xfrm>
          <a:prstGeom prst="rect">
            <a:avLst/>
          </a:prstGeom>
          <a:noFill/>
        </p:spPr>
        <p:txBody>
          <a:bodyPr wrap="square" rtlCol="0">
            <a:spAutoFit/>
          </a:bodyPr>
          <a:lstStyle/>
          <a:p>
            <a:r>
              <a:rPr lang="en-GB" sz="2400" b="1">
                <a:solidFill>
                  <a:srgbClr val="FF0000"/>
                </a:solidFill>
              </a:rPr>
              <a:t>a</a:t>
            </a:r>
          </a:p>
        </p:txBody>
      </p:sp>
      <p:sp>
        <p:nvSpPr>
          <p:cNvPr id="13" name="TextBox 12"/>
          <p:cNvSpPr txBox="1"/>
          <p:nvPr/>
        </p:nvSpPr>
        <p:spPr>
          <a:xfrm>
            <a:off x="5448784" y="4174006"/>
            <a:ext cx="770185" cy="461665"/>
          </a:xfrm>
          <a:prstGeom prst="rect">
            <a:avLst/>
          </a:prstGeom>
          <a:noFill/>
        </p:spPr>
        <p:txBody>
          <a:bodyPr wrap="square" rtlCol="0">
            <a:spAutoFit/>
          </a:bodyPr>
          <a:lstStyle/>
          <a:p>
            <a:r>
              <a:rPr lang="en-GB" sz="2400" b="1">
                <a:solidFill>
                  <a:srgbClr val="FF0000"/>
                </a:solidFill>
              </a:rPr>
              <a:t>b</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0960" y="4128831"/>
            <a:ext cx="1559444" cy="1908705"/>
          </a:xfrm>
          <a:prstGeom prst="rect">
            <a:avLst/>
          </a:prstGeom>
        </p:spPr>
      </p:pic>
      <p:sp>
        <p:nvSpPr>
          <p:cNvPr id="15" name="TextBox 14"/>
          <p:cNvSpPr txBox="1"/>
          <p:nvPr/>
        </p:nvSpPr>
        <p:spPr>
          <a:xfrm>
            <a:off x="9240728" y="3981905"/>
            <a:ext cx="770185" cy="461665"/>
          </a:xfrm>
          <a:prstGeom prst="rect">
            <a:avLst/>
          </a:prstGeom>
          <a:noFill/>
        </p:spPr>
        <p:txBody>
          <a:bodyPr wrap="square" rtlCol="0">
            <a:spAutoFit/>
          </a:bodyPr>
          <a:lstStyle/>
          <a:p>
            <a:r>
              <a:rPr lang="en-GB" sz="2400" b="1">
                <a:solidFill>
                  <a:srgbClr val="FF0000"/>
                </a:solidFill>
              </a:rPr>
              <a:t>c</a:t>
            </a:r>
          </a:p>
        </p:txBody>
      </p:sp>
      <p:sp>
        <p:nvSpPr>
          <p:cNvPr id="17" name="TextBox 16"/>
          <p:cNvSpPr txBox="1"/>
          <p:nvPr/>
        </p:nvSpPr>
        <p:spPr>
          <a:xfrm>
            <a:off x="809203" y="2467198"/>
            <a:ext cx="3828697" cy="3139321"/>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To model a hydrogen grid: </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Define a grid in the “</a:t>
            </a:r>
            <a:r>
              <a:rPr lang="en-GB" dirty="0" err="1">
                <a:latin typeface="Open Sans" panose="020B0606030504020204" pitchFamily="34" charset="0"/>
                <a:ea typeface="Open Sans" panose="020B0606030504020204" pitchFamily="34" charset="0"/>
                <a:cs typeface="Open Sans" panose="020B0606030504020204" pitchFamily="34" charset="0"/>
              </a:rPr>
              <a:t>gridNode</a:t>
            </a:r>
            <a:r>
              <a:rPr lang="en-GB" dirty="0">
                <a:latin typeface="Open Sans" panose="020B0606030504020204" pitchFamily="34" charset="0"/>
                <a:ea typeface="Open Sans" panose="020B0606030504020204" pitchFamily="34" charset="0"/>
                <a:cs typeface="Open Sans" panose="020B0606030504020204" pitchFamily="34" charset="0"/>
              </a:rPr>
              <a:t>”.</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Add hydrogen to the “</a:t>
            </a:r>
            <a:r>
              <a:rPr lang="en-GB" dirty="0" err="1">
                <a:latin typeface="Open Sans" panose="020B0606030504020204" pitchFamily="34" charset="0"/>
                <a:ea typeface="Open Sans" panose="020B0606030504020204" pitchFamily="34" charset="0"/>
                <a:cs typeface="Open Sans" panose="020B0606030504020204" pitchFamily="34" charset="0"/>
              </a:rPr>
              <a:t>nodeGroup</a:t>
            </a:r>
            <a:r>
              <a:rPr lang="en-GB" dirty="0">
                <a:latin typeface="Open Sans" panose="020B0606030504020204" pitchFamily="34" charset="0"/>
                <a:ea typeface="Open Sans" panose="020B0606030504020204" pitchFamily="34" charset="0"/>
                <a:cs typeface="Open Sans" panose="020B0606030504020204" pitchFamily="34" charset="0"/>
              </a:rPr>
              <a:t>” .</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Add hydrogen demand to the “</a:t>
            </a:r>
            <a:r>
              <a:rPr lang="en-GB" dirty="0" err="1">
                <a:latin typeface="Open Sans" panose="020B0606030504020204" pitchFamily="34" charset="0"/>
                <a:ea typeface="Open Sans" panose="020B0606030504020204" pitchFamily="34" charset="0"/>
                <a:cs typeface="Open Sans" panose="020B0606030504020204" pitchFamily="34" charset="0"/>
              </a:rPr>
              <a:t>ts_energy</a:t>
            </a:r>
            <a:r>
              <a:rPr lang="en-GB" dirty="0">
                <a:latin typeface="Open Sans" panose="020B0606030504020204" pitchFamily="34" charset="0"/>
                <a:ea typeface="Open Sans" panose="020B0606030504020204" pitchFamily="34" charset="0"/>
                <a:cs typeface="Open Sans" panose="020B0606030504020204" pitchFamily="34" charset="0"/>
              </a:rPr>
              <a:t>”.</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To add hydrogen grid in more than one node, the connection between the nodes should be defined in the “</a:t>
            </a:r>
            <a:r>
              <a:rPr lang="en-GB" dirty="0" err="1">
                <a:latin typeface="Open Sans" panose="020B0606030504020204" pitchFamily="34" charset="0"/>
                <a:ea typeface="Open Sans" panose="020B0606030504020204" pitchFamily="34" charset="0"/>
                <a:cs typeface="Open Sans" panose="020B0606030504020204" pitchFamily="34" charset="0"/>
              </a:rPr>
              <a:t>nodeNode</a:t>
            </a:r>
            <a:r>
              <a:rPr lang="en-GB" dirty="0">
                <a:latin typeface="Open Sans" panose="020B0606030504020204" pitchFamily="34" charset="0"/>
                <a:ea typeface="Open Sans" panose="020B0606030504020204" pitchFamily="34" charset="0"/>
                <a:cs typeface="Open Sans" panose="020B0606030504020204" pitchFamily="34" charset="0"/>
              </a:rPr>
              <a:t>”.</a:t>
            </a:r>
          </a:p>
        </p:txBody>
      </p:sp>
      <p:sp>
        <p:nvSpPr>
          <p:cNvPr id="16"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16.4 Modelling power to gas &amp; EV</a:t>
            </a:r>
            <a:endParaRPr lang="en-GB" sz="4000">
              <a:latin typeface="Open Sans"/>
              <a:ea typeface="Open Sans" panose="020B0606030504020204" pitchFamily="34" charset="0"/>
              <a:cs typeface="Open Sans" panose="020B0606030504020204" pitchFamily="34" charset="0"/>
              <a:sym typeface="Bodoni SvtyTwo ITC TT-Book"/>
            </a:endParaRPr>
          </a:p>
        </p:txBody>
      </p:sp>
      <p:pic>
        <p:nvPicPr>
          <p:cNvPr id="3" name="19">
            <a:hlinkClick r:id="" action="ppaction://media"/>
            <a:extLst>
              <a:ext uri="{FF2B5EF4-FFF2-40B4-BE49-F238E27FC236}">
                <a16:creationId xmlns:a16="http://schemas.microsoft.com/office/drawing/2014/main" id="{81DC58D6-F517-4C9E-B09F-D1891BD8185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40346" y="263449"/>
            <a:ext cx="487363" cy="487363"/>
          </a:xfrm>
          <a:prstGeom prst="rect">
            <a:avLst/>
          </a:prstGeom>
        </p:spPr>
      </p:pic>
    </p:spTree>
    <p:extLst>
      <p:ext uri="{BB962C8B-B14F-4D97-AF65-F5344CB8AC3E}">
        <p14:creationId xmlns:p14="http://schemas.microsoft.com/office/powerpoint/2010/main" val="326076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MINI LECTURE NUMBER &amp; NAME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5"/>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335319"/>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Learning Outcomes</a:t>
            </a:r>
          </a:p>
        </p:txBody>
      </p:sp>
      <p:sp>
        <p:nvSpPr>
          <p:cNvPr id="14" name="Content Placeholder 13">
            <a:extLst>
              <a:ext uri="{FF2B5EF4-FFF2-40B4-BE49-F238E27FC236}">
                <a16:creationId xmlns:a16="http://schemas.microsoft.com/office/drawing/2014/main" id="{D2B48615-9B59-FC42-8A1C-39AC6AD2B38A}"/>
              </a:ext>
            </a:extLst>
          </p:cNvPr>
          <p:cNvSpPr txBox="1">
            <a:spLocks/>
          </p:cNvSpPr>
          <p:nvPr/>
        </p:nvSpPr>
        <p:spPr>
          <a:xfrm>
            <a:off x="887215" y="1703257"/>
            <a:ext cx="9354065" cy="388236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solidFill>
                  <a:srgbClr val="9DC3E6"/>
                </a:solidFill>
                <a:latin typeface="Open Sans"/>
                <a:ea typeface="Open Sans" panose="020B0606030504020204" pitchFamily="34" charset="0"/>
                <a:cs typeface="Open Sans" panose="020B0606030504020204" pitchFamily="34" charset="0"/>
              </a:rPr>
              <a:t>By the end of this lecture, you will be able to:</a:t>
            </a:r>
            <a:endParaRPr lang="en-US" sz="3200" b="1" dirty="0">
              <a:solidFill>
                <a:srgbClr val="9DC3E6"/>
              </a:solidFill>
              <a:latin typeface="Open Sans"/>
              <a:ea typeface="Open Sans" panose="020B0606030504020204" pitchFamily="34" charset="0"/>
              <a:cs typeface="Open Sans" panose="020B0606030504020204" pitchFamily="34" charset="0"/>
            </a:endParaRPr>
          </a:p>
          <a:p>
            <a:pPr algn="l"/>
            <a:r>
              <a:rPr lang="en-GB" sz="2000" dirty="0">
                <a:latin typeface="Open Sans"/>
                <a:ea typeface="Open Sans" panose="020B0606030504020204" pitchFamily="34" charset="0"/>
                <a:cs typeface="Open Sans" panose="020B0606030504020204" pitchFamily="34" charset="0"/>
              </a:rPr>
              <a:t>ILO1: Modify the input data file to make different flexibility case studies</a:t>
            </a:r>
          </a:p>
          <a:p>
            <a:pPr algn="l"/>
            <a:r>
              <a:rPr lang="en-GB" sz="2000" dirty="0">
                <a:latin typeface="Open Sans"/>
                <a:ea typeface="Open Sans" panose="020B0606030504020204" pitchFamily="34" charset="0"/>
                <a:cs typeface="Open Sans" panose="020B0606030504020204" pitchFamily="34" charset="0"/>
              </a:rPr>
              <a:t>IL02: Implement power to EV in FlexTool</a:t>
            </a:r>
            <a:endParaRPr lang="en-GB" sz="3200" dirty="0">
              <a:latin typeface="Open Sans"/>
              <a:ea typeface="Open Sans" panose="020B0606030504020204" pitchFamily="34" charset="0"/>
              <a:cs typeface="Open Sans" panose="020B0606030504020204" pitchFamily="34" charset="0"/>
            </a:endParaRPr>
          </a:p>
          <a:p>
            <a:pPr algn="l"/>
            <a:r>
              <a:rPr lang="en-GB" sz="2000" dirty="0">
                <a:latin typeface="Open Sans"/>
                <a:ea typeface="Open Sans" panose="020B0606030504020204" pitchFamily="34" charset="0"/>
                <a:cs typeface="Open Sans" panose="020B0606030504020204" pitchFamily="34" charset="0"/>
              </a:rPr>
              <a:t>ILO3: Implement power to hydrogen and hydrogen network in FlexTool</a:t>
            </a:r>
          </a:p>
          <a:p>
            <a:pPr algn="l"/>
            <a:r>
              <a:rPr lang="en-GB" sz="2000" dirty="0">
                <a:latin typeface="Open Sans"/>
                <a:ea typeface="Open Sans" panose="020B0606030504020204" pitchFamily="34" charset="0"/>
                <a:cs typeface="Open Sans" panose="020B0606030504020204" pitchFamily="34" charset="0"/>
              </a:rPr>
              <a:t>ILO4: Implement power to heat and heat network in FlexTool</a:t>
            </a:r>
          </a:p>
          <a:p>
            <a:pPr algn="l"/>
            <a:endParaRPr lang="en-GB" dirty="0">
              <a:cs typeface="Calibri" panose="020F0502020204030204"/>
            </a:endParaRPr>
          </a:p>
          <a:p>
            <a:pPr marL="342900" indent="-342900" algn="l">
              <a:lnSpc>
                <a:spcPct val="100000"/>
              </a:lnSpc>
              <a:buFont typeface="Arial" panose="020B0604020202020204" pitchFamily="34" charset="0"/>
              <a:buChar char="•"/>
            </a:pPr>
            <a:endParaRPr lang="en-GB" sz="1600" dirty="0">
              <a:cs typeface="Calibri"/>
            </a:endParaRPr>
          </a:p>
          <a:p>
            <a:pPr algn="l">
              <a:lnSpc>
                <a:spcPct val="100000"/>
              </a:lnSpc>
            </a:pPr>
            <a:endParaRPr lang="en-GB" sz="1600" dirty="0"/>
          </a:p>
        </p:txBody>
      </p:sp>
      <p:pic>
        <p:nvPicPr>
          <p:cNvPr id="2" name="2">
            <a:hlinkClick r:id="" action="ppaction://media"/>
            <a:extLst>
              <a:ext uri="{FF2B5EF4-FFF2-40B4-BE49-F238E27FC236}">
                <a16:creationId xmlns:a16="http://schemas.microsoft.com/office/drawing/2014/main" id="{8553F230-C8BC-426A-A04B-1EFA4B8701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9105" y="335319"/>
            <a:ext cx="487363" cy="487363"/>
          </a:xfrm>
          <a:prstGeom prst="rect">
            <a:avLst/>
          </a:prstGeom>
        </p:spPr>
      </p:pic>
    </p:spTree>
    <p:extLst>
      <p:ext uri="{BB962C8B-B14F-4D97-AF65-F5344CB8AC3E}">
        <p14:creationId xmlns:p14="http://schemas.microsoft.com/office/powerpoint/2010/main" val="423301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234815"/>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16.4.3 Hydrogen generation and storage units </a:t>
            </a:r>
          </a:p>
        </p:txBody>
      </p:sp>
      <p:sp>
        <p:nvSpPr>
          <p:cNvPr id="10" name="Rounded Rectangle 9"/>
          <p:cNvSpPr/>
          <p:nvPr/>
        </p:nvSpPr>
        <p:spPr>
          <a:xfrm>
            <a:off x="390791" y="2293289"/>
            <a:ext cx="4717787" cy="3494326"/>
          </a:xfrm>
          <a:prstGeom prst="roundRect">
            <a:avLst>
              <a:gd name="adj" fmla="val 2620"/>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438" t="1410" b="1"/>
          <a:stretch/>
        </p:blipFill>
        <p:spPr>
          <a:xfrm>
            <a:off x="5285822" y="2396835"/>
            <a:ext cx="6274337" cy="147131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5822" y="4248706"/>
            <a:ext cx="6295392" cy="1439950"/>
          </a:xfrm>
          <a:prstGeom prst="rect">
            <a:avLst/>
          </a:prstGeom>
        </p:spPr>
      </p:pic>
      <p:sp>
        <p:nvSpPr>
          <p:cNvPr id="13" name="TextBox 12"/>
          <p:cNvSpPr txBox="1"/>
          <p:nvPr/>
        </p:nvSpPr>
        <p:spPr>
          <a:xfrm>
            <a:off x="5405191" y="2551239"/>
            <a:ext cx="770185" cy="461665"/>
          </a:xfrm>
          <a:prstGeom prst="rect">
            <a:avLst/>
          </a:prstGeom>
          <a:noFill/>
        </p:spPr>
        <p:txBody>
          <a:bodyPr wrap="square" rtlCol="0">
            <a:spAutoFit/>
          </a:bodyPr>
          <a:lstStyle/>
          <a:p>
            <a:r>
              <a:rPr lang="en-GB" sz="2400" b="1">
                <a:solidFill>
                  <a:srgbClr val="FF0000"/>
                </a:solidFill>
              </a:rPr>
              <a:t>a</a:t>
            </a:r>
          </a:p>
        </p:txBody>
      </p:sp>
      <p:sp>
        <p:nvSpPr>
          <p:cNvPr id="14" name="TextBox 13"/>
          <p:cNvSpPr txBox="1"/>
          <p:nvPr/>
        </p:nvSpPr>
        <p:spPr>
          <a:xfrm>
            <a:off x="5405192" y="4429608"/>
            <a:ext cx="770185" cy="461665"/>
          </a:xfrm>
          <a:prstGeom prst="rect">
            <a:avLst/>
          </a:prstGeom>
          <a:noFill/>
        </p:spPr>
        <p:txBody>
          <a:bodyPr wrap="square" rtlCol="0">
            <a:spAutoFit/>
          </a:bodyPr>
          <a:lstStyle/>
          <a:p>
            <a:r>
              <a:rPr lang="en-GB" sz="2400" b="1">
                <a:solidFill>
                  <a:srgbClr val="FF0000"/>
                </a:solidFill>
              </a:rPr>
              <a:t>b</a:t>
            </a:r>
          </a:p>
        </p:txBody>
      </p:sp>
      <p:sp>
        <p:nvSpPr>
          <p:cNvPr id="15" name="TextBox 14"/>
          <p:cNvSpPr txBox="1"/>
          <p:nvPr/>
        </p:nvSpPr>
        <p:spPr>
          <a:xfrm>
            <a:off x="479412" y="2347451"/>
            <a:ext cx="4540543" cy="3354765"/>
          </a:xfrm>
          <a:prstGeom prst="rect">
            <a:avLst/>
          </a:prstGeom>
          <a:noFill/>
        </p:spPr>
        <p:txBody>
          <a:bodyPr wrap="square" rtlCol="0">
            <a:spAutoFit/>
          </a:bodyPr>
          <a:lstStyle/>
          <a:p>
            <a:endParaRPr lang="en-GB" dirty="0"/>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Add hydrogen generation/storage units in the “</a:t>
            </a:r>
            <a:r>
              <a:rPr lang="en-GB" dirty="0" err="1">
                <a:latin typeface="Open Sans" panose="020B0606030504020204" pitchFamily="34" charset="0"/>
                <a:ea typeface="Open Sans" panose="020B0606030504020204" pitchFamily="34" charset="0"/>
                <a:cs typeface="Open Sans" panose="020B0606030504020204" pitchFamily="34" charset="0"/>
              </a:rPr>
              <a:t>unit_type</a:t>
            </a:r>
            <a:r>
              <a:rPr lang="en-GB" dirty="0">
                <a:latin typeface="Open Sans" panose="020B0606030504020204" pitchFamily="34" charset="0"/>
                <a:ea typeface="Open Sans" panose="020B0606030504020204" pitchFamily="34" charset="0"/>
                <a:cs typeface="Open Sans" panose="020B0606030504020204" pitchFamily="34" charset="0"/>
              </a:rPr>
              <a:t>” and add the main characteristics. </a:t>
            </a:r>
          </a:p>
          <a:p>
            <a:pPr marL="720725" lvl="1" indent="-263525">
              <a:buFont typeface="+mj-lt"/>
              <a:buAutoNum type="arabicParenR"/>
            </a:pPr>
            <a:r>
              <a:rPr lang="en-GB" sz="1600" dirty="0">
                <a:latin typeface="Open Sans" panose="020B0606030504020204" pitchFamily="34" charset="0"/>
                <a:ea typeface="Open Sans" panose="020B0606030504020204" pitchFamily="34" charset="0"/>
                <a:cs typeface="Open Sans" panose="020B0606030504020204" pitchFamily="34" charset="0"/>
              </a:rPr>
              <a:t>For hydrogen storage the </a:t>
            </a:r>
            <a:r>
              <a:rPr lang="en-GB" sz="1600" dirty="0" err="1">
                <a:latin typeface="Open Sans" panose="020B0606030504020204" pitchFamily="34" charset="0"/>
                <a:ea typeface="Open Sans" panose="020B0606030504020204" pitchFamily="34" charset="0"/>
                <a:cs typeface="Open Sans" panose="020B0606030504020204" pitchFamily="34" charset="0"/>
              </a:rPr>
              <a:t>inv.cost</a:t>
            </a:r>
            <a:r>
              <a:rPr lang="en-GB" sz="1600" dirty="0">
                <a:latin typeface="Open Sans" panose="020B0606030504020204" pitchFamily="34" charset="0"/>
                <a:ea typeface="Open Sans" panose="020B0606030504020204" pitchFamily="34" charset="0"/>
                <a:cs typeface="Open Sans" panose="020B0606030504020204" pitchFamily="34" charset="0"/>
              </a:rPr>
              <a:t> /KW should be set to zero.</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Add the units to “unit” sheet and define the output grid as hydrogen.</a:t>
            </a:r>
          </a:p>
          <a:p>
            <a:pPr marL="720725" lvl="1" indent="-263525">
              <a:buFont typeface="+mj-lt"/>
              <a:buAutoNum type="arabicParenR"/>
            </a:pPr>
            <a:r>
              <a:rPr lang="en-GB" sz="1600" dirty="0">
                <a:latin typeface="Open Sans" panose="020B0606030504020204" pitchFamily="34" charset="0"/>
                <a:ea typeface="Open Sans" panose="020B0606030504020204" pitchFamily="34" charset="0"/>
                <a:cs typeface="Open Sans" panose="020B0606030504020204" pitchFamily="34" charset="0"/>
              </a:rPr>
              <a:t>For electrolyser the input network should be set to electricity.</a:t>
            </a:r>
          </a:p>
          <a:p>
            <a:pPr marL="720725" lvl="1" indent="-263525">
              <a:buFont typeface="+mj-lt"/>
              <a:buAutoNum type="arabicParenR"/>
            </a:pPr>
            <a:r>
              <a:rPr lang="en-GB" sz="1600" dirty="0">
                <a:latin typeface="Open Sans" panose="020B0606030504020204" pitchFamily="34" charset="0"/>
                <a:ea typeface="Open Sans" panose="020B0606030504020204" pitchFamily="34" charset="0"/>
                <a:cs typeface="Open Sans" panose="020B0606030504020204" pitchFamily="34" charset="0"/>
              </a:rPr>
              <a:t>For hydrogen storage the storage capacity should be specified.</a:t>
            </a:r>
          </a:p>
        </p:txBody>
      </p:sp>
      <p:sp>
        <p:nvSpPr>
          <p:cNvPr id="16"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16.4 Modelling power to gas &amp; EV</a:t>
            </a:r>
            <a:endParaRPr lang="en-GB" sz="4000">
              <a:latin typeface="Open Sans"/>
              <a:ea typeface="Open Sans" panose="020B0606030504020204" pitchFamily="34" charset="0"/>
              <a:cs typeface="Open Sans" panose="020B0606030504020204" pitchFamily="34" charset="0"/>
              <a:sym typeface="Bodoni SvtyTwo ITC TT-Book"/>
            </a:endParaRPr>
          </a:p>
        </p:txBody>
      </p:sp>
      <p:pic>
        <p:nvPicPr>
          <p:cNvPr id="2" name="20">
            <a:hlinkClick r:id="" action="ppaction://media"/>
            <a:extLst>
              <a:ext uri="{FF2B5EF4-FFF2-40B4-BE49-F238E27FC236}">
                <a16:creationId xmlns:a16="http://schemas.microsoft.com/office/drawing/2014/main" id="{CEF1B1EE-2EBF-486C-A71C-31BF5DF8B0F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3285" y="263449"/>
            <a:ext cx="487363" cy="487363"/>
          </a:xfrm>
          <a:prstGeom prst="rect">
            <a:avLst/>
          </a:prstGeom>
        </p:spPr>
      </p:pic>
    </p:spTree>
    <p:extLst>
      <p:ext uri="{BB962C8B-B14F-4D97-AF65-F5344CB8AC3E}">
        <p14:creationId xmlns:p14="http://schemas.microsoft.com/office/powerpoint/2010/main" val="23509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40758"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21231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16.4.4 Power to EV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2849" y="1787129"/>
            <a:ext cx="4144222" cy="4520604"/>
          </a:xfrm>
          <a:prstGeom prst="rect">
            <a:avLst/>
          </a:prstGeom>
        </p:spPr>
      </p:pic>
      <p:sp>
        <p:nvSpPr>
          <p:cNvPr id="3" name="TextBox 2"/>
          <p:cNvSpPr txBox="1"/>
          <p:nvPr/>
        </p:nvSpPr>
        <p:spPr>
          <a:xfrm>
            <a:off x="393491" y="2241830"/>
            <a:ext cx="6680262" cy="3231654"/>
          </a:xfrm>
          <a:prstGeom prst="rect">
            <a:avLst/>
          </a:prstGeom>
          <a:noFill/>
        </p:spPr>
        <p:txBody>
          <a:bodyPr wrap="square" lIns="91440" tIns="45720" rIns="91440" bIns="45720" rtlCol="0" anchor="t">
            <a:spAutoFit/>
          </a:bodyPr>
          <a:lstStyle/>
          <a:p>
            <a:pPr lvl="1"/>
            <a:r>
              <a:rPr lang="en-GB" sz="2400">
                <a:latin typeface="Open Sans" panose="020B0606030504020204" pitchFamily="34" charset="0"/>
                <a:ea typeface="Open Sans" panose="020B0606030504020204" pitchFamily="34" charset="0"/>
                <a:cs typeface="Open Sans" panose="020B0606030504020204" pitchFamily="34" charset="0"/>
              </a:rPr>
              <a:t>The three key EV charging scenarios are: </a:t>
            </a:r>
          </a:p>
          <a:p>
            <a:pPr lvl="1"/>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mj-lt"/>
              <a:buAutoNum type="alphaLcParenR"/>
            </a:pPr>
            <a:r>
              <a:rPr lang="en-GB" sz="2000" b="1" dirty="0">
                <a:latin typeface="Open Sans"/>
                <a:ea typeface="Open Sans" panose="020B0606030504020204" pitchFamily="34" charset="0"/>
                <a:cs typeface="Open Sans" panose="020B0606030504020204" pitchFamily="34" charset="0"/>
              </a:rPr>
              <a:t>Evening uncontrolled charging:  </a:t>
            </a:r>
            <a:r>
              <a:rPr lang="en-GB" sz="2000" dirty="0">
                <a:latin typeface="Open Sans"/>
                <a:ea typeface="Open Sans" panose="020B0606030504020204" pitchFamily="34" charset="0"/>
                <a:cs typeface="Open Sans" panose="020B0606030504020204" pitchFamily="34" charset="0"/>
              </a:rPr>
              <a:t>EVs will charge at maximum power as soon as they are plugged into to the grid, mostly during evening hours.</a:t>
            </a:r>
          </a:p>
          <a:p>
            <a:pPr marL="914400" lvl="1" indent="-457200">
              <a:buFont typeface="+mj-lt"/>
              <a:buAutoNum type="alphaLcParenR"/>
            </a:pPr>
            <a:r>
              <a:rPr lang="en-GB" sz="2000" b="1" dirty="0">
                <a:latin typeface="Open Sans"/>
                <a:ea typeface="Open Sans" panose="020B0606030504020204" pitchFamily="34" charset="0"/>
                <a:cs typeface="Open Sans" panose="020B0606030504020204" pitchFamily="34" charset="0"/>
              </a:rPr>
              <a:t>Night controlled charging: </a:t>
            </a:r>
            <a:r>
              <a:rPr lang="en-GB" sz="2000" dirty="0">
                <a:latin typeface="Open Sans"/>
                <a:ea typeface="Open Sans" panose="020B0606030504020204" pitchFamily="34" charset="0"/>
                <a:cs typeface="Open Sans" panose="020B0606030504020204" pitchFamily="34" charset="0"/>
              </a:rPr>
              <a:t>Charge is distributed during the night and coincides with wind availability and low power demand</a:t>
            </a:r>
          </a:p>
          <a:p>
            <a:pPr marL="914400" lvl="1" indent="-457200">
              <a:buFont typeface="+mj-lt"/>
              <a:buAutoNum type="alphaLcParenR"/>
            </a:pPr>
            <a:r>
              <a:rPr lang="en-GB" sz="2000" b="1" dirty="0">
                <a:latin typeface="Open Sans" panose="020B0606030504020204" pitchFamily="34" charset="0"/>
                <a:ea typeface="Open Sans" panose="020B0606030504020204" pitchFamily="34" charset="0"/>
                <a:cs typeface="Open Sans" panose="020B0606030504020204" pitchFamily="34" charset="0"/>
              </a:rPr>
              <a:t>Day controlled charging: </a:t>
            </a:r>
            <a:r>
              <a:rPr lang="en-GB" sz="2000" dirty="0">
                <a:latin typeface="Open Sans" panose="020B0606030504020204" pitchFamily="34" charset="0"/>
                <a:ea typeface="Open Sans" panose="020B0606030504020204" pitchFamily="34" charset="0"/>
                <a:cs typeface="Open Sans" panose="020B0606030504020204" pitchFamily="34" charset="0"/>
              </a:rPr>
              <a:t>Charge coincides with the solar PV profile</a:t>
            </a:r>
          </a:p>
        </p:txBody>
      </p:sp>
      <p:sp>
        <p:nvSpPr>
          <p:cNvPr id="4" name="TextBox 3"/>
          <p:cNvSpPr txBox="1"/>
          <p:nvPr/>
        </p:nvSpPr>
        <p:spPr>
          <a:xfrm>
            <a:off x="7821041" y="1837710"/>
            <a:ext cx="541148" cy="461665"/>
          </a:xfrm>
          <a:prstGeom prst="rect">
            <a:avLst/>
          </a:prstGeom>
          <a:noFill/>
        </p:spPr>
        <p:txBody>
          <a:bodyPr wrap="square" rtlCol="0">
            <a:spAutoFit/>
          </a:bodyPr>
          <a:lstStyle/>
          <a:p>
            <a:r>
              <a:rPr lang="en-GB" sz="2400" b="1">
                <a:solidFill>
                  <a:srgbClr val="FF0000"/>
                </a:solidFill>
              </a:rPr>
              <a:t>a</a:t>
            </a:r>
          </a:p>
        </p:txBody>
      </p:sp>
      <p:sp>
        <p:nvSpPr>
          <p:cNvPr id="10" name="TextBox 9"/>
          <p:cNvSpPr txBox="1"/>
          <p:nvPr/>
        </p:nvSpPr>
        <p:spPr>
          <a:xfrm>
            <a:off x="7767103" y="3303038"/>
            <a:ext cx="541148" cy="461665"/>
          </a:xfrm>
          <a:prstGeom prst="rect">
            <a:avLst/>
          </a:prstGeom>
          <a:noFill/>
        </p:spPr>
        <p:txBody>
          <a:bodyPr wrap="square" rtlCol="0">
            <a:spAutoFit/>
          </a:bodyPr>
          <a:lstStyle/>
          <a:p>
            <a:r>
              <a:rPr lang="en-GB" sz="2400" b="1">
                <a:solidFill>
                  <a:srgbClr val="FF0000"/>
                </a:solidFill>
              </a:rPr>
              <a:t>b</a:t>
            </a:r>
          </a:p>
        </p:txBody>
      </p:sp>
      <p:sp>
        <p:nvSpPr>
          <p:cNvPr id="11" name="TextBox 10"/>
          <p:cNvSpPr txBox="1"/>
          <p:nvPr/>
        </p:nvSpPr>
        <p:spPr>
          <a:xfrm>
            <a:off x="7767103" y="4768366"/>
            <a:ext cx="541148" cy="461665"/>
          </a:xfrm>
          <a:prstGeom prst="rect">
            <a:avLst/>
          </a:prstGeom>
          <a:noFill/>
        </p:spPr>
        <p:txBody>
          <a:bodyPr wrap="square" rtlCol="0">
            <a:spAutoFit/>
          </a:bodyPr>
          <a:lstStyle/>
          <a:p>
            <a:r>
              <a:rPr lang="en-GB" sz="2400" b="1">
                <a:solidFill>
                  <a:srgbClr val="FF0000"/>
                </a:solidFill>
              </a:rPr>
              <a:t>c</a:t>
            </a:r>
          </a:p>
        </p:txBody>
      </p:sp>
      <p:sp>
        <p:nvSpPr>
          <p:cNvPr id="12"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16.4 Modelling power to gas &amp; EV</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13" name="TextBox 12">
            <a:extLst>
              <a:ext uri="{FF2B5EF4-FFF2-40B4-BE49-F238E27FC236}">
                <a16:creationId xmlns:a16="http://schemas.microsoft.com/office/drawing/2014/main" id="{EBBA698C-A4B5-4A45-A331-924AE64DAAE7}"/>
              </a:ext>
            </a:extLst>
          </p:cNvPr>
          <p:cNvSpPr txBox="1"/>
          <p:nvPr/>
        </p:nvSpPr>
        <p:spPr>
          <a:xfrm>
            <a:off x="7100446" y="6102889"/>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sp>
        <p:nvSpPr>
          <p:cNvPr id="14" name="Rounded Rectangle 13"/>
          <p:cNvSpPr/>
          <p:nvPr/>
        </p:nvSpPr>
        <p:spPr>
          <a:xfrm>
            <a:off x="688980" y="1943792"/>
            <a:ext cx="6439742" cy="4162083"/>
          </a:xfrm>
          <a:prstGeom prst="roundRect">
            <a:avLst>
              <a:gd name="adj" fmla="val 5483"/>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21">
            <a:hlinkClick r:id="" action="ppaction://media"/>
            <a:extLst>
              <a:ext uri="{FF2B5EF4-FFF2-40B4-BE49-F238E27FC236}">
                <a16:creationId xmlns:a16="http://schemas.microsoft.com/office/drawing/2014/main" id="{336C3C76-0F70-41D7-9096-E23CC65E152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3491" y="240852"/>
            <a:ext cx="487363" cy="487363"/>
          </a:xfrm>
          <a:prstGeom prst="rect">
            <a:avLst/>
          </a:prstGeom>
        </p:spPr>
      </p:pic>
    </p:spTree>
    <p:extLst>
      <p:ext uri="{BB962C8B-B14F-4D97-AF65-F5344CB8AC3E}">
        <p14:creationId xmlns:p14="http://schemas.microsoft.com/office/powerpoint/2010/main" val="13666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47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57323" y="1215751"/>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16.4.5 Modelling EV</a:t>
            </a: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b="12480"/>
          <a:stretch/>
        </p:blipFill>
        <p:spPr>
          <a:xfrm>
            <a:off x="9999363" y="4409506"/>
            <a:ext cx="1267908" cy="1477540"/>
          </a:xfrm>
          <a:prstGeom prst="rect">
            <a:avLst/>
          </a:prstGeom>
        </p:spPr>
      </p:pic>
      <p:sp>
        <p:nvSpPr>
          <p:cNvPr id="7" name="Rounded Rectangle 6"/>
          <p:cNvSpPr/>
          <p:nvPr/>
        </p:nvSpPr>
        <p:spPr>
          <a:xfrm>
            <a:off x="957323" y="1864427"/>
            <a:ext cx="4992215" cy="4384392"/>
          </a:xfrm>
          <a:prstGeom prst="roundRect">
            <a:avLst>
              <a:gd name="adj" fmla="val 2596"/>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159073" y="2433812"/>
            <a:ext cx="4578706" cy="2098788"/>
          </a:xfrm>
          <a:prstGeom prst="roundRect">
            <a:avLst>
              <a:gd name="adj" fmla="val 4187"/>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1159073" y="4690200"/>
            <a:ext cx="4578706" cy="1389966"/>
          </a:xfrm>
          <a:prstGeom prst="roundRect">
            <a:avLst>
              <a:gd name="adj" fmla="val 3664"/>
            </a:avLst>
          </a:prstGeom>
          <a:solidFill>
            <a:schemeClr val="accent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159073" y="1854766"/>
            <a:ext cx="2982814" cy="461665"/>
          </a:xfrm>
          <a:prstGeom prst="rect">
            <a:avLst/>
          </a:prstGeom>
          <a:noFill/>
        </p:spPr>
        <p:txBody>
          <a:bodyPr wrap="square" rtlCol="0">
            <a:spAutoFit/>
          </a:bodyPr>
          <a:lstStyle/>
          <a:p>
            <a:r>
              <a:rPr lang="en-GB" sz="2400"/>
              <a:t>Electro-mobility grid</a:t>
            </a:r>
          </a:p>
        </p:txBody>
      </p:sp>
      <p:sp>
        <p:nvSpPr>
          <p:cNvPr id="16" name="Right Arrow 15"/>
          <p:cNvSpPr/>
          <p:nvPr/>
        </p:nvSpPr>
        <p:spPr>
          <a:xfrm rot="10800000">
            <a:off x="5968546" y="4432223"/>
            <a:ext cx="3484211" cy="205222"/>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1313800" y="2448367"/>
            <a:ext cx="2876645" cy="369332"/>
          </a:xfrm>
          <a:prstGeom prst="rect">
            <a:avLst/>
          </a:prstGeom>
          <a:noFill/>
        </p:spPr>
        <p:txBody>
          <a:bodyPr wrap="square" rtlCol="0">
            <a:spAutoFit/>
          </a:bodyPr>
          <a:lstStyle/>
          <a:p>
            <a:r>
              <a:rPr lang="en-GB"/>
              <a:t>Demand</a:t>
            </a:r>
          </a:p>
        </p:txBody>
      </p:sp>
      <p:sp>
        <p:nvSpPr>
          <p:cNvPr id="36" name="TextBox 35"/>
          <p:cNvSpPr txBox="1"/>
          <p:nvPr/>
        </p:nvSpPr>
        <p:spPr>
          <a:xfrm>
            <a:off x="1313800" y="4743319"/>
            <a:ext cx="1896479" cy="369332"/>
          </a:xfrm>
          <a:prstGeom prst="rect">
            <a:avLst/>
          </a:prstGeom>
          <a:noFill/>
        </p:spPr>
        <p:txBody>
          <a:bodyPr wrap="square" rtlCol="0">
            <a:spAutoFit/>
          </a:bodyPr>
          <a:lstStyle/>
          <a:p>
            <a:r>
              <a:rPr lang="en-GB"/>
              <a:t>Reserve</a:t>
            </a:r>
          </a:p>
        </p:txBody>
      </p:sp>
      <p:sp>
        <p:nvSpPr>
          <p:cNvPr id="42" name="TextBox 41"/>
          <p:cNvSpPr txBox="1"/>
          <p:nvPr/>
        </p:nvSpPr>
        <p:spPr>
          <a:xfrm>
            <a:off x="1194103" y="2836286"/>
            <a:ext cx="4556580" cy="156966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t>Define the demand profile in the “</a:t>
            </a:r>
            <a:r>
              <a:rPr lang="en-GB" sz="1600" b="1" dirty="0" err="1"/>
              <a:t>ts_energy</a:t>
            </a:r>
            <a:r>
              <a:rPr lang="en-GB" sz="1600" dirty="0"/>
              <a:t>” sheet.</a:t>
            </a:r>
          </a:p>
          <a:p>
            <a:pPr marL="285750" indent="-285750">
              <a:buFont typeface="Arial" panose="020B0604020202020204" pitchFamily="34" charset="0"/>
              <a:buChar char="•"/>
            </a:pPr>
            <a:r>
              <a:rPr lang="en-GB" sz="1600" dirty="0"/>
              <a:t>This demand represents discharge of battery for mobility.</a:t>
            </a:r>
          </a:p>
          <a:p>
            <a:pPr marL="285750" indent="-285750">
              <a:buFont typeface="Arial" panose="020B0604020202020204" pitchFamily="34" charset="0"/>
              <a:buChar char="•"/>
            </a:pPr>
            <a:r>
              <a:rPr lang="en-GB" sz="1600" dirty="0"/>
              <a:t>This demand is estimated and projected over the planning horizon and should be added as input.</a:t>
            </a:r>
          </a:p>
        </p:txBody>
      </p:sp>
      <p:sp>
        <p:nvSpPr>
          <p:cNvPr id="44" name="TextBox 43"/>
          <p:cNvSpPr txBox="1"/>
          <p:nvPr/>
        </p:nvSpPr>
        <p:spPr>
          <a:xfrm>
            <a:off x="1241593" y="5039504"/>
            <a:ext cx="4373110"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t>Defined reserve profile in the “</a:t>
            </a:r>
            <a:r>
              <a:rPr lang="en-GB" sz="1600" b="1" dirty="0" err="1"/>
              <a:t>ts_reserve</a:t>
            </a:r>
            <a:r>
              <a:rPr lang="en-GB" sz="1600" dirty="0"/>
              <a:t>” sheet.</a:t>
            </a:r>
          </a:p>
          <a:p>
            <a:pPr marL="285750" indent="-285750">
              <a:buFont typeface="Arial" panose="020B0604020202020204" pitchFamily="34" charset="0"/>
              <a:buChar char="•"/>
            </a:pPr>
            <a:r>
              <a:rPr lang="en-GB" sz="1600" dirty="0"/>
              <a:t>This is used to represent the amount of EVs that are connected to grid in a time period.</a:t>
            </a:r>
          </a:p>
        </p:txBody>
      </p:sp>
      <p:sp>
        <p:nvSpPr>
          <p:cNvPr id="45" name="TextBox 44"/>
          <p:cNvSpPr txBox="1"/>
          <p:nvPr/>
        </p:nvSpPr>
        <p:spPr>
          <a:xfrm>
            <a:off x="9834745" y="3806167"/>
            <a:ext cx="1557278" cy="461665"/>
          </a:xfrm>
          <a:prstGeom prst="rect">
            <a:avLst/>
          </a:prstGeom>
          <a:noFill/>
        </p:spPr>
        <p:txBody>
          <a:bodyPr wrap="square" rtlCol="0">
            <a:spAutoFit/>
          </a:bodyPr>
          <a:lstStyle/>
          <a:p>
            <a:r>
              <a:rPr lang="en-GB" sz="2400"/>
              <a:t>Power grid </a:t>
            </a:r>
          </a:p>
        </p:txBody>
      </p:sp>
      <p:sp>
        <p:nvSpPr>
          <p:cNvPr id="33" name="Right Arrow 32"/>
          <p:cNvSpPr/>
          <p:nvPr/>
        </p:nvSpPr>
        <p:spPr>
          <a:xfrm rot="10800000" flipH="1">
            <a:off x="5973288" y="5013254"/>
            <a:ext cx="3479470" cy="198794"/>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961413" y="5569527"/>
            <a:ext cx="748145" cy="106878"/>
          </a:xfrm>
          <a:prstGeom prst="rect">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rot="10800000" flipH="1">
            <a:off x="8737676" y="5513785"/>
            <a:ext cx="748145" cy="216000"/>
          </a:xfrm>
          <a:prstGeom prst="rightArrow">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010006" y="4046986"/>
            <a:ext cx="1401289" cy="369332"/>
          </a:xfrm>
          <a:prstGeom prst="rect">
            <a:avLst/>
          </a:prstGeom>
          <a:noFill/>
        </p:spPr>
        <p:txBody>
          <a:bodyPr wrap="square" rtlCol="0">
            <a:spAutoFit/>
          </a:bodyPr>
          <a:lstStyle/>
          <a:p>
            <a:r>
              <a:rPr lang="en-GB"/>
              <a:t>Discharge</a:t>
            </a:r>
          </a:p>
        </p:txBody>
      </p:sp>
      <p:sp>
        <p:nvSpPr>
          <p:cNvPr id="26" name="TextBox 25"/>
          <p:cNvSpPr txBox="1"/>
          <p:nvPr/>
        </p:nvSpPr>
        <p:spPr>
          <a:xfrm>
            <a:off x="7161683" y="4684692"/>
            <a:ext cx="1401289" cy="369332"/>
          </a:xfrm>
          <a:prstGeom prst="rect">
            <a:avLst/>
          </a:prstGeom>
          <a:noFill/>
        </p:spPr>
        <p:txBody>
          <a:bodyPr wrap="square" rtlCol="0">
            <a:spAutoFit/>
          </a:bodyPr>
          <a:lstStyle/>
          <a:p>
            <a:r>
              <a:rPr lang="en-GB"/>
              <a:t>Charge</a:t>
            </a:r>
          </a:p>
        </p:txBody>
      </p:sp>
      <p:sp>
        <p:nvSpPr>
          <p:cNvPr id="27" name="TextBox 26"/>
          <p:cNvSpPr txBox="1"/>
          <p:nvPr/>
        </p:nvSpPr>
        <p:spPr>
          <a:xfrm>
            <a:off x="6864839" y="5419394"/>
            <a:ext cx="1994978" cy="369332"/>
          </a:xfrm>
          <a:prstGeom prst="rect">
            <a:avLst/>
          </a:prstGeom>
          <a:noFill/>
        </p:spPr>
        <p:txBody>
          <a:bodyPr wrap="square" rtlCol="0">
            <a:spAutoFit/>
          </a:bodyPr>
          <a:lstStyle/>
          <a:p>
            <a:r>
              <a:rPr lang="en-GB"/>
              <a:t>Ancillary services</a:t>
            </a:r>
          </a:p>
        </p:txBody>
      </p:sp>
      <mc:AlternateContent xmlns:mc="http://schemas.openxmlformats.org/markup-compatibility/2006" xmlns:a14="http://schemas.microsoft.com/office/drawing/2010/main">
        <mc:Choice Requires="a14">
          <p:sp>
            <p:nvSpPr>
              <p:cNvPr id="11" name="TextBox 10"/>
              <p:cNvSpPr txBox="1"/>
              <p:nvPr/>
            </p:nvSpPr>
            <p:spPr>
              <a:xfrm>
                <a:off x="6121808" y="1583078"/>
                <a:ext cx="3129045" cy="1114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i="1">
                              <a:latin typeface="Cambria Math" panose="02040503050406030204" pitchFamily="18" charset="0"/>
                            </a:rPr>
                            <m:t>𝑃</m:t>
                          </m:r>
                        </m:e>
                        <m:sub>
                          <m:r>
                            <a:rPr lang="en-GB" sz="2000" i="1">
                              <a:latin typeface="Cambria Math" panose="02040503050406030204" pitchFamily="18" charset="0"/>
                            </a:rPr>
                            <m:t>𝑡𝑜𝑡</m:t>
                          </m:r>
                        </m:sub>
                      </m:sSub>
                      <m:r>
                        <a:rPr lang="en-GB" sz="2000" i="1" smtClean="0">
                          <a:latin typeface="Cambria Math" panose="02040503050406030204" pitchFamily="18" charset="0"/>
                        </a:rPr>
                        <m:t>=</m:t>
                      </m:r>
                      <m:r>
                        <a:rPr lang="en-GB" sz="2000" b="0" i="1" smtClean="0">
                          <a:latin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𝛼</m:t>
                      </m:r>
                      <m:r>
                        <a:rPr lang="en-GB" sz="2000" b="0" i="1" smtClean="0">
                          <a:latin typeface="Cambria Math" panose="02040503050406030204" pitchFamily="18" charset="0"/>
                          <a:ea typeface="Cambria Math" panose="02040503050406030204" pitchFamily="18" charset="0"/>
                        </a:rPr>
                        <m:t> ∗ </m:t>
                      </m:r>
                      <m:nary>
                        <m:naryPr>
                          <m:chr m:val="∑"/>
                          <m:subHide m:val="on"/>
                          <m:supHide m:val="on"/>
                          <m:ctrlPr>
                            <a:rPr lang="en-GB" sz="2000" b="0" i="1" smtClean="0">
                              <a:latin typeface="Cambria Math" panose="02040503050406030204" pitchFamily="18" charset="0"/>
                              <a:ea typeface="Cambria Math" panose="02040503050406030204" pitchFamily="18" charset="0"/>
                            </a:rPr>
                          </m:ctrlPr>
                        </m:naryPr>
                        <m:sub/>
                        <m:sup/>
                        <m:e>
                          <m:sSub>
                            <m:sSubPr>
                              <m:ctrlPr>
                                <a:rPr lang="en-GB" sz="2000" i="1">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𝑃</m:t>
                              </m:r>
                            </m:e>
                            <m:sub>
                              <m:r>
                                <a:rPr lang="en-GB" sz="2000" i="1">
                                  <a:latin typeface="Cambria Math" panose="02040503050406030204" pitchFamily="18" charset="0"/>
                                  <a:ea typeface="Cambria Math" panose="02040503050406030204" pitchFamily="18" charset="0"/>
                                </a:rPr>
                                <m:t>𝐶h𝑎𝑟𝑔𝑒𝑟𝑠</m:t>
                              </m:r>
                            </m:sub>
                          </m:sSub>
                        </m:e>
                      </m:nary>
                    </m:oMath>
                  </m:oMathPara>
                </a14:m>
                <a:endParaRPr lang="en-GB" b="0"/>
              </a:p>
              <a:p>
                <a:endParaRPr lang="en-GB"/>
              </a:p>
            </p:txBody>
          </p:sp>
        </mc:Choice>
        <mc:Fallback xmlns="">
          <p:sp>
            <p:nvSpPr>
              <p:cNvPr id="11" name="TextBox 10"/>
              <p:cNvSpPr txBox="1">
                <a:spLocks noRot="1" noChangeAspect="1" noMove="1" noResize="1" noEditPoints="1" noAdjustHandles="1" noChangeArrowheads="1" noChangeShapeType="1" noTextEdit="1"/>
              </p:cNvSpPr>
              <p:nvPr/>
            </p:nvSpPr>
            <p:spPr>
              <a:xfrm>
                <a:off x="6121808" y="1583078"/>
                <a:ext cx="3129045" cy="111466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096000" y="2167446"/>
                <a:ext cx="3129045" cy="837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𝐸</m:t>
                          </m:r>
                        </m:e>
                        <m:sub>
                          <m:r>
                            <a:rPr lang="en-GB" sz="2000" i="1">
                              <a:latin typeface="Cambria Math" panose="02040503050406030204" pitchFamily="18" charset="0"/>
                            </a:rPr>
                            <m:t>𝑡𝑜𝑡</m:t>
                          </m:r>
                        </m:sub>
                      </m:sSub>
                      <m:r>
                        <a:rPr lang="en-GB" sz="2000" i="1" smtClean="0">
                          <a:latin typeface="Cambria Math" panose="02040503050406030204" pitchFamily="18" charset="0"/>
                        </a:rPr>
                        <m:t>=</m:t>
                      </m:r>
                      <m:r>
                        <a:rPr lang="en-GB" sz="2000" b="0" i="1" smtClean="0">
                          <a:latin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𝛼</m:t>
                      </m:r>
                      <m:r>
                        <a:rPr lang="en-GB" sz="2000" b="0" i="1" smtClean="0">
                          <a:latin typeface="Cambria Math" panose="02040503050406030204" pitchFamily="18" charset="0"/>
                          <a:ea typeface="Cambria Math" panose="02040503050406030204" pitchFamily="18" charset="0"/>
                        </a:rPr>
                        <m:t> ∗ </m:t>
                      </m:r>
                      <m:nary>
                        <m:naryPr>
                          <m:chr m:val="∑"/>
                          <m:subHide m:val="on"/>
                          <m:supHide m:val="on"/>
                          <m:ctrlPr>
                            <a:rPr lang="en-GB" sz="2000" b="0" i="1" smtClean="0">
                              <a:latin typeface="Cambria Math" panose="02040503050406030204" pitchFamily="18" charset="0"/>
                              <a:ea typeface="Cambria Math" panose="02040503050406030204" pitchFamily="18" charset="0"/>
                            </a:rPr>
                          </m:ctrlPr>
                        </m:naryPr>
                        <m:sub/>
                        <m:sup/>
                        <m:e>
                          <m:sSub>
                            <m:sSubPr>
                              <m:ctrlPr>
                                <a:rPr lang="en-GB" sz="2000" i="1">
                                  <a:latin typeface="Cambria Math" panose="02040503050406030204" pitchFamily="18" charset="0"/>
                                  <a:ea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𝐸</m:t>
                              </m:r>
                            </m:e>
                            <m:sub>
                              <m:r>
                                <a:rPr lang="en-GB" sz="2000" i="1">
                                  <a:latin typeface="Cambria Math" panose="02040503050406030204" pitchFamily="18" charset="0"/>
                                  <a:ea typeface="Cambria Math" panose="02040503050406030204" pitchFamily="18" charset="0"/>
                                </a:rPr>
                                <m:t>𝑏𝑎𝑡𝑡𝑒𝑟𝑦</m:t>
                              </m:r>
                            </m:sub>
                          </m:sSub>
                        </m:e>
                      </m:nary>
                    </m:oMath>
                  </m:oMathPara>
                </a14:m>
                <a:endParaRPr lang="en-GB" b="0"/>
              </a:p>
            </p:txBody>
          </p:sp>
        </mc:Choice>
        <mc:Fallback xmlns="">
          <p:sp>
            <p:nvSpPr>
              <p:cNvPr id="29" name="TextBox 28"/>
              <p:cNvSpPr txBox="1">
                <a:spLocks noRot="1" noChangeAspect="1" noMove="1" noResize="1" noEditPoints="1" noAdjustHandles="1" noChangeArrowheads="1" noChangeShapeType="1" noTextEdit="1"/>
              </p:cNvSpPr>
              <p:nvPr/>
            </p:nvSpPr>
            <p:spPr>
              <a:xfrm>
                <a:off x="6096000" y="2167446"/>
                <a:ext cx="3129045" cy="837665"/>
              </a:xfrm>
              <a:prstGeom prst="rect">
                <a:avLst/>
              </a:prstGeom>
              <a:blipFill>
                <a:blip r:embed="rId8"/>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b="22424"/>
          <a:stretch/>
        </p:blipFill>
        <p:spPr>
          <a:xfrm flipH="1">
            <a:off x="7017545" y="2926938"/>
            <a:ext cx="1337573" cy="1037632"/>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6287929" y="2818292"/>
                <a:ext cx="2290173" cy="276999"/>
              </a:xfrm>
              <a:prstGeom prst="rect">
                <a:avLst/>
              </a:prstGeom>
              <a:noFill/>
            </p:spPr>
            <p:txBody>
              <a:bodyPr wrap="square" rtlCol="0">
                <a:spAutoFit/>
              </a:bodyPr>
              <a:lstStyle/>
              <a:p>
                <a14:m>
                  <m:oMath xmlns:m="http://schemas.openxmlformats.org/officeDocument/2006/math">
                    <m:r>
                      <a:rPr lang="en-GB" sz="1200" i="1" smtClean="0">
                        <a:latin typeface="Cambria Math" panose="02040503050406030204" pitchFamily="18" charset="0"/>
                        <a:ea typeface="Cambria Math" panose="02040503050406030204" pitchFamily="18" charset="0"/>
                      </a:rPr>
                      <m:t>𝛼</m:t>
                    </m:r>
                  </m:oMath>
                </a14:m>
                <a:r>
                  <a:rPr lang="en-GB" sz="1200"/>
                  <a:t>  Simultaneity factor</a:t>
                </a:r>
              </a:p>
            </p:txBody>
          </p:sp>
        </mc:Choice>
        <mc:Fallback xmlns="">
          <p:sp>
            <p:nvSpPr>
              <p:cNvPr id="17" name="TextBox 16"/>
              <p:cNvSpPr txBox="1">
                <a:spLocks noRot="1" noChangeAspect="1" noMove="1" noResize="1" noEditPoints="1" noAdjustHandles="1" noChangeArrowheads="1" noChangeShapeType="1" noTextEdit="1"/>
              </p:cNvSpPr>
              <p:nvPr/>
            </p:nvSpPr>
            <p:spPr>
              <a:xfrm>
                <a:off x="6287929" y="2818292"/>
                <a:ext cx="2290173" cy="276999"/>
              </a:xfrm>
              <a:prstGeom prst="rect">
                <a:avLst/>
              </a:prstGeom>
              <a:blipFill>
                <a:blip r:embed="rId10"/>
                <a:stretch>
                  <a:fillRect b="-15217"/>
                </a:stretch>
              </a:blipFill>
            </p:spPr>
            <p:txBody>
              <a:bodyPr/>
              <a:lstStyle/>
              <a:p>
                <a:r>
                  <a:rPr lang="en-US">
                    <a:noFill/>
                  </a:rPr>
                  <a:t> </a:t>
                </a:r>
              </a:p>
            </p:txBody>
          </p:sp>
        </mc:Fallback>
      </mc:AlternateContent>
      <p:sp>
        <p:nvSpPr>
          <p:cNvPr id="28"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16.4 Modelling power to gas &amp; EV</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30" name="TextBox 29">
            <a:extLst>
              <a:ext uri="{FF2B5EF4-FFF2-40B4-BE49-F238E27FC236}">
                <a16:creationId xmlns:a16="http://schemas.microsoft.com/office/drawing/2014/main" id="{EBBA698C-A4B5-4A45-A331-924AE64DAAE7}"/>
              </a:ext>
            </a:extLst>
          </p:cNvPr>
          <p:cNvSpPr txBox="1"/>
          <p:nvPr/>
        </p:nvSpPr>
        <p:spPr>
          <a:xfrm>
            <a:off x="9563947" y="5974088"/>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pic>
        <p:nvPicPr>
          <p:cNvPr id="9" name="22">
            <a:hlinkClick r:id="" action="ppaction://media"/>
            <a:extLst>
              <a:ext uri="{FF2B5EF4-FFF2-40B4-BE49-F238E27FC236}">
                <a16:creationId xmlns:a16="http://schemas.microsoft.com/office/drawing/2014/main" id="{741AF5B6-E1AD-438E-9124-6E6F26A877B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83285" y="263449"/>
            <a:ext cx="487363" cy="487363"/>
          </a:xfrm>
          <a:prstGeom prst="rect">
            <a:avLst/>
          </a:prstGeom>
        </p:spPr>
      </p:pic>
    </p:spTree>
    <p:extLst>
      <p:ext uri="{BB962C8B-B14F-4D97-AF65-F5344CB8AC3E}">
        <p14:creationId xmlns:p14="http://schemas.microsoft.com/office/powerpoint/2010/main" val="310584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39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MINI LECTURE NUMBER &amp; NAME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16 References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887215" y="1590635"/>
            <a:ext cx="10624517"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lphaL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(2020a), “Modelling different flexibility options” (2020), International Renewable Energy Agency,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https://www.irena.org/energytransition/Energy-System-Models-and-Data/IRENA-FlexTool-Training-Materials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lphaL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(2020b), “Basic Training ” (2020), International Renewable Energy Agency, Abu Dhabi, </a:t>
            </a:r>
          </a:p>
          <a:p>
            <a:pPr marL="363538"/>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https://www.irena.org/energytransition/Energy-System-Models-and-Data/IRENA-FlexTool-Training-Materials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63525"/>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t> </a:t>
            </a:r>
          </a:p>
        </p:txBody>
      </p:sp>
    </p:spTree>
    <p:extLst>
      <p:ext uri="{BB962C8B-B14F-4D97-AF65-F5344CB8AC3E}">
        <p14:creationId xmlns:p14="http://schemas.microsoft.com/office/powerpoint/2010/main" val="1225866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s://ukc-powerpoint.officeapps.live.com/pods/GetClipboardImage.ashx?Id=fdd7a6e6-5703-4923-b815-7eb6e6a19c62&amp;DC=GUK4&amp;wdoverrides=GetClipboardImageEnable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6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1060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163857"/>
            <a:ext cx="6217920" cy="400110"/>
          </a:xfrm>
          <a:prstGeom prst="rect">
            <a:avLst/>
          </a:prstGeom>
        </p:spPr>
        <p:txBody>
          <a:bodyPr wrap="square" lIns="91440" tIns="45720" rIns="91440" bIns="45720" anchor="t">
            <a:spAutoFit/>
          </a:bodyPr>
          <a:lstStyle/>
          <a:p>
            <a:pPr>
              <a:spcAft>
                <a:spcPts val="1200"/>
              </a:spcAft>
            </a:pPr>
            <a:r>
              <a:rPr lang="en-GB" sz="2000" b="1">
                <a:solidFill>
                  <a:schemeClr val="accent5">
                    <a:lumMod val="60000"/>
                    <a:lumOff val="40000"/>
                  </a:schemeClr>
                </a:solidFill>
                <a:latin typeface="Open Sans"/>
                <a:ea typeface="Open Sans" panose="020B0606030504020204" pitchFamily="34" charset="0"/>
                <a:cs typeface="Open Sans" panose="020B0606030504020204" pitchFamily="34" charset="0"/>
              </a:rPr>
              <a:t>16.1.1 Modifying the input file</a:t>
            </a:r>
            <a:endPar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16.1 Modelling flexible generation &amp; demand</a:t>
            </a:r>
            <a:endParaRPr lang="en-GB" sz="4000">
              <a:latin typeface="Open Sans"/>
              <a:ea typeface="Open Sans" panose="020B0606030504020204" pitchFamily="34" charset="0"/>
              <a:cs typeface="Open Sans" panose="020B0606030504020204" pitchFamily="34" charset="0"/>
              <a:sym typeface="Bodoni SvtyTwo ITC TT-Book"/>
            </a:endParaRPr>
          </a:p>
        </p:txBody>
      </p:sp>
      <p:grpSp>
        <p:nvGrpSpPr>
          <p:cNvPr id="7" name="Group 6"/>
          <p:cNvGrpSpPr/>
          <p:nvPr/>
        </p:nvGrpSpPr>
        <p:grpSpPr>
          <a:xfrm>
            <a:off x="5907719" y="1678193"/>
            <a:ext cx="5129628" cy="2194998"/>
            <a:chOff x="6247417" y="1551530"/>
            <a:chExt cx="5168833" cy="2224057"/>
          </a:xfrm>
        </p:grpSpPr>
        <p:pic>
          <p:nvPicPr>
            <p:cNvPr id="13" name="Picture 12">
              <a:extLst>
                <a:ext uri="{FF2B5EF4-FFF2-40B4-BE49-F238E27FC236}">
                  <a16:creationId xmlns:a16="http://schemas.microsoft.com/office/drawing/2014/main" id="{B8C7DF9F-45ED-4FDA-9F3E-B1A47DF4EF17}"/>
                </a:ext>
              </a:extLst>
            </p:cNvPr>
            <p:cNvPicPr>
              <a:picLocks noChangeAspect="1"/>
            </p:cNvPicPr>
            <p:nvPr/>
          </p:nvPicPr>
          <p:blipFill rotWithShape="1">
            <a:blip r:embed="rId6"/>
            <a:srcRect l="1" t="14753" r="1096"/>
            <a:stretch/>
          </p:blipFill>
          <p:spPr>
            <a:xfrm>
              <a:off x="6247417" y="1551530"/>
              <a:ext cx="5168833" cy="2224057"/>
            </a:xfrm>
            <a:prstGeom prst="rect">
              <a:avLst/>
            </a:prstGeom>
          </p:spPr>
        </p:pic>
        <p:grpSp>
          <p:nvGrpSpPr>
            <p:cNvPr id="15" name="Group 14">
              <a:extLst>
                <a:ext uri="{FF2B5EF4-FFF2-40B4-BE49-F238E27FC236}">
                  <a16:creationId xmlns:a16="http://schemas.microsoft.com/office/drawing/2014/main" id="{0100117E-40EF-424D-A084-999144C47F0C}"/>
                </a:ext>
              </a:extLst>
            </p:cNvPr>
            <p:cNvGrpSpPr/>
            <p:nvPr/>
          </p:nvGrpSpPr>
          <p:grpSpPr>
            <a:xfrm>
              <a:off x="7162772" y="2252197"/>
              <a:ext cx="807256" cy="461665"/>
              <a:chOff x="1335707" y="2300816"/>
              <a:chExt cx="588600" cy="295719"/>
            </a:xfrm>
          </p:grpSpPr>
          <p:sp>
            <p:nvSpPr>
              <p:cNvPr id="16" name="Oval 15">
                <a:extLst>
                  <a:ext uri="{FF2B5EF4-FFF2-40B4-BE49-F238E27FC236}">
                    <a16:creationId xmlns:a16="http://schemas.microsoft.com/office/drawing/2014/main" id="{F7120672-1960-446D-A4A6-9B5DD6FC654A}"/>
                  </a:ext>
                </a:extLst>
              </p:cNvPr>
              <p:cNvSpPr/>
              <p:nvPr/>
            </p:nvSpPr>
            <p:spPr>
              <a:xfrm>
                <a:off x="1335707" y="2397760"/>
                <a:ext cx="494454" cy="1219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AD26D5A-ADEE-4D9D-B0D4-F338F0F3FF56}"/>
                  </a:ext>
                </a:extLst>
              </p:cNvPr>
              <p:cNvSpPr txBox="1"/>
              <p:nvPr/>
            </p:nvSpPr>
            <p:spPr>
              <a:xfrm>
                <a:off x="1802387" y="2300816"/>
                <a:ext cx="121920" cy="295719"/>
              </a:xfrm>
              <a:prstGeom prst="rect">
                <a:avLst/>
              </a:prstGeom>
              <a:noFill/>
            </p:spPr>
            <p:txBody>
              <a:bodyPr wrap="square" rtlCol="0">
                <a:spAutoFit/>
              </a:bodyPr>
              <a:lstStyle/>
              <a:p>
                <a:r>
                  <a:rPr lang="en-GB" sz="2400">
                    <a:solidFill>
                      <a:srgbClr val="FF0000"/>
                    </a:solidFill>
                  </a:rPr>
                  <a:t>a</a:t>
                </a:r>
              </a:p>
            </p:txBody>
          </p:sp>
        </p:grpSp>
      </p:grpSp>
      <p:grpSp>
        <p:nvGrpSpPr>
          <p:cNvPr id="23" name="Group 22"/>
          <p:cNvGrpSpPr/>
          <p:nvPr/>
        </p:nvGrpSpPr>
        <p:grpSpPr>
          <a:xfrm>
            <a:off x="5738115" y="3994333"/>
            <a:ext cx="5393536" cy="2228592"/>
            <a:chOff x="5974080" y="3994333"/>
            <a:chExt cx="5393536" cy="2228592"/>
          </a:xfrm>
        </p:grpSpPr>
        <p:pic>
          <p:nvPicPr>
            <p:cNvPr id="14" name="Picture 13">
              <a:extLst>
                <a:ext uri="{FF2B5EF4-FFF2-40B4-BE49-F238E27FC236}">
                  <a16:creationId xmlns:a16="http://schemas.microsoft.com/office/drawing/2014/main" id="{BF46A2DF-0E3E-4B55-9EF4-162B38912F63}"/>
                </a:ext>
              </a:extLst>
            </p:cNvPr>
            <p:cNvPicPr>
              <a:picLocks noChangeAspect="1"/>
            </p:cNvPicPr>
            <p:nvPr/>
          </p:nvPicPr>
          <p:blipFill>
            <a:blip r:embed="rId7"/>
            <a:stretch>
              <a:fillRect/>
            </a:stretch>
          </p:blipFill>
          <p:spPr>
            <a:xfrm>
              <a:off x="6240078" y="3994333"/>
              <a:ext cx="5127538" cy="2228592"/>
            </a:xfrm>
            <a:prstGeom prst="rect">
              <a:avLst/>
            </a:prstGeom>
          </p:spPr>
        </p:pic>
        <p:sp>
          <p:nvSpPr>
            <p:cNvPr id="18" name="TextBox 17">
              <a:extLst>
                <a:ext uri="{FF2B5EF4-FFF2-40B4-BE49-F238E27FC236}">
                  <a16:creationId xmlns:a16="http://schemas.microsoft.com/office/drawing/2014/main" id="{C9E97B6C-D3F1-48BB-979B-5292ED8032E6}"/>
                </a:ext>
              </a:extLst>
            </p:cNvPr>
            <p:cNvSpPr txBox="1"/>
            <p:nvPr/>
          </p:nvSpPr>
          <p:spPr>
            <a:xfrm>
              <a:off x="5974080" y="5030519"/>
              <a:ext cx="121920" cy="461665"/>
            </a:xfrm>
            <a:prstGeom prst="rect">
              <a:avLst/>
            </a:prstGeom>
            <a:noFill/>
          </p:spPr>
          <p:txBody>
            <a:bodyPr wrap="square" rtlCol="0">
              <a:spAutoFit/>
            </a:bodyPr>
            <a:lstStyle/>
            <a:p>
              <a:r>
                <a:rPr lang="en-GB" sz="2400">
                  <a:solidFill>
                    <a:srgbClr val="FF0000"/>
                  </a:solidFill>
                </a:rPr>
                <a:t>c</a:t>
              </a:r>
            </a:p>
          </p:txBody>
        </p:sp>
        <p:cxnSp>
          <p:nvCxnSpPr>
            <p:cNvPr id="19" name="Straight Arrow Connector 18">
              <a:extLst>
                <a:ext uri="{FF2B5EF4-FFF2-40B4-BE49-F238E27FC236}">
                  <a16:creationId xmlns:a16="http://schemas.microsoft.com/office/drawing/2014/main" id="{9818ECB9-FF06-429F-8778-ACB5AC654DD1}"/>
                </a:ext>
              </a:extLst>
            </p:cNvPr>
            <p:cNvCxnSpPr>
              <a:cxnSpLocks/>
            </p:cNvCxnSpPr>
            <p:nvPr/>
          </p:nvCxnSpPr>
          <p:spPr>
            <a:xfrm flipV="1">
              <a:off x="6194323" y="5073551"/>
              <a:ext cx="239869" cy="3349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202089C6-76D8-4142-AF89-3C0A5BAF6719}"/>
              </a:ext>
            </a:extLst>
          </p:cNvPr>
          <p:cNvGrpSpPr/>
          <p:nvPr/>
        </p:nvGrpSpPr>
        <p:grpSpPr>
          <a:xfrm>
            <a:off x="1017595" y="1886884"/>
            <a:ext cx="4294848" cy="4372263"/>
            <a:chOff x="4624061" y="1810410"/>
            <a:chExt cx="4294848" cy="3431235"/>
          </a:xfrm>
        </p:grpSpPr>
        <p:sp>
          <p:nvSpPr>
            <p:cNvPr id="21" name="Rectangle: Rounded Corners 21">
              <a:extLst>
                <a:ext uri="{FF2B5EF4-FFF2-40B4-BE49-F238E27FC236}">
                  <a16:creationId xmlns:a16="http://schemas.microsoft.com/office/drawing/2014/main" id="{3900014F-68C8-4AAE-A064-1AF129C9F870}"/>
                </a:ext>
              </a:extLst>
            </p:cNvPr>
            <p:cNvSpPr/>
            <p:nvPr/>
          </p:nvSpPr>
          <p:spPr>
            <a:xfrm>
              <a:off x="4624061" y="1810410"/>
              <a:ext cx="4294848" cy="3307740"/>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DCABC5-E2B0-4FCB-8B68-7752E94F8D55}"/>
                </a:ext>
              </a:extLst>
            </p:cNvPr>
            <p:cNvSpPr txBox="1"/>
            <p:nvPr/>
          </p:nvSpPr>
          <p:spPr>
            <a:xfrm>
              <a:off x="4732054" y="1884311"/>
              <a:ext cx="4055070" cy="3357334"/>
            </a:xfrm>
            <a:prstGeom prst="rect">
              <a:avLst/>
            </a:prstGeom>
            <a:noFill/>
          </p:spPr>
          <p:txBody>
            <a:bodyPr wrap="square" rtlCol="0">
              <a:spAutoFit/>
            </a:bodyPr>
            <a:lstStyle/>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Make a copy of the template.xlsm input file and rename it.</a:t>
              </a:r>
            </a:p>
            <a:p>
              <a:pPr marL="342900" indent="-342900">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Make the desired changes to the input file.</a:t>
              </a:r>
            </a:p>
            <a:p>
              <a:pPr marL="622300" lvl="2" indent="-177800">
                <a:buFont typeface="Arial" panose="020B0604020202020204" pitchFamily="34" charset="0"/>
                <a:buChar char="•"/>
                <a:tabLst>
                  <a:tab pos="625475" algn="l"/>
                </a:tabLst>
              </a:pPr>
              <a:r>
                <a:rPr lang="en-GB" sz="1600" dirty="0">
                  <a:latin typeface="Open Sans" panose="020B0606030504020204" pitchFamily="34" charset="0"/>
                  <a:ea typeface="Open Sans" panose="020B0606030504020204" pitchFamily="34" charset="0"/>
                  <a:cs typeface="Open Sans" panose="020B0606030504020204" pitchFamily="34" charset="0"/>
                </a:rPr>
                <a:t>The description of the content of different sheets in the input file is provided in the “Info” sheet. </a:t>
              </a:r>
            </a:p>
            <a:p>
              <a:pPr marL="622300" lvl="2" indent="-177800">
                <a:buFont typeface="Arial" panose="020B0604020202020204" pitchFamily="34" charset="0"/>
                <a:buChar char="•"/>
                <a:tabLst>
                  <a:tab pos="625475" algn="l"/>
                </a:tabLst>
              </a:pPr>
              <a:r>
                <a:rPr lang="en-GB" sz="1600" dirty="0">
                  <a:latin typeface="Open Sans" panose="020B0606030504020204" pitchFamily="34" charset="0"/>
                  <a:ea typeface="Open Sans" panose="020B0606030504020204" pitchFamily="34" charset="0"/>
                  <a:cs typeface="Open Sans" panose="020B0606030504020204" pitchFamily="34" charset="0"/>
                </a:rPr>
                <a:t>It is important to double check the input file before running the model since a typo in the input file can crash the model.</a:t>
              </a:r>
            </a:p>
            <a:p>
              <a:pPr marL="342900" indent="-342900">
                <a:buFont typeface="Arial"/>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Add the input file to the active input files</a:t>
              </a:r>
            </a:p>
            <a:p>
              <a:pPr marL="541338" lvl="2">
                <a:tabLst>
                  <a:tab pos="625475" algn="l"/>
                </a:tabLst>
              </a:pPr>
              <a:endParaRPr lang="en-GB" sz="1400" dirty="0"/>
            </a:p>
            <a:p>
              <a:endParaRPr lang="en-GB" sz="2000" dirty="0"/>
            </a:p>
          </p:txBody>
        </p:sp>
      </p:grpSp>
      <p:pic>
        <p:nvPicPr>
          <p:cNvPr id="2" name="3">
            <a:hlinkClick r:id="" action="ppaction://media"/>
            <a:extLst>
              <a:ext uri="{FF2B5EF4-FFF2-40B4-BE49-F238E27FC236}">
                <a16:creationId xmlns:a16="http://schemas.microsoft.com/office/drawing/2014/main" id="{4FA90087-30BA-45A7-B22B-4CDCAE58602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3285" y="159971"/>
            <a:ext cx="487363" cy="487363"/>
          </a:xfrm>
          <a:prstGeom prst="rect">
            <a:avLst/>
          </a:prstGeom>
        </p:spPr>
      </p:pic>
    </p:spTree>
    <p:extLst>
      <p:ext uri="{BB962C8B-B14F-4D97-AF65-F5344CB8AC3E}">
        <p14:creationId xmlns:p14="http://schemas.microsoft.com/office/powerpoint/2010/main" val="3486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0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7"/>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010980" y="1176479"/>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16.1.2 Modelling flexible thermal generators</a:t>
            </a:r>
          </a:p>
        </p:txBody>
      </p:sp>
      <p:pic>
        <p:nvPicPr>
          <p:cNvPr id="10" name="Picture 9">
            <a:extLst>
              <a:ext uri="{FF2B5EF4-FFF2-40B4-BE49-F238E27FC236}">
                <a16:creationId xmlns:a16="http://schemas.microsoft.com/office/drawing/2014/main" id="{72802AD3-4A6B-4EA1-A157-AA81F2289C41}"/>
              </a:ext>
            </a:extLst>
          </p:cNvPr>
          <p:cNvPicPr>
            <a:picLocks noChangeAspect="1"/>
          </p:cNvPicPr>
          <p:nvPr/>
        </p:nvPicPr>
        <p:blipFill>
          <a:blip r:embed="rId8"/>
          <a:stretch>
            <a:fillRect/>
          </a:stretch>
        </p:blipFill>
        <p:spPr>
          <a:xfrm>
            <a:off x="584882" y="1952139"/>
            <a:ext cx="6850365" cy="1801420"/>
          </a:xfrm>
          <a:prstGeom prst="rect">
            <a:avLst/>
          </a:prstGeom>
        </p:spPr>
      </p:pic>
      <p:sp>
        <p:nvSpPr>
          <p:cNvPr id="12" name="TextBox 11">
            <a:extLst>
              <a:ext uri="{FF2B5EF4-FFF2-40B4-BE49-F238E27FC236}">
                <a16:creationId xmlns:a16="http://schemas.microsoft.com/office/drawing/2014/main" id="{8B3CA77B-B818-4FD2-A107-1A60F6BD1F2D}"/>
              </a:ext>
            </a:extLst>
          </p:cNvPr>
          <p:cNvSpPr txBox="1"/>
          <p:nvPr/>
        </p:nvSpPr>
        <p:spPr>
          <a:xfrm>
            <a:off x="7059905" y="1865347"/>
            <a:ext cx="337990" cy="461665"/>
          </a:xfrm>
          <a:prstGeom prst="rect">
            <a:avLst/>
          </a:prstGeom>
          <a:noFill/>
        </p:spPr>
        <p:txBody>
          <a:bodyPr wrap="square" rtlCol="0">
            <a:spAutoFit/>
          </a:bodyPr>
          <a:lstStyle/>
          <a:p>
            <a:r>
              <a:rPr lang="en-GB" sz="2400">
                <a:solidFill>
                  <a:srgbClr val="FF0000"/>
                </a:solidFill>
              </a:rPr>
              <a:t>a</a:t>
            </a:r>
          </a:p>
        </p:txBody>
      </p:sp>
      <p:sp>
        <p:nvSpPr>
          <p:cNvPr id="15" name="TextBox 14">
            <a:extLst>
              <a:ext uri="{FF2B5EF4-FFF2-40B4-BE49-F238E27FC236}">
                <a16:creationId xmlns:a16="http://schemas.microsoft.com/office/drawing/2014/main" id="{70E6179D-C32E-4DBA-B47E-96D5807318BF}"/>
              </a:ext>
            </a:extLst>
          </p:cNvPr>
          <p:cNvSpPr txBox="1"/>
          <p:nvPr/>
        </p:nvSpPr>
        <p:spPr>
          <a:xfrm>
            <a:off x="306236" y="1599004"/>
            <a:ext cx="482529" cy="400110"/>
          </a:xfrm>
          <a:prstGeom prst="rect">
            <a:avLst/>
          </a:prstGeom>
          <a:noFill/>
        </p:spPr>
        <p:txBody>
          <a:bodyPr wrap="square" rtlCol="0">
            <a:spAutoFit/>
          </a:bodyPr>
          <a:lstStyle/>
          <a:p>
            <a:r>
              <a:rPr lang="en-GB" sz="2000">
                <a:solidFill>
                  <a:srgbClr val="FF0000"/>
                </a:solidFill>
              </a:rPr>
              <a:t>c1</a:t>
            </a:r>
          </a:p>
        </p:txBody>
      </p:sp>
      <p:sp>
        <p:nvSpPr>
          <p:cNvPr id="19" name="Rectangle: Rounded Corners 21">
            <a:extLst>
              <a:ext uri="{FF2B5EF4-FFF2-40B4-BE49-F238E27FC236}">
                <a16:creationId xmlns:a16="http://schemas.microsoft.com/office/drawing/2014/main" id="{3900014F-68C8-4AAE-A064-1AF129C9F870}"/>
              </a:ext>
            </a:extLst>
          </p:cNvPr>
          <p:cNvSpPr/>
          <p:nvPr/>
        </p:nvSpPr>
        <p:spPr>
          <a:xfrm>
            <a:off x="7643464" y="1727201"/>
            <a:ext cx="3885490" cy="4576780"/>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C4DE24A-479A-406F-B550-208E84C9F944}"/>
              </a:ext>
            </a:extLst>
          </p:cNvPr>
          <p:cNvSpPr txBox="1"/>
          <p:nvPr/>
        </p:nvSpPr>
        <p:spPr>
          <a:xfrm>
            <a:off x="7654789" y="1799059"/>
            <a:ext cx="3885490" cy="4732065"/>
          </a:xfrm>
          <a:prstGeom prst="rect">
            <a:avLst/>
          </a:prstGeom>
          <a:noFill/>
        </p:spPr>
        <p:txBody>
          <a:bodyPr wrap="square" lIns="91440" tIns="45720" rIns="91440" bIns="45720" rtlCol="0" anchor="t">
            <a:spAutoFit/>
          </a:bodyPr>
          <a:lstStyle/>
          <a:p>
            <a:pPr marL="342900" indent="-342900">
              <a:buClr>
                <a:schemeClr val="tx1">
                  <a:lumMod val="95000"/>
                  <a:lumOff val="5000"/>
                </a:schemeClr>
              </a:buClr>
              <a:buFont typeface="+mj-lt"/>
              <a:buAutoNum type="alphaLcParenR"/>
            </a:pPr>
            <a:r>
              <a:rPr lang="en-GB" sz="1350" dirty="0">
                <a:latin typeface="Open Sans"/>
                <a:ea typeface="Open Sans" panose="020B0606030504020204" pitchFamily="34" charset="0"/>
                <a:cs typeface="Open Sans" panose="020B0606030504020204" pitchFamily="34" charset="0"/>
              </a:rPr>
              <a:t>Technical characteristics of generation units are defined in the “</a:t>
            </a:r>
            <a:r>
              <a:rPr lang="en-GB" sz="1350" dirty="0" err="1">
                <a:latin typeface="Open Sans"/>
                <a:ea typeface="Open Sans" panose="020B0606030504020204" pitchFamily="34" charset="0"/>
                <a:cs typeface="Open Sans" panose="020B0606030504020204" pitchFamily="34" charset="0"/>
              </a:rPr>
              <a:t>unit_type</a:t>
            </a:r>
            <a:r>
              <a:rPr lang="en-GB" sz="1350" dirty="0">
                <a:latin typeface="Open Sans"/>
                <a:ea typeface="Open Sans" panose="020B0606030504020204" pitchFamily="34" charset="0"/>
                <a:cs typeface="Open Sans" panose="020B0606030504020204" pitchFamily="34" charset="0"/>
              </a:rPr>
              <a:t>” sheet.</a:t>
            </a:r>
          </a:p>
          <a:p>
            <a:pPr marL="342900" indent="-342900">
              <a:buClr>
                <a:schemeClr val="tx1">
                  <a:lumMod val="95000"/>
                  <a:lumOff val="5000"/>
                </a:schemeClr>
              </a:buClr>
              <a:buFont typeface="+mj-lt"/>
              <a:buAutoNum type="alphaLcParenR"/>
            </a:pPr>
            <a:r>
              <a:rPr lang="en-GB" sz="1350" dirty="0">
                <a:latin typeface="Open Sans"/>
                <a:ea typeface="Open Sans" panose="020B0606030504020204" pitchFamily="34" charset="0"/>
                <a:cs typeface="Open Sans" panose="020B0606030504020204" pitchFamily="34" charset="0"/>
              </a:rPr>
              <a:t>Specific country/node capacity and fuels of those unit types are defined in “units”  sheet.</a:t>
            </a:r>
          </a:p>
          <a:p>
            <a:pPr marL="342900" indent="-342900">
              <a:buClr>
                <a:schemeClr val="tx1">
                  <a:lumMod val="95000"/>
                  <a:lumOff val="5000"/>
                </a:schemeClr>
              </a:buClr>
              <a:buFont typeface="+mj-lt"/>
              <a:buAutoNum type="alphaLcParenR"/>
            </a:pPr>
            <a:r>
              <a:rPr lang="en-GB" sz="1350" dirty="0">
                <a:latin typeface="Open Sans"/>
                <a:ea typeface="Open Sans" panose="020B0606030504020204" pitchFamily="34" charset="0"/>
                <a:cs typeface="Open Sans" panose="020B0606030504020204" pitchFamily="34" charset="0"/>
              </a:rPr>
              <a:t>To add a technology: </a:t>
            </a:r>
          </a:p>
          <a:p>
            <a:endParaRPr lang="en-GB" sz="1350" dirty="0">
              <a:latin typeface="Open Sans" panose="020B0606030504020204" pitchFamily="34" charset="0"/>
              <a:ea typeface="Open Sans" panose="020B0606030504020204" pitchFamily="34" charset="0"/>
              <a:cs typeface="Open Sans" panose="020B0606030504020204" pitchFamily="34" charset="0"/>
            </a:endParaRPr>
          </a:p>
          <a:p>
            <a:pPr marL="495300" lvl="2" indent="-228600">
              <a:buClr>
                <a:schemeClr val="tx1"/>
              </a:buClr>
              <a:buFont typeface="+mj-lt"/>
              <a:buAutoNum type="arabicParenR"/>
            </a:pPr>
            <a:r>
              <a:rPr lang="en-GB" sz="1350" dirty="0">
                <a:latin typeface="Open Sans"/>
                <a:ea typeface="Open Sans" panose="020B0606030504020204" pitchFamily="34" charset="0"/>
                <a:cs typeface="Open Sans" panose="020B0606030504020204" pitchFamily="34" charset="0"/>
              </a:rPr>
              <a:t>Add a new row in the “</a:t>
            </a:r>
            <a:r>
              <a:rPr lang="en-GB" sz="1350" dirty="0" err="1">
                <a:latin typeface="Open Sans"/>
                <a:ea typeface="Open Sans" panose="020B0606030504020204" pitchFamily="34" charset="0"/>
                <a:cs typeface="Open Sans" panose="020B0606030504020204" pitchFamily="34" charset="0"/>
              </a:rPr>
              <a:t>unit_type</a:t>
            </a:r>
            <a:r>
              <a:rPr lang="en-GB" sz="1350" dirty="0">
                <a:latin typeface="Open Sans"/>
                <a:ea typeface="Open Sans" panose="020B0606030504020204" pitchFamily="34" charset="0"/>
                <a:cs typeface="Open Sans" panose="020B0606030504020204" pitchFamily="34" charset="0"/>
              </a:rPr>
              <a:t>” and specify all the necessary technical characteristics</a:t>
            </a:r>
          </a:p>
          <a:p>
            <a:pPr marL="495300" lvl="2" indent="-228600">
              <a:buClr>
                <a:schemeClr val="tx1"/>
              </a:buClr>
              <a:buFont typeface="+mj-lt"/>
              <a:buAutoNum type="arabicParenR"/>
            </a:pPr>
            <a:r>
              <a:rPr lang="en-GB" sz="1350" dirty="0">
                <a:latin typeface="Open Sans"/>
                <a:ea typeface="Open Sans" panose="020B0606030504020204" pitchFamily="34" charset="0"/>
                <a:cs typeface="Open Sans" panose="020B0606030504020204" pitchFamily="34" charset="0"/>
              </a:rPr>
              <a:t>Add a new row in “units” and then choose the technology from unit type list.</a:t>
            </a:r>
          </a:p>
          <a:p>
            <a:pPr marL="495300" lvl="2" indent="-228600">
              <a:buClr>
                <a:schemeClr val="tx1"/>
              </a:buClr>
              <a:buFont typeface="+mj-lt"/>
              <a:buAutoNum type="arabicParenR"/>
            </a:pPr>
            <a:r>
              <a:rPr lang="en-GB" sz="1350" dirty="0">
                <a:latin typeface="Open Sans"/>
                <a:ea typeface="Open Sans" panose="020B0606030504020204" pitchFamily="34" charset="0"/>
                <a:cs typeface="Open Sans" panose="020B0606030504020204" pitchFamily="34" charset="0"/>
              </a:rPr>
              <a:t>Specify the input to the generator which can be fuel, </a:t>
            </a:r>
            <a:r>
              <a:rPr lang="en-GB" sz="1350" dirty="0" err="1">
                <a:latin typeface="Open Sans"/>
                <a:ea typeface="Open Sans" panose="020B0606030504020204" pitchFamily="34" charset="0"/>
                <a:cs typeface="Open Sans" panose="020B0606030504020204" pitchFamily="34" charset="0"/>
              </a:rPr>
              <a:t>cf</a:t>
            </a:r>
            <a:r>
              <a:rPr lang="en-GB" sz="1350" dirty="0">
                <a:latin typeface="Open Sans"/>
                <a:ea typeface="Open Sans" panose="020B0606030504020204" pitchFamily="34" charset="0"/>
                <a:cs typeface="Open Sans" panose="020B0606030504020204" pitchFamily="34" charset="0"/>
              </a:rPr>
              <a:t>-factor  (for solar or wind),  inflow (hydro), or an energy vector, such as electricity or heat from an input grid </a:t>
            </a:r>
          </a:p>
          <a:p>
            <a:pPr marL="495300" lvl="2" indent="-228600">
              <a:buClr>
                <a:schemeClr val="tx1"/>
              </a:buClr>
              <a:buFont typeface="+mj-lt"/>
              <a:buAutoNum type="arabicParenR"/>
            </a:pPr>
            <a:r>
              <a:rPr lang="en-GB" sz="1350" dirty="0">
                <a:latin typeface="Open Sans"/>
                <a:ea typeface="Open Sans" panose="020B0606030504020204" pitchFamily="34" charset="0"/>
                <a:cs typeface="Open Sans" panose="020B0606030504020204" pitchFamily="34" charset="0"/>
              </a:rPr>
              <a:t>Specify the output grid and location</a:t>
            </a:r>
          </a:p>
          <a:p>
            <a:pPr marL="495300" lvl="2" indent="-228600">
              <a:buClr>
                <a:schemeClr val="tx1"/>
              </a:buClr>
              <a:buFont typeface="+mj-lt"/>
              <a:buAutoNum type="arabicParenR"/>
            </a:pPr>
            <a:r>
              <a:rPr lang="en-GB" sz="1350" dirty="0">
                <a:latin typeface="Open Sans"/>
                <a:ea typeface="Open Sans" panose="020B0606030504020204" pitchFamily="34" charset="0"/>
                <a:cs typeface="Open Sans" panose="020B0606030504020204" pitchFamily="34" charset="0"/>
              </a:rPr>
              <a:t>Specify the Installed capacity and Max investment</a:t>
            </a:r>
          </a:p>
          <a:p>
            <a:endParaRPr lang="en-GB" dirty="0"/>
          </a:p>
        </p:txBody>
      </p:sp>
      <p:sp>
        <p:nvSpPr>
          <p:cNvPr id="3" name="Oval 2"/>
          <p:cNvSpPr/>
          <p:nvPr/>
        </p:nvSpPr>
        <p:spPr>
          <a:xfrm>
            <a:off x="533341" y="1891534"/>
            <a:ext cx="1372872" cy="3585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145" y="3950547"/>
            <a:ext cx="6828750" cy="1963745"/>
          </a:xfrm>
          <a:prstGeom prst="rect">
            <a:avLst/>
          </a:prstGeom>
        </p:spPr>
      </p:pic>
      <p:sp>
        <p:nvSpPr>
          <p:cNvPr id="13" name="TextBox 12">
            <a:extLst>
              <a:ext uri="{FF2B5EF4-FFF2-40B4-BE49-F238E27FC236}">
                <a16:creationId xmlns:a16="http://schemas.microsoft.com/office/drawing/2014/main" id="{F683A023-6BC2-4A92-B3D3-E8973923820A}"/>
              </a:ext>
            </a:extLst>
          </p:cNvPr>
          <p:cNvSpPr txBox="1"/>
          <p:nvPr/>
        </p:nvSpPr>
        <p:spPr>
          <a:xfrm>
            <a:off x="7059905" y="3870319"/>
            <a:ext cx="337990" cy="461665"/>
          </a:xfrm>
          <a:prstGeom prst="rect">
            <a:avLst/>
          </a:prstGeom>
          <a:noFill/>
        </p:spPr>
        <p:txBody>
          <a:bodyPr wrap="square" rtlCol="0">
            <a:spAutoFit/>
          </a:bodyPr>
          <a:lstStyle/>
          <a:p>
            <a:r>
              <a:rPr lang="en-GB" sz="2400">
                <a:solidFill>
                  <a:srgbClr val="FF0000"/>
                </a:solidFill>
              </a:rPr>
              <a:t>b</a:t>
            </a:r>
          </a:p>
        </p:txBody>
      </p:sp>
      <p:sp>
        <p:nvSpPr>
          <p:cNvPr id="17" name="TextBox 16">
            <a:extLst>
              <a:ext uri="{FF2B5EF4-FFF2-40B4-BE49-F238E27FC236}">
                <a16:creationId xmlns:a16="http://schemas.microsoft.com/office/drawing/2014/main" id="{F129626E-5F42-45BF-92C4-2B3E03E57165}"/>
              </a:ext>
            </a:extLst>
          </p:cNvPr>
          <p:cNvSpPr txBox="1"/>
          <p:nvPr/>
        </p:nvSpPr>
        <p:spPr>
          <a:xfrm>
            <a:off x="43308" y="5071537"/>
            <a:ext cx="482529" cy="400110"/>
          </a:xfrm>
          <a:prstGeom prst="rect">
            <a:avLst/>
          </a:prstGeom>
          <a:noFill/>
        </p:spPr>
        <p:txBody>
          <a:bodyPr wrap="square" rtlCol="0">
            <a:spAutoFit/>
          </a:bodyPr>
          <a:lstStyle/>
          <a:p>
            <a:r>
              <a:rPr lang="en-GB" sz="2000">
                <a:solidFill>
                  <a:srgbClr val="FF0000"/>
                </a:solidFill>
              </a:rPr>
              <a:t>c2</a:t>
            </a:r>
          </a:p>
        </p:txBody>
      </p:sp>
      <p:cxnSp>
        <p:nvCxnSpPr>
          <p:cNvPr id="16" name="Straight Arrow Connector 15">
            <a:extLst>
              <a:ext uri="{FF2B5EF4-FFF2-40B4-BE49-F238E27FC236}">
                <a16:creationId xmlns:a16="http://schemas.microsoft.com/office/drawing/2014/main" id="{4F0D19F3-BD10-4B3F-9C73-8C75291C5BBC}"/>
              </a:ext>
            </a:extLst>
          </p:cNvPr>
          <p:cNvCxnSpPr>
            <a:cxnSpLocks/>
          </p:cNvCxnSpPr>
          <p:nvPr/>
        </p:nvCxnSpPr>
        <p:spPr>
          <a:xfrm flipV="1">
            <a:off x="394372" y="5175301"/>
            <a:ext cx="555794" cy="962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52599" y="4548554"/>
            <a:ext cx="1588477" cy="13657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F129626E-5F42-45BF-92C4-2B3E03E57165}"/>
              </a:ext>
            </a:extLst>
          </p:cNvPr>
          <p:cNvSpPr txBox="1"/>
          <p:nvPr/>
        </p:nvSpPr>
        <p:spPr>
          <a:xfrm>
            <a:off x="1752599" y="4467799"/>
            <a:ext cx="482529" cy="400110"/>
          </a:xfrm>
          <a:prstGeom prst="rect">
            <a:avLst/>
          </a:prstGeom>
          <a:noFill/>
        </p:spPr>
        <p:txBody>
          <a:bodyPr wrap="square" rtlCol="0">
            <a:spAutoFit/>
          </a:bodyPr>
          <a:lstStyle/>
          <a:p>
            <a:r>
              <a:rPr lang="en-GB" sz="2000">
                <a:solidFill>
                  <a:srgbClr val="FF0000"/>
                </a:solidFill>
              </a:rPr>
              <a:t>c3</a:t>
            </a:r>
          </a:p>
        </p:txBody>
      </p:sp>
      <p:sp>
        <p:nvSpPr>
          <p:cNvPr id="29" name="Rectangle 28"/>
          <p:cNvSpPr/>
          <p:nvPr/>
        </p:nvSpPr>
        <p:spPr>
          <a:xfrm>
            <a:off x="3620588" y="4555832"/>
            <a:ext cx="804874" cy="13657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F129626E-5F42-45BF-92C4-2B3E03E57165}"/>
              </a:ext>
            </a:extLst>
          </p:cNvPr>
          <p:cNvSpPr txBox="1"/>
          <p:nvPr/>
        </p:nvSpPr>
        <p:spPr>
          <a:xfrm>
            <a:off x="3768799" y="4467799"/>
            <a:ext cx="482529" cy="400110"/>
          </a:xfrm>
          <a:prstGeom prst="rect">
            <a:avLst/>
          </a:prstGeom>
          <a:noFill/>
        </p:spPr>
        <p:txBody>
          <a:bodyPr wrap="square" rtlCol="0">
            <a:spAutoFit/>
          </a:bodyPr>
          <a:lstStyle/>
          <a:p>
            <a:r>
              <a:rPr lang="en-GB" sz="2000">
                <a:solidFill>
                  <a:srgbClr val="FF0000"/>
                </a:solidFill>
              </a:rPr>
              <a:t>c4</a:t>
            </a:r>
          </a:p>
        </p:txBody>
      </p:sp>
      <p:sp>
        <p:nvSpPr>
          <p:cNvPr id="31" name="Rectangle 30"/>
          <p:cNvSpPr/>
          <p:nvPr/>
        </p:nvSpPr>
        <p:spPr>
          <a:xfrm>
            <a:off x="4452940" y="4155831"/>
            <a:ext cx="804874" cy="17657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F129626E-5F42-45BF-92C4-2B3E03E57165}"/>
              </a:ext>
            </a:extLst>
          </p:cNvPr>
          <p:cNvSpPr txBox="1"/>
          <p:nvPr/>
        </p:nvSpPr>
        <p:spPr>
          <a:xfrm>
            <a:off x="4399539" y="4092134"/>
            <a:ext cx="482529" cy="400110"/>
          </a:xfrm>
          <a:prstGeom prst="rect">
            <a:avLst/>
          </a:prstGeom>
          <a:noFill/>
        </p:spPr>
        <p:txBody>
          <a:bodyPr wrap="square" rtlCol="0">
            <a:spAutoFit/>
          </a:bodyPr>
          <a:lstStyle/>
          <a:p>
            <a:r>
              <a:rPr lang="en-GB" sz="2000">
                <a:solidFill>
                  <a:srgbClr val="FF0000"/>
                </a:solidFill>
              </a:rPr>
              <a:t>c5</a:t>
            </a:r>
          </a:p>
        </p:txBody>
      </p:sp>
      <p:sp>
        <p:nvSpPr>
          <p:cNvPr id="24"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16.1 Modelling flexible generation &amp; demand</a:t>
            </a:r>
            <a:endParaRPr lang="en-GB" sz="4000">
              <a:latin typeface="Open Sans"/>
              <a:ea typeface="Open Sans" panose="020B0606030504020204" pitchFamily="34" charset="0"/>
              <a:cs typeface="Open Sans" panose="020B0606030504020204" pitchFamily="34" charset="0"/>
              <a:sym typeface="Bodoni SvtyTwo ITC TT-Book"/>
            </a:endParaRPr>
          </a:p>
        </p:txBody>
      </p:sp>
      <p:pic>
        <p:nvPicPr>
          <p:cNvPr id="2" name="4">
            <a:hlinkClick r:id="" action="ppaction://media"/>
            <a:extLst>
              <a:ext uri="{FF2B5EF4-FFF2-40B4-BE49-F238E27FC236}">
                <a16:creationId xmlns:a16="http://schemas.microsoft.com/office/drawing/2014/main" id="{303706B8-D365-4990-A8CB-A8AD06DFCDE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06236" y="109867"/>
            <a:ext cx="487363" cy="487363"/>
          </a:xfrm>
          <a:prstGeom prst="rect">
            <a:avLst/>
          </a:prstGeom>
        </p:spPr>
      </p:pic>
      <p:pic>
        <p:nvPicPr>
          <p:cNvPr id="7" name="4.1">
            <a:hlinkClick r:id="" action="ppaction://media"/>
            <a:extLst>
              <a:ext uri="{FF2B5EF4-FFF2-40B4-BE49-F238E27FC236}">
                <a16:creationId xmlns:a16="http://schemas.microsoft.com/office/drawing/2014/main" id="{4820D0C9-D443-4D44-AF49-758687A5473F}"/>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51673" y="130232"/>
            <a:ext cx="487363" cy="487363"/>
          </a:xfrm>
          <a:prstGeom prst="rect">
            <a:avLst/>
          </a:prstGeom>
        </p:spPr>
      </p:pic>
    </p:spTree>
    <p:extLst>
      <p:ext uri="{BB962C8B-B14F-4D97-AF65-F5344CB8AC3E}">
        <p14:creationId xmlns:p14="http://schemas.microsoft.com/office/powerpoint/2010/main" val="27087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99313" fill="hold"/>
                                        <p:tgtEl>
                                          <p:spTgt spid="2"/>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34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2"/>
                </p:tgtEl>
              </p:cMediaNode>
            </p:audio>
            <p:audio>
              <p:cMediaNode vol="80000">
                <p:cTn id="44" fill="hold" display="0">
                  <p:stCondLst>
                    <p:cond delay="indefinite"/>
                  </p:stCondLst>
                  <p:endCondLst>
                    <p:cond evt="onStopAudio" delay="0">
                      <p:tgtEl>
                        <p:sldTgt/>
                      </p:tgtEl>
                    </p:cond>
                  </p:endCondLst>
                </p:cTn>
                <p:tgtEl>
                  <p:spTgt spid="7"/>
                </p:tgtEl>
              </p:cMediaNode>
            </p:audio>
          </p:childTnLst>
        </p:cTn>
      </p:par>
    </p:tnLst>
    <p:bldLst>
      <p:bldP spid="15" grpId="0"/>
      <p:bldP spid="3" grpId="0" animBg="1"/>
      <p:bldP spid="17" grpId="0"/>
      <p:bldP spid="27" grpId="0" animBg="1"/>
      <p:bldP spid="28" grpId="0"/>
      <p:bldP spid="29" grpId="0" animBg="1"/>
      <p:bldP spid="30" grpId="0"/>
      <p:bldP spid="31"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186452"/>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16.1.3 Modelling hydro power/storage  </a:t>
            </a:r>
          </a:p>
        </p:txBody>
      </p:sp>
      <p:pic>
        <p:nvPicPr>
          <p:cNvPr id="10" name="Picture 9">
            <a:extLst>
              <a:ext uri="{FF2B5EF4-FFF2-40B4-BE49-F238E27FC236}">
                <a16:creationId xmlns:a16="http://schemas.microsoft.com/office/drawing/2014/main" id="{0D64C314-1841-4C77-954D-A17FA8567B79}"/>
              </a:ext>
            </a:extLst>
          </p:cNvPr>
          <p:cNvPicPr>
            <a:picLocks noChangeAspect="1"/>
          </p:cNvPicPr>
          <p:nvPr/>
        </p:nvPicPr>
        <p:blipFill>
          <a:blip r:embed="rId6"/>
          <a:stretch>
            <a:fillRect/>
          </a:stretch>
        </p:blipFill>
        <p:spPr>
          <a:xfrm>
            <a:off x="2716132" y="1984491"/>
            <a:ext cx="3938022" cy="2153009"/>
          </a:xfrm>
          <a:prstGeom prst="rect">
            <a:avLst/>
          </a:prstGeom>
        </p:spPr>
      </p:pic>
      <p:pic>
        <p:nvPicPr>
          <p:cNvPr id="11" name="Picture 10">
            <a:extLst>
              <a:ext uri="{FF2B5EF4-FFF2-40B4-BE49-F238E27FC236}">
                <a16:creationId xmlns:a16="http://schemas.microsoft.com/office/drawing/2014/main" id="{7ACEFCBA-3571-4946-BC0C-995F1C15DC06}"/>
              </a:ext>
            </a:extLst>
          </p:cNvPr>
          <p:cNvPicPr>
            <a:picLocks noChangeAspect="1"/>
          </p:cNvPicPr>
          <p:nvPr/>
        </p:nvPicPr>
        <p:blipFill rotWithShape="1">
          <a:blip r:embed="rId7"/>
          <a:srcRect r="20074" b="-906"/>
          <a:stretch/>
        </p:blipFill>
        <p:spPr>
          <a:xfrm>
            <a:off x="410570" y="1984491"/>
            <a:ext cx="2215427" cy="1936878"/>
          </a:xfrm>
          <a:prstGeom prst="rect">
            <a:avLst/>
          </a:prstGeom>
        </p:spPr>
      </p:pic>
      <p:pic>
        <p:nvPicPr>
          <p:cNvPr id="12" name="Picture 11">
            <a:extLst>
              <a:ext uri="{FF2B5EF4-FFF2-40B4-BE49-F238E27FC236}">
                <a16:creationId xmlns:a16="http://schemas.microsoft.com/office/drawing/2014/main" id="{C590C11C-5745-4E39-847B-D968973774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140" y="4285397"/>
            <a:ext cx="6132259" cy="1847358"/>
          </a:xfrm>
          <a:prstGeom prst="rect">
            <a:avLst/>
          </a:prstGeom>
        </p:spPr>
      </p:pic>
      <p:sp>
        <p:nvSpPr>
          <p:cNvPr id="14" name="Rectangle: Rounded Corners 21">
            <a:extLst>
              <a:ext uri="{FF2B5EF4-FFF2-40B4-BE49-F238E27FC236}">
                <a16:creationId xmlns:a16="http://schemas.microsoft.com/office/drawing/2014/main" id="{3900014F-68C8-4AAE-A064-1AF129C9F870}"/>
              </a:ext>
            </a:extLst>
          </p:cNvPr>
          <p:cNvSpPr/>
          <p:nvPr/>
        </p:nvSpPr>
        <p:spPr>
          <a:xfrm>
            <a:off x="6842320" y="1520890"/>
            <a:ext cx="4565909" cy="4763796"/>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939803" y="1618891"/>
            <a:ext cx="4370941" cy="5201424"/>
          </a:xfrm>
          <a:prstGeom prst="rect">
            <a:avLst/>
          </a:prstGeom>
          <a:noFill/>
        </p:spPr>
        <p:txBody>
          <a:bodyPr wrap="square" lIns="91440" tIns="45720" rIns="91440" bIns="45720" rtlCol="0" anchor="t">
            <a:spAutoFit/>
          </a:bodyPr>
          <a:lstStyle/>
          <a:p>
            <a:r>
              <a:rPr lang="en-GB" sz="1580" dirty="0">
                <a:latin typeface="Open Sans" panose="020B0606030504020204" pitchFamily="34" charset="0"/>
                <a:ea typeface="Open Sans" panose="020B0606030504020204" pitchFamily="34" charset="0"/>
                <a:cs typeface="Open Sans" panose="020B0606030504020204" pitchFamily="34" charset="0"/>
              </a:rPr>
              <a:t>Two types of hydro generators can be modelled in FlexTool: </a:t>
            </a:r>
          </a:p>
          <a:p>
            <a:endParaRPr lang="en-GB" sz="1580" dirty="0">
              <a:latin typeface="Open Sans" panose="020B0606030504020204" pitchFamily="34" charset="0"/>
              <a:ea typeface="Open Sans" panose="020B0606030504020204" pitchFamily="34" charset="0"/>
              <a:cs typeface="Open Sans" panose="020B0606030504020204" pitchFamily="34" charset="0"/>
            </a:endParaRPr>
          </a:p>
          <a:p>
            <a:r>
              <a:rPr lang="en-GB" sz="1550" b="1" dirty="0">
                <a:latin typeface="Open Sans"/>
                <a:ea typeface="Open Sans" panose="020B0606030504020204" pitchFamily="34" charset="0"/>
                <a:cs typeface="Open Sans" panose="020B0606030504020204" pitchFamily="34" charset="0"/>
              </a:rPr>
              <a:t>Run of the river hydro (</a:t>
            </a:r>
            <a:r>
              <a:rPr lang="en-GB" sz="1550" b="1" dirty="0" err="1">
                <a:latin typeface="Open Sans"/>
                <a:ea typeface="Open Sans" panose="020B0606030504020204" pitchFamily="34" charset="0"/>
                <a:cs typeface="Open Sans" panose="020B0606030504020204" pitchFamily="34" charset="0"/>
              </a:rPr>
              <a:t>Hydro_ROR</a:t>
            </a:r>
            <a:r>
              <a:rPr lang="en-GB" sz="1550" b="1" dirty="0">
                <a:latin typeface="Open Sans"/>
                <a:ea typeface="Open Sans" panose="020B0606030504020204" pitchFamily="34" charset="0"/>
                <a:cs typeface="Open Sans" panose="020B0606030504020204" pitchFamily="34" charset="0"/>
              </a:rPr>
              <a:t>): </a:t>
            </a:r>
            <a:r>
              <a:rPr lang="en-GB" sz="1550" dirty="0">
                <a:latin typeface="Open Sans"/>
                <a:ea typeface="Open Sans" panose="020B0606030504020204" pitchFamily="34" charset="0"/>
                <a:cs typeface="Open Sans" panose="020B0606030504020204" pitchFamily="34" charset="0"/>
              </a:rPr>
              <a:t>It is similar to defining a thermal generator with some differences: </a:t>
            </a:r>
          </a:p>
          <a:p>
            <a:pPr marL="523875" indent="-342900">
              <a:buFont typeface="+mj-lt"/>
              <a:buAutoNum type="alphaLcParenR"/>
            </a:pPr>
            <a:r>
              <a:rPr lang="en-GB" sz="1550" dirty="0">
                <a:latin typeface="Open Sans"/>
                <a:ea typeface="Open Sans" panose="020B0606030504020204" pitchFamily="34" charset="0"/>
                <a:cs typeface="Open Sans" panose="020B0606030504020204" pitchFamily="34" charset="0"/>
              </a:rPr>
              <a:t>The natural inflow times series (MWh/h) should be defined in the “</a:t>
            </a:r>
            <a:r>
              <a:rPr lang="en-GB" sz="1550" dirty="0" err="1">
                <a:latin typeface="Open Sans"/>
                <a:ea typeface="Open Sans" panose="020B0606030504020204" pitchFamily="34" charset="0"/>
                <a:cs typeface="Open Sans" panose="020B0606030504020204" pitchFamily="34" charset="0"/>
              </a:rPr>
              <a:t>ts_inflow</a:t>
            </a:r>
            <a:r>
              <a:rPr lang="en-GB" sz="1550" dirty="0">
                <a:latin typeface="Open Sans"/>
                <a:ea typeface="Open Sans" panose="020B0606030504020204" pitchFamily="34" charset="0"/>
                <a:cs typeface="Open Sans" panose="020B0606030504020204" pitchFamily="34" charset="0"/>
              </a:rPr>
              <a:t>” sheet</a:t>
            </a:r>
          </a:p>
          <a:p>
            <a:pPr marL="523875" indent="-342900">
              <a:buFont typeface="+mj-lt"/>
              <a:buAutoNum type="alphaLcParenR"/>
            </a:pPr>
            <a:r>
              <a:rPr lang="en-GB" sz="1550" dirty="0">
                <a:latin typeface="Open Sans"/>
                <a:ea typeface="Open Sans" panose="020B0606030504020204" pitchFamily="34" charset="0"/>
                <a:cs typeface="Open Sans" panose="020B0606030504020204" pitchFamily="34" charset="0"/>
              </a:rPr>
              <a:t>Assign the inflow to hydro-ROR unit in “units” sheet by selecting inflow input option.</a:t>
            </a:r>
          </a:p>
          <a:p>
            <a:pPr marL="523875" indent="-342900">
              <a:buFont typeface="+mj-lt"/>
              <a:buAutoNum type="alphaLcParenR"/>
            </a:pPr>
            <a:r>
              <a:rPr lang="en-GB" sz="1550" dirty="0">
                <a:latin typeface="Open Sans"/>
                <a:ea typeface="Open Sans" panose="020B0606030504020204" pitchFamily="34" charset="0"/>
                <a:cs typeface="Open Sans" panose="020B0606030504020204" pitchFamily="34" charset="0"/>
              </a:rPr>
              <a:t>Define inflow multiplier (1 as default) in “units” sheet.</a:t>
            </a:r>
            <a:endParaRPr lang="en-GB" sz="1580" dirty="0">
              <a:latin typeface="Open Sans" panose="020B0606030504020204" pitchFamily="34" charset="0"/>
              <a:ea typeface="Open Sans" panose="020B0606030504020204" pitchFamily="34" charset="0"/>
              <a:cs typeface="Open Sans" panose="020B0606030504020204" pitchFamily="34" charset="0"/>
            </a:endParaRPr>
          </a:p>
          <a:p>
            <a:r>
              <a:rPr lang="en-GB" sz="1580" b="1" dirty="0">
                <a:latin typeface="Open Sans" panose="020B0606030504020204" pitchFamily="34" charset="0"/>
                <a:ea typeface="Open Sans" panose="020B0606030504020204" pitchFamily="34" charset="0"/>
                <a:cs typeface="Open Sans" panose="020B0606030504020204" pitchFamily="34" charset="0"/>
              </a:rPr>
              <a:t>Hydro with reservoir (</a:t>
            </a:r>
            <a:r>
              <a:rPr lang="en-GB" sz="1580" b="1" dirty="0" err="1">
                <a:latin typeface="Open Sans" panose="020B0606030504020204" pitchFamily="34" charset="0"/>
                <a:ea typeface="Open Sans" panose="020B0606030504020204" pitchFamily="34" charset="0"/>
                <a:cs typeface="Open Sans" panose="020B0606030504020204" pitchFamily="34" charset="0"/>
              </a:rPr>
              <a:t>Hydro_RES</a:t>
            </a:r>
            <a:r>
              <a:rPr lang="en-GB" sz="1580" b="1" dirty="0">
                <a:latin typeface="Open Sans" panose="020B0606030504020204" pitchFamily="34" charset="0"/>
                <a:ea typeface="Open Sans" panose="020B0606030504020204" pitchFamily="34" charset="0"/>
                <a:cs typeface="Open Sans" panose="020B0606030504020204" pitchFamily="34" charset="0"/>
              </a:rPr>
              <a:t>):</a:t>
            </a:r>
            <a:r>
              <a:rPr lang="en-GB" sz="1580" dirty="0">
                <a:latin typeface="Open Sans" panose="020B0606030504020204" pitchFamily="34" charset="0"/>
                <a:ea typeface="Open Sans" panose="020B0606030504020204" pitchFamily="34" charset="0"/>
                <a:cs typeface="Open Sans" panose="020B0606030504020204" pitchFamily="34" charset="0"/>
              </a:rPr>
              <a:t> In addition to steps for </a:t>
            </a:r>
            <a:r>
              <a:rPr lang="en-GB" sz="1580" dirty="0" err="1">
                <a:latin typeface="Open Sans" panose="020B0606030504020204" pitchFamily="34" charset="0"/>
                <a:ea typeface="Open Sans" panose="020B0606030504020204" pitchFamily="34" charset="0"/>
                <a:cs typeface="Open Sans" panose="020B0606030504020204" pitchFamily="34" charset="0"/>
              </a:rPr>
              <a:t>Hydro_ROR</a:t>
            </a:r>
            <a:endParaRPr lang="en-GB" sz="1580" dirty="0">
              <a:latin typeface="Open Sans" panose="020B0606030504020204" pitchFamily="34" charset="0"/>
              <a:ea typeface="Open Sans" panose="020B0606030504020204" pitchFamily="34" charset="0"/>
              <a:cs typeface="Open Sans" panose="020B0606030504020204" pitchFamily="34" charset="0"/>
            </a:endParaRPr>
          </a:p>
          <a:p>
            <a:pPr marL="445770" indent="-264795"/>
            <a:r>
              <a:rPr lang="en-GB" sz="1550" dirty="0">
                <a:latin typeface="Open Sans"/>
                <a:ea typeface="Open Sans" panose="020B0606030504020204" pitchFamily="34" charset="0"/>
                <a:cs typeface="Open Sans" panose="020B0606030504020204" pitchFamily="34" charset="0"/>
              </a:rPr>
              <a:t>d) a value for the storage capacity should be set in “storage (MWh)” column in the “units” sheet.</a:t>
            </a:r>
          </a:p>
          <a:p>
            <a:endParaRPr lang="en-GB" dirty="0"/>
          </a:p>
          <a:p>
            <a:endParaRPr lang="en-GB" dirty="0"/>
          </a:p>
        </p:txBody>
      </p:sp>
      <p:sp>
        <p:nvSpPr>
          <p:cNvPr id="15" name="TextBox 14">
            <a:extLst>
              <a:ext uri="{FF2B5EF4-FFF2-40B4-BE49-F238E27FC236}">
                <a16:creationId xmlns:a16="http://schemas.microsoft.com/office/drawing/2014/main" id="{8B3CA77B-B818-4FD2-A107-1A60F6BD1F2D}"/>
              </a:ext>
            </a:extLst>
          </p:cNvPr>
          <p:cNvSpPr txBox="1"/>
          <p:nvPr/>
        </p:nvSpPr>
        <p:spPr>
          <a:xfrm>
            <a:off x="67150" y="1285412"/>
            <a:ext cx="337990" cy="461665"/>
          </a:xfrm>
          <a:prstGeom prst="rect">
            <a:avLst/>
          </a:prstGeom>
          <a:noFill/>
        </p:spPr>
        <p:txBody>
          <a:bodyPr wrap="square" rtlCol="0">
            <a:spAutoFit/>
          </a:bodyPr>
          <a:lstStyle/>
          <a:p>
            <a:r>
              <a:rPr lang="en-GB" sz="2400">
                <a:solidFill>
                  <a:srgbClr val="FF0000"/>
                </a:solidFill>
              </a:rPr>
              <a:t>a</a:t>
            </a:r>
          </a:p>
        </p:txBody>
      </p:sp>
      <p:cxnSp>
        <p:nvCxnSpPr>
          <p:cNvPr id="17" name="Straight Arrow Connector 16">
            <a:extLst>
              <a:ext uri="{FF2B5EF4-FFF2-40B4-BE49-F238E27FC236}">
                <a16:creationId xmlns:a16="http://schemas.microsoft.com/office/drawing/2014/main" id="{4F0D19F3-BD10-4B3F-9C73-8C75291C5BBC}"/>
              </a:ext>
            </a:extLst>
          </p:cNvPr>
          <p:cNvCxnSpPr>
            <a:cxnSpLocks/>
          </p:cNvCxnSpPr>
          <p:nvPr/>
        </p:nvCxnSpPr>
        <p:spPr>
          <a:xfrm>
            <a:off x="329481" y="1623164"/>
            <a:ext cx="404166" cy="3613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3CA77B-B818-4FD2-A107-1A60F6BD1F2D}"/>
              </a:ext>
            </a:extLst>
          </p:cNvPr>
          <p:cNvSpPr txBox="1"/>
          <p:nvPr/>
        </p:nvSpPr>
        <p:spPr>
          <a:xfrm>
            <a:off x="2547137" y="5070578"/>
            <a:ext cx="337990" cy="461665"/>
          </a:xfrm>
          <a:prstGeom prst="rect">
            <a:avLst/>
          </a:prstGeom>
          <a:noFill/>
        </p:spPr>
        <p:txBody>
          <a:bodyPr wrap="square" rtlCol="0">
            <a:spAutoFit/>
          </a:bodyPr>
          <a:lstStyle/>
          <a:p>
            <a:r>
              <a:rPr lang="en-GB" sz="2400">
                <a:solidFill>
                  <a:srgbClr val="FF0000"/>
                </a:solidFill>
              </a:rPr>
              <a:t>b</a:t>
            </a:r>
          </a:p>
        </p:txBody>
      </p:sp>
      <p:sp>
        <p:nvSpPr>
          <p:cNvPr id="20" name="Rectangle 19"/>
          <p:cNvSpPr/>
          <p:nvPr/>
        </p:nvSpPr>
        <p:spPr>
          <a:xfrm>
            <a:off x="2547137" y="5070578"/>
            <a:ext cx="1131728" cy="10621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048582" y="4770321"/>
            <a:ext cx="488817" cy="13624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B3CA77B-B818-4FD2-A107-1A60F6BD1F2D}"/>
              </a:ext>
            </a:extLst>
          </p:cNvPr>
          <p:cNvSpPr txBox="1"/>
          <p:nvPr/>
        </p:nvSpPr>
        <p:spPr>
          <a:xfrm>
            <a:off x="6004359" y="4700347"/>
            <a:ext cx="337990" cy="461665"/>
          </a:xfrm>
          <a:prstGeom prst="rect">
            <a:avLst/>
          </a:prstGeom>
          <a:noFill/>
        </p:spPr>
        <p:txBody>
          <a:bodyPr wrap="square" rtlCol="0">
            <a:spAutoFit/>
          </a:bodyPr>
          <a:lstStyle/>
          <a:p>
            <a:r>
              <a:rPr lang="en-GB" sz="2400">
                <a:solidFill>
                  <a:srgbClr val="FF0000"/>
                </a:solidFill>
              </a:rPr>
              <a:t>d</a:t>
            </a:r>
          </a:p>
        </p:txBody>
      </p:sp>
      <p:sp>
        <p:nvSpPr>
          <p:cNvPr id="18"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16.1 Modelling flexible generation &amp; demand</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23" name="TextBox 22">
            <a:extLst>
              <a:ext uri="{FF2B5EF4-FFF2-40B4-BE49-F238E27FC236}">
                <a16:creationId xmlns:a16="http://schemas.microsoft.com/office/drawing/2014/main" id="{EBBA698C-A4B5-4A45-A331-924AE64DAAE7}"/>
              </a:ext>
            </a:extLst>
          </p:cNvPr>
          <p:cNvSpPr txBox="1"/>
          <p:nvPr/>
        </p:nvSpPr>
        <p:spPr>
          <a:xfrm>
            <a:off x="2814163" y="1777565"/>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2">
                    <a:lumMod val="50000"/>
                  </a:schemeClr>
                </a:solidFill>
                <a:latin typeface="Open Sans"/>
              </a:rPr>
              <a:t>Source:</a:t>
            </a:r>
            <a:r>
              <a:rPr lang="en-US" sz="1100">
                <a:solidFill>
                  <a:schemeClr val="bg2">
                    <a:lumMod val="50000"/>
                  </a:schemeClr>
                </a:solidFill>
                <a:latin typeface="Open Sans"/>
              </a:rPr>
              <a:t> IRENA 2020a</a:t>
            </a:r>
          </a:p>
        </p:txBody>
      </p:sp>
      <p:pic>
        <p:nvPicPr>
          <p:cNvPr id="2" name="5">
            <a:hlinkClick r:id="" action="ppaction://media"/>
            <a:extLst>
              <a:ext uri="{FF2B5EF4-FFF2-40B4-BE49-F238E27FC236}">
                <a16:creationId xmlns:a16="http://schemas.microsoft.com/office/drawing/2014/main" id="{1A4DEDE1-925F-4F6B-8419-B2FEFCB4E66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70866" y="244356"/>
            <a:ext cx="487363" cy="487363"/>
          </a:xfrm>
          <a:prstGeom prst="rect">
            <a:avLst/>
          </a:prstGeom>
        </p:spPr>
      </p:pic>
    </p:spTree>
    <p:extLst>
      <p:ext uri="{BB962C8B-B14F-4D97-AF65-F5344CB8AC3E}">
        <p14:creationId xmlns:p14="http://schemas.microsoft.com/office/powerpoint/2010/main" val="98610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37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90801" y="1230609"/>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16.1.4 Modelling hydro power/storage </a:t>
            </a:r>
          </a:p>
        </p:txBody>
      </p:sp>
      <p:pic>
        <p:nvPicPr>
          <p:cNvPr id="10" name="Picture 9">
            <a:extLst>
              <a:ext uri="{FF2B5EF4-FFF2-40B4-BE49-F238E27FC236}">
                <a16:creationId xmlns:a16="http://schemas.microsoft.com/office/drawing/2014/main" id="{8C16B41C-7384-4105-8CFE-A0278886A159}"/>
              </a:ext>
            </a:extLst>
          </p:cNvPr>
          <p:cNvPicPr>
            <a:picLocks noChangeAspect="1"/>
          </p:cNvPicPr>
          <p:nvPr/>
        </p:nvPicPr>
        <p:blipFill rotWithShape="1">
          <a:blip r:embed="rId6"/>
          <a:srcRect r="12606"/>
          <a:stretch/>
        </p:blipFill>
        <p:spPr>
          <a:xfrm>
            <a:off x="1667577" y="1848735"/>
            <a:ext cx="3842436" cy="1920708"/>
          </a:xfrm>
          <a:prstGeom prst="rect">
            <a:avLst/>
          </a:prstGeom>
        </p:spPr>
      </p:pic>
      <p:pic>
        <p:nvPicPr>
          <p:cNvPr id="11" name="Picture 10">
            <a:extLst>
              <a:ext uri="{FF2B5EF4-FFF2-40B4-BE49-F238E27FC236}">
                <a16:creationId xmlns:a16="http://schemas.microsoft.com/office/drawing/2014/main" id="{9424AFAB-62CB-42FE-AD9E-468ABA9549E1}"/>
              </a:ext>
            </a:extLst>
          </p:cNvPr>
          <p:cNvPicPr>
            <a:picLocks noChangeAspect="1"/>
          </p:cNvPicPr>
          <p:nvPr/>
        </p:nvPicPr>
        <p:blipFill>
          <a:blip r:embed="rId7"/>
          <a:stretch>
            <a:fillRect/>
          </a:stretch>
        </p:blipFill>
        <p:spPr>
          <a:xfrm>
            <a:off x="632171" y="3987459"/>
            <a:ext cx="6204563" cy="1892345"/>
          </a:xfrm>
          <a:prstGeom prst="rect">
            <a:avLst/>
          </a:prstGeom>
        </p:spPr>
      </p:pic>
      <p:sp>
        <p:nvSpPr>
          <p:cNvPr id="12" name="Arrow: Down 12">
            <a:extLst>
              <a:ext uri="{FF2B5EF4-FFF2-40B4-BE49-F238E27FC236}">
                <a16:creationId xmlns:a16="http://schemas.microsoft.com/office/drawing/2014/main" id="{ED414BDB-CC19-4ADC-B4BB-CA34402C0BD3}"/>
              </a:ext>
            </a:extLst>
          </p:cNvPr>
          <p:cNvSpPr/>
          <p:nvPr/>
        </p:nvSpPr>
        <p:spPr>
          <a:xfrm>
            <a:off x="3588795" y="3786540"/>
            <a:ext cx="291313" cy="347957"/>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21">
            <a:extLst>
              <a:ext uri="{FF2B5EF4-FFF2-40B4-BE49-F238E27FC236}">
                <a16:creationId xmlns:a16="http://schemas.microsoft.com/office/drawing/2014/main" id="{3900014F-68C8-4AAE-A064-1AF129C9F870}"/>
              </a:ext>
            </a:extLst>
          </p:cNvPr>
          <p:cNvSpPr/>
          <p:nvPr/>
        </p:nvSpPr>
        <p:spPr>
          <a:xfrm>
            <a:off x="6964326" y="1934950"/>
            <a:ext cx="4519450" cy="3976577"/>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070958" y="2113458"/>
            <a:ext cx="4306186" cy="4978286"/>
          </a:xfrm>
          <a:prstGeom prst="rect">
            <a:avLst/>
          </a:prstGeom>
          <a:noFill/>
        </p:spPr>
        <p:txBody>
          <a:bodyPr wrap="square" lIns="91440" tIns="45720" rIns="91440" bIns="45720" rtlCol="0" anchor="t">
            <a:spAutoFit/>
          </a:bodyPr>
          <a:lstStyle/>
          <a:p>
            <a:r>
              <a:rPr lang="en-GB" sz="1750" dirty="0">
                <a:latin typeface="Open Sans" panose="020B0606030504020204" pitchFamily="34" charset="0"/>
                <a:ea typeface="Open Sans" panose="020B0606030504020204" pitchFamily="34" charset="0"/>
                <a:cs typeface="Open Sans" panose="020B0606030504020204" pitchFamily="34" charset="0"/>
              </a:rPr>
              <a:t>To add hydro to an output node: </a:t>
            </a:r>
          </a:p>
          <a:p>
            <a:pPr marL="342900" indent="-342900">
              <a:buFont typeface="+mj-lt"/>
              <a:buAutoNum type="alphaLcParenR"/>
            </a:pPr>
            <a:r>
              <a:rPr lang="en-GB" sz="1750" dirty="0">
                <a:latin typeface="Open Sans" panose="020B0606030504020204" pitchFamily="34" charset="0"/>
                <a:ea typeface="Open Sans" panose="020B0606030504020204" pitchFamily="34" charset="0"/>
                <a:cs typeface="Open Sans" panose="020B0606030504020204" pitchFamily="34" charset="0"/>
              </a:rPr>
              <a:t>An inflow profile should be added to the “</a:t>
            </a:r>
            <a:r>
              <a:rPr lang="en-GB" sz="1750" dirty="0" err="1">
                <a:latin typeface="Open Sans" panose="020B0606030504020204" pitchFamily="34" charset="0"/>
                <a:ea typeface="Open Sans" panose="020B0606030504020204" pitchFamily="34" charset="0"/>
                <a:cs typeface="Open Sans" panose="020B0606030504020204" pitchFamily="34" charset="0"/>
              </a:rPr>
              <a:t>ts_inflow</a:t>
            </a:r>
            <a:r>
              <a:rPr lang="en-GB" sz="1750" dirty="0">
                <a:latin typeface="Open Sans" panose="020B0606030504020204" pitchFamily="34" charset="0"/>
                <a:ea typeface="Open Sans" panose="020B0606030504020204" pitchFamily="34" charset="0"/>
                <a:cs typeface="Open Sans" panose="020B0606030504020204" pitchFamily="34" charset="0"/>
              </a:rPr>
              <a:t>” sheet. </a:t>
            </a:r>
          </a:p>
          <a:p>
            <a:pPr marL="342900" indent="-342900">
              <a:buFont typeface="+mj-lt"/>
              <a:buAutoNum type="alphaLcParenR"/>
            </a:pPr>
            <a:r>
              <a:rPr lang="en-GB" sz="1750" dirty="0">
                <a:latin typeface="Open Sans"/>
                <a:ea typeface="Open Sans" panose="020B0606030504020204" pitchFamily="34" charset="0"/>
                <a:cs typeface="Open Sans" panose="020B0606030504020204" pitchFamily="34" charset="0"/>
              </a:rPr>
              <a:t>Set the name in this format: “output </a:t>
            </a:r>
            <a:r>
              <a:rPr lang="en-GB" sz="1750" dirty="0" err="1">
                <a:latin typeface="Open Sans"/>
                <a:ea typeface="Open Sans" panose="020B0606030504020204" pitchFamily="34" charset="0"/>
                <a:cs typeface="Open Sans" panose="020B0606030504020204" pitchFamily="34" charset="0"/>
              </a:rPr>
              <a:t>node_Hydro</a:t>
            </a:r>
            <a:r>
              <a:rPr lang="en-GB" sz="1750" dirty="0">
                <a:latin typeface="Open Sans"/>
                <a:ea typeface="Open Sans" panose="020B0606030504020204" pitchFamily="34" charset="0"/>
                <a:cs typeface="Open Sans" panose="020B0606030504020204" pitchFamily="34" charset="0"/>
              </a:rPr>
              <a:t> technology”, e.g. </a:t>
            </a:r>
            <a:r>
              <a:rPr lang="en-GB" sz="1750" b="1" dirty="0" err="1">
                <a:latin typeface="Open Sans"/>
                <a:ea typeface="Open Sans" panose="020B0606030504020204" pitchFamily="34" charset="0"/>
                <a:cs typeface="Open Sans" panose="020B0606030504020204" pitchFamily="34" charset="0"/>
              </a:rPr>
              <a:t>nodeB_RES</a:t>
            </a:r>
            <a:endParaRPr lang="en-GB" sz="1750" dirty="0">
              <a:latin typeface="Open Sans"/>
              <a:ea typeface="Open Sans" panose="020B0606030504020204" pitchFamily="34" charset="0"/>
              <a:cs typeface="Open Sans" panose="020B0606030504020204" pitchFamily="34" charset="0"/>
            </a:endParaRPr>
          </a:p>
          <a:p>
            <a:pPr marL="342900" indent="-342900">
              <a:buFont typeface="+mj-lt"/>
              <a:buAutoNum type="alphaLcParenR"/>
            </a:pPr>
            <a:r>
              <a:rPr lang="en-GB" sz="1750" dirty="0">
                <a:latin typeface="Open Sans" panose="020B0606030504020204" pitchFamily="34" charset="0"/>
                <a:ea typeface="Open Sans" panose="020B0606030504020204" pitchFamily="34" charset="0"/>
                <a:cs typeface="Open Sans" panose="020B0606030504020204" pitchFamily="34" charset="0"/>
              </a:rPr>
              <a:t>The data will then appear in the inflow dropdown menu list and can be assigned to the associate hydro technologies and output nodes. </a:t>
            </a:r>
          </a:p>
          <a:p>
            <a:endParaRPr lang="en-GB" sz="1750" dirty="0">
              <a:latin typeface="Open Sans" panose="020B0606030504020204" pitchFamily="34" charset="0"/>
              <a:ea typeface="Open Sans" panose="020B0606030504020204" pitchFamily="34" charset="0"/>
              <a:cs typeface="Open Sans" panose="020B0606030504020204" pitchFamily="34" charset="0"/>
            </a:endParaRPr>
          </a:p>
          <a:p>
            <a:r>
              <a:rPr lang="en-GB" sz="1750" dirty="0">
                <a:latin typeface="Open Sans" panose="020B0606030504020204" pitchFamily="34" charset="0"/>
                <a:ea typeface="Open Sans" panose="020B0606030504020204" pitchFamily="34" charset="0"/>
                <a:cs typeface="Open Sans" panose="020B0606030504020204" pitchFamily="34" charset="0"/>
              </a:rPr>
              <a:t>Same stapes should be followed to add variable renewables in different nodes. </a:t>
            </a:r>
          </a:p>
          <a:p>
            <a:endParaRPr lang="en-GB" dirty="0"/>
          </a:p>
          <a:p>
            <a:endParaRPr lang="en-GB" dirty="0"/>
          </a:p>
          <a:p>
            <a:endParaRPr lang="en-GB" dirty="0"/>
          </a:p>
          <a:p>
            <a:endParaRPr lang="en-GB" dirty="0"/>
          </a:p>
          <a:p>
            <a:endParaRPr lang="en-GB" dirty="0"/>
          </a:p>
        </p:txBody>
      </p:sp>
      <p:sp>
        <p:nvSpPr>
          <p:cNvPr id="14" name="TextBox 13">
            <a:extLst>
              <a:ext uri="{FF2B5EF4-FFF2-40B4-BE49-F238E27FC236}">
                <a16:creationId xmlns:a16="http://schemas.microsoft.com/office/drawing/2014/main" id="{8B3CA77B-B818-4FD2-A107-1A60F6BD1F2D}"/>
              </a:ext>
            </a:extLst>
          </p:cNvPr>
          <p:cNvSpPr txBox="1"/>
          <p:nvPr/>
        </p:nvSpPr>
        <p:spPr>
          <a:xfrm>
            <a:off x="3281221" y="4804515"/>
            <a:ext cx="488913" cy="461665"/>
          </a:xfrm>
          <a:prstGeom prst="rect">
            <a:avLst/>
          </a:prstGeom>
          <a:noFill/>
        </p:spPr>
        <p:txBody>
          <a:bodyPr wrap="square" rtlCol="0">
            <a:spAutoFit/>
          </a:bodyPr>
          <a:lstStyle/>
          <a:p>
            <a:r>
              <a:rPr lang="en-GB" sz="2400" dirty="0">
                <a:solidFill>
                  <a:srgbClr val="FF0000"/>
                </a:solidFill>
              </a:rPr>
              <a:t>c</a:t>
            </a:r>
          </a:p>
        </p:txBody>
      </p:sp>
      <p:sp>
        <p:nvSpPr>
          <p:cNvPr id="15" name="Rectangle 14"/>
          <p:cNvSpPr/>
          <p:nvPr/>
        </p:nvSpPr>
        <p:spPr>
          <a:xfrm>
            <a:off x="3281221" y="4883786"/>
            <a:ext cx="1637081" cy="9167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B3CA77B-B818-4FD2-A107-1A60F6BD1F2D}"/>
              </a:ext>
            </a:extLst>
          </p:cNvPr>
          <p:cNvSpPr txBox="1"/>
          <p:nvPr/>
        </p:nvSpPr>
        <p:spPr>
          <a:xfrm>
            <a:off x="4586522" y="2087995"/>
            <a:ext cx="468528" cy="461665"/>
          </a:xfrm>
          <a:prstGeom prst="rect">
            <a:avLst/>
          </a:prstGeom>
          <a:noFill/>
        </p:spPr>
        <p:txBody>
          <a:bodyPr wrap="square" rtlCol="0">
            <a:spAutoFit/>
          </a:bodyPr>
          <a:lstStyle/>
          <a:p>
            <a:r>
              <a:rPr lang="en-GB" sz="2400" dirty="0">
                <a:solidFill>
                  <a:srgbClr val="FF0000"/>
                </a:solidFill>
              </a:rPr>
              <a:t>a</a:t>
            </a:r>
          </a:p>
        </p:txBody>
      </p:sp>
      <p:sp>
        <p:nvSpPr>
          <p:cNvPr id="17" name="Rectangle 16"/>
          <p:cNvSpPr/>
          <p:nvPr/>
        </p:nvSpPr>
        <p:spPr>
          <a:xfrm>
            <a:off x="4600088" y="2183093"/>
            <a:ext cx="909925" cy="10655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16.1 Modelling flexible generation &amp; demand</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19" name="TextBox 18">
            <a:extLst>
              <a:ext uri="{FF2B5EF4-FFF2-40B4-BE49-F238E27FC236}">
                <a16:creationId xmlns:a16="http://schemas.microsoft.com/office/drawing/2014/main" id="{8B3CA77B-B818-4FD2-A107-1A60F6BD1F2D}"/>
              </a:ext>
            </a:extLst>
          </p:cNvPr>
          <p:cNvSpPr txBox="1"/>
          <p:nvPr/>
        </p:nvSpPr>
        <p:spPr>
          <a:xfrm>
            <a:off x="5503231" y="1650899"/>
            <a:ext cx="468528" cy="461665"/>
          </a:xfrm>
          <a:prstGeom prst="rect">
            <a:avLst/>
          </a:prstGeom>
          <a:noFill/>
        </p:spPr>
        <p:txBody>
          <a:bodyPr wrap="square" rtlCol="0">
            <a:spAutoFit/>
          </a:bodyPr>
          <a:lstStyle/>
          <a:p>
            <a:r>
              <a:rPr lang="en-GB" sz="2400" dirty="0">
                <a:solidFill>
                  <a:srgbClr val="FF0000"/>
                </a:solidFill>
              </a:rPr>
              <a:t>b</a:t>
            </a:r>
          </a:p>
        </p:txBody>
      </p:sp>
      <p:sp>
        <p:nvSpPr>
          <p:cNvPr id="20" name="Rectangle 19"/>
          <p:cNvSpPr/>
          <p:nvPr/>
        </p:nvSpPr>
        <p:spPr>
          <a:xfrm>
            <a:off x="4651126" y="1737255"/>
            <a:ext cx="1125560" cy="3336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6">
            <a:hlinkClick r:id="" action="ppaction://media"/>
            <a:extLst>
              <a:ext uri="{FF2B5EF4-FFF2-40B4-BE49-F238E27FC236}">
                <a16:creationId xmlns:a16="http://schemas.microsoft.com/office/drawing/2014/main" id="{F807E24A-8B1A-4198-B024-949851A4EA8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88489" y="263449"/>
            <a:ext cx="487363" cy="487363"/>
          </a:xfrm>
          <a:prstGeom prst="rect">
            <a:avLst/>
          </a:prstGeom>
        </p:spPr>
      </p:pic>
    </p:spTree>
    <p:extLst>
      <p:ext uri="{BB962C8B-B14F-4D97-AF65-F5344CB8AC3E}">
        <p14:creationId xmlns:p14="http://schemas.microsoft.com/office/powerpoint/2010/main" val="327878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4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279502"/>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16.1.5 Modelling demand-side management</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3185" r="23575"/>
          <a:stretch/>
        </p:blipFill>
        <p:spPr>
          <a:xfrm>
            <a:off x="4292339" y="4537537"/>
            <a:ext cx="7242482" cy="1674059"/>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679" y="2222877"/>
            <a:ext cx="7122032" cy="1836481"/>
          </a:xfrm>
          <a:prstGeom prst="rect">
            <a:avLst/>
          </a:prstGeom>
        </p:spPr>
      </p:pic>
      <p:sp>
        <p:nvSpPr>
          <p:cNvPr id="17" name="Rectangle: Rounded Corners 21">
            <a:extLst>
              <a:ext uri="{FF2B5EF4-FFF2-40B4-BE49-F238E27FC236}">
                <a16:creationId xmlns:a16="http://schemas.microsoft.com/office/drawing/2014/main" id="{3900014F-68C8-4AAE-A064-1AF129C9F870}"/>
              </a:ext>
            </a:extLst>
          </p:cNvPr>
          <p:cNvSpPr/>
          <p:nvPr/>
        </p:nvSpPr>
        <p:spPr>
          <a:xfrm>
            <a:off x="7686121" y="1698866"/>
            <a:ext cx="3848699" cy="2614950"/>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574162" y="1821725"/>
            <a:ext cx="3871195" cy="2462213"/>
          </a:xfrm>
          <a:prstGeom prst="rect">
            <a:avLst/>
          </a:prstGeom>
          <a:noFill/>
        </p:spPr>
        <p:txBody>
          <a:bodyPr wrap="square" lIns="91440" tIns="45720" rIns="91440" bIns="45720" rtlCol="0" anchor="t">
            <a:spAutoFit/>
          </a:bodyPr>
          <a:lstStyle/>
          <a:p>
            <a:pPr marL="175895">
              <a:tabLst>
                <a:tab pos="265113" algn="l"/>
              </a:tabLst>
            </a:pPr>
            <a:r>
              <a:rPr lang="en-GB" sz="1400" dirty="0">
                <a:latin typeface="Open Sans"/>
                <a:ea typeface="Open Sans" panose="020B0606030504020204" pitchFamily="34" charset="0"/>
                <a:cs typeface="Open Sans" panose="020B0606030504020204" pitchFamily="34" charset="0"/>
              </a:rPr>
              <a:t>a)  In FlexTool demand response is defined as a generator in the “</a:t>
            </a:r>
            <a:r>
              <a:rPr lang="en-GB" sz="1400" dirty="0" err="1">
                <a:latin typeface="Open Sans"/>
                <a:ea typeface="Open Sans" panose="020B0606030504020204" pitchFamily="34" charset="0"/>
                <a:cs typeface="Open Sans" panose="020B0606030504020204" pitchFamily="34" charset="0"/>
              </a:rPr>
              <a:t>unit_type</a:t>
            </a:r>
            <a:r>
              <a:rPr lang="en-GB" sz="1400" dirty="0">
                <a:latin typeface="Open Sans"/>
                <a:ea typeface="Open Sans" panose="020B0606030504020204" pitchFamily="34" charset="0"/>
                <a:cs typeface="Open Sans" panose="020B0606030504020204" pitchFamily="34" charset="0"/>
              </a:rPr>
              <a:t>” sheet: </a:t>
            </a:r>
            <a:endParaRPr lang="en-US" dirty="0"/>
          </a:p>
          <a:p>
            <a:pPr marL="445770" indent="-264795">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Demand response increase: </a:t>
            </a:r>
            <a:r>
              <a:rPr lang="en-GB" sz="1400" dirty="0">
                <a:latin typeface="Open Sans" panose="020B0606030504020204" pitchFamily="34" charset="0"/>
                <a:ea typeface="Open Sans" panose="020B0606030504020204" pitchFamily="34" charset="0"/>
                <a:cs typeface="Open Sans" panose="020B0606030504020204" pitchFamily="34" charset="0"/>
              </a:rPr>
              <a:t>Generator with negative price, empty discharging efficiency and a charging efficiency</a:t>
            </a:r>
          </a:p>
          <a:p>
            <a:pPr marL="445770" indent="-264795">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Demand response decrease:  </a:t>
            </a:r>
            <a:r>
              <a:rPr lang="en-GB" sz="1400" dirty="0">
                <a:latin typeface="Open Sans" panose="020B0606030504020204" pitchFamily="34" charset="0"/>
                <a:ea typeface="Open Sans" panose="020B0606030504020204" pitchFamily="34" charset="0"/>
                <a:cs typeface="Open Sans" panose="020B0606030504020204" pitchFamily="34" charset="0"/>
              </a:rPr>
              <a:t>Generator with positive price, discharging efficiency and no charging efficiency</a:t>
            </a:r>
          </a:p>
        </p:txBody>
      </p:sp>
      <p:sp>
        <p:nvSpPr>
          <p:cNvPr id="18" name="Rectangle: Rounded Corners 21">
            <a:extLst>
              <a:ext uri="{FF2B5EF4-FFF2-40B4-BE49-F238E27FC236}">
                <a16:creationId xmlns:a16="http://schemas.microsoft.com/office/drawing/2014/main" id="{3900014F-68C8-4AAE-A064-1AF129C9F870}"/>
              </a:ext>
            </a:extLst>
          </p:cNvPr>
          <p:cNvSpPr/>
          <p:nvPr/>
        </p:nvSpPr>
        <p:spPr>
          <a:xfrm>
            <a:off x="360679" y="4519670"/>
            <a:ext cx="3710763" cy="1679611"/>
          </a:xfrm>
          <a:prstGeom prst="roundRect">
            <a:avLst>
              <a:gd name="adj" fmla="val 2413"/>
            </a:avLst>
          </a:prstGeom>
          <a:solidFill>
            <a:schemeClr val="accent2">
              <a:lumMod val="40000"/>
              <a:lumOff val="6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41314" y="4620513"/>
            <a:ext cx="3549491" cy="1508105"/>
          </a:xfrm>
          <a:prstGeom prst="rect">
            <a:avLst/>
          </a:prstGeom>
          <a:noFill/>
        </p:spPr>
        <p:txBody>
          <a:bodyPr wrap="square" rtlCol="0">
            <a:spAutoFit/>
          </a:bodyPr>
          <a:lstStyle/>
          <a:p>
            <a:r>
              <a:rPr lang="en-GB" sz="1700" dirty="0"/>
              <a:t>b)  </a:t>
            </a:r>
            <a:r>
              <a:rPr lang="en-GB" sz="1500" dirty="0">
                <a:latin typeface="Open Sans" panose="020B0606030504020204" pitchFamily="34" charset="0"/>
                <a:ea typeface="Open Sans" panose="020B0606030504020204" pitchFamily="34" charset="0"/>
                <a:cs typeface="Open Sans" panose="020B0606030504020204" pitchFamily="34" charset="0"/>
              </a:rPr>
              <a:t>The Capacity of demand response should be defined in the “units” sheet:</a:t>
            </a:r>
          </a:p>
          <a:p>
            <a:pPr marL="285750" indent="-28575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Demand increase: negative capacity </a:t>
            </a:r>
          </a:p>
          <a:p>
            <a:pPr marL="285750" indent="-285750">
              <a:buFont typeface="Arial" panose="020B0604020202020204" pitchFamily="34" charset="0"/>
              <a:buChar char="•"/>
            </a:pPr>
            <a:r>
              <a:rPr lang="en-GB" sz="1500" dirty="0">
                <a:latin typeface="Open Sans" panose="020B0606030504020204" pitchFamily="34" charset="0"/>
                <a:ea typeface="Open Sans" panose="020B0606030504020204" pitchFamily="34" charset="0"/>
                <a:cs typeface="Open Sans" panose="020B0606030504020204" pitchFamily="34" charset="0"/>
              </a:rPr>
              <a:t>Demand decrease: positive capacity</a:t>
            </a:r>
          </a:p>
        </p:txBody>
      </p:sp>
      <p:sp>
        <p:nvSpPr>
          <p:cNvPr id="20" name="Rectangle 19"/>
          <p:cNvSpPr/>
          <p:nvPr/>
        </p:nvSpPr>
        <p:spPr>
          <a:xfrm>
            <a:off x="9509760" y="5044735"/>
            <a:ext cx="353962"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178889" y="2902432"/>
            <a:ext cx="320811" cy="11589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623248" y="2584797"/>
            <a:ext cx="310339" cy="14765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882644" y="2728717"/>
            <a:ext cx="256078" cy="13326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0">
            <a:extLst>
              <a:ext uri="{FF2B5EF4-FFF2-40B4-BE49-F238E27FC236}">
                <a16:creationId xmlns:a16="http://schemas.microsoft.com/office/drawing/2014/main" id="{D65E6D98-BE8C-6B4C-B23E-6167300445AE}"/>
              </a:ext>
            </a:extLst>
          </p:cNvPr>
          <p:cNvSpPr txBox="1">
            <a:spLocks/>
          </p:cNvSpPr>
          <p:nvPr/>
        </p:nvSpPr>
        <p:spPr>
          <a:xfrm>
            <a:off x="966955" y="-177406"/>
            <a:ext cx="1094176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a:latin typeface="Open Sans"/>
                <a:ea typeface="Open Sans" panose="020B0606030504020204" pitchFamily="34" charset="0"/>
                <a:cs typeface="Open Sans" panose="020B0606030504020204" pitchFamily="34" charset="0"/>
              </a:rPr>
              <a:t>16.1 Modelling flexible generation &amp; demand</a:t>
            </a:r>
            <a:endParaRPr lang="en-GB" sz="4000">
              <a:latin typeface="Open Sans"/>
              <a:ea typeface="Open Sans" panose="020B0606030504020204" pitchFamily="34" charset="0"/>
              <a:cs typeface="Open Sans" panose="020B0606030504020204" pitchFamily="34" charset="0"/>
              <a:sym typeface="Bodoni SvtyTwo ITC TT-Book"/>
            </a:endParaRPr>
          </a:p>
        </p:txBody>
      </p:sp>
      <p:sp>
        <p:nvSpPr>
          <p:cNvPr id="22" name="TextBox 21">
            <a:extLst>
              <a:ext uri="{FF2B5EF4-FFF2-40B4-BE49-F238E27FC236}">
                <a16:creationId xmlns:a16="http://schemas.microsoft.com/office/drawing/2014/main" id="{8B3CA77B-B818-4FD2-A107-1A60F6BD1F2D}"/>
              </a:ext>
            </a:extLst>
          </p:cNvPr>
          <p:cNvSpPr txBox="1"/>
          <p:nvPr/>
        </p:nvSpPr>
        <p:spPr>
          <a:xfrm>
            <a:off x="292174" y="2440767"/>
            <a:ext cx="337990" cy="461665"/>
          </a:xfrm>
          <a:prstGeom prst="rect">
            <a:avLst/>
          </a:prstGeom>
          <a:noFill/>
        </p:spPr>
        <p:txBody>
          <a:bodyPr wrap="square" rtlCol="0">
            <a:spAutoFit/>
          </a:bodyPr>
          <a:lstStyle/>
          <a:p>
            <a:r>
              <a:rPr lang="en-GB" sz="2400">
                <a:solidFill>
                  <a:srgbClr val="FF0000"/>
                </a:solidFill>
              </a:rPr>
              <a:t>a</a:t>
            </a:r>
          </a:p>
        </p:txBody>
      </p:sp>
      <p:sp>
        <p:nvSpPr>
          <p:cNvPr id="23" name="TextBox 22">
            <a:extLst>
              <a:ext uri="{FF2B5EF4-FFF2-40B4-BE49-F238E27FC236}">
                <a16:creationId xmlns:a16="http://schemas.microsoft.com/office/drawing/2014/main" id="{8B3CA77B-B818-4FD2-A107-1A60F6BD1F2D}"/>
              </a:ext>
            </a:extLst>
          </p:cNvPr>
          <p:cNvSpPr txBox="1"/>
          <p:nvPr/>
        </p:nvSpPr>
        <p:spPr>
          <a:xfrm>
            <a:off x="4325419" y="4763821"/>
            <a:ext cx="337990" cy="461665"/>
          </a:xfrm>
          <a:prstGeom prst="rect">
            <a:avLst/>
          </a:prstGeom>
          <a:noFill/>
        </p:spPr>
        <p:txBody>
          <a:bodyPr wrap="square" rtlCol="0">
            <a:spAutoFit/>
          </a:bodyPr>
          <a:lstStyle/>
          <a:p>
            <a:r>
              <a:rPr lang="en-GB" sz="2400" dirty="0">
                <a:solidFill>
                  <a:srgbClr val="FF0000"/>
                </a:solidFill>
              </a:rPr>
              <a:t>b</a:t>
            </a:r>
          </a:p>
        </p:txBody>
      </p:sp>
      <p:pic>
        <p:nvPicPr>
          <p:cNvPr id="2" name="7">
            <a:hlinkClick r:id="" action="ppaction://media"/>
            <a:extLst>
              <a:ext uri="{FF2B5EF4-FFF2-40B4-BE49-F238E27FC236}">
                <a16:creationId xmlns:a16="http://schemas.microsoft.com/office/drawing/2014/main" id="{098626D9-1F79-4325-AFEA-55DA98FE224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15620" y="199817"/>
            <a:ext cx="487363" cy="487363"/>
          </a:xfrm>
          <a:prstGeom prst="rect">
            <a:avLst/>
          </a:prstGeom>
        </p:spPr>
      </p:pic>
    </p:spTree>
    <p:extLst>
      <p:ext uri="{BB962C8B-B14F-4D97-AF65-F5344CB8AC3E}">
        <p14:creationId xmlns:p14="http://schemas.microsoft.com/office/powerpoint/2010/main" val="17407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4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79101" y="1222063"/>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16.2.1 Modelling storage </a:t>
            </a:r>
          </a:p>
        </p:txBody>
      </p:sp>
      <p:sp>
        <p:nvSpPr>
          <p:cNvPr id="4" name="Rounded Rectangle 3"/>
          <p:cNvSpPr/>
          <p:nvPr/>
        </p:nvSpPr>
        <p:spPr>
          <a:xfrm>
            <a:off x="252371" y="1811504"/>
            <a:ext cx="3365816" cy="2206627"/>
          </a:xfrm>
          <a:prstGeom prst="roundRect">
            <a:avLst>
              <a:gd name="adj" fmla="val 4321"/>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01372" y="1821569"/>
            <a:ext cx="3425632" cy="2169825"/>
          </a:xfrm>
          <a:prstGeom prst="rect">
            <a:avLst/>
          </a:prstGeom>
          <a:noFill/>
        </p:spPr>
        <p:txBody>
          <a:bodyPr wrap="square" lIns="91440" tIns="45720" rIns="91440" bIns="45720" rtlCol="0" anchor="t">
            <a:spAutoFit/>
          </a:bodyPr>
          <a:lstStyle/>
          <a:p>
            <a:r>
              <a:rPr lang="en-GB" sz="1500" dirty="0">
                <a:latin typeface="Open Sans"/>
                <a:ea typeface="Open Sans" panose="020B0606030504020204" pitchFamily="34" charset="0"/>
                <a:cs typeface="Open Sans" panose="020B0606030504020204" pitchFamily="34" charset="0"/>
              </a:rPr>
              <a:t>Power storage is defined in the “</a:t>
            </a:r>
            <a:r>
              <a:rPr lang="en-GB" sz="1500" dirty="0" err="1">
                <a:latin typeface="Open Sans"/>
                <a:ea typeface="Open Sans" panose="020B0606030504020204" pitchFamily="34" charset="0"/>
                <a:cs typeface="Open Sans" panose="020B0606030504020204" pitchFamily="34" charset="0"/>
              </a:rPr>
              <a:t>unit_type</a:t>
            </a:r>
            <a:r>
              <a:rPr lang="en-GB" sz="1500" dirty="0">
                <a:latin typeface="Open Sans"/>
                <a:ea typeface="Open Sans" panose="020B0606030504020204" pitchFamily="34" charset="0"/>
                <a:cs typeface="Open Sans" panose="020B0606030504020204" pitchFamily="34" charset="0"/>
              </a:rPr>
              <a:t>”, with some additions compared to other generators: </a:t>
            </a:r>
          </a:p>
          <a:p>
            <a:pPr marL="542925" lvl="1" indent="-361950">
              <a:buFont typeface="+mj-lt"/>
              <a:buAutoNum type="alphaLcParenR"/>
            </a:pPr>
            <a:r>
              <a:rPr lang="en-GB" sz="1500" dirty="0">
                <a:latin typeface="Open Sans"/>
                <a:ea typeface="Open Sans" panose="020B0606030504020204" pitchFamily="34" charset="0"/>
                <a:cs typeface="Open Sans" panose="020B0606030504020204" pitchFamily="34" charset="0"/>
              </a:rPr>
              <a:t>Efficiency(%):  Discharging efficiency </a:t>
            </a:r>
            <a:endParaRPr lang="en-GB" sz="1500" dirty="0">
              <a:latin typeface="Open Sans" panose="020B0606030504020204" pitchFamily="34" charset="0"/>
              <a:ea typeface="Open Sans" panose="020B0606030504020204" pitchFamily="34" charset="0"/>
              <a:cs typeface="Open Sans" panose="020B0606030504020204" pitchFamily="34" charset="0"/>
            </a:endParaRPr>
          </a:p>
          <a:p>
            <a:pPr marL="542925" lvl="1" indent="-361950">
              <a:buFont typeface="+mj-lt"/>
              <a:buAutoNum type="alphaLcParenR"/>
            </a:pPr>
            <a:r>
              <a:rPr lang="en-GB" sz="1500" dirty="0" err="1">
                <a:latin typeface="Open Sans"/>
                <a:ea typeface="Open Sans" panose="020B0606030504020204" pitchFamily="34" charset="0"/>
                <a:cs typeface="Open Sans" panose="020B0606030504020204" pitchFamily="34" charset="0"/>
              </a:rPr>
              <a:t>Eff.charge</a:t>
            </a:r>
            <a:r>
              <a:rPr lang="en-GB" sz="1500" dirty="0">
                <a:latin typeface="Open Sans"/>
                <a:ea typeface="Open Sans" panose="020B0606030504020204" pitchFamily="34" charset="0"/>
                <a:cs typeface="Open Sans" panose="020B0606030504020204" pitchFamily="34" charset="0"/>
              </a:rPr>
              <a:t>(%): Charging efficiency</a:t>
            </a:r>
          </a:p>
          <a:p>
            <a:pPr marL="542925" lvl="1" indent="-361950">
              <a:buFont typeface="+mj-lt"/>
              <a:buAutoNum type="alphaLcParenR"/>
            </a:pPr>
            <a:r>
              <a:rPr lang="en-GB" sz="1500" dirty="0">
                <a:latin typeface="Open Sans"/>
                <a:ea typeface="Open Sans" panose="020B0606030504020204" pitchFamily="34" charset="0"/>
                <a:cs typeface="Open Sans" panose="020B0606030504020204" pitchFamily="34" charset="0"/>
              </a:rPr>
              <a:t>Self-discharge loss (% of content per hour) </a:t>
            </a:r>
          </a:p>
        </p:txBody>
      </p:sp>
      <p:sp>
        <p:nvSpPr>
          <p:cNvPr id="17" name="Rounded Rectangle 16"/>
          <p:cNvSpPr/>
          <p:nvPr/>
        </p:nvSpPr>
        <p:spPr>
          <a:xfrm>
            <a:off x="261069" y="4101470"/>
            <a:ext cx="3370998" cy="2226997"/>
          </a:xfrm>
          <a:prstGeom prst="roundRect">
            <a:avLst>
              <a:gd name="adj" fmla="val 4321"/>
            </a:avLst>
          </a:prstGeom>
          <a:solidFill>
            <a:schemeClr val="accent2">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96930" y="4141736"/>
            <a:ext cx="3265341" cy="2169825"/>
          </a:xfrm>
          <a:prstGeom prst="rect">
            <a:avLst/>
          </a:prstGeom>
          <a:noFill/>
        </p:spPr>
        <p:txBody>
          <a:bodyPr wrap="square" lIns="91440" tIns="45720" rIns="91440" bIns="45720" rtlCol="0" anchor="t">
            <a:spAutoFit/>
          </a:bodyPr>
          <a:lstStyle/>
          <a:p>
            <a:r>
              <a:rPr lang="en-GB" sz="1500" dirty="0">
                <a:latin typeface="Open Sans"/>
                <a:ea typeface="Open Sans" panose="020B0606030504020204" pitchFamily="34" charset="0"/>
                <a:cs typeface="Open Sans" panose="020B0606030504020204" pitchFamily="34" charset="0"/>
              </a:rPr>
              <a:t>Same as other units in the “units” sheet the following parameters should be defined:</a:t>
            </a:r>
          </a:p>
          <a:p>
            <a:pPr marL="175895"/>
            <a:r>
              <a:rPr lang="en-GB" sz="1500" dirty="0">
                <a:latin typeface="Open Sans"/>
                <a:ea typeface="Open Sans" panose="020B0606030504020204" pitchFamily="34" charset="0"/>
                <a:cs typeface="Open Sans" panose="020B0606030504020204" pitchFamily="34" charset="0"/>
              </a:rPr>
              <a:t>d)  Installed capacity in MW </a:t>
            </a:r>
          </a:p>
          <a:p>
            <a:pPr marL="175895"/>
            <a:r>
              <a:rPr lang="en-GB" sz="1500" dirty="0">
                <a:latin typeface="Open Sans"/>
                <a:ea typeface="Open Sans" panose="020B0606030504020204" pitchFamily="34" charset="0"/>
                <a:cs typeface="Open Sans" panose="020B0606030504020204" pitchFamily="34" charset="0"/>
              </a:rPr>
              <a:t>e)  The output node</a:t>
            </a:r>
          </a:p>
          <a:p>
            <a:pPr marL="175895"/>
            <a:r>
              <a:rPr lang="en-GB" sz="1500" dirty="0">
                <a:latin typeface="Open Sans"/>
                <a:ea typeface="Open Sans" panose="020B0606030504020204" pitchFamily="34" charset="0"/>
                <a:cs typeface="Open Sans" panose="020B0606030504020204" pitchFamily="34" charset="0"/>
              </a:rPr>
              <a:t>f)   Maximum storage capacity in MWh </a:t>
            </a:r>
          </a:p>
          <a:p>
            <a:pPr marL="175895"/>
            <a:r>
              <a:rPr lang="en-GB" sz="1500" dirty="0">
                <a:latin typeface="Open Sans"/>
                <a:ea typeface="Open Sans" panose="020B0606030504020204" pitchFamily="34" charset="0"/>
                <a:cs typeface="Open Sans" panose="020B0606030504020204" pitchFamily="34" charset="0"/>
              </a:rPr>
              <a:t>g)   Initial and final state of the storage (optional)</a:t>
            </a:r>
          </a:p>
        </p:txBody>
      </p:sp>
      <p:grpSp>
        <p:nvGrpSpPr>
          <p:cNvPr id="3" name="Group 2">
            <a:extLst>
              <a:ext uri="{FF2B5EF4-FFF2-40B4-BE49-F238E27FC236}">
                <a16:creationId xmlns:a16="http://schemas.microsoft.com/office/drawing/2014/main" id="{191F3DFD-384A-4CBB-871D-23AD6C0FA6CC}"/>
              </a:ext>
            </a:extLst>
          </p:cNvPr>
          <p:cNvGrpSpPr/>
          <p:nvPr/>
        </p:nvGrpSpPr>
        <p:grpSpPr>
          <a:xfrm>
            <a:off x="3731381" y="2165118"/>
            <a:ext cx="7955283" cy="1477938"/>
            <a:chOff x="2325622" y="3130568"/>
            <a:chExt cx="7495456" cy="1412250"/>
          </a:xfrm>
        </p:grpSpPr>
        <p:grpSp>
          <p:nvGrpSpPr>
            <p:cNvPr id="2" name="Group 1">
              <a:extLst>
                <a:ext uri="{FF2B5EF4-FFF2-40B4-BE49-F238E27FC236}">
                  <a16:creationId xmlns:a16="http://schemas.microsoft.com/office/drawing/2014/main" id="{ABFF9539-3A98-4F82-A523-EF0FA37250C7}"/>
                </a:ext>
              </a:extLst>
            </p:cNvPr>
            <p:cNvGrpSpPr/>
            <p:nvPr/>
          </p:nvGrpSpPr>
          <p:grpSpPr>
            <a:xfrm>
              <a:off x="2325622" y="3130568"/>
              <a:ext cx="7495456" cy="1412250"/>
              <a:chOff x="2325622" y="3130568"/>
              <a:chExt cx="7495456" cy="1412250"/>
            </a:xfrm>
          </p:grpSpPr>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2006" r="409" b="807"/>
              <a:stretch/>
            </p:blipFill>
            <p:spPr>
              <a:xfrm>
                <a:off x="2325622" y="3130568"/>
                <a:ext cx="7495456" cy="1412250"/>
              </a:xfrm>
              <a:prstGeom prst="rect">
                <a:avLst/>
              </a:prstGeom>
            </p:spPr>
          </p:pic>
          <p:sp>
            <p:nvSpPr>
              <p:cNvPr id="18" name="Rectangle 17"/>
              <p:cNvSpPr/>
              <p:nvPr/>
            </p:nvSpPr>
            <p:spPr>
              <a:xfrm>
                <a:off x="3197450" y="3375957"/>
                <a:ext cx="353962"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147009" y="3375954"/>
                <a:ext cx="294970"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471707" y="3375953"/>
                <a:ext cx="288835"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a:extLst>
                <a:ext uri="{FF2B5EF4-FFF2-40B4-BE49-F238E27FC236}">
                  <a16:creationId xmlns:a16="http://schemas.microsoft.com/office/drawing/2014/main" id="{8B3CA77B-B818-4FD2-A107-1A60F6BD1F2D}"/>
                </a:ext>
              </a:extLst>
            </p:cNvPr>
            <p:cNvSpPr txBox="1"/>
            <p:nvPr/>
          </p:nvSpPr>
          <p:spPr>
            <a:xfrm>
              <a:off x="3146066" y="3287882"/>
              <a:ext cx="468528" cy="338554"/>
            </a:xfrm>
            <a:prstGeom prst="rect">
              <a:avLst/>
            </a:prstGeom>
            <a:noFill/>
          </p:spPr>
          <p:txBody>
            <a:bodyPr wrap="square" rtlCol="0">
              <a:spAutoFit/>
            </a:bodyPr>
            <a:lstStyle/>
            <a:p>
              <a:r>
                <a:rPr lang="en-GB" sz="1600">
                  <a:solidFill>
                    <a:srgbClr val="FF0000"/>
                  </a:solidFill>
                </a:rPr>
                <a:t>a</a:t>
              </a:r>
            </a:p>
          </p:txBody>
        </p:sp>
        <p:sp>
          <p:nvSpPr>
            <p:cNvPr id="22" name="TextBox 21">
              <a:extLst>
                <a:ext uri="{FF2B5EF4-FFF2-40B4-BE49-F238E27FC236}">
                  <a16:creationId xmlns:a16="http://schemas.microsoft.com/office/drawing/2014/main" id="{8B3CA77B-B818-4FD2-A107-1A60F6BD1F2D}"/>
                </a:ext>
              </a:extLst>
            </p:cNvPr>
            <p:cNvSpPr txBox="1"/>
            <p:nvPr/>
          </p:nvSpPr>
          <p:spPr>
            <a:xfrm>
              <a:off x="8092664" y="3305490"/>
              <a:ext cx="468528" cy="338554"/>
            </a:xfrm>
            <a:prstGeom prst="rect">
              <a:avLst/>
            </a:prstGeom>
            <a:noFill/>
          </p:spPr>
          <p:txBody>
            <a:bodyPr wrap="square" rtlCol="0">
              <a:spAutoFit/>
            </a:bodyPr>
            <a:lstStyle/>
            <a:p>
              <a:r>
                <a:rPr lang="en-GB" sz="1600">
                  <a:solidFill>
                    <a:srgbClr val="FF0000"/>
                  </a:solidFill>
                </a:rPr>
                <a:t>b</a:t>
              </a:r>
            </a:p>
          </p:txBody>
        </p:sp>
        <p:sp>
          <p:nvSpPr>
            <p:cNvPr id="23" name="TextBox 22">
              <a:extLst>
                <a:ext uri="{FF2B5EF4-FFF2-40B4-BE49-F238E27FC236}">
                  <a16:creationId xmlns:a16="http://schemas.microsoft.com/office/drawing/2014/main" id="{8B3CA77B-B818-4FD2-A107-1A60F6BD1F2D}"/>
                </a:ext>
              </a:extLst>
            </p:cNvPr>
            <p:cNvSpPr txBox="1"/>
            <p:nvPr/>
          </p:nvSpPr>
          <p:spPr>
            <a:xfrm>
              <a:off x="8511710" y="3270848"/>
              <a:ext cx="468528" cy="338554"/>
            </a:xfrm>
            <a:prstGeom prst="rect">
              <a:avLst/>
            </a:prstGeom>
            <a:noFill/>
          </p:spPr>
          <p:txBody>
            <a:bodyPr wrap="square" rtlCol="0">
              <a:spAutoFit/>
            </a:bodyPr>
            <a:lstStyle/>
            <a:p>
              <a:r>
                <a:rPr lang="en-GB" sz="1600">
                  <a:solidFill>
                    <a:srgbClr val="FF0000"/>
                  </a:solidFill>
                </a:rPr>
                <a:t>c</a:t>
              </a:r>
            </a:p>
          </p:txBody>
        </p:sp>
      </p:grpSp>
      <p:grpSp>
        <p:nvGrpSpPr>
          <p:cNvPr id="7" name="Group 6">
            <a:extLst>
              <a:ext uri="{FF2B5EF4-FFF2-40B4-BE49-F238E27FC236}">
                <a16:creationId xmlns:a16="http://schemas.microsoft.com/office/drawing/2014/main" id="{0EA2697A-9526-48C1-9B73-19DD330E0922}"/>
              </a:ext>
            </a:extLst>
          </p:cNvPr>
          <p:cNvGrpSpPr/>
          <p:nvPr/>
        </p:nvGrpSpPr>
        <p:grpSpPr>
          <a:xfrm>
            <a:off x="3734291" y="4360320"/>
            <a:ext cx="7959279" cy="1581533"/>
            <a:chOff x="4745912" y="4785494"/>
            <a:chExt cx="6763729" cy="1410742"/>
          </a:xfrm>
        </p:grpSpPr>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r="15655"/>
            <a:stretch/>
          </p:blipFill>
          <p:spPr>
            <a:xfrm>
              <a:off x="4745912" y="4785494"/>
              <a:ext cx="6763729" cy="1410742"/>
            </a:xfrm>
            <a:prstGeom prst="rect">
              <a:avLst/>
            </a:prstGeom>
          </p:spPr>
        </p:pic>
        <p:sp>
          <p:nvSpPr>
            <p:cNvPr id="25" name="Rectangle 24"/>
            <p:cNvSpPr/>
            <p:nvPr/>
          </p:nvSpPr>
          <p:spPr>
            <a:xfrm>
              <a:off x="8655932" y="5045567"/>
              <a:ext cx="836479" cy="11506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9740918" y="5029375"/>
              <a:ext cx="809560" cy="116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8B3CA77B-B818-4FD2-A107-1A60F6BD1F2D}"/>
                </a:ext>
              </a:extLst>
            </p:cNvPr>
            <p:cNvSpPr txBox="1"/>
            <p:nvPr/>
          </p:nvSpPr>
          <p:spPr>
            <a:xfrm>
              <a:off x="8600354" y="5029375"/>
              <a:ext cx="797996" cy="338554"/>
            </a:xfrm>
            <a:prstGeom prst="rect">
              <a:avLst/>
            </a:prstGeom>
            <a:noFill/>
          </p:spPr>
          <p:txBody>
            <a:bodyPr wrap="square" rtlCol="0">
              <a:spAutoFit/>
            </a:bodyPr>
            <a:lstStyle/>
            <a:p>
              <a:r>
                <a:rPr lang="en-GB" sz="1600" err="1">
                  <a:solidFill>
                    <a:srgbClr val="FF0000"/>
                  </a:solidFill>
                </a:rPr>
                <a:t>d&amp;e</a:t>
              </a:r>
              <a:endParaRPr lang="en-GB" sz="1600">
                <a:solidFill>
                  <a:srgbClr val="FF0000"/>
                </a:solidFill>
              </a:endParaRPr>
            </a:p>
          </p:txBody>
        </p:sp>
        <p:sp>
          <p:nvSpPr>
            <p:cNvPr id="29" name="TextBox 28">
              <a:extLst>
                <a:ext uri="{FF2B5EF4-FFF2-40B4-BE49-F238E27FC236}">
                  <a16:creationId xmlns:a16="http://schemas.microsoft.com/office/drawing/2014/main" id="{8B3CA77B-B818-4FD2-A107-1A60F6BD1F2D}"/>
                </a:ext>
              </a:extLst>
            </p:cNvPr>
            <p:cNvSpPr txBox="1"/>
            <p:nvPr/>
          </p:nvSpPr>
          <p:spPr>
            <a:xfrm>
              <a:off x="9717605" y="5029375"/>
              <a:ext cx="797996" cy="338554"/>
            </a:xfrm>
            <a:prstGeom prst="rect">
              <a:avLst/>
            </a:prstGeom>
            <a:noFill/>
          </p:spPr>
          <p:txBody>
            <a:bodyPr wrap="square" rtlCol="0">
              <a:spAutoFit/>
            </a:bodyPr>
            <a:lstStyle/>
            <a:p>
              <a:r>
                <a:rPr lang="en-GB" sz="1600" err="1">
                  <a:solidFill>
                    <a:srgbClr val="FF0000"/>
                  </a:solidFill>
                </a:rPr>
                <a:t>f&amp;g</a:t>
              </a:r>
              <a:endParaRPr lang="en-GB" sz="1600">
                <a:solidFill>
                  <a:srgbClr val="FF0000"/>
                </a:solidFill>
              </a:endParaRPr>
            </a:p>
          </p:txBody>
        </p:sp>
      </p:grpSp>
      <p:sp>
        <p:nvSpPr>
          <p:cNvPr id="24" name="Title 10">
            <a:extLst>
              <a:ext uri="{FF2B5EF4-FFF2-40B4-BE49-F238E27FC236}">
                <a16:creationId xmlns:a16="http://schemas.microsoft.com/office/drawing/2014/main" id="{D65E6D98-BE8C-6B4C-B23E-6167300445AE}"/>
              </a:ext>
            </a:extLst>
          </p:cNvPr>
          <p:cNvSpPr txBox="1">
            <a:spLocks/>
          </p:cNvSpPr>
          <p:nvPr/>
        </p:nvSpPr>
        <p:spPr>
          <a:xfrm>
            <a:off x="666398" y="-202087"/>
            <a:ext cx="1122867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Modelling flexible storage &amp;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pic>
        <p:nvPicPr>
          <p:cNvPr id="9" name="8">
            <a:hlinkClick r:id="" action="ppaction://media"/>
            <a:extLst>
              <a:ext uri="{FF2B5EF4-FFF2-40B4-BE49-F238E27FC236}">
                <a16:creationId xmlns:a16="http://schemas.microsoft.com/office/drawing/2014/main" id="{C9DF462A-F6B7-485A-8E87-DCA86F8923A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9035" y="238768"/>
            <a:ext cx="487363" cy="487363"/>
          </a:xfrm>
          <a:prstGeom prst="rect">
            <a:avLst/>
          </a:prstGeom>
        </p:spPr>
      </p:pic>
    </p:spTree>
    <p:extLst>
      <p:ext uri="{BB962C8B-B14F-4D97-AF65-F5344CB8AC3E}">
        <p14:creationId xmlns:p14="http://schemas.microsoft.com/office/powerpoint/2010/main" val="51286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82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5"/>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66955" y="1202717"/>
            <a:ext cx="6217920" cy="400110"/>
          </a:xfrm>
          <a:prstGeom prst="rect">
            <a:avLst/>
          </a:prstGeom>
        </p:spPr>
        <p:txBody>
          <a:bodyPr wrap="square" lIns="91440" tIns="45720" rIns="91440" bIns="45720" anchor="t">
            <a:spAutoFit/>
          </a:bodyPr>
          <a:lstStyle/>
          <a:p>
            <a:pPr>
              <a:spcAft>
                <a:spcPts val="1200"/>
              </a:spcAft>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16.2.2 Modelling storage </a:t>
            </a:r>
          </a:p>
        </p:txBody>
      </p:sp>
      <p:pic>
        <p:nvPicPr>
          <p:cNvPr id="10" name="Picture 9">
            <a:extLst>
              <a:ext uri="{FF2B5EF4-FFF2-40B4-BE49-F238E27FC236}">
                <a16:creationId xmlns:a16="http://schemas.microsoft.com/office/drawing/2014/main" id="{85840D53-0DEF-474F-AE3D-5FA4F9FBD048}"/>
              </a:ext>
            </a:extLst>
          </p:cNvPr>
          <p:cNvPicPr>
            <a:picLocks noChangeAspect="1"/>
          </p:cNvPicPr>
          <p:nvPr/>
        </p:nvPicPr>
        <p:blipFill>
          <a:blip r:embed="rId6"/>
          <a:stretch>
            <a:fillRect/>
          </a:stretch>
        </p:blipFill>
        <p:spPr>
          <a:xfrm>
            <a:off x="8344161" y="2054478"/>
            <a:ext cx="2458609" cy="1642652"/>
          </a:xfrm>
          <a:prstGeom prst="rect">
            <a:avLst/>
          </a:prstGeom>
        </p:spPr>
      </p:pic>
      <p:pic>
        <p:nvPicPr>
          <p:cNvPr id="11" name="Picture 10">
            <a:extLst>
              <a:ext uri="{FF2B5EF4-FFF2-40B4-BE49-F238E27FC236}">
                <a16:creationId xmlns:a16="http://schemas.microsoft.com/office/drawing/2014/main" id="{518B07D2-F794-476D-AC85-D608AE2DAEF5}"/>
              </a:ext>
            </a:extLst>
          </p:cNvPr>
          <p:cNvPicPr>
            <a:picLocks noChangeAspect="1"/>
          </p:cNvPicPr>
          <p:nvPr/>
        </p:nvPicPr>
        <p:blipFill rotWithShape="1">
          <a:blip r:embed="rId7"/>
          <a:srcRect r="1472" b="1309"/>
          <a:stretch/>
        </p:blipFill>
        <p:spPr>
          <a:xfrm>
            <a:off x="1839317" y="4404463"/>
            <a:ext cx="2458012" cy="1614754"/>
          </a:xfrm>
          <a:prstGeom prst="rect">
            <a:avLst/>
          </a:prstGeom>
        </p:spPr>
      </p:pic>
      <p:sp>
        <p:nvSpPr>
          <p:cNvPr id="3" name="Rounded Rectangle 2"/>
          <p:cNvSpPr/>
          <p:nvPr/>
        </p:nvSpPr>
        <p:spPr>
          <a:xfrm>
            <a:off x="734568" y="1867834"/>
            <a:ext cx="10334271" cy="4367786"/>
          </a:xfrm>
          <a:prstGeom prst="roundRect">
            <a:avLst>
              <a:gd name="adj" fmla="val 3136"/>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95919" y="1780233"/>
            <a:ext cx="7264311" cy="2446824"/>
          </a:xfrm>
          <a:prstGeom prst="rect">
            <a:avLst/>
          </a:prstGeom>
          <a:noFill/>
        </p:spPr>
        <p:txBody>
          <a:bodyPr wrap="square" lIns="91440" tIns="45720" rIns="91440" bIns="45720" rtlCol="0" anchor="t">
            <a:spAutoFit/>
          </a:bodyPr>
          <a:lstStyle/>
          <a:p>
            <a:endParaRPr lang="en-GB" sz="1700" dirty="0">
              <a:latin typeface="Open Sans" panose="020B0606030504020204" pitchFamily="34" charset="0"/>
              <a:ea typeface="Open Sans" panose="020B0606030504020204" pitchFamily="34" charset="0"/>
              <a:cs typeface="Open Sans" panose="020B0606030504020204" pitchFamily="34" charset="0"/>
            </a:endParaRPr>
          </a:p>
          <a:p>
            <a:r>
              <a:rPr lang="en-GB" sz="1700" dirty="0">
                <a:latin typeface="Open Sans" panose="020B0606030504020204" pitchFamily="34" charset="0"/>
                <a:ea typeface="Open Sans" panose="020B0606030504020204" pitchFamily="34" charset="0"/>
                <a:cs typeface="Open Sans" panose="020B0606030504020204" pitchFamily="34" charset="0"/>
              </a:rPr>
              <a:t>There are two options for defining investment for electricity storage units: </a:t>
            </a:r>
          </a:p>
          <a:p>
            <a:pPr marL="342900" indent="-342900">
              <a:buAutoNum type="alphaLcParenR"/>
            </a:pPr>
            <a:r>
              <a:rPr lang="en-GB" sz="1700" b="1" dirty="0">
                <a:latin typeface="Open Sans" panose="020B0606030504020204" pitchFamily="34" charset="0"/>
                <a:ea typeface="Open Sans" panose="020B0606030504020204" pitchFamily="34" charset="0"/>
                <a:cs typeface="Open Sans" panose="020B0606030504020204" pitchFamily="34" charset="0"/>
              </a:rPr>
              <a:t>Fix power to energy ratio:  </a:t>
            </a:r>
          </a:p>
          <a:p>
            <a:pPr marL="285750" indent="-196850">
              <a:buFont typeface="Arial" panose="020B0604020202020204" pitchFamily="34" charset="0"/>
              <a:buChar char="•"/>
            </a:pPr>
            <a:r>
              <a:rPr lang="en-GB" sz="1700" dirty="0">
                <a:latin typeface="Open Sans"/>
                <a:ea typeface="Open Sans" panose="020B0606030504020204" pitchFamily="34" charset="0"/>
                <a:cs typeface="Open Sans" panose="020B0606030504020204" pitchFamily="34" charset="0"/>
              </a:rPr>
              <a:t>It will use a fixed discharge duration for battery units. For example, in the example the model only considers 2-hour duration batteries in optimisation.</a:t>
            </a:r>
          </a:p>
          <a:p>
            <a:pPr marL="285750" indent="-196850">
              <a:buFont typeface="Arial" panose="020B0604020202020204" pitchFamily="34" charset="0"/>
              <a:buChar char="•"/>
            </a:pPr>
            <a:r>
              <a:rPr lang="en-GB" sz="1700" dirty="0">
                <a:latin typeface="Open Sans" panose="020B0606030504020204" pitchFamily="34" charset="0"/>
                <a:ea typeface="Open Sans" panose="020B0606030504020204" pitchFamily="34" charset="0"/>
                <a:cs typeface="Open Sans" panose="020B0606030504020204" pitchFamily="34" charset="0"/>
              </a:rPr>
              <a:t>Only investment cost per energy (</a:t>
            </a:r>
            <a:r>
              <a:rPr lang="en-GB" sz="1700" dirty="0" err="1">
                <a:latin typeface="Open Sans" panose="020B0606030504020204" pitchFamily="34" charset="0"/>
                <a:ea typeface="Open Sans" panose="020B0606030504020204" pitchFamily="34" charset="0"/>
                <a:cs typeface="Open Sans" panose="020B0606030504020204" pitchFamily="34" charset="0"/>
              </a:rPr>
              <a:t>KWh</a:t>
            </a:r>
            <a:r>
              <a:rPr lang="en-GB" sz="1700" dirty="0">
                <a:latin typeface="Open Sans" panose="020B0606030504020204" pitchFamily="34" charset="0"/>
                <a:ea typeface="Open Sans" panose="020B0606030504020204" pitchFamily="34" charset="0"/>
                <a:cs typeface="Open Sans" panose="020B0606030504020204" pitchFamily="34" charset="0"/>
              </a:rPr>
              <a:t>) should be defined in this case. </a:t>
            </a:r>
          </a:p>
        </p:txBody>
      </p:sp>
      <p:sp>
        <p:nvSpPr>
          <p:cNvPr id="13" name="TextBox 12"/>
          <p:cNvSpPr txBox="1"/>
          <p:nvPr/>
        </p:nvSpPr>
        <p:spPr>
          <a:xfrm>
            <a:off x="4638178" y="4491146"/>
            <a:ext cx="6089812" cy="1400383"/>
          </a:xfrm>
          <a:prstGeom prst="rect">
            <a:avLst/>
          </a:prstGeom>
          <a:noFill/>
        </p:spPr>
        <p:txBody>
          <a:bodyPr wrap="square" lIns="91440" tIns="45720" rIns="91440" bIns="45720" rtlCol="0" anchor="t">
            <a:spAutoFit/>
          </a:bodyPr>
          <a:lstStyle/>
          <a:p>
            <a:r>
              <a:rPr lang="en-GB" sz="1700" b="1" dirty="0">
                <a:latin typeface="Open Sans"/>
                <a:ea typeface="Open Sans" panose="020B0606030504020204" pitchFamily="34" charset="0"/>
                <a:cs typeface="Open Sans" panose="020B0606030504020204" pitchFamily="34" charset="0"/>
              </a:rPr>
              <a:t>b)   Free optimisation of power and energy: </a:t>
            </a:r>
            <a:endParaRPr lang="en-GB" sz="1700" dirty="0">
              <a:latin typeface="Open Sans" panose="020B0606030504020204" pitchFamily="34" charset="0"/>
              <a:ea typeface="Open Sans" panose="020B0606030504020204" pitchFamily="34" charset="0"/>
              <a:cs typeface="Open Sans" panose="020B0606030504020204" pitchFamily="34" charset="0"/>
            </a:endParaRPr>
          </a:p>
          <a:p>
            <a:pPr marL="285750" indent="-196850">
              <a:buFont typeface="Arial" panose="020B0604020202020204" pitchFamily="34" charset="0"/>
              <a:buChar char="•"/>
            </a:pPr>
            <a:r>
              <a:rPr lang="en-GB" sz="1700" dirty="0">
                <a:latin typeface="Open Sans"/>
                <a:ea typeface="Open Sans" panose="020B0606030504020204" pitchFamily="34" charset="0"/>
                <a:cs typeface="Open Sans" panose="020B0606030504020204" pitchFamily="34" charset="0"/>
              </a:rPr>
              <a:t>Optimises power and energy separately, and there is no need to define the power/energy ratio</a:t>
            </a:r>
          </a:p>
          <a:p>
            <a:pPr marL="285750" indent="-196850">
              <a:buFont typeface="Arial" panose="020B0604020202020204" pitchFamily="34" charset="0"/>
              <a:buChar char="•"/>
            </a:pPr>
            <a:r>
              <a:rPr lang="en-GB" sz="1700" dirty="0">
                <a:latin typeface="Open Sans" panose="020B0606030504020204" pitchFamily="34" charset="0"/>
                <a:ea typeface="Open Sans" panose="020B0606030504020204" pitchFamily="34" charset="0"/>
                <a:cs typeface="Open Sans" panose="020B0606030504020204" pitchFamily="34" charset="0"/>
              </a:rPr>
              <a:t>Both investment cost for power and energy should be defined.</a:t>
            </a:r>
          </a:p>
        </p:txBody>
      </p:sp>
      <p:sp>
        <p:nvSpPr>
          <p:cNvPr id="12" name="Title 10">
            <a:extLst>
              <a:ext uri="{FF2B5EF4-FFF2-40B4-BE49-F238E27FC236}">
                <a16:creationId xmlns:a16="http://schemas.microsoft.com/office/drawing/2014/main" id="{D65E6D98-BE8C-6B4C-B23E-6167300445AE}"/>
              </a:ext>
            </a:extLst>
          </p:cNvPr>
          <p:cNvSpPr txBox="1">
            <a:spLocks/>
          </p:cNvSpPr>
          <p:nvPr/>
        </p:nvSpPr>
        <p:spPr>
          <a:xfrm>
            <a:off x="573599" y="-251422"/>
            <a:ext cx="1120239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4000" dirty="0">
                <a:latin typeface="Open Sans"/>
                <a:ea typeface="Open Sans" panose="020B0606030504020204" pitchFamily="34" charset="0"/>
                <a:cs typeface="Open Sans" panose="020B0606030504020204" pitchFamily="34" charset="0"/>
              </a:rPr>
              <a:t>16.2 Modelling flexible storage &amp; transmission</a:t>
            </a:r>
            <a:endParaRPr lang="en-GB" sz="4000" dirty="0">
              <a:latin typeface="Open Sans"/>
              <a:ea typeface="Open Sans" panose="020B0606030504020204" pitchFamily="34" charset="0"/>
              <a:cs typeface="Open Sans" panose="020B0606030504020204" pitchFamily="34" charset="0"/>
              <a:sym typeface="Bodoni SvtyTwo ITC TT-Book"/>
            </a:endParaRPr>
          </a:p>
        </p:txBody>
      </p:sp>
      <p:sp>
        <p:nvSpPr>
          <p:cNvPr id="14" name="TextBox 13">
            <a:extLst>
              <a:ext uri="{FF2B5EF4-FFF2-40B4-BE49-F238E27FC236}">
                <a16:creationId xmlns:a16="http://schemas.microsoft.com/office/drawing/2014/main" id="{8B3CA77B-B818-4FD2-A107-1A60F6BD1F2D}"/>
              </a:ext>
            </a:extLst>
          </p:cNvPr>
          <p:cNvSpPr txBox="1"/>
          <p:nvPr/>
        </p:nvSpPr>
        <p:spPr>
          <a:xfrm>
            <a:off x="8406208" y="2060803"/>
            <a:ext cx="468528" cy="461665"/>
          </a:xfrm>
          <a:prstGeom prst="rect">
            <a:avLst/>
          </a:prstGeom>
          <a:noFill/>
        </p:spPr>
        <p:txBody>
          <a:bodyPr wrap="square" rtlCol="0">
            <a:spAutoFit/>
          </a:bodyPr>
          <a:lstStyle/>
          <a:p>
            <a:r>
              <a:rPr lang="en-GB" sz="2400" dirty="0">
                <a:solidFill>
                  <a:srgbClr val="FF0000"/>
                </a:solidFill>
              </a:rPr>
              <a:t>a</a:t>
            </a:r>
          </a:p>
        </p:txBody>
      </p:sp>
      <p:sp>
        <p:nvSpPr>
          <p:cNvPr id="2" name="Rectangle 1"/>
          <p:cNvSpPr/>
          <p:nvPr/>
        </p:nvSpPr>
        <p:spPr>
          <a:xfrm>
            <a:off x="1839317" y="4397188"/>
            <a:ext cx="346570" cy="461665"/>
          </a:xfrm>
          <a:prstGeom prst="rect">
            <a:avLst/>
          </a:prstGeom>
        </p:spPr>
        <p:txBody>
          <a:bodyPr wrap="none">
            <a:spAutoFit/>
          </a:bodyPr>
          <a:lstStyle/>
          <a:p>
            <a:r>
              <a:rPr lang="en-GB" sz="2400" dirty="0">
                <a:solidFill>
                  <a:srgbClr val="FF0000"/>
                </a:solidFill>
              </a:rPr>
              <a:t>b</a:t>
            </a:r>
          </a:p>
        </p:txBody>
      </p:sp>
      <p:pic>
        <p:nvPicPr>
          <p:cNvPr id="7" name="9">
            <a:hlinkClick r:id="" action="ppaction://media"/>
            <a:extLst>
              <a:ext uri="{FF2B5EF4-FFF2-40B4-BE49-F238E27FC236}">
                <a16:creationId xmlns:a16="http://schemas.microsoft.com/office/drawing/2014/main" id="{CAB5C3AA-2C9B-443A-BA9D-947934C3525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47205" y="429332"/>
            <a:ext cx="487363" cy="487363"/>
          </a:xfrm>
          <a:prstGeom prst="rect">
            <a:avLst/>
          </a:prstGeom>
        </p:spPr>
      </p:pic>
    </p:spTree>
    <p:extLst>
      <p:ext uri="{BB962C8B-B14F-4D97-AF65-F5344CB8AC3E}">
        <p14:creationId xmlns:p14="http://schemas.microsoft.com/office/powerpoint/2010/main" val="58772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5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0b696a8a-ab1a-459b-a09e-44df7cbe9330"/>
    <ds:schemaRef ds:uri="35b8b66e-5759-43c1-a138-f967a8bf5a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0FEAD275-D586-414F-9409-1A115FD566B3}">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518</TotalTime>
  <Words>6048</Words>
  <Application>Microsoft Office PowerPoint</Application>
  <PresentationFormat>Widescreen</PresentationFormat>
  <Paragraphs>406</Paragraphs>
  <Slides>24</Slides>
  <Notes>23</Notes>
  <HiddenSlides>0</HiddenSlides>
  <MMClips>22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Cambria Math</vt:lpstr>
      <vt:lpstr>Open Sans</vt:lpstr>
      <vt:lpstr>Open Sans ExtraBold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Hoseinpoori, Pooya</cp:lastModifiedBy>
  <cp:revision>37</cp:revision>
  <dcterms:created xsi:type="dcterms:W3CDTF">2021-02-10T16:48:02Z</dcterms:created>
  <dcterms:modified xsi:type="dcterms:W3CDTF">2021-10-24T20:56:55Z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