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67181-DFA2-E3DE-D553-CB10BA7B6BBB}" v="4" dt="2026-02-09T13:51:3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8" autoAdjust="0"/>
    <p:restoredTop sz="87300" autoAdjust="0"/>
  </p:normalViewPr>
  <p:slideViewPr>
    <p:cSldViewPr snapToGrid="0">
      <p:cViewPr varScale="1">
        <p:scale>
          <a:sx n="93" d="100"/>
          <a:sy n="93" d="100"/>
        </p:scale>
        <p:origin x="1616" y="2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modMainMaster">
      <pc:chgData name="Alexander Deliukov" userId="d5fda0f2-1d08-4016-b7e9-bb882f168707" providerId="ADAL" clId="{FE9DFF45-01DC-45CC-A80A-B50597210401}" dt="2026-01-26T16:09:22.233" v="106"/>
      <pc:docMkLst>
        <pc:docMk/>
      </pc:docMkLst>
      <pc:sldChg chg="addSp delSp modSp mod addAnim delAnim modAnim modNotes">
        <pc:chgData name="Alexander Deliukov" userId="d5fda0f2-1d08-4016-b7e9-bb882f168707" providerId="ADAL" clId="{FE9DFF45-01DC-45CC-A80A-B50597210401}" dt="2026-01-26T15:43:26.683" v="100" actId="948"/>
        <pc:sldMkLst>
          <pc:docMk/>
          <pc:sldMk cId="2182810813" sldId="490"/>
        </pc:sldMkLst>
        <pc:spChg chg="add del mod">
          <ac:chgData name="Alexander Deliukov" userId="d5fda0f2-1d08-4016-b7e9-bb882f168707" providerId="ADAL" clId="{FE9DFF45-01DC-45CC-A80A-B50597210401}" dt="2026-01-26T15:43:26.683" v="100" actId="948"/>
          <ac:spMkLst>
            <pc:docMk/>
            <pc:sldMk cId="2182810813" sldId="490"/>
            <ac:spMk id="2" creationId="{35EEC36F-74B8-BC2B-21AC-F2FCB28C8A1D}"/>
          </ac:spMkLst>
        </pc:spChg>
      </pc:sldChg>
      <pc:sldChg chg="addSp delSp modSp mod modAnim modNotes">
        <pc:chgData name="Alexander Deliukov" userId="d5fda0f2-1d08-4016-b7e9-bb882f168707" providerId="ADAL" clId="{FE9DFF45-01DC-45CC-A80A-B50597210401}" dt="2026-01-26T15:10:51.472" v="54"/>
        <pc:sldMkLst>
          <pc:docMk/>
          <pc:sldMk cId="3050364694" sldId="491"/>
        </pc:sldMkLst>
        <pc:spChg chg="mod">
          <ac:chgData name="Alexander Deliukov" userId="d5fda0f2-1d08-4016-b7e9-bb882f168707" providerId="ADAL" clId="{FE9DFF45-01DC-45CC-A80A-B50597210401}" dt="2026-01-26T15:10:51.472" v="54"/>
          <ac:spMkLst>
            <pc:docMk/>
            <pc:sldMk cId="3050364694" sldId="491"/>
            <ac:spMk id="2" creationId="{0FE65402-2D24-4C0B-3A9B-70B199ADCEA8}"/>
          </ac:spMkLst>
        </pc:spChg>
        <pc:spChg chg="add mod">
          <ac:chgData name="Alexander Deliukov" userId="d5fda0f2-1d08-4016-b7e9-bb882f168707" providerId="ADAL" clId="{FE9DFF45-01DC-45CC-A80A-B50597210401}" dt="2026-01-26T15:10:51.472" v="54"/>
          <ac:spMkLst>
            <pc:docMk/>
            <pc:sldMk cId="3050364694" sldId="491"/>
            <ac:spMk id="4" creationId="{CC820E2E-9C92-C7BB-FDD5-1B45EB0AA3BA}"/>
          </ac:spMkLst>
        </pc:spChg>
      </pc:sldChg>
      <pc:sldChg chg="addSp delSp modSp mod modNotes">
        <pc:chgData name="Alexander Deliukov" userId="d5fda0f2-1d08-4016-b7e9-bb882f168707" providerId="ADAL" clId="{FE9DFF45-01DC-45CC-A80A-B50597210401}" dt="2026-01-26T15:10:51.472" v="54"/>
        <pc:sldMkLst>
          <pc:docMk/>
          <pc:sldMk cId="2321901983" sldId="492"/>
        </pc:sldMkLst>
        <pc:spChg chg="mod">
          <ac:chgData name="Alexander Deliukov" userId="d5fda0f2-1d08-4016-b7e9-bb882f168707" providerId="ADAL" clId="{FE9DFF45-01DC-45CC-A80A-B50597210401}" dt="2026-01-26T15:10:51.472" v="54"/>
          <ac:spMkLst>
            <pc:docMk/>
            <pc:sldMk cId="2321901983" sldId="492"/>
            <ac:spMk id="2" creationId="{4D366B55-7ACA-91FD-62DA-6FBF6BEC8E01}"/>
          </ac:spMkLst>
        </pc:spChg>
        <pc:spChg chg="add mod">
          <ac:chgData name="Alexander Deliukov" userId="d5fda0f2-1d08-4016-b7e9-bb882f168707" providerId="ADAL" clId="{FE9DFF45-01DC-45CC-A80A-B50597210401}" dt="2026-01-26T15:10:51.472" v="54"/>
          <ac:spMkLst>
            <pc:docMk/>
            <pc:sldMk cId="2321901983" sldId="492"/>
            <ac:spMk id="6" creationId="{3FA1C49F-535D-F85D-49F5-A2B5D972CC4D}"/>
          </ac:spMkLst>
        </pc:spChg>
      </pc:sldChg>
      <pc:sldChg chg="modSp modNotes">
        <pc:chgData name="Alexander Deliukov" userId="d5fda0f2-1d08-4016-b7e9-bb882f168707" providerId="ADAL" clId="{FE9DFF45-01DC-45CC-A80A-B50597210401}" dt="2026-01-26T15:10:51.472" v="54"/>
        <pc:sldMkLst>
          <pc:docMk/>
          <pc:sldMk cId="350121417" sldId="493"/>
        </pc:sldMkLst>
        <pc:spChg chg="mod">
          <ac:chgData name="Alexander Deliukov" userId="d5fda0f2-1d08-4016-b7e9-bb882f168707" providerId="ADAL" clId="{FE9DFF45-01DC-45CC-A80A-B50597210401}" dt="2026-01-26T15:10:51.472" v="54"/>
          <ac:spMkLst>
            <pc:docMk/>
            <pc:sldMk cId="350121417" sldId="493"/>
            <ac:spMk id="2" creationId="{1013318B-F51A-DE9B-4143-B6140E6B757E}"/>
          </ac:spMkLst>
        </pc:spChg>
        <pc:spChg chg="mod">
          <ac:chgData name="Alexander Deliukov" userId="d5fda0f2-1d08-4016-b7e9-bb882f168707" providerId="ADAL" clId="{FE9DFF45-01DC-45CC-A80A-B50597210401}" dt="2026-01-26T15:10:51.472" v="54"/>
          <ac:spMkLst>
            <pc:docMk/>
            <pc:sldMk cId="350121417" sldId="493"/>
            <ac:spMk id="4" creationId="{F2AC6365-AC8F-EEA3-3FFE-BEAE5378AE21}"/>
          </ac:spMkLst>
        </pc:spChg>
      </pc:sldChg>
      <pc:sldChg chg="modSp modNotes">
        <pc:chgData name="Alexander Deliukov" userId="d5fda0f2-1d08-4016-b7e9-bb882f168707" providerId="ADAL" clId="{FE9DFF45-01DC-45CC-A80A-B50597210401}" dt="2026-01-26T15:10:51.472" v="54"/>
        <pc:sldMkLst>
          <pc:docMk/>
          <pc:sldMk cId="801994352" sldId="494"/>
        </pc:sldMkLst>
        <pc:spChg chg="mod">
          <ac:chgData name="Alexander Deliukov" userId="d5fda0f2-1d08-4016-b7e9-bb882f168707" providerId="ADAL" clId="{FE9DFF45-01DC-45CC-A80A-B50597210401}" dt="2026-01-26T15:10:51.472" v="54"/>
          <ac:spMkLst>
            <pc:docMk/>
            <pc:sldMk cId="801994352" sldId="494"/>
            <ac:spMk id="2" creationId="{32B46826-8F84-B75A-61D9-AE3CD400DF6E}"/>
          </ac:spMkLst>
        </pc:spChg>
        <pc:spChg chg="mod">
          <ac:chgData name="Alexander Deliukov" userId="d5fda0f2-1d08-4016-b7e9-bb882f168707" providerId="ADAL" clId="{FE9DFF45-01DC-45CC-A80A-B50597210401}" dt="2026-01-26T15:10:51.472" v="54"/>
          <ac:spMkLst>
            <pc:docMk/>
            <pc:sldMk cId="801994352" sldId="494"/>
            <ac:spMk id="4" creationId="{3ECF41D1-D927-3D59-52A9-A0E9BBB94037}"/>
          </ac:spMkLst>
        </pc:spChg>
      </pc:sldChg>
      <pc:sldChg chg="modSp modNotes">
        <pc:chgData name="Alexander Deliukov" userId="d5fda0f2-1d08-4016-b7e9-bb882f168707" providerId="ADAL" clId="{FE9DFF45-01DC-45CC-A80A-B50597210401}" dt="2026-01-26T15:10:51.472" v="54"/>
        <pc:sldMkLst>
          <pc:docMk/>
          <pc:sldMk cId="234272375" sldId="495"/>
        </pc:sldMkLst>
        <pc:spChg chg="mod">
          <ac:chgData name="Alexander Deliukov" userId="d5fda0f2-1d08-4016-b7e9-bb882f168707" providerId="ADAL" clId="{FE9DFF45-01DC-45CC-A80A-B50597210401}" dt="2026-01-26T15:10:51.472" v="54"/>
          <ac:spMkLst>
            <pc:docMk/>
            <pc:sldMk cId="234272375" sldId="495"/>
            <ac:spMk id="2" creationId="{01013AF1-DB87-308C-4487-ACF7C1B85A0C}"/>
          </ac:spMkLst>
        </pc:spChg>
        <pc:spChg chg="mod">
          <ac:chgData name="Alexander Deliukov" userId="d5fda0f2-1d08-4016-b7e9-bb882f168707" providerId="ADAL" clId="{FE9DFF45-01DC-45CC-A80A-B50597210401}" dt="2026-01-26T15:10:51.472" v="54"/>
          <ac:spMkLst>
            <pc:docMk/>
            <pc:sldMk cId="234272375" sldId="495"/>
            <ac:spMk id="4" creationId="{CB33C395-3CC3-4B54-6421-D833B99114A3}"/>
          </ac:spMkLst>
        </pc:spChg>
      </pc:sldChg>
      <pc:sldChg chg="modSp modNotes">
        <pc:chgData name="Alexander Deliukov" userId="d5fda0f2-1d08-4016-b7e9-bb882f168707" providerId="ADAL" clId="{FE9DFF45-01DC-45CC-A80A-B50597210401}" dt="2026-01-26T15:10:51.472" v="54"/>
        <pc:sldMkLst>
          <pc:docMk/>
          <pc:sldMk cId="1072086368" sldId="496"/>
        </pc:sldMkLst>
        <pc:spChg chg="mod">
          <ac:chgData name="Alexander Deliukov" userId="d5fda0f2-1d08-4016-b7e9-bb882f168707" providerId="ADAL" clId="{FE9DFF45-01DC-45CC-A80A-B50597210401}" dt="2026-01-26T15:10:51.472" v="54"/>
          <ac:spMkLst>
            <pc:docMk/>
            <pc:sldMk cId="1072086368" sldId="496"/>
            <ac:spMk id="2" creationId="{82F961C6-79FB-7F18-2FD4-A3CDB6B4C187}"/>
          </ac:spMkLst>
        </pc:spChg>
        <pc:spChg chg="mod">
          <ac:chgData name="Alexander Deliukov" userId="d5fda0f2-1d08-4016-b7e9-bb882f168707" providerId="ADAL" clId="{FE9DFF45-01DC-45CC-A80A-B50597210401}" dt="2026-01-26T15:10:51.472" v="54"/>
          <ac:spMkLst>
            <pc:docMk/>
            <pc:sldMk cId="1072086368" sldId="496"/>
            <ac:spMk id="4" creationId="{C7C2E970-0435-BF0A-C4DE-9B0E5B726EAA}"/>
          </ac:spMkLst>
        </pc:spChg>
      </pc:sldChg>
      <pc:sldChg chg="modSp modNotes">
        <pc:chgData name="Alexander Deliukov" userId="d5fda0f2-1d08-4016-b7e9-bb882f168707" providerId="ADAL" clId="{FE9DFF45-01DC-45CC-A80A-B50597210401}" dt="2026-01-26T15:10:51.472" v="54"/>
        <pc:sldMkLst>
          <pc:docMk/>
          <pc:sldMk cId="1644831567" sldId="497"/>
        </pc:sldMkLst>
        <pc:spChg chg="mod">
          <ac:chgData name="Alexander Deliukov" userId="d5fda0f2-1d08-4016-b7e9-bb882f168707" providerId="ADAL" clId="{FE9DFF45-01DC-45CC-A80A-B50597210401}" dt="2026-01-26T15:10:51.472" v="54"/>
          <ac:spMkLst>
            <pc:docMk/>
            <pc:sldMk cId="1644831567" sldId="497"/>
            <ac:spMk id="2" creationId="{6A5E9ED0-E40E-4571-2BF7-C0C78A3333C9}"/>
          </ac:spMkLst>
        </pc:spChg>
        <pc:spChg chg="mod">
          <ac:chgData name="Alexander Deliukov" userId="d5fda0f2-1d08-4016-b7e9-bb882f168707" providerId="ADAL" clId="{FE9DFF45-01DC-45CC-A80A-B50597210401}" dt="2026-01-26T15:10:51.472" v="54"/>
          <ac:spMkLst>
            <pc:docMk/>
            <pc:sldMk cId="1644831567" sldId="497"/>
            <ac:spMk id="4" creationId="{ED8AC423-6053-6115-75DE-1CF1651E26EA}"/>
          </ac:spMkLst>
        </pc:spChg>
      </pc:sldChg>
      <pc:sldChg chg="modSp modNotes">
        <pc:chgData name="Alexander Deliukov" userId="d5fda0f2-1d08-4016-b7e9-bb882f168707" providerId="ADAL" clId="{FE9DFF45-01DC-45CC-A80A-B50597210401}" dt="2026-01-26T15:10:51.472" v="54"/>
        <pc:sldMkLst>
          <pc:docMk/>
          <pc:sldMk cId="1490927046" sldId="498"/>
        </pc:sldMkLst>
        <pc:spChg chg="mod">
          <ac:chgData name="Alexander Deliukov" userId="d5fda0f2-1d08-4016-b7e9-bb882f168707" providerId="ADAL" clId="{FE9DFF45-01DC-45CC-A80A-B50597210401}" dt="2026-01-26T15:10:51.472" v="54"/>
          <ac:spMkLst>
            <pc:docMk/>
            <pc:sldMk cId="1490927046" sldId="498"/>
            <ac:spMk id="2" creationId="{672BCF2B-420A-9B63-8ABA-351FFBCB7178}"/>
          </ac:spMkLst>
        </pc:spChg>
        <pc:spChg chg="mod">
          <ac:chgData name="Alexander Deliukov" userId="d5fda0f2-1d08-4016-b7e9-bb882f168707" providerId="ADAL" clId="{FE9DFF45-01DC-45CC-A80A-B50597210401}" dt="2026-01-26T15:10:51.472" v="54"/>
          <ac:spMkLst>
            <pc:docMk/>
            <pc:sldMk cId="1490927046" sldId="498"/>
            <ac:spMk id="4" creationId="{B190F597-7B51-9EB6-1253-74AAF241D190}"/>
          </ac:spMkLst>
        </pc:spChg>
      </pc:sldChg>
      <pc:sldChg chg="modSp modNotes">
        <pc:chgData name="Alexander Deliukov" userId="d5fda0f2-1d08-4016-b7e9-bb882f168707" providerId="ADAL" clId="{FE9DFF45-01DC-45CC-A80A-B50597210401}" dt="2026-01-26T15:44:00.133" v="102" actId="255"/>
        <pc:sldMkLst>
          <pc:docMk/>
          <pc:sldMk cId="4214327926" sldId="499"/>
        </pc:sldMkLst>
        <pc:spChg chg="mod">
          <ac:chgData name="Alexander Deliukov" userId="d5fda0f2-1d08-4016-b7e9-bb882f168707" providerId="ADAL" clId="{FE9DFF45-01DC-45CC-A80A-B50597210401}" dt="2026-01-26T15:44:00.133" v="102" actId="255"/>
          <ac:spMkLst>
            <pc:docMk/>
            <pc:sldMk cId="4214327926" sldId="499"/>
            <ac:spMk id="4" creationId="{12E9D6D4-ADBC-D7EB-E231-9A2E3FFD7EF4}"/>
          </ac:spMkLst>
        </pc:spChg>
        <pc:spChg chg="mod">
          <ac:chgData name="Alexander Deliukov" userId="d5fda0f2-1d08-4016-b7e9-bb882f168707" providerId="ADAL" clId="{FE9DFF45-01DC-45CC-A80A-B50597210401}" dt="2026-01-26T15:10:51.472" v="54"/>
          <ac:spMkLst>
            <pc:docMk/>
            <pc:sldMk cId="4214327926" sldId="499"/>
            <ac:spMk id="5" creationId="{1099B5E6-89CE-0B23-B7C5-514CAFF0C26B}"/>
          </ac:spMkLst>
        </pc:spChg>
      </pc:sldChg>
      <pc:sldChg chg="modSp modNotes">
        <pc:chgData name="Alexander Deliukov" userId="d5fda0f2-1d08-4016-b7e9-bb882f168707" providerId="ADAL" clId="{FE9DFF45-01DC-45CC-A80A-B50597210401}" dt="2026-01-26T15:43:55.327" v="101" actId="255"/>
        <pc:sldMkLst>
          <pc:docMk/>
          <pc:sldMk cId="3253696153" sldId="500"/>
        </pc:sldMkLst>
        <pc:spChg chg="mod">
          <ac:chgData name="Alexander Deliukov" userId="d5fda0f2-1d08-4016-b7e9-bb882f168707" providerId="ADAL" clId="{FE9DFF45-01DC-45CC-A80A-B50597210401}" dt="2026-01-26T15:43:55.327" v="101" actId="255"/>
          <ac:spMkLst>
            <pc:docMk/>
            <pc:sldMk cId="3253696153" sldId="500"/>
            <ac:spMk id="4" creationId="{5C0C52C0-5A7C-CDC7-4686-D3B4F7A5FCE8}"/>
          </ac:spMkLst>
        </pc:spChg>
        <pc:spChg chg="mod">
          <ac:chgData name="Alexander Deliukov" userId="d5fda0f2-1d08-4016-b7e9-bb882f168707" providerId="ADAL" clId="{FE9DFF45-01DC-45CC-A80A-B50597210401}" dt="2026-01-26T15:10:51.472" v="54"/>
          <ac:spMkLst>
            <pc:docMk/>
            <pc:sldMk cId="3253696153" sldId="500"/>
            <ac:spMk id="5" creationId="{C5929DDF-933C-A592-312E-5B6E95BE614C}"/>
          </ac:spMkLst>
        </pc:spChg>
      </pc:sldChg>
      <pc:sldChg chg="modSp modNotes">
        <pc:chgData name="Alexander Deliukov" userId="d5fda0f2-1d08-4016-b7e9-bb882f168707" providerId="ADAL" clId="{FE9DFF45-01DC-45CC-A80A-B50597210401}" dt="2026-01-26T15:10:51.472" v="54"/>
        <pc:sldMkLst>
          <pc:docMk/>
          <pc:sldMk cId="3808896903" sldId="501"/>
        </pc:sldMkLst>
        <pc:spChg chg="mod">
          <ac:chgData name="Alexander Deliukov" userId="d5fda0f2-1d08-4016-b7e9-bb882f168707" providerId="ADAL" clId="{FE9DFF45-01DC-45CC-A80A-B50597210401}" dt="2026-01-26T15:10:51.472" v="54"/>
          <ac:spMkLst>
            <pc:docMk/>
            <pc:sldMk cId="3808896903" sldId="501"/>
            <ac:spMk id="2" creationId="{4DD00715-BE5C-83B2-F029-DCC5FBD09A45}"/>
          </ac:spMkLst>
        </pc:spChg>
        <pc:spChg chg="mod">
          <ac:chgData name="Alexander Deliukov" userId="d5fda0f2-1d08-4016-b7e9-bb882f168707" providerId="ADAL" clId="{FE9DFF45-01DC-45CC-A80A-B50597210401}" dt="2026-01-26T15:10:51.472" v="54"/>
          <ac:spMkLst>
            <pc:docMk/>
            <pc:sldMk cId="3808896903" sldId="501"/>
            <ac:spMk id="4" creationId="{3578E889-170D-661A-C4C9-37B6BB6336A3}"/>
          </ac:spMkLst>
        </pc:spChg>
      </pc:sldChg>
      <pc:sldChg chg="modSp modNotes">
        <pc:chgData name="Alexander Deliukov" userId="d5fda0f2-1d08-4016-b7e9-bb882f168707" providerId="ADAL" clId="{FE9DFF45-01DC-45CC-A80A-B50597210401}" dt="2026-01-26T15:27:07.069" v="69" actId="255"/>
        <pc:sldMkLst>
          <pc:docMk/>
          <pc:sldMk cId="4092620527" sldId="502"/>
        </pc:sldMkLst>
        <pc:spChg chg="mod">
          <ac:chgData name="Alexander Deliukov" userId="d5fda0f2-1d08-4016-b7e9-bb882f168707" providerId="ADAL" clId="{FE9DFF45-01DC-45CC-A80A-B50597210401}" dt="2026-01-26T15:27:07.069" v="69" actId="255"/>
          <ac:spMkLst>
            <pc:docMk/>
            <pc:sldMk cId="4092620527" sldId="502"/>
            <ac:spMk id="4" creationId="{92FE9A94-DCC1-E1C5-4D79-C962BC490CDE}"/>
          </ac:spMkLst>
        </pc:spChg>
        <pc:spChg chg="mod">
          <ac:chgData name="Alexander Deliukov" userId="d5fda0f2-1d08-4016-b7e9-bb882f168707" providerId="ADAL" clId="{FE9DFF45-01DC-45CC-A80A-B50597210401}" dt="2026-01-26T15:10:51.472" v="54"/>
          <ac:spMkLst>
            <pc:docMk/>
            <pc:sldMk cId="4092620527" sldId="502"/>
            <ac:spMk id="6" creationId="{95BF94EC-4F6A-3196-D03D-D7C025FE001A}"/>
          </ac:spMkLst>
        </pc:spChg>
      </pc:sldChg>
      <pc:sldChg chg="modSp modNotes">
        <pc:chgData name="Alexander Deliukov" userId="d5fda0f2-1d08-4016-b7e9-bb882f168707" providerId="ADAL" clId="{FE9DFF45-01DC-45CC-A80A-B50597210401}" dt="2026-01-26T15:10:51.472" v="54"/>
        <pc:sldMkLst>
          <pc:docMk/>
          <pc:sldMk cId="3361257966" sldId="503"/>
        </pc:sldMkLst>
        <pc:spChg chg="mod">
          <ac:chgData name="Alexander Deliukov" userId="d5fda0f2-1d08-4016-b7e9-bb882f168707" providerId="ADAL" clId="{FE9DFF45-01DC-45CC-A80A-B50597210401}" dt="2026-01-26T15:10:51.472" v="54"/>
          <ac:spMkLst>
            <pc:docMk/>
            <pc:sldMk cId="3361257966" sldId="503"/>
            <ac:spMk id="2" creationId="{4E985410-36F1-DC78-29D1-7D7BF934A630}"/>
          </ac:spMkLst>
        </pc:spChg>
        <pc:spChg chg="mod">
          <ac:chgData name="Alexander Deliukov" userId="d5fda0f2-1d08-4016-b7e9-bb882f168707" providerId="ADAL" clId="{FE9DFF45-01DC-45CC-A80A-B50597210401}" dt="2026-01-26T15:10:51.472" v="54"/>
          <ac:spMkLst>
            <pc:docMk/>
            <pc:sldMk cId="3361257966" sldId="503"/>
            <ac:spMk id="4" creationId="{03AC321A-ECC1-6F77-28D3-B93794C698A1}"/>
          </ac:spMkLst>
        </pc:spChg>
      </pc:sldChg>
      <pc:sldChg chg="modSp modNotes">
        <pc:chgData name="Alexander Deliukov" userId="d5fda0f2-1d08-4016-b7e9-bb882f168707" providerId="ADAL" clId="{FE9DFF45-01DC-45CC-A80A-B50597210401}" dt="2026-01-26T15:27:16.864" v="70" actId="255"/>
        <pc:sldMkLst>
          <pc:docMk/>
          <pc:sldMk cId="4173983033" sldId="504"/>
        </pc:sldMkLst>
        <pc:spChg chg="mod">
          <ac:chgData name="Alexander Deliukov" userId="d5fda0f2-1d08-4016-b7e9-bb882f168707" providerId="ADAL" clId="{FE9DFF45-01DC-45CC-A80A-B50597210401}" dt="2026-01-26T15:10:51.472" v="54"/>
          <ac:spMkLst>
            <pc:docMk/>
            <pc:sldMk cId="4173983033" sldId="504"/>
            <ac:spMk id="2" creationId="{2CD1E436-E5B9-4A54-276E-7C91E326A777}"/>
          </ac:spMkLst>
        </pc:spChg>
        <pc:spChg chg="mod">
          <ac:chgData name="Alexander Deliukov" userId="d5fda0f2-1d08-4016-b7e9-bb882f168707" providerId="ADAL" clId="{FE9DFF45-01DC-45CC-A80A-B50597210401}" dt="2026-01-26T15:27:16.864" v="70" actId="255"/>
          <ac:spMkLst>
            <pc:docMk/>
            <pc:sldMk cId="4173983033" sldId="504"/>
            <ac:spMk id="4" creationId="{B86F7BA3-B558-E7EE-49BC-1EDCDFCA81CE}"/>
          </ac:spMkLst>
        </pc:spChg>
      </pc:sldChg>
      <pc:sldChg chg="modSp modNotes">
        <pc:chgData name="Alexander Deliukov" userId="d5fda0f2-1d08-4016-b7e9-bb882f168707" providerId="ADAL" clId="{FE9DFF45-01DC-45CC-A80A-B50597210401}" dt="2026-01-26T15:10:51.472" v="54"/>
        <pc:sldMkLst>
          <pc:docMk/>
          <pc:sldMk cId="2108446885" sldId="505"/>
        </pc:sldMkLst>
        <pc:spChg chg="mod">
          <ac:chgData name="Alexander Deliukov" userId="d5fda0f2-1d08-4016-b7e9-bb882f168707" providerId="ADAL" clId="{FE9DFF45-01DC-45CC-A80A-B50597210401}" dt="2026-01-26T15:10:51.472" v="54"/>
          <ac:spMkLst>
            <pc:docMk/>
            <pc:sldMk cId="2108446885" sldId="505"/>
            <ac:spMk id="2" creationId="{EBB2BEEA-C51B-2D0C-26CC-43DD26BB0074}"/>
          </ac:spMkLst>
        </pc:spChg>
        <pc:spChg chg="mod">
          <ac:chgData name="Alexander Deliukov" userId="d5fda0f2-1d08-4016-b7e9-bb882f168707" providerId="ADAL" clId="{FE9DFF45-01DC-45CC-A80A-B50597210401}" dt="2026-01-26T15:10:51.472" v="54"/>
          <ac:spMkLst>
            <pc:docMk/>
            <pc:sldMk cId="2108446885" sldId="505"/>
            <ac:spMk id="4" creationId="{4377BFF2-33C6-968B-4039-27829257A520}"/>
          </ac:spMkLst>
        </pc:spChg>
      </pc:sldChg>
      <pc:sldChg chg="modSp modNotes">
        <pc:chgData name="Alexander Deliukov" userId="d5fda0f2-1d08-4016-b7e9-bb882f168707" providerId="ADAL" clId="{FE9DFF45-01DC-45CC-A80A-B50597210401}" dt="2026-01-26T15:10:51.472" v="54"/>
        <pc:sldMkLst>
          <pc:docMk/>
          <pc:sldMk cId="3726121655" sldId="506"/>
        </pc:sldMkLst>
        <pc:spChg chg="mod">
          <ac:chgData name="Alexander Deliukov" userId="d5fda0f2-1d08-4016-b7e9-bb882f168707" providerId="ADAL" clId="{FE9DFF45-01DC-45CC-A80A-B50597210401}" dt="2026-01-26T15:10:51.472" v="54"/>
          <ac:spMkLst>
            <pc:docMk/>
            <pc:sldMk cId="3726121655" sldId="506"/>
            <ac:spMk id="2" creationId="{3F9D34AA-40AE-AE0D-8869-608E957B435D}"/>
          </ac:spMkLst>
        </pc:spChg>
        <pc:spChg chg="mod">
          <ac:chgData name="Alexander Deliukov" userId="d5fda0f2-1d08-4016-b7e9-bb882f168707" providerId="ADAL" clId="{FE9DFF45-01DC-45CC-A80A-B50597210401}" dt="2026-01-26T15:10:51.472" v="54"/>
          <ac:spMkLst>
            <pc:docMk/>
            <pc:sldMk cId="3726121655" sldId="506"/>
            <ac:spMk id="4" creationId="{C48B4B3E-49EA-5666-7C14-9015697F413B}"/>
          </ac:spMkLst>
        </pc:spChg>
      </pc:sldChg>
      <pc:sldChg chg="modSp modNotes">
        <pc:chgData name="Alexander Deliukov" userId="d5fda0f2-1d08-4016-b7e9-bb882f168707" providerId="ADAL" clId="{FE9DFF45-01DC-45CC-A80A-B50597210401}" dt="2026-01-26T15:10:51.472" v="54"/>
        <pc:sldMkLst>
          <pc:docMk/>
          <pc:sldMk cId="4129496890" sldId="507"/>
        </pc:sldMkLst>
        <pc:spChg chg="mod">
          <ac:chgData name="Alexander Deliukov" userId="d5fda0f2-1d08-4016-b7e9-bb882f168707" providerId="ADAL" clId="{FE9DFF45-01DC-45CC-A80A-B50597210401}" dt="2026-01-26T15:10:51.472" v="54"/>
          <ac:spMkLst>
            <pc:docMk/>
            <pc:sldMk cId="4129496890" sldId="507"/>
            <ac:spMk id="2" creationId="{38AADB9E-8DE0-F308-0E29-9EEFB552BA0A}"/>
          </ac:spMkLst>
        </pc:spChg>
        <pc:spChg chg="mod">
          <ac:chgData name="Alexander Deliukov" userId="d5fda0f2-1d08-4016-b7e9-bb882f168707" providerId="ADAL" clId="{FE9DFF45-01DC-45CC-A80A-B50597210401}" dt="2026-01-26T15:10:51.472" v="54"/>
          <ac:spMkLst>
            <pc:docMk/>
            <pc:sldMk cId="4129496890" sldId="507"/>
            <ac:spMk id="4" creationId="{E9CF9DF6-E166-5036-F30B-43DE1E958B64}"/>
          </ac:spMkLst>
        </pc:spChg>
      </pc:sldChg>
      <pc:sldChg chg="modSp modNotes">
        <pc:chgData name="Alexander Deliukov" userId="d5fda0f2-1d08-4016-b7e9-bb882f168707" providerId="ADAL" clId="{FE9DFF45-01DC-45CC-A80A-B50597210401}" dt="2026-01-26T15:10:51.472" v="54"/>
        <pc:sldMkLst>
          <pc:docMk/>
          <pc:sldMk cId="1816942432" sldId="508"/>
        </pc:sldMkLst>
        <pc:spChg chg="mod">
          <ac:chgData name="Alexander Deliukov" userId="d5fda0f2-1d08-4016-b7e9-bb882f168707" providerId="ADAL" clId="{FE9DFF45-01DC-45CC-A80A-B50597210401}" dt="2026-01-26T15:10:51.472" v="54"/>
          <ac:spMkLst>
            <pc:docMk/>
            <pc:sldMk cId="1816942432" sldId="508"/>
            <ac:spMk id="2" creationId="{065F9EF5-F992-2D8D-AEDA-3763A83A7AC9}"/>
          </ac:spMkLst>
        </pc:spChg>
        <pc:spChg chg="mod">
          <ac:chgData name="Alexander Deliukov" userId="d5fda0f2-1d08-4016-b7e9-bb882f168707" providerId="ADAL" clId="{FE9DFF45-01DC-45CC-A80A-B50597210401}" dt="2026-01-26T15:10:51.472" v="54"/>
          <ac:spMkLst>
            <pc:docMk/>
            <pc:sldMk cId="1816942432" sldId="508"/>
            <ac:spMk id="4" creationId="{B8F24D65-3C3C-DDDB-79E7-E2DA63900FA9}"/>
          </ac:spMkLst>
        </pc:spChg>
      </pc:sldChg>
      <pc:sldChg chg="modSp modNotes">
        <pc:chgData name="Alexander Deliukov" userId="d5fda0f2-1d08-4016-b7e9-bb882f168707" providerId="ADAL" clId="{FE9DFF45-01DC-45CC-A80A-B50597210401}" dt="2026-01-26T16:09:22.233" v="106"/>
        <pc:sldMkLst>
          <pc:docMk/>
          <pc:sldMk cId="3523170529" sldId="509"/>
        </pc:sldMkLst>
        <pc:spChg chg="mod">
          <ac:chgData name="Alexander Deliukov" userId="d5fda0f2-1d08-4016-b7e9-bb882f168707" providerId="ADAL" clId="{FE9DFF45-01DC-45CC-A80A-B50597210401}" dt="2026-01-26T16:09:22.233" v="106"/>
          <ac:spMkLst>
            <pc:docMk/>
            <pc:sldMk cId="3523170529" sldId="509"/>
            <ac:spMk id="2" creationId="{B2E5D389-4AB4-05CB-2627-3B5940B1F104}"/>
          </ac:spMkLst>
        </pc:spChg>
        <pc:spChg chg="mod">
          <ac:chgData name="Alexander Deliukov" userId="d5fda0f2-1d08-4016-b7e9-bb882f168707" providerId="ADAL" clId="{FE9DFF45-01DC-45CC-A80A-B50597210401}" dt="2026-01-26T15:10:51.472" v="54"/>
          <ac:spMkLst>
            <pc:docMk/>
            <pc:sldMk cId="3523170529" sldId="509"/>
            <ac:spMk id="4" creationId="{F7523C7B-772E-CFDB-6B1C-08434537B540}"/>
          </ac:spMkLst>
        </pc:spChg>
      </pc:sldChg>
      <pc:sldChg chg="modSp modNotes">
        <pc:chgData name="Alexander Deliukov" userId="d5fda0f2-1d08-4016-b7e9-bb882f168707" providerId="ADAL" clId="{FE9DFF45-01DC-45CC-A80A-B50597210401}" dt="2026-01-26T16:09:22.233" v="106"/>
        <pc:sldMkLst>
          <pc:docMk/>
          <pc:sldMk cId="3354369329" sldId="510"/>
        </pc:sldMkLst>
        <pc:spChg chg="mod">
          <ac:chgData name="Alexander Deliukov" userId="d5fda0f2-1d08-4016-b7e9-bb882f168707" providerId="ADAL" clId="{FE9DFF45-01DC-45CC-A80A-B50597210401}" dt="2026-01-26T16:09:22.233" v="106"/>
          <ac:spMkLst>
            <pc:docMk/>
            <pc:sldMk cId="3354369329" sldId="510"/>
            <ac:spMk id="2" creationId="{50A4C2ED-5847-9B13-6079-2F8B825EE275}"/>
          </ac:spMkLst>
        </pc:spChg>
        <pc:spChg chg="mod">
          <ac:chgData name="Alexander Deliukov" userId="d5fda0f2-1d08-4016-b7e9-bb882f168707" providerId="ADAL" clId="{FE9DFF45-01DC-45CC-A80A-B50597210401}" dt="2026-01-26T15:10:51.472" v="54"/>
          <ac:spMkLst>
            <pc:docMk/>
            <pc:sldMk cId="3354369329" sldId="510"/>
            <ac:spMk id="4" creationId="{5B37293F-24F8-0380-1F80-AE575BD0E6B4}"/>
          </ac:spMkLst>
        </pc:spChg>
      </pc:sldChg>
      <pc:sldChg chg="modSp modAnim modNotes">
        <pc:chgData name="Alexander Deliukov" userId="d5fda0f2-1d08-4016-b7e9-bb882f168707" providerId="ADAL" clId="{FE9DFF45-01DC-45CC-A80A-B50597210401}" dt="2026-01-26T16:09:22.233" v="106"/>
        <pc:sldMkLst>
          <pc:docMk/>
          <pc:sldMk cId="4173998956" sldId="511"/>
        </pc:sldMkLst>
        <pc:spChg chg="mod">
          <ac:chgData name="Alexander Deliukov" userId="d5fda0f2-1d08-4016-b7e9-bb882f168707" providerId="ADAL" clId="{FE9DFF45-01DC-45CC-A80A-B50597210401}" dt="2026-01-26T16:09:22.233" v="106"/>
          <ac:spMkLst>
            <pc:docMk/>
            <pc:sldMk cId="4173998956" sldId="511"/>
            <ac:spMk id="2" creationId="{E469A1A5-7D62-5065-F965-71945A64433A}"/>
          </ac:spMkLst>
        </pc:spChg>
        <pc:spChg chg="mod">
          <ac:chgData name="Alexander Deliukov" userId="d5fda0f2-1d08-4016-b7e9-bb882f168707" providerId="ADAL" clId="{FE9DFF45-01DC-45CC-A80A-B50597210401}" dt="2026-01-26T15:27:28.557" v="73" actId="255"/>
          <ac:spMkLst>
            <pc:docMk/>
            <pc:sldMk cId="4173998956" sldId="511"/>
            <ac:spMk id="4" creationId="{E919E744-63E1-3887-0405-F2C7008B6293}"/>
          </ac:spMkLst>
        </pc:spChg>
      </pc:sldChg>
      <pc:sldChg chg="modSp modNotes">
        <pc:chgData name="Alexander Deliukov" userId="d5fda0f2-1d08-4016-b7e9-bb882f168707" providerId="ADAL" clId="{FE9DFF45-01DC-45CC-A80A-B50597210401}" dt="2026-01-26T15:10:51.472" v="54"/>
        <pc:sldMkLst>
          <pc:docMk/>
          <pc:sldMk cId="868390265" sldId="512"/>
        </pc:sldMkLst>
        <pc:spChg chg="mod">
          <ac:chgData name="Alexander Deliukov" userId="d5fda0f2-1d08-4016-b7e9-bb882f168707" providerId="ADAL" clId="{FE9DFF45-01DC-45CC-A80A-B50597210401}" dt="2026-01-26T15:10:51.472" v="54"/>
          <ac:spMkLst>
            <pc:docMk/>
            <pc:sldMk cId="868390265" sldId="512"/>
            <ac:spMk id="2" creationId="{06B7F620-B929-1380-3266-8A9DCA3B77D9}"/>
          </ac:spMkLst>
        </pc:spChg>
        <pc:spChg chg="mod">
          <ac:chgData name="Alexander Deliukov" userId="d5fda0f2-1d08-4016-b7e9-bb882f168707" providerId="ADAL" clId="{FE9DFF45-01DC-45CC-A80A-B50597210401}" dt="2026-01-26T15:10:51.472" v="54"/>
          <ac:spMkLst>
            <pc:docMk/>
            <pc:sldMk cId="868390265" sldId="512"/>
            <ac:spMk id="4" creationId="{58CE8602-7EFC-B58B-3E3B-06665523C31F}"/>
          </ac:spMkLst>
        </pc:spChg>
      </pc:sldChg>
      <pc:sldChg chg="modSp modNotes">
        <pc:chgData name="Alexander Deliukov" userId="d5fda0f2-1d08-4016-b7e9-bb882f168707" providerId="ADAL" clId="{FE9DFF45-01DC-45CC-A80A-B50597210401}" dt="2026-01-26T15:10:51.472" v="54"/>
        <pc:sldMkLst>
          <pc:docMk/>
          <pc:sldMk cId="1440900034" sldId="513"/>
        </pc:sldMkLst>
        <pc:spChg chg="mod">
          <ac:chgData name="Alexander Deliukov" userId="d5fda0f2-1d08-4016-b7e9-bb882f168707" providerId="ADAL" clId="{FE9DFF45-01DC-45CC-A80A-B50597210401}" dt="2026-01-26T15:10:51.472" v="54"/>
          <ac:spMkLst>
            <pc:docMk/>
            <pc:sldMk cId="1440900034" sldId="513"/>
            <ac:spMk id="3" creationId="{43995B6D-14CF-00E9-418F-3CC7663F70EE}"/>
          </ac:spMkLst>
        </pc:spChg>
        <pc:spChg chg="mod">
          <ac:chgData name="Alexander Deliukov" userId="d5fda0f2-1d08-4016-b7e9-bb882f168707" providerId="ADAL" clId="{FE9DFF45-01DC-45CC-A80A-B50597210401}" dt="2026-01-26T15:10:51.472" v="54"/>
          <ac:spMkLst>
            <pc:docMk/>
            <pc:sldMk cId="1440900034" sldId="513"/>
            <ac:spMk id="4" creationId="{EA0E44BD-06F5-8C69-BD7A-153315BF10C2}"/>
          </ac:spMkLst>
        </pc:spChg>
      </pc:sldChg>
      <pc:sldChg chg="modSp mod modNotes">
        <pc:chgData name="Alexander Deliukov" userId="d5fda0f2-1d08-4016-b7e9-bb882f168707" providerId="ADAL" clId="{FE9DFF45-01DC-45CC-A80A-B50597210401}" dt="2026-01-26T15:27:34.223" v="74" actId="1076"/>
        <pc:sldMkLst>
          <pc:docMk/>
          <pc:sldMk cId="3909430446" sldId="514"/>
        </pc:sldMkLst>
        <pc:spChg chg="mod">
          <ac:chgData name="Alexander Deliukov" userId="d5fda0f2-1d08-4016-b7e9-bb882f168707" providerId="ADAL" clId="{FE9DFF45-01DC-45CC-A80A-B50597210401}" dt="2026-01-26T15:27:34.223" v="74" actId="1076"/>
          <ac:spMkLst>
            <pc:docMk/>
            <pc:sldMk cId="3909430446" sldId="514"/>
            <ac:spMk id="4" creationId="{1882F1BB-759E-6437-0077-30B98204AE19}"/>
          </ac:spMkLst>
        </pc:spChg>
        <pc:spChg chg="mod">
          <ac:chgData name="Alexander Deliukov" userId="d5fda0f2-1d08-4016-b7e9-bb882f168707" providerId="ADAL" clId="{FE9DFF45-01DC-45CC-A80A-B50597210401}" dt="2026-01-26T15:10:51.472" v="54"/>
          <ac:spMkLst>
            <pc:docMk/>
            <pc:sldMk cId="3909430446" sldId="514"/>
            <ac:spMk id="5" creationId="{3514CFD6-4894-70FC-4603-569CE5FF3804}"/>
          </ac:spMkLst>
        </pc:spChg>
      </pc:sldChg>
      <pc:sldChg chg="modSp modNotes">
        <pc:chgData name="Alexander Deliukov" userId="d5fda0f2-1d08-4016-b7e9-bb882f168707" providerId="ADAL" clId="{FE9DFF45-01DC-45CC-A80A-B50597210401}" dt="2026-01-26T15:10:51.472" v="54"/>
        <pc:sldMkLst>
          <pc:docMk/>
          <pc:sldMk cId="686160970" sldId="515"/>
        </pc:sldMkLst>
        <pc:spChg chg="mod">
          <ac:chgData name="Alexander Deliukov" userId="d5fda0f2-1d08-4016-b7e9-bb882f168707" providerId="ADAL" clId="{FE9DFF45-01DC-45CC-A80A-B50597210401}" dt="2026-01-26T15:10:51.472" v="54"/>
          <ac:spMkLst>
            <pc:docMk/>
            <pc:sldMk cId="686160970" sldId="515"/>
            <ac:spMk id="2" creationId="{5AFFD914-6E1D-FE2B-6DDD-D833A01DBA66}"/>
          </ac:spMkLst>
        </pc:spChg>
        <pc:spChg chg="mod">
          <ac:chgData name="Alexander Deliukov" userId="d5fda0f2-1d08-4016-b7e9-bb882f168707" providerId="ADAL" clId="{FE9DFF45-01DC-45CC-A80A-B50597210401}" dt="2026-01-26T15:10:51.472" v="54"/>
          <ac:spMkLst>
            <pc:docMk/>
            <pc:sldMk cId="686160970" sldId="515"/>
            <ac:spMk id="4" creationId="{F924B47C-844C-9DED-88EB-FF77D79045FF}"/>
          </ac:spMkLst>
        </pc:spChg>
      </pc:sldChg>
      <pc:sldChg chg="modSp modNotes">
        <pc:chgData name="Alexander Deliukov" userId="d5fda0f2-1d08-4016-b7e9-bb882f168707" providerId="ADAL" clId="{FE9DFF45-01DC-45CC-A80A-B50597210401}" dt="2026-01-26T15:27:39.141" v="75" actId="255"/>
        <pc:sldMkLst>
          <pc:docMk/>
          <pc:sldMk cId="2349510205" sldId="516"/>
        </pc:sldMkLst>
        <pc:spChg chg="mod">
          <ac:chgData name="Alexander Deliukov" userId="d5fda0f2-1d08-4016-b7e9-bb882f168707" providerId="ADAL" clId="{FE9DFF45-01DC-45CC-A80A-B50597210401}" dt="2026-01-26T15:10:51.472" v="54"/>
          <ac:spMkLst>
            <pc:docMk/>
            <pc:sldMk cId="2349510205" sldId="516"/>
            <ac:spMk id="3" creationId="{377B7387-0F4F-71AD-3DA3-FE3439A49084}"/>
          </ac:spMkLst>
        </pc:spChg>
        <pc:spChg chg="mod">
          <ac:chgData name="Alexander Deliukov" userId="d5fda0f2-1d08-4016-b7e9-bb882f168707" providerId="ADAL" clId="{FE9DFF45-01DC-45CC-A80A-B50597210401}" dt="2026-01-26T15:27:39.141" v="75" actId="255"/>
          <ac:spMkLst>
            <pc:docMk/>
            <pc:sldMk cId="2349510205" sldId="516"/>
            <ac:spMk id="4" creationId="{45B97449-922D-18C4-57F0-B14AA2A3A218}"/>
          </ac:spMkLst>
        </pc:spChg>
      </pc:sldChg>
      <pc:sldChg chg="modSp mod modNotes">
        <pc:chgData name="Alexander Deliukov" userId="d5fda0f2-1d08-4016-b7e9-bb882f168707" providerId="ADAL" clId="{FE9DFF45-01DC-45CC-A80A-B50597210401}" dt="2026-01-26T15:28:03.654" v="79" actId="255"/>
        <pc:sldMkLst>
          <pc:docMk/>
          <pc:sldMk cId="431303904" sldId="517"/>
        </pc:sldMkLst>
        <pc:spChg chg="mod">
          <ac:chgData name="Alexander Deliukov" userId="d5fda0f2-1d08-4016-b7e9-bb882f168707" providerId="ADAL" clId="{FE9DFF45-01DC-45CC-A80A-B50597210401}" dt="2026-01-26T15:10:51.472" v="54"/>
          <ac:spMkLst>
            <pc:docMk/>
            <pc:sldMk cId="431303904" sldId="517"/>
            <ac:spMk id="3" creationId="{A285EDEE-0D89-AE70-0953-34055524EF0D}"/>
          </ac:spMkLst>
        </pc:spChg>
        <pc:spChg chg="mod">
          <ac:chgData name="Alexander Deliukov" userId="d5fda0f2-1d08-4016-b7e9-bb882f168707" providerId="ADAL" clId="{FE9DFF45-01DC-45CC-A80A-B50597210401}" dt="2026-01-26T15:10:51.472" v="54"/>
          <ac:spMkLst>
            <pc:docMk/>
            <pc:sldMk cId="431303904" sldId="517"/>
            <ac:spMk id="4" creationId="{CFB409A3-5623-D0CF-445F-9201556440F9}"/>
          </ac:spMkLst>
        </pc:spChg>
        <pc:spChg chg="mod">
          <ac:chgData name="Alexander Deliukov" userId="d5fda0f2-1d08-4016-b7e9-bb882f168707" providerId="ADAL" clId="{FE9DFF45-01DC-45CC-A80A-B50597210401}" dt="2026-01-26T15:27:45.224" v="76" actId="255"/>
          <ac:spMkLst>
            <pc:docMk/>
            <pc:sldMk cId="431303904" sldId="517"/>
            <ac:spMk id="29" creationId="{4ECDE187-04E2-45C2-AB71-3163282F7484}"/>
          </ac:spMkLst>
        </pc:spChg>
        <pc:spChg chg="mod">
          <ac:chgData name="Alexander Deliukov" userId="d5fda0f2-1d08-4016-b7e9-bb882f168707" providerId="ADAL" clId="{FE9DFF45-01DC-45CC-A80A-B50597210401}" dt="2026-01-26T15:27:57.725" v="77" actId="255"/>
          <ac:spMkLst>
            <pc:docMk/>
            <pc:sldMk cId="431303904" sldId="517"/>
            <ac:spMk id="41" creationId="{D9C87595-16A2-4A0F-9DBB-4AF40FA3BA2C}"/>
          </ac:spMkLst>
        </pc:spChg>
        <pc:spChg chg="mod">
          <ac:chgData name="Alexander Deliukov" userId="d5fda0f2-1d08-4016-b7e9-bb882f168707" providerId="ADAL" clId="{FE9DFF45-01DC-45CC-A80A-B50597210401}" dt="2026-01-26T15:28:00.459" v="78" actId="255"/>
          <ac:spMkLst>
            <pc:docMk/>
            <pc:sldMk cId="431303904" sldId="517"/>
            <ac:spMk id="49" creationId="{E8F01505-D47E-4B07-82B8-EC043F5EC813}"/>
          </ac:spMkLst>
        </pc:spChg>
        <pc:spChg chg="mod">
          <ac:chgData name="Alexander Deliukov" userId="d5fda0f2-1d08-4016-b7e9-bb882f168707" providerId="ADAL" clId="{FE9DFF45-01DC-45CC-A80A-B50597210401}" dt="2026-01-26T15:28:03.654" v="79" actId="255"/>
          <ac:spMkLst>
            <pc:docMk/>
            <pc:sldMk cId="431303904" sldId="517"/>
            <ac:spMk id="60" creationId="{DB6D982A-54DA-4FCC-9383-F91FC1E1D9CE}"/>
          </ac:spMkLst>
        </pc:spChg>
      </pc:sldChg>
      <pc:sldChg chg="modSp mod modNotes">
        <pc:chgData name="Alexander Deliukov" userId="d5fda0f2-1d08-4016-b7e9-bb882f168707" providerId="ADAL" clId="{FE9DFF45-01DC-45CC-A80A-B50597210401}" dt="2026-01-26T15:53:20.116" v="105" actId="20577"/>
        <pc:sldMkLst>
          <pc:docMk/>
          <pc:sldMk cId="3506618443" sldId="518"/>
        </pc:sldMkLst>
        <pc:spChg chg="mod">
          <ac:chgData name="Alexander Deliukov" userId="d5fda0f2-1d08-4016-b7e9-bb882f168707" providerId="ADAL" clId="{FE9DFF45-01DC-45CC-A80A-B50597210401}" dt="2026-01-26T15:10:51.472" v="54"/>
          <ac:spMkLst>
            <pc:docMk/>
            <pc:sldMk cId="3506618443" sldId="518"/>
            <ac:spMk id="3" creationId="{AB75999A-CF5A-92DA-FB23-34E8AE93CF71}"/>
          </ac:spMkLst>
        </pc:spChg>
        <pc:spChg chg="mod">
          <ac:chgData name="Alexander Deliukov" userId="d5fda0f2-1d08-4016-b7e9-bb882f168707" providerId="ADAL" clId="{FE9DFF45-01DC-45CC-A80A-B50597210401}" dt="2026-01-26T15:53:20.116" v="105" actId="20577"/>
          <ac:spMkLst>
            <pc:docMk/>
            <pc:sldMk cId="3506618443" sldId="518"/>
            <ac:spMk id="4" creationId="{B6E2F0C4-3708-062E-837B-49F21B8E51C4}"/>
          </ac:spMkLst>
        </pc:spChg>
      </pc:sldChg>
      <pc:sldChg chg="modSp modNotes">
        <pc:chgData name="Alexander Deliukov" userId="d5fda0f2-1d08-4016-b7e9-bb882f168707" providerId="ADAL" clId="{FE9DFF45-01DC-45CC-A80A-B50597210401}" dt="2026-01-26T15:10:51.472" v="54"/>
        <pc:sldMkLst>
          <pc:docMk/>
          <pc:sldMk cId="2129739177" sldId="519"/>
        </pc:sldMkLst>
        <pc:spChg chg="mod">
          <ac:chgData name="Alexander Deliukov" userId="d5fda0f2-1d08-4016-b7e9-bb882f168707" providerId="ADAL" clId="{FE9DFF45-01DC-45CC-A80A-B50597210401}" dt="2026-01-26T15:10:51.472" v="54"/>
          <ac:spMkLst>
            <pc:docMk/>
            <pc:sldMk cId="2129739177" sldId="519"/>
            <ac:spMk id="3" creationId="{C7AEBF70-853B-1EE7-4CB0-96CC741A9C71}"/>
          </ac:spMkLst>
        </pc:spChg>
        <pc:spChg chg="mod">
          <ac:chgData name="Alexander Deliukov" userId="d5fda0f2-1d08-4016-b7e9-bb882f168707" providerId="ADAL" clId="{FE9DFF45-01DC-45CC-A80A-B50597210401}" dt="2026-01-26T15:10:51.472" v="54"/>
          <ac:spMkLst>
            <pc:docMk/>
            <pc:sldMk cId="2129739177" sldId="519"/>
            <ac:spMk id="4" creationId="{C3F53919-07E3-A073-6B93-029FA4FF8CD7}"/>
          </ac:spMkLst>
        </pc:spChg>
      </pc:sldChg>
      <pc:sldMasterChg chg="modSldLayout">
        <pc:chgData name="Alexander Deliukov" userId="d5fda0f2-1d08-4016-b7e9-bb882f168707" providerId="ADAL" clId="{FE9DFF45-01DC-45CC-A80A-B50597210401}" dt="2026-01-26T15:10:51.472" v="54"/>
        <pc:sldMasterMkLst>
          <pc:docMk/>
          <pc:sldMasterMk cId="383319713" sldId="2147483648"/>
        </pc:sldMasterMkLst>
        <pc:sldLayoutChg chg="modSp">
          <pc:chgData name="Alexander Deliukov" userId="d5fda0f2-1d08-4016-b7e9-bb882f168707" providerId="ADAL" clId="{FE9DFF45-01DC-45CC-A80A-B50597210401}" dt="2026-01-26T15:10:51.472" v="54"/>
          <pc:sldLayoutMkLst>
            <pc:docMk/>
            <pc:sldMasterMk cId="383319713" sldId="2147483648"/>
            <pc:sldLayoutMk cId="2549487871" sldId="2147483653"/>
          </pc:sldLayoutMkLst>
          <pc:spChg chg="mod">
            <ac:chgData name="Alexander Deliukov" userId="d5fda0f2-1d08-4016-b7e9-bb882f168707" providerId="ADAL" clId="{FE9DFF45-01DC-45CC-A80A-B50597210401}" dt="2026-01-26T15:10:51.472" v="54"/>
            <ac:spMkLst>
              <pc:docMk/>
              <pc:sldMasterMk cId="383319713" sldId="2147483648"/>
              <pc:sldLayoutMk cId="2549487871" sldId="2147483653"/>
              <ac:spMk id="3" creationId="{3FF2DCE0-FF8D-4ED2-3C1F-16DB811E499D}"/>
            </ac:spMkLst>
          </pc:spChg>
        </pc:sldLayoutChg>
      </pc:sldMasterChg>
    </pc:docChg>
  </pc:docChgLst>
  <pc:docChgLst>
    <pc:chgData name="Alexander Deliukov" userId="S::alexander_think-e.be#ext#@flux50.onmicrosoft.com::bee075c1-faac-4166-8fcb-7b2057bad6f6" providerId="AD" clId="Web-{20167181-DFA2-E3DE-D553-CB10BA7B6BBB}"/>
    <pc:docChg chg="modSld">
      <pc:chgData name="Alexander Deliukov" userId="S::alexander_think-e.be#ext#@flux50.onmicrosoft.com::bee075c1-faac-4166-8fcb-7b2057bad6f6" providerId="AD" clId="Web-{20167181-DFA2-E3DE-D553-CB10BA7B6BBB}" dt="2026-02-09T13:51:36.535" v="2" actId="14100"/>
      <pc:docMkLst>
        <pc:docMk/>
      </pc:docMkLst>
      <pc:sldChg chg="addSp modSp">
        <pc:chgData name="Alexander Deliukov" userId="S::alexander_think-e.be#ext#@flux50.onmicrosoft.com::bee075c1-faac-4166-8fcb-7b2057bad6f6" providerId="AD" clId="Web-{20167181-DFA2-E3DE-D553-CB10BA7B6BBB}" dt="2026-02-09T13:51:36.535" v="2" actId="14100"/>
        <pc:sldMkLst>
          <pc:docMk/>
          <pc:sldMk cId="2182810813" sldId="490"/>
        </pc:sldMkLst>
        <pc:picChg chg="add mod">
          <ac:chgData name="Alexander Deliukov" userId="S::alexander_think-e.be#ext#@flux50.onmicrosoft.com::bee075c1-faac-4166-8fcb-7b2057bad6f6" providerId="AD" clId="Web-{20167181-DFA2-E3DE-D553-CB10BA7B6BBB}" dt="2026-02-09T13:51:36.535" v="2" actId="14100"/>
          <ac:picMkLst>
            <pc:docMk/>
            <pc:sldMk cId="2182810813" sldId="490"/>
            <ac:picMk id="5" creationId="{E9393E19-333C-CF04-2232-607BF18FCF5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Edición del estilo del texto maestro</a:t>
            </a:r>
          </a:p>
          <a:p>
            <a:pPr lvl="1"/>
            <a:r>
              <a:rPr lang="ko-KR" altLang="en-US"/>
              <a:t>Segundo nivel</a:t>
            </a:r>
          </a:p>
          <a:p>
            <a:pPr lvl="2"/>
            <a:r>
              <a:rPr lang="ko-KR" altLang="en-US"/>
              <a:t>Tercer nivel</a:t>
            </a:r>
          </a:p>
          <a:p>
            <a:pPr lvl="3"/>
            <a:r>
              <a:rPr lang="ko-KR" altLang="en-US"/>
              <a:t>Cuarto nivel</a:t>
            </a:r>
          </a:p>
          <a:p>
            <a:pPr lvl="4"/>
            <a:r>
              <a:rPr lang="ko-KR" altLang="en-US"/>
              <a:t>Quinto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ea.org/policies/15696-european-raw-materials-initiativ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single-market-economy.ec.europa.eu/sectors/raw-materials/areas-specific-interest/critical-raw-materials_en#critical-raw-materials-ac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slide" Target="../slid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notesMaster" Target="../notesMasters/notesMaster1.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irculareconomy.europa.eu/platform/sites/default/files/2023-06/Circular-energy-transition.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s-ES_tradnl" sz="1200" kern="1200" noProof="1">
                <a:solidFill>
                  <a:schemeClr val="tx1"/>
                </a:solidFill>
                <a:latin typeface="+mn-lt"/>
                <a:ea typeface="+mn-ea"/>
                <a:cs typeface="Arial" panose="020B0604020202020204" pitchFamily="34" charset="0"/>
              </a:rPr>
              <a:t>Circularidad y transición energética digital</a:t>
            </a:r>
          </a:p>
          <a:p>
            <a:pPr latinLnBrk="0" hangingPunct="0"/>
            <a:r>
              <a:rPr lang="es-ES_tradnl" sz="1200" b="0" i="0" kern="1200" noProof="1">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s-ES_tradnl" sz="12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es-ES_tradnl" sz="1200" b="0" i="0" kern="1200" noProof="1">
                <a:solidFill>
                  <a:schemeClr val="tx1"/>
                </a:solidFill>
                <a:effectLst/>
                <a:latin typeface="+mn-lt"/>
                <a:ea typeface="+mn-ea"/>
                <a:cs typeface="+mn-cs"/>
              </a:rPr>
              <a:t>salvo que se indique lo contrario. </a:t>
            </a:r>
            <a:endParaRPr lang="es-ES_tradnl" noProof="1"/>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74018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a:t>
            </a:r>
            <a:r>
              <a:rPr lang="en-US" sz="1200" b="1" dirty="0" err="1">
                <a:solidFill>
                  <a:schemeClr val="bg1"/>
                </a:solidFill>
                <a:ea typeface="Public Sans"/>
                <a:cs typeface="Public Sans"/>
                <a:sym typeface="Public Sans"/>
              </a:rPr>
              <a:t>Iniciativas</a:t>
            </a:r>
            <a:r>
              <a:rPr lang="en-US" sz="1200" b="1" dirty="0">
                <a:solidFill>
                  <a:schemeClr val="bg1"/>
                </a:solidFill>
                <a:ea typeface="Public Sans"/>
                <a:cs typeface="Public Sans"/>
                <a:sym typeface="Public Sans"/>
              </a:rPr>
              <a:t> de la Unión Europea para </a:t>
            </a:r>
            <a:r>
              <a:rPr lang="en-US" sz="1200" b="1" dirty="0" err="1">
                <a:solidFill>
                  <a:schemeClr val="bg1"/>
                </a:solidFill>
                <a:ea typeface="Public Sans"/>
                <a:cs typeface="Public Sans"/>
                <a:sym typeface="Public Sans"/>
              </a:rPr>
              <a:t>promover</a:t>
            </a:r>
            <a:r>
              <a:rPr lang="en-US" sz="1200" b="1" dirty="0">
                <a:solidFill>
                  <a:schemeClr val="bg1"/>
                </a:solidFill>
                <a:ea typeface="Public Sans"/>
                <a:cs typeface="Public Sans"/>
                <a:sym typeface="Public Sans"/>
              </a:rPr>
              <a:t> la </a:t>
            </a:r>
            <a:r>
              <a:rPr lang="en-US" sz="1200" b="1" dirty="0" err="1">
                <a:solidFill>
                  <a:schemeClr val="bg1"/>
                </a:solidFill>
                <a:ea typeface="Public Sans"/>
                <a:cs typeface="Public Sans"/>
                <a:sym typeface="Public Sans"/>
              </a:rPr>
              <a:t>circularidad</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en</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el</a:t>
            </a:r>
            <a:r>
              <a:rPr lang="en-US" sz="1200" b="1" dirty="0">
                <a:solidFill>
                  <a:schemeClr val="bg1"/>
                </a:solidFill>
                <a:ea typeface="Public Sans"/>
                <a:cs typeface="Public Sans"/>
                <a:sym typeface="Public Sans"/>
              </a:rPr>
              <a:t> sector </a:t>
            </a:r>
            <a:r>
              <a:rPr lang="en-US" sz="1200" b="1" dirty="0" err="1">
                <a:solidFill>
                  <a:schemeClr val="bg1"/>
                </a:solidFill>
                <a:ea typeface="Public Sans"/>
                <a:cs typeface="Public Sans"/>
                <a:sym typeface="Public Sans"/>
              </a:rPr>
              <a:t>energético</a:t>
            </a:r>
            <a:endParaRPr lang="en-US" sz="1200" b="1" dirty="0">
              <a:solidFill>
                <a:schemeClr val="bg1"/>
              </a:solidFill>
              <a:ea typeface="Public Sans"/>
              <a:cs typeface="Public Sans"/>
              <a:sym typeface="Public Sans"/>
            </a:endParaRPr>
          </a:p>
          <a:p>
            <a:pPr lvl="0" latinLnBrk="0">
              <a:buClr>
                <a:srgbClr val="000000"/>
              </a:buClr>
            </a:pPr>
            <a:r>
              <a:rPr lang="en-GB" sz="1200" b="1" noProof="0" dirty="0" err="1">
                <a:ea typeface="Public Sans"/>
                <a:cs typeface="Public Sans"/>
                <a:sym typeface="Public Sans"/>
              </a:rPr>
              <a:t>Diseño</a:t>
            </a:r>
            <a:r>
              <a:rPr lang="en-GB" sz="1200" b="1" noProof="0" dirty="0">
                <a:ea typeface="Public Sans"/>
                <a:cs typeface="Public Sans"/>
                <a:sym typeface="Public Sans"/>
              </a:rPr>
              <a:t> para la </a:t>
            </a:r>
            <a:r>
              <a:rPr lang="en-GB" sz="1200" b="1" noProof="0" dirty="0" err="1">
                <a:ea typeface="Public Sans"/>
                <a:cs typeface="Public Sans"/>
                <a:sym typeface="Public Sans"/>
              </a:rPr>
              <a:t>circularidad</a:t>
            </a:r>
            <a:r>
              <a:rPr lang="en-GB" sz="1200" noProof="0" dirty="0">
                <a:ea typeface="Public Sans"/>
                <a:cs typeface="Public Sans"/>
                <a:sym typeface="Public Sans"/>
              </a:rPr>
              <a:t>: </a:t>
            </a:r>
            <a:r>
              <a:rPr lang="en-GB" sz="1200" noProof="0" dirty="0" err="1">
                <a:ea typeface="Public Sans"/>
                <a:cs typeface="Public Sans"/>
                <a:sym typeface="Public Sans"/>
              </a:rPr>
              <a:t>Diseñar</a:t>
            </a:r>
            <a:r>
              <a:rPr lang="en-GB" sz="1200" noProof="0" dirty="0">
                <a:ea typeface="Public Sans"/>
                <a:cs typeface="Public Sans"/>
                <a:sym typeface="Public Sans"/>
              </a:rPr>
              <a:t> </a:t>
            </a:r>
            <a:r>
              <a:rPr lang="en-GB" sz="1200" noProof="0" dirty="0" err="1">
                <a:ea typeface="Public Sans"/>
                <a:cs typeface="Public Sans"/>
                <a:sym typeface="Public Sans"/>
              </a:rPr>
              <a:t>tecnologías</a:t>
            </a:r>
            <a:r>
              <a:rPr lang="en-GB" sz="1200" noProof="0" dirty="0">
                <a:ea typeface="Public Sans"/>
                <a:cs typeface="Public Sans"/>
                <a:sym typeface="Public Sans"/>
              </a:rPr>
              <a:t> </a:t>
            </a:r>
            <a:r>
              <a:rPr lang="en-GB" sz="1200" noProof="0" dirty="0" err="1">
                <a:ea typeface="Public Sans"/>
                <a:cs typeface="Public Sans"/>
                <a:sym typeface="Public Sans"/>
              </a:rPr>
              <a:t>energéticas</a:t>
            </a:r>
            <a:r>
              <a:rPr lang="en-GB" sz="1200" noProof="0" dirty="0">
                <a:ea typeface="Public Sans"/>
                <a:cs typeface="Public Sans"/>
                <a:sym typeface="Public Sans"/>
              </a:rPr>
              <a:t> </a:t>
            </a:r>
            <a:r>
              <a:rPr lang="en-GB" sz="1200" noProof="0" dirty="0" err="1">
                <a:ea typeface="Public Sans"/>
                <a:cs typeface="Public Sans"/>
                <a:sym typeface="Public Sans"/>
              </a:rPr>
              <a:t>centradas</a:t>
            </a:r>
            <a:r>
              <a:rPr lang="en-GB" sz="1200" noProof="0" dirty="0">
                <a:ea typeface="Public Sans"/>
                <a:cs typeface="Public Sans"/>
                <a:sym typeface="Public Sans"/>
              </a:rPr>
              <a:t> </a:t>
            </a:r>
            <a:r>
              <a:rPr lang="en-GB" sz="1200" noProof="0" dirty="0" err="1">
                <a:ea typeface="Public Sans"/>
                <a:cs typeface="Public Sans"/>
                <a:sym typeface="Public Sans"/>
              </a:rPr>
              <a:t>en</a:t>
            </a:r>
            <a:r>
              <a:rPr lang="en-GB" sz="1200" noProof="0" dirty="0">
                <a:ea typeface="Public Sans"/>
                <a:cs typeface="Public Sans"/>
                <a:sym typeface="Public Sans"/>
              </a:rPr>
              <a:t> la </a:t>
            </a:r>
            <a:r>
              <a:rPr lang="en-GB" sz="1200" noProof="0" dirty="0" err="1">
                <a:ea typeface="Public Sans"/>
                <a:cs typeface="Public Sans"/>
                <a:sym typeface="Public Sans"/>
              </a:rPr>
              <a:t>durabilidad</a:t>
            </a:r>
            <a:r>
              <a:rPr lang="en-GB" sz="1200" noProof="0" dirty="0">
                <a:ea typeface="Public Sans"/>
                <a:cs typeface="Public Sans"/>
                <a:sym typeface="Public Sans"/>
              </a:rPr>
              <a:t>, la </a:t>
            </a:r>
            <a:r>
              <a:rPr lang="en-GB" sz="1200" noProof="0" dirty="0" err="1">
                <a:ea typeface="Public Sans"/>
                <a:cs typeface="Public Sans"/>
                <a:sym typeface="Public Sans"/>
              </a:rPr>
              <a:t>reparabilidad</a:t>
            </a:r>
            <a:r>
              <a:rPr lang="en-GB" sz="1200" noProof="0" dirty="0">
                <a:ea typeface="Public Sans"/>
                <a:cs typeface="Public Sans"/>
                <a:sym typeface="Public Sans"/>
              </a:rPr>
              <a:t> y la </a:t>
            </a:r>
            <a:r>
              <a:rPr lang="en-GB" sz="1200" noProof="0" dirty="0" err="1">
                <a:ea typeface="Public Sans"/>
                <a:cs typeface="Public Sans"/>
                <a:sym typeface="Public Sans"/>
              </a:rPr>
              <a:t>reciclabilidad</a:t>
            </a:r>
            <a:r>
              <a:rPr lang="en-GB" sz="1200" noProof="0" dirty="0">
                <a:ea typeface="Public Sans"/>
                <a:cs typeface="Public Sans"/>
                <a:sym typeface="Public Sans"/>
              </a:rPr>
              <a:t>.</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La </a:t>
            </a:r>
            <a:r>
              <a:rPr lang="en-GB" sz="1200" u="sng" noProof="0" dirty="0" err="1">
                <a:solidFill>
                  <a:schemeClr val="hlink"/>
                </a:solidFill>
                <a:ea typeface="Public Sans"/>
                <a:cs typeface="Public Sans"/>
                <a:sym typeface="Public Sans"/>
                <a:hlinkClick r:id="rId3"/>
              </a:rPr>
              <a:t>Directiva</a:t>
            </a:r>
            <a:r>
              <a:rPr lang="en-GB" sz="1200" u="sng" noProof="0" dirty="0">
                <a:solidFill>
                  <a:schemeClr val="hlink"/>
                </a:solidFill>
                <a:ea typeface="Public Sans"/>
                <a:cs typeface="Public Sans"/>
                <a:sym typeface="Public Sans"/>
                <a:hlinkClick r:id="rId3"/>
              </a:rPr>
              <a:t> de </a:t>
            </a:r>
            <a:r>
              <a:rPr lang="en-GB" sz="1200" u="sng" noProof="0" dirty="0" err="1">
                <a:solidFill>
                  <a:schemeClr val="hlink"/>
                </a:solidFill>
                <a:ea typeface="Public Sans"/>
                <a:cs typeface="Public Sans"/>
                <a:sym typeface="Public Sans"/>
                <a:hlinkClick r:id="rId3"/>
              </a:rPr>
              <a:t>diseño</a:t>
            </a:r>
            <a:r>
              <a:rPr lang="en-GB" sz="1200" u="sng" noProof="0" dirty="0">
                <a:solidFill>
                  <a:schemeClr val="hlink"/>
                </a:solidFill>
                <a:ea typeface="Public Sans"/>
                <a:cs typeface="Public Sans"/>
                <a:sym typeface="Public Sans"/>
                <a:hlinkClick r:id="rId3"/>
              </a:rPr>
              <a:t> </a:t>
            </a:r>
            <a:r>
              <a:rPr lang="en-GB" sz="1200" u="sng" noProof="0" dirty="0" err="1">
                <a:solidFill>
                  <a:schemeClr val="hlink"/>
                </a:solidFill>
                <a:ea typeface="Public Sans"/>
                <a:cs typeface="Public Sans"/>
                <a:sym typeface="Public Sans"/>
                <a:hlinkClick r:id="rId3"/>
              </a:rPr>
              <a:t>ecológico</a:t>
            </a:r>
            <a:r>
              <a:rPr lang="en-GB" sz="1200" u="sng" noProof="0" dirty="0">
                <a:solidFill>
                  <a:schemeClr val="hlink"/>
                </a:solidFill>
                <a:ea typeface="Public Sans"/>
                <a:cs typeface="Public Sans"/>
                <a:sym typeface="Public Sans"/>
                <a:hlinkClick r:id="rId3"/>
              </a:rPr>
              <a:t> de la UE </a:t>
            </a:r>
            <a:r>
              <a:rPr lang="en-GB" sz="1200" noProof="0" dirty="0" err="1">
                <a:ea typeface="Public Sans"/>
                <a:cs typeface="Public Sans"/>
                <a:sym typeface="Public Sans"/>
              </a:rPr>
              <a:t>establece</a:t>
            </a:r>
            <a:r>
              <a:rPr lang="en-GB" sz="1200" noProof="0" dirty="0">
                <a:ea typeface="Public Sans"/>
                <a:cs typeface="Public Sans"/>
                <a:sym typeface="Public Sans"/>
              </a:rPr>
              <a:t> </a:t>
            </a:r>
            <a:r>
              <a:rPr lang="en-GB" sz="1200" noProof="0" dirty="0" err="1">
                <a:ea typeface="Public Sans"/>
                <a:cs typeface="Public Sans"/>
                <a:sym typeface="Public Sans"/>
              </a:rPr>
              <a:t>normas</a:t>
            </a:r>
            <a:r>
              <a:rPr lang="en-GB" sz="1200" noProof="0" dirty="0">
                <a:ea typeface="Public Sans"/>
                <a:cs typeface="Public Sans"/>
                <a:sym typeface="Public Sans"/>
              </a:rPr>
              <a:t> </a:t>
            </a:r>
            <a:r>
              <a:rPr lang="en-GB" sz="1200" noProof="0" dirty="0" err="1">
                <a:ea typeface="Public Sans"/>
                <a:cs typeface="Public Sans"/>
                <a:sym typeface="Public Sans"/>
              </a:rPr>
              <a:t>mínimas</a:t>
            </a:r>
            <a:r>
              <a:rPr lang="en-GB" sz="1200" noProof="0" dirty="0">
                <a:ea typeface="Public Sans"/>
                <a:cs typeface="Public Sans"/>
                <a:sym typeface="Public Sans"/>
              </a:rPr>
              <a:t> de </a:t>
            </a:r>
            <a:r>
              <a:rPr lang="en-GB" sz="1200" noProof="0" dirty="0" err="1">
                <a:ea typeface="Public Sans"/>
                <a:cs typeface="Public Sans"/>
                <a:sym typeface="Public Sans"/>
              </a:rPr>
              <a:t>eficiencia</a:t>
            </a:r>
            <a:r>
              <a:rPr lang="en-GB" sz="1200" noProof="0" dirty="0">
                <a:ea typeface="Public Sans"/>
                <a:cs typeface="Public Sans"/>
                <a:sym typeface="Public Sans"/>
              </a:rPr>
              <a:t> </a:t>
            </a:r>
            <a:r>
              <a:rPr lang="en-GB" sz="1200" noProof="0" dirty="0" err="1">
                <a:ea typeface="Public Sans"/>
                <a:cs typeface="Public Sans"/>
                <a:sym typeface="Public Sans"/>
              </a:rPr>
              <a:t>energética</a:t>
            </a:r>
            <a:r>
              <a:rPr lang="en-GB" sz="1200" noProof="0" dirty="0">
                <a:ea typeface="Public Sans"/>
                <a:cs typeface="Public Sans"/>
                <a:sym typeface="Public Sans"/>
              </a:rPr>
              <a:t> para </a:t>
            </a:r>
            <a:r>
              <a:rPr lang="en-GB" sz="1200" noProof="0" dirty="0" err="1">
                <a:ea typeface="Public Sans"/>
                <a:cs typeface="Public Sans"/>
                <a:sym typeface="Public Sans"/>
              </a:rPr>
              <a:t>los</a:t>
            </a:r>
            <a:r>
              <a:rPr lang="en-GB" sz="1200" noProof="0" dirty="0">
                <a:ea typeface="Public Sans"/>
                <a:cs typeface="Public Sans"/>
                <a:sym typeface="Public Sans"/>
              </a:rPr>
              <a:t> </a:t>
            </a:r>
            <a:r>
              <a:rPr lang="en-GB" sz="1200" noProof="0" dirty="0" err="1">
                <a:ea typeface="Public Sans"/>
                <a:cs typeface="Public Sans"/>
                <a:sym typeface="Public Sans"/>
              </a:rPr>
              <a:t>productos</a:t>
            </a:r>
            <a:r>
              <a:rPr lang="en-GB" sz="1200" noProof="0" dirty="0">
                <a:ea typeface="Public Sans"/>
                <a:cs typeface="Public Sans"/>
                <a:sym typeface="Public Sans"/>
              </a:rPr>
              <a:t> </a:t>
            </a:r>
            <a:r>
              <a:rPr lang="en-GB" sz="1200" noProof="0" dirty="0" err="1">
                <a:ea typeface="Public Sans"/>
                <a:cs typeface="Public Sans"/>
                <a:sym typeface="Public Sans"/>
              </a:rPr>
              <a:t>relacionados</a:t>
            </a:r>
            <a:r>
              <a:rPr lang="en-GB" sz="1200" noProof="0" dirty="0">
                <a:ea typeface="Public Sans"/>
                <a:cs typeface="Public Sans"/>
                <a:sym typeface="Public Sans"/>
              </a:rPr>
              <a:t> con la </a:t>
            </a:r>
            <a:r>
              <a:rPr lang="en-GB" sz="1200" noProof="0" dirty="0" err="1">
                <a:ea typeface="Public Sans"/>
                <a:cs typeface="Public Sans"/>
                <a:sym typeface="Public Sans"/>
              </a:rPr>
              <a:t>energía</a:t>
            </a:r>
            <a:r>
              <a:rPr lang="en-GB" sz="1200" noProof="0" dirty="0">
                <a:ea typeface="Public Sans"/>
                <a:cs typeface="Public Sans"/>
                <a:sym typeface="Public Sans"/>
              </a:rPr>
              <a:t> y </a:t>
            </a:r>
            <a:r>
              <a:rPr lang="en-GB" sz="1200" noProof="0" dirty="0" err="1">
                <a:ea typeface="Public Sans"/>
                <a:cs typeface="Public Sans"/>
                <a:sym typeface="Public Sans"/>
              </a:rPr>
              <a:t>promueve</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diseño</a:t>
            </a:r>
            <a:r>
              <a:rPr lang="en-GB" sz="1200" noProof="0" dirty="0">
                <a:ea typeface="Public Sans"/>
                <a:cs typeface="Public Sans"/>
                <a:sym typeface="Public Sans"/>
              </a:rPr>
              <a:t> de </a:t>
            </a:r>
            <a:r>
              <a:rPr lang="en-GB" sz="1200" noProof="0" dirty="0" err="1">
                <a:ea typeface="Public Sans"/>
                <a:cs typeface="Public Sans"/>
                <a:sym typeface="Public Sans"/>
              </a:rPr>
              <a:t>productos</a:t>
            </a:r>
            <a:r>
              <a:rPr lang="en-GB" sz="1200" noProof="0" dirty="0">
                <a:ea typeface="Public Sans"/>
                <a:cs typeface="Public Sans"/>
                <a:sym typeface="Public Sans"/>
              </a:rPr>
              <a:t> </a:t>
            </a:r>
            <a:r>
              <a:rPr lang="en-GB" sz="1200" noProof="0" dirty="0" err="1">
                <a:ea typeface="Public Sans"/>
                <a:cs typeface="Public Sans"/>
                <a:sym typeface="Public Sans"/>
              </a:rPr>
              <a:t>duraderos</a:t>
            </a:r>
            <a:r>
              <a:rPr lang="en-GB" sz="1200" noProof="0" dirty="0">
                <a:ea typeface="Public Sans"/>
                <a:cs typeface="Public Sans"/>
                <a:sym typeface="Public Sans"/>
              </a:rPr>
              <a:t> y </a:t>
            </a:r>
            <a:r>
              <a:rPr lang="en-GB" sz="1200" noProof="0" dirty="0" err="1">
                <a:ea typeface="Public Sans"/>
                <a:cs typeface="Public Sans"/>
                <a:sym typeface="Public Sans"/>
              </a:rPr>
              <a:t>reparables</a:t>
            </a:r>
            <a:r>
              <a:rPr lang="en-GB" sz="1200" noProof="0" dirty="0">
                <a:ea typeface="Public Sans"/>
                <a:cs typeface="Public Sans"/>
                <a:sym typeface="Public Sans"/>
              </a:rPr>
              <a:t>.</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err="1">
                <a:ea typeface="Public Sans"/>
                <a:cs typeface="Public Sans"/>
                <a:sym typeface="Public Sans"/>
              </a:rPr>
              <a:t>Eficiencia</a:t>
            </a:r>
            <a:r>
              <a:rPr lang="en-GB" sz="1200" b="1" noProof="0" dirty="0">
                <a:ea typeface="Public Sans"/>
                <a:cs typeface="Public Sans"/>
                <a:sym typeface="Public Sans"/>
              </a:rPr>
              <a:t> de </a:t>
            </a:r>
            <a:r>
              <a:rPr lang="en-GB" sz="1200" b="1" noProof="0" dirty="0" err="1">
                <a:ea typeface="Public Sans"/>
                <a:cs typeface="Public Sans"/>
                <a:sym typeface="Public Sans"/>
              </a:rPr>
              <a:t>los</a:t>
            </a:r>
            <a:r>
              <a:rPr lang="en-GB" sz="1200" b="1" noProof="0" dirty="0">
                <a:ea typeface="Public Sans"/>
                <a:cs typeface="Public Sans"/>
                <a:sym typeface="Public Sans"/>
              </a:rPr>
              <a:t> </a:t>
            </a:r>
            <a:r>
              <a:rPr lang="en-GB" sz="1200" b="1" noProof="0" dirty="0" err="1">
                <a:ea typeface="Public Sans"/>
                <a:cs typeface="Public Sans"/>
                <a:sym typeface="Public Sans"/>
              </a:rPr>
              <a:t>materiales</a:t>
            </a:r>
            <a:r>
              <a:rPr lang="en-GB" sz="1200" noProof="0" dirty="0">
                <a:ea typeface="Public Sans"/>
                <a:cs typeface="Public Sans"/>
                <a:sym typeface="Public Sans"/>
              </a:rPr>
              <a:t>: </a:t>
            </a:r>
            <a:r>
              <a:rPr lang="en-GB" sz="1200" noProof="0" dirty="0" err="1">
                <a:ea typeface="Public Sans"/>
                <a:cs typeface="Public Sans"/>
                <a:sym typeface="Public Sans"/>
              </a:rPr>
              <a:t>reducir</a:t>
            </a:r>
            <a:r>
              <a:rPr lang="en-GB" sz="1200" noProof="0" dirty="0">
                <a:ea typeface="Public Sans"/>
                <a:cs typeface="Public Sans"/>
                <a:sym typeface="Public Sans"/>
              </a:rPr>
              <a:t> la </a:t>
            </a:r>
            <a:r>
              <a:rPr lang="en-GB" sz="1200" noProof="0" dirty="0" err="1">
                <a:ea typeface="Public Sans"/>
                <a:cs typeface="Public Sans"/>
                <a:sym typeface="Public Sans"/>
              </a:rPr>
              <a:t>cantidad</a:t>
            </a:r>
            <a:r>
              <a:rPr lang="en-GB" sz="1200" noProof="0" dirty="0">
                <a:ea typeface="Public Sans"/>
                <a:cs typeface="Public Sans"/>
                <a:sym typeface="Public Sans"/>
              </a:rPr>
              <a:t> de </a:t>
            </a:r>
            <a:r>
              <a:rPr lang="en-GB" sz="1200" noProof="0" dirty="0" err="1">
                <a:ea typeface="Public Sans"/>
                <a:cs typeface="Public Sans"/>
                <a:sym typeface="Public Sans"/>
              </a:rPr>
              <a:t>materiales</a:t>
            </a:r>
            <a:r>
              <a:rPr lang="en-GB" sz="1200" noProof="0" dirty="0">
                <a:ea typeface="Public Sans"/>
                <a:cs typeface="Public Sans"/>
                <a:sym typeface="Public Sans"/>
              </a:rPr>
              <a:t> </a:t>
            </a:r>
            <a:r>
              <a:rPr lang="en-GB" sz="1200" noProof="0" dirty="0" err="1">
                <a:ea typeface="Public Sans"/>
                <a:cs typeface="Public Sans"/>
                <a:sym typeface="Public Sans"/>
              </a:rPr>
              <a:t>utilizados</a:t>
            </a:r>
            <a:r>
              <a:rPr lang="en-GB" sz="1200" noProof="0" dirty="0">
                <a:ea typeface="Public Sans"/>
                <a:cs typeface="Public Sans"/>
                <a:sym typeface="Public Sans"/>
              </a:rPr>
              <a:t> </a:t>
            </a:r>
            <a:r>
              <a:rPr lang="en-GB" sz="1200" noProof="0" dirty="0" err="1">
                <a:ea typeface="Public Sans"/>
                <a:cs typeface="Public Sans"/>
                <a:sym typeface="Public Sans"/>
              </a:rPr>
              <a:t>en</a:t>
            </a:r>
            <a:r>
              <a:rPr lang="en-GB" sz="1200" noProof="0" dirty="0">
                <a:ea typeface="Public Sans"/>
                <a:cs typeface="Public Sans"/>
                <a:sym typeface="Public Sans"/>
              </a:rPr>
              <a:t> las </a:t>
            </a:r>
            <a:r>
              <a:rPr lang="en-GB" sz="1200" noProof="0" dirty="0" err="1">
                <a:ea typeface="Public Sans"/>
                <a:cs typeface="Public Sans"/>
                <a:sym typeface="Public Sans"/>
              </a:rPr>
              <a:t>tecnologías</a:t>
            </a:r>
            <a:r>
              <a:rPr lang="en-GB" sz="1200" noProof="0" dirty="0">
                <a:ea typeface="Public Sans"/>
                <a:cs typeface="Public Sans"/>
                <a:sym typeface="Public Sans"/>
              </a:rPr>
              <a:t> e </a:t>
            </a:r>
            <a:r>
              <a:rPr lang="en-GB" sz="1200" noProof="0" dirty="0" err="1">
                <a:ea typeface="Public Sans"/>
                <a:cs typeface="Public Sans"/>
                <a:sym typeface="Public Sans"/>
              </a:rPr>
              <a:t>infraestructuras</a:t>
            </a:r>
            <a:r>
              <a:rPr lang="en-GB" sz="1200" noProof="0" dirty="0">
                <a:ea typeface="Public Sans"/>
                <a:cs typeface="Public Sans"/>
                <a:sym typeface="Public Sans"/>
              </a:rPr>
              <a:t> </a:t>
            </a:r>
            <a:r>
              <a:rPr lang="en-GB" sz="1200" noProof="0" dirty="0" err="1">
                <a:ea typeface="Public Sans"/>
                <a:cs typeface="Public Sans"/>
                <a:sym typeface="Public Sans"/>
              </a:rPr>
              <a:t>energéticas</a:t>
            </a:r>
            <a:r>
              <a:rPr lang="en-GB" sz="1200" noProof="0" dirty="0">
                <a:ea typeface="Public Sans"/>
                <a:cs typeface="Public Sans"/>
                <a:sym typeface="Public Sans"/>
              </a:rPr>
              <a:t>.</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4"/>
              </a:rPr>
              <a:t>La </a:t>
            </a:r>
            <a:r>
              <a:rPr lang="en-GB" sz="1200" u="sng" noProof="0" dirty="0" err="1">
                <a:solidFill>
                  <a:schemeClr val="hlink"/>
                </a:solidFill>
                <a:ea typeface="Public Sans"/>
                <a:cs typeface="Public Sans"/>
                <a:sym typeface="Public Sans"/>
                <a:hlinkClick r:id="rId4"/>
              </a:rPr>
              <a:t>Iniciativa</a:t>
            </a:r>
            <a:r>
              <a:rPr lang="en-GB" sz="1200" u="sng" noProof="0" dirty="0">
                <a:solidFill>
                  <a:schemeClr val="hlink"/>
                </a:solidFill>
                <a:ea typeface="Public Sans"/>
                <a:cs typeface="Public Sans"/>
                <a:sym typeface="Public Sans"/>
                <a:hlinkClick r:id="rId4"/>
              </a:rPr>
              <a:t> de la UE </a:t>
            </a:r>
            <a:r>
              <a:rPr lang="en-GB" sz="1200" u="sng" noProof="0" dirty="0" err="1">
                <a:solidFill>
                  <a:schemeClr val="hlink"/>
                </a:solidFill>
                <a:ea typeface="Public Sans"/>
                <a:cs typeface="Public Sans"/>
                <a:sym typeface="Public Sans"/>
                <a:hlinkClick r:id="rId4"/>
              </a:rPr>
              <a:t>sobre</a:t>
            </a:r>
            <a:r>
              <a:rPr lang="en-GB" sz="1200" u="sng" noProof="0" dirty="0">
                <a:solidFill>
                  <a:schemeClr val="hlink"/>
                </a:solidFill>
                <a:ea typeface="Public Sans"/>
                <a:cs typeface="Public Sans"/>
                <a:sym typeface="Public Sans"/>
                <a:hlinkClick r:id="rId4"/>
              </a:rPr>
              <a:t> las </a:t>
            </a:r>
            <a:r>
              <a:rPr lang="en-GB" sz="1200" u="sng" noProof="0" dirty="0" err="1">
                <a:solidFill>
                  <a:schemeClr val="hlink"/>
                </a:solidFill>
                <a:ea typeface="Public Sans"/>
                <a:cs typeface="Public Sans"/>
                <a:sym typeface="Public Sans"/>
                <a:hlinkClick r:id="rId4"/>
              </a:rPr>
              <a:t>materias</a:t>
            </a:r>
            <a:r>
              <a:rPr lang="en-GB" sz="1200" u="sng" noProof="0" dirty="0">
                <a:solidFill>
                  <a:schemeClr val="hlink"/>
                </a:solidFill>
                <a:ea typeface="Public Sans"/>
                <a:cs typeface="Public Sans"/>
                <a:sym typeface="Public Sans"/>
                <a:hlinkClick r:id="rId4"/>
              </a:rPr>
              <a:t> </a:t>
            </a:r>
            <a:r>
              <a:rPr lang="en-GB" sz="1200" u="sng" noProof="0" dirty="0" err="1">
                <a:solidFill>
                  <a:schemeClr val="hlink"/>
                </a:solidFill>
                <a:ea typeface="Public Sans"/>
                <a:cs typeface="Public Sans"/>
                <a:sym typeface="Public Sans"/>
                <a:hlinkClick r:id="rId4"/>
              </a:rPr>
              <a:t>primas</a:t>
            </a:r>
            <a:r>
              <a:rPr lang="en-GB" sz="1200" u="sng" noProof="0" dirty="0">
                <a:solidFill>
                  <a:schemeClr val="hlink"/>
                </a:solidFill>
                <a:ea typeface="Public Sans"/>
                <a:cs typeface="Public Sans"/>
                <a:sym typeface="Public Sans"/>
                <a:hlinkClick r:id="rId4"/>
              </a:rPr>
              <a:t> </a:t>
            </a:r>
            <a:r>
              <a:rPr lang="en-GB" sz="1200" noProof="0" dirty="0" err="1">
                <a:ea typeface="Public Sans"/>
                <a:cs typeface="Public Sans"/>
                <a:sym typeface="Public Sans"/>
              </a:rPr>
              <a:t>tiene</a:t>
            </a:r>
            <a:r>
              <a:rPr lang="en-GB" sz="1200" noProof="0" dirty="0">
                <a:ea typeface="Public Sans"/>
                <a:cs typeface="Public Sans"/>
                <a:sym typeface="Public Sans"/>
              </a:rPr>
              <a:t> </a:t>
            </a:r>
            <a:r>
              <a:rPr lang="en-GB" sz="1200" noProof="0" dirty="0" err="1">
                <a:ea typeface="Public Sans"/>
                <a:cs typeface="Public Sans"/>
                <a:sym typeface="Public Sans"/>
              </a:rPr>
              <a:t>por</a:t>
            </a:r>
            <a:r>
              <a:rPr lang="en-GB" sz="1200" noProof="0" dirty="0">
                <a:ea typeface="Public Sans"/>
                <a:cs typeface="Public Sans"/>
                <a:sym typeface="Public Sans"/>
              </a:rPr>
              <a:t> </a:t>
            </a:r>
            <a:r>
              <a:rPr lang="en-GB" sz="1200" noProof="0" dirty="0" err="1">
                <a:ea typeface="Public Sans"/>
                <a:cs typeface="Public Sans"/>
                <a:sym typeface="Public Sans"/>
              </a:rPr>
              <a:t>objeto</a:t>
            </a:r>
            <a:r>
              <a:rPr lang="en-GB" sz="1200" noProof="0" dirty="0">
                <a:ea typeface="Public Sans"/>
                <a:cs typeface="Public Sans"/>
                <a:sym typeface="Public Sans"/>
              </a:rPr>
              <a:t> </a:t>
            </a:r>
            <a:r>
              <a:rPr lang="en-GB" sz="1200" noProof="0" dirty="0" err="1">
                <a:ea typeface="Public Sans"/>
                <a:cs typeface="Public Sans"/>
                <a:sym typeface="Public Sans"/>
              </a:rPr>
              <a:t>garantizar</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acceso</a:t>
            </a:r>
            <a:r>
              <a:rPr lang="en-GB" sz="1200" noProof="0" dirty="0">
                <a:ea typeface="Public Sans"/>
                <a:cs typeface="Public Sans"/>
                <a:sym typeface="Public Sans"/>
              </a:rPr>
              <a:t> a las </a:t>
            </a:r>
            <a:r>
              <a:rPr lang="en-GB" sz="1200" noProof="0" dirty="0" err="1">
                <a:ea typeface="Public Sans"/>
                <a:cs typeface="Public Sans"/>
                <a:sym typeface="Public Sans"/>
              </a:rPr>
              <a:t>materias</a:t>
            </a:r>
            <a:r>
              <a:rPr lang="en-GB" sz="1200" noProof="0" dirty="0">
                <a:ea typeface="Public Sans"/>
                <a:cs typeface="Public Sans"/>
                <a:sym typeface="Public Sans"/>
              </a:rPr>
              <a:t> </a:t>
            </a:r>
            <a:r>
              <a:rPr lang="en-GB" sz="1200" noProof="0" dirty="0" err="1">
                <a:ea typeface="Public Sans"/>
                <a:cs typeface="Public Sans"/>
                <a:sym typeface="Public Sans"/>
              </a:rPr>
              <a:t>primas</a:t>
            </a:r>
            <a:r>
              <a:rPr lang="en-GB" sz="1200" noProof="0" dirty="0">
                <a:ea typeface="Public Sans"/>
                <a:cs typeface="Public Sans"/>
                <a:sym typeface="Public Sans"/>
              </a:rPr>
              <a:t> </a:t>
            </a:r>
            <a:r>
              <a:rPr lang="en-GB" sz="1200" noProof="0" dirty="0" err="1">
                <a:ea typeface="Public Sans"/>
                <a:cs typeface="Public Sans"/>
                <a:sym typeface="Public Sans"/>
              </a:rPr>
              <a:t>esenciales</a:t>
            </a:r>
            <a:r>
              <a:rPr lang="en-GB" sz="1200" noProof="0" dirty="0">
                <a:ea typeface="Public Sans"/>
                <a:cs typeface="Public Sans"/>
                <a:sym typeface="Public Sans"/>
              </a:rPr>
              <a:t>, </a:t>
            </a:r>
            <a:r>
              <a:rPr lang="en-GB" sz="1200" noProof="0" dirty="0" err="1">
                <a:ea typeface="Public Sans"/>
                <a:cs typeface="Public Sans"/>
                <a:sym typeface="Public Sans"/>
              </a:rPr>
              <a:t>incluidas</a:t>
            </a:r>
            <a:r>
              <a:rPr lang="en-GB" sz="1200" noProof="0" dirty="0">
                <a:ea typeface="Public Sans"/>
                <a:cs typeface="Public Sans"/>
                <a:sym typeface="Public Sans"/>
              </a:rPr>
              <a:t> las </a:t>
            </a:r>
            <a:r>
              <a:rPr lang="en-GB" sz="1200" noProof="0" dirty="0" err="1">
                <a:ea typeface="Public Sans"/>
                <a:cs typeface="Public Sans"/>
                <a:sym typeface="Public Sans"/>
              </a:rPr>
              <a:t>utilizadas</a:t>
            </a:r>
            <a:r>
              <a:rPr lang="en-GB" sz="1200" noProof="0" dirty="0">
                <a:ea typeface="Public Sans"/>
                <a:cs typeface="Public Sans"/>
                <a:sym typeface="Public Sans"/>
              </a:rPr>
              <a:t> </a:t>
            </a:r>
            <a:r>
              <a:rPr lang="en-GB" sz="1200" noProof="0" dirty="0" err="1">
                <a:ea typeface="Public Sans"/>
                <a:cs typeface="Public Sans"/>
                <a:sym typeface="Public Sans"/>
              </a:rPr>
              <a:t>en</a:t>
            </a:r>
            <a:r>
              <a:rPr lang="en-GB" sz="1200" noProof="0" dirty="0">
                <a:ea typeface="Public Sans"/>
                <a:cs typeface="Public Sans"/>
                <a:sym typeface="Public Sans"/>
              </a:rPr>
              <a:t> las </a:t>
            </a:r>
            <a:r>
              <a:rPr lang="en-GB" sz="1200" noProof="0" dirty="0" err="1">
                <a:ea typeface="Public Sans"/>
                <a:cs typeface="Public Sans"/>
                <a:sym typeface="Public Sans"/>
              </a:rPr>
              <a:t>tecnologías</a:t>
            </a:r>
            <a:r>
              <a:rPr lang="en-GB" sz="1200" noProof="0" dirty="0">
                <a:ea typeface="Public Sans"/>
                <a:cs typeface="Public Sans"/>
                <a:sym typeface="Public Sans"/>
              </a:rPr>
              <a:t> de </a:t>
            </a:r>
            <a:r>
              <a:rPr lang="en-GB" sz="1200" noProof="0" dirty="0" err="1">
                <a:ea typeface="Public Sans"/>
                <a:cs typeface="Public Sans"/>
                <a:sym typeface="Public Sans"/>
              </a:rPr>
              <a:t>energía</a:t>
            </a:r>
            <a:r>
              <a:rPr lang="en-GB" sz="1200" noProof="0" dirty="0">
                <a:ea typeface="Public Sans"/>
                <a:cs typeface="Public Sans"/>
                <a:sym typeface="Public Sans"/>
              </a:rPr>
              <a:t> </a:t>
            </a:r>
            <a:r>
              <a:rPr lang="en-GB" sz="1200" noProof="0" dirty="0" err="1">
                <a:ea typeface="Public Sans"/>
                <a:cs typeface="Public Sans"/>
                <a:sym typeface="Public Sans"/>
              </a:rPr>
              <a:t>renovable</a:t>
            </a:r>
            <a:r>
              <a:rPr lang="en-GB" sz="1200" noProof="0" dirty="0">
                <a:ea typeface="Public Sans"/>
                <a:cs typeface="Public Sans"/>
                <a:sym typeface="Public Sans"/>
              </a:rPr>
              <a:t>, y </a:t>
            </a:r>
            <a:r>
              <a:rPr lang="en-GB" sz="1200" noProof="0" dirty="0" err="1">
                <a:ea typeface="Public Sans"/>
                <a:cs typeface="Public Sans"/>
                <a:sym typeface="Public Sans"/>
              </a:rPr>
              <a:t>promover</a:t>
            </a:r>
            <a:r>
              <a:rPr lang="en-GB" sz="1200" noProof="0" dirty="0">
                <a:ea typeface="Public Sans"/>
                <a:cs typeface="Public Sans"/>
                <a:sym typeface="Public Sans"/>
              </a:rPr>
              <a:t> </a:t>
            </a:r>
            <a:r>
              <a:rPr lang="en-GB" sz="1200" noProof="0" dirty="0" err="1">
                <a:ea typeface="Public Sans"/>
                <a:cs typeface="Public Sans"/>
                <a:sym typeface="Public Sans"/>
              </a:rPr>
              <a:t>su</a:t>
            </a:r>
            <a:r>
              <a:rPr lang="en-GB" sz="1200" noProof="0" dirty="0">
                <a:ea typeface="Public Sans"/>
                <a:cs typeface="Public Sans"/>
                <a:sym typeface="Public Sans"/>
              </a:rPr>
              <a:t> </a:t>
            </a:r>
            <a:r>
              <a:rPr lang="en-GB" sz="1200" noProof="0" dirty="0" err="1">
                <a:ea typeface="Public Sans"/>
                <a:cs typeface="Public Sans"/>
                <a:sym typeface="Public Sans"/>
              </a:rPr>
              <a:t>uso</a:t>
            </a:r>
            <a:r>
              <a:rPr lang="en-GB" sz="1200" noProof="0" dirty="0">
                <a:ea typeface="Public Sans"/>
                <a:cs typeface="Public Sans"/>
                <a:sym typeface="Public Sans"/>
              </a:rPr>
              <a:t> </a:t>
            </a:r>
            <a:r>
              <a:rPr lang="en-GB" sz="1200" noProof="0" dirty="0" err="1">
                <a:ea typeface="Public Sans"/>
                <a:cs typeface="Public Sans"/>
                <a:sym typeface="Public Sans"/>
              </a:rPr>
              <a:t>eficiente</a:t>
            </a:r>
            <a:r>
              <a:rPr lang="en-GB" sz="1200" noProof="0" dirty="0">
                <a:ea typeface="Public Sans"/>
                <a:cs typeface="Public Sans"/>
                <a:sym typeface="Public Sans"/>
              </a:rPr>
              <a:t>.</a:t>
            </a:r>
            <a:endParaRPr lang="en-GB" sz="1200" noProof="0" dirty="0">
              <a:solidFill>
                <a:srgbClr val="2B2C30"/>
              </a:solidFill>
              <a:ea typeface="Public Sans"/>
              <a:cs typeface="Public Sans"/>
              <a:sym typeface="Public Sans"/>
            </a:endParaRPr>
          </a:p>
          <a:p>
            <a:endParaRPr lang="en-GB" dirty="0"/>
          </a:p>
          <a:p>
            <a:endParaRPr lang="en-GB" dirty="0"/>
          </a:p>
          <a:p>
            <a:endParaRPr lang="en-GB" dirty="0"/>
          </a:p>
          <a:p>
            <a:r>
              <a:rPr lang="en-GB" dirty="0"/>
              <a:t>https://commission.europa.eu/energy-climate-change-environment/standards-tools-and-labels/products-labelling-rules-and-requirements/ecodesign-sustainable-products-regulation_en</a:t>
            </a:r>
          </a:p>
          <a:p>
            <a:r>
              <a:rPr lang="en-GB" dirty="0"/>
              <a:t>https://www.iea.org/policies/15696-european-raw-materials-initiative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81405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a:t>
            </a:r>
            <a:r>
              <a:rPr lang="en-US" sz="1200" b="1" dirty="0" err="1">
                <a:solidFill>
                  <a:schemeClr val="bg1"/>
                </a:solidFill>
                <a:ea typeface="Public Sans"/>
                <a:cs typeface="Public Sans"/>
                <a:sym typeface="Public Sans"/>
              </a:rPr>
              <a:t>Iniciativas</a:t>
            </a:r>
            <a:r>
              <a:rPr lang="en-US" sz="1200" b="1" dirty="0">
                <a:solidFill>
                  <a:schemeClr val="bg1"/>
                </a:solidFill>
                <a:ea typeface="Public Sans"/>
                <a:cs typeface="Public Sans"/>
                <a:sym typeface="Public Sans"/>
              </a:rPr>
              <a:t> de la Unión Europea para </a:t>
            </a:r>
            <a:r>
              <a:rPr lang="en-US" sz="1200" b="1" dirty="0" err="1">
                <a:solidFill>
                  <a:schemeClr val="bg1"/>
                </a:solidFill>
                <a:ea typeface="Public Sans"/>
                <a:cs typeface="Public Sans"/>
                <a:sym typeface="Public Sans"/>
              </a:rPr>
              <a:t>promover</a:t>
            </a:r>
            <a:r>
              <a:rPr lang="en-US" sz="1200" b="1" dirty="0">
                <a:solidFill>
                  <a:schemeClr val="bg1"/>
                </a:solidFill>
                <a:ea typeface="Public Sans"/>
                <a:cs typeface="Public Sans"/>
                <a:sym typeface="Public Sans"/>
              </a:rPr>
              <a:t> la </a:t>
            </a:r>
            <a:r>
              <a:rPr lang="en-US" sz="1200" b="1" dirty="0" err="1">
                <a:solidFill>
                  <a:schemeClr val="bg1"/>
                </a:solidFill>
                <a:ea typeface="Public Sans"/>
                <a:cs typeface="Public Sans"/>
                <a:sym typeface="Public Sans"/>
              </a:rPr>
              <a:t>circularidad</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en</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el</a:t>
            </a:r>
            <a:r>
              <a:rPr lang="en-US" sz="1200" b="1" dirty="0">
                <a:solidFill>
                  <a:schemeClr val="bg1"/>
                </a:solidFill>
                <a:ea typeface="Public Sans"/>
                <a:cs typeface="Public Sans"/>
                <a:sym typeface="Public Sans"/>
              </a:rPr>
              <a:t> sector </a:t>
            </a:r>
            <a:r>
              <a:rPr lang="en-US" sz="1200" b="1" dirty="0" err="1">
                <a:solidFill>
                  <a:schemeClr val="bg1"/>
                </a:solidFill>
                <a:ea typeface="Public Sans"/>
                <a:cs typeface="Public Sans"/>
                <a:sym typeface="Public Sans"/>
              </a:rPr>
              <a:t>energético</a:t>
            </a:r>
            <a:endParaRPr lang="en-US" sz="1200" b="1" dirty="0">
              <a:solidFill>
                <a:schemeClr val="bg1"/>
              </a:solidFill>
              <a:ea typeface="Public Sans"/>
              <a:cs typeface="Public Sans"/>
              <a:sym typeface="Public Sans"/>
            </a:endParaRPr>
          </a:p>
          <a:p>
            <a:pPr lvl="0" latinLnBrk="0">
              <a:buClr>
                <a:srgbClr val="000000"/>
              </a:buClr>
            </a:pPr>
            <a:r>
              <a:rPr lang="en-GB" sz="1200" b="1" noProof="0" dirty="0" err="1">
                <a:ea typeface="Public Sans"/>
                <a:cs typeface="Public Sans"/>
                <a:sym typeface="Public Sans"/>
              </a:rPr>
              <a:t>Reducción</a:t>
            </a:r>
            <a:r>
              <a:rPr lang="en-GB" sz="1200" b="1" noProof="0" dirty="0">
                <a:ea typeface="Public Sans"/>
                <a:cs typeface="Public Sans"/>
                <a:sym typeface="Public Sans"/>
              </a:rPr>
              <a:t> de </a:t>
            </a:r>
            <a:r>
              <a:rPr lang="en-GB" sz="1200" b="1" noProof="0" dirty="0" err="1">
                <a:ea typeface="Public Sans"/>
                <a:cs typeface="Public Sans"/>
                <a:sym typeface="Public Sans"/>
              </a:rPr>
              <a:t>residuos</a:t>
            </a:r>
            <a:r>
              <a:rPr lang="en-GB" sz="1200" b="1" noProof="0" dirty="0">
                <a:ea typeface="Public Sans"/>
                <a:cs typeface="Public Sans"/>
                <a:sym typeface="Public Sans"/>
              </a:rPr>
              <a:t>: </a:t>
            </a:r>
            <a:r>
              <a:rPr lang="en-GB" sz="1200" noProof="0" dirty="0" err="1">
                <a:ea typeface="Public Sans"/>
                <a:cs typeface="Public Sans"/>
                <a:sym typeface="Public Sans"/>
              </a:rPr>
              <a:t>minimizar</a:t>
            </a:r>
            <a:r>
              <a:rPr lang="en-GB" sz="1200" noProof="0" dirty="0">
                <a:ea typeface="Public Sans"/>
                <a:cs typeface="Public Sans"/>
                <a:sym typeface="Public Sans"/>
              </a:rPr>
              <a:t> la </a:t>
            </a:r>
            <a:r>
              <a:rPr lang="en-GB" sz="1200" noProof="0" dirty="0" err="1">
                <a:ea typeface="Public Sans"/>
                <a:cs typeface="Public Sans"/>
                <a:sym typeface="Public Sans"/>
              </a:rPr>
              <a:t>generación</a:t>
            </a:r>
            <a:r>
              <a:rPr lang="en-GB" sz="1200" noProof="0" dirty="0">
                <a:ea typeface="Public Sans"/>
                <a:cs typeface="Public Sans"/>
                <a:sym typeface="Public Sans"/>
              </a:rPr>
              <a:t> de </a:t>
            </a:r>
            <a:r>
              <a:rPr lang="en-GB" sz="1200" noProof="0" dirty="0" err="1">
                <a:ea typeface="Public Sans"/>
                <a:cs typeface="Public Sans"/>
                <a:sym typeface="Public Sans"/>
              </a:rPr>
              <a:t>residuos</a:t>
            </a:r>
            <a:r>
              <a:rPr lang="en-GB" sz="1200" noProof="0" dirty="0">
                <a:ea typeface="Public Sans"/>
                <a:cs typeface="Public Sans"/>
                <a:sym typeface="Public Sans"/>
              </a:rPr>
              <a:t> </a:t>
            </a:r>
            <a:r>
              <a:rPr lang="en-GB" sz="1200" noProof="0" dirty="0" err="1">
                <a:ea typeface="Public Sans"/>
                <a:cs typeface="Public Sans"/>
                <a:sym typeface="Public Sans"/>
              </a:rPr>
              <a:t>durante</a:t>
            </a:r>
            <a:r>
              <a:rPr lang="en-GB" sz="1200" noProof="0" dirty="0">
                <a:ea typeface="Public Sans"/>
                <a:cs typeface="Public Sans"/>
                <a:sym typeface="Public Sans"/>
              </a:rPr>
              <a:t> la </a:t>
            </a:r>
            <a:r>
              <a:rPr lang="en-GB" sz="1200" noProof="0" dirty="0" err="1">
                <a:ea typeface="Public Sans"/>
                <a:cs typeface="Public Sans"/>
                <a:sym typeface="Public Sans"/>
              </a:rPr>
              <a:t>fabricación</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funcionamiento</a:t>
            </a:r>
            <a:r>
              <a:rPr lang="en-GB" sz="1200" noProof="0" dirty="0">
                <a:ea typeface="Public Sans"/>
                <a:cs typeface="Public Sans"/>
                <a:sym typeface="Public Sans"/>
              </a:rPr>
              <a:t> y la </a:t>
            </a:r>
            <a:r>
              <a:rPr lang="en-GB" sz="1200" noProof="0" dirty="0" err="1">
                <a:ea typeface="Public Sans"/>
                <a:cs typeface="Public Sans"/>
                <a:sym typeface="Public Sans"/>
              </a:rPr>
              <a:t>gestión</a:t>
            </a:r>
            <a:r>
              <a:rPr lang="en-GB" sz="1200" noProof="0" dirty="0">
                <a:ea typeface="Public Sans"/>
                <a:cs typeface="Public Sans"/>
                <a:sym typeface="Public Sans"/>
              </a:rPr>
              <a:t> al final de la </a:t>
            </a:r>
            <a:r>
              <a:rPr lang="en-GB" sz="1200" noProof="0" dirty="0" err="1">
                <a:ea typeface="Public Sans"/>
                <a:cs typeface="Public Sans"/>
                <a:sym typeface="Public Sans"/>
              </a:rPr>
              <a:t>vida</a:t>
            </a:r>
            <a:r>
              <a:rPr lang="en-GB" sz="1200" noProof="0" dirty="0">
                <a:ea typeface="Public Sans"/>
                <a:cs typeface="Public Sans"/>
                <a:sym typeface="Public Sans"/>
              </a:rPr>
              <a:t> </a:t>
            </a:r>
            <a:r>
              <a:rPr lang="en-GB" sz="1200" noProof="0" dirty="0" err="1">
                <a:ea typeface="Public Sans"/>
                <a:cs typeface="Public Sans"/>
                <a:sym typeface="Public Sans"/>
              </a:rPr>
              <a:t>útil</a:t>
            </a:r>
            <a:r>
              <a:rPr lang="en-GB" sz="1200" noProof="0" dirty="0">
                <a:ea typeface="Public Sans"/>
                <a:cs typeface="Public Sans"/>
                <a:sym typeface="Public Sans"/>
              </a:rPr>
              <a:t> de las </a:t>
            </a:r>
            <a:r>
              <a:rPr lang="en-GB" sz="1200" noProof="0" dirty="0" err="1">
                <a:ea typeface="Public Sans"/>
                <a:cs typeface="Public Sans"/>
                <a:sym typeface="Public Sans"/>
              </a:rPr>
              <a:t>tecnologías</a:t>
            </a:r>
            <a:r>
              <a:rPr lang="en-GB" sz="1200" noProof="0" dirty="0">
                <a:ea typeface="Public Sans"/>
                <a:cs typeface="Public Sans"/>
                <a:sym typeface="Public Sans"/>
              </a:rPr>
              <a:t> </a:t>
            </a:r>
            <a:r>
              <a:rPr lang="en-GB" sz="1200" noProof="0" dirty="0" err="1">
                <a:ea typeface="Public Sans"/>
                <a:cs typeface="Public Sans"/>
                <a:sym typeface="Public Sans"/>
              </a:rPr>
              <a:t>energéticas</a:t>
            </a:r>
            <a:r>
              <a:rPr lang="en-GB" sz="1200" noProof="0" dirty="0">
                <a:ea typeface="Public Sans"/>
                <a:cs typeface="Public Sans"/>
                <a:sym typeface="Public Sans"/>
              </a:rPr>
              <a:t>.</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La </a:t>
            </a:r>
            <a:r>
              <a:rPr lang="en-GB" sz="1200" u="sng" noProof="0" dirty="0" err="1">
                <a:solidFill>
                  <a:schemeClr val="hlink"/>
                </a:solidFill>
                <a:ea typeface="Public Sans"/>
                <a:cs typeface="Public Sans"/>
                <a:sym typeface="Public Sans"/>
                <a:hlinkClick r:id="rId3"/>
              </a:rPr>
              <a:t>Directiva</a:t>
            </a:r>
            <a:r>
              <a:rPr lang="en-GB" sz="1200" u="sng" noProof="0" dirty="0">
                <a:solidFill>
                  <a:schemeClr val="hlink"/>
                </a:solidFill>
                <a:ea typeface="Public Sans"/>
                <a:cs typeface="Public Sans"/>
                <a:sym typeface="Public Sans"/>
                <a:hlinkClick r:id="rId3"/>
              </a:rPr>
              <a:t> </a:t>
            </a:r>
            <a:r>
              <a:rPr lang="en-GB" sz="1200" u="sng" noProof="0" dirty="0" err="1">
                <a:solidFill>
                  <a:schemeClr val="hlink"/>
                </a:solidFill>
                <a:ea typeface="Public Sans"/>
                <a:cs typeface="Public Sans"/>
                <a:sym typeface="Public Sans"/>
                <a:hlinkClick r:id="rId3"/>
              </a:rPr>
              <a:t>marco</a:t>
            </a:r>
            <a:r>
              <a:rPr lang="en-GB" sz="1200" u="sng" noProof="0" dirty="0">
                <a:solidFill>
                  <a:schemeClr val="hlink"/>
                </a:solidFill>
                <a:ea typeface="Public Sans"/>
                <a:cs typeface="Public Sans"/>
                <a:sym typeface="Public Sans"/>
                <a:hlinkClick r:id="rId3"/>
              </a:rPr>
              <a:t> de la UE </a:t>
            </a:r>
            <a:r>
              <a:rPr lang="en-GB" sz="1200" u="sng" noProof="0" dirty="0" err="1">
                <a:solidFill>
                  <a:schemeClr val="hlink"/>
                </a:solidFill>
                <a:ea typeface="Public Sans"/>
                <a:cs typeface="Public Sans"/>
                <a:sym typeface="Public Sans"/>
                <a:hlinkClick r:id="rId3"/>
              </a:rPr>
              <a:t>sobre</a:t>
            </a:r>
            <a:r>
              <a:rPr lang="en-GB" sz="1200" u="sng" noProof="0" dirty="0">
                <a:solidFill>
                  <a:schemeClr val="hlink"/>
                </a:solidFill>
                <a:ea typeface="Public Sans"/>
                <a:cs typeface="Public Sans"/>
                <a:sym typeface="Public Sans"/>
                <a:hlinkClick r:id="rId3"/>
              </a:rPr>
              <a:t> </a:t>
            </a:r>
            <a:r>
              <a:rPr lang="en-GB" sz="1200" u="sng" noProof="0" dirty="0" err="1">
                <a:solidFill>
                  <a:schemeClr val="hlink"/>
                </a:solidFill>
                <a:ea typeface="Public Sans"/>
                <a:cs typeface="Public Sans"/>
                <a:sym typeface="Public Sans"/>
                <a:hlinkClick r:id="rId3"/>
              </a:rPr>
              <a:t>residuos</a:t>
            </a:r>
            <a:r>
              <a:rPr lang="en-GB" sz="1200" u="sng" noProof="0" dirty="0">
                <a:solidFill>
                  <a:schemeClr val="hlink"/>
                </a:solidFill>
                <a:ea typeface="Public Sans"/>
                <a:cs typeface="Public Sans"/>
                <a:sym typeface="Public Sans"/>
                <a:hlinkClick r:id="rId3"/>
              </a:rPr>
              <a:t> </a:t>
            </a:r>
            <a:r>
              <a:rPr lang="en-GB" sz="1200" noProof="0" dirty="0" err="1">
                <a:ea typeface="Public Sans"/>
                <a:cs typeface="Public Sans"/>
                <a:sym typeface="Public Sans"/>
              </a:rPr>
              <a:t>establece</a:t>
            </a:r>
            <a:r>
              <a:rPr lang="en-GB" sz="1200" noProof="0" dirty="0">
                <a:ea typeface="Public Sans"/>
                <a:cs typeface="Public Sans"/>
                <a:sym typeface="Public Sans"/>
              </a:rPr>
              <a:t> </a:t>
            </a:r>
            <a:r>
              <a:rPr lang="en-GB" sz="1200" noProof="0" dirty="0" err="1">
                <a:ea typeface="Public Sans"/>
                <a:cs typeface="Public Sans"/>
                <a:sym typeface="Public Sans"/>
              </a:rPr>
              <a:t>objetivos</a:t>
            </a:r>
            <a:r>
              <a:rPr lang="en-GB" sz="1200" noProof="0" dirty="0">
                <a:ea typeface="Public Sans"/>
                <a:cs typeface="Public Sans"/>
                <a:sym typeface="Public Sans"/>
              </a:rPr>
              <a:t> de </a:t>
            </a:r>
            <a:r>
              <a:rPr lang="en-GB" sz="1200" noProof="0" dirty="0" err="1">
                <a:ea typeface="Public Sans"/>
                <a:cs typeface="Public Sans"/>
                <a:sym typeface="Public Sans"/>
              </a:rPr>
              <a:t>reducción</a:t>
            </a:r>
            <a:r>
              <a:rPr lang="en-GB" sz="1200" noProof="0" dirty="0">
                <a:ea typeface="Public Sans"/>
                <a:cs typeface="Public Sans"/>
                <a:sym typeface="Public Sans"/>
              </a:rPr>
              <a:t> y </a:t>
            </a:r>
            <a:r>
              <a:rPr lang="en-GB" sz="1200" noProof="0" dirty="0" err="1">
                <a:ea typeface="Public Sans"/>
                <a:cs typeface="Public Sans"/>
                <a:sym typeface="Public Sans"/>
              </a:rPr>
              <a:t>reciclaje</a:t>
            </a:r>
            <a:r>
              <a:rPr lang="en-GB" sz="1200" noProof="0" dirty="0">
                <a:ea typeface="Public Sans"/>
                <a:cs typeface="Public Sans"/>
                <a:sym typeface="Public Sans"/>
              </a:rPr>
              <a:t> de </a:t>
            </a:r>
            <a:r>
              <a:rPr lang="en-GB" sz="1200" noProof="0" dirty="0" err="1">
                <a:ea typeface="Public Sans"/>
                <a:cs typeface="Public Sans"/>
                <a:sym typeface="Public Sans"/>
              </a:rPr>
              <a:t>residuos</a:t>
            </a:r>
            <a:r>
              <a:rPr lang="en-GB" sz="1200" noProof="0" dirty="0">
                <a:ea typeface="Public Sans"/>
                <a:cs typeface="Public Sans"/>
                <a:sym typeface="Public Sans"/>
              </a:rPr>
              <a:t>, </a:t>
            </a:r>
            <a:r>
              <a:rPr lang="en-GB" sz="1200" noProof="0" dirty="0" err="1">
                <a:ea typeface="Public Sans"/>
                <a:cs typeface="Public Sans"/>
                <a:sym typeface="Public Sans"/>
              </a:rPr>
              <a:t>incluidos</a:t>
            </a:r>
            <a:r>
              <a:rPr lang="en-GB" sz="1200" noProof="0" dirty="0">
                <a:ea typeface="Public Sans"/>
                <a:cs typeface="Public Sans"/>
                <a:sym typeface="Public Sans"/>
              </a:rPr>
              <a:t> </a:t>
            </a:r>
            <a:r>
              <a:rPr lang="en-GB" sz="1200" noProof="0" dirty="0" err="1">
                <a:ea typeface="Public Sans"/>
                <a:cs typeface="Public Sans"/>
                <a:sym typeface="Public Sans"/>
              </a:rPr>
              <a:t>los</a:t>
            </a:r>
            <a:r>
              <a:rPr lang="en-GB" sz="1200" noProof="0" dirty="0">
                <a:ea typeface="Public Sans"/>
                <a:cs typeface="Public Sans"/>
                <a:sym typeface="Public Sans"/>
              </a:rPr>
              <a:t> </a:t>
            </a:r>
            <a:r>
              <a:rPr lang="en-GB" sz="1200" noProof="0" dirty="0" err="1">
                <a:ea typeface="Public Sans"/>
                <a:cs typeface="Public Sans"/>
                <a:sym typeface="Public Sans"/>
              </a:rPr>
              <a:t>residuos</a:t>
            </a:r>
            <a:r>
              <a:rPr lang="en-GB" sz="1200" noProof="0" dirty="0">
                <a:ea typeface="Public Sans"/>
                <a:cs typeface="Public Sans"/>
                <a:sym typeface="Public Sans"/>
              </a:rPr>
              <a:t> de </a:t>
            </a:r>
            <a:r>
              <a:rPr lang="en-GB" sz="1200" noProof="0" dirty="0" err="1">
                <a:ea typeface="Public Sans"/>
                <a:cs typeface="Public Sans"/>
                <a:sym typeface="Public Sans"/>
              </a:rPr>
              <a:t>aparatos</a:t>
            </a:r>
            <a:r>
              <a:rPr lang="en-GB" sz="1200" noProof="0" dirty="0">
                <a:ea typeface="Public Sans"/>
                <a:cs typeface="Public Sans"/>
                <a:sym typeface="Public Sans"/>
              </a:rPr>
              <a:t> </a:t>
            </a:r>
            <a:r>
              <a:rPr lang="en-GB" sz="1200" noProof="0" dirty="0" err="1">
                <a:ea typeface="Public Sans"/>
                <a:cs typeface="Public Sans"/>
                <a:sym typeface="Public Sans"/>
              </a:rPr>
              <a:t>eléctricos</a:t>
            </a:r>
            <a:r>
              <a:rPr lang="en-GB" sz="1200" noProof="0" dirty="0">
                <a:ea typeface="Public Sans"/>
                <a:cs typeface="Public Sans"/>
                <a:sym typeface="Public Sans"/>
              </a:rPr>
              <a:t> y </a:t>
            </a:r>
            <a:r>
              <a:rPr lang="en-GB" sz="1200" noProof="0" dirty="0" err="1">
                <a:ea typeface="Public Sans"/>
                <a:cs typeface="Public Sans"/>
                <a:sym typeface="Public Sans"/>
              </a:rPr>
              <a:t>electrónicos</a:t>
            </a:r>
            <a:r>
              <a:rPr lang="en-GB" sz="1200" noProof="0" dirty="0">
                <a:ea typeface="Public Sans"/>
                <a:cs typeface="Public Sans"/>
                <a:sym typeface="Public Sans"/>
              </a:rPr>
              <a:t> (RAEE) y las </a:t>
            </a:r>
            <a:r>
              <a:rPr lang="en-GB" sz="1200" noProof="0" dirty="0" err="1">
                <a:ea typeface="Public Sans"/>
                <a:cs typeface="Public Sans"/>
                <a:sym typeface="Public Sans"/>
              </a:rPr>
              <a:t>pilas</a:t>
            </a:r>
            <a:r>
              <a:rPr lang="en-GB" sz="1200" noProof="0" dirty="0">
                <a:ea typeface="Public Sans"/>
                <a:cs typeface="Public Sans"/>
                <a:sym typeface="Public Sans"/>
              </a:rPr>
              <a:t>.  </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err="1">
                <a:ea typeface="Public Sans"/>
                <a:cs typeface="Public Sans"/>
                <a:sym typeface="Public Sans"/>
              </a:rPr>
              <a:t>Recuperación</a:t>
            </a:r>
            <a:r>
              <a:rPr lang="en-GB" sz="1200" b="1" noProof="0" dirty="0">
                <a:ea typeface="Public Sans"/>
                <a:cs typeface="Public Sans"/>
                <a:sym typeface="Public Sans"/>
              </a:rPr>
              <a:t> de </a:t>
            </a:r>
            <a:r>
              <a:rPr lang="en-GB" sz="1200" b="1" noProof="0" dirty="0" err="1">
                <a:ea typeface="Public Sans"/>
                <a:cs typeface="Public Sans"/>
                <a:sym typeface="Public Sans"/>
              </a:rPr>
              <a:t>recursos</a:t>
            </a:r>
            <a:r>
              <a:rPr lang="en-GB" sz="1200" b="1" noProof="0" dirty="0">
                <a:ea typeface="Public Sans"/>
                <a:cs typeface="Public Sans"/>
                <a:sym typeface="Public Sans"/>
              </a:rPr>
              <a:t>: </a:t>
            </a:r>
            <a:r>
              <a:rPr lang="en-GB" sz="1200" noProof="0" dirty="0" err="1">
                <a:ea typeface="Public Sans"/>
                <a:cs typeface="Public Sans"/>
                <a:sym typeface="Public Sans"/>
              </a:rPr>
              <a:t>recuperar</a:t>
            </a:r>
            <a:r>
              <a:rPr lang="en-GB" sz="1200" noProof="0" dirty="0">
                <a:ea typeface="Public Sans"/>
                <a:cs typeface="Public Sans"/>
                <a:sym typeface="Public Sans"/>
              </a:rPr>
              <a:t> </a:t>
            </a:r>
            <a:r>
              <a:rPr lang="en-GB" sz="1200" noProof="0" dirty="0" err="1">
                <a:ea typeface="Public Sans"/>
                <a:cs typeface="Public Sans"/>
                <a:sym typeface="Public Sans"/>
              </a:rPr>
              <a:t>materiales</a:t>
            </a:r>
            <a:r>
              <a:rPr lang="en-GB" sz="1200" noProof="0" dirty="0">
                <a:ea typeface="Public Sans"/>
                <a:cs typeface="Public Sans"/>
                <a:sym typeface="Public Sans"/>
              </a:rPr>
              <a:t> </a:t>
            </a:r>
            <a:r>
              <a:rPr lang="en-GB" sz="1200" noProof="0" dirty="0" err="1">
                <a:ea typeface="Public Sans"/>
                <a:cs typeface="Public Sans"/>
                <a:sym typeface="Public Sans"/>
              </a:rPr>
              <a:t>valiosos</a:t>
            </a:r>
            <a:r>
              <a:rPr lang="en-GB" sz="1200" noProof="0" dirty="0">
                <a:ea typeface="Public Sans"/>
                <a:cs typeface="Public Sans"/>
                <a:sym typeface="Public Sans"/>
              </a:rPr>
              <a:t> de las </a:t>
            </a:r>
            <a:r>
              <a:rPr lang="en-GB" sz="1200" noProof="0" dirty="0" err="1">
                <a:ea typeface="Public Sans"/>
                <a:cs typeface="Public Sans"/>
                <a:sym typeface="Public Sans"/>
              </a:rPr>
              <a:t>tecnologías</a:t>
            </a:r>
            <a:r>
              <a:rPr lang="en-GB" sz="1200" noProof="0" dirty="0">
                <a:ea typeface="Public Sans"/>
                <a:cs typeface="Public Sans"/>
                <a:sym typeface="Public Sans"/>
              </a:rPr>
              <a:t> </a:t>
            </a:r>
            <a:r>
              <a:rPr lang="en-GB" sz="1200" noProof="0" dirty="0" err="1">
                <a:ea typeface="Public Sans"/>
                <a:cs typeface="Public Sans"/>
                <a:sym typeface="Public Sans"/>
              </a:rPr>
              <a:t>energéticas</a:t>
            </a:r>
            <a:r>
              <a:rPr lang="en-GB" sz="1200" noProof="0" dirty="0">
                <a:ea typeface="Public Sans"/>
                <a:cs typeface="Public Sans"/>
                <a:sym typeface="Public Sans"/>
              </a:rPr>
              <a:t> al final de </a:t>
            </a:r>
            <a:r>
              <a:rPr lang="en-GB" sz="1200" noProof="0" dirty="0" err="1">
                <a:ea typeface="Public Sans"/>
                <a:cs typeface="Public Sans"/>
                <a:sym typeface="Public Sans"/>
              </a:rPr>
              <a:t>su</a:t>
            </a:r>
            <a:r>
              <a:rPr lang="en-GB" sz="1200" noProof="0" dirty="0">
                <a:ea typeface="Public Sans"/>
                <a:cs typeface="Public Sans"/>
                <a:sym typeface="Public Sans"/>
              </a:rPr>
              <a:t> </a:t>
            </a:r>
            <a:r>
              <a:rPr lang="en-GB" sz="1200" noProof="0" dirty="0" err="1">
                <a:ea typeface="Public Sans"/>
                <a:cs typeface="Public Sans"/>
                <a:sym typeface="Public Sans"/>
              </a:rPr>
              <a:t>vida</a:t>
            </a:r>
            <a:r>
              <a:rPr lang="en-GB" sz="1200" noProof="0" dirty="0">
                <a:ea typeface="Public Sans"/>
                <a:cs typeface="Public Sans"/>
                <a:sym typeface="Public Sans"/>
              </a:rPr>
              <a:t> </a:t>
            </a:r>
            <a:r>
              <a:rPr lang="en-GB" sz="1200" noProof="0" dirty="0" err="1">
                <a:ea typeface="Public Sans"/>
                <a:cs typeface="Public Sans"/>
                <a:sym typeface="Public Sans"/>
              </a:rPr>
              <a:t>útil</a:t>
            </a:r>
            <a:r>
              <a:rPr lang="en-GB" sz="1200" noProof="0" dirty="0">
                <a:ea typeface="Public Sans"/>
                <a:cs typeface="Public Sans"/>
                <a:sym typeface="Public Sans"/>
              </a:rPr>
              <a:t> </a:t>
            </a:r>
            <a:r>
              <a:rPr lang="en-GB" sz="1200" noProof="0" dirty="0" err="1">
                <a:ea typeface="Public Sans"/>
                <a:cs typeface="Public Sans"/>
                <a:sym typeface="Public Sans"/>
              </a:rPr>
              <a:t>mediante</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reciclaje</a:t>
            </a:r>
            <a:r>
              <a:rPr lang="en-GB" sz="1200" noProof="0" dirty="0">
                <a:ea typeface="Public Sans"/>
                <a:cs typeface="Public Sans"/>
                <a:sym typeface="Public Sans"/>
              </a:rPr>
              <a:t> y la </a:t>
            </a:r>
            <a:r>
              <a:rPr lang="en-GB" sz="1200" noProof="0" dirty="0" err="1">
                <a:ea typeface="Public Sans"/>
                <a:cs typeface="Public Sans"/>
                <a:sym typeface="Public Sans"/>
              </a:rPr>
              <a:t>reutilización</a:t>
            </a:r>
            <a:r>
              <a:rPr lang="en-GB" sz="1200" noProof="0" dirty="0">
                <a:ea typeface="Public Sans"/>
                <a:cs typeface="Public Sans"/>
                <a:sym typeface="Public Sans"/>
              </a:rPr>
              <a:t>.</a:t>
            </a:r>
          </a:p>
          <a:p>
            <a:pPr lvl="0" latinLnBrk="0">
              <a:buClr>
                <a:srgbClr val="000000"/>
              </a:buClr>
            </a:pPr>
            <a:endParaRPr lang="en-GB" sz="1200" noProof="0" dirty="0">
              <a:ea typeface="Public Sans"/>
              <a:cs typeface="Public Sans"/>
              <a:sym typeface="Public Sans"/>
            </a:endParaRPr>
          </a:p>
          <a:p>
            <a:pPr lvl="0" latinLnBrk="0"/>
            <a:r>
              <a:rPr lang="en-GB" sz="1200" u="sng" noProof="0" dirty="0">
                <a:solidFill>
                  <a:schemeClr val="hlink"/>
                </a:solidFill>
                <a:ea typeface="Public Sans"/>
                <a:cs typeface="Public Sans"/>
                <a:sym typeface="Public Sans"/>
                <a:hlinkClick r:id="rId4"/>
              </a:rPr>
              <a:t>La Ley de </a:t>
            </a:r>
            <a:r>
              <a:rPr lang="en-GB" sz="1200" u="sng" noProof="0" dirty="0" err="1">
                <a:solidFill>
                  <a:schemeClr val="hlink"/>
                </a:solidFill>
                <a:ea typeface="Public Sans"/>
                <a:cs typeface="Public Sans"/>
                <a:sym typeface="Public Sans"/>
                <a:hlinkClick r:id="rId4"/>
              </a:rPr>
              <a:t>Materias</a:t>
            </a:r>
            <a:r>
              <a:rPr lang="en-GB" sz="1200" u="sng" noProof="0" dirty="0">
                <a:solidFill>
                  <a:schemeClr val="hlink"/>
                </a:solidFill>
                <a:ea typeface="Public Sans"/>
                <a:cs typeface="Public Sans"/>
                <a:sym typeface="Public Sans"/>
                <a:hlinkClick r:id="rId4"/>
              </a:rPr>
              <a:t> Primas </a:t>
            </a:r>
            <a:r>
              <a:rPr lang="en-GB" sz="1200" u="sng" noProof="0" dirty="0" err="1">
                <a:solidFill>
                  <a:schemeClr val="hlink"/>
                </a:solidFill>
                <a:ea typeface="Public Sans"/>
                <a:cs typeface="Public Sans"/>
                <a:sym typeface="Public Sans"/>
                <a:hlinkClick r:id="rId4"/>
              </a:rPr>
              <a:t>Críticas</a:t>
            </a:r>
            <a:r>
              <a:rPr lang="en-GB" sz="1200" u="sng" noProof="0" dirty="0">
                <a:solidFill>
                  <a:schemeClr val="hlink"/>
                </a:solidFill>
                <a:ea typeface="Public Sans"/>
                <a:cs typeface="Public Sans"/>
                <a:sym typeface="Public Sans"/>
                <a:hlinkClick r:id="rId4"/>
              </a:rPr>
              <a:t> de la UE </a:t>
            </a:r>
            <a:r>
              <a:rPr lang="en-GB" sz="1200" noProof="0" dirty="0" err="1">
                <a:ea typeface="Public Sans"/>
                <a:cs typeface="Public Sans"/>
                <a:sym typeface="Public Sans"/>
              </a:rPr>
              <a:t>tiene</a:t>
            </a:r>
            <a:r>
              <a:rPr lang="en-GB" sz="1200" noProof="0" dirty="0">
                <a:ea typeface="Public Sans"/>
                <a:cs typeface="Public Sans"/>
                <a:sym typeface="Public Sans"/>
              </a:rPr>
              <a:t> </a:t>
            </a:r>
            <a:r>
              <a:rPr lang="en-GB" sz="1200" noProof="0" dirty="0" err="1">
                <a:ea typeface="Public Sans"/>
                <a:cs typeface="Public Sans"/>
                <a:sym typeface="Public Sans"/>
              </a:rPr>
              <a:t>por</a:t>
            </a:r>
            <a:r>
              <a:rPr lang="en-GB" sz="1200" noProof="0" dirty="0">
                <a:ea typeface="Public Sans"/>
                <a:cs typeface="Public Sans"/>
                <a:sym typeface="Public Sans"/>
              </a:rPr>
              <a:t> </a:t>
            </a:r>
            <a:r>
              <a:rPr lang="en-GB" sz="1200" noProof="0" dirty="0" err="1">
                <a:ea typeface="Public Sans"/>
                <a:cs typeface="Public Sans"/>
                <a:sym typeface="Public Sans"/>
              </a:rPr>
              <a:t>objeto</a:t>
            </a:r>
            <a:r>
              <a:rPr lang="en-GB" sz="1200" noProof="0" dirty="0">
                <a:ea typeface="Public Sans"/>
                <a:cs typeface="Public Sans"/>
                <a:sym typeface="Public Sans"/>
              </a:rPr>
              <a:t> </a:t>
            </a:r>
            <a:r>
              <a:rPr lang="en-GB" sz="1200" noProof="0" dirty="0" err="1">
                <a:ea typeface="Public Sans"/>
                <a:cs typeface="Public Sans"/>
                <a:sym typeface="Public Sans"/>
              </a:rPr>
              <a:t>garantizar</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suministro</a:t>
            </a:r>
            <a:r>
              <a:rPr lang="en-GB" sz="1200" noProof="0" dirty="0">
                <a:ea typeface="Public Sans"/>
                <a:cs typeface="Public Sans"/>
                <a:sym typeface="Public Sans"/>
              </a:rPr>
              <a:t> de </a:t>
            </a:r>
            <a:r>
              <a:rPr lang="en-GB" sz="1200" noProof="0" dirty="0" err="1">
                <a:ea typeface="Public Sans"/>
                <a:cs typeface="Public Sans"/>
                <a:sym typeface="Public Sans"/>
              </a:rPr>
              <a:t>materias</a:t>
            </a:r>
            <a:r>
              <a:rPr lang="en-GB" sz="1200" noProof="0" dirty="0">
                <a:ea typeface="Public Sans"/>
                <a:cs typeface="Public Sans"/>
                <a:sym typeface="Public Sans"/>
              </a:rPr>
              <a:t> </a:t>
            </a:r>
            <a:r>
              <a:rPr lang="en-GB" sz="1200" noProof="0" dirty="0" err="1">
                <a:ea typeface="Public Sans"/>
                <a:cs typeface="Public Sans"/>
                <a:sym typeface="Public Sans"/>
              </a:rPr>
              <a:t>primas</a:t>
            </a:r>
            <a:r>
              <a:rPr lang="en-GB" sz="1200" noProof="0" dirty="0">
                <a:ea typeface="Public Sans"/>
                <a:cs typeface="Public Sans"/>
                <a:sym typeface="Public Sans"/>
              </a:rPr>
              <a:t> </a:t>
            </a:r>
            <a:r>
              <a:rPr lang="en-GB" sz="1200" noProof="0" dirty="0" err="1">
                <a:ea typeface="Public Sans"/>
                <a:cs typeface="Public Sans"/>
                <a:sym typeface="Public Sans"/>
              </a:rPr>
              <a:t>críticas</a:t>
            </a:r>
            <a:r>
              <a:rPr lang="en-GB" sz="1200" noProof="0" dirty="0">
                <a:ea typeface="Public Sans"/>
                <a:cs typeface="Public Sans"/>
                <a:sym typeface="Public Sans"/>
              </a:rPr>
              <a:t> y </a:t>
            </a:r>
            <a:r>
              <a:rPr lang="en-GB" sz="1200" noProof="0" dirty="0" err="1">
                <a:ea typeface="Public Sans"/>
                <a:cs typeface="Public Sans"/>
                <a:sym typeface="Public Sans"/>
              </a:rPr>
              <a:t>promover</a:t>
            </a:r>
            <a:r>
              <a:rPr lang="en-GB" sz="1200" noProof="0" dirty="0">
                <a:ea typeface="Public Sans"/>
                <a:cs typeface="Public Sans"/>
                <a:sym typeface="Public Sans"/>
              </a:rPr>
              <a:t> </a:t>
            </a:r>
            <a:r>
              <a:rPr lang="en-GB" sz="1200" noProof="0" dirty="0" err="1">
                <a:ea typeface="Public Sans"/>
                <a:cs typeface="Public Sans"/>
                <a:sym typeface="Public Sans"/>
              </a:rPr>
              <a:t>su</a:t>
            </a:r>
            <a:r>
              <a:rPr lang="en-GB" sz="1200" noProof="0" dirty="0">
                <a:ea typeface="Public Sans"/>
                <a:cs typeface="Public Sans"/>
                <a:sym typeface="Public Sans"/>
              </a:rPr>
              <a:t> </a:t>
            </a:r>
            <a:r>
              <a:rPr lang="en-GB" sz="1200" noProof="0" dirty="0" err="1">
                <a:ea typeface="Public Sans"/>
                <a:cs typeface="Public Sans"/>
                <a:sym typeface="Public Sans"/>
              </a:rPr>
              <a:t>recuperación</a:t>
            </a:r>
            <a:r>
              <a:rPr lang="en-GB" sz="1200" noProof="0" dirty="0">
                <a:ea typeface="Public Sans"/>
                <a:cs typeface="Public Sans"/>
                <a:sym typeface="Public Sans"/>
              </a:rPr>
              <a:t> y </a:t>
            </a:r>
            <a:r>
              <a:rPr lang="en-GB" sz="1200" noProof="0" dirty="0" err="1">
                <a:ea typeface="Public Sans"/>
                <a:cs typeface="Public Sans"/>
                <a:sym typeface="Public Sans"/>
              </a:rPr>
              <a:t>reciclaje</a:t>
            </a:r>
            <a:r>
              <a:rPr lang="en-GB" sz="1200" noProof="0" dirty="0">
                <a:ea typeface="Public Sans"/>
                <a:cs typeface="Public Sans"/>
                <a:sym typeface="Public Sans"/>
              </a:rPr>
              <a:t>.</a:t>
            </a:r>
            <a:endParaRPr lang="en-GB" sz="1200" noProof="0" dirty="0">
              <a:solidFill>
                <a:srgbClr val="2B2C30"/>
              </a:solidFill>
              <a:ea typeface="Public Sans"/>
              <a:cs typeface="Public Sans"/>
              <a:sym typeface="Public Sans"/>
            </a:endParaRPr>
          </a:p>
          <a:p>
            <a:endParaRPr lang="en-GB" dirty="0"/>
          </a:p>
          <a:p>
            <a:endParaRPr lang="en-GB" dirty="0"/>
          </a:p>
          <a:p>
            <a:r>
              <a:rPr lang="en-GB" dirty="0"/>
              <a:t>https://environment.ec.europa.eu/topics/waste-and-recycling/waste-framework-directive_en</a:t>
            </a:r>
          </a:p>
          <a:p>
            <a:r>
              <a:rPr lang="en-GB" dirty="0" err="1"/>
              <a:t>https://single-market-economy.ec.europa.eu/sectors/raw-materials/areas-specific-interest/critical-raw-materials_en#critical-raw-materials-act</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421473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La </a:t>
            </a:r>
            <a:r>
              <a:rPr lang="en-US" sz="1200" b="1" kern="1200" dirty="0" err="1">
                <a:solidFill>
                  <a:schemeClr val="bg1"/>
                </a:solidFill>
                <a:latin typeface="+mn-lt"/>
                <a:ea typeface="Public Sans"/>
                <a:cs typeface="Public Sans"/>
                <a:sym typeface="Public Sans"/>
              </a:rPr>
              <a:t>transición</a:t>
            </a:r>
            <a:r>
              <a:rPr lang="en-US" sz="1200" b="1" kern="1200" dirty="0">
                <a:solidFill>
                  <a:schemeClr val="bg1"/>
                </a:solidFill>
                <a:latin typeface="+mn-lt"/>
                <a:ea typeface="Public Sans"/>
                <a:cs typeface="Public Sans"/>
                <a:sym typeface="Public Sans"/>
              </a:rPr>
              <a:t> </a:t>
            </a:r>
            <a:r>
              <a:rPr lang="en-US" sz="1200" b="1" kern="1200" dirty="0" err="1">
                <a:solidFill>
                  <a:schemeClr val="bg1"/>
                </a:solidFill>
                <a:latin typeface="+mn-lt"/>
                <a:ea typeface="Public Sans"/>
                <a:cs typeface="Public Sans"/>
                <a:sym typeface="Public Sans"/>
              </a:rPr>
              <a:t>energética</a:t>
            </a:r>
            <a:r>
              <a:rPr lang="en-US" sz="1200" b="1" kern="1200" dirty="0">
                <a:solidFill>
                  <a:schemeClr val="bg1"/>
                </a:solidFill>
                <a:latin typeface="+mn-lt"/>
                <a:ea typeface="Public Sans"/>
                <a:cs typeface="Public Sans"/>
                <a:sym typeface="Public Sans"/>
              </a:rPr>
              <a:t> digital </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a:t>
            </a:r>
            <a:r>
              <a:rPr lang="en-GB" sz="1200" i="1" noProof="0" dirty="0" err="1">
                <a:solidFill>
                  <a:schemeClr val="accent5"/>
                </a:solidFill>
              </a:rPr>
              <a:t>Cómo</a:t>
            </a:r>
            <a:r>
              <a:rPr lang="en-GB" sz="1200" i="1" noProof="0" dirty="0">
                <a:solidFill>
                  <a:schemeClr val="accent5"/>
                </a:solidFill>
              </a:rPr>
              <a:t> </a:t>
            </a:r>
            <a:r>
              <a:rPr lang="en-GB" sz="1200" i="1" noProof="0" dirty="0" err="1">
                <a:solidFill>
                  <a:schemeClr val="accent5"/>
                </a:solidFill>
              </a:rPr>
              <a:t>está</a:t>
            </a:r>
            <a:r>
              <a:rPr lang="en-GB" sz="1200" i="1" noProof="0" dirty="0">
                <a:solidFill>
                  <a:schemeClr val="accent5"/>
                </a:solidFill>
              </a:rPr>
              <a:t> </a:t>
            </a:r>
            <a:r>
              <a:rPr lang="en-GB" sz="1200" i="1" noProof="0" dirty="0" err="1">
                <a:solidFill>
                  <a:schemeClr val="accent5"/>
                </a:solidFill>
              </a:rPr>
              <a:t>transformando</a:t>
            </a:r>
            <a:r>
              <a:rPr lang="en-GB" sz="1200" i="1" noProof="0" dirty="0">
                <a:solidFill>
                  <a:schemeClr val="accent5"/>
                </a:solidFill>
              </a:rPr>
              <a:t> la </a:t>
            </a:r>
            <a:r>
              <a:rPr lang="en-GB" sz="1200" i="1" noProof="0" dirty="0" err="1">
                <a:solidFill>
                  <a:schemeClr val="accent5"/>
                </a:solidFill>
              </a:rPr>
              <a:t>digitalización</a:t>
            </a:r>
            <a:r>
              <a:rPr lang="en-GB" sz="1200" i="1" noProof="0" dirty="0">
                <a:solidFill>
                  <a:schemeClr val="accent5"/>
                </a:solidFill>
              </a:rPr>
              <a:t> </a:t>
            </a:r>
            <a:r>
              <a:rPr lang="en-GB" sz="1200" i="1" noProof="0" dirty="0" err="1">
                <a:solidFill>
                  <a:schemeClr val="accent5"/>
                </a:solidFill>
              </a:rPr>
              <a:t>el</a:t>
            </a:r>
            <a:r>
              <a:rPr lang="en-GB" sz="1200" i="1" noProof="0" dirty="0">
                <a:solidFill>
                  <a:schemeClr val="accent5"/>
                </a:solidFill>
              </a:rPr>
              <a:t> sector </a:t>
            </a:r>
            <a:r>
              <a:rPr lang="en-GB" sz="1200" i="1" noProof="0" dirty="0" err="1">
                <a:solidFill>
                  <a:schemeClr val="accent5"/>
                </a:solidFill>
              </a:rPr>
              <a:t>energético</a:t>
            </a:r>
            <a:r>
              <a:rPr lang="en-GB" sz="1200" i="1" noProof="0" dirty="0">
                <a:solidFill>
                  <a:schemeClr val="accent5"/>
                </a:solidFill>
              </a:rPr>
              <a:t>?</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5997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La </a:t>
            </a:r>
            <a:r>
              <a:rPr lang="en-US" sz="1200" b="1" dirty="0" err="1">
                <a:solidFill>
                  <a:schemeClr val="bg1"/>
                </a:solidFill>
                <a:ea typeface="Public Sans"/>
                <a:cs typeface="Public Sans"/>
                <a:sym typeface="Public Sans"/>
              </a:rPr>
              <a:t>transición</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energética</a:t>
            </a:r>
            <a:r>
              <a:rPr lang="en-US" sz="1200" b="1" dirty="0">
                <a:solidFill>
                  <a:schemeClr val="bg1"/>
                </a:solidFill>
                <a:ea typeface="Public Sans"/>
                <a:cs typeface="Public Sans"/>
                <a:sym typeface="Public Sans"/>
              </a:rPr>
              <a:t> digital </a:t>
            </a:r>
            <a:endParaRPr lang="en-US" sz="1050" dirty="0">
              <a:solidFill>
                <a:schemeClr val="bg1"/>
              </a:solidFill>
            </a:endParaRPr>
          </a:p>
          <a:p>
            <a:pPr latinLnBrk="0"/>
            <a:r>
              <a:rPr lang="en-GB" sz="1200" dirty="0">
                <a:ea typeface="+mn-lt"/>
                <a:cs typeface="+mn-lt"/>
                <a:sym typeface="Public Sans"/>
              </a:rPr>
              <a:t>La </a:t>
            </a:r>
            <a:r>
              <a:rPr lang="en-GB" sz="1200" dirty="0" err="1">
                <a:ea typeface="+mn-lt"/>
                <a:cs typeface="+mn-lt"/>
                <a:sym typeface="Public Sans"/>
              </a:rPr>
              <a:t>digitalización</a:t>
            </a:r>
            <a:r>
              <a:rPr lang="en-GB" sz="1200" dirty="0">
                <a:ea typeface="+mn-lt"/>
                <a:cs typeface="+mn-lt"/>
                <a:sym typeface="Public Sans"/>
              </a:rPr>
              <a:t> </a:t>
            </a:r>
            <a:r>
              <a:rPr lang="en-GB" sz="1200" dirty="0" err="1">
                <a:ea typeface="+mn-lt"/>
                <a:cs typeface="+mn-lt"/>
                <a:sym typeface="Public Sans"/>
              </a:rPr>
              <a:t>está</a:t>
            </a:r>
            <a:r>
              <a:rPr lang="en-GB" sz="1200" dirty="0">
                <a:ea typeface="+mn-lt"/>
                <a:cs typeface="+mn-lt"/>
                <a:sym typeface="Public Sans"/>
              </a:rPr>
              <a:t> </a:t>
            </a:r>
            <a:r>
              <a:rPr lang="en-GB" sz="1200" dirty="0" err="1">
                <a:ea typeface="+mn-lt"/>
                <a:cs typeface="+mn-lt"/>
                <a:sym typeface="Public Sans"/>
              </a:rPr>
              <a:t>cambiando</a:t>
            </a:r>
            <a:r>
              <a:rPr lang="en-GB" sz="1200" dirty="0">
                <a:ea typeface="+mn-lt"/>
                <a:cs typeface="+mn-lt"/>
                <a:sym typeface="Public Sans"/>
              </a:rPr>
              <a:t> </a:t>
            </a:r>
            <a:r>
              <a:rPr lang="en-GB" sz="1200" dirty="0" err="1">
                <a:ea typeface="+mn-lt"/>
                <a:cs typeface="+mn-lt"/>
                <a:sym typeface="Public Sans"/>
              </a:rPr>
              <a:t>radicalmente</a:t>
            </a:r>
            <a:r>
              <a:rPr lang="en-GB" sz="1200" dirty="0">
                <a:ea typeface="+mn-lt"/>
                <a:cs typeface="+mn-lt"/>
                <a:sym typeface="Public Sans"/>
              </a:rPr>
              <a:t> </a:t>
            </a:r>
            <a:r>
              <a:rPr lang="en-GB" sz="1200" dirty="0" err="1">
                <a:ea typeface="+mn-lt"/>
                <a:cs typeface="+mn-lt"/>
                <a:sym typeface="Public Sans"/>
              </a:rPr>
              <a:t>el</a:t>
            </a:r>
            <a:r>
              <a:rPr lang="en-GB" sz="1200" dirty="0">
                <a:ea typeface="+mn-lt"/>
                <a:cs typeface="+mn-lt"/>
                <a:sym typeface="Public Sans"/>
              </a:rPr>
              <a:t> sector </a:t>
            </a:r>
            <a:r>
              <a:rPr lang="en-GB" sz="1200" dirty="0" err="1">
                <a:ea typeface="+mn-lt"/>
                <a:cs typeface="+mn-lt"/>
                <a:sym typeface="Public Sans"/>
              </a:rPr>
              <a:t>energético</a:t>
            </a:r>
            <a:r>
              <a:rPr lang="en-GB" sz="1200" dirty="0">
                <a:ea typeface="+mn-lt"/>
                <a:cs typeface="+mn-lt"/>
                <a:sym typeface="Public Sans"/>
              </a:rPr>
              <a:t> al: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err="1">
                <a:ea typeface="+mn-lt"/>
                <a:cs typeface="+mn-lt"/>
                <a:sym typeface="Public Sans"/>
              </a:rPr>
              <a:t>Permitiendo</a:t>
            </a:r>
            <a:r>
              <a:rPr lang="en-GB" sz="1200" dirty="0">
                <a:ea typeface="+mn-lt"/>
                <a:cs typeface="+mn-lt"/>
                <a:sym typeface="Public Sans"/>
              </a:rPr>
              <a:t> </a:t>
            </a:r>
            <a:r>
              <a:rPr lang="en-GB" sz="1200" dirty="0" err="1">
                <a:ea typeface="+mn-lt"/>
                <a:cs typeface="+mn-lt"/>
                <a:sym typeface="Public Sans"/>
              </a:rPr>
              <a:t>el</a:t>
            </a:r>
            <a:r>
              <a:rPr lang="en-GB" sz="1200" dirty="0">
                <a:ea typeface="+mn-lt"/>
                <a:cs typeface="+mn-lt"/>
                <a:sym typeface="Public Sans"/>
              </a:rPr>
              <a:t> </a:t>
            </a:r>
            <a:r>
              <a:rPr lang="en-GB" sz="1200" dirty="0" err="1">
                <a:ea typeface="+mn-lt"/>
                <a:cs typeface="+mn-lt"/>
                <a:sym typeface="Public Sans"/>
              </a:rPr>
              <a:t>desarrollo</a:t>
            </a:r>
            <a:r>
              <a:rPr lang="en-GB" sz="1200" dirty="0">
                <a:ea typeface="+mn-lt"/>
                <a:cs typeface="+mn-lt"/>
                <a:sym typeface="Public Sans"/>
              </a:rPr>
              <a:t> de redes </a:t>
            </a:r>
            <a:r>
              <a:rPr lang="en-GB" sz="1200" dirty="0" err="1">
                <a:ea typeface="+mn-lt"/>
                <a:cs typeface="+mn-lt"/>
                <a:sym typeface="Public Sans"/>
              </a:rPr>
              <a:t>inteligentes</a:t>
            </a:r>
            <a:r>
              <a:rPr lang="en-GB" sz="1200" dirty="0">
                <a:ea typeface="+mn-lt"/>
                <a:cs typeface="+mn-lt"/>
                <a:sym typeface="Public Sans"/>
              </a:rPr>
              <a:t> para </a:t>
            </a:r>
            <a:r>
              <a:rPr lang="en-GB" sz="1200" dirty="0" err="1">
                <a:ea typeface="+mn-lt"/>
                <a:cs typeface="+mn-lt"/>
                <a:sym typeface="Public Sans"/>
              </a:rPr>
              <a:t>optimizar</a:t>
            </a:r>
            <a:r>
              <a:rPr lang="en-GB" sz="1200" dirty="0">
                <a:ea typeface="+mn-lt"/>
                <a:cs typeface="+mn-lt"/>
                <a:sym typeface="Public Sans"/>
              </a:rPr>
              <a:t> </a:t>
            </a:r>
            <a:r>
              <a:rPr lang="en-GB" sz="1200" dirty="0" err="1">
                <a:ea typeface="+mn-lt"/>
                <a:cs typeface="+mn-lt"/>
                <a:sym typeface="Public Sans"/>
              </a:rPr>
              <a:t>los</a:t>
            </a:r>
            <a:r>
              <a:rPr lang="en-GB" sz="1200" dirty="0">
                <a:ea typeface="+mn-lt"/>
                <a:cs typeface="+mn-lt"/>
                <a:sym typeface="Public Sans"/>
              </a:rPr>
              <a:t> </a:t>
            </a:r>
            <a:r>
              <a:rPr lang="en-GB" sz="1200" dirty="0" err="1">
                <a:ea typeface="+mn-lt"/>
                <a:cs typeface="+mn-lt"/>
                <a:sym typeface="Public Sans"/>
              </a:rPr>
              <a:t>flujos</a:t>
            </a:r>
            <a:r>
              <a:rPr lang="en-GB" sz="1200" dirty="0">
                <a:ea typeface="+mn-lt"/>
                <a:cs typeface="+mn-lt"/>
                <a:sym typeface="Public Sans"/>
              </a:rPr>
              <a:t> de </a:t>
            </a:r>
            <a:r>
              <a:rPr lang="en-GB" sz="1200" dirty="0" err="1">
                <a:ea typeface="+mn-lt"/>
                <a:cs typeface="+mn-lt"/>
                <a:sym typeface="Public Sans"/>
              </a:rPr>
              <a:t>energía</a:t>
            </a:r>
            <a:r>
              <a:rPr lang="en-GB" sz="1200" dirty="0">
                <a:ea typeface="+mn-lt"/>
                <a:cs typeface="+mn-lt"/>
                <a:sym typeface="Public Sans"/>
              </a:rPr>
              <a:t>.</a:t>
            </a:r>
          </a:p>
          <a:p>
            <a:pPr marL="342900" indent="-342900" latinLnBrk="0">
              <a:buFont typeface="Arial" panose="020B0604020202020204" pitchFamily="34" charset="0"/>
              <a:buChar char="•"/>
            </a:pPr>
            <a:r>
              <a:rPr lang="en-GB" sz="1200" dirty="0">
                <a:ea typeface="+mn-lt"/>
                <a:cs typeface="+mn-lt"/>
                <a:sym typeface="Public Sans"/>
              </a:rPr>
              <a:t>La </a:t>
            </a:r>
            <a:r>
              <a:rPr lang="en-GB" sz="1200" dirty="0" err="1">
                <a:ea typeface="+mn-lt"/>
                <a:cs typeface="+mn-lt"/>
                <a:sym typeface="Public Sans"/>
              </a:rPr>
              <a:t>integración</a:t>
            </a:r>
            <a:r>
              <a:rPr lang="en-GB" sz="1200" dirty="0">
                <a:ea typeface="+mn-lt"/>
                <a:cs typeface="+mn-lt"/>
                <a:sym typeface="Public Sans"/>
              </a:rPr>
              <a:t> de </a:t>
            </a:r>
            <a:r>
              <a:rPr lang="en-GB" sz="1200" dirty="0" err="1">
                <a:ea typeface="+mn-lt"/>
                <a:cs typeface="+mn-lt"/>
                <a:sym typeface="Public Sans"/>
              </a:rPr>
              <a:t>fuentes</a:t>
            </a:r>
            <a:r>
              <a:rPr lang="en-GB" sz="1200" dirty="0">
                <a:ea typeface="+mn-lt"/>
                <a:cs typeface="+mn-lt"/>
                <a:sym typeface="Public Sans"/>
              </a:rPr>
              <a:t> de </a:t>
            </a:r>
            <a:r>
              <a:rPr lang="en-GB" sz="1200" dirty="0" err="1">
                <a:ea typeface="+mn-lt"/>
                <a:cs typeface="+mn-lt"/>
                <a:sym typeface="Public Sans"/>
              </a:rPr>
              <a:t>energía</a:t>
            </a:r>
            <a:r>
              <a:rPr lang="en-GB" sz="1200" dirty="0">
                <a:ea typeface="+mn-lt"/>
                <a:cs typeface="+mn-lt"/>
                <a:sym typeface="Public Sans"/>
              </a:rPr>
              <a:t> </a:t>
            </a:r>
            <a:r>
              <a:rPr lang="en-GB" sz="1200" dirty="0" err="1">
                <a:ea typeface="+mn-lt"/>
                <a:cs typeface="+mn-lt"/>
                <a:sym typeface="Public Sans"/>
              </a:rPr>
              <a:t>renovables</a:t>
            </a:r>
            <a:r>
              <a:rPr lang="en-GB" sz="1200" dirty="0">
                <a:ea typeface="+mn-lt"/>
                <a:cs typeface="+mn-lt"/>
                <a:sym typeface="Public Sans"/>
              </a:rPr>
              <a:t>.</a:t>
            </a:r>
          </a:p>
          <a:p>
            <a:pPr marL="342900" indent="-342900" latinLnBrk="0">
              <a:buFont typeface="Arial" panose="020B0604020202020204" pitchFamily="34" charset="0"/>
              <a:buChar char="•"/>
            </a:pPr>
            <a:r>
              <a:rPr lang="en-GB" sz="1200" dirty="0" err="1">
                <a:ea typeface="+mn-lt"/>
                <a:cs typeface="+mn-lt"/>
                <a:sym typeface="Public Sans"/>
              </a:rPr>
              <a:t>Mejora</a:t>
            </a:r>
            <a:r>
              <a:rPr lang="en-GB" sz="1200" dirty="0">
                <a:ea typeface="+mn-lt"/>
                <a:cs typeface="+mn-lt"/>
                <a:sym typeface="Public Sans"/>
              </a:rPr>
              <a:t> de la </a:t>
            </a:r>
            <a:r>
              <a:rPr lang="en-GB" sz="1200" dirty="0" err="1">
                <a:ea typeface="+mn-lt"/>
                <a:cs typeface="+mn-lt"/>
                <a:sym typeface="Public Sans"/>
              </a:rPr>
              <a:t>estabilidad</a:t>
            </a:r>
            <a:r>
              <a:rPr lang="en-GB" sz="1200" dirty="0">
                <a:ea typeface="+mn-lt"/>
                <a:cs typeface="+mn-lt"/>
                <a:sym typeface="Public Sans"/>
              </a:rPr>
              <a:t> de la red.</a:t>
            </a:r>
          </a:p>
          <a:p>
            <a:pPr latinLnBrk="0"/>
            <a:endParaRPr lang="en-GB" sz="1200" dirty="0">
              <a:ea typeface="+mn-lt"/>
              <a:cs typeface="+mn-lt"/>
              <a:sym typeface="Public Sans"/>
            </a:endParaRPr>
          </a:p>
          <a:p>
            <a:pPr latinLnBrk="0"/>
            <a:r>
              <a:rPr lang="en-GB" sz="1200" dirty="0">
                <a:ea typeface="+mn-lt"/>
                <a:cs typeface="+mn-lt"/>
                <a:sym typeface="Public Sans"/>
              </a:rPr>
              <a:t>El </a:t>
            </a:r>
            <a:r>
              <a:rPr lang="en-GB" sz="1200" dirty="0" err="1">
                <a:ea typeface="+mn-lt"/>
                <a:cs typeface="+mn-lt"/>
                <a:sym typeface="Public Sans"/>
              </a:rPr>
              <a:t>análisis</a:t>
            </a:r>
            <a:r>
              <a:rPr lang="en-GB" sz="1200" dirty="0">
                <a:ea typeface="+mn-lt"/>
                <a:cs typeface="+mn-lt"/>
                <a:sym typeface="Public Sans"/>
              </a:rPr>
              <a:t> de </a:t>
            </a:r>
            <a:r>
              <a:rPr lang="en-GB" sz="1200" dirty="0" err="1">
                <a:ea typeface="+mn-lt"/>
                <a:cs typeface="+mn-lt"/>
                <a:sym typeface="Public Sans"/>
              </a:rPr>
              <a:t>datos</a:t>
            </a:r>
            <a:r>
              <a:rPr lang="en-GB" sz="1200" dirty="0">
                <a:ea typeface="+mn-lt"/>
                <a:cs typeface="+mn-lt"/>
                <a:sym typeface="Public Sans"/>
              </a:rPr>
              <a:t> y </a:t>
            </a:r>
            <a:r>
              <a:rPr lang="en-GB" sz="1200" dirty="0" err="1">
                <a:ea typeface="+mn-lt"/>
                <a:cs typeface="+mn-lt"/>
                <a:sym typeface="Public Sans"/>
              </a:rPr>
              <a:t>el</a:t>
            </a:r>
            <a:r>
              <a:rPr lang="en-GB" sz="1200" dirty="0">
                <a:ea typeface="+mn-lt"/>
                <a:cs typeface="+mn-lt"/>
                <a:sym typeface="Public Sans"/>
              </a:rPr>
              <a:t> </a:t>
            </a:r>
            <a:r>
              <a:rPr lang="en-GB" sz="1200" dirty="0" err="1">
                <a:ea typeface="+mn-lt"/>
                <a:cs typeface="+mn-lt"/>
                <a:sym typeface="Public Sans"/>
              </a:rPr>
              <a:t>aprendizaje</a:t>
            </a:r>
            <a:r>
              <a:rPr lang="en-GB" sz="1200" dirty="0">
                <a:ea typeface="+mn-lt"/>
                <a:cs typeface="+mn-lt"/>
                <a:sym typeface="Public Sans"/>
              </a:rPr>
              <a:t> </a:t>
            </a:r>
            <a:r>
              <a:rPr lang="en-GB" sz="1200" dirty="0" err="1">
                <a:ea typeface="+mn-lt"/>
                <a:cs typeface="+mn-lt"/>
                <a:sym typeface="Public Sans"/>
              </a:rPr>
              <a:t>automático</a:t>
            </a:r>
            <a:r>
              <a:rPr lang="en-GB" sz="1200" dirty="0">
                <a:ea typeface="+mn-lt"/>
                <a:cs typeface="+mn-lt"/>
                <a:sym typeface="Public Sans"/>
              </a:rPr>
              <a:t> </a:t>
            </a:r>
            <a:r>
              <a:rPr lang="en-GB" sz="1200" dirty="0" err="1">
                <a:ea typeface="+mn-lt"/>
                <a:cs typeface="+mn-lt"/>
                <a:sym typeface="Public Sans"/>
              </a:rPr>
              <a:t>desempeñan</a:t>
            </a:r>
            <a:r>
              <a:rPr lang="en-GB" sz="1200" dirty="0">
                <a:ea typeface="+mn-lt"/>
                <a:cs typeface="+mn-lt"/>
                <a:sym typeface="Public Sans"/>
              </a:rPr>
              <a:t> un </a:t>
            </a:r>
            <a:r>
              <a:rPr lang="en-GB" sz="1200" dirty="0" err="1">
                <a:ea typeface="+mn-lt"/>
                <a:cs typeface="+mn-lt"/>
                <a:sym typeface="Public Sans"/>
              </a:rPr>
              <a:t>papel</a:t>
            </a:r>
            <a:r>
              <a:rPr lang="en-GB" sz="1200" dirty="0">
                <a:ea typeface="+mn-lt"/>
                <a:cs typeface="+mn-lt"/>
                <a:sym typeface="Public Sans"/>
              </a:rPr>
              <a:t> crucial </a:t>
            </a:r>
            <a:r>
              <a:rPr lang="en-GB" sz="1200" dirty="0" err="1">
                <a:ea typeface="+mn-lt"/>
                <a:cs typeface="+mn-lt"/>
                <a:sym typeface="Public Sans"/>
              </a:rPr>
              <a:t>en</a:t>
            </a:r>
            <a:r>
              <a:rPr lang="en-GB" sz="1200" dirty="0">
                <a:ea typeface="+mn-lt"/>
                <a:cs typeface="+mn-lt"/>
                <a:sym typeface="Public Sans"/>
              </a:rPr>
              <a:t> la </a:t>
            </a:r>
            <a:r>
              <a:rPr lang="en-GB" sz="1200" dirty="0" err="1">
                <a:ea typeface="+mn-lt"/>
                <a:cs typeface="+mn-lt"/>
                <a:sym typeface="Public Sans"/>
              </a:rPr>
              <a:t>mejora</a:t>
            </a:r>
            <a:r>
              <a:rPr lang="en-GB" sz="1200" dirty="0">
                <a:ea typeface="+mn-lt"/>
                <a:cs typeface="+mn-lt"/>
                <a:sym typeface="Public Sans"/>
              </a:rPr>
              <a:t> de la </a:t>
            </a:r>
            <a:r>
              <a:rPr lang="en-GB" sz="1200" dirty="0" err="1">
                <a:ea typeface="+mn-lt"/>
                <a:cs typeface="+mn-lt"/>
                <a:sym typeface="Public Sans"/>
              </a:rPr>
              <a:t>eficiencia</a:t>
            </a:r>
            <a:r>
              <a:rPr lang="en-GB" sz="1200" dirty="0">
                <a:ea typeface="+mn-lt"/>
                <a:cs typeface="+mn-lt"/>
                <a:sym typeface="Public Sans"/>
              </a:rPr>
              <a:t> </a:t>
            </a:r>
            <a:r>
              <a:rPr lang="en-GB" sz="1200" dirty="0" err="1">
                <a:ea typeface="+mn-lt"/>
                <a:cs typeface="+mn-lt"/>
                <a:sym typeface="Public Sans"/>
              </a:rPr>
              <a:t>energética</a:t>
            </a:r>
            <a:r>
              <a:rPr lang="en-GB" sz="1200" dirty="0">
                <a:ea typeface="+mn-lt"/>
                <a:cs typeface="+mn-lt"/>
                <a:sym typeface="Public Sans"/>
              </a:rPr>
              <a:t> al: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err="1">
                <a:ea typeface="+mn-lt"/>
                <a:cs typeface="+mn-lt"/>
                <a:sym typeface="Public Sans"/>
              </a:rPr>
              <a:t>Identificando</a:t>
            </a:r>
            <a:r>
              <a:rPr lang="en-GB" sz="1200" dirty="0">
                <a:ea typeface="+mn-lt"/>
                <a:cs typeface="+mn-lt"/>
                <a:sym typeface="Public Sans"/>
              </a:rPr>
              <a:t> </a:t>
            </a:r>
            <a:r>
              <a:rPr lang="en-GB" sz="1200" dirty="0" err="1">
                <a:ea typeface="+mn-lt"/>
                <a:cs typeface="+mn-lt"/>
                <a:sym typeface="Public Sans"/>
              </a:rPr>
              <a:t>el</a:t>
            </a:r>
            <a:r>
              <a:rPr lang="en-GB" sz="1200" dirty="0">
                <a:ea typeface="+mn-lt"/>
                <a:cs typeface="+mn-lt"/>
                <a:sym typeface="Public Sans"/>
              </a:rPr>
              <a:t> </a:t>
            </a:r>
            <a:r>
              <a:rPr lang="en-GB" sz="1200" dirty="0" err="1">
                <a:ea typeface="+mn-lt"/>
                <a:cs typeface="+mn-lt"/>
                <a:sym typeface="Public Sans"/>
              </a:rPr>
              <a:t>desperdicio</a:t>
            </a:r>
            <a:r>
              <a:rPr lang="en-GB" sz="1200" dirty="0">
                <a:ea typeface="+mn-lt"/>
                <a:cs typeface="+mn-lt"/>
                <a:sym typeface="Public Sans"/>
              </a:rPr>
              <a:t>.</a:t>
            </a:r>
          </a:p>
          <a:p>
            <a:pPr marL="342900" indent="-342900" latinLnBrk="0">
              <a:buFont typeface="Arial" panose="020B0604020202020204" pitchFamily="34" charset="0"/>
              <a:buChar char="•"/>
            </a:pPr>
            <a:r>
              <a:rPr lang="en-GB" sz="1200" dirty="0" err="1">
                <a:ea typeface="+mn-lt"/>
                <a:cs typeface="+mn-lt"/>
                <a:sym typeface="Public Sans"/>
              </a:rPr>
              <a:t>Optimizar</a:t>
            </a:r>
            <a:r>
              <a:rPr lang="en-GB" sz="1200" dirty="0">
                <a:ea typeface="+mn-lt"/>
                <a:cs typeface="+mn-lt"/>
                <a:sym typeface="Public Sans"/>
              </a:rPr>
              <a:t> </a:t>
            </a:r>
            <a:r>
              <a:rPr lang="en-GB" sz="1200" dirty="0" err="1">
                <a:ea typeface="+mn-lt"/>
                <a:cs typeface="+mn-lt"/>
                <a:sym typeface="Public Sans"/>
              </a:rPr>
              <a:t>el</a:t>
            </a:r>
            <a:r>
              <a:rPr lang="en-GB" sz="1200" dirty="0">
                <a:ea typeface="+mn-lt"/>
                <a:cs typeface="+mn-lt"/>
                <a:sym typeface="Public Sans"/>
              </a:rPr>
              <a:t> </a:t>
            </a:r>
            <a:r>
              <a:rPr lang="en-GB" sz="1200" dirty="0" err="1">
                <a:ea typeface="+mn-lt"/>
                <a:cs typeface="+mn-lt"/>
                <a:sym typeface="Public Sans"/>
              </a:rPr>
              <a:t>consumo</a:t>
            </a:r>
            <a:r>
              <a:rPr lang="en-GB" sz="1200" dirty="0">
                <a:ea typeface="+mn-lt"/>
                <a:cs typeface="+mn-lt"/>
                <a:sym typeface="Public Sans"/>
              </a:rPr>
              <a:t>.</a:t>
            </a:r>
          </a:p>
          <a:p>
            <a:pPr marL="342900" indent="-342900" latinLnBrk="0">
              <a:buFont typeface="Arial" panose="020B0604020202020204" pitchFamily="34" charset="0"/>
              <a:buChar char="•"/>
            </a:pPr>
            <a:r>
              <a:rPr lang="en-GB" sz="1200" dirty="0">
                <a:ea typeface="+mn-lt"/>
                <a:cs typeface="+mn-lt"/>
                <a:sym typeface="Public Sans"/>
              </a:rPr>
              <a:t>La </a:t>
            </a:r>
            <a:r>
              <a:rPr lang="en-GB" sz="1200" dirty="0" err="1">
                <a:ea typeface="+mn-lt"/>
                <a:cs typeface="+mn-lt"/>
                <a:sym typeface="Public Sans"/>
              </a:rPr>
              <a:t>previsión</a:t>
            </a:r>
            <a:r>
              <a:rPr lang="en-GB" sz="1200" dirty="0">
                <a:ea typeface="+mn-lt"/>
                <a:cs typeface="+mn-lt"/>
                <a:sym typeface="Public Sans"/>
              </a:rPr>
              <a:t> de la </a:t>
            </a:r>
            <a:r>
              <a:rPr lang="en-GB" sz="1200" dirty="0" err="1">
                <a:ea typeface="+mn-lt"/>
                <a:cs typeface="+mn-lt"/>
                <a:sym typeface="Public Sans"/>
              </a:rPr>
              <a:t>demanda</a:t>
            </a:r>
            <a:r>
              <a:rPr lang="en-GB" sz="1200" dirty="0">
                <a:ea typeface="+mn-lt"/>
                <a:cs typeface="+mn-lt"/>
                <a:sym typeface="Public Sans"/>
              </a:rPr>
              <a:t>.</a:t>
            </a:r>
          </a:p>
          <a:p>
            <a:pPr marL="342900" indent="-342900" latinLnBrk="0">
              <a:buFont typeface="Arial" panose="020B0604020202020204" pitchFamily="34" charset="0"/>
              <a:buChar char="•"/>
            </a:pPr>
            <a:r>
              <a:rPr lang="en-GB" sz="1200" dirty="0" err="1">
                <a:ea typeface="+mn-lt"/>
                <a:cs typeface="+mn-lt"/>
                <a:sym typeface="Public Sans"/>
              </a:rPr>
              <a:t>Predicción</a:t>
            </a:r>
            <a:r>
              <a:rPr lang="en-GB" sz="1200" dirty="0">
                <a:ea typeface="+mn-lt"/>
                <a:cs typeface="+mn-lt"/>
                <a:sym typeface="Public Sans"/>
              </a:rPr>
              <a:t> de </a:t>
            </a:r>
            <a:r>
              <a:rPr lang="en-GB" sz="1200" dirty="0" err="1">
                <a:ea typeface="+mn-lt"/>
                <a:cs typeface="+mn-lt"/>
                <a:sym typeface="Public Sans"/>
              </a:rPr>
              <a:t>fallos</a:t>
            </a:r>
            <a:r>
              <a:rPr lang="en-GB" sz="1200" dirty="0">
                <a:ea typeface="+mn-lt"/>
                <a:cs typeface="+mn-lt"/>
                <a:sym typeface="Public Sans"/>
              </a:rPr>
              <a:t> </a:t>
            </a:r>
            <a:r>
              <a:rPr lang="en-GB" sz="1200" dirty="0" err="1">
                <a:ea typeface="+mn-lt"/>
                <a:cs typeface="+mn-lt"/>
                <a:sym typeface="Public Sans"/>
              </a:rPr>
              <a:t>en</a:t>
            </a:r>
            <a:r>
              <a:rPr lang="en-GB" sz="1200" dirty="0">
                <a:ea typeface="+mn-lt"/>
                <a:cs typeface="+mn-lt"/>
                <a:sym typeface="Public Sans"/>
              </a:rPr>
              <a:t> </a:t>
            </a:r>
            <a:r>
              <a:rPr lang="en-GB" sz="1200" dirty="0" err="1">
                <a:ea typeface="+mn-lt"/>
                <a:cs typeface="+mn-lt"/>
                <a:sym typeface="Public Sans"/>
              </a:rPr>
              <a:t>los</a:t>
            </a:r>
            <a:r>
              <a:rPr lang="en-GB" sz="1200" dirty="0">
                <a:ea typeface="+mn-lt"/>
                <a:cs typeface="+mn-lt"/>
                <a:sym typeface="Public Sans"/>
              </a:rPr>
              <a:t> </a:t>
            </a:r>
            <a:r>
              <a:rPr lang="en-GB" sz="1200" dirty="0" err="1">
                <a:ea typeface="+mn-lt"/>
                <a:cs typeface="+mn-lt"/>
                <a:sym typeface="Public Sans"/>
              </a:rPr>
              <a:t>equipos</a:t>
            </a:r>
            <a:r>
              <a:rPr lang="en-GB" sz="1200" dirty="0">
                <a:ea typeface="+mn-lt"/>
                <a:cs typeface="+mn-lt"/>
                <a:sym typeface="Public Sans"/>
              </a:rPr>
              <a:t> para </a:t>
            </a:r>
            <a:r>
              <a:rPr lang="en-GB" sz="1200" dirty="0" err="1">
                <a:ea typeface="+mn-lt"/>
                <a:cs typeface="+mn-lt"/>
                <a:sym typeface="Public Sans"/>
              </a:rPr>
              <a:t>mejorar</a:t>
            </a:r>
            <a:r>
              <a:rPr lang="en-GB" sz="1200" dirty="0">
                <a:ea typeface="+mn-lt"/>
                <a:cs typeface="+mn-lt"/>
                <a:sym typeface="Public Sans"/>
              </a:rPr>
              <a:t> </a:t>
            </a:r>
            <a:r>
              <a:rPr lang="en-GB" sz="1200" dirty="0" err="1">
                <a:ea typeface="+mn-lt"/>
                <a:cs typeface="+mn-lt"/>
                <a:sym typeface="Public Sans"/>
              </a:rPr>
              <a:t>los</a:t>
            </a:r>
            <a:r>
              <a:rPr lang="en-GB" sz="1200" dirty="0">
                <a:ea typeface="+mn-lt"/>
                <a:cs typeface="+mn-lt"/>
                <a:sym typeface="Public Sans"/>
              </a:rPr>
              <a:t> </a:t>
            </a:r>
            <a:r>
              <a:rPr lang="en-GB" sz="1200" dirty="0" err="1">
                <a:ea typeface="+mn-lt"/>
                <a:cs typeface="+mn-lt"/>
                <a:sym typeface="Public Sans"/>
              </a:rPr>
              <a:t>programas</a:t>
            </a:r>
            <a:r>
              <a:rPr lang="en-GB" sz="1200" dirty="0">
                <a:ea typeface="+mn-lt"/>
                <a:cs typeface="+mn-lt"/>
                <a:sym typeface="Public Sans"/>
              </a:rPr>
              <a:t> de </a:t>
            </a:r>
            <a:r>
              <a:rPr lang="en-GB" sz="1200" dirty="0" err="1">
                <a:ea typeface="+mn-lt"/>
                <a:cs typeface="+mn-lt"/>
                <a:sym typeface="Public Sans"/>
              </a:rPr>
              <a:t>mantenimiento</a:t>
            </a:r>
            <a:r>
              <a:rPr lang="en-GB" sz="1200" dirty="0">
                <a:ea typeface="+mn-lt"/>
                <a:cs typeface="+mn-lt"/>
                <a:sym typeface="Public Sans"/>
              </a:rPr>
              <a:t>.</a:t>
            </a:r>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289333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a:t>
            </a:r>
            <a:r>
              <a:rPr lang="en-US" sz="1200" b="1" dirty="0" err="1">
                <a:solidFill>
                  <a:schemeClr val="bg1"/>
                </a:solidFill>
                <a:latin typeface="Public Sans"/>
                <a:ea typeface="Public Sans"/>
                <a:cs typeface="Public Sans"/>
                <a:sym typeface="Public Sans"/>
              </a:rPr>
              <a:t>Sinergias</a:t>
            </a:r>
            <a:r>
              <a:rPr lang="en-US" sz="1200" b="1" dirty="0">
                <a:solidFill>
                  <a:schemeClr val="bg1"/>
                </a:solidFill>
                <a:latin typeface="Public Sans"/>
                <a:ea typeface="Public Sans"/>
                <a:cs typeface="Public Sans"/>
                <a:sym typeface="Public Sans"/>
              </a:rPr>
              <a:t>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a:t>
            </a:r>
            <a:r>
              <a:rPr lang="en-GB" sz="1200" i="1" noProof="0" dirty="0" err="1">
                <a:solidFill>
                  <a:schemeClr val="accent2"/>
                </a:solidFill>
              </a:rPr>
              <a:t>Cómo</a:t>
            </a:r>
            <a:r>
              <a:rPr lang="en-GB" sz="1200" i="1" noProof="0" dirty="0">
                <a:solidFill>
                  <a:schemeClr val="accent2"/>
                </a:solidFill>
              </a:rPr>
              <a:t> </a:t>
            </a:r>
            <a:r>
              <a:rPr lang="en-GB" sz="1200" i="1" noProof="0" dirty="0" err="1">
                <a:solidFill>
                  <a:schemeClr val="accent2"/>
                </a:solidFill>
              </a:rPr>
              <a:t>colaboran</a:t>
            </a:r>
            <a:r>
              <a:rPr lang="en-GB" sz="1200" i="1" noProof="0" dirty="0">
                <a:solidFill>
                  <a:schemeClr val="accent2"/>
                </a:solidFill>
              </a:rPr>
              <a:t> la </a:t>
            </a:r>
            <a:r>
              <a:rPr lang="en-GB" sz="1200" i="1" noProof="0" dirty="0" err="1">
                <a:solidFill>
                  <a:schemeClr val="accent2"/>
                </a:solidFill>
              </a:rPr>
              <a:t>circularidad</a:t>
            </a:r>
            <a:r>
              <a:rPr lang="en-GB" sz="1200" i="1" noProof="0" dirty="0">
                <a:solidFill>
                  <a:schemeClr val="accent2"/>
                </a:solidFill>
              </a:rPr>
              <a:t> y la </a:t>
            </a:r>
            <a:r>
              <a:rPr lang="en-GB" sz="1200" i="1" noProof="0" dirty="0" err="1">
                <a:solidFill>
                  <a:schemeClr val="accent2"/>
                </a:solidFill>
              </a:rPr>
              <a:t>digitalización</a:t>
            </a:r>
            <a:r>
              <a:rPr lang="en-GB" sz="1200" i="1" noProof="0" dirty="0">
                <a:solidFill>
                  <a:schemeClr val="accent2"/>
                </a:solidFill>
              </a:rPr>
              <a:t> para </a:t>
            </a:r>
            <a:r>
              <a:rPr lang="en-GB" sz="1200" i="1" noProof="0" dirty="0" err="1">
                <a:solidFill>
                  <a:schemeClr val="accent2"/>
                </a:solidFill>
              </a:rPr>
              <a:t>lograr</a:t>
            </a:r>
            <a:r>
              <a:rPr lang="en-GB" sz="1200" i="1" noProof="0" dirty="0">
                <a:solidFill>
                  <a:schemeClr val="accent2"/>
                </a:solidFill>
              </a:rPr>
              <a:t> un </a:t>
            </a:r>
            <a:r>
              <a:rPr lang="en-GB" sz="1200" i="1" noProof="0" dirty="0" err="1">
                <a:solidFill>
                  <a:schemeClr val="accent2"/>
                </a:solidFill>
              </a:rPr>
              <a:t>futuro</a:t>
            </a:r>
            <a:r>
              <a:rPr lang="en-GB" sz="1200" i="1" noProof="0" dirty="0">
                <a:solidFill>
                  <a:schemeClr val="accent2"/>
                </a:solidFill>
              </a:rPr>
              <a:t> </a:t>
            </a:r>
            <a:r>
              <a:rPr lang="en-GB" sz="1200" i="1" noProof="0" dirty="0" err="1">
                <a:solidFill>
                  <a:schemeClr val="accent2"/>
                </a:solidFill>
              </a:rPr>
              <a:t>sostenible</a:t>
            </a:r>
            <a:r>
              <a:rPr lang="en-GB" sz="1200" i="1" noProof="0" dirty="0">
                <a:solidFill>
                  <a:schemeClr val="accent2"/>
                </a:solidFill>
              </a:rPr>
              <a:t>?</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180523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a:t>
            </a:r>
            <a:r>
              <a:rPr lang="en-US" sz="1200" b="1" dirty="0" err="1">
                <a:solidFill>
                  <a:schemeClr val="bg1"/>
                </a:solidFill>
                <a:latin typeface="Public Sans"/>
                <a:ea typeface="Public Sans"/>
                <a:cs typeface="Public Sans"/>
                <a:sym typeface="Public Sans"/>
              </a:rPr>
              <a:t>Sinergias</a:t>
            </a:r>
            <a:r>
              <a:rPr lang="en-US" sz="1200" b="1" dirty="0">
                <a:solidFill>
                  <a:schemeClr val="bg1"/>
                </a:solidFill>
                <a:latin typeface="Public Sans"/>
                <a:ea typeface="Public Sans"/>
                <a:cs typeface="Public Sans"/>
                <a:sym typeface="Public Sans"/>
              </a:rPr>
              <a:t> </a:t>
            </a:r>
            <a:endParaRPr lang="en-US" sz="1050" dirty="0">
              <a:solidFill>
                <a:schemeClr val="bg1"/>
              </a:solidFill>
            </a:endParaRPr>
          </a:p>
          <a:p>
            <a:pPr lvl="0" latinLnBrk="0" hangingPunct="0"/>
            <a:r>
              <a:rPr lang="en-GB" sz="1200" dirty="0">
                <a:solidFill>
                  <a:srgbClr val="2B2C30"/>
                </a:solidFill>
                <a:ea typeface="Public Sans"/>
                <a:cs typeface="Public Sans"/>
                <a:sym typeface="Public Sans"/>
              </a:rPr>
              <a:t>Tanto </a:t>
            </a:r>
            <a:r>
              <a:rPr lang="en-GB" sz="1200" noProof="0" dirty="0">
                <a:solidFill>
                  <a:srgbClr val="2B2C30"/>
                </a:solidFill>
                <a:ea typeface="Public Sans"/>
                <a:cs typeface="Public Sans"/>
                <a:sym typeface="Public Sans"/>
              </a:rPr>
              <a:t>la </a:t>
            </a:r>
            <a:r>
              <a:rPr lang="en-GB" sz="1200" noProof="0" dirty="0" err="1">
                <a:solidFill>
                  <a:srgbClr val="2B2C30"/>
                </a:solidFill>
                <a:ea typeface="Public Sans"/>
                <a:cs typeface="Public Sans"/>
                <a:sym typeface="Public Sans"/>
              </a:rPr>
              <a:t>circularidad</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como</a:t>
            </a:r>
            <a:r>
              <a:rPr lang="en-GB" sz="1200" noProof="0" dirty="0">
                <a:solidFill>
                  <a:srgbClr val="2B2C30"/>
                </a:solidFill>
                <a:ea typeface="Public Sans"/>
                <a:cs typeface="Public Sans"/>
                <a:sym typeface="Public Sans"/>
              </a:rPr>
              <a:t> la </a:t>
            </a:r>
            <a:r>
              <a:rPr lang="en-GB" sz="1200" noProof="0" dirty="0" err="1">
                <a:solidFill>
                  <a:srgbClr val="2B2C30"/>
                </a:solidFill>
                <a:ea typeface="Public Sans"/>
                <a:cs typeface="Public Sans"/>
                <a:sym typeface="Public Sans"/>
              </a:rPr>
              <a:t>digitalización</a:t>
            </a:r>
            <a:r>
              <a:rPr lang="en-GB" sz="1200" noProof="0" dirty="0">
                <a:solidFill>
                  <a:srgbClr val="2B2C30"/>
                </a:solidFill>
                <a:ea typeface="Public Sans"/>
                <a:cs typeface="Public Sans"/>
                <a:sym typeface="Public Sans"/>
              </a:rPr>
              <a:t> son </a:t>
            </a:r>
            <a:r>
              <a:rPr lang="en-GB" sz="1200" noProof="0" dirty="0" err="1">
                <a:solidFill>
                  <a:srgbClr val="2B2C30"/>
                </a:solidFill>
                <a:ea typeface="Public Sans"/>
                <a:cs typeface="Public Sans"/>
                <a:sym typeface="Public Sans"/>
              </a:rPr>
              <a:t>esenciales</a:t>
            </a:r>
            <a:r>
              <a:rPr lang="en-GB" sz="1200" noProof="0" dirty="0">
                <a:solidFill>
                  <a:srgbClr val="2B2C30"/>
                </a:solidFill>
                <a:ea typeface="Public Sans"/>
                <a:cs typeface="Public Sans"/>
                <a:sym typeface="Public Sans"/>
              </a:rPr>
              <a:t> para un </a:t>
            </a:r>
            <a:r>
              <a:rPr lang="en-GB" sz="1200" noProof="0" dirty="0" err="1">
                <a:solidFill>
                  <a:srgbClr val="2B2C30"/>
                </a:solidFill>
                <a:ea typeface="Public Sans"/>
                <a:cs typeface="Public Sans"/>
                <a:sym typeface="Public Sans"/>
              </a:rPr>
              <a:t>futuro</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energético</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sostenible</a:t>
            </a:r>
            <a:r>
              <a:rPr lang="en-GB" sz="1200" noProof="0" dirty="0">
                <a:solidFill>
                  <a:srgbClr val="2B2C30"/>
                </a:solidFill>
                <a:ea typeface="Public Sans"/>
                <a:cs typeface="Public Sans"/>
                <a:sym typeface="Public Sans"/>
              </a:rPr>
              <a:t>.  Las </a:t>
            </a:r>
            <a:r>
              <a:rPr lang="en-GB" sz="1200" noProof="0" dirty="0" err="1">
                <a:solidFill>
                  <a:srgbClr val="2B2C30"/>
                </a:solidFill>
                <a:ea typeface="Public Sans"/>
                <a:cs typeface="Public Sans"/>
                <a:sym typeface="Public Sans"/>
              </a:rPr>
              <a:t>tecnologías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digitales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pueden</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facilitar</a:t>
            </a:r>
            <a:r>
              <a:rPr lang="en-GB" sz="1200" noProof="0" dirty="0">
                <a:solidFill>
                  <a:srgbClr val="2B2C30"/>
                </a:solidFill>
                <a:ea typeface="Public Sans"/>
                <a:cs typeface="Public Sans"/>
                <a:sym typeface="Public Sans"/>
              </a:rPr>
              <a:t> la </a:t>
            </a:r>
            <a:r>
              <a:rPr lang="en-GB" sz="1200" noProof="0" dirty="0" err="1">
                <a:solidFill>
                  <a:srgbClr val="2B2C30"/>
                </a:solidFill>
                <a:ea typeface="Public Sans"/>
                <a:cs typeface="Public Sans"/>
                <a:sym typeface="Public Sans"/>
              </a:rPr>
              <a:t>aplicación</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los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principios</a:t>
            </a:r>
            <a:r>
              <a:rPr lang="en-GB" sz="1200" noProof="0" dirty="0">
                <a:solidFill>
                  <a:srgbClr val="2B2C30"/>
                </a:solidFill>
                <a:ea typeface="Public Sans"/>
                <a:cs typeface="Public Sans"/>
                <a:sym typeface="Public Sans"/>
              </a:rPr>
              <a:t> de la </a:t>
            </a:r>
            <a:r>
              <a:rPr lang="en-GB" sz="1200" noProof="0" dirty="0" err="1">
                <a:solidFill>
                  <a:srgbClr val="2B2C30"/>
                </a:solidFill>
                <a:ea typeface="Public Sans"/>
                <a:cs typeface="Public Sans"/>
                <a:sym typeface="Public Sans"/>
              </a:rPr>
              <a:t>economía</a:t>
            </a:r>
            <a:r>
              <a:rPr lang="en-GB" sz="1200" noProof="0" dirty="0">
                <a:solidFill>
                  <a:srgbClr val="2B2C30"/>
                </a:solidFill>
                <a:ea typeface="Public Sans"/>
                <a:cs typeface="Public Sans"/>
                <a:sym typeface="Public Sans"/>
              </a:rPr>
              <a:t> circular, </a:t>
            </a:r>
            <a:r>
              <a:rPr lang="en-GB" sz="1200" noProof="0" dirty="0" err="1">
                <a:solidFill>
                  <a:srgbClr val="2B2C30"/>
                </a:solidFill>
                <a:ea typeface="Public Sans"/>
                <a:cs typeface="Public Sans"/>
                <a:sym typeface="Public Sans"/>
              </a:rPr>
              <a:t>mientras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que</a:t>
            </a:r>
            <a:r>
              <a:rPr lang="en-GB" sz="1200" noProof="0" dirty="0">
                <a:solidFill>
                  <a:srgbClr val="2B2C30"/>
                </a:solidFill>
                <a:ea typeface="Public Sans"/>
                <a:cs typeface="Public Sans"/>
                <a:sym typeface="Public Sans"/>
              </a:rPr>
              <a:t> la </a:t>
            </a:r>
            <a:r>
              <a:rPr lang="en-GB" sz="1200" noProof="0" dirty="0" err="1">
                <a:solidFill>
                  <a:srgbClr val="2B2C30"/>
                </a:solidFill>
                <a:ea typeface="Public Sans"/>
                <a:cs typeface="Public Sans"/>
                <a:sym typeface="Public Sans"/>
              </a:rPr>
              <a:t>circularidad</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puede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potenciar</a:t>
            </a:r>
            <a:r>
              <a:rPr lang="en-GB" sz="1200" noProof="0" dirty="0">
                <a:solidFill>
                  <a:srgbClr val="2B2C30"/>
                </a:solidFill>
                <a:ea typeface="Public Sans"/>
                <a:cs typeface="Public Sans"/>
                <a:sym typeface="Public Sans"/>
              </a:rPr>
              <a:t> las </a:t>
            </a:r>
            <a:r>
              <a:rPr lang="en-GB" sz="1200" noProof="0" dirty="0" err="1">
                <a:solidFill>
                  <a:srgbClr val="2B2C30"/>
                </a:solidFill>
                <a:ea typeface="Public Sans"/>
                <a:cs typeface="Public Sans"/>
                <a:sym typeface="Public Sans"/>
              </a:rPr>
              <a:t>ventajas</a:t>
            </a:r>
            <a:r>
              <a:rPr lang="en-GB" sz="1200" noProof="0" dirty="0">
                <a:solidFill>
                  <a:srgbClr val="2B2C30"/>
                </a:solidFill>
                <a:ea typeface="Public Sans"/>
                <a:cs typeface="Public Sans"/>
                <a:sym typeface="Public Sans"/>
              </a:rPr>
              <a:t> de la </a:t>
            </a:r>
            <a:r>
              <a:rPr lang="en-GB" sz="1200" noProof="0" dirty="0" err="1">
                <a:solidFill>
                  <a:srgbClr val="2B2C30"/>
                </a:solidFill>
                <a:ea typeface="Public Sans"/>
                <a:cs typeface="Public Sans"/>
                <a:sym typeface="Public Sans"/>
              </a:rPr>
              <a:t>digitalización</a:t>
            </a:r>
            <a:r>
              <a:rPr lang="en-GB" sz="1200" noProof="0" dirty="0">
                <a:solidFill>
                  <a:srgbClr val="2B2C30"/>
                </a:solidFill>
                <a:ea typeface="Public Sans"/>
                <a:cs typeface="Public Sans"/>
                <a:sym typeface="Public Sans"/>
              </a:rPr>
              <a:t>.  Por </a:t>
            </a:r>
            <a:r>
              <a:rPr lang="en-GB" sz="1200" noProof="0" dirty="0" err="1">
                <a:solidFill>
                  <a:srgbClr val="2B2C30"/>
                </a:solidFill>
                <a:ea typeface="Public Sans"/>
                <a:cs typeface="Public Sans"/>
                <a:sym typeface="Public Sans"/>
              </a:rPr>
              <a:t>ejemplo</a:t>
            </a:r>
            <a:r>
              <a:rPr lang="en-GB" sz="1200" noProof="0" dirty="0">
                <a:solidFill>
                  <a:srgbClr val="2B2C30"/>
                </a:solidFill>
                <a:ea typeface="Public Sans"/>
                <a:cs typeface="Public Sans"/>
                <a:sym typeface="Public Sans"/>
              </a:rPr>
              <a:t>:</a:t>
            </a:r>
          </a:p>
          <a:p>
            <a:pPr lvl="0" latinLnBrk="0" hangingPunct="0"/>
            <a:endParaRPr lang="en-GB" sz="1200" noProof="0" dirty="0"/>
          </a:p>
          <a:p>
            <a:pPr marL="34290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Las </a:t>
            </a:r>
            <a:r>
              <a:rPr lang="en-GB" sz="1200" b="1" noProof="0" dirty="0" err="1">
                <a:solidFill>
                  <a:srgbClr val="2B2C30"/>
                </a:solidFill>
                <a:ea typeface="Public Sans"/>
                <a:cs typeface="Public Sans"/>
                <a:sym typeface="Public Sans"/>
              </a:rPr>
              <a:t>plataformas</a:t>
            </a:r>
            <a:r>
              <a:rPr lang="en-GB" sz="1200" b="1" noProof="0" dirty="0">
                <a:solidFill>
                  <a:srgbClr val="2B2C30"/>
                </a:solidFill>
                <a:ea typeface="Public Sans"/>
                <a:cs typeface="Public Sans"/>
                <a:sym typeface="Public Sans"/>
              </a:rPr>
              <a:t> </a:t>
            </a:r>
            <a:r>
              <a:rPr lang="en-GB" sz="1200" b="1" noProof="0" dirty="0" err="1">
                <a:solidFill>
                  <a:srgbClr val="2B2C30"/>
                </a:solidFill>
                <a:ea typeface="Public Sans"/>
                <a:cs typeface="Public Sans"/>
                <a:sym typeface="Public Sans"/>
              </a:rPr>
              <a:t>digitales</a:t>
            </a:r>
            <a:r>
              <a:rPr lang="en-GB" sz="1200" b="1"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pueden</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realizar</a:t>
            </a:r>
            <a:r>
              <a:rPr lang="en-GB" sz="1200" noProof="0" dirty="0">
                <a:solidFill>
                  <a:srgbClr val="2B2C30"/>
                </a:solidFill>
                <a:ea typeface="Public Sans"/>
                <a:cs typeface="Public Sans"/>
                <a:sym typeface="Public Sans"/>
              </a:rPr>
              <a:t> un </a:t>
            </a:r>
            <a:r>
              <a:rPr lang="en-GB" sz="1200" noProof="0" dirty="0" err="1">
                <a:solidFill>
                  <a:srgbClr val="2B2C30"/>
                </a:solidFill>
                <a:ea typeface="Public Sans"/>
                <a:cs typeface="Public Sans"/>
                <a:sym typeface="Public Sans"/>
              </a:rPr>
              <a:t>seguimiento</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gestionar</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los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recursos</a:t>
            </a:r>
            <a:r>
              <a:rPr lang="en-GB" sz="1200" noProof="0" dirty="0">
                <a:solidFill>
                  <a:srgbClr val="2B2C30"/>
                </a:solidFill>
                <a:ea typeface="Public Sans"/>
                <a:cs typeface="Public Sans"/>
                <a:sym typeface="Public Sans"/>
              </a:rPr>
              <a:t> a lo largo de </a:t>
            </a:r>
            <a:r>
              <a:rPr lang="en-GB" sz="1200" noProof="0" dirty="0" err="1">
                <a:solidFill>
                  <a:srgbClr val="2B2C30"/>
                </a:solidFill>
                <a:ea typeface="Public Sans"/>
                <a:cs typeface="Public Sans"/>
                <a:sym typeface="Public Sans"/>
              </a:rPr>
              <a:t>su</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ciclo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vida</a:t>
            </a:r>
            <a:r>
              <a:rPr lang="en-GB" sz="1200" noProof="0" dirty="0">
                <a:solidFill>
                  <a:srgbClr val="2B2C30"/>
                </a:solidFill>
                <a:ea typeface="Public Sans"/>
                <a:cs typeface="Public Sans"/>
                <a:sym typeface="Public Sans"/>
              </a:rPr>
              <a:t>, lo </a:t>
            </a:r>
            <a:r>
              <a:rPr lang="en-GB" sz="1200" noProof="0" dirty="0" err="1">
                <a:solidFill>
                  <a:srgbClr val="2B2C30"/>
                </a:solidFill>
                <a:ea typeface="Public Sans"/>
                <a:cs typeface="Public Sans"/>
                <a:sym typeface="Public Sans"/>
              </a:rPr>
              <a:t>que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permite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una</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mejor</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reutilización</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reciclaje</a:t>
            </a:r>
            <a:r>
              <a:rPr lang="en-GB" sz="1200" noProof="0" dirty="0">
                <a:solidFill>
                  <a:srgbClr val="2B2C30"/>
                </a:solidFill>
                <a:ea typeface="Public Sans"/>
                <a:cs typeface="Public Sans"/>
                <a:sym typeface="Public Sans"/>
              </a:rPr>
              <a:t>.</a:t>
            </a:r>
            <a:endParaRPr lang="en-GB" sz="1200" dirty="0">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El </a:t>
            </a:r>
            <a:r>
              <a:rPr lang="en-GB" sz="1200" b="1" noProof="0" dirty="0" err="1">
                <a:solidFill>
                  <a:srgbClr val="2B2C30"/>
                </a:solidFill>
                <a:ea typeface="Public Sans"/>
                <a:cs typeface="Public Sans"/>
                <a:sym typeface="Public Sans"/>
              </a:rPr>
              <a:t>análisis</a:t>
            </a:r>
            <a:r>
              <a:rPr lang="en-GB" sz="1200" b="1" noProof="0" dirty="0">
                <a:solidFill>
                  <a:srgbClr val="2B2C30"/>
                </a:solidFill>
                <a:ea typeface="Public Sans"/>
                <a:cs typeface="Public Sans"/>
                <a:sym typeface="Public Sans"/>
              </a:rPr>
              <a:t> de </a:t>
            </a:r>
            <a:r>
              <a:rPr lang="en-GB" sz="1200" b="1" noProof="0" dirty="0" err="1">
                <a:solidFill>
                  <a:srgbClr val="2B2C30"/>
                </a:solidFill>
                <a:ea typeface="Public Sans"/>
                <a:cs typeface="Public Sans"/>
                <a:sym typeface="Public Sans"/>
              </a:rPr>
              <a:t>datos</a:t>
            </a:r>
            <a:r>
              <a:rPr lang="en-GB" sz="1200" b="1"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puede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optimizar</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el</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consumo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energía</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reducir</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los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residuos</a:t>
            </a:r>
            <a:r>
              <a:rPr lang="en-GB" sz="1200" noProof="0" dirty="0">
                <a:solidFill>
                  <a:srgbClr val="2B2C30"/>
                </a:solidFill>
                <a:ea typeface="Public Sans"/>
                <a:cs typeface="Public Sans"/>
                <a:sym typeface="Public Sans"/>
              </a:rPr>
              <a:t>.</a:t>
            </a:r>
            <a:endParaRPr lang="en-GB" sz="1200" noProof="0" dirty="0">
              <a:ea typeface="Calibri"/>
              <a:cs typeface="Calibri"/>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Las redes </a:t>
            </a:r>
            <a:r>
              <a:rPr lang="en-GB" sz="1200" b="1" noProof="0" dirty="0" err="1">
                <a:solidFill>
                  <a:srgbClr val="2B2C30"/>
                </a:solidFill>
                <a:ea typeface="Public Sans"/>
                <a:cs typeface="Public Sans"/>
                <a:sym typeface="Public Sans"/>
              </a:rPr>
              <a:t>inteligentes</a:t>
            </a:r>
            <a:r>
              <a:rPr lang="en-GB" sz="1200" b="1"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pueden</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facilitar</a:t>
            </a:r>
            <a:r>
              <a:rPr lang="en-GB" sz="1200" noProof="0" dirty="0">
                <a:solidFill>
                  <a:srgbClr val="2B2C30"/>
                </a:solidFill>
                <a:ea typeface="Public Sans"/>
                <a:cs typeface="Public Sans"/>
                <a:sym typeface="Public Sans"/>
              </a:rPr>
              <a:t> la </a:t>
            </a:r>
            <a:r>
              <a:rPr lang="en-GB" sz="1200" noProof="0" dirty="0" err="1">
                <a:solidFill>
                  <a:srgbClr val="2B2C30"/>
                </a:solidFill>
                <a:ea typeface="Public Sans"/>
                <a:cs typeface="Public Sans"/>
                <a:sym typeface="Public Sans"/>
              </a:rPr>
              <a:t>integración</a:t>
            </a:r>
            <a:r>
              <a:rPr lang="en-GB" sz="1200" noProof="0" dirty="0">
                <a:solidFill>
                  <a:srgbClr val="2B2C30"/>
                </a:solidFill>
                <a:ea typeface="Public Sans"/>
                <a:cs typeface="Public Sans"/>
                <a:sym typeface="Public Sans"/>
              </a:rPr>
              <a:t> de las </a:t>
            </a:r>
            <a:r>
              <a:rPr lang="en-GB" sz="1200" noProof="0" dirty="0" err="1">
                <a:solidFill>
                  <a:srgbClr val="2B2C30"/>
                </a:solidFill>
                <a:ea typeface="Public Sans"/>
                <a:cs typeface="Public Sans"/>
                <a:sym typeface="Public Sans"/>
              </a:rPr>
              <a:t>fuentes</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energía</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renovables</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apoyar</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el</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desarrollo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sistemas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energéticos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descentralizados</a:t>
            </a:r>
            <a:r>
              <a:rPr lang="en-GB" sz="1200" noProof="0" dirty="0">
                <a:solidFill>
                  <a:srgbClr val="2B2C30"/>
                </a:solidFill>
                <a:ea typeface="Public Sans"/>
                <a:cs typeface="Public Sans"/>
                <a:sym typeface="Public Sans"/>
              </a:rPr>
              <a:t>.</a:t>
            </a:r>
          </a:p>
          <a:p>
            <a:pPr marL="342900" lvl="0" indent="-342900" latinLnBrk="0" hangingPunct="0">
              <a:buClr>
                <a:srgbClr val="000000"/>
              </a:buClr>
              <a:buSzPts val="2800"/>
              <a:buFont typeface="Arial" panose="020B0604020202020204" pitchFamily="34" charset="0"/>
              <a:buChar char="•"/>
            </a:pPr>
            <a:endParaRPr lang="en-GB" sz="1200" dirty="0">
              <a:solidFill>
                <a:srgbClr val="2B2C30"/>
              </a:solidFill>
              <a:sym typeface="Public Sans"/>
            </a:endParaRPr>
          </a:p>
          <a:p>
            <a:pPr lvl="0" latinLnBrk="0" hangingPunct="0">
              <a:buClr>
                <a:srgbClr val="000000"/>
              </a:buClr>
              <a:buSzPts val="2800"/>
            </a:pPr>
            <a:r>
              <a:rPr lang="en-GB" sz="1200" noProof="0" dirty="0"/>
              <a:t>Lea </a:t>
            </a:r>
            <a:r>
              <a:rPr lang="en-GB" sz="1200" noProof="0" dirty="0" err="1">
                <a:hlinkClick r:id="rId3"/>
              </a:rPr>
              <a:t>el</a:t>
            </a:r>
            <a:r>
              <a:rPr lang="en-GB" sz="1200" noProof="0" dirty="0">
                <a:hlinkClick r:id="rId3"/>
              </a:rPr>
              <a:t> </a:t>
            </a:r>
            <a:r>
              <a:rPr lang="en-GB" sz="1200" noProof="0" dirty="0" err="1">
                <a:hlinkClick r:id="rId3"/>
              </a:rPr>
              <a:t>documento</a:t>
            </a:r>
            <a:r>
              <a:rPr lang="en-GB" sz="1200" noProof="0" dirty="0">
                <a:hlinkClick r:id="rId3"/>
              </a:rPr>
              <a:t> de </a:t>
            </a:r>
            <a:r>
              <a:rPr lang="en-GB" sz="1200" noProof="0" dirty="0" err="1">
                <a:hlinkClick r:id="rId3"/>
              </a:rPr>
              <a:t>trabajo</a:t>
            </a:r>
            <a:r>
              <a:rPr lang="en-GB" sz="1200" noProof="0" dirty="0">
                <a:hlinkClick r:id="rId3"/>
              </a:rPr>
              <a:t> </a:t>
            </a:r>
            <a:r>
              <a:rPr lang="en-GB" sz="1200" noProof="0" dirty="0" err="1"/>
              <a:t>sobre</a:t>
            </a:r>
            <a:r>
              <a:rPr lang="en-GB" sz="1200" noProof="0" dirty="0"/>
              <a:t> </a:t>
            </a:r>
            <a:r>
              <a:rPr lang="en-GB" sz="1200" noProof="0" dirty="0" err="1">
                <a:hlinkClick r:id="rId3"/>
              </a:rPr>
              <a:t>economía</a:t>
            </a:r>
            <a:r>
              <a:rPr lang="en-GB" sz="1200" noProof="0" dirty="0"/>
              <a:t> circular </a:t>
            </a:r>
            <a:r>
              <a:rPr lang="en-GB" sz="1200" noProof="0" dirty="0">
                <a:hlinkClick r:id="rId3"/>
              </a:rPr>
              <a:t>y </a:t>
            </a:r>
            <a:r>
              <a:rPr lang="en-GB" sz="1200" noProof="0" dirty="0" err="1">
                <a:hlinkClick r:id="rId3"/>
              </a:rPr>
              <a:t>digitalización</a:t>
            </a:r>
            <a:r>
              <a:rPr lang="en-GB" sz="1200" noProof="0" dirty="0">
                <a:hlinkClick r:id="rId3"/>
              </a:rPr>
              <a:t> </a:t>
            </a:r>
            <a:r>
              <a:rPr lang="en-GB" sz="1200" noProof="0" dirty="0"/>
              <a:t>de 2025 de la Alianza Global para </a:t>
            </a:r>
            <a:r>
              <a:rPr lang="en-GB" sz="1200" noProof="0" dirty="0">
                <a:hlinkClick r:id="rId3"/>
              </a:rPr>
              <a:t>la Economía Circular y</a:t>
            </a:r>
            <a:r>
              <a:rPr lang="en-GB" sz="1200" noProof="0" dirty="0"/>
              <a:t> la </a:t>
            </a:r>
            <a:r>
              <a:rPr lang="en-GB" sz="1200" noProof="0" dirty="0" err="1"/>
              <a:t>Eficiencia</a:t>
            </a:r>
            <a:r>
              <a:rPr lang="en-GB" sz="1200" noProof="0" dirty="0"/>
              <a:t> de </a:t>
            </a:r>
            <a:r>
              <a:rPr lang="en-GB" sz="1200" noProof="0" dirty="0" err="1"/>
              <a:t>los</a:t>
            </a:r>
            <a:r>
              <a:rPr lang="en-GB" sz="1200" noProof="0" dirty="0"/>
              <a:t> </a:t>
            </a:r>
            <a:r>
              <a:rPr lang="en-GB" sz="1200" noProof="0" dirty="0" err="1"/>
              <a:t>Recursos</a:t>
            </a:r>
            <a:r>
              <a:rPr lang="en-GB" sz="1200" noProof="0" dirty="0"/>
              <a:t> (GACERE).</a:t>
            </a:r>
          </a:p>
          <a:p>
            <a:endParaRPr lang="en-GB" dirty="0"/>
          </a:p>
          <a:p>
            <a:endParaRPr lang="en-GB" dirty="0"/>
          </a:p>
          <a:p>
            <a:endParaRPr lang="en-GB" dirty="0"/>
          </a:p>
          <a:p>
            <a:r>
              <a:rPr lang="en-GB" dirty="0"/>
              <a:t>https://www.unido.org/sites/default/files/unido-publications/2025-06/Circular%20Economy%20and%20Digitalization.pdf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16368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a:t>
            </a:r>
            <a:r>
              <a:rPr lang="en-US" sz="1200" b="1" dirty="0" err="1">
                <a:solidFill>
                  <a:schemeClr val="bg1"/>
                </a:solidFill>
                <a:ea typeface="Public Sans"/>
                <a:cs typeface="Public Sans"/>
                <a:sym typeface="Public Sans"/>
              </a:rPr>
              <a:t>Circularidad</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en</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el</a:t>
            </a:r>
            <a:r>
              <a:rPr lang="en-US" sz="1200" b="1" dirty="0">
                <a:solidFill>
                  <a:schemeClr val="bg1"/>
                </a:solidFill>
                <a:ea typeface="Public Sans"/>
                <a:cs typeface="Public Sans"/>
                <a:sym typeface="Public Sans"/>
              </a:rPr>
              <a:t> sector </a:t>
            </a:r>
            <a:r>
              <a:rPr lang="en-US" sz="1200" b="1" dirty="0" err="1">
                <a:solidFill>
                  <a:schemeClr val="bg1"/>
                </a:solidFill>
                <a:ea typeface="Public Sans"/>
                <a:cs typeface="Public Sans"/>
                <a:sym typeface="Public Sans"/>
              </a:rPr>
              <a:t>energético</a:t>
            </a:r>
            <a:r>
              <a:rPr lang="en-US" sz="1200" b="1" dirty="0">
                <a:solidFill>
                  <a:schemeClr val="bg1"/>
                </a:solidFill>
                <a:ea typeface="Public Sans"/>
                <a:cs typeface="Public Sans"/>
                <a:sym typeface="Public Sans"/>
              </a:rPr>
              <a:t> digital: </a:t>
            </a:r>
            <a:r>
              <a:rPr lang="en-US" sz="1200" b="1" dirty="0" err="1">
                <a:solidFill>
                  <a:schemeClr val="bg1"/>
                </a:solidFill>
                <a:ea typeface="Public Sans"/>
                <a:cs typeface="Public Sans"/>
                <a:sym typeface="Public Sans"/>
              </a:rPr>
              <a:t>eficiencia</a:t>
            </a:r>
            <a:r>
              <a:rPr lang="en-US" sz="1200" b="1" dirty="0">
                <a:solidFill>
                  <a:schemeClr val="bg1"/>
                </a:solidFill>
                <a:ea typeface="Public Sans"/>
                <a:cs typeface="Public Sans"/>
                <a:sym typeface="Public Sans"/>
              </a:rPr>
              <a:t> de </a:t>
            </a:r>
            <a:r>
              <a:rPr lang="en-US" sz="1200" b="1" dirty="0" err="1">
                <a:solidFill>
                  <a:schemeClr val="bg1"/>
                </a:solidFill>
                <a:ea typeface="Public Sans"/>
                <a:cs typeface="Public Sans"/>
                <a:sym typeface="Public Sans"/>
              </a:rPr>
              <a:t>los</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recursos</a:t>
            </a:r>
            <a:endParaRPr lang="en-US" sz="1050" dirty="0">
              <a:solidFill>
                <a:schemeClr val="bg1"/>
              </a:solidFill>
            </a:endParaRPr>
          </a:p>
          <a:p>
            <a:pPr algn="ctr" latinLnBrk="0"/>
            <a:r>
              <a:rPr lang="en-GB" sz="1200" i="1" noProof="0" dirty="0">
                <a:solidFill>
                  <a:schemeClr val="accent2"/>
                </a:solidFill>
              </a:rPr>
              <a:t>¿</a:t>
            </a:r>
            <a:r>
              <a:rPr lang="en-GB" sz="1200" i="1" noProof="0" dirty="0" err="1">
                <a:solidFill>
                  <a:schemeClr val="accent2"/>
                </a:solidFill>
              </a:rPr>
              <a:t>Cómo</a:t>
            </a:r>
            <a:r>
              <a:rPr lang="en-GB" sz="1200" i="1" noProof="0" dirty="0">
                <a:solidFill>
                  <a:schemeClr val="accent2"/>
                </a:solidFill>
              </a:rPr>
              <a:t> se </a:t>
            </a:r>
            <a:r>
              <a:rPr lang="en-GB" sz="1200" i="1" noProof="0" dirty="0" err="1">
                <a:solidFill>
                  <a:schemeClr val="accent2"/>
                </a:solidFill>
              </a:rPr>
              <a:t>pueden</a:t>
            </a:r>
            <a:r>
              <a:rPr lang="en-GB" sz="1200" i="1" noProof="0" dirty="0">
                <a:solidFill>
                  <a:schemeClr val="accent2"/>
                </a:solidFill>
              </a:rPr>
              <a:t> </a:t>
            </a:r>
            <a:r>
              <a:rPr lang="en-GB" sz="1200" i="1" noProof="0" dirty="0" err="1">
                <a:solidFill>
                  <a:schemeClr val="accent2"/>
                </a:solidFill>
              </a:rPr>
              <a:t>aplicar</a:t>
            </a:r>
            <a:r>
              <a:rPr lang="en-GB" sz="1200" i="1" noProof="0" dirty="0">
                <a:solidFill>
                  <a:schemeClr val="accent2"/>
                </a:solidFill>
              </a:rPr>
              <a:t> </a:t>
            </a:r>
            <a:r>
              <a:rPr lang="en-GB" sz="1200" i="1" noProof="0" dirty="0" err="1">
                <a:solidFill>
                  <a:schemeClr val="accent2"/>
                </a:solidFill>
              </a:rPr>
              <a:t>los</a:t>
            </a:r>
            <a:r>
              <a:rPr lang="en-GB" sz="1200" i="1" noProof="0" dirty="0">
                <a:solidFill>
                  <a:schemeClr val="accent2"/>
                </a:solidFill>
              </a:rPr>
              <a:t> </a:t>
            </a:r>
            <a:r>
              <a:rPr lang="en-GB" sz="1200" i="1" noProof="0" dirty="0" err="1">
                <a:solidFill>
                  <a:schemeClr val="accent2"/>
                </a:solidFill>
              </a:rPr>
              <a:t>principios</a:t>
            </a:r>
            <a:r>
              <a:rPr lang="en-GB" sz="1200" i="1" noProof="0" dirty="0">
                <a:solidFill>
                  <a:schemeClr val="accent2"/>
                </a:solidFill>
              </a:rPr>
              <a:t> de la </a:t>
            </a:r>
            <a:r>
              <a:rPr lang="en-GB" sz="1200" i="1" noProof="0" dirty="0" err="1">
                <a:solidFill>
                  <a:schemeClr val="accent2"/>
                </a:solidFill>
              </a:rPr>
              <a:t>economía</a:t>
            </a:r>
            <a:r>
              <a:rPr lang="en-GB" sz="1200" i="1" noProof="0" dirty="0">
                <a:solidFill>
                  <a:schemeClr val="accent2"/>
                </a:solidFill>
              </a:rPr>
              <a:t> circular para </a:t>
            </a:r>
            <a:r>
              <a:rPr lang="en-GB" sz="1200" i="1" noProof="0" dirty="0" err="1">
                <a:solidFill>
                  <a:schemeClr val="accent2"/>
                </a:solidFill>
              </a:rPr>
              <a:t>maximizar</a:t>
            </a:r>
            <a:r>
              <a:rPr lang="en-GB" sz="1200" i="1" noProof="0" dirty="0">
                <a:solidFill>
                  <a:schemeClr val="accent2"/>
                </a:solidFill>
              </a:rPr>
              <a:t> la </a:t>
            </a:r>
            <a:r>
              <a:rPr lang="en-GB" sz="1200" i="1" noProof="0" dirty="0" err="1">
                <a:solidFill>
                  <a:schemeClr val="accent2"/>
                </a:solidFill>
              </a:rPr>
              <a:t>eficiencia</a:t>
            </a:r>
            <a:r>
              <a:rPr lang="en-GB" sz="1200" i="1" noProof="0" dirty="0">
                <a:solidFill>
                  <a:schemeClr val="accent2"/>
                </a:solidFill>
              </a:rPr>
              <a:t> de </a:t>
            </a:r>
            <a:r>
              <a:rPr lang="en-GB" sz="1200" i="1" noProof="0" dirty="0" err="1">
                <a:solidFill>
                  <a:schemeClr val="accent2"/>
                </a:solidFill>
              </a:rPr>
              <a:t>los</a:t>
            </a:r>
            <a:r>
              <a:rPr lang="en-GB" sz="1200" i="1" noProof="0" dirty="0">
                <a:solidFill>
                  <a:schemeClr val="accent2"/>
                </a:solidFill>
              </a:rPr>
              <a:t> </a:t>
            </a:r>
            <a:r>
              <a:rPr lang="en-GB" sz="1200" i="1" noProof="0" dirty="0" err="1">
                <a:solidFill>
                  <a:schemeClr val="accent2"/>
                </a:solidFill>
              </a:rPr>
              <a:t>recursos</a:t>
            </a:r>
            <a:r>
              <a:rPr lang="en-GB" sz="1200" i="1" noProof="0" dirty="0">
                <a:solidFill>
                  <a:schemeClr val="accent2"/>
                </a:solidFill>
              </a:rPr>
              <a:t>?</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49639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a:t>
            </a:r>
            <a:r>
              <a:rPr lang="en-US" sz="1200" b="1" dirty="0" err="1">
                <a:solidFill>
                  <a:schemeClr val="bg1"/>
                </a:solidFill>
                <a:ea typeface="Public Sans"/>
                <a:cs typeface="Public Sans"/>
                <a:sym typeface="Public Sans"/>
              </a:rPr>
              <a:t>Circularidad</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en</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el</a:t>
            </a:r>
            <a:r>
              <a:rPr lang="en-US" sz="1200" b="1" dirty="0">
                <a:solidFill>
                  <a:schemeClr val="bg1"/>
                </a:solidFill>
                <a:ea typeface="Public Sans"/>
                <a:cs typeface="Public Sans"/>
                <a:sym typeface="Public Sans"/>
              </a:rPr>
              <a:t> sector </a:t>
            </a:r>
            <a:r>
              <a:rPr lang="en-US" sz="1200" b="1" dirty="0" err="1">
                <a:solidFill>
                  <a:schemeClr val="bg1"/>
                </a:solidFill>
                <a:ea typeface="Public Sans"/>
                <a:cs typeface="Public Sans"/>
                <a:sym typeface="Public Sans"/>
              </a:rPr>
              <a:t>energético</a:t>
            </a:r>
            <a:r>
              <a:rPr lang="en-US" sz="1200" b="1" dirty="0">
                <a:solidFill>
                  <a:schemeClr val="bg1"/>
                </a:solidFill>
                <a:ea typeface="Public Sans"/>
                <a:cs typeface="Public Sans"/>
                <a:sym typeface="Public Sans"/>
              </a:rPr>
              <a:t> digital: </a:t>
            </a:r>
            <a:r>
              <a:rPr lang="en-US" sz="1200" b="1" dirty="0" err="1">
                <a:solidFill>
                  <a:schemeClr val="bg1"/>
                </a:solidFill>
                <a:ea typeface="Public Sans"/>
                <a:cs typeface="Public Sans"/>
                <a:sym typeface="Public Sans"/>
              </a:rPr>
              <a:t>eficiencia</a:t>
            </a:r>
            <a:r>
              <a:rPr lang="en-US" sz="1200" b="1" dirty="0">
                <a:solidFill>
                  <a:schemeClr val="bg1"/>
                </a:solidFill>
                <a:ea typeface="Public Sans"/>
                <a:cs typeface="Public Sans"/>
                <a:sym typeface="Public Sans"/>
              </a:rPr>
              <a:t> de </a:t>
            </a:r>
            <a:r>
              <a:rPr lang="en-US" sz="1200" b="1" dirty="0" err="1">
                <a:solidFill>
                  <a:schemeClr val="bg1"/>
                </a:solidFill>
                <a:ea typeface="Public Sans"/>
                <a:cs typeface="Public Sans"/>
                <a:sym typeface="Public Sans"/>
              </a:rPr>
              <a:t>los</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recursos</a:t>
            </a:r>
            <a:endParaRPr lang="en-US" sz="1050" dirty="0">
              <a:solidFill>
                <a:schemeClr val="bg1"/>
              </a:solidFill>
            </a:endParaRPr>
          </a:p>
          <a:p>
            <a:pPr lvl="0" latinLnBrk="0"/>
            <a:r>
              <a:rPr lang="en-GB" sz="1200" noProof="0" dirty="0">
                <a:solidFill>
                  <a:srgbClr val="2B2C30"/>
                </a:solidFill>
                <a:ea typeface="Public Sans"/>
                <a:cs typeface="Public Sans"/>
                <a:sym typeface="Public Sans"/>
              </a:rPr>
              <a:t>Los </a:t>
            </a:r>
            <a:r>
              <a:rPr lang="en-GB" sz="1200" noProof="0" dirty="0" err="1">
                <a:solidFill>
                  <a:srgbClr val="2B2C30"/>
                </a:solidFill>
                <a:ea typeface="Public Sans"/>
                <a:cs typeface="Public Sans"/>
                <a:sym typeface="Public Sans"/>
              </a:rPr>
              <a:t>principios</a:t>
            </a:r>
            <a:r>
              <a:rPr lang="en-GB" sz="1200" noProof="0" dirty="0">
                <a:solidFill>
                  <a:srgbClr val="2B2C30"/>
                </a:solidFill>
                <a:ea typeface="Public Sans"/>
                <a:cs typeface="Public Sans"/>
                <a:sym typeface="Public Sans"/>
              </a:rPr>
              <a:t> de la </a:t>
            </a:r>
            <a:r>
              <a:rPr lang="en-GB" sz="1200" noProof="0" dirty="0" err="1">
                <a:solidFill>
                  <a:srgbClr val="2B2C30"/>
                </a:solidFill>
                <a:ea typeface="Public Sans"/>
                <a:cs typeface="Public Sans"/>
                <a:sym typeface="Public Sans"/>
              </a:rPr>
              <a:t>economía</a:t>
            </a:r>
            <a:r>
              <a:rPr lang="en-GB" sz="1200" noProof="0" dirty="0">
                <a:solidFill>
                  <a:srgbClr val="2B2C30"/>
                </a:solidFill>
                <a:ea typeface="Public Sans"/>
                <a:cs typeface="Public Sans"/>
                <a:sym typeface="Public Sans"/>
              </a:rPr>
              <a:t> circular </a:t>
            </a:r>
            <a:r>
              <a:rPr lang="en-GB" sz="1200" noProof="0" dirty="0" err="1">
                <a:solidFill>
                  <a:srgbClr val="2B2C30"/>
                </a:solidFill>
                <a:ea typeface="Public Sans"/>
                <a:cs typeface="Public Sans"/>
                <a:sym typeface="Public Sans"/>
              </a:rPr>
              <a:t>pueden</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aplicarse</a:t>
            </a:r>
            <a:r>
              <a:rPr lang="en-GB" sz="1200" noProof="0" dirty="0">
                <a:solidFill>
                  <a:srgbClr val="2B2C30"/>
                </a:solidFill>
                <a:ea typeface="Public Sans"/>
                <a:cs typeface="Public Sans"/>
                <a:sym typeface="Public Sans"/>
              </a:rPr>
              <a:t> a lo largo de </a:t>
            </a:r>
            <a:r>
              <a:rPr lang="en-GB" sz="1200" noProof="0" dirty="0" err="1">
                <a:solidFill>
                  <a:srgbClr val="2B2C30"/>
                </a:solidFill>
                <a:ea typeface="Public Sans"/>
                <a:cs typeface="Public Sans"/>
                <a:sym typeface="Public Sans"/>
              </a:rPr>
              <a:t>todo</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el</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proceso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producción</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consumo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energía</a:t>
            </a:r>
            <a:r>
              <a:rPr lang="en-GB" sz="1200" noProof="0" dirty="0">
                <a:solidFill>
                  <a:srgbClr val="2B2C30"/>
                </a:solidFill>
                <a:ea typeface="Public Sans"/>
                <a:cs typeface="Public Sans"/>
                <a:sym typeface="Public Sans"/>
              </a:rPr>
              <a:t> para </a:t>
            </a:r>
            <a:r>
              <a:rPr lang="en-GB" sz="1200" noProof="0" dirty="0" err="1">
                <a:solidFill>
                  <a:srgbClr val="2B2C30"/>
                </a:solidFill>
                <a:ea typeface="Public Sans"/>
                <a:cs typeface="Public Sans"/>
                <a:sym typeface="Public Sans"/>
              </a:rPr>
              <a:t>minimizar</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los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residuos</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maximizar</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el</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uso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los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recursos</a:t>
            </a:r>
            <a:r>
              <a:rPr lang="en-GB" sz="1200" noProof="0" dirty="0">
                <a:solidFill>
                  <a:srgbClr val="2B2C30"/>
                </a:solidFill>
                <a:ea typeface="Public Sans"/>
                <a:cs typeface="Public Sans"/>
                <a:sym typeface="Public Sans"/>
              </a:rPr>
              <a:t>. Esto </a:t>
            </a:r>
            <a:r>
              <a:rPr lang="en-GB" sz="1200" noProof="0" dirty="0" err="1">
                <a:solidFill>
                  <a:srgbClr val="2B2C30"/>
                </a:solidFill>
                <a:ea typeface="Public Sans"/>
                <a:cs typeface="Public Sans"/>
                <a:sym typeface="Public Sans"/>
              </a:rPr>
              <a:t>incluye</a:t>
            </a:r>
            <a:r>
              <a:rPr lang="en-GB" sz="1200" noProof="0" dirty="0">
                <a:solidFill>
                  <a:srgbClr val="2B2C30"/>
                </a:solidFill>
                <a:ea typeface="Public Sans"/>
                <a:cs typeface="Public Sans"/>
                <a:sym typeface="Public Sans"/>
              </a:rPr>
              <a:t>:</a:t>
            </a:r>
          </a:p>
          <a:p>
            <a:pPr lvl="0" latinLnBrk="0"/>
            <a:endParaRPr lang="en-GB" sz="1200" noProof="0" dirty="0"/>
          </a:p>
          <a:p>
            <a:pPr marL="457200" lvl="0" indent="-457200" latinLnBrk="0">
              <a:buClr>
                <a:srgbClr val="000000"/>
              </a:buClr>
              <a:buSzPts val="2800"/>
              <a:buFont typeface="Arial"/>
              <a:buChar char="•"/>
            </a:pPr>
            <a:r>
              <a:rPr lang="en-GB" sz="1200" b="1" noProof="0" dirty="0" err="1">
                <a:solidFill>
                  <a:srgbClr val="2B2C30"/>
                </a:solidFill>
                <a:ea typeface="Public Sans"/>
                <a:cs typeface="Public Sans"/>
                <a:sym typeface="Public Sans"/>
              </a:rPr>
              <a:t>Diseño</a:t>
            </a:r>
            <a:r>
              <a:rPr lang="en-GB" sz="1200" b="1" noProof="0" dirty="0">
                <a:solidFill>
                  <a:srgbClr val="2B2C30"/>
                </a:solidFill>
                <a:ea typeface="Public Sans"/>
                <a:cs typeface="Public Sans"/>
                <a:sym typeface="Public Sans"/>
              </a:rPr>
              <a:t> para la </a:t>
            </a:r>
            <a:r>
              <a:rPr lang="en-GB" sz="1200" b="1" noProof="0" dirty="0" err="1">
                <a:solidFill>
                  <a:srgbClr val="2B2C30"/>
                </a:solidFill>
                <a:ea typeface="Public Sans"/>
                <a:cs typeface="Public Sans"/>
                <a:sym typeface="Public Sans"/>
              </a:rPr>
              <a:t>circularidad</a:t>
            </a:r>
            <a:r>
              <a:rPr lang="en-GB" sz="1200" b="1" noProof="0" dirty="0">
                <a:solidFill>
                  <a:srgbClr val="2B2C30"/>
                </a:solidFill>
                <a:ea typeface="Public Sans"/>
                <a:cs typeface="Public Sans"/>
                <a:sym typeface="Public Sans"/>
              </a:rPr>
              <a:t>.</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err="1">
                <a:solidFill>
                  <a:srgbClr val="2B2C30"/>
                </a:solidFill>
                <a:ea typeface="Public Sans"/>
                <a:cs typeface="Public Sans"/>
                <a:sym typeface="Public Sans"/>
              </a:rPr>
              <a:t>Eficiencia</a:t>
            </a:r>
            <a:r>
              <a:rPr lang="en-GB" sz="1200" b="1" noProof="0" dirty="0">
                <a:solidFill>
                  <a:srgbClr val="2B2C30"/>
                </a:solidFill>
                <a:ea typeface="Public Sans"/>
                <a:cs typeface="Public Sans"/>
                <a:sym typeface="Public Sans"/>
              </a:rPr>
              <a:t> de </a:t>
            </a:r>
            <a:r>
              <a:rPr lang="en-GB" sz="1200" b="1" noProof="0" dirty="0" err="1">
                <a:solidFill>
                  <a:srgbClr val="2B2C30"/>
                </a:solidFill>
                <a:ea typeface="Public Sans"/>
                <a:cs typeface="Public Sans"/>
                <a:sym typeface="Public Sans"/>
              </a:rPr>
              <a:t>los</a:t>
            </a:r>
            <a:r>
              <a:rPr lang="en-GB" sz="1200" b="1" noProof="0" dirty="0">
                <a:solidFill>
                  <a:srgbClr val="2B2C30"/>
                </a:solidFill>
                <a:ea typeface="Public Sans"/>
                <a:cs typeface="Public Sans"/>
                <a:sym typeface="Public Sans"/>
              </a:rPr>
              <a:t> </a:t>
            </a:r>
            <a:r>
              <a:rPr lang="en-GB" sz="1200" b="1" noProof="0" dirty="0" err="1">
                <a:solidFill>
                  <a:srgbClr val="2B2C30"/>
                </a:solidFill>
                <a:ea typeface="Public Sans"/>
                <a:cs typeface="Public Sans"/>
                <a:sym typeface="Public Sans"/>
              </a:rPr>
              <a:t>materiales</a:t>
            </a:r>
            <a:r>
              <a:rPr lang="en-GB" sz="1200" b="1" noProof="0" dirty="0">
                <a:solidFill>
                  <a:srgbClr val="2B2C30"/>
                </a:solidFill>
                <a:ea typeface="Public Sans"/>
                <a:cs typeface="Public Sans"/>
                <a:sym typeface="Public Sans"/>
              </a:rPr>
              <a:t>.</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err="1">
                <a:solidFill>
                  <a:srgbClr val="2B2C30"/>
                </a:solidFill>
                <a:ea typeface="Public Sans"/>
                <a:cs typeface="Public Sans"/>
                <a:sym typeface="Public Sans"/>
              </a:rPr>
              <a:t>Reducción</a:t>
            </a:r>
            <a:r>
              <a:rPr lang="en-GB" sz="1200" b="1" noProof="0" dirty="0">
                <a:solidFill>
                  <a:srgbClr val="2B2C30"/>
                </a:solidFill>
                <a:ea typeface="Public Sans"/>
                <a:cs typeface="Public Sans"/>
                <a:sym typeface="Public Sans"/>
              </a:rPr>
              <a:t> de </a:t>
            </a:r>
            <a:r>
              <a:rPr lang="en-GB" sz="1200" b="1" noProof="0" dirty="0" err="1">
                <a:solidFill>
                  <a:srgbClr val="2B2C30"/>
                </a:solidFill>
                <a:ea typeface="Public Sans"/>
                <a:cs typeface="Public Sans"/>
                <a:sym typeface="Public Sans"/>
              </a:rPr>
              <a:t>residuos</a:t>
            </a:r>
            <a:r>
              <a:rPr lang="en-GB" sz="1200" b="1" noProof="0" dirty="0">
                <a:solidFill>
                  <a:srgbClr val="2B2C30"/>
                </a:solidFill>
                <a:ea typeface="Public Sans"/>
                <a:cs typeface="Public Sans"/>
                <a:sym typeface="Public Sans"/>
              </a:rPr>
              <a:t>.</a:t>
            </a:r>
            <a:endParaRPr lang="en-GB" sz="1200" noProof="0" dirty="0"/>
          </a:p>
          <a:p>
            <a:pPr marL="457200" lvl="0" indent="-457200" latinLnBrk="0">
              <a:buClr>
                <a:srgbClr val="000000"/>
              </a:buClr>
              <a:buSzPts val="2800"/>
              <a:buFont typeface="Arial"/>
              <a:buChar char="•"/>
            </a:pPr>
            <a:r>
              <a:rPr lang="en-GB" sz="1200" b="1" noProof="0" dirty="0" err="1">
                <a:solidFill>
                  <a:srgbClr val="2B2C30"/>
                </a:solidFill>
                <a:ea typeface="Public Sans"/>
                <a:cs typeface="Public Sans"/>
                <a:sym typeface="Public Sans"/>
              </a:rPr>
              <a:t>Recuperación</a:t>
            </a:r>
            <a:r>
              <a:rPr lang="en-GB" sz="1200" b="1" noProof="0" dirty="0">
                <a:solidFill>
                  <a:srgbClr val="2B2C30"/>
                </a:solidFill>
                <a:ea typeface="Public Sans"/>
                <a:cs typeface="Public Sans"/>
                <a:sym typeface="Public Sans"/>
              </a:rPr>
              <a:t> de </a:t>
            </a:r>
            <a:r>
              <a:rPr lang="en-GB" sz="1200" b="1" noProof="0" dirty="0" err="1">
                <a:solidFill>
                  <a:srgbClr val="2B2C30"/>
                </a:solidFill>
                <a:ea typeface="Public Sans"/>
                <a:cs typeface="Public Sans"/>
                <a:sym typeface="Public Sans"/>
              </a:rPr>
              <a:t>recursos</a:t>
            </a:r>
            <a:r>
              <a:rPr lang="en-GB" sz="1200" b="1" noProof="0" dirty="0">
                <a:solidFill>
                  <a:srgbClr val="2B2C30"/>
                </a:solidFill>
                <a:ea typeface="Public Sans"/>
                <a:cs typeface="Public Sans"/>
                <a:sym typeface="Public Sans"/>
              </a:rPr>
              <a:t>.</a:t>
            </a:r>
            <a:endParaRPr lang="en-GB" sz="1200" noProof="0" dirty="0"/>
          </a:p>
          <a:p>
            <a:pPr lvl="0" latinLnBrk="0"/>
            <a:endParaRPr lang="en-GB" sz="1200" noProof="0" dirty="0">
              <a:solidFill>
                <a:srgbClr val="2B2C30"/>
              </a:solidFill>
              <a:ea typeface="Public Sans"/>
              <a:cs typeface="Public Sans"/>
              <a:sym typeface="Public Sans"/>
            </a:endParaRPr>
          </a:p>
          <a:p>
            <a:pPr lvl="0" latinLnBrk="0"/>
            <a:r>
              <a:rPr lang="en-GB" sz="1200" noProof="0" dirty="0">
                <a:solidFill>
                  <a:srgbClr val="2B2C30"/>
                </a:solidFill>
                <a:ea typeface="Public Sans"/>
                <a:cs typeface="Public Sans"/>
                <a:sym typeface="Public Sans"/>
              </a:rPr>
              <a:t>Mediante la </a:t>
            </a:r>
            <a:r>
              <a:rPr lang="en-GB" sz="1200" noProof="0" dirty="0" err="1">
                <a:solidFill>
                  <a:srgbClr val="2B2C30"/>
                </a:solidFill>
                <a:ea typeface="Public Sans"/>
                <a:cs typeface="Public Sans"/>
                <a:sym typeface="Public Sans"/>
              </a:rPr>
              <a:t>aplicación</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estas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estrategias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el</a:t>
            </a:r>
            <a:r>
              <a:rPr lang="en-GB" sz="1200" noProof="0" dirty="0">
                <a:solidFill>
                  <a:srgbClr val="2B2C30"/>
                </a:solidFill>
                <a:ea typeface="Public Sans"/>
                <a:cs typeface="Public Sans"/>
                <a:sym typeface="Public Sans"/>
              </a:rPr>
              <a:t> sector </a:t>
            </a:r>
            <a:r>
              <a:rPr lang="en-GB" sz="1200" noProof="0" dirty="0" err="1">
                <a:solidFill>
                  <a:srgbClr val="2B2C30"/>
                </a:solidFill>
                <a:ea typeface="Public Sans"/>
                <a:cs typeface="Public Sans"/>
                <a:sym typeface="Public Sans"/>
              </a:rPr>
              <a:t>energético</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puede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reducir</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significativamente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su</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impacto</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medioambiental</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mejorar</a:t>
            </a:r>
            <a:r>
              <a:rPr lang="en-GB" sz="1200" noProof="0" dirty="0">
                <a:solidFill>
                  <a:srgbClr val="2B2C30"/>
                </a:solidFill>
                <a:ea typeface="Public Sans"/>
                <a:cs typeface="Public Sans"/>
                <a:sym typeface="Public Sans"/>
              </a:rPr>
              <a:t> la </a:t>
            </a:r>
            <a:r>
              <a:rPr lang="en-GB" sz="1200" noProof="0" dirty="0" err="1">
                <a:solidFill>
                  <a:srgbClr val="2B2C30"/>
                </a:solidFill>
                <a:ea typeface="Public Sans"/>
                <a:cs typeface="Public Sans"/>
                <a:sym typeface="Public Sans"/>
              </a:rPr>
              <a:t>eficiencia</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los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recursos</a:t>
            </a:r>
            <a:r>
              <a:rPr lang="en-GB" sz="1200" noProof="0" dirty="0">
                <a:solidFill>
                  <a:srgbClr val="2B2C30"/>
                </a:solidFill>
                <a:ea typeface="Public Sans"/>
                <a:cs typeface="Public Sans"/>
                <a:sym typeface="Public Sans"/>
              </a:rPr>
              <a:t>.    </a:t>
            </a:r>
          </a:p>
          <a:p>
            <a:pPr lvl="0" latinLnBrk="0"/>
            <a:endParaRPr lang="en-GB" sz="1200" dirty="0">
              <a:solidFill>
                <a:srgbClr val="2B2C30"/>
              </a:solidFill>
              <a:sym typeface="Public Sans"/>
            </a:endParaRPr>
          </a:p>
          <a:p>
            <a:pPr lvl="0" latinLnBrk="0"/>
            <a:r>
              <a:rPr lang="en-GB" sz="1200" noProof="0" dirty="0" err="1">
                <a:solidFill>
                  <a:srgbClr val="2B2C30"/>
                </a:solidFill>
                <a:sym typeface="Public Sans"/>
              </a:rPr>
              <a:t>Inspírate</a:t>
            </a:r>
            <a:r>
              <a:rPr lang="en-GB" sz="1200" noProof="0" dirty="0">
                <a:solidFill>
                  <a:srgbClr val="2B2C30"/>
                </a:solidFill>
                <a:sym typeface="Public Sans"/>
              </a:rPr>
              <a:t> con </a:t>
            </a:r>
            <a:r>
              <a:rPr lang="en-GB" sz="1200" noProof="0" dirty="0">
                <a:solidFill>
                  <a:srgbClr val="2B2C30"/>
                </a:solidFill>
                <a:sym typeface="Public Sans"/>
                <a:hlinkClick r:id="rId3"/>
              </a:rPr>
              <a:t>las </a:t>
            </a:r>
            <a:r>
              <a:rPr lang="en-GB" sz="1200" noProof="0" dirty="0" err="1">
                <a:solidFill>
                  <a:srgbClr val="2B2C30"/>
                </a:solidFill>
                <a:sym typeface="Public Sans"/>
                <a:hlinkClick r:id="rId3"/>
              </a:rPr>
              <a:t>historias</a:t>
            </a:r>
            <a:r>
              <a:rPr lang="en-GB" sz="1200" noProof="0" dirty="0">
                <a:solidFill>
                  <a:srgbClr val="2B2C30"/>
                </a:solidFill>
                <a:sym typeface="Public Sans"/>
                <a:hlinkClick r:id="rId3"/>
              </a:rPr>
              <a:t> de </a:t>
            </a:r>
            <a:r>
              <a:rPr lang="en-GB" sz="1200" noProof="0" dirty="0" err="1">
                <a:solidFill>
                  <a:srgbClr val="2B2C30"/>
                </a:solidFill>
                <a:sym typeface="Public Sans"/>
                <a:hlinkClick r:id="rId3"/>
              </a:rPr>
              <a:t>éxito</a:t>
            </a:r>
            <a:r>
              <a:rPr lang="en-GB" sz="1200" noProof="0" dirty="0">
                <a:solidFill>
                  <a:srgbClr val="2B2C30"/>
                </a:solidFill>
                <a:sym typeface="Public Sans"/>
                <a:hlinkClick r:id="rId3"/>
              </a:rPr>
              <a:t> de la </a:t>
            </a:r>
            <a:r>
              <a:rPr lang="en-GB" sz="1200" noProof="0" dirty="0" err="1">
                <a:solidFill>
                  <a:srgbClr val="2B2C30"/>
                </a:solidFill>
                <a:sym typeface="Public Sans"/>
                <a:hlinkClick r:id="rId3"/>
              </a:rPr>
              <a:t>economía</a:t>
            </a:r>
            <a:r>
              <a:rPr lang="en-GB" sz="1200" noProof="0" dirty="0">
                <a:solidFill>
                  <a:srgbClr val="2B2C30"/>
                </a:solidFill>
                <a:sym typeface="Public Sans"/>
                <a:hlinkClick r:id="rId3"/>
              </a:rPr>
              <a:t> circular</a:t>
            </a:r>
            <a:r>
              <a:rPr lang="en-GB" sz="1200" noProof="0" dirty="0">
                <a:solidFill>
                  <a:srgbClr val="2B2C30"/>
                </a:solidFill>
                <a:sym typeface="Public Sans"/>
              </a:rPr>
              <a:t> del </a:t>
            </a:r>
            <a:r>
              <a:rPr lang="en-GB" sz="1200" noProof="0" dirty="0" err="1">
                <a:solidFill>
                  <a:srgbClr val="2B2C30"/>
                </a:solidFill>
                <a:sym typeface="Public Sans"/>
              </a:rPr>
              <a:t>proyecto</a:t>
            </a:r>
            <a:r>
              <a:rPr lang="en-GB" sz="1200" noProof="0" dirty="0">
                <a:solidFill>
                  <a:srgbClr val="2B2C30"/>
                </a:solidFill>
                <a:sym typeface="Public Sans"/>
              </a:rPr>
              <a:t> SMART CIRCUIT.</a:t>
            </a:r>
            <a:endParaRPr lang="en-GB" sz="1200" noProof="0" dirty="0"/>
          </a:p>
          <a:p>
            <a:endParaRPr lang="en-GB" dirty="0"/>
          </a:p>
          <a:p>
            <a:endParaRPr lang="en-GB" dirty="0"/>
          </a:p>
          <a:p>
            <a:r>
              <a:rPr lang="en-GB" dirty="0"/>
              <a:t>https://circulareconomy.europa.eu/platform/sites/default/files/2024-02/SMART-CIRCUIT_Circular-Success-Stories_brochure_fv.pdf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98556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a:t>
            </a:r>
            <a:r>
              <a:rPr lang="en-US" sz="1200" b="1" dirty="0" err="1">
                <a:solidFill>
                  <a:schemeClr val="bg1"/>
                </a:solidFill>
                <a:ea typeface="Public Sans"/>
                <a:cs typeface="Public Sans"/>
                <a:sym typeface="Public Sans"/>
              </a:rPr>
              <a:t>Circularidad</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en</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el</a:t>
            </a:r>
            <a:r>
              <a:rPr lang="en-US" sz="1200" b="1" dirty="0">
                <a:solidFill>
                  <a:schemeClr val="bg1"/>
                </a:solidFill>
                <a:ea typeface="Public Sans"/>
                <a:cs typeface="Public Sans"/>
                <a:sym typeface="Public Sans"/>
              </a:rPr>
              <a:t> sector </a:t>
            </a:r>
            <a:r>
              <a:rPr lang="en-US" sz="1200" b="1" dirty="0" err="1">
                <a:solidFill>
                  <a:schemeClr val="bg1"/>
                </a:solidFill>
                <a:ea typeface="Public Sans"/>
                <a:cs typeface="Public Sans"/>
                <a:sym typeface="Public Sans"/>
              </a:rPr>
              <a:t>energético</a:t>
            </a:r>
            <a:r>
              <a:rPr lang="en-US" sz="1200" b="1" dirty="0">
                <a:solidFill>
                  <a:schemeClr val="bg1"/>
                </a:solidFill>
                <a:ea typeface="Public Sans"/>
                <a:cs typeface="Public Sans"/>
                <a:sym typeface="Public Sans"/>
              </a:rPr>
              <a:t> digital: </a:t>
            </a:r>
            <a:r>
              <a:rPr lang="en-US" sz="1200" b="1" dirty="0" err="1">
                <a:solidFill>
                  <a:schemeClr val="bg1"/>
                </a:solidFill>
                <a:ea typeface="Public Sans"/>
                <a:cs typeface="Public Sans"/>
                <a:sym typeface="Public Sans"/>
              </a:rPr>
              <a:t>energías</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renovables</a:t>
            </a:r>
            <a:r>
              <a:rPr lang="en-US" sz="1200" b="1" dirty="0">
                <a:solidFill>
                  <a:schemeClr val="bg1"/>
                </a:solidFill>
                <a:ea typeface="Public Sans"/>
                <a:cs typeface="Public Sans"/>
                <a:sym typeface="Public Sans"/>
              </a:rPr>
              <a:t> y </a:t>
            </a:r>
            <a:r>
              <a:rPr lang="en-US" sz="1200" b="1" dirty="0" err="1">
                <a:solidFill>
                  <a:schemeClr val="bg1"/>
                </a:solidFill>
                <a:ea typeface="Public Sans"/>
                <a:cs typeface="Public Sans"/>
                <a:sym typeface="Public Sans"/>
              </a:rPr>
              <a:t>almacenamiento</a:t>
            </a:r>
            <a:r>
              <a:rPr lang="en-US" sz="1200" b="1" dirty="0">
                <a:solidFill>
                  <a:schemeClr val="bg1"/>
                </a:solidFill>
                <a:ea typeface="Public Sans"/>
                <a:cs typeface="Public Sans"/>
                <a:sym typeface="Public Sans"/>
              </a:rPr>
              <a:t> de </a:t>
            </a:r>
            <a:r>
              <a:rPr lang="en-US" sz="1200" b="1" dirty="0" err="1">
                <a:solidFill>
                  <a:schemeClr val="bg1"/>
                </a:solidFill>
                <a:ea typeface="Public Sans"/>
                <a:cs typeface="Public Sans"/>
                <a:sym typeface="Public Sans"/>
              </a:rPr>
              <a:t>energía</a:t>
            </a:r>
            <a:endParaRPr lang="en-US" sz="1050" dirty="0">
              <a:solidFill>
                <a:schemeClr val="bg1"/>
              </a:solidFill>
            </a:endParaRPr>
          </a:p>
          <a:p>
            <a:pPr algn="ctr" latinLnBrk="0"/>
            <a:r>
              <a:rPr lang="en-GB" sz="1200" i="1" noProof="0" dirty="0">
                <a:solidFill>
                  <a:schemeClr val="accent2"/>
                </a:solidFill>
              </a:rPr>
              <a:t>¿</a:t>
            </a:r>
            <a:r>
              <a:rPr lang="en-GB" sz="1200" i="1" noProof="0" dirty="0" err="1">
                <a:solidFill>
                  <a:schemeClr val="accent2"/>
                </a:solidFill>
              </a:rPr>
              <a:t>Cómo</a:t>
            </a:r>
            <a:r>
              <a:rPr lang="en-GB" sz="1200" i="1" noProof="0" dirty="0">
                <a:solidFill>
                  <a:schemeClr val="accent2"/>
                </a:solidFill>
              </a:rPr>
              <a:t> se </a:t>
            </a:r>
            <a:r>
              <a:rPr lang="en-GB" sz="1200" i="1" noProof="0" dirty="0" err="1">
                <a:solidFill>
                  <a:schemeClr val="accent2"/>
                </a:solidFill>
              </a:rPr>
              <a:t>puede</a:t>
            </a:r>
            <a:r>
              <a:rPr lang="en-GB" sz="1200" i="1" noProof="0" dirty="0">
                <a:solidFill>
                  <a:schemeClr val="accent2"/>
                </a:solidFill>
              </a:rPr>
              <a:t> </a:t>
            </a:r>
            <a:r>
              <a:rPr lang="en-GB" sz="1200" i="1" noProof="0" dirty="0" err="1">
                <a:solidFill>
                  <a:schemeClr val="accent2"/>
                </a:solidFill>
              </a:rPr>
              <a:t>aplicar</a:t>
            </a:r>
            <a:r>
              <a:rPr lang="en-GB" sz="1200" i="1" noProof="0" dirty="0">
                <a:solidFill>
                  <a:schemeClr val="accent2"/>
                </a:solidFill>
              </a:rPr>
              <a:t> la </a:t>
            </a:r>
            <a:r>
              <a:rPr lang="en-GB" sz="1200" i="1" noProof="0" dirty="0" err="1">
                <a:solidFill>
                  <a:schemeClr val="accent2"/>
                </a:solidFill>
              </a:rPr>
              <a:t>circularidad</a:t>
            </a:r>
            <a:r>
              <a:rPr lang="en-GB" sz="1200" i="1" noProof="0" dirty="0">
                <a:solidFill>
                  <a:schemeClr val="accent2"/>
                </a:solidFill>
              </a:rPr>
              <a:t> a las </a:t>
            </a:r>
            <a:r>
              <a:rPr lang="en-GB" sz="1200" i="1" noProof="0" dirty="0" err="1">
                <a:solidFill>
                  <a:schemeClr val="accent2"/>
                </a:solidFill>
              </a:rPr>
              <a:t>tecnologías</a:t>
            </a:r>
            <a:r>
              <a:rPr lang="en-GB" sz="1200" i="1" noProof="0" dirty="0">
                <a:solidFill>
                  <a:schemeClr val="accent2"/>
                </a:solidFill>
              </a:rPr>
              <a:t> de </a:t>
            </a:r>
            <a:r>
              <a:rPr lang="en-GB" sz="1200" i="1" noProof="0" dirty="0" err="1">
                <a:solidFill>
                  <a:schemeClr val="accent2"/>
                </a:solidFill>
              </a:rPr>
              <a:t>energías</a:t>
            </a:r>
            <a:r>
              <a:rPr lang="en-GB" sz="1200" i="1" noProof="0" dirty="0">
                <a:solidFill>
                  <a:schemeClr val="accent2"/>
                </a:solidFill>
              </a:rPr>
              <a:t> </a:t>
            </a:r>
            <a:r>
              <a:rPr lang="en-GB" sz="1200" i="1" noProof="0" dirty="0" err="1">
                <a:solidFill>
                  <a:schemeClr val="accent2"/>
                </a:solidFill>
              </a:rPr>
              <a:t>renovables</a:t>
            </a:r>
            <a:r>
              <a:rPr lang="en-GB" sz="1200" i="1" noProof="0" dirty="0">
                <a:solidFill>
                  <a:schemeClr val="accent2"/>
                </a:solidFill>
              </a:rPr>
              <a:t> y </a:t>
            </a:r>
            <a:r>
              <a:rPr lang="en-GB" sz="1200" i="1" noProof="0" dirty="0" err="1">
                <a:solidFill>
                  <a:schemeClr val="accent2"/>
                </a:solidFill>
              </a:rPr>
              <a:t>almacenamiento</a:t>
            </a:r>
            <a:r>
              <a:rPr lang="en-GB" sz="1200" i="1" noProof="0" dirty="0">
                <a:solidFill>
                  <a:schemeClr val="accent2"/>
                </a:solidFill>
              </a:rPr>
              <a:t> de </a:t>
            </a:r>
            <a:r>
              <a:rPr lang="en-GB" sz="1200" i="1" noProof="0" dirty="0" err="1">
                <a:solidFill>
                  <a:schemeClr val="accent2"/>
                </a:solidFill>
              </a:rPr>
              <a:t>energía</a:t>
            </a:r>
            <a:r>
              <a:rPr lang="en-GB" sz="1200" i="1" noProof="0" dirty="0">
                <a:solidFill>
                  <a:schemeClr val="accent2"/>
                </a:solidFill>
              </a:rPr>
              <a:t>?</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84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a:t>
            </a:r>
            <a:r>
              <a:rPr lang="en-US" sz="1200" b="1" dirty="0" err="1">
                <a:solidFill>
                  <a:schemeClr val="bg1"/>
                </a:solidFill>
                <a:ea typeface="Public Sans"/>
                <a:cs typeface="Public Sans"/>
                <a:sym typeface="Public Sans"/>
              </a:rPr>
              <a:t>Circularidad</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en</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el</a:t>
            </a:r>
            <a:r>
              <a:rPr lang="en-US" sz="1200" b="1" dirty="0">
                <a:solidFill>
                  <a:schemeClr val="bg1"/>
                </a:solidFill>
                <a:ea typeface="Public Sans"/>
                <a:cs typeface="Public Sans"/>
                <a:sym typeface="Public Sans"/>
              </a:rPr>
              <a:t> sector </a:t>
            </a:r>
            <a:r>
              <a:rPr lang="en-US" sz="1200" b="1" dirty="0" err="1">
                <a:solidFill>
                  <a:schemeClr val="bg1"/>
                </a:solidFill>
                <a:ea typeface="Public Sans"/>
                <a:cs typeface="Public Sans"/>
                <a:sym typeface="Public Sans"/>
              </a:rPr>
              <a:t>energético</a:t>
            </a:r>
            <a:r>
              <a:rPr lang="en-US" sz="1200" b="1" dirty="0">
                <a:solidFill>
                  <a:schemeClr val="bg1"/>
                </a:solidFill>
                <a:ea typeface="Public Sans"/>
                <a:cs typeface="Public Sans"/>
                <a:sym typeface="Public Sans"/>
              </a:rPr>
              <a:t> digital: </a:t>
            </a:r>
            <a:r>
              <a:rPr lang="en-US" sz="1200" b="1" dirty="0" err="1">
                <a:solidFill>
                  <a:schemeClr val="bg1"/>
                </a:solidFill>
                <a:ea typeface="Public Sans"/>
                <a:cs typeface="Public Sans"/>
                <a:sym typeface="Public Sans"/>
              </a:rPr>
              <a:t>energías</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renovables</a:t>
            </a:r>
            <a:r>
              <a:rPr lang="en-US" sz="1200" b="1" dirty="0">
                <a:solidFill>
                  <a:schemeClr val="bg1"/>
                </a:solidFill>
                <a:ea typeface="Public Sans"/>
                <a:cs typeface="Public Sans"/>
                <a:sym typeface="Public Sans"/>
              </a:rPr>
              <a:t> y </a:t>
            </a:r>
            <a:r>
              <a:rPr lang="en-US" sz="1200" b="1" dirty="0" err="1">
                <a:solidFill>
                  <a:schemeClr val="bg1"/>
                </a:solidFill>
                <a:ea typeface="Public Sans"/>
                <a:cs typeface="Public Sans"/>
                <a:sym typeface="Public Sans"/>
              </a:rPr>
              <a:t>almacenamiento</a:t>
            </a:r>
            <a:r>
              <a:rPr lang="en-US" sz="1200" b="1" dirty="0">
                <a:solidFill>
                  <a:schemeClr val="bg1"/>
                </a:solidFill>
                <a:ea typeface="Public Sans"/>
                <a:cs typeface="Public Sans"/>
                <a:sym typeface="Public Sans"/>
              </a:rPr>
              <a:t> de </a:t>
            </a:r>
            <a:r>
              <a:rPr lang="en-US" sz="1200" b="1" dirty="0" err="1">
                <a:solidFill>
                  <a:schemeClr val="bg1"/>
                </a:solidFill>
                <a:ea typeface="Public Sans"/>
                <a:cs typeface="Public Sans"/>
                <a:sym typeface="Public Sans"/>
              </a:rPr>
              <a:t>energía</a:t>
            </a:r>
            <a:endParaRPr lang="en-US" sz="1050" dirty="0">
              <a:solidFill>
                <a:schemeClr val="bg1"/>
              </a:solidFill>
            </a:endParaRPr>
          </a:p>
          <a:p>
            <a:pPr lvl="0" latinLnBrk="0"/>
            <a:r>
              <a:rPr lang="en-GB" sz="1200" noProof="0" dirty="0">
                <a:ea typeface="Public Sans"/>
                <a:cs typeface="Public Sans"/>
                <a:sym typeface="Public Sans"/>
              </a:rPr>
              <a:t>La </a:t>
            </a:r>
            <a:r>
              <a:rPr lang="en-GB" sz="1200" noProof="0" dirty="0" err="1">
                <a:ea typeface="Public Sans"/>
                <a:cs typeface="Public Sans"/>
                <a:sym typeface="Public Sans"/>
              </a:rPr>
              <a:t>circularidad</a:t>
            </a:r>
            <a:r>
              <a:rPr lang="en-GB" sz="1200" noProof="0" dirty="0">
                <a:ea typeface="Public Sans"/>
                <a:cs typeface="Public Sans"/>
                <a:sym typeface="Public Sans"/>
              </a:rPr>
              <a:t> se </a:t>
            </a:r>
            <a:r>
              <a:rPr lang="en-GB" sz="1200" noProof="0" dirty="0" err="1">
                <a:ea typeface="Public Sans"/>
                <a:cs typeface="Public Sans"/>
                <a:sym typeface="Public Sans"/>
              </a:rPr>
              <a:t>puede</a:t>
            </a:r>
            <a:r>
              <a:rPr lang="en-GB" sz="1200" noProof="0" dirty="0">
                <a:ea typeface="Public Sans"/>
                <a:cs typeface="Public Sans"/>
                <a:sym typeface="Public Sans"/>
              </a:rPr>
              <a:t> </a:t>
            </a:r>
            <a:r>
              <a:rPr lang="en-GB" sz="1200" noProof="0" dirty="0" err="1">
                <a:ea typeface="Public Sans"/>
                <a:cs typeface="Public Sans"/>
                <a:sym typeface="Public Sans"/>
              </a:rPr>
              <a:t>aplicar</a:t>
            </a:r>
            <a:r>
              <a:rPr lang="en-GB" sz="1200" noProof="0" dirty="0">
                <a:ea typeface="Public Sans"/>
                <a:cs typeface="Public Sans"/>
                <a:sym typeface="Public Sans"/>
              </a:rPr>
              <a:t> a la </a:t>
            </a:r>
            <a:r>
              <a:rPr lang="en-GB" sz="1200" noProof="0" dirty="0" err="1">
                <a:ea typeface="Public Sans"/>
                <a:cs typeface="Public Sans"/>
                <a:sym typeface="Public Sans"/>
              </a:rPr>
              <a:t>fabricación</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despliegue</a:t>
            </a:r>
            <a:r>
              <a:rPr lang="en-GB" sz="1200" noProof="0" dirty="0">
                <a:ea typeface="Public Sans"/>
                <a:cs typeface="Public Sans"/>
                <a:sym typeface="Public Sans"/>
              </a:rPr>
              <a:t> y la </a:t>
            </a:r>
            <a:r>
              <a:rPr lang="en-GB" sz="1200" noProof="0" dirty="0" err="1">
                <a:ea typeface="Public Sans"/>
                <a:cs typeface="Public Sans"/>
                <a:sym typeface="Public Sans"/>
              </a:rPr>
              <a:t>gestión</a:t>
            </a:r>
            <a:r>
              <a:rPr lang="en-GB" sz="1200" noProof="0" dirty="0">
                <a:ea typeface="Public Sans"/>
                <a:cs typeface="Public Sans"/>
                <a:sym typeface="Public Sans"/>
              </a:rPr>
              <a:t> del fin de la </a:t>
            </a:r>
            <a:r>
              <a:rPr lang="en-GB" sz="1200" noProof="0" dirty="0" err="1">
                <a:ea typeface="Public Sans"/>
                <a:cs typeface="Public Sans"/>
                <a:sym typeface="Public Sans"/>
              </a:rPr>
              <a:t>vida</a:t>
            </a:r>
            <a:r>
              <a:rPr lang="en-GB" sz="1200" noProof="0" dirty="0">
                <a:ea typeface="Public Sans"/>
                <a:cs typeface="Public Sans"/>
                <a:sym typeface="Public Sans"/>
              </a:rPr>
              <a:t> </a:t>
            </a:r>
            <a:r>
              <a:rPr lang="en-GB" sz="1200" noProof="0" dirty="0" err="1">
                <a:ea typeface="Public Sans"/>
                <a:cs typeface="Public Sans"/>
                <a:sym typeface="Public Sans"/>
              </a:rPr>
              <a:t>útil</a:t>
            </a:r>
            <a:r>
              <a:rPr lang="en-GB" sz="1200" noProof="0" dirty="0">
                <a:ea typeface="Public Sans"/>
                <a:cs typeface="Public Sans"/>
                <a:sym typeface="Public Sans"/>
              </a:rPr>
              <a:t> de las </a:t>
            </a:r>
            <a:r>
              <a:rPr lang="en-GB" sz="1200" noProof="0" dirty="0" err="1">
                <a:ea typeface="Public Sans"/>
                <a:cs typeface="Public Sans"/>
                <a:sym typeface="Public Sans"/>
              </a:rPr>
              <a:t>tecnologías</a:t>
            </a:r>
            <a:r>
              <a:rPr lang="en-GB" sz="1200" noProof="0" dirty="0">
                <a:ea typeface="Public Sans"/>
                <a:cs typeface="Public Sans"/>
                <a:sym typeface="Public Sans"/>
              </a:rPr>
              <a:t> de </a:t>
            </a:r>
            <a:r>
              <a:rPr lang="en-GB" sz="1200" noProof="0" dirty="0" err="1">
                <a:ea typeface="Public Sans"/>
                <a:cs typeface="Public Sans"/>
                <a:sym typeface="Public Sans"/>
              </a:rPr>
              <a:t>energía</a:t>
            </a:r>
            <a:r>
              <a:rPr lang="en-GB" sz="1200" noProof="0" dirty="0">
                <a:ea typeface="Public Sans"/>
                <a:cs typeface="Public Sans"/>
                <a:sym typeface="Public Sans"/>
              </a:rPr>
              <a:t> </a:t>
            </a:r>
            <a:r>
              <a:rPr lang="en-GB" sz="1200" noProof="0" dirty="0" err="1">
                <a:ea typeface="Public Sans"/>
                <a:cs typeface="Public Sans"/>
                <a:sym typeface="Public Sans"/>
              </a:rPr>
              <a:t>renovable</a:t>
            </a:r>
            <a:r>
              <a:rPr lang="en-GB" sz="1200" noProof="0" dirty="0">
                <a:ea typeface="Public Sans"/>
                <a:cs typeface="Public Sans"/>
                <a:sym typeface="Public Sans"/>
              </a:rPr>
              <a:t>. Esto </a:t>
            </a:r>
            <a:r>
              <a:rPr lang="en-GB" sz="1200" noProof="0" dirty="0" err="1">
                <a:ea typeface="Public Sans"/>
                <a:cs typeface="Public Sans"/>
                <a:sym typeface="Public Sans"/>
              </a:rPr>
              <a:t>incluye</a:t>
            </a:r>
            <a:r>
              <a:rPr lang="en-GB" sz="1200" noProof="0" dirty="0">
                <a:ea typeface="Public Sans"/>
                <a:cs typeface="Public Sans"/>
                <a:sym typeface="Public Sans"/>
              </a:rPr>
              <a:t>:</a:t>
            </a:r>
          </a:p>
          <a:p>
            <a:pPr lvl="0" latinLnBrk="0"/>
            <a:endParaRPr lang="en-GB" sz="1200" noProof="0" dirty="0"/>
          </a:p>
          <a:p>
            <a:pPr marL="342900" lvl="0" indent="-342900" latinLnBrk="0">
              <a:buFont typeface="Arial" panose="020B0604020202020204" pitchFamily="34" charset="0"/>
              <a:buChar char="•"/>
            </a:pPr>
            <a:r>
              <a:rPr lang="en-GB" sz="1200" b="1" noProof="0" dirty="0" err="1">
                <a:solidFill>
                  <a:srgbClr val="2B2C30"/>
                </a:solidFill>
                <a:ea typeface="Public Sans"/>
                <a:cs typeface="Public Sans"/>
                <a:sym typeface="Public Sans"/>
              </a:rPr>
              <a:t>Fabricación</a:t>
            </a:r>
            <a:r>
              <a:rPr lang="en-GB" sz="1200" b="1" noProof="0" dirty="0">
                <a:solidFill>
                  <a:srgbClr val="2B2C30"/>
                </a:solidFill>
                <a:ea typeface="Public Sans"/>
                <a:cs typeface="Public Sans"/>
                <a:sym typeface="Public Sans"/>
              </a:rPr>
              <a:t> </a:t>
            </a:r>
            <a:r>
              <a:rPr lang="en-GB" sz="1200" b="1" noProof="0" dirty="0" err="1">
                <a:solidFill>
                  <a:srgbClr val="2B2C30"/>
                </a:solidFill>
                <a:ea typeface="Public Sans"/>
                <a:cs typeface="Public Sans"/>
                <a:sym typeface="Public Sans"/>
              </a:rPr>
              <a:t>sostenible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uso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materiales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reciclados</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energías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renovables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en</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el</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proceso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fabricación</a:t>
            </a:r>
            <a:r>
              <a:rPr lang="en-GB" sz="1200" noProof="0" dirty="0">
                <a:solidFill>
                  <a:srgbClr val="2B2C30"/>
                </a:solidFill>
                <a:ea typeface="Public Sans"/>
                <a:cs typeface="Public Sans"/>
                <a:sym typeface="Public Sans"/>
              </a:rPr>
              <a:t>.</a:t>
            </a:r>
            <a:endParaRPr lang="en-GB" sz="1200" noProof="0" dirty="0"/>
          </a:p>
          <a:p>
            <a:pPr marL="342900" lvl="0" indent="-342900" latinLnBrk="0">
              <a:buFont typeface="Arial" panose="020B0604020202020204" pitchFamily="34" charset="0"/>
              <a:buChar char="•"/>
            </a:pPr>
            <a:r>
              <a:rPr lang="en-GB" sz="1200" b="1" noProof="0" dirty="0" err="1">
                <a:solidFill>
                  <a:srgbClr val="2B2C30"/>
                </a:solidFill>
                <a:ea typeface="Public Sans"/>
                <a:cs typeface="Public Sans"/>
                <a:sym typeface="Public Sans"/>
              </a:rPr>
              <a:t>Diseño</a:t>
            </a:r>
            <a:r>
              <a:rPr lang="en-GB" sz="1200" b="1" noProof="0" dirty="0">
                <a:solidFill>
                  <a:srgbClr val="2B2C30"/>
                </a:solidFill>
                <a:ea typeface="Public Sans"/>
                <a:cs typeface="Public Sans"/>
                <a:sym typeface="Public Sans"/>
              </a:rPr>
              <a:t> modular: </a:t>
            </a:r>
            <a:r>
              <a:rPr lang="en-GB" sz="1200" noProof="0" dirty="0" err="1">
                <a:solidFill>
                  <a:srgbClr val="2B2C30"/>
                </a:solidFill>
                <a:ea typeface="Public Sans"/>
                <a:cs typeface="Public Sans"/>
                <a:sym typeface="Public Sans"/>
              </a:rPr>
              <a:t>diseño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tecnologías</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energía</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renovable</a:t>
            </a:r>
            <a:r>
              <a:rPr lang="en-GB" sz="1200" noProof="0" dirty="0">
                <a:solidFill>
                  <a:srgbClr val="2B2C30"/>
                </a:solidFill>
                <a:ea typeface="Public Sans"/>
                <a:cs typeface="Public Sans"/>
                <a:sym typeface="Public Sans"/>
              </a:rPr>
              <a:t> con </a:t>
            </a:r>
            <a:r>
              <a:rPr lang="en-GB" sz="1200" noProof="0" dirty="0" err="1">
                <a:solidFill>
                  <a:srgbClr val="2B2C30"/>
                </a:solidFill>
                <a:ea typeface="Public Sans"/>
                <a:cs typeface="Public Sans"/>
                <a:sym typeface="Public Sans"/>
              </a:rPr>
              <a:t>componentes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modulares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que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pueden</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repararse</a:t>
            </a:r>
            <a:r>
              <a:rPr lang="en-GB" sz="1200" noProof="0" dirty="0">
                <a:solidFill>
                  <a:srgbClr val="2B2C30"/>
                </a:solidFill>
                <a:ea typeface="Public Sans"/>
                <a:cs typeface="Public Sans"/>
                <a:sym typeface="Public Sans"/>
              </a:rPr>
              <a:t> o </a:t>
            </a:r>
            <a:r>
              <a:rPr lang="en-GB" sz="1200" noProof="0" dirty="0" err="1">
                <a:solidFill>
                  <a:srgbClr val="2B2C30"/>
                </a:solidFill>
                <a:ea typeface="Public Sans"/>
                <a:cs typeface="Public Sans"/>
                <a:sym typeface="Public Sans"/>
              </a:rPr>
              <a:t>sustituirse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fácilmente</a:t>
            </a:r>
            <a:r>
              <a:rPr lang="en-GB" sz="1200" noProof="0" dirty="0">
                <a:solidFill>
                  <a:srgbClr val="2B2C30"/>
                </a:solidFill>
                <a:ea typeface="Public Sans"/>
                <a:cs typeface="Public Sans"/>
                <a:sym typeface="Public Sans"/>
              </a:rPr>
              <a:t>, lo </a:t>
            </a:r>
            <a:r>
              <a:rPr lang="en-GB" sz="1200" noProof="0" dirty="0" err="1">
                <a:solidFill>
                  <a:srgbClr val="2B2C30"/>
                </a:solidFill>
                <a:ea typeface="Public Sans"/>
                <a:cs typeface="Public Sans"/>
                <a:sym typeface="Public Sans"/>
              </a:rPr>
              <a:t>que</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prolonga</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su</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vida</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útil</a:t>
            </a:r>
            <a:r>
              <a:rPr lang="en-GB" sz="1200" noProof="0" dirty="0">
                <a:solidFill>
                  <a:srgbClr val="2B2C30"/>
                </a:solidFill>
                <a:ea typeface="Public Sans"/>
                <a:cs typeface="Public Sans"/>
                <a:sym typeface="Public Sans"/>
              </a:rPr>
              <a:t>.    </a:t>
            </a:r>
            <a:endParaRPr lang="en-GB" sz="1200" noProof="0" dirty="0"/>
          </a:p>
          <a:p>
            <a:pPr marL="342900" lvl="0" indent="-342900" latinLnBrk="0">
              <a:buFont typeface="Arial" panose="020B0604020202020204" pitchFamily="34" charset="0"/>
              <a:buChar char="•"/>
            </a:pPr>
            <a:r>
              <a:rPr lang="en-GB" sz="1200" b="1" noProof="0" dirty="0" err="1">
                <a:solidFill>
                  <a:srgbClr val="2B2C30"/>
                </a:solidFill>
                <a:ea typeface="Public Sans"/>
                <a:cs typeface="Public Sans"/>
                <a:sym typeface="Public Sans"/>
              </a:rPr>
              <a:t>Reciclaje</a:t>
            </a:r>
            <a:r>
              <a:rPr lang="en-GB" sz="1200" b="1" noProof="0" dirty="0">
                <a:solidFill>
                  <a:srgbClr val="2B2C30"/>
                </a:solidFill>
                <a:ea typeface="Public Sans"/>
                <a:cs typeface="Public Sans"/>
                <a:sym typeface="Public Sans"/>
              </a:rPr>
              <a:t> y </a:t>
            </a:r>
            <a:r>
              <a:rPr lang="en-GB" sz="1200" b="1" noProof="0" dirty="0" err="1">
                <a:solidFill>
                  <a:srgbClr val="2B2C30"/>
                </a:solidFill>
                <a:ea typeface="Public Sans"/>
                <a:cs typeface="Public Sans"/>
                <a:sym typeface="Public Sans"/>
              </a:rPr>
              <a:t>reutilización</a:t>
            </a:r>
            <a:r>
              <a:rPr lang="en-GB" sz="1200" b="1"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desarrollo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estrategias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eficaces</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reciclaje</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reutilización</a:t>
            </a:r>
            <a:r>
              <a:rPr lang="en-GB" sz="1200" noProof="0" dirty="0">
                <a:solidFill>
                  <a:srgbClr val="2B2C30"/>
                </a:solidFill>
                <a:ea typeface="Public Sans"/>
                <a:cs typeface="Public Sans"/>
                <a:sym typeface="Public Sans"/>
              </a:rPr>
              <a:t> para las </a:t>
            </a:r>
            <a:r>
              <a:rPr lang="en-GB" sz="1200" noProof="0" dirty="0" err="1">
                <a:solidFill>
                  <a:srgbClr val="2B2C30"/>
                </a:solidFill>
                <a:ea typeface="Public Sans"/>
                <a:cs typeface="Public Sans"/>
                <a:sym typeface="Public Sans"/>
              </a:rPr>
              <a:t>tecnologías</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energía</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renovable</a:t>
            </a:r>
            <a:r>
              <a:rPr lang="en-GB" sz="1200" noProof="0" dirty="0">
                <a:solidFill>
                  <a:srgbClr val="2B2C30"/>
                </a:solidFill>
                <a:ea typeface="Public Sans"/>
                <a:cs typeface="Public Sans"/>
                <a:sym typeface="Public Sans"/>
              </a:rPr>
              <a:t> al final de </a:t>
            </a:r>
            <a:r>
              <a:rPr lang="en-GB" sz="1200" noProof="0" dirty="0" err="1">
                <a:solidFill>
                  <a:srgbClr val="2B2C30"/>
                </a:solidFill>
                <a:ea typeface="Public Sans"/>
                <a:cs typeface="Public Sans"/>
                <a:sym typeface="Public Sans"/>
              </a:rPr>
              <a:t>su</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vida</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útil</a:t>
            </a:r>
            <a:r>
              <a:rPr lang="en-GB" sz="1200" noProof="0" dirty="0">
                <a:solidFill>
                  <a:srgbClr val="2B2C30"/>
                </a:solidFill>
                <a:ea typeface="Public Sans"/>
                <a:cs typeface="Public Sans"/>
                <a:sym typeface="Public Sans"/>
              </a:rPr>
              <a:t>.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2013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t>El </a:t>
            </a:r>
            <a:r>
              <a:rPr lang="en-US" sz="1200" dirty="0" err="1"/>
              <a:t>concepto</a:t>
            </a:r>
            <a:r>
              <a:rPr lang="en-US" sz="1200" dirty="0"/>
              <a:t> de </a:t>
            </a:r>
            <a:r>
              <a:rPr lang="en-US" sz="1200" dirty="0" err="1"/>
              <a:t>circularidad</a:t>
            </a:r>
            <a:r>
              <a:rPr lang="en-US" sz="1200" dirty="0"/>
              <a:t> </a:t>
            </a:r>
            <a:r>
              <a:rPr lang="en-US" sz="1200" dirty="0" err="1"/>
              <a:t>desempeña</a:t>
            </a:r>
            <a:r>
              <a:rPr lang="en-US" sz="1200" dirty="0"/>
              <a:t> un </a:t>
            </a:r>
            <a:r>
              <a:rPr lang="en-US" sz="1200" dirty="0" err="1"/>
              <a:t>papel</a:t>
            </a:r>
            <a:r>
              <a:rPr lang="en-US" sz="1200" dirty="0"/>
              <a:t> fundamental </a:t>
            </a:r>
            <a:r>
              <a:rPr lang="en-US" sz="1200" dirty="0" err="1"/>
              <a:t>en</a:t>
            </a:r>
            <a:r>
              <a:rPr lang="en-US" sz="1200" dirty="0"/>
              <a:t> la </a:t>
            </a:r>
            <a:r>
              <a:rPr lang="en-US" sz="1200" dirty="0" err="1"/>
              <a:t>transición</a:t>
            </a:r>
            <a:r>
              <a:rPr lang="en-US" sz="1200" dirty="0"/>
              <a:t> </a:t>
            </a:r>
            <a:r>
              <a:rPr lang="en-US" sz="1200" dirty="0" err="1"/>
              <a:t>energética</a:t>
            </a:r>
            <a:r>
              <a:rPr lang="en-US" sz="1200" dirty="0"/>
              <a:t> digital. El </a:t>
            </a:r>
            <a:r>
              <a:rPr lang="en-US" sz="1200" dirty="0" err="1"/>
              <a:t>uso</a:t>
            </a:r>
            <a:r>
              <a:rPr lang="en-US" sz="1200" dirty="0"/>
              <a:t> de </a:t>
            </a:r>
            <a:r>
              <a:rPr lang="en-US" sz="1200" dirty="0" err="1"/>
              <a:t>los</a:t>
            </a:r>
            <a:r>
              <a:rPr lang="en-US" sz="1200" dirty="0"/>
              <a:t> </a:t>
            </a:r>
            <a:r>
              <a:rPr lang="en-US" sz="1200" dirty="0" err="1"/>
              <a:t>principios</a:t>
            </a:r>
            <a:r>
              <a:rPr lang="en-US" sz="1200" dirty="0"/>
              <a:t> de </a:t>
            </a:r>
            <a:r>
              <a:rPr lang="en-US" sz="1200" dirty="0" err="1"/>
              <a:t>circularidad</a:t>
            </a:r>
            <a:r>
              <a:rPr lang="en-US" sz="1200" dirty="0"/>
              <a:t> </a:t>
            </a:r>
            <a:r>
              <a:rPr lang="en-US" sz="1200" dirty="0" err="1"/>
              <a:t>nos</a:t>
            </a:r>
            <a:r>
              <a:rPr lang="en-US" sz="1200" dirty="0"/>
              <a:t> </a:t>
            </a:r>
            <a:r>
              <a:rPr lang="en-US" sz="1200" dirty="0" err="1"/>
              <a:t>permite</a:t>
            </a:r>
            <a:r>
              <a:rPr lang="en-US" sz="1200" dirty="0"/>
              <a:t> </a:t>
            </a:r>
            <a:r>
              <a:rPr lang="en-US" sz="1200" dirty="0" err="1"/>
              <a:t>utilizar</a:t>
            </a:r>
            <a:r>
              <a:rPr lang="en-US" sz="1200" dirty="0"/>
              <a:t> </a:t>
            </a:r>
            <a:r>
              <a:rPr lang="en-US" sz="1200" dirty="0" err="1"/>
              <a:t>los</a:t>
            </a:r>
            <a:r>
              <a:rPr lang="en-US" sz="1200" dirty="0"/>
              <a:t> </a:t>
            </a:r>
            <a:r>
              <a:rPr lang="en-US" sz="1200" dirty="0" err="1"/>
              <a:t>recursos</a:t>
            </a:r>
            <a:r>
              <a:rPr lang="en-US" sz="1200" dirty="0"/>
              <a:t> de </a:t>
            </a:r>
            <a:r>
              <a:rPr lang="en-US" sz="1200" dirty="0" err="1"/>
              <a:t>manera</a:t>
            </a:r>
            <a:r>
              <a:rPr lang="en-US" sz="1200" dirty="0"/>
              <a:t> </a:t>
            </a:r>
            <a:r>
              <a:rPr lang="en-US" sz="1200" dirty="0" err="1"/>
              <a:t>eficiente</a:t>
            </a:r>
            <a:r>
              <a:rPr lang="en-US" sz="1200" dirty="0"/>
              <a:t> y </a:t>
            </a:r>
            <a:r>
              <a:rPr lang="en-US" sz="1200" dirty="0" err="1"/>
              <a:t>reducir</a:t>
            </a:r>
            <a:r>
              <a:rPr lang="en-US" sz="1200" dirty="0"/>
              <a:t> </a:t>
            </a:r>
            <a:r>
              <a:rPr lang="en-US" sz="1200" dirty="0" err="1"/>
              <a:t>los</a:t>
            </a:r>
            <a:r>
              <a:rPr lang="en-US" sz="1200" dirty="0"/>
              <a:t> </a:t>
            </a:r>
            <a:r>
              <a:rPr lang="en-US" sz="1200" dirty="0" err="1"/>
              <a:t>residuos</a:t>
            </a:r>
            <a:r>
              <a:rPr lang="en-US" sz="1200" dirty="0"/>
              <a:t> </a:t>
            </a:r>
            <a:r>
              <a:rPr lang="en-US" sz="1200" dirty="0" err="1"/>
              <a:t>durante</a:t>
            </a:r>
            <a:r>
              <a:rPr lang="en-US" sz="1200" dirty="0"/>
              <a:t> </a:t>
            </a:r>
            <a:r>
              <a:rPr lang="en-US" sz="1200" dirty="0" err="1"/>
              <a:t>todas</a:t>
            </a:r>
            <a:r>
              <a:rPr lang="en-US" sz="1200" dirty="0"/>
              <a:t> las </a:t>
            </a:r>
            <a:r>
              <a:rPr lang="en-US" sz="1200" dirty="0" err="1"/>
              <a:t>etapas</a:t>
            </a:r>
            <a:r>
              <a:rPr lang="en-US" sz="1200" dirty="0"/>
              <a:t> del </a:t>
            </a:r>
            <a:r>
              <a:rPr lang="en-US" sz="1200" dirty="0" err="1"/>
              <a:t>ciclo</a:t>
            </a:r>
            <a:r>
              <a:rPr lang="en-US" sz="1200" dirty="0"/>
              <a:t> de </a:t>
            </a:r>
            <a:r>
              <a:rPr lang="en-US" sz="1200" dirty="0" err="1"/>
              <a:t>vida</a:t>
            </a:r>
            <a:r>
              <a:rPr lang="en-US" sz="1200" dirty="0"/>
              <a:t> de un </a:t>
            </a:r>
            <a:r>
              <a:rPr lang="en-US" sz="1200" dirty="0" err="1"/>
              <a:t>recurso</a:t>
            </a:r>
            <a:r>
              <a:rPr lang="en-US" sz="1200" dirty="0"/>
              <a:t>. En </a:t>
            </a:r>
            <a:r>
              <a:rPr lang="en-US" sz="1200" dirty="0" err="1"/>
              <a:t>esta</a:t>
            </a:r>
            <a:r>
              <a:rPr lang="en-US" sz="1200" dirty="0"/>
              <a:t> </a:t>
            </a:r>
            <a:r>
              <a:rPr lang="en-US" sz="1200" dirty="0" err="1"/>
              <a:t>presentación</a:t>
            </a:r>
            <a:r>
              <a:rPr lang="en-US" sz="1200" dirty="0"/>
              <a:t> </a:t>
            </a:r>
            <a:r>
              <a:rPr lang="en-US" sz="1200" dirty="0" err="1"/>
              <a:t>exploramos</a:t>
            </a:r>
            <a:r>
              <a:rPr lang="en-US" sz="1200" dirty="0"/>
              <a:t>:</a:t>
            </a:r>
          </a:p>
          <a:p>
            <a:pPr latinLnBrk="0"/>
            <a:r>
              <a:rPr lang="en-US" sz="1200" dirty="0"/>
              <a:t> </a:t>
            </a:r>
            <a:endParaRPr lang="en-GB" sz="1200" dirty="0"/>
          </a:p>
          <a:p>
            <a:pPr marL="457200" lvl="0" indent="-457200" latinLnBrk="0">
              <a:buFont typeface="Arial" panose="020B0604020202020204" pitchFamily="34" charset="0"/>
              <a:buChar char="•"/>
            </a:pPr>
            <a:r>
              <a:rPr lang="en-US" sz="1200" dirty="0" err="1"/>
              <a:t>Qué</a:t>
            </a:r>
            <a:r>
              <a:rPr lang="en-US" sz="1200" dirty="0"/>
              <a:t> es la </a:t>
            </a:r>
            <a:r>
              <a:rPr lang="en-US" sz="1200" dirty="0" err="1"/>
              <a:t>circularidad</a:t>
            </a:r>
            <a:r>
              <a:rPr lang="en-US" sz="1200" dirty="0"/>
              <a:t> y </a:t>
            </a:r>
            <a:r>
              <a:rPr lang="en-US" sz="1200" dirty="0" err="1"/>
              <a:t>cuál</a:t>
            </a:r>
            <a:r>
              <a:rPr lang="en-US" sz="1200" dirty="0"/>
              <a:t> es </a:t>
            </a:r>
            <a:r>
              <a:rPr lang="en-US" sz="1200" dirty="0" err="1"/>
              <a:t>su</a:t>
            </a:r>
            <a:r>
              <a:rPr lang="en-US" sz="1200" dirty="0"/>
              <a:t> </a:t>
            </a:r>
            <a:r>
              <a:rPr lang="en-US" sz="1200" dirty="0" err="1"/>
              <a:t>papel</a:t>
            </a:r>
            <a:r>
              <a:rPr lang="en-US" sz="1200" dirty="0"/>
              <a:t> </a:t>
            </a:r>
            <a:r>
              <a:rPr lang="en-US" sz="1200" dirty="0" err="1"/>
              <a:t>en</a:t>
            </a:r>
            <a:r>
              <a:rPr lang="en-US" sz="1200" dirty="0"/>
              <a:t> la </a:t>
            </a:r>
            <a:r>
              <a:rPr lang="en-US" sz="1200" dirty="0" err="1"/>
              <a:t>transición</a:t>
            </a:r>
            <a:r>
              <a:rPr lang="en-US" sz="1200" dirty="0"/>
              <a:t> </a:t>
            </a:r>
            <a:r>
              <a:rPr lang="en-US" sz="1200" dirty="0" err="1"/>
              <a:t>energética</a:t>
            </a:r>
            <a:r>
              <a:rPr lang="en-US" sz="1200" dirty="0"/>
              <a:t> digital.</a:t>
            </a:r>
            <a:endParaRPr lang="en-GB" sz="1200" dirty="0"/>
          </a:p>
          <a:p>
            <a:pPr marL="457200" lvl="0" indent="-457200" latinLnBrk="0">
              <a:buFont typeface="Arial" panose="020B0604020202020204" pitchFamily="34" charset="0"/>
              <a:buChar char="•"/>
            </a:pPr>
            <a:r>
              <a:rPr lang="en-US" sz="1200" dirty="0" err="1"/>
              <a:t>Cómo</a:t>
            </a:r>
            <a:r>
              <a:rPr lang="en-US" sz="1200" dirty="0"/>
              <a:t> la </a:t>
            </a:r>
            <a:r>
              <a:rPr lang="en-US" sz="1200" dirty="0" err="1"/>
              <a:t>circularidad</a:t>
            </a:r>
            <a:r>
              <a:rPr lang="en-US" sz="1200" dirty="0"/>
              <a:t> </a:t>
            </a:r>
            <a:r>
              <a:rPr lang="en-US" sz="1200" dirty="0" err="1"/>
              <a:t>puede</a:t>
            </a:r>
            <a:r>
              <a:rPr lang="en-US" sz="1200" dirty="0"/>
              <a:t> </a:t>
            </a:r>
            <a:r>
              <a:rPr lang="en-US" sz="1200" dirty="0" err="1"/>
              <a:t>contribuir</a:t>
            </a:r>
            <a:r>
              <a:rPr lang="en-US" sz="1200" dirty="0"/>
              <a:t> a un </a:t>
            </a:r>
            <a:r>
              <a:rPr lang="en-US" sz="1200" dirty="0" err="1"/>
              <a:t>futuro</a:t>
            </a:r>
            <a:r>
              <a:rPr lang="en-US" sz="1200" dirty="0"/>
              <a:t> </a:t>
            </a:r>
            <a:r>
              <a:rPr lang="en-US" sz="1200" dirty="0" err="1"/>
              <a:t>sostenible</a:t>
            </a:r>
            <a:r>
              <a:rPr lang="en-US" sz="1200" dirty="0"/>
              <a:t>.</a:t>
            </a:r>
            <a:endParaRPr lang="en-GB" sz="1200" dirty="0"/>
          </a:p>
          <a:p>
            <a:pPr marL="457200" lvl="0" indent="-457200" latinLnBrk="0">
              <a:buFont typeface="Arial" panose="020B0604020202020204" pitchFamily="34" charset="0"/>
              <a:buChar char="•"/>
            </a:pPr>
            <a:r>
              <a:rPr lang="en-US" sz="1200" dirty="0" err="1"/>
              <a:t>Algunos</a:t>
            </a:r>
            <a:r>
              <a:rPr lang="en-US" sz="1200" dirty="0"/>
              <a:t> </a:t>
            </a:r>
            <a:r>
              <a:rPr lang="en-US" sz="1200" dirty="0" err="1"/>
              <a:t>ejemplos</a:t>
            </a:r>
            <a:r>
              <a:rPr lang="en-US" sz="1200" dirty="0"/>
              <a:t> de </a:t>
            </a:r>
            <a:r>
              <a:rPr lang="en-US" sz="1200" dirty="0" err="1"/>
              <a:t>circularidad</a:t>
            </a:r>
            <a:r>
              <a:rPr lang="en-US" sz="1200" dirty="0"/>
              <a:t> y </a:t>
            </a:r>
            <a:r>
              <a:rPr lang="en-US" sz="1200" dirty="0" err="1"/>
              <a:t>diferentes</a:t>
            </a:r>
            <a:r>
              <a:rPr lang="en-US" sz="1200" dirty="0"/>
              <a:t> </a:t>
            </a:r>
            <a:r>
              <a:rPr lang="en-US" sz="1200" dirty="0" err="1"/>
              <a:t>tipos</a:t>
            </a:r>
            <a:r>
              <a:rPr lang="en-US" sz="1200" dirty="0"/>
              <a:t> de </a:t>
            </a:r>
            <a:r>
              <a:rPr lang="en-US" sz="1200" dirty="0" err="1"/>
              <a:t>tecnologías</a:t>
            </a:r>
            <a:r>
              <a:rPr lang="en-US" sz="1200" dirty="0"/>
              <a:t> </a:t>
            </a:r>
            <a:r>
              <a:rPr lang="en-US" sz="1200" dirty="0" err="1"/>
              <a:t>energéticas</a:t>
            </a:r>
            <a:r>
              <a:rPr lang="en-US" sz="1200" dirty="0"/>
              <a:t> </a:t>
            </a:r>
            <a:r>
              <a:rPr lang="en-US" sz="1200" dirty="0" err="1"/>
              <a:t>digitales</a:t>
            </a:r>
            <a:r>
              <a:rPr lang="en-US" sz="1200" dirty="0"/>
              <a:t>.</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692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7. </a:t>
            </a:r>
            <a:r>
              <a:rPr lang="en-GB" sz="1200" b="1" kern="1200" noProof="0" dirty="0" err="1">
                <a:solidFill>
                  <a:schemeClr val="bg1"/>
                </a:solidFill>
                <a:latin typeface="+mn-lt"/>
                <a:ea typeface="Public Sans"/>
                <a:cs typeface="Public Sans"/>
                <a:sym typeface="Public Sans"/>
              </a:rPr>
              <a:t>Digitalización</a:t>
            </a:r>
            <a:r>
              <a:rPr lang="en-GB" sz="1200" b="1" kern="1200" noProof="0" dirty="0">
                <a:solidFill>
                  <a:schemeClr val="bg1"/>
                </a:solidFill>
                <a:latin typeface="+mn-lt"/>
                <a:ea typeface="Public Sans"/>
                <a:cs typeface="Public Sans"/>
                <a:sym typeface="Public Sans"/>
              </a:rPr>
              <a:t> </a:t>
            </a:r>
            <a:r>
              <a:rPr lang="en-GB" sz="1200" b="1" kern="1200" noProof="0" dirty="0" err="1">
                <a:solidFill>
                  <a:schemeClr val="bg1"/>
                </a:solidFill>
                <a:latin typeface="+mn-lt"/>
                <a:ea typeface="Public Sans"/>
                <a:cs typeface="Public Sans"/>
                <a:sym typeface="Public Sans"/>
              </a:rPr>
              <a:t>energética</a:t>
            </a:r>
            <a:r>
              <a:rPr lang="en-GB" sz="1200" b="1" kern="1200" noProof="0" dirty="0">
                <a:solidFill>
                  <a:schemeClr val="bg1"/>
                </a:solidFill>
                <a:latin typeface="+mn-lt"/>
                <a:ea typeface="Public Sans"/>
                <a:cs typeface="Public Sans"/>
                <a:sym typeface="Public Sans"/>
              </a:rPr>
              <a:t>: redes </a:t>
            </a:r>
            <a:r>
              <a:rPr lang="en-GB" sz="1200" b="1" kern="1200" noProof="0" dirty="0" err="1">
                <a:solidFill>
                  <a:schemeClr val="bg1"/>
                </a:solidFill>
                <a:latin typeface="+mn-lt"/>
                <a:ea typeface="Public Sans"/>
                <a:cs typeface="Public Sans"/>
                <a:sym typeface="Public Sans"/>
              </a:rPr>
              <a:t>inteligentes</a:t>
            </a:r>
            <a:r>
              <a:rPr lang="en-GB" sz="1200" b="1" kern="1200" noProof="0" dirty="0">
                <a:solidFill>
                  <a:schemeClr val="bg1"/>
                </a:solidFill>
                <a:latin typeface="+mn-lt"/>
                <a:ea typeface="Public Sans"/>
                <a:cs typeface="Public Sans"/>
                <a:sym typeface="Public Sans"/>
              </a:rPr>
              <a:t> y </a:t>
            </a:r>
            <a:r>
              <a:rPr lang="en-GB" sz="1200" b="1" kern="1200" noProof="0" dirty="0" err="1">
                <a:solidFill>
                  <a:schemeClr val="bg1"/>
                </a:solidFill>
                <a:latin typeface="+mn-lt"/>
                <a:ea typeface="Public Sans"/>
                <a:cs typeface="Public Sans"/>
                <a:sym typeface="Public Sans"/>
              </a:rPr>
              <a:t>análisis</a:t>
            </a:r>
            <a:r>
              <a:rPr lang="en-GB" sz="1200" b="1" kern="1200" noProof="0" dirty="0">
                <a:solidFill>
                  <a:schemeClr val="bg1"/>
                </a:solidFill>
                <a:latin typeface="+mn-lt"/>
                <a:ea typeface="Public Sans"/>
                <a:cs typeface="Public Sans"/>
                <a:sym typeface="Public Sans"/>
              </a:rPr>
              <a:t> de </a:t>
            </a:r>
            <a:r>
              <a:rPr lang="en-GB" sz="1200" b="1" kern="1200" noProof="0" dirty="0" err="1">
                <a:solidFill>
                  <a:schemeClr val="bg1"/>
                </a:solidFill>
                <a:latin typeface="+mn-lt"/>
                <a:ea typeface="Public Sans"/>
                <a:cs typeface="Public Sans"/>
                <a:sym typeface="Public Sans"/>
              </a:rPr>
              <a:t>datos</a:t>
            </a:r>
            <a:endParaRPr lang="en-GB" sz="1050" kern="1200" noProof="0" dirty="0">
              <a:solidFill>
                <a:schemeClr val="bg1"/>
              </a:solidFill>
              <a:latin typeface="+mn-lt"/>
              <a:ea typeface="+mn-ea"/>
              <a:cs typeface="+mn-cs"/>
            </a:endParaRPr>
          </a:p>
          <a:p>
            <a:pPr algn="ctr" latinLnBrk="0"/>
            <a:r>
              <a:rPr lang="en-GB" sz="1200" i="1" noProof="0" dirty="0">
                <a:solidFill>
                  <a:schemeClr val="accent2"/>
                </a:solidFill>
              </a:rPr>
              <a:t>¿</a:t>
            </a:r>
            <a:r>
              <a:rPr lang="en-GB" sz="1200" i="1" noProof="0" dirty="0" err="1">
                <a:solidFill>
                  <a:schemeClr val="accent2"/>
                </a:solidFill>
              </a:rPr>
              <a:t>Cómo</a:t>
            </a:r>
            <a:r>
              <a:rPr lang="en-GB" sz="1200" i="1" noProof="0" dirty="0">
                <a:solidFill>
                  <a:schemeClr val="accent2"/>
                </a:solidFill>
              </a:rPr>
              <a:t> </a:t>
            </a:r>
            <a:r>
              <a:rPr lang="en-GB" sz="1200" i="1" noProof="0" dirty="0" err="1">
                <a:solidFill>
                  <a:schemeClr val="accent2"/>
                </a:solidFill>
              </a:rPr>
              <a:t>están</a:t>
            </a:r>
            <a:r>
              <a:rPr lang="en-GB" sz="1200" i="1" noProof="0" dirty="0">
                <a:solidFill>
                  <a:schemeClr val="accent2"/>
                </a:solidFill>
              </a:rPr>
              <a:t> </a:t>
            </a:r>
            <a:r>
              <a:rPr lang="en-GB" sz="1200" i="1" noProof="0" dirty="0" err="1">
                <a:solidFill>
                  <a:schemeClr val="accent2"/>
                </a:solidFill>
              </a:rPr>
              <a:t>transformando</a:t>
            </a:r>
            <a:r>
              <a:rPr lang="en-GB" sz="1200" i="1" noProof="0" dirty="0">
                <a:solidFill>
                  <a:schemeClr val="accent2"/>
                </a:solidFill>
              </a:rPr>
              <a:t> las </a:t>
            </a:r>
            <a:r>
              <a:rPr lang="en-GB" sz="1200" i="1" noProof="0" dirty="0" err="1">
                <a:solidFill>
                  <a:schemeClr val="accent2"/>
                </a:solidFill>
              </a:rPr>
              <a:t>tecnologías</a:t>
            </a:r>
            <a:r>
              <a:rPr lang="en-GB" sz="1200" i="1" noProof="0" dirty="0">
                <a:solidFill>
                  <a:schemeClr val="accent2"/>
                </a:solidFill>
              </a:rPr>
              <a:t> </a:t>
            </a:r>
            <a:r>
              <a:rPr lang="en-GB" sz="1200" i="1" noProof="0" dirty="0" err="1">
                <a:solidFill>
                  <a:schemeClr val="accent2"/>
                </a:solidFill>
              </a:rPr>
              <a:t>digitales</a:t>
            </a:r>
            <a:r>
              <a:rPr lang="en-GB" sz="1200" i="1" noProof="0" dirty="0">
                <a:solidFill>
                  <a:schemeClr val="accent2"/>
                </a:solidFill>
              </a:rPr>
              <a:t> </a:t>
            </a:r>
            <a:r>
              <a:rPr lang="en-GB" sz="1200" i="1" noProof="0" dirty="0" err="1">
                <a:solidFill>
                  <a:schemeClr val="accent2"/>
                </a:solidFill>
              </a:rPr>
              <a:t>el</a:t>
            </a:r>
            <a:r>
              <a:rPr lang="en-GB" sz="1200" i="1" noProof="0" dirty="0">
                <a:solidFill>
                  <a:schemeClr val="accent2"/>
                </a:solidFill>
              </a:rPr>
              <a:t> sector </a:t>
            </a:r>
            <a:r>
              <a:rPr lang="en-GB" sz="1200" i="1" noProof="0" dirty="0" err="1">
                <a:solidFill>
                  <a:schemeClr val="accent2"/>
                </a:solidFill>
              </a:rPr>
              <a:t>energético</a:t>
            </a:r>
            <a:r>
              <a:rPr lang="en-GB" sz="1200" i="1" noProof="0" dirty="0">
                <a:solidFill>
                  <a:schemeClr val="accent2"/>
                </a:solidFill>
              </a:rPr>
              <a:t>?</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84928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a:t>
            </a:r>
            <a:r>
              <a:rPr lang="en-GB" sz="1200" b="1" dirty="0" err="1">
                <a:solidFill>
                  <a:schemeClr val="bg1"/>
                </a:solidFill>
                <a:ea typeface="Public Sans"/>
                <a:cs typeface="Public Sans"/>
                <a:sym typeface="Public Sans"/>
              </a:rPr>
              <a:t>Digitalización</a:t>
            </a:r>
            <a:r>
              <a:rPr lang="en-GB" sz="1200" b="1" dirty="0">
                <a:solidFill>
                  <a:schemeClr val="bg1"/>
                </a:solidFill>
                <a:ea typeface="Public Sans"/>
                <a:cs typeface="Public Sans"/>
                <a:sym typeface="Public Sans"/>
              </a:rPr>
              <a:t> </a:t>
            </a:r>
            <a:r>
              <a:rPr lang="en-GB" sz="1200" b="1" dirty="0" err="1">
                <a:solidFill>
                  <a:schemeClr val="bg1"/>
                </a:solidFill>
                <a:ea typeface="Public Sans"/>
                <a:cs typeface="Public Sans"/>
                <a:sym typeface="Public Sans"/>
              </a:rPr>
              <a:t>energética</a:t>
            </a:r>
            <a:r>
              <a:rPr lang="en-GB" sz="1200" b="1" dirty="0">
                <a:solidFill>
                  <a:schemeClr val="bg1"/>
                </a:solidFill>
                <a:ea typeface="Public Sans"/>
                <a:cs typeface="Public Sans"/>
                <a:sym typeface="Public Sans"/>
              </a:rPr>
              <a:t>: redes </a:t>
            </a:r>
            <a:r>
              <a:rPr lang="en-GB" sz="1200" b="1" dirty="0" err="1">
                <a:solidFill>
                  <a:schemeClr val="bg1"/>
                </a:solidFill>
                <a:ea typeface="Public Sans"/>
                <a:cs typeface="Public Sans"/>
                <a:sym typeface="Public Sans"/>
              </a:rPr>
              <a:t>inteligentes</a:t>
            </a:r>
            <a:r>
              <a:rPr lang="en-GB" sz="1200" b="1" dirty="0">
                <a:solidFill>
                  <a:schemeClr val="bg1"/>
                </a:solidFill>
                <a:ea typeface="Public Sans"/>
                <a:cs typeface="Public Sans"/>
                <a:sym typeface="Public Sans"/>
              </a:rPr>
              <a:t> y </a:t>
            </a:r>
            <a:r>
              <a:rPr lang="en-GB" sz="1200" b="1" dirty="0" err="1">
                <a:solidFill>
                  <a:schemeClr val="bg1"/>
                </a:solidFill>
                <a:ea typeface="Public Sans"/>
                <a:cs typeface="Public Sans"/>
                <a:sym typeface="Public Sans"/>
              </a:rPr>
              <a:t>análisis</a:t>
            </a:r>
            <a:r>
              <a:rPr lang="en-GB" sz="1200" b="1" dirty="0">
                <a:solidFill>
                  <a:schemeClr val="bg1"/>
                </a:solidFill>
                <a:ea typeface="Public Sans"/>
                <a:cs typeface="Public Sans"/>
                <a:sym typeface="Public Sans"/>
              </a:rPr>
              <a:t> de </a:t>
            </a:r>
            <a:r>
              <a:rPr lang="en-GB" sz="1200" b="1" dirty="0" err="1">
                <a:solidFill>
                  <a:schemeClr val="bg1"/>
                </a:solidFill>
                <a:ea typeface="Public Sans"/>
                <a:cs typeface="Public Sans"/>
                <a:sym typeface="Public Sans"/>
              </a:rPr>
              <a:t>datos</a:t>
            </a:r>
            <a:endParaRPr lang="en-GB" sz="1050" dirty="0">
              <a:solidFill>
                <a:schemeClr val="bg1"/>
              </a:solidFill>
            </a:endParaRPr>
          </a:p>
          <a:p>
            <a:pPr lvl="0" latinLnBrk="0"/>
            <a:r>
              <a:rPr lang="en-GB" sz="1200" noProof="1">
                <a:latin typeface="Calibri"/>
                <a:ea typeface="Public Sans"/>
                <a:cs typeface="Public Sans"/>
                <a:sym typeface="Public Sans"/>
              </a:rPr>
              <a:t>Las tecnologías digitales están permitiendo el desarrollo de redes energéticas inteligentes, conocidas como </a:t>
            </a:r>
            <a:r>
              <a:rPr lang="en-GB" sz="1200" b="1" noProof="1">
                <a:latin typeface="Calibri"/>
                <a:ea typeface="Public Sans"/>
                <a:cs typeface="Public Sans"/>
                <a:sym typeface="Public Sans"/>
              </a:rPr>
              <a:t>redes inteligentes</a:t>
            </a:r>
            <a:r>
              <a:rPr lang="en-GB" sz="1200" noProof="1">
                <a:latin typeface="Calibri"/>
                <a:ea typeface="Public Sans"/>
                <a:cs typeface="Public Sans"/>
                <a:sym typeface="Public Sans"/>
              </a:rPr>
              <a:t>. Las redes inteligentes pueden: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Optimizar los flujos de energía.</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Integrar fuentes de energía renovables.</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Mejorar la estabilidad de la red.</a:t>
            </a:r>
            <a:endParaRPr lang="en-GB" sz="1200" noProof="1">
              <a:latin typeface="Calibri"/>
              <a:ea typeface="Public Sans"/>
              <a:cs typeface="Public Sans"/>
            </a:endParaRPr>
          </a:p>
          <a:p>
            <a:pPr lvl="0" latinLnBrk="0"/>
            <a:endParaRPr lang="en-GB" sz="1200" noProof="1">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46499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a:t>
            </a:r>
            <a:r>
              <a:rPr lang="en-GB" sz="1200" b="1" dirty="0" err="1">
                <a:solidFill>
                  <a:schemeClr val="bg1"/>
                </a:solidFill>
                <a:ea typeface="Public Sans"/>
                <a:cs typeface="Public Sans"/>
                <a:sym typeface="Public Sans"/>
              </a:rPr>
              <a:t>Digitalización</a:t>
            </a:r>
            <a:r>
              <a:rPr lang="en-GB" sz="1200" b="1" dirty="0">
                <a:solidFill>
                  <a:schemeClr val="bg1"/>
                </a:solidFill>
                <a:ea typeface="Public Sans"/>
                <a:cs typeface="Public Sans"/>
                <a:sym typeface="Public Sans"/>
              </a:rPr>
              <a:t> </a:t>
            </a:r>
            <a:r>
              <a:rPr lang="en-GB" sz="1200" b="1" dirty="0" err="1">
                <a:solidFill>
                  <a:schemeClr val="bg1"/>
                </a:solidFill>
                <a:ea typeface="Public Sans"/>
                <a:cs typeface="Public Sans"/>
                <a:sym typeface="Public Sans"/>
              </a:rPr>
              <a:t>energética</a:t>
            </a:r>
            <a:r>
              <a:rPr lang="en-GB" sz="1200" b="1" dirty="0">
                <a:solidFill>
                  <a:schemeClr val="bg1"/>
                </a:solidFill>
                <a:ea typeface="Public Sans"/>
                <a:cs typeface="Public Sans"/>
                <a:sym typeface="Public Sans"/>
              </a:rPr>
              <a:t>: redes </a:t>
            </a:r>
            <a:r>
              <a:rPr lang="en-GB" sz="1200" b="1" dirty="0" err="1">
                <a:solidFill>
                  <a:schemeClr val="bg1"/>
                </a:solidFill>
                <a:ea typeface="Public Sans"/>
                <a:cs typeface="Public Sans"/>
                <a:sym typeface="Public Sans"/>
              </a:rPr>
              <a:t>inteligentes</a:t>
            </a:r>
            <a:r>
              <a:rPr lang="en-GB" sz="1200" b="1" dirty="0">
                <a:solidFill>
                  <a:schemeClr val="bg1"/>
                </a:solidFill>
                <a:ea typeface="Public Sans"/>
                <a:cs typeface="Public Sans"/>
                <a:sym typeface="Public Sans"/>
              </a:rPr>
              <a:t> y </a:t>
            </a:r>
            <a:r>
              <a:rPr lang="en-GB" sz="1200" b="1" dirty="0" err="1">
                <a:solidFill>
                  <a:schemeClr val="bg1"/>
                </a:solidFill>
                <a:ea typeface="Public Sans"/>
                <a:cs typeface="Public Sans"/>
                <a:sym typeface="Public Sans"/>
              </a:rPr>
              <a:t>análisis</a:t>
            </a:r>
            <a:r>
              <a:rPr lang="en-GB" sz="1200" b="1" dirty="0">
                <a:solidFill>
                  <a:schemeClr val="bg1"/>
                </a:solidFill>
                <a:ea typeface="Public Sans"/>
                <a:cs typeface="Public Sans"/>
                <a:sym typeface="Public Sans"/>
              </a:rPr>
              <a:t> de </a:t>
            </a:r>
            <a:r>
              <a:rPr lang="en-GB" sz="1200" b="1" dirty="0" err="1">
                <a:solidFill>
                  <a:schemeClr val="bg1"/>
                </a:solidFill>
                <a:ea typeface="Public Sans"/>
                <a:cs typeface="Public Sans"/>
                <a:sym typeface="Public Sans"/>
              </a:rPr>
              <a:t>datos</a:t>
            </a:r>
            <a:endParaRPr lang="en-GB" sz="1050" dirty="0">
              <a:solidFill>
                <a:schemeClr val="bg1"/>
              </a:solidFill>
            </a:endParaRPr>
          </a:p>
          <a:p>
            <a:pPr lvl="0" latinLnBrk="0"/>
            <a:r>
              <a:rPr lang="en-GB" sz="1200" noProof="1">
                <a:latin typeface="Calibri"/>
                <a:ea typeface="Public Sans"/>
                <a:cs typeface="Public Sans"/>
                <a:sym typeface="Public Sans"/>
              </a:rPr>
              <a:t>El análisis de datos y el aprendizaje automático están desempeñando un papel cada vez más importante en el sector energético. El análisis de datos y el aprendizaje automático pueden: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Permitir la eficiencia energética mediante la identificación del desperdicio de energía y la optimización de los patrones de consumo energético.</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Utilizar la previsión de la demanda para garantizar un suministro energético fiable.</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Utilizar el mantenimiento predictivo para anticipar fallos en los equipos y optimizar los programas de mantenimiento.</a:t>
            </a:r>
          </a:p>
          <a:p>
            <a:pPr lvl="0" latinLnBrk="0"/>
            <a:r>
              <a:rPr lang="en-GB" sz="1200" noProof="1">
                <a:latin typeface="Calibri"/>
                <a:ea typeface="Public Sans"/>
                <a:cs typeface="Public Sans"/>
                <a:sym typeface="Public Sans"/>
              </a:rPr>
              <a:t>  </a:t>
            </a:r>
          </a:p>
          <a:p>
            <a:pPr lvl="0" latinLnBrk="0"/>
            <a:r>
              <a:rPr lang="en-GB" sz="1200" noProof="1">
                <a:latin typeface="Calibri"/>
                <a:ea typeface="Public Sans"/>
                <a:cs typeface="Public Sans"/>
                <a:sym typeface="Public Sans"/>
              </a:rPr>
              <a:t>Al aprovechar el análisis de datos, el sector energético puede mejorar la eficiencia, reducir los costes y aumentar la fiabilidad de los servicios energéticos. </a:t>
            </a:r>
            <a:endParaRPr lang="en-GB" sz="1200" noProof="1">
              <a:latin typeface="Calibri"/>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5847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8. </a:t>
            </a:r>
            <a:r>
              <a:rPr lang="en-GB" sz="1200" b="1" noProof="0" dirty="0" err="1">
                <a:solidFill>
                  <a:schemeClr val="bg1"/>
                </a:solidFill>
                <a:ea typeface="Public Sans"/>
                <a:cs typeface="Public Sans"/>
                <a:sym typeface="Public Sans"/>
              </a:rPr>
              <a:t>Digitalización</a:t>
            </a:r>
            <a:r>
              <a:rPr lang="en-GB" sz="1200" b="1" noProof="0" dirty="0">
                <a:solidFill>
                  <a:schemeClr val="bg1"/>
                </a:solidFill>
                <a:ea typeface="Public Sans"/>
                <a:cs typeface="Public Sans"/>
                <a:sym typeface="Public Sans"/>
              </a:rPr>
              <a:t> </a:t>
            </a:r>
            <a:r>
              <a:rPr lang="en-GB" sz="1200" b="1" noProof="0" dirty="0" err="1">
                <a:solidFill>
                  <a:schemeClr val="bg1"/>
                </a:solidFill>
                <a:ea typeface="Public Sans"/>
                <a:cs typeface="Public Sans"/>
                <a:sym typeface="Public Sans"/>
              </a:rPr>
              <a:t>energética</a:t>
            </a:r>
            <a:r>
              <a:rPr lang="en-GB" sz="1200" b="1" noProof="0" dirty="0">
                <a:solidFill>
                  <a:schemeClr val="bg1"/>
                </a:solidFill>
                <a:ea typeface="Public Sans"/>
                <a:cs typeface="Public Sans"/>
                <a:sym typeface="Public Sans"/>
              </a:rPr>
              <a:t> y </a:t>
            </a:r>
            <a:r>
              <a:rPr lang="en-GB" sz="1200" b="1" noProof="0" dirty="0" err="1">
                <a:solidFill>
                  <a:schemeClr val="bg1"/>
                </a:solidFill>
                <a:ea typeface="Public Sans"/>
                <a:cs typeface="Public Sans"/>
                <a:sym typeface="Public Sans"/>
              </a:rPr>
              <a:t>cadena</a:t>
            </a:r>
            <a:r>
              <a:rPr lang="en-GB" sz="1200" b="1" noProof="0" dirty="0">
                <a:solidFill>
                  <a:schemeClr val="bg1"/>
                </a:solidFill>
                <a:ea typeface="Public Sans"/>
                <a:cs typeface="Public Sans"/>
                <a:sym typeface="Public Sans"/>
              </a:rPr>
              <a:t> de </a:t>
            </a:r>
            <a:r>
              <a:rPr lang="en-GB" sz="1200" b="1" noProof="0" dirty="0" err="1">
                <a:solidFill>
                  <a:schemeClr val="bg1"/>
                </a:solidFill>
                <a:ea typeface="Public Sans"/>
                <a:cs typeface="Public Sans"/>
                <a:sym typeface="Public Sans"/>
              </a:rPr>
              <a:t>bloques</a:t>
            </a:r>
            <a:r>
              <a:rPr lang="en-GB" sz="1200" b="1" noProof="0" dirty="0">
                <a:solidFill>
                  <a:schemeClr val="bg1"/>
                </a:solidFill>
                <a:ea typeface="Public Sans"/>
                <a:cs typeface="Public Sans"/>
                <a:sym typeface="Public Sans"/>
              </a:rPr>
              <a:t> </a:t>
            </a:r>
            <a:endParaRPr lang="en-GB" sz="1050" noProof="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a:t>
            </a:r>
            <a:r>
              <a:rPr lang="en-GB" sz="1200" i="1" noProof="0" dirty="0" err="1">
                <a:solidFill>
                  <a:schemeClr val="accent2"/>
                </a:solidFill>
              </a:rPr>
              <a:t>Cómo</a:t>
            </a:r>
            <a:r>
              <a:rPr lang="en-GB" sz="1200" i="1" noProof="0" dirty="0">
                <a:solidFill>
                  <a:schemeClr val="accent2"/>
                </a:solidFill>
              </a:rPr>
              <a:t> </a:t>
            </a:r>
            <a:r>
              <a:rPr lang="en-GB" sz="1200" i="1" noProof="0" dirty="0" err="1">
                <a:solidFill>
                  <a:schemeClr val="accent2"/>
                </a:solidFill>
              </a:rPr>
              <a:t>puede</a:t>
            </a:r>
            <a:r>
              <a:rPr lang="en-GB" sz="1200" i="1" noProof="0" dirty="0">
                <a:solidFill>
                  <a:schemeClr val="accent2"/>
                </a:solidFill>
              </a:rPr>
              <a:t> </a:t>
            </a:r>
            <a:r>
              <a:rPr lang="en-GB" sz="1200" i="1" noProof="0" dirty="0" err="1">
                <a:solidFill>
                  <a:schemeClr val="accent2"/>
                </a:solidFill>
              </a:rPr>
              <a:t>beneficiar</a:t>
            </a:r>
            <a:r>
              <a:rPr lang="en-GB" sz="1200" i="1" noProof="0" dirty="0">
                <a:solidFill>
                  <a:schemeClr val="accent2"/>
                </a:solidFill>
              </a:rPr>
              <a:t> la </a:t>
            </a:r>
            <a:r>
              <a:rPr lang="en-GB" sz="1200" i="1" noProof="0" dirty="0" err="1">
                <a:solidFill>
                  <a:schemeClr val="accent2"/>
                </a:solidFill>
              </a:rPr>
              <a:t>tecnología</a:t>
            </a:r>
            <a:r>
              <a:rPr lang="en-GB" sz="1200" i="1" noProof="0" dirty="0">
                <a:solidFill>
                  <a:schemeClr val="accent2"/>
                </a:solidFill>
              </a:rPr>
              <a:t> blockchain al sector </a:t>
            </a:r>
            <a:r>
              <a:rPr lang="en-GB" sz="1200" i="1" noProof="0" dirty="0" err="1">
                <a:solidFill>
                  <a:schemeClr val="accent2"/>
                </a:solidFill>
              </a:rPr>
              <a:t>energético</a:t>
            </a:r>
            <a:r>
              <a:rPr lang="en-GB" sz="1200" i="1" noProof="0" dirty="0">
                <a:solidFill>
                  <a:schemeClr val="accent2"/>
                </a:solidFill>
              </a:rPr>
              <a: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46643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a:t>
            </a:r>
            <a:r>
              <a:rPr lang="en-GB" sz="1200" b="1" dirty="0" err="1">
                <a:solidFill>
                  <a:schemeClr val="bg1"/>
                </a:solidFill>
                <a:ea typeface="Public Sans"/>
                <a:cs typeface="Public Sans"/>
                <a:sym typeface="Public Sans"/>
              </a:rPr>
              <a:t>Digitalización</a:t>
            </a:r>
            <a:r>
              <a:rPr lang="en-GB" sz="1200" b="1" dirty="0">
                <a:solidFill>
                  <a:schemeClr val="bg1"/>
                </a:solidFill>
                <a:ea typeface="Public Sans"/>
                <a:cs typeface="Public Sans"/>
                <a:sym typeface="Public Sans"/>
              </a:rPr>
              <a:t> </a:t>
            </a:r>
            <a:r>
              <a:rPr lang="en-GB" sz="1200" b="1" dirty="0" err="1">
                <a:solidFill>
                  <a:schemeClr val="bg1"/>
                </a:solidFill>
                <a:ea typeface="Public Sans"/>
                <a:cs typeface="Public Sans"/>
                <a:sym typeface="Public Sans"/>
              </a:rPr>
              <a:t>energética</a:t>
            </a:r>
            <a:r>
              <a:rPr lang="en-GB" sz="1200" b="1" dirty="0">
                <a:solidFill>
                  <a:schemeClr val="bg1"/>
                </a:solidFill>
                <a:ea typeface="Public Sans"/>
                <a:cs typeface="Public Sans"/>
                <a:sym typeface="Public Sans"/>
              </a:rPr>
              <a:t> y </a:t>
            </a:r>
            <a:r>
              <a:rPr lang="en-GB" sz="1200" b="1" dirty="0" err="1">
                <a:solidFill>
                  <a:schemeClr val="bg1"/>
                </a:solidFill>
                <a:ea typeface="Public Sans"/>
                <a:cs typeface="Public Sans"/>
                <a:sym typeface="Public Sans"/>
              </a:rPr>
              <a:t>cadena</a:t>
            </a:r>
            <a:r>
              <a:rPr lang="en-GB" sz="1200" b="1" dirty="0">
                <a:solidFill>
                  <a:schemeClr val="bg1"/>
                </a:solidFill>
                <a:ea typeface="Public Sans"/>
                <a:cs typeface="Public Sans"/>
                <a:sym typeface="Public Sans"/>
              </a:rPr>
              <a:t> de </a:t>
            </a:r>
            <a:r>
              <a:rPr lang="en-GB" sz="1200" b="1" dirty="0" err="1">
                <a:solidFill>
                  <a:schemeClr val="bg1"/>
                </a:solidFill>
                <a:ea typeface="Public Sans"/>
                <a:cs typeface="Public Sans"/>
                <a:sym typeface="Public Sans"/>
              </a:rPr>
              <a:t>bloques</a:t>
            </a:r>
            <a:r>
              <a:rPr lang="en-GB" sz="1200" b="1" dirty="0">
                <a:solidFill>
                  <a:schemeClr val="bg1"/>
                </a:solidFill>
                <a:ea typeface="Public Sans"/>
                <a:cs typeface="Public Sans"/>
                <a:sym typeface="Public Sans"/>
              </a:rPr>
              <a:t> </a:t>
            </a:r>
            <a:endParaRPr lang="en-GB" sz="1050" dirty="0">
              <a:solidFill>
                <a:schemeClr val="bg1"/>
              </a:solidFill>
            </a:endParaRPr>
          </a:p>
          <a:p>
            <a:pPr latinLnBrk="0"/>
            <a:r>
              <a:rPr lang="en-GB" sz="1200" noProof="0" dirty="0">
                <a:ea typeface="+mn-lt"/>
                <a:cs typeface="+mn-lt"/>
                <a:sym typeface="Public Sans"/>
              </a:rPr>
              <a:t>Las </a:t>
            </a:r>
            <a:r>
              <a:rPr lang="en-GB" sz="1200" noProof="0" dirty="0" err="1">
                <a:ea typeface="+mn-lt"/>
                <a:cs typeface="+mn-lt"/>
                <a:sym typeface="Public Sans"/>
              </a:rPr>
              <a:t>tecnologías</a:t>
            </a:r>
            <a:r>
              <a:rPr lang="en-GB" sz="1200" noProof="0" dirty="0">
                <a:ea typeface="+mn-lt"/>
                <a:cs typeface="+mn-lt"/>
                <a:sym typeface="Public Sans"/>
              </a:rPr>
              <a:t> blockchain son </a:t>
            </a:r>
            <a:r>
              <a:rPr lang="en-GB" sz="1200" noProof="0" dirty="0" err="1">
                <a:ea typeface="+mn-lt"/>
                <a:cs typeface="+mn-lt"/>
                <a:sym typeface="Public Sans"/>
              </a:rPr>
              <a:t>una</a:t>
            </a:r>
            <a:r>
              <a:rPr lang="en-GB" sz="1200" noProof="0" dirty="0">
                <a:ea typeface="+mn-lt"/>
                <a:cs typeface="+mn-lt"/>
                <a:sym typeface="Public Sans"/>
              </a:rPr>
              <a:t> </a:t>
            </a:r>
            <a:r>
              <a:rPr lang="en-GB" sz="1200" noProof="0" dirty="0" err="1">
                <a:ea typeface="+mn-lt"/>
                <a:cs typeface="+mn-lt"/>
                <a:sym typeface="Public Sans"/>
              </a:rPr>
              <a:t>herramienta</a:t>
            </a:r>
            <a:r>
              <a:rPr lang="en-GB" sz="1200" noProof="0" dirty="0">
                <a:ea typeface="+mn-lt"/>
                <a:cs typeface="+mn-lt"/>
                <a:sym typeface="Public Sans"/>
              </a:rPr>
              <a:t> </a:t>
            </a:r>
            <a:r>
              <a:rPr lang="en-GB" sz="1200" noProof="0" dirty="0" err="1">
                <a:ea typeface="+mn-lt"/>
                <a:cs typeface="+mn-lt"/>
                <a:sym typeface="Public Sans"/>
              </a:rPr>
              <a:t>valiosa</a:t>
            </a:r>
            <a:r>
              <a:rPr lang="en-GB" sz="1200" noProof="0" dirty="0">
                <a:ea typeface="+mn-lt"/>
                <a:cs typeface="+mn-lt"/>
                <a:sym typeface="Public Sans"/>
              </a:rPr>
              <a:t> para </a:t>
            </a:r>
            <a:r>
              <a:rPr lang="en-GB" sz="1200" noProof="0" dirty="0" err="1">
                <a:ea typeface="+mn-lt"/>
                <a:cs typeface="+mn-lt"/>
                <a:sym typeface="Public Sans"/>
              </a:rPr>
              <a:t>apoyar</a:t>
            </a:r>
            <a:r>
              <a:rPr lang="en-GB" sz="1200" noProof="0" dirty="0">
                <a:ea typeface="+mn-lt"/>
                <a:cs typeface="+mn-lt"/>
                <a:sym typeface="Public Sans"/>
              </a:rPr>
              <a:t> la </a:t>
            </a:r>
            <a:r>
              <a:rPr lang="en-GB" sz="1200" noProof="0" dirty="0" err="1">
                <a:ea typeface="+mn-lt"/>
                <a:cs typeface="+mn-lt"/>
                <a:sym typeface="Public Sans"/>
              </a:rPr>
              <a:t>circularidad</a:t>
            </a:r>
            <a:r>
              <a:rPr lang="en-GB" sz="1200" noProof="0" dirty="0">
                <a:ea typeface="+mn-lt"/>
                <a:cs typeface="+mn-lt"/>
                <a:sym typeface="Public Sans"/>
              </a:rPr>
              <a:t> al:</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err="1">
                <a:ea typeface="+mn-lt"/>
                <a:cs typeface="+mn-lt"/>
                <a:sym typeface="Public Sans"/>
              </a:rPr>
              <a:t>Mejoran</a:t>
            </a:r>
            <a:r>
              <a:rPr lang="en-GB" sz="1200" dirty="0">
                <a:ea typeface="+mn-lt"/>
                <a:cs typeface="+mn-lt"/>
                <a:sym typeface="Public Sans"/>
              </a:rPr>
              <a:t> la </a:t>
            </a:r>
            <a:r>
              <a:rPr lang="en-GB" sz="1200" dirty="0" err="1">
                <a:ea typeface="+mn-lt"/>
                <a:cs typeface="+mn-lt"/>
                <a:sym typeface="Public Sans"/>
              </a:rPr>
              <a:t>transparencia</a:t>
            </a:r>
            <a:r>
              <a:rPr lang="en-GB" sz="1200" dirty="0">
                <a:ea typeface="+mn-lt"/>
                <a:cs typeface="+mn-lt"/>
                <a:sym typeface="Public Sans"/>
              </a:rPr>
              <a:t>, la </a:t>
            </a:r>
            <a:r>
              <a:rPr lang="en-GB" sz="1200" dirty="0" err="1">
                <a:ea typeface="+mn-lt"/>
                <a:cs typeface="+mn-lt"/>
                <a:sym typeface="Public Sans"/>
              </a:rPr>
              <a:t>seguridad</a:t>
            </a:r>
            <a:r>
              <a:rPr lang="en-GB" sz="1200" dirty="0">
                <a:ea typeface="+mn-lt"/>
                <a:cs typeface="+mn-lt"/>
                <a:sym typeface="Public Sans"/>
              </a:rPr>
              <a:t> y la </a:t>
            </a:r>
            <a:r>
              <a:rPr lang="en-GB" sz="1200" dirty="0" err="1">
                <a:ea typeface="+mn-lt"/>
                <a:cs typeface="+mn-lt"/>
                <a:sym typeface="Public Sans"/>
              </a:rPr>
              <a:t>eficiencia</a:t>
            </a:r>
            <a:r>
              <a:rPr lang="en-GB" sz="1200" dirty="0">
                <a:ea typeface="+mn-lt"/>
                <a:cs typeface="+mn-lt"/>
                <a:sym typeface="Public Sans"/>
              </a:rPr>
              <a:t> </a:t>
            </a:r>
            <a:r>
              <a:rPr lang="en-GB" sz="1200" dirty="0" err="1">
                <a:ea typeface="+mn-lt"/>
                <a:cs typeface="+mn-lt"/>
                <a:sym typeface="Public Sans"/>
              </a:rPr>
              <a:t>en</a:t>
            </a:r>
            <a:r>
              <a:rPr lang="en-GB" sz="1200" dirty="0">
                <a:ea typeface="+mn-lt"/>
                <a:cs typeface="+mn-lt"/>
                <a:sym typeface="Public Sans"/>
              </a:rPr>
              <a:t> las </a:t>
            </a:r>
            <a:r>
              <a:rPr lang="en-GB" sz="1200" dirty="0" err="1">
                <a:ea typeface="+mn-lt"/>
                <a:cs typeface="+mn-lt"/>
                <a:sym typeface="Public Sans"/>
              </a:rPr>
              <a:t>transacciones</a:t>
            </a:r>
            <a:r>
              <a:rPr lang="en-GB" sz="1200" dirty="0">
                <a:ea typeface="+mn-lt"/>
                <a:cs typeface="+mn-lt"/>
                <a:sym typeface="Public Sans"/>
              </a:rPr>
              <a:t> </a:t>
            </a:r>
            <a:r>
              <a:rPr lang="en-GB" sz="1200" dirty="0" err="1">
                <a:ea typeface="+mn-lt"/>
                <a:cs typeface="+mn-lt"/>
                <a:sym typeface="Public Sans"/>
              </a:rPr>
              <a:t>energéticas</a:t>
            </a:r>
            <a:r>
              <a:rPr lang="en-GB" sz="1200" dirty="0">
                <a:ea typeface="+mn-lt"/>
                <a:cs typeface="+mn-lt"/>
                <a:sym typeface="Public Sans"/>
              </a:rPr>
              <a:t> y la </a:t>
            </a:r>
            <a:r>
              <a:rPr lang="en-GB" sz="1200" dirty="0" err="1">
                <a:ea typeface="+mn-lt"/>
                <a:cs typeface="+mn-lt"/>
                <a:sym typeface="Public Sans"/>
              </a:rPr>
              <a:t>gestión</a:t>
            </a:r>
            <a:r>
              <a:rPr lang="en-GB" sz="1200" dirty="0">
                <a:ea typeface="+mn-lt"/>
                <a:cs typeface="+mn-lt"/>
                <a:sym typeface="Public Sans"/>
              </a:rPr>
              <a:t> de </a:t>
            </a:r>
            <a:r>
              <a:rPr lang="en-GB" sz="1200" dirty="0" err="1">
                <a:ea typeface="+mn-lt"/>
                <a:cs typeface="+mn-lt"/>
                <a:sym typeface="Public Sans"/>
              </a:rPr>
              <a:t>datos</a:t>
            </a:r>
            <a:r>
              <a:rPr lang="en-GB" sz="1200" dirty="0">
                <a:ea typeface="+mn-lt"/>
                <a:cs typeface="+mn-lt"/>
                <a:sym typeface="Public Sans"/>
              </a:rPr>
              <a:t>. </a:t>
            </a:r>
          </a:p>
          <a:p>
            <a:pPr latinLnBrk="0"/>
            <a:endParaRPr lang="en-GB" sz="1200" noProof="0" dirty="0">
              <a:ea typeface="+mn-lt"/>
              <a:cs typeface="+mn-lt"/>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201391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a:t>
            </a:r>
            <a:r>
              <a:rPr lang="en-GB" sz="1200" b="1" dirty="0" err="1">
                <a:solidFill>
                  <a:schemeClr val="bg1"/>
                </a:solidFill>
                <a:ea typeface="Public Sans"/>
                <a:cs typeface="Public Sans"/>
                <a:sym typeface="Public Sans"/>
              </a:rPr>
              <a:t>Digitalización</a:t>
            </a:r>
            <a:r>
              <a:rPr lang="en-GB" sz="1200" b="1" dirty="0">
                <a:solidFill>
                  <a:schemeClr val="bg1"/>
                </a:solidFill>
                <a:ea typeface="Public Sans"/>
                <a:cs typeface="Public Sans"/>
                <a:sym typeface="Public Sans"/>
              </a:rPr>
              <a:t> </a:t>
            </a:r>
            <a:r>
              <a:rPr lang="en-GB" sz="1200" b="1" dirty="0" err="1">
                <a:solidFill>
                  <a:schemeClr val="bg1"/>
                </a:solidFill>
                <a:ea typeface="Public Sans"/>
                <a:cs typeface="Public Sans"/>
                <a:sym typeface="Public Sans"/>
              </a:rPr>
              <a:t>energética</a:t>
            </a:r>
            <a:r>
              <a:rPr lang="en-GB" sz="1200" b="1" dirty="0">
                <a:solidFill>
                  <a:schemeClr val="bg1"/>
                </a:solidFill>
                <a:ea typeface="Public Sans"/>
                <a:cs typeface="Public Sans"/>
                <a:sym typeface="Public Sans"/>
              </a:rPr>
              <a:t> y </a:t>
            </a:r>
            <a:r>
              <a:rPr lang="en-GB" sz="1200" b="1" dirty="0" err="1">
                <a:solidFill>
                  <a:schemeClr val="bg1"/>
                </a:solidFill>
                <a:ea typeface="Public Sans"/>
                <a:cs typeface="Public Sans"/>
                <a:sym typeface="Public Sans"/>
              </a:rPr>
              <a:t>cadena</a:t>
            </a:r>
            <a:r>
              <a:rPr lang="en-GB" sz="1200" b="1" dirty="0">
                <a:solidFill>
                  <a:schemeClr val="bg1"/>
                </a:solidFill>
                <a:ea typeface="Public Sans"/>
                <a:cs typeface="Public Sans"/>
                <a:sym typeface="Public Sans"/>
              </a:rPr>
              <a:t> de </a:t>
            </a:r>
            <a:r>
              <a:rPr lang="en-GB" sz="1200" b="1" dirty="0" err="1">
                <a:solidFill>
                  <a:schemeClr val="bg1"/>
                </a:solidFill>
                <a:ea typeface="Public Sans"/>
                <a:cs typeface="Public Sans"/>
                <a:sym typeface="Public Sans"/>
              </a:rPr>
              <a:t>bloques</a:t>
            </a:r>
            <a:r>
              <a:rPr lang="en-GB" sz="1200" b="1" dirty="0">
                <a:solidFill>
                  <a:schemeClr val="bg1"/>
                </a:solidFill>
                <a:ea typeface="Public Sans"/>
                <a:cs typeface="Public Sans"/>
                <a:sym typeface="Public Sans"/>
              </a:rPr>
              <a:t> </a:t>
            </a:r>
            <a:endParaRPr lang="en-GB" sz="1050" dirty="0">
              <a:solidFill>
                <a:schemeClr val="bg1"/>
              </a:solidFill>
            </a:endParaRPr>
          </a:p>
          <a:p>
            <a:pPr lvl="0" latinLnBrk="0"/>
            <a:r>
              <a:rPr lang="en-GB" sz="1200" noProof="0" dirty="0">
                <a:ea typeface="Public Sans"/>
                <a:cs typeface="Public Sans"/>
                <a:sym typeface="Public Sans"/>
              </a:rPr>
              <a:t>En </a:t>
            </a:r>
            <a:r>
              <a:rPr lang="en-GB" sz="1200" noProof="0" dirty="0" err="1">
                <a:ea typeface="Public Sans"/>
                <a:cs typeface="Public Sans"/>
                <a:sym typeface="Public Sans"/>
              </a:rPr>
              <a:t>el</a:t>
            </a:r>
            <a:r>
              <a:rPr lang="en-GB" sz="1200" noProof="0" dirty="0">
                <a:ea typeface="Public Sans"/>
                <a:cs typeface="Public Sans"/>
                <a:sym typeface="Public Sans"/>
              </a:rPr>
              <a:t> sector </a:t>
            </a:r>
            <a:r>
              <a:rPr lang="en-GB" sz="1200" noProof="0" dirty="0" err="1">
                <a:ea typeface="Public Sans"/>
                <a:cs typeface="Public Sans"/>
                <a:sym typeface="Public Sans"/>
              </a:rPr>
              <a:t>energético</a:t>
            </a:r>
            <a:r>
              <a:rPr lang="en-GB" sz="1200" noProof="0" dirty="0">
                <a:ea typeface="Public Sans"/>
                <a:cs typeface="Public Sans"/>
                <a:sym typeface="Public Sans"/>
              </a:rPr>
              <a:t>, la </a:t>
            </a:r>
            <a:r>
              <a:rPr lang="en-GB" sz="1200" noProof="0" dirty="0" err="1">
                <a:ea typeface="Public Sans"/>
                <a:cs typeface="Public Sans"/>
                <a:sym typeface="Public Sans"/>
              </a:rPr>
              <a:t>cadena</a:t>
            </a:r>
            <a:r>
              <a:rPr lang="en-GB" sz="1200" noProof="0" dirty="0">
                <a:ea typeface="Public Sans"/>
                <a:cs typeface="Public Sans"/>
                <a:sym typeface="Public Sans"/>
              </a:rPr>
              <a:t> de </a:t>
            </a:r>
            <a:r>
              <a:rPr lang="en-GB" sz="1200" noProof="0" dirty="0" err="1">
                <a:ea typeface="Public Sans"/>
                <a:cs typeface="Public Sans"/>
                <a:sym typeface="Public Sans"/>
              </a:rPr>
              <a:t>bloques</a:t>
            </a:r>
            <a:r>
              <a:rPr lang="en-GB" sz="1200" noProof="0" dirty="0">
                <a:ea typeface="Public Sans"/>
                <a:cs typeface="Public Sans"/>
                <a:sym typeface="Public Sans"/>
              </a:rPr>
              <a:t> se </a:t>
            </a:r>
            <a:r>
              <a:rPr lang="en-GB" sz="1200" noProof="0" dirty="0" err="1">
                <a:ea typeface="Public Sans"/>
                <a:cs typeface="Public Sans"/>
                <a:sym typeface="Public Sans"/>
              </a:rPr>
              <a:t>puede</a:t>
            </a:r>
            <a:r>
              <a:rPr lang="en-GB" sz="1200" noProof="0" dirty="0">
                <a:ea typeface="Public Sans"/>
                <a:cs typeface="Public Sans"/>
                <a:sym typeface="Public Sans"/>
              </a:rPr>
              <a:t> </a:t>
            </a:r>
            <a:r>
              <a:rPr lang="en-GB" sz="1200" noProof="0" dirty="0" err="1">
                <a:ea typeface="Public Sans"/>
                <a:cs typeface="Public Sans"/>
                <a:sym typeface="Public Sans"/>
              </a:rPr>
              <a:t>utilizar</a:t>
            </a:r>
            <a:r>
              <a:rPr lang="en-GB" sz="1200" noProof="0" dirty="0">
                <a:ea typeface="Public Sans"/>
                <a:cs typeface="Public Sans"/>
                <a:sym typeface="Public Sans"/>
              </a:rPr>
              <a:t> para:</a:t>
            </a:r>
            <a:endParaRPr lang="en-GB" sz="1200" noProof="0" dirty="0"/>
          </a:p>
          <a:p>
            <a:pPr lvl="0" latinLnBrk="0"/>
            <a:endParaRPr lang="en-GB" sz="1200" b="1" noProof="0" dirty="0">
              <a:ea typeface="Public Sans"/>
              <a:cs typeface="Public Sans"/>
              <a:sym typeface="Public Sans"/>
            </a:endParaRPr>
          </a:p>
          <a:p>
            <a:pPr marL="342900" lvl="0" indent="-342900" latinLnBrk="0">
              <a:buFont typeface="Arial" panose="020B0604020202020204" pitchFamily="34" charset="0"/>
              <a:buChar char="•"/>
            </a:pPr>
            <a:r>
              <a:rPr lang="en-GB" sz="1200" b="1" noProof="0" dirty="0">
                <a:ea typeface="Public Sans"/>
                <a:cs typeface="Public Sans"/>
                <a:sym typeface="Public Sans"/>
              </a:rPr>
              <a:t>Comercio de </a:t>
            </a:r>
            <a:r>
              <a:rPr lang="en-GB" sz="1200" b="1" noProof="0" dirty="0" err="1">
                <a:ea typeface="Public Sans"/>
                <a:cs typeface="Public Sans"/>
                <a:sym typeface="Public Sans"/>
              </a:rPr>
              <a:t>energía</a:t>
            </a:r>
            <a:r>
              <a:rPr lang="en-GB" sz="1200" b="1" noProof="0" dirty="0">
                <a:ea typeface="Public Sans"/>
                <a:cs typeface="Public Sans"/>
                <a:sym typeface="Public Sans"/>
              </a:rPr>
              <a:t> entre pares: </a:t>
            </a:r>
            <a:r>
              <a:rPr lang="en-GB" sz="1200" noProof="0" dirty="0" err="1">
                <a:ea typeface="Public Sans"/>
                <a:cs typeface="Public Sans"/>
                <a:sym typeface="Public Sans"/>
              </a:rPr>
              <a:t>permite</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comercio</a:t>
            </a:r>
            <a:r>
              <a:rPr lang="en-GB" sz="1200" noProof="0" dirty="0">
                <a:ea typeface="Public Sans"/>
                <a:cs typeface="Public Sans"/>
                <a:sym typeface="Public Sans"/>
              </a:rPr>
              <a:t> </a:t>
            </a:r>
            <a:r>
              <a:rPr lang="en-GB" sz="1200" noProof="0" dirty="0" err="1">
                <a:ea typeface="Public Sans"/>
                <a:cs typeface="Public Sans"/>
                <a:sym typeface="Public Sans"/>
              </a:rPr>
              <a:t>directo</a:t>
            </a:r>
            <a:r>
              <a:rPr lang="en-GB" sz="1200" noProof="0" dirty="0">
                <a:ea typeface="Public Sans"/>
                <a:cs typeface="Public Sans"/>
                <a:sym typeface="Public Sans"/>
              </a:rPr>
              <a:t> de </a:t>
            </a:r>
            <a:r>
              <a:rPr lang="en-GB" sz="1200" noProof="0" dirty="0" err="1">
                <a:ea typeface="Public Sans"/>
                <a:cs typeface="Public Sans"/>
                <a:sym typeface="Public Sans"/>
              </a:rPr>
              <a:t>energía</a:t>
            </a:r>
            <a:r>
              <a:rPr lang="en-GB" sz="1200" noProof="0" dirty="0">
                <a:ea typeface="Public Sans"/>
                <a:cs typeface="Public Sans"/>
                <a:sym typeface="Public Sans"/>
              </a:rPr>
              <a:t> entre </a:t>
            </a:r>
            <a:r>
              <a:rPr lang="en-GB" sz="1200" noProof="0" dirty="0" err="1">
                <a:ea typeface="Public Sans"/>
                <a:cs typeface="Public Sans"/>
                <a:sym typeface="Public Sans"/>
              </a:rPr>
              <a:t>consumidores</a:t>
            </a:r>
            <a:r>
              <a:rPr lang="en-GB" sz="1200" noProof="0" dirty="0">
                <a:ea typeface="Public Sans"/>
                <a:cs typeface="Public Sans"/>
                <a:sym typeface="Public Sans"/>
              </a:rPr>
              <a:t> y </a:t>
            </a:r>
            <a:r>
              <a:rPr lang="en-GB" sz="1200" noProof="0" dirty="0" err="1">
                <a:ea typeface="Public Sans"/>
                <a:cs typeface="Public Sans"/>
                <a:sym typeface="Public Sans"/>
              </a:rPr>
              <a:t>prosumidores</a:t>
            </a:r>
            <a:r>
              <a:rPr lang="en-GB" sz="1200" noProof="0" dirty="0">
                <a:ea typeface="Public Sans"/>
                <a:cs typeface="Public Sans"/>
                <a:sym typeface="Public Sans"/>
              </a:rPr>
              <a:t>.    </a:t>
            </a:r>
            <a:endParaRPr lang="en-GB" sz="1200" noProof="0" dirty="0"/>
          </a:p>
          <a:p>
            <a:pPr marL="342900" lvl="0" indent="-342900" latinLnBrk="0">
              <a:buFont typeface="Arial" panose="020B0604020202020204" pitchFamily="34" charset="0"/>
              <a:buChar char="•"/>
            </a:pPr>
            <a:r>
              <a:rPr lang="en-GB" sz="1200" b="1" noProof="0" dirty="0" err="1">
                <a:ea typeface="Public Sans"/>
                <a:cs typeface="Public Sans"/>
                <a:sym typeface="Public Sans"/>
              </a:rPr>
              <a:t>Seguimiento</a:t>
            </a:r>
            <a:r>
              <a:rPr lang="en-GB" sz="1200" b="1" noProof="0" dirty="0">
                <a:ea typeface="Public Sans"/>
                <a:cs typeface="Public Sans"/>
                <a:sym typeface="Public Sans"/>
              </a:rPr>
              <a:t> de </a:t>
            </a:r>
            <a:r>
              <a:rPr lang="en-GB" sz="1200" b="1" noProof="0" dirty="0" err="1">
                <a:ea typeface="Public Sans"/>
                <a:cs typeface="Public Sans"/>
                <a:sym typeface="Public Sans"/>
              </a:rPr>
              <a:t>certificados</a:t>
            </a:r>
            <a:r>
              <a:rPr lang="en-GB" sz="1200" b="1" noProof="0" dirty="0">
                <a:ea typeface="Public Sans"/>
                <a:cs typeface="Public Sans"/>
                <a:sym typeface="Public Sans"/>
              </a:rPr>
              <a:t> de </a:t>
            </a:r>
            <a:r>
              <a:rPr lang="en-GB" sz="1200" b="1" noProof="0" dirty="0" err="1">
                <a:ea typeface="Public Sans"/>
                <a:cs typeface="Public Sans"/>
                <a:sym typeface="Public Sans"/>
              </a:rPr>
              <a:t>energía</a:t>
            </a:r>
            <a:r>
              <a:rPr lang="en-GB" sz="1200" b="1" noProof="0" dirty="0">
                <a:ea typeface="Public Sans"/>
                <a:cs typeface="Public Sans"/>
                <a:sym typeface="Public Sans"/>
              </a:rPr>
              <a:t> </a:t>
            </a:r>
            <a:r>
              <a:rPr lang="en-GB" sz="1200" b="1" noProof="0" dirty="0" err="1">
                <a:ea typeface="Public Sans"/>
                <a:cs typeface="Public Sans"/>
                <a:sym typeface="Public Sans"/>
              </a:rPr>
              <a:t>renovable</a:t>
            </a:r>
            <a:r>
              <a:rPr lang="en-GB" sz="1200" b="1" noProof="0" dirty="0">
                <a:ea typeface="Public Sans"/>
                <a:cs typeface="Public Sans"/>
                <a:sym typeface="Public Sans"/>
              </a:rPr>
              <a:t>: </a:t>
            </a:r>
            <a:r>
              <a:rPr lang="en-GB" sz="1200" noProof="0" dirty="0" err="1">
                <a:ea typeface="Public Sans"/>
                <a:cs typeface="Public Sans"/>
                <a:sym typeface="Public Sans"/>
              </a:rPr>
              <a:t>garantizar</a:t>
            </a:r>
            <a:r>
              <a:rPr lang="en-GB" sz="1200" noProof="0" dirty="0">
                <a:ea typeface="Public Sans"/>
                <a:cs typeface="Public Sans"/>
                <a:sym typeface="Public Sans"/>
              </a:rPr>
              <a:t> la </a:t>
            </a:r>
            <a:r>
              <a:rPr lang="en-GB" sz="1200" noProof="0" dirty="0" err="1">
                <a:ea typeface="Public Sans"/>
                <a:cs typeface="Public Sans"/>
                <a:sym typeface="Public Sans"/>
              </a:rPr>
              <a:t>autenticidad</a:t>
            </a:r>
            <a:r>
              <a:rPr lang="en-GB" sz="1200" noProof="0" dirty="0">
                <a:ea typeface="Public Sans"/>
                <a:cs typeface="Public Sans"/>
                <a:sym typeface="Public Sans"/>
              </a:rPr>
              <a:t> y la </a:t>
            </a:r>
            <a:r>
              <a:rPr lang="en-GB" sz="1200" noProof="0" dirty="0" err="1">
                <a:ea typeface="Public Sans"/>
                <a:cs typeface="Public Sans"/>
                <a:sym typeface="Public Sans"/>
              </a:rPr>
              <a:t>trazabilidad</a:t>
            </a:r>
            <a:r>
              <a:rPr lang="en-GB" sz="1200" noProof="0" dirty="0">
                <a:ea typeface="Public Sans"/>
                <a:cs typeface="Public Sans"/>
                <a:sym typeface="Public Sans"/>
              </a:rPr>
              <a:t> de </a:t>
            </a:r>
            <a:r>
              <a:rPr lang="en-GB" sz="1200" noProof="0" dirty="0" err="1">
                <a:ea typeface="Public Sans"/>
                <a:cs typeface="Public Sans"/>
                <a:sym typeface="Public Sans"/>
              </a:rPr>
              <a:t>los</a:t>
            </a:r>
            <a:r>
              <a:rPr lang="en-GB" sz="1200" noProof="0" dirty="0">
                <a:ea typeface="Public Sans"/>
                <a:cs typeface="Public Sans"/>
                <a:sym typeface="Public Sans"/>
              </a:rPr>
              <a:t> </a:t>
            </a:r>
            <a:r>
              <a:rPr lang="en-GB" sz="1200" noProof="0" dirty="0" err="1">
                <a:ea typeface="Public Sans"/>
                <a:cs typeface="Public Sans"/>
                <a:sym typeface="Public Sans"/>
              </a:rPr>
              <a:t>certificados</a:t>
            </a:r>
            <a:r>
              <a:rPr lang="en-GB" sz="1200" noProof="0" dirty="0">
                <a:ea typeface="Public Sans"/>
                <a:cs typeface="Public Sans"/>
                <a:sym typeface="Public Sans"/>
              </a:rPr>
              <a:t> de </a:t>
            </a:r>
            <a:r>
              <a:rPr lang="en-GB" sz="1200" noProof="0" dirty="0" err="1">
                <a:ea typeface="Public Sans"/>
                <a:cs typeface="Public Sans"/>
                <a:sym typeface="Public Sans"/>
              </a:rPr>
              <a:t>energía</a:t>
            </a:r>
            <a:r>
              <a:rPr lang="en-GB" sz="1200" noProof="0" dirty="0">
                <a:ea typeface="Public Sans"/>
                <a:cs typeface="Public Sans"/>
                <a:sym typeface="Public Sans"/>
              </a:rPr>
              <a:t> </a:t>
            </a:r>
            <a:r>
              <a:rPr lang="en-GB" sz="1200" noProof="0" dirty="0" err="1">
                <a:ea typeface="Public Sans"/>
                <a:cs typeface="Public Sans"/>
                <a:sym typeface="Public Sans"/>
              </a:rPr>
              <a:t>renovable</a:t>
            </a:r>
            <a:r>
              <a:rPr lang="en-GB" sz="1200" noProof="0" dirty="0">
                <a:ea typeface="Public Sans"/>
                <a:cs typeface="Public Sans"/>
                <a:sym typeface="Public Sans"/>
              </a:rPr>
              <a:t>.    </a:t>
            </a:r>
            <a:endParaRPr lang="en-GB" sz="1200" noProof="0" dirty="0"/>
          </a:p>
          <a:p>
            <a:pPr marL="342900" lvl="0" indent="-342900" latinLnBrk="0">
              <a:buFont typeface="Arial" panose="020B0604020202020204" pitchFamily="34" charset="0"/>
              <a:buChar char="•"/>
            </a:pPr>
            <a:r>
              <a:rPr lang="en-GB" sz="1200" b="1" noProof="0" dirty="0" err="1">
                <a:ea typeface="Public Sans"/>
                <a:cs typeface="Public Sans"/>
                <a:sym typeface="Public Sans"/>
              </a:rPr>
              <a:t>Gestión</a:t>
            </a:r>
            <a:r>
              <a:rPr lang="en-GB" sz="1200" b="1" noProof="0" dirty="0">
                <a:ea typeface="Public Sans"/>
                <a:cs typeface="Public Sans"/>
                <a:sym typeface="Public Sans"/>
              </a:rPr>
              <a:t> de la red: </a:t>
            </a:r>
            <a:r>
              <a:rPr lang="en-GB" sz="1200" noProof="0" dirty="0" err="1">
                <a:ea typeface="Public Sans"/>
                <a:cs typeface="Public Sans"/>
                <a:sym typeface="Public Sans"/>
              </a:rPr>
              <a:t>mejorar</a:t>
            </a:r>
            <a:r>
              <a:rPr lang="en-GB" sz="1200" noProof="0" dirty="0">
                <a:ea typeface="Public Sans"/>
                <a:cs typeface="Public Sans"/>
                <a:sym typeface="Public Sans"/>
              </a:rPr>
              <a:t> la </a:t>
            </a:r>
            <a:r>
              <a:rPr lang="en-GB" sz="1200" noProof="0" dirty="0" err="1">
                <a:ea typeface="Public Sans"/>
                <a:cs typeface="Public Sans"/>
                <a:sym typeface="Public Sans"/>
              </a:rPr>
              <a:t>seguridad</a:t>
            </a:r>
            <a:r>
              <a:rPr lang="en-GB" sz="1200" noProof="0" dirty="0">
                <a:ea typeface="Public Sans"/>
                <a:cs typeface="Public Sans"/>
                <a:sym typeface="Public Sans"/>
              </a:rPr>
              <a:t> y la </a:t>
            </a:r>
            <a:r>
              <a:rPr lang="en-GB" sz="1200" noProof="0" dirty="0" err="1">
                <a:ea typeface="Public Sans"/>
                <a:cs typeface="Public Sans"/>
                <a:sym typeface="Public Sans"/>
              </a:rPr>
              <a:t>eficiencia</a:t>
            </a:r>
            <a:r>
              <a:rPr lang="en-GB" sz="1200" noProof="0" dirty="0">
                <a:ea typeface="Public Sans"/>
                <a:cs typeface="Public Sans"/>
                <a:sym typeface="Public Sans"/>
              </a:rPr>
              <a:t> de las </a:t>
            </a:r>
            <a:r>
              <a:rPr lang="en-GB" sz="1200" noProof="0" dirty="0" err="1">
                <a:ea typeface="Public Sans"/>
                <a:cs typeface="Public Sans"/>
                <a:sym typeface="Public Sans"/>
              </a:rPr>
              <a:t>operaciones</a:t>
            </a:r>
            <a:r>
              <a:rPr lang="en-GB" sz="1200" noProof="0" dirty="0">
                <a:ea typeface="Public Sans"/>
                <a:cs typeface="Public Sans"/>
                <a:sym typeface="Public Sans"/>
              </a:rPr>
              <a:t> de la red. Mediante la </a:t>
            </a:r>
            <a:r>
              <a:rPr lang="en-GB" sz="1200" noProof="0" dirty="0" err="1">
                <a:ea typeface="Public Sans"/>
                <a:cs typeface="Public Sans"/>
                <a:sym typeface="Public Sans"/>
              </a:rPr>
              <a:t>adopción</a:t>
            </a:r>
            <a:r>
              <a:rPr lang="en-GB" sz="1200" noProof="0" dirty="0">
                <a:ea typeface="Public Sans"/>
                <a:cs typeface="Public Sans"/>
                <a:sym typeface="Public Sans"/>
              </a:rPr>
              <a:t> de la </a:t>
            </a:r>
            <a:r>
              <a:rPr lang="en-GB" sz="1200" noProof="0" dirty="0" err="1">
                <a:ea typeface="Public Sans"/>
                <a:cs typeface="Public Sans"/>
                <a:sym typeface="Public Sans"/>
              </a:rPr>
              <a:t>cadena</a:t>
            </a:r>
            <a:r>
              <a:rPr lang="en-GB" sz="1200" noProof="0" dirty="0">
                <a:ea typeface="Public Sans"/>
                <a:cs typeface="Public Sans"/>
                <a:sym typeface="Public Sans"/>
              </a:rPr>
              <a:t> de </a:t>
            </a:r>
            <a:r>
              <a:rPr lang="en-GB" sz="1200" noProof="0" dirty="0" err="1">
                <a:ea typeface="Public Sans"/>
                <a:cs typeface="Public Sans"/>
                <a:sym typeface="Public Sans"/>
              </a:rPr>
              <a:t>bloques</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sector </a:t>
            </a:r>
            <a:r>
              <a:rPr lang="en-GB" sz="1200" noProof="0" dirty="0" err="1">
                <a:ea typeface="Public Sans"/>
                <a:cs typeface="Public Sans"/>
                <a:sym typeface="Public Sans"/>
              </a:rPr>
              <a:t>energético</a:t>
            </a:r>
            <a:r>
              <a:rPr lang="en-GB" sz="1200" noProof="0" dirty="0">
                <a:ea typeface="Public Sans"/>
                <a:cs typeface="Public Sans"/>
                <a:sym typeface="Public Sans"/>
              </a:rPr>
              <a:t> </a:t>
            </a:r>
            <a:r>
              <a:rPr lang="en-GB" sz="1200" noProof="0" dirty="0" err="1">
                <a:ea typeface="Public Sans"/>
                <a:cs typeface="Public Sans"/>
                <a:sym typeface="Public Sans"/>
              </a:rPr>
              <a:t>puede</a:t>
            </a:r>
            <a:r>
              <a:rPr lang="en-GB" sz="1200" noProof="0" dirty="0">
                <a:ea typeface="Public Sans"/>
                <a:cs typeface="Public Sans"/>
                <a:sym typeface="Public Sans"/>
              </a:rPr>
              <a:t> </a:t>
            </a:r>
            <a:r>
              <a:rPr lang="en-GB" sz="1200" noProof="0" dirty="0" err="1">
                <a:ea typeface="Public Sans"/>
                <a:cs typeface="Public Sans"/>
                <a:sym typeface="Public Sans"/>
              </a:rPr>
              <a:t>fomentar</a:t>
            </a:r>
            <a:r>
              <a:rPr lang="en-GB" sz="1200" noProof="0" dirty="0">
                <a:ea typeface="Public Sans"/>
                <a:cs typeface="Public Sans"/>
                <a:sym typeface="Public Sans"/>
              </a:rPr>
              <a:t> la </a:t>
            </a:r>
            <a:r>
              <a:rPr lang="en-GB" sz="1200" noProof="0" dirty="0" err="1">
                <a:ea typeface="Public Sans"/>
                <a:cs typeface="Public Sans"/>
                <a:sym typeface="Public Sans"/>
              </a:rPr>
              <a:t>confianza</a:t>
            </a:r>
            <a:r>
              <a:rPr lang="en-GB" sz="1200" noProof="0" dirty="0">
                <a:ea typeface="Public Sans"/>
                <a:cs typeface="Public Sans"/>
                <a:sym typeface="Public Sans"/>
              </a:rPr>
              <a:t>, </a:t>
            </a:r>
            <a:r>
              <a:rPr lang="en-GB" sz="1200" noProof="0" dirty="0" err="1">
                <a:ea typeface="Public Sans"/>
                <a:cs typeface="Public Sans"/>
                <a:sym typeface="Public Sans"/>
              </a:rPr>
              <a:t>reducir</a:t>
            </a:r>
            <a:r>
              <a:rPr lang="en-GB" sz="1200" noProof="0" dirty="0">
                <a:ea typeface="Public Sans"/>
                <a:cs typeface="Public Sans"/>
                <a:sym typeface="Public Sans"/>
              </a:rPr>
              <a:t> </a:t>
            </a:r>
            <a:r>
              <a:rPr lang="en-GB" sz="1200" noProof="0" dirty="0" err="1">
                <a:ea typeface="Public Sans"/>
                <a:cs typeface="Public Sans"/>
                <a:sym typeface="Public Sans"/>
              </a:rPr>
              <a:t>los</a:t>
            </a:r>
            <a:r>
              <a:rPr lang="en-GB" sz="1200" noProof="0" dirty="0">
                <a:ea typeface="Public Sans"/>
                <a:cs typeface="Public Sans"/>
                <a:sym typeface="Public Sans"/>
              </a:rPr>
              <a:t> </a:t>
            </a:r>
            <a:r>
              <a:rPr lang="en-GB" sz="1200" noProof="0" dirty="0" err="1">
                <a:ea typeface="Public Sans"/>
                <a:cs typeface="Public Sans"/>
                <a:sym typeface="Public Sans"/>
              </a:rPr>
              <a:t>costes</a:t>
            </a:r>
            <a:r>
              <a:rPr lang="en-GB" sz="1200" noProof="0" dirty="0">
                <a:ea typeface="Public Sans"/>
                <a:cs typeface="Public Sans"/>
                <a:sym typeface="Public Sans"/>
              </a:rPr>
              <a:t> de </a:t>
            </a:r>
            <a:r>
              <a:rPr lang="en-GB" sz="1200" noProof="0" dirty="0" err="1">
                <a:ea typeface="Public Sans"/>
                <a:cs typeface="Public Sans"/>
                <a:sym typeface="Public Sans"/>
              </a:rPr>
              <a:t>transacción</a:t>
            </a:r>
            <a:r>
              <a:rPr lang="en-GB" sz="1200" noProof="0" dirty="0">
                <a:ea typeface="Public Sans"/>
                <a:cs typeface="Public Sans"/>
                <a:sym typeface="Public Sans"/>
              </a:rPr>
              <a:t> y </a:t>
            </a:r>
            <a:r>
              <a:rPr lang="en-GB" sz="1200" noProof="0" dirty="0" err="1">
                <a:ea typeface="Public Sans"/>
                <a:cs typeface="Public Sans"/>
                <a:sym typeface="Public Sans"/>
              </a:rPr>
              <a:t>promover</a:t>
            </a:r>
            <a:r>
              <a:rPr lang="en-GB" sz="1200" noProof="0" dirty="0">
                <a:ea typeface="Public Sans"/>
                <a:cs typeface="Public Sans"/>
                <a:sym typeface="Public Sans"/>
              </a:rPr>
              <a:t> la </a:t>
            </a:r>
            <a:r>
              <a:rPr lang="en-GB" sz="1200" noProof="0" dirty="0" err="1">
                <a:ea typeface="Public Sans"/>
                <a:cs typeface="Public Sans"/>
                <a:sym typeface="Public Sans"/>
              </a:rPr>
              <a:t>innovación</a:t>
            </a:r>
            <a:r>
              <a:rPr lang="en-GB" sz="1200" noProof="0" dirty="0">
                <a:ea typeface="Public Sans"/>
                <a:cs typeface="Public Sans"/>
                <a:sym typeface="Public Sans"/>
              </a:rPr>
              <a:t>.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61061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a:t>
            </a:r>
            <a:r>
              <a:rPr lang="en-US" sz="1200" b="1" dirty="0" err="1">
                <a:solidFill>
                  <a:schemeClr val="bg1"/>
                </a:solidFill>
                <a:ea typeface="Public Sans"/>
                <a:cs typeface="Public Sans"/>
                <a:sym typeface="Public Sans"/>
              </a:rPr>
              <a:t>Sinergias</a:t>
            </a:r>
            <a:r>
              <a:rPr lang="en-US" sz="1200" b="1" dirty="0">
                <a:solidFill>
                  <a:schemeClr val="bg1"/>
                </a:solidFill>
                <a:ea typeface="Public Sans"/>
                <a:cs typeface="Public Sans"/>
                <a:sym typeface="Public Sans"/>
              </a:rPr>
              <a:t> y </a:t>
            </a:r>
            <a:r>
              <a:rPr lang="en-US" sz="1200" b="1" dirty="0" err="1">
                <a:solidFill>
                  <a:schemeClr val="bg1"/>
                </a:solidFill>
                <a:ea typeface="Public Sans"/>
                <a:cs typeface="Public Sans"/>
                <a:sym typeface="Public Sans"/>
              </a:rPr>
              <a:t>soluciones</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integradas</a:t>
            </a:r>
            <a:r>
              <a:rPr lang="en-US" sz="1200" b="1" dirty="0">
                <a:solidFill>
                  <a:schemeClr val="bg1"/>
                </a:solidFill>
                <a:ea typeface="Public Sans"/>
                <a:cs typeface="Public Sans"/>
                <a:sym typeface="Public Sans"/>
              </a:rPr>
              <a:t> </a:t>
            </a:r>
            <a:endParaRPr lang="en-US" sz="1050" dirty="0">
              <a:solidFill>
                <a:schemeClr val="bg1"/>
              </a:solidFill>
            </a:endParaRPr>
          </a:p>
          <a:p>
            <a:pPr algn="ctr" latinLnBrk="0"/>
            <a:r>
              <a:rPr lang="en-GB" sz="1200" i="1" noProof="0" dirty="0">
                <a:solidFill>
                  <a:schemeClr val="accent2"/>
                </a:solidFill>
              </a:rPr>
              <a:t>¿</a:t>
            </a:r>
            <a:r>
              <a:rPr lang="en-GB" sz="1200" i="1" noProof="0" dirty="0" err="1">
                <a:solidFill>
                  <a:schemeClr val="accent2"/>
                </a:solidFill>
              </a:rPr>
              <a:t>Cómo</a:t>
            </a:r>
            <a:r>
              <a:rPr lang="en-GB" sz="1200" i="1" noProof="0" dirty="0">
                <a:solidFill>
                  <a:schemeClr val="accent2"/>
                </a:solidFill>
              </a:rPr>
              <a:t> se </a:t>
            </a:r>
            <a:r>
              <a:rPr lang="en-GB" sz="1200" i="1" noProof="0" dirty="0" err="1">
                <a:solidFill>
                  <a:schemeClr val="accent2"/>
                </a:solidFill>
              </a:rPr>
              <a:t>combinan</a:t>
            </a:r>
            <a:r>
              <a:rPr lang="en-GB" sz="1200" i="1" noProof="0" dirty="0">
                <a:solidFill>
                  <a:schemeClr val="accent2"/>
                </a:solidFill>
              </a:rPr>
              <a:t> la </a:t>
            </a:r>
            <a:r>
              <a:rPr lang="en-GB" sz="1200" i="1" noProof="0" dirty="0" err="1">
                <a:solidFill>
                  <a:schemeClr val="accent2"/>
                </a:solidFill>
              </a:rPr>
              <a:t>circularidad</a:t>
            </a:r>
            <a:r>
              <a:rPr lang="en-GB" sz="1200" i="1" noProof="0" dirty="0">
                <a:solidFill>
                  <a:schemeClr val="accent2"/>
                </a:solidFill>
              </a:rPr>
              <a:t> y la </a:t>
            </a:r>
            <a:r>
              <a:rPr lang="en-GB" sz="1200" i="1" noProof="0" dirty="0" err="1">
                <a:solidFill>
                  <a:schemeClr val="accent2"/>
                </a:solidFill>
              </a:rPr>
              <a:t>digitalización</a:t>
            </a:r>
            <a:r>
              <a:rPr lang="en-GB" sz="1200" i="1" noProof="0" dirty="0">
                <a:solidFill>
                  <a:schemeClr val="accent2"/>
                </a:solidFill>
              </a:rPr>
              <a:t> </a:t>
            </a:r>
            <a:r>
              <a:rPr lang="en-GB" sz="1200" i="1" noProof="0" dirty="0" err="1">
                <a:solidFill>
                  <a:schemeClr val="accent2"/>
                </a:solidFill>
              </a:rPr>
              <a:t>en</a:t>
            </a:r>
            <a:r>
              <a:rPr lang="en-GB" sz="1200" i="1" noProof="0" dirty="0">
                <a:solidFill>
                  <a:schemeClr val="accent2"/>
                </a:solidFill>
              </a:rPr>
              <a:t> </a:t>
            </a:r>
            <a:r>
              <a:rPr lang="en-GB" sz="1200" i="1" noProof="0" dirty="0" err="1">
                <a:solidFill>
                  <a:schemeClr val="accent2"/>
                </a:solidFill>
              </a:rPr>
              <a:t>el</a:t>
            </a:r>
            <a:r>
              <a:rPr lang="en-GB" sz="1200" i="1" noProof="0" dirty="0">
                <a:solidFill>
                  <a:schemeClr val="accent2"/>
                </a:solidFill>
              </a:rPr>
              <a:t> sector </a:t>
            </a:r>
            <a:r>
              <a:rPr lang="en-GB" sz="1200" i="1" noProof="0" dirty="0" err="1">
                <a:solidFill>
                  <a:schemeClr val="accent2"/>
                </a:solidFill>
              </a:rPr>
              <a:t>energético</a:t>
            </a:r>
            <a:r>
              <a:rPr lang="en-GB" sz="1200" i="1" noProof="0" dirty="0">
                <a:solidFill>
                  <a:schemeClr val="accent2"/>
                </a:solidFill>
              </a:rPr>
              <a:t>?</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44523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a:t>
            </a:r>
            <a:r>
              <a:rPr lang="en-US" sz="1200" b="1" dirty="0" err="1">
                <a:solidFill>
                  <a:schemeClr val="bg1"/>
                </a:solidFill>
                <a:ea typeface="Public Sans"/>
                <a:cs typeface="Public Sans"/>
                <a:sym typeface="Public Sans"/>
              </a:rPr>
              <a:t>Sinergias</a:t>
            </a:r>
            <a:r>
              <a:rPr lang="en-US" sz="1200" b="1" dirty="0">
                <a:solidFill>
                  <a:schemeClr val="bg1"/>
                </a:solidFill>
                <a:ea typeface="Public Sans"/>
                <a:cs typeface="Public Sans"/>
                <a:sym typeface="Public Sans"/>
              </a:rPr>
              <a:t> y </a:t>
            </a:r>
            <a:r>
              <a:rPr lang="en-US" sz="1200" b="1" dirty="0" err="1">
                <a:solidFill>
                  <a:schemeClr val="bg1"/>
                </a:solidFill>
                <a:ea typeface="Public Sans"/>
                <a:cs typeface="Public Sans"/>
                <a:sym typeface="Public Sans"/>
              </a:rPr>
              <a:t>soluciones</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integradas</a:t>
            </a:r>
            <a:r>
              <a:rPr lang="en-US" sz="1200" b="1" dirty="0">
                <a:solidFill>
                  <a:schemeClr val="bg1"/>
                </a:solidFill>
                <a:ea typeface="Public Sans"/>
                <a:cs typeface="Public Sans"/>
                <a:sym typeface="Public Sans"/>
              </a:rPr>
              <a:t> </a:t>
            </a:r>
            <a:endParaRPr lang="en-US" sz="1050" dirty="0">
              <a:solidFill>
                <a:schemeClr val="bg1"/>
              </a:solidFill>
            </a:endParaRPr>
          </a:p>
          <a:p>
            <a:pPr lvl="0" latinLnBrk="0"/>
            <a:r>
              <a:rPr lang="en-GB" sz="1200" noProof="0" dirty="0">
                <a:ea typeface="Public Sans"/>
                <a:cs typeface="Public Sans"/>
                <a:sym typeface="Public Sans"/>
              </a:rPr>
              <a:t>La </a:t>
            </a:r>
            <a:r>
              <a:rPr lang="en-GB" sz="1200" noProof="0" dirty="0" err="1">
                <a:ea typeface="Public Sans"/>
                <a:cs typeface="Public Sans"/>
                <a:sym typeface="Public Sans"/>
              </a:rPr>
              <a:t>circularidad</a:t>
            </a:r>
            <a:r>
              <a:rPr lang="en-GB" sz="1200" noProof="0" dirty="0">
                <a:ea typeface="Public Sans"/>
                <a:cs typeface="Public Sans"/>
                <a:sym typeface="Public Sans"/>
              </a:rPr>
              <a:t> y la </a:t>
            </a:r>
            <a:r>
              <a:rPr lang="en-GB" sz="1200" noProof="0" dirty="0" err="1">
                <a:ea typeface="Public Sans"/>
                <a:cs typeface="Public Sans"/>
                <a:sym typeface="Public Sans"/>
              </a:rPr>
              <a:t>digitalización</a:t>
            </a:r>
            <a:r>
              <a:rPr lang="en-GB" sz="1200" noProof="0" dirty="0">
                <a:ea typeface="Public Sans"/>
                <a:cs typeface="Public Sans"/>
                <a:sym typeface="Public Sans"/>
              </a:rPr>
              <a:t> se </a:t>
            </a:r>
            <a:r>
              <a:rPr lang="en-GB" sz="1200" noProof="0" dirty="0" err="1">
                <a:ea typeface="Public Sans"/>
                <a:cs typeface="Public Sans"/>
                <a:sym typeface="Public Sans"/>
              </a:rPr>
              <a:t>están</a:t>
            </a:r>
            <a:r>
              <a:rPr lang="en-GB" sz="1200" noProof="0" dirty="0">
                <a:ea typeface="Public Sans"/>
                <a:cs typeface="Public Sans"/>
                <a:sym typeface="Public Sans"/>
              </a:rPr>
              <a:t> </a:t>
            </a:r>
            <a:r>
              <a:rPr lang="en-GB" sz="1200" noProof="0" dirty="0" err="1">
                <a:ea typeface="Public Sans"/>
                <a:cs typeface="Public Sans"/>
                <a:sym typeface="Public Sans"/>
              </a:rPr>
              <a:t>combinando</a:t>
            </a:r>
            <a:r>
              <a:rPr lang="en-GB" sz="1200" noProof="0" dirty="0">
                <a:ea typeface="Public Sans"/>
                <a:cs typeface="Public Sans"/>
                <a:sym typeface="Public Sans"/>
              </a:rPr>
              <a:t> para </a:t>
            </a:r>
            <a:r>
              <a:rPr lang="en-GB" sz="1200" noProof="0" dirty="0" err="1">
                <a:ea typeface="Public Sans"/>
                <a:cs typeface="Public Sans"/>
                <a:sym typeface="Public Sans"/>
              </a:rPr>
              <a:t>crear</a:t>
            </a:r>
            <a:r>
              <a:rPr lang="en-GB" sz="1200" noProof="0" dirty="0">
                <a:ea typeface="Public Sans"/>
                <a:cs typeface="Public Sans"/>
                <a:sym typeface="Public Sans"/>
              </a:rPr>
              <a:t> </a:t>
            </a:r>
            <a:r>
              <a:rPr lang="en-GB" sz="1200" noProof="0" dirty="0" err="1">
                <a:ea typeface="Public Sans"/>
                <a:cs typeface="Public Sans"/>
                <a:sym typeface="Public Sans"/>
              </a:rPr>
              <a:t>soluciones</a:t>
            </a:r>
            <a:r>
              <a:rPr lang="en-GB" sz="1200" noProof="0" dirty="0">
                <a:ea typeface="Public Sans"/>
                <a:cs typeface="Public Sans"/>
                <a:sym typeface="Public Sans"/>
              </a:rPr>
              <a:t> </a:t>
            </a:r>
            <a:r>
              <a:rPr lang="en-GB" sz="1200" noProof="0" dirty="0" err="1">
                <a:ea typeface="Public Sans"/>
                <a:cs typeface="Public Sans"/>
                <a:sym typeface="Public Sans"/>
              </a:rPr>
              <a:t>energéticas</a:t>
            </a:r>
            <a:r>
              <a:rPr lang="en-GB" sz="1200" noProof="0" dirty="0">
                <a:ea typeface="Public Sans"/>
                <a:cs typeface="Public Sans"/>
                <a:sym typeface="Public Sans"/>
              </a:rPr>
              <a:t> </a:t>
            </a:r>
            <a:r>
              <a:rPr lang="en-GB" sz="1200" noProof="0" dirty="0" err="1">
                <a:ea typeface="Public Sans"/>
                <a:cs typeface="Public Sans"/>
                <a:sym typeface="Public Sans"/>
              </a:rPr>
              <a:t>innovadoras</a:t>
            </a:r>
            <a:r>
              <a:rPr lang="en-GB" sz="1200" noProof="0" dirty="0">
                <a:ea typeface="Public Sans"/>
                <a:cs typeface="Public Sans"/>
                <a:sym typeface="Public Sans"/>
              </a:rPr>
              <a:t> y </a:t>
            </a:r>
            <a:r>
              <a:rPr lang="en-GB" sz="1200" noProof="0" dirty="0" err="1">
                <a:ea typeface="Public Sans"/>
                <a:cs typeface="Public Sans"/>
                <a:sym typeface="Public Sans"/>
              </a:rPr>
              <a:t>sostenibles</a:t>
            </a:r>
            <a:r>
              <a:rPr lang="en-GB" sz="1200" noProof="0" dirty="0">
                <a:ea typeface="Public Sans"/>
                <a:cs typeface="Public Sans"/>
                <a:sym typeface="Public Sans"/>
              </a:rPr>
              <a:t>. </a:t>
            </a:r>
            <a:r>
              <a:rPr lang="en-GB" sz="1200" noProof="0" dirty="0" err="1">
                <a:solidFill>
                  <a:srgbClr val="2B2C30"/>
                </a:solidFill>
                <a:ea typeface="Public Sans"/>
                <a:cs typeface="Public Sans"/>
                <a:sym typeface="Public Sans"/>
              </a:rPr>
              <a:t>Algunos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ejemplos</a:t>
            </a:r>
            <a:r>
              <a:rPr lang="en-GB" sz="1200" noProof="0" dirty="0">
                <a:solidFill>
                  <a:srgbClr val="2B2C30"/>
                </a:solidFill>
                <a:ea typeface="Public Sans"/>
                <a:cs typeface="Public Sans"/>
                <a:sym typeface="Public Sans"/>
              </a:rPr>
              <a:t> son:</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Sistemas </a:t>
            </a:r>
            <a:r>
              <a:rPr lang="en-GB" sz="1200" b="1" noProof="0" dirty="0" err="1">
                <a:solidFill>
                  <a:srgbClr val="2B2C30"/>
                </a:solidFill>
                <a:ea typeface="Public Sans"/>
                <a:cs typeface="Public Sans"/>
                <a:sym typeface="Public Sans"/>
              </a:rPr>
              <a:t>inteligentes</a:t>
            </a:r>
            <a:r>
              <a:rPr lang="en-GB" sz="1200" b="1" noProof="0" dirty="0">
                <a:solidFill>
                  <a:srgbClr val="2B2C30"/>
                </a:solidFill>
                <a:ea typeface="Public Sans"/>
                <a:cs typeface="Public Sans"/>
                <a:sym typeface="Public Sans"/>
              </a:rPr>
              <a:t> de </a:t>
            </a:r>
            <a:r>
              <a:rPr lang="en-GB" sz="1200" b="1" noProof="0" dirty="0" err="1">
                <a:solidFill>
                  <a:srgbClr val="2B2C30"/>
                </a:solidFill>
                <a:ea typeface="Public Sans"/>
                <a:cs typeface="Public Sans"/>
                <a:sym typeface="Public Sans"/>
              </a:rPr>
              <a:t>gestión</a:t>
            </a:r>
            <a:r>
              <a:rPr lang="en-GB" sz="1200" b="1" noProof="0" dirty="0">
                <a:solidFill>
                  <a:srgbClr val="2B2C30"/>
                </a:solidFill>
                <a:ea typeface="Public Sans"/>
                <a:cs typeface="Public Sans"/>
                <a:sym typeface="Public Sans"/>
              </a:rPr>
              <a:t> </a:t>
            </a:r>
            <a:r>
              <a:rPr lang="en-GB" sz="1200" b="1" noProof="0" dirty="0" err="1">
                <a:solidFill>
                  <a:srgbClr val="2B2C30"/>
                </a:solidFill>
                <a:ea typeface="Public Sans"/>
                <a:cs typeface="Public Sans"/>
                <a:sym typeface="Public Sans"/>
              </a:rPr>
              <a:t>energética</a:t>
            </a:r>
            <a:r>
              <a:rPr lang="en-GB" sz="1200" b="1" noProof="0" dirty="0">
                <a:solidFill>
                  <a:srgbClr val="2B2C30"/>
                </a:solidFill>
                <a:ea typeface="Public Sans"/>
                <a:cs typeface="Public Sans"/>
                <a:sym typeface="Public Sans"/>
              </a:rPr>
              <a:t> para </a:t>
            </a:r>
            <a:r>
              <a:rPr lang="en-GB" sz="1200" b="1" noProof="0" dirty="0" err="1">
                <a:solidFill>
                  <a:srgbClr val="2B2C30"/>
                </a:solidFill>
                <a:ea typeface="Public Sans"/>
                <a:cs typeface="Public Sans"/>
                <a:sym typeface="Public Sans"/>
              </a:rPr>
              <a:t>el</a:t>
            </a:r>
            <a:r>
              <a:rPr lang="en-GB" sz="1200" b="1" noProof="0" dirty="0">
                <a:solidFill>
                  <a:srgbClr val="2B2C30"/>
                </a:solidFill>
                <a:ea typeface="Public Sans"/>
                <a:cs typeface="Public Sans"/>
                <a:sym typeface="Public Sans"/>
              </a:rPr>
              <a:t> </a:t>
            </a:r>
            <a:r>
              <a:rPr lang="en-GB" sz="1200" b="1" noProof="0" dirty="0" err="1">
                <a:solidFill>
                  <a:srgbClr val="2B2C30"/>
                </a:solidFill>
                <a:ea typeface="Public Sans"/>
                <a:cs typeface="Public Sans"/>
                <a:sym typeface="Public Sans"/>
              </a:rPr>
              <a:t>hogar</a:t>
            </a:r>
            <a:r>
              <a:rPr lang="en-GB" sz="1200" b="1"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integración</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contadores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inteligentes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dispositivos</a:t>
            </a:r>
            <a:r>
              <a:rPr lang="en-GB" sz="1200" noProof="0" dirty="0">
                <a:solidFill>
                  <a:srgbClr val="2B2C30"/>
                </a:solidFill>
                <a:ea typeface="Public Sans"/>
                <a:cs typeface="Public Sans"/>
                <a:sym typeface="Public Sans"/>
              </a:rPr>
              <a:t> IoT y </a:t>
            </a:r>
            <a:r>
              <a:rPr lang="en-GB" sz="1200" noProof="0" dirty="0" err="1">
                <a:solidFill>
                  <a:srgbClr val="2B2C30"/>
                </a:solidFill>
                <a:ea typeface="Public Sans"/>
                <a:cs typeface="Public Sans"/>
                <a:sym typeface="Public Sans"/>
              </a:rPr>
              <a:t>análisis</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datos</a:t>
            </a:r>
            <a:r>
              <a:rPr lang="en-GB" sz="1200" noProof="0" dirty="0">
                <a:solidFill>
                  <a:srgbClr val="2B2C30"/>
                </a:solidFill>
                <a:ea typeface="Public Sans"/>
                <a:cs typeface="Public Sans"/>
                <a:sym typeface="Public Sans"/>
              </a:rPr>
              <a:t> para </a:t>
            </a:r>
            <a:r>
              <a:rPr lang="en-GB" sz="1200" noProof="0" dirty="0" err="1">
                <a:solidFill>
                  <a:srgbClr val="2B2C30"/>
                </a:solidFill>
                <a:ea typeface="Public Sans"/>
                <a:cs typeface="Public Sans"/>
                <a:sym typeface="Public Sans"/>
              </a:rPr>
              <a:t>optimizar</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el</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consumo</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energético</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en</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los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hogares</a:t>
            </a:r>
            <a:r>
              <a:rPr lang="en-GB" sz="1200" noProof="0" dirty="0">
                <a:solidFill>
                  <a:srgbClr val="2B2C30"/>
                </a:solidFill>
                <a:ea typeface="Public Sans"/>
                <a:cs typeface="Public Sans"/>
                <a:sym typeface="Public Sans"/>
              </a:rPr>
              <a:t>.    </a:t>
            </a:r>
            <a:endParaRPr lang="en-GB" sz="1200" noProof="0" dirty="0"/>
          </a:p>
          <a:p>
            <a:pPr marL="342900" lvl="0" indent="-342900" latinLnBrk="0">
              <a:buFont typeface="Arial" panose="020B0604020202020204" pitchFamily="34" charset="0"/>
              <a:buChar char="•"/>
            </a:pPr>
            <a:r>
              <a:rPr lang="en-GB" sz="1200" b="1" noProof="0" dirty="0" err="1">
                <a:solidFill>
                  <a:srgbClr val="2B2C30"/>
                </a:solidFill>
                <a:ea typeface="Public Sans"/>
                <a:cs typeface="Public Sans"/>
                <a:sym typeface="Public Sans"/>
              </a:rPr>
              <a:t>Centrales</a:t>
            </a:r>
            <a:r>
              <a:rPr lang="en-GB" sz="1200" b="1" noProof="0" dirty="0">
                <a:solidFill>
                  <a:srgbClr val="2B2C30"/>
                </a:solidFill>
                <a:ea typeface="Public Sans"/>
                <a:cs typeface="Public Sans"/>
                <a:sym typeface="Public Sans"/>
              </a:rPr>
              <a:t> </a:t>
            </a:r>
            <a:r>
              <a:rPr lang="en-GB" sz="1200" b="1" noProof="0" dirty="0" err="1">
                <a:solidFill>
                  <a:srgbClr val="2B2C30"/>
                </a:solidFill>
                <a:ea typeface="Public Sans"/>
                <a:cs typeface="Public Sans"/>
                <a:sym typeface="Public Sans"/>
              </a:rPr>
              <a:t>eléctricas</a:t>
            </a:r>
            <a:r>
              <a:rPr lang="en-GB" sz="1200" b="1" noProof="0" dirty="0">
                <a:solidFill>
                  <a:srgbClr val="2B2C30"/>
                </a:solidFill>
                <a:ea typeface="Public Sans"/>
                <a:cs typeface="Public Sans"/>
                <a:sym typeface="Public Sans"/>
              </a:rPr>
              <a:t> </a:t>
            </a:r>
            <a:r>
              <a:rPr lang="en-GB" sz="1200" b="1" noProof="0" dirty="0" err="1">
                <a:solidFill>
                  <a:srgbClr val="2B2C30"/>
                </a:solidFill>
                <a:ea typeface="Public Sans"/>
                <a:cs typeface="Public Sans"/>
                <a:sym typeface="Public Sans"/>
              </a:rPr>
              <a:t>virtuales</a:t>
            </a:r>
            <a:r>
              <a:rPr lang="en-GB" sz="1200" b="1"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agregación</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recursos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energéticos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distribuidos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como</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paneles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solares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en</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tejados</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baterías</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vehículos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eléctricos</a:t>
            </a:r>
            <a:r>
              <a:rPr lang="en-GB" sz="1200" noProof="0" dirty="0">
                <a:solidFill>
                  <a:srgbClr val="2B2C30"/>
                </a:solidFill>
                <a:ea typeface="Public Sans"/>
                <a:cs typeface="Public Sans"/>
                <a:sym typeface="Public Sans"/>
              </a:rPr>
              <a:t>, para </a:t>
            </a:r>
            <a:r>
              <a:rPr lang="en-GB" sz="1200" noProof="0" dirty="0" err="1">
                <a:solidFill>
                  <a:srgbClr val="2B2C30"/>
                </a:solidFill>
                <a:ea typeface="Public Sans"/>
                <a:cs typeface="Public Sans"/>
                <a:sym typeface="Public Sans"/>
              </a:rPr>
              <a:t>proporcionar</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servicios</a:t>
            </a:r>
            <a:r>
              <a:rPr lang="en-GB" sz="1200" noProof="0" dirty="0">
                <a:solidFill>
                  <a:srgbClr val="2B2C30"/>
                </a:solidFill>
                <a:ea typeface="Public Sans"/>
                <a:cs typeface="Public Sans"/>
                <a:sym typeface="Public Sans"/>
              </a:rPr>
              <a:t> a la red.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Comunidades </a:t>
            </a:r>
            <a:r>
              <a:rPr lang="en-GB" sz="1200" b="1" noProof="0" dirty="0" err="1">
                <a:solidFill>
                  <a:srgbClr val="2B2C30"/>
                </a:solidFill>
                <a:ea typeface="Public Sans"/>
                <a:cs typeface="Public Sans"/>
                <a:sym typeface="Public Sans"/>
              </a:rPr>
              <a:t>energéticas</a:t>
            </a:r>
            <a:r>
              <a:rPr lang="en-GB" sz="1200" b="1" noProof="0" dirty="0">
                <a:solidFill>
                  <a:srgbClr val="2B2C30"/>
                </a:solidFill>
                <a:ea typeface="Public Sans"/>
                <a:cs typeface="Public Sans"/>
                <a:sym typeface="Public Sans"/>
              </a:rPr>
              <a:t> circulares: </a:t>
            </a:r>
            <a:r>
              <a:rPr lang="en-GB" sz="1200" noProof="0" dirty="0" err="1">
                <a:solidFill>
                  <a:srgbClr val="2B2C30"/>
                </a:solidFill>
                <a:ea typeface="Public Sans"/>
                <a:cs typeface="Public Sans"/>
                <a:sym typeface="Public Sans"/>
              </a:rPr>
              <a:t>creación</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sistemas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energéticos</a:t>
            </a:r>
            <a:r>
              <a:rPr lang="en-GB" sz="1200" noProof="0" dirty="0">
                <a:solidFill>
                  <a:srgbClr val="2B2C30"/>
                </a:solidFill>
                <a:ea typeface="Public Sans"/>
                <a:cs typeface="Public Sans"/>
                <a:sym typeface="Public Sans"/>
              </a:rPr>
              <a:t> locales </a:t>
            </a:r>
            <a:r>
              <a:rPr lang="en-GB" sz="1200" noProof="0" dirty="0" err="1">
                <a:solidFill>
                  <a:srgbClr val="2B2C30"/>
                </a:solidFill>
                <a:ea typeface="Public Sans"/>
                <a:cs typeface="Public Sans"/>
                <a:sym typeface="Public Sans"/>
              </a:rPr>
              <a:t>que</a:t>
            </a:r>
            <a:r>
              <a:rPr lang="en-GB" sz="1200" noProof="0" dirty="0">
                <a:solidFill>
                  <a:srgbClr val="2B2C30"/>
                </a:solidFill>
                <a:ea typeface="Public Sans"/>
                <a:cs typeface="Public Sans"/>
                <a:sym typeface="Public Sans"/>
              </a:rPr>
              <a:t> dan </a:t>
            </a:r>
            <a:r>
              <a:rPr lang="en-GB" sz="1200" noProof="0" dirty="0" err="1">
                <a:solidFill>
                  <a:srgbClr val="2B2C30"/>
                </a:solidFill>
                <a:ea typeface="Public Sans"/>
                <a:cs typeface="Public Sans"/>
                <a:sym typeface="Public Sans"/>
              </a:rPr>
              <a:t>prioridad</a:t>
            </a:r>
            <a:r>
              <a:rPr lang="en-GB" sz="1200" noProof="0" dirty="0">
                <a:solidFill>
                  <a:srgbClr val="2B2C30"/>
                </a:solidFill>
                <a:ea typeface="Public Sans"/>
                <a:cs typeface="Public Sans"/>
                <a:sym typeface="Public Sans"/>
              </a:rPr>
              <a:t> a las </a:t>
            </a:r>
            <a:r>
              <a:rPr lang="en-GB" sz="1200" noProof="0" dirty="0" err="1">
                <a:solidFill>
                  <a:srgbClr val="2B2C30"/>
                </a:solidFill>
                <a:ea typeface="Public Sans"/>
                <a:cs typeface="Public Sans"/>
                <a:sym typeface="Public Sans"/>
              </a:rPr>
              <a:t>energías</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renovables</a:t>
            </a:r>
            <a:r>
              <a:rPr lang="en-GB" sz="1200" noProof="0" dirty="0">
                <a:solidFill>
                  <a:srgbClr val="2B2C30"/>
                </a:solidFill>
                <a:ea typeface="Public Sans"/>
                <a:cs typeface="Public Sans"/>
                <a:sym typeface="Public Sans"/>
              </a:rPr>
              <a:t>, la </a:t>
            </a:r>
            <a:r>
              <a:rPr lang="en-GB" sz="1200" noProof="0" dirty="0" err="1">
                <a:solidFill>
                  <a:srgbClr val="2B2C30"/>
                </a:solidFill>
                <a:ea typeface="Public Sans"/>
                <a:cs typeface="Public Sans"/>
                <a:sym typeface="Public Sans"/>
              </a:rPr>
              <a:t>eficiencia</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energética</a:t>
            </a:r>
            <a:r>
              <a:rPr lang="en-GB" sz="1200" noProof="0" dirty="0">
                <a:solidFill>
                  <a:srgbClr val="2B2C30"/>
                </a:solidFill>
                <a:ea typeface="Public Sans"/>
                <a:cs typeface="Public Sans"/>
                <a:sym typeface="Public Sans"/>
              </a:rPr>
              <a:t> y </a:t>
            </a:r>
            <a:r>
              <a:rPr lang="en-GB" sz="1200" noProof="0" dirty="0" err="1">
                <a:solidFill>
                  <a:srgbClr val="2B2C30"/>
                </a:solidFill>
                <a:ea typeface="Public Sans"/>
                <a:cs typeface="Public Sans"/>
                <a:sym typeface="Public Sans"/>
              </a:rPr>
              <a:t>el</a:t>
            </a:r>
            <a:r>
              <a:rPr lang="en-GB" sz="1200" noProof="0" dirty="0">
                <a:solidFill>
                  <a:srgbClr val="2B2C30"/>
                </a:solidFill>
                <a:ea typeface="Public Sans"/>
                <a:cs typeface="Public Sans"/>
                <a:sym typeface="Public Sans"/>
              </a:rPr>
              <a:t> </a:t>
            </a:r>
            <a:r>
              <a:rPr lang="en-GB" sz="1200" noProof="0" dirty="0" err="1">
                <a:solidFill>
                  <a:srgbClr val="2B2C30"/>
                </a:solidFill>
                <a:ea typeface="Public Sans"/>
                <a:cs typeface="Public Sans"/>
                <a:sym typeface="Public Sans"/>
              </a:rPr>
              <a:t>intercambio</a:t>
            </a:r>
            <a:r>
              <a:rPr lang="en-GB" sz="1200" noProof="0" dirty="0">
                <a:solidFill>
                  <a:srgbClr val="2B2C30"/>
                </a:solidFill>
                <a:ea typeface="Public Sans"/>
                <a:cs typeface="Public Sans"/>
                <a:sym typeface="Public Sans"/>
              </a:rPr>
              <a:t> de </a:t>
            </a:r>
            <a:r>
              <a:rPr lang="en-GB" sz="1200" noProof="0" dirty="0" err="1">
                <a:solidFill>
                  <a:srgbClr val="2B2C30"/>
                </a:solidFill>
                <a:ea typeface="Public Sans"/>
                <a:cs typeface="Public Sans"/>
                <a:sym typeface="Public Sans"/>
              </a:rPr>
              <a:t>recursos</a:t>
            </a:r>
            <a:r>
              <a:rPr lang="en-GB" sz="1200" noProof="0" dirty="0">
                <a:solidFill>
                  <a:srgbClr val="2B2C30"/>
                </a:solidFill>
                <a:ea typeface="Public Sans"/>
                <a:cs typeface="Public Sans"/>
                <a:sym typeface="Public Sans"/>
              </a:rPr>
              <a:t>.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18648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err="1">
                <a:solidFill>
                  <a:schemeClr val="tx2"/>
                </a:solidFill>
                <a:latin typeface="+mn-lt"/>
                <a:ea typeface="+mn-ea"/>
                <a:cs typeface="Arial" panose="020B0604020202020204" pitchFamily="34" charset="0"/>
              </a:rPr>
              <a:t>Próximos</a:t>
            </a:r>
            <a:r>
              <a:rPr lang="en-US" altLang="ko-KR" sz="1200" kern="1200" dirty="0">
                <a:solidFill>
                  <a:schemeClr val="tx2"/>
                </a:solidFill>
                <a:latin typeface="+mn-lt"/>
                <a:ea typeface="+mn-ea"/>
                <a:cs typeface="Arial" panose="020B0604020202020204" pitchFamily="34" charset="0"/>
              </a:rPr>
              <a:t> pasos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a:t>
            </a:r>
            <a:r>
              <a:rPr lang="en-GB" sz="1200" dirty="0" err="1"/>
              <a:t>desea</a:t>
            </a:r>
            <a:r>
              <a:rPr lang="en-GB" sz="1200" dirty="0"/>
              <a:t> </a:t>
            </a:r>
            <a:r>
              <a:rPr lang="en-GB" sz="1200" dirty="0" err="1"/>
              <a:t>obtener</a:t>
            </a:r>
            <a:r>
              <a:rPr lang="en-GB" sz="1200" dirty="0"/>
              <a:t> </a:t>
            </a:r>
            <a:r>
              <a:rPr lang="en-GB" sz="1200" dirty="0" err="1"/>
              <a:t>más</a:t>
            </a:r>
            <a:r>
              <a:rPr lang="en-GB" sz="1200" dirty="0"/>
              <a:t> </a:t>
            </a:r>
            <a:r>
              <a:rPr lang="en-GB" sz="1200" dirty="0" err="1"/>
              <a:t>información</a:t>
            </a:r>
            <a:r>
              <a:rPr lang="en-GB" sz="1200" dirty="0"/>
              <a:t> </a:t>
            </a:r>
            <a:r>
              <a:rPr lang="en-GB" sz="1200" dirty="0" err="1"/>
              <a:t>sobre</a:t>
            </a:r>
            <a:r>
              <a:rPr lang="en-GB" sz="1200" dirty="0"/>
              <a:t> la </a:t>
            </a:r>
            <a:r>
              <a:rPr lang="en-GB" sz="1200" dirty="0" err="1"/>
              <a:t>transición</a:t>
            </a:r>
            <a:r>
              <a:rPr lang="en-GB" sz="1200" dirty="0"/>
              <a:t> </a:t>
            </a:r>
            <a:r>
              <a:rPr lang="en-GB" sz="1200" dirty="0" err="1"/>
              <a:t>energética</a:t>
            </a:r>
            <a:r>
              <a:rPr lang="en-GB" sz="1200" dirty="0"/>
              <a:t> digital y la </a:t>
            </a:r>
            <a:r>
              <a:rPr lang="en-GB" sz="1200" dirty="0" err="1"/>
              <a:t>circularidad</a:t>
            </a:r>
            <a:r>
              <a:rPr lang="en-GB" sz="1200" dirty="0"/>
              <a:t>, </a:t>
            </a:r>
            <a:r>
              <a:rPr lang="en-GB" sz="1200" dirty="0" err="1"/>
              <a:t>los</a:t>
            </a:r>
            <a:r>
              <a:rPr lang="en-GB" sz="1200" dirty="0"/>
              <a:t> </a:t>
            </a:r>
            <a:r>
              <a:rPr lang="en-GB" sz="1200" dirty="0" err="1"/>
              <a:t>siguientes</a:t>
            </a:r>
            <a:r>
              <a:rPr lang="en-GB" sz="1200" dirty="0"/>
              <a:t> </a:t>
            </a:r>
            <a:r>
              <a:rPr lang="en-GB" sz="1200" dirty="0" err="1"/>
              <a:t>recursos</a:t>
            </a:r>
            <a:r>
              <a:rPr lang="en-GB" sz="1200" dirty="0"/>
              <a:t> </a:t>
            </a:r>
            <a:r>
              <a:rPr lang="en-GB" sz="1200" dirty="0" err="1"/>
              <a:t>pueden</a:t>
            </a:r>
            <a:r>
              <a:rPr lang="en-GB" sz="1200" dirty="0"/>
              <a:t> </a:t>
            </a:r>
            <a:r>
              <a:rPr lang="en-GB" sz="1200" dirty="0" err="1"/>
              <a:t>resultarle</a:t>
            </a:r>
            <a:r>
              <a:rPr lang="en-GB" sz="1200" dirty="0"/>
              <a:t> </a:t>
            </a:r>
            <a:r>
              <a:rPr lang="en-GB" sz="1200" dirty="0" err="1"/>
              <a:t>útiles</a:t>
            </a:r>
            <a:r>
              <a:rPr lang="en-GB" sz="1200" dirty="0"/>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Lea </a:t>
            </a:r>
            <a:r>
              <a:rPr lang="en-US" altLang="ko-KR" sz="1200" i="1" dirty="0">
                <a:solidFill>
                  <a:srgbClr val="373737"/>
                </a:solidFill>
                <a:ea typeface="맑은 고딕"/>
                <a:hlinkClick r:id="rId3"/>
              </a:rPr>
              <a:t>«Exploring the Synergy of Renewable Energy in the Circular Economy Framework» (</a:t>
            </a:r>
            <a:r>
              <a:rPr lang="en-US" altLang="ko-KR" sz="1200" i="1" dirty="0" err="1">
                <a:solidFill>
                  <a:srgbClr val="373737"/>
                </a:solidFill>
                <a:ea typeface="맑은 고딕"/>
                <a:hlinkClick r:id="rId3"/>
              </a:rPr>
              <a:t>Explorando</a:t>
            </a:r>
            <a:r>
              <a:rPr lang="en-US" altLang="ko-KR" sz="1200" i="1" dirty="0">
                <a:solidFill>
                  <a:srgbClr val="373737"/>
                </a:solidFill>
                <a:ea typeface="맑은 고딕"/>
                <a:hlinkClick r:id="rId3"/>
              </a:rPr>
              <a:t> la </a:t>
            </a:r>
            <a:r>
              <a:rPr lang="en-US" altLang="ko-KR" sz="1200" i="1" dirty="0" err="1">
                <a:solidFill>
                  <a:srgbClr val="373737"/>
                </a:solidFill>
                <a:ea typeface="맑은 고딕"/>
                <a:hlinkClick r:id="rId3"/>
              </a:rPr>
              <a:t>sinergia</a:t>
            </a:r>
            <a:r>
              <a:rPr lang="en-US" altLang="ko-KR" sz="1200" i="1" dirty="0">
                <a:solidFill>
                  <a:srgbClr val="373737"/>
                </a:solidFill>
                <a:ea typeface="맑은 고딕"/>
                <a:hlinkClick r:id="rId3"/>
              </a:rPr>
              <a:t> de las </a:t>
            </a:r>
            <a:r>
              <a:rPr lang="en-US" altLang="ko-KR" sz="1200" i="1" dirty="0" err="1">
                <a:solidFill>
                  <a:srgbClr val="373737"/>
                </a:solidFill>
                <a:ea typeface="맑은 고딕"/>
                <a:hlinkClick r:id="rId3"/>
              </a:rPr>
              <a:t>energías</a:t>
            </a:r>
            <a:r>
              <a:rPr lang="en-US" altLang="ko-KR" sz="1200" i="1" dirty="0">
                <a:solidFill>
                  <a:srgbClr val="373737"/>
                </a:solidFill>
                <a:ea typeface="맑은 고딕"/>
                <a:hlinkClick r:id="rId3"/>
              </a:rPr>
              <a:t> </a:t>
            </a:r>
            <a:r>
              <a:rPr lang="en-US" altLang="ko-KR" sz="1200" i="1" dirty="0" err="1">
                <a:solidFill>
                  <a:srgbClr val="373737"/>
                </a:solidFill>
                <a:ea typeface="맑은 고딕"/>
                <a:hlinkClick r:id="rId3"/>
              </a:rPr>
              <a:t>renovables</a:t>
            </a:r>
            <a:r>
              <a:rPr lang="en-US" altLang="ko-KR" sz="1200" i="1" dirty="0">
                <a:solidFill>
                  <a:srgbClr val="373737"/>
                </a:solidFill>
                <a:ea typeface="맑은 고딕"/>
                <a:hlinkClick r:id="rId3"/>
              </a:rPr>
              <a:t> </a:t>
            </a:r>
            <a:r>
              <a:rPr lang="en-US" altLang="ko-KR" sz="1200" i="1" dirty="0" err="1">
                <a:solidFill>
                  <a:srgbClr val="373737"/>
                </a:solidFill>
                <a:ea typeface="맑은 고딕"/>
                <a:hlinkClick r:id="rId3"/>
              </a:rPr>
              <a:t>en</a:t>
            </a:r>
            <a:r>
              <a:rPr lang="en-US" altLang="ko-KR" sz="1200" i="1" dirty="0">
                <a:solidFill>
                  <a:srgbClr val="373737"/>
                </a:solidFill>
                <a:ea typeface="맑은 고딕"/>
                <a:hlinkClick r:id="rId3"/>
              </a:rPr>
              <a:t> </a:t>
            </a:r>
            <a:r>
              <a:rPr lang="en-US" altLang="ko-KR" sz="1200" i="1" dirty="0" err="1">
                <a:solidFill>
                  <a:srgbClr val="373737"/>
                </a:solidFill>
                <a:ea typeface="맑은 고딕"/>
                <a:hlinkClick r:id="rId3"/>
              </a:rPr>
              <a:t>el</a:t>
            </a:r>
            <a:r>
              <a:rPr lang="en-US" altLang="ko-KR" sz="1200" i="1" dirty="0">
                <a:solidFill>
                  <a:srgbClr val="373737"/>
                </a:solidFill>
                <a:ea typeface="맑은 고딕"/>
                <a:hlinkClick r:id="rId3"/>
              </a:rPr>
              <a:t> </a:t>
            </a:r>
            <a:r>
              <a:rPr lang="en-US" altLang="ko-KR" sz="1200" i="1" dirty="0" err="1">
                <a:solidFill>
                  <a:srgbClr val="373737"/>
                </a:solidFill>
                <a:ea typeface="맑은 고딕"/>
                <a:hlinkClick r:id="rId3"/>
              </a:rPr>
              <a:t>marco</a:t>
            </a:r>
            <a:r>
              <a:rPr lang="en-US" altLang="ko-KR" sz="1200" i="1" dirty="0">
                <a:solidFill>
                  <a:srgbClr val="373737"/>
                </a:solidFill>
                <a:ea typeface="맑은 고딕"/>
                <a:hlinkClick r:id="rId3"/>
              </a:rPr>
              <a:t> de la </a:t>
            </a:r>
            <a:r>
              <a:rPr lang="en-US" altLang="ko-KR" sz="1200" i="1" dirty="0" err="1">
                <a:solidFill>
                  <a:srgbClr val="373737"/>
                </a:solidFill>
                <a:ea typeface="맑은 고딕"/>
                <a:hlinkClick r:id="rId3"/>
              </a:rPr>
              <a:t>economía</a:t>
            </a:r>
            <a:r>
              <a:rPr lang="en-US" altLang="ko-KR" sz="1200" i="1" dirty="0">
                <a:solidFill>
                  <a:srgbClr val="373737"/>
                </a:solidFill>
                <a:ea typeface="맑은 고딕"/>
                <a:hlinkClick r:id="rId3"/>
              </a:rPr>
              <a:t> circular)...</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Lea </a:t>
            </a:r>
            <a:r>
              <a:rPr lang="en-US" sz="1200" i="1" dirty="0">
                <a:solidFill>
                  <a:srgbClr val="373737"/>
                </a:solidFill>
                <a:ea typeface="맑은 고딕"/>
                <a:hlinkClick r:id="rId4"/>
              </a:rPr>
              <a:t>«De la ACV al </a:t>
            </a:r>
            <a:r>
              <a:rPr lang="en-US" sz="1200" i="1" dirty="0" err="1">
                <a:solidFill>
                  <a:srgbClr val="373737"/>
                </a:solidFill>
                <a:ea typeface="맑은 고딕"/>
                <a:hlinkClick r:id="rId4"/>
              </a:rPr>
              <a:t>diseño</a:t>
            </a:r>
            <a:r>
              <a:rPr lang="en-US" sz="1200" i="1" dirty="0">
                <a:solidFill>
                  <a:srgbClr val="373737"/>
                </a:solidFill>
                <a:ea typeface="맑은 고딕"/>
                <a:hlinkClick r:id="rId4"/>
              </a:rPr>
              <a:t> circular: un </a:t>
            </a:r>
            <a:r>
              <a:rPr lang="en-US" sz="1200" i="1" dirty="0" err="1">
                <a:solidFill>
                  <a:srgbClr val="373737"/>
                </a:solidFill>
                <a:ea typeface="맑은 고딕"/>
                <a:hlinkClick r:id="rId4"/>
              </a:rPr>
              <a:t>estudio</a:t>
            </a:r>
            <a:r>
              <a:rPr lang="en-US" sz="1200" i="1" dirty="0">
                <a:solidFill>
                  <a:srgbClr val="373737"/>
                </a:solidFill>
                <a:ea typeface="맑은 고딕"/>
                <a:hlinkClick r:id="rId4"/>
              </a:rPr>
              <a:t> </a:t>
            </a:r>
            <a:r>
              <a:rPr lang="en-US" sz="1200" i="1" dirty="0" err="1">
                <a:solidFill>
                  <a:srgbClr val="373737"/>
                </a:solidFill>
                <a:ea typeface="맑은 고딕"/>
                <a:hlinkClick r:id="rId4"/>
              </a:rPr>
              <a:t>comparativo</a:t>
            </a:r>
            <a:r>
              <a:rPr lang="en-US" sz="1200" i="1" dirty="0">
                <a:solidFill>
                  <a:srgbClr val="373737"/>
                </a:solidFill>
                <a:ea typeface="맑은 고딕"/>
                <a:hlinkClick r:id="rId4"/>
              </a:rPr>
              <a:t> de </a:t>
            </a:r>
            <a:r>
              <a:rPr lang="en-US" sz="1200" i="1" dirty="0" err="1">
                <a:solidFill>
                  <a:srgbClr val="373737"/>
                </a:solidFill>
                <a:ea typeface="맑은 고딕"/>
                <a:hlinkClick r:id="rId4"/>
              </a:rPr>
              <a:t>herramientas</a:t>
            </a:r>
            <a:r>
              <a:rPr lang="en-US" sz="1200" i="1" dirty="0">
                <a:solidFill>
                  <a:srgbClr val="373737"/>
                </a:solidFill>
                <a:ea typeface="맑은 고딕"/>
                <a:hlinkClick r:id="rId4"/>
              </a:rPr>
              <a:t> </a:t>
            </a:r>
            <a:r>
              <a:rPr lang="en-US" sz="1200" i="1" dirty="0" err="1">
                <a:solidFill>
                  <a:srgbClr val="373737"/>
                </a:solidFill>
                <a:ea typeface="맑은 고딕"/>
                <a:hlinkClick r:id="rId4"/>
              </a:rPr>
              <a:t>digitales</a:t>
            </a:r>
            <a:r>
              <a:rPr lang="en-US" sz="1200" i="1" dirty="0">
                <a:solidFill>
                  <a:srgbClr val="373737"/>
                </a:solidFill>
                <a:ea typeface="맑은 고딕"/>
                <a:hlinkClick r:id="rId4"/>
              </a:rPr>
              <a:t> para </a:t>
            </a:r>
            <a:r>
              <a:rPr lang="en-US" sz="1200" i="1" dirty="0" err="1">
                <a:solidFill>
                  <a:srgbClr val="373737"/>
                </a:solidFill>
                <a:ea typeface="맑은 고딕"/>
                <a:hlinkClick r:id="rId4"/>
              </a:rPr>
              <a:t>el</a:t>
            </a:r>
            <a:r>
              <a:rPr lang="en-US" sz="1200" i="1" dirty="0">
                <a:solidFill>
                  <a:srgbClr val="373737"/>
                </a:solidFill>
                <a:ea typeface="맑은 고딕"/>
                <a:hlinkClick r:id="rId4"/>
              </a:rPr>
              <a:t> </a:t>
            </a:r>
            <a:r>
              <a:rPr lang="en-US" sz="1200" i="1" dirty="0" err="1">
                <a:solidFill>
                  <a:srgbClr val="373737"/>
                </a:solidFill>
                <a:ea typeface="맑은 고딕"/>
                <a:hlinkClick r:id="rId4"/>
              </a:rPr>
              <a:t>entorno</a:t>
            </a:r>
            <a:r>
              <a:rPr lang="en-US" sz="1200" i="1" dirty="0">
                <a:solidFill>
                  <a:srgbClr val="373737"/>
                </a:solidFill>
                <a:ea typeface="맑은 고딕"/>
                <a:hlinkClick r:id="rId4"/>
              </a:rPr>
              <a:t> </a:t>
            </a:r>
            <a:r>
              <a:rPr lang="en-US" sz="1200" i="1" dirty="0" err="1">
                <a:solidFill>
                  <a:srgbClr val="373737"/>
                </a:solidFill>
                <a:ea typeface="맑은 고딕"/>
                <a:hlinkClick r:id="rId4"/>
              </a:rPr>
              <a:t>construido</a:t>
            </a:r>
            <a:r>
              <a:rPr lang="en-US" sz="1200" i="1" dirty="0">
                <a:solidFill>
                  <a:srgbClr val="373737"/>
                </a:solidFill>
                <a:ea typeface="맑은 고딕"/>
                <a:hlinkClick r:id="rId4"/>
              </a:rPr>
              <a:t>».</a:t>
            </a:r>
            <a:endParaRPr lang="ko-KR" altLang="en-US" sz="1200" i="1"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Lea </a:t>
            </a:r>
            <a:r>
              <a:rPr lang="en-GB" sz="1200" i="1" noProof="0" dirty="0">
                <a:solidFill>
                  <a:srgbClr val="373737"/>
                </a:solidFill>
                <a:hlinkClick r:id="rId5"/>
              </a:rPr>
              <a:t>«La </a:t>
            </a:r>
            <a:r>
              <a:rPr lang="en-GB" sz="1200" i="1" noProof="0" dirty="0" err="1">
                <a:solidFill>
                  <a:srgbClr val="373737"/>
                </a:solidFill>
                <a:hlinkClick r:id="rId5"/>
              </a:rPr>
              <a:t>circularidad</a:t>
            </a:r>
            <a:r>
              <a:rPr lang="en-GB" sz="1200" i="1" noProof="0" dirty="0">
                <a:solidFill>
                  <a:srgbClr val="373737"/>
                </a:solidFill>
                <a:hlinkClick r:id="rId5"/>
              </a:rPr>
              <a:t> </a:t>
            </a:r>
            <a:r>
              <a:rPr lang="en-GB" sz="1200" i="1" noProof="0" dirty="0" err="1">
                <a:solidFill>
                  <a:srgbClr val="373737"/>
                </a:solidFill>
                <a:hlinkClick r:id="rId5"/>
              </a:rPr>
              <a:t>como</a:t>
            </a:r>
            <a:r>
              <a:rPr lang="en-GB" sz="1200" i="1" noProof="0" dirty="0">
                <a:solidFill>
                  <a:srgbClr val="373737"/>
                </a:solidFill>
                <a:hlinkClick r:id="rId5"/>
              </a:rPr>
              <a:t> motor de la </a:t>
            </a:r>
            <a:r>
              <a:rPr lang="en-GB" sz="1200" i="1" noProof="0" dirty="0" err="1">
                <a:solidFill>
                  <a:srgbClr val="373737"/>
                </a:solidFill>
                <a:hlinkClick r:id="rId5"/>
              </a:rPr>
              <a:t>transición</a:t>
            </a:r>
            <a:r>
              <a:rPr lang="en-GB" sz="1200" i="1" noProof="0" dirty="0">
                <a:solidFill>
                  <a:srgbClr val="373737"/>
                </a:solidFill>
                <a:hlinkClick r:id="rId5"/>
              </a:rPr>
              <a:t> </a:t>
            </a:r>
            <a:r>
              <a:rPr lang="en-GB" sz="1200" i="1" noProof="0" dirty="0" err="1">
                <a:solidFill>
                  <a:srgbClr val="373737"/>
                </a:solidFill>
                <a:hlinkClick r:id="rId5"/>
              </a:rPr>
              <a:t>energética</a:t>
            </a:r>
            <a:r>
              <a:rPr lang="en-GB" sz="1200" i="1" noProof="0" dirty="0">
                <a:solidFill>
                  <a:srgbClr val="373737"/>
                </a:solidFill>
                <a:hlinkClick r:id="rId5"/>
              </a:rPr>
              <a:t> </a:t>
            </a:r>
            <a:r>
              <a:rPr lang="en-GB" sz="1200" i="1" noProof="0" dirty="0" err="1">
                <a:solidFill>
                  <a:srgbClr val="373737"/>
                </a:solidFill>
                <a:hlinkClick r:id="rId5"/>
              </a:rPr>
              <a:t>en</a:t>
            </a:r>
            <a:r>
              <a:rPr lang="en-GB" sz="1200" i="1" noProof="0" dirty="0">
                <a:solidFill>
                  <a:srgbClr val="373737"/>
                </a:solidFill>
                <a:hlinkClick r:id="rId5"/>
              </a:rPr>
              <a:t> </a:t>
            </a:r>
            <a:r>
              <a:rPr lang="en-GB" sz="1200" i="1" noProof="0" dirty="0" err="1">
                <a:solidFill>
                  <a:srgbClr val="373737"/>
                </a:solidFill>
                <a:hlinkClick r:id="rId5"/>
              </a:rPr>
              <a:t>el</a:t>
            </a:r>
            <a:r>
              <a:rPr lang="en-GB" sz="1200" i="1" noProof="0" dirty="0">
                <a:solidFill>
                  <a:srgbClr val="373737"/>
                </a:solidFill>
                <a:hlinkClick r:id="rId5"/>
              </a:rPr>
              <a:t> </a:t>
            </a:r>
            <a:r>
              <a:rPr lang="en-GB" sz="1200" i="1" noProof="0" dirty="0" err="1">
                <a:solidFill>
                  <a:srgbClr val="373737"/>
                </a:solidFill>
                <a:hlinkClick r:id="rId5"/>
              </a:rPr>
              <a:t>transporte</a:t>
            </a:r>
            <a:r>
              <a:rPr lang="en-GB" sz="1200" i="1" noProof="0" dirty="0">
                <a:solidFill>
                  <a:srgbClr val="373737"/>
                </a:solidFill>
                <a:hlinkClick r:id="rId5"/>
              </a:rPr>
              <a:t> </a:t>
            </a:r>
            <a:r>
              <a:rPr lang="en-GB" sz="1200" i="1" noProof="0" dirty="0" err="1">
                <a:solidFill>
                  <a:srgbClr val="373737"/>
                </a:solidFill>
                <a:hlinkClick r:id="rId5"/>
              </a:rPr>
              <a:t>público</a:t>
            </a:r>
            <a:r>
              <a:rPr lang="en-GB" sz="1200" i="1" noProof="0" dirty="0">
                <a:solidFill>
                  <a:srgbClr val="373737"/>
                </a:solidFill>
                <a:hlinkClick r:id="rId5"/>
              </a:rPr>
              <a:t>: </a:t>
            </a:r>
            <a:r>
              <a:rPr lang="en-GB" sz="1200" i="1" noProof="0" dirty="0" err="1">
                <a:solidFill>
                  <a:srgbClr val="373737"/>
                </a:solidFill>
                <a:hlinkClick r:id="rId5"/>
              </a:rPr>
              <a:t>una</a:t>
            </a:r>
            <a:r>
              <a:rPr lang="en-GB" sz="1200" i="1" noProof="0" dirty="0">
                <a:solidFill>
                  <a:srgbClr val="373737"/>
                </a:solidFill>
                <a:hlinkClick r:id="rId5"/>
              </a:rPr>
              <a:t> </a:t>
            </a:r>
            <a:r>
              <a:rPr lang="en-GB" sz="1200" i="1" noProof="0" dirty="0" err="1">
                <a:solidFill>
                  <a:srgbClr val="373737"/>
                </a:solidFill>
                <a:hlinkClick r:id="rId5"/>
              </a:rPr>
              <a:t>mirada</a:t>
            </a:r>
            <a:r>
              <a:rPr lang="en-GB" sz="1200" i="1" noProof="0" dirty="0">
                <a:solidFill>
                  <a:srgbClr val="373737"/>
                </a:solidFill>
                <a:hlinkClick r:id="rId5"/>
              </a:rPr>
              <a:t> al </a:t>
            </a:r>
            <a:r>
              <a:rPr lang="en-GB" sz="1200" i="1" noProof="0" dirty="0" err="1">
                <a:solidFill>
                  <a:srgbClr val="373737"/>
                </a:solidFill>
                <a:hlinkClick r:id="rId5"/>
              </a:rPr>
              <a:t>futuro</a:t>
            </a:r>
            <a:r>
              <a:rPr lang="en-GB" sz="1200" i="1" noProof="0" dirty="0">
                <a:solidFill>
                  <a:srgbClr val="373737"/>
                </a:solidFill>
              </a:rPr>
              <a:t>». </a:t>
            </a:r>
            <a:endParaRPr lang="en-GB" sz="1200" noProof="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err="1">
                <a:solidFill>
                  <a:srgbClr val="373737"/>
                </a:solidFill>
                <a:hlinkClick r:id="rId6"/>
              </a:rPr>
              <a:t>Obtenga</a:t>
            </a:r>
            <a:r>
              <a:rPr lang="en-US" altLang="ko-KR" sz="1200" dirty="0">
                <a:solidFill>
                  <a:srgbClr val="373737"/>
                </a:solidFill>
                <a:hlinkClick r:id="rId6"/>
              </a:rPr>
              <a:t> </a:t>
            </a:r>
            <a:r>
              <a:rPr lang="en-US" altLang="ko-KR" sz="1200" dirty="0" err="1">
                <a:solidFill>
                  <a:srgbClr val="373737"/>
                </a:solidFill>
                <a:hlinkClick r:id="rId6"/>
              </a:rPr>
              <a:t>más</a:t>
            </a:r>
            <a:r>
              <a:rPr lang="en-US" altLang="ko-KR" sz="1200" dirty="0">
                <a:solidFill>
                  <a:srgbClr val="373737"/>
                </a:solidFill>
                <a:hlinkClick r:id="rId6"/>
              </a:rPr>
              <a:t> </a:t>
            </a:r>
            <a:r>
              <a:rPr lang="en-US" altLang="ko-KR" sz="1200" dirty="0" err="1">
                <a:solidFill>
                  <a:srgbClr val="373737"/>
                </a:solidFill>
                <a:hlinkClick r:id="rId6"/>
              </a:rPr>
              <a:t>información</a:t>
            </a:r>
            <a:r>
              <a:rPr lang="en-US" altLang="ko-KR" sz="1200" dirty="0">
                <a:solidFill>
                  <a:srgbClr val="373737"/>
                </a:solidFill>
                <a:hlinkClick r:id="rId6"/>
              </a:rPr>
              <a:t> </a:t>
            </a:r>
            <a:r>
              <a:rPr lang="en-US" altLang="ko-KR" sz="1200" dirty="0" err="1">
                <a:solidFill>
                  <a:srgbClr val="373737"/>
                </a:solidFill>
                <a:hlinkClick r:id="rId6"/>
              </a:rPr>
              <a:t>sobre</a:t>
            </a:r>
            <a:r>
              <a:rPr lang="en-US" altLang="ko-KR" sz="1200" dirty="0">
                <a:solidFill>
                  <a:srgbClr val="373737"/>
                </a:solidFill>
                <a:hlinkClick r:id="rId6"/>
              </a:rPr>
              <a:t> </a:t>
            </a:r>
            <a:r>
              <a:rPr lang="en-US" altLang="ko-KR" sz="1200" dirty="0" err="1">
                <a:solidFill>
                  <a:srgbClr val="373737"/>
                </a:solidFill>
                <a:hlinkClick r:id="rId6"/>
              </a:rPr>
              <a:t>los</a:t>
            </a:r>
            <a:r>
              <a:rPr lang="en-US" altLang="ko-KR" sz="1200" dirty="0">
                <a:solidFill>
                  <a:srgbClr val="373737"/>
                </a:solidFill>
                <a:hlinkClick r:id="rId6"/>
              </a:rPr>
              <a:t> </a:t>
            </a:r>
            <a:r>
              <a:rPr lang="en-US" altLang="ko-KR" sz="1200" dirty="0" err="1">
                <a:solidFill>
                  <a:srgbClr val="373737"/>
                </a:solidFill>
                <a:hlinkClick r:id="rId6"/>
              </a:rPr>
              <a:t>materiales</a:t>
            </a:r>
            <a:r>
              <a:rPr lang="en-US" altLang="ko-KR" sz="1200" dirty="0">
                <a:solidFill>
                  <a:srgbClr val="373737"/>
                </a:solidFill>
                <a:hlinkClick r:id="rId6"/>
              </a:rPr>
              <a:t> </a:t>
            </a:r>
            <a:r>
              <a:rPr lang="en-US" altLang="ko-KR" sz="1200" dirty="0" err="1">
                <a:solidFill>
                  <a:srgbClr val="373737"/>
                </a:solidFill>
                <a:hlinkClick r:id="rId6"/>
              </a:rPr>
              <a:t>didácticos</a:t>
            </a:r>
            <a:r>
              <a:rPr lang="en-US" altLang="ko-KR" sz="1200" dirty="0">
                <a:solidFill>
                  <a:srgbClr val="373737"/>
                </a:solidFill>
                <a:hlinkClick r:id="rId6"/>
              </a:rPr>
              <a:t> del </a:t>
            </a:r>
            <a:r>
              <a:rPr lang="en-US" altLang="ko-KR" sz="1200" dirty="0" err="1">
                <a:solidFill>
                  <a:srgbClr val="373737"/>
                </a:solidFill>
                <a:hlinkClick r:id="rId6"/>
              </a:rPr>
              <a:t>proyecto</a:t>
            </a:r>
            <a:r>
              <a:rPr lang="en-US" altLang="ko-KR" sz="1200" dirty="0">
                <a:solidFill>
                  <a:srgbClr val="373737"/>
                </a:solidFill>
                <a:hlinkClick r:id="rId6"/>
              </a:rPr>
              <a:t>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627693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latinLnBrk="0"/>
            <a:r>
              <a:rPr lang="en-GB" dirty="0"/>
              <a:t>Esta </a:t>
            </a:r>
            <a:r>
              <a:rPr lang="en-GB" dirty="0" err="1"/>
              <a:t>presentación</a:t>
            </a:r>
            <a:r>
              <a:rPr lang="en-GB" dirty="0"/>
              <a:t> </a:t>
            </a:r>
            <a:r>
              <a:rPr lang="en-GB" dirty="0" err="1"/>
              <a:t>titulada</a:t>
            </a:r>
            <a:r>
              <a:rPr lang="en-GB" dirty="0"/>
              <a:t> </a:t>
            </a:r>
            <a:r>
              <a:rPr lang="en-GB" i="1" dirty="0"/>
              <a:t>«</a:t>
            </a:r>
            <a:r>
              <a:rPr lang="en-GB" i="1" dirty="0" err="1"/>
              <a:t>Circularidad</a:t>
            </a:r>
            <a:r>
              <a:rPr lang="en-GB" i="1" dirty="0"/>
              <a:t> y </a:t>
            </a:r>
            <a:r>
              <a:rPr lang="en-GB" i="1" dirty="0" err="1"/>
              <a:t>transición</a:t>
            </a:r>
            <a:r>
              <a:rPr lang="en-GB" i="1" dirty="0"/>
              <a:t> </a:t>
            </a:r>
            <a:r>
              <a:rPr lang="en-GB" i="1" dirty="0" err="1"/>
              <a:t>energética</a:t>
            </a:r>
            <a:r>
              <a:rPr lang="en-GB" i="1" dirty="0"/>
              <a:t> digital» </a:t>
            </a:r>
            <a:r>
              <a:rPr lang="en-GB" dirty="0"/>
              <a:t>ha </a:t>
            </a:r>
            <a:r>
              <a:rPr lang="en-GB" dirty="0" err="1"/>
              <a:t>sido</a:t>
            </a:r>
            <a:r>
              <a:rPr lang="en-GB" dirty="0"/>
              <a:t> </a:t>
            </a:r>
            <a:r>
              <a:rPr lang="en-GB" dirty="0" err="1"/>
              <a:t>elaborada</a:t>
            </a:r>
            <a:r>
              <a:rPr lang="en-GB" dirty="0"/>
              <a:t> </a:t>
            </a:r>
            <a:r>
              <a:rPr lang="en-GB" dirty="0" err="1"/>
              <a:t>por</a:t>
            </a:r>
            <a:r>
              <a:rPr lang="en-GB" dirty="0"/>
              <a:t> </a:t>
            </a:r>
            <a:r>
              <a:rPr lang="en-GB" dirty="0" err="1"/>
              <a:t>el</a:t>
            </a:r>
            <a:r>
              <a:rPr lang="en-GB" dirty="0"/>
              <a:t> </a:t>
            </a:r>
            <a:r>
              <a:rPr lang="en-GB" dirty="0" err="1"/>
              <a:t>proyecto</a:t>
            </a:r>
            <a:r>
              <a:rPr lang="en-GB" dirty="0"/>
              <a:t> Every1 y </a:t>
            </a:r>
            <a:r>
              <a:rPr lang="en-GB" dirty="0" err="1"/>
              <a:t>está</a:t>
            </a:r>
            <a:r>
              <a:rPr lang="en-GB" dirty="0"/>
              <a:t> </a:t>
            </a:r>
            <a:r>
              <a:rPr lang="en-GB" dirty="0" err="1"/>
              <a:t>sujeta</a:t>
            </a:r>
            <a:r>
              <a:rPr lang="en-GB" dirty="0"/>
              <a:t> a la </a:t>
            </a:r>
            <a:r>
              <a:rPr lang="en-GB" dirty="0" err="1"/>
              <a:t>licencia</a:t>
            </a:r>
            <a:r>
              <a:rPr lang="en-GB" dirty="0"/>
              <a:t> </a:t>
            </a:r>
            <a:r>
              <a:rPr lang="en-GB" dirty="0">
                <a:hlinkClick r:id="rId3"/>
              </a:rPr>
              <a:t>CC BY-SA 4.0</a:t>
            </a:r>
            <a:r>
              <a:rPr lang="en-GB" dirty="0"/>
              <a:t>, salvo </a:t>
            </a:r>
            <a:r>
              <a:rPr lang="en-GB" dirty="0" err="1"/>
              <a:t>que</a:t>
            </a:r>
            <a:r>
              <a:rPr lang="en-GB" dirty="0"/>
              <a:t> se </a:t>
            </a:r>
            <a:r>
              <a:rPr lang="en-GB" dirty="0" err="1"/>
              <a:t>indique</a:t>
            </a:r>
            <a:r>
              <a:rPr lang="en-GB" dirty="0"/>
              <a:t> lo </a:t>
            </a:r>
            <a:r>
              <a:rPr lang="en-GB" dirty="0" err="1"/>
              <a:t>contrario</a:t>
            </a:r>
            <a:r>
              <a:rPr lang="en-GB" dirty="0"/>
              <a:t>. </a:t>
            </a:r>
          </a:p>
          <a:p>
            <a:pPr latinLnBrk="0"/>
            <a:endParaRPr lang="en-GB" dirty="0"/>
          </a:p>
          <a:p>
            <a:pPr latinLnBrk="0"/>
            <a:r>
              <a:rPr lang="en-GB" dirty="0"/>
              <a:t>Las </a:t>
            </a:r>
            <a:r>
              <a:rPr lang="en-GB" dirty="0" err="1"/>
              <a:t>imágenes</a:t>
            </a:r>
            <a:r>
              <a:rPr lang="en-GB" dirty="0"/>
              <a:t> </a:t>
            </a:r>
            <a:r>
              <a:rPr lang="en-GB" dirty="0" err="1"/>
              <a:t>utilizadas</a:t>
            </a:r>
            <a:r>
              <a:rPr lang="en-GB" dirty="0"/>
              <a:t> </a:t>
            </a:r>
            <a:r>
              <a:rPr lang="en-GB" dirty="0" err="1"/>
              <a:t>en</a:t>
            </a:r>
            <a:r>
              <a:rPr lang="en-GB" dirty="0"/>
              <a:t> </a:t>
            </a:r>
            <a:r>
              <a:rPr lang="en-GB" dirty="0" err="1"/>
              <a:t>esta</a:t>
            </a:r>
            <a:r>
              <a:rPr lang="en-GB" dirty="0"/>
              <a:t> </a:t>
            </a:r>
            <a:r>
              <a:rPr lang="en-GB" dirty="0" err="1"/>
              <a:t>presentación</a:t>
            </a:r>
            <a:r>
              <a:rPr lang="en-GB" dirty="0"/>
              <a:t> son las </a:t>
            </a:r>
            <a:r>
              <a:rPr lang="en-GB" dirty="0" err="1"/>
              <a:t>siguientes</a:t>
            </a:r>
            <a:r>
              <a:rPr lang="en-GB" dirty="0"/>
              <a: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 </a:t>
            </a:r>
            <a:r>
              <a:rPr lang="en-US" dirty="0" err="1">
                <a:solidFill>
                  <a:schemeClr val="dk1"/>
                </a:solidFill>
                <a:ea typeface="Public Sans"/>
                <a:cs typeface="Public Sans"/>
                <a:sym typeface="Public Sans"/>
              </a:rPr>
              <a:t>portada</a:t>
            </a:r>
            <a:r>
              <a:rPr lang="en-US" dirty="0">
                <a:solidFill>
                  <a:schemeClr val="dk1"/>
                </a:solidFill>
                <a:ea typeface="Public Sans"/>
                <a:cs typeface="Public Sans"/>
                <a:sym typeface="Public Sans"/>
              </a:rPr>
              <a:t>: </a:t>
            </a:r>
            <a:r>
              <a:rPr lang="en-US" i="1" dirty="0">
                <a:solidFill>
                  <a:schemeClr val="dk1"/>
                </a:solidFill>
                <a:ea typeface="Public Sans"/>
                <a:cs typeface="Public Sans"/>
                <a:sym typeface="Public Sans"/>
                <a:hlinkClick r:id="rId4"/>
              </a:rPr>
              <a:t>Circular, </a:t>
            </a:r>
            <a:r>
              <a:rPr lang="en-US" dirty="0">
                <a:solidFill>
                  <a:schemeClr val="dk1"/>
                </a:solidFill>
                <a:ea typeface="Public Sans"/>
                <a:cs typeface="Public Sans"/>
                <a:sym typeface="Public Sans"/>
              </a:rPr>
              <a:t>de @ondasderuido, con </a:t>
            </a:r>
            <a:r>
              <a:rPr lang="en-US" dirty="0" err="1">
                <a:solidFill>
                  <a:schemeClr val="dk1"/>
                </a:solidFill>
                <a:ea typeface="Public Sans"/>
                <a:cs typeface="Public Sans"/>
                <a:sym typeface="Public Sans"/>
              </a:rPr>
              <a:t>licencia</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del </a:t>
            </a:r>
            <a:r>
              <a:rPr lang="en-US" dirty="0" err="1">
                <a:solidFill>
                  <a:schemeClr val="dk1"/>
                </a:solidFill>
                <a:ea typeface="Public Sans"/>
                <a:cs typeface="Public Sans"/>
                <a:sym typeface="Public Sans"/>
              </a:rPr>
              <a:t>texto</a:t>
            </a:r>
            <a:r>
              <a:rPr lang="en-US" dirty="0">
                <a:solidFill>
                  <a:schemeClr val="dk1"/>
                </a:solidFill>
                <a:ea typeface="Public Sans"/>
                <a:cs typeface="Public Sans"/>
                <a:sym typeface="Public Sans"/>
              </a:rPr>
              <a:t> de </a:t>
            </a:r>
            <a:r>
              <a:rPr lang="en-US" dirty="0" err="1">
                <a:solidFill>
                  <a:schemeClr val="dk1"/>
                </a:solidFill>
                <a:ea typeface="Public Sans"/>
                <a:cs typeface="Public Sans"/>
                <a:sym typeface="Public Sans"/>
              </a:rPr>
              <a:t>introducción</a:t>
            </a:r>
            <a:r>
              <a:rPr lang="en-US" dirty="0">
                <a:solidFill>
                  <a:schemeClr val="dk1"/>
                </a:solidFill>
                <a:ea typeface="Public Sans"/>
                <a:cs typeface="Public Sans"/>
                <a:sym typeface="Public Sans"/>
              </a:rPr>
              <a:t>: </a:t>
            </a:r>
            <a:r>
              <a:rPr lang="en-US" i="1" dirty="0">
                <a:solidFill>
                  <a:schemeClr val="dk1"/>
                </a:solidFill>
                <a:ea typeface="Public Sans"/>
                <a:cs typeface="Public Sans"/>
                <a:sym typeface="Public Sans"/>
                <a:hlinkClick r:id="rId6"/>
              </a:rPr>
              <a:t>Circular lights, </a:t>
            </a:r>
            <a:r>
              <a:rPr lang="en-US" dirty="0">
                <a:solidFill>
                  <a:schemeClr val="dk1"/>
                </a:solidFill>
                <a:ea typeface="Public Sans"/>
                <a:cs typeface="Public Sans"/>
                <a:sym typeface="Public Sans"/>
              </a:rPr>
              <a:t>de Hugh Bell, con </a:t>
            </a:r>
            <a:r>
              <a:rPr lang="en-US" dirty="0" err="1">
                <a:solidFill>
                  <a:schemeClr val="dk1"/>
                </a:solidFill>
                <a:ea typeface="Public Sans"/>
                <a:cs typeface="Public Sans"/>
                <a:sym typeface="Public Sans"/>
              </a:rPr>
              <a:t>licencia</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7"/>
              </a:rPr>
              <a:t>CC BY-NC 2.0</a:t>
            </a:r>
            <a:r>
              <a:rPr lang="en-US" dirty="0">
                <a:solidFill>
                  <a:schemeClr val="dk1"/>
                </a:solidFill>
                <a:ea typeface="Public Sans"/>
                <a:cs typeface="Public Sans"/>
                <a:sym typeface="Public Sans"/>
              </a:rPr>
              <a:t>.</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err="1">
                <a:solidFill>
                  <a:schemeClr val="dk1"/>
                </a:solidFill>
                <a:ea typeface="Public Sans"/>
                <a:cs typeface="Public Sans"/>
                <a:sym typeface="Public Sans"/>
              </a:rPr>
              <a:t>Pregunta</a:t>
            </a:r>
            <a:r>
              <a:rPr lang="en-US" dirty="0">
                <a:solidFill>
                  <a:schemeClr val="dk1"/>
                </a:solidFill>
                <a:ea typeface="Public Sans"/>
                <a:cs typeface="Public Sans"/>
                <a:sym typeface="Public Sans"/>
              </a:rPr>
              <a:t> uno: </a:t>
            </a:r>
            <a:r>
              <a:rPr lang="en-US" dirty="0">
                <a:solidFill>
                  <a:schemeClr val="dk1"/>
                </a:solidFill>
                <a:ea typeface="Public Sans"/>
                <a:cs typeface="Public Sans"/>
                <a:sym typeface="Public Sans"/>
                <a:hlinkClick r:id="rId8"/>
              </a:rPr>
              <a:t>Reduce Reuse Recycle, </a:t>
            </a:r>
            <a:r>
              <a:rPr lang="en-US" dirty="0">
                <a:solidFill>
                  <a:schemeClr val="dk1"/>
                </a:solidFill>
                <a:ea typeface="Public Sans"/>
                <a:cs typeface="Public Sans"/>
                <a:sym typeface="Public Sans"/>
              </a:rPr>
              <a:t>de Steve Snodgrass, con </a:t>
            </a:r>
            <a:r>
              <a:rPr lang="en-US" dirty="0" err="1">
                <a:solidFill>
                  <a:schemeClr val="dk1"/>
                </a:solidFill>
                <a:ea typeface="Public Sans"/>
                <a:cs typeface="Public Sans"/>
                <a:sym typeface="Public Sans"/>
              </a:rPr>
              <a:t>licencia</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9"/>
              </a:rPr>
              <a:t>CC BY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err="1">
                <a:solidFill>
                  <a:schemeClr val="dk1"/>
                </a:solidFill>
                <a:ea typeface="Public Sans"/>
                <a:cs typeface="Public Sans"/>
                <a:sym typeface="Public Sans"/>
              </a:rPr>
              <a:t>Pregunta</a:t>
            </a:r>
            <a:r>
              <a:rPr lang="en-US" sz="1200" dirty="0">
                <a:solidFill>
                  <a:schemeClr val="dk1"/>
                </a:solidFill>
                <a:ea typeface="Public Sans"/>
                <a:cs typeface="Public Sans"/>
                <a:sym typeface="Public Sans"/>
              </a:rPr>
              <a:t> dos: </a:t>
            </a:r>
            <a:r>
              <a:rPr lang="en-US" sz="1200" dirty="0">
                <a:solidFill>
                  <a:schemeClr val="dk1"/>
                </a:solidFill>
                <a:ea typeface="Public Sans"/>
                <a:cs typeface="Public Sans"/>
                <a:sym typeface="Public Sans"/>
                <a:hlinkClick r:id="rId10"/>
              </a:rPr>
              <a:t>Circular Patterns, </a:t>
            </a:r>
            <a:r>
              <a:rPr lang="en-US" sz="1200" dirty="0">
                <a:solidFill>
                  <a:schemeClr val="dk1"/>
                </a:solidFill>
                <a:ea typeface="Public Sans"/>
                <a:cs typeface="Public Sans"/>
                <a:sym typeface="Public Sans"/>
              </a:rPr>
              <a:t>de Henry Burrows, con </a:t>
            </a:r>
            <a:r>
              <a:rPr lang="en-US" sz="1200" dirty="0" err="1">
                <a:solidFill>
                  <a:schemeClr val="dk1"/>
                </a:solidFill>
                <a:ea typeface="Public Sans"/>
                <a:cs typeface="Public Sans"/>
                <a:sym typeface="Public Sans"/>
              </a:rPr>
              <a:t>licencia</a:t>
            </a:r>
            <a:r>
              <a:rPr lang="en-US" sz="1200"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err="1">
                <a:solidFill>
                  <a:schemeClr val="dk1"/>
                </a:solidFill>
                <a:ea typeface="Public Sans"/>
                <a:cs typeface="Public Sans"/>
                <a:sym typeface="Public Sans"/>
              </a:rPr>
              <a:t>Pregunta</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tres</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11"/>
              </a:rPr>
              <a:t>data, </a:t>
            </a:r>
            <a:r>
              <a:rPr lang="en-US" dirty="0">
                <a:solidFill>
                  <a:schemeClr val="dk1"/>
                </a:solidFill>
                <a:ea typeface="Public Sans"/>
                <a:cs typeface="Public Sans"/>
                <a:sym typeface="Public Sans"/>
              </a:rPr>
              <a:t>de Arismendy Polanco, </a:t>
            </a:r>
            <a:r>
              <a:rPr lang="en-US" dirty="0" err="1">
                <a:solidFill>
                  <a:schemeClr val="dk1"/>
                </a:solidFill>
                <a:ea typeface="Public Sans"/>
                <a:cs typeface="Public Sans"/>
                <a:sym typeface="Public Sans"/>
              </a:rPr>
              <a:t>está</a:t>
            </a:r>
            <a:r>
              <a:rPr lang="en-US" dirty="0">
                <a:solidFill>
                  <a:schemeClr val="dk1"/>
                </a:solidFill>
                <a:ea typeface="Public Sans"/>
                <a:cs typeface="Public Sans"/>
                <a:sym typeface="Public Sans"/>
              </a:rPr>
              <a:t> bajo </a:t>
            </a:r>
            <a:r>
              <a:rPr lang="en-US" dirty="0" err="1">
                <a:solidFill>
                  <a:schemeClr val="dk1"/>
                </a:solidFill>
                <a:ea typeface="Public Sans"/>
                <a:cs typeface="Public Sans"/>
                <a:sym typeface="Public Sans"/>
              </a:rPr>
              <a:t>licencia</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12"/>
              </a:rPr>
              <a:t>Public Domain Mark 1.0 Universal</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err="1">
                <a:solidFill>
                  <a:schemeClr val="dk1"/>
                </a:solidFill>
                <a:ea typeface="Public Sans"/>
                <a:cs typeface="Public Sans"/>
                <a:sym typeface="Public Sans"/>
              </a:rPr>
              <a:t>Pregunta</a:t>
            </a:r>
            <a:r>
              <a:rPr lang="en-US" sz="1200" dirty="0">
                <a:solidFill>
                  <a:schemeClr val="dk1"/>
                </a:solidFill>
                <a:ea typeface="Public Sans"/>
                <a:cs typeface="Public Sans"/>
                <a:sym typeface="Public Sans"/>
              </a:rPr>
              <a:t> cuatro: </a:t>
            </a:r>
            <a:r>
              <a:rPr lang="en-US" sz="1200" dirty="0">
                <a:solidFill>
                  <a:schemeClr val="dk1"/>
                </a:solidFill>
                <a:ea typeface="Public Sans"/>
                <a:cs typeface="Public Sans"/>
                <a:sym typeface="Public Sans"/>
                <a:hlinkClick r:id="rId13"/>
              </a:rPr>
              <a:t>Digital City, </a:t>
            </a:r>
            <a:r>
              <a:rPr lang="en-US" sz="1200" dirty="0">
                <a:solidFill>
                  <a:schemeClr val="dk1"/>
                </a:solidFill>
                <a:ea typeface="Public Sans"/>
                <a:cs typeface="Public Sans"/>
                <a:sym typeface="Public Sans"/>
              </a:rPr>
              <a:t>de scratch-media, </a:t>
            </a:r>
            <a:r>
              <a:rPr lang="en-US" sz="1200" dirty="0" err="1">
                <a:solidFill>
                  <a:schemeClr val="dk1"/>
                </a:solidFill>
                <a:ea typeface="Public Sans"/>
                <a:cs typeface="Public Sans"/>
                <a:sym typeface="Public Sans"/>
              </a:rPr>
              <a:t>tiene</a:t>
            </a:r>
            <a:r>
              <a:rPr lang="en-US" sz="1200" dirty="0">
                <a:solidFill>
                  <a:schemeClr val="dk1"/>
                </a:solidFill>
                <a:ea typeface="Public Sans"/>
                <a:cs typeface="Public Sans"/>
                <a:sym typeface="Public Sans"/>
              </a:rPr>
              <a:t> </a:t>
            </a:r>
            <a:r>
              <a:rPr lang="en-US" sz="1200" dirty="0" err="1">
                <a:solidFill>
                  <a:schemeClr val="dk1"/>
                </a:solidFill>
                <a:ea typeface="Public Sans"/>
                <a:cs typeface="Public Sans"/>
                <a:sym typeface="Public Sans"/>
              </a:rPr>
              <a:t>licencia</a:t>
            </a:r>
            <a:r>
              <a:rPr lang="en-US" sz="1200" dirty="0">
                <a:solidFill>
                  <a:schemeClr val="dk1"/>
                </a:solidFill>
                <a:ea typeface="Public Sans"/>
                <a:cs typeface="Public Sans"/>
                <a:sym typeface="Public Sans"/>
              </a:rPr>
              <a:t> </a:t>
            </a:r>
            <a:r>
              <a:rPr lang="en-US" sz="1200" dirty="0">
                <a:solidFill>
                  <a:schemeClr val="dk1"/>
                </a:solidFill>
                <a:ea typeface="Public Sans"/>
                <a:cs typeface="Public Sans"/>
                <a:sym typeface="Public Sans"/>
                <a:hlinkClick r:id="rId14"/>
              </a:rPr>
              <a:t>CC BY-NC-ND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err="1">
                <a:solidFill>
                  <a:schemeClr val="dk1"/>
                </a:solidFill>
                <a:ea typeface="Public Sans"/>
                <a:cs typeface="Public Sans"/>
                <a:sym typeface="Public Sans"/>
              </a:rPr>
              <a:t>Pregunta</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cinco</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15"/>
              </a:rPr>
              <a:t>un </a:t>
            </a:r>
            <a:r>
              <a:rPr lang="en-US" dirty="0" err="1">
                <a:solidFill>
                  <a:schemeClr val="dk1"/>
                </a:solidFill>
                <a:ea typeface="Public Sans"/>
                <a:cs typeface="Public Sans"/>
                <a:sym typeface="Public Sans"/>
                <a:hlinkClick r:id="rId15"/>
              </a:rPr>
              <a:t>edificio</a:t>
            </a:r>
            <a:r>
              <a:rPr lang="en-US" dirty="0">
                <a:solidFill>
                  <a:schemeClr val="dk1"/>
                </a:solidFill>
                <a:ea typeface="Public Sans"/>
                <a:cs typeface="Public Sans"/>
                <a:sym typeface="Public Sans"/>
                <a:hlinkClick r:id="rId15"/>
              </a:rPr>
              <a:t> alto con </a:t>
            </a:r>
            <a:r>
              <a:rPr lang="en-US" dirty="0" err="1">
                <a:solidFill>
                  <a:schemeClr val="dk1"/>
                </a:solidFill>
                <a:ea typeface="Public Sans"/>
                <a:cs typeface="Public Sans"/>
                <a:sym typeface="Public Sans"/>
                <a:hlinkClick r:id="rId15"/>
              </a:rPr>
              <a:t>muchas</a:t>
            </a:r>
            <a:r>
              <a:rPr lang="en-US" dirty="0">
                <a:solidFill>
                  <a:schemeClr val="dk1"/>
                </a:solidFill>
                <a:ea typeface="Public Sans"/>
                <a:cs typeface="Public Sans"/>
                <a:sym typeface="Public Sans"/>
                <a:hlinkClick r:id="rId15"/>
              </a:rPr>
              <a:t> </a:t>
            </a:r>
            <a:r>
              <a:rPr lang="en-US" dirty="0" err="1">
                <a:solidFill>
                  <a:schemeClr val="dk1"/>
                </a:solidFill>
                <a:ea typeface="Public Sans"/>
                <a:cs typeface="Public Sans"/>
                <a:sym typeface="Public Sans"/>
                <a:hlinkClick r:id="rId15"/>
              </a:rPr>
              <a:t>ventanas</a:t>
            </a:r>
            <a:r>
              <a:rPr lang="en-US" dirty="0">
                <a:solidFill>
                  <a:schemeClr val="dk1"/>
                </a:solidFill>
                <a:ea typeface="Public Sans"/>
                <a:cs typeface="Public Sans"/>
                <a:sym typeface="Public Sans"/>
                <a:hlinkClick r:id="rId15"/>
              </a:rPr>
              <a:t> y Bosco </a:t>
            </a:r>
            <a:r>
              <a:rPr lang="en-US" dirty="0" err="1">
                <a:solidFill>
                  <a:schemeClr val="dk1"/>
                </a:solidFill>
                <a:ea typeface="Public Sans"/>
                <a:cs typeface="Public Sans"/>
                <a:sym typeface="Public Sans"/>
                <a:hlinkClick r:id="rId15"/>
              </a:rPr>
              <a:t>Verticale</a:t>
            </a:r>
            <a:r>
              <a:rPr lang="en-US" dirty="0">
                <a:solidFill>
                  <a:schemeClr val="dk1"/>
                </a:solidFill>
                <a:ea typeface="Public Sans"/>
                <a:cs typeface="Public Sans"/>
                <a:sym typeface="Public Sans"/>
                <a:hlinkClick r:id="rId15"/>
              </a:rPr>
              <a:t> al </a:t>
            </a:r>
            <a:r>
              <a:rPr lang="en-US" dirty="0" err="1">
                <a:solidFill>
                  <a:schemeClr val="dk1"/>
                </a:solidFill>
                <a:ea typeface="Public Sans"/>
                <a:cs typeface="Public Sans"/>
                <a:sym typeface="Public Sans"/>
                <a:hlinkClick r:id="rId15"/>
              </a:rPr>
              <a:t>fondo</a:t>
            </a:r>
            <a:r>
              <a:rPr lang="en-US" dirty="0">
                <a:solidFill>
                  <a:schemeClr val="dk1"/>
                </a:solidFill>
                <a:ea typeface="Public Sans"/>
                <a:cs typeface="Public Sans"/>
                <a:sym typeface="Public Sans"/>
                <a:hlinkClick r:id="rId15"/>
              </a:rPr>
              <a:t>, </a:t>
            </a:r>
            <a:r>
              <a:rPr lang="en-US" dirty="0">
                <a:solidFill>
                  <a:schemeClr val="dk1"/>
                </a:solidFill>
                <a:ea typeface="Public Sans"/>
                <a:cs typeface="Public Sans"/>
                <a:sym typeface="Public Sans"/>
              </a:rPr>
              <a:t>de José </a:t>
            </a:r>
            <a:r>
              <a:rPr lang="en-US" dirty="0" err="1">
                <a:solidFill>
                  <a:schemeClr val="dk1"/>
                </a:solidFill>
                <a:ea typeface="Public Sans"/>
                <a:cs typeface="Public Sans"/>
                <a:sym typeface="Public Sans"/>
              </a:rPr>
              <a:t>Jóvena</a:t>
            </a:r>
            <a:r>
              <a:rPr lang="en-US" dirty="0">
                <a:solidFill>
                  <a:schemeClr val="dk1"/>
                </a:solidFill>
                <a:ea typeface="Public Sans"/>
                <a:cs typeface="Public Sans"/>
                <a:sym typeface="Public Sans"/>
              </a:rPr>
              <a:t>, con </a:t>
            </a:r>
            <a:r>
              <a:rPr lang="en-US" dirty="0" err="1">
                <a:solidFill>
                  <a:schemeClr val="dk1"/>
                </a:solidFill>
                <a:ea typeface="Public Sans"/>
                <a:cs typeface="Public Sans"/>
                <a:sym typeface="Public Sans"/>
                <a:hlinkClick r:id="rId16"/>
              </a:rPr>
              <a:t>licencia</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hlinkClick r:id="rId16"/>
              </a:rPr>
              <a:t>Unsplash</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err="1">
                <a:solidFill>
                  <a:schemeClr val="dk1"/>
                </a:solidFill>
                <a:ea typeface="Public Sans"/>
                <a:cs typeface="Public Sans"/>
                <a:sym typeface="Public Sans"/>
              </a:rPr>
              <a:t>Pregunta</a:t>
            </a:r>
            <a:r>
              <a:rPr lang="en-US" sz="1200" dirty="0">
                <a:solidFill>
                  <a:schemeClr val="dk1"/>
                </a:solidFill>
                <a:ea typeface="Public Sans"/>
                <a:cs typeface="Public Sans"/>
                <a:sym typeface="Public Sans"/>
              </a:rPr>
              <a:t> seis: </a:t>
            </a:r>
            <a:r>
              <a:rPr lang="en-US" dirty="0" err="1">
                <a:solidFill>
                  <a:schemeClr val="dk1"/>
                </a:solidFill>
                <a:ea typeface="Public Sans"/>
                <a:cs typeface="Public Sans"/>
                <a:sym typeface="Public Sans"/>
                <a:hlinkClick r:id="rId17"/>
              </a:rPr>
              <a:t>Reciclaje</a:t>
            </a:r>
            <a:r>
              <a:rPr lang="en-US" dirty="0">
                <a:solidFill>
                  <a:schemeClr val="dk1"/>
                </a:solidFill>
                <a:ea typeface="Public Sans"/>
                <a:cs typeface="Public Sans"/>
                <a:sym typeface="Public Sans"/>
                <a:hlinkClick r:id="rId17"/>
              </a:rPr>
              <a:t>, </a:t>
            </a:r>
            <a:r>
              <a:rPr lang="en-US" dirty="0">
                <a:solidFill>
                  <a:schemeClr val="dk1"/>
                </a:solidFill>
                <a:ea typeface="Public Sans"/>
                <a:cs typeface="Public Sans"/>
                <a:sym typeface="Public Sans"/>
              </a:rPr>
              <a:t>de Andy Arthur, </a:t>
            </a:r>
            <a:r>
              <a:rPr lang="en-US" dirty="0" err="1">
                <a:solidFill>
                  <a:schemeClr val="dk1"/>
                </a:solidFill>
                <a:ea typeface="Public Sans"/>
                <a:cs typeface="Public Sans"/>
                <a:sym typeface="Public Sans"/>
              </a:rPr>
              <a:t>tiene</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licencia</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9"/>
              </a:rPr>
              <a:t>CC BY 2.0.</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err="1">
                <a:solidFill>
                  <a:schemeClr val="dk1"/>
                </a:solidFill>
                <a:ea typeface="Public Sans"/>
                <a:cs typeface="Public Sans"/>
                <a:sym typeface="Public Sans"/>
              </a:rPr>
              <a:t>Pregunta</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siete</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18"/>
              </a:rPr>
              <a:t>Data-Analytics,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Learntek</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tiene</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licencia</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19"/>
              </a:rPr>
              <a:t>CC0 1.0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err="1">
                <a:solidFill>
                  <a:schemeClr val="dk1"/>
                </a:solidFill>
                <a:ea typeface="Public Sans"/>
                <a:cs typeface="Public Sans"/>
                <a:sym typeface="Public Sans"/>
              </a:rPr>
              <a:t>Pregunta</a:t>
            </a:r>
            <a:r>
              <a:rPr lang="en-US" sz="1200" dirty="0">
                <a:solidFill>
                  <a:schemeClr val="dk1"/>
                </a:solidFill>
                <a:ea typeface="Public Sans"/>
                <a:cs typeface="Public Sans"/>
                <a:sym typeface="Public Sans"/>
              </a:rPr>
              <a:t> </a:t>
            </a:r>
            <a:r>
              <a:rPr lang="en-US" sz="1200" dirty="0" err="1">
                <a:solidFill>
                  <a:schemeClr val="dk1"/>
                </a:solidFill>
                <a:ea typeface="Public Sans"/>
                <a:cs typeface="Public Sans"/>
                <a:sym typeface="Public Sans"/>
              </a:rPr>
              <a:t>ocho</a:t>
            </a:r>
            <a:r>
              <a:rPr lang="en-US" sz="1200" dirty="0">
                <a:solidFill>
                  <a:schemeClr val="dk1"/>
                </a:solidFill>
                <a:ea typeface="Public Sans"/>
                <a:cs typeface="Public Sans"/>
                <a:sym typeface="Public Sans"/>
              </a:rPr>
              <a:t>: </a:t>
            </a:r>
            <a:r>
              <a:rPr lang="en-US" sz="1200" dirty="0">
                <a:solidFill>
                  <a:schemeClr val="dk1"/>
                </a:solidFill>
                <a:ea typeface="Public Sans"/>
                <a:cs typeface="Public Sans"/>
                <a:sym typeface="Public Sans"/>
                <a:hlinkClick r:id="rId20"/>
              </a:rPr>
              <a:t>Blockchains, </a:t>
            </a:r>
            <a:r>
              <a:rPr lang="en-US" sz="1200" dirty="0">
                <a:solidFill>
                  <a:schemeClr val="dk1"/>
                </a:solidFill>
                <a:ea typeface="Public Sans"/>
                <a:cs typeface="Public Sans"/>
                <a:sym typeface="Public Sans"/>
              </a:rPr>
              <a:t>de Mario A.P., </a:t>
            </a:r>
            <a:r>
              <a:rPr lang="en-US" sz="1200" dirty="0" err="1">
                <a:solidFill>
                  <a:schemeClr val="dk1"/>
                </a:solidFill>
                <a:ea typeface="Public Sans"/>
                <a:cs typeface="Public Sans"/>
                <a:sym typeface="Public Sans"/>
              </a:rPr>
              <a:t>tiene</a:t>
            </a:r>
            <a:r>
              <a:rPr lang="en-US" sz="1200" dirty="0">
                <a:solidFill>
                  <a:schemeClr val="dk1"/>
                </a:solidFill>
                <a:ea typeface="Public Sans"/>
                <a:cs typeface="Public Sans"/>
                <a:sym typeface="Public Sans"/>
              </a:rPr>
              <a:t> </a:t>
            </a:r>
            <a:r>
              <a:rPr lang="en-US" sz="1200" dirty="0" err="1">
                <a:solidFill>
                  <a:schemeClr val="dk1"/>
                </a:solidFill>
                <a:ea typeface="Public Sans"/>
                <a:cs typeface="Public Sans"/>
                <a:sym typeface="Public Sans"/>
              </a:rPr>
              <a:t>licencia</a:t>
            </a:r>
            <a:r>
              <a:rPr lang="en-US" sz="1200"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err="1">
                <a:solidFill>
                  <a:schemeClr val="dk1"/>
                </a:solidFill>
                <a:ea typeface="Public Sans"/>
                <a:cs typeface="Public Sans"/>
                <a:sym typeface="Public Sans"/>
              </a:rPr>
              <a:t>Pregunta</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nueve</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21"/>
              </a:rPr>
              <a:t>persona </a:t>
            </a:r>
            <a:r>
              <a:rPr lang="en-US" dirty="0" err="1">
                <a:solidFill>
                  <a:schemeClr val="dk1"/>
                </a:solidFill>
                <a:ea typeface="Public Sans"/>
                <a:cs typeface="Public Sans"/>
                <a:sym typeface="Public Sans"/>
                <a:hlinkClick r:id="rId21"/>
              </a:rPr>
              <a:t>plantando</a:t>
            </a:r>
            <a:r>
              <a:rPr lang="en-US" dirty="0">
                <a:solidFill>
                  <a:schemeClr val="dk1"/>
                </a:solidFill>
                <a:ea typeface="Public Sans"/>
                <a:cs typeface="Public Sans"/>
                <a:sym typeface="Public Sans"/>
                <a:hlinkClick r:id="rId21"/>
              </a:rPr>
              <a:t> </a:t>
            </a:r>
            <a:r>
              <a:rPr lang="en-US" dirty="0" err="1">
                <a:solidFill>
                  <a:schemeClr val="dk1"/>
                </a:solidFill>
                <a:ea typeface="Public Sans"/>
                <a:cs typeface="Public Sans"/>
                <a:sym typeface="Public Sans"/>
                <a:hlinkClick r:id="rId21"/>
              </a:rPr>
              <a:t>en</a:t>
            </a:r>
            <a:r>
              <a:rPr lang="en-US" dirty="0">
                <a:solidFill>
                  <a:schemeClr val="dk1"/>
                </a:solidFill>
                <a:ea typeface="Public Sans"/>
                <a:cs typeface="Public Sans"/>
                <a:sym typeface="Public Sans"/>
                <a:hlinkClick r:id="rId21"/>
              </a:rPr>
              <a:t> </a:t>
            </a:r>
            <a:r>
              <a:rPr lang="en-US" dirty="0" err="1">
                <a:solidFill>
                  <a:schemeClr val="dk1"/>
                </a:solidFill>
                <a:ea typeface="Public Sans"/>
                <a:cs typeface="Public Sans"/>
                <a:sym typeface="Public Sans"/>
                <a:hlinkClick r:id="rId21"/>
              </a:rPr>
              <a:t>macetas</a:t>
            </a:r>
            <a:r>
              <a:rPr lang="en-US" dirty="0">
                <a:solidFill>
                  <a:schemeClr val="dk1"/>
                </a:solidFill>
                <a:ea typeface="Public Sans"/>
                <a:cs typeface="Public Sans"/>
                <a:sym typeface="Public Sans"/>
                <a:hlinkClick r:id="rId21"/>
              </a:rPr>
              <a:t> </a:t>
            </a:r>
            <a:r>
              <a:rPr lang="en-US" dirty="0" err="1">
                <a:solidFill>
                  <a:schemeClr val="dk1"/>
                </a:solidFill>
                <a:ea typeface="Public Sans"/>
                <a:cs typeface="Public Sans"/>
                <a:sym typeface="Public Sans"/>
                <a:hlinkClick r:id="rId21"/>
              </a:rPr>
              <a:t>colgantes</a:t>
            </a:r>
            <a:r>
              <a:rPr lang="en-US" dirty="0">
                <a:solidFill>
                  <a:schemeClr val="dk1"/>
                </a:solidFill>
                <a:ea typeface="Public Sans"/>
                <a:cs typeface="Public Sans"/>
                <a:sym typeface="Public Sans"/>
                <a:hlinkClick r:id="rId21"/>
              </a:rPr>
              <a:t>, </a:t>
            </a:r>
            <a:r>
              <a:rPr lang="en-US" dirty="0">
                <a:solidFill>
                  <a:schemeClr val="dk1"/>
                </a:solidFill>
                <a:ea typeface="Public Sans"/>
                <a:cs typeface="Public Sans"/>
                <a:sym typeface="Public Sans"/>
              </a:rPr>
              <a:t>de Daniel Funes Fuentes, con </a:t>
            </a:r>
            <a:r>
              <a:rPr lang="en-US" dirty="0" err="1">
                <a:solidFill>
                  <a:schemeClr val="dk1"/>
                </a:solidFill>
                <a:ea typeface="Public Sans"/>
                <a:cs typeface="Public Sans"/>
                <a:sym typeface="Public Sans"/>
                <a:hlinkClick r:id="rId16"/>
              </a:rPr>
              <a:t>licencia</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hlinkClick r:id="rId16"/>
              </a:rPr>
              <a:t>Unsplash</a:t>
            </a:r>
            <a:r>
              <a:rPr lang="en-US" dirty="0">
                <a:solidFill>
                  <a:schemeClr val="dk1"/>
                </a:solidFill>
                <a:ea typeface="Public Sans"/>
                <a:cs typeface="Public Sans"/>
                <a:sym typeface="Public Sans"/>
              </a:rPr>
              <a:t>. </a:t>
            </a:r>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Nuestra </a:t>
            </a:r>
            <a:r>
              <a:rPr lang="en-GB" sz="1200" dirty="0" err="1">
                <a:solidFill>
                  <a:srgbClr val="2B2C30"/>
                </a:solidFill>
                <a:ea typeface="Public Sans"/>
                <a:cs typeface="Public Sans"/>
                <a:sym typeface="Public Sans"/>
              </a:rPr>
              <a:t>exploración</a:t>
            </a:r>
            <a:r>
              <a:rPr lang="en-GB" sz="1200" dirty="0">
                <a:solidFill>
                  <a:srgbClr val="2B2C30"/>
                </a:solidFill>
                <a:ea typeface="Public Sans"/>
                <a:cs typeface="Public Sans"/>
                <a:sym typeface="Public Sans"/>
              </a:rPr>
              <a:t> de la </a:t>
            </a:r>
            <a:r>
              <a:rPr lang="en-GB" sz="1200" dirty="0" err="1">
                <a:solidFill>
                  <a:srgbClr val="2B2C30"/>
                </a:solidFill>
                <a:ea typeface="Public Sans"/>
                <a:cs typeface="Public Sans"/>
                <a:sym typeface="Public Sans"/>
              </a:rPr>
              <a:t>circularidad</a:t>
            </a:r>
            <a:r>
              <a:rPr lang="en-GB" sz="1200" dirty="0">
                <a:solidFill>
                  <a:srgbClr val="2B2C30"/>
                </a:solidFill>
                <a:ea typeface="Public Sans"/>
                <a:cs typeface="Public Sans"/>
                <a:sym typeface="Public Sans"/>
              </a:rPr>
              <a:t> se </a:t>
            </a:r>
            <a:r>
              <a:rPr lang="en-GB" sz="1200" dirty="0" err="1">
                <a:solidFill>
                  <a:srgbClr val="2B2C30"/>
                </a:solidFill>
                <a:ea typeface="Public Sans"/>
                <a:cs typeface="Public Sans"/>
                <a:sym typeface="Public Sans"/>
              </a:rPr>
              <a:t>estructura</a:t>
            </a:r>
            <a:r>
              <a:rPr lang="en-GB" sz="1200" dirty="0">
                <a:solidFill>
                  <a:srgbClr val="2B2C30"/>
                </a:solidFill>
                <a:ea typeface="Public Sans"/>
                <a:cs typeface="Public Sans"/>
                <a:sym typeface="Public Sans"/>
              </a:rPr>
              <a:t> </a:t>
            </a:r>
            <a:r>
              <a:rPr lang="en-GB" sz="1200" dirty="0" err="1">
                <a:solidFill>
                  <a:srgbClr val="2B2C30"/>
                </a:solidFill>
                <a:ea typeface="Public Sans"/>
                <a:cs typeface="Public Sans"/>
                <a:sym typeface="Public Sans"/>
              </a:rPr>
              <a:t>en</a:t>
            </a:r>
            <a:r>
              <a:rPr lang="en-GB" sz="1200" dirty="0">
                <a:solidFill>
                  <a:srgbClr val="2B2C30"/>
                </a:solidFill>
                <a:ea typeface="Public Sans"/>
                <a:cs typeface="Public Sans"/>
                <a:sym typeface="Public Sans"/>
              </a:rPr>
              <a:t> </a:t>
            </a:r>
            <a:r>
              <a:rPr lang="en-GB" sz="1200" dirty="0" err="1">
                <a:solidFill>
                  <a:srgbClr val="2B2C30"/>
                </a:solidFill>
                <a:ea typeface="Public Sans"/>
                <a:cs typeface="Public Sans"/>
                <a:sym typeface="Public Sans"/>
              </a:rPr>
              <a:t>torno</a:t>
            </a:r>
            <a:r>
              <a:rPr lang="en-GB" sz="1200" dirty="0">
                <a:solidFill>
                  <a:srgbClr val="2B2C30"/>
                </a:solidFill>
                <a:ea typeface="Public Sans"/>
                <a:cs typeface="Public Sans"/>
                <a:sym typeface="Public Sans"/>
              </a:rPr>
              <a:t> a </a:t>
            </a:r>
            <a:r>
              <a:rPr lang="en-GB" sz="1200" dirty="0" err="1">
                <a:solidFill>
                  <a:srgbClr val="2B2C30"/>
                </a:solidFill>
                <a:ea typeface="Public Sans"/>
                <a:cs typeface="Public Sans"/>
                <a:sym typeface="Public Sans"/>
              </a:rPr>
              <a:t>nueve</a:t>
            </a:r>
            <a:r>
              <a:rPr lang="en-GB" sz="1200" dirty="0">
                <a:solidFill>
                  <a:srgbClr val="2B2C30"/>
                </a:solidFill>
                <a:ea typeface="Public Sans"/>
                <a:cs typeface="Public Sans"/>
                <a:sym typeface="Public Sans"/>
              </a:rPr>
              <a:t> </a:t>
            </a:r>
            <a:r>
              <a:rPr lang="en-GB" sz="1200" dirty="0" err="1">
                <a:solidFill>
                  <a:srgbClr val="2B2C30"/>
                </a:solidFill>
                <a:ea typeface="Public Sans"/>
                <a:cs typeface="Public Sans"/>
                <a:sym typeface="Public Sans"/>
              </a:rPr>
              <a:t>preguntas</a:t>
            </a:r>
            <a:r>
              <a:rPr lang="en-GB" sz="1200" dirty="0">
                <a:solidFill>
                  <a:srgbClr val="2B2C30"/>
                </a:solidFill>
                <a:ea typeface="Public Sans"/>
                <a:cs typeface="Public Sans"/>
                <a:sym typeface="Public Sans"/>
              </a:rPr>
              <a:t>. </a:t>
            </a:r>
            <a:r>
              <a:rPr lang="en-GB" sz="1200" dirty="0" err="1">
                <a:solidFill>
                  <a:srgbClr val="2B2C30"/>
                </a:solidFill>
                <a:ea typeface="Public Sans"/>
                <a:cs typeface="Public Sans"/>
                <a:sym typeface="Public Sans"/>
              </a:rPr>
              <a:t>Tómese</a:t>
            </a:r>
            <a:r>
              <a:rPr lang="en-GB" sz="1200" dirty="0">
                <a:solidFill>
                  <a:srgbClr val="2B2C30"/>
                </a:solidFill>
                <a:ea typeface="Public Sans"/>
                <a:cs typeface="Public Sans"/>
                <a:sym typeface="Public Sans"/>
              </a:rPr>
              <a:t> un </a:t>
            </a:r>
            <a:r>
              <a:rPr lang="en-GB" sz="1200" dirty="0" err="1">
                <a:solidFill>
                  <a:srgbClr val="2B2C30"/>
                </a:solidFill>
                <a:ea typeface="Public Sans"/>
                <a:cs typeface="Public Sans"/>
                <a:sym typeface="Public Sans"/>
              </a:rPr>
              <a:t>momento</a:t>
            </a:r>
            <a:r>
              <a:rPr lang="en-GB" sz="1200" dirty="0">
                <a:solidFill>
                  <a:srgbClr val="2B2C30"/>
                </a:solidFill>
                <a:ea typeface="Public Sans"/>
                <a:cs typeface="Public Sans"/>
                <a:sym typeface="Public Sans"/>
              </a:rPr>
              <a:t> para </a:t>
            </a:r>
            <a:r>
              <a:rPr lang="en-GB" sz="1200" dirty="0" err="1">
                <a:solidFill>
                  <a:srgbClr val="2B2C30"/>
                </a:solidFill>
                <a:ea typeface="Public Sans"/>
                <a:cs typeface="Public Sans"/>
                <a:sym typeface="Public Sans"/>
              </a:rPr>
              <a:t>reflexionar</a:t>
            </a:r>
            <a:r>
              <a:rPr lang="en-GB" sz="1200" dirty="0">
                <a:solidFill>
                  <a:srgbClr val="2B2C30"/>
                </a:solidFill>
                <a:ea typeface="Public Sans"/>
                <a:cs typeface="Public Sans"/>
                <a:sym typeface="Public Sans"/>
              </a:rPr>
              <a:t> </a:t>
            </a:r>
            <a:r>
              <a:rPr lang="en-GB" sz="1200" dirty="0" err="1">
                <a:solidFill>
                  <a:srgbClr val="2B2C30"/>
                </a:solidFill>
                <a:ea typeface="Public Sans"/>
                <a:cs typeface="Public Sans"/>
                <a:sym typeface="Public Sans"/>
              </a:rPr>
              <a:t>sobre</a:t>
            </a:r>
            <a:r>
              <a:rPr lang="en-GB" sz="1200" dirty="0">
                <a:solidFill>
                  <a:srgbClr val="2B2C30"/>
                </a:solidFill>
                <a:ea typeface="Public Sans"/>
                <a:cs typeface="Public Sans"/>
                <a:sym typeface="Public Sans"/>
              </a:rPr>
              <a:t> </a:t>
            </a:r>
            <a:r>
              <a:rPr lang="en-GB" sz="1200" dirty="0" err="1">
                <a:solidFill>
                  <a:srgbClr val="2B2C30"/>
                </a:solidFill>
                <a:ea typeface="Public Sans"/>
                <a:cs typeface="Public Sans"/>
                <a:sym typeface="Public Sans"/>
              </a:rPr>
              <a:t>cada</a:t>
            </a:r>
            <a:r>
              <a:rPr lang="en-GB" sz="1200" dirty="0">
                <a:solidFill>
                  <a:srgbClr val="2B2C30"/>
                </a:solidFill>
                <a:ea typeface="Public Sans"/>
                <a:cs typeface="Public Sans"/>
                <a:sym typeface="Public Sans"/>
              </a:rPr>
              <a:t> </a:t>
            </a:r>
            <a:r>
              <a:rPr lang="en-GB" sz="1200" dirty="0" err="1">
                <a:solidFill>
                  <a:srgbClr val="2B2C30"/>
                </a:solidFill>
                <a:ea typeface="Public Sans"/>
                <a:cs typeface="Public Sans"/>
                <a:sym typeface="Public Sans"/>
              </a:rPr>
              <a:t>pregunta</a:t>
            </a:r>
            <a:r>
              <a:rPr lang="en-GB" sz="1200" dirty="0">
                <a:solidFill>
                  <a:srgbClr val="2B2C30"/>
                </a:solidFill>
                <a:ea typeface="Public Sans"/>
                <a:cs typeface="Public Sans"/>
                <a:sym typeface="Public Sans"/>
              </a:rPr>
              <a:t> antes de pasar a la </a:t>
            </a:r>
            <a:r>
              <a:rPr lang="en-GB" sz="1200" dirty="0" err="1">
                <a:solidFill>
                  <a:srgbClr val="2B2C30"/>
                </a:solidFill>
                <a:ea typeface="Public Sans"/>
                <a:cs typeface="Public Sans"/>
                <a:sym typeface="Public Sans"/>
              </a:rPr>
              <a:t>siguiente</a:t>
            </a:r>
            <a:r>
              <a:rPr lang="en-GB" sz="1200" dirty="0">
                <a:solidFill>
                  <a:srgbClr val="2B2C30"/>
                </a:solidFill>
                <a:ea typeface="Public Sans"/>
                <a:cs typeface="Public Sans"/>
                <a:sym typeface="Public Sans"/>
              </a:rPr>
              <a:t> </a:t>
            </a:r>
            <a:r>
              <a:rPr lang="en-GB" sz="1200" dirty="0" err="1">
                <a:solidFill>
                  <a:srgbClr val="2B2C30"/>
                </a:solidFill>
                <a:ea typeface="Public Sans"/>
                <a:cs typeface="Public Sans"/>
                <a:sym typeface="Public Sans"/>
              </a:rPr>
              <a:t>diapositiva</a:t>
            </a:r>
            <a:r>
              <a:rPr lang="en-GB" sz="1200" dirty="0">
                <a:solidFill>
                  <a:srgbClr val="2B2C30"/>
                </a:solidFill>
                <a:ea typeface="Public Sans"/>
                <a:cs typeface="Public Sans"/>
                <a:sym typeface="Public Sans"/>
              </a:rPr>
              <a:t>. </a:t>
            </a:r>
          </a:p>
          <a:p>
            <a:pPr latinLnBrk="0"/>
            <a:endParaRPr lang="en-GB" sz="1200" noProof="0" dirty="0">
              <a:solidFill>
                <a:srgbClr val="2B2C30"/>
              </a:solidFill>
              <a:sym typeface="Public Sans"/>
            </a:endParaRPr>
          </a:p>
          <a:p>
            <a:pPr latinLnBrk="0"/>
            <a:r>
              <a:rPr lang="en-GB" sz="1200" dirty="0" err="1">
                <a:solidFill>
                  <a:srgbClr val="2B2C30"/>
                </a:solidFill>
                <a:sym typeface="Public Sans"/>
              </a:rPr>
              <a:t>Puede</a:t>
            </a:r>
            <a:r>
              <a:rPr lang="en-GB" sz="1200" dirty="0">
                <a:solidFill>
                  <a:srgbClr val="2B2C30"/>
                </a:solidFill>
                <a:sym typeface="Public Sans"/>
              </a:rPr>
              <a:t> </a:t>
            </a:r>
            <a:r>
              <a:rPr lang="en-GB" sz="1200" dirty="0" err="1">
                <a:solidFill>
                  <a:srgbClr val="2B2C30"/>
                </a:solidFill>
                <a:sym typeface="Public Sans"/>
              </a:rPr>
              <a:t>trabajar</a:t>
            </a:r>
            <a:r>
              <a:rPr lang="en-GB" sz="1200" dirty="0">
                <a:solidFill>
                  <a:srgbClr val="2B2C30"/>
                </a:solidFill>
                <a:sym typeface="Public Sans"/>
              </a:rPr>
              <a:t> </a:t>
            </a:r>
            <a:r>
              <a:rPr lang="en-GB" sz="1200" dirty="0" err="1">
                <a:solidFill>
                  <a:srgbClr val="2B2C30"/>
                </a:solidFill>
                <a:sym typeface="Public Sans"/>
              </a:rPr>
              <a:t>en</a:t>
            </a:r>
            <a:r>
              <a:rPr lang="en-GB" sz="1200" dirty="0">
                <a:solidFill>
                  <a:srgbClr val="2B2C30"/>
                </a:solidFill>
                <a:sym typeface="Public Sans"/>
              </a:rPr>
              <a:t> </a:t>
            </a:r>
            <a:r>
              <a:rPr lang="en-GB" sz="1200" dirty="0" err="1">
                <a:solidFill>
                  <a:srgbClr val="2B2C30"/>
                </a:solidFill>
                <a:sym typeface="Public Sans"/>
              </a:rPr>
              <a:t>cada</a:t>
            </a:r>
            <a:r>
              <a:rPr lang="en-GB" sz="1200" dirty="0">
                <a:solidFill>
                  <a:srgbClr val="2B2C30"/>
                </a:solidFill>
                <a:sym typeface="Public Sans"/>
              </a:rPr>
              <a:t> </a:t>
            </a:r>
            <a:r>
              <a:rPr lang="en-GB" sz="1200" dirty="0" err="1">
                <a:solidFill>
                  <a:srgbClr val="2B2C30"/>
                </a:solidFill>
                <a:sym typeface="Public Sans"/>
              </a:rPr>
              <a:t>pregunta</a:t>
            </a:r>
            <a:r>
              <a:rPr lang="en-GB" sz="1200" dirty="0">
                <a:solidFill>
                  <a:srgbClr val="2B2C30"/>
                </a:solidFill>
                <a:sym typeface="Public Sans"/>
              </a:rPr>
              <a:t> </a:t>
            </a:r>
            <a:r>
              <a:rPr lang="en-GB" sz="1200" dirty="0" err="1">
                <a:solidFill>
                  <a:srgbClr val="2B2C30"/>
                </a:solidFill>
                <a:sym typeface="Public Sans"/>
              </a:rPr>
              <a:t>por</a:t>
            </a:r>
            <a:r>
              <a:rPr lang="en-GB" sz="1200" dirty="0">
                <a:solidFill>
                  <a:srgbClr val="2B2C30"/>
                </a:solidFill>
                <a:sym typeface="Public Sans"/>
              </a:rPr>
              <a:t> </a:t>
            </a:r>
            <a:r>
              <a:rPr lang="en-GB" sz="1200" dirty="0" err="1">
                <a:solidFill>
                  <a:srgbClr val="2B2C30"/>
                </a:solidFill>
                <a:sym typeface="Public Sans"/>
              </a:rPr>
              <a:t>orden</a:t>
            </a:r>
            <a:r>
              <a:rPr lang="en-GB" sz="1200" dirty="0">
                <a:solidFill>
                  <a:srgbClr val="2B2C30"/>
                </a:solidFill>
                <a:sym typeface="Public Sans"/>
              </a:rPr>
              <a:t>. También </a:t>
            </a:r>
            <a:r>
              <a:rPr lang="en-GB" sz="1200" dirty="0" err="1">
                <a:solidFill>
                  <a:srgbClr val="2B2C30"/>
                </a:solidFill>
                <a:sym typeface="Public Sans"/>
              </a:rPr>
              <a:t>puede</a:t>
            </a:r>
            <a:r>
              <a:rPr lang="en-GB" sz="1200" dirty="0">
                <a:solidFill>
                  <a:srgbClr val="2B2C30"/>
                </a:solidFill>
                <a:sym typeface="Public Sans"/>
              </a:rPr>
              <a:t> </a:t>
            </a:r>
            <a:r>
              <a:rPr lang="en-GB" sz="1200" dirty="0" err="1">
                <a:solidFill>
                  <a:srgbClr val="2B2C30"/>
                </a:solidFill>
                <a:sym typeface="Public Sans"/>
              </a:rPr>
              <a:t>seleccionar</a:t>
            </a:r>
            <a:r>
              <a:rPr lang="en-GB" sz="1200" dirty="0">
                <a:solidFill>
                  <a:srgbClr val="2B2C30"/>
                </a:solidFill>
                <a:sym typeface="Public Sans"/>
              </a:rPr>
              <a:t> </a:t>
            </a:r>
            <a:r>
              <a:rPr lang="en-GB" sz="1200" dirty="0" err="1">
                <a:solidFill>
                  <a:srgbClr val="2B2C30"/>
                </a:solidFill>
                <a:sym typeface="Public Sans"/>
              </a:rPr>
              <a:t>una</a:t>
            </a:r>
            <a:r>
              <a:rPr lang="en-GB" sz="1200" dirty="0">
                <a:solidFill>
                  <a:srgbClr val="2B2C30"/>
                </a:solidFill>
                <a:sym typeface="Public Sans"/>
              </a:rPr>
              <a:t> </a:t>
            </a:r>
            <a:r>
              <a:rPr lang="en-GB" sz="1200" dirty="0" err="1">
                <a:solidFill>
                  <a:srgbClr val="2B2C30"/>
                </a:solidFill>
                <a:sym typeface="Public Sans"/>
              </a:rPr>
              <a:t>pregunta</a:t>
            </a:r>
            <a:r>
              <a:rPr lang="en-GB" sz="1200" dirty="0">
                <a:solidFill>
                  <a:srgbClr val="2B2C30"/>
                </a:solidFill>
                <a:sym typeface="Public Sans"/>
              </a:rPr>
              <a:t> </a:t>
            </a:r>
            <a:r>
              <a:rPr lang="en-GB" sz="1200" dirty="0" err="1">
                <a:solidFill>
                  <a:srgbClr val="2B2C30"/>
                </a:solidFill>
                <a:sym typeface="Public Sans"/>
              </a:rPr>
              <a:t>concreta</a:t>
            </a:r>
            <a:r>
              <a:rPr lang="en-GB" sz="1200" dirty="0">
                <a:solidFill>
                  <a:srgbClr val="2B2C30"/>
                </a:solidFill>
                <a:sym typeface="Public Sans"/>
              </a:rPr>
              <a:t> </a:t>
            </a:r>
            <a:r>
              <a:rPr lang="en-GB" sz="1200" dirty="0" err="1">
                <a:solidFill>
                  <a:srgbClr val="2B2C30"/>
                </a:solidFill>
                <a:sym typeface="Public Sans"/>
              </a:rPr>
              <a:t>que</a:t>
            </a:r>
            <a:r>
              <a:rPr lang="en-GB" sz="1200" dirty="0">
                <a:solidFill>
                  <a:srgbClr val="2B2C30"/>
                </a:solidFill>
                <a:sym typeface="Public Sans"/>
              </a:rPr>
              <a:t> le </a:t>
            </a:r>
            <a:r>
              <a:rPr lang="en-GB" sz="1200" dirty="0" err="1">
                <a:solidFill>
                  <a:srgbClr val="2B2C30"/>
                </a:solidFill>
                <a:sym typeface="Public Sans"/>
              </a:rPr>
              <a:t>gustaría</a:t>
            </a:r>
            <a:r>
              <a:rPr lang="en-GB" sz="1200" dirty="0">
                <a:solidFill>
                  <a:srgbClr val="2B2C30"/>
                </a:solidFill>
                <a:sym typeface="Public Sans"/>
              </a:rPr>
              <a:t> </a:t>
            </a:r>
            <a:r>
              <a:rPr lang="en-GB" sz="1200" dirty="0" err="1">
                <a:solidFill>
                  <a:srgbClr val="2B2C30"/>
                </a:solidFill>
                <a:sym typeface="Public Sans"/>
              </a:rPr>
              <a:t>explorar</a:t>
            </a:r>
            <a:r>
              <a:rPr lang="en-GB" sz="1200" dirty="0">
                <a:solidFill>
                  <a:srgbClr val="2B2C30"/>
                </a:solidFill>
                <a:sym typeface="Public Sans"/>
              </a:rPr>
              <a:t> primero a </a:t>
            </a:r>
            <a:r>
              <a:rPr lang="en-GB" sz="1200" dirty="0" err="1">
                <a:solidFill>
                  <a:srgbClr val="2B2C30"/>
                </a:solidFill>
                <a:sym typeface="Public Sans"/>
              </a:rPr>
              <a:t>través</a:t>
            </a:r>
            <a:r>
              <a:rPr lang="en-GB" sz="1200" dirty="0">
                <a:solidFill>
                  <a:srgbClr val="2B2C30"/>
                </a:solidFill>
                <a:sym typeface="Public Sans"/>
              </a:rPr>
              <a:t> del </a:t>
            </a:r>
            <a:r>
              <a:rPr lang="en-GB" sz="1200" dirty="0" err="1">
                <a:solidFill>
                  <a:srgbClr val="2B2C30"/>
                </a:solidFill>
                <a:sym typeface="Public Sans"/>
              </a:rPr>
              <a:t>menú</a:t>
            </a:r>
            <a:r>
              <a:rPr lang="en-GB" sz="1200" dirty="0">
                <a:solidFill>
                  <a:srgbClr val="2B2C30"/>
                </a:solidFill>
                <a:sym typeface="Public Sans"/>
              </a:rPr>
              <a:t>.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484773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54B69-0203-F9BF-B499-1353677C4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F9463-E3C2-00D4-71A5-CA8BF619C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25085-42F5-01C2-0689-94426CAA5E2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latinLnBrk="0"/>
            <a:r>
              <a:rPr lang="en-US" dirty="0">
                <a:solidFill>
                  <a:schemeClr val="dk1"/>
                </a:solidFill>
                <a:ea typeface="Public Sans"/>
                <a:cs typeface="Public Sans"/>
                <a:sym typeface="Public Sans"/>
              </a:rPr>
              <a:t>Para </a:t>
            </a:r>
            <a:r>
              <a:rPr lang="en-US" dirty="0" err="1">
                <a:solidFill>
                  <a:schemeClr val="dk1"/>
                </a:solidFill>
                <a:ea typeface="Public Sans"/>
                <a:cs typeface="Public Sans"/>
                <a:sym typeface="Public Sans"/>
              </a:rPr>
              <a:t>elaborar</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esta</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presentación</a:t>
            </a:r>
            <a:r>
              <a:rPr lang="en-US" dirty="0">
                <a:solidFill>
                  <a:schemeClr val="dk1"/>
                </a:solidFill>
                <a:ea typeface="Public Sans"/>
                <a:cs typeface="Public Sans"/>
                <a:sym typeface="Public Sans"/>
              </a:rPr>
              <a:t> se </a:t>
            </a:r>
            <a:r>
              <a:rPr lang="en-US" dirty="0" err="1">
                <a:solidFill>
                  <a:schemeClr val="dk1"/>
                </a:solidFill>
                <a:ea typeface="Public Sans"/>
                <a:cs typeface="Public Sans"/>
                <a:sym typeface="Public Sans"/>
              </a:rPr>
              <a:t>han</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utilizado</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los</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siguientes</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recursos</a:t>
            </a:r>
            <a:r>
              <a:rPr lang="en-US" dirty="0">
                <a:solidFill>
                  <a:schemeClr val="dk1"/>
                </a:solidFill>
                <a:ea typeface="Public Sans"/>
                <a:cs typeface="Public Sans"/>
                <a:sym typeface="Public Sans"/>
              </a:rPr>
              <a:t>: </a:t>
            </a: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Bl</a:t>
            </a:r>
            <a:r>
              <a:rPr lang="en-US" i="1" dirty="0">
                <a:solidFill>
                  <a:schemeClr val="dk1"/>
                </a:solidFill>
                <a:ea typeface="Public Sans"/>
                <a:cs typeface="Public Sans"/>
                <a:sym typeface="Public Sans"/>
              </a:rPr>
              <a:t>ot</a:t>
            </a:r>
            <a:r>
              <a:rPr lang="en-US" dirty="0">
                <a:solidFill>
                  <a:schemeClr val="dk1"/>
                </a:solidFill>
                <a:ea typeface="Public Sans"/>
                <a:cs typeface="Public Sans"/>
                <a:sym typeface="Public Sans"/>
              </a:rPr>
              <a:t>, E., Bergeling, E., Watkins, E. y Marchetti, E. (</a:t>
            </a:r>
            <a:r>
              <a:rPr lang="en-US" dirty="0" err="1">
                <a:solidFill>
                  <a:schemeClr val="dk1"/>
                </a:solidFill>
                <a:ea typeface="Public Sans"/>
                <a:cs typeface="Public Sans"/>
                <a:sym typeface="Public Sans"/>
              </a:rPr>
              <a:t>junio</a:t>
            </a:r>
            <a:r>
              <a:rPr lang="en-US" dirty="0">
                <a:solidFill>
                  <a:schemeClr val="dk1"/>
                </a:solidFill>
                <a:ea typeface="Public Sans"/>
                <a:cs typeface="Public Sans"/>
                <a:sym typeface="Public Sans"/>
              </a:rPr>
              <a:t> de 2024) </a:t>
            </a:r>
            <a:r>
              <a:rPr lang="en-US" i="1" dirty="0" err="1">
                <a:solidFill>
                  <a:schemeClr val="dk1"/>
                </a:solidFill>
                <a:ea typeface="Public Sans"/>
                <a:cs typeface="Public Sans"/>
                <a:sym typeface="Public Sans"/>
              </a:rPr>
              <a:t>Estrategias</a:t>
            </a:r>
            <a:r>
              <a:rPr lang="en-US" i="1" dirty="0">
                <a:solidFill>
                  <a:schemeClr val="dk1"/>
                </a:solidFill>
                <a:ea typeface="Public Sans"/>
                <a:cs typeface="Public Sans"/>
                <a:sym typeface="Public Sans"/>
              </a:rPr>
              <a:t> de </a:t>
            </a:r>
            <a:r>
              <a:rPr lang="en-US" i="1" dirty="0" err="1">
                <a:solidFill>
                  <a:schemeClr val="dk1"/>
                </a:solidFill>
                <a:ea typeface="Public Sans"/>
                <a:cs typeface="Public Sans"/>
                <a:sym typeface="Public Sans"/>
              </a:rPr>
              <a:t>circularidad</a:t>
            </a:r>
            <a:r>
              <a:rPr lang="en-US" i="1" dirty="0">
                <a:solidFill>
                  <a:schemeClr val="dk1"/>
                </a:solidFill>
                <a:ea typeface="Public Sans"/>
                <a:cs typeface="Public Sans"/>
                <a:sym typeface="Public Sans"/>
              </a:rPr>
              <a:t> y </a:t>
            </a:r>
            <a:r>
              <a:rPr lang="en-US" i="1" dirty="0" err="1">
                <a:solidFill>
                  <a:schemeClr val="dk1"/>
                </a:solidFill>
                <a:ea typeface="Public Sans"/>
                <a:cs typeface="Public Sans"/>
                <a:sym typeface="Public Sans"/>
              </a:rPr>
              <a:t>gestión</a:t>
            </a:r>
            <a:r>
              <a:rPr lang="en-US" i="1" dirty="0">
                <a:solidFill>
                  <a:schemeClr val="dk1"/>
                </a:solidFill>
                <a:ea typeface="Public Sans"/>
                <a:cs typeface="Public Sans"/>
                <a:sym typeface="Public Sans"/>
              </a:rPr>
              <a:t> </a:t>
            </a:r>
            <a:r>
              <a:rPr lang="en-US" i="1" dirty="0" err="1">
                <a:solidFill>
                  <a:schemeClr val="dk1"/>
                </a:solidFill>
                <a:ea typeface="Public Sans"/>
                <a:cs typeface="Public Sans"/>
                <a:sym typeface="Public Sans"/>
              </a:rPr>
              <a:t>sostenible</a:t>
            </a:r>
            <a:r>
              <a:rPr lang="en-US" i="1" dirty="0">
                <a:solidFill>
                  <a:schemeClr val="dk1"/>
                </a:solidFill>
                <a:ea typeface="Public Sans"/>
                <a:cs typeface="Public Sans"/>
                <a:sym typeface="Public Sans"/>
              </a:rPr>
              <a:t> de </a:t>
            </a:r>
            <a:r>
              <a:rPr lang="en-US" i="1" dirty="0" err="1">
                <a:solidFill>
                  <a:schemeClr val="dk1"/>
                </a:solidFill>
                <a:ea typeface="Public Sans"/>
                <a:cs typeface="Public Sans"/>
                <a:sym typeface="Public Sans"/>
              </a:rPr>
              <a:t>los</a:t>
            </a:r>
            <a:r>
              <a:rPr lang="en-US" i="1" dirty="0">
                <a:solidFill>
                  <a:schemeClr val="dk1"/>
                </a:solidFill>
                <a:ea typeface="Public Sans"/>
                <a:cs typeface="Public Sans"/>
                <a:sym typeface="Public Sans"/>
              </a:rPr>
              <a:t> </a:t>
            </a:r>
            <a:r>
              <a:rPr lang="en-US" i="1" dirty="0" err="1">
                <a:solidFill>
                  <a:schemeClr val="dk1"/>
                </a:solidFill>
                <a:ea typeface="Public Sans"/>
                <a:cs typeface="Public Sans"/>
                <a:sym typeface="Public Sans"/>
              </a:rPr>
              <a:t>recursos</a:t>
            </a:r>
            <a:r>
              <a:rPr lang="en-US" i="1" dirty="0">
                <a:solidFill>
                  <a:schemeClr val="dk1"/>
                </a:solidFill>
                <a:ea typeface="Public Sans"/>
                <a:cs typeface="Public Sans"/>
                <a:sym typeface="Public Sans"/>
              </a:rPr>
              <a:t> para </a:t>
            </a:r>
            <a:r>
              <a:rPr lang="en-US" i="1" dirty="0" err="1">
                <a:solidFill>
                  <a:schemeClr val="dk1"/>
                </a:solidFill>
                <a:ea typeface="Public Sans"/>
                <a:cs typeface="Public Sans"/>
                <a:sym typeface="Public Sans"/>
              </a:rPr>
              <a:t>salvaguardar</a:t>
            </a:r>
            <a:r>
              <a:rPr lang="en-US" i="1" dirty="0">
                <a:solidFill>
                  <a:schemeClr val="dk1"/>
                </a:solidFill>
                <a:ea typeface="Public Sans"/>
                <a:cs typeface="Public Sans"/>
                <a:sym typeface="Public Sans"/>
              </a:rPr>
              <a:t> la </a:t>
            </a:r>
            <a:r>
              <a:rPr lang="en-US" i="1" dirty="0" err="1">
                <a:solidFill>
                  <a:schemeClr val="dk1"/>
                </a:solidFill>
                <a:ea typeface="Public Sans"/>
                <a:cs typeface="Public Sans"/>
                <a:sym typeface="Public Sans"/>
              </a:rPr>
              <a:t>transición</a:t>
            </a:r>
            <a:r>
              <a:rPr lang="en-US" i="1" dirty="0">
                <a:solidFill>
                  <a:schemeClr val="dk1"/>
                </a:solidFill>
                <a:ea typeface="Public Sans"/>
                <a:cs typeface="Public Sans"/>
                <a:sym typeface="Public Sans"/>
              </a:rPr>
              <a:t> </a:t>
            </a:r>
            <a:r>
              <a:rPr lang="en-US" i="1" dirty="0" err="1">
                <a:solidFill>
                  <a:schemeClr val="dk1"/>
                </a:solidFill>
                <a:ea typeface="Public Sans"/>
                <a:cs typeface="Public Sans"/>
                <a:sym typeface="Public Sans"/>
              </a:rPr>
              <a:t>hacia</a:t>
            </a:r>
            <a:r>
              <a:rPr lang="en-US" i="1" dirty="0">
                <a:solidFill>
                  <a:schemeClr val="dk1"/>
                </a:solidFill>
                <a:ea typeface="Public Sans"/>
                <a:cs typeface="Public Sans"/>
                <a:sym typeface="Public Sans"/>
              </a:rPr>
              <a:t> la </a:t>
            </a:r>
            <a:r>
              <a:rPr lang="en-US" i="1" dirty="0" err="1">
                <a:solidFill>
                  <a:schemeClr val="dk1"/>
                </a:solidFill>
                <a:ea typeface="Public Sans"/>
                <a:cs typeface="Public Sans"/>
                <a:sym typeface="Public Sans"/>
              </a:rPr>
              <a:t>energía</a:t>
            </a:r>
            <a:r>
              <a:rPr lang="en-US" i="1" dirty="0">
                <a:solidFill>
                  <a:schemeClr val="dk1"/>
                </a:solidFill>
                <a:ea typeface="Public Sans"/>
                <a:cs typeface="Public Sans"/>
                <a:sym typeface="Public Sans"/>
              </a:rPr>
              <a:t> </a:t>
            </a:r>
            <a:r>
              <a:rPr lang="en-US" i="1" dirty="0" err="1">
                <a:solidFill>
                  <a:schemeClr val="dk1"/>
                </a:solidFill>
                <a:ea typeface="Public Sans"/>
                <a:cs typeface="Public Sans"/>
                <a:sym typeface="Public Sans"/>
              </a:rPr>
              <a:t>limpia</a:t>
            </a:r>
            <a:r>
              <a:rPr lang="en-US" i="1" dirty="0">
                <a:solidFill>
                  <a:schemeClr val="dk1"/>
                </a:solidFill>
                <a:ea typeface="Public Sans"/>
                <a:cs typeface="Public Sans"/>
                <a:sym typeface="Public Sans"/>
              </a:rPr>
              <a:t>.</a:t>
            </a:r>
            <a:r>
              <a:rPr lang="en-US" dirty="0">
                <a:solidFill>
                  <a:schemeClr val="dk1"/>
                </a:solidFill>
                <a:ea typeface="Public Sans"/>
                <a:cs typeface="Public Sans"/>
                <a:sym typeface="Public Sans"/>
              </a:rPr>
              <a:t> Instituto de Política Ambiental Europea (IEEP).  </a:t>
            </a:r>
            <a:r>
              <a:rPr lang="en-US" u="sng" dirty="0">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en-US" dirty="0">
              <a:latin typeface="Public Sans"/>
              <a:ea typeface="Public Sans"/>
              <a:cs typeface="Public Sans"/>
              <a:sym typeface="Public Sans"/>
            </a:endParaRP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Gate C &amp; Gravis, L. (2023) </a:t>
            </a:r>
            <a:r>
              <a:rPr lang="en-US" i="1" dirty="0">
                <a:solidFill>
                  <a:schemeClr val="dk1"/>
                </a:solidFill>
                <a:ea typeface="Public Sans"/>
                <a:cs typeface="Public Sans"/>
                <a:sym typeface="Public Sans"/>
              </a:rPr>
              <a:t>Por </a:t>
            </a:r>
            <a:r>
              <a:rPr lang="en-US" i="1" dirty="0" err="1">
                <a:solidFill>
                  <a:schemeClr val="dk1"/>
                </a:solidFill>
                <a:ea typeface="Public Sans"/>
                <a:cs typeface="Public Sans"/>
                <a:sym typeface="Public Sans"/>
              </a:rPr>
              <a:t>una</a:t>
            </a:r>
            <a:r>
              <a:rPr lang="en-US" i="1" dirty="0">
                <a:solidFill>
                  <a:schemeClr val="dk1"/>
                </a:solidFill>
                <a:ea typeface="Public Sans"/>
                <a:cs typeface="Public Sans"/>
                <a:sym typeface="Public Sans"/>
              </a:rPr>
              <a:t> </a:t>
            </a:r>
            <a:r>
              <a:rPr lang="en-US" i="1" dirty="0" err="1">
                <a:solidFill>
                  <a:schemeClr val="dk1"/>
                </a:solidFill>
                <a:ea typeface="Public Sans"/>
                <a:cs typeface="Public Sans"/>
                <a:sym typeface="Public Sans"/>
              </a:rPr>
              <a:t>transición</a:t>
            </a:r>
            <a:r>
              <a:rPr lang="en-US" i="1" dirty="0">
                <a:solidFill>
                  <a:schemeClr val="dk1"/>
                </a:solidFill>
                <a:ea typeface="Public Sans"/>
                <a:cs typeface="Public Sans"/>
                <a:sym typeface="Public Sans"/>
              </a:rPr>
              <a:t> </a:t>
            </a:r>
            <a:r>
              <a:rPr lang="en-US" i="1" dirty="0" err="1">
                <a:solidFill>
                  <a:schemeClr val="dk1"/>
                </a:solidFill>
                <a:ea typeface="Public Sans"/>
                <a:cs typeface="Public Sans"/>
                <a:sym typeface="Public Sans"/>
              </a:rPr>
              <a:t>energética</a:t>
            </a:r>
            <a:r>
              <a:rPr lang="en-US" i="1" dirty="0">
                <a:solidFill>
                  <a:schemeClr val="dk1"/>
                </a:solidFill>
                <a:ea typeface="Public Sans"/>
                <a:cs typeface="Public Sans"/>
                <a:sym typeface="Public Sans"/>
              </a:rPr>
              <a:t> circular: plan de </a:t>
            </a:r>
            <a:r>
              <a:rPr lang="en-US" i="1" dirty="0" err="1">
                <a:solidFill>
                  <a:schemeClr val="dk1"/>
                </a:solidFill>
                <a:ea typeface="Public Sans"/>
                <a:cs typeface="Public Sans"/>
                <a:sym typeface="Public Sans"/>
              </a:rPr>
              <a:t>acción</a:t>
            </a:r>
            <a:r>
              <a:rPr lang="en-US" i="1" dirty="0">
                <a:solidFill>
                  <a:schemeClr val="dk1"/>
                </a:solidFill>
                <a:ea typeface="Public Sans"/>
                <a:cs typeface="Public Sans"/>
                <a:sym typeface="Public Sans"/>
              </a:rPr>
              <a:t> para la </a:t>
            </a:r>
            <a:r>
              <a:rPr lang="en-US" i="1" dirty="0" err="1">
                <a:solidFill>
                  <a:schemeClr val="dk1"/>
                </a:solidFill>
                <a:ea typeface="Public Sans"/>
                <a:cs typeface="Public Sans"/>
                <a:sym typeface="Public Sans"/>
              </a:rPr>
              <a:t>industria</a:t>
            </a:r>
            <a:r>
              <a:rPr lang="en-US" i="1" dirty="0">
                <a:solidFill>
                  <a:schemeClr val="dk1"/>
                </a:solidFill>
                <a:ea typeface="Public Sans"/>
                <a:cs typeface="Public Sans"/>
                <a:sym typeface="Public Sans"/>
              </a:rPr>
              <a:t>, </a:t>
            </a:r>
            <a:r>
              <a:rPr lang="en-US" i="1" dirty="0" err="1">
                <a:solidFill>
                  <a:schemeClr val="dk1"/>
                </a:solidFill>
                <a:ea typeface="Public Sans"/>
                <a:cs typeface="Public Sans"/>
                <a:sym typeface="Public Sans"/>
              </a:rPr>
              <a:t>los</a:t>
            </a:r>
            <a:r>
              <a:rPr lang="en-US" i="1" dirty="0">
                <a:solidFill>
                  <a:schemeClr val="dk1"/>
                </a:solidFill>
                <a:ea typeface="Public Sans"/>
                <a:cs typeface="Public Sans"/>
                <a:sym typeface="Public Sans"/>
              </a:rPr>
              <a:t> </a:t>
            </a:r>
            <a:r>
              <a:rPr lang="en-US" i="1" dirty="0" err="1">
                <a:solidFill>
                  <a:schemeClr val="dk1"/>
                </a:solidFill>
                <a:ea typeface="Public Sans"/>
                <a:cs typeface="Public Sans"/>
                <a:sym typeface="Public Sans"/>
              </a:rPr>
              <a:t>responsables</a:t>
            </a:r>
            <a:r>
              <a:rPr lang="en-US" i="1" dirty="0">
                <a:solidFill>
                  <a:schemeClr val="dk1"/>
                </a:solidFill>
                <a:ea typeface="Public Sans"/>
                <a:cs typeface="Public Sans"/>
                <a:sym typeface="Public Sans"/>
              </a:rPr>
              <a:t> </a:t>
            </a:r>
            <a:r>
              <a:rPr lang="en-US" i="1" dirty="0" err="1">
                <a:solidFill>
                  <a:schemeClr val="dk1"/>
                </a:solidFill>
                <a:ea typeface="Public Sans"/>
                <a:cs typeface="Public Sans"/>
                <a:sym typeface="Public Sans"/>
              </a:rPr>
              <a:t>políticos</a:t>
            </a:r>
            <a:r>
              <a:rPr lang="en-US" i="1" dirty="0">
                <a:solidFill>
                  <a:schemeClr val="dk1"/>
                </a:solidFill>
                <a:ea typeface="Public Sans"/>
                <a:cs typeface="Public Sans"/>
                <a:sym typeface="Public Sans"/>
              </a:rPr>
              <a:t> y </a:t>
            </a:r>
            <a:r>
              <a:rPr lang="en-US" i="1" dirty="0" err="1">
                <a:solidFill>
                  <a:schemeClr val="dk1"/>
                </a:solidFill>
                <a:ea typeface="Public Sans"/>
                <a:cs typeface="Public Sans"/>
                <a:sym typeface="Public Sans"/>
              </a:rPr>
              <a:t>los</a:t>
            </a:r>
            <a:r>
              <a:rPr lang="en-US" i="1" dirty="0">
                <a:solidFill>
                  <a:schemeClr val="dk1"/>
                </a:solidFill>
                <a:ea typeface="Public Sans"/>
                <a:cs typeface="Public Sans"/>
                <a:sym typeface="Public Sans"/>
              </a:rPr>
              <a:t> </a:t>
            </a:r>
            <a:r>
              <a:rPr lang="en-US" i="1" dirty="0" err="1">
                <a:solidFill>
                  <a:schemeClr val="dk1"/>
                </a:solidFill>
                <a:ea typeface="Public Sans"/>
                <a:cs typeface="Public Sans"/>
                <a:sym typeface="Public Sans"/>
              </a:rPr>
              <a:t>inversores</a:t>
            </a:r>
            <a:r>
              <a:rPr lang="en-US" i="1" dirty="0">
                <a:solidFill>
                  <a:schemeClr val="dk1"/>
                </a:solidFill>
                <a:ea typeface="Public Sans"/>
                <a:cs typeface="Public Sans"/>
                <a:sym typeface="Public Sans"/>
              </a:rPr>
              <a:t>. </a:t>
            </a:r>
            <a:r>
              <a:rPr lang="en-US" dirty="0">
                <a:solidFill>
                  <a:schemeClr val="dk1"/>
                </a:solidFill>
                <a:ea typeface="Public Sans"/>
                <a:cs typeface="Public Sans"/>
                <a:sym typeface="Public Sans"/>
              </a:rPr>
              <a:t>Green Purposes Company &amp; Gate C. </a:t>
            </a:r>
            <a:endParaRPr lang="en-US" i="1"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hlinkClick r:id="rId4"/>
              </a:rPr>
              <a:t>https://circulareconomy.europa.eu/platform/sites/default/files/2023-06/Circular-energy-transition.pdf</a:t>
            </a:r>
            <a:r>
              <a:rPr lang="en-US" dirty="0">
                <a:solidFill>
                  <a:schemeClr val="dk1"/>
                </a:solidFill>
                <a:ea typeface="Public Sans"/>
                <a:cs typeface="Public Sans"/>
                <a:sym typeface="Public Sans"/>
              </a:rPr>
              <a:t> </a:t>
            </a:r>
          </a:p>
          <a:p>
            <a:pPr marR="0" lvl="0" algn="l" rtl="0" latinLnBrk="0">
              <a:spcBef>
                <a:spcPts val="0"/>
              </a:spcBef>
              <a:spcAft>
                <a:spcPts val="0"/>
              </a:spcAft>
            </a:pPr>
            <a:endParaRPr lang="en-US" dirty="0">
              <a:solidFill>
                <a:srgbClr val="000000"/>
              </a:solidFill>
              <a:ea typeface="Public Sans"/>
              <a:cs typeface="Public Sans"/>
              <a:sym typeface="Public Sans"/>
            </a:endParaRPr>
          </a:p>
          <a:p>
            <a:pPr marR="0" lvl="0" algn="l" rtl="0" latinLnBrk="0">
              <a:spcBef>
                <a:spcPts val="0"/>
              </a:spcBef>
              <a:spcAft>
                <a:spcPts val="0"/>
              </a:spcAft>
            </a:pPr>
            <a:endParaRPr lang="en-US"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46BDCE96-8F29-4E17-B80F-35319575A65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839818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¡Gracias!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415896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err="1">
                <a:solidFill>
                  <a:schemeClr val="bg1"/>
                </a:solidFill>
                <a:latin typeface="+mn-lt"/>
                <a:ea typeface="Public Sans"/>
                <a:cs typeface="Public Sans"/>
                <a:sym typeface="Public Sans"/>
              </a:rPr>
              <a:t>Nueve</a:t>
            </a:r>
            <a:r>
              <a:rPr lang="en-GB" sz="1200" b="1" kern="1200" noProof="0" dirty="0">
                <a:solidFill>
                  <a:schemeClr val="bg1"/>
                </a:solidFill>
                <a:latin typeface="+mn-lt"/>
                <a:ea typeface="Public Sans"/>
                <a:cs typeface="Public Sans"/>
                <a:sym typeface="Public Sans"/>
              </a:rPr>
              <a:t> </a:t>
            </a:r>
            <a:r>
              <a:rPr lang="en-GB" sz="1200" b="1" kern="1200" noProof="0" dirty="0" err="1">
                <a:solidFill>
                  <a:schemeClr val="bg1"/>
                </a:solidFill>
                <a:latin typeface="+mn-lt"/>
                <a:ea typeface="Public Sans"/>
                <a:cs typeface="Public Sans"/>
                <a:sym typeface="Public Sans"/>
              </a:rPr>
              <a:t>preguntas</a:t>
            </a:r>
            <a:r>
              <a:rPr lang="en-GB" sz="1200" b="1" kern="1200" noProof="0" dirty="0">
                <a:solidFill>
                  <a:schemeClr val="bg1"/>
                </a:solidFill>
                <a:latin typeface="+mn-lt"/>
                <a:ea typeface="Public Sans"/>
                <a:cs typeface="Public Sans"/>
                <a:sym typeface="Public Sans"/>
              </a:rPr>
              <a:t> </a:t>
            </a:r>
            <a:r>
              <a:rPr lang="en-GB" sz="1200" b="1" kern="1200" noProof="0" dirty="0" err="1">
                <a:solidFill>
                  <a:schemeClr val="bg1"/>
                </a:solidFill>
                <a:latin typeface="+mn-lt"/>
                <a:ea typeface="Public Sans"/>
                <a:cs typeface="Public Sans"/>
                <a:sym typeface="Public Sans"/>
              </a:rPr>
              <a:t>sobre</a:t>
            </a:r>
            <a:r>
              <a:rPr lang="en-GB" sz="1200" b="1" kern="1200" noProof="0" dirty="0">
                <a:solidFill>
                  <a:schemeClr val="bg1"/>
                </a:solidFill>
                <a:latin typeface="+mn-lt"/>
                <a:ea typeface="Public Sans"/>
                <a:cs typeface="Public Sans"/>
                <a:sym typeface="Public Sans"/>
              </a:rPr>
              <a:t> la </a:t>
            </a:r>
            <a:r>
              <a:rPr lang="en-GB" sz="1200" b="1" kern="1200" noProof="0" dirty="0" err="1">
                <a:solidFill>
                  <a:schemeClr val="bg1"/>
                </a:solidFill>
                <a:latin typeface="+mn-lt"/>
                <a:ea typeface="Public Sans"/>
                <a:cs typeface="Public Sans"/>
                <a:sym typeface="Public Sans"/>
              </a:rPr>
              <a:t>digitalización</a:t>
            </a:r>
            <a:r>
              <a:rPr lang="en-GB" sz="1200" b="1" kern="1200" noProof="0" dirty="0">
                <a:solidFill>
                  <a:schemeClr val="bg1"/>
                </a:solidFill>
                <a:latin typeface="+mn-lt"/>
                <a:ea typeface="Public Sans"/>
                <a:cs typeface="Public Sans"/>
                <a:sym typeface="Public Sans"/>
              </a:rPr>
              <a:t> y la </a:t>
            </a:r>
            <a:r>
              <a:rPr lang="en-GB" sz="1200" b="1" kern="1200" noProof="0" dirty="0" err="1">
                <a:solidFill>
                  <a:schemeClr val="bg1"/>
                </a:solidFill>
                <a:latin typeface="+mn-lt"/>
                <a:ea typeface="Public Sans"/>
                <a:cs typeface="Public Sans"/>
                <a:sym typeface="Public Sans"/>
              </a:rPr>
              <a:t>circularidad</a:t>
            </a:r>
            <a:r>
              <a:rPr lang="en-GB" sz="1200" b="1" kern="1200" noProof="0" dirty="0">
                <a:solidFill>
                  <a:schemeClr val="bg1"/>
                </a:solidFill>
                <a:latin typeface="+mn-lt"/>
                <a:ea typeface="Public Sans"/>
                <a:cs typeface="Public Sans"/>
                <a:sym typeface="Public Sans"/>
              </a:rPr>
              <a:t> de la </a:t>
            </a:r>
            <a:r>
              <a:rPr lang="en-GB" sz="1200" b="1" kern="1200" noProof="0" dirty="0" err="1">
                <a:solidFill>
                  <a:schemeClr val="bg1"/>
                </a:solidFill>
                <a:latin typeface="+mn-lt"/>
                <a:ea typeface="Public Sans"/>
                <a:cs typeface="Public Sans"/>
                <a:sym typeface="Public Sans"/>
              </a:rPr>
              <a:t>energía</a:t>
            </a:r>
            <a:r>
              <a:rPr lang="en-GB" sz="1200" b="1" kern="1200" noProof="0" dirty="0">
                <a:solidFill>
                  <a:schemeClr val="bg1"/>
                </a:solidFill>
                <a:latin typeface="+mn-lt"/>
                <a:ea typeface="Public Sans"/>
                <a:cs typeface="Public Sans"/>
                <a:sym typeface="Public Sans"/>
              </a:rPr>
              <a:t> </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a:t>
            </a:r>
            <a:r>
              <a:rPr lang="en-GB" sz="1200" noProof="0" dirty="0" err="1">
                <a:ea typeface="Public Sans"/>
                <a:cs typeface="Public Sans"/>
                <a:sym typeface="Public Sans"/>
              </a:rPr>
              <a:t>Qué</a:t>
            </a:r>
            <a:r>
              <a:rPr lang="en-GB" sz="1200" noProof="0" dirty="0">
                <a:ea typeface="Public Sans"/>
                <a:cs typeface="Public Sans"/>
                <a:sym typeface="Public Sans"/>
              </a:rPr>
              <a:t> es la </a:t>
            </a:r>
            <a:r>
              <a:rPr lang="en-GB" sz="1200" noProof="0" dirty="0" err="1">
                <a:ea typeface="Public Sans"/>
                <a:cs typeface="Public Sans"/>
                <a:sym typeface="Public Sans"/>
              </a:rPr>
              <a:t>economía</a:t>
            </a:r>
            <a:r>
              <a:rPr lang="en-GB" sz="1200" noProof="0" dirty="0">
                <a:ea typeface="Public Sans"/>
                <a:cs typeface="Public Sans"/>
                <a:sym typeface="Public Sans"/>
              </a:rPr>
              <a:t> circular y </a:t>
            </a:r>
            <a:r>
              <a:rPr lang="en-GB" sz="1200" noProof="0" dirty="0" err="1">
                <a:ea typeface="Public Sans"/>
                <a:cs typeface="Public Sans"/>
                <a:sym typeface="Public Sans"/>
              </a:rPr>
              <a:t>cómo</a:t>
            </a:r>
            <a:r>
              <a:rPr lang="en-GB" sz="1200" noProof="0" dirty="0">
                <a:ea typeface="Public Sans"/>
                <a:cs typeface="Public Sans"/>
                <a:sym typeface="Public Sans"/>
              </a:rPr>
              <a:t> se </a:t>
            </a:r>
            <a:r>
              <a:rPr lang="en-GB" sz="1200" noProof="0" dirty="0" err="1">
                <a:ea typeface="Public Sans"/>
                <a:cs typeface="Public Sans"/>
                <a:sym typeface="Public Sans"/>
              </a:rPr>
              <a:t>aplica</a:t>
            </a:r>
            <a:r>
              <a:rPr lang="en-GB" sz="1200" noProof="0" dirty="0">
                <a:ea typeface="Public Sans"/>
                <a:cs typeface="Public Sans"/>
                <a:sym typeface="Public Sans"/>
              </a:rPr>
              <a:t> al sector </a:t>
            </a:r>
            <a:r>
              <a:rPr lang="en-GB" sz="1200" noProof="0" dirty="0" err="1">
                <a:ea typeface="Public Sans"/>
                <a:cs typeface="Public Sans"/>
                <a:sym typeface="Public Sans"/>
              </a:rPr>
              <a:t>energético</a:t>
            </a:r>
            <a:r>
              <a:rPr lang="en-GB" sz="1200" noProof="0" dirty="0">
                <a:ea typeface="Public Sans"/>
                <a:cs typeface="Public Sans"/>
                <a:sym typeface="Public Sans"/>
              </a:rPr>
              <a:t>?</a:t>
            </a:r>
          </a:p>
          <a:p>
            <a:pPr marL="342900" indent="-342900" latinLnBrk="0">
              <a:buFont typeface="+mj-lt"/>
              <a:buAutoNum type="arabicPeriod"/>
            </a:pPr>
            <a:r>
              <a:rPr lang="en-GB" sz="1200" noProof="0" dirty="0">
                <a:ea typeface="Public Sans"/>
                <a:cs typeface="Public Sans"/>
                <a:sym typeface="Public Sans"/>
              </a:rPr>
              <a:t>¿</a:t>
            </a:r>
            <a:r>
              <a:rPr lang="en-GB" sz="1200" noProof="0" dirty="0" err="1">
                <a:ea typeface="Public Sans"/>
                <a:cs typeface="Public Sans"/>
                <a:sym typeface="Public Sans"/>
              </a:rPr>
              <a:t>Cómo</a:t>
            </a:r>
            <a:r>
              <a:rPr lang="en-GB" sz="1200" noProof="0" dirty="0">
                <a:ea typeface="Public Sans"/>
                <a:cs typeface="Public Sans"/>
                <a:sym typeface="Public Sans"/>
              </a:rPr>
              <a:t> </a:t>
            </a:r>
            <a:r>
              <a:rPr lang="en-GB" sz="1200" noProof="0" dirty="0" err="1">
                <a:ea typeface="Public Sans"/>
                <a:cs typeface="Public Sans"/>
                <a:sym typeface="Public Sans"/>
              </a:rPr>
              <a:t>apoya</a:t>
            </a:r>
            <a:r>
              <a:rPr lang="en-GB" sz="1200" noProof="0" dirty="0">
                <a:ea typeface="Public Sans"/>
                <a:cs typeface="Public Sans"/>
                <a:sym typeface="Public Sans"/>
              </a:rPr>
              <a:t> la Unión Europea la </a:t>
            </a:r>
            <a:r>
              <a:rPr lang="en-GB" sz="1200" noProof="0" dirty="0" err="1">
                <a:ea typeface="Public Sans"/>
                <a:cs typeface="Public Sans"/>
                <a:sym typeface="Public Sans"/>
              </a:rPr>
              <a:t>circularidad</a:t>
            </a:r>
            <a:r>
              <a:rPr lang="en-GB" sz="1200" noProof="0" dirty="0">
                <a:ea typeface="Public Sans"/>
                <a:cs typeface="Public Sans"/>
                <a:sym typeface="Public Sans"/>
              </a:rPr>
              <a:t> </a:t>
            </a:r>
            <a:r>
              <a:rPr lang="en-GB" sz="1200" noProof="0" dirty="0" err="1">
                <a:ea typeface="Public Sans"/>
                <a:cs typeface="Public Sans"/>
                <a:sym typeface="Public Sans"/>
              </a:rPr>
              <a:t>en</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sector </a:t>
            </a:r>
            <a:r>
              <a:rPr lang="en-GB" sz="1200" noProof="0" dirty="0" err="1">
                <a:ea typeface="Public Sans"/>
                <a:cs typeface="Public Sans"/>
                <a:sym typeface="Public Sans"/>
              </a:rPr>
              <a:t>energético</a:t>
            </a:r>
            <a:r>
              <a:rPr lang="en-GB" sz="1200" noProof="0" dirty="0">
                <a:ea typeface="Public Sans"/>
                <a:cs typeface="Public Sans"/>
                <a:sym typeface="Public Sans"/>
              </a:rPr>
              <a:t>?</a:t>
            </a:r>
          </a:p>
          <a:p>
            <a:pPr marL="342900" indent="-342900" latinLnBrk="0">
              <a:buFont typeface="+mj-lt"/>
              <a:buAutoNum type="arabicPeriod"/>
            </a:pPr>
            <a:r>
              <a:rPr lang="en-GB" sz="1200" noProof="0" dirty="0">
                <a:ea typeface="Public Sans"/>
                <a:cs typeface="Public Sans"/>
                <a:sym typeface="Public Sans"/>
              </a:rPr>
              <a:t>¿</a:t>
            </a:r>
            <a:r>
              <a:rPr lang="en-GB" sz="1200" noProof="0" dirty="0" err="1">
                <a:ea typeface="Public Sans"/>
                <a:cs typeface="Public Sans"/>
                <a:sym typeface="Public Sans"/>
              </a:rPr>
              <a:t>Cómo</a:t>
            </a:r>
            <a:r>
              <a:rPr lang="en-GB" sz="1200" noProof="0" dirty="0">
                <a:ea typeface="Public Sans"/>
                <a:cs typeface="Public Sans"/>
                <a:sym typeface="Public Sans"/>
              </a:rPr>
              <a:t> </a:t>
            </a:r>
            <a:r>
              <a:rPr lang="en-GB" sz="1200" noProof="0" dirty="0" err="1">
                <a:ea typeface="Public Sans"/>
                <a:cs typeface="Public Sans"/>
                <a:sym typeface="Public Sans"/>
              </a:rPr>
              <a:t>está</a:t>
            </a:r>
            <a:r>
              <a:rPr lang="en-GB" sz="1200" noProof="0" dirty="0">
                <a:ea typeface="Public Sans"/>
                <a:cs typeface="Public Sans"/>
                <a:sym typeface="Public Sans"/>
              </a:rPr>
              <a:t> </a:t>
            </a:r>
            <a:r>
              <a:rPr lang="en-GB" sz="1200" noProof="0" dirty="0" err="1">
                <a:ea typeface="Public Sans"/>
                <a:cs typeface="Public Sans"/>
                <a:sym typeface="Public Sans"/>
              </a:rPr>
              <a:t>transformando</a:t>
            </a:r>
            <a:r>
              <a:rPr lang="en-GB" sz="1200" noProof="0" dirty="0">
                <a:ea typeface="Public Sans"/>
                <a:cs typeface="Public Sans"/>
                <a:sym typeface="Public Sans"/>
              </a:rPr>
              <a:t> la </a:t>
            </a:r>
            <a:r>
              <a:rPr lang="en-GB" sz="1200" noProof="0" dirty="0" err="1">
                <a:ea typeface="Public Sans"/>
                <a:cs typeface="Public Sans"/>
                <a:sym typeface="Public Sans"/>
              </a:rPr>
              <a:t>digitalización</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sector </a:t>
            </a:r>
            <a:r>
              <a:rPr lang="en-GB" sz="1200" noProof="0" dirty="0" err="1">
                <a:ea typeface="Public Sans"/>
                <a:cs typeface="Public Sans"/>
                <a:sym typeface="Public Sans"/>
              </a:rPr>
              <a:t>energético</a:t>
            </a:r>
            <a:r>
              <a:rPr lang="en-GB" sz="1200" noProof="0" dirty="0">
                <a:ea typeface="Public Sans"/>
                <a:cs typeface="Public Sans"/>
                <a:sym typeface="Public Sans"/>
              </a:rPr>
              <a:t>?</a:t>
            </a:r>
          </a:p>
          <a:p>
            <a:pPr marL="342900" indent="-342900" latinLnBrk="0">
              <a:buFont typeface="+mj-lt"/>
              <a:buAutoNum type="arabicPeriod"/>
            </a:pPr>
            <a:r>
              <a:rPr lang="en-GB" sz="1200" noProof="0" dirty="0">
                <a:ea typeface="Public Sans"/>
                <a:cs typeface="Public Sans"/>
                <a:sym typeface="Public Sans"/>
              </a:rPr>
              <a:t>¿</a:t>
            </a:r>
            <a:r>
              <a:rPr lang="en-GB" sz="1200" noProof="0" dirty="0" err="1">
                <a:ea typeface="Public Sans"/>
                <a:cs typeface="Public Sans"/>
                <a:sym typeface="Public Sans"/>
              </a:rPr>
              <a:t>Cómo</a:t>
            </a:r>
            <a:r>
              <a:rPr lang="en-GB" sz="1200" noProof="0" dirty="0">
                <a:ea typeface="Public Sans"/>
                <a:cs typeface="Public Sans"/>
                <a:sym typeface="Public Sans"/>
              </a:rPr>
              <a:t> </a:t>
            </a:r>
            <a:r>
              <a:rPr lang="en-GB" sz="1200" noProof="0" dirty="0" err="1">
                <a:ea typeface="Public Sans"/>
                <a:cs typeface="Public Sans"/>
                <a:sym typeface="Public Sans"/>
              </a:rPr>
              <a:t>colaboran</a:t>
            </a:r>
            <a:r>
              <a:rPr lang="en-GB" sz="1200" noProof="0" dirty="0">
                <a:ea typeface="Public Sans"/>
                <a:cs typeface="Public Sans"/>
                <a:sym typeface="Public Sans"/>
              </a:rPr>
              <a:t> la </a:t>
            </a:r>
            <a:r>
              <a:rPr lang="en-GB" sz="1200" noProof="0" dirty="0" err="1">
                <a:ea typeface="Public Sans"/>
                <a:cs typeface="Public Sans"/>
                <a:sym typeface="Public Sans"/>
              </a:rPr>
              <a:t>circularidad</a:t>
            </a:r>
            <a:r>
              <a:rPr lang="en-GB" sz="1200" noProof="0" dirty="0">
                <a:ea typeface="Public Sans"/>
                <a:cs typeface="Public Sans"/>
                <a:sym typeface="Public Sans"/>
              </a:rPr>
              <a:t> y la </a:t>
            </a:r>
            <a:r>
              <a:rPr lang="en-GB" sz="1200" noProof="0" dirty="0" err="1">
                <a:ea typeface="Public Sans"/>
                <a:cs typeface="Public Sans"/>
                <a:sym typeface="Public Sans"/>
              </a:rPr>
              <a:t>digitalización</a:t>
            </a:r>
            <a:r>
              <a:rPr lang="en-GB" sz="1200" noProof="0" dirty="0">
                <a:ea typeface="Public Sans"/>
                <a:cs typeface="Public Sans"/>
                <a:sym typeface="Public Sans"/>
              </a:rPr>
              <a:t> para </a:t>
            </a:r>
            <a:r>
              <a:rPr lang="en-GB" sz="1200" noProof="0" dirty="0" err="1">
                <a:ea typeface="Public Sans"/>
                <a:cs typeface="Public Sans"/>
                <a:sym typeface="Public Sans"/>
              </a:rPr>
              <a:t>lograr</a:t>
            </a:r>
            <a:r>
              <a:rPr lang="en-GB" sz="1200" noProof="0" dirty="0">
                <a:ea typeface="Public Sans"/>
                <a:cs typeface="Public Sans"/>
                <a:sym typeface="Public Sans"/>
              </a:rPr>
              <a:t> un </a:t>
            </a:r>
            <a:r>
              <a:rPr lang="en-GB" sz="1200" noProof="0" dirty="0" err="1">
                <a:ea typeface="Public Sans"/>
                <a:cs typeface="Public Sans"/>
                <a:sym typeface="Public Sans"/>
              </a:rPr>
              <a:t>futuro</a:t>
            </a:r>
            <a:r>
              <a:rPr lang="en-GB" sz="1200" noProof="0" dirty="0">
                <a:ea typeface="Public Sans"/>
                <a:cs typeface="Public Sans"/>
                <a:sym typeface="Public Sans"/>
              </a:rPr>
              <a:t> </a:t>
            </a:r>
            <a:r>
              <a:rPr lang="en-GB" sz="1200" noProof="0" dirty="0" err="1">
                <a:ea typeface="Public Sans"/>
                <a:cs typeface="Public Sans"/>
                <a:sym typeface="Public Sans"/>
              </a:rPr>
              <a:t>sostenible</a:t>
            </a:r>
            <a:r>
              <a:rPr lang="en-GB" sz="1200" noProof="0" dirty="0">
                <a:ea typeface="Public Sans"/>
                <a:cs typeface="Public Sans"/>
                <a:sym typeface="Public Sans"/>
              </a:rPr>
              <a:t>?</a:t>
            </a:r>
          </a:p>
          <a:p>
            <a:pPr marL="342900" indent="-342900" latinLnBrk="0">
              <a:buFont typeface="+mj-lt"/>
              <a:buAutoNum type="arabicPeriod"/>
            </a:pPr>
            <a:r>
              <a:rPr lang="en-GB" sz="1200" dirty="0">
                <a:ea typeface="Public Sans"/>
                <a:cs typeface="Public Sans"/>
                <a:sym typeface="Public Sans"/>
              </a:rPr>
              <a:t>¿</a:t>
            </a:r>
            <a:r>
              <a:rPr lang="en-GB" sz="1200" dirty="0" err="1">
                <a:ea typeface="Public Sans"/>
                <a:cs typeface="Public Sans"/>
                <a:sym typeface="Public Sans"/>
              </a:rPr>
              <a:t>Cómo</a:t>
            </a:r>
            <a:r>
              <a:rPr lang="en-GB" sz="1200" dirty="0">
                <a:ea typeface="Public Sans"/>
                <a:cs typeface="Public Sans"/>
                <a:sym typeface="Public Sans"/>
              </a:rPr>
              <a:t> se </a:t>
            </a:r>
            <a:r>
              <a:rPr lang="en-GB" sz="1200" dirty="0" err="1">
                <a:ea typeface="Public Sans"/>
                <a:cs typeface="Public Sans"/>
                <a:sym typeface="Public Sans"/>
              </a:rPr>
              <a:t>pueden</a:t>
            </a:r>
            <a:r>
              <a:rPr lang="en-GB" sz="1200" dirty="0">
                <a:ea typeface="Public Sans"/>
                <a:cs typeface="Public Sans"/>
                <a:sym typeface="Public Sans"/>
              </a:rPr>
              <a:t> </a:t>
            </a:r>
            <a:r>
              <a:rPr lang="en-GB" sz="1200" dirty="0" err="1">
                <a:ea typeface="Public Sans"/>
                <a:cs typeface="Public Sans"/>
                <a:sym typeface="Public Sans"/>
              </a:rPr>
              <a:t>aplicar</a:t>
            </a:r>
            <a:r>
              <a:rPr lang="en-GB" sz="1200" dirty="0">
                <a:ea typeface="Public Sans"/>
                <a:cs typeface="Public Sans"/>
                <a:sym typeface="Public Sans"/>
              </a:rPr>
              <a:t> </a:t>
            </a:r>
            <a:r>
              <a:rPr lang="en-GB" sz="1200" dirty="0" err="1">
                <a:ea typeface="Public Sans"/>
                <a:cs typeface="Public Sans"/>
                <a:sym typeface="Public Sans"/>
              </a:rPr>
              <a:t>los</a:t>
            </a:r>
            <a:r>
              <a:rPr lang="en-GB" sz="1200" dirty="0">
                <a:ea typeface="Public Sans"/>
                <a:cs typeface="Public Sans"/>
                <a:sym typeface="Public Sans"/>
              </a:rPr>
              <a:t> </a:t>
            </a:r>
            <a:r>
              <a:rPr lang="en-GB" sz="1200" dirty="0" err="1">
                <a:ea typeface="Public Sans"/>
                <a:cs typeface="Public Sans"/>
                <a:sym typeface="Public Sans"/>
              </a:rPr>
              <a:t>principios</a:t>
            </a:r>
            <a:r>
              <a:rPr lang="en-GB" sz="1200" dirty="0">
                <a:ea typeface="Public Sans"/>
                <a:cs typeface="Public Sans"/>
                <a:sym typeface="Public Sans"/>
              </a:rPr>
              <a:t> de la </a:t>
            </a:r>
            <a:r>
              <a:rPr lang="en-GB" sz="1200" dirty="0" err="1">
                <a:ea typeface="Public Sans"/>
                <a:cs typeface="Public Sans"/>
                <a:sym typeface="Public Sans"/>
              </a:rPr>
              <a:t>economía</a:t>
            </a:r>
            <a:r>
              <a:rPr lang="en-GB" sz="1200" dirty="0">
                <a:ea typeface="Public Sans"/>
                <a:cs typeface="Public Sans"/>
                <a:sym typeface="Public Sans"/>
              </a:rPr>
              <a:t> circular para </a:t>
            </a:r>
            <a:r>
              <a:rPr lang="en-GB" sz="1200" dirty="0" err="1">
                <a:ea typeface="Public Sans"/>
                <a:cs typeface="Public Sans"/>
                <a:sym typeface="Public Sans"/>
              </a:rPr>
              <a:t>maximizar</a:t>
            </a:r>
            <a:r>
              <a:rPr lang="en-GB" sz="1200" dirty="0">
                <a:ea typeface="Public Sans"/>
                <a:cs typeface="Public Sans"/>
                <a:sym typeface="Public Sans"/>
              </a:rPr>
              <a:t> la </a:t>
            </a:r>
            <a:r>
              <a:rPr lang="en-GB" sz="1200" dirty="0" err="1">
                <a:ea typeface="Public Sans"/>
                <a:cs typeface="Public Sans"/>
                <a:sym typeface="Public Sans"/>
              </a:rPr>
              <a:t>eficiencia</a:t>
            </a:r>
            <a:r>
              <a:rPr lang="en-GB" sz="1200" dirty="0">
                <a:ea typeface="Public Sans"/>
                <a:cs typeface="Public Sans"/>
                <a:sym typeface="Public Sans"/>
              </a:rPr>
              <a:t> de </a:t>
            </a:r>
            <a:r>
              <a:rPr lang="en-GB" sz="1200" dirty="0" err="1">
                <a:ea typeface="Public Sans"/>
                <a:cs typeface="Public Sans"/>
                <a:sym typeface="Public Sans"/>
              </a:rPr>
              <a:t>los</a:t>
            </a:r>
            <a:r>
              <a:rPr lang="en-GB" sz="1200" dirty="0">
                <a:ea typeface="Public Sans"/>
                <a:cs typeface="Public Sans"/>
                <a:sym typeface="Public Sans"/>
              </a:rPr>
              <a:t> </a:t>
            </a:r>
            <a:r>
              <a:rPr lang="en-GB" sz="1200" dirty="0" err="1">
                <a:ea typeface="Public Sans"/>
                <a:cs typeface="Public Sans"/>
                <a:sym typeface="Public Sans"/>
              </a:rPr>
              <a:t>recursos</a:t>
            </a:r>
            <a:r>
              <a:rPr lang="en-GB" sz="1200" dirty="0">
                <a:ea typeface="Public Sans"/>
                <a:cs typeface="Public Sans"/>
                <a:sym typeface="Public Sans"/>
              </a:rPr>
              <a:t> </a:t>
            </a:r>
            <a:r>
              <a:rPr lang="en-GB" sz="1200" dirty="0" err="1">
                <a:ea typeface="Public Sans"/>
                <a:cs typeface="Public Sans"/>
                <a:sym typeface="Public Sans"/>
              </a:rPr>
              <a:t>en</a:t>
            </a:r>
            <a:r>
              <a:rPr lang="en-GB" sz="1200" dirty="0">
                <a:ea typeface="Public Sans"/>
                <a:cs typeface="Public Sans"/>
                <a:sym typeface="Public Sans"/>
              </a:rPr>
              <a:t> </a:t>
            </a:r>
            <a:r>
              <a:rPr lang="en-GB" sz="1200" dirty="0" err="1">
                <a:ea typeface="Public Sans"/>
                <a:cs typeface="Public Sans"/>
                <a:sym typeface="Public Sans"/>
              </a:rPr>
              <a:t>el</a:t>
            </a:r>
            <a:r>
              <a:rPr lang="en-GB" sz="1200" dirty="0">
                <a:ea typeface="Public Sans"/>
                <a:cs typeface="Public Sans"/>
                <a:sym typeface="Public Sans"/>
              </a:rPr>
              <a:t> sector </a:t>
            </a:r>
            <a:r>
              <a:rPr lang="en-GB" sz="1200" dirty="0" err="1">
                <a:ea typeface="Public Sans"/>
                <a:cs typeface="Public Sans"/>
                <a:sym typeface="Public Sans"/>
              </a:rPr>
              <a:t>energético</a:t>
            </a:r>
            <a:r>
              <a:rPr lang="en-GB" sz="1200" dirty="0">
                <a:ea typeface="Public Sans"/>
                <a:cs typeface="Public Sans"/>
                <a:sym typeface="Public Sans"/>
              </a:rPr>
              <a:t>?</a:t>
            </a:r>
          </a:p>
          <a:p>
            <a:pPr marL="342900" indent="-342900" latinLnBrk="0">
              <a:buFont typeface="+mj-lt"/>
              <a:buAutoNum type="arabicPeriod"/>
            </a:pPr>
            <a:r>
              <a:rPr lang="en-GB" sz="1200" dirty="0">
                <a:ea typeface="Public Sans"/>
                <a:cs typeface="Public Sans"/>
                <a:sym typeface="Public Sans"/>
              </a:rPr>
              <a:t>¿</a:t>
            </a:r>
            <a:r>
              <a:rPr lang="en-GB" sz="1200" dirty="0" err="1">
                <a:ea typeface="Public Sans"/>
                <a:cs typeface="Public Sans"/>
                <a:sym typeface="Public Sans"/>
              </a:rPr>
              <a:t>Cómo</a:t>
            </a:r>
            <a:r>
              <a:rPr lang="en-GB" sz="1200" dirty="0">
                <a:ea typeface="Public Sans"/>
                <a:cs typeface="Public Sans"/>
                <a:sym typeface="Public Sans"/>
              </a:rPr>
              <a:t> se </a:t>
            </a:r>
            <a:r>
              <a:rPr lang="en-GB" sz="1200" dirty="0" err="1">
                <a:ea typeface="Public Sans"/>
                <a:cs typeface="Public Sans"/>
                <a:sym typeface="Public Sans"/>
              </a:rPr>
              <a:t>puede</a:t>
            </a:r>
            <a:r>
              <a:rPr lang="en-GB" sz="1200" dirty="0">
                <a:ea typeface="Public Sans"/>
                <a:cs typeface="Public Sans"/>
                <a:sym typeface="Public Sans"/>
              </a:rPr>
              <a:t> </a:t>
            </a:r>
            <a:r>
              <a:rPr lang="en-GB" sz="1200" dirty="0" err="1">
                <a:ea typeface="Public Sans"/>
                <a:cs typeface="Public Sans"/>
                <a:sym typeface="Public Sans"/>
              </a:rPr>
              <a:t>aplicar</a:t>
            </a:r>
            <a:r>
              <a:rPr lang="en-GB" sz="1200" dirty="0">
                <a:ea typeface="Public Sans"/>
                <a:cs typeface="Public Sans"/>
                <a:sym typeface="Public Sans"/>
              </a:rPr>
              <a:t> la </a:t>
            </a:r>
            <a:r>
              <a:rPr lang="en-GB" sz="1200" dirty="0" err="1">
                <a:ea typeface="Public Sans"/>
                <a:cs typeface="Public Sans"/>
                <a:sym typeface="Public Sans"/>
              </a:rPr>
              <a:t>circularidad</a:t>
            </a:r>
            <a:r>
              <a:rPr lang="en-GB" sz="1200" dirty="0">
                <a:ea typeface="Public Sans"/>
                <a:cs typeface="Public Sans"/>
                <a:sym typeface="Public Sans"/>
              </a:rPr>
              <a:t> a las </a:t>
            </a:r>
            <a:r>
              <a:rPr lang="en-GB" sz="1200" dirty="0" err="1">
                <a:ea typeface="Public Sans"/>
                <a:cs typeface="Public Sans"/>
                <a:sym typeface="Public Sans"/>
              </a:rPr>
              <a:t>tecnologías</a:t>
            </a:r>
            <a:r>
              <a:rPr lang="en-GB" sz="1200" dirty="0">
                <a:ea typeface="Public Sans"/>
                <a:cs typeface="Public Sans"/>
                <a:sym typeface="Public Sans"/>
              </a:rPr>
              <a:t> de </a:t>
            </a:r>
            <a:r>
              <a:rPr lang="en-GB" sz="1200" dirty="0" err="1">
                <a:ea typeface="Public Sans"/>
                <a:cs typeface="Public Sans"/>
                <a:sym typeface="Public Sans"/>
              </a:rPr>
              <a:t>energía</a:t>
            </a:r>
            <a:r>
              <a:rPr lang="en-GB" sz="1200" dirty="0">
                <a:ea typeface="Public Sans"/>
                <a:cs typeface="Public Sans"/>
                <a:sym typeface="Public Sans"/>
              </a:rPr>
              <a:t> </a:t>
            </a:r>
            <a:r>
              <a:rPr lang="en-GB" sz="1200" dirty="0" err="1">
                <a:ea typeface="Public Sans"/>
                <a:cs typeface="Public Sans"/>
                <a:sym typeface="Public Sans"/>
              </a:rPr>
              <a:t>renovable</a:t>
            </a:r>
            <a:r>
              <a:rPr lang="en-GB" sz="1200" dirty="0">
                <a:ea typeface="Public Sans"/>
                <a:cs typeface="Public Sans"/>
                <a:sym typeface="Public Sans"/>
              </a:rPr>
              <a:t> y </a:t>
            </a:r>
            <a:r>
              <a:rPr lang="en-GB" sz="1200" dirty="0" err="1">
                <a:ea typeface="Public Sans"/>
                <a:cs typeface="Public Sans"/>
                <a:sym typeface="Public Sans"/>
              </a:rPr>
              <a:t>almacenamiento</a:t>
            </a:r>
            <a:r>
              <a:rPr lang="en-GB" sz="1200" dirty="0">
                <a:ea typeface="Public Sans"/>
                <a:cs typeface="Public Sans"/>
                <a:sym typeface="Public Sans"/>
              </a:rPr>
              <a:t> de </a:t>
            </a:r>
            <a:r>
              <a:rPr lang="en-GB" sz="1200" dirty="0" err="1">
                <a:ea typeface="Public Sans"/>
                <a:cs typeface="Public Sans"/>
                <a:sym typeface="Public Sans"/>
              </a:rPr>
              <a:t>energía</a:t>
            </a:r>
            <a:r>
              <a:rPr lang="en-GB" sz="1200" dirty="0">
                <a:ea typeface="Public Sans"/>
                <a:cs typeface="Public Sans"/>
                <a:sym typeface="Public Sans"/>
              </a:rPr>
              <a:t>?</a:t>
            </a:r>
          </a:p>
          <a:p>
            <a:pPr marL="342900" indent="-342900" latinLnBrk="0">
              <a:buFont typeface="+mj-lt"/>
              <a:buAutoNum type="arabicPeriod"/>
            </a:pPr>
            <a:r>
              <a:rPr lang="en-GB" sz="1200" dirty="0">
                <a:ea typeface="Public Sans"/>
                <a:cs typeface="Public Sans"/>
                <a:sym typeface="Public Sans"/>
              </a:rPr>
              <a:t>¿</a:t>
            </a:r>
            <a:r>
              <a:rPr lang="en-GB" sz="1200" dirty="0" err="1">
                <a:ea typeface="Public Sans"/>
                <a:cs typeface="Public Sans"/>
                <a:sym typeface="Public Sans"/>
              </a:rPr>
              <a:t>Cómo</a:t>
            </a:r>
            <a:r>
              <a:rPr lang="en-GB" sz="1200" dirty="0">
                <a:ea typeface="Public Sans"/>
                <a:cs typeface="Public Sans"/>
                <a:sym typeface="Public Sans"/>
              </a:rPr>
              <a:t> </a:t>
            </a:r>
            <a:r>
              <a:rPr lang="en-GB" sz="1200" dirty="0" err="1">
                <a:ea typeface="Public Sans"/>
                <a:cs typeface="Public Sans"/>
                <a:sym typeface="Public Sans"/>
              </a:rPr>
              <a:t>están</a:t>
            </a:r>
            <a:r>
              <a:rPr lang="en-GB" sz="1200" dirty="0">
                <a:ea typeface="Public Sans"/>
                <a:cs typeface="Public Sans"/>
                <a:sym typeface="Public Sans"/>
              </a:rPr>
              <a:t> </a:t>
            </a:r>
            <a:r>
              <a:rPr lang="en-GB" sz="1200" dirty="0" err="1">
                <a:ea typeface="Public Sans"/>
                <a:cs typeface="Public Sans"/>
                <a:sym typeface="Public Sans"/>
              </a:rPr>
              <a:t>transformando</a:t>
            </a:r>
            <a:r>
              <a:rPr lang="en-GB" sz="1200" dirty="0">
                <a:ea typeface="Public Sans"/>
                <a:cs typeface="Public Sans"/>
                <a:sym typeface="Public Sans"/>
              </a:rPr>
              <a:t> las </a:t>
            </a:r>
            <a:r>
              <a:rPr lang="en-GB" sz="1200" dirty="0" err="1">
                <a:ea typeface="Public Sans"/>
                <a:cs typeface="Public Sans"/>
                <a:sym typeface="Public Sans"/>
              </a:rPr>
              <a:t>tecnologías</a:t>
            </a:r>
            <a:r>
              <a:rPr lang="en-GB" sz="1200" dirty="0">
                <a:ea typeface="Public Sans"/>
                <a:cs typeface="Public Sans"/>
                <a:sym typeface="Public Sans"/>
              </a:rPr>
              <a:t> </a:t>
            </a:r>
            <a:r>
              <a:rPr lang="en-GB" sz="1200" dirty="0" err="1">
                <a:ea typeface="Public Sans"/>
                <a:cs typeface="Public Sans"/>
                <a:sym typeface="Public Sans"/>
              </a:rPr>
              <a:t>digitales</a:t>
            </a:r>
            <a:r>
              <a:rPr lang="en-GB" sz="1200" dirty="0">
                <a:ea typeface="Public Sans"/>
                <a:cs typeface="Public Sans"/>
                <a:sym typeface="Public Sans"/>
              </a:rPr>
              <a:t> </a:t>
            </a:r>
            <a:r>
              <a:rPr lang="en-GB" sz="1200" dirty="0" err="1">
                <a:ea typeface="Public Sans"/>
                <a:cs typeface="Public Sans"/>
                <a:sym typeface="Public Sans"/>
              </a:rPr>
              <a:t>el</a:t>
            </a:r>
            <a:r>
              <a:rPr lang="en-GB" sz="1200" dirty="0">
                <a:ea typeface="Public Sans"/>
                <a:cs typeface="Public Sans"/>
                <a:sym typeface="Public Sans"/>
              </a:rPr>
              <a:t> sector </a:t>
            </a:r>
            <a:r>
              <a:rPr lang="en-GB" sz="1200" dirty="0" err="1">
                <a:ea typeface="Public Sans"/>
                <a:cs typeface="Public Sans"/>
                <a:sym typeface="Public Sans"/>
              </a:rPr>
              <a:t>energético</a:t>
            </a:r>
            <a:r>
              <a:rPr lang="en-GB" sz="1200" dirty="0">
                <a:ea typeface="Public Sans"/>
                <a:cs typeface="Public Sans"/>
                <a:sym typeface="Public Sans"/>
              </a:rPr>
              <a:t>?</a:t>
            </a:r>
          </a:p>
          <a:p>
            <a:pPr marL="342900" indent="-342900" latinLnBrk="0">
              <a:buFont typeface="+mj-lt"/>
              <a:buAutoNum type="arabicPeriod"/>
            </a:pPr>
            <a:r>
              <a:rPr lang="en-GB" sz="1200" dirty="0">
                <a:ea typeface="Public Sans"/>
                <a:cs typeface="Public Sans"/>
                <a:sym typeface="Public Sans"/>
              </a:rPr>
              <a:t>¿</a:t>
            </a:r>
            <a:r>
              <a:rPr lang="en-GB" sz="1200" dirty="0" err="1">
                <a:ea typeface="Public Sans"/>
                <a:cs typeface="Public Sans"/>
                <a:sym typeface="Public Sans"/>
              </a:rPr>
              <a:t>Cómo</a:t>
            </a:r>
            <a:r>
              <a:rPr lang="en-GB" sz="1200" dirty="0">
                <a:ea typeface="Public Sans"/>
                <a:cs typeface="Public Sans"/>
                <a:sym typeface="Public Sans"/>
              </a:rPr>
              <a:t> </a:t>
            </a:r>
            <a:r>
              <a:rPr lang="en-GB" sz="1200" dirty="0" err="1">
                <a:ea typeface="Public Sans"/>
                <a:cs typeface="Public Sans"/>
                <a:sym typeface="Public Sans"/>
              </a:rPr>
              <a:t>puede</a:t>
            </a:r>
            <a:r>
              <a:rPr lang="en-GB" sz="1200" dirty="0">
                <a:ea typeface="Public Sans"/>
                <a:cs typeface="Public Sans"/>
                <a:sym typeface="Public Sans"/>
              </a:rPr>
              <a:t> </a:t>
            </a:r>
            <a:r>
              <a:rPr lang="en-GB" sz="1200" dirty="0" err="1">
                <a:ea typeface="Public Sans"/>
                <a:cs typeface="Public Sans"/>
                <a:sym typeface="Public Sans"/>
              </a:rPr>
              <a:t>beneficiar</a:t>
            </a:r>
            <a:r>
              <a:rPr lang="en-GB" sz="1200" dirty="0">
                <a:ea typeface="Public Sans"/>
                <a:cs typeface="Public Sans"/>
                <a:sym typeface="Public Sans"/>
              </a:rPr>
              <a:t> la </a:t>
            </a:r>
            <a:r>
              <a:rPr lang="en-GB" sz="1200" dirty="0" err="1">
                <a:ea typeface="Public Sans"/>
                <a:cs typeface="Public Sans"/>
                <a:sym typeface="Public Sans"/>
              </a:rPr>
              <a:t>tecnología</a:t>
            </a:r>
            <a:r>
              <a:rPr lang="en-GB" sz="1200" dirty="0">
                <a:ea typeface="Public Sans"/>
                <a:cs typeface="Public Sans"/>
                <a:sym typeface="Public Sans"/>
              </a:rPr>
              <a:t> blockchain al sector </a:t>
            </a:r>
            <a:r>
              <a:rPr lang="en-GB" sz="1200" dirty="0" err="1">
                <a:ea typeface="Public Sans"/>
                <a:cs typeface="Public Sans"/>
                <a:sym typeface="Public Sans"/>
              </a:rPr>
              <a:t>energético</a:t>
            </a:r>
            <a:r>
              <a:rPr lang="en-GB" sz="1200" dirty="0">
                <a:ea typeface="Public Sans"/>
                <a:cs typeface="Public Sans"/>
                <a:sym typeface="Public Sans"/>
              </a:rPr>
              <a:t>?</a:t>
            </a:r>
          </a:p>
          <a:p>
            <a:pPr marL="342900" indent="-342900" latinLnBrk="0">
              <a:buFont typeface="+mj-lt"/>
              <a:buAutoNum type="arabicPeriod"/>
            </a:pPr>
            <a:r>
              <a:rPr lang="en-GB" sz="1200" dirty="0">
                <a:ea typeface="Public Sans"/>
                <a:cs typeface="Public Sans"/>
                <a:sym typeface="Public Sans"/>
              </a:rPr>
              <a:t>¿</a:t>
            </a:r>
            <a:r>
              <a:rPr lang="en-GB" sz="1200" dirty="0" err="1">
                <a:ea typeface="Public Sans"/>
                <a:cs typeface="Public Sans"/>
                <a:sym typeface="Public Sans"/>
              </a:rPr>
              <a:t>Cómo</a:t>
            </a:r>
            <a:r>
              <a:rPr lang="en-GB" sz="1200" dirty="0">
                <a:ea typeface="Public Sans"/>
                <a:cs typeface="Public Sans"/>
                <a:sym typeface="Public Sans"/>
              </a:rPr>
              <a:t> se </a:t>
            </a:r>
            <a:r>
              <a:rPr lang="en-GB" sz="1200" dirty="0" err="1">
                <a:ea typeface="Public Sans"/>
                <a:cs typeface="Public Sans"/>
                <a:sym typeface="Public Sans"/>
              </a:rPr>
              <a:t>están</a:t>
            </a:r>
            <a:r>
              <a:rPr lang="en-GB" sz="1200" dirty="0">
                <a:ea typeface="Public Sans"/>
                <a:cs typeface="Public Sans"/>
                <a:sym typeface="Public Sans"/>
              </a:rPr>
              <a:t> </a:t>
            </a:r>
            <a:r>
              <a:rPr lang="en-GB" sz="1200" dirty="0" err="1">
                <a:ea typeface="Public Sans"/>
                <a:cs typeface="Public Sans"/>
                <a:sym typeface="Public Sans"/>
              </a:rPr>
              <a:t>combinando</a:t>
            </a:r>
            <a:r>
              <a:rPr lang="en-GB" sz="1200" dirty="0">
                <a:ea typeface="Public Sans"/>
                <a:cs typeface="Public Sans"/>
                <a:sym typeface="Public Sans"/>
              </a:rPr>
              <a:t> la </a:t>
            </a:r>
            <a:r>
              <a:rPr lang="en-GB" sz="1200" dirty="0" err="1">
                <a:ea typeface="Public Sans"/>
                <a:cs typeface="Public Sans"/>
                <a:sym typeface="Public Sans"/>
              </a:rPr>
              <a:t>circularidad</a:t>
            </a:r>
            <a:r>
              <a:rPr lang="en-GB" sz="1200" dirty="0">
                <a:ea typeface="Public Sans"/>
                <a:cs typeface="Public Sans"/>
                <a:sym typeface="Public Sans"/>
              </a:rPr>
              <a:t> y la </a:t>
            </a:r>
            <a:r>
              <a:rPr lang="en-GB" sz="1200" dirty="0" err="1">
                <a:ea typeface="Public Sans"/>
                <a:cs typeface="Public Sans"/>
                <a:sym typeface="Public Sans"/>
              </a:rPr>
              <a:t>digitalización</a:t>
            </a:r>
            <a:r>
              <a:rPr lang="en-GB" sz="1200" dirty="0">
                <a:ea typeface="Public Sans"/>
                <a:cs typeface="Public Sans"/>
                <a:sym typeface="Public Sans"/>
              </a:rPr>
              <a:t> </a:t>
            </a:r>
            <a:r>
              <a:rPr lang="en-GB" sz="1200" dirty="0" err="1">
                <a:ea typeface="Public Sans"/>
                <a:cs typeface="Public Sans"/>
                <a:sym typeface="Public Sans"/>
              </a:rPr>
              <a:t>en</a:t>
            </a:r>
            <a:r>
              <a:rPr lang="en-GB" sz="1200" dirty="0">
                <a:ea typeface="Public Sans"/>
                <a:cs typeface="Public Sans"/>
                <a:sym typeface="Public Sans"/>
              </a:rPr>
              <a:t> </a:t>
            </a:r>
            <a:r>
              <a:rPr lang="en-GB" sz="1200" dirty="0" err="1">
                <a:ea typeface="Public Sans"/>
                <a:cs typeface="Public Sans"/>
                <a:sym typeface="Public Sans"/>
              </a:rPr>
              <a:t>el</a:t>
            </a:r>
            <a:r>
              <a:rPr lang="en-GB" sz="1200" dirty="0">
                <a:ea typeface="Public Sans"/>
                <a:cs typeface="Public Sans"/>
                <a:sym typeface="Public Sans"/>
              </a:rPr>
              <a:t> sector </a:t>
            </a:r>
            <a:r>
              <a:rPr lang="en-GB" sz="1200" dirty="0" err="1">
                <a:ea typeface="Public Sans"/>
                <a:cs typeface="Public Sans"/>
                <a:sym typeface="Public Sans"/>
              </a:rPr>
              <a:t>energético</a:t>
            </a:r>
            <a:r>
              <a:rPr lang="en-GB" sz="1200" dirty="0">
                <a:ea typeface="Public Sans"/>
                <a:cs typeface="Public Sans"/>
                <a:sym typeface="Public Sans"/>
              </a:rPr>
              <a:t>?</a:t>
            </a:r>
          </a:p>
          <a:p>
            <a:pPr marL="342900" indent="-342900" latinLnBrk="0">
              <a:buFont typeface="+mj-lt"/>
              <a:buAutoNum type="arabicPeriod"/>
            </a:pPr>
            <a:endParaRPr lang="en-GB"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43258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La </a:t>
            </a:r>
            <a:r>
              <a:rPr lang="en-US" sz="1200" b="1" kern="1200" dirty="0" err="1">
                <a:solidFill>
                  <a:schemeClr val="bg1"/>
                </a:solidFill>
                <a:latin typeface="+mn-lt"/>
                <a:ea typeface="Public Sans"/>
                <a:cs typeface="Public Sans"/>
                <a:sym typeface="Public Sans"/>
              </a:rPr>
              <a:t>economía</a:t>
            </a:r>
            <a:r>
              <a:rPr lang="en-US" sz="1200" b="1" kern="1200" dirty="0">
                <a:solidFill>
                  <a:schemeClr val="bg1"/>
                </a:solidFill>
                <a:latin typeface="+mn-lt"/>
                <a:ea typeface="Public Sans"/>
                <a:cs typeface="Public Sans"/>
                <a:sym typeface="Public Sans"/>
              </a:rPr>
              <a:t> circular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a:t>
            </a:r>
            <a:r>
              <a:rPr lang="en-US" sz="1200" i="1" dirty="0" err="1">
                <a:solidFill>
                  <a:schemeClr val="accent5"/>
                </a:solidFill>
              </a:rPr>
              <a:t>Qué</a:t>
            </a:r>
            <a:r>
              <a:rPr lang="en-US" sz="1200" i="1" dirty="0">
                <a:solidFill>
                  <a:schemeClr val="accent5"/>
                </a:solidFill>
              </a:rPr>
              <a:t> es la </a:t>
            </a:r>
            <a:r>
              <a:rPr lang="en-US" sz="1200" i="1" dirty="0" err="1">
                <a:solidFill>
                  <a:schemeClr val="accent5"/>
                </a:solidFill>
              </a:rPr>
              <a:t>economía</a:t>
            </a:r>
            <a:r>
              <a:rPr lang="en-US" sz="1200" i="1" dirty="0">
                <a:solidFill>
                  <a:schemeClr val="accent5"/>
                </a:solidFill>
              </a:rPr>
              <a:t> circular y </a:t>
            </a:r>
            <a:r>
              <a:rPr lang="en-US" sz="1200" i="1" dirty="0" err="1">
                <a:solidFill>
                  <a:schemeClr val="accent5"/>
                </a:solidFill>
              </a:rPr>
              <a:t>cómo</a:t>
            </a:r>
            <a:r>
              <a:rPr lang="en-US" sz="1200" i="1" dirty="0">
                <a:solidFill>
                  <a:schemeClr val="accent5"/>
                </a:solidFill>
              </a:rPr>
              <a:t> se </a:t>
            </a:r>
            <a:r>
              <a:rPr lang="en-US" sz="1200" i="1" dirty="0" err="1">
                <a:solidFill>
                  <a:schemeClr val="accent5"/>
                </a:solidFill>
              </a:rPr>
              <a:t>aplica</a:t>
            </a:r>
            <a:r>
              <a:rPr lang="en-US" sz="1200" i="1" dirty="0">
                <a:solidFill>
                  <a:schemeClr val="accent5"/>
                </a:solidFill>
              </a:rPr>
              <a:t> al sector </a:t>
            </a:r>
            <a:r>
              <a:rPr lang="en-US" sz="1200" i="1" dirty="0" err="1">
                <a:solidFill>
                  <a:schemeClr val="accent5"/>
                </a:solidFill>
              </a:rPr>
              <a:t>energético</a:t>
            </a:r>
            <a:r>
              <a:rPr lang="en-US" sz="1200" i="1" dirty="0">
                <a:solidFill>
                  <a:schemeClr val="accent5"/>
                </a:solidFill>
              </a:rPr>
              <a: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187648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La </a:t>
            </a:r>
            <a:r>
              <a:rPr lang="en-US" sz="1200" b="1" kern="1200" dirty="0" err="1">
                <a:solidFill>
                  <a:schemeClr val="bg1"/>
                </a:solidFill>
                <a:latin typeface="+mn-lt"/>
                <a:ea typeface="Public Sans"/>
                <a:cs typeface="Public Sans"/>
                <a:sym typeface="Public Sans"/>
              </a:rPr>
              <a:t>economía</a:t>
            </a:r>
            <a:r>
              <a:rPr lang="en-US" sz="1200" b="1" kern="1200" dirty="0">
                <a:solidFill>
                  <a:schemeClr val="bg1"/>
                </a:solidFill>
                <a:latin typeface="+mn-lt"/>
                <a:ea typeface="Public Sans"/>
                <a:cs typeface="Public Sans"/>
                <a:sym typeface="Public Sans"/>
              </a:rPr>
              <a:t> circular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En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contexto</a:t>
            </a:r>
            <a:r>
              <a:rPr lang="en-GB" sz="1200" noProof="0" dirty="0">
                <a:ea typeface="Public Sans"/>
                <a:cs typeface="Public Sans"/>
                <a:sym typeface="Public Sans"/>
              </a:rPr>
              <a:t> del sector </a:t>
            </a:r>
            <a:r>
              <a:rPr lang="en-GB" sz="1200" noProof="0" dirty="0" err="1">
                <a:ea typeface="Public Sans"/>
                <a:cs typeface="Public Sans"/>
                <a:sym typeface="Public Sans"/>
              </a:rPr>
              <a:t>energético</a:t>
            </a:r>
            <a:r>
              <a:rPr lang="en-GB" sz="1200" noProof="0" dirty="0">
                <a:ea typeface="Public Sans"/>
                <a:cs typeface="Public Sans"/>
                <a:sym typeface="Public Sans"/>
              </a:rPr>
              <a:t>, la </a:t>
            </a:r>
            <a:r>
              <a:rPr lang="en-GB" sz="1200" noProof="0" dirty="0" err="1">
                <a:ea typeface="Public Sans"/>
                <a:cs typeface="Public Sans"/>
                <a:sym typeface="Public Sans"/>
              </a:rPr>
              <a:t>economía</a:t>
            </a:r>
            <a:r>
              <a:rPr lang="en-GB" sz="1200" noProof="0" dirty="0">
                <a:ea typeface="Public Sans"/>
                <a:cs typeface="Public Sans"/>
                <a:sym typeface="Public Sans"/>
              </a:rPr>
              <a:t> circular </a:t>
            </a:r>
            <a:r>
              <a:rPr lang="en-GB" sz="1200" noProof="0" dirty="0" err="1">
                <a:ea typeface="Public Sans"/>
                <a:cs typeface="Public Sans"/>
                <a:sym typeface="Public Sans"/>
              </a:rPr>
              <a:t>representa</a:t>
            </a:r>
            <a:r>
              <a:rPr lang="en-GB" sz="1200" noProof="0" dirty="0">
                <a:ea typeface="Public Sans"/>
                <a:cs typeface="Public Sans"/>
                <a:sym typeface="Public Sans"/>
              </a:rPr>
              <a:t> un </a:t>
            </a:r>
            <a:r>
              <a:rPr lang="en-GB" sz="1200" noProof="0" dirty="0" err="1">
                <a:ea typeface="Public Sans"/>
                <a:cs typeface="Public Sans"/>
                <a:sym typeface="Public Sans"/>
              </a:rPr>
              <a:t>cambio</a:t>
            </a:r>
            <a:r>
              <a:rPr lang="en-GB" sz="1200" noProof="0" dirty="0">
                <a:ea typeface="Public Sans"/>
                <a:cs typeface="Public Sans"/>
                <a:sym typeface="Public Sans"/>
              </a:rPr>
              <a:t> con </a:t>
            </a:r>
            <a:r>
              <a:rPr lang="en-GB" sz="1200" noProof="0" dirty="0" err="1">
                <a:ea typeface="Public Sans"/>
                <a:cs typeface="Public Sans"/>
                <a:sym typeface="Public Sans"/>
              </a:rPr>
              <a:t>respecto</a:t>
            </a:r>
            <a:r>
              <a:rPr lang="en-GB" sz="1200" noProof="0" dirty="0">
                <a:ea typeface="Public Sans"/>
                <a:cs typeface="Public Sans"/>
                <a:sym typeface="Public Sans"/>
              </a:rPr>
              <a:t> al </a:t>
            </a:r>
            <a:r>
              <a:rPr lang="en-GB" sz="1200" noProof="0" dirty="0" err="1">
                <a:ea typeface="Public Sans"/>
                <a:cs typeface="Public Sans"/>
                <a:sym typeface="Public Sans"/>
              </a:rPr>
              <a:t>modelo</a:t>
            </a:r>
            <a:r>
              <a:rPr lang="en-GB" sz="1200" noProof="0" dirty="0">
                <a:ea typeface="Public Sans"/>
                <a:cs typeface="Public Sans"/>
                <a:sym typeface="Public Sans"/>
              </a:rPr>
              <a:t> «</a:t>
            </a:r>
            <a:r>
              <a:rPr lang="en-GB" sz="1200" noProof="0" dirty="0" err="1">
                <a:ea typeface="Public Sans"/>
                <a:cs typeface="Public Sans"/>
                <a:sym typeface="Public Sans"/>
              </a:rPr>
              <a:t>extraer</a:t>
            </a:r>
            <a:r>
              <a:rPr lang="en-GB" sz="1200" noProof="0" dirty="0">
                <a:ea typeface="Public Sans"/>
                <a:cs typeface="Public Sans"/>
                <a:sym typeface="Public Sans"/>
              </a:rPr>
              <a:t>, </a:t>
            </a:r>
            <a:r>
              <a:rPr lang="en-GB" sz="1200" noProof="0" dirty="0" err="1">
                <a:ea typeface="Public Sans"/>
                <a:cs typeface="Public Sans"/>
                <a:sym typeface="Public Sans"/>
              </a:rPr>
              <a:t>fabricar</a:t>
            </a:r>
            <a:r>
              <a:rPr lang="en-GB" sz="1200" noProof="0" dirty="0">
                <a:ea typeface="Public Sans"/>
                <a:cs typeface="Public Sans"/>
                <a:sym typeface="Public Sans"/>
              </a:rPr>
              <a:t>, </a:t>
            </a:r>
            <a:r>
              <a:rPr lang="en-GB" sz="1200" noProof="0" dirty="0" err="1">
                <a:ea typeface="Public Sans"/>
                <a:cs typeface="Public Sans"/>
                <a:sym typeface="Public Sans"/>
              </a:rPr>
              <a:t>utilizar</a:t>
            </a:r>
            <a:r>
              <a:rPr lang="en-GB" sz="1200" noProof="0" dirty="0">
                <a:ea typeface="Public Sans"/>
                <a:cs typeface="Public Sans"/>
                <a:sym typeface="Public Sans"/>
              </a:rPr>
              <a:t> </a:t>
            </a:r>
            <a:r>
              <a:rPr lang="en-GB" sz="1200" dirty="0">
                <a:ea typeface="Public Sans"/>
                <a:cs typeface="Public Sans"/>
                <a:sym typeface="Public Sans"/>
              </a:rPr>
              <a:t>y </a:t>
            </a:r>
            <a:r>
              <a:rPr lang="en-GB" sz="1200" noProof="0" dirty="0" err="1">
                <a:ea typeface="Public Sans"/>
                <a:cs typeface="Public Sans"/>
                <a:sym typeface="Public Sans"/>
              </a:rPr>
              <a:t>desechar</a:t>
            </a:r>
            <a:r>
              <a:rPr lang="en-GB" sz="1200" noProof="0" dirty="0">
                <a:ea typeface="Public Sans"/>
                <a:cs typeface="Public Sans"/>
                <a:sym typeface="Public Sans"/>
              </a:rPr>
              <a:t>». La </a:t>
            </a:r>
            <a:r>
              <a:rPr lang="en-GB" sz="1200" noProof="0" dirty="0" err="1">
                <a:ea typeface="Public Sans"/>
                <a:cs typeface="Public Sans"/>
                <a:sym typeface="Public Sans"/>
              </a:rPr>
              <a:t>economía</a:t>
            </a:r>
            <a:r>
              <a:rPr lang="en-GB" sz="1200" noProof="0" dirty="0">
                <a:ea typeface="Public Sans"/>
                <a:cs typeface="Public Sans"/>
                <a:sym typeface="Public Sans"/>
              </a:rPr>
              <a:t> circular </a:t>
            </a:r>
            <a:r>
              <a:rPr lang="en-GB" sz="1200" noProof="0" dirty="0" err="1">
                <a:ea typeface="Public Sans"/>
                <a:cs typeface="Public Sans"/>
                <a:sym typeface="Public Sans"/>
              </a:rPr>
              <a:t>hace</a:t>
            </a:r>
            <a:r>
              <a:rPr lang="en-GB" sz="1200" noProof="0" dirty="0">
                <a:ea typeface="Public Sans"/>
                <a:cs typeface="Public Sans"/>
                <a:sym typeface="Public Sans"/>
              </a:rPr>
              <a:t> </a:t>
            </a:r>
            <a:r>
              <a:rPr lang="en-GB" sz="1200" noProof="0" dirty="0" err="1">
                <a:ea typeface="Public Sans"/>
                <a:cs typeface="Public Sans"/>
                <a:sym typeface="Public Sans"/>
              </a:rPr>
              <a:t>hincapié</a:t>
            </a:r>
            <a:r>
              <a:rPr lang="en-GB" sz="1200" noProof="0" dirty="0">
                <a:ea typeface="Public Sans"/>
                <a:cs typeface="Public Sans"/>
                <a:sym typeface="Public Sans"/>
              </a:rPr>
              <a:t> </a:t>
            </a:r>
            <a:r>
              <a:rPr lang="en-GB" sz="1200" noProof="0" dirty="0" err="1">
                <a:ea typeface="Public Sans"/>
                <a:cs typeface="Public Sans"/>
                <a:sym typeface="Public Sans"/>
              </a:rPr>
              <a:t>en</a:t>
            </a:r>
            <a:r>
              <a:rPr lang="en-GB" sz="1200" noProof="0" dirty="0">
                <a:ea typeface="Public Sans"/>
                <a:cs typeface="Public Sans"/>
                <a:sym typeface="Public Sans"/>
              </a:rPr>
              <a:t> </a:t>
            </a:r>
            <a:r>
              <a:rPr lang="en-GB" sz="1200" noProof="0" dirty="0" err="1">
                <a:ea typeface="Public Sans"/>
                <a:cs typeface="Public Sans"/>
                <a:sym typeface="Public Sans"/>
              </a:rPr>
              <a:t>minimizar</a:t>
            </a:r>
            <a:r>
              <a:rPr lang="en-GB" sz="1200" noProof="0" dirty="0">
                <a:ea typeface="Public Sans"/>
                <a:cs typeface="Public Sans"/>
                <a:sym typeface="Public Sans"/>
              </a:rPr>
              <a:t> </a:t>
            </a:r>
            <a:r>
              <a:rPr lang="en-GB" sz="1200" noProof="0" dirty="0" err="1">
                <a:ea typeface="Public Sans"/>
                <a:cs typeface="Public Sans"/>
                <a:sym typeface="Public Sans"/>
              </a:rPr>
              <a:t>los</a:t>
            </a:r>
            <a:r>
              <a:rPr lang="en-GB" sz="1200" noProof="0" dirty="0">
                <a:ea typeface="Public Sans"/>
                <a:cs typeface="Public Sans"/>
                <a:sym typeface="Public Sans"/>
              </a:rPr>
              <a:t> </a:t>
            </a:r>
            <a:r>
              <a:rPr lang="en-GB" sz="1200" noProof="0" dirty="0" err="1">
                <a:ea typeface="Public Sans"/>
                <a:cs typeface="Public Sans"/>
                <a:sym typeface="Public Sans"/>
              </a:rPr>
              <a:t>residuos</a:t>
            </a:r>
            <a:r>
              <a:rPr lang="en-GB" sz="1200" noProof="0" dirty="0">
                <a:ea typeface="Public Sans"/>
                <a:cs typeface="Public Sans"/>
                <a:sym typeface="Public Sans"/>
              </a:rPr>
              <a:t> y </a:t>
            </a:r>
            <a:r>
              <a:rPr lang="en-GB" sz="1200" noProof="0" dirty="0" err="1">
                <a:ea typeface="Public Sans"/>
                <a:cs typeface="Public Sans"/>
                <a:sym typeface="Public Sans"/>
              </a:rPr>
              <a:t>maximizar</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uso</a:t>
            </a:r>
            <a:r>
              <a:rPr lang="en-GB" sz="1200" noProof="0" dirty="0">
                <a:ea typeface="Public Sans"/>
                <a:cs typeface="Public Sans"/>
                <a:sym typeface="Public Sans"/>
              </a:rPr>
              <a:t> de </a:t>
            </a:r>
            <a:r>
              <a:rPr lang="en-GB" sz="1200" noProof="0" dirty="0" err="1">
                <a:ea typeface="Public Sans"/>
                <a:cs typeface="Public Sans"/>
                <a:sym typeface="Public Sans"/>
              </a:rPr>
              <a:t>los</a:t>
            </a:r>
            <a:r>
              <a:rPr lang="en-GB" sz="1200" noProof="0" dirty="0">
                <a:ea typeface="Public Sans"/>
                <a:cs typeface="Public Sans"/>
                <a:sym typeface="Public Sans"/>
              </a:rPr>
              <a:t> </a:t>
            </a:r>
            <a:r>
              <a:rPr lang="en-GB" sz="1200" noProof="0" dirty="0" err="1">
                <a:ea typeface="Public Sans"/>
                <a:cs typeface="Public Sans"/>
                <a:sym typeface="Public Sans"/>
              </a:rPr>
              <a:t>recursos</a:t>
            </a:r>
            <a:r>
              <a:rPr lang="en-GB" sz="1200" noProof="0" dirty="0">
                <a:ea typeface="Public Sans"/>
                <a:cs typeface="Public Sans"/>
                <a:sym typeface="Public Sans"/>
              </a:rPr>
              <a:t>.</a:t>
            </a:r>
          </a:p>
          <a:p>
            <a:pPr latinLnBrk="0"/>
            <a:endParaRPr lang="en-GB" sz="1200" dirty="0">
              <a:ea typeface="Public Sans"/>
              <a:cs typeface="Public Sans"/>
              <a:sym typeface="Public Sans"/>
            </a:endParaRPr>
          </a:p>
          <a:p>
            <a:pPr latinLnBrk="0"/>
            <a:r>
              <a:rPr lang="en-GB" sz="1200" dirty="0">
                <a:ea typeface="Public Sans"/>
                <a:cs typeface="Public Sans"/>
                <a:sym typeface="Public Sans"/>
              </a:rPr>
              <a:t>La </a:t>
            </a:r>
            <a:r>
              <a:rPr lang="en-GB" sz="1200" dirty="0" err="1">
                <a:ea typeface="Public Sans"/>
                <a:cs typeface="Public Sans"/>
                <a:sym typeface="Public Sans"/>
              </a:rPr>
              <a:t>vida</a:t>
            </a:r>
            <a:r>
              <a:rPr lang="en-GB" sz="1200" dirty="0">
                <a:ea typeface="Public Sans"/>
                <a:cs typeface="Public Sans"/>
                <a:sym typeface="Public Sans"/>
              </a:rPr>
              <a:t> </a:t>
            </a:r>
            <a:r>
              <a:rPr lang="en-GB" sz="1200" dirty="0" err="1">
                <a:ea typeface="Public Sans"/>
                <a:cs typeface="Public Sans"/>
                <a:sym typeface="Public Sans"/>
              </a:rPr>
              <a:t>útil</a:t>
            </a:r>
            <a:r>
              <a:rPr lang="en-GB" sz="1200" dirty="0">
                <a:ea typeface="Public Sans"/>
                <a:cs typeface="Public Sans"/>
                <a:sym typeface="Public Sans"/>
              </a:rPr>
              <a:t> de las </a:t>
            </a:r>
            <a:r>
              <a:rPr lang="en-GB" sz="1200" dirty="0" err="1">
                <a:ea typeface="Public Sans"/>
                <a:cs typeface="Public Sans"/>
                <a:sym typeface="Public Sans"/>
              </a:rPr>
              <a:t>tecnologías</a:t>
            </a:r>
            <a:r>
              <a:rPr lang="en-GB" sz="1200" dirty="0">
                <a:ea typeface="Public Sans"/>
                <a:cs typeface="Public Sans"/>
                <a:sym typeface="Public Sans"/>
              </a:rPr>
              <a:t> </a:t>
            </a:r>
            <a:r>
              <a:rPr lang="en-GB" sz="1200" dirty="0" err="1">
                <a:ea typeface="Public Sans"/>
                <a:cs typeface="Public Sans"/>
                <a:sym typeface="Public Sans"/>
              </a:rPr>
              <a:t>energéticas</a:t>
            </a:r>
            <a:r>
              <a:rPr lang="en-GB" sz="1200" dirty="0">
                <a:ea typeface="Public Sans"/>
                <a:cs typeface="Public Sans"/>
                <a:sym typeface="Public Sans"/>
              </a:rPr>
              <a:t> </a:t>
            </a:r>
            <a:r>
              <a:rPr lang="en-GB" sz="1200" dirty="0" err="1">
                <a:ea typeface="Public Sans"/>
                <a:cs typeface="Public Sans"/>
                <a:sym typeface="Public Sans"/>
              </a:rPr>
              <a:t>puede</a:t>
            </a:r>
            <a:r>
              <a:rPr lang="en-GB" sz="1200" dirty="0">
                <a:ea typeface="Public Sans"/>
                <a:cs typeface="Public Sans"/>
                <a:sym typeface="Public Sans"/>
              </a:rPr>
              <a:t> </a:t>
            </a:r>
            <a:r>
              <a:rPr lang="en-GB" sz="1200" dirty="0" err="1">
                <a:ea typeface="Public Sans"/>
                <a:cs typeface="Public Sans"/>
                <a:sym typeface="Public Sans"/>
              </a:rPr>
              <a:t>maximizarse</a:t>
            </a:r>
            <a:r>
              <a:rPr lang="en-GB" sz="1200" dirty="0">
                <a:ea typeface="Public Sans"/>
                <a:cs typeface="Public Sans"/>
                <a:sym typeface="Public Sans"/>
              </a:rPr>
              <a:t> </a:t>
            </a:r>
            <a:r>
              <a:rPr lang="en-GB" sz="1200" dirty="0" err="1">
                <a:ea typeface="Public Sans"/>
                <a:cs typeface="Public Sans"/>
                <a:sym typeface="Public Sans"/>
              </a:rPr>
              <a:t>minimizando</a:t>
            </a:r>
            <a:r>
              <a:rPr lang="en-GB" sz="1200" dirty="0">
                <a:ea typeface="Public Sans"/>
                <a:cs typeface="Public Sans"/>
                <a:sym typeface="Public Sans"/>
              </a:rPr>
              <a:t> la </a:t>
            </a:r>
            <a:r>
              <a:rPr lang="en-GB" sz="1200" dirty="0" err="1">
                <a:ea typeface="Public Sans"/>
                <a:cs typeface="Public Sans"/>
                <a:sym typeface="Public Sans"/>
              </a:rPr>
              <a:t>generación</a:t>
            </a:r>
            <a:r>
              <a:rPr lang="en-GB" sz="1200" dirty="0">
                <a:ea typeface="Public Sans"/>
                <a:cs typeface="Public Sans"/>
                <a:sym typeface="Public Sans"/>
              </a:rPr>
              <a:t> de </a:t>
            </a:r>
            <a:r>
              <a:rPr lang="en-GB" sz="1200" dirty="0" err="1">
                <a:ea typeface="Public Sans"/>
                <a:cs typeface="Public Sans"/>
                <a:sym typeface="Public Sans"/>
              </a:rPr>
              <a:t>residuos</a:t>
            </a:r>
            <a:r>
              <a:rPr lang="en-GB" sz="1200" dirty="0">
                <a:ea typeface="Public Sans"/>
                <a:cs typeface="Public Sans"/>
                <a:sym typeface="Public Sans"/>
              </a:rPr>
              <a:t> y </a:t>
            </a:r>
            <a:r>
              <a:rPr lang="en-GB" sz="1200" dirty="0" err="1">
                <a:ea typeface="Public Sans"/>
                <a:cs typeface="Public Sans"/>
                <a:sym typeface="Public Sans"/>
              </a:rPr>
              <a:t>recuperando</a:t>
            </a:r>
            <a:r>
              <a:rPr lang="en-GB" sz="1200" dirty="0">
                <a:ea typeface="Public Sans"/>
                <a:cs typeface="Public Sans"/>
                <a:sym typeface="Public Sans"/>
              </a:rPr>
              <a:t> </a:t>
            </a:r>
            <a:r>
              <a:rPr lang="en-GB" sz="1200" dirty="0" err="1">
                <a:ea typeface="Public Sans"/>
                <a:cs typeface="Public Sans"/>
                <a:sym typeface="Public Sans"/>
              </a:rPr>
              <a:t>materiales</a:t>
            </a:r>
            <a:r>
              <a:rPr lang="en-GB" sz="1200" dirty="0">
                <a:ea typeface="Public Sans"/>
                <a:cs typeface="Public Sans"/>
                <a:sym typeface="Public Sans"/>
              </a:rPr>
              <a:t> </a:t>
            </a:r>
            <a:r>
              <a:rPr lang="en-GB" sz="1200" dirty="0" err="1">
                <a:ea typeface="Public Sans"/>
                <a:cs typeface="Public Sans"/>
                <a:sym typeface="Public Sans"/>
              </a:rPr>
              <a:t>valiosos</a:t>
            </a:r>
            <a:r>
              <a:rPr lang="en-GB" sz="1200" dirty="0">
                <a:ea typeface="Public Sans"/>
                <a:cs typeface="Public Sans"/>
                <a:sym typeface="Public Sans"/>
              </a:rPr>
              <a:t>. </a:t>
            </a:r>
            <a:r>
              <a:rPr lang="en-GB" sz="1200" dirty="0"/>
              <a:t>La </a:t>
            </a:r>
            <a:r>
              <a:rPr lang="en-GB" sz="1200" dirty="0" err="1"/>
              <a:t>circularidad</a:t>
            </a:r>
            <a:r>
              <a:rPr lang="en-GB" sz="1200" dirty="0"/>
              <a:t> </a:t>
            </a:r>
            <a:r>
              <a:rPr lang="en-GB" sz="1200" dirty="0" err="1"/>
              <a:t>ayuda</a:t>
            </a:r>
            <a:r>
              <a:rPr lang="en-GB" sz="1200" dirty="0"/>
              <a:t> a </a:t>
            </a:r>
            <a:r>
              <a:rPr lang="en-GB" sz="1200" dirty="0" err="1"/>
              <a:t>reducir</a:t>
            </a:r>
            <a:r>
              <a:rPr lang="en-GB" sz="1200" dirty="0"/>
              <a:t> </a:t>
            </a:r>
            <a:r>
              <a:rPr lang="en-GB" sz="1200" dirty="0" err="1"/>
              <a:t>el</a:t>
            </a:r>
            <a:r>
              <a:rPr lang="en-GB" sz="1200" dirty="0"/>
              <a:t> </a:t>
            </a:r>
            <a:r>
              <a:rPr lang="en-GB" sz="1200" dirty="0" err="1"/>
              <a:t>impacto</a:t>
            </a:r>
            <a:r>
              <a:rPr lang="en-GB" sz="1200" dirty="0"/>
              <a:t> </a:t>
            </a:r>
            <a:r>
              <a:rPr lang="en-GB" sz="1200" dirty="0" err="1"/>
              <a:t>medioambiental</a:t>
            </a:r>
            <a:r>
              <a:rPr lang="en-GB" sz="1200" dirty="0"/>
              <a:t> y </a:t>
            </a:r>
            <a:r>
              <a:rPr lang="en-GB" sz="1200" dirty="0" err="1"/>
              <a:t>favorece</a:t>
            </a:r>
            <a:r>
              <a:rPr lang="en-GB" sz="1200" dirty="0"/>
              <a:t> la </a:t>
            </a:r>
            <a:r>
              <a:rPr lang="en-GB" sz="1200" dirty="0" err="1"/>
              <a:t>transición</a:t>
            </a:r>
            <a:r>
              <a:rPr lang="en-GB" sz="1200" dirty="0"/>
              <a:t> </a:t>
            </a:r>
            <a:r>
              <a:rPr lang="en-GB" sz="1200" dirty="0" err="1"/>
              <a:t>hacia</a:t>
            </a:r>
            <a:r>
              <a:rPr lang="en-GB" sz="1200" dirty="0"/>
              <a:t> un </a:t>
            </a:r>
            <a:r>
              <a:rPr lang="en-GB" sz="1200" dirty="0" err="1"/>
              <a:t>sistema</a:t>
            </a:r>
            <a:r>
              <a:rPr lang="en-GB" sz="1200" dirty="0"/>
              <a:t> </a:t>
            </a:r>
            <a:r>
              <a:rPr lang="en-GB" sz="1200" dirty="0" err="1"/>
              <a:t>energético</a:t>
            </a:r>
            <a:r>
              <a:rPr lang="en-GB" sz="1200" dirty="0"/>
              <a:t> </a:t>
            </a:r>
            <a:r>
              <a:rPr lang="en-GB" sz="1200" dirty="0" err="1"/>
              <a:t>más</a:t>
            </a:r>
            <a:r>
              <a:rPr lang="en-GB" sz="1200" dirty="0"/>
              <a:t> </a:t>
            </a:r>
            <a:r>
              <a:rPr lang="en-GB" sz="1200" dirty="0" err="1"/>
              <a:t>sostenible</a:t>
            </a:r>
            <a:r>
              <a:rPr lang="en-GB" sz="1200" dirty="0"/>
              <a:t> y </a:t>
            </a:r>
            <a:r>
              <a:rPr lang="en-GB" sz="1200" dirty="0" err="1"/>
              <a:t>resiliente</a:t>
            </a:r>
            <a:r>
              <a:rPr lang="en-GB" sz="1200" dirty="0"/>
              <a:t>.  </a:t>
            </a:r>
          </a:p>
          <a:p>
            <a:pPr latinLnBrk="0"/>
            <a:endParaRPr lang="en-GB" sz="1200" dirty="0"/>
          </a:p>
          <a:p>
            <a:pPr latinLnBrk="0"/>
            <a:r>
              <a:rPr lang="en-GB" sz="1200" dirty="0"/>
              <a:t>Las </a:t>
            </a:r>
            <a:r>
              <a:rPr lang="en-GB" sz="1200" dirty="0" err="1"/>
              <a:t>tecnologías</a:t>
            </a:r>
            <a:r>
              <a:rPr lang="en-GB" sz="1200" dirty="0"/>
              <a:t> </a:t>
            </a:r>
            <a:r>
              <a:rPr lang="en-GB" sz="1200" dirty="0" err="1"/>
              <a:t>digitales</a:t>
            </a:r>
            <a:r>
              <a:rPr lang="en-GB" sz="1200" dirty="0"/>
              <a:t>, </a:t>
            </a:r>
            <a:r>
              <a:rPr lang="en-GB" sz="1200" dirty="0" err="1"/>
              <a:t>como</a:t>
            </a:r>
            <a:r>
              <a:rPr lang="en-GB" sz="1200" dirty="0"/>
              <a:t> </a:t>
            </a:r>
            <a:r>
              <a:rPr lang="en-GB" sz="1200" dirty="0" err="1"/>
              <a:t>el</a:t>
            </a:r>
            <a:r>
              <a:rPr lang="en-GB" sz="1200" dirty="0"/>
              <a:t> </a:t>
            </a:r>
            <a:r>
              <a:rPr lang="en-GB" sz="1200" dirty="0" err="1"/>
              <a:t>análisis</a:t>
            </a:r>
            <a:r>
              <a:rPr lang="en-GB" sz="1200" dirty="0"/>
              <a:t> de </a:t>
            </a:r>
            <a:r>
              <a:rPr lang="en-GB" sz="1200" dirty="0" err="1"/>
              <a:t>datos</a:t>
            </a:r>
            <a:r>
              <a:rPr lang="en-GB" sz="1200" dirty="0"/>
              <a:t>, las redes </a:t>
            </a:r>
            <a:r>
              <a:rPr lang="en-GB" sz="1200" dirty="0" err="1"/>
              <a:t>inteligentes</a:t>
            </a:r>
            <a:r>
              <a:rPr lang="en-GB" sz="1200" dirty="0"/>
              <a:t> y la </a:t>
            </a:r>
            <a:r>
              <a:rPr lang="en-GB" sz="1200" dirty="0" err="1"/>
              <a:t>cadena</a:t>
            </a:r>
            <a:r>
              <a:rPr lang="en-GB" sz="1200" dirty="0"/>
              <a:t> de </a:t>
            </a:r>
            <a:r>
              <a:rPr lang="en-GB" sz="1200" dirty="0" err="1"/>
              <a:t>bloques</a:t>
            </a:r>
            <a:r>
              <a:rPr lang="en-GB" sz="1200" dirty="0"/>
              <a:t>, </a:t>
            </a:r>
            <a:r>
              <a:rPr lang="en-GB" sz="1200" dirty="0" err="1"/>
              <a:t>desempeñan</a:t>
            </a:r>
            <a:r>
              <a:rPr lang="en-GB" sz="1200" dirty="0"/>
              <a:t> un </a:t>
            </a:r>
            <a:r>
              <a:rPr lang="en-GB" sz="1200" dirty="0" err="1"/>
              <a:t>papel</a:t>
            </a:r>
            <a:r>
              <a:rPr lang="en-GB" sz="1200" dirty="0"/>
              <a:t> crucial a la hora de </a:t>
            </a:r>
            <a:r>
              <a:rPr lang="en-GB" sz="1200" dirty="0" err="1"/>
              <a:t>habilitar</a:t>
            </a:r>
            <a:r>
              <a:rPr lang="en-GB" sz="1200" dirty="0"/>
              <a:t> y </a:t>
            </a:r>
            <a:r>
              <a:rPr lang="en-GB" sz="1200" dirty="0" err="1"/>
              <a:t>optimizar</a:t>
            </a:r>
            <a:r>
              <a:rPr lang="en-GB" sz="1200" dirty="0"/>
              <a:t> las </a:t>
            </a:r>
            <a:r>
              <a:rPr lang="en-GB" sz="1200" dirty="0" err="1"/>
              <a:t>estrategias</a:t>
            </a:r>
            <a:r>
              <a:rPr lang="en-GB" sz="1200" dirty="0"/>
              <a:t> de </a:t>
            </a:r>
            <a:r>
              <a:rPr lang="en-GB" sz="1200" dirty="0" err="1"/>
              <a:t>circularidad</a:t>
            </a:r>
            <a:r>
              <a:rPr lang="en-GB" sz="1200" dirty="0"/>
              <a:t> </a:t>
            </a:r>
            <a:r>
              <a:rPr lang="en-GB" sz="1200" dirty="0" err="1"/>
              <a:t>en</a:t>
            </a:r>
            <a:r>
              <a:rPr lang="en-GB" sz="1200" dirty="0"/>
              <a:t> </a:t>
            </a:r>
            <a:r>
              <a:rPr lang="en-GB" sz="1200" dirty="0" err="1"/>
              <a:t>el</a:t>
            </a:r>
            <a:r>
              <a:rPr lang="en-GB" sz="1200" dirty="0"/>
              <a:t> sector </a:t>
            </a:r>
            <a:r>
              <a:rPr lang="en-GB" sz="1200" dirty="0" err="1"/>
              <a:t>energético</a:t>
            </a:r>
            <a:r>
              <a:rPr lang="en-GB" sz="1200" dirty="0"/>
              <a:t>. </a:t>
            </a: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96745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La </a:t>
            </a:r>
            <a:r>
              <a:rPr lang="en-US" sz="1200" b="1" kern="1200" dirty="0" err="1">
                <a:solidFill>
                  <a:schemeClr val="bg1"/>
                </a:solidFill>
                <a:latin typeface="+mn-lt"/>
                <a:ea typeface="Public Sans"/>
                <a:cs typeface="Public Sans"/>
                <a:sym typeface="Public Sans"/>
              </a:rPr>
              <a:t>economía</a:t>
            </a:r>
            <a:r>
              <a:rPr lang="en-US" sz="1200" b="1" kern="1200" dirty="0">
                <a:solidFill>
                  <a:schemeClr val="bg1"/>
                </a:solidFill>
                <a:latin typeface="+mn-lt"/>
                <a:ea typeface="Public Sans"/>
                <a:cs typeface="Public Sans"/>
                <a:sym typeface="Public Sans"/>
              </a:rPr>
              <a:t> circular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Los </a:t>
            </a:r>
            <a:r>
              <a:rPr lang="en-GB" sz="1200" noProof="0" dirty="0" err="1">
                <a:ea typeface="Public Sans"/>
                <a:cs typeface="Public Sans"/>
                <a:sym typeface="Public Sans"/>
              </a:rPr>
              <a:t>principios</a:t>
            </a:r>
            <a:r>
              <a:rPr lang="en-GB" sz="1200" noProof="0" dirty="0">
                <a:ea typeface="Public Sans"/>
                <a:cs typeface="Public Sans"/>
                <a:sym typeface="Public Sans"/>
              </a:rPr>
              <a:t> </a:t>
            </a:r>
            <a:r>
              <a:rPr lang="en-GB" sz="1200" noProof="0" dirty="0" err="1">
                <a:ea typeface="Public Sans"/>
                <a:cs typeface="Public Sans"/>
                <a:sym typeface="Public Sans"/>
              </a:rPr>
              <a:t>fundamentales</a:t>
            </a:r>
            <a:r>
              <a:rPr lang="en-GB" sz="1200" noProof="0" dirty="0">
                <a:ea typeface="Public Sans"/>
                <a:cs typeface="Public Sans"/>
                <a:sym typeface="Public Sans"/>
              </a:rPr>
              <a:t> de la </a:t>
            </a:r>
            <a:r>
              <a:rPr lang="en-GB" sz="1200" noProof="0" dirty="0" err="1">
                <a:ea typeface="Public Sans"/>
                <a:cs typeface="Public Sans"/>
                <a:sym typeface="Public Sans"/>
              </a:rPr>
              <a:t>economía</a:t>
            </a:r>
            <a:r>
              <a:rPr lang="en-GB" sz="1200" noProof="0" dirty="0">
                <a:ea typeface="Public Sans"/>
                <a:cs typeface="Public Sans"/>
                <a:sym typeface="Public Sans"/>
              </a:rPr>
              <a:t> circular son:</a:t>
            </a:r>
          </a:p>
          <a:p>
            <a:pPr latinLnBrk="0"/>
            <a:endParaRPr lang="en-GB" sz="1200" noProof="0" dirty="0">
              <a:ea typeface="Public Sans"/>
              <a:cs typeface="Public Sans"/>
              <a:sym typeface="Public Sans"/>
            </a:endParaRPr>
          </a:p>
          <a:p>
            <a:pPr latinLnBrk="0"/>
            <a:r>
              <a:rPr lang="en-GB" sz="1200" b="1" noProof="0" dirty="0" err="1">
                <a:ea typeface="Public Sans"/>
                <a:cs typeface="Public Sans"/>
                <a:sym typeface="Public Sans"/>
              </a:rPr>
              <a:t>Reducir</a:t>
            </a:r>
            <a:r>
              <a:rPr lang="en-GB" sz="1200" b="1" noProof="0" dirty="0">
                <a:ea typeface="Public Sans"/>
                <a:cs typeface="Public Sans"/>
                <a:sym typeface="Public Sans"/>
              </a:rPr>
              <a:t>: </a:t>
            </a:r>
            <a:r>
              <a:rPr lang="en-GB" sz="1200" noProof="0" dirty="0" err="1">
                <a:ea typeface="Public Sans"/>
                <a:cs typeface="Public Sans"/>
                <a:sym typeface="Public Sans"/>
              </a:rPr>
              <a:t>Minimizar</a:t>
            </a:r>
            <a:r>
              <a:rPr lang="en-GB" sz="1200" noProof="0" dirty="0">
                <a:ea typeface="Public Sans"/>
                <a:cs typeface="Public Sans"/>
                <a:sym typeface="Public Sans"/>
              </a:rPr>
              <a:t>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consumo</a:t>
            </a:r>
            <a:r>
              <a:rPr lang="en-GB" sz="1200" noProof="0" dirty="0">
                <a:ea typeface="Public Sans"/>
                <a:cs typeface="Public Sans"/>
                <a:sym typeface="Public Sans"/>
              </a:rPr>
              <a:t> de </a:t>
            </a:r>
            <a:r>
              <a:rPr lang="en-GB" sz="1200" noProof="0" dirty="0" err="1">
                <a:ea typeface="Public Sans"/>
                <a:cs typeface="Public Sans"/>
                <a:sym typeface="Public Sans"/>
              </a:rPr>
              <a:t>energía</a:t>
            </a:r>
            <a:r>
              <a:rPr lang="en-GB" sz="1200" noProof="0" dirty="0">
                <a:ea typeface="Public Sans"/>
                <a:cs typeface="Public Sans"/>
                <a:sym typeface="Public Sans"/>
              </a:rPr>
              <a:t> y </a:t>
            </a:r>
            <a:r>
              <a:rPr lang="en-GB" sz="1200" noProof="0" dirty="0" err="1">
                <a:ea typeface="Public Sans"/>
                <a:cs typeface="Public Sans"/>
                <a:sym typeface="Public Sans"/>
              </a:rPr>
              <a:t>los</a:t>
            </a:r>
            <a:r>
              <a:rPr lang="en-GB" sz="1200" noProof="0" dirty="0">
                <a:ea typeface="Public Sans"/>
                <a:cs typeface="Public Sans"/>
                <a:sym typeface="Public Sans"/>
              </a:rPr>
              <a:t> </a:t>
            </a:r>
            <a:r>
              <a:rPr lang="en-GB" sz="1200" noProof="0" dirty="0" err="1">
                <a:ea typeface="Public Sans"/>
                <a:cs typeface="Public Sans"/>
                <a:sym typeface="Public Sans"/>
              </a:rPr>
              <a:t>residuos</a:t>
            </a:r>
            <a:r>
              <a:rPr lang="en-GB" sz="1200" noProof="0" dirty="0">
                <a:ea typeface="Public Sans"/>
                <a:cs typeface="Public Sans"/>
                <a:sym typeface="Public Sans"/>
              </a:rPr>
              <a:t> </a:t>
            </a:r>
            <a:r>
              <a:rPr lang="en-GB" sz="1200" noProof="0" dirty="0" err="1">
                <a:ea typeface="Public Sans"/>
                <a:cs typeface="Public Sans"/>
                <a:sym typeface="Public Sans"/>
              </a:rPr>
              <a:t>mediante</a:t>
            </a:r>
            <a:r>
              <a:rPr lang="en-GB" sz="1200" noProof="0" dirty="0">
                <a:ea typeface="Public Sans"/>
                <a:cs typeface="Public Sans"/>
                <a:sym typeface="Public Sans"/>
              </a:rPr>
              <a:t>: </a:t>
            </a:r>
          </a:p>
          <a:p>
            <a:pPr latinLnBrk="0"/>
            <a:endParaRPr lang="en-GB" sz="1200" noProof="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err="1">
                <a:ea typeface="Public Sans"/>
                <a:cs typeface="Public Sans"/>
                <a:sym typeface="Public Sans"/>
              </a:rPr>
              <a:t>Medidas</a:t>
            </a:r>
            <a:r>
              <a:rPr lang="en-GB" sz="1200" noProof="0" dirty="0">
                <a:ea typeface="Public Sans"/>
                <a:cs typeface="Public Sans"/>
                <a:sym typeface="Public Sans"/>
              </a:rPr>
              <a:t> de </a:t>
            </a:r>
            <a:r>
              <a:rPr lang="en-GB" sz="1200" noProof="0" dirty="0" err="1">
                <a:ea typeface="Public Sans"/>
                <a:cs typeface="Public Sans"/>
                <a:sym typeface="Public Sans"/>
              </a:rPr>
              <a:t>eficiencia</a:t>
            </a:r>
            <a:r>
              <a:rPr lang="en-GB" sz="1200" noProof="0" dirty="0">
                <a:ea typeface="Public Sans"/>
                <a:cs typeface="Public Sans"/>
                <a:sym typeface="Public Sans"/>
              </a:rPr>
              <a:t> </a:t>
            </a:r>
            <a:r>
              <a:rPr lang="en-GB" sz="1200" noProof="0" dirty="0" err="1">
                <a:ea typeface="Public Sans"/>
                <a:cs typeface="Public Sans"/>
                <a:sym typeface="Public Sans"/>
              </a:rPr>
              <a:t>energética</a:t>
            </a:r>
            <a:r>
              <a:rPr lang="en-GB" sz="1200" noProof="0" dirty="0">
                <a:ea typeface="Public Sans"/>
                <a:cs typeface="Public Sans"/>
                <a:sym typeface="Public Sans"/>
              </a:rPr>
              <a:t>.</a:t>
            </a:r>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	</a:t>
            </a:r>
            <a:r>
              <a:rPr lang="en-GB" sz="1200" noProof="0" dirty="0" err="1">
                <a:ea typeface="Public Sans"/>
                <a:cs typeface="Public Sans"/>
                <a:sym typeface="Public Sans"/>
              </a:rPr>
              <a:t>Incentivos</a:t>
            </a:r>
            <a:r>
              <a:rPr lang="en-GB" sz="1200" noProof="0" dirty="0">
                <a:ea typeface="Public Sans"/>
                <a:cs typeface="Public Sans"/>
                <a:sym typeface="Public Sans"/>
              </a:rPr>
              <a:t> para </a:t>
            </a:r>
            <a:r>
              <a:rPr lang="en-GB" sz="1200" noProof="0" dirty="0" err="1">
                <a:ea typeface="Public Sans"/>
                <a:cs typeface="Public Sans"/>
                <a:sym typeface="Public Sans"/>
              </a:rPr>
              <a:t>el</a:t>
            </a:r>
            <a:r>
              <a:rPr lang="en-GB" sz="1200" noProof="0" dirty="0">
                <a:ea typeface="Public Sans"/>
                <a:cs typeface="Public Sans"/>
                <a:sym typeface="Public Sans"/>
              </a:rPr>
              <a:t> </a:t>
            </a:r>
            <a:r>
              <a:rPr lang="en-GB" sz="1200" noProof="0" dirty="0" err="1">
                <a:ea typeface="Public Sans"/>
                <a:cs typeface="Public Sans"/>
                <a:sym typeface="Public Sans"/>
              </a:rPr>
              <a:t>uso</a:t>
            </a:r>
            <a:r>
              <a:rPr lang="en-GB" sz="1200" noProof="0" dirty="0">
                <a:ea typeface="Public Sans"/>
                <a:cs typeface="Public Sans"/>
                <a:sym typeface="Public Sans"/>
              </a:rPr>
              <a:t> de </a:t>
            </a:r>
            <a:r>
              <a:rPr lang="en-GB" sz="1200" noProof="0" dirty="0" err="1">
                <a:ea typeface="Public Sans"/>
                <a:cs typeface="Public Sans"/>
                <a:sym typeface="Public Sans"/>
              </a:rPr>
              <a:t>energía</a:t>
            </a:r>
            <a:r>
              <a:rPr lang="en-GB" sz="1200" noProof="0" dirty="0">
                <a:ea typeface="Public Sans"/>
                <a:cs typeface="Public Sans"/>
                <a:sym typeface="Public Sans"/>
              </a:rPr>
              <a:t> </a:t>
            </a:r>
            <a:r>
              <a:rPr lang="en-GB" sz="1200" noProof="0" dirty="0" err="1">
                <a:ea typeface="Public Sans"/>
                <a:cs typeface="Public Sans"/>
                <a:sym typeface="Public Sans"/>
              </a:rPr>
              <a:t>durante</a:t>
            </a:r>
            <a:r>
              <a:rPr lang="en-GB" sz="1200" noProof="0" dirty="0">
                <a:ea typeface="Public Sans"/>
                <a:cs typeface="Public Sans"/>
                <a:sym typeface="Public Sans"/>
              </a:rPr>
              <a:t> las horas </a:t>
            </a:r>
            <a:r>
              <a:rPr lang="en-GB" sz="1200" noProof="0" dirty="0" err="1">
                <a:ea typeface="Public Sans"/>
                <a:cs typeface="Public Sans"/>
                <a:sym typeface="Public Sans"/>
              </a:rPr>
              <a:t>valle</a:t>
            </a:r>
            <a:r>
              <a:rPr lang="en-GB" sz="1200" noProof="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a:ea typeface="Public Sans"/>
                <a:cs typeface="Public Sans"/>
                <a:sym typeface="Public Sans"/>
              </a:rPr>
              <a:t>La </a:t>
            </a:r>
            <a:r>
              <a:rPr lang="en-GB" sz="1200" noProof="0" dirty="0" err="1">
                <a:ea typeface="Public Sans"/>
                <a:cs typeface="Public Sans"/>
                <a:sym typeface="Public Sans"/>
              </a:rPr>
              <a:t>adopción</a:t>
            </a:r>
            <a:r>
              <a:rPr lang="en-GB" sz="1200" noProof="0" dirty="0">
                <a:ea typeface="Public Sans"/>
                <a:cs typeface="Public Sans"/>
                <a:sym typeface="Public Sans"/>
              </a:rPr>
              <a:t> de </a:t>
            </a:r>
            <a:r>
              <a:rPr lang="en-GB" sz="1200" noProof="0" dirty="0" err="1">
                <a:ea typeface="Public Sans"/>
                <a:cs typeface="Public Sans"/>
                <a:sym typeface="Public Sans"/>
              </a:rPr>
              <a:t>tecnologías</a:t>
            </a:r>
            <a:r>
              <a:rPr lang="en-GB" sz="1200" noProof="0" dirty="0">
                <a:ea typeface="Public Sans"/>
                <a:cs typeface="Public Sans"/>
                <a:sym typeface="Public Sans"/>
              </a:rPr>
              <a:t> </a:t>
            </a:r>
            <a:r>
              <a:rPr lang="en-GB" sz="1200" noProof="0" dirty="0" err="1">
                <a:ea typeface="Public Sans"/>
                <a:cs typeface="Public Sans"/>
                <a:sym typeface="Public Sans"/>
              </a:rPr>
              <a:t>energéticas</a:t>
            </a:r>
            <a:r>
              <a:rPr lang="en-GB" sz="1200" noProof="0" dirty="0">
                <a:ea typeface="Public Sans"/>
                <a:cs typeface="Public Sans"/>
                <a:sym typeface="Public Sans"/>
              </a:rPr>
              <a:t> </a:t>
            </a:r>
            <a:r>
              <a:rPr lang="en-GB" sz="1200" noProof="0" dirty="0" err="1">
                <a:ea typeface="Public Sans"/>
                <a:cs typeface="Public Sans"/>
                <a:sym typeface="Public Sans"/>
              </a:rPr>
              <a:t>sostenibles</a:t>
            </a:r>
            <a:r>
              <a:rPr lang="en-GB" sz="1200" noProof="0" dirty="0">
                <a:ea typeface="Public Sans"/>
                <a:cs typeface="Public Sans"/>
                <a:sym typeface="Public Sans"/>
              </a:rPr>
              <a:t>.</a:t>
            </a:r>
          </a:p>
          <a:p>
            <a:pPr latinLnBrk="0"/>
            <a:endParaRPr lang="en-GB" sz="1200" dirty="0">
              <a:ea typeface="Public Sans"/>
              <a:cs typeface="Public Sans"/>
              <a:sym typeface="Public Sans"/>
            </a:endParaRPr>
          </a:p>
          <a:p>
            <a:pPr latinLnBrk="0"/>
            <a:r>
              <a:rPr lang="en-GB" sz="1200" b="1" dirty="0" err="1">
                <a:ea typeface="Public Sans"/>
                <a:cs typeface="Public Sans"/>
                <a:sym typeface="Public Sans"/>
              </a:rPr>
              <a:t>Reutilizar</a:t>
            </a:r>
            <a:r>
              <a:rPr lang="en-GB" sz="1200" b="1" dirty="0">
                <a:ea typeface="Public Sans"/>
                <a:cs typeface="Public Sans"/>
                <a:sym typeface="Public Sans"/>
              </a:rPr>
              <a:t>: </a:t>
            </a:r>
            <a:r>
              <a:rPr lang="en-GB" sz="1200" dirty="0" err="1">
                <a:ea typeface="Public Sans"/>
                <a:cs typeface="Public Sans"/>
                <a:sym typeface="Public Sans"/>
              </a:rPr>
              <a:t>Reutilizar</a:t>
            </a:r>
            <a:r>
              <a:rPr lang="en-GB" sz="1200" dirty="0">
                <a:ea typeface="Public Sans"/>
                <a:cs typeface="Public Sans"/>
                <a:sym typeface="Public Sans"/>
              </a:rPr>
              <a:t> o </a:t>
            </a:r>
            <a:r>
              <a:rPr lang="en-GB" sz="1200" dirty="0" err="1">
                <a:ea typeface="Public Sans"/>
                <a:cs typeface="Public Sans"/>
                <a:sym typeface="Public Sans"/>
              </a:rPr>
              <a:t>encontrar</a:t>
            </a:r>
            <a:r>
              <a:rPr lang="en-GB" sz="1200" dirty="0">
                <a:ea typeface="Public Sans"/>
                <a:cs typeface="Public Sans"/>
                <a:sym typeface="Public Sans"/>
              </a:rPr>
              <a:t> </a:t>
            </a:r>
            <a:r>
              <a:rPr lang="en-GB" sz="1200" dirty="0" err="1">
                <a:ea typeface="Public Sans"/>
                <a:cs typeface="Public Sans"/>
                <a:sym typeface="Public Sans"/>
              </a:rPr>
              <a:t>nuevas</a:t>
            </a:r>
            <a:r>
              <a:rPr lang="en-GB" sz="1200" dirty="0">
                <a:ea typeface="Public Sans"/>
                <a:cs typeface="Public Sans"/>
                <a:sym typeface="Public Sans"/>
              </a:rPr>
              <a:t> </a:t>
            </a:r>
            <a:r>
              <a:rPr lang="en-GB" sz="1200" dirty="0" err="1">
                <a:ea typeface="Public Sans"/>
                <a:cs typeface="Public Sans"/>
                <a:sym typeface="Public Sans"/>
              </a:rPr>
              <a:t>aplicaciones</a:t>
            </a:r>
            <a:r>
              <a:rPr lang="en-GB" sz="1200" dirty="0">
                <a:ea typeface="Public Sans"/>
                <a:cs typeface="Public Sans"/>
                <a:sym typeface="Public Sans"/>
              </a:rPr>
              <a:t> para las </a:t>
            </a:r>
            <a:r>
              <a:rPr lang="en-GB" sz="1200" dirty="0" err="1">
                <a:ea typeface="Public Sans"/>
                <a:cs typeface="Public Sans"/>
                <a:sym typeface="Public Sans"/>
              </a:rPr>
              <a:t>infraestructuras</a:t>
            </a:r>
            <a:r>
              <a:rPr lang="en-GB" sz="1200" dirty="0">
                <a:ea typeface="Public Sans"/>
                <a:cs typeface="Public Sans"/>
                <a:sym typeface="Public Sans"/>
              </a:rPr>
              <a:t> y </a:t>
            </a:r>
            <a:r>
              <a:rPr lang="en-GB" sz="1200" dirty="0" err="1">
                <a:ea typeface="Public Sans"/>
                <a:cs typeface="Public Sans"/>
                <a:sym typeface="Public Sans"/>
              </a:rPr>
              <a:t>componentes</a:t>
            </a:r>
            <a:r>
              <a:rPr lang="en-GB" sz="1200" dirty="0">
                <a:ea typeface="Public Sans"/>
                <a:cs typeface="Public Sans"/>
                <a:sym typeface="Public Sans"/>
              </a:rPr>
              <a:t> </a:t>
            </a:r>
            <a:r>
              <a:rPr lang="en-GB" sz="1200" dirty="0" err="1">
                <a:ea typeface="Public Sans"/>
                <a:cs typeface="Public Sans"/>
                <a:sym typeface="Public Sans"/>
              </a:rPr>
              <a:t>energéticos</a:t>
            </a:r>
            <a:r>
              <a:rPr lang="en-GB" sz="1200" dirty="0">
                <a:ea typeface="Public Sans"/>
                <a:cs typeface="Public Sans"/>
                <a:sym typeface="Public Sans"/>
              </a:rPr>
              <a:t>. Por </a:t>
            </a:r>
            <a:r>
              <a:rPr lang="en-GB" sz="1200" dirty="0" err="1">
                <a:ea typeface="Public Sans"/>
                <a:cs typeface="Public Sans"/>
                <a:sym typeface="Public Sans"/>
              </a:rPr>
              <a:t>ejemplo</a:t>
            </a:r>
            <a:r>
              <a:rPr lang="en-GB" sz="1200" dirty="0">
                <a:ea typeface="Public Sans"/>
                <a:cs typeface="Public Sans"/>
                <a:sym typeface="Public Sans"/>
              </a:rPr>
              <a:t>:</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err="1">
                <a:ea typeface="Public Sans"/>
                <a:cs typeface="Public Sans"/>
                <a:sym typeface="Public Sans"/>
              </a:rPr>
              <a:t>Reutilizar</a:t>
            </a:r>
            <a:r>
              <a:rPr lang="en-GB" sz="1200" dirty="0">
                <a:ea typeface="Public Sans"/>
                <a:cs typeface="Public Sans"/>
                <a:sym typeface="Public Sans"/>
              </a:rPr>
              <a:t> las palas de </a:t>
            </a:r>
            <a:r>
              <a:rPr lang="en-GB" sz="1200" dirty="0" err="1">
                <a:ea typeface="Public Sans"/>
                <a:cs typeface="Public Sans"/>
                <a:sym typeface="Public Sans"/>
              </a:rPr>
              <a:t>los</a:t>
            </a:r>
            <a:r>
              <a:rPr lang="en-GB" sz="1200" dirty="0">
                <a:ea typeface="Public Sans"/>
                <a:cs typeface="Public Sans"/>
                <a:sym typeface="Public Sans"/>
              </a:rPr>
              <a:t> </a:t>
            </a:r>
            <a:r>
              <a:rPr lang="en-GB" sz="1200" dirty="0" err="1">
                <a:ea typeface="Public Sans"/>
                <a:cs typeface="Public Sans"/>
                <a:sym typeface="Public Sans"/>
              </a:rPr>
              <a:t>aerogeneradores</a:t>
            </a:r>
            <a:r>
              <a:rPr lang="en-GB" sz="1200" dirty="0">
                <a:ea typeface="Public Sans"/>
                <a:cs typeface="Public Sans"/>
                <a:sym typeface="Public Sans"/>
              </a:rPr>
              <a:t> </a:t>
            </a:r>
            <a:r>
              <a:rPr lang="en-GB" sz="1200" dirty="0" err="1">
                <a:ea typeface="Public Sans"/>
                <a:cs typeface="Public Sans"/>
                <a:sym typeface="Public Sans"/>
              </a:rPr>
              <a:t>retirados</a:t>
            </a:r>
            <a:r>
              <a:rPr lang="en-GB" sz="1200" dirty="0">
                <a:ea typeface="Public Sans"/>
                <a:cs typeface="Public Sans"/>
                <a:sym typeface="Public Sans"/>
              </a:rPr>
              <a:t> para </a:t>
            </a:r>
            <a:r>
              <a:rPr lang="en-GB" sz="1200" dirty="0" err="1">
                <a:ea typeface="Public Sans"/>
                <a:cs typeface="Public Sans"/>
                <a:sym typeface="Public Sans"/>
              </a:rPr>
              <a:t>construir</a:t>
            </a:r>
            <a:r>
              <a:rPr lang="en-GB" sz="1200" dirty="0">
                <a:ea typeface="Public Sans"/>
                <a:cs typeface="Public Sans"/>
                <a:sym typeface="Public Sans"/>
              </a:rPr>
              <a:t> </a:t>
            </a:r>
            <a:r>
              <a:rPr lang="en-GB" sz="1200" dirty="0" err="1">
                <a:ea typeface="Public Sans"/>
                <a:cs typeface="Public Sans"/>
                <a:sym typeface="Public Sans"/>
              </a:rPr>
              <a:t>puentes</a:t>
            </a:r>
            <a:r>
              <a:rPr lang="en-GB" sz="1200" dirty="0">
                <a:ea typeface="Public Sans"/>
                <a:cs typeface="Public Sans"/>
                <a:sym typeface="Public Sans"/>
              </a:rPr>
              <a:t> </a:t>
            </a:r>
            <a:r>
              <a:rPr lang="en-GB" sz="1200" dirty="0" err="1">
                <a:ea typeface="Public Sans"/>
                <a:cs typeface="Public Sans"/>
                <a:sym typeface="Public Sans"/>
              </a:rPr>
              <a:t>peatonales</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err="1">
                <a:ea typeface="Public Sans"/>
                <a:cs typeface="Public Sans"/>
                <a:sym typeface="Public Sans"/>
              </a:rPr>
              <a:t>Utilizar</a:t>
            </a:r>
            <a:r>
              <a:rPr lang="en-GB" sz="1200" dirty="0">
                <a:ea typeface="Public Sans"/>
                <a:cs typeface="Public Sans"/>
                <a:sym typeface="Public Sans"/>
              </a:rPr>
              <a:t> </a:t>
            </a:r>
            <a:r>
              <a:rPr lang="en-GB" sz="1200" dirty="0" err="1">
                <a:ea typeface="Public Sans"/>
                <a:cs typeface="Public Sans"/>
                <a:sym typeface="Public Sans"/>
              </a:rPr>
              <a:t>baterías</a:t>
            </a:r>
            <a:r>
              <a:rPr lang="en-GB" sz="1200" dirty="0">
                <a:ea typeface="Public Sans"/>
                <a:cs typeface="Public Sans"/>
                <a:sym typeface="Public Sans"/>
              </a:rPr>
              <a:t> de </a:t>
            </a:r>
            <a:r>
              <a:rPr lang="en-GB" sz="1200" dirty="0" err="1">
                <a:ea typeface="Public Sans"/>
                <a:cs typeface="Public Sans"/>
                <a:sym typeface="Public Sans"/>
              </a:rPr>
              <a:t>vehículos</a:t>
            </a:r>
            <a:r>
              <a:rPr lang="en-GB" sz="1200" dirty="0">
                <a:ea typeface="Public Sans"/>
                <a:cs typeface="Public Sans"/>
                <a:sym typeface="Public Sans"/>
              </a:rPr>
              <a:t> </a:t>
            </a:r>
            <a:r>
              <a:rPr lang="en-GB" sz="1200" dirty="0" err="1">
                <a:ea typeface="Public Sans"/>
                <a:cs typeface="Public Sans"/>
                <a:sym typeface="Public Sans"/>
              </a:rPr>
              <a:t>eléctricos</a:t>
            </a:r>
            <a:r>
              <a:rPr lang="en-GB" sz="1200" dirty="0">
                <a:ea typeface="Public Sans"/>
                <a:cs typeface="Public Sans"/>
                <a:sym typeface="Public Sans"/>
              </a:rPr>
              <a:t> para </a:t>
            </a:r>
            <a:r>
              <a:rPr lang="en-GB" sz="1200" dirty="0" err="1">
                <a:ea typeface="Public Sans"/>
                <a:cs typeface="Public Sans"/>
                <a:sym typeface="Public Sans"/>
              </a:rPr>
              <a:t>el</a:t>
            </a:r>
            <a:r>
              <a:rPr lang="en-GB" sz="1200" dirty="0">
                <a:ea typeface="Public Sans"/>
                <a:cs typeface="Public Sans"/>
                <a:sym typeface="Public Sans"/>
              </a:rPr>
              <a:t> </a:t>
            </a:r>
            <a:r>
              <a:rPr lang="en-GB" sz="1200" dirty="0" err="1">
                <a:ea typeface="Public Sans"/>
                <a:cs typeface="Public Sans"/>
                <a:sym typeface="Public Sans"/>
              </a:rPr>
              <a:t>almacenamiento</a:t>
            </a:r>
            <a:r>
              <a:rPr lang="en-GB" sz="1200" dirty="0">
                <a:ea typeface="Public Sans"/>
                <a:cs typeface="Public Sans"/>
                <a:sym typeface="Public Sans"/>
              </a:rPr>
              <a:t> de </a:t>
            </a:r>
            <a:r>
              <a:rPr lang="en-GB" sz="1200" dirty="0" err="1">
                <a:ea typeface="Public Sans"/>
                <a:cs typeface="Public Sans"/>
                <a:sym typeface="Public Sans"/>
              </a:rPr>
              <a:t>energía</a:t>
            </a:r>
            <a:r>
              <a:rPr lang="en-GB" sz="1200" dirty="0">
                <a:ea typeface="Public Sans"/>
                <a:cs typeface="Public Sans"/>
                <a:sym typeface="Public Sans"/>
              </a:rPr>
              <a:t> a </a:t>
            </a:r>
            <a:r>
              <a:rPr lang="en-GB" sz="1200" dirty="0" err="1">
                <a:ea typeface="Public Sans"/>
                <a:cs typeface="Public Sans"/>
                <a:sym typeface="Public Sans"/>
              </a:rPr>
              <a:t>escala</a:t>
            </a:r>
            <a:r>
              <a:rPr lang="en-GB" sz="1200" dirty="0">
                <a:ea typeface="Public Sans"/>
                <a:cs typeface="Public Sans"/>
                <a:sym typeface="Public Sans"/>
              </a:rPr>
              <a:t> de red.</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24701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La </a:t>
            </a:r>
            <a:r>
              <a:rPr lang="en-US" sz="1200" b="1" kern="1200" dirty="0" err="1">
                <a:solidFill>
                  <a:schemeClr val="bg1"/>
                </a:solidFill>
                <a:latin typeface="+mn-lt"/>
                <a:ea typeface="Public Sans"/>
                <a:cs typeface="Public Sans"/>
                <a:sym typeface="Public Sans"/>
              </a:rPr>
              <a:t>economía</a:t>
            </a:r>
            <a:r>
              <a:rPr lang="en-US" sz="1200" b="1" kern="1200" dirty="0">
                <a:solidFill>
                  <a:schemeClr val="bg1"/>
                </a:solidFill>
                <a:latin typeface="+mn-lt"/>
                <a:ea typeface="Public Sans"/>
                <a:cs typeface="Public Sans"/>
                <a:sym typeface="Public Sans"/>
              </a:rPr>
              <a:t> circular </a:t>
            </a:r>
            <a:endParaRPr lang="en-US" sz="1050" kern="1200" dirty="0">
              <a:solidFill>
                <a:schemeClr val="bg1"/>
              </a:solidFill>
              <a:latin typeface="+mn-lt"/>
              <a:ea typeface="+mn-ea"/>
              <a:cs typeface="+mn-cs"/>
            </a:endParaRPr>
          </a:p>
          <a:p>
            <a:pPr latinLnBrk="0"/>
            <a:endParaRPr lang="en-GB" sz="1200" dirty="0">
              <a:ea typeface="Public Sans"/>
              <a:cs typeface="Public Sans"/>
              <a:sym typeface="Public Sans"/>
            </a:endParaRPr>
          </a:p>
          <a:p>
            <a:pPr latinLnBrk="0"/>
            <a:r>
              <a:rPr lang="en-GB" sz="1200" b="1" dirty="0" err="1">
                <a:ea typeface="Public Sans"/>
                <a:cs typeface="Public Sans"/>
                <a:sym typeface="Public Sans"/>
              </a:rPr>
              <a:t>Reciclar</a:t>
            </a:r>
            <a:r>
              <a:rPr lang="en-GB" sz="1200" b="1" dirty="0">
                <a:ea typeface="Public Sans"/>
                <a:cs typeface="Public Sans"/>
                <a:sym typeface="Public Sans"/>
              </a:rPr>
              <a:t>: </a:t>
            </a:r>
            <a:r>
              <a:rPr lang="en-GB" sz="1200" dirty="0" err="1">
                <a:ea typeface="Public Sans"/>
                <a:cs typeface="Public Sans"/>
                <a:sym typeface="Public Sans"/>
              </a:rPr>
              <a:t>recuperar</a:t>
            </a:r>
            <a:r>
              <a:rPr lang="en-GB" sz="1200" dirty="0">
                <a:ea typeface="Public Sans"/>
                <a:cs typeface="Public Sans"/>
                <a:sym typeface="Public Sans"/>
              </a:rPr>
              <a:t> </a:t>
            </a:r>
            <a:r>
              <a:rPr lang="en-GB" sz="1200" dirty="0" err="1">
                <a:ea typeface="Public Sans"/>
                <a:cs typeface="Public Sans"/>
                <a:sym typeface="Public Sans"/>
              </a:rPr>
              <a:t>materiales</a:t>
            </a:r>
            <a:r>
              <a:rPr lang="en-GB" sz="1200" dirty="0">
                <a:ea typeface="Public Sans"/>
                <a:cs typeface="Public Sans"/>
                <a:sym typeface="Public Sans"/>
              </a:rPr>
              <a:t> </a:t>
            </a:r>
            <a:r>
              <a:rPr lang="en-GB" sz="1200" dirty="0" err="1">
                <a:ea typeface="Public Sans"/>
                <a:cs typeface="Public Sans"/>
                <a:sym typeface="Public Sans"/>
              </a:rPr>
              <a:t>valiosos</a:t>
            </a:r>
            <a:r>
              <a:rPr lang="en-GB" sz="1200" dirty="0">
                <a:ea typeface="Public Sans"/>
                <a:cs typeface="Public Sans"/>
                <a:sym typeface="Public Sans"/>
              </a:rPr>
              <a:t> de </a:t>
            </a:r>
            <a:r>
              <a:rPr lang="en-GB" sz="1200" dirty="0" err="1">
                <a:ea typeface="Public Sans"/>
                <a:cs typeface="Public Sans"/>
                <a:sym typeface="Public Sans"/>
              </a:rPr>
              <a:t>tecnologías</a:t>
            </a:r>
            <a:r>
              <a:rPr lang="en-GB" sz="1200" dirty="0">
                <a:ea typeface="Public Sans"/>
                <a:cs typeface="Public Sans"/>
                <a:sym typeface="Public Sans"/>
              </a:rPr>
              <a:t> </a:t>
            </a:r>
            <a:r>
              <a:rPr lang="en-GB" sz="1200" dirty="0" err="1">
                <a:ea typeface="Public Sans"/>
                <a:cs typeface="Public Sans"/>
                <a:sym typeface="Public Sans"/>
              </a:rPr>
              <a:t>energéticas</a:t>
            </a:r>
            <a:r>
              <a:rPr lang="en-GB" sz="1200" dirty="0">
                <a:ea typeface="Public Sans"/>
                <a:cs typeface="Public Sans"/>
                <a:sym typeface="Public Sans"/>
              </a:rPr>
              <a:t> al final de </a:t>
            </a:r>
            <a:r>
              <a:rPr lang="en-GB" sz="1200" dirty="0" err="1">
                <a:ea typeface="Public Sans"/>
                <a:cs typeface="Public Sans"/>
                <a:sym typeface="Public Sans"/>
              </a:rPr>
              <a:t>su</a:t>
            </a:r>
            <a:r>
              <a:rPr lang="en-GB" sz="1200" dirty="0">
                <a:ea typeface="Public Sans"/>
                <a:cs typeface="Public Sans"/>
                <a:sym typeface="Public Sans"/>
              </a:rPr>
              <a:t> </a:t>
            </a:r>
            <a:r>
              <a:rPr lang="en-GB" sz="1200" dirty="0" err="1">
                <a:ea typeface="Public Sans"/>
                <a:cs typeface="Public Sans"/>
                <a:sym typeface="Public Sans"/>
              </a:rPr>
              <a:t>vida</a:t>
            </a:r>
            <a:r>
              <a:rPr lang="en-GB" sz="1200" dirty="0">
                <a:ea typeface="Public Sans"/>
                <a:cs typeface="Public Sans"/>
                <a:sym typeface="Public Sans"/>
              </a:rPr>
              <a:t> </a:t>
            </a:r>
            <a:r>
              <a:rPr lang="en-GB" sz="1200" dirty="0" err="1">
                <a:ea typeface="Public Sans"/>
                <a:cs typeface="Public Sans"/>
                <a:sym typeface="Public Sans"/>
              </a:rPr>
              <a:t>útil</a:t>
            </a:r>
            <a:r>
              <a:rPr lang="en-GB" sz="1200" dirty="0">
                <a:ea typeface="Public Sans"/>
                <a:cs typeface="Public Sans"/>
                <a:sym typeface="Public Sans"/>
              </a:rPr>
              <a:t>. Por </a:t>
            </a:r>
            <a:r>
              <a:rPr lang="en-GB" sz="1200" dirty="0" err="1">
                <a:ea typeface="Public Sans"/>
                <a:cs typeface="Public Sans"/>
                <a:sym typeface="Public Sans"/>
              </a:rPr>
              <a:t>ejemplo</a:t>
            </a:r>
            <a:r>
              <a:rPr lang="en-GB" sz="1200" dirty="0">
                <a:ea typeface="Public Sans"/>
                <a:cs typeface="Public Sans"/>
                <a:sym typeface="Public Sans"/>
              </a:rPr>
              <a:t>: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err="1">
                <a:ea typeface="Public Sans"/>
                <a:cs typeface="Public Sans"/>
                <a:sym typeface="Public Sans"/>
              </a:rPr>
              <a:t>Reciclar</a:t>
            </a:r>
            <a:r>
              <a:rPr lang="en-GB" sz="1200" dirty="0">
                <a:ea typeface="Public Sans"/>
                <a:cs typeface="Public Sans"/>
                <a:sym typeface="Public Sans"/>
              </a:rPr>
              <a:t> </a:t>
            </a:r>
            <a:r>
              <a:rPr lang="en-GB" sz="1200" dirty="0" err="1">
                <a:ea typeface="Public Sans"/>
                <a:cs typeface="Public Sans"/>
                <a:sym typeface="Public Sans"/>
              </a:rPr>
              <a:t>paneles</a:t>
            </a:r>
            <a:r>
              <a:rPr lang="en-GB" sz="1200" dirty="0">
                <a:ea typeface="Public Sans"/>
                <a:cs typeface="Public Sans"/>
                <a:sym typeface="Public Sans"/>
              </a:rPr>
              <a:t> </a:t>
            </a:r>
            <a:r>
              <a:rPr lang="en-GB" sz="1200" dirty="0" err="1">
                <a:ea typeface="Public Sans"/>
                <a:cs typeface="Public Sans"/>
                <a:sym typeface="Public Sans"/>
              </a:rPr>
              <a:t>solares</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err="1">
                <a:ea typeface="Public Sans"/>
                <a:cs typeface="Public Sans"/>
                <a:sym typeface="Public Sans"/>
              </a:rPr>
              <a:t>Recuperar</a:t>
            </a:r>
            <a:r>
              <a:rPr lang="en-GB" sz="1200" dirty="0">
                <a:ea typeface="Public Sans"/>
                <a:cs typeface="Public Sans"/>
                <a:sym typeface="Public Sans"/>
              </a:rPr>
              <a:t> </a:t>
            </a:r>
            <a:r>
              <a:rPr lang="en-GB" sz="1200" dirty="0" err="1">
                <a:ea typeface="Public Sans"/>
                <a:cs typeface="Public Sans"/>
                <a:sym typeface="Public Sans"/>
              </a:rPr>
              <a:t>elementos</a:t>
            </a:r>
            <a:r>
              <a:rPr lang="en-GB" sz="1200" dirty="0">
                <a:ea typeface="Public Sans"/>
                <a:cs typeface="Public Sans"/>
                <a:sym typeface="Public Sans"/>
              </a:rPr>
              <a:t> de tierras </a:t>
            </a:r>
            <a:r>
              <a:rPr lang="en-GB" sz="1200" dirty="0" err="1">
                <a:ea typeface="Public Sans"/>
                <a:cs typeface="Public Sans"/>
                <a:sym typeface="Public Sans"/>
              </a:rPr>
              <a:t>raras</a:t>
            </a:r>
            <a:r>
              <a:rPr lang="en-GB" sz="1200" dirty="0">
                <a:ea typeface="Public Sans"/>
                <a:cs typeface="Public Sans"/>
                <a:sym typeface="Public Sans"/>
              </a:rPr>
              <a:t> de las </a:t>
            </a:r>
            <a:r>
              <a:rPr lang="en-GB" sz="1200" dirty="0" err="1">
                <a:ea typeface="Public Sans"/>
                <a:cs typeface="Public Sans"/>
                <a:sym typeface="Public Sans"/>
              </a:rPr>
              <a:t>turbinas</a:t>
            </a:r>
            <a:r>
              <a:rPr lang="en-GB" sz="1200" dirty="0">
                <a:ea typeface="Public Sans"/>
                <a:cs typeface="Public Sans"/>
                <a:sym typeface="Public Sans"/>
              </a:rPr>
              <a:t> </a:t>
            </a:r>
            <a:r>
              <a:rPr lang="en-GB" sz="1200" dirty="0" err="1">
                <a:ea typeface="Public Sans"/>
                <a:cs typeface="Public Sans"/>
                <a:sym typeface="Public Sans"/>
              </a:rPr>
              <a:t>eólicas</a:t>
            </a:r>
            <a:r>
              <a:rPr lang="en-GB" sz="1200" dirty="0">
                <a:ea typeface="Public Sans"/>
                <a:cs typeface="Public Sans"/>
                <a:sym typeface="Public Sans"/>
              </a:rPr>
              <a: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97892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a:t>
            </a:r>
            <a:r>
              <a:rPr lang="en-US" sz="1200" b="1" kern="1200" dirty="0" err="1">
                <a:solidFill>
                  <a:schemeClr val="bg1"/>
                </a:solidFill>
                <a:latin typeface="+mn-lt"/>
                <a:ea typeface="Public Sans"/>
                <a:cs typeface="Public Sans"/>
                <a:sym typeface="Public Sans"/>
              </a:rPr>
              <a:t>Iniciativas</a:t>
            </a:r>
            <a:r>
              <a:rPr lang="en-US" sz="1200" b="1" kern="1200" dirty="0">
                <a:solidFill>
                  <a:schemeClr val="bg1"/>
                </a:solidFill>
                <a:latin typeface="+mn-lt"/>
                <a:ea typeface="Public Sans"/>
                <a:cs typeface="Public Sans"/>
                <a:sym typeface="Public Sans"/>
              </a:rPr>
              <a:t> de la Unión Europea para </a:t>
            </a:r>
            <a:r>
              <a:rPr lang="en-US" sz="1200" b="1" kern="1200" dirty="0" err="1">
                <a:solidFill>
                  <a:schemeClr val="bg1"/>
                </a:solidFill>
                <a:latin typeface="+mn-lt"/>
                <a:ea typeface="Public Sans"/>
                <a:cs typeface="Public Sans"/>
                <a:sym typeface="Public Sans"/>
              </a:rPr>
              <a:t>promover</a:t>
            </a:r>
            <a:r>
              <a:rPr lang="en-US" sz="1200" b="1" kern="1200" dirty="0">
                <a:solidFill>
                  <a:schemeClr val="bg1"/>
                </a:solidFill>
                <a:latin typeface="+mn-lt"/>
                <a:ea typeface="Public Sans"/>
                <a:cs typeface="Public Sans"/>
                <a:sym typeface="Public Sans"/>
              </a:rPr>
              <a:t> la </a:t>
            </a:r>
            <a:r>
              <a:rPr lang="en-US" sz="1200" b="1" kern="1200" dirty="0" err="1">
                <a:solidFill>
                  <a:schemeClr val="bg1"/>
                </a:solidFill>
                <a:latin typeface="+mn-lt"/>
                <a:ea typeface="Public Sans"/>
                <a:cs typeface="Public Sans"/>
                <a:sym typeface="Public Sans"/>
              </a:rPr>
              <a:t>circularidad</a:t>
            </a:r>
            <a:r>
              <a:rPr lang="en-US" sz="1200" b="1" kern="1200" dirty="0">
                <a:solidFill>
                  <a:schemeClr val="bg1"/>
                </a:solidFill>
                <a:latin typeface="+mn-lt"/>
                <a:ea typeface="Public Sans"/>
                <a:cs typeface="Public Sans"/>
                <a:sym typeface="Public Sans"/>
              </a:rPr>
              <a:t> </a:t>
            </a:r>
            <a:r>
              <a:rPr lang="en-US" sz="1200" b="1" kern="1200" dirty="0" err="1">
                <a:solidFill>
                  <a:schemeClr val="bg1"/>
                </a:solidFill>
                <a:latin typeface="+mn-lt"/>
                <a:ea typeface="Public Sans"/>
                <a:cs typeface="Public Sans"/>
                <a:sym typeface="Public Sans"/>
              </a:rPr>
              <a:t>en</a:t>
            </a:r>
            <a:r>
              <a:rPr lang="en-US" sz="1200" b="1" kern="1200" dirty="0">
                <a:solidFill>
                  <a:schemeClr val="bg1"/>
                </a:solidFill>
                <a:latin typeface="+mn-lt"/>
                <a:ea typeface="Public Sans"/>
                <a:cs typeface="Public Sans"/>
                <a:sym typeface="Public Sans"/>
              </a:rPr>
              <a:t> </a:t>
            </a:r>
            <a:r>
              <a:rPr lang="en-US" sz="1200" b="1" kern="1200" dirty="0" err="1">
                <a:solidFill>
                  <a:schemeClr val="bg1"/>
                </a:solidFill>
                <a:latin typeface="+mn-lt"/>
                <a:ea typeface="Public Sans"/>
                <a:cs typeface="Public Sans"/>
                <a:sym typeface="Public Sans"/>
              </a:rPr>
              <a:t>el</a:t>
            </a:r>
            <a:r>
              <a:rPr lang="en-US" sz="1200" b="1" kern="1200" dirty="0">
                <a:solidFill>
                  <a:schemeClr val="bg1"/>
                </a:solidFill>
                <a:latin typeface="+mn-lt"/>
                <a:ea typeface="Public Sans"/>
                <a:cs typeface="Public Sans"/>
                <a:sym typeface="Public Sans"/>
              </a:rPr>
              <a:t> sector </a:t>
            </a:r>
            <a:r>
              <a:rPr lang="en-US" sz="1200" b="1" kern="1200" dirty="0" err="1">
                <a:solidFill>
                  <a:schemeClr val="bg1"/>
                </a:solidFill>
                <a:latin typeface="+mn-lt"/>
                <a:ea typeface="Public Sans"/>
                <a:cs typeface="Public Sans"/>
                <a:sym typeface="Public Sans"/>
              </a:rPr>
              <a:t>energético</a:t>
            </a:r>
            <a:endParaRPr lang="en-US" sz="1200" b="1" kern="1200" dirty="0">
              <a:solidFill>
                <a:schemeClr val="bg1"/>
              </a:solidFill>
              <a:latin typeface="+mn-lt"/>
              <a:ea typeface="Public Sans"/>
              <a:cs typeface="Public Sans"/>
              <a:sym typeface="Public Sans"/>
            </a:endParaRPr>
          </a:p>
          <a:p>
            <a:pPr algn="ctr" latinLnBrk="0"/>
            <a:r>
              <a:rPr lang="en-US" sz="1200" i="1" dirty="0">
                <a:solidFill>
                  <a:schemeClr val="accent2"/>
                </a:solidFill>
              </a:rPr>
              <a:t>¿</a:t>
            </a:r>
            <a:r>
              <a:rPr lang="en-US" sz="1200" i="1" dirty="0" err="1">
                <a:solidFill>
                  <a:schemeClr val="accent2"/>
                </a:solidFill>
              </a:rPr>
              <a:t>Cómo</a:t>
            </a:r>
            <a:r>
              <a:rPr lang="en-US" sz="1200" i="1" dirty="0">
                <a:solidFill>
                  <a:schemeClr val="accent2"/>
                </a:solidFill>
              </a:rPr>
              <a:t> </a:t>
            </a:r>
            <a:r>
              <a:rPr lang="en-US" sz="1200" i="1" dirty="0" err="1">
                <a:solidFill>
                  <a:schemeClr val="accent2"/>
                </a:solidFill>
              </a:rPr>
              <a:t>apoya</a:t>
            </a:r>
            <a:r>
              <a:rPr lang="en-US" sz="1200" i="1" dirty="0">
                <a:solidFill>
                  <a:schemeClr val="accent2"/>
                </a:solidFill>
              </a:rPr>
              <a:t> la Unión Europea la </a:t>
            </a:r>
            <a:r>
              <a:rPr lang="en-US" sz="1200" i="1" dirty="0" err="1">
                <a:solidFill>
                  <a:schemeClr val="accent2"/>
                </a:solidFill>
              </a:rPr>
              <a:t>circularidad</a:t>
            </a:r>
            <a:r>
              <a:rPr lang="en-US" sz="1200" i="1" dirty="0">
                <a:solidFill>
                  <a:schemeClr val="accent2"/>
                </a:solidFill>
              </a:rPr>
              <a:t> </a:t>
            </a:r>
            <a:r>
              <a:rPr lang="en-US" sz="1200" i="1" dirty="0" err="1">
                <a:solidFill>
                  <a:schemeClr val="accent2"/>
                </a:solidFill>
              </a:rPr>
              <a:t>en</a:t>
            </a:r>
            <a:r>
              <a:rPr lang="en-US" sz="1200" i="1" dirty="0">
                <a:solidFill>
                  <a:schemeClr val="accent2"/>
                </a:solidFill>
              </a:rPr>
              <a:t> </a:t>
            </a:r>
            <a:r>
              <a:rPr lang="en-US" sz="1200" i="1" dirty="0" err="1">
                <a:solidFill>
                  <a:schemeClr val="accent2"/>
                </a:solidFill>
              </a:rPr>
              <a:t>el</a:t>
            </a:r>
            <a:r>
              <a:rPr lang="en-US" sz="1200" i="1" dirty="0">
                <a:solidFill>
                  <a:schemeClr val="accent2"/>
                </a:solidFill>
              </a:rPr>
              <a:t> sector </a:t>
            </a:r>
            <a:r>
              <a:rPr lang="en-US" sz="1200" i="1" dirty="0" err="1">
                <a:solidFill>
                  <a:schemeClr val="accent2"/>
                </a:solidFill>
              </a:rPr>
              <a:t>energético</a:t>
            </a:r>
            <a:r>
              <a:rPr lang="en-US" sz="1200" i="1" dirty="0">
                <a:solidFill>
                  <a:schemeClr val="accent2"/>
                </a:solidFill>
              </a:rPr>
              <a:t>?</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393581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3" name="TextBox 2">
            <a:extLst>
              <a:ext uri="{FF2B5EF4-FFF2-40B4-BE49-F238E27FC236}">
                <a16:creationId xmlns:a16="http://schemas.microsoft.com/office/drawing/2014/main" id="{3FF2DCE0-FF8D-4ED2-3C1F-16DB811E499D}"/>
              </a:ext>
            </a:extLst>
          </p:cNvPr>
          <p:cNvSpPr txBox="1"/>
          <p:nvPr userDrawn="1"/>
        </p:nvSpPr>
        <p:spPr>
          <a:xfrm>
            <a:off x="2086708" y="5996226"/>
            <a:ext cx="5498124" cy="861774"/>
          </a:xfrm>
          <a:prstGeom prst="rect">
            <a:avLst/>
          </a:prstGeom>
          <a:noFill/>
        </p:spPr>
        <p:txBody>
          <a:bodyPr wrap="square" rtlCol="0">
            <a:spAutoFit/>
          </a:bodyPr>
          <a:lstStyle/>
          <a:p>
            <a:pPr latinLnBrk="0" hangingPunct="0"/>
            <a:r>
              <a:rPr lang="es-ES_tradnl" sz="1000" b="0" i="0" kern="1200" noProof="0" dirty="0">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s-ES_tradnl" sz="1000" b="0" i="0" u="sng" kern="1200" noProof="0" dirty="0">
                <a:solidFill>
                  <a:schemeClr val="tx1"/>
                </a:solidFill>
                <a:effectLst/>
                <a:latin typeface="+mn-lt"/>
                <a:ea typeface="+mn-ea"/>
                <a:cs typeface="+mn-cs"/>
                <a:hlinkClick r:id="rId3" tooltip="Original URL: https://creativecommons.org/licenses/by-sa/4.0/deed.en. Click or tap if you trust this link."/>
              </a:rPr>
              <a:t>CC BY-SA 4.0, </a:t>
            </a:r>
            <a:r>
              <a:rPr lang="es-ES_tradnl" sz="1000" b="0" i="0" kern="1200" noProof="0" dirty="0">
                <a:solidFill>
                  <a:schemeClr val="tx1"/>
                </a:solidFill>
                <a:effectLst/>
                <a:latin typeface="+mn-lt"/>
                <a:ea typeface="+mn-ea"/>
                <a:cs typeface="+mn-cs"/>
              </a:rPr>
              <a:t>salvo que se indique lo contrario. </a:t>
            </a:r>
            <a:endParaRPr lang="es-ES_tradnl" sz="1000" noProof="0" dirty="0"/>
          </a:p>
        </p:txBody>
      </p:sp>
      <p:pic>
        <p:nvPicPr>
          <p:cNvPr id="6" name="Picture 5">
            <a:extLst>
              <a:ext uri="{FF2B5EF4-FFF2-40B4-BE49-F238E27FC236}">
                <a16:creationId xmlns:a16="http://schemas.microsoft.com/office/drawing/2014/main" id="{D03410EA-80E9-4A57-8113-4129D3DE74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2180" y="6221873"/>
            <a:ext cx="1958312" cy="410480"/>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www.iea.org/policies/15696-european-raw-materials-initiativ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single-market-economy.ec.europa.eu/sectors/raw-materials/areas-specific-interest/critical-raw-materials_en#critical-raw-materials-ac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notesSlide" Target="../notesSlides/not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slideLayout" Target="../slideLayouts/slideLayout2.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circulareconomy.europa.eu/platform/sites/default/files/2023-06/Circular-energy-transition.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C36F-74B8-BC2B-21AC-F2FCB28C8A1D}"/>
              </a:ext>
            </a:extLst>
          </p:cNvPr>
          <p:cNvSpPr>
            <a:spLocks noGrp="1"/>
          </p:cNvSpPr>
          <p:nvPr>
            <p:ph type="title" idx="4294967295"/>
          </p:nvPr>
        </p:nvSpPr>
        <p:spPr>
          <a:xfrm>
            <a:off x="331470" y="1668780"/>
            <a:ext cx="6972300" cy="4069080"/>
          </a:xfrm>
          <a:prstGeom prst="rect">
            <a:avLst/>
          </a:prstGeom>
        </p:spPr>
        <p:txBody>
          <a:bodyPr/>
          <a:lstStyle/>
          <a:p>
            <a:pPr rtl="0" eaLnBrk="1" latinLnBrk="0" hangingPunct="1"/>
            <a:r>
              <a:rPr lang="es-ES_tradnl" sz="72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Circularidad</a:t>
            </a:r>
            <a:r>
              <a:rPr lang="es-ES_tradnl" sz="7200" noProof="1">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s-ES_tradnl" sz="72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y</a:t>
            </a:r>
            <a:r>
              <a:rPr lang="es-ES_tradnl" sz="7200" noProof="1">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s-ES_tradnl" sz="72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la</a:t>
            </a:r>
            <a:r>
              <a:rPr lang="es-ES_tradnl" sz="7200" noProof="1">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s-ES_tradnl" sz="72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transición</a:t>
            </a:r>
            <a:r>
              <a:rPr lang="es-ES_tradnl" sz="7200" noProof="1">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s-ES_tradnl" sz="72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energética</a:t>
            </a:r>
            <a:r>
              <a:rPr lang="es-ES_tradnl" sz="7200" noProof="1">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s-ES_tradnl" sz="72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digital</a:t>
            </a:r>
            <a:endParaRPr lang="es-ES_tradnl" noProof="1"/>
          </a:p>
        </p:txBody>
      </p:sp>
      <p:pic>
        <p:nvPicPr>
          <p:cNvPr id="3" name="Picture 2" descr="EVERY1 logo.">
            <a:extLst>
              <a:ext uri="{FF2B5EF4-FFF2-40B4-BE49-F238E27FC236}">
                <a16:creationId xmlns:a16="http://schemas.microsoft.com/office/drawing/2014/main" id="{59EE2B6D-35E4-4C91-CC80-BAA946F23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descr="A circular mirror reflecting the silhouette of a tree.">
            <a:extLst>
              <a:ext uri="{FF2B5EF4-FFF2-40B4-BE49-F238E27FC236}">
                <a16:creationId xmlns:a16="http://schemas.microsoft.com/office/drawing/2014/main" id="{B709A27C-2D44-C83A-FD7D-D74368945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787" y="2040882"/>
            <a:ext cx="4510213" cy="2996070"/>
          </a:xfrm>
          <a:prstGeom prst="rect">
            <a:avLst/>
          </a:prstGeom>
        </p:spPr>
      </p:pic>
    </p:spTree>
    <p:extLst>
      <p:ext uri="{BB962C8B-B14F-4D97-AF65-F5344CB8AC3E}">
        <p14:creationId xmlns:p14="http://schemas.microsoft.com/office/powerpoint/2010/main" val="218281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3682652" y="2182039"/>
            <a:ext cx="8131865" cy="4093428"/>
          </a:xfrm>
          <a:prstGeom prst="rect">
            <a:avLst/>
          </a:prstGeom>
          <a:noFill/>
        </p:spPr>
        <p:txBody>
          <a:bodyPr wrap="square" rtlCol="0">
            <a:spAutoFit/>
          </a:bodyPr>
          <a:lstStyle/>
          <a:p>
            <a:pPr lvl="0" latinLnBrk="0">
              <a:buClr>
                <a:srgbClr val="000000"/>
              </a:buClr>
            </a:pPr>
            <a:r>
              <a:rPr lang="es-ES_tradnl" sz="2000" b="1" noProof="1">
                <a:ea typeface="Public Sans"/>
                <a:cs typeface="Public Sans"/>
                <a:sym typeface="Public Sans"/>
              </a:rPr>
              <a:t>Diseño para la circularidad</a:t>
            </a:r>
            <a:r>
              <a:rPr lang="es-ES_tradnl" sz="2000" noProof="1">
                <a:ea typeface="Public Sans"/>
                <a:cs typeface="Public Sans"/>
                <a:sym typeface="Public Sans"/>
              </a:rPr>
              <a:t>: Diseñar tecnologías energéticas centradas en la durabilidad, la reparabilidad y la reciclabilidad.</a:t>
            </a:r>
          </a:p>
          <a:p>
            <a:pPr lvl="0" latinLnBrk="0">
              <a:buClr>
                <a:srgbClr val="000000"/>
              </a:buClr>
            </a:pPr>
            <a:endParaRPr lang="es-ES_tradnl" sz="2000" noProof="1">
              <a:ea typeface="Public Sans"/>
              <a:cs typeface="Public Sans"/>
              <a:sym typeface="Public Sans"/>
            </a:endParaRPr>
          </a:p>
          <a:p>
            <a:pPr lvl="0" latinLnBrk="0">
              <a:buClr>
                <a:srgbClr val="000000"/>
              </a:buClr>
            </a:pPr>
            <a:r>
              <a:rPr lang="es-ES_tradnl" sz="2000" u="sng" noProof="1">
                <a:solidFill>
                  <a:schemeClr val="hlink"/>
                </a:solidFill>
                <a:ea typeface="Public Sans"/>
                <a:cs typeface="Public Sans"/>
                <a:sym typeface="Public Sans"/>
                <a:hlinkClick r:id="rId3"/>
              </a:rPr>
              <a:t>La Directiva de diseño ecológico de la UE </a:t>
            </a:r>
            <a:r>
              <a:rPr lang="es-ES_tradnl" sz="2000" noProof="1">
                <a:ea typeface="Public Sans"/>
                <a:cs typeface="Public Sans"/>
                <a:sym typeface="Public Sans"/>
              </a:rPr>
              <a:t>establece normas mínimas de eficiencia energética para los productos relacionados con la energía y promueve el diseño de productos duraderos y reparables.</a:t>
            </a:r>
          </a:p>
          <a:p>
            <a:pPr lvl="0" latinLnBrk="0">
              <a:buClr>
                <a:srgbClr val="000000"/>
              </a:buClr>
            </a:pPr>
            <a:endParaRPr lang="es-ES_tradnl" sz="2000" noProof="1">
              <a:ea typeface="Public Sans"/>
              <a:cs typeface="Public Sans"/>
              <a:sym typeface="Public Sans"/>
            </a:endParaRPr>
          </a:p>
          <a:p>
            <a:pPr lvl="0" latinLnBrk="0">
              <a:buClr>
                <a:srgbClr val="000000"/>
              </a:buClr>
            </a:pPr>
            <a:r>
              <a:rPr lang="es-ES_tradnl" sz="2000" b="1" noProof="1">
                <a:ea typeface="Public Sans"/>
                <a:cs typeface="Public Sans"/>
                <a:sym typeface="Public Sans"/>
              </a:rPr>
              <a:t>Eficiencia de los materiales</a:t>
            </a:r>
            <a:r>
              <a:rPr lang="es-ES_tradnl" sz="2000" noProof="1">
                <a:ea typeface="Public Sans"/>
                <a:cs typeface="Public Sans"/>
                <a:sym typeface="Public Sans"/>
              </a:rPr>
              <a:t>: reducir la cantidad de materiales utilizados en las tecnologías e infraestructuras energéticas.</a:t>
            </a:r>
          </a:p>
          <a:p>
            <a:pPr lvl="0" latinLnBrk="0">
              <a:buClr>
                <a:srgbClr val="000000"/>
              </a:buClr>
            </a:pPr>
            <a:endParaRPr lang="es-ES_tradnl" sz="2000" noProof="1">
              <a:ea typeface="Public Sans"/>
              <a:cs typeface="Public Sans"/>
              <a:sym typeface="Public Sans"/>
            </a:endParaRPr>
          </a:p>
          <a:p>
            <a:pPr lvl="0" latinLnBrk="0">
              <a:buClr>
                <a:srgbClr val="000000"/>
              </a:buClr>
            </a:pPr>
            <a:r>
              <a:rPr lang="es-ES_tradnl" sz="2000" u="sng" noProof="1">
                <a:solidFill>
                  <a:schemeClr val="hlink"/>
                </a:solidFill>
                <a:ea typeface="Public Sans"/>
                <a:cs typeface="Public Sans"/>
                <a:sym typeface="Public Sans"/>
                <a:hlinkClick r:id="rId4"/>
              </a:rPr>
              <a:t>La Iniciativa de la UE sobre las materias primas </a:t>
            </a:r>
            <a:r>
              <a:rPr lang="es-ES_tradnl" sz="2000" noProof="1">
                <a:ea typeface="Public Sans"/>
                <a:cs typeface="Public Sans"/>
                <a:sym typeface="Public Sans"/>
              </a:rPr>
              <a:t>tiene por objeto garantizar el acceso a las materias primas esenciales, incluidas las utilizadas en las tecnologías de energía renovable, y promover su uso eficiente.</a:t>
            </a:r>
            <a:endParaRPr lang="es-ES_tradnl" sz="2000" noProof="1">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A11C0E16-9631-44D5-06E1-B08BD5C8AD5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1099B5E6-89CE-0B23-B7C5-514CAFF0C26B}"/>
              </a:ext>
            </a:extLst>
          </p:cNvPr>
          <p:cNvSpPr>
            <a:spLocks noGrp="1"/>
          </p:cNvSpPr>
          <p:nvPr>
            <p:ph type="title" idx="4294967295"/>
          </p:nvPr>
        </p:nvSpPr>
        <p:spPr>
          <a:xfrm>
            <a:off x="621030" y="593725"/>
            <a:ext cx="1098042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2. Iniciativas de la Unión Europea para promover la circularidad en el sector energético: diseño para la circularidad y eficiencia de los materiales.</a:t>
            </a:r>
            <a:endParaRPr lang="es-ES_tradnl" noProof="1">
              <a:effectLst/>
            </a:endParaRPr>
          </a:p>
          <a:p>
            <a:endParaRPr lang="es-ES_tradnl" noProof="1"/>
          </a:p>
        </p:txBody>
      </p:sp>
    </p:spTree>
    <p:extLst>
      <p:ext uri="{BB962C8B-B14F-4D97-AF65-F5344CB8AC3E}">
        <p14:creationId xmlns:p14="http://schemas.microsoft.com/office/powerpoint/2010/main" val="42143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F767-AB8C-4235-504F-39D40423E9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0C52C0-5A7C-CDC7-4686-D3B4F7A5FCE8}"/>
              </a:ext>
            </a:extLst>
          </p:cNvPr>
          <p:cNvSpPr txBox="1"/>
          <p:nvPr/>
        </p:nvSpPr>
        <p:spPr>
          <a:xfrm>
            <a:off x="3620022" y="2155729"/>
            <a:ext cx="8194495" cy="4093428"/>
          </a:xfrm>
          <a:prstGeom prst="rect">
            <a:avLst/>
          </a:prstGeom>
          <a:noFill/>
        </p:spPr>
        <p:txBody>
          <a:bodyPr wrap="square" rtlCol="0">
            <a:spAutoFit/>
          </a:bodyPr>
          <a:lstStyle/>
          <a:p>
            <a:pPr lvl="0" latinLnBrk="0">
              <a:buClr>
                <a:srgbClr val="000000"/>
              </a:buClr>
            </a:pPr>
            <a:r>
              <a:rPr lang="es-ES_tradnl" sz="2000" b="1" noProof="1">
                <a:ea typeface="Public Sans"/>
                <a:cs typeface="Public Sans"/>
                <a:sym typeface="Public Sans"/>
              </a:rPr>
              <a:t>Reducción de residuos: </a:t>
            </a:r>
            <a:r>
              <a:rPr lang="es-ES_tradnl" sz="2000" noProof="1">
                <a:ea typeface="Public Sans"/>
                <a:cs typeface="Public Sans"/>
                <a:sym typeface="Public Sans"/>
              </a:rPr>
              <a:t>Minimizar la generación de residuos durante la fabricación, el funcionamiento y la gestión al final de la vida útil de las tecnologías energéticas.</a:t>
            </a:r>
          </a:p>
          <a:p>
            <a:pPr lvl="0" latinLnBrk="0">
              <a:buClr>
                <a:srgbClr val="000000"/>
              </a:buClr>
            </a:pPr>
            <a:endParaRPr lang="es-ES_tradnl" sz="2000" noProof="1">
              <a:ea typeface="Public Sans"/>
              <a:cs typeface="Public Sans"/>
              <a:sym typeface="Public Sans"/>
            </a:endParaRPr>
          </a:p>
          <a:p>
            <a:pPr lvl="0" latinLnBrk="0">
              <a:buClr>
                <a:srgbClr val="000000"/>
              </a:buClr>
            </a:pPr>
            <a:r>
              <a:rPr lang="es-ES_tradnl" sz="2000" u="sng" noProof="1">
                <a:solidFill>
                  <a:schemeClr val="hlink"/>
                </a:solidFill>
                <a:ea typeface="Public Sans"/>
                <a:cs typeface="Public Sans"/>
                <a:sym typeface="Public Sans"/>
                <a:hlinkClick r:id="rId3"/>
              </a:rPr>
              <a:t>La Directiva marco de la UE sobre residuos </a:t>
            </a:r>
            <a:r>
              <a:rPr lang="es-ES_tradnl" sz="2000" noProof="1">
                <a:ea typeface="Public Sans"/>
                <a:cs typeface="Public Sans"/>
                <a:sym typeface="Public Sans"/>
              </a:rPr>
              <a:t>establece objetivos para la reducción y el reciclaje de residuos, incluidos los residuos de aparatos eléctricos y electrónicos (RAEE) y las pilas.  </a:t>
            </a:r>
          </a:p>
          <a:p>
            <a:pPr lvl="0" latinLnBrk="0">
              <a:buClr>
                <a:srgbClr val="000000"/>
              </a:buClr>
            </a:pPr>
            <a:endParaRPr lang="es-ES_tradnl" sz="2000" noProof="1">
              <a:ea typeface="Public Sans"/>
              <a:cs typeface="Public Sans"/>
              <a:sym typeface="Public Sans"/>
            </a:endParaRPr>
          </a:p>
          <a:p>
            <a:pPr lvl="0" latinLnBrk="0">
              <a:buClr>
                <a:srgbClr val="000000"/>
              </a:buClr>
            </a:pPr>
            <a:r>
              <a:rPr lang="es-ES_tradnl" sz="2000" b="1" noProof="1">
                <a:ea typeface="Public Sans"/>
                <a:cs typeface="Public Sans"/>
                <a:sym typeface="Public Sans"/>
              </a:rPr>
              <a:t>Recuperación de recursos: </a:t>
            </a:r>
            <a:r>
              <a:rPr lang="es-ES_tradnl" sz="2000" noProof="1">
                <a:ea typeface="Public Sans"/>
                <a:cs typeface="Public Sans"/>
                <a:sym typeface="Public Sans"/>
              </a:rPr>
              <a:t>Recuperar materiales valiosos de las tecnologías energéticas al final de su vida útil mediante el reciclaje y la reutilización.</a:t>
            </a:r>
          </a:p>
          <a:p>
            <a:pPr lvl="0" latinLnBrk="0">
              <a:buClr>
                <a:srgbClr val="000000"/>
              </a:buClr>
            </a:pPr>
            <a:endParaRPr lang="es-ES_tradnl" sz="2000" noProof="1">
              <a:ea typeface="Public Sans"/>
              <a:cs typeface="Public Sans"/>
              <a:sym typeface="Public Sans"/>
            </a:endParaRPr>
          </a:p>
          <a:p>
            <a:pPr lvl="0" latinLnBrk="0"/>
            <a:r>
              <a:rPr lang="es-ES_tradnl" sz="2000" u="sng" noProof="1">
                <a:solidFill>
                  <a:schemeClr val="hlink"/>
                </a:solidFill>
                <a:ea typeface="Public Sans"/>
                <a:cs typeface="Public Sans"/>
                <a:sym typeface="Public Sans"/>
                <a:hlinkClick r:id="rId4"/>
              </a:rPr>
              <a:t>La Ley de Materias Primas Críticas de la UE </a:t>
            </a:r>
            <a:r>
              <a:rPr lang="es-ES_tradnl" sz="2000" noProof="1">
                <a:ea typeface="Public Sans"/>
                <a:cs typeface="Public Sans"/>
                <a:sym typeface="Public Sans"/>
              </a:rPr>
              <a:t>tiene por objeto garantizar el suministro de materias primas críticas y promover su recuperación y reciclaje.</a:t>
            </a:r>
            <a:endParaRPr lang="es-ES_tradnl" sz="2000" noProof="1">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502AEDF3-720B-BE5D-D5E4-4B7C241B6C6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C5929DDF-933C-A592-312E-5B6E95BE614C}"/>
              </a:ext>
            </a:extLst>
          </p:cNvPr>
          <p:cNvSpPr>
            <a:spLocks noGrp="1"/>
          </p:cNvSpPr>
          <p:nvPr>
            <p:ph type="title" idx="4294967295"/>
          </p:nvPr>
        </p:nvSpPr>
        <p:spPr>
          <a:xfrm>
            <a:off x="575310" y="685165"/>
            <a:ext cx="1086612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2. Iniciativas de la Unión Europea para promover la circularidad en el sector energético: </a:t>
            </a:r>
            <a:r>
              <a:rPr lang="es-ES_tradnl" sz="2800" b="1" kern="1200" baseline="0" noProof="1">
                <a:solidFill>
                  <a:srgbClr val="FFFFFF"/>
                </a:solidFill>
                <a:effectLst/>
                <a:latin typeface="Calibri" panose="020F0502020204030204" pitchFamily="34" charset="0"/>
                <a:ea typeface="Public Sans"/>
                <a:cs typeface="Public Sans"/>
              </a:rPr>
              <a:t>reducción </a:t>
            </a:r>
            <a:r>
              <a:rPr lang="es-ES_tradnl" sz="2800" b="1" kern="1200" noProof="1">
                <a:solidFill>
                  <a:srgbClr val="FFFFFF"/>
                </a:solidFill>
                <a:effectLst/>
                <a:latin typeface="Calibri" panose="020F0502020204030204" pitchFamily="34" charset="0"/>
                <a:ea typeface="Public Sans"/>
                <a:cs typeface="Public Sans"/>
              </a:rPr>
              <a:t>de residuos </a:t>
            </a:r>
            <a:r>
              <a:rPr lang="es-ES_tradnl" sz="2800" b="1" kern="1200" baseline="0" noProof="1">
                <a:solidFill>
                  <a:srgbClr val="FFFFFF"/>
                </a:solidFill>
                <a:effectLst/>
                <a:latin typeface="Calibri" panose="020F0502020204030204" pitchFamily="34" charset="0"/>
                <a:ea typeface="Public Sans"/>
                <a:cs typeface="Public Sans"/>
              </a:rPr>
              <a:t>y recuperación de recursos.</a:t>
            </a:r>
            <a:endParaRPr lang="es-ES_tradnl" noProof="1">
              <a:effectLst/>
            </a:endParaRPr>
          </a:p>
          <a:p>
            <a:endParaRPr lang="es-ES_tradnl" noProof="1"/>
          </a:p>
        </p:txBody>
      </p:sp>
    </p:spTree>
    <p:extLst>
      <p:ext uri="{BB962C8B-B14F-4D97-AF65-F5344CB8AC3E}">
        <p14:creationId xmlns:p14="http://schemas.microsoft.com/office/powerpoint/2010/main" val="32536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00715-BE5C-83B2-F029-DCC5FBD09A4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3. La transición energética digital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3131507"/>
            <a:ext cx="10421655" cy="2123658"/>
          </a:xfrm>
          <a:prstGeom prst="rect">
            <a:avLst/>
          </a:prstGeom>
          <a:noFill/>
        </p:spPr>
        <p:txBody>
          <a:bodyPr wrap="square" rtlCol="0">
            <a:spAutoFit/>
          </a:bodyPr>
          <a:lstStyle/>
          <a:p>
            <a:pPr algn="ctr" latinLnBrk="0"/>
            <a:r>
              <a:rPr lang="es-ES_tradnl" sz="4400" i="1" noProof="1">
                <a:solidFill>
                  <a:schemeClr val="accent5"/>
                </a:solidFill>
              </a:rPr>
              <a:t>¿Cómo está transformando la digitalización el sector energético?</a:t>
            </a:r>
          </a:p>
          <a:p>
            <a:pPr algn="ctr" latinLnBrk="0"/>
            <a:endParaRPr lang="es-ES_tradnl" sz="4400" i="1" noProof="1">
              <a:solidFill>
                <a:schemeClr val="accent5"/>
              </a:solidFill>
            </a:endParaRPr>
          </a:p>
        </p:txBody>
      </p:sp>
    </p:spTree>
    <p:extLst>
      <p:ext uri="{BB962C8B-B14F-4D97-AF65-F5344CB8AC3E}">
        <p14:creationId xmlns:p14="http://schemas.microsoft.com/office/powerpoint/2010/main" val="380889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3444658" y="2090088"/>
            <a:ext cx="8517698" cy="4493538"/>
          </a:xfrm>
          <a:prstGeom prst="rect">
            <a:avLst/>
          </a:prstGeom>
          <a:noFill/>
        </p:spPr>
        <p:txBody>
          <a:bodyPr wrap="square" lIns="91440" tIns="45720" rIns="91440" bIns="45720" rtlCol="0" anchor="t">
            <a:spAutoFit/>
          </a:bodyPr>
          <a:lstStyle/>
          <a:p>
            <a:pPr latinLnBrk="0"/>
            <a:r>
              <a:rPr lang="es-ES_tradnl" sz="2200" noProof="1">
                <a:ea typeface="+mn-lt"/>
                <a:cs typeface="+mn-lt"/>
                <a:sym typeface="Public Sans"/>
              </a:rPr>
              <a:t>La digitalización está cambiando radicalmente el sector energético al: </a:t>
            </a:r>
          </a:p>
          <a:p>
            <a:pPr marL="342900" indent="-342900" latinLnBrk="0">
              <a:buFont typeface="Arial" panose="020B0604020202020204" pitchFamily="34" charset="0"/>
              <a:buChar char="•"/>
            </a:pPr>
            <a:r>
              <a:rPr lang="es-ES_tradnl" sz="2200" noProof="1">
                <a:ea typeface="+mn-lt"/>
                <a:cs typeface="+mn-lt"/>
                <a:sym typeface="Public Sans"/>
              </a:rPr>
              <a:t>Permitiendo el desarrollo de redes inteligentes para optimizar los flujos de energía.</a:t>
            </a:r>
          </a:p>
          <a:p>
            <a:pPr marL="342900" indent="-342900" latinLnBrk="0">
              <a:buFont typeface="Arial" panose="020B0604020202020204" pitchFamily="34" charset="0"/>
              <a:buChar char="•"/>
            </a:pPr>
            <a:r>
              <a:rPr lang="es-ES_tradnl" sz="2200" noProof="1">
                <a:ea typeface="+mn-lt"/>
                <a:cs typeface="+mn-lt"/>
                <a:sym typeface="Public Sans"/>
              </a:rPr>
              <a:t>La integración de fuentes de energía renovables.</a:t>
            </a:r>
          </a:p>
          <a:p>
            <a:pPr marL="342900" indent="-342900" latinLnBrk="0">
              <a:buFont typeface="Arial" panose="020B0604020202020204" pitchFamily="34" charset="0"/>
              <a:buChar char="•"/>
            </a:pPr>
            <a:r>
              <a:rPr lang="es-ES_tradnl" sz="2200" noProof="1">
                <a:ea typeface="+mn-lt"/>
                <a:cs typeface="+mn-lt"/>
                <a:sym typeface="Public Sans"/>
              </a:rPr>
              <a:t>Mejora la estabilidad de la red.</a:t>
            </a:r>
          </a:p>
          <a:p>
            <a:pPr latinLnBrk="0"/>
            <a:endParaRPr lang="es-ES_tradnl" sz="2200" noProof="1">
              <a:ea typeface="+mn-lt"/>
              <a:cs typeface="+mn-lt"/>
              <a:sym typeface="Public Sans"/>
            </a:endParaRPr>
          </a:p>
          <a:p>
            <a:pPr latinLnBrk="0"/>
            <a:r>
              <a:rPr lang="es-ES_tradnl" sz="2200" noProof="1">
                <a:ea typeface="+mn-lt"/>
                <a:cs typeface="+mn-lt"/>
                <a:sym typeface="Public Sans"/>
              </a:rPr>
              <a:t>El análisis de datos y el aprendizaje automático desempeñan un papel crucial en la mejora de la eficiencia energética al: </a:t>
            </a:r>
          </a:p>
          <a:p>
            <a:pPr marL="342900" indent="-342900" latinLnBrk="0">
              <a:buFont typeface="Arial" panose="020B0604020202020204" pitchFamily="34" charset="0"/>
              <a:buChar char="•"/>
            </a:pPr>
            <a:r>
              <a:rPr lang="es-ES_tradnl" sz="2200" noProof="1">
                <a:ea typeface="+mn-lt"/>
                <a:cs typeface="+mn-lt"/>
                <a:sym typeface="Public Sans"/>
              </a:rPr>
              <a:t>Identificando el desperdicio.</a:t>
            </a:r>
          </a:p>
          <a:p>
            <a:pPr marL="342900" indent="-342900" latinLnBrk="0">
              <a:buFont typeface="Arial" panose="020B0604020202020204" pitchFamily="34" charset="0"/>
              <a:buChar char="•"/>
            </a:pPr>
            <a:r>
              <a:rPr lang="es-ES_tradnl" sz="2200" noProof="1">
                <a:ea typeface="+mn-lt"/>
                <a:cs typeface="+mn-lt"/>
                <a:sym typeface="Public Sans"/>
              </a:rPr>
              <a:t>Optimizar el consumo.</a:t>
            </a:r>
          </a:p>
          <a:p>
            <a:pPr marL="342900" indent="-342900" latinLnBrk="0">
              <a:buFont typeface="Arial" panose="020B0604020202020204" pitchFamily="34" charset="0"/>
              <a:buChar char="•"/>
            </a:pPr>
            <a:r>
              <a:rPr lang="es-ES_tradnl" sz="2200" noProof="1">
                <a:ea typeface="+mn-lt"/>
                <a:cs typeface="+mn-lt"/>
                <a:sym typeface="Public Sans"/>
              </a:rPr>
              <a:t>La previsión de la demanda.</a:t>
            </a:r>
          </a:p>
          <a:p>
            <a:pPr marL="342900" indent="-342900" latinLnBrk="0">
              <a:buFont typeface="Arial" panose="020B0604020202020204" pitchFamily="34" charset="0"/>
              <a:buChar char="•"/>
            </a:pPr>
            <a:r>
              <a:rPr lang="es-ES_tradnl" sz="2200" noProof="1">
                <a:ea typeface="+mn-lt"/>
                <a:cs typeface="+mn-lt"/>
                <a:sym typeface="Public Sans"/>
              </a:rPr>
              <a:t>Predicción de fallos en los equipos para mejorar los programas de mantenimiento.</a:t>
            </a:r>
            <a:endParaRPr lang="es-ES_tradnl" sz="2200" noProof="1">
              <a:ea typeface="Calibri"/>
              <a:cs typeface="Calibri"/>
            </a:endParaRPr>
          </a:p>
        </p:txBody>
      </p:sp>
      <p:pic>
        <p:nvPicPr>
          <p:cNvPr id="5" name="Picture 4">
            <a:extLst>
              <a:ext uri="{FF2B5EF4-FFF2-40B4-BE49-F238E27FC236}">
                <a16:creationId xmlns:a16="http://schemas.microsoft.com/office/drawing/2014/main" id="{40D5985F-DCDC-EB0D-D8C1-BFF2129427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2304788"/>
            <a:ext cx="2746952" cy="1940035"/>
          </a:xfrm>
          <a:prstGeom prst="rect">
            <a:avLst/>
          </a:prstGeom>
        </p:spPr>
      </p:pic>
      <p:pic>
        <p:nvPicPr>
          <p:cNvPr id="3" name="Picture 2">
            <a:extLst>
              <a:ext uri="{FF2B5EF4-FFF2-40B4-BE49-F238E27FC236}">
                <a16:creationId xmlns:a16="http://schemas.microsoft.com/office/drawing/2014/main" id="{5FC94749-2180-DC0E-4625-85C5A078F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4439727"/>
            <a:ext cx="2746952" cy="1940035"/>
          </a:xfrm>
          <a:prstGeom prst="rect">
            <a:avLst/>
          </a:prstGeom>
        </p:spPr>
      </p:pic>
      <p:sp>
        <p:nvSpPr>
          <p:cNvPr id="6" name="Title 5">
            <a:extLst>
              <a:ext uri="{FF2B5EF4-FFF2-40B4-BE49-F238E27FC236}">
                <a16:creationId xmlns:a16="http://schemas.microsoft.com/office/drawing/2014/main" id="{95BF94EC-4F6A-3196-D03D-D7C025FE001A}"/>
              </a:ext>
            </a:extLst>
          </p:cNvPr>
          <p:cNvSpPr>
            <a:spLocks noGrp="1"/>
          </p:cNvSpPr>
          <p:nvPr>
            <p:ph type="title" idx="4294967295"/>
          </p:nvPr>
        </p:nvSpPr>
        <p:spPr>
          <a:xfrm>
            <a:off x="495300" y="76452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3. La transición energética digital: </a:t>
            </a:r>
            <a:r>
              <a:rPr lang="es-ES_tradnl" sz="2800" b="1" kern="1200" baseline="0" noProof="1">
                <a:solidFill>
                  <a:srgbClr val="FFFFFF"/>
                </a:solidFill>
                <a:effectLst/>
                <a:latin typeface="Calibri" panose="020F0502020204030204" pitchFamily="34" charset="0"/>
                <a:ea typeface="Public Sans"/>
                <a:cs typeface="Public Sans"/>
              </a:rPr>
              <a:t>digitalización y análisis de datos</a:t>
            </a:r>
            <a:endParaRPr lang="es-ES_tradnl" noProof="1">
              <a:effectLst/>
            </a:endParaRPr>
          </a:p>
          <a:p>
            <a:endParaRPr lang="es-ES_tradnl" noProof="1"/>
          </a:p>
        </p:txBody>
      </p:sp>
    </p:spTree>
    <p:extLst>
      <p:ext uri="{BB962C8B-B14F-4D97-AF65-F5344CB8AC3E}">
        <p14:creationId xmlns:p14="http://schemas.microsoft.com/office/powerpoint/2010/main" val="40926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85410-36F1-DC78-29D1-7D7BF934A630}"/>
              </a:ext>
            </a:extLst>
          </p:cNvPr>
          <p:cNvSpPr>
            <a:spLocks noGrp="1"/>
          </p:cNvSpPr>
          <p:nvPr>
            <p:ph type="title" idx="4294967295"/>
          </p:nvPr>
        </p:nvSpPr>
        <p:spPr>
          <a:xfrm>
            <a:off x="449580" y="788035"/>
            <a:ext cx="10515600" cy="1325563"/>
          </a:xfrm>
          <a:prstGeom prst="rect">
            <a:avLst/>
          </a:prstGeom>
        </p:spPr>
        <p:txBody>
          <a:bodyPr/>
          <a:lstStyle/>
          <a:p>
            <a:pPr rtl="0" eaLnBrk="1" latinLnBrk="0" hangingPunct="1"/>
            <a:r>
              <a:rPr lang="es-ES_tradnl" sz="2800" b="1" kern="1200" noProof="1">
                <a:solidFill>
                  <a:srgbClr val="FFFFFF"/>
                </a:solidFill>
                <a:effectLst/>
                <a:latin typeface="Public Sans"/>
                <a:ea typeface="Public Sans"/>
                <a:cs typeface="Public Sans"/>
              </a:rPr>
              <a:t>4. Sinergias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26511" y="3181611"/>
            <a:ext cx="10910168" cy="2308324"/>
          </a:xfrm>
          <a:prstGeom prst="rect">
            <a:avLst/>
          </a:prstGeom>
          <a:noFill/>
        </p:spPr>
        <p:txBody>
          <a:bodyPr wrap="square" rtlCol="0">
            <a:spAutoFit/>
          </a:bodyPr>
          <a:lstStyle/>
          <a:p>
            <a:pPr algn="ctr" latinLnBrk="0"/>
            <a:r>
              <a:rPr lang="es-ES_tradnl" sz="4800" i="1" noProof="1">
                <a:solidFill>
                  <a:schemeClr val="accent2"/>
                </a:solidFill>
              </a:rPr>
              <a:t>¿Cómo colaboran la circularidad y la digitalización para lograr un futuro sostenible?</a:t>
            </a:r>
            <a:endParaRPr lang="es-ES_tradnl" sz="4000" i="1" noProof="1">
              <a:solidFill>
                <a:schemeClr val="accent2"/>
              </a:solidFill>
            </a:endParaRPr>
          </a:p>
        </p:txBody>
      </p:sp>
    </p:spTree>
    <p:extLst>
      <p:ext uri="{BB962C8B-B14F-4D97-AF65-F5344CB8AC3E}">
        <p14:creationId xmlns:p14="http://schemas.microsoft.com/office/powerpoint/2010/main" val="336125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655518" y="2091846"/>
            <a:ext cx="9351898" cy="3785652"/>
          </a:xfrm>
          <a:prstGeom prst="rect">
            <a:avLst/>
          </a:prstGeom>
          <a:noFill/>
        </p:spPr>
        <p:txBody>
          <a:bodyPr wrap="square" lIns="91440" tIns="45720" rIns="91440" bIns="45720" rtlCol="0" anchor="t">
            <a:spAutoFit/>
          </a:bodyPr>
          <a:lstStyle/>
          <a:p>
            <a:pPr lvl="0" latinLnBrk="0" hangingPunct="0"/>
            <a:r>
              <a:rPr lang="es-ES_tradnl" sz="2000" noProof="1">
                <a:solidFill>
                  <a:srgbClr val="2B2C30"/>
                </a:solidFill>
                <a:ea typeface="Public Sans"/>
                <a:cs typeface="Public Sans"/>
                <a:sym typeface="Public Sans"/>
              </a:rPr>
              <a:t>Tanto la circularidad como la digitalización son esenciales para un futuro energético sostenible.  Las tecnologías digitales pueden facilitar la implementación de los principios de la economía circular, mientras que la circularidad puede potenciar los beneficios de la digitalización.  Por ejemplo:</a:t>
            </a:r>
            <a:endParaRPr lang="es-ES_tradnl" sz="2000" noProof="1"/>
          </a:p>
          <a:p>
            <a:pPr marL="342900" indent="-342900" latinLnBrk="0" hangingPunct="0">
              <a:buClr>
                <a:srgbClr val="000000"/>
              </a:buClr>
              <a:buSzPts val="2800"/>
              <a:buFont typeface="Arial" panose="020B0604020202020204" pitchFamily="34" charset="0"/>
              <a:buChar char="•"/>
            </a:pPr>
            <a:r>
              <a:rPr lang="es-ES_tradnl" sz="2000" b="1" noProof="1">
                <a:solidFill>
                  <a:srgbClr val="2B2C30"/>
                </a:solidFill>
                <a:ea typeface="Public Sans"/>
                <a:cs typeface="Public Sans"/>
                <a:sym typeface="Public Sans"/>
              </a:rPr>
              <a:t>Las plataformas digitales </a:t>
            </a:r>
            <a:r>
              <a:rPr lang="es-ES_tradnl" sz="2000" noProof="1">
                <a:solidFill>
                  <a:srgbClr val="2B2C30"/>
                </a:solidFill>
                <a:ea typeface="Public Sans"/>
                <a:cs typeface="Public Sans"/>
                <a:sym typeface="Public Sans"/>
              </a:rPr>
              <a:t>pueden realizar un seguimiento y gestionar los recursos a lo largo de su ciclo de vida, lo que permite una mejor reutilización y reciclaje.</a:t>
            </a:r>
            <a:endParaRPr lang="es-ES_tradnl" sz="2000" noProof="1">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es-ES_tradnl" sz="2000" b="1" noProof="1">
                <a:solidFill>
                  <a:srgbClr val="2B2C30"/>
                </a:solidFill>
                <a:ea typeface="Public Sans"/>
                <a:cs typeface="Public Sans"/>
                <a:sym typeface="Public Sans"/>
              </a:rPr>
              <a:t>El análisis de datos </a:t>
            </a:r>
            <a:r>
              <a:rPr lang="es-ES_tradnl" sz="2000" noProof="1">
                <a:solidFill>
                  <a:srgbClr val="2B2C30"/>
                </a:solidFill>
                <a:ea typeface="Public Sans"/>
                <a:cs typeface="Public Sans"/>
                <a:sym typeface="Public Sans"/>
              </a:rPr>
              <a:t>puede optimizar el consumo de energía y reducir los residuos.</a:t>
            </a:r>
            <a:endParaRPr lang="es-ES_tradnl" sz="2000" noProof="1">
              <a:ea typeface="Calibri"/>
              <a:cs typeface="Calibri"/>
            </a:endParaRPr>
          </a:p>
          <a:p>
            <a:pPr marL="342900" lvl="0" indent="-342900" latinLnBrk="0" hangingPunct="0">
              <a:buClr>
                <a:srgbClr val="000000"/>
              </a:buClr>
              <a:buSzPts val="2800"/>
              <a:buFont typeface="Arial" panose="020B0604020202020204" pitchFamily="34" charset="0"/>
              <a:buChar char="•"/>
            </a:pPr>
            <a:r>
              <a:rPr lang="es-ES_tradnl" sz="2000" b="1" noProof="1">
                <a:solidFill>
                  <a:srgbClr val="2B2C30"/>
                </a:solidFill>
                <a:ea typeface="Public Sans"/>
                <a:cs typeface="Public Sans"/>
                <a:sym typeface="Public Sans"/>
              </a:rPr>
              <a:t>Las redes inteligentes </a:t>
            </a:r>
            <a:r>
              <a:rPr lang="es-ES_tradnl" sz="2000" noProof="1">
                <a:solidFill>
                  <a:srgbClr val="2B2C30"/>
                </a:solidFill>
                <a:ea typeface="Public Sans"/>
                <a:cs typeface="Public Sans"/>
                <a:sym typeface="Public Sans"/>
              </a:rPr>
              <a:t>pueden facilitar la integración de las fuentes de energía renovables y apoyar el desarrollo de sistemas energéticos descentralizados.</a:t>
            </a:r>
          </a:p>
          <a:p>
            <a:pPr marL="342900" lvl="0" indent="-342900" latinLnBrk="0" hangingPunct="0">
              <a:buClr>
                <a:srgbClr val="000000"/>
              </a:buClr>
              <a:buSzPts val="2800"/>
              <a:buFont typeface="Arial" panose="020B0604020202020204" pitchFamily="34" charset="0"/>
              <a:buChar char="•"/>
            </a:pPr>
            <a:endParaRPr lang="es-ES_tradnl" sz="2000" noProof="1">
              <a:solidFill>
                <a:srgbClr val="2B2C30"/>
              </a:solidFill>
              <a:sym typeface="Public Sans"/>
            </a:endParaRPr>
          </a:p>
          <a:p>
            <a:pPr lvl="0" latinLnBrk="0" hangingPunct="0">
              <a:buClr>
                <a:srgbClr val="000000"/>
              </a:buClr>
              <a:buSzPts val="2800"/>
            </a:pPr>
            <a:r>
              <a:rPr lang="es-ES_tradnl" sz="2000" noProof="1"/>
              <a:t>Lea </a:t>
            </a:r>
            <a:r>
              <a:rPr lang="es-ES_tradnl" sz="2000" noProof="1">
                <a:hlinkClick r:id="rId3"/>
              </a:rPr>
              <a:t>el documento de trabajo </a:t>
            </a:r>
            <a:r>
              <a:rPr lang="es-ES_tradnl" sz="2000" noProof="1"/>
              <a:t>sobre </a:t>
            </a:r>
            <a:r>
              <a:rPr lang="es-ES_tradnl" sz="2000" noProof="1">
                <a:hlinkClick r:id="rId3"/>
              </a:rPr>
              <a:t>economía</a:t>
            </a:r>
            <a:r>
              <a:rPr lang="es-ES_tradnl" sz="2000" noProof="1"/>
              <a:t> circular </a:t>
            </a:r>
            <a:r>
              <a:rPr lang="es-ES_tradnl" sz="2000" noProof="1">
                <a:hlinkClick r:id="rId3"/>
              </a:rPr>
              <a:t>y digitalización </a:t>
            </a:r>
            <a:r>
              <a:rPr lang="es-ES_tradnl" sz="2000" noProof="1"/>
              <a:t>de 2025 de la Alianza Global para </a:t>
            </a:r>
            <a:r>
              <a:rPr lang="es-ES_tradnl" sz="2000" noProof="1">
                <a:hlinkClick r:id="rId3"/>
              </a:rPr>
              <a:t>la Economía Circular y</a:t>
            </a:r>
            <a:r>
              <a:rPr lang="es-ES_tradnl" sz="2000" noProof="1"/>
              <a:t> la Eficiencia de los Recursos (GACERE).</a:t>
            </a:r>
          </a:p>
        </p:txBody>
      </p:sp>
      <p:pic>
        <p:nvPicPr>
          <p:cNvPr id="5" name="Picture 4">
            <a:extLst>
              <a:ext uri="{FF2B5EF4-FFF2-40B4-BE49-F238E27FC236}">
                <a16:creationId xmlns:a16="http://schemas.microsoft.com/office/drawing/2014/main" id="{AD0B650B-665B-6639-8D8C-E9C568DF1B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84" y="3429000"/>
            <a:ext cx="2410016" cy="1719197"/>
          </a:xfrm>
          <a:prstGeom prst="rect">
            <a:avLst/>
          </a:prstGeom>
        </p:spPr>
      </p:pic>
      <p:sp>
        <p:nvSpPr>
          <p:cNvPr id="2" name="Title 1">
            <a:extLst>
              <a:ext uri="{FF2B5EF4-FFF2-40B4-BE49-F238E27FC236}">
                <a16:creationId xmlns:a16="http://schemas.microsoft.com/office/drawing/2014/main" id="{2CD1E436-E5B9-4A54-276E-7C91E326A777}"/>
              </a:ext>
            </a:extLst>
          </p:cNvPr>
          <p:cNvSpPr>
            <a:spLocks noGrp="1"/>
          </p:cNvSpPr>
          <p:nvPr>
            <p:ph type="title" idx="4294967295"/>
          </p:nvPr>
        </p:nvSpPr>
        <p:spPr>
          <a:xfrm>
            <a:off x="381000" y="766283"/>
            <a:ext cx="10515600" cy="1325563"/>
          </a:xfrm>
          <a:prstGeom prst="rect">
            <a:avLst/>
          </a:prstGeom>
        </p:spPr>
        <p:txBody>
          <a:bodyPr/>
          <a:lstStyle/>
          <a:p>
            <a:pPr rtl="0" eaLnBrk="1" latinLnBrk="0" hangingPunct="1"/>
            <a:r>
              <a:rPr lang="es-ES_tradnl" sz="2800" b="1" kern="1200" noProof="1">
                <a:solidFill>
                  <a:srgbClr val="FFFFFF"/>
                </a:solidFill>
                <a:effectLst/>
                <a:latin typeface="Public Sans"/>
                <a:ea typeface="Public Sans"/>
                <a:cs typeface="Public Sans"/>
              </a:rPr>
              <a:t>4. Sinergias: </a:t>
            </a:r>
            <a:r>
              <a:rPr lang="es-ES_tradnl" sz="2800" b="1" kern="1200" baseline="0" noProof="1">
                <a:solidFill>
                  <a:srgbClr val="FFFFFF"/>
                </a:solidFill>
                <a:effectLst/>
                <a:latin typeface="Public Sans"/>
                <a:ea typeface="Public Sans"/>
                <a:cs typeface="Public Sans"/>
              </a:rPr>
              <a:t>más detalles</a:t>
            </a:r>
            <a:endParaRPr lang="es-ES_tradnl" noProof="1">
              <a:effectLst/>
            </a:endParaRPr>
          </a:p>
          <a:p>
            <a:endParaRPr lang="es-ES_tradnl" noProof="1"/>
          </a:p>
        </p:txBody>
      </p:sp>
    </p:spTree>
    <p:extLst>
      <p:ext uri="{BB962C8B-B14F-4D97-AF65-F5344CB8AC3E}">
        <p14:creationId xmlns:p14="http://schemas.microsoft.com/office/powerpoint/2010/main" val="41739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2BEEA-C51B-2D0C-26CC-43DD26BB0074}"/>
              </a:ext>
            </a:extLst>
          </p:cNvPr>
          <p:cNvSpPr>
            <a:spLocks noGrp="1"/>
          </p:cNvSpPr>
          <p:nvPr>
            <p:ph type="title" idx="4294967295"/>
          </p:nvPr>
        </p:nvSpPr>
        <p:spPr>
          <a:xfrm>
            <a:off x="392430" y="705283"/>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5. Circularidad en el sector energético digital: eficiencia de los recursos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651353" y="3181611"/>
            <a:ext cx="11163164" cy="3046988"/>
          </a:xfrm>
          <a:prstGeom prst="rect">
            <a:avLst/>
          </a:prstGeom>
          <a:noFill/>
        </p:spPr>
        <p:txBody>
          <a:bodyPr wrap="square" rtlCol="0">
            <a:spAutoFit/>
          </a:bodyPr>
          <a:lstStyle/>
          <a:p>
            <a:pPr algn="ctr" latinLnBrk="0"/>
            <a:r>
              <a:rPr lang="es-ES_tradnl" sz="4800" i="1" noProof="1">
                <a:solidFill>
                  <a:schemeClr val="accent2"/>
                </a:solidFill>
              </a:rPr>
              <a:t>¿Cómo se pueden aplicar los principios de la economía circular para maximizar la eficiencia de los recursos?</a:t>
            </a:r>
          </a:p>
          <a:p>
            <a:pPr algn="ctr" latinLnBrk="0"/>
            <a:endParaRPr lang="es-ES_tradnl" sz="4800" i="1" noProof="1">
              <a:solidFill>
                <a:schemeClr val="accent2"/>
              </a:solidFill>
            </a:endParaRPr>
          </a:p>
        </p:txBody>
      </p:sp>
    </p:spTree>
    <p:extLst>
      <p:ext uri="{BB962C8B-B14F-4D97-AF65-F5344CB8AC3E}">
        <p14:creationId xmlns:p14="http://schemas.microsoft.com/office/powerpoint/2010/main" val="210844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2204581" y="2073904"/>
            <a:ext cx="9987419" cy="4893647"/>
          </a:xfrm>
          <a:prstGeom prst="rect">
            <a:avLst/>
          </a:prstGeom>
          <a:noFill/>
        </p:spPr>
        <p:txBody>
          <a:bodyPr wrap="square" rtlCol="0">
            <a:spAutoFit/>
          </a:bodyPr>
          <a:lstStyle/>
          <a:p>
            <a:pPr lvl="0" latinLnBrk="0"/>
            <a:r>
              <a:rPr lang="es-ES_tradnl" sz="2400" noProof="1">
                <a:solidFill>
                  <a:srgbClr val="2B2C30"/>
                </a:solidFill>
                <a:ea typeface="Public Sans"/>
                <a:cs typeface="Public Sans"/>
                <a:sym typeface="Public Sans"/>
              </a:rPr>
              <a:t>Los principios de la economía circular pueden aplicarse a lo largo de todo el proceso de producción y consumo de energía para minimizar los residuos y maximizar el uso de los recursos. Esto incluye:</a:t>
            </a:r>
            <a:endParaRPr lang="es-ES_tradnl" sz="2400" noProof="1"/>
          </a:p>
          <a:p>
            <a:pPr marL="457200" lvl="0" indent="-457200" latinLnBrk="0">
              <a:buClr>
                <a:srgbClr val="000000"/>
              </a:buClr>
              <a:buSzPts val="2800"/>
              <a:buFont typeface="Arial"/>
              <a:buChar char="•"/>
            </a:pPr>
            <a:r>
              <a:rPr lang="es-ES_tradnl" sz="2400" b="1" noProof="1">
                <a:solidFill>
                  <a:srgbClr val="2B2C30"/>
                </a:solidFill>
                <a:ea typeface="Public Sans"/>
                <a:cs typeface="Public Sans"/>
                <a:sym typeface="Public Sans"/>
              </a:rPr>
              <a:t>Diseñar para la circularidad.</a:t>
            </a:r>
            <a:endParaRPr lang="es-ES_tradnl" sz="2400" noProof="1">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s-ES_tradnl" sz="2400" b="1" noProof="1">
                <a:solidFill>
                  <a:srgbClr val="2B2C30"/>
                </a:solidFill>
                <a:ea typeface="Public Sans"/>
                <a:cs typeface="Public Sans"/>
                <a:sym typeface="Public Sans"/>
              </a:rPr>
              <a:t>Eficiencia de los materiales.</a:t>
            </a:r>
            <a:endParaRPr lang="es-ES_tradnl" sz="2400" noProof="1">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s-ES_tradnl" sz="2400" b="1" noProof="1">
                <a:solidFill>
                  <a:srgbClr val="2B2C30"/>
                </a:solidFill>
                <a:ea typeface="Public Sans"/>
                <a:cs typeface="Public Sans"/>
                <a:sym typeface="Public Sans"/>
              </a:rPr>
              <a:t>Reducción de residuos.</a:t>
            </a:r>
            <a:endParaRPr lang="es-ES_tradnl" sz="2400" noProof="1"/>
          </a:p>
          <a:p>
            <a:pPr marL="457200" lvl="0" indent="-457200" latinLnBrk="0">
              <a:buClr>
                <a:srgbClr val="000000"/>
              </a:buClr>
              <a:buSzPts val="2800"/>
              <a:buFont typeface="Arial"/>
              <a:buChar char="•"/>
            </a:pPr>
            <a:r>
              <a:rPr lang="es-ES_tradnl" sz="2400" b="1" noProof="1">
                <a:solidFill>
                  <a:srgbClr val="2B2C30"/>
                </a:solidFill>
                <a:ea typeface="Public Sans"/>
                <a:cs typeface="Public Sans"/>
                <a:sym typeface="Public Sans"/>
              </a:rPr>
              <a:t>Recuperación de recursos.</a:t>
            </a:r>
            <a:endParaRPr lang="es-ES_tradnl" sz="2400" noProof="1"/>
          </a:p>
          <a:p>
            <a:pPr lvl="0" latinLnBrk="0"/>
            <a:endParaRPr lang="es-ES_tradnl" sz="2400" noProof="1">
              <a:solidFill>
                <a:srgbClr val="2B2C30"/>
              </a:solidFill>
              <a:ea typeface="Public Sans"/>
              <a:cs typeface="Public Sans"/>
              <a:sym typeface="Public Sans"/>
            </a:endParaRPr>
          </a:p>
          <a:p>
            <a:pPr lvl="0" latinLnBrk="0"/>
            <a:r>
              <a:rPr lang="es-ES_tradnl" sz="2400" noProof="1">
                <a:solidFill>
                  <a:srgbClr val="2B2C30"/>
                </a:solidFill>
                <a:ea typeface="Public Sans"/>
                <a:cs typeface="Public Sans"/>
                <a:sym typeface="Public Sans"/>
              </a:rPr>
              <a:t>Mediante la aplicación de estas estrategias, el sector energético puede reducir significativamente su impacto medioambiental y mejorar la eficiencia de los recursos.    </a:t>
            </a:r>
            <a:endParaRPr lang="es-ES_tradnl" sz="2400" noProof="1">
              <a:solidFill>
                <a:srgbClr val="2B2C30"/>
              </a:solidFill>
              <a:sym typeface="Public Sans"/>
            </a:endParaRPr>
          </a:p>
          <a:p>
            <a:pPr lvl="0" latinLnBrk="0"/>
            <a:r>
              <a:rPr lang="es-ES_tradnl" sz="2400" noProof="1">
                <a:solidFill>
                  <a:srgbClr val="2B2C30"/>
                </a:solidFill>
                <a:sym typeface="Public Sans"/>
              </a:rPr>
              <a:t>Inspírate con </a:t>
            </a:r>
            <a:r>
              <a:rPr lang="es-ES_tradnl" sz="2400" noProof="1">
                <a:solidFill>
                  <a:srgbClr val="2B2C30"/>
                </a:solidFill>
                <a:sym typeface="Public Sans"/>
                <a:hlinkClick r:id="rId3"/>
              </a:rPr>
              <a:t>las historias de éxito de la economía circular</a:t>
            </a:r>
            <a:r>
              <a:rPr lang="es-ES_tradnl" sz="2400" noProof="1">
                <a:solidFill>
                  <a:srgbClr val="2B2C30"/>
                </a:solidFill>
                <a:sym typeface="Public Sans"/>
              </a:rPr>
              <a:t> del proyecto SMART CIRCUIT.</a:t>
            </a:r>
            <a:endParaRPr lang="es-ES_tradnl" sz="2400" noProof="1"/>
          </a:p>
        </p:txBody>
      </p:sp>
      <p:pic>
        <p:nvPicPr>
          <p:cNvPr id="5" name="Picture 4">
            <a:extLst>
              <a:ext uri="{FF2B5EF4-FFF2-40B4-BE49-F238E27FC236}">
                <a16:creationId xmlns:a16="http://schemas.microsoft.com/office/drawing/2014/main" id="{22EBA538-3B5D-EA81-7754-3E88C88644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82" y="3056352"/>
            <a:ext cx="1722572" cy="2320478"/>
          </a:xfrm>
          <a:prstGeom prst="rect">
            <a:avLst/>
          </a:prstGeom>
        </p:spPr>
      </p:pic>
      <p:sp>
        <p:nvSpPr>
          <p:cNvPr id="2" name="Title 1">
            <a:extLst>
              <a:ext uri="{FF2B5EF4-FFF2-40B4-BE49-F238E27FC236}">
                <a16:creationId xmlns:a16="http://schemas.microsoft.com/office/drawing/2014/main" id="{3F9D34AA-40AE-AE0D-8869-608E957B435D}"/>
              </a:ext>
            </a:extLst>
          </p:cNvPr>
          <p:cNvSpPr>
            <a:spLocks noGrp="1"/>
          </p:cNvSpPr>
          <p:nvPr>
            <p:ph type="title" idx="4294967295"/>
          </p:nvPr>
        </p:nvSpPr>
        <p:spPr>
          <a:xfrm>
            <a:off x="495300" y="748341"/>
            <a:ext cx="1149477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5. Circularidad en el sector energético digital: Eficiencia de los recursos – Más detalles</a:t>
            </a:r>
            <a:endParaRPr lang="es-ES_tradnl" noProof="1">
              <a:effectLst/>
            </a:endParaRPr>
          </a:p>
          <a:p>
            <a:endParaRPr lang="es-ES_tradnl" noProof="1"/>
          </a:p>
        </p:txBody>
      </p:sp>
    </p:spTree>
    <p:extLst>
      <p:ext uri="{BB962C8B-B14F-4D97-AF65-F5344CB8AC3E}">
        <p14:creationId xmlns:p14="http://schemas.microsoft.com/office/powerpoint/2010/main" val="37261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ADB9E-8DE0-F308-0E29-9EEFB552BA0A}"/>
              </a:ext>
            </a:extLst>
          </p:cNvPr>
          <p:cNvSpPr>
            <a:spLocks noGrp="1"/>
          </p:cNvSpPr>
          <p:nvPr>
            <p:ph type="title" idx="4294967295"/>
          </p:nvPr>
        </p:nvSpPr>
        <p:spPr>
          <a:xfrm>
            <a:off x="392430" y="75374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6. Circularidad en el sector energético digital: energías renovables y almacenamiento de energía</a:t>
            </a:r>
            <a:endParaRPr lang="es-ES_tradnl" noProof="1">
              <a:effectLst/>
            </a:endParaRPr>
          </a:p>
          <a:p>
            <a:endParaRPr lang="es-ES_tradnl"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676405" y="3266162"/>
            <a:ext cx="11138112" cy="3046988"/>
          </a:xfrm>
          <a:prstGeom prst="rect">
            <a:avLst/>
          </a:prstGeom>
          <a:noFill/>
        </p:spPr>
        <p:txBody>
          <a:bodyPr wrap="square" rtlCol="0">
            <a:spAutoFit/>
          </a:bodyPr>
          <a:lstStyle/>
          <a:p>
            <a:pPr algn="ctr" latinLnBrk="0"/>
            <a:r>
              <a:rPr lang="es-ES_tradnl" sz="4800" i="1" noProof="1">
                <a:solidFill>
                  <a:schemeClr val="accent2"/>
                </a:solidFill>
              </a:rPr>
              <a:t>¿Cómo se puede aplicar la circularidad a las tecnologías de energía renovable y almacenamiento de energía?</a:t>
            </a:r>
          </a:p>
          <a:p>
            <a:pPr algn="ctr" latinLnBrk="0"/>
            <a:endParaRPr lang="es-ES_tradnl" sz="4800" i="1" noProof="1">
              <a:solidFill>
                <a:schemeClr val="accent2"/>
              </a:solidFill>
            </a:endParaRPr>
          </a:p>
        </p:txBody>
      </p:sp>
    </p:spTree>
    <p:extLst>
      <p:ext uri="{BB962C8B-B14F-4D97-AF65-F5344CB8AC3E}">
        <p14:creationId xmlns:p14="http://schemas.microsoft.com/office/powerpoint/2010/main" val="412949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4308953" y="2267210"/>
            <a:ext cx="7603299" cy="4524315"/>
          </a:xfrm>
          <a:prstGeom prst="rect">
            <a:avLst/>
          </a:prstGeom>
          <a:noFill/>
        </p:spPr>
        <p:txBody>
          <a:bodyPr wrap="square" rtlCol="0">
            <a:spAutoFit/>
          </a:bodyPr>
          <a:lstStyle/>
          <a:p>
            <a:pPr lvl="0" latinLnBrk="0"/>
            <a:r>
              <a:rPr lang="es-ES_tradnl" sz="2400" noProof="1">
                <a:ea typeface="Public Sans"/>
                <a:cs typeface="Public Sans"/>
                <a:sym typeface="Public Sans"/>
              </a:rPr>
              <a:t>La circularidad se puede aplicar a la fabricación, el despliegue y la gestión del fin de la vida útil de las tecnologías de energía renovable. Esto incluye:</a:t>
            </a:r>
            <a:endParaRPr lang="es-ES_tradnl" sz="1200" noProof="1"/>
          </a:p>
          <a:p>
            <a:pPr marL="342900" lvl="0" indent="-342900" latinLnBrk="0">
              <a:buFont typeface="Arial" panose="020B0604020202020204" pitchFamily="34" charset="0"/>
              <a:buChar char="•"/>
            </a:pPr>
            <a:r>
              <a:rPr lang="es-ES_tradnl" sz="2400" b="1" noProof="1">
                <a:solidFill>
                  <a:srgbClr val="2B2C30"/>
                </a:solidFill>
                <a:ea typeface="Public Sans"/>
                <a:cs typeface="Public Sans"/>
                <a:sym typeface="Public Sans"/>
              </a:rPr>
              <a:t>Fabricación sostenible</a:t>
            </a:r>
            <a:r>
              <a:rPr lang="es-ES_tradnl" sz="2400" noProof="1">
                <a:solidFill>
                  <a:srgbClr val="2B2C30"/>
                </a:solidFill>
                <a:ea typeface="Public Sans"/>
                <a:cs typeface="Public Sans"/>
                <a:sym typeface="Public Sans"/>
              </a:rPr>
              <a:t>: uso de materiales reciclados y energías renovables en el proceso de fabricación.</a:t>
            </a:r>
            <a:endParaRPr lang="es-ES_tradnl" sz="2400" noProof="1"/>
          </a:p>
          <a:p>
            <a:pPr marL="342900" lvl="0" indent="-342900" latinLnBrk="0">
              <a:buFont typeface="Arial" panose="020B0604020202020204" pitchFamily="34" charset="0"/>
              <a:buChar char="•"/>
            </a:pPr>
            <a:r>
              <a:rPr lang="es-ES_tradnl" sz="2400" b="1" noProof="1">
                <a:solidFill>
                  <a:srgbClr val="2B2C30"/>
                </a:solidFill>
                <a:ea typeface="Public Sans"/>
                <a:cs typeface="Public Sans"/>
                <a:sym typeface="Public Sans"/>
              </a:rPr>
              <a:t>Diseño modular: </a:t>
            </a:r>
            <a:r>
              <a:rPr lang="es-ES_tradnl" sz="2400" noProof="1">
                <a:solidFill>
                  <a:srgbClr val="2B2C30"/>
                </a:solidFill>
                <a:ea typeface="Public Sans"/>
                <a:cs typeface="Public Sans"/>
                <a:sym typeface="Public Sans"/>
              </a:rPr>
              <a:t>diseño de tecnologías de energía renovable con componentes modulares que se pueden reparar o sustituir fácilmente, lo que prolonga su vida útil.    </a:t>
            </a:r>
            <a:endParaRPr lang="es-ES_tradnl" sz="2400" noProof="1"/>
          </a:p>
          <a:p>
            <a:pPr marL="342900" lvl="0" indent="-342900" latinLnBrk="0">
              <a:buFont typeface="Arial" panose="020B0604020202020204" pitchFamily="34" charset="0"/>
              <a:buChar char="•"/>
            </a:pPr>
            <a:r>
              <a:rPr lang="es-ES_tradnl" sz="2400" b="1" noProof="1">
                <a:solidFill>
                  <a:srgbClr val="2B2C30"/>
                </a:solidFill>
                <a:ea typeface="Public Sans"/>
                <a:cs typeface="Public Sans"/>
                <a:sym typeface="Public Sans"/>
              </a:rPr>
              <a:t>Reciclaje y reutilización: </a:t>
            </a:r>
            <a:r>
              <a:rPr lang="es-ES_tradnl" sz="2400" noProof="1">
                <a:solidFill>
                  <a:srgbClr val="2B2C30"/>
                </a:solidFill>
                <a:ea typeface="Public Sans"/>
                <a:cs typeface="Public Sans"/>
                <a:sym typeface="Public Sans"/>
              </a:rPr>
              <a:t>desarrollar estrategias eficaces de reciclaje y reutilización para las tecnologías de energía renovable al final de su vida útil. </a:t>
            </a:r>
            <a:endParaRPr lang="es-ES_tradnl" sz="2400" noProof="1"/>
          </a:p>
        </p:txBody>
      </p:sp>
      <p:pic>
        <p:nvPicPr>
          <p:cNvPr id="5" name="Picture 4">
            <a:extLst>
              <a:ext uri="{FF2B5EF4-FFF2-40B4-BE49-F238E27FC236}">
                <a16:creationId xmlns:a16="http://schemas.microsoft.com/office/drawing/2014/main" id="{08E3BCA5-7A1A-C5C9-2A37-22A1465AFC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5" y="2858802"/>
            <a:ext cx="3962400" cy="2971800"/>
          </a:xfrm>
          <a:prstGeom prst="rect">
            <a:avLst/>
          </a:prstGeom>
        </p:spPr>
      </p:pic>
      <p:sp>
        <p:nvSpPr>
          <p:cNvPr id="2" name="Title 1">
            <a:extLst>
              <a:ext uri="{FF2B5EF4-FFF2-40B4-BE49-F238E27FC236}">
                <a16:creationId xmlns:a16="http://schemas.microsoft.com/office/drawing/2014/main" id="{065F9EF5-F992-2D8D-AEDA-3763A83A7AC9}"/>
              </a:ext>
            </a:extLst>
          </p:cNvPr>
          <p:cNvSpPr>
            <a:spLocks noGrp="1"/>
          </p:cNvSpPr>
          <p:nvPr>
            <p:ph type="title" idx="4294967295"/>
          </p:nvPr>
        </p:nvSpPr>
        <p:spPr>
          <a:xfrm>
            <a:off x="506730" y="66230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6. Circularidad en el sector energético digital: energías renovables y almacenamiento de energía. Más detalles.</a:t>
            </a:r>
            <a:endParaRPr lang="es-ES_tradnl" noProof="1">
              <a:effectLst/>
            </a:endParaRPr>
          </a:p>
          <a:p>
            <a:endParaRPr lang="es-ES_tradnl" noProof="1"/>
          </a:p>
        </p:txBody>
      </p:sp>
    </p:spTree>
    <p:extLst>
      <p:ext uri="{BB962C8B-B14F-4D97-AF65-F5344CB8AC3E}">
        <p14:creationId xmlns:p14="http://schemas.microsoft.com/office/powerpoint/2010/main" val="18169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678453" cy="6555641"/>
          </a:xfrm>
          <a:prstGeom prst="rect">
            <a:avLst/>
          </a:prstGeom>
          <a:noFill/>
        </p:spPr>
        <p:txBody>
          <a:bodyPr wrap="square" rtlCol="0">
            <a:spAutoFit/>
          </a:bodyPr>
          <a:lstStyle/>
          <a:p>
            <a:pPr latinLnBrk="0"/>
            <a:r>
              <a:rPr lang="es-ES_tradnl" sz="3000" noProof="1"/>
              <a:t>El concepto de circularidad desempeña un papel fundamental en la transición energética digital. El uso de los principios de circularidad nos permite utilizar los recursos de manera eficiente y reducir los residuos durante todas las etapas del ciclo de vida de un recurso. En esta presentación exploramos:</a:t>
            </a:r>
          </a:p>
          <a:p>
            <a:pPr latinLnBrk="0"/>
            <a:r>
              <a:rPr lang="es-ES_tradnl" sz="3000" noProof="1"/>
              <a:t> </a:t>
            </a:r>
          </a:p>
          <a:p>
            <a:pPr marL="457200" lvl="0" indent="-457200" latinLnBrk="0">
              <a:buFont typeface="Arial" panose="020B0604020202020204" pitchFamily="34" charset="0"/>
              <a:buChar char="•"/>
            </a:pPr>
            <a:r>
              <a:rPr lang="es-ES_tradnl" sz="3000" noProof="1"/>
              <a:t>Qué es la circularidad y cuál es su papel en la transición energética digital.</a:t>
            </a:r>
          </a:p>
          <a:p>
            <a:pPr marL="457200" lvl="0" indent="-457200" latinLnBrk="0">
              <a:buFont typeface="Arial" panose="020B0604020202020204" pitchFamily="34" charset="0"/>
              <a:buChar char="•"/>
            </a:pPr>
            <a:r>
              <a:rPr lang="es-ES_tradnl" sz="3000" noProof="1"/>
              <a:t>Cómo la circularidad puede contribuir a un futuro sostenible.</a:t>
            </a:r>
          </a:p>
          <a:p>
            <a:pPr marL="457200" lvl="0" indent="-457200" latinLnBrk="0">
              <a:buFont typeface="Arial" panose="020B0604020202020204" pitchFamily="34" charset="0"/>
              <a:buChar char="•"/>
            </a:pPr>
            <a:r>
              <a:rPr lang="es-ES_tradnl" sz="3000" noProof="1"/>
              <a:t>Algunos ejemplos de circularidad y diferentes tipos de tecnologías energéticas digitales.</a:t>
            </a:r>
          </a:p>
        </p:txBody>
      </p:sp>
      <p:pic>
        <p:nvPicPr>
          <p:cNvPr id="5" name="Picture 4">
            <a:extLst>
              <a:ext uri="{FF2B5EF4-FFF2-40B4-BE49-F238E27FC236}">
                <a16:creationId xmlns:a16="http://schemas.microsoft.com/office/drawing/2014/main" id="{9994C1C7-3EAF-E573-6656-D72E6DDEC4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4" name="Title 3">
            <a:extLst>
              <a:ext uri="{FF2B5EF4-FFF2-40B4-BE49-F238E27FC236}">
                <a16:creationId xmlns:a16="http://schemas.microsoft.com/office/drawing/2014/main" id="{CC820E2E-9C92-C7BB-FDD5-1B45EB0AA3BA}"/>
              </a:ext>
            </a:extLst>
          </p:cNvPr>
          <p:cNvSpPr txBox="1">
            <a:spLocks noGrp="1"/>
          </p:cNvSpPr>
          <p:nvPr>
            <p:ph type="title" idx="4294967295"/>
          </p:nvPr>
        </p:nvSpPr>
        <p:spPr>
          <a:xfrm>
            <a:off x="488523" y="441216"/>
            <a:ext cx="347453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200" b="0" i="0" u="none" strike="noStrike" kern="1200" cap="none" spc="0" normalizeH="0" baseline="0" noProof="1">
                <a:ln>
                  <a:noFill/>
                </a:ln>
                <a:solidFill>
                  <a:schemeClr val="bg1"/>
                </a:solidFill>
                <a:effectLst/>
                <a:uLnTx/>
                <a:uFillTx/>
                <a:latin typeface="+mn-lt"/>
                <a:ea typeface="+mn-ea"/>
                <a:cs typeface="+mn-cs"/>
              </a:rPr>
              <a:t>Introducción a la circularidad</a:t>
            </a:r>
            <a:endParaRPr kumimoji="0" lang="es-ES_tradnl" sz="3200" b="0" i="0" u="none" strike="noStrike" kern="1200" cap="none" spc="0" normalizeH="0" baseline="0" noProof="1">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0503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5D389-4AB4-05CB-2627-3B5940B1F104}"/>
              </a:ext>
            </a:extLst>
          </p:cNvPr>
          <p:cNvSpPr>
            <a:spLocks noGrp="1"/>
          </p:cNvSpPr>
          <p:nvPr>
            <p:ph type="title" idx="4294967295"/>
          </p:nvPr>
        </p:nvSpPr>
        <p:spPr>
          <a:xfrm>
            <a:off x="438150" y="705283"/>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7. Digitalización energética: redes inteligentes y análisis de datos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688933" y="3181611"/>
            <a:ext cx="10847538" cy="2308324"/>
          </a:xfrm>
          <a:prstGeom prst="rect">
            <a:avLst/>
          </a:prstGeom>
          <a:noFill/>
        </p:spPr>
        <p:txBody>
          <a:bodyPr wrap="square" rtlCol="0">
            <a:spAutoFit/>
          </a:bodyPr>
          <a:lstStyle/>
          <a:p>
            <a:pPr algn="ctr" latinLnBrk="0"/>
            <a:r>
              <a:rPr lang="es-ES_tradnl" sz="4800" i="1" noProof="1">
                <a:solidFill>
                  <a:schemeClr val="accent2"/>
                </a:solidFill>
              </a:rPr>
              <a:t>¿Cómo están transformando las tecnologías digitales el sector energético?</a:t>
            </a:r>
          </a:p>
          <a:p>
            <a:pPr algn="ctr" latinLnBrk="0"/>
            <a:endParaRPr lang="es-ES_tradnl" sz="4800" i="1" noProof="1">
              <a:solidFill>
                <a:schemeClr val="accent2"/>
              </a:solidFill>
            </a:endParaRPr>
          </a:p>
        </p:txBody>
      </p:sp>
    </p:spTree>
    <p:extLst>
      <p:ext uri="{BB962C8B-B14F-4D97-AF65-F5344CB8AC3E}">
        <p14:creationId xmlns:p14="http://schemas.microsoft.com/office/powerpoint/2010/main" val="352317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3995803" y="3205975"/>
            <a:ext cx="8001782" cy="3046988"/>
          </a:xfrm>
          <a:prstGeom prst="rect">
            <a:avLst/>
          </a:prstGeom>
          <a:noFill/>
        </p:spPr>
        <p:txBody>
          <a:bodyPr wrap="square" lIns="91440" tIns="45720" rIns="91440" bIns="45720" rtlCol="0" anchor="t">
            <a:spAutoFit/>
          </a:bodyPr>
          <a:lstStyle/>
          <a:p>
            <a:pPr lvl="0" latinLnBrk="0"/>
            <a:r>
              <a:rPr lang="es-ES_tradnl" sz="2400" noProof="1">
                <a:latin typeface="Calibri"/>
                <a:ea typeface="Public Sans"/>
                <a:cs typeface="Public Sans"/>
                <a:sym typeface="Public Sans"/>
              </a:rPr>
              <a:t>Las tecnologías digitales están permitiendo el desarrollo de redes energéticas inteligentes, conocidas como </a:t>
            </a:r>
            <a:r>
              <a:rPr lang="es-ES_tradnl" sz="2400" b="1" noProof="1">
                <a:latin typeface="Calibri"/>
                <a:ea typeface="Public Sans"/>
                <a:cs typeface="Public Sans"/>
                <a:sym typeface="Public Sans"/>
              </a:rPr>
              <a:t>redes inteligentes</a:t>
            </a:r>
            <a:r>
              <a:rPr lang="es-ES_tradnl" sz="2400" noProof="1">
                <a:latin typeface="Calibri"/>
                <a:ea typeface="Public Sans"/>
                <a:cs typeface="Public Sans"/>
                <a:sym typeface="Public Sans"/>
              </a:rPr>
              <a:t>. Las redes inteligentes pueden: </a:t>
            </a:r>
          </a:p>
          <a:p>
            <a:pPr lvl="0" latinLnBrk="0"/>
            <a:endParaRPr lang="es-ES_tradnl" sz="2400" noProof="1">
              <a:latin typeface="Calibri"/>
              <a:ea typeface="Public Sans"/>
              <a:cs typeface="Public Sans"/>
              <a:sym typeface="Public Sans"/>
            </a:endParaRPr>
          </a:p>
          <a:p>
            <a:pPr marL="342900" lvl="0" indent="-342900" latinLnBrk="0">
              <a:buFont typeface="Arial" panose="020B0604020202020204" pitchFamily="34" charset="0"/>
              <a:buChar char="•"/>
            </a:pPr>
            <a:r>
              <a:rPr lang="es-ES_tradnl" sz="2400" noProof="1">
                <a:latin typeface="Calibri"/>
                <a:ea typeface="Public Sans"/>
                <a:cs typeface="Public Sans"/>
                <a:sym typeface="Public Sans"/>
              </a:rPr>
              <a:t>Optimizar los flujos de energía.</a:t>
            </a:r>
          </a:p>
          <a:p>
            <a:pPr marL="342900" lvl="0" indent="-342900" latinLnBrk="0">
              <a:buFont typeface="Arial" panose="020B0604020202020204" pitchFamily="34" charset="0"/>
              <a:buChar char="•"/>
            </a:pPr>
            <a:r>
              <a:rPr lang="es-ES_tradnl" sz="2400" noProof="1">
                <a:latin typeface="Calibri"/>
                <a:ea typeface="Public Sans"/>
                <a:cs typeface="Public Sans"/>
                <a:sym typeface="Public Sans"/>
              </a:rPr>
              <a:t>Integrar fuentes de energía renovables.</a:t>
            </a:r>
          </a:p>
          <a:p>
            <a:pPr marL="342900" lvl="0" indent="-342900" latinLnBrk="0">
              <a:buFont typeface="Arial" panose="020B0604020202020204" pitchFamily="34" charset="0"/>
              <a:buChar char="•"/>
            </a:pPr>
            <a:r>
              <a:rPr lang="es-ES_tradnl" sz="2400" noProof="1">
                <a:latin typeface="Calibri"/>
                <a:ea typeface="Public Sans"/>
                <a:cs typeface="Public Sans"/>
                <a:sym typeface="Public Sans"/>
              </a:rPr>
              <a:t>Mejorar la estabilidad de la red.</a:t>
            </a:r>
            <a:endParaRPr lang="es-ES_tradnl" sz="2400" noProof="1">
              <a:latin typeface="Calibri"/>
              <a:ea typeface="Public Sans"/>
              <a:cs typeface="Public Sans"/>
            </a:endParaRPr>
          </a:p>
          <a:p>
            <a:pPr lvl="0" latinLnBrk="0"/>
            <a:endParaRPr lang="es-ES_tradnl" sz="2400" noProof="1">
              <a:ea typeface="Calibri"/>
              <a:cs typeface="Calibri"/>
            </a:endParaRPr>
          </a:p>
        </p:txBody>
      </p:sp>
      <p:pic>
        <p:nvPicPr>
          <p:cNvPr id="5" name="Picture 4">
            <a:extLst>
              <a:ext uri="{FF2B5EF4-FFF2-40B4-BE49-F238E27FC236}">
                <a16:creationId xmlns:a16="http://schemas.microsoft.com/office/drawing/2014/main" id="{057E30F7-80C2-1E84-F060-5A99F37521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50A4C2ED-5847-9B13-6079-2F8B825EE275}"/>
              </a:ext>
            </a:extLst>
          </p:cNvPr>
          <p:cNvSpPr>
            <a:spLocks noGrp="1"/>
          </p:cNvSpPr>
          <p:nvPr>
            <p:ph type="title" idx="4294967295"/>
          </p:nvPr>
        </p:nvSpPr>
        <p:spPr>
          <a:xfrm>
            <a:off x="506730" y="750053"/>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7. Digitalización energética: redes inteligentes y análisis de datos – Redes inteligentes</a:t>
            </a:r>
            <a:endParaRPr lang="es-ES_tradnl" noProof="1">
              <a:effectLst/>
            </a:endParaRPr>
          </a:p>
          <a:p>
            <a:endParaRPr lang="es-ES_tradnl" noProof="1"/>
          </a:p>
        </p:txBody>
      </p:sp>
    </p:spTree>
    <p:extLst>
      <p:ext uri="{BB962C8B-B14F-4D97-AF65-F5344CB8AC3E}">
        <p14:creationId xmlns:p14="http://schemas.microsoft.com/office/powerpoint/2010/main" val="33543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E889-B6D5-D09B-327A-BA3214D205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19E744-63E1-3887-0405-F2C7008B6293}"/>
              </a:ext>
            </a:extLst>
          </p:cNvPr>
          <p:cNvSpPr txBox="1"/>
          <p:nvPr/>
        </p:nvSpPr>
        <p:spPr>
          <a:xfrm>
            <a:off x="3995803" y="2190313"/>
            <a:ext cx="8001782" cy="4401205"/>
          </a:xfrm>
          <a:prstGeom prst="rect">
            <a:avLst/>
          </a:prstGeom>
          <a:noFill/>
        </p:spPr>
        <p:txBody>
          <a:bodyPr wrap="square" lIns="91440" tIns="45720" rIns="91440" bIns="45720" rtlCol="0" anchor="t">
            <a:spAutoFit/>
          </a:bodyPr>
          <a:lstStyle/>
          <a:p>
            <a:pPr lvl="0" latinLnBrk="0"/>
            <a:r>
              <a:rPr lang="es-ES_tradnl" sz="2000" noProof="1">
                <a:latin typeface="Calibri"/>
                <a:ea typeface="Public Sans"/>
                <a:cs typeface="Public Sans"/>
                <a:sym typeface="Public Sans"/>
              </a:rPr>
              <a:t>El análisis de datos y el aprendizaje automático están desempeñando un papel cada vez más importante en el sector energético. El análisis de datos y el aprendizaje automático pueden: </a:t>
            </a:r>
          </a:p>
          <a:p>
            <a:pPr marL="342900" lvl="0" indent="-342900" latinLnBrk="0">
              <a:buFont typeface="Arial" panose="020B0604020202020204" pitchFamily="34" charset="0"/>
              <a:buChar char="•"/>
            </a:pPr>
            <a:r>
              <a:rPr lang="es-ES_tradnl" sz="2000" noProof="1">
                <a:latin typeface="Calibri"/>
                <a:ea typeface="Public Sans"/>
                <a:cs typeface="Public Sans"/>
                <a:sym typeface="Public Sans"/>
              </a:rPr>
              <a:t>Permitir la eficiencia energética mediante la identificación del desperdicio de energía y la optimización de los patrones de consumo energético.</a:t>
            </a:r>
          </a:p>
          <a:p>
            <a:pPr marL="342900" lvl="0" indent="-342900" latinLnBrk="0">
              <a:buFont typeface="Arial" panose="020B0604020202020204" pitchFamily="34" charset="0"/>
              <a:buChar char="•"/>
            </a:pPr>
            <a:r>
              <a:rPr lang="es-ES_tradnl" sz="2000" noProof="1">
                <a:latin typeface="Calibri"/>
                <a:ea typeface="Public Sans"/>
                <a:cs typeface="Public Sans"/>
                <a:sym typeface="Public Sans"/>
              </a:rPr>
              <a:t>Utilizar la previsión de la demanda para garantizar un suministro energético fiable.</a:t>
            </a:r>
          </a:p>
          <a:p>
            <a:pPr marL="342900" lvl="0" indent="-342900" latinLnBrk="0">
              <a:buFont typeface="Arial" panose="020B0604020202020204" pitchFamily="34" charset="0"/>
              <a:buChar char="•"/>
            </a:pPr>
            <a:r>
              <a:rPr lang="es-ES_tradnl" sz="2000" noProof="1">
                <a:latin typeface="Calibri"/>
                <a:ea typeface="Public Sans"/>
                <a:cs typeface="Public Sans"/>
                <a:sym typeface="Public Sans"/>
              </a:rPr>
              <a:t>Utilizar el mantenimiento predictivo para anticipar fallos en los equipos y optimizar los programas de mantenimiento.</a:t>
            </a:r>
          </a:p>
          <a:p>
            <a:pPr lvl="0" latinLnBrk="0"/>
            <a:r>
              <a:rPr lang="es-ES_tradnl" sz="2000" noProof="1">
                <a:latin typeface="Calibri"/>
                <a:ea typeface="Public Sans"/>
                <a:cs typeface="Public Sans"/>
                <a:sym typeface="Public Sans"/>
              </a:rPr>
              <a:t>  </a:t>
            </a:r>
          </a:p>
          <a:p>
            <a:pPr lvl="0" latinLnBrk="0"/>
            <a:r>
              <a:rPr lang="es-ES_tradnl" sz="2000" noProof="1">
                <a:latin typeface="Calibri"/>
                <a:ea typeface="Public Sans"/>
                <a:cs typeface="Public Sans"/>
                <a:sym typeface="Public Sans"/>
              </a:rPr>
              <a:t>Al aprovechar el análisis de datos, el sector energético puede mejorar la eficiencia, reducir los costes y aumentar la fiabilidad de los servicios energéticos. </a:t>
            </a:r>
            <a:endParaRPr lang="es-ES_tradnl" sz="2000" noProof="1">
              <a:latin typeface="Calibri"/>
              <a:ea typeface="Calibri"/>
              <a:cs typeface="Calibri"/>
            </a:endParaRPr>
          </a:p>
        </p:txBody>
      </p:sp>
      <p:pic>
        <p:nvPicPr>
          <p:cNvPr id="5" name="Picture 4">
            <a:extLst>
              <a:ext uri="{FF2B5EF4-FFF2-40B4-BE49-F238E27FC236}">
                <a16:creationId xmlns:a16="http://schemas.microsoft.com/office/drawing/2014/main" id="{E2344F2D-9B7B-1E7C-3A7A-627C38E7CF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E469A1A5-7D62-5065-F965-71945A64433A}"/>
              </a:ext>
            </a:extLst>
          </p:cNvPr>
          <p:cNvSpPr>
            <a:spLocks noGrp="1"/>
          </p:cNvSpPr>
          <p:nvPr>
            <p:ph type="title" idx="4294967295"/>
          </p:nvPr>
        </p:nvSpPr>
        <p:spPr>
          <a:xfrm>
            <a:off x="392430" y="750053"/>
            <a:ext cx="1107186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7. Digitalización de la energía: redes inteligentes y análisis de datos – Análisis de datos</a:t>
            </a:r>
            <a:endParaRPr lang="es-ES_tradnl" noProof="1">
              <a:effectLst/>
            </a:endParaRPr>
          </a:p>
          <a:p>
            <a:endParaRPr lang="es-ES_tradnl" noProof="1"/>
          </a:p>
        </p:txBody>
      </p:sp>
    </p:spTree>
    <p:extLst>
      <p:ext uri="{BB962C8B-B14F-4D97-AF65-F5344CB8AC3E}">
        <p14:creationId xmlns:p14="http://schemas.microsoft.com/office/powerpoint/2010/main" val="41739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2B91-53D8-D923-E6D5-613BABE9E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7F620-B929-1380-3266-8A9DCA3B77D9}"/>
              </a:ext>
            </a:extLst>
          </p:cNvPr>
          <p:cNvSpPr>
            <a:spLocks noGrp="1"/>
          </p:cNvSpPr>
          <p:nvPr>
            <p:ph type="title" idx="4294967295"/>
          </p:nvPr>
        </p:nvSpPr>
        <p:spPr>
          <a:xfrm>
            <a:off x="392430" y="74231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8. Digitalización energética y blockchain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58CE8602-7EFC-B58B-3E3B-06665523C31F}"/>
              </a:ext>
            </a:extLst>
          </p:cNvPr>
          <p:cNvSpPr txBox="1"/>
          <p:nvPr/>
        </p:nvSpPr>
        <p:spPr>
          <a:xfrm>
            <a:off x="676405" y="3266162"/>
            <a:ext cx="11138112" cy="1569660"/>
          </a:xfrm>
          <a:prstGeom prst="rect">
            <a:avLst/>
          </a:prstGeom>
          <a:noFill/>
        </p:spPr>
        <p:txBody>
          <a:bodyPr wrap="square" rtlCol="0">
            <a:spAutoFit/>
          </a:bodyPr>
          <a:lstStyle/>
          <a:p>
            <a:pPr algn="ctr" latinLnBrk="0"/>
            <a:r>
              <a:rPr lang="es-ES_tradnl" sz="4800" i="1" noProof="1">
                <a:solidFill>
                  <a:schemeClr val="accent2"/>
                </a:solidFill>
              </a:rPr>
              <a:t>¿Cómo puede beneficiar la tecnología blockchain al sector energético?</a:t>
            </a:r>
          </a:p>
        </p:txBody>
      </p:sp>
    </p:spTree>
    <p:extLst>
      <p:ext uri="{BB962C8B-B14F-4D97-AF65-F5344CB8AC3E}">
        <p14:creationId xmlns:p14="http://schemas.microsoft.com/office/powerpoint/2010/main" val="86839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A60F9-EE88-AD5C-0ED2-702F893B8E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0E44BD-06F5-8C69-BD7A-153315BF10C2}"/>
              </a:ext>
            </a:extLst>
          </p:cNvPr>
          <p:cNvSpPr txBox="1"/>
          <p:nvPr/>
        </p:nvSpPr>
        <p:spPr>
          <a:xfrm>
            <a:off x="4484318" y="3248125"/>
            <a:ext cx="7330199" cy="2308324"/>
          </a:xfrm>
          <a:prstGeom prst="rect">
            <a:avLst/>
          </a:prstGeom>
          <a:noFill/>
        </p:spPr>
        <p:txBody>
          <a:bodyPr wrap="square" lIns="91440" tIns="45720" rIns="91440" bIns="45720" rtlCol="0" anchor="t">
            <a:spAutoFit/>
          </a:bodyPr>
          <a:lstStyle/>
          <a:p>
            <a:pPr latinLnBrk="0"/>
            <a:r>
              <a:rPr lang="es-ES_tradnl" sz="2400" noProof="1">
                <a:ea typeface="+mn-lt"/>
                <a:cs typeface="+mn-lt"/>
                <a:sym typeface="Public Sans"/>
              </a:rPr>
              <a:t>Las tecnologías blockchain son una herramienta valiosa para apoyar la circularidad al:</a:t>
            </a:r>
          </a:p>
          <a:p>
            <a:pPr latinLnBrk="0"/>
            <a:endParaRPr lang="es-ES_tradnl" sz="2400" noProof="1">
              <a:ea typeface="+mn-lt"/>
              <a:cs typeface="+mn-lt"/>
              <a:sym typeface="Public Sans"/>
            </a:endParaRPr>
          </a:p>
          <a:p>
            <a:pPr marL="342900" indent="-342900" latinLnBrk="0">
              <a:buFont typeface="Arial" panose="020B0604020202020204" pitchFamily="34" charset="0"/>
              <a:buChar char="•"/>
            </a:pPr>
            <a:r>
              <a:rPr lang="es-ES_tradnl" sz="2400" noProof="1">
                <a:ea typeface="+mn-lt"/>
                <a:cs typeface="+mn-lt"/>
                <a:sym typeface="Public Sans"/>
              </a:rPr>
              <a:t>Mejoran la transparencia, la seguridad y la eficiencia en las transacciones energéticas y la gestión de datos. </a:t>
            </a:r>
          </a:p>
          <a:p>
            <a:pPr latinLnBrk="0"/>
            <a:endParaRPr lang="es-ES_tradnl" sz="2400" noProof="1">
              <a:ea typeface="+mn-lt"/>
              <a:cs typeface="+mn-lt"/>
              <a:sym typeface="Public Sans"/>
            </a:endParaRPr>
          </a:p>
        </p:txBody>
      </p:sp>
      <p:pic>
        <p:nvPicPr>
          <p:cNvPr id="5" name="Picture 4">
            <a:extLst>
              <a:ext uri="{FF2B5EF4-FFF2-40B4-BE49-F238E27FC236}">
                <a16:creationId xmlns:a16="http://schemas.microsoft.com/office/drawing/2014/main" id="{9CA85008-8E10-5076-370B-3744391EEE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3" name="Title 2">
            <a:extLst>
              <a:ext uri="{FF2B5EF4-FFF2-40B4-BE49-F238E27FC236}">
                <a16:creationId xmlns:a16="http://schemas.microsoft.com/office/drawing/2014/main" id="{43995B6D-14CF-00E9-418F-3CC7663F70EE}"/>
              </a:ext>
            </a:extLst>
          </p:cNvPr>
          <p:cNvSpPr>
            <a:spLocks noGrp="1"/>
          </p:cNvSpPr>
          <p:nvPr>
            <p:ph type="title" idx="4294967295"/>
          </p:nvPr>
        </p:nvSpPr>
        <p:spPr>
          <a:xfrm>
            <a:off x="461010" y="89090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8. Digitalización energética y cadena de bloques: </a:t>
            </a:r>
            <a:r>
              <a:rPr lang="es-ES_tradnl" sz="2800" b="1" kern="1200" baseline="0" noProof="1">
                <a:solidFill>
                  <a:srgbClr val="FFFFFF"/>
                </a:solidFill>
                <a:effectLst/>
                <a:latin typeface="Calibri" panose="020F0502020204030204" pitchFamily="34" charset="0"/>
                <a:ea typeface="Public Sans"/>
                <a:cs typeface="Public Sans"/>
              </a:rPr>
              <a:t>¿</a:t>
            </a:r>
            <a:r>
              <a:rPr lang="es-ES_tradnl" sz="2800" b="1" kern="1200" noProof="1">
                <a:solidFill>
                  <a:srgbClr val="FFFFFF"/>
                </a:solidFill>
                <a:effectLst/>
                <a:latin typeface="Calibri" panose="020F0502020204030204" pitchFamily="34" charset="0"/>
                <a:ea typeface="Public Sans"/>
                <a:cs typeface="Public Sans"/>
              </a:rPr>
              <a:t>qué </a:t>
            </a:r>
            <a:r>
              <a:rPr lang="es-ES_tradnl" sz="2800" b="1" kern="1200" baseline="0" noProof="1">
                <a:solidFill>
                  <a:srgbClr val="FFFFFF"/>
                </a:solidFill>
                <a:effectLst/>
                <a:latin typeface="Calibri" panose="020F0502020204030204" pitchFamily="34" charset="0"/>
                <a:ea typeface="Public Sans"/>
                <a:cs typeface="Public Sans"/>
              </a:rPr>
              <a:t>es la cadena de bloques?</a:t>
            </a:r>
            <a:endParaRPr lang="es-ES_tradnl" noProof="1">
              <a:effectLst/>
            </a:endParaRPr>
          </a:p>
          <a:p>
            <a:endParaRPr lang="es-ES_tradnl" noProof="1"/>
          </a:p>
        </p:txBody>
      </p:sp>
    </p:spTree>
    <p:extLst>
      <p:ext uri="{BB962C8B-B14F-4D97-AF65-F5344CB8AC3E}">
        <p14:creationId xmlns:p14="http://schemas.microsoft.com/office/powerpoint/2010/main" val="14409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E650-CA8F-9FD8-0C0B-F33E2147BC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82F1BB-759E-6437-0077-30B98204AE19}"/>
              </a:ext>
            </a:extLst>
          </p:cNvPr>
          <p:cNvSpPr txBox="1"/>
          <p:nvPr/>
        </p:nvSpPr>
        <p:spPr>
          <a:xfrm>
            <a:off x="4422784" y="2364462"/>
            <a:ext cx="7503090" cy="4493538"/>
          </a:xfrm>
          <a:prstGeom prst="rect">
            <a:avLst/>
          </a:prstGeom>
          <a:noFill/>
        </p:spPr>
        <p:txBody>
          <a:bodyPr wrap="square" lIns="91440" tIns="45720" rIns="91440" bIns="45720" rtlCol="0" anchor="t">
            <a:spAutoFit/>
          </a:bodyPr>
          <a:lstStyle/>
          <a:p>
            <a:pPr lvl="0" latinLnBrk="0"/>
            <a:r>
              <a:rPr lang="es-ES_tradnl" sz="2200" noProof="1">
                <a:ea typeface="Public Sans"/>
                <a:cs typeface="Public Sans"/>
                <a:sym typeface="Public Sans"/>
              </a:rPr>
              <a:t>En el sector energético, la cadena de bloques se puede utilizar para:</a:t>
            </a:r>
            <a:endParaRPr lang="es-ES_tradnl" sz="2200" noProof="1"/>
          </a:p>
          <a:p>
            <a:pPr lvl="0" latinLnBrk="0"/>
            <a:endParaRPr lang="es-ES_tradnl" sz="2200" b="1" noProof="1">
              <a:ea typeface="Public Sans"/>
              <a:cs typeface="Public Sans"/>
              <a:sym typeface="Public Sans"/>
            </a:endParaRPr>
          </a:p>
          <a:p>
            <a:pPr marL="342900" lvl="0" indent="-342900" latinLnBrk="0">
              <a:buFont typeface="Arial" panose="020B0604020202020204" pitchFamily="34" charset="0"/>
              <a:buChar char="•"/>
            </a:pPr>
            <a:r>
              <a:rPr lang="es-ES_tradnl" sz="2200" b="1" noProof="1">
                <a:ea typeface="Public Sans"/>
                <a:cs typeface="Public Sans"/>
                <a:sym typeface="Public Sans"/>
              </a:rPr>
              <a:t>Comercio de energía entre pares: </a:t>
            </a:r>
            <a:r>
              <a:rPr lang="es-ES_tradnl" sz="2200" noProof="1">
                <a:ea typeface="Public Sans"/>
                <a:cs typeface="Public Sans"/>
                <a:sym typeface="Public Sans"/>
              </a:rPr>
              <a:t>permite el comercio directo de energía entre consumidores y prosumidores.    </a:t>
            </a:r>
            <a:endParaRPr lang="es-ES_tradnl" sz="2200" noProof="1"/>
          </a:p>
          <a:p>
            <a:pPr marL="342900" lvl="0" indent="-342900" latinLnBrk="0">
              <a:buFont typeface="Arial" panose="020B0604020202020204" pitchFamily="34" charset="0"/>
              <a:buChar char="•"/>
            </a:pPr>
            <a:r>
              <a:rPr lang="es-ES_tradnl" sz="2200" b="1" noProof="1">
                <a:ea typeface="Public Sans"/>
                <a:cs typeface="Public Sans"/>
                <a:sym typeface="Public Sans"/>
              </a:rPr>
              <a:t>Seguimiento de certificados de energía renovable: </a:t>
            </a:r>
            <a:r>
              <a:rPr lang="es-ES_tradnl" sz="2200" noProof="1">
                <a:ea typeface="Public Sans"/>
                <a:cs typeface="Public Sans"/>
                <a:sym typeface="Public Sans"/>
              </a:rPr>
              <a:t>garantizar la autenticidad y la trazabilidad de los certificados de energía renovable.    </a:t>
            </a:r>
            <a:endParaRPr lang="es-ES_tradnl" sz="2200" noProof="1"/>
          </a:p>
          <a:p>
            <a:pPr marL="342900" lvl="0" indent="-342900" latinLnBrk="0">
              <a:buFont typeface="Arial" panose="020B0604020202020204" pitchFamily="34" charset="0"/>
              <a:buChar char="•"/>
            </a:pPr>
            <a:r>
              <a:rPr lang="es-ES_tradnl" sz="2200" b="1" noProof="1">
                <a:ea typeface="Public Sans"/>
                <a:cs typeface="Public Sans"/>
                <a:sym typeface="Public Sans"/>
              </a:rPr>
              <a:t>Gestión de la red: </a:t>
            </a:r>
            <a:r>
              <a:rPr lang="es-ES_tradnl" sz="2200" noProof="1">
                <a:ea typeface="Public Sans"/>
                <a:cs typeface="Public Sans"/>
                <a:sym typeface="Public Sans"/>
              </a:rPr>
              <a:t>mejora de la seguridad y la eficiencia de las operaciones de la red. Mediante la adopción de la cadena de bloques, el sector energético puede fomentar la confianza, reducir los costes de transacción y promover la innovación. </a:t>
            </a:r>
            <a:endParaRPr lang="es-ES_tradnl" sz="2200" noProof="1"/>
          </a:p>
        </p:txBody>
      </p:sp>
      <p:pic>
        <p:nvPicPr>
          <p:cNvPr id="3" name="Picture 2">
            <a:extLst>
              <a:ext uri="{FF2B5EF4-FFF2-40B4-BE49-F238E27FC236}">
                <a16:creationId xmlns:a16="http://schemas.microsoft.com/office/drawing/2014/main" id="{F7758612-9B27-DB79-791A-E2B9916B99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5" name="Title 4">
            <a:extLst>
              <a:ext uri="{FF2B5EF4-FFF2-40B4-BE49-F238E27FC236}">
                <a16:creationId xmlns:a16="http://schemas.microsoft.com/office/drawing/2014/main" id="{3514CFD6-4894-70FC-4603-569CE5FF3804}"/>
              </a:ext>
            </a:extLst>
          </p:cNvPr>
          <p:cNvSpPr>
            <a:spLocks noGrp="1"/>
          </p:cNvSpPr>
          <p:nvPr>
            <p:ph type="title" idx="4294967295"/>
          </p:nvPr>
        </p:nvSpPr>
        <p:spPr>
          <a:xfrm>
            <a:off x="415290" y="799465"/>
            <a:ext cx="1118616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8. Digitalización de la energía y blockchain: el blockchain en el sector energético</a:t>
            </a:r>
            <a:endParaRPr lang="es-ES_tradnl" noProof="1">
              <a:effectLst/>
            </a:endParaRPr>
          </a:p>
          <a:p>
            <a:endParaRPr lang="es-ES_tradnl" noProof="1"/>
          </a:p>
        </p:txBody>
      </p:sp>
    </p:spTree>
    <p:extLst>
      <p:ext uri="{BB962C8B-B14F-4D97-AF65-F5344CB8AC3E}">
        <p14:creationId xmlns:p14="http://schemas.microsoft.com/office/powerpoint/2010/main" val="39094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F56F-11B3-26A9-83E7-7A0D86C42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FD914-6E1D-FE2B-6DDD-D833A01DBA66}"/>
              </a:ext>
            </a:extLst>
          </p:cNvPr>
          <p:cNvSpPr>
            <a:spLocks noGrp="1"/>
          </p:cNvSpPr>
          <p:nvPr>
            <p:ph type="title" idx="4294967295"/>
          </p:nvPr>
        </p:nvSpPr>
        <p:spPr>
          <a:xfrm>
            <a:off x="676405" y="73088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9. Sinergias y soluciones integradas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F924B47C-844C-9DED-88EB-FF77D79045FF}"/>
              </a:ext>
            </a:extLst>
          </p:cNvPr>
          <p:cNvSpPr txBox="1"/>
          <p:nvPr/>
        </p:nvSpPr>
        <p:spPr>
          <a:xfrm>
            <a:off x="676405" y="3266162"/>
            <a:ext cx="11138112" cy="2308324"/>
          </a:xfrm>
          <a:prstGeom prst="rect">
            <a:avLst/>
          </a:prstGeom>
          <a:noFill/>
        </p:spPr>
        <p:txBody>
          <a:bodyPr wrap="square" rtlCol="0">
            <a:spAutoFit/>
          </a:bodyPr>
          <a:lstStyle/>
          <a:p>
            <a:pPr algn="ctr" latinLnBrk="0"/>
            <a:r>
              <a:rPr lang="es-ES_tradnl" sz="4800" i="1" noProof="1">
                <a:solidFill>
                  <a:schemeClr val="accent2"/>
                </a:solidFill>
              </a:rPr>
              <a:t>¿Cómo se combinan la circularidad y la digitalización en el sector energético?</a:t>
            </a:r>
          </a:p>
          <a:p>
            <a:pPr algn="ctr" latinLnBrk="0"/>
            <a:endParaRPr lang="es-ES_tradnl" sz="4800" i="1" noProof="1">
              <a:solidFill>
                <a:schemeClr val="accent2"/>
              </a:solidFill>
            </a:endParaRPr>
          </a:p>
        </p:txBody>
      </p:sp>
    </p:spTree>
    <p:extLst>
      <p:ext uri="{BB962C8B-B14F-4D97-AF65-F5344CB8AC3E}">
        <p14:creationId xmlns:p14="http://schemas.microsoft.com/office/powerpoint/2010/main" val="686160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2C3F4-8B82-1BFC-94A6-E2AA6704DE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B97449-922D-18C4-57F0-B14AA2A3A218}"/>
              </a:ext>
            </a:extLst>
          </p:cNvPr>
          <p:cNvSpPr txBox="1"/>
          <p:nvPr/>
        </p:nvSpPr>
        <p:spPr>
          <a:xfrm>
            <a:off x="4171167" y="2126125"/>
            <a:ext cx="7643350" cy="3785652"/>
          </a:xfrm>
          <a:prstGeom prst="rect">
            <a:avLst/>
          </a:prstGeom>
          <a:noFill/>
        </p:spPr>
        <p:txBody>
          <a:bodyPr wrap="square" rtlCol="0">
            <a:spAutoFit/>
          </a:bodyPr>
          <a:lstStyle/>
          <a:p>
            <a:pPr lvl="0" latinLnBrk="0"/>
            <a:r>
              <a:rPr lang="es-ES_tradnl" sz="2000" noProof="1">
                <a:ea typeface="Public Sans"/>
                <a:cs typeface="Public Sans"/>
                <a:sym typeface="Public Sans"/>
              </a:rPr>
              <a:t>La circularidad y la digitalización se están combinando para crear soluciones energéticas innovadoras y sostenibles. </a:t>
            </a:r>
            <a:r>
              <a:rPr lang="es-ES_tradnl" sz="2000" noProof="1">
                <a:solidFill>
                  <a:srgbClr val="2B2C30"/>
                </a:solidFill>
                <a:ea typeface="Public Sans"/>
                <a:cs typeface="Public Sans"/>
                <a:sym typeface="Public Sans"/>
              </a:rPr>
              <a:t>Algunos ejemplos son:</a:t>
            </a:r>
            <a:endParaRPr lang="es-ES_tradnl" sz="2000" noProof="1"/>
          </a:p>
          <a:p>
            <a:pPr marL="342900" lvl="0" indent="-342900" latinLnBrk="0">
              <a:buFont typeface="Arial" panose="020B0604020202020204" pitchFamily="34" charset="0"/>
              <a:buChar char="•"/>
            </a:pPr>
            <a:r>
              <a:rPr lang="es-ES_tradnl" sz="2000" b="1" noProof="1">
                <a:solidFill>
                  <a:srgbClr val="2B2C30"/>
                </a:solidFill>
                <a:ea typeface="Public Sans"/>
                <a:cs typeface="Public Sans"/>
                <a:sym typeface="Public Sans"/>
              </a:rPr>
              <a:t>Sistemas inteligentes de gestión energética para el hogar: </a:t>
            </a:r>
            <a:r>
              <a:rPr lang="es-ES_tradnl" sz="2000" noProof="1">
                <a:solidFill>
                  <a:srgbClr val="2B2C30"/>
                </a:solidFill>
                <a:ea typeface="Public Sans"/>
                <a:cs typeface="Public Sans"/>
                <a:sym typeface="Public Sans"/>
              </a:rPr>
              <a:t>integración de contadores inteligentes, dispositivos IoT y análisis de datos para optimizar el consumo energético en los hogares.    </a:t>
            </a:r>
            <a:endParaRPr lang="es-ES_tradnl" sz="2000" noProof="1"/>
          </a:p>
          <a:p>
            <a:pPr marL="342900" lvl="0" indent="-342900" latinLnBrk="0">
              <a:buFont typeface="Arial" panose="020B0604020202020204" pitchFamily="34" charset="0"/>
              <a:buChar char="•"/>
            </a:pPr>
            <a:r>
              <a:rPr lang="es-ES_tradnl" sz="2000" b="1" noProof="1">
                <a:solidFill>
                  <a:srgbClr val="2B2C30"/>
                </a:solidFill>
                <a:ea typeface="Public Sans"/>
                <a:cs typeface="Public Sans"/>
                <a:sym typeface="Public Sans"/>
              </a:rPr>
              <a:t>Centrales eléctricas virtuales: </a:t>
            </a:r>
            <a:r>
              <a:rPr lang="es-ES_tradnl" sz="2000" noProof="1">
                <a:solidFill>
                  <a:srgbClr val="2B2C30"/>
                </a:solidFill>
                <a:ea typeface="Public Sans"/>
                <a:cs typeface="Public Sans"/>
                <a:sym typeface="Public Sans"/>
              </a:rPr>
              <a:t>agregación de recursos energéticos distribuidos, como paneles solares en tejados y baterías de vehículos eléctricos, para proporcionar servicios a la red.    </a:t>
            </a:r>
            <a:endParaRPr lang="es-ES_tradnl" sz="2000" noProof="1"/>
          </a:p>
          <a:p>
            <a:pPr marL="342900" lvl="0" indent="-342900" latinLnBrk="0">
              <a:buFont typeface="Arial" panose="020B0604020202020204" pitchFamily="34" charset="0"/>
              <a:buChar char="•"/>
            </a:pPr>
            <a:r>
              <a:rPr lang="es-ES_tradnl" sz="2000" b="1" noProof="1">
                <a:solidFill>
                  <a:srgbClr val="2B2C30"/>
                </a:solidFill>
                <a:ea typeface="Public Sans"/>
                <a:cs typeface="Public Sans"/>
                <a:sym typeface="Public Sans"/>
              </a:rPr>
              <a:t>Comunidades energéticas circulares: </a:t>
            </a:r>
            <a:r>
              <a:rPr lang="es-ES_tradnl" sz="2000" noProof="1">
                <a:solidFill>
                  <a:srgbClr val="2B2C30"/>
                </a:solidFill>
                <a:ea typeface="Public Sans"/>
                <a:cs typeface="Public Sans"/>
                <a:sym typeface="Public Sans"/>
              </a:rPr>
              <a:t>creación de sistemas energéticos locales que dan prioridad a las energías renovables, la eficiencia energética y el intercambio de recursos.   </a:t>
            </a:r>
            <a:endParaRPr lang="es-ES_tradnl" sz="2000" noProof="1"/>
          </a:p>
        </p:txBody>
      </p:sp>
      <p:pic>
        <p:nvPicPr>
          <p:cNvPr id="5" name="Picture 4">
            <a:extLst>
              <a:ext uri="{FF2B5EF4-FFF2-40B4-BE49-F238E27FC236}">
                <a16:creationId xmlns:a16="http://schemas.microsoft.com/office/drawing/2014/main" id="{BED68B75-F143-2F42-652B-71785676BCE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13" y="3106454"/>
            <a:ext cx="3845489" cy="2563659"/>
          </a:xfrm>
          <a:prstGeom prst="rect">
            <a:avLst/>
          </a:prstGeom>
        </p:spPr>
      </p:pic>
      <p:sp>
        <p:nvSpPr>
          <p:cNvPr id="3" name="Title 2">
            <a:extLst>
              <a:ext uri="{FF2B5EF4-FFF2-40B4-BE49-F238E27FC236}">
                <a16:creationId xmlns:a16="http://schemas.microsoft.com/office/drawing/2014/main" id="{377B7387-0F4F-71AD-3DA3-FE3439A49084}"/>
              </a:ext>
            </a:extLst>
          </p:cNvPr>
          <p:cNvSpPr>
            <a:spLocks noGrp="1"/>
          </p:cNvSpPr>
          <p:nvPr>
            <p:ph type="title" idx="4294967295"/>
          </p:nvPr>
        </p:nvSpPr>
        <p:spPr>
          <a:xfrm>
            <a:off x="529590" y="69659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9. Sinergias y soluciones integradas: </a:t>
            </a:r>
            <a:r>
              <a:rPr lang="es-ES_tradnl" sz="2800" b="1" kern="1200" baseline="0" noProof="1">
                <a:solidFill>
                  <a:srgbClr val="FFFFFF"/>
                </a:solidFill>
                <a:effectLst/>
                <a:latin typeface="Calibri" panose="020F0502020204030204" pitchFamily="34" charset="0"/>
                <a:ea typeface="Public Sans"/>
                <a:cs typeface="Public Sans"/>
              </a:rPr>
              <a:t>más detalles</a:t>
            </a:r>
            <a:endParaRPr lang="es-ES_tradnl" noProof="1">
              <a:effectLst/>
            </a:endParaRPr>
          </a:p>
          <a:p>
            <a:endParaRPr lang="es-ES_tradnl" noProof="1"/>
          </a:p>
        </p:txBody>
      </p:sp>
    </p:spTree>
    <p:extLst>
      <p:ext uri="{BB962C8B-B14F-4D97-AF65-F5344CB8AC3E}">
        <p14:creationId xmlns:p14="http://schemas.microsoft.com/office/powerpoint/2010/main" val="23495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B409A3-5623-D0CF-445F-9201556440F9}"/>
              </a:ext>
            </a:extLst>
          </p:cNvPr>
          <p:cNvSpPr>
            <a:spLocks noGrp="1"/>
          </p:cNvSpPr>
          <p:nvPr>
            <p:ph type="title" idx="4294967295"/>
          </p:nvPr>
        </p:nvSpPr>
        <p:spPr>
          <a:xfrm>
            <a:off x="753706" y="780012"/>
            <a:ext cx="10515600" cy="1325563"/>
          </a:xfrm>
          <a:prstGeom prst="rect">
            <a:avLst/>
          </a:prstGeom>
        </p:spPr>
        <p:txBody>
          <a:bodyPr/>
          <a:lstStyle/>
          <a:p>
            <a:r>
              <a:rPr lang="es-ES_tradnl" sz="2800" noProof="1">
                <a:solidFill>
                  <a:schemeClr val="tx2"/>
                </a:solidFill>
              </a:rPr>
              <a:t>Próximos pasos</a:t>
            </a:r>
          </a:p>
        </p:txBody>
      </p:sp>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400" b="1" noProof="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400" b="1" noProof="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s-ES_tradnl" sz="2400" noProof="1"/>
              <a:t>Si desea obtener más información sobre la transición energética digital y la circularidad, los siguientes recursos pueden resultarle útiles: </a:t>
            </a: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400" b="1" noProof="1">
              <a:solidFill>
                <a:srgbClr val="322F32"/>
              </a:solidFill>
            </a:endParaRP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es-ES_tradnl" noProof="1"/>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es-ES_tradnl" noProof="1"/>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es-ES_tradnl" noProof="1"/>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es-ES_tradnl" noProof="1"/>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es-ES_tradnl" noProof="1"/>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es-ES_tradnl" noProof="1"/>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es-ES_tradnl" noProof="1"/>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es-ES_tradnl" noProof="1"/>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1477328"/>
          </a:xfrm>
          <a:prstGeom prst="rect">
            <a:avLst/>
          </a:prstGeom>
          <a:noFill/>
        </p:spPr>
        <p:txBody>
          <a:bodyPr wrap="square" lIns="91440" tIns="45720" rIns="91440" bIns="45720" rtlCol="0" anchor="t" anchorCtr="0">
            <a:spAutoFit/>
          </a:bodyPr>
          <a:lstStyle/>
          <a:p>
            <a:pPr algn="ctr"/>
            <a:r>
              <a:rPr lang="es-ES_tradnl" noProof="1">
                <a:solidFill>
                  <a:srgbClr val="373737"/>
                </a:solidFill>
                <a:ea typeface="맑은 고딕"/>
              </a:rPr>
              <a:t>Leer </a:t>
            </a:r>
            <a:r>
              <a:rPr lang="es-ES_tradnl" i="1" noProof="1">
                <a:solidFill>
                  <a:srgbClr val="373737"/>
                </a:solidFill>
                <a:ea typeface="맑은 고딕"/>
                <a:hlinkClick r:id="rId3"/>
              </a:rPr>
              <a:t>«Explorando la sinergia de las energías renovables en el marco de la economía circular»...</a:t>
            </a:r>
            <a:endParaRPr lang="es-ES_tradnl" noProof="1">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es-ES_tradnl" noProof="1"/>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es-ES_tradnl" noProof="1"/>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es-ES_tradnl" noProof="1"/>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es-ES_tradnl" noProof="1"/>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es-ES_tradnl" noProof="1"/>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es-ES_tradnl" noProof="1"/>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es-ES_tradnl" noProof="1"/>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es-ES_tradnl" noProof="1"/>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589297"/>
            <a:ext cx="2364667" cy="2031325"/>
          </a:xfrm>
          <a:prstGeom prst="rect">
            <a:avLst/>
          </a:prstGeom>
          <a:noFill/>
        </p:spPr>
        <p:txBody>
          <a:bodyPr wrap="square" lIns="91440" tIns="45720" rIns="91440" bIns="45720" rtlCol="0" anchor="t" anchorCtr="0">
            <a:spAutoFit/>
          </a:bodyPr>
          <a:lstStyle/>
          <a:p>
            <a:pPr algn="ctr" latinLnBrk="0"/>
            <a:r>
              <a:rPr lang="es-ES_tradnl" noProof="1">
                <a:solidFill>
                  <a:srgbClr val="373737"/>
                </a:solidFill>
                <a:ea typeface="맑은 고딕"/>
              </a:rPr>
              <a:t>Lea </a:t>
            </a:r>
            <a:r>
              <a:rPr lang="es-ES_tradnl" i="1" noProof="1">
                <a:solidFill>
                  <a:srgbClr val="373737"/>
                </a:solidFill>
                <a:ea typeface="맑은 고딕"/>
                <a:hlinkClick r:id="rId4"/>
              </a:rPr>
              <a:t>«Del análisis del ciclo de vida al diseño circular: estudio comparativo de herramientas digitales para el entorno construido».</a:t>
            </a:r>
            <a:endParaRPr lang="es-ES_tradnl" i="1" noProof="1">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es-ES_tradnl" noProof="1"/>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es-ES_tradnl" noProof="1"/>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es-ES_tradnl" noProof="1"/>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es-ES_tradnl" noProof="1"/>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89297"/>
            <a:ext cx="2338969" cy="1754326"/>
          </a:xfrm>
          <a:prstGeom prst="rect">
            <a:avLst/>
          </a:prstGeom>
          <a:noFill/>
        </p:spPr>
        <p:txBody>
          <a:bodyPr wrap="square" rtlCol="0" anchor="t" anchorCtr="0">
            <a:spAutoFit/>
          </a:bodyPr>
          <a:lstStyle/>
          <a:p>
            <a:pPr algn="ctr" latinLnBrk="0"/>
            <a:r>
              <a:rPr lang="es-ES_tradnl" noProof="1">
                <a:solidFill>
                  <a:srgbClr val="373737"/>
                </a:solidFill>
              </a:rPr>
              <a:t>Lea </a:t>
            </a:r>
            <a:r>
              <a:rPr lang="es-ES_tradnl" i="1" noProof="1">
                <a:solidFill>
                  <a:srgbClr val="373737"/>
                </a:solidFill>
                <a:hlinkClick r:id="rId5"/>
              </a:rPr>
              <a:t>«La circularidad como motor de la transición energética en el transporte público: una mirada al futuro</a:t>
            </a:r>
            <a:r>
              <a:rPr lang="es-ES_tradnl" i="1" noProof="1">
                <a:solidFill>
                  <a:srgbClr val="373737"/>
                </a:solidFill>
              </a:rPr>
              <a:t>». </a:t>
            </a:r>
            <a:endParaRPr lang="es-ES_tradnl" noProof="1">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71393" y="2063163"/>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400" b="1" noProof="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es-ES_tradnl" noProof="1"/>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es-ES_tradnl" noProof="1"/>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es-ES_tradnl" noProof="1"/>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es-ES_tradnl" noProof="1"/>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es-ES_tradnl" noProof="1"/>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es-ES_tradnl" noProof="1"/>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es-ES_tradnl" noProof="1"/>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200329"/>
          </a:xfrm>
          <a:prstGeom prst="rect">
            <a:avLst/>
          </a:prstGeom>
          <a:noFill/>
        </p:spPr>
        <p:txBody>
          <a:bodyPr wrap="square" rtlCol="0" anchor="t" anchorCtr="0">
            <a:spAutoFit/>
          </a:bodyPr>
          <a:lstStyle/>
          <a:p>
            <a:pPr algn="ctr"/>
            <a:r>
              <a:rPr lang="es-ES_tradnl" noProof="1">
                <a:solidFill>
                  <a:srgbClr val="373737"/>
                </a:solidFill>
                <a:hlinkClick r:id="rId6"/>
              </a:rPr>
              <a:t>Más información sobre los materiales didácticos del proyecto Every1.</a:t>
            </a:r>
            <a:endParaRPr lang="es-ES_tradnl" noProof="1">
              <a:solidFill>
                <a:srgbClr val="373737"/>
              </a:solidFill>
            </a:endParaRPr>
          </a:p>
        </p:txBody>
      </p:sp>
    </p:spTree>
    <p:extLst>
      <p:ext uri="{BB962C8B-B14F-4D97-AF65-F5344CB8AC3E}">
        <p14:creationId xmlns:p14="http://schemas.microsoft.com/office/powerpoint/2010/main" val="43130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262979"/>
          </a:xfrm>
          <a:prstGeom prst="rect">
            <a:avLst/>
          </a:prstGeom>
          <a:noFill/>
        </p:spPr>
        <p:txBody>
          <a:bodyPr wrap="square" lIns="91440" tIns="45720" rIns="91440" bIns="45720" rtlCol="0" anchor="t">
            <a:spAutoFit/>
          </a:bodyPr>
          <a:lstStyle/>
          <a:p>
            <a:pPr latinLnBrk="0"/>
            <a:r>
              <a:rPr lang="es-ES_tradnl" sz="1600" noProof="1"/>
              <a:t>Esta presentación titulada </a:t>
            </a:r>
            <a:r>
              <a:rPr lang="es-ES_tradnl" sz="1600" i="1" noProof="1"/>
              <a:t>«Circularidad y la transición energética digital» </a:t>
            </a:r>
            <a:r>
              <a:rPr lang="es-ES_tradnl" sz="1600" noProof="1"/>
              <a:t>ha sido elaborada por el proyecto Every1 y está sujeta a la licencia </a:t>
            </a:r>
            <a:r>
              <a:rPr lang="es-ES_tradnl" sz="1600" noProof="1">
                <a:hlinkClick r:id="rId3"/>
              </a:rPr>
              <a:t>CC BY-SA 4.0</a:t>
            </a:r>
            <a:r>
              <a:rPr lang="es-ES_tradnl" sz="1600" noProof="1"/>
              <a:t>, salvo que se indique lo contrario. </a:t>
            </a:r>
          </a:p>
          <a:p>
            <a:pPr latinLnBrk="0"/>
            <a:endParaRPr lang="es-ES_tradnl" sz="1600" noProof="1"/>
          </a:p>
          <a:p>
            <a:pPr latinLnBrk="0"/>
            <a:r>
              <a:rPr lang="es-ES_tradnl" sz="1600" noProof="1"/>
              <a:t>Las imágenes utilizadas en esta presentación son las siguientes: </a:t>
            </a:r>
          </a:p>
          <a:p>
            <a:pPr latinLnBrk="0"/>
            <a:endParaRPr lang="es-ES_tradnl" sz="1600" noProof="1"/>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Imagen de portada: </a:t>
            </a:r>
            <a:r>
              <a:rPr lang="es-ES_tradnl" sz="1600" i="1" noProof="1">
                <a:solidFill>
                  <a:schemeClr val="dk1"/>
                </a:solidFill>
                <a:ea typeface="Public Sans"/>
                <a:cs typeface="Public Sans"/>
                <a:sym typeface="Public Sans"/>
                <a:hlinkClick r:id="rId4"/>
              </a:rPr>
              <a:t>Circular, </a:t>
            </a:r>
            <a:r>
              <a:rPr lang="es-ES_tradnl" sz="1600" noProof="1">
                <a:solidFill>
                  <a:schemeClr val="dk1"/>
                </a:solidFill>
                <a:ea typeface="Public Sans"/>
                <a:cs typeface="Public Sans"/>
                <a:sym typeface="Public Sans"/>
              </a:rPr>
              <a:t>de @ondasderuido, con licencia </a:t>
            </a:r>
            <a:r>
              <a:rPr lang="es-ES_tradnl" sz="1600" noProof="1">
                <a:solidFill>
                  <a:schemeClr val="dk1"/>
                </a:solidFill>
                <a:ea typeface="Public Sans"/>
                <a:cs typeface="Public Sans"/>
                <a:sym typeface="Public Sans"/>
                <a:hlinkClick r:id="rId5"/>
              </a:rPr>
              <a:t>CC BY-SA 2.0</a:t>
            </a:r>
            <a:r>
              <a:rPr lang="es-ES_tradnl" sz="1600" noProof="1">
                <a:solidFill>
                  <a:schemeClr val="dk1"/>
                </a:solidFill>
                <a:ea typeface="Public Sans"/>
                <a:cs typeface="Public Sans"/>
                <a:sym typeface="Public Sans"/>
              </a:rPr>
              <a:t>. </a:t>
            </a:r>
            <a:endParaRPr lang="es-ES_tradnl" sz="1600" b="0" i="0" u="sng" strike="noStrike" cap="none" noProof="1">
              <a:solidFill>
                <a:srgbClr val="000000"/>
              </a:solidFill>
              <a:ea typeface="Public Sans"/>
              <a:cs typeface="Public Sans"/>
            </a:endParaRPr>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Imagen del texto de introducción: </a:t>
            </a:r>
            <a:r>
              <a:rPr lang="es-ES_tradnl" sz="1600" i="1" noProof="1">
                <a:solidFill>
                  <a:schemeClr val="dk1"/>
                </a:solidFill>
                <a:ea typeface="Public Sans"/>
                <a:cs typeface="Public Sans"/>
                <a:sym typeface="Public Sans"/>
                <a:hlinkClick r:id="rId6"/>
              </a:rPr>
              <a:t>Circular lights, </a:t>
            </a:r>
            <a:r>
              <a:rPr lang="es-ES_tradnl" sz="1600" noProof="1">
                <a:solidFill>
                  <a:schemeClr val="dk1"/>
                </a:solidFill>
                <a:ea typeface="Public Sans"/>
                <a:cs typeface="Public Sans"/>
                <a:sym typeface="Public Sans"/>
              </a:rPr>
              <a:t>de Hugh Bell, con licencia </a:t>
            </a:r>
            <a:r>
              <a:rPr lang="es-ES_tradnl" sz="1600" noProof="1">
                <a:solidFill>
                  <a:schemeClr val="dk1"/>
                </a:solidFill>
                <a:ea typeface="Public Sans"/>
                <a:cs typeface="Public Sans"/>
                <a:sym typeface="Public Sans"/>
                <a:hlinkClick r:id="rId7"/>
              </a:rPr>
              <a:t>CC BY-NC 2.0</a:t>
            </a:r>
            <a:r>
              <a:rPr lang="es-ES_tradnl" sz="1600" noProof="1">
                <a:solidFill>
                  <a:schemeClr val="dk1"/>
                </a:solidFill>
                <a:ea typeface="Public Sans"/>
                <a:cs typeface="Public Sans"/>
                <a:sym typeface="Public Sans"/>
              </a:rPr>
              <a:t>.</a:t>
            </a:r>
            <a:endParaRPr lang="es-ES_tradnl" sz="1600" u="sng" noProof="1">
              <a:solidFill>
                <a:schemeClr val="dk1"/>
              </a:solidFill>
              <a:ea typeface="Public Sans"/>
              <a:cs typeface="Public Sans"/>
              <a:sym typeface="Public Sans"/>
            </a:endParaRPr>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Pregunta uno: </a:t>
            </a:r>
            <a:r>
              <a:rPr lang="es-ES_tradnl" sz="1600" noProof="1">
                <a:solidFill>
                  <a:schemeClr val="dk1"/>
                </a:solidFill>
                <a:ea typeface="Public Sans"/>
                <a:cs typeface="Public Sans"/>
                <a:sym typeface="Public Sans"/>
                <a:hlinkClick r:id="rId8"/>
              </a:rPr>
              <a:t>Reduce Reuse Recycle, </a:t>
            </a:r>
            <a:r>
              <a:rPr lang="es-ES_tradnl" sz="1600" noProof="1">
                <a:solidFill>
                  <a:schemeClr val="dk1"/>
                </a:solidFill>
                <a:ea typeface="Public Sans"/>
                <a:cs typeface="Public Sans"/>
                <a:sym typeface="Public Sans"/>
              </a:rPr>
              <a:t>de Steve Snodgrass, con licencia </a:t>
            </a:r>
            <a:r>
              <a:rPr lang="es-ES_tradnl" sz="1600" noProof="1">
                <a:solidFill>
                  <a:schemeClr val="dk1"/>
                </a:solidFill>
                <a:ea typeface="Public Sans"/>
                <a:cs typeface="Public Sans"/>
                <a:sym typeface="Public Sans"/>
                <a:hlinkClick r:id="rId9"/>
              </a:rPr>
              <a:t>CC BY 2.0.</a:t>
            </a:r>
            <a:endParaRPr lang="es-ES_tradnl" sz="1600" noProof="1">
              <a:solidFill>
                <a:schemeClr val="dk1"/>
              </a:solidFill>
              <a:ea typeface="Public Sans"/>
              <a:cs typeface="Public Sans"/>
              <a:sym typeface="Public Sans"/>
            </a:endParaRPr>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Pregunta dos: </a:t>
            </a:r>
            <a:r>
              <a:rPr lang="es-ES_tradnl" sz="1600" noProof="1">
                <a:solidFill>
                  <a:schemeClr val="dk1"/>
                </a:solidFill>
                <a:ea typeface="Public Sans"/>
                <a:cs typeface="Public Sans"/>
                <a:sym typeface="Public Sans"/>
                <a:hlinkClick r:id="rId10"/>
              </a:rPr>
              <a:t>Circular Patterns, </a:t>
            </a:r>
            <a:r>
              <a:rPr lang="es-ES_tradnl" sz="1600" noProof="1">
                <a:solidFill>
                  <a:schemeClr val="dk1"/>
                </a:solidFill>
                <a:ea typeface="Public Sans"/>
                <a:cs typeface="Public Sans"/>
                <a:sym typeface="Public Sans"/>
              </a:rPr>
              <a:t>de Henry Burrows, con licencia </a:t>
            </a:r>
            <a:r>
              <a:rPr lang="es-ES_tradnl" sz="1600" noProof="1">
                <a:solidFill>
                  <a:schemeClr val="dk1"/>
                </a:solidFill>
                <a:ea typeface="Public Sans"/>
                <a:cs typeface="Public Sans"/>
                <a:sym typeface="Public Sans"/>
                <a:hlinkClick r:id="rId5"/>
              </a:rPr>
              <a:t>CC BY-SA 2.0</a:t>
            </a:r>
            <a:r>
              <a:rPr lang="es-ES_tradnl" sz="16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Pregunta tres: </a:t>
            </a:r>
            <a:r>
              <a:rPr lang="es-ES_tradnl" sz="1600" noProof="1">
                <a:solidFill>
                  <a:schemeClr val="dk1"/>
                </a:solidFill>
                <a:ea typeface="Public Sans"/>
                <a:cs typeface="Public Sans"/>
                <a:sym typeface="Public Sans"/>
                <a:hlinkClick r:id="rId11"/>
              </a:rPr>
              <a:t>data, </a:t>
            </a:r>
            <a:r>
              <a:rPr lang="es-ES_tradnl" sz="1600" noProof="1">
                <a:solidFill>
                  <a:schemeClr val="dk1"/>
                </a:solidFill>
                <a:ea typeface="Public Sans"/>
                <a:cs typeface="Public Sans"/>
                <a:sym typeface="Public Sans"/>
              </a:rPr>
              <a:t>de Arismendy Polanco, está bajo licencia </a:t>
            </a:r>
            <a:r>
              <a:rPr lang="es-ES_tradnl" sz="1600" noProof="1">
                <a:solidFill>
                  <a:schemeClr val="dk1"/>
                </a:solidFill>
                <a:ea typeface="Public Sans"/>
                <a:cs typeface="Public Sans"/>
                <a:sym typeface="Public Sans"/>
                <a:hlinkClick r:id="rId12"/>
              </a:rPr>
              <a:t>Public Domain Mark 1.0 Universal</a:t>
            </a:r>
            <a:r>
              <a:rPr lang="es-ES_tradnl" sz="16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Pregunta cuatro: </a:t>
            </a:r>
            <a:r>
              <a:rPr lang="es-ES_tradnl" sz="1600" noProof="1">
                <a:solidFill>
                  <a:schemeClr val="dk1"/>
                </a:solidFill>
                <a:ea typeface="Public Sans"/>
                <a:cs typeface="Public Sans"/>
                <a:sym typeface="Public Sans"/>
                <a:hlinkClick r:id="rId13"/>
              </a:rPr>
              <a:t>Digital City, </a:t>
            </a:r>
            <a:r>
              <a:rPr lang="es-ES_tradnl" sz="1600" noProof="1">
                <a:solidFill>
                  <a:schemeClr val="dk1"/>
                </a:solidFill>
                <a:ea typeface="Public Sans"/>
                <a:cs typeface="Public Sans"/>
                <a:sym typeface="Public Sans"/>
              </a:rPr>
              <a:t>de scratch-media, tiene licencia </a:t>
            </a:r>
            <a:r>
              <a:rPr lang="es-ES_tradnl" sz="1600" noProof="1">
                <a:solidFill>
                  <a:schemeClr val="dk1"/>
                </a:solidFill>
                <a:ea typeface="Public Sans"/>
                <a:cs typeface="Public Sans"/>
                <a:sym typeface="Public Sans"/>
                <a:hlinkClick r:id="rId14"/>
              </a:rPr>
              <a:t>CC BY-NC-ND 2.0</a:t>
            </a:r>
            <a:r>
              <a:rPr lang="es-ES_tradnl" sz="16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Pregunta cinco: </a:t>
            </a:r>
            <a:r>
              <a:rPr lang="es-ES_tradnl" sz="1600" noProof="1">
                <a:solidFill>
                  <a:schemeClr val="dk1"/>
                </a:solidFill>
                <a:ea typeface="Public Sans"/>
                <a:cs typeface="Public Sans"/>
                <a:sym typeface="Public Sans"/>
                <a:hlinkClick r:id="rId15"/>
              </a:rPr>
              <a:t>un edificio alto con muchas ventanas y Bosco Verticale al fondo, </a:t>
            </a:r>
            <a:r>
              <a:rPr lang="es-ES_tradnl" sz="1600" noProof="1">
                <a:solidFill>
                  <a:schemeClr val="dk1"/>
                </a:solidFill>
                <a:ea typeface="Public Sans"/>
                <a:cs typeface="Public Sans"/>
                <a:sym typeface="Public Sans"/>
              </a:rPr>
              <a:t>de José Jóvena, con </a:t>
            </a:r>
            <a:r>
              <a:rPr lang="es-ES_tradnl" sz="1600" noProof="1">
                <a:solidFill>
                  <a:schemeClr val="dk1"/>
                </a:solidFill>
                <a:ea typeface="Public Sans"/>
                <a:cs typeface="Public Sans"/>
                <a:sym typeface="Public Sans"/>
                <a:hlinkClick r:id="rId16"/>
              </a:rPr>
              <a:t>licencia Unsplash</a:t>
            </a:r>
            <a:r>
              <a:rPr lang="es-ES_tradnl" sz="16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Pregunta seis: </a:t>
            </a:r>
            <a:r>
              <a:rPr lang="es-ES_tradnl" sz="1600" noProof="1">
                <a:solidFill>
                  <a:schemeClr val="dk1"/>
                </a:solidFill>
                <a:ea typeface="Public Sans"/>
                <a:cs typeface="Public Sans"/>
                <a:sym typeface="Public Sans"/>
                <a:hlinkClick r:id="rId17"/>
              </a:rPr>
              <a:t>Reciclaje, </a:t>
            </a:r>
            <a:r>
              <a:rPr lang="es-ES_tradnl" sz="1600" noProof="1">
                <a:solidFill>
                  <a:schemeClr val="dk1"/>
                </a:solidFill>
                <a:ea typeface="Public Sans"/>
                <a:cs typeface="Public Sans"/>
                <a:sym typeface="Public Sans"/>
              </a:rPr>
              <a:t>de Andy Arthur, tiene licencia </a:t>
            </a:r>
            <a:r>
              <a:rPr lang="es-ES_tradnl" sz="1600" noProof="1">
                <a:solidFill>
                  <a:schemeClr val="dk1"/>
                </a:solidFill>
                <a:ea typeface="Public Sans"/>
                <a:cs typeface="Public Sans"/>
                <a:sym typeface="Public Sans"/>
                <a:hlinkClick r:id="rId9"/>
              </a:rPr>
              <a:t>CC BY 2.0.</a:t>
            </a:r>
            <a:endParaRPr lang="es-ES_tradnl" sz="1600" noProof="1">
              <a:solidFill>
                <a:schemeClr val="dk1"/>
              </a:solidFill>
              <a:ea typeface="Public Sans"/>
              <a:cs typeface="Public Sans"/>
              <a:sym typeface="Public Sans"/>
            </a:endParaRPr>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Pregunta siete: </a:t>
            </a:r>
            <a:r>
              <a:rPr lang="es-ES_tradnl" sz="1600" noProof="1">
                <a:solidFill>
                  <a:schemeClr val="dk1"/>
                </a:solidFill>
                <a:ea typeface="Public Sans"/>
                <a:cs typeface="Public Sans"/>
                <a:sym typeface="Public Sans"/>
                <a:hlinkClick r:id="rId18"/>
              </a:rPr>
              <a:t>Data-Analytics, </a:t>
            </a:r>
            <a:r>
              <a:rPr lang="es-ES_tradnl" sz="1600" noProof="1">
                <a:solidFill>
                  <a:schemeClr val="dk1"/>
                </a:solidFill>
                <a:ea typeface="Public Sans"/>
                <a:cs typeface="Public Sans"/>
                <a:sym typeface="Public Sans"/>
              </a:rPr>
              <a:t>de Learntek, tiene licencia </a:t>
            </a:r>
            <a:r>
              <a:rPr lang="es-ES_tradnl" sz="1600" noProof="1">
                <a:solidFill>
                  <a:schemeClr val="dk1"/>
                </a:solidFill>
                <a:ea typeface="Public Sans"/>
                <a:cs typeface="Public Sans"/>
                <a:sym typeface="Public Sans"/>
                <a:hlinkClick r:id="rId19"/>
              </a:rPr>
              <a:t>CC0 1.0</a:t>
            </a:r>
            <a:r>
              <a:rPr lang="es-ES_tradnl" sz="1600" noProof="1">
                <a:solidFill>
                  <a:schemeClr val="dk1"/>
                </a:solidFill>
                <a:ea typeface="Public Sans"/>
                <a:cs typeface="Public Sans"/>
                <a:sym typeface="Public Sans"/>
              </a:rPr>
              <a:t>.</a:t>
            </a:r>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Pregunta ocho: </a:t>
            </a:r>
            <a:r>
              <a:rPr lang="es-ES_tradnl" sz="1600" noProof="1">
                <a:solidFill>
                  <a:schemeClr val="dk1"/>
                </a:solidFill>
                <a:ea typeface="Public Sans"/>
                <a:cs typeface="Public Sans"/>
                <a:sym typeface="Public Sans"/>
                <a:hlinkClick r:id="rId20"/>
              </a:rPr>
              <a:t>Blockchains, </a:t>
            </a:r>
            <a:r>
              <a:rPr lang="es-ES_tradnl" sz="1600" noProof="1">
                <a:solidFill>
                  <a:schemeClr val="dk1"/>
                </a:solidFill>
                <a:ea typeface="Public Sans"/>
                <a:cs typeface="Public Sans"/>
                <a:sym typeface="Public Sans"/>
              </a:rPr>
              <a:t>de Mario A.P., tiene licencia </a:t>
            </a:r>
            <a:r>
              <a:rPr lang="es-ES_tradnl" sz="1600" noProof="1">
                <a:solidFill>
                  <a:schemeClr val="dk1"/>
                </a:solidFill>
                <a:ea typeface="Public Sans"/>
                <a:cs typeface="Public Sans"/>
                <a:sym typeface="Public Sans"/>
                <a:hlinkClick r:id="rId5"/>
              </a:rPr>
              <a:t>CC BY-SA 2.0</a:t>
            </a:r>
            <a:r>
              <a:rPr lang="es-ES_tradnl" sz="16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es-ES_tradnl" sz="1600" noProof="1">
                <a:solidFill>
                  <a:schemeClr val="dk1"/>
                </a:solidFill>
                <a:ea typeface="Public Sans"/>
                <a:cs typeface="Public Sans"/>
                <a:sym typeface="Public Sans"/>
              </a:rPr>
              <a:t>Pregunta nueve: </a:t>
            </a:r>
            <a:r>
              <a:rPr lang="es-ES_tradnl" sz="1600" noProof="1">
                <a:solidFill>
                  <a:schemeClr val="dk1"/>
                </a:solidFill>
                <a:ea typeface="Public Sans"/>
                <a:cs typeface="Public Sans"/>
                <a:sym typeface="Public Sans"/>
                <a:hlinkClick r:id="rId21"/>
              </a:rPr>
              <a:t>persona plantando en macetas colgantes, </a:t>
            </a:r>
            <a:r>
              <a:rPr lang="es-ES_tradnl" sz="1600" noProof="1">
                <a:solidFill>
                  <a:schemeClr val="dk1"/>
                </a:solidFill>
                <a:ea typeface="Public Sans"/>
                <a:cs typeface="Public Sans"/>
                <a:sym typeface="Public Sans"/>
              </a:rPr>
              <a:t>de Daniel Funes Fuentes, con </a:t>
            </a:r>
            <a:r>
              <a:rPr lang="es-ES_tradnl" sz="1600" noProof="1">
                <a:solidFill>
                  <a:schemeClr val="dk1"/>
                </a:solidFill>
                <a:ea typeface="Public Sans"/>
                <a:cs typeface="Public Sans"/>
                <a:sym typeface="Public Sans"/>
                <a:hlinkClick r:id="rId16"/>
              </a:rPr>
              <a:t>licencia Unsplash</a:t>
            </a:r>
            <a:r>
              <a:rPr lang="es-ES_tradnl" sz="1600" noProof="1">
                <a:solidFill>
                  <a:schemeClr val="dk1"/>
                </a:solidFill>
                <a:ea typeface="Public Sans"/>
                <a:cs typeface="Public Sans"/>
                <a:sym typeface="Public Sans"/>
              </a:rPr>
              <a:t>. </a:t>
            </a:r>
            <a:endParaRPr lang="es-ES_tradnl" sz="1600" noProof="1"/>
          </a:p>
        </p:txBody>
      </p:sp>
      <p:sp>
        <p:nvSpPr>
          <p:cNvPr id="3" name="Title 2">
            <a:extLst>
              <a:ext uri="{FF2B5EF4-FFF2-40B4-BE49-F238E27FC236}">
                <a16:creationId xmlns:a16="http://schemas.microsoft.com/office/drawing/2014/main" id="{AB75999A-CF5A-92DA-FB23-34E8AE93CF71}"/>
              </a:ext>
            </a:extLst>
          </p:cNvPr>
          <p:cNvSpPr>
            <a:spLocks noGrp="1"/>
          </p:cNvSpPr>
          <p:nvPr>
            <p:ph type="title" idx="4294967295"/>
          </p:nvPr>
        </p:nvSpPr>
        <p:spPr>
          <a:xfrm>
            <a:off x="152400" y="629203"/>
            <a:ext cx="10515600" cy="1325563"/>
          </a:xfrm>
          <a:prstGeom prst="rect">
            <a:avLst/>
          </a:prstGeom>
        </p:spPr>
        <p:txBody>
          <a:bodyPr/>
          <a:lstStyle/>
          <a:p>
            <a:r>
              <a:rPr lang="es-ES_tradnl" sz="3200" noProof="1">
                <a:solidFill>
                  <a:schemeClr val="bg1"/>
                </a:solidFill>
              </a:rPr>
              <a:t>Agradecimientos 1</a:t>
            </a:r>
          </a:p>
        </p:txBody>
      </p:sp>
    </p:spTree>
    <p:extLst>
      <p:ext uri="{BB962C8B-B14F-4D97-AF65-F5344CB8AC3E}">
        <p14:creationId xmlns:p14="http://schemas.microsoft.com/office/powerpoint/2010/main" val="350661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86437" y="1166842"/>
            <a:ext cx="7188237" cy="5016758"/>
          </a:xfrm>
          <a:prstGeom prst="rect">
            <a:avLst/>
          </a:prstGeom>
          <a:noFill/>
        </p:spPr>
        <p:txBody>
          <a:bodyPr wrap="square" rtlCol="0">
            <a:spAutoFit/>
          </a:bodyPr>
          <a:lstStyle/>
          <a:p>
            <a:pPr latinLnBrk="0"/>
            <a:r>
              <a:rPr lang="es-ES_tradnl" sz="3200" noProof="1">
                <a:solidFill>
                  <a:srgbClr val="2B2C30"/>
                </a:solidFill>
                <a:ea typeface="Public Sans"/>
                <a:cs typeface="Public Sans"/>
                <a:sym typeface="Public Sans"/>
              </a:rPr>
              <a:t>Nuestra exploración de la circularidad se estructura en torno a nueve preguntas. Tómese un momento para reflexionar sobre cada pregunta antes de pasar a la siguiente diapositiva. </a:t>
            </a:r>
          </a:p>
          <a:p>
            <a:pPr latinLnBrk="0"/>
            <a:endParaRPr lang="es-ES_tradnl" sz="3200" noProof="1">
              <a:solidFill>
                <a:srgbClr val="2B2C30"/>
              </a:solidFill>
              <a:sym typeface="Public Sans"/>
            </a:endParaRPr>
          </a:p>
          <a:p>
            <a:pPr latinLnBrk="0"/>
            <a:r>
              <a:rPr lang="es-ES_tradnl" sz="3200" noProof="1">
                <a:solidFill>
                  <a:srgbClr val="2B2C30"/>
                </a:solidFill>
                <a:sym typeface="Public Sans"/>
              </a:rPr>
              <a:t>Puede ir respondiendo a cada pregunta por orden. También puede seleccionar una pregunta concreta que le interese explorar primero a través del menú. </a:t>
            </a:r>
            <a:endParaRPr lang="es-ES_tradnl" sz="3200" noProof="1"/>
          </a:p>
        </p:txBody>
      </p:sp>
      <p:pic>
        <p:nvPicPr>
          <p:cNvPr id="4" name="Picture 3">
            <a:extLst>
              <a:ext uri="{FF2B5EF4-FFF2-40B4-BE49-F238E27FC236}">
                <a16:creationId xmlns:a16="http://schemas.microsoft.com/office/drawing/2014/main" id="{F068A32B-C87F-B35A-1095-55F4C8E79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6" name="Title 5">
            <a:extLst>
              <a:ext uri="{FF2B5EF4-FFF2-40B4-BE49-F238E27FC236}">
                <a16:creationId xmlns:a16="http://schemas.microsoft.com/office/drawing/2014/main" id="{3FA1C49F-535D-F85D-49F5-A2B5D972CC4D}"/>
              </a:ext>
            </a:extLst>
          </p:cNvPr>
          <p:cNvSpPr txBox="1">
            <a:spLocks noGrp="1"/>
          </p:cNvSpPr>
          <p:nvPr>
            <p:ph type="title" idx="4294967295"/>
          </p:nvPr>
        </p:nvSpPr>
        <p:spPr>
          <a:xfrm>
            <a:off x="471337" y="546854"/>
            <a:ext cx="3111817"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s-ES_tradnl" sz="3200" b="0" i="0" u="none" strike="noStrike" kern="1200" cap="none" spc="0" normalizeH="0" baseline="0" noProof="1">
                <a:ln>
                  <a:noFill/>
                </a:ln>
                <a:solidFill>
                  <a:schemeClr val="bg1"/>
                </a:solidFill>
                <a:effectLst/>
                <a:uLnTx/>
                <a:uFillTx/>
                <a:latin typeface="+mn-lt"/>
                <a:ea typeface="+mn-ea"/>
                <a:cs typeface="+mn-cs"/>
              </a:rPr>
              <a:t>La circularidad en 9 preguntas</a:t>
            </a:r>
            <a:endParaRPr kumimoji="0" lang="es-ES_tradnl" sz="3200" b="0" i="0" u="none" strike="noStrike" kern="1200" cap="none" spc="0" normalizeH="0" baseline="0" noProof="1">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219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5404-BA7E-0448-B30E-786DDE1991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F53919-07E3-A073-6B93-029FA4FF8CD7}"/>
              </a:ext>
            </a:extLst>
          </p:cNvPr>
          <p:cNvSpPr txBox="1"/>
          <p:nvPr/>
        </p:nvSpPr>
        <p:spPr>
          <a:xfrm>
            <a:off x="4258848" y="596486"/>
            <a:ext cx="7628351" cy="4801314"/>
          </a:xfrm>
          <a:prstGeom prst="rect">
            <a:avLst/>
          </a:prstGeom>
          <a:noFill/>
        </p:spPr>
        <p:txBody>
          <a:bodyPr wrap="square" lIns="91440" tIns="45720" rIns="91440" bIns="45720" rtlCol="0" anchor="t">
            <a:spAutoFit/>
          </a:bodyPr>
          <a:lstStyle/>
          <a:p>
            <a:pPr latinLnBrk="0"/>
            <a:r>
              <a:rPr lang="es-ES_tradnl" noProof="1">
                <a:solidFill>
                  <a:schemeClr val="dk1"/>
                </a:solidFill>
                <a:ea typeface="Public Sans"/>
                <a:cs typeface="Public Sans"/>
                <a:sym typeface="Public Sans"/>
              </a:rPr>
              <a:t>Para elaborar esta presentación se han utilizado los siguientes recursos: </a:t>
            </a:r>
          </a:p>
          <a:p>
            <a:pPr latinLnBrk="0"/>
            <a:endParaRPr lang="es-ES_tradnl" noProof="1">
              <a:solidFill>
                <a:schemeClr val="dk1"/>
              </a:solidFill>
              <a:ea typeface="Public Sans"/>
              <a:cs typeface="Public Sans"/>
              <a:sym typeface="Public Sans"/>
            </a:endParaRPr>
          </a:p>
          <a:p>
            <a:pPr latinLnBrk="0"/>
            <a:r>
              <a:rPr lang="es-ES_tradnl" noProof="1">
                <a:solidFill>
                  <a:schemeClr val="dk1"/>
                </a:solidFill>
                <a:ea typeface="Public Sans"/>
                <a:cs typeface="Public Sans"/>
                <a:sym typeface="Public Sans"/>
              </a:rPr>
              <a:t>Bl</a:t>
            </a:r>
            <a:r>
              <a:rPr lang="es-ES_tradnl" i="1" noProof="1">
                <a:solidFill>
                  <a:schemeClr val="dk1"/>
                </a:solidFill>
                <a:ea typeface="Public Sans"/>
                <a:cs typeface="Public Sans"/>
                <a:sym typeface="Public Sans"/>
              </a:rPr>
              <a:t>ot</a:t>
            </a:r>
            <a:r>
              <a:rPr lang="es-ES_tradnl" noProof="1">
                <a:solidFill>
                  <a:schemeClr val="dk1"/>
                </a:solidFill>
                <a:ea typeface="Public Sans"/>
                <a:cs typeface="Public Sans"/>
                <a:sym typeface="Public Sans"/>
              </a:rPr>
              <a:t>, E., Bergeling, E., Watkins, E. y Marchetti, E. (junio de 2024) </a:t>
            </a:r>
            <a:r>
              <a:rPr lang="es-ES_tradnl" i="1" noProof="1">
                <a:solidFill>
                  <a:schemeClr val="dk1"/>
                </a:solidFill>
                <a:ea typeface="Public Sans"/>
                <a:cs typeface="Public Sans"/>
                <a:sym typeface="Public Sans"/>
              </a:rPr>
              <a:t>Estrategias de circularidad y gestión sostenible de los recursos para salvaguardar la transición hacia la energía limpia.</a:t>
            </a:r>
            <a:r>
              <a:rPr lang="es-ES_tradnl" noProof="1">
                <a:solidFill>
                  <a:schemeClr val="dk1"/>
                </a:solidFill>
                <a:ea typeface="Public Sans"/>
                <a:cs typeface="Public Sans"/>
                <a:sym typeface="Public Sans"/>
              </a:rPr>
              <a:t> Instituto de Política Ambiental Europea (IEEP).  </a:t>
            </a:r>
            <a:r>
              <a:rPr lang="es-ES_tradnl" u="sng" noProof="1">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es-ES_tradnl" noProof="1">
              <a:latin typeface="Public Sans"/>
              <a:ea typeface="Public Sans"/>
              <a:cs typeface="Public Sans"/>
              <a:sym typeface="Public Sans"/>
            </a:endParaRPr>
          </a:p>
          <a:p>
            <a:pPr latinLnBrk="0"/>
            <a:endParaRPr lang="es-ES_tradnl" noProof="1">
              <a:solidFill>
                <a:schemeClr val="dk1"/>
              </a:solidFill>
              <a:ea typeface="Public Sans"/>
              <a:cs typeface="Public Sans"/>
              <a:sym typeface="Public Sans"/>
            </a:endParaRPr>
          </a:p>
          <a:p>
            <a:pPr latinLnBrk="0"/>
            <a:r>
              <a:rPr lang="es-ES_tradnl" noProof="1">
                <a:solidFill>
                  <a:schemeClr val="dk1"/>
                </a:solidFill>
                <a:ea typeface="Public Sans"/>
                <a:cs typeface="Public Sans"/>
                <a:sym typeface="Public Sans"/>
              </a:rPr>
              <a:t>Gate C &amp; Gravis, L. (2023) </a:t>
            </a:r>
            <a:r>
              <a:rPr lang="es-ES_tradnl" i="1" noProof="1">
                <a:solidFill>
                  <a:schemeClr val="dk1"/>
                </a:solidFill>
                <a:ea typeface="Public Sans"/>
                <a:cs typeface="Public Sans"/>
                <a:sym typeface="Public Sans"/>
              </a:rPr>
              <a:t>Por una transición energética circular: plan de acción para la industria, los responsables políticos y los inversores. </a:t>
            </a:r>
            <a:r>
              <a:rPr lang="es-ES_tradnl" noProof="1">
                <a:solidFill>
                  <a:schemeClr val="dk1"/>
                </a:solidFill>
                <a:ea typeface="Public Sans"/>
                <a:cs typeface="Public Sans"/>
                <a:sym typeface="Public Sans"/>
              </a:rPr>
              <a:t>Green Purposes Company &amp; Gate C. </a:t>
            </a:r>
            <a:endParaRPr lang="es-ES_tradnl" i="1" noProof="1">
              <a:solidFill>
                <a:schemeClr val="dk1"/>
              </a:solidFill>
              <a:ea typeface="Public Sans"/>
              <a:cs typeface="Public Sans"/>
              <a:sym typeface="Public Sans"/>
            </a:endParaRPr>
          </a:p>
          <a:p>
            <a:pPr latinLnBrk="0"/>
            <a:r>
              <a:rPr lang="es-ES_tradnl" noProof="1">
                <a:solidFill>
                  <a:schemeClr val="dk1"/>
                </a:solidFill>
                <a:ea typeface="Public Sans"/>
                <a:cs typeface="Public Sans"/>
                <a:sym typeface="Public Sans"/>
                <a:hlinkClick r:id="rId4"/>
              </a:rPr>
              <a:t>https://circulareconomy.europa.eu/platform/sites/default/files/2023-06/Circular-energy-transition.pdf</a:t>
            </a:r>
            <a:r>
              <a:rPr lang="es-ES_tradnl" noProof="1">
                <a:solidFill>
                  <a:schemeClr val="dk1"/>
                </a:solidFill>
                <a:ea typeface="Public Sans"/>
                <a:cs typeface="Public Sans"/>
                <a:sym typeface="Public Sans"/>
              </a:rPr>
              <a:t> </a:t>
            </a:r>
          </a:p>
          <a:p>
            <a:pPr marR="0" lvl="0" algn="l" rtl="0" latinLnBrk="0">
              <a:spcBef>
                <a:spcPts val="0"/>
              </a:spcBef>
              <a:spcAft>
                <a:spcPts val="0"/>
              </a:spcAft>
            </a:pPr>
            <a:endParaRPr lang="es-ES_tradnl" noProof="1">
              <a:solidFill>
                <a:srgbClr val="000000"/>
              </a:solidFill>
              <a:ea typeface="Public Sans"/>
              <a:cs typeface="Public Sans"/>
              <a:sym typeface="Public Sans"/>
            </a:endParaRPr>
          </a:p>
          <a:p>
            <a:pPr marR="0" lvl="0" algn="l" rtl="0" latinLnBrk="0">
              <a:spcBef>
                <a:spcPts val="0"/>
              </a:spcBef>
              <a:spcAft>
                <a:spcPts val="0"/>
              </a:spcAft>
            </a:pPr>
            <a:endParaRPr lang="es-ES_tradnl" noProof="1">
              <a:solidFill>
                <a:schemeClr val="dk1"/>
              </a:solidFill>
              <a:ea typeface="Calibri"/>
              <a:cs typeface="Calibri"/>
              <a:sym typeface="Calibri"/>
            </a:endParaRPr>
          </a:p>
          <a:p>
            <a:pPr latinLnBrk="0"/>
            <a:endParaRPr lang="es-ES_tradnl" noProof="1"/>
          </a:p>
        </p:txBody>
      </p:sp>
      <p:sp>
        <p:nvSpPr>
          <p:cNvPr id="3" name="Title 2">
            <a:extLst>
              <a:ext uri="{FF2B5EF4-FFF2-40B4-BE49-F238E27FC236}">
                <a16:creationId xmlns:a16="http://schemas.microsoft.com/office/drawing/2014/main" id="{C7AEBF70-853B-1EE7-4CB0-96CC741A9C71}"/>
              </a:ext>
            </a:extLst>
          </p:cNvPr>
          <p:cNvSpPr>
            <a:spLocks noGrp="1"/>
          </p:cNvSpPr>
          <p:nvPr>
            <p:ph type="title" idx="4294967295"/>
          </p:nvPr>
        </p:nvSpPr>
        <p:spPr>
          <a:xfrm>
            <a:off x="198120" y="596486"/>
            <a:ext cx="10515600" cy="1325563"/>
          </a:xfrm>
          <a:prstGeom prst="rect">
            <a:avLst/>
          </a:prstGeom>
        </p:spPr>
        <p:txBody>
          <a:bodyPr/>
          <a:lstStyle/>
          <a:p>
            <a:r>
              <a:rPr lang="es-ES_tradnl" sz="3200" kern="1200" noProof="1">
                <a:solidFill>
                  <a:srgbClr val="FFFFFF"/>
                </a:solidFill>
                <a:effectLst/>
                <a:latin typeface="Calibri" panose="020F0502020204030204" pitchFamily="34" charset="0"/>
                <a:ea typeface="+mj-ea"/>
                <a:cs typeface="+mj-cs"/>
              </a:rPr>
              <a:t>Agradecimientos 2</a:t>
            </a:r>
            <a:endParaRPr lang="es-ES_tradnl" noProof="1"/>
          </a:p>
        </p:txBody>
      </p:sp>
    </p:spTree>
    <p:extLst>
      <p:ext uri="{BB962C8B-B14F-4D97-AF65-F5344CB8AC3E}">
        <p14:creationId xmlns:p14="http://schemas.microsoft.com/office/powerpoint/2010/main" val="212973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F57D-BB7C-BA8B-5EBF-96BF5A6CBCBD}"/>
              </a:ext>
            </a:extLst>
          </p:cNvPr>
          <p:cNvSpPr>
            <a:spLocks noGrp="1"/>
          </p:cNvSpPr>
          <p:nvPr>
            <p:ph type="title" idx="4294967295"/>
          </p:nvPr>
        </p:nvSpPr>
        <p:spPr>
          <a:xfrm>
            <a:off x="3947160" y="3085465"/>
            <a:ext cx="4065270" cy="1325563"/>
          </a:xfrm>
          <a:prstGeom prst="rect">
            <a:avLst/>
          </a:prstGeom>
        </p:spPr>
        <p:txBody>
          <a:bodyPr/>
          <a:lstStyle/>
          <a:p>
            <a:r>
              <a:rPr lang="es-ES_tradnl" sz="6000" noProof="1">
                <a:solidFill>
                  <a:schemeClr val="bg1"/>
                </a:solidFill>
              </a:rPr>
              <a:t>¡Gracias!</a:t>
            </a:r>
          </a:p>
        </p:txBody>
      </p:sp>
    </p:spTree>
    <p:extLst>
      <p:ext uri="{BB962C8B-B14F-4D97-AF65-F5344CB8AC3E}">
        <p14:creationId xmlns:p14="http://schemas.microsoft.com/office/powerpoint/2010/main" val="284003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AC6365-AC8F-EEA3-3FFE-BEAE5378AE21}"/>
              </a:ext>
            </a:extLst>
          </p:cNvPr>
          <p:cNvSpPr>
            <a:spLocks noGrp="1"/>
          </p:cNvSpPr>
          <p:nvPr>
            <p:ph type="title" idx="4294967295"/>
          </p:nvPr>
        </p:nvSpPr>
        <p:spPr>
          <a:xfrm>
            <a:off x="552450" y="662305"/>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Nueve preguntas sobre la digitalización y la circularidad de la energía. </a:t>
            </a:r>
            <a:endParaRPr lang="es-ES_tradnl" noProof="1">
              <a:effectLst/>
            </a:endParaRPr>
          </a:p>
          <a:p>
            <a:endParaRPr lang="es-ES_tradn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524315"/>
          </a:xfrm>
          <a:prstGeom prst="rect">
            <a:avLst/>
          </a:prstGeom>
          <a:noFill/>
        </p:spPr>
        <p:txBody>
          <a:bodyPr wrap="square" rtlCol="0">
            <a:spAutoFit/>
          </a:bodyPr>
          <a:lstStyle/>
          <a:p>
            <a:pPr marL="342900" indent="-342900" latinLnBrk="0">
              <a:buFont typeface="+mj-lt"/>
              <a:buAutoNum type="arabicPeriod"/>
            </a:pPr>
            <a:r>
              <a:rPr lang="es-ES_tradnl" sz="2400" noProof="1">
                <a:ea typeface="Public Sans"/>
                <a:cs typeface="Public Sans"/>
                <a:sym typeface="Public Sans"/>
              </a:rPr>
              <a:t>¿Qué es la economía circular y cómo se aplica al sector energético?</a:t>
            </a:r>
          </a:p>
          <a:p>
            <a:pPr marL="342900" indent="-342900" latinLnBrk="0">
              <a:buFont typeface="+mj-lt"/>
              <a:buAutoNum type="arabicPeriod"/>
            </a:pPr>
            <a:r>
              <a:rPr lang="es-ES_tradnl" sz="2400" noProof="1">
                <a:ea typeface="Public Sans"/>
                <a:cs typeface="Public Sans"/>
                <a:sym typeface="Public Sans"/>
              </a:rPr>
              <a:t>¿Cómo apoya la Unión Europea la circularidad en el sector energético?</a:t>
            </a:r>
          </a:p>
          <a:p>
            <a:pPr marL="342900" indent="-342900" latinLnBrk="0">
              <a:buFont typeface="+mj-lt"/>
              <a:buAutoNum type="arabicPeriod"/>
            </a:pPr>
            <a:r>
              <a:rPr lang="es-ES_tradnl" sz="2400" noProof="1">
                <a:ea typeface="Public Sans"/>
                <a:cs typeface="Public Sans"/>
                <a:sym typeface="Public Sans"/>
              </a:rPr>
              <a:t>¿Cómo está transformando la digitalización el sector energético?</a:t>
            </a:r>
          </a:p>
          <a:p>
            <a:pPr marL="342900" indent="-342900" latinLnBrk="0">
              <a:buFont typeface="+mj-lt"/>
              <a:buAutoNum type="arabicPeriod"/>
            </a:pPr>
            <a:r>
              <a:rPr lang="es-ES_tradnl" sz="2400" noProof="1">
                <a:ea typeface="Public Sans"/>
                <a:cs typeface="Public Sans"/>
                <a:sym typeface="Public Sans"/>
              </a:rPr>
              <a:t>¿Cómo colaboran la circularidad y la digitalización para lograr un futuro sostenible?</a:t>
            </a:r>
          </a:p>
          <a:p>
            <a:pPr marL="342900" indent="-342900" latinLnBrk="0">
              <a:buFont typeface="+mj-lt"/>
              <a:buAutoNum type="arabicPeriod"/>
            </a:pPr>
            <a:r>
              <a:rPr lang="es-ES_tradnl" sz="2400" noProof="1">
                <a:ea typeface="Public Sans"/>
                <a:cs typeface="Public Sans"/>
                <a:sym typeface="Public Sans"/>
              </a:rPr>
              <a:t>¿Cómo se pueden aplicar los principios de la economía circular para maximizar la eficiencia de los recursos en el sector energético?</a:t>
            </a:r>
          </a:p>
          <a:p>
            <a:pPr marL="342900" indent="-342900" latinLnBrk="0">
              <a:buFont typeface="+mj-lt"/>
              <a:buAutoNum type="arabicPeriod"/>
            </a:pPr>
            <a:r>
              <a:rPr lang="es-ES_tradnl" sz="2400" noProof="1">
                <a:ea typeface="Public Sans"/>
                <a:cs typeface="Public Sans"/>
                <a:sym typeface="Public Sans"/>
              </a:rPr>
              <a:t>¿Cómo se puede aplicar la circularidad a las tecnologías de energía renovable y almacenamiento de energía?</a:t>
            </a:r>
          </a:p>
          <a:p>
            <a:pPr marL="342900" indent="-342900" latinLnBrk="0">
              <a:buFont typeface="+mj-lt"/>
              <a:buAutoNum type="arabicPeriod"/>
            </a:pPr>
            <a:r>
              <a:rPr lang="es-ES_tradnl" sz="2400" noProof="1">
                <a:ea typeface="Public Sans"/>
                <a:cs typeface="Public Sans"/>
                <a:sym typeface="Public Sans"/>
              </a:rPr>
              <a:t>¿Cómo están transformando las tecnologías digitales el sector energético?</a:t>
            </a:r>
          </a:p>
          <a:p>
            <a:pPr marL="342900" indent="-342900" latinLnBrk="0">
              <a:buFont typeface="+mj-lt"/>
              <a:buAutoNum type="arabicPeriod"/>
            </a:pPr>
            <a:r>
              <a:rPr lang="es-ES_tradnl" sz="2400" noProof="1">
                <a:ea typeface="Public Sans"/>
                <a:cs typeface="Public Sans"/>
                <a:sym typeface="Public Sans"/>
              </a:rPr>
              <a:t>¿Cómo puede beneficiar la tecnología blockchain al sector energético?</a:t>
            </a:r>
          </a:p>
          <a:p>
            <a:pPr marL="342900" indent="-342900" latinLnBrk="0">
              <a:buFont typeface="+mj-lt"/>
              <a:buAutoNum type="arabicPeriod"/>
            </a:pPr>
            <a:r>
              <a:rPr lang="es-ES_tradnl" sz="2400" noProof="1">
                <a:ea typeface="Public Sans"/>
                <a:cs typeface="Public Sans"/>
                <a:sym typeface="Public Sans"/>
              </a:rPr>
              <a:t>¿Cómo se están combinando la circularidad y la digitalización en el sector energético?</a:t>
            </a:r>
          </a:p>
          <a:p>
            <a:pPr marL="342900" indent="-342900" latinLnBrk="0">
              <a:buFont typeface="+mj-lt"/>
              <a:buAutoNum type="arabicPeriod"/>
            </a:pPr>
            <a:endParaRPr lang="es-ES_tradnl" sz="2400" noProof="1">
              <a:ea typeface="Public Sans"/>
              <a:cs typeface="Public Sans"/>
              <a:sym typeface="Public Sans"/>
            </a:endParaRPr>
          </a:p>
        </p:txBody>
      </p:sp>
    </p:spTree>
    <p:extLst>
      <p:ext uri="{BB962C8B-B14F-4D97-AF65-F5344CB8AC3E}">
        <p14:creationId xmlns:p14="http://schemas.microsoft.com/office/powerpoint/2010/main" val="35012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6826-8F84-B75A-61D9-AE3CD400DF6E}"/>
              </a:ext>
            </a:extLst>
          </p:cNvPr>
          <p:cNvSpPr>
            <a:spLocks noGrp="1"/>
          </p:cNvSpPr>
          <p:nvPr>
            <p:ph type="title" idx="4294967295"/>
          </p:nvPr>
        </p:nvSpPr>
        <p:spPr>
          <a:xfrm>
            <a:off x="483870" y="719455"/>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1. La economía circular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876823" y="3181611"/>
            <a:ext cx="10509336" cy="1569660"/>
          </a:xfrm>
          <a:prstGeom prst="rect">
            <a:avLst/>
          </a:prstGeom>
          <a:noFill/>
        </p:spPr>
        <p:txBody>
          <a:bodyPr wrap="square" rtlCol="0">
            <a:spAutoFit/>
          </a:bodyPr>
          <a:lstStyle/>
          <a:p>
            <a:pPr algn="ctr" latinLnBrk="0"/>
            <a:r>
              <a:rPr lang="es-ES_tradnl" sz="4800" i="1" noProof="1">
                <a:solidFill>
                  <a:schemeClr val="accent5"/>
                </a:solidFill>
              </a:rPr>
              <a:t>¿Qué es la economía circular y cómo se aplica al sector energético?</a:t>
            </a:r>
          </a:p>
        </p:txBody>
      </p:sp>
    </p:spTree>
    <p:extLst>
      <p:ext uri="{BB962C8B-B14F-4D97-AF65-F5344CB8AC3E}">
        <p14:creationId xmlns:p14="http://schemas.microsoft.com/office/powerpoint/2010/main" val="80199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3234188" y="2153725"/>
            <a:ext cx="8690590" cy="5601533"/>
          </a:xfrm>
          <a:prstGeom prst="rect">
            <a:avLst/>
          </a:prstGeom>
          <a:noFill/>
        </p:spPr>
        <p:txBody>
          <a:bodyPr wrap="square" rtlCol="0">
            <a:spAutoFit/>
          </a:bodyPr>
          <a:lstStyle/>
          <a:p>
            <a:pPr latinLnBrk="0"/>
            <a:r>
              <a:rPr lang="es-ES_tradnl" sz="2400" noProof="1">
                <a:ea typeface="Public Sans"/>
                <a:cs typeface="Public Sans"/>
                <a:sym typeface="Public Sans"/>
              </a:rPr>
              <a:t>En el contexto del sector energético, la economía circular representa un cambio con respecto al modelo «extraer, fabricar, utilizar y desechar».  La economía circular hace hincapié en minimizar los residuos y maximizar el uso de los recursos.</a:t>
            </a:r>
          </a:p>
          <a:p>
            <a:pPr latinLnBrk="0"/>
            <a:endParaRPr lang="es-ES_tradnl" sz="1200" noProof="1">
              <a:ea typeface="Public Sans"/>
              <a:cs typeface="Public Sans"/>
              <a:sym typeface="Public Sans"/>
            </a:endParaRPr>
          </a:p>
          <a:p>
            <a:pPr latinLnBrk="0"/>
            <a:r>
              <a:rPr lang="es-ES_tradnl" sz="2400" noProof="1">
                <a:ea typeface="Public Sans"/>
                <a:cs typeface="Public Sans"/>
                <a:sym typeface="Public Sans"/>
              </a:rPr>
              <a:t>La vida útil de las tecnologías energéticas puede maximizarse minimizando la generación de residuos y recuperando materiales valiosos. </a:t>
            </a:r>
            <a:r>
              <a:rPr lang="es-ES_tradnl" sz="2400" noProof="1"/>
              <a:t>La circularidad ayuda a reducir el impacto medioambiental y favorece la transición hacia un sistema energético más sostenible y resiliente.  </a:t>
            </a:r>
          </a:p>
          <a:p>
            <a:pPr latinLnBrk="0"/>
            <a:endParaRPr lang="es-ES_tradnl" sz="1200" noProof="1"/>
          </a:p>
          <a:p>
            <a:pPr latinLnBrk="0"/>
            <a:r>
              <a:rPr lang="es-ES_tradnl" sz="2400" noProof="1"/>
              <a:t>Las tecnologías digitales, como el análisis de datos, las redes inteligentes y la cadena de bloques, desempeñan un papel crucial a la hora de habilitar y optimizar las estrategias de circularidad en el sector energético. </a:t>
            </a:r>
          </a:p>
          <a:p>
            <a:pPr latinLnBrk="0"/>
            <a:endParaRPr lang="es-ES_tradnl" sz="2200" noProof="1">
              <a:ea typeface="Public Sans"/>
              <a:cs typeface="Public Sans"/>
              <a:sym typeface="Public Sans"/>
            </a:endParaRPr>
          </a:p>
        </p:txBody>
      </p:sp>
      <p:pic>
        <p:nvPicPr>
          <p:cNvPr id="6" name="Picture 5">
            <a:extLst>
              <a:ext uri="{FF2B5EF4-FFF2-40B4-BE49-F238E27FC236}">
                <a16:creationId xmlns:a16="http://schemas.microsoft.com/office/drawing/2014/main" id="{A69BCC65-9414-544E-BB43-CAA44F617E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01013AF1-DB87-308C-4487-ACF7C1B85A0C}"/>
              </a:ext>
            </a:extLst>
          </p:cNvPr>
          <p:cNvSpPr>
            <a:spLocks noGrp="1"/>
          </p:cNvSpPr>
          <p:nvPr>
            <p:ph type="title" idx="4294967295"/>
          </p:nvPr>
        </p:nvSpPr>
        <p:spPr>
          <a:xfrm>
            <a:off x="472440" y="828162"/>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1. La economía circular: </a:t>
            </a:r>
            <a:r>
              <a:rPr lang="es-ES_tradnl" sz="2800" b="1" kern="1200" baseline="0" noProof="1">
                <a:solidFill>
                  <a:srgbClr val="FFFFFF"/>
                </a:solidFill>
                <a:effectLst/>
                <a:latin typeface="Calibri" panose="020F0502020204030204" pitchFamily="34" charset="0"/>
                <a:ea typeface="Public Sans"/>
                <a:cs typeface="Public Sans"/>
              </a:rPr>
              <a:t>Introducción</a:t>
            </a:r>
            <a:endParaRPr lang="es-ES_tradnl" noProof="1">
              <a:effectLst/>
            </a:endParaRPr>
          </a:p>
          <a:p>
            <a:endParaRPr lang="es-ES_tradnl" noProof="1"/>
          </a:p>
        </p:txBody>
      </p:sp>
    </p:spTree>
    <p:extLst>
      <p:ext uri="{BB962C8B-B14F-4D97-AF65-F5344CB8AC3E}">
        <p14:creationId xmlns:p14="http://schemas.microsoft.com/office/powerpoint/2010/main" val="2342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6174-A9F9-2227-33C1-1A71A5395B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C2E970-0435-BF0A-C4DE-9B0E5B726EAA}"/>
              </a:ext>
            </a:extLst>
          </p:cNvPr>
          <p:cNvSpPr txBox="1"/>
          <p:nvPr/>
        </p:nvSpPr>
        <p:spPr>
          <a:xfrm>
            <a:off x="3269292" y="2079320"/>
            <a:ext cx="8745641" cy="4893647"/>
          </a:xfrm>
          <a:prstGeom prst="rect">
            <a:avLst/>
          </a:prstGeom>
          <a:noFill/>
        </p:spPr>
        <p:txBody>
          <a:bodyPr wrap="square" rtlCol="0">
            <a:spAutoFit/>
          </a:bodyPr>
          <a:lstStyle/>
          <a:p>
            <a:pPr latinLnBrk="0"/>
            <a:r>
              <a:rPr lang="es-ES_tradnl" sz="2400" noProof="1">
                <a:ea typeface="Public Sans"/>
                <a:cs typeface="Public Sans"/>
                <a:sym typeface="Public Sans"/>
              </a:rPr>
              <a:t>Los principios fundamentales de la economía circular son:</a:t>
            </a:r>
          </a:p>
          <a:p>
            <a:pPr latinLnBrk="0"/>
            <a:endParaRPr lang="es-ES_tradnl" sz="2400" noProof="1">
              <a:ea typeface="Public Sans"/>
              <a:cs typeface="Public Sans"/>
              <a:sym typeface="Public Sans"/>
            </a:endParaRPr>
          </a:p>
          <a:p>
            <a:pPr latinLnBrk="0"/>
            <a:r>
              <a:rPr lang="es-ES_tradnl" sz="2400" b="1" noProof="1">
                <a:ea typeface="Public Sans"/>
                <a:cs typeface="Public Sans"/>
                <a:sym typeface="Public Sans"/>
              </a:rPr>
              <a:t>Reducir: </a:t>
            </a:r>
            <a:r>
              <a:rPr lang="es-ES_tradnl" sz="2400" noProof="1">
                <a:ea typeface="Public Sans"/>
                <a:cs typeface="Public Sans"/>
                <a:sym typeface="Public Sans"/>
              </a:rPr>
              <a:t>Minimizar el consumo de energía y los residuos mediante: </a:t>
            </a:r>
          </a:p>
          <a:p>
            <a:pPr marL="342900" indent="-342900" latinLnBrk="0">
              <a:buFont typeface="Arial" panose="020B0604020202020204" pitchFamily="34" charset="0"/>
              <a:buChar char="•"/>
            </a:pPr>
            <a:r>
              <a:rPr lang="es-ES_tradnl" sz="2400" noProof="1">
                <a:ea typeface="Public Sans"/>
                <a:cs typeface="Public Sans"/>
                <a:sym typeface="Public Sans"/>
              </a:rPr>
              <a:t>	Medidas de eficiencia energética.</a:t>
            </a:r>
          </a:p>
          <a:p>
            <a:pPr marL="342900" indent="-342900" latinLnBrk="0">
              <a:buFont typeface="Arial" panose="020B0604020202020204" pitchFamily="34" charset="0"/>
              <a:buChar char="•"/>
            </a:pPr>
            <a:r>
              <a:rPr lang="es-ES_tradnl" sz="2400" noProof="1">
                <a:ea typeface="Public Sans"/>
                <a:cs typeface="Public Sans"/>
                <a:sym typeface="Public Sans"/>
              </a:rPr>
              <a:t>	Incentivos para el uso de energía durante las horas valle.</a:t>
            </a:r>
          </a:p>
          <a:p>
            <a:pPr marL="342900" indent="-342900" latinLnBrk="0">
              <a:buFont typeface="Arial" panose="020B0604020202020204" pitchFamily="34" charset="0"/>
              <a:buChar char="•"/>
            </a:pPr>
            <a:r>
              <a:rPr lang="es-ES_tradnl" sz="2400" noProof="1">
                <a:ea typeface="Public Sans"/>
                <a:cs typeface="Public Sans"/>
                <a:sym typeface="Public Sans"/>
              </a:rPr>
              <a:t>	La adopción de tecnologías energéticas sostenibles.</a:t>
            </a:r>
          </a:p>
          <a:p>
            <a:pPr latinLnBrk="0"/>
            <a:endParaRPr lang="es-ES_tradnl" sz="2400" noProof="1">
              <a:ea typeface="Public Sans"/>
              <a:cs typeface="Public Sans"/>
              <a:sym typeface="Public Sans"/>
            </a:endParaRPr>
          </a:p>
          <a:p>
            <a:pPr latinLnBrk="0"/>
            <a:r>
              <a:rPr lang="es-ES_tradnl" sz="2400" b="1" noProof="1">
                <a:ea typeface="Public Sans"/>
                <a:cs typeface="Public Sans"/>
                <a:sym typeface="Public Sans"/>
              </a:rPr>
              <a:t>Reutilizar: </a:t>
            </a:r>
            <a:r>
              <a:rPr lang="es-ES_tradnl" sz="2400" noProof="1">
                <a:ea typeface="Public Sans"/>
                <a:cs typeface="Public Sans"/>
                <a:sym typeface="Public Sans"/>
              </a:rPr>
              <a:t>reutilizar o encontrar nuevas aplicaciones para las infraestructuras y los componentes energéticos. Por ejemplo:</a:t>
            </a:r>
          </a:p>
          <a:p>
            <a:pPr marL="342900" indent="-342900" latinLnBrk="0">
              <a:buFont typeface="Arial" panose="020B0604020202020204" pitchFamily="34" charset="0"/>
              <a:buChar char="•"/>
            </a:pPr>
            <a:r>
              <a:rPr lang="es-ES_tradnl" sz="2400" noProof="1">
                <a:ea typeface="Public Sans"/>
                <a:cs typeface="Public Sans"/>
                <a:sym typeface="Public Sans"/>
              </a:rPr>
              <a:t>Reutilizar las palas de los aerogeneradores retirados para construir puentes peatonales.</a:t>
            </a:r>
          </a:p>
          <a:p>
            <a:pPr marL="342900" indent="-342900" latinLnBrk="0">
              <a:buFont typeface="Arial" panose="020B0604020202020204" pitchFamily="34" charset="0"/>
              <a:buChar char="•"/>
            </a:pPr>
            <a:r>
              <a:rPr lang="es-ES_tradnl" sz="2400" noProof="1">
                <a:ea typeface="Public Sans"/>
                <a:cs typeface="Public Sans"/>
                <a:sym typeface="Public Sans"/>
              </a:rPr>
              <a:t>Utilizar baterías de vehículos eléctricos para el almacenamiento de energía a escala de red.</a:t>
            </a:r>
          </a:p>
        </p:txBody>
      </p:sp>
      <p:pic>
        <p:nvPicPr>
          <p:cNvPr id="6" name="Picture 5">
            <a:extLst>
              <a:ext uri="{FF2B5EF4-FFF2-40B4-BE49-F238E27FC236}">
                <a16:creationId xmlns:a16="http://schemas.microsoft.com/office/drawing/2014/main" id="{C6D3F940-BC0C-318C-2A89-B6E315C9E7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82F961C6-79FB-7F18-2FD4-A3CDB6B4C187}"/>
              </a:ext>
            </a:extLst>
          </p:cNvPr>
          <p:cNvSpPr>
            <a:spLocks noGrp="1"/>
          </p:cNvSpPr>
          <p:nvPr>
            <p:ph type="title" idx="4294967295"/>
          </p:nvPr>
        </p:nvSpPr>
        <p:spPr>
          <a:xfrm>
            <a:off x="403860" y="753757"/>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1. La economía circular: </a:t>
            </a:r>
            <a:r>
              <a:rPr lang="es-ES_tradnl" sz="2800" b="1" kern="1200" baseline="0" noProof="1">
                <a:solidFill>
                  <a:srgbClr val="FFFFFF"/>
                </a:solidFill>
                <a:effectLst/>
                <a:latin typeface="Calibri" panose="020F0502020204030204" pitchFamily="34" charset="0"/>
                <a:ea typeface="Public Sans"/>
                <a:cs typeface="Public Sans"/>
              </a:rPr>
              <a:t>reducir, reutilizar</a:t>
            </a:r>
            <a:endParaRPr lang="es-ES_tradnl" noProof="1">
              <a:effectLst/>
            </a:endParaRPr>
          </a:p>
          <a:p>
            <a:endParaRPr lang="es-ES_tradnl" noProof="1"/>
          </a:p>
        </p:txBody>
      </p:sp>
    </p:spTree>
    <p:extLst>
      <p:ext uri="{BB962C8B-B14F-4D97-AF65-F5344CB8AC3E}">
        <p14:creationId xmlns:p14="http://schemas.microsoft.com/office/powerpoint/2010/main" val="10720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D3568-8BC9-6369-048C-9B06399A0E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8AC423-6053-6115-75DE-1CF1651E26EA}"/>
              </a:ext>
            </a:extLst>
          </p:cNvPr>
          <p:cNvSpPr txBox="1"/>
          <p:nvPr/>
        </p:nvSpPr>
        <p:spPr>
          <a:xfrm>
            <a:off x="3269293" y="3098250"/>
            <a:ext cx="8745641" cy="2308324"/>
          </a:xfrm>
          <a:prstGeom prst="rect">
            <a:avLst/>
          </a:prstGeom>
          <a:noFill/>
        </p:spPr>
        <p:txBody>
          <a:bodyPr wrap="square" rtlCol="0">
            <a:spAutoFit/>
          </a:bodyPr>
          <a:lstStyle/>
          <a:p>
            <a:pPr latinLnBrk="0"/>
            <a:endParaRPr lang="es-ES_tradnl" sz="2400" noProof="1">
              <a:ea typeface="Public Sans"/>
              <a:cs typeface="Public Sans"/>
              <a:sym typeface="Public Sans"/>
            </a:endParaRPr>
          </a:p>
          <a:p>
            <a:pPr latinLnBrk="0"/>
            <a:r>
              <a:rPr lang="es-ES_tradnl" sz="2400" b="1" noProof="1">
                <a:ea typeface="Public Sans"/>
                <a:cs typeface="Public Sans"/>
                <a:sym typeface="Public Sans"/>
              </a:rPr>
              <a:t>Reciclar: </a:t>
            </a:r>
            <a:r>
              <a:rPr lang="es-ES_tradnl" sz="2400" noProof="1">
                <a:ea typeface="Public Sans"/>
                <a:cs typeface="Public Sans"/>
                <a:sym typeface="Public Sans"/>
              </a:rPr>
              <a:t>Recuperar materiales valiosos de tecnologías energéticas al final de su vida útil. Por ejemplo:  </a:t>
            </a:r>
          </a:p>
          <a:p>
            <a:pPr latinLnBrk="0"/>
            <a:endParaRPr lang="es-ES_tradnl" sz="2400" noProof="1">
              <a:ea typeface="Public Sans"/>
              <a:cs typeface="Public Sans"/>
              <a:sym typeface="Public Sans"/>
            </a:endParaRPr>
          </a:p>
          <a:p>
            <a:pPr marL="342900" indent="-342900" latinLnBrk="0">
              <a:buFont typeface="Arial" panose="020B0604020202020204" pitchFamily="34" charset="0"/>
              <a:buChar char="•"/>
            </a:pPr>
            <a:r>
              <a:rPr lang="es-ES_tradnl" sz="2400" noProof="1">
                <a:ea typeface="Public Sans"/>
                <a:cs typeface="Public Sans"/>
                <a:sym typeface="Public Sans"/>
              </a:rPr>
              <a:t>Reciclar paneles solares.</a:t>
            </a:r>
          </a:p>
          <a:p>
            <a:pPr marL="342900" indent="-342900" latinLnBrk="0">
              <a:buFont typeface="Arial" panose="020B0604020202020204" pitchFamily="34" charset="0"/>
              <a:buChar char="•"/>
            </a:pPr>
            <a:r>
              <a:rPr lang="es-ES_tradnl" sz="2400" noProof="1">
                <a:ea typeface="Public Sans"/>
                <a:cs typeface="Public Sans"/>
                <a:sym typeface="Public Sans"/>
              </a:rPr>
              <a:t>Recuperar elementos de tierras raras de las turbinas eólicas.</a:t>
            </a:r>
          </a:p>
        </p:txBody>
      </p:sp>
      <p:pic>
        <p:nvPicPr>
          <p:cNvPr id="6" name="Picture 5">
            <a:extLst>
              <a:ext uri="{FF2B5EF4-FFF2-40B4-BE49-F238E27FC236}">
                <a16:creationId xmlns:a16="http://schemas.microsoft.com/office/drawing/2014/main" id="{B31B268F-F208-D31C-26F0-A520472AF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6A5E9ED0-E40E-4571-2BF7-C0C78A3333C9}"/>
              </a:ext>
            </a:extLst>
          </p:cNvPr>
          <p:cNvSpPr>
            <a:spLocks noGrp="1"/>
          </p:cNvSpPr>
          <p:nvPr>
            <p:ph type="title" idx="4294967295"/>
          </p:nvPr>
        </p:nvSpPr>
        <p:spPr>
          <a:xfrm>
            <a:off x="369570" y="788644"/>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1. La economía circular: </a:t>
            </a:r>
            <a:r>
              <a:rPr lang="es-ES_tradnl" sz="2800" b="1" kern="1200" baseline="0" noProof="1">
                <a:solidFill>
                  <a:srgbClr val="FFFFFF"/>
                </a:solidFill>
                <a:effectLst/>
                <a:latin typeface="Calibri" panose="020F0502020204030204" pitchFamily="34" charset="0"/>
                <a:ea typeface="Public Sans"/>
                <a:cs typeface="Public Sans"/>
              </a:rPr>
              <a:t>reciclar</a:t>
            </a:r>
            <a:endParaRPr lang="es-ES_tradnl" noProof="1">
              <a:effectLst/>
            </a:endParaRPr>
          </a:p>
          <a:p>
            <a:endParaRPr lang="es-ES_tradnl" noProof="1"/>
          </a:p>
        </p:txBody>
      </p:sp>
    </p:spTree>
    <p:extLst>
      <p:ext uri="{BB962C8B-B14F-4D97-AF65-F5344CB8AC3E}">
        <p14:creationId xmlns:p14="http://schemas.microsoft.com/office/powerpoint/2010/main" val="16448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BCF2B-420A-9B63-8ABA-351FFBCB7178}"/>
              </a:ext>
            </a:extLst>
          </p:cNvPr>
          <p:cNvSpPr>
            <a:spLocks noGrp="1"/>
          </p:cNvSpPr>
          <p:nvPr>
            <p:ph type="title" idx="4294967295"/>
          </p:nvPr>
        </p:nvSpPr>
        <p:spPr>
          <a:xfrm>
            <a:off x="461010" y="705283"/>
            <a:ext cx="1122045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2. Iniciativas de la Unión Europea para promover la circularidad en el sector energético</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76197" y="3181611"/>
            <a:ext cx="10809962" cy="2308324"/>
          </a:xfrm>
          <a:prstGeom prst="rect">
            <a:avLst/>
          </a:prstGeom>
          <a:noFill/>
        </p:spPr>
        <p:txBody>
          <a:bodyPr wrap="square" rtlCol="0">
            <a:spAutoFit/>
          </a:bodyPr>
          <a:lstStyle/>
          <a:p>
            <a:pPr algn="ctr" latinLnBrk="0"/>
            <a:r>
              <a:rPr lang="es-ES_tradnl" sz="4800" i="1" noProof="1">
                <a:solidFill>
                  <a:schemeClr val="accent2"/>
                </a:solidFill>
              </a:rPr>
              <a:t>¿Cómo apoya la Unión Europea la circularidad en el sector energético?</a:t>
            </a:r>
          </a:p>
          <a:p>
            <a:pPr algn="ctr" latinLnBrk="0"/>
            <a:endParaRPr lang="es-ES_tradnl" sz="4800" i="1" noProof="1">
              <a:solidFill>
                <a:schemeClr val="accent2"/>
              </a:solidFill>
            </a:endParaRPr>
          </a:p>
        </p:txBody>
      </p:sp>
    </p:spTree>
    <p:extLst>
      <p:ext uri="{BB962C8B-B14F-4D97-AF65-F5344CB8AC3E}">
        <p14:creationId xmlns:p14="http://schemas.microsoft.com/office/powerpoint/2010/main" val="1490927046"/>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285AB-6C40-47FF-9F2D-341834DA1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400</TotalTime>
  <Words>4994</Words>
  <Application>Microsoft Macintosh PowerPoint</Application>
  <PresentationFormat>Widescreen</PresentationFormat>
  <Paragraphs>395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Circularidad y la transición energética digital</vt:lpstr>
      <vt:lpstr>Introducción a la circularidad</vt:lpstr>
      <vt:lpstr>La circularidad en 9 preguntas</vt:lpstr>
      <vt:lpstr>Nueve preguntas sobre la digitalización y la circularidad de la energía.  </vt:lpstr>
      <vt:lpstr>1. La economía circular  </vt:lpstr>
      <vt:lpstr>1. La economía circular: Introducción </vt:lpstr>
      <vt:lpstr>1. La economía circular: reducir, reutilizar </vt:lpstr>
      <vt:lpstr>1. La economía circular: reciclar </vt:lpstr>
      <vt:lpstr>2. Iniciativas de la Unión Europea para promover la circularidad en el sector energético </vt:lpstr>
      <vt:lpstr>2. Iniciativas de la Unión Europea para promover la circularidad en el sector energético: diseño para la circularidad y eficiencia de los materiales. </vt:lpstr>
      <vt:lpstr>2. Iniciativas de la Unión Europea para promover la circularidad en el sector energético: reducción de residuos y recuperación de recursos. </vt:lpstr>
      <vt:lpstr>3. La transición energética digital  </vt:lpstr>
      <vt:lpstr>3. La transición energética digital: digitalización y análisis de datos </vt:lpstr>
      <vt:lpstr>4. Sinergias  </vt:lpstr>
      <vt:lpstr>4. Sinergias: más detalles </vt:lpstr>
      <vt:lpstr>5. Circularidad en el sector energético digital: eficiencia de los recursos </vt:lpstr>
      <vt:lpstr>5. Circularidad en el sector energético digital: Eficiencia de los recursos – Más detalles </vt:lpstr>
      <vt:lpstr>6. Circularidad en el sector energético digital: energías renovables y almacenamiento de energía </vt:lpstr>
      <vt:lpstr>6. Circularidad en el sector energético digital: energías renovables y almacenamiento de energía. Más detalles. </vt:lpstr>
      <vt:lpstr>7. Digitalización energética: redes inteligentes y análisis de datos </vt:lpstr>
      <vt:lpstr>7. Digitalización energética: redes inteligentes y análisis de datos – Redes inteligentes </vt:lpstr>
      <vt:lpstr>7. Digitalización de la energía: redes inteligentes y análisis de datos – Análisis de datos </vt:lpstr>
      <vt:lpstr>8. Digitalización energética y blockchain  </vt:lpstr>
      <vt:lpstr>8. Digitalización energética y cadena de bloques: ¿qué es la cadena de bloques? </vt:lpstr>
      <vt:lpstr>8. Digitalización de la energía y blockchain: el blockchain en el sector energético </vt:lpstr>
      <vt:lpstr>9. Sinergias y soluciones integradas  </vt:lpstr>
      <vt:lpstr>9. Sinergias y soluciones integradas: más detalles </vt:lpstr>
      <vt:lpstr>Próximos pasos</vt:lpstr>
      <vt:lpstr>Agradecimientos 1</vt:lpstr>
      <vt:lpstr>Agradecimientos 2</vt:lpstr>
      <vt:lpstr>¡Gracias!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2026-03-09T10:42:06Z</dcterms:modified>
  <cp:category/>
</cp:coreProperties>
</file>