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351" r:id="rId7"/>
    <p:sldId id="799" r:id="rId8"/>
    <p:sldId id="783" r:id="rId9"/>
    <p:sldId id="813" r:id="rId10"/>
    <p:sldId id="814" r:id="rId11"/>
    <p:sldId id="815" r:id="rId12"/>
    <p:sldId id="784" r:id="rId13"/>
    <p:sldId id="800" r:id="rId14"/>
    <p:sldId id="785" r:id="rId15"/>
    <p:sldId id="801" r:id="rId16"/>
    <p:sldId id="786" r:id="rId17"/>
    <p:sldId id="787" r:id="rId18"/>
    <p:sldId id="795" r:id="rId19"/>
    <p:sldId id="802" r:id="rId20"/>
    <p:sldId id="804" r:id="rId21"/>
    <p:sldId id="803" r:id="rId22"/>
    <p:sldId id="805" r:id="rId23"/>
    <p:sldId id="806" r:id="rId24"/>
    <p:sldId id="807" r:id="rId25"/>
    <p:sldId id="810" r:id="rId26"/>
    <p:sldId id="809" r:id="rId27"/>
    <p:sldId id="808" r:id="rId28"/>
    <p:sldId id="816" r:id="rId29"/>
    <p:sldId id="794" r:id="rId30"/>
    <p:sldId id="283"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ub+27kckshzkw0bCasqcw==" hashData="/Ic1mhuM7OEKQzbui7zYwdzuiwOTwF33Z/LH1x4AjldvIOT70beHkR5mW097O48Cgy7V2eEym4U1d2x6s3t28w=="/>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2EA"/>
    <a:srgbClr val="012169"/>
    <a:srgbClr val="C8102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BC014A-921D-4D18-80AC-C1353F2B4562}" v="18" dt="2021-06-03T13:32:36.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30" autoAdjust="0"/>
    <p:restoredTop sz="76897" autoAdjust="0"/>
  </p:normalViewPr>
  <p:slideViewPr>
    <p:cSldViewPr snapToGrid="0" snapToObjects="1">
      <p:cViewPr varScale="1">
        <p:scale>
          <a:sx n="87" d="100"/>
          <a:sy n="87" d="100"/>
        </p:scale>
        <p:origin x="1098" y="9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r>
              <a:rPr lang="en-US" sz="2000" dirty="0">
                <a:latin typeface="Roboto" panose="02000000000000000000"/>
              </a:rPr>
              <a:t>GHG emission</a:t>
            </a:r>
            <a:r>
              <a:rPr lang="en-US" sz="2000" baseline="0" dirty="0">
                <a:latin typeface="Roboto" panose="02000000000000000000"/>
              </a:rPr>
              <a:t>s by sector</a:t>
            </a:r>
            <a:endParaRPr lang="en-US" sz="2000" dirty="0">
              <a:latin typeface="Roboto" panose="02000000000000000000"/>
            </a:endParaRPr>
          </a:p>
        </c:rich>
      </c:tx>
      <c:layout>
        <c:manualLayout>
          <c:xMode val="edge"/>
          <c:yMode val="edge"/>
          <c:x val="0.26093786506335664"/>
          <c:y val="1.143326048005740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Roboto" panose="02000000000000000000"/>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3B-43DD-9B39-42A5C2A8B3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3B-43DD-9B39-42A5C2A8B35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3B-43DD-9B39-42A5C2A8B35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3B-43DD-9B39-42A5C2A8B35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3B-43DD-9B39-42A5C2A8B35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3B-43DD-9B39-42A5C2A8B352}"/>
              </c:ext>
            </c:extLst>
          </c:dPt>
          <c:dLbls>
            <c:dLbl>
              <c:idx val="0"/>
              <c:layout>
                <c:manualLayout>
                  <c:x val="-6.770102392110143E-3"/>
                  <c:y val="-1.4429314879870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4C3B-43DD-9B39-42A5C2A8B352}"/>
                </c:ext>
              </c:extLst>
            </c:dLbl>
            <c:dLbl>
              <c:idx val="1"/>
              <c:layout>
                <c:manualLayout>
                  <c:x val="1.4193194147789063E-2"/>
                  <c:y val="4.02639822811470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4C3B-43DD-9B39-42A5C2A8B352}"/>
                </c:ext>
              </c:extLst>
            </c:dLbl>
            <c:dLbl>
              <c:idx val="2"/>
              <c:layout>
                <c:manualLayout>
                  <c:x val="1.9158136482939632E-2"/>
                  <c:y val="4.562919218431029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C3B-43DD-9B39-42A5C2A8B352}"/>
                </c:ext>
              </c:extLst>
            </c:dLbl>
            <c:dLbl>
              <c:idx val="3"/>
              <c:layout>
                <c:manualLayout>
                  <c:x val="1.0938757655293089E-2"/>
                  <c:y val="7.11504811898512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4C3B-43DD-9B39-42A5C2A8B352}"/>
                </c:ext>
              </c:extLst>
            </c:dLbl>
            <c:dLbl>
              <c:idx val="4"/>
              <c:layout>
                <c:manualLayout>
                  <c:x val="3.1592300962379701E-3"/>
                  <c:y val="2.144685039370078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4C3B-43DD-9B39-42A5C2A8B352}"/>
                </c:ext>
              </c:extLst>
            </c:dLbl>
            <c:dLbl>
              <c:idx val="5"/>
              <c:layout>
                <c:manualLayout>
                  <c:x val="-1.5798118985126865E-2"/>
                  <c:y val="1.29228638086905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4C3B-43DD-9B39-42A5C2A8B35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Sheet1!$L$3:$L$8</c:f>
              <c:strCache>
                <c:ptCount val="6"/>
                <c:pt idx="0">
                  <c:v>International bunkers</c:v>
                </c:pt>
                <c:pt idx="1">
                  <c:v>Waste</c:v>
                </c:pt>
                <c:pt idx="2">
                  <c:v>Land-use change and forestry</c:v>
                </c:pt>
                <c:pt idx="3">
                  <c:v>Agriculture</c:v>
                </c:pt>
                <c:pt idx="4">
                  <c:v>Industry</c:v>
                </c:pt>
                <c:pt idx="5">
                  <c:v>Energy</c:v>
                </c:pt>
              </c:strCache>
            </c:strRef>
          </c:cat>
          <c:val>
            <c:numRef>
              <c:f>Sheet1!$M$3:$M$8</c:f>
              <c:numCache>
                <c:formatCode>General</c:formatCode>
                <c:ptCount val="6"/>
                <c:pt idx="0">
                  <c:v>2.1</c:v>
                </c:pt>
                <c:pt idx="1">
                  <c:v>3.2</c:v>
                </c:pt>
                <c:pt idx="2">
                  <c:v>12.2</c:v>
                </c:pt>
                <c:pt idx="3">
                  <c:v>13.8</c:v>
                </c:pt>
                <c:pt idx="4">
                  <c:v>4.3</c:v>
                </c:pt>
                <c:pt idx="5">
                  <c:v>64.400000000000006</c:v>
                </c:pt>
              </c:numCache>
            </c:numRef>
          </c:val>
          <c:extLst>
            <c:ext xmlns:c16="http://schemas.microsoft.com/office/drawing/2014/chart" uri="{C3380CC4-5D6E-409C-BE32-E72D297353CC}">
              <c16:uniqueId val="{0000000C-4C3B-43DD-9B39-42A5C2A8B35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3338874795873112"/>
          <c:y val="0.34253913359742366"/>
          <c:w val="0.35860380364307376"/>
          <c:h val="0.4063875915814292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Roboto" panose="0200000000000000000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06C75D-436C-EE46-83FA-773C741CDC1E}"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8FC84-7549-424A-9090-8C112A69B027}" type="slidenum">
              <a:rPr lang="en-US" smtClean="0"/>
              <a:t>‹#›</a:t>
            </a:fld>
            <a:endParaRPr lang="en-US"/>
          </a:p>
        </p:txBody>
      </p:sp>
    </p:spTree>
    <p:extLst>
      <p:ext uri="{BB962C8B-B14F-4D97-AF65-F5344CB8AC3E}">
        <p14:creationId xmlns:p14="http://schemas.microsoft.com/office/powerpoint/2010/main" val="114865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this lecture, you will:</a:t>
            </a:r>
          </a:p>
          <a:p>
            <a:r>
              <a:rPr lang="en-US" dirty="0">
                <a:latin typeface="Open Sans SemiBold"/>
                <a:ea typeface="Open Sans SemiBold"/>
                <a:cs typeface="Open Sans SemiBold"/>
              </a:rPr>
              <a:t>1: Become familiar with the contribution of land-use, land-use change, and the energy sector in climate change, as well as the vulnerability of land, energy, and water systems to climate change</a:t>
            </a:r>
          </a:p>
          <a:p>
            <a:r>
              <a:rPr lang="en-US" dirty="0"/>
              <a:t>2: Learn the ways in which energy and water systems are interlinked and what the associated policy questions are</a:t>
            </a:r>
          </a:p>
          <a:p>
            <a:r>
              <a:rPr lang="en-US" dirty="0">
                <a:latin typeface="Open Sans SemiBold"/>
                <a:ea typeface="Open Sans SemiBold"/>
                <a:cs typeface="Open Sans SemiBold"/>
              </a:rPr>
              <a:t>3: Learn the ways in which energy and land systems are interlinked and what the associated policy questions are</a:t>
            </a:r>
          </a:p>
          <a:p>
            <a:r>
              <a:rPr lang="en-US" dirty="0"/>
              <a:t>4: Learn the ways in which land and water systems are interlinked and what the associated policy questions are</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a:t>
            </a:fld>
            <a:endParaRPr lang="en-US"/>
          </a:p>
        </p:txBody>
      </p:sp>
    </p:spTree>
    <p:extLst>
      <p:ext uri="{BB962C8B-B14F-4D97-AF65-F5344CB8AC3E}">
        <p14:creationId xmlns:p14="http://schemas.microsoft.com/office/powerpoint/2010/main" val="1741612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also used to treat water to make it safe for human consumption. The energy requirement is largely determined by the quality of the water source, with high quality water sources requiring relatively little energy, while energy demand will increase progressively with lower quality sources. An extreme case is seawater which requires desalination before it can be used for public water supply.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 certain water scarce areas, such as the Middle East, this highly </a:t>
            </a:r>
            <a:r>
              <a:rPr lang="en-US" sz="1800" b="0" dirty="0">
                <a:effectLst/>
                <a:latin typeface="Calibri"/>
                <a:ea typeface="Calibri" panose="020F0502020204030204" pitchFamily="34" charset="0"/>
                <a:cs typeface="Calibri"/>
              </a:rPr>
              <a:t>energy intensive process is used to ensure sufficient water supply for the populace. Different technologies for desalination are in use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are mainly based on two processes. The first is</a:t>
            </a:r>
            <a:r>
              <a:rPr lang="en-US" sz="1800" b="0" dirty="0">
                <a:effectLst/>
                <a:latin typeface="Calibri"/>
                <a:ea typeface="Calibri" panose="020F0502020204030204" pitchFamily="34" charset="0"/>
                <a:cs typeface="Calibri"/>
              </a:rPr>
              <a:t> distillation, such as multi-stage flash distillation,</a:t>
            </a:r>
            <a:r>
              <a:rPr lang="en-US" sz="1800" b="0" dirty="0">
                <a:latin typeface="Calibri"/>
                <a:ea typeface="Calibri" panose="020F0502020204030204" pitchFamily="34" charset="0"/>
                <a:cs typeface="Calibri"/>
              </a:rPr>
              <a:t> which</a:t>
            </a:r>
            <a:r>
              <a:rPr lang="en-US" sz="1800" b="0" dirty="0">
                <a:effectLst/>
                <a:latin typeface="Calibri"/>
                <a:ea typeface="Calibri" panose="020F0502020204030204" pitchFamily="34" charset="0"/>
                <a:cs typeface="Calibri"/>
              </a:rPr>
              <a:t> requires energy to heat water to produce water vapor</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 second are </a:t>
            </a:r>
            <a:r>
              <a:rPr lang="en-US" sz="1800" b="0" dirty="0">
                <a:effectLst/>
                <a:latin typeface="Calibri"/>
                <a:ea typeface="Calibri" panose="020F0502020204030204" pitchFamily="34" charset="0"/>
                <a:cs typeface="Calibri"/>
              </a:rPr>
              <a:t>membrane processes, such as reverse osmosis, which </a:t>
            </a:r>
            <a:r>
              <a:rPr lang="en-US" sz="1800" b="0" dirty="0">
                <a:latin typeface="Calibri"/>
                <a:ea typeface="Calibri" panose="020F0502020204030204" pitchFamily="34" charset="0"/>
                <a:cs typeface="Calibri"/>
              </a:rPr>
              <a:t>are</a:t>
            </a:r>
            <a:r>
              <a:rPr lang="en-US" sz="1800" b="0" dirty="0">
                <a:effectLst/>
                <a:latin typeface="Calibri"/>
                <a:ea typeface="Calibri" panose="020F0502020204030204" pitchFamily="34" charset="0"/>
                <a:cs typeface="Calibri"/>
              </a:rPr>
              <a:t> more energy efficient and the most widely used technology today.</a:t>
            </a:r>
            <a:r>
              <a:rPr lang="en-US" sz="1800" b="0" dirty="0">
                <a:latin typeface="Calibri"/>
                <a:ea typeface="Calibri" panose="020F0502020204030204" pitchFamily="34" charset="0"/>
                <a:cs typeface="Calibri"/>
              </a:rPr>
              <a:t>  </a:t>
            </a:r>
          </a:p>
          <a:p>
            <a:pPr>
              <a:lnSpc>
                <a:spcPct val="107000"/>
              </a:lnSpc>
              <a:spcAft>
                <a:spcPts val="800"/>
              </a:spcAft>
            </a:pPr>
            <a:endParaRPr lang="en-US" sz="1800" b="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is also required to treat wastewater from industrial and public water systems before it is returned to the environment.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12</a:t>
            </a:fld>
            <a:endParaRPr lang="en-US"/>
          </a:p>
        </p:txBody>
      </p:sp>
    </p:spTree>
    <p:extLst>
      <p:ext uri="{BB962C8B-B14F-4D97-AF65-F5344CB8AC3E}">
        <p14:creationId xmlns:p14="http://schemas.microsoft.com/office/powerpoint/2010/main" val="37053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These interlinkages highlight a number of cross sectoral impacts that decision-makers need to consider when formulating polices and strategies, if both energy and water security goals are to be effectively managed.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non-exhaustive list of these might include water withdrawals for energy purposes</a:t>
            </a:r>
            <a:r>
              <a:rPr lang="en-US" sz="1800" dirty="0">
                <a:latin typeface="Calibri"/>
                <a:ea typeface="Calibri" panose="020F0502020204030204" pitchFamily="34" charset="0"/>
                <a:cs typeface="Calibri"/>
              </a:rPr>
              <a:t>. These</a:t>
            </a:r>
            <a:r>
              <a:rPr lang="en-US" sz="1800" dirty="0">
                <a:effectLst/>
                <a:latin typeface="Calibri"/>
                <a:ea typeface="Calibri" panose="020F0502020204030204" pitchFamily="34" charset="0"/>
                <a:cs typeface="Calibri"/>
              </a:rPr>
              <a:t> need to be considered in relation to other uses with which they may be in competition for scarce resources. Water for energy </a:t>
            </a:r>
            <a:r>
              <a:rPr lang="en-US" sz="1800" dirty="0">
                <a:latin typeface="Calibri"/>
                <a:ea typeface="Calibri" panose="020F0502020204030204" pitchFamily="34" charset="0"/>
                <a:cs typeface="Calibri"/>
              </a:rPr>
              <a:t>applications</a:t>
            </a:r>
            <a:r>
              <a:rPr lang="en-US" sz="1800" dirty="0">
                <a:effectLst/>
                <a:latin typeface="Calibri"/>
                <a:ea typeface="Calibri" panose="020F0502020204030204" pitchFamily="34" charset="0"/>
                <a:cs typeface="Calibri"/>
              </a:rPr>
              <a:t> might be drawn from sources that also serve agricultural uses or public water </a:t>
            </a:r>
            <a:r>
              <a:rPr lang="en-US" sz="1800" dirty="0">
                <a:latin typeface="Calibri"/>
                <a:ea typeface="Calibri" panose="020F0502020204030204" pitchFamily="34" charset="0"/>
                <a:cs typeface="Calibri"/>
              </a:rPr>
              <a:t>supply. This </a:t>
            </a:r>
            <a:r>
              <a:rPr lang="en-US" sz="1800" dirty="0">
                <a:effectLst/>
                <a:latin typeface="Calibri"/>
                <a:ea typeface="Calibri" panose="020F0502020204030204" pitchFamily="34" charset="0"/>
                <a:cs typeface="Calibri"/>
              </a:rPr>
              <a:t>may compromise food security if overall supply is insufficient.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Beyond direct competition there may be other ways in which detrimental interactions occur.</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This </a:t>
            </a:r>
            <a:r>
              <a:rPr lang="en-US" sz="1800" dirty="0">
                <a:latin typeface="Calibri"/>
                <a:ea typeface="Calibri" panose="020F0502020204030204" pitchFamily="34" charset="0"/>
                <a:cs typeface="Calibri"/>
              </a:rPr>
              <a:t>could, </a:t>
            </a:r>
            <a:r>
              <a:rPr lang="en-US" sz="1800" dirty="0">
                <a:effectLst/>
                <a:latin typeface="Calibri"/>
                <a:ea typeface="Calibri" panose="020F0502020204030204" pitchFamily="34" charset="0"/>
                <a:cs typeface="Calibri"/>
              </a:rPr>
              <a:t>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be the case for dams that are used both for power generation and to provide water for irrigation. The ideal timing of water releases may differ for the various applications and therefore mean that there are trade-offs that operators need to manage.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Further to this is the important connection between technology choice in electricity generation and water intensity. As highlighted earlier, low carbon power technologies can both be water efficient and water intensive. Which type of power generation technology is chosen will therefore help determine if a shift to clean energy will improve water security or be detrimental to it. </a:t>
            </a:r>
          </a:p>
          <a:p>
            <a:pPr>
              <a:lnSpc>
                <a:spcPct val="107000"/>
              </a:lnSpc>
              <a:spcAft>
                <a:spcPts val="800"/>
              </a:spcAft>
            </a:pP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Furthermore,</a:t>
            </a:r>
            <a:r>
              <a:rPr lang="en-US" sz="1800" dirty="0">
                <a:latin typeface="Calibri"/>
                <a:ea typeface="Calibri" panose="020F0502020204030204" pitchFamily="34" charset="0"/>
                <a:cs typeface="Calibri"/>
              </a:rPr>
              <a:t> several trends are driving the energy intensity of water supply higher. Urbanization involves congregation of people into demand centers, leading to a concentration of demand, often away from water resources. This increases the distance water will need to be transported. Similarly, higher demand levels and demand concentration may necessitate the use of lower quality water resources that it will take more energy to treat. Finally, expansion of access to clean water as well as concerns about the environment will likely increase the level and extent of water treatment.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13</a:t>
            </a:fld>
            <a:endParaRPr lang="en-US"/>
          </a:p>
        </p:txBody>
      </p:sp>
    </p:spTree>
    <p:extLst>
      <p:ext uri="{BB962C8B-B14F-4D97-AF65-F5344CB8AC3E}">
        <p14:creationId xmlns:p14="http://schemas.microsoft.com/office/powerpoint/2010/main" val="1889805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Bioenergy is an important source of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by extension means that land is important for energy supply. Around 10 exajoules of energy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equivalent to roughly 10% of the world total primary energy supply</a:t>
            </a:r>
            <a:r>
              <a:rPr lang="en-US" sz="1800" dirty="0">
                <a:latin typeface="Calibri"/>
                <a:ea typeface="Calibri" panose="020F0502020204030204" pitchFamily="34" charset="0"/>
                <a:cs typeface="Calibri"/>
              </a:rPr>
              <a:t> </a:t>
            </a:r>
            <a:r>
              <a:rPr lang="en-US" dirty="0"/>
              <a:t>– </a:t>
            </a:r>
            <a:r>
              <a:rPr lang="en-US" sz="1800" dirty="0">
                <a:effectLst/>
                <a:latin typeface="Calibri"/>
                <a:ea typeface="Calibri" panose="020F0502020204030204" pitchFamily="34" charset="0"/>
                <a:cs typeface="Calibri"/>
              </a:rPr>
              <a:t>is in the form of bioenergy. Biomass is used for a wide range of energy applications by households, industries, and power companies.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instance, almost two-thirds of the world population does not have access to safe modern fuels for cooking. Many of these people rely on biomass in the form of wood fuel or charcoal for their energy needs. In many developing countries, biomass is the largest source of energy, dominated by residential uses. </a:t>
            </a:r>
          </a:p>
          <a:p>
            <a:pPr>
              <a:lnSpc>
                <a:spcPct val="107000"/>
              </a:lnSpc>
              <a:spcAft>
                <a:spcPts val="800"/>
              </a:spcAft>
            </a:pPr>
            <a:r>
              <a:rPr lang="en-US" sz="1800" dirty="0">
                <a:effectLst/>
                <a:latin typeface="Calibri"/>
                <a:ea typeface="Calibri" panose="020F0502020204030204" pitchFamily="34" charset="0"/>
                <a:cs typeface="Calibri"/>
              </a:rPr>
              <a:t>Biomass is used to generate around 500 Terawatt hours of electricity, corresponding to about 2% or world electricity supply. Co-generation of electricity from industrial facilities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sugar or pulp and paper mills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is an important part of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However,</a:t>
            </a:r>
            <a:r>
              <a:rPr lang="en-US" sz="1800" dirty="0">
                <a:effectLst/>
                <a:latin typeface="Calibri"/>
                <a:ea typeface="Calibri" panose="020F0502020204030204" pitchFamily="34" charset="0"/>
                <a:cs typeface="Calibri"/>
              </a:rPr>
              <a:t> co-firing in coal fired power stations or dedicated biomass power plants also contribute.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15</a:t>
            </a:fld>
            <a:endParaRPr lang="en-US"/>
          </a:p>
        </p:txBody>
      </p:sp>
    </p:spTree>
    <p:extLst>
      <p:ext uri="{BB962C8B-B14F-4D97-AF65-F5344CB8AC3E}">
        <p14:creationId xmlns:p14="http://schemas.microsoft.com/office/powerpoint/2010/main" val="3902949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An aspect </a:t>
            </a:r>
            <a:r>
              <a:rPr lang="en-US" sz="1800" dirty="0">
                <a:latin typeface="Calibri"/>
                <a:ea typeface="Calibri" panose="020F0502020204030204" pitchFamily="34" charset="0"/>
                <a:cs typeface="Calibri"/>
              </a:rPr>
              <a:t>of bioenergy </a:t>
            </a:r>
            <a:r>
              <a:rPr lang="en-US" sz="1800" dirty="0">
                <a:effectLst/>
                <a:latin typeface="Calibri"/>
                <a:ea typeface="Calibri" panose="020F0502020204030204" pitchFamily="34" charset="0"/>
                <a:cs typeface="Calibri"/>
              </a:rPr>
              <a:t>that has received a lot of attention is the increased use of liquid biofuels for blending into gasoline and diesel.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Over the past couple of decades many countries have pushed for an increase in </a:t>
            </a:r>
            <a:r>
              <a:rPr lang="en-US" sz="1800" dirty="0">
                <a:latin typeface="Calibri"/>
                <a:ea typeface="Calibri" panose="020F0502020204030204" pitchFamily="34" charset="0"/>
                <a:cs typeface="Calibri"/>
              </a:rPr>
              <a:t>biofuel </a:t>
            </a:r>
            <a:r>
              <a:rPr lang="en-US" sz="1800" dirty="0">
                <a:effectLst/>
                <a:latin typeface="Calibri"/>
                <a:ea typeface="Calibri" panose="020F0502020204030204" pitchFamily="34" charset="0"/>
                <a:cs typeface="Calibri"/>
              </a:rPr>
              <a:t>production through mandates, subsidies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support measures. The aim of such policies </a:t>
            </a:r>
            <a:r>
              <a:rPr lang="en-US" sz="1800" dirty="0">
                <a:latin typeface="Calibri"/>
                <a:ea typeface="Calibri" panose="020F0502020204030204" pitchFamily="34" charset="0"/>
                <a:cs typeface="Calibri"/>
              </a:rPr>
              <a:t>has been</a:t>
            </a:r>
            <a:r>
              <a:rPr lang="en-US" sz="1800" dirty="0">
                <a:effectLst/>
                <a:latin typeface="Calibri"/>
                <a:ea typeface="Calibri" panose="020F0502020204030204" pitchFamily="34" charset="0"/>
                <a:cs typeface="Calibri"/>
              </a:rPr>
              <a:t> to reduce dependence on imported petroleum fuels such as gasoline, diesel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jet fuel and thereby improve both the balance of payment as well as energy security. Reducing greenhouse gas emissions has also been an important driver in some cases, as has a desire to support the income of farmers by </a:t>
            </a:r>
            <a:r>
              <a:rPr lang="en-US" sz="1800" dirty="0">
                <a:latin typeface="Calibri"/>
                <a:ea typeface="Calibri" panose="020F0502020204030204" pitchFamily="34" charset="0"/>
                <a:cs typeface="Calibri"/>
              </a:rPr>
              <a:t>giving</a:t>
            </a:r>
            <a:r>
              <a:rPr lang="en-US" sz="1800" dirty="0">
                <a:effectLst/>
                <a:latin typeface="Calibri"/>
                <a:ea typeface="Calibri" panose="020F0502020204030204" pitchFamily="34" charset="0"/>
                <a:cs typeface="Calibri"/>
              </a:rPr>
              <a:t> them an additional market for their crops.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15% of maize and 20% of sugarcane is now used to produce bioethanol as a substitute for gasoline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about 15% of oil seeds are now used to produce biodiesel as a substitute. This is evidence of an increasing land footprint and a link between markets for land, crops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energy.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16</a:t>
            </a:fld>
            <a:endParaRPr lang="en-US"/>
          </a:p>
        </p:txBody>
      </p:sp>
    </p:spTree>
    <p:extLst>
      <p:ext uri="{BB962C8B-B14F-4D97-AF65-F5344CB8AC3E}">
        <p14:creationId xmlns:p14="http://schemas.microsoft.com/office/powerpoint/2010/main" val="28785664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Energy is needed to produce crops, livestock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agricultural outputs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a:t>
            </a:r>
            <a:r>
              <a:rPr lang="en-US" sz="1800" dirty="0" err="1">
                <a:latin typeface="Calibri"/>
                <a:ea typeface="Calibri" panose="020F0502020204030204" pitchFamily="34" charset="0"/>
                <a:cs typeface="Calibri"/>
              </a:rPr>
              <a:t>fibre</a:t>
            </a:r>
            <a:r>
              <a:rPr lang="en-US" sz="1800" dirty="0">
                <a:effectLst/>
                <a:latin typeface="Calibri"/>
                <a:ea typeface="Calibri" panose="020F0502020204030204" pitchFamily="34" charset="0"/>
                <a:cs typeface="Calibri"/>
              </a:rPr>
              <a:t> and fuel. A major driver behind the large increases in productivity in agriculture over the past century has been mechanization and the use of energy intensive inputs such as fertilizer and pesticides.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Petroleum fuels, electricity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biomass are used to power agricultural machinery, such as tractors, combine harvesters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equipment for field preparation, crops harvesting, drying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processing. Electricity is also needed to run the pumps that lift, transport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pressurize water to irrigate fields. Furthermore, energy is also needed to heat or cool farm buildings and to provide inside and outside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While consuming significantly less energy than crop production globally, livestock operations require energy inputs for ventilation systems, refrigeration, lighting, heating, watering, motors, and waste handling,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this adds up to around 9 exajoule of energy, which is equivalent to 2.2% of global final energy demand.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17</a:t>
            </a:fld>
            <a:endParaRPr lang="en-US"/>
          </a:p>
        </p:txBody>
      </p:sp>
    </p:spTree>
    <p:extLst>
      <p:ext uri="{BB962C8B-B14F-4D97-AF65-F5344CB8AC3E}">
        <p14:creationId xmlns:p14="http://schemas.microsoft.com/office/powerpoint/2010/main" val="255339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direct uses in agriculture, energy is also used throughout the rest of the food value chain. </a:t>
            </a:r>
          </a:p>
          <a:p>
            <a:pPr>
              <a:lnSpc>
                <a:spcPct val="107000"/>
              </a:lnSpc>
              <a:spcAft>
                <a:spcPts val="800"/>
              </a:spcAft>
            </a:pPr>
            <a:r>
              <a:rPr lang="en-US" sz="1800" dirty="0">
                <a:effectLst/>
                <a:latin typeface="Calibri"/>
                <a:ea typeface="Calibri" panose="020F0502020204030204" pitchFamily="34" charset="0"/>
                <a:cs typeface="Calibri"/>
              </a:rPr>
              <a:t>Many of the inputs to modern farming are energy intensive. The production </a:t>
            </a:r>
            <a:r>
              <a:rPr lang="en-US" sz="1800" dirty="0">
                <a:latin typeface="Calibri"/>
                <a:ea typeface="Calibri" panose="020F0502020204030204" pitchFamily="34" charset="0"/>
                <a:cs typeface="Calibri"/>
              </a:rPr>
              <a:t>of fertilizers,</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requires</a:t>
            </a:r>
            <a:r>
              <a:rPr lang="en-US" sz="1800" dirty="0">
                <a:effectLst/>
                <a:latin typeface="Calibri"/>
                <a:ea typeface="Calibri" panose="020F0502020204030204" pitchFamily="34" charset="0"/>
                <a:cs typeface="Calibri"/>
              </a:rPr>
              <a:t> large amounts of energy and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responsible for around 1.2% of global energy demand. The manufacture of other inputs such as pesticides also has significant energy needs.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1800" dirty="0">
                <a:effectLst/>
                <a:latin typeface="Calibri"/>
                <a:ea typeface="Calibri" panose="020F0502020204030204" pitchFamily="34" charset="0"/>
                <a:cs typeface="Calibri"/>
              </a:rPr>
              <a:t>Energy in the form of liquid fuels is required for transportation of food crops and food products at various stages of the value chain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This can include transport </a:t>
            </a:r>
            <a:r>
              <a:rPr lang="en-US" sz="1800" dirty="0">
                <a:effectLst/>
                <a:latin typeface="Calibri"/>
                <a:ea typeface="Calibri" panose="020F0502020204030204" pitchFamily="34" charset="0"/>
                <a:cs typeface="Calibri"/>
              </a:rPr>
              <a:t>from farms to markets or for further processing and then to wholesalers or retailers and finally to peoples’ homes.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food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which transforms agricultural produce into products for intermediate or final consumption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requires energy for operations. This includes dairies, flour mills, meat processing plants, bakeries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many other facilities.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Throughout the various stages energy is required for refrigeration to keep products from spoiling, as well as for other building services such as ventilation, heating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lighting.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Finally, energy is required for food preparation and cooking.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total the United Nation’s Food and Agriculture Organization estimates that the entire food value chain consumes about 30% or global final energy demand.  </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18</a:t>
            </a:fld>
            <a:endParaRPr lang="en-US"/>
          </a:p>
        </p:txBody>
      </p:sp>
    </p:spTree>
    <p:extLst>
      <p:ext uri="{BB962C8B-B14F-4D97-AF65-F5344CB8AC3E}">
        <p14:creationId xmlns:p14="http://schemas.microsoft.com/office/powerpoint/2010/main" val="312438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 key concern for policy for land and energy is the use of agricultural land and food crops to produce biofuels. Often referred to as the “food versus fuel debate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the concern is that biofuel policies are increasing the commercial pressures on agricultural land and </a:t>
            </a:r>
            <a:r>
              <a:rPr lang="en-US" sz="1800" dirty="0">
                <a:latin typeface="Calibri"/>
                <a:ea typeface="Calibri" panose="020F0502020204030204" pitchFamily="34" charset="0"/>
                <a:cs typeface="Calibri"/>
              </a:rPr>
              <a:t>creating</a:t>
            </a:r>
            <a:r>
              <a:rPr lang="en-US" sz="1800" dirty="0">
                <a:effectLst/>
                <a:latin typeface="Calibri"/>
                <a:ea typeface="Calibri" panose="020F0502020204030204" pitchFamily="34" charset="0"/>
                <a:cs typeface="Calibri"/>
              </a:rPr>
              <a:t> direct competition for cropland between energy and food, potentially compromising food security. The question of whether it is strategic and ethical to divert food for energy uses in this way has caused many countries to scale back or reverse the push for biofuels.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Since sustainable bioenergy harvest in principle could be carbon neutral, bioenergy is considered as a emission reduction option for many sectors and applications. By using biomass and land that is not otherwise used for food production the negative impacts on food security can be managed.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Around 14 percent of food produced is lost between harvest and retail. Significant quantities are also wasted in the retail sector or at the consumption level. Given the significant contribution of the food value chain to both energy demand and greenhouse gas emissions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reducing food loss and waste could have significant benefits for energy security and climate as well.</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Bioenergy has a large land footprint relative to most other energy sources and can have </a:t>
            </a:r>
            <a:r>
              <a:rPr lang="en-US" sz="1800" dirty="0">
                <a:latin typeface="Calibri"/>
                <a:ea typeface="Calibri" panose="020F0502020204030204" pitchFamily="34" charset="0"/>
                <a:cs typeface="Calibri"/>
              </a:rPr>
              <a:t>significant </a:t>
            </a:r>
            <a:r>
              <a:rPr lang="en-US" sz="1800" dirty="0">
                <a:effectLst/>
                <a:latin typeface="Calibri"/>
                <a:ea typeface="Calibri" panose="020F0502020204030204" pitchFamily="34" charset="0"/>
                <a:cs typeface="Calibri"/>
              </a:rPr>
              <a:t>impact on land use and land cover. Overexploitation of wood fuel resources or clearing of forests for oil palm plantations or other biofuel operations can be significant drivers of deforestation.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19</a:t>
            </a:fld>
            <a:endParaRPr lang="en-US"/>
          </a:p>
        </p:txBody>
      </p:sp>
    </p:spTree>
    <p:extLst>
      <p:ext uri="{BB962C8B-B14F-4D97-AF65-F5344CB8AC3E}">
        <p14:creationId xmlns:p14="http://schemas.microsoft.com/office/powerpoint/2010/main" val="1528266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 important link between land and water is the important role of land use and land cover for the hydrology of a watershed. As discussed in lecture 7, different land covers will have different water balances and a change in land cover will therefore affect water fluxes.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For instance, natural land cover such as woodlands and grasslands have very different hydrological properties than built-up land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cities, roads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other infrastructure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much of the surface is covered with asphalt or concrete.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Land with vegetation will consume more water as evapotranspiration to support plant growth and will </a:t>
            </a:r>
            <a:r>
              <a:rPr lang="en-US" sz="1800" dirty="0">
                <a:latin typeface="Calibri"/>
                <a:ea typeface="Calibri" panose="020F0502020204030204" pitchFamily="34" charset="0"/>
                <a:cs typeface="Calibri"/>
              </a:rPr>
              <a:t>allow </a:t>
            </a:r>
            <a:r>
              <a:rPr lang="en-US" sz="1800" dirty="0">
                <a:effectLst/>
                <a:latin typeface="Calibri"/>
                <a:ea typeface="Calibri" panose="020F0502020204030204" pitchFamily="34" charset="0"/>
                <a:cs typeface="Calibri"/>
              </a:rPr>
              <a:t>more water to be stored in the soil or infiltrate through to ground water. For </a:t>
            </a:r>
            <a:r>
              <a:rPr lang="en-US" sz="1800" dirty="0">
                <a:latin typeface="Calibri"/>
                <a:ea typeface="Calibri" panose="020F0502020204030204" pitchFamily="34" charset="0"/>
                <a:cs typeface="Calibri"/>
              </a:rPr>
              <a:t>built-up</a:t>
            </a:r>
            <a:r>
              <a:rPr lang="en-US" sz="1800" dirty="0">
                <a:effectLst/>
                <a:latin typeface="Calibri"/>
                <a:ea typeface="Calibri" panose="020F0502020204030204" pitchFamily="34" charset="0"/>
                <a:cs typeface="Calibri"/>
              </a:rPr>
              <a:t> land the surface is less permeable, and the evapotranspiration is lower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however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this means that run-off will be higher as less water is absorbed by soil and plants. Cities will usually have dedicated infrastructure to manage rainfall, discharge run-off</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prevent flooding.</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21</a:t>
            </a:fld>
            <a:endParaRPr lang="en-US"/>
          </a:p>
        </p:txBody>
      </p:sp>
    </p:spTree>
    <p:extLst>
      <p:ext uri="{BB962C8B-B14F-4D97-AF65-F5344CB8AC3E}">
        <p14:creationId xmlns:p14="http://schemas.microsoft.com/office/powerpoint/2010/main" val="226947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Virtually all central elements of watershed management such as hydrology, water availability, water quality, ecosystem functions, land productivity, stream-channel morphology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flood protection are impacted by </a:t>
            </a:r>
            <a:r>
              <a:rPr lang="en-US" sz="1800" dirty="0">
                <a:latin typeface="Calibri"/>
                <a:ea typeface="Calibri" panose="020F0502020204030204" pitchFamily="34" charset="0"/>
                <a:cs typeface="Calibri"/>
              </a:rPr>
              <a:t>land use</a:t>
            </a:r>
            <a:r>
              <a:rPr lang="en-US" sz="1800" dirty="0">
                <a:effectLst/>
                <a:latin typeface="Calibri"/>
                <a:ea typeface="Calibri" panose="020F0502020204030204" pitchFamily="34" charset="0"/>
                <a:cs typeface="Calibri"/>
              </a:rPr>
              <a:t> and land use change. It follows that sustainable watershed management necessitates a broad and integrated view of activities in a watershed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including how land is used and converted.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watershed management is not the </a:t>
            </a:r>
            <a:r>
              <a:rPr lang="en-US" sz="1800" dirty="0">
                <a:latin typeface="Calibri"/>
                <a:ea typeface="Calibri" panose="020F0502020204030204" pitchFamily="34" charset="0"/>
                <a:cs typeface="Calibri"/>
              </a:rPr>
              <a:t>action </a:t>
            </a:r>
            <a:r>
              <a:rPr lang="en-US" sz="1800" dirty="0">
                <a:effectLst/>
                <a:latin typeface="Calibri"/>
                <a:ea typeface="Calibri" panose="020F0502020204030204" pitchFamily="34" charset="0"/>
                <a:cs typeface="Calibri"/>
              </a:rPr>
              <a:t>of one entity or actor. Government agencies, municipal, </a:t>
            </a:r>
            <a:r>
              <a:rPr lang="en-US" sz="1800" dirty="0">
                <a:latin typeface="Calibri"/>
                <a:ea typeface="Calibri" panose="020F0502020204030204" pitchFamily="34" charset="0"/>
                <a:cs typeface="Calibri"/>
              </a:rPr>
              <a:t>and private</a:t>
            </a:r>
            <a:r>
              <a:rPr lang="en-US" sz="1800" dirty="0">
                <a:effectLst/>
                <a:latin typeface="Calibri"/>
                <a:ea typeface="Calibri" panose="020F0502020204030204" pitchFamily="34" charset="0"/>
                <a:cs typeface="Calibri"/>
              </a:rPr>
              <a:t> and individual actors and entities all conduct activities that influence land cover and hydrology within the watershed. The challenge is then not only to manage the hydrological and biophysical elements of the watershed, but also the interplay between a range of different stakeholders with different views and priorities. Physical, regulatory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economic tools and actions can be used to manage and influence the </a:t>
            </a:r>
            <a:r>
              <a:rPr lang="en-US" sz="1800" dirty="0" err="1">
                <a:latin typeface="Calibri"/>
                <a:ea typeface="Calibri" panose="020F0502020204030204" pitchFamily="34" charset="0"/>
                <a:cs typeface="Calibri"/>
              </a:rPr>
              <a:t>behaviour</a:t>
            </a:r>
            <a:r>
              <a:rPr lang="en-US" sz="1800" dirty="0">
                <a:effectLst/>
                <a:latin typeface="Calibri"/>
                <a:ea typeface="Calibri" panose="020F0502020204030204" pitchFamily="34" charset="0"/>
                <a:cs typeface="Calibri"/>
              </a:rPr>
              <a:t> and decisions of these stakeholders in the pursuit of sustainable use of the land and water resources of the watershed.</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22</a:t>
            </a:fld>
            <a:endParaRPr lang="en-US"/>
          </a:p>
        </p:txBody>
      </p:sp>
    </p:spTree>
    <p:extLst>
      <p:ext uri="{BB962C8B-B14F-4D97-AF65-F5344CB8AC3E}">
        <p14:creationId xmlns:p14="http://schemas.microsoft.com/office/powerpoint/2010/main" val="2359446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Beyond the links between land cover and watershed management, land uses – in particular crop cultivation – are major users of water. Around 70% of water withdrawals worldwide are for agricultural purposes. The majority of this is for irrigation of crops, although water to support livestock populations is also an important contributor.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Around 20% of global cropland is irrigated and 40% of all crops are grown on cultivated lands, illustrating both the extent of irrigation as a tool to improve land productivity as well as the efficacy of it. Water supply is critical for plant growth</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irrigation can ensure adequate supply of water to support plant growth even in dry weather.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Water for irrigation can be drawn from surface water resources such as rivers, streams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lakes. Dams are often built to help provide irrigation water when it is needed. In areas where surface water is not available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it is cheaper of more convenient to use ground water, wells may be used to provide water.</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23</a:t>
            </a:fld>
            <a:endParaRPr lang="en-US"/>
          </a:p>
        </p:txBody>
      </p:sp>
    </p:spTree>
    <p:extLst>
      <p:ext uri="{BB962C8B-B14F-4D97-AF65-F5344CB8AC3E}">
        <p14:creationId xmlns:p14="http://schemas.microsoft.com/office/powerpoint/2010/main" val="361760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objective of analysis with the CLEWs model is the study of the interactions and interplay between the land,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systems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well as the impact on climate change and the vulnerability to climate change. This means it can be used to inform coherent and cohesive policies and strategies in these areas. In previous lectures these systems have been addressed individually, while in this lecture the interlinkages between them will be explored in more detail.</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Interlinkages refers to interactions between these systems where developments in one sector </a:t>
            </a:r>
            <a:r>
              <a:rPr lang="en-US" sz="1800" dirty="0">
                <a:latin typeface="Calibri"/>
                <a:ea typeface="Calibri" panose="020F0502020204030204" pitchFamily="34" charset="0"/>
                <a:cs typeface="Calibri"/>
              </a:rPr>
              <a:t>affect </a:t>
            </a:r>
            <a:r>
              <a:rPr lang="en-US" sz="1800" dirty="0">
                <a:effectLst/>
                <a:latin typeface="Calibri"/>
                <a:ea typeface="Calibri" panose="020F0502020204030204" pitchFamily="34" charset="0"/>
                <a:cs typeface="Calibri"/>
              </a:rPr>
              <a:t>developments in another. As we will see in this lecture, these interactions can be synergistic – that is, an</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intervention has a positive impact in more than one area – or there may be trade-offs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where action in one area works against policy goals in another. The ultimate goal when conducting CLEWs analysis is to look at ways in which synergies can be leveraged and trade-offs can be minimized in pursuit of overall coherent and effective strategies for sustainable development.</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3</a:t>
            </a:fld>
            <a:endParaRPr lang="en-US"/>
          </a:p>
        </p:txBody>
      </p:sp>
    </p:spTree>
    <p:extLst>
      <p:ext uri="{BB962C8B-B14F-4D97-AF65-F5344CB8AC3E}">
        <p14:creationId xmlns:p14="http://schemas.microsoft.com/office/powerpoint/2010/main" val="2202355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central issue in management of land and water interlinkages is the close relationship between land use and hydrology and the integral role land use plays in integrated watershed management, natural resource protection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sustainable development more broadly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as</a:t>
            </a:r>
            <a:r>
              <a:rPr lang="en-US" sz="1800" dirty="0">
                <a:effectLst/>
                <a:latin typeface="Calibri"/>
                <a:ea typeface="Calibri" panose="020F0502020204030204" pitchFamily="34" charset="0"/>
                <a:cs typeface="Calibri"/>
              </a:rPr>
              <a:t> has been discussed in previous slides as well as in lecture 7.</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dirty="0">
                <a:effectLst/>
                <a:latin typeface="Calibri"/>
                <a:ea typeface="Calibri" panose="020F0502020204030204" pitchFamily="34" charset="0"/>
                <a:cs typeface="Calibri"/>
              </a:rPr>
              <a:t>Beyond this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 central point is </a:t>
            </a:r>
            <a:r>
              <a:rPr lang="en-US" sz="1800" b="0" dirty="0">
                <a:latin typeface="Calibri"/>
                <a:ea typeface="Calibri" panose="020F0502020204030204" pitchFamily="34" charset="0"/>
                <a:cs typeface="Calibri"/>
              </a:rPr>
              <a:t>that there is competition</a:t>
            </a:r>
            <a:r>
              <a:rPr lang="en-US" sz="1800" b="0" dirty="0">
                <a:effectLst/>
                <a:latin typeface="Calibri"/>
                <a:ea typeface="Calibri" panose="020F0502020204030204" pitchFamily="34" charset="0"/>
                <a:cs typeface="Calibri"/>
              </a:rPr>
              <a:t> for water between agriculture, which often holds rights to water use, and other uses</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These other uses often</a:t>
            </a:r>
            <a:r>
              <a:rPr lang="en-US" sz="1800" b="0" dirty="0">
                <a:effectLst/>
                <a:latin typeface="Calibri"/>
                <a:ea typeface="Calibri" panose="020F0502020204030204" pitchFamily="34" charset="0"/>
                <a:cs typeface="Calibri"/>
              </a:rPr>
              <a:t> are higher in value</a:t>
            </a:r>
            <a:r>
              <a:rPr lang="en-US" sz="1800" b="0" dirty="0">
                <a:latin typeface="Calibri"/>
                <a:ea typeface="Calibri" panose="020F0502020204030204" pitchFamily="34" charset="0"/>
                <a:cs typeface="Calibri"/>
              </a:rPr>
              <a:t>,</a:t>
            </a:r>
            <a:r>
              <a:rPr lang="en-US" sz="1800" b="0" dirty="0">
                <a:effectLst/>
                <a:latin typeface="Calibri"/>
                <a:ea typeface="Calibri" panose="020F0502020204030204" pitchFamily="34" charset="0"/>
                <a:cs typeface="Calibri"/>
              </a:rPr>
              <a:t> </a:t>
            </a:r>
            <a:r>
              <a:rPr lang="en-US" sz="1800" b="0" dirty="0">
                <a:latin typeface="Calibri"/>
                <a:ea typeface="Calibri" panose="020F0502020204030204" pitchFamily="34" charset="0"/>
                <a:cs typeface="Calibri"/>
              </a:rPr>
              <a:t>if value is </a:t>
            </a:r>
            <a:r>
              <a:rPr lang="en-US" sz="1800" b="0" dirty="0">
                <a:effectLst/>
                <a:latin typeface="Calibri"/>
                <a:ea typeface="Calibri" panose="020F0502020204030204" pitchFamily="34" charset="0"/>
                <a:cs typeface="Calibri"/>
              </a:rPr>
              <a:t>either measured in terms of the marginal monetary value for productive uses or by the willingness to pay for it.</a:t>
            </a:r>
            <a:r>
              <a:rPr lang="en-US" sz="1800" b="0" dirty="0">
                <a:latin typeface="Calibri"/>
                <a:ea typeface="Calibri" panose="020F0502020204030204" pitchFamily="34" charset="0"/>
                <a:cs typeface="Calibri"/>
              </a:rPr>
              <a:t> </a:t>
            </a:r>
            <a:endParaRPr lang="en-US" sz="1800" b="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Related to this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we also have trade-offs in water security versus food security where additional food production, or security of production, can be gained at the expense of water security and availability for alternative uses.</a:t>
            </a:r>
            <a:r>
              <a:rPr lang="en-US" sz="1800" dirty="0">
                <a:latin typeface="Calibri"/>
                <a:ea typeface="Calibri" panose="020F0502020204030204" pitchFamily="34" charset="0"/>
                <a:cs typeface="Calibri"/>
              </a:rPr>
              <a:t> </a:t>
            </a:r>
            <a:endParaRPr lang="en-US" sz="1800" dirty="0">
              <a:effectLst/>
              <a:latin typeface="Calibri" panose="020F0502020204030204" pitchFamily="34" charset="0"/>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Land degradation resulting from unsustainable land use can also have impacts on a watershed. Erosion and degradation of land can negatively impact water quality, cause damage to wildlife habitats, </a:t>
            </a:r>
            <a:r>
              <a:rPr lang="en-US" sz="1800" dirty="0">
                <a:latin typeface="Calibri"/>
                <a:ea typeface="Calibri" panose="020F0502020204030204" pitchFamily="34" charset="0"/>
                <a:cs typeface="Calibri"/>
              </a:rPr>
              <a:t>increase </a:t>
            </a:r>
            <a:r>
              <a:rPr lang="en-US" sz="1800" dirty="0">
                <a:effectLst/>
                <a:latin typeface="Calibri"/>
                <a:ea typeface="Calibri" panose="020F0502020204030204" pitchFamily="34" charset="0"/>
                <a:cs typeface="Calibri"/>
              </a:rPr>
              <a:t>sediment flow rates and siltation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reduce natural flood protection.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24</a:t>
            </a:fld>
            <a:endParaRPr lang="en-US"/>
          </a:p>
        </p:txBody>
      </p:sp>
    </p:spTree>
    <p:extLst>
      <p:ext uri="{BB962C8B-B14F-4D97-AF65-F5344CB8AC3E}">
        <p14:creationId xmlns:p14="http://schemas.microsoft.com/office/powerpoint/2010/main" val="2322434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Previous lectures have introduced central themes in energy, land and water analysis and policy. This lecture has explored the ways in which these systems are interlinked and how actions and decisions taken in pursuit of objectives and goals in one sector can have consequences in others.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key takeaways are that: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Energy, agriculture, land-use change, and forestry are the major sources of greenhouse gas emissions, comprising more than 90% of total anthropogenic emissions. Meaningful action to reduce emissions and limit climate change will therefore need to target these sectors.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highly vulnerable to changes in climate such as shifting precipitation patterns, increases in temperature, more frequent extreme weather events and rising sea levels. To make our societies and economies more resilient to face climate change, action is needed in these sectors to adapt to such changes.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Land, energy and water systems are interlinked and dependent on each other. Energy is required to treat and deliver water, water is required to convert energy, water is required to grow crops, land is required to supply bioenergy and land use is a critical element of management of watersheds and water resources. Food, energy and water security are therefore inseparably linked and sustainable development necessitates integrated and coherent approach to policy and strategy formulation.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This concludes lecture 8 on interlinkages between climate, land, energy and water. Lecture 9 will take a closer look at climate change</a:t>
            </a:r>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25</a:t>
            </a:fld>
            <a:endParaRPr lang="en-US"/>
          </a:p>
        </p:txBody>
      </p:sp>
    </p:spTree>
    <p:extLst>
      <p:ext uri="{BB962C8B-B14F-4D97-AF65-F5344CB8AC3E}">
        <p14:creationId xmlns:p14="http://schemas.microsoft.com/office/powerpoint/2010/main" val="1543724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27</a:t>
            </a:fld>
            <a:endParaRPr lang="en-US"/>
          </a:p>
        </p:txBody>
      </p:sp>
    </p:spTree>
    <p:extLst>
      <p:ext uri="{BB962C8B-B14F-4D97-AF65-F5344CB8AC3E}">
        <p14:creationId xmlns:p14="http://schemas.microsoft.com/office/powerpoint/2010/main" val="13616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This diagram illustrates many of the interlinkages that will be addressed in more detail in this lecture. It shows how the systems are tied together and how each is dependent on the others. Energy is used in land preparation and processing of crops as well as to operate water infrastructure. Land is closely related to water through the link between land cover and hydrology and provides bioenergy as a fuel for energy applications. Water is used</a:t>
            </a:r>
            <a:r>
              <a:rPr lang="en-US" sz="1800" dirty="0">
                <a:latin typeface="Calibri"/>
                <a:ea typeface="Calibri" panose="020F0502020204030204" pitchFamily="34" charset="0"/>
                <a:cs typeface="Calibri"/>
              </a:rPr>
              <a:t> for</a:t>
            </a:r>
            <a:r>
              <a:rPr lang="en-US" sz="1800" dirty="0">
                <a:effectLst/>
                <a:latin typeface="Calibri"/>
                <a:ea typeface="Calibri" panose="020F0502020204030204" pitchFamily="34" charset="0"/>
                <a:cs typeface="Calibri"/>
              </a:rPr>
              <a:t> irrigation of agriculture and also for hydropower, cooling</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other applications in the energy system. At the same time, these sectors are contributing to climate change as major sources of greenhouse gas emissions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they are also</a:t>
            </a:r>
            <a:r>
              <a:rPr lang="en-US" sz="1800" dirty="0">
                <a:effectLst/>
                <a:latin typeface="Calibri"/>
                <a:ea typeface="Calibri" panose="020F0502020204030204" pitchFamily="34" charset="0"/>
                <a:cs typeface="Calibri"/>
              </a:rPr>
              <a:t>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a:ea typeface="Calibri" panose="020F0502020204030204" pitchFamily="34" charset="0"/>
                <a:cs typeface="Calibri"/>
              </a:rPr>
              <a:t>It is then clear that changes or perturbations introduced in one area can have implications for others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these impacts will ripple through the integrated systems. These cross-sectoral dependencies may be both synergistic or antagonistic, meaning that actions taken in pursuit of policy goals in one area or sector may be either conducive or detrimental to progress in another. The aim of this lecture is to help detail the main interlinkages that exist between these sectors to provide the basis for a systematic approach to identify relevant linkages across the sectors and domains for a specific policy or intervention under consideration.</a:t>
            </a: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4</a:t>
            </a:fld>
            <a:endParaRPr lang="en-US"/>
          </a:p>
        </p:txBody>
      </p:sp>
    </p:spTree>
    <p:extLst>
      <p:ext uri="{BB962C8B-B14F-4D97-AF65-F5344CB8AC3E}">
        <p14:creationId xmlns:p14="http://schemas.microsoft.com/office/powerpoint/2010/main" val="48796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diagram on the slide shows a breakdown of greenhouse gas emissions by sector. T</a:t>
            </a:r>
            <a:r>
              <a:rPr lang="en-US" sz="1800" dirty="0">
                <a:effectLst/>
                <a:latin typeface="Calibri"/>
                <a:ea typeface="Calibri" panose="020F0502020204030204" pitchFamily="34" charset="0"/>
                <a:cs typeface="Calibri"/>
              </a:rPr>
              <a:t>he energy,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land-use change sectors are the major contributors to anthropogenic greenhouse gas emissions and any effective strategy to achieve major reductions in emissions will have to target all of these sectors. Combined they are responsible for over 90% of emissions.</a:t>
            </a:r>
            <a:r>
              <a:rPr lang="en-US" sz="1800" dirty="0">
                <a:latin typeface="Calibri"/>
                <a:ea typeface="Calibri" panose="020F0502020204030204" pitchFamily="34" charset="0"/>
                <a:cs typeface="Calibri"/>
              </a:rPr>
              <a:t> </a:t>
            </a:r>
          </a:p>
          <a:p>
            <a:pPr>
              <a:lnSpc>
                <a:spcPct val="107000"/>
              </a:lnSpc>
              <a:spcAft>
                <a:spcPts val="800"/>
              </a:spcAft>
            </a:pPr>
            <a:endParaRPr lang="en-US" sz="1800" dirty="0">
              <a:effectLst/>
              <a:latin typeface="Calibri"/>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The largest individual source of greenhouse gas emissions is the energy sector, which is responsible for almost two-thirds of all emissions. Carbon dioxide is released during combustion of fossil fuels such as coal, natural gas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oil products.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Agricultural emissions make up about 14% of the total. The largest source of emissions is from soil management, but enteric fermentation</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release of methane gas produced during the digestive process of livestock and manure management </a:t>
            </a:r>
            <a:r>
              <a:rPr lang="en-US" dirty="0"/>
              <a:t>–</a:t>
            </a:r>
            <a:r>
              <a:rPr lang="en-US" dirty="0">
                <a:latin typeface="Calibri"/>
                <a:cs typeface="Calibri"/>
              </a:rPr>
              <a:t> </a:t>
            </a:r>
            <a:r>
              <a:rPr lang="en-US" sz="1800" dirty="0">
                <a:latin typeface="Calibri"/>
                <a:cs typeface="Calibri"/>
              </a:rPr>
              <a:t>is </a:t>
            </a:r>
            <a:r>
              <a:rPr lang="en-US" sz="1800" dirty="0">
                <a:effectLst/>
                <a:latin typeface="Calibri"/>
                <a:ea typeface="Calibri" panose="020F0502020204030204" pitchFamily="34" charset="0"/>
                <a:cs typeface="Calibri"/>
              </a:rPr>
              <a:t>also</a:t>
            </a:r>
            <a:r>
              <a:rPr lang="en-US" sz="1800" dirty="0">
                <a:latin typeface="Calibri"/>
                <a:ea typeface="Calibri" panose="020F0502020204030204" pitchFamily="34" charset="0"/>
                <a:cs typeface="Calibri"/>
              </a:rPr>
              <a:t> an</a:t>
            </a:r>
            <a:r>
              <a:rPr lang="en-US" sz="1800" dirty="0">
                <a:effectLst/>
                <a:latin typeface="Calibri"/>
                <a:ea typeface="Calibri" panose="020F0502020204030204" pitchFamily="34" charset="0"/>
                <a:cs typeface="Calibri"/>
              </a:rPr>
              <a:t> important </a:t>
            </a:r>
            <a:r>
              <a:rPr lang="en-US" sz="1800" dirty="0">
                <a:latin typeface="Calibri"/>
                <a:ea typeface="Calibri" panose="020F0502020204030204" pitchFamily="34" charset="0"/>
                <a:cs typeface="Calibri"/>
              </a:rPr>
              <a:t>source</a:t>
            </a:r>
            <a:r>
              <a:rPr lang="en-US" sz="1800" dirty="0">
                <a:effectLst/>
                <a:latin typeface="Calibri"/>
                <a:ea typeface="Calibri" panose="020F0502020204030204" pitchFamily="34" charset="0"/>
                <a:cs typeface="Calibri"/>
              </a:rPr>
              <a:t>. Unlike the energy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where carbon dioxide emissions make up the vast majority of greenhouse gas emissions, methane and nitrous oxide make up a large share of emissions from agriculture.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When natural carbon sinks such as forests and wetlands are destroyed, much of the stored carbon is released to the atmosphere. Such emissions are attributable to land-use change and make up about 12% of total greenhouse gas emissions.</a:t>
            </a:r>
          </a:p>
          <a:p>
            <a:endParaRPr lang="en-US" dirty="0"/>
          </a:p>
        </p:txBody>
      </p:sp>
      <p:sp>
        <p:nvSpPr>
          <p:cNvPr id="4" name="Slide Number Placeholder 3"/>
          <p:cNvSpPr>
            <a:spLocks noGrp="1"/>
          </p:cNvSpPr>
          <p:nvPr>
            <p:ph type="sldNum" sz="quarter" idx="5"/>
          </p:nvPr>
        </p:nvSpPr>
        <p:spPr/>
        <p:txBody>
          <a:bodyPr/>
          <a:lstStyle/>
          <a:p>
            <a:fld id="{728FD4FC-F010-4D55-A70D-456A53FC162D}" type="slidenum">
              <a:rPr lang="en-US" smtClean="0"/>
              <a:t>5</a:t>
            </a:fld>
            <a:endParaRPr lang="en-US"/>
          </a:p>
        </p:txBody>
      </p:sp>
    </p:spTree>
    <p:extLst>
      <p:ext uri="{BB962C8B-B14F-4D97-AF65-F5344CB8AC3E}">
        <p14:creationId xmlns:p14="http://schemas.microsoft.com/office/powerpoint/2010/main" val="2646691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At the same time as the manner and extent to which </a:t>
            </a:r>
            <a:r>
              <a:rPr lang="en-US" sz="1800" dirty="0">
                <a:latin typeface="Calibri"/>
                <a:ea typeface="Calibri" panose="020F0502020204030204" pitchFamily="34" charset="0"/>
                <a:cs typeface="Calibri"/>
              </a:rPr>
              <a:t>the</a:t>
            </a:r>
            <a:r>
              <a:rPr lang="en-US" sz="1800" dirty="0">
                <a:effectLst/>
                <a:latin typeface="Calibri"/>
                <a:ea typeface="Calibri" panose="020F0502020204030204" pitchFamily="34" charset="0"/>
                <a:cs typeface="Calibri"/>
              </a:rPr>
              <a:t> </a:t>
            </a:r>
            <a:r>
              <a:rPr lang="en-US" sz="1800" dirty="0">
                <a:latin typeface="Calibri"/>
                <a:ea typeface="Calibri" panose="020F0502020204030204" pitchFamily="34" charset="0"/>
                <a:cs typeface="Calibri"/>
              </a:rPr>
              <a:t>exploitation of land</a:t>
            </a:r>
            <a:r>
              <a:rPr lang="en-US" sz="1800" dirty="0">
                <a:effectLst/>
                <a:latin typeface="Calibri"/>
                <a:ea typeface="Calibri" panose="020F0502020204030204" pitchFamily="34" charset="0"/>
                <a:cs typeface="Calibri"/>
              </a:rPr>
              <a:t>, energy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water resources is contributing to climate change, the related systems are also highly vulnerable to changes in climate.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A key aspect of how climate change is likely to be felt is through its impact on the water cycle, which</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as will be seen in this lecture</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will also have knock-on effects in the other sectors. Changes in the water cycle may affect magnitude and timing of precipitation with serious ramifications for watershed management, crop production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hydroelectric power generation. Extreme weather events may threaten water and energy infrastructure and both flooding and drought may damage crops and compromise food security and livelihoods.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Changes in temperature may impact crop suitability and productivity, as well as energy demand for cooling and heating of buildings.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Sea level rise can have major impacts on land use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as coastal regions are flooded or </a:t>
            </a:r>
            <a:r>
              <a:rPr lang="en-US" sz="1800" dirty="0">
                <a:latin typeface="Calibri"/>
                <a:ea typeface="Calibri" panose="020F0502020204030204" pitchFamily="34" charset="0"/>
                <a:cs typeface="Calibri"/>
              </a:rPr>
              <a:t>need</a:t>
            </a:r>
            <a:r>
              <a:rPr lang="en-US" sz="1800" dirty="0">
                <a:effectLst/>
                <a:latin typeface="Calibri"/>
                <a:ea typeface="Calibri" panose="020F0502020204030204" pitchFamily="34" charset="0"/>
                <a:cs typeface="Calibri"/>
              </a:rPr>
              <a:t> to be protected. This will extend to energy and water infrastructure. Water resources may also be impacted as seawater is pushed up rivers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bringing saltwater into rivers and lakes currently used as water resources</a:t>
            </a:r>
            <a:r>
              <a:rPr lang="en-US" sz="1800" dirty="0">
                <a:latin typeface="Calibri"/>
                <a:ea typeface="Calibri" panose="020F0502020204030204" pitchFamily="34" charset="0"/>
                <a:cs typeface="Calibri"/>
              </a:rPr>
              <a:t>. This</a:t>
            </a:r>
            <a:r>
              <a:rPr lang="en-US" sz="1800" dirty="0">
                <a:effectLst/>
                <a:latin typeface="Calibri"/>
                <a:ea typeface="Calibri" panose="020F0502020204030204" pitchFamily="34" charset="0"/>
                <a:cs typeface="Calibri"/>
              </a:rPr>
              <a:t> may also lead to saline intrusion of aquifers.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6</a:t>
            </a:fld>
            <a:endParaRPr lang="en-US"/>
          </a:p>
        </p:txBody>
      </p:sp>
    </p:spTree>
    <p:extLst>
      <p:ext uri="{BB962C8B-B14F-4D97-AF65-F5344CB8AC3E}">
        <p14:creationId xmlns:p14="http://schemas.microsoft.com/office/powerpoint/2010/main" val="190955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Policy </a:t>
            </a:r>
            <a:r>
              <a:rPr lang="en-US" sz="1800" dirty="0">
                <a:latin typeface="Calibri"/>
                <a:ea typeface="Calibri" panose="020F0502020204030204" pitchFamily="34" charset="0"/>
                <a:cs typeface="Calibri"/>
              </a:rPr>
              <a:t>regarding </a:t>
            </a:r>
            <a:r>
              <a:rPr lang="en-US" sz="1800" dirty="0">
                <a:effectLst/>
                <a:latin typeface="Calibri"/>
                <a:ea typeface="Calibri" panose="020F0502020204030204" pitchFamily="34" charset="0"/>
                <a:cs typeface="Calibri"/>
              </a:rPr>
              <a:t>climate change generally falls into two categories: mitigation and adaptation.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Mitigation is aimed at avoiding or limiting the changes to our climate by reducing emissions. The key strategy </a:t>
            </a:r>
            <a:r>
              <a:rPr lang="en-US" sz="1800" dirty="0">
                <a:latin typeface="Calibri"/>
                <a:ea typeface="Calibri" panose="020F0502020204030204" pitchFamily="34" charset="0"/>
                <a:cs typeface="Calibri"/>
              </a:rPr>
              <a:t>for this </a:t>
            </a:r>
            <a:r>
              <a:rPr lang="en-US" sz="1800" dirty="0">
                <a:effectLst/>
                <a:latin typeface="Calibri"/>
                <a:ea typeface="Calibri" panose="020F0502020204030204" pitchFamily="34" charset="0"/>
                <a:cs typeface="Calibri"/>
              </a:rPr>
              <a:t>is to reduce the combustion of fossil fuels by switching to lower or zero carbon alternatives in electricity generation, transportation, industry, agriculture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buildings. Better soil management and sustainable farming practices, limiting destruction of natural carbon sinks</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forests and wetlands, and moving to more plant-based diets are also strategies that can help reduce </a:t>
            </a:r>
            <a:r>
              <a:rPr lang="en-US" sz="1800" dirty="0">
                <a:latin typeface="Calibri"/>
                <a:ea typeface="Calibri" panose="020F0502020204030204" pitchFamily="34" charset="0"/>
                <a:cs typeface="Calibri"/>
              </a:rPr>
              <a:t>emissions</a:t>
            </a:r>
            <a:r>
              <a:rPr lang="en-US" sz="1800" dirty="0">
                <a:effectLst/>
                <a:latin typeface="Calibri"/>
                <a:ea typeface="Calibri" panose="020F0502020204030204" pitchFamily="34" charset="0"/>
                <a:cs typeface="Calibri"/>
              </a:rPr>
              <a:t>. Sequestration – the removal of carbon from the atmosphere through reforestation and promotion of other natural sinks or artificial means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another viable strategy for climate mitigation.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Climate adaptation refers to strategies and actions to prepare for and adjust to climate change. This can mean strengthening infrastructure and homes to cope with extreme weather events, investment in natural disaster preparedness, development of crop variants and farming practices better adjusted to cope with higher temperature and more erratic rainfall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 host of other measures. The aim is to make our economies and societies more resilient and robust in the face of changing climates.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7</a:t>
            </a:fld>
            <a:endParaRPr lang="en-US"/>
          </a:p>
        </p:txBody>
      </p:sp>
    </p:spTree>
    <p:extLst>
      <p:ext uri="{BB962C8B-B14F-4D97-AF65-F5344CB8AC3E}">
        <p14:creationId xmlns:p14="http://schemas.microsoft.com/office/powerpoint/2010/main" val="72742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Water is needed for energy conversion. The clearest example of this is the use of hydropower for electricity generation. Hydroelectric power plants produce about 16% of electricity globally, but the dependence varies greatly from country to country and region to region, as the potential is highly dependent on water availability and topography. When the potential for hydropower exists, it has often been a preferred source of electricity. In 51 countries hydropower contributes more than 50% of power supply</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in 23 it contributes more than 75%. In 5 countries it is virtually the only source of electricity.</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a:ea typeface="Calibri" panose="020F0502020204030204" pitchFamily="34" charset="0"/>
                <a:cs typeface="Calibri"/>
              </a:rPr>
              <a:t>However, water is also required for other types of power generation. Thermal power stations with a steam cycle such as coal, natural gas, solar thermal, geothermal</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or nuclear power plants need large </a:t>
            </a:r>
            <a:r>
              <a:rPr lang="en-US" sz="1800" dirty="0">
                <a:latin typeface="Calibri"/>
                <a:ea typeface="Calibri" panose="020F0502020204030204" pitchFamily="34" charset="0"/>
                <a:cs typeface="Calibri"/>
              </a:rPr>
              <a:t>amounts</a:t>
            </a:r>
            <a:r>
              <a:rPr lang="en-US" sz="1800" dirty="0">
                <a:effectLst/>
                <a:latin typeface="Calibri"/>
                <a:ea typeface="Calibri" panose="020F0502020204030204" pitchFamily="34" charset="0"/>
                <a:cs typeface="Calibri"/>
              </a:rPr>
              <a:t> of water for cooling. The amount of water required varies by technology. A modern combined-cycle power plant</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for instance</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may only use a third of the water of a sub-critical coal fired power plant per unit of electricity produced. There is therefore a clear link between technology choice in the power sector and the water footprint of electricity generation.</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9</a:t>
            </a:fld>
            <a:endParaRPr lang="en-US"/>
          </a:p>
        </p:txBody>
      </p:sp>
    </p:spTree>
    <p:extLst>
      <p:ext uri="{BB962C8B-B14F-4D97-AF65-F5344CB8AC3E}">
        <p14:creationId xmlns:p14="http://schemas.microsoft.com/office/powerpoint/2010/main" val="722988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The industrial sector is responsible for approximately 20% of water withdrawals worldwide. This share tends to be lower for low-income countries with a more limited industrial base and higher for high-income countries. The majority of this is for the power sector as discussed on the previous slide, but other </a:t>
            </a:r>
            <a:r>
              <a:rPr lang="en-US" sz="1800" dirty="0">
                <a:latin typeface="Calibri"/>
                <a:ea typeface="Calibri" panose="020F0502020204030204" pitchFamily="34" charset="0"/>
                <a:cs typeface="Calibri"/>
              </a:rPr>
              <a:t>energy-related </a:t>
            </a:r>
            <a:r>
              <a:rPr lang="en-US" sz="1800" dirty="0">
                <a:effectLst/>
                <a:latin typeface="Calibri"/>
                <a:ea typeface="Calibri" panose="020F0502020204030204" pitchFamily="34" charset="0"/>
                <a:cs typeface="Calibri"/>
              </a:rPr>
              <a:t>applications also require cooling water. In a similar manner to how water is used to cool </a:t>
            </a:r>
            <a:r>
              <a:rPr lang="en-US" sz="1800" dirty="0">
                <a:latin typeface="Calibri"/>
                <a:ea typeface="Calibri" panose="020F0502020204030204" pitchFamily="34" charset="0"/>
                <a:cs typeface="Calibri"/>
              </a:rPr>
              <a:t>in</a:t>
            </a:r>
            <a:r>
              <a:rPr lang="en-US" sz="1800" dirty="0">
                <a:effectLst/>
                <a:latin typeface="Calibri"/>
                <a:ea typeface="Calibri" panose="020F0502020204030204" pitchFamily="34" charset="0"/>
                <a:cs typeface="Calibri"/>
              </a:rPr>
              <a:t> thermal power plants, other industrial thermal uses, such as steam heat in the manufacturing sector</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also </a:t>
            </a:r>
            <a:r>
              <a:rPr lang="en-US" sz="1800" dirty="0">
                <a:latin typeface="Calibri"/>
                <a:ea typeface="Calibri" panose="020F0502020204030204" pitchFamily="34" charset="0"/>
                <a:cs typeface="Calibri"/>
              </a:rPr>
              <a:t>require</a:t>
            </a:r>
            <a:r>
              <a:rPr lang="en-US" sz="1800" dirty="0">
                <a:effectLst/>
                <a:latin typeface="Calibri"/>
                <a:ea typeface="Calibri" panose="020F0502020204030204" pitchFamily="34" charset="0"/>
                <a:cs typeface="Calibri"/>
              </a:rPr>
              <a:t> water for cooling. Energy sector applications</a:t>
            </a:r>
            <a:r>
              <a:rPr lang="en-US" dirty="0"/>
              <a:t> can be particularly steam intensive,</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such as oil refineries that convert crude oil into petroleum products and biofuel refineries.</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Water is also required for primary fuel extraction</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such as in coal mines, in oil extraction – in particular for enhanced oil recovery</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in natural gas production. Water is also needed for emission control, such as desulphurization of flue gas from burning fossil fuels.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10</a:t>
            </a:fld>
            <a:endParaRPr lang="en-US"/>
          </a:p>
        </p:txBody>
      </p:sp>
    </p:spTree>
    <p:extLst>
      <p:ext uri="{BB962C8B-B14F-4D97-AF65-F5344CB8AC3E}">
        <p14:creationId xmlns:p14="http://schemas.microsoft.com/office/powerpoint/2010/main" val="2496190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dirty="0">
                <a:effectLst/>
                <a:latin typeface="Calibri"/>
                <a:ea typeface="Calibri" panose="020F0502020204030204" pitchFamily="34" charset="0"/>
                <a:cs typeface="Calibri"/>
              </a:rPr>
              <a:t>Conversely energy, in particular electricity, is required to operate water infrastructure. Approximately 4% of electricity demand worldwide </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and significantly higher shares in some regions</a:t>
            </a:r>
            <a:r>
              <a:rPr lang="en-US" sz="1800" dirty="0">
                <a:latin typeface="Calibri"/>
                <a:ea typeface="Calibri" panose="020F0502020204030204" pitchFamily="34" charset="0"/>
                <a:cs typeface="Calibri"/>
              </a:rPr>
              <a:t> </a:t>
            </a:r>
            <a:r>
              <a:rPr lang="en-US" dirty="0"/>
              <a:t>–</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is used in the water supply chain.</a:t>
            </a:r>
            <a:r>
              <a:rPr lang="en-US" sz="1800" dirty="0">
                <a:latin typeface="Calibri"/>
                <a:ea typeface="Calibri" panose="020F0502020204030204" pitchFamily="34" charset="0"/>
                <a:cs typeface="Calibri"/>
              </a:rPr>
              <a:t> </a:t>
            </a:r>
            <a:endParaRPr lang="en-US" dirty="0"/>
          </a:p>
          <a:p>
            <a:pPr>
              <a:lnSpc>
                <a:spcPct val="107000"/>
              </a:lnSpc>
              <a:spcAft>
                <a:spcPts val="800"/>
              </a:spcAft>
            </a:pPr>
            <a:r>
              <a:rPr lang="en-US" sz="1800" dirty="0">
                <a:effectLst/>
                <a:latin typeface="Calibri"/>
                <a:ea typeface="Calibri" panose="020F0502020204030204" pitchFamily="34" charset="0"/>
                <a:cs typeface="Calibri"/>
              </a:rPr>
              <a:t>A prominent component of this </a:t>
            </a:r>
            <a:r>
              <a:rPr lang="en-US" sz="1800" dirty="0">
                <a:latin typeface="Calibri"/>
                <a:ea typeface="Calibri" panose="020F0502020204030204" pitchFamily="34" charset="0"/>
                <a:cs typeface="Calibri"/>
              </a:rPr>
              <a:t>is</a:t>
            </a:r>
            <a:r>
              <a:rPr lang="en-US" sz="1800" dirty="0">
                <a:effectLst/>
                <a:latin typeface="Calibri"/>
                <a:ea typeface="Calibri" panose="020F0502020204030204" pitchFamily="34" charset="0"/>
                <a:cs typeface="Calibri"/>
              </a:rPr>
              <a:t> the conveyance of water from the source to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The energy requirement is largely determined by the distance and terrain over which the water needs to be transported</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and </a:t>
            </a:r>
            <a:r>
              <a:rPr lang="en-US" sz="1800" dirty="0">
                <a:latin typeface="Calibri"/>
                <a:ea typeface="Calibri" panose="020F0502020204030204" pitchFamily="34" charset="0"/>
                <a:cs typeface="Calibri"/>
              </a:rPr>
              <a:t>it </a:t>
            </a:r>
            <a:r>
              <a:rPr lang="en-US" sz="1800" dirty="0">
                <a:effectLst/>
                <a:latin typeface="Calibri"/>
                <a:ea typeface="Calibri" panose="020F0502020204030204" pitchFamily="34" charset="0"/>
                <a:cs typeface="Calibri"/>
              </a:rPr>
              <a:t>will therefore vary widely from one system to another. In particular, for systems where water needs to be lifted to higher altitudes the energy cost of water supply will be high. Conversely, if the source of water is higher than the demand </a:t>
            </a:r>
            <a:r>
              <a:rPr lang="en-US" sz="1800" dirty="0" err="1">
                <a:latin typeface="Calibri"/>
                <a:ea typeface="Calibri" panose="020F0502020204030204" pitchFamily="34" charset="0"/>
                <a:cs typeface="Calibri"/>
              </a:rPr>
              <a:t>centre</a:t>
            </a:r>
            <a:r>
              <a:rPr lang="en-US" sz="1800" dirty="0">
                <a:effectLst/>
                <a:latin typeface="Calibri"/>
                <a:ea typeface="Calibri" panose="020F0502020204030204" pitchFamily="34" charset="0"/>
                <a:cs typeface="Calibri"/>
              </a:rPr>
              <a:t>, gravitational forces may be sufficient for delivery.</a:t>
            </a:r>
            <a:r>
              <a:rPr lang="en-US" sz="1800" dirty="0">
                <a:latin typeface="Calibri"/>
                <a:ea typeface="Calibri" panose="020F0502020204030204" pitchFamily="34" charset="0"/>
                <a:cs typeface="Calibri"/>
              </a:rPr>
              <a:t> </a:t>
            </a:r>
            <a:r>
              <a:rPr lang="en-US" sz="1800" dirty="0">
                <a:effectLst/>
                <a:latin typeface="Calibri"/>
                <a:ea typeface="Calibri" panose="020F0502020204030204" pitchFamily="34" charset="0"/>
                <a:cs typeface="Calibri"/>
              </a:rPr>
              <a:t> If groundwater is used as the water source, for either public water supply or irrigation, the water needs first needs to be pumped to the surface, with corresponding energy demand proportional to the depth of the water source.</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pPr>
              <a:lnSpc>
                <a:spcPct val="107000"/>
              </a:lnSpc>
              <a:spcAft>
                <a:spcPts val="800"/>
              </a:spcAft>
            </a:pPr>
            <a:r>
              <a:rPr lang="en-US" sz="1800" dirty="0">
                <a:effectLst/>
                <a:latin typeface="Calibri"/>
                <a:ea typeface="Calibri" panose="020F0502020204030204" pitchFamily="34" charset="0"/>
                <a:cs typeface="Calibri"/>
              </a:rPr>
              <a:t>Once water is delivered to a public water supply system or other water distribution network</a:t>
            </a:r>
            <a:r>
              <a:rPr lang="en-US" sz="1800" dirty="0">
                <a:latin typeface="Calibri"/>
                <a:ea typeface="Calibri" panose="020F0502020204030204" pitchFamily="34" charset="0"/>
                <a:cs typeface="Calibri"/>
              </a:rPr>
              <a:t>,</a:t>
            </a:r>
            <a:r>
              <a:rPr lang="en-US" sz="1800" dirty="0">
                <a:effectLst/>
                <a:latin typeface="Calibri"/>
                <a:ea typeface="Calibri" panose="020F0502020204030204" pitchFamily="34" charset="0"/>
                <a:cs typeface="Calibri"/>
              </a:rPr>
              <a:t> energy for pumping will usually still be required to deliver it to end users. The energy cost of water distribution is highly </a:t>
            </a:r>
            <a:r>
              <a:rPr lang="en-US" sz="1800" dirty="0">
                <a:latin typeface="Calibri"/>
                <a:ea typeface="Calibri" panose="020F0502020204030204" pitchFamily="34" charset="0"/>
                <a:cs typeface="Calibri"/>
              </a:rPr>
              <a:t>site-specific,</a:t>
            </a:r>
            <a:r>
              <a:rPr lang="en-US" sz="1800" dirty="0">
                <a:effectLst/>
                <a:latin typeface="Calibri"/>
                <a:ea typeface="Calibri" panose="020F0502020204030204" pitchFamily="34" charset="0"/>
                <a:cs typeface="Calibri"/>
              </a:rPr>
              <a:t> with topography and distance as the main determinants.</a:t>
            </a:r>
            <a:r>
              <a:rPr lang="en-US" sz="1800" dirty="0">
                <a:latin typeface="Calibri"/>
                <a:ea typeface="Calibri" panose="020F0502020204030204" pitchFamily="34" charset="0"/>
                <a:cs typeface="Calibri"/>
              </a:rPr>
              <a:t>    </a:t>
            </a:r>
            <a:endParaRPr lang="en-US" sz="1800" dirty="0">
              <a:effectLst/>
              <a:latin typeface="Calibri"/>
              <a:ea typeface="Calibri" panose="020F050202020403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698FC84-7549-424A-9090-8C112A69B027}" type="slidenum">
              <a:rPr lang="en-US" smtClean="0"/>
              <a:t>11</a:t>
            </a:fld>
            <a:endParaRPr lang="en-US"/>
          </a:p>
        </p:txBody>
      </p:sp>
    </p:spTree>
    <p:extLst>
      <p:ext uri="{BB962C8B-B14F-4D97-AF65-F5344CB8AC3E}">
        <p14:creationId xmlns:p14="http://schemas.microsoft.com/office/powerpoint/2010/main" val="805765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1.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6663847" cy="1948751"/>
          </a:xfrm>
          <a:prstGeom prst="rect">
            <a:avLst/>
          </a:prstGeom>
        </p:spPr>
        <p:txBody>
          <a:bodyPr anchor="b">
            <a:normAutofit/>
          </a:bodyPr>
          <a:lstStyle>
            <a:lvl1pPr algn="l">
              <a:defRPr sz="40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HEADER COLOUR WHITE HEADER COLOUR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12" name="TextBox 11">
            <a:extLst>
              <a:ext uri="{FF2B5EF4-FFF2-40B4-BE49-F238E27FC236}">
                <a16:creationId xmlns:a16="http://schemas.microsoft.com/office/drawing/2014/main" id="{7A18FD3B-418B-044E-B882-1CBB4759F748}"/>
              </a:ext>
            </a:extLst>
          </p:cNvPr>
          <p:cNvSpPr txBox="1"/>
          <p:nvPr userDrawn="1"/>
        </p:nvSpPr>
        <p:spPr>
          <a:xfrm>
            <a:off x="8455068" y="6112701"/>
            <a:ext cx="3736932" cy="369332"/>
          </a:xfrm>
          <a:prstGeom prst="rect">
            <a:avLst/>
          </a:prstGeom>
          <a:noFill/>
        </p:spPr>
        <p:txBody>
          <a:bodyPr wrap="square" rtlCol="0">
            <a:spAutoFit/>
          </a:bodyPr>
          <a:lstStyle/>
          <a:p>
            <a:pPr algn="ctr"/>
            <a:r>
              <a:rPr lang="en-US" sz="1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Version 1.0</a:t>
            </a:r>
          </a:p>
        </p:txBody>
      </p:sp>
    </p:spTree>
    <p:extLst>
      <p:ext uri="{BB962C8B-B14F-4D97-AF65-F5344CB8AC3E}">
        <p14:creationId xmlns:p14="http://schemas.microsoft.com/office/powerpoint/2010/main" val="1415196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01D08-7BE4-654A-939B-92857F877FED}"/>
              </a:ext>
            </a:extLst>
          </p:cNvPr>
          <p:cNvSpPr>
            <a:spLocks noGrp="1"/>
          </p:cNvSpPr>
          <p:nvPr>
            <p:ph type="sldNum" sz="quarter" idx="10"/>
          </p:nvPr>
        </p:nvSpPr>
        <p:spPr/>
        <p:txBody>
          <a:bodyPr/>
          <a:lstStyle/>
          <a:p>
            <a:fld id="{709224B1-416C-A648-9EFE-8567A5B13899}" type="slidenum">
              <a:rPr lang="en-US" smtClean="0"/>
              <a:pPr/>
              <a:t>‹#›</a:t>
            </a:fld>
            <a:endParaRPr lang="en-US" dirty="0"/>
          </a:p>
        </p:txBody>
      </p:sp>
      <p:pic>
        <p:nvPicPr>
          <p:cNvPr id="7" name="Picture 6" descr="Graphical user interface, website&#10;&#10;Description automatically generated">
            <a:extLst>
              <a:ext uri="{FF2B5EF4-FFF2-40B4-BE49-F238E27FC236}">
                <a16:creationId xmlns:a16="http://schemas.microsoft.com/office/drawing/2014/main" id="{D65095AF-34DB-4840-8209-CCB9AD2D5B4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screenshot of a computer&#10;&#10;Description automatically generated with low confidence">
            <a:extLst>
              <a:ext uri="{FF2B5EF4-FFF2-40B4-BE49-F238E27FC236}">
                <a16:creationId xmlns:a16="http://schemas.microsoft.com/office/drawing/2014/main" id="{306A1455-E95F-EC44-BCD3-351157371F6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449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7883C98-F910-4358-94F9-40A7B6DCC40E}"/>
              </a:ext>
            </a:extLst>
          </p:cNvPr>
          <p:cNvSpPr>
            <a:spLocks noGrp="1"/>
          </p:cNvSpPr>
          <p:nvPr>
            <p:ph type="pic" sz="quarter" idx="10"/>
          </p:nvPr>
        </p:nvSpPr>
        <p:spPr>
          <a:xfrm>
            <a:off x="0" y="1306513"/>
            <a:ext cx="12192000" cy="5551487"/>
          </a:xfrm>
        </p:spPr>
        <p:txBody>
          <a:bodyPr/>
          <a:lstStyle/>
          <a:p>
            <a:endParaRPr lang="en-US"/>
          </a:p>
        </p:txBody>
      </p:sp>
    </p:spTree>
    <p:extLst>
      <p:ext uri="{BB962C8B-B14F-4D97-AF65-F5344CB8AC3E}">
        <p14:creationId xmlns:p14="http://schemas.microsoft.com/office/powerpoint/2010/main" val="2933750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57282-C02D-1FFD-FD17-D25FC981858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C118205-09B8-E30F-EC53-B4947F4C45B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470BB3B-58B3-96DF-D65B-CD3DC2B8A839}"/>
              </a:ext>
            </a:extLst>
          </p:cNvPr>
          <p:cNvSpPr>
            <a:spLocks noGrp="1"/>
          </p:cNvSpPr>
          <p:nvPr>
            <p:ph type="dt" sz="half" idx="10"/>
          </p:nvPr>
        </p:nvSpPr>
        <p:spPr/>
        <p:txBody>
          <a:bodyPr/>
          <a:lstStyle/>
          <a:p>
            <a:fld id="{0ACDA005-43F9-4CAF-8DAF-A580BAC27EF7}" type="datetimeFigureOut">
              <a:rPr lang="en-GB" smtClean="0"/>
              <a:t>01/11/2024</a:t>
            </a:fld>
            <a:endParaRPr lang="en-GB"/>
          </a:p>
        </p:txBody>
      </p:sp>
      <p:sp>
        <p:nvSpPr>
          <p:cNvPr id="5" name="Footer Placeholder 4">
            <a:extLst>
              <a:ext uri="{FF2B5EF4-FFF2-40B4-BE49-F238E27FC236}">
                <a16:creationId xmlns:a16="http://schemas.microsoft.com/office/drawing/2014/main" id="{E94F2495-7677-B092-50EF-63116368842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9A06BC-B5D1-F2B6-8FAF-B33F74A09EC3}"/>
              </a:ext>
            </a:extLst>
          </p:cNvPr>
          <p:cNvSpPr>
            <a:spLocks noGrp="1"/>
          </p:cNvSpPr>
          <p:nvPr>
            <p:ph type="sldNum" sz="quarter" idx="12"/>
          </p:nvPr>
        </p:nvSpPr>
        <p:spPr/>
        <p:txBody>
          <a:bodyPr/>
          <a:lstStyle/>
          <a:p>
            <a:fld id="{763ED01B-D586-4E37-BC59-0A32DA2AD20D}" type="slidenum">
              <a:rPr lang="en-GB" smtClean="0"/>
              <a:t>‹#›</a:t>
            </a:fld>
            <a:endParaRPr lang="en-GB"/>
          </a:p>
        </p:txBody>
      </p:sp>
    </p:spTree>
    <p:extLst>
      <p:ext uri="{BB962C8B-B14F-4D97-AF65-F5344CB8AC3E}">
        <p14:creationId xmlns:p14="http://schemas.microsoft.com/office/powerpoint/2010/main" val="332156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00C7-5DE2-E647-972B-CFEA088438B4}"/>
              </a:ext>
            </a:extLst>
          </p:cNvPr>
          <p:cNvSpPr>
            <a:spLocks noGrp="1"/>
          </p:cNvSpPr>
          <p:nvPr>
            <p:ph type="title" hasCustomPrompt="1"/>
          </p:nvPr>
        </p:nvSpPr>
        <p:spPr>
          <a:xfrm>
            <a:off x="663880" y="681037"/>
            <a:ext cx="9457150" cy="1325563"/>
          </a:xfrm>
          <a:prstGeom prst="rect">
            <a:avLst/>
          </a:prstGeom>
        </p:spPr>
        <p:txBody>
          <a:bodyPr anchor="b"/>
          <a:lstStyle/>
          <a:p>
            <a:r>
              <a:rPr lang="en-GB" dirty="0"/>
              <a:t>Click to edit Master title style maximum width of this box</a:t>
            </a:r>
            <a:endParaRPr lang="en-US" dirty="0"/>
          </a:p>
        </p:txBody>
      </p:sp>
      <p:sp>
        <p:nvSpPr>
          <p:cNvPr id="3" name="Content Placeholder 2">
            <a:extLst>
              <a:ext uri="{FF2B5EF4-FFF2-40B4-BE49-F238E27FC236}">
                <a16:creationId xmlns:a16="http://schemas.microsoft.com/office/drawing/2014/main" id="{08BDE781-B5F6-894D-974D-AE60028685D3}"/>
              </a:ext>
            </a:extLst>
          </p:cNvPr>
          <p:cNvSpPr>
            <a:spLocks noGrp="1"/>
          </p:cNvSpPr>
          <p:nvPr>
            <p:ph idx="1"/>
          </p:nvPr>
        </p:nvSpPr>
        <p:spPr>
          <a:xfrm>
            <a:off x="663880" y="2582945"/>
            <a:ext cx="10514556" cy="3421930"/>
          </a:xfrm>
        </p:spPr>
        <p:txBody>
          <a:bodyPr/>
          <a:lstStyle>
            <a:lvl1pPr>
              <a:spcBef>
                <a:spcPts val="1200"/>
              </a:spcBef>
              <a:defRPr sz="2000" b="1"/>
            </a:lvl1pPr>
            <a:lvl2pPr>
              <a:defRPr sz="160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0DFE58A3-801B-FA4B-A919-5E072873820F}"/>
              </a:ext>
            </a:extLst>
          </p:cNvPr>
          <p:cNvSpPr>
            <a:spLocks noGrp="1"/>
          </p:cNvSpPr>
          <p:nvPr>
            <p:ph type="sldNum" sz="quarter" idx="12"/>
          </p:nvPr>
        </p:nvSpPr>
        <p:spPr/>
        <p:txBody>
          <a:bodyPr/>
          <a:lstStyle>
            <a:lvl1pPr>
              <a:defRPr sz="1400" b="1">
                <a:latin typeface="Segoe UI" panose="020B0502040204020203" pitchFamily="34" charset="0"/>
                <a:cs typeface="Segoe UI" panose="020B0502040204020203" pitchFamily="34" charset="0"/>
              </a:defRPr>
            </a:lvl1pPr>
          </a:lstStyle>
          <a:p>
            <a:fld id="{709224B1-416C-A648-9EFE-8567A5B13899}" type="slidenum">
              <a:rPr lang="en-US" smtClean="0"/>
              <a:pPr/>
              <a:t>‹#›</a:t>
            </a:fld>
            <a:endParaRPr lang="en-US" dirty="0"/>
          </a:p>
        </p:txBody>
      </p:sp>
      <p:sp>
        <p:nvSpPr>
          <p:cNvPr id="18" name="Text Placeholder 17">
            <a:extLst>
              <a:ext uri="{FF2B5EF4-FFF2-40B4-BE49-F238E27FC236}">
                <a16:creationId xmlns:a16="http://schemas.microsoft.com/office/drawing/2014/main" id="{FBFEFB8F-379D-FE4B-94D4-9FBCAA3EDC81}"/>
              </a:ext>
            </a:extLst>
          </p:cNvPr>
          <p:cNvSpPr>
            <a:spLocks noGrp="1"/>
          </p:cNvSpPr>
          <p:nvPr>
            <p:ph type="body" sz="quarter" idx="15"/>
          </p:nvPr>
        </p:nvSpPr>
        <p:spPr>
          <a:xfrm>
            <a:off x="663575" y="2016027"/>
            <a:ext cx="4389438" cy="439247"/>
          </a:xfrm>
        </p:spPr>
        <p:txBody>
          <a:bodyPr anchor="ctr"/>
          <a:lstStyle>
            <a:lvl1pPr marL="0" indent="0">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GB" dirty="0"/>
              <a:t>Click to edit Master text styles</a:t>
            </a:r>
          </a:p>
        </p:txBody>
      </p:sp>
      <p:sp>
        <p:nvSpPr>
          <p:cNvPr id="20" name="Text Placeholder 19">
            <a:extLst>
              <a:ext uri="{FF2B5EF4-FFF2-40B4-BE49-F238E27FC236}">
                <a16:creationId xmlns:a16="http://schemas.microsoft.com/office/drawing/2014/main" id="{6EE6E5A8-CA2D-5A4E-B500-8EBD1FB6B0EE}"/>
              </a:ext>
            </a:extLst>
          </p:cNvPr>
          <p:cNvSpPr>
            <a:spLocks noGrp="1"/>
          </p:cNvSpPr>
          <p:nvPr>
            <p:ph type="body" sz="quarter" idx="16" hasCustomPrompt="1"/>
          </p:nvPr>
        </p:nvSpPr>
        <p:spPr>
          <a:xfrm>
            <a:off x="8455844" y="5788058"/>
            <a:ext cx="3262886" cy="603315"/>
          </a:xfrm>
        </p:spPr>
        <p:txBody>
          <a:bodyPr anchor="b">
            <a:normAutofit/>
          </a:bodyPr>
          <a:lstStyle>
            <a:lvl1pPr marL="0" indent="0" algn="r">
              <a:buNone/>
              <a:defRPr sz="1400" b="0" i="1">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Source: Click to edit Caption text styles</a:t>
            </a:r>
            <a:endParaRPr lang="en-US" dirty="0"/>
          </a:p>
        </p:txBody>
      </p:sp>
    </p:spTree>
    <p:extLst>
      <p:ext uri="{BB962C8B-B14F-4D97-AF65-F5344CB8AC3E}">
        <p14:creationId xmlns:p14="http://schemas.microsoft.com/office/powerpoint/2010/main" val="46300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2" name="Picture 11" descr="Graphical user interface, text&#10;&#10;Description automatically generated">
            <a:extLst>
              <a:ext uri="{FF2B5EF4-FFF2-40B4-BE49-F238E27FC236}">
                <a16:creationId xmlns:a16="http://schemas.microsoft.com/office/drawing/2014/main" id="{F66C3642-589F-1749-9ED0-A027E7C79B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F63B046-EB5D-A942-BDAA-C56A85BBD264}"/>
              </a:ext>
            </a:extLst>
          </p:cNvPr>
          <p:cNvSpPr>
            <a:spLocks noGrp="1"/>
          </p:cNvSpPr>
          <p:nvPr>
            <p:ph type="title" hasCustomPrompt="1"/>
          </p:nvPr>
        </p:nvSpPr>
        <p:spPr>
          <a:xfrm>
            <a:off x="641023" y="707009"/>
            <a:ext cx="10793690" cy="5090476"/>
          </a:xfrm>
          <a:prstGeom prst="rect">
            <a:avLst/>
          </a:prstGeom>
        </p:spPr>
        <p:txBody>
          <a:bodyPr anchor="ctr">
            <a:normAutofit/>
          </a:bodyPr>
          <a:lstStyle>
            <a:lvl1pPr>
              <a:defRPr sz="5800" b="0" i="0">
                <a:latin typeface="Open Sans" panose="020B0606030504020204" pitchFamily="34" charset="0"/>
                <a:ea typeface="Open Sans" panose="020B0606030504020204" pitchFamily="34" charset="0"/>
                <a:cs typeface="Open Sans" panose="020B0606030504020204" pitchFamily="34" charset="0"/>
              </a:defRPr>
            </a:lvl1pPr>
          </a:lstStyle>
          <a:p>
            <a:r>
              <a:rPr lang="en-GB" dirty="0"/>
              <a:t>Click to edit lecture opener</a:t>
            </a:r>
            <a:endParaRPr lang="en-US" dirty="0"/>
          </a:p>
        </p:txBody>
      </p:sp>
      <p:sp>
        <p:nvSpPr>
          <p:cNvPr id="6" name="Slide Number Placeholder 5">
            <a:extLst>
              <a:ext uri="{FF2B5EF4-FFF2-40B4-BE49-F238E27FC236}">
                <a16:creationId xmlns:a16="http://schemas.microsoft.com/office/drawing/2014/main" id="{37471C9F-6836-4542-9538-A06F6945A903}"/>
              </a:ext>
            </a:extLst>
          </p:cNvPr>
          <p:cNvSpPr>
            <a:spLocks noGrp="1"/>
          </p:cNvSpPr>
          <p:nvPr>
            <p:ph type="sldNum" sz="quarter" idx="12"/>
          </p:nvPr>
        </p:nvSpPr>
        <p:spPr/>
        <p:txBody>
          <a:bodyPr/>
          <a:lstStyle/>
          <a:p>
            <a:fld id="{709224B1-416C-A648-9EFE-8567A5B13899}" type="slidenum">
              <a:rPr lang="en-US" smtClean="0"/>
              <a:t>‹#›</a:t>
            </a:fld>
            <a:endParaRPr lang="en-US"/>
          </a:p>
        </p:txBody>
      </p:sp>
    </p:spTree>
    <p:extLst>
      <p:ext uri="{BB962C8B-B14F-4D97-AF65-F5344CB8AC3E}">
        <p14:creationId xmlns:p14="http://schemas.microsoft.com/office/powerpoint/2010/main" val="38105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255FF5-8597-DC44-821D-CBE3C7150B54}"/>
              </a:ext>
            </a:extLst>
          </p:cNvPr>
          <p:cNvSpPr>
            <a:spLocks noGrp="1"/>
          </p:cNvSpPr>
          <p:nvPr>
            <p:ph sz="half" idx="1"/>
          </p:nvPr>
        </p:nvSpPr>
        <p:spPr>
          <a:xfrm>
            <a:off x="663574" y="2158738"/>
            <a:ext cx="5181600" cy="3912124"/>
          </a:xfrm>
        </p:spPr>
        <p:txBody>
          <a:bodyPr/>
          <a:lstStyle>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7675C01-C0E6-8648-8CE8-99FF27A4706F}"/>
              </a:ext>
            </a:extLst>
          </p:cNvPr>
          <p:cNvSpPr>
            <a:spLocks noGrp="1"/>
          </p:cNvSpPr>
          <p:nvPr>
            <p:ph sz="half" idx="2"/>
          </p:nvPr>
        </p:nvSpPr>
        <p:spPr>
          <a:xfrm>
            <a:off x="5997574" y="2158738"/>
            <a:ext cx="5181600" cy="3912124"/>
          </a:xfrm>
        </p:spPr>
        <p:txBody>
          <a:bodyPr/>
          <a:lstStyle>
            <a:lvl2pPr>
              <a:defRPr sz="1600" b="0"/>
            </a:lvl2pPr>
            <a:lvl3pPr>
              <a:defRPr sz="1600"/>
            </a:lvl3pPr>
            <a:lvl4pPr>
              <a:defRPr sz="1600"/>
            </a:lvl4pPr>
            <a:lvl5pPr>
              <a:defRPr sz="16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Slide Number Placeholder 6">
            <a:extLst>
              <a:ext uri="{FF2B5EF4-FFF2-40B4-BE49-F238E27FC236}">
                <a16:creationId xmlns:a16="http://schemas.microsoft.com/office/drawing/2014/main" id="{CAC55575-8E7E-CD48-B422-8205522E609E}"/>
              </a:ext>
            </a:extLst>
          </p:cNvPr>
          <p:cNvSpPr>
            <a:spLocks noGrp="1"/>
          </p:cNvSpPr>
          <p:nvPr>
            <p:ph type="sldNum" sz="quarter" idx="12"/>
          </p:nvPr>
        </p:nvSpPr>
        <p:spPr/>
        <p:txBody>
          <a:bodyPr/>
          <a:lstStyle/>
          <a:p>
            <a:fld id="{709224B1-416C-A648-9EFE-8567A5B13899}" type="slidenum">
              <a:rPr lang="en-US" smtClean="0"/>
              <a:t>‹#›</a:t>
            </a:fld>
            <a:endParaRPr lang="en-US" dirty="0"/>
          </a:p>
        </p:txBody>
      </p:sp>
      <p:sp>
        <p:nvSpPr>
          <p:cNvPr id="8" name="Title 7">
            <a:extLst>
              <a:ext uri="{FF2B5EF4-FFF2-40B4-BE49-F238E27FC236}">
                <a16:creationId xmlns:a16="http://schemas.microsoft.com/office/drawing/2014/main" id="{27F0A80F-4ECA-A048-9FF7-59B097E292E5}"/>
              </a:ext>
            </a:extLst>
          </p:cNvPr>
          <p:cNvSpPr>
            <a:spLocks noGrp="1"/>
          </p:cNvSpPr>
          <p:nvPr>
            <p:ph type="title"/>
          </p:nvPr>
        </p:nvSpPr>
        <p:spPr>
          <a:xfrm>
            <a:off x="663574" y="675243"/>
            <a:ext cx="9423105" cy="1325563"/>
          </a:xfrm>
          <a:prstGeom prst="rect">
            <a:avLst/>
          </a:prstGeom>
        </p:spPr>
        <p:txBody>
          <a:bodyPr/>
          <a:lstStyle/>
          <a:p>
            <a:r>
              <a:rPr lang="en-GB" dirty="0"/>
              <a:t>Click to edit Master title style</a:t>
            </a:r>
            <a:endParaRPr lang="en-US" dirty="0"/>
          </a:p>
        </p:txBody>
      </p:sp>
      <p:sp>
        <p:nvSpPr>
          <p:cNvPr id="10" name="Text Placeholder 14">
            <a:extLst>
              <a:ext uri="{FF2B5EF4-FFF2-40B4-BE49-F238E27FC236}">
                <a16:creationId xmlns:a16="http://schemas.microsoft.com/office/drawing/2014/main" id="{79768BD5-1867-7E4C-921C-7C66037209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9" name="Text Placeholder 14">
            <a:extLst>
              <a:ext uri="{FF2B5EF4-FFF2-40B4-BE49-F238E27FC236}">
                <a16:creationId xmlns:a16="http://schemas.microsoft.com/office/drawing/2014/main" id="{C5CA0208-093D-1A41-85C1-84F28F4F263A}"/>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847472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5157787"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5157787" cy="3160435"/>
          </a:xfrm>
        </p:spPr>
        <p:txBody>
          <a:bodyPr/>
          <a:lstStyle>
            <a:lvl1pPr>
              <a:defRPr lang="en-GB" sz="2000" b="1" i="0" kern="1200" dirty="0" smtClean="0">
                <a:solidFill>
                  <a:srgbClr val="C00000"/>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sz="1600">
                <a:latin typeface="Open Sans" panose="020B0606030504020204" pitchFamily="34" charset="0"/>
                <a:ea typeface="Open Sans" panose="020B0606030504020204" pitchFamily="34" charset="0"/>
                <a:cs typeface="Open Sans" panose="020B0606030504020204" pitchFamily="34" charset="0"/>
              </a:defRPr>
            </a:lvl3pPr>
            <a:lvl4pPr>
              <a:defRPr sz="1600">
                <a:latin typeface="Open Sans" panose="020B0606030504020204" pitchFamily="34" charset="0"/>
                <a:ea typeface="Open Sans" panose="020B0606030504020204" pitchFamily="34" charset="0"/>
                <a:cs typeface="Open Sans" panose="020B0606030504020204" pitchFamily="34" charset="0"/>
              </a:defRPr>
            </a:lvl4pPr>
            <a:lvl5pP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3315C9A1-27D8-2943-B7C2-C9C9A1AD3915}"/>
              </a:ext>
            </a:extLst>
          </p:cNvPr>
          <p:cNvSpPr>
            <a:spLocks noGrp="1"/>
          </p:cNvSpPr>
          <p:nvPr>
            <p:ph type="body" sz="quarter" idx="3"/>
          </p:nvPr>
        </p:nvSpPr>
        <p:spPr>
          <a:xfrm>
            <a:off x="6172200" y="2455273"/>
            <a:ext cx="5183188" cy="455154"/>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C15CAD7F-FA21-4B44-A3CB-B764C164DDF6}"/>
              </a:ext>
            </a:extLst>
          </p:cNvPr>
          <p:cNvSpPr>
            <a:spLocks noGrp="1"/>
          </p:cNvSpPr>
          <p:nvPr>
            <p:ph sz="quarter" idx="4"/>
          </p:nvPr>
        </p:nvSpPr>
        <p:spPr>
          <a:xfrm>
            <a:off x="6172200" y="2910427"/>
            <a:ext cx="5183188" cy="3160435"/>
          </a:xfrm>
        </p:spPr>
        <p:txBody>
          <a:bodyPr/>
          <a:lstStyle>
            <a:lvl1pPr>
              <a:defRPr>
                <a:solidFill>
                  <a:schemeClr val="accent5">
                    <a:lumMod val="75000"/>
                  </a:schemeClr>
                </a:solidFill>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stStyle>
          <a:p>
            <a:pPr lvl="0"/>
            <a:r>
              <a:rPr lang="en-GB" dirty="0"/>
              <a:t>Click to edit Master text styles</a:t>
            </a:r>
          </a:p>
          <a:p>
            <a:pPr lvl="1"/>
            <a:r>
              <a:rPr lang="en-GB" dirty="0"/>
              <a:t>Second level</a:t>
            </a:r>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3" name="Text Placeholder 14">
            <a:extLst>
              <a:ext uri="{FF2B5EF4-FFF2-40B4-BE49-F238E27FC236}">
                <a16:creationId xmlns:a16="http://schemas.microsoft.com/office/drawing/2014/main" id="{A2D6A95D-0B20-2242-B9D5-3D727BBFFC01}"/>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2359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F86EA-2ED8-014D-92E8-DA2742A9BB70}"/>
              </a:ext>
            </a:extLst>
          </p:cNvPr>
          <p:cNvSpPr>
            <a:spLocks noGrp="1"/>
          </p:cNvSpPr>
          <p:nvPr>
            <p:ph type="title"/>
          </p:nvPr>
        </p:nvSpPr>
        <p:spPr>
          <a:xfrm>
            <a:off x="663575" y="675243"/>
            <a:ext cx="9423105"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38C45E-7AA6-5846-93D3-11A14BB9A9E9}"/>
              </a:ext>
            </a:extLst>
          </p:cNvPr>
          <p:cNvSpPr>
            <a:spLocks noGrp="1"/>
          </p:cNvSpPr>
          <p:nvPr>
            <p:ph type="body" idx="1"/>
          </p:nvPr>
        </p:nvSpPr>
        <p:spPr>
          <a:xfrm>
            <a:off x="663575" y="2455273"/>
            <a:ext cx="10626096" cy="455153"/>
          </a:xfrm>
        </p:spPr>
        <p:txBody>
          <a:bodyPr anchor="b">
            <a:normAutofit/>
          </a:bodyPr>
          <a:lstStyle>
            <a:lvl1pPr marL="0" indent="0">
              <a:buNone/>
              <a:defRPr sz="2000" b="1" i="0">
                <a:latin typeface="Open Sans Semibold" panose="020B0606030504020204" pitchFamily="34" charset="0"/>
                <a:ea typeface="Open Sans Semibold" panose="020B0606030504020204" pitchFamily="34" charset="0"/>
                <a:cs typeface="Open Sans Semi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03C5265-0DB0-C74B-98C2-ECE757B90B41}"/>
              </a:ext>
            </a:extLst>
          </p:cNvPr>
          <p:cNvSpPr>
            <a:spLocks noGrp="1"/>
          </p:cNvSpPr>
          <p:nvPr>
            <p:ph sz="half" idx="2"/>
          </p:nvPr>
        </p:nvSpPr>
        <p:spPr>
          <a:xfrm>
            <a:off x="663575" y="2910427"/>
            <a:ext cx="10626096" cy="3160435"/>
          </a:xfrm>
        </p:spPr>
        <p:txBody>
          <a:bodyPr numCol="2"/>
          <a:lstStyle>
            <a:lvl1pPr>
              <a:defRPr lang="en-GB" sz="2000" b="1" i="0" kern="1200" dirty="0" smtClean="0">
                <a:solidFill>
                  <a:schemeClr val="accent5">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a:defRPr sz="1600" b="0" i="0">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4"/>
            <a:endParaRPr lang="en-GB" dirty="0"/>
          </a:p>
          <a:p>
            <a:pPr lvl="0"/>
            <a:r>
              <a:rPr lang="en-GB" dirty="0"/>
              <a:t>Click to edit Master text styles</a:t>
            </a:r>
          </a:p>
          <a:p>
            <a:pPr lvl="1"/>
            <a:r>
              <a:rPr lang="en-GB" dirty="0"/>
              <a:t>Second level</a:t>
            </a:r>
          </a:p>
          <a:p>
            <a:pPr lvl="4"/>
            <a:endParaRPr lang="en-US" dirty="0"/>
          </a:p>
        </p:txBody>
      </p:sp>
      <p:sp>
        <p:nvSpPr>
          <p:cNvPr id="9" name="Slide Number Placeholder 8">
            <a:extLst>
              <a:ext uri="{FF2B5EF4-FFF2-40B4-BE49-F238E27FC236}">
                <a16:creationId xmlns:a16="http://schemas.microsoft.com/office/drawing/2014/main" id="{7D8333E8-B976-2C4D-8809-18C682A9AF36}"/>
              </a:ext>
            </a:extLst>
          </p:cNvPr>
          <p:cNvSpPr>
            <a:spLocks noGrp="1"/>
          </p:cNvSpPr>
          <p:nvPr>
            <p:ph type="sldNum" sz="quarter" idx="12"/>
          </p:nvPr>
        </p:nvSpPr>
        <p:spPr/>
        <p:txBody>
          <a:bodyPr/>
          <a:lstStyle/>
          <a:p>
            <a:fld id="{709224B1-416C-A648-9EFE-8567A5B13899}" type="slidenum">
              <a:rPr lang="en-US" smtClean="0"/>
              <a:t>‹#›</a:t>
            </a:fld>
            <a:endParaRPr lang="en-US"/>
          </a:p>
        </p:txBody>
      </p:sp>
      <p:sp>
        <p:nvSpPr>
          <p:cNvPr id="10" name="Text Placeholder 14">
            <a:extLst>
              <a:ext uri="{FF2B5EF4-FFF2-40B4-BE49-F238E27FC236}">
                <a16:creationId xmlns:a16="http://schemas.microsoft.com/office/drawing/2014/main" id="{64F4F2A8-BF13-C140-88BD-1BD83CCB7EBD}"/>
              </a:ext>
            </a:extLst>
          </p:cNvPr>
          <p:cNvSpPr>
            <a:spLocks noGrp="1"/>
          </p:cNvSpPr>
          <p:nvPr>
            <p:ph type="body" sz="quarter" idx="14" hasCustomPrompt="1"/>
          </p:nvPr>
        </p:nvSpPr>
        <p:spPr>
          <a:xfrm>
            <a:off x="8465269" y="5750351"/>
            <a:ext cx="3262821" cy="641022"/>
          </a:xfrm>
        </p:spPr>
        <p:txBody>
          <a:bodyPr anchor="b">
            <a:normAutofit/>
          </a:bodyPr>
          <a:lstStyle>
            <a:lvl1pPr marL="0" indent="0" algn="r">
              <a:buFontTx/>
              <a:buNone/>
              <a:defRPr sz="1400" b="0"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Source: Click to edit Caption text styles</a:t>
            </a:r>
            <a:endParaRPr lang="en-US" dirty="0"/>
          </a:p>
        </p:txBody>
      </p:sp>
      <p:sp>
        <p:nvSpPr>
          <p:cNvPr id="11" name="Text Placeholder 14">
            <a:extLst>
              <a:ext uri="{FF2B5EF4-FFF2-40B4-BE49-F238E27FC236}">
                <a16:creationId xmlns:a16="http://schemas.microsoft.com/office/drawing/2014/main" id="{C07B56BF-99BC-1C4D-AFE0-AD66919D08F6}"/>
              </a:ext>
            </a:extLst>
          </p:cNvPr>
          <p:cNvSpPr>
            <a:spLocks noGrp="1"/>
          </p:cNvSpPr>
          <p:nvPr>
            <p:ph type="body" sz="quarter" idx="13"/>
          </p:nvPr>
        </p:nvSpPr>
        <p:spPr>
          <a:xfrm>
            <a:off x="663575" y="2016028"/>
            <a:ext cx="4171950" cy="439246"/>
          </a:xfrm>
        </p:spPr>
        <p:txBody>
          <a:bodyPr anchor="ctr"/>
          <a:lstStyle>
            <a:lvl1pPr marL="0" indent="0">
              <a:buFontTx/>
              <a:buNone/>
              <a:defRPr b="1" i="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GB" dirty="0"/>
              <a:t>Click to edit Master text styles</a:t>
            </a:r>
          </a:p>
        </p:txBody>
      </p:sp>
      <p:sp>
        <p:nvSpPr>
          <p:cNvPr id="12" name="Text Placeholder 14">
            <a:extLst>
              <a:ext uri="{FF2B5EF4-FFF2-40B4-BE49-F238E27FC236}">
                <a16:creationId xmlns:a16="http://schemas.microsoft.com/office/drawing/2014/main" id="{2B4F6414-87BC-2E42-96EB-28017DEE4286}"/>
              </a:ext>
            </a:extLst>
          </p:cNvPr>
          <p:cNvSpPr>
            <a:spLocks noGrp="1"/>
          </p:cNvSpPr>
          <p:nvPr>
            <p:ph type="body" sz="quarter" idx="15" hasCustomPrompt="1"/>
          </p:nvPr>
        </p:nvSpPr>
        <p:spPr>
          <a:xfrm>
            <a:off x="663575" y="6127955"/>
            <a:ext cx="2500158" cy="263418"/>
          </a:xfrm>
        </p:spPr>
        <p:txBody>
          <a:bodyPr anchor="b">
            <a:normAutofit/>
          </a:bodyPr>
          <a:lstStyle>
            <a:lvl1pPr marL="0" indent="0" algn="l">
              <a:buFontTx/>
              <a:buNone/>
              <a:defRPr lang="en-US" sz="1000" b="0" i="0" kern="1200" dirty="0">
                <a:solidFill>
                  <a:srgbClr val="1D1C1D"/>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GB" dirty="0"/>
              <a:t>Image Author: Name (Hyperlink). Date</a:t>
            </a:r>
            <a:endParaRPr lang="en-US" dirty="0"/>
          </a:p>
        </p:txBody>
      </p:sp>
    </p:spTree>
    <p:extLst>
      <p:ext uri="{BB962C8B-B14F-4D97-AF65-F5344CB8AC3E}">
        <p14:creationId xmlns:p14="http://schemas.microsoft.com/office/powerpoint/2010/main" val="3142485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3" name="Picture 12" descr="Graphical user interface, sunburst chart&#10;&#10;Description automatically generated">
            <a:extLst>
              <a:ext uri="{FF2B5EF4-FFF2-40B4-BE49-F238E27FC236}">
                <a16:creationId xmlns:a16="http://schemas.microsoft.com/office/drawing/2014/main" id="{A580B425-8FA5-E445-ACD1-7FD1B22C7C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41CBE2-982E-0341-B9E9-67324F7C6E6F}"/>
              </a:ext>
            </a:extLst>
          </p:cNvPr>
          <p:cNvSpPr>
            <a:spLocks noGrp="1"/>
          </p:cNvSpPr>
          <p:nvPr>
            <p:ph type="title" hasCustomPrompt="1"/>
          </p:nvPr>
        </p:nvSpPr>
        <p:spPr>
          <a:xfrm>
            <a:off x="663880" y="681037"/>
            <a:ext cx="9601910" cy="1325563"/>
          </a:xfrm>
          <a:prstGeom prst="rect">
            <a:avLst/>
          </a:prstGeom>
        </p:spPr>
        <p:txBody>
          <a:bodyPr/>
          <a:lstStyle/>
          <a:p>
            <a:r>
              <a:rPr lang="en-GB" dirty="0"/>
              <a:t>Lecture (number) References</a:t>
            </a:r>
            <a:endParaRPr lang="en-US" dirty="0"/>
          </a:p>
        </p:txBody>
      </p:sp>
      <p:sp>
        <p:nvSpPr>
          <p:cNvPr id="3" name="Slide Number Placeholder 2">
            <a:extLst>
              <a:ext uri="{FF2B5EF4-FFF2-40B4-BE49-F238E27FC236}">
                <a16:creationId xmlns:a16="http://schemas.microsoft.com/office/drawing/2014/main" id="{A64CFFFB-AA80-6647-AC0E-DC5BDF0C5CCA}"/>
              </a:ext>
            </a:extLst>
          </p:cNvPr>
          <p:cNvSpPr>
            <a:spLocks noGrp="1"/>
          </p:cNvSpPr>
          <p:nvPr>
            <p:ph type="sldNum" sz="quarter" idx="10"/>
          </p:nvPr>
        </p:nvSpPr>
        <p:spPr/>
        <p:txBody>
          <a:bodyPr/>
          <a:lstStyle/>
          <a:p>
            <a:fld id="{709224B1-416C-A648-9EFE-8567A5B13899}" type="slidenum">
              <a:rPr lang="en-US" smtClean="0"/>
              <a:pPr/>
              <a:t>‹#›</a:t>
            </a:fld>
            <a:endParaRPr lang="en-US" dirty="0"/>
          </a:p>
        </p:txBody>
      </p:sp>
      <p:sp>
        <p:nvSpPr>
          <p:cNvPr id="5" name="Text Placeholder 4">
            <a:extLst>
              <a:ext uri="{FF2B5EF4-FFF2-40B4-BE49-F238E27FC236}">
                <a16:creationId xmlns:a16="http://schemas.microsoft.com/office/drawing/2014/main" id="{95CE2775-C52B-0A45-8F6E-1DD96F249C7B}"/>
              </a:ext>
            </a:extLst>
          </p:cNvPr>
          <p:cNvSpPr>
            <a:spLocks noGrp="1"/>
          </p:cNvSpPr>
          <p:nvPr>
            <p:ph type="body" sz="quarter" idx="11" hasCustomPrompt="1"/>
          </p:nvPr>
        </p:nvSpPr>
        <p:spPr>
          <a:xfrm>
            <a:off x="663575" y="2082799"/>
            <a:ext cx="5432425" cy="4006915"/>
          </a:xfrm>
        </p:spPr>
        <p:txBody>
          <a:bodyPr>
            <a:normAutofit/>
          </a:bodyPr>
          <a:lstStyle>
            <a:lvl1pPr marL="342900" indent="-342900">
              <a:buFont typeface="+mj-lt"/>
              <a:buAutoNum type="arabicPeriod"/>
              <a:defRPr sz="1600" b="0" i="0">
                <a:latin typeface="Open Sans" panose="020B0606030504020204" pitchFamily="34" charset="0"/>
                <a:ea typeface="Open Sans" panose="020B0606030504020204" pitchFamily="34" charset="0"/>
                <a:cs typeface="Open Sans" panose="020B0606030504020204" pitchFamily="34" charset="0"/>
              </a:defRPr>
            </a:lvl1pPr>
            <a:lvl2pPr marL="914400" indent="-457200">
              <a:buFont typeface="+mj-lt"/>
              <a:buAutoNum type="arabicPeriod"/>
              <a:defRPr/>
            </a:lvl2pPr>
          </a:lstStyle>
          <a:p>
            <a:pPr lvl="0"/>
            <a:r>
              <a:rPr lang="en-GB" dirty="0"/>
              <a:t>Author 1, A.B.; Author 1, C.D. Title of Article, page range</a:t>
            </a:r>
          </a:p>
          <a:p>
            <a:pPr lvl="0"/>
            <a:r>
              <a:rPr lang="en-GB" dirty="0"/>
              <a:t>Title of Site. Available online: URL (accessed on Day Month Year).</a:t>
            </a:r>
          </a:p>
          <a:p>
            <a:pPr lvl="0"/>
            <a:endParaRPr lang="en-US" dirty="0"/>
          </a:p>
        </p:txBody>
      </p:sp>
    </p:spTree>
    <p:extLst>
      <p:ext uri="{BB962C8B-B14F-4D97-AF65-F5344CB8AC3E}">
        <p14:creationId xmlns:p14="http://schemas.microsoft.com/office/powerpoint/2010/main" val="1295142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1" name="Picture 10" descr="Graphical user interface, text&#10;&#10;Description automatically generated">
            <a:extLst>
              <a:ext uri="{FF2B5EF4-FFF2-40B4-BE49-F238E27FC236}">
                <a16:creationId xmlns:a16="http://schemas.microsoft.com/office/drawing/2014/main" id="{FA8AA980-6788-7044-A7B6-90ABD38BBE6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F7D624E9-DC46-0841-A975-0506A2B3BF04}"/>
              </a:ext>
            </a:extLst>
          </p:cNvPr>
          <p:cNvSpPr>
            <a:spLocks noGrp="1"/>
          </p:cNvSpPr>
          <p:nvPr>
            <p:ph type="sldNum" sz="quarter" idx="12"/>
          </p:nvPr>
        </p:nvSpPr>
        <p:spPr/>
        <p:txBody>
          <a:bodyPr/>
          <a:lstStyle/>
          <a:p>
            <a:fld id="{709224B1-416C-A648-9EFE-8567A5B13899}" type="slidenum">
              <a:rPr lang="en-US" smtClean="0"/>
              <a:t>‹#›</a:t>
            </a:fld>
            <a:endParaRPr lang="en-US"/>
          </a:p>
        </p:txBody>
      </p:sp>
      <p:grpSp>
        <p:nvGrpSpPr>
          <p:cNvPr id="13" name="Group 12">
            <a:extLst>
              <a:ext uri="{FF2B5EF4-FFF2-40B4-BE49-F238E27FC236}">
                <a16:creationId xmlns:a16="http://schemas.microsoft.com/office/drawing/2014/main" id="{E50CF338-C848-1B47-9B45-29E9DDB89CF9}"/>
              </a:ext>
            </a:extLst>
          </p:cNvPr>
          <p:cNvGrpSpPr/>
          <p:nvPr userDrawn="1"/>
        </p:nvGrpSpPr>
        <p:grpSpPr>
          <a:xfrm>
            <a:off x="10464504" y="866053"/>
            <a:ext cx="955530" cy="955530"/>
            <a:chOff x="9022202" y="727174"/>
            <a:chExt cx="955530" cy="955530"/>
          </a:xfrm>
        </p:grpSpPr>
        <p:sp>
          <p:nvSpPr>
            <p:cNvPr id="12" name="Oval 11">
              <a:extLst>
                <a:ext uri="{FF2B5EF4-FFF2-40B4-BE49-F238E27FC236}">
                  <a16:creationId xmlns:a16="http://schemas.microsoft.com/office/drawing/2014/main" id="{8D02C118-221D-C346-A78A-6FAD09CF15A3}"/>
                </a:ext>
              </a:extLst>
            </p:cNvPr>
            <p:cNvSpPr/>
            <p:nvPr userDrawn="1"/>
          </p:nvSpPr>
          <p:spPr>
            <a:xfrm>
              <a:off x="9022202" y="72717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Track5_Lecture1_Slide25.mp3" descr="Track5_Lecture1_Slide25.mp3">
              <a:hlinkClick r:id="" action="ppaction://media"/>
              <a:extLst>
                <a:ext uri="{FF2B5EF4-FFF2-40B4-BE49-F238E27FC236}">
                  <a16:creationId xmlns:a16="http://schemas.microsoft.com/office/drawing/2014/main" id="{AC2B5925-8740-554D-ADC5-EC24D5F9100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9093567" y="798539"/>
              <a:ext cx="812800" cy="812800"/>
            </a:xfrm>
            <a:prstGeom prst="rect">
              <a:avLst/>
            </a:prstGeom>
          </p:spPr>
        </p:pic>
      </p:grpSp>
    </p:spTree>
    <p:extLst>
      <p:ext uri="{BB962C8B-B14F-4D97-AF65-F5344CB8AC3E}">
        <p14:creationId xmlns:p14="http://schemas.microsoft.com/office/powerpoint/2010/main" val="3482045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3" name="TextBox 4">
            <a:extLst>
              <a:ext uri="{FF2B5EF4-FFF2-40B4-BE49-F238E27FC236}">
                <a16:creationId xmlns:a16="http://schemas.microsoft.com/office/drawing/2014/main" id="{1C52B1E3-AF8D-0F4C-BFC6-81E35F172BB1}"/>
              </a:ext>
            </a:extLst>
          </p:cNvPr>
          <p:cNvSpPr txBox="1"/>
          <p:nvPr userDrawn="1"/>
        </p:nvSpPr>
        <p:spPr>
          <a:xfrm>
            <a:off x="9836954" y="5970068"/>
            <a:ext cx="2071027" cy="584775"/>
          </a:xfrm>
          <a:prstGeom prst="rect">
            <a:avLst/>
          </a:prstGeom>
          <a:noFill/>
        </p:spPr>
        <p:txBody>
          <a:bodyPr rot="0" spcFirstLastPara="0" vert="horz" wrap="square" lIns="91440" tIns="45720" rIns="91440" bIns="45720" numCol="1" spcCol="0" rtlCol="0" fromWordArt="0" anchor="b"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ea typeface="+mn-lt"/>
                <a:cs typeface="+mn-lt"/>
              </a:rPr>
              <a:t>CCG courses (this will take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
        <p:nvSpPr>
          <p:cNvPr id="15" name="Text Placeholder 14">
            <a:extLst>
              <a:ext uri="{FF2B5EF4-FFF2-40B4-BE49-F238E27FC236}">
                <a16:creationId xmlns:a16="http://schemas.microsoft.com/office/drawing/2014/main" id="{3B9E8C3F-C127-1F47-B2FA-46ADAAA86934}"/>
              </a:ext>
            </a:extLst>
          </p:cNvPr>
          <p:cNvSpPr>
            <a:spLocks noGrp="1"/>
          </p:cNvSpPr>
          <p:nvPr>
            <p:ph type="body" sz="quarter" idx="10" hasCustomPrompt="1"/>
          </p:nvPr>
        </p:nvSpPr>
        <p:spPr>
          <a:xfrm>
            <a:off x="9069867" y="4619674"/>
            <a:ext cx="2441575" cy="1130300"/>
          </a:xfrm>
        </p:spPr>
        <p:txBody>
          <a:bodyPr>
            <a:norm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800" b="1" i="0">
                <a:latin typeface="Segoe UI Semibold" panose="020B0502040204020203" pitchFamily="34" charset="0"/>
                <a:cs typeface="Segoe UI Semibold" panose="020B0502040204020203" pitchFamily="34" charset="0"/>
              </a:defRPr>
            </a:lvl2pPr>
            <a:lvl3pPr marL="914400" indent="0" algn="ctr">
              <a:buNone/>
              <a:defRPr sz="800" b="1" i="0">
                <a:latin typeface="Segoe UI Semibold" panose="020B0502040204020203" pitchFamily="34" charset="0"/>
                <a:cs typeface="Segoe UI Semibold" panose="020B0502040204020203" pitchFamily="34" charset="0"/>
              </a:defRPr>
            </a:lvl3pPr>
            <a:lvl4pPr marL="1371600" indent="0" algn="ctr">
              <a:buNone/>
              <a:defRPr sz="800" b="1" i="0">
                <a:latin typeface="Segoe UI Semibold" panose="020B0502040204020203" pitchFamily="34" charset="0"/>
                <a:cs typeface="Segoe UI Semibold" panose="020B0502040204020203" pitchFamily="34" charset="0"/>
              </a:defRPr>
            </a:lvl4pPr>
            <a:lvl5pPr marL="1828800" indent="0" algn="ctr">
              <a:buNone/>
              <a:defRPr sz="800" b="1" i="0">
                <a:latin typeface="Segoe UI Semibold" panose="020B0502040204020203" pitchFamily="34" charset="0"/>
                <a:cs typeface="Segoe UI Semibold" panose="020B0502040204020203"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Author Name Initial. Initial., Author Name Initial. Initial., Author Name Initial. Initial</a:t>
            </a:r>
            <a:endParaRPr lang="en-US" dirty="0"/>
          </a:p>
        </p:txBody>
      </p:sp>
      <p:sp>
        <p:nvSpPr>
          <p:cNvPr id="17" name="Picture Placeholder 16">
            <a:extLst>
              <a:ext uri="{FF2B5EF4-FFF2-40B4-BE49-F238E27FC236}">
                <a16:creationId xmlns:a16="http://schemas.microsoft.com/office/drawing/2014/main" id="{7E4C81BE-1ADA-6545-9AAE-076A9A6772AE}"/>
              </a:ext>
            </a:extLst>
          </p:cNvPr>
          <p:cNvSpPr>
            <a:spLocks noGrp="1"/>
          </p:cNvSpPr>
          <p:nvPr>
            <p:ph type="pic" sz="quarter" idx="11" hasCustomPrompt="1"/>
          </p:nvPr>
        </p:nvSpPr>
        <p:spPr>
          <a:xfrm>
            <a:off x="9069866" y="5674936"/>
            <a:ext cx="753583" cy="797302"/>
          </a:xfrm>
          <a:ln>
            <a:solidFill>
              <a:schemeClr val="bg1"/>
            </a:solidFill>
          </a:ln>
        </p:spPr>
        <p:txBody>
          <a:bodyPr anchor="ctr">
            <a:normAutofit/>
          </a:bodyPr>
          <a:lstStyle>
            <a:lvl1pPr marL="0" indent="0" algn="ctr">
              <a:buNone/>
              <a:defRPr sz="1000">
                <a:solidFill>
                  <a:schemeClr val="bg1"/>
                </a:solidFill>
              </a:defRPr>
            </a:lvl1pPr>
          </a:lstStyle>
          <a:p>
            <a:r>
              <a:rPr lang="en-US" dirty="0"/>
              <a:t>QR Code</a:t>
            </a:r>
          </a:p>
        </p:txBody>
      </p:sp>
      <p:sp>
        <p:nvSpPr>
          <p:cNvPr id="19" name="Picture Placeholder 18">
            <a:extLst>
              <a:ext uri="{FF2B5EF4-FFF2-40B4-BE49-F238E27FC236}">
                <a16:creationId xmlns:a16="http://schemas.microsoft.com/office/drawing/2014/main" id="{A9C4AD0A-E7A2-E94A-ABE2-B6F5A7C42A8B}"/>
              </a:ext>
            </a:extLst>
          </p:cNvPr>
          <p:cNvSpPr>
            <a:spLocks noGrp="1"/>
          </p:cNvSpPr>
          <p:nvPr>
            <p:ph type="pic" sz="quarter" idx="12" hasCustomPrompt="1"/>
          </p:nvPr>
        </p:nvSpPr>
        <p:spPr>
          <a:xfrm>
            <a:off x="9899650" y="2865438"/>
            <a:ext cx="931863" cy="820737"/>
          </a:xfrm>
        </p:spPr>
        <p:txBody>
          <a:bodyPr anchor="ctr">
            <a:normAutofit/>
          </a:bodyPr>
          <a:lstStyle>
            <a:lvl1pPr marL="0" indent="0" algn="ctr">
              <a:buNone/>
              <a:defRPr lang="en-US" sz="1000" b="1"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Logo</a:t>
            </a:r>
          </a:p>
        </p:txBody>
      </p:sp>
    </p:spTree>
    <p:extLst>
      <p:ext uri="{BB962C8B-B14F-4D97-AF65-F5344CB8AC3E}">
        <p14:creationId xmlns:p14="http://schemas.microsoft.com/office/powerpoint/2010/main" val="340087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E75F666-689D-A54E-BBEE-C3AEDAE9E147}"/>
              </a:ext>
            </a:extLst>
          </p:cNvPr>
          <p:cNvPicPr>
            <a:picLocks noChangeAspect="1"/>
          </p:cNvPicPr>
          <p:nvPr userDrawn="1"/>
        </p:nvPicPr>
        <p:blipFill>
          <a:blip r:embed="rId14"/>
          <a:stretch>
            <a:fillRect/>
          </a:stretch>
        </p:blipFill>
        <p:spPr>
          <a:xfrm>
            <a:off x="0" y="0"/>
            <a:ext cx="12192000" cy="6858000"/>
          </a:xfrm>
          <a:prstGeom prst="rect">
            <a:avLst/>
          </a:prstGeom>
        </p:spPr>
      </p:pic>
      <p:sp>
        <p:nvSpPr>
          <p:cNvPr id="15" name="Title Placeholder 14">
            <a:extLst>
              <a:ext uri="{FF2B5EF4-FFF2-40B4-BE49-F238E27FC236}">
                <a16:creationId xmlns:a16="http://schemas.microsoft.com/office/drawing/2014/main" id="{E7F83213-35AE-F24C-B60D-EFDB9FDB04AF}"/>
              </a:ext>
            </a:extLst>
          </p:cNvPr>
          <p:cNvSpPr>
            <a:spLocks noGrp="1"/>
          </p:cNvSpPr>
          <p:nvPr>
            <p:ph type="title"/>
          </p:nvPr>
        </p:nvSpPr>
        <p:spPr>
          <a:xfrm>
            <a:off x="663880" y="681037"/>
            <a:ext cx="10689920" cy="13255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9230C54-2AEC-E247-8DD1-F9B0383338BA}"/>
              </a:ext>
            </a:extLst>
          </p:cNvPr>
          <p:cNvSpPr>
            <a:spLocks noGrp="1"/>
          </p:cNvSpPr>
          <p:nvPr>
            <p:ph type="body" idx="1"/>
          </p:nvPr>
        </p:nvSpPr>
        <p:spPr>
          <a:xfrm>
            <a:off x="663880" y="2558970"/>
            <a:ext cx="10689920" cy="3721689"/>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38E7C03-6F0D-A64C-95DB-A501D6784DEF}"/>
              </a:ext>
            </a:extLst>
          </p:cNvPr>
          <p:cNvSpPr>
            <a:spLocks noGrp="1"/>
          </p:cNvSpPr>
          <p:nvPr>
            <p:ph type="sldNum" sz="quarter" idx="4"/>
          </p:nvPr>
        </p:nvSpPr>
        <p:spPr>
          <a:xfrm>
            <a:off x="11738529" y="6457571"/>
            <a:ext cx="453471" cy="365125"/>
          </a:xfrm>
          <a:prstGeom prst="rect">
            <a:avLst/>
          </a:prstGeom>
        </p:spPr>
        <p:txBody>
          <a:bodyPr vert="horz" lIns="91440" tIns="45720" rIns="91440" bIns="45720" rtlCol="0" anchor="ctr"/>
          <a:lstStyle>
            <a:lvl1pPr algn="ctr">
              <a:defRPr sz="14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709224B1-416C-A648-9EFE-8567A5B13899}" type="slidenum">
              <a:rPr lang="en-US" smtClean="0"/>
              <a:pPr/>
              <a:t>‹#›</a:t>
            </a:fld>
            <a:endParaRPr lang="en-US" dirty="0"/>
          </a:p>
        </p:txBody>
      </p:sp>
    </p:spTree>
    <p:extLst>
      <p:ext uri="{BB962C8B-B14F-4D97-AF65-F5344CB8AC3E}">
        <p14:creationId xmlns:p14="http://schemas.microsoft.com/office/powerpoint/2010/main" val="474564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73" r:id="rId6"/>
    <p:sldLayoutId id="2147483672" r:id="rId7"/>
    <p:sldLayoutId id="2147483656" r:id="rId8"/>
    <p:sldLayoutId id="2147483657" r:id="rId9"/>
    <p:sldLayoutId id="2147483674" r:id="rId10"/>
    <p:sldLayoutId id="2147483675" r:id="rId11"/>
    <p:sldLayoutId id="2147483676"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hyperlink" Target="https://www.flickr.com/photos/10816734@N03" TargetMode="External"/><Relationship Id="rId5" Type="http://schemas.openxmlformats.org/officeDocument/2006/relationships/hyperlink" Target="https://www.flickr.com/photos/10816734@N03/8206741606" TargetMode="External"/><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2" Type="http://schemas.openxmlformats.org/officeDocument/2006/relationships/hyperlink" Target="https://ember-climate.org/dat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unstats.un.org/sdgs/indicators/database/" TargetMode="External"/><Relationship Id="rId2" Type="http://schemas.openxmlformats.org/officeDocument/2006/relationships/hyperlink" Target="https://unstats.un.org/sdgs/report/2020/The-Sustainable-Development-Goals-Report-2020.pdf" TargetMode="External"/><Relationship Id="rId1" Type="http://schemas.openxmlformats.org/officeDocument/2006/relationships/slideLayout" Target="../slideLayouts/slideLayout7.xml"/><Relationship Id="rId4" Type="http://schemas.openxmlformats.org/officeDocument/2006/relationships/hyperlink" Target="http://www.fao.org/3/i2454e/i2454e.pdf"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hyperlink" Target="https://commons.wikimedia.org/wiki/File:Natural_%26_impervious_cover_diagrams_EPA.jpg" TargetMode="External"/><Relationship Id="rId5" Type="http://schemas.openxmlformats.org/officeDocument/2006/relationships/image" Target="../media/image9.jpg"/><Relationship Id="rId4"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slideLayout" Target="../slideLayouts/slideLayout6.xml"/><Relationship Id="rId7" Type="http://schemas.openxmlformats.org/officeDocument/2006/relationships/hyperlink" Target="https://creativecommons.org/licenses/by-nc-nd/2.0/?ref=ccsearch&amp;atype=rich" TargetMode="Externa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flickr.com/photos/50534569@N00" TargetMode="External"/><Relationship Id="rId5" Type="http://schemas.openxmlformats.org/officeDocument/2006/relationships/hyperlink" Target="https://www.flickr.com/photos/50534569@N00/1206975922"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4.png"/><Relationship Id="rId5" Type="http://schemas.openxmlformats.org/officeDocument/2006/relationships/hyperlink" Target="https://commons.wikimedia.org/wiki/File:Natural_%26_impervious_cover_diagrams_EPA.jpg" TargetMode="External"/><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2" Type="http://schemas.openxmlformats.org/officeDocument/2006/relationships/hyperlink" Target="http://www.fao.org/aquastat/statistics/query/results.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https://www.open.edu/openlearncreate/mod/quiz/view.php?id=179115"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hyperlink" Target="https://www.climatewatchdata.or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C8600F-12B9-41A0-9B86-CF9615846B31}"/>
              </a:ext>
            </a:extLst>
          </p:cNvPr>
          <p:cNvSpPr>
            <a:spLocks noGrp="1"/>
          </p:cNvSpPr>
          <p:nvPr>
            <p:ph type="ctrTitle"/>
          </p:nvPr>
        </p:nvSpPr>
        <p:spPr>
          <a:xfrm>
            <a:off x="651352" y="4301318"/>
            <a:ext cx="7029608" cy="1948751"/>
          </a:xfrm>
        </p:spPr>
        <p:txBody>
          <a:bodyPr/>
          <a:lstStyle/>
          <a:p>
            <a:r>
              <a:rPr lang="en-US" dirty="0">
                <a:solidFill>
                  <a:schemeClr val="bg1"/>
                </a:solidFill>
              </a:rPr>
              <a:t>LECTURE 8</a:t>
            </a:r>
            <a:br>
              <a:rPr lang="en-US" dirty="0"/>
            </a:br>
            <a:r>
              <a:rPr lang="en-US" dirty="0"/>
              <a:t>Interlinkages</a:t>
            </a:r>
          </a:p>
        </p:txBody>
      </p:sp>
      <p:sp>
        <p:nvSpPr>
          <p:cNvPr id="9" name="Subtitle 2">
            <a:extLst>
              <a:ext uri="{FF2B5EF4-FFF2-40B4-BE49-F238E27FC236}">
                <a16:creationId xmlns:a16="http://schemas.microsoft.com/office/drawing/2014/main" id="{F2D873A0-6303-4E66-A25E-3E59B71F32CB}"/>
              </a:ext>
            </a:extLst>
          </p:cNvPr>
          <p:cNvSpPr txBox="1">
            <a:spLocks/>
          </p:cNvSpPr>
          <p:nvPr/>
        </p:nvSpPr>
        <p:spPr>
          <a:xfrm>
            <a:off x="688931" y="4572000"/>
            <a:ext cx="2846121" cy="389610"/>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Introduction to CLEWs</a:t>
            </a:r>
            <a:endParaRPr lang="en-US" dirty="0"/>
          </a:p>
        </p:txBody>
      </p:sp>
      <p:sp>
        <p:nvSpPr>
          <p:cNvPr id="4" name="Oval 3">
            <a:extLst>
              <a:ext uri="{FF2B5EF4-FFF2-40B4-BE49-F238E27FC236}">
                <a16:creationId xmlns:a16="http://schemas.microsoft.com/office/drawing/2014/main" id="{DBB29CDE-A35D-CA42-B53A-4A4E6EB1BFBC}"/>
              </a:ext>
            </a:extLst>
          </p:cNvPr>
          <p:cNvSpPr/>
          <p:nvPr/>
        </p:nvSpPr>
        <p:spPr>
          <a:xfrm>
            <a:off x="4350620" y="5156040"/>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mp3" descr="Lecture8_Slide1.mp3">
            <a:hlinkClick r:id="" action="ppaction://media"/>
            <a:extLst>
              <a:ext uri="{FF2B5EF4-FFF2-40B4-BE49-F238E27FC236}">
                <a16:creationId xmlns:a16="http://schemas.microsoft.com/office/drawing/2014/main" id="{29100711-9DAA-7D42-BB07-19F6005067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21985" y="5227405"/>
            <a:ext cx="812800" cy="812800"/>
          </a:xfrm>
          <a:prstGeom prst="rect">
            <a:avLst/>
          </a:prstGeom>
        </p:spPr>
      </p:pic>
    </p:spTree>
    <p:extLst>
      <p:ext uri="{BB962C8B-B14F-4D97-AF65-F5344CB8AC3E}">
        <p14:creationId xmlns:p14="http://schemas.microsoft.com/office/powerpoint/2010/main" val="23786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84597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10</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94050" y="2067495"/>
            <a:ext cx="9769198" cy="301621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Water is needed for energy conversion</a:t>
            </a:r>
          </a:p>
          <a:p>
            <a:pPr>
              <a:spcAft>
                <a:spcPts val="600"/>
              </a:spcAft>
            </a:pPr>
            <a:r>
              <a:rPr lang="en-US" sz="2000" dirty="0">
                <a:latin typeface="Open Sans"/>
                <a:ea typeface="Open Sans"/>
                <a:cs typeface="Open Sans"/>
              </a:rPr>
              <a:t>Approximately 20% of freshwater withdrawals globally are for industrial purposes, the majority of which are related to energy use and conversion.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Cooling thermal processes in the manufacturing sector,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Fuel refining and conversion,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Biofuel production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Primary fuel extraction, </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Emissions control</a:t>
            </a:r>
          </a:p>
        </p:txBody>
      </p:sp>
      <p:sp>
        <p:nvSpPr>
          <p:cNvPr id="7" name="Oval 6">
            <a:extLst>
              <a:ext uri="{FF2B5EF4-FFF2-40B4-BE49-F238E27FC236}">
                <a16:creationId xmlns:a16="http://schemas.microsoft.com/office/drawing/2014/main" id="{F9F38C67-7A24-4B45-88B2-27007B0EE33C}"/>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0.mp3" descr="Lecture8_Slide10.mp3">
            <a:hlinkClick r:id="" action="ppaction://media"/>
            <a:extLst>
              <a:ext uri="{FF2B5EF4-FFF2-40B4-BE49-F238E27FC236}">
                <a16:creationId xmlns:a16="http://schemas.microsoft.com/office/drawing/2014/main" id="{D11BF65C-2987-B849-ACB7-A3488CE444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611375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158491"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11</a:t>
            </a:fld>
            <a:endParaRPr lang="en-US"/>
          </a:p>
        </p:txBody>
      </p:sp>
      <p:sp>
        <p:nvSpPr>
          <p:cNvPr id="14" name="Rectangle 13">
            <a:extLst>
              <a:ext uri="{FF2B5EF4-FFF2-40B4-BE49-F238E27FC236}">
                <a16:creationId xmlns:a16="http://schemas.microsoft.com/office/drawing/2014/main" id="{384269BC-51AB-0B4B-B451-29D0C1FD558A}"/>
              </a:ext>
            </a:extLst>
          </p:cNvPr>
          <p:cNvSpPr/>
          <p:nvPr/>
        </p:nvSpPr>
        <p:spPr>
          <a:xfrm>
            <a:off x="694049" y="2067495"/>
            <a:ext cx="10852367" cy="3939540"/>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Energy is needed for water supply and conveyance </a:t>
            </a:r>
          </a:p>
          <a:p>
            <a:pPr>
              <a:spcAft>
                <a:spcPts val="600"/>
              </a:spcAft>
            </a:pPr>
            <a:r>
              <a:rPr lang="en-GB" sz="2000" dirty="0">
                <a:solidFill>
                  <a:srgbClr val="021318"/>
                </a:solidFill>
                <a:latin typeface="Open Sans"/>
                <a:ea typeface="Open Sans"/>
                <a:cs typeface="Open Sans"/>
              </a:rPr>
              <a:t>The water supply chain is energy intensive (</a:t>
            </a:r>
            <a:r>
              <a:rPr lang="en-US" sz="2000" dirty="0">
                <a:solidFill>
                  <a:srgbClr val="021318"/>
                </a:solidFill>
                <a:latin typeface="Open Sans"/>
                <a:ea typeface="Open Sans"/>
                <a:cs typeface="Open Sans"/>
              </a:rPr>
              <a:t>4% of electricity consumption worldwide, up to 10% in Middle East and India</a:t>
            </a:r>
            <a:r>
              <a:rPr lang="en-GB" sz="2000" dirty="0">
                <a:solidFill>
                  <a:srgbClr val="021318"/>
                </a:solidFill>
                <a:latin typeface="Open Sans"/>
                <a:ea typeface="Open Sans"/>
                <a:cs typeface="Open Sans"/>
              </a:rPr>
              <a:t>)</a:t>
            </a:r>
          </a:p>
          <a:p>
            <a:pPr>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Supply: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Surface water: 0–2,400 kWh per million litres for transportation depending on distance and change in elevation [3]</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Groundwater: Varies with depth (e.g., 140 kWh per million litres at 35 metres and 530 kWh per million litres at 120 metres)</a:t>
            </a:r>
            <a:r>
              <a:rPr lang="en-GB" sz="2000" dirty="0">
                <a:latin typeface="Open Sans"/>
                <a:ea typeface="Open Sans"/>
                <a:cs typeface="Open Sans"/>
              </a:rPr>
              <a:t> </a:t>
            </a:r>
            <a:r>
              <a:rPr lang="en-GB" sz="2000" dirty="0">
                <a:solidFill>
                  <a:srgbClr val="021318"/>
                </a:solidFill>
                <a:latin typeface="Open Sans"/>
                <a:ea typeface="Open Sans"/>
                <a:cs typeface="Open Sans"/>
              </a:rPr>
              <a:t>[3]</a:t>
            </a:r>
            <a:endParaRPr lang="en-GB" sz="2000" dirty="0">
              <a:latin typeface="Open Sans"/>
              <a:ea typeface="Open Sans"/>
              <a:cs typeface="Open Sans"/>
            </a:endParaRP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Distribution: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Average of 290 kWh per million litres, but varies widely depending on distance and change in elevation [3]</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C7C9B453-4E0B-6048-9E69-87DDF462DF35}"/>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1.mp3" descr="Lecture8_Slide11.mp3">
            <a:hlinkClick r:id="" action="ppaction://media"/>
            <a:extLst>
              <a:ext uri="{FF2B5EF4-FFF2-40B4-BE49-F238E27FC236}">
                <a16:creationId xmlns:a16="http://schemas.microsoft.com/office/drawing/2014/main" id="{05C157FD-FE90-8D44-8C36-F9A30224DF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246320306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4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042744"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12</a:t>
            </a:fld>
            <a:endParaRPr lang="en-US"/>
          </a:p>
        </p:txBody>
      </p:sp>
      <p:sp>
        <p:nvSpPr>
          <p:cNvPr id="14" name="Text Placeholder 35">
            <a:extLst>
              <a:ext uri="{FF2B5EF4-FFF2-40B4-BE49-F238E27FC236}">
                <a16:creationId xmlns:a16="http://schemas.microsoft.com/office/drawing/2014/main" id="{7FF49D77-7F56-419F-A887-6D6849403D76}"/>
              </a:ext>
            </a:extLst>
          </p:cNvPr>
          <p:cNvSpPr txBox="1">
            <a:spLocks/>
          </p:cNvSpPr>
          <p:nvPr/>
        </p:nvSpPr>
        <p:spPr>
          <a:xfrm>
            <a:off x="7413253" y="5814467"/>
            <a:ext cx="4310743" cy="582411"/>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hlinkClick r:id="rId5">
                  <a:extLst>
                    <a:ext uri="{A12FA001-AC4F-418D-AE19-62706E023703}">
                      <ahyp:hlinkClr xmlns:ahyp="http://schemas.microsoft.com/office/drawing/2018/hyperlinkcolor" val="tx"/>
                    </a:ext>
                  </a:extLst>
                </a:hlinkClick>
              </a:rPr>
              <a:t>Photo source: </a:t>
            </a:r>
            <a:r>
              <a:rPr lang="en-GB" sz="1000" i="0" dirty="0">
                <a:solidFill>
                  <a:srgbClr val="0563C1"/>
                </a:solidFill>
                <a:latin typeface="Open Sans"/>
                <a:ea typeface="Open Sans"/>
                <a:cs typeface="Open Sans"/>
                <a:hlinkClick r:id="rId5">
                  <a:extLst>
                    <a:ext uri="{A12FA001-AC4F-418D-AE19-62706E023703}">
                      <ahyp:hlinkClr xmlns:ahyp="http://schemas.microsoft.com/office/drawing/2018/hyperlinkcolor" val="tx"/>
                    </a:ext>
                  </a:extLst>
                </a:hlinkClick>
              </a:rPr>
              <a:t>"National Water and Sanitation Program brings better water and sanitation services to rural parts of Azerbaijan"</a:t>
            </a:r>
            <a:r>
              <a:rPr lang="en-GB" sz="1000" i="0" dirty="0">
                <a:latin typeface="Open Sans"/>
                <a:ea typeface="Open Sans"/>
                <a:cs typeface="Open Sans"/>
              </a:rPr>
              <a:t> by </a:t>
            </a:r>
            <a:r>
              <a:rPr lang="en-GB" sz="1000" i="0" dirty="0">
                <a:latin typeface="Open Sans"/>
                <a:ea typeface="Open Sans"/>
                <a:cs typeface="Open Sans"/>
                <a:hlinkClick r:id="rId6"/>
              </a:rPr>
              <a:t>World Bank Photo Collection</a:t>
            </a:r>
            <a:r>
              <a:rPr lang="en-GB" sz="1000" i="0" dirty="0">
                <a:latin typeface="Open Sans"/>
                <a:ea typeface="Open Sans"/>
                <a:cs typeface="Open Sans"/>
              </a:rPr>
              <a:t> is licensed under </a:t>
            </a:r>
            <a:r>
              <a:rPr lang="en-GB" sz="1000" i="0" dirty="0">
                <a:latin typeface="Open Sans"/>
                <a:ea typeface="Open Sans"/>
                <a:cs typeface="Open Sans"/>
                <a:hlinkClick r:id="rId7"/>
              </a:rPr>
              <a:t>CC BY-NC-ND 2.0</a:t>
            </a:r>
            <a:endParaRPr lang="en-GB" sz="1000" i="0" dirty="0">
              <a:latin typeface="Open Sans"/>
              <a:ea typeface="Open Sans"/>
              <a:cs typeface="Open Sans"/>
            </a:endParaRPr>
          </a:p>
        </p:txBody>
      </p:sp>
      <p:pic>
        <p:nvPicPr>
          <p:cNvPr id="15" name="Picture 14">
            <a:extLst>
              <a:ext uri="{FF2B5EF4-FFF2-40B4-BE49-F238E27FC236}">
                <a16:creationId xmlns:a16="http://schemas.microsoft.com/office/drawing/2014/main" id="{9463FF20-301A-4A65-9046-0F05524FAE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1043" y="2944151"/>
            <a:ext cx="4236931" cy="2884178"/>
          </a:xfrm>
          <a:prstGeom prst="rect">
            <a:avLst/>
          </a:prstGeom>
        </p:spPr>
      </p:pic>
      <p:sp>
        <p:nvSpPr>
          <p:cNvPr id="18" name="Rectangle 17">
            <a:extLst>
              <a:ext uri="{FF2B5EF4-FFF2-40B4-BE49-F238E27FC236}">
                <a16:creationId xmlns:a16="http://schemas.microsoft.com/office/drawing/2014/main" id="{EF51895C-2004-B541-A413-F837BA2DEC68}"/>
              </a:ext>
            </a:extLst>
          </p:cNvPr>
          <p:cNvSpPr/>
          <p:nvPr/>
        </p:nvSpPr>
        <p:spPr>
          <a:xfrm>
            <a:off x="694050" y="2067495"/>
            <a:ext cx="5937094" cy="286232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Energy is needed for water treatment</a:t>
            </a:r>
          </a:p>
          <a:p>
            <a:pPr lvl="0">
              <a:spcAft>
                <a:spcPts val="600"/>
              </a:spcAft>
            </a:pPr>
            <a:r>
              <a:rPr lang="en-GB" sz="2000" b="1" dirty="0">
                <a:solidFill>
                  <a:srgbClr val="021318"/>
                </a:solidFill>
                <a:latin typeface="Open Sans" panose="020B0606030504020204" pitchFamily="34" charset="0"/>
                <a:ea typeface="Open Sans" panose="020B0606030504020204" pitchFamily="34" charset="0"/>
                <a:cs typeface="Open Sans" panose="020B0606030504020204" pitchFamily="34" charset="0"/>
              </a:rPr>
              <a:t>Treatment: </a:t>
            </a:r>
          </a:p>
          <a:p>
            <a:pPr marL="799465" lvl="1"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26 kWh per million litres for high-quality groundwater </a:t>
            </a: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300–1400 kWh per million litres for brackish groundwater desalination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marL="799465" lvl="1"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3,600–4,500 kwh per million litres for seawater desalination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26C5CE1-4DFB-CE4A-9AD4-86537204B134}"/>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2.mp3" descr="Lecture8_Slide12.mp3">
            <a:hlinkClick r:id="" action="ppaction://media"/>
            <a:extLst>
              <a:ext uri="{FF2B5EF4-FFF2-40B4-BE49-F238E27FC236}">
                <a16:creationId xmlns:a16="http://schemas.microsoft.com/office/drawing/2014/main" id="{ED4CE71C-9FDD-BE43-AB7A-23D8C6C1B3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929230"/>
            <a:ext cx="812800" cy="812800"/>
          </a:xfrm>
          <a:prstGeom prst="rect">
            <a:avLst/>
          </a:prstGeom>
        </p:spPr>
      </p:pic>
    </p:spTree>
    <p:extLst>
      <p:ext uri="{BB962C8B-B14F-4D97-AF65-F5344CB8AC3E}">
        <p14:creationId xmlns:p14="http://schemas.microsoft.com/office/powerpoint/2010/main" val="183344610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4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996445"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13</a:t>
            </a:fld>
            <a:endParaRPr lang="en-US"/>
          </a:p>
        </p:txBody>
      </p:sp>
      <p:sp>
        <p:nvSpPr>
          <p:cNvPr id="12" name="Rectangle 11">
            <a:extLst>
              <a:ext uri="{FF2B5EF4-FFF2-40B4-BE49-F238E27FC236}">
                <a16:creationId xmlns:a16="http://schemas.microsoft.com/office/drawing/2014/main" id="{70162604-F80F-0F40-A52A-2E82CB6B39BE}"/>
              </a:ext>
            </a:extLst>
          </p:cNvPr>
          <p:cNvSpPr/>
          <p:nvPr/>
        </p:nvSpPr>
        <p:spPr>
          <a:xfrm>
            <a:off x="679672" y="2038741"/>
            <a:ext cx="11096781" cy="4093428"/>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energy–water interlinkages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timing and magnitude of water withdrawals and releases for energy applications can compete with, or interrupt, other uses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There are important linkages between technology choice in the power sector and water demand </a:t>
            </a:r>
          </a:p>
          <a:p>
            <a:pPr marL="1200150" lvl="2" indent="-285750">
              <a:spcAft>
                <a:spcPts val="600"/>
              </a:spcAft>
              <a:buFont typeface="Arial" panose="020B0604020202020204" pitchFamily="34" charset="0"/>
              <a:buChar char="•"/>
            </a:pPr>
            <a:r>
              <a:rPr lang="en-US" sz="2000" dirty="0">
                <a:latin typeface="Open Sans"/>
                <a:ea typeface="Open Sans"/>
                <a:cs typeface="Open Sans"/>
              </a:rPr>
              <a:t>Some low carbon technologies (e.g., solar PV or wind) have a small water footprint</a:t>
            </a:r>
          </a:p>
          <a:p>
            <a:pPr marL="1200150" lvl="2" indent="-285750">
              <a:spcAft>
                <a:spcPts val="600"/>
              </a:spcAft>
              <a:buFont typeface="Arial" panose="020B0604020202020204" pitchFamily="34" charset="0"/>
              <a:buChar char="•"/>
            </a:pPr>
            <a:r>
              <a:rPr lang="en-US" sz="2000" dirty="0">
                <a:latin typeface="Open Sans"/>
                <a:ea typeface="Open Sans"/>
                <a:cs typeface="Open Sans"/>
              </a:rPr>
              <a:t>Others have a large water footprint (e.g., nuclear, geothermal, and solar thermal)</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 Several factors can lead to increasing  energy intensity of water supply</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Urbanization</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Lower quality water sources</a:t>
            </a:r>
          </a:p>
          <a:p>
            <a:pPr marL="1200150" lvl="2"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More water treatment</a:t>
            </a:r>
          </a:p>
        </p:txBody>
      </p:sp>
      <p:sp>
        <p:nvSpPr>
          <p:cNvPr id="6" name="Oval 5">
            <a:extLst>
              <a:ext uri="{FF2B5EF4-FFF2-40B4-BE49-F238E27FC236}">
                <a16:creationId xmlns:a16="http://schemas.microsoft.com/office/drawing/2014/main" id="{E84D8AD7-3EAE-D244-AA95-6525FA19FD1B}"/>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3.mp3" descr="Lecture8_Slide13.mp3">
            <a:hlinkClick r:id="" action="ppaction://media"/>
            <a:extLst>
              <a:ext uri="{FF2B5EF4-FFF2-40B4-BE49-F238E27FC236}">
                <a16:creationId xmlns:a16="http://schemas.microsoft.com/office/drawing/2014/main" id="{C2B134CB-89E0-644A-9470-F9B2CAC82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66949" y="926788"/>
            <a:ext cx="812800" cy="812800"/>
          </a:xfrm>
          <a:prstGeom prst="rect">
            <a:avLst/>
          </a:prstGeom>
        </p:spPr>
      </p:pic>
    </p:spTree>
    <p:extLst>
      <p:ext uri="{BB962C8B-B14F-4D97-AF65-F5344CB8AC3E}">
        <p14:creationId xmlns:p14="http://schemas.microsoft.com/office/powerpoint/2010/main" val="500993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8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8.2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14</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BP (2021), </a:t>
            </a:r>
            <a:r>
              <a:rPr lang="en-US" b="0" i="0" dirty="0">
                <a:solidFill>
                  <a:srgbClr val="333333"/>
                </a:solidFill>
                <a:effectLst/>
                <a:latin typeface="Lato" panose="020F0502020204030203" pitchFamily="34" charset="0"/>
              </a:rPr>
              <a:t>BP Statistical Review of World Energy 2021 and Ember </a:t>
            </a:r>
            <a:r>
              <a:rPr lang="en-US" b="0" i="0" dirty="0">
                <a:solidFill>
                  <a:srgbClr val="333333"/>
                </a:solidFill>
                <a:effectLst/>
                <a:latin typeface="Lato" panose="020F0502020204030203" pitchFamily="34" charset="0"/>
                <a:hlinkClick r:id="rId2"/>
              </a:rPr>
              <a:t>https://ember-climate.org/data/</a:t>
            </a:r>
            <a:endParaRPr lang="en-US" b="0" i="0" dirty="0">
              <a:solidFill>
                <a:srgbClr val="333333"/>
              </a:solidFill>
              <a:effectLst/>
              <a:latin typeface="Lato" panose="020F0502020204030203" pitchFamily="34" charset="0"/>
            </a:endParaRPr>
          </a:p>
          <a:p>
            <a:r>
              <a:rPr lang="en-US" b="0" i="0" dirty="0">
                <a:solidFill>
                  <a:srgbClr val="333333"/>
                </a:solidFill>
                <a:effectLst/>
                <a:latin typeface="Lato" panose="020F0502020204030203" pitchFamily="34" charset="0"/>
              </a:rPr>
              <a:t>World Economic Forum (2011), Water Security: The Water-Food-Energy-Climate Nexus </a:t>
            </a:r>
            <a:endParaRPr lang="en-US" dirty="0"/>
          </a:p>
        </p:txBody>
      </p:sp>
    </p:spTree>
    <p:extLst>
      <p:ext uri="{BB962C8B-B14F-4D97-AF65-F5344CB8AC3E}">
        <p14:creationId xmlns:p14="http://schemas.microsoft.com/office/powerpoint/2010/main" val="426444690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43242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15</a:t>
            </a:fld>
            <a:endParaRPr lang="en-US"/>
          </a:p>
        </p:txBody>
      </p:sp>
      <p:sp>
        <p:nvSpPr>
          <p:cNvPr id="14" name="Rectangle 13">
            <a:extLst>
              <a:ext uri="{FF2B5EF4-FFF2-40B4-BE49-F238E27FC236}">
                <a16:creationId xmlns:a16="http://schemas.microsoft.com/office/drawing/2014/main" id="{C1DB1DB5-BCBE-2746-BBF8-9618CEB07F1B}"/>
              </a:ext>
            </a:extLst>
          </p:cNvPr>
          <p:cNvSpPr/>
          <p:nvPr/>
        </p:nvSpPr>
        <p:spPr>
          <a:xfrm>
            <a:off x="683777" y="2067495"/>
            <a:ext cx="9667790" cy="286232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energy in the form of solid biomass</a:t>
            </a:r>
          </a:p>
          <a:p>
            <a:pPr marL="285750" indent="-285750">
              <a:spcAft>
                <a:spcPts val="600"/>
              </a:spcAft>
              <a:buFont typeface="Arial" panose="020B0604020202020204" pitchFamily="34" charset="0"/>
              <a:buChar char="•"/>
            </a:pPr>
            <a:r>
              <a:rPr lang="en-US" sz="2000" dirty="0">
                <a:latin typeface="Open Sans"/>
                <a:ea typeface="Open Sans"/>
                <a:cs typeface="Open Sans"/>
              </a:rPr>
              <a:t>Bioenergy accounts for a little more than 10% (60 EJ) of the world’s total primary energy supply [1]</a:t>
            </a:r>
          </a:p>
          <a:p>
            <a:pPr marL="285750" indent="-285750">
              <a:spcAft>
                <a:spcPts val="600"/>
              </a:spcAft>
              <a:buFont typeface="Arial" panose="020B0604020202020204" pitchFamily="34" charset="0"/>
              <a:buChar char="•"/>
            </a:pPr>
            <a:r>
              <a:rPr lang="en-US" sz="2000" dirty="0">
                <a:latin typeface="Open Sans"/>
                <a:ea typeface="Open Sans"/>
                <a:cs typeface="Open Sans"/>
              </a:rPr>
              <a:t>35% of the world population have </a:t>
            </a:r>
            <a:r>
              <a:rPr lang="en-US" sz="2000" b="1" dirty="0">
                <a:latin typeface="Open Sans"/>
                <a:ea typeface="Open Sans"/>
                <a:cs typeface="Open Sans"/>
              </a:rPr>
              <a:t>no access to safe and clean energy</a:t>
            </a:r>
            <a:r>
              <a:rPr lang="en-US" sz="2000" dirty="0">
                <a:latin typeface="Open Sans"/>
                <a:ea typeface="Open Sans"/>
                <a:cs typeface="Open Sans"/>
              </a:rPr>
              <a:t> for cooking and many rely on wood fuel and charcoal for their energy needs [2,3]</a:t>
            </a: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bioenergy for electricity generation</a:t>
            </a:r>
          </a:p>
          <a:p>
            <a:pPr marL="285750" indent="-285750">
              <a:spcAft>
                <a:spcPts val="600"/>
              </a:spcAft>
              <a:buFont typeface="Arial" panose="020B0604020202020204" pitchFamily="34" charset="0"/>
              <a:buChar char="•"/>
            </a:pPr>
            <a:r>
              <a:rPr lang="en-US" sz="2000" dirty="0">
                <a:latin typeface="Open Sans"/>
                <a:ea typeface="Open Sans"/>
                <a:cs typeface="Open Sans"/>
              </a:rPr>
              <a:t>About 500 </a:t>
            </a:r>
            <a:r>
              <a:rPr lang="en-US" sz="2000" dirty="0" err="1">
                <a:latin typeface="Open Sans"/>
                <a:ea typeface="Open Sans"/>
                <a:cs typeface="Open Sans"/>
              </a:rPr>
              <a:t>TWh</a:t>
            </a:r>
            <a:r>
              <a:rPr lang="en-US" sz="2000" dirty="0">
                <a:latin typeface="Open Sans"/>
                <a:ea typeface="Open Sans"/>
                <a:cs typeface="Open Sans"/>
              </a:rPr>
              <a:t> of electricity is produced from biomass annually. This is equivalent to about 2% of world electricity generation [1]</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30998CA0-BC21-4C47-B52B-8C390AFF86A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5.mp3" descr="Lecture8_Slide15.mp3">
            <a:hlinkClick r:id="" action="ppaction://media"/>
            <a:extLst>
              <a:ext uri="{FF2B5EF4-FFF2-40B4-BE49-F238E27FC236}">
                <a16:creationId xmlns:a16="http://schemas.microsoft.com/office/drawing/2014/main" id="{CE8921B9-330C-E94D-9805-6FDD0C69F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276301261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93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5563605"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16</a:t>
            </a:fld>
            <a:endParaRPr lang="en-US"/>
          </a:p>
        </p:txBody>
      </p:sp>
      <p:sp>
        <p:nvSpPr>
          <p:cNvPr id="15" name="Rectangle 14">
            <a:extLst>
              <a:ext uri="{FF2B5EF4-FFF2-40B4-BE49-F238E27FC236}">
                <a16:creationId xmlns:a16="http://schemas.microsoft.com/office/drawing/2014/main" id="{39534394-D624-DC43-9655-DFB5D118CE0C}"/>
              </a:ext>
            </a:extLst>
          </p:cNvPr>
          <p:cNvSpPr/>
          <p:nvPr/>
        </p:nvSpPr>
        <p:spPr>
          <a:xfrm>
            <a:off x="683777" y="2067495"/>
            <a:ext cx="9667790" cy="3323987"/>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Land is used to provide energy in the form of liquid biofuels </a:t>
            </a:r>
          </a:p>
          <a:p>
            <a:pPr marL="285750" indent="-285750">
              <a:spcAft>
                <a:spcPts val="600"/>
              </a:spcAft>
              <a:buFont typeface="Arial" panose="020B0604020202020204" pitchFamily="34" charset="0"/>
              <a:buChar char="•"/>
            </a:pPr>
            <a:r>
              <a:rPr lang="en-US" sz="2000" dirty="0">
                <a:latin typeface="Open Sans"/>
                <a:ea typeface="Open Sans"/>
                <a:cs typeface="Open Sans"/>
              </a:rPr>
              <a:t>Many countries have pursued mandates, subsidies, or other support measures to increase biofuel production with the aim to:</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dependence on liquid fuel imports</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GHG emissions </a:t>
            </a:r>
          </a:p>
          <a:p>
            <a:pPr marL="742950" lvl="1" indent="-285750">
              <a:spcAft>
                <a:spcPts val="600"/>
              </a:spcAft>
              <a:buFont typeface="Arial" panose="020B0604020202020204" pitchFamily="34" charset="0"/>
              <a:buChar char="•"/>
            </a:pPr>
            <a:r>
              <a:rPr lang="en-US" sz="2000" dirty="0">
                <a:latin typeface="Open Sans"/>
                <a:ea typeface="Open Sans"/>
                <a:cs typeface="Open Sans"/>
              </a:rPr>
              <a:t>Boost income of farmers</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Approximately 15% of harvested maize and over 20% of sugarcane are used to produce bioethanol </a:t>
            </a:r>
          </a:p>
          <a:p>
            <a:pPr marL="285750"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Approximately 15% of harvested oil seeds are used to produce biodiesel</a:t>
            </a:r>
          </a:p>
        </p:txBody>
      </p:sp>
      <p:sp>
        <p:nvSpPr>
          <p:cNvPr id="7" name="Oval 6">
            <a:extLst>
              <a:ext uri="{FF2B5EF4-FFF2-40B4-BE49-F238E27FC236}">
                <a16:creationId xmlns:a16="http://schemas.microsoft.com/office/drawing/2014/main" id="{85834A53-3353-854E-B199-3DA3B2219200}"/>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6.mp3" descr="Lecture8_Slide16.mp3">
            <a:hlinkClick r:id="" action="ppaction://media"/>
            <a:extLst>
              <a:ext uri="{FF2B5EF4-FFF2-40B4-BE49-F238E27FC236}">
                <a16:creationId xmlns:a16="http://schemas.microsoft.com/office/drawing/2014/main" id="{D7F85803-1EF9-0C47-815E-DBE74124F8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12262585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79967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17</a:t>
            </a:fld>
            <a:endParaRPr lang="en-US"/>
          </a:p>
        </p:txBody>
      </p:sp>
      <p:sp>
        <p:nvSpPr>
          <p:cNvPr id="14" name="Rectangle 13">
            <a:extLst>
              <a:ext uri="{FF2B5EF4-FFF2-40B4-BE49-F238E27FC236}">
                <a16:creationId xmlns:a16="http://schemas.microsoft.com/office/drawing/2014/main" id="{4578E0D7-5752-5349-955D-B4BE34B9B6B5}"/>
              </a:ext>
            </a:extLst>
          </p:cNvPr>
          <p:cNvSpPr/>
          <p:nvPr/>
        </p:nvSpPr>
        <p:spPr>
          <a:xfrm>
            <a:off x="683777" y="2067495"/>
            <a:ext cx="9667790" cy="4093428"/>
          </a:xfrm>
          <a:prstGeom prst="rect">
            <a:avLst/>
          </a:prstGeom>
        </p:spPr>
        <p:txBody>
          <a:bodyPr wrap="square" lIns="91440" tIns="45720" rIns="91440" bIns="45720" anchor="t">
            <a:spAutoFit/>
          </a:bodyPr>
          <a:lstStyle/>
          <a:p>
            <a:pPr>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or fuel is used directly in agriculture to:</a:t>
            </a:r>
          </a:p>
          <a:p>
            <a:pPr marL="342900"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Power agricultural machinery for field preparation, crop harvesting, drying, and processing</a:t>
            </a:r>
          </a:p>
          <a:p>
            <a:pPr marL="342900"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Pump water for irrigation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Heat or cool buildings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Lighting</a:t>
            </a: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Livestock operations consume direct energy for ventilation systems, refrigeration, lighting, heating, watering, motors, and waste handling</a:t>
            </a:r>
          </a:p>
          <a:p>
            <a:pPr>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2000" dirty="0">
                <a:solidFill>
                  <a:srgbClr val="021318"/>
                </a:solidFill>
                <a:latin typeface="Open Sans"/>
                <a:ea typeface="Open Sans"/>
                <a:cs typeface="Open Sans"/>
              </a:rPr>
              <a:t>In 2018 about 2.2% of final energy demand was used directly in agriculture [1]</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EF15C07-5D9B-5F4B-8FE7-0FA6481EB0BF}"/>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7.mp3" descr="Lecture8_Slide17.mp3">
            <a:hlinkClick r:id="" action="ppaction://media"/>
            <a:extLst>
              <a:ext uri="{FF2B5EF4-FFF2-40B4-BE49-F238E27FC236}">
                <a16:creationId xmlns:a16="http://schemas.microsoft.com/office/drawing/2014/main" id="{E1D23927-D7AD-2F4B-AF12-D09E59B117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5857" y="931624"/>
            <a:ext cx="812800" cy="812800"/>
          </a:xfrm>
          <a:prstGeom prst="rect">
            <a:avLst/>
          </a:prstGeom>
        </p:spPr>
      </p:pic>
    </p:spTree>
    <p:extLst>
      <p:ext uri="{BB962C8B-B14F-4D97-AF65-F5344CB8AC3E}">
        <p14:creationId xmlns:p14="http://schemas.microsoft.com/office/powerpoint/2010/main" val="246802614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7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18</a:t>
            </a:fld>
            <a:endParaRPr lang="en-US"/>
          </a:p>
        </p:txBody>
      </p:sp>
      <p:sp>
        <p:nvSpPr>
          <p:cNvPr id="12" name="Rectangle 11">
            <a:extLst>
              <a:ext uri="{FF2B5EF4-FFF2-40B4-BE49-F238E27FC236}">
                <a16:creationId xmlns:a16="http://schemas.microsoft.com/office/drawing/2014/main" id="{5BBDFD61-198F-7C45-B388-30E55413F266}"/>
              </a:ext>
            </a:extLst>
          </p:cNvPr>
          <p:cNvSpPr/>
          <p:nvPr/>
        </p:nvSpPr>
        <p:spPr>
          <a:xfrm>
            <a:off x="683777" y="2067495"/>
            <a:ext cx="9667790" cy="3400931"/>
          </a:xfrm>
          <a:prstGeom prst="rect">
            <a:avLst/>
          </a:prstGeom>
        </p:spPr>
        <p:txBody>
          <a:bodyPr wrap="square" lIns="91440" tIns="45720" rIns="91440" bIns="45720" anchor="t">
            <a:spAutoFit/>
          </a:bodyPr>
          <a:lstStyle/>
          <a:p>
            <a:pPr>
              <a:spcAft>
                <a:spcPts val="600"/>
              </a:spcAft>
            </a:pP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Energy in the form of electricity and fuel is used in the food value chain to:</a:t>
            </a:r>
          </a:p>
          <a:p>
            <a:pPr marL="342900" indent="-342900">
              <a:spcAft>
                <a:spcPts val="600"/>
              </a:spcAft>
              <a:buFont typeface="Arial" panose="020B0604020202020204" pitchFamily="34" charset="0"/>
              <a:buChar char="•"/>
            </a:pPr>
            <a:r>
              <a:rPr lang="en-GB" sz="2000" dirty="0">
                <a:solidFill>
                  <a:srgbClr val="021318"/>
                </a:solidFill>
                <a:latin typeface="Open Sans"/>
                <a:ea typeface="Open Sans"/>
                <a:cs typeface="Open Sans"/>
              </a:rPr>
              <a:t>Produce fertilizer, pesticides, and other agricultural inputs</a:t>
            </a:r>
          </a:p>
          <a:p>
            <a:pPr marL="342900" indent="-342900">
              <a:spcAft>
                <a:spcPts val="600"/>
              </a:spcAft>
              <a:buFont typeface="Arial" panose="020B0604020202020204" pitchFamily="34" charset="0"/>
              <a:buChar char="•"/>
            </a:pPr>
            <a:r>
              <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Transport crops and food products</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Process foods (e.g., dairy, milling, etc.)</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Refrigeration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Preparation/cooking </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a:p>
            <a:pPr>
              <a:spcAft>
                <a:spcPts val="600"/>
              </a:spcAft>
            </a:pPr>
            <a:r>
              <a:rPr lang="en-GB" sz="2000" dirty="0">
                <a:solidFill>
                  <a:srgbClr val="021318"/>
                </a:solidFill>
                <a:latin typeface="Open Sans"/>
                <a:ea typeface="Open Sans"/>
                <a:cs typeface="Open Sans"/>
              </a:rPr>
              <a:t>In total the FAO estimates that the direct and indirect energy use related to the food value chain account for around 30% of total energy consumption [4]</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766A6A3A-734E-7A44-95AE-B171A1A8F9B6}"/>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8.mp3" descr="Lecture8_Slide18.mp3">
            <a:hlinkClick r:id="" action="ppaction://media"/>
            <a:extLst>
              <a:ext uri="{FF2B5EF4-FFF2-40B4-BE49-F238E27FC236}">
                <a16:creationId xmlns:a16="http://schemas.microsoft.com/office/drawing/2014/main" id="{045F69EC-3417-7D47-A74E-4C7FB9CBE4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36844428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579757" cy="1325563"/>
          </a:xfrm>
        </p:spPr>
        <p:txBody>
          <a:bodyPr>
            <a:normAutofit/>
          </a:bodyPr>
          <a:lstStyle/>
          <a:p>
            <a:r>
              <a:rPr lang="en-US" dirty="0">
                <a:latin typeface="Open Sans"/>
                <a:ea typeface="Open Sans"/>
                <a:cs typeface="Open Sans"/>
              </a:rPr>
              <a:t>8.3 Energy–land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19</a:t>
            </a:fld>
            <a:endParaRPr lang="en-US"/>
          </a:p>
        </p:txBody>
      </p:sp>
      <p:sp>
        <p:nvSpPr>
          <p:cNvPr id="14" name="Rectangle 13">
            <a:extLst>
              <a:ext uri="{FF2B5EF4-FFF2-40B4-BE49-F238E27FC236}">
                <a16:creationId xmlns:a16="http://schemas.microsoft.com/office/drawing/2014/main" id="{46BC2FFF-8039-0B40-AB56-21E5B5DA879D}"/>
              </a:ext>
            </a:extLst>
          </p:cNvPr>
          <p:cNvSpPr/>
          <p:nvPr/>
        </p:nvSpPr>
        <p:spPr>
          <a:xfrm>
            <a:off x="683777" y="2067495"/>
            <a:ext cx="9667790" cy="2554545"/>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energy–land interlinkages</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vs fuel. Competition for land (and water) between energy and other uses and potential detrimental impacts on food (and water) security</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Bioenergy as a strategy to reduce carbon emission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loss/waste and impact on energy use and emissions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Deforestation due to unsustainable biomass harvesting or land conversion for energy applications</a:t>
            </a:r>
            <a:endParaRPr lang="en-GB"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68BEFB5-570D-1247-BAB9-0F28791F278A}"/>
              </a:ext>
            </a:extLst>
          </p:cNvPr>
          <p:cNvSpPr/>
          <p:nvPr/>
        </p:nvSpPr>
        <p:spPr>
          <a:xfrm>
            <a:off x="5243332"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19.mp3" descr="Lecture8_Slide19.mp3">
            <a:hlinkClick r:id="" action="ppaction://media"/>
            <a:extLst>
              <a:ext uri="{FF2B5EF4-FFF2-40B4-BE49-F238E27FC236}">
                <a16:creationId xmlns:a16="http://schemas.microsoft.com/office/drawing/2014/main" id="{FA060AEC-0FFD-D240-BEBE-6D151F514E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14697" y="931624"/>
            <a:ext cx="812800" cy="812800"/>
          </a:xfrm>
          <a:prstGeom prst="rect">
            <a:avLst/>
          </a:prstGeom>
        </p:spPr>
      </p:pic>
    </p:spTree>
    <p:extLst>
      <p:ext uri="{BB962C8B-B14F-4D97-AF65-F5344CB8AC3E}">
        <p14:creationId xmlns:p14="http://schemas.microsoft.com/office/powerpoint/2010/main" val="7583125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E1472A-AEBD-EC42-8655-4A8C7C9AD49D}"/>
              </a:ext>
            </a:extLst>
          </p:cNvPr>
          <p:cNvSpPr>
            <a:spLocks noGrp="1"/>
          </p:cNvSpPr>
          <p:nvPr>
            <p:ph type="title"/>
          </p:nvPr>
        </p:nvSpPr>
        <p:spPr>
          <a:xfrm>
            <a:off x="663880" y="681037"/>
            <a:ext cx="9457150" cy="1325563"/>
          </a:xfrm>
        </p:spPr>
        <p:txBody>
          <a:bodyPr/>
          <a:lstStyle/>
          <a:p>
            <a:r>
              <a:rPr lang="en-US" dirty="0"/>
              <a:t>Learning outcomes</a:t>
            </a:r>
          </a:p>
        </p:txBody>
      </p:sp>
      <p:sp>
        <p:nvSpPr>
          <p:cNvPr id="8" name="Content Placeholder 7">
            <a:extLst>
              <a:ext uri="{FF2B5EF4-FFF2-40B4-BE49-F238E27FC236}">
                <a16:creationId xmlns:a16="http://schemas.microsoft.com/office/drawing/2014/main" id="{70B02E1B-FDA7-974A-95B2-BEA2A22EA2D6}"/>
              </a:ext>
            </a:extLst>
          </p:cNvPr>
          <p:cNvSpPr>
            <a:spLocks noGrp="1"/>
          </p:cNvSpPr>
          <p:nvPr>
            <p:ph idx="1"/>
          </p:nvPr>
        </p:nvSpPr>
        <p:spPr>
          <a:xfrm>
            <a:off x="663880" y="2582945"/>
            <a:ext cx="10514556" cy="3421930"/>
          </a:xfrm>
        </p:spPr>
        <p:txBody>
          <a:bodyPr vert="horz" lIns="91440" tIns="45720" rIns="91440" bIns="45720" rtlCol="0" anchor="t">
            <a:normAutofit/>
          </a:bodyPr>
          <a:lstStyle/>
          <a:p>
            <a:r>
              <a:rPr lang="en-US" dirty="0">
                <a:latin typeface="Open Sans SemiBold"/>
                <a:ea typeface="Open Sans SemiBold"/>
                <a:cs typeface="Open Sans SemiBold"/>
              </a:rPr>
              <a:t>ILO1: Become familiar with the contribution of land-use, land-use change, and the energy sector in climate change, as well as the vulnerability of land, energy, and water systems to climate change</a:t>
            </a:r>
          </a:p>
          <a:p>
            <a:r>
              <a:rPr lang="en-US" dirty="0"/>
              <a:t>ILO2: Learn the ways in which energy and water systems are interlinked and what the associated policy questions are</a:t>
            </a:r>
          </a:p>
          <a:p>
            <a:r>
              <a:rPr lang="en-US" dirty="0">
                <a:latin typeface="Open Sans SemiBold"/>
                <a:ea typeface="Open Sans SemiBold"/>
                <a:cs typeface="Open Sans SemiBold"/>
              </a:rPr>
              <a:t>ILO3: Learn the ways in which energy and land systems are interlinked and what the associated policy questions are</a:t>
            </a:r>
          </a:p>
          <a:p>
            <a:r>
              <a:rPr lang="en-US" dirty="0"/>
              <a:t>ILO4: Learn the ways in which land and water systems are interlinked and what the associated policy questions are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AE0C180-E850-3A4A-8375-F912016CCA2B}"/>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a:t>
            </a:fld>
            <a:endParaRPr lang="en-US" dirty="0"/>
          </a:p>
        </p:txBody>
      </p:sp>
      <p:sp>
        <p:nvSpPr>
          <p:cNvPr id="9" name="Text Placeholder 8">
            <a:extLst>
              <a:ext uri="{FF2B5EF4-FFF2-40B4-BE49-F238E27FC236}">
                <a16:creationId xmlns:a16="http://schemas.microsoft.com/office/drawing/2014/main" id="{D27A0780-8282-0B4E-A3FE-AB5268C33540}"/>
              </a:ext>
            </a:extLst>
          </p:cNvPr>
          <p:cNvSpPr>
            <a:spLocks noGrp="1"/>
          </p:cNvSpPr>
          <p:nvPr>
            <p:ph type="body" sz="quarter" idx="15"/>
          </p:nvPr>
        </p:nvSpPr>
        <p:spPr>
          <a:xfrm>
            <a:off x="663575" y="2016125"/>
            <a:ext cx="4766984" cy="439738"/>
          </a:xfrm>
        </p:spPr>
        <p:txBody>
          <a:bodyPr>
            <a:noAutofit/>
          </a:bodyPr>
          <a:lstStyle/>
          <a:p>
            <a:r>
              <a:rPr lang="en-US" dirty="0"/>
              <a:t>By the end of this lecture, you will:</a:t>
            </a:r>
          </a:p>
        </p:txBody>
      </p:sp>
      <p:sp>
        <p:nvSpPr>
          <p:cNvPr id="10" name="Oval 9">
            <a:extLst>
              <a:ext uri="{FF2B5EF4-FFF2-40B4-BE49-F238E27FC236}">
                <a16:creationId xmlns:a16="http://schemas.microsoft.com/office/drawing/2014/main" id="{8639C718-FF71-B847-BC9E-7276872711FB}"/>
              </a:ext>
            </a:extLst>
          </p:cNvPr>
          <p:cNvSpPr/>
          <p:nvPr/>
        </p:nvSpPr>
        <p:spPr>
          <a:xfrm>
            <a:off x="5932733" y="1390118"/>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2.mp3" descr="Lecture8_Slide2.mp3">
            <a:hlinkClick r:id="" action="ppaction://media"/>
            <a:extLst>
              <a:ext uri="{FF2B5EF4-FFF2-40B4-BE49-F238E27FC236}">
                <a16:creationId xmlns:a16="http://schemas.microsoft.com/office/drawing/2014/main" id="{57A01287-7333-B44D-8A03-E723A6861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4098" y="1461483"/>
            <a:ext cx="812800" cy="812800"/>
          </a:xfrm>
          <a:prstGeom prst="rect">
            <a:avLst/>
          </a:prstGeom>
        </p:spPr>
      </p:pic>
    </p:spTree>
    <p:extLst>
      <p:ext uri="{BB962C8B-B14F-4D97-AF65-F5344CB8AC3E}">
        <p14:creationId xmlns:p14="http://schemas.microsoft.com/office/powerpoint/2010/main" val="243141806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8.3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20</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vert="horz" lIns="91440" tIns="45720" rIns="91440" bIns="45720" rtlCol="0" anchor="t">
            <a:normAutofit/>
          </a:bodyPr>
          <a:lstStyle/>
          <a:p>
            <a:r>
              <a:rPr lang="en-US" dirty="0"/>
              <a:t>International Energy Agency (2020), World Energy Balances </a:t>
            </a:r>
          </a:p>
          <a:p>
            <a:r>
              <a:rPr lang="en-US" dirty="0"/>
              <a:t>United Nations (2020), The Sustainable Development Goals Report 2020, </a:t>
            </a:r>
            <a:r>
              <a:rPr lang="en-US" dirty="0">
                <a:hlinkClick r:id="rId2"/>
              </a:rPr>
              <a:t>https://unstats.un.org/sdgs/report/2020/The-Sustainable-Development-Goals-Report-2020.pdf</a:t>
            </a:r>
            <a:r>
              <a:rPr lang="en-US" dirty="0"/>
              <a:t> </a:t>
            </a:r>
          </a:p>
          <a:p>
            <a:r>
              <a:rPr lang="en-US" dirty="0"/>
              <a:t>United Nations, SDG Indicators - United Nations Global SDG database </a:t>
            </a:r>
            <a:r>
              <a:rPr lang="en-US" dirty="0">
                <a:hlinkClick r:id="rId3"/>
              </a:rPr>
              <a:t>https://unstats.un.org/sdgs/indicators/database/</a:t>
            </a:r>
            <a:endParaRPr lang="en-US" dirty="0"/>
          </a:p>
          <a:p>
            <a:r>
              <a:rPr lang="en-US" dirty="0">
                <a:latin typeface="Open Sans"/>
                <a:ea typeface="Open Sans"/>
                <a:cs typeface="Open Sans"/>
              </a:rPr>
              <a:t>Food and Agriculture Organization (2011), “Energy-Smart” Food For People And Climate </a:t>
            </a:r>
            <a:r>
              <a:rPr lang="en-US" dirty="0">
                <a:latin typeface="Open Sans"/>
                <a:ea typeface="Open Sans"/>
                <a:cs typeface="Open Sans"/>
                <a:hlinkClick r:id="rId4"/>
              </a:rPr>
              <a:t>http://www.fao.org/3/i2454e/i2454e.pdf</a:t>
            </a:r>
            <a:r>
              <a:rPr lang="en-US" dirty="0">
                <a:latin typeface="Open Sans"/>
                <a:ea typeface="Open Sans"/>
                <a:cs typeface="Open Sans"/>
              </a:rPr>
              <a:t> </a:t>
            </a:r>
            <a:endParaRPr lang="en-US" dirty="0"/>
          </a:p>
          <a:p>
            <a:endParaRPr lang="en-US" dirty="0"/>
          </a:p>
          <a:p>
            <a:endParaRPr lang="en-US" dirty="0"/>
          </a:p>
        </p:txBody>
      </p:sp>
    </p:spTree>
    <p:extLst>
      <p:ext uri="{BB962C8B-B14F-4D97-AF65-F5344CB8AC3E}">
        <p14:creationId xmlns:p14="http://schemas.microsoft.com/office/powerpoint/2010/main" val="3103779259"/>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4788101"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21</a:t>
            </a:fld>
            <a:endParaRPr lang="en-US"/>
          </a:p>
        </p:txBody>
      </p:sp>
      <p:sp>
        <p:nvSpPr>
          <p:cNvPr id="14" name="Rectangle 13">
            <a:extLst>
              <a:ext uri="{FF2B5EF4-FFF2-40B4-BE49-F238E27FC236}">
                <a16:creationId xmlns:a16="http://schemas.microsoft.com/office/drawing/2014/main" id="{10D87746-1CE9-DA42-B86A-36E0E2FAFF5B}"/>
              </a:ext>
            </a:extLst>
          </p:cNvPr>
          <p:cNvSpPr/>
          <p:nvPr/>
        </p:nvSpPr>
        <p:spPr>
          <a:xfrm>
            <a:off x="683038" y="2064441"/>
            <a:ext cx="8593585" cy="2169825"/>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Land use is closely interlinked with water use and the water cycle</a:t>
            </a:r>
            <a:r>
              <a:rPr lang="en-GB"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The water balance is closely linked with land use (refer to lecture 7)</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Evapotranspiration, run-off, groundwater infiltration, and storage capacity are all dependent on land cover</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The type of land use and land-use change will consequently have major impacts on the hydrology in a watershed</a:t>
            </a:r>
            <a:endParaRPr lang="en-GB" sz="2000" dirty="0">
              <a:solidFill>
                <a:srgbClr val="021318"/>
              </a:solidFill>
              <a:latin typeface="Open Sans"/>
              <a:ea typeface="Open Sans"/>
              <a:cs typeface="Open Sans"/>
            </a:endParaRPr>
          </a:p>
        </p:txBody>
      </p:sp>
      <p:pic>
        <p:nvPicPr>
          <p:cNvPr id="15" name="Picture 14">
            <a:extLst>
              <a:ext uri="{FF2B5EF4-FFF2-40B4-BE49-F238E27FC236}">
                <a16:creationId xmlns:a16="http://schemas.microsoft.com/office/drawing/2014/main" id="{F166EB24-172A-A048-BFCD-25EBE48DC459}"/>
              </a:ext>
            </a:extLst>
          </p:cNvPr>
          <p:cNvPicPr>
            <a:picLocks noChangeAspect="1"/>
          </p:cNvPicPr>
          <p:nvPr/>
        </p:nvPicPr>
        <p:blipFill rotWithShape="1">
          <a:blip r:embed="rId5">
            <a:extLst>
              <a:ext uri="{28A0092B-C50C-407E-A947-70E740481C1C}">
                <a14:useLocalDpi xmlns:a14="http://schemas.microsoft.com/office/drawing/2010/main" val="0"/>
              </a:ext>
            </a:extLst>
          </a:blip>
          <a:srcRect t="10754"/>
          <a:stretch/>
        </p:blipFill>
        <p:spPr>
          <a:xfrm>
            <a:off x="7080285" y="4055470"/>
            <a:ext cx="4519912" cy="1942794"/>
          </a:xfrm>
          <a:prstGeom prst="rect">
            <a:avLst/>
          </a:prstGeom>
        </p:spPr>
      </p:pic>
      <p:sp>
        <p:nvSpPr>
          <p:cNvPr id="16" name="Text Placeholder 35">
            <a:extLst>
              <a:ext uri="{FF2B5EF4-FFF2-40B4-BE49-F238E27FC236}">
                <a16:creationId xmlns:a16="http://schemas.microsoft.com/office/drawing/2014/main" id="{D30D0666-D4FC-D64D-9BE4-1F44B544263E}"/>
              </a:ext>
            </a:extLst>
          </p:cNvPr>
          <p:cNvSpPr txBox="1">
            <a:spLocks/>
          </p:cNvSpPr>
          <p:nvPr/>
        </p:nvSpPr>
        <p:spPr>
          <a:xfrm>
            <a:off x="7024034" y="5946037"/>
            <a:ext cx="4674293"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Photo Source:  </a:t>
            </a:r>
            <a:r>
              <a:rPr lang="en-GB" sz="1000" i="0" dirty="0">
                <a:latin typeface="Open Sans"/>
                <a:ea typeface="Open Sans"/>
                <a:cs typeface="Open Sans"/>
              </a:rPr>
              <a:t>U.S. Environmental Protection Agency, </a:t>
            </a:r>
            <a:r>
              <a:rPr lang="en-GB" sz="1000" i="0" dirty="0">
                <a:latin typeface="Open Sans"/>
                <a:ea typeface="Open Sans"/>
                <a:cs typeface="Open Sans"/>
                <a:hlinkClick r:id="rId6"/>
              </a:rPr>
              <a:t>natural and impervious cover diagrams</a:t>
            </a:r>
            <a:r>
              <a:rPr lang="en-GB" sz="1000" i="0" dirty="0">
                <a:latin typeface="Open Sans"/>
                <a:ea typeface="Open Sans"/>
                <a:cs typeface="Open Sans"/>
              </a:rPr>
              <a:t>, Public domain, via Wikimedia Commons</a:t>
            </a:r>
          </a:p>
        </p:txBody>
      </p:sp>
      <p:sp>
        <p:nvSpPr>
          <p:cNvPr id="7" name="Oval 6">
            <a:extLst>
              <a:ext uri="{FF2B5EF4-FFF2-40B4-BE49-F238E27FC236}">
                <a16:creationId xmlns:a16="http://schemas.microsoft.com/office/drawing/2014/main" id="{AD305A1F-B86D-9C4E-874B-613067D91D40}"/>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1.mp3" descr="Lecture8_Slide21.mp3">
            <a:hlinkClick r:id="" action="ppaction://media"/>
            <a:extLst>
              <a:ext uri="{FF2B5EF4-FFF2-40B4-BE49-F238E27FC236}">
                <a16:creationId xmlns:a16="http://schemas.microsoft.com/office/drawing/2014/main" id="{71A89B1F-3608-E742-BA56-CDAE142225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1835" y="931624"/>
            <a:ext cx="812800" cy="812800"/>
          </a:xfrm>
          <a:prstGeom prst="rect">
            <a:avLst/>
          </a:prstGeom>
        </p:spPr>
      </p:pic>
    </p:spTree>
    <p:extLst>
      <p:ext uri="{BB962C8B-B14F-4D97-AF65-F5344CB8AC3E}">
        <p14:creationId xmlns:p14="http://schemas.microsoft.com/office/powerpoint/2010/main" val="3902066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22</a:t>
            </a:fld>
            <a:endParaRPr lang="en-US"/>
          </a:p>
        </p:txBody>
      </p:sp>
      <p:sp>
        <p:nvSpPr>
          <p:cNvPr id="9" name="Text Placeholder 35">
            <a:extLst>
              <a:ext uri="{FF2B5EF4-FFF2-40B4-BE49-F238E27FC236}">
                <a16:creationId xmlns:a16="http://schemas.microsoft.com/office/drawing/2014/main" id="{ED3D1939-2B0E-4D34-A15A-1A7B19CF54C0}"/>
              </a:ext>
            </a:extLst>
          </p:cNvPr>
          <p:cNvSpPr txBox="1">
            <a:spLocks/>
          </p:cNvSpPr>
          <p:nvPr/>
        </p:nvSpPr>
        <p:spPr>
          <a:xfrm>
            <a:off x="7751078" y="4736713"/>
            <a:ext cx="3664528" cy="41777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t>Photo Source:  </a:t>
            </a:r>
            <a:r>
              <a:rPr lang="en-GB" sz="1000" i="0" dirty="0"/>
              <a:t>"</a:t>
            </a:r>
            <a:r>
              <a:rPr lang="en-GB" sz="1000" i="0" dirty="0">
                <a:hlinkClick r:id="rId5"/>
              </a:rPr>
              <a:t>Hola Valley, Norway</a:t>
            </a:r>
            <a:r>
              <a:rPr lang="en-GB" sz="1000" i="0" dirty="0"/>
              <a:t>" by </a:t>
            </a:r>
            <a:r>
              <a:rPr lang="en-GB" sz="1000" i="0" dirty="0">
                <a:hlinkClick r:id="rId6"/>
              </a:rPr>
              <a:t>Jon </a:t>
            </a:r>
            <a:r>
              <a:rPr lang="en-GB" sz="1000" i="0" dirty="0" err="1">
                <a:hlinkClick r:id="rId6"/>
              </a:rPr>
              <a:t>Ragnarsson</a:t>
            </a:r>
            <a:r>
              <a:rPr lang="en-GB" sz="1000" i="0" dirty="0"/>
              <a:t> is licensed under </a:t>
            </a:r>
            <a:r>
              <a:rPr lang="en-GB" sz="1000" i="0" dirty="0">
                <a:hlinkClick r:id="rId7"/>
              </a:rPr>
              <a:t>CC BY-NC-ND 2.0</a:t>
            </a:r>
            <a:endParaRPr lang="en-GB" sz="400" i="0" dirty="0"/>
          </a:p>
        </p:txBody>
      </p:sp>
      <p:pic>
        <p:nvPicPr>
          <p:cNvPr id="10" name="Picture 9">
            <a:extLst>
              <a:ext uri="{FF2B5EF4-FFF2-40B4-BE49-F238E27FC236}">
                <a16:creationId xmlns:a16="http://schemas.microsoft.com/office/drawing/2014/main" id="{1F5C99E2-9480-41A8-9B9B-BC9EA3486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2392" y="2172667"/>
            <a:ext cx="3406060" cy="2554545"/>
          </a:xfrm>
          <a:prstGeom prst="rect">
            <a:avLst/>
          </a:prstGeom>
        </p:spPr>
      </p:pic>
      <p:sp>
        <p:nvSpPr>
          <p:cNvPr id="14" name="Rectangle 13">
            <a:extLst>
              <a:ext uri="{FF2B5EF4-FFF2-40B4-BE49-F238E27FC236}">
                <a16:creationId xmlns:a16="http://schemas.microsoft.com/office/drawing/2014/main" id="{9CA478AE-23A7-4F41-9E5E-B9B2B1516578}"/>
              </a:ext>
            </a:extLst>
          </p:cNvPr>
          <p:cNvSpPr/>
          <p:nvPr/>
        </p:nvSpPr>
        <p:spPr>
          <a:xfrm>
            <a:off x="683038" y="2064441"/>
            <a:ext cx="7012199" cy="2785378"/>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Land use is an integral part of watershed management</a:t>
            </a:r>
            <a:endParaRPr lang="en-GB" sz="2000" b="1" dirty="0">
              <a:solidFill>
                <a:schemeClr val="accent5">
                  <a:lumMod val="60000"/>
                  <a:lumOff val="40000"/>
                </a:schemeClr>
              </a:solidFill>
              <a:latin typeface="Open Sans Semibold"/>
              <a:ea typeface="Open Sans Semibold"/>
              <a:cs typeface="Open Sans Semibold"/>
            </a:endParaRP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Land-use influences hydrology, water availability, water quality, ecosystem functions, land productivity, stream-channel morphology, and flood protection</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Sustainable watershed management necessitates a broad and integrated view of activities in a watershed</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This includes regulation and management of land use and land cover</a:t>
            </a:r>
          </a:p>
        </p:txBody>
      </p:sp>
      <p:sp>
        <p:nvSpPr>
          <p:cNvPr id="7" name="Oval 6">
            <a:extLst>
              <a:ext uri="{FF2B5EF4-FFF2-40B4-BE49-F238E27FC236}">
                <a16:creationId xmlns:a16="http://schemas.microsoft.com/office/drawing/2014/main" id="{6265A08B-CDCC-B64E-A20A-089DC263C128}"/>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2.mp3" descr="Lecture8_Slide22.mp3">
            <a:hlinkClick r:id="" action="ppaction://media"/>
            <a:extLst>
              <a:ext uri="{FF2B5EF4-FFF2-40B4-BE49-F238E27FC236}">
                <a16:creationId xmlns:a16="http://schemas.microsoft.com/office/drawing/2014/main" id="{023E48E0-802E-C34E-903D-74E31EBC8D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701219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394562"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23</a:t>
            </a:fld>
            <a:endParaRPr lang="en-US"/>
          </a:p>
        </p:txBody>
      </p:sp>
      <p:sp>
        <p:nvSpPr>
          <p:cNvPr id="7" name="Text Placeholder 35">
            <a:extLst>
              <a:ext uri="{FF2B5EF4-FFF2-40B4-BE49-F238E27FC236}">
                <a16:creationId xmlns:a16="http://schemas.microsoft.com/office/drawing/2014/main" id="{870EA933-C212-414F-AA43-141CC4276F6E}"/>
              </a:ext>
            </a:extLst>
          </p:cNvPr>
          <p:cNvSpPr txBox="1">
            <a:spLocks/>
          </p:cNvSpPr>
          <p:nvPr/>
        </p:nvSpPr>
        <p:spPr>
          <a:xfrm>
            <a:off x="7432605" y="5959997"/>
            <a:ext cx="4594197" cy="446629"/>
          </a:xfrm>
          <a:prstGeom prst="rect">
            <a:avLst/>
          </a:prstGeom>
        </p:spPr>
        <p:txBody>
          <a:bodyPr vert="horz" lIns="91440" tIns="45720" rIns="91440" bIns="45720" rtlCol="0" anchor="b">
            <a:noAutofit/>
          </a:bodyPr>
          <a:lstStyle>
            <a:lvl1pPr marL="0" indent="0" algn="r" defTabSz="914400" rtl="0" eaLnBrk="1" latinLnBrk="0" hangingPunct="1">
              <a:lnSpc>
                <a:spcPct val="100000"/>
              </a:lnSpc>
              <a:spcBef>
                <a:spcPts val="1000"/>
              </a:spcBef>
              <a:buFontTx/>
              <a:buNone/>
              <a:defRPr sz="14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sz="1000" b="1" i="0" dirty="0">
                <a:latin typeface="Open Sans"/>
                <a:ea typeface="Open Sans"/>
                <a:cs typeface="Open Sans"/>
              </a:rPr>
              <a:t>Photo Source:  </a:t>
            </a:r>
            <a:r>
              <a:rPr lang="en-GB" sz="1000" i="0" dirty="0">
                <a:latin typeface="Open Sans"/>
                <a:ea typeface="Open Sans"/>
                <a:cs typeface="Open Sans"/>
              </a:rPr>
              <a:t>U.S. Environmental Protection Agency, </a:t>
            </a:r>
            <a:r>
              <a:rPr lang="en-GB" sz="1000" i="0" dirty="0">
                <a:latin typeface="Open Sans"/>
                <a:ea typeface="Open Sans"/>
                <a:cs typeface="Open Sans"/>
                <a:hlinkClick r:id="rId5"/>
              </a:rPr>
              <a:t>natural and impervious cover diagrams</a:t>
            </a:r>
            <a:r>
              <a:rPr lang="en-GB" sz="1000" i="0" dirty="0">
                <a:latin typeface="Open Sans"/>
                <a:ea typeface="Open Sans"/>
                <a:cs typeface="Open Sans"/>
              </a:rPr>
              <a:t>, Public domain, via Wikimedia Commons</a:t>
            </a:r>
          </a:p>
        </p:txBody>
      </p:sp>
      <p:sp>
        <p:nvSpPr>
          <p:cNvPr id="14" name="Rectangle 13">
            <a:extLst>
              <a:ext uri="{FF2B5EF4-FFF2-40B4-BE49-F238E27FC236}">
                <a16:creationId xmlns:a16="http://schemas.microsoft.com/office/drawing/2014/main" id="{C57C6865-6E84-CD40-B120-35798D0A4987}"/>
              </a:ext>
            </a:extLst>
          </p:cNvPr>
          <p:cNvSpPr/>
          <p:nvPr/>
        </p:nvSpPr>
        <p:spPr>
          <a:xfrm>
            <a:off x="683039" y="2064441"/>
            <a:ext cx="6366916" cy="4170372"/>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Agriculture is responsible for a large share of</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Approximately 70% of freshwater withdrawals worldwide are for agriculture [1]</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The majority of this is for irrigation of cropland to boost productivity and protect against droughts</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Irrigated agriculture represents 20% of cultivated land and accounts for 40% of global food production [2]</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Water withdrawals are from both surface and groundwater resources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Water is also withdrawn to support livestock populations</a:t>
            </a:r>
          </a:p>
        </p:txBody>
      </p:sp>
      <p:sp>
        <p:nvSpPr>
          <p:cNvPr id="6" name="Oval 5">
            <a:extLst>
              <a:ext uri="{FF2B5EF4-FFF2-40B4-BE49-F238E27FC236}">
                <a16:creationId xmlns:a16="http://schemas.microsoft.com/office/drawing/2014/main" id="{F853D903-CAE0-BF43-ADE8-B10CDCBCBF97}"/>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3.mp3" descr="Lecture8_Slide23.mp3">
            <a:hlinkClick r:id="" action="ppaction://media"/>
            <a:extLst>
              <a:ext uri="{FF2B5EF4-FFF2-40B4-BE49-F238E27FC236}">
                <a16:creationId xmlns:a16="http://schemas.microsoft.com/office/drawing/2014/main" id="{DE5A216C-5BD2-794A-8F0D-387AF56207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6218630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3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429286"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24</a:t>
            </a:fld>
            <a:endParaRPr lang="en-US"/>
          </a:p>
        </p:txBody>
      </p:sp>
      <p:sp>
        <p:nvSpPr>
          <p:cNvPr id="12" name="Rectangle 11">
            <a:extLst>
              <a:ext uri="{FF2B5EF4-FFF2-40B4-BE49-F238E27FC236}">
                <a16:creationId xmlns:a16="http://schemas.microsoft.com/office/drawing/2014/main" id="{E764A1AA-259A-E741-BFCC-B7CF1F6D244A}"/>
              </a:ext>
            </a:extLst>
          </p:cNvPr>
          <p:cNvSpPr/>
          <p:nvPr/>
        </p:nvSpPr>
        <p:spPr>
          <a:xfrm>
            <a:off x="683039" y="2064441"/>
            <a:ext cx="7525621" cy="2862322"/>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land–water interlinkages </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Hydrology, water availability, water quality, ecosystem functions, land productivity, stream-channel morphology, and land use as integral parts of watershed management</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Competition for water</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Food security/water security trade-offs</a:t>
            </a:r>
          </a:p>
          <a:p>
            <a:pPr marL="342900" indent="-342900">
              <a:spcAft>
                <a:spcPts val="600"/>
              </a:spcAft>
              <a:buFont typeface="Arial" panose="020B0604020202020204" pitchFamily="34" charset="0"/>
              <a:buChar char="•"/>
            </a:pPr>
            <a:r>
              <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rPr>
              <a:t>Land degradation</a:t>
            </a:r>
          </a:p>
        </p:txBody>
      </p:sp>
      <p:sp>
        <p:nvSpPr>
          <p:cNvPr id="6" name="Oval 5">
            <a:extLst>
              <a:ext uri="{FF2B5EF4-FFF2-40B4-BE49-F238E27FC236}">
                <a16:creationId xmlns:a16="http://schemas.microsoft.com/office/drawing/2014/main" id="{6920122B-CE68-564E-BB8F-D111333CE69E}"/>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4.mp3" descr="Lecture8_Slide24.mp3">
            <a:hlinkClick r:id="" action="ppaction://media"/>
            <a:extLst>
              <a:ext uri="{FF2B5EF4-FFF2-40B4-BE49-F238E27FC236}">
                <a16:creationId xmlns:a16="http://schemas.microsoft.com/office/drawing/2014/main" id="{819CC406-C932-374B-9939-0372DC73D8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71680024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4267240" cy="1325563"/>
          </a:xfrm>
        </p:spPr>
        <p:txBody>
          <a:bodyPr>
            <a:normAutofit/>
          </a:bodyPr>
          <a:lstStyle/>
          <a:p>
            <a:r>
              <a:rPr lang="en-US" dirty="0">
                <a:latin typeface="Open Sans"/>
                <a:ea typeface="Open Sans"/>
                <a:cs typeface="Open Sans"/>
              </a:rPr>
              <a:t>8.4 Land–water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25</a:t>
            </a:fld>
            <a:endParaRPr lang="en-US"/>
          </a:p>
        </p:txBody>
      </p:sp>
      <p:sp>
        <p:nvSpPr>
          <p:cNvPr id="7" name="Rectangle 6">
            <a:extLst>
              <a:ext uri="{FF2B5EF4-FFF2-40B4-BE49-F238E27FC236}">
                <a16:creationId xmlns:a16="http://schemas.microsoft.com/office/drawing/2014/main" id="{9E8FBAE4-C6BE-4249-90E9-548767C34FFD}"/>
              </a:ext>
            </a:extLst>
          </p:cNvPr>
          <p:cNvSpPr/>
          <p:nvPr/>
        </p:nvSpPr>
        <p:spPr>
          <a:xfrm>
            <a:off x="683039" y="2064441"/>
            <a:ext cx="7525621" cy="2939266"/>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Summary of lecture 8 on interlinkages</a:t>
            </a:r>
            <a:r>
              <a:rPr lang="en-GB" sz="2000" b="1" dirty="0">
                <a:solidFill>
                  <a:schemeClr val="accent5">
                    <a:lumMod val="60000"/>
                    <a:lumOff val="40000"/>
                  </a:schemeClr>
                </a:solidFill>
                <a:latin typeface="Open Sans Semibold"/>
                <a:ea typeface="Open Sans Semibold"/>
                <a:cs typeface="Open Sans Semibold"/>
              </a:rPr>
              <a:t>:</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Energy, land-use and land-use change are major contributors to climate change</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 energy and water systems are highly vulnerable to changes in climate</a:t>
            </a:r>
          </a:p>
          <a:p>
            <a:pPr marL="342900" indent="-342900">
              <a:spcAft>
                <a:spcPts val="600"/>
              </a:spcAft>
              <a:buFont typeface="Arial" panose="020B0604020202020204" pitchFamily="34" charset="0"/>
              <a:buChar char="•"/>
            </a:pPr>
            <a:r>
              <a:rPr lang="en-US" sz="2000" dirty="0">
                <a:solidFill>
                  <a:srgbClr val="021318"/>
                </a:solidFill>
                <a:latin typeface="Open Sans"/>
                <a:ea typeface="Open Sans"/>
                <a:cs typeface="Open Sans"/>
              </a:rPr>
              <a:t>Land, energy and water systems are closely interlinked </a:t>
            </a:r>
          </a:p>
          <a:p>
            <a:pPr marL="342900" indent="-342900">
              <a:spcAft>
                <a:spcPts val="600"/>
              </a:spcAft>
              <a:buFont typeface="Arial" panose="020B0604020202020204" pitchFamily="34" charset="0"/>
              <a:buChar char="•"/>
            </a:pPr>
            <a:endParaRPr lang="en-US" sz="2000" dirty="0">
              <a:solidFill>
                <a:srgbClr val="021318"/>
              </a:solidFill>
              <a:latin typeface="Open Sans"/>
              <a:ea typeface="Open Sans"/>
              <a:cs typeface="Open Sans"/>
            </a:endParaRPr>
          </a:p>
          <a:p>
            <a:pPr marL="342900" indent="-342900">
              <a:spcAft>
                <a:spcPts val="600"/>
              </a:spcAft>
              <a:buFont typeface="Arial" panose="020B0604020202020204" pitchFamily="34" charset="0"/>
              <a:buChar char="•"/>
            </a:pPr>
            <a:endParaRPr lang="en-US" sz="2000" dirty="0">
              <a:solidFill>
                <a:srgbClr val="02131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B101686E-51EB-D14E-8F24-20911E7D397A}"/>
              </a:ext>
            </a:extLst>
          </p:cNvPr>
          <p:cNvSpPr/>
          <p:nvPr/>
        </p:nvSpPr>
        <p:spPr>
          <a:xfrm>
            <a:off x="5140470"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25.mp3" descr="Lecture8_Slide25.mp3">
            <a:hlinkClick r:id="" action="ppaction://media"/>
            <a:extLst>
              <a:ext uri="{FF2B5EF4-FFF2-40B4-BE49-F238E27FC236}">
                <a16:creationId xmlns:a16="http://schemas.microsoft.com/office/drawing/2014/main" id="{6DAAD72E-46D4-5F44-A56D-9567EE38E5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11835" y="931624"/>
            <a:ext cx="812800" cy="812800"/>
          </a:xfrm>
          <a:prstGeom prst="rect">
            <a:avLst/>
          </a:prstGeom>
        </p:spPr>
      </p:pic>
    </p:spTree>
    <p:extLst>
      <p:ext uri="{BB962C8B-B14F-4D97-AF65-F5344CB8AC3E}">
        <p14:creationId xmlns:p14="http://schemas.microsoft.com/office/powerpoint/2010/main" val="195395767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8.4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26</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Food and Agriculture Organization, </a:t>
            </a:r>
            <a:r>
              <a:rPr lang="en-US" dirty="0" err="1"/>
              <a:t>AquaStat</a:t>
            </a:r>
            <a:r>
              <a:rPr lang="en-US" dirty="0"/>
              <a:t> Database, </a:t>
            </a:r>
            <a:r>
              <a:rPr lang="en-US" dirty="0">
                <a:hlinkClick r:id="rId2"/>
              </a:rPr>
              <a:t>http://www.fao.org/aquastat/statistics/query/results.html</a:t>
            </a:r>
            <a:endParaRPr lang="en-US" dirty="0"/>
          </a:p>
          <a:p>
            <a:r>
              <a:rPr lang="en-US" dirty="0"/>
              <a:t>UNESCO (2014), The United Nations world water development report 2014: water and energy; facts and figures</a:t>
            </a:r>
          </a:p>
        </p:txBody>
      </p:sp>
    </p:spTree>
    <p:extLst>
      <p:ext uri="{BB962C8B-B14F-4D97-AF65-F5344CB8AC3E}">
        <p14:creationId xmlns:p14="http://schemas.microsoft.com/office/powerpoint/2010/main" val="4056954661"/>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a:extLst>
              <a:ext uri="{FF2B5EF4-FFF2-40B4-BE49-F238E27FC236}">
                <a16:creationId xmlns:a16="http://schemas.microsoft.com/office/drawing/2014/main" id="{9273F058-8973-9A4D-A6A9-F7F3E2B73AE7}"/>
              </a:ext>
            </a:extLst>
          </p:cNvPr>
          <p:cNvSpPr txBox="1"/>
          <p:nvPr/>
        </p:nvSpPr>
        <p:spPr>
          <a:xfrm>
            <a:off x="8850829" y="4918751"/>
            <a:ext cx="3008450"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ZA" sz="800" kern="1200" dirty="0">
                <a:solidFill>
                  <a:schemeClr val="bg1"/>
                </a:solidFill>
                <a:latin typeface="Open Sans"/>
                <a:ea typeface="+mn-lt"/>
                <a:cs typeface="+mn-lt"/>
              </a:rPr>
              <a:t>Alfstad T., Shivakumar A. (UNDESA)., </a:t>
            </a:r>
            <a:r>
              <a:rPr lang="en-ZA" sz="800" kern="1200" dirty="0" err="1">
                <a:solidFill>
                  <a:schemeClr val="bg1"/>
                </a:solidFill>
                <a:latin typeface="Open Sans"/>
                <a:ea typeface="+mn-lt"/>
                <a:cs typeface="+mn-lt"/>
              </a:rPr>
              <a:t>Niet</a:t>
            </a:r>
            <a:r>
              <a:rPr lang="en-ZA" sz="800" kern="1200" dirty="0">
                <a:solidFill>
                  <a:schemeClr val="bg1"/>
                </a:solidFill>
                <a:latin typeface="Open Sans"/>
                <a:ea typeface="+mn-lt"/>
                <a:cs typeface="+mn-lt"/>
              </a:rPr>
              <a:t> T. (SFU)., </a:t>
            </a:r>
            <a:r>
              <a:rPr lang="en-ZA" sz="800" kern="1200" dirty="0" err="1">
                <a:solidFill>
                  <a:schemeClr val="bg1"/>
                </a:solidFill>
                <a:latin typeface="Open Sans"/>
                <a:ea typeface="+mn-lt"/>
                <a:cs typeface="+mn-lt"/>
              </a:rPr>
              <a:t>Gardumi</a:t>
            </a:r>
            <a:r>
              <a:rPr lang="en-ZA" sz="800" kern="1200" dirty="0">
                <a:solidFill>
                  <a:schemeClr val="bg1"/>
                </a:solidFill>
                <a:latin typeface="Open Sans"/>
                <a:ea typeface="+mn-lt"/>
                <a:cs typeface="+mn-lt"/>
              </a:rPr>
              <a:t> F., Sridharan V. (KTH)., 2021. Lecture 8: Interlinkages. Release Version 1.0.  [online presentation]. </a:t>
            </a:r>
            <a:r>
              <a:rPr lang="en-ZA" sz="800" dirty="0">
                <a:solidFill>
                  <a:schemeClr val="bg1"/>
                </a:solidFill>
                <a:latin typeface="Open Sans"/>
                <a:ea typeface="+mn-lt"/>
                <a:cs typeface="+mn-lt"/>
              </a:rPr>
              <a:t>Climate Compatible Growth Programme, </a:t>
            </a:r>
            <a:r>
              <a:rPr lang="en-GB" sz="800" dirty="0">
                <a:solidFill>
                  <a:schemeClr val="bg1"/>
                </a:solidFill>
                <a:latin typeface="Open Sans"/>
                <a:ea typeface="+mn-lt"/>
                <a:cs typeface="+mn-lt"/>
              </a:rPr>
              <a:t>United Nations Development Program and United Nations Department of Economic and Social Affairs</a:t>
            </a:r>
            <a:r>
              <a:rPr lang="en-ZA" sz="800" dirty="0">
                <a:solidFill>
                  <a:schemeClr val="bg1"/>
                </a:solidFill>
                <a:latin typeface="Open Sans"/>
                <a:ea typeface="+mn-lt"/>
                <a:cs typeface="+mn-lt"/>
              </a:rPr>
              <a:t>.</a:t>
            </a:r>
          </a:p>
        </p:txBody>
      </p:sp>
      <p:sp>
        <p:nvSpPr>
          <p:cNvPr id="5" name="TextBox 3">
            <a:extLst>
              <a:ext uri="{FF2B5EF4-FFF2-40B4-BE49-F238E27FC236}">
                <a16:creationId xmlns:a16="http://schemas.microsoft.com/office/drawing/2014/main" id="{6118A036-40B5-7941-9F5C-C34537869F14}"/>
              </a:ext>
            </a:extLst>
          </p:cNvPr>
          <p:cNvSpPr txBox="1"/>
          <p:nvPr/>
        </p:nvSpPr>
        <p:spPr>
          <a:xfrm>
            <a:off x="9899301" y="5884143"/>
            <a:ext cx="2043740"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sz="800" kern="1200" dirty="0">
                <a:solidFill>
                  <a:schemeClr val="bg1"/>
                </a:solidFill>
                <a:latin typeface="Open Sans"/>
                <a:ea typeface="+mn-lt"/>
                <a:cs typeface="+mn-lt"/>
              </a:rPr>
              <a:t>CCG courses (this will take </a:t>
            </a:r>
            <a:br>
              <a:rPr lang="en-ZA" sz="800" kern="1200" dirty="0">
                <a:solidFill>
                  <a:schemeClr val="bg1"/>
                </a:solidFill>
                <a:latin typeface="Open Sans"/>
                <a:ea typeface="+mn-lt"/>
                <a:cs typeface="+mn-lt"/>
              </a:rPr>
            </a:br>
            <a:r>
              <a:rPr lang="en-ZA" sz="800" kern="1200" dirty="0">
                <a:solidFill>
                  <a:schemeClr val="bg1"/>
                </a:solidFill>
                <a:latin typeface="Open Sans"/>
                <a:ea typeface="+mn-lt"/>
                <a:cs typeface="+mn-lt"/>
              </a:rPr>
              <a:t>you to the website link http://</a:t>
            </a:r>
            <a:r>
              <a:rPr lang="en-ZA" sz="800" kern="1200" dirty="0" err="1">
                <a:solidFill>
                  <a:schemeClr val="bg1"/>
                </a:solidFill>
                <a:latin typeface="Open Sans"/>
                <a:ea typeface="+mn-lt"/>
                <a:cs typeface="+mn-lt"/>
              </a:rPr>
              <a:t>www.ClimateCompatibleGrowth.com</a:t>
            </a:r>
            <a:r>
              <a:rPr lang="en-ZA" sz="800" kern="1200" dirty="0">
                <a:solidFill>
                  <a:schemeClr val="bg1"/>
                </a:solidFill>
                <a:latin typeface="Open Sans"/>
                <a:ea typeface="+mn-lt"/>
                <a:cs typeface="+mn-lt"/>
              </a:rPr>
              <a:t>/</a:t>
            </a:r>
            <a:r>
              <a:rPr lang="en-ZA" sz="800" kern="1200" dirty="0" err="1">
                <a:solidFill>
                  <a:schemeClr val="bg1"/>
                </a:solidFill>
                <a:latin typeface="Open Sans"/>
                <a:ea typeface="+mn-lt"/>
                <a:cs typeface="+mn-lt"/>
              </a:rPr>
              <a:t>teachingmaterials</a:t>
            </a:r>
            <a:r>
              <a:rPr lang="en-ZA" sz="800" kern="1200" dirty="0">
                <a:solidFill>
                  <a:schemeClr val="bg1"/>
                </a:solidFill>
                <a:latin typeface="Open Sans"/>
                <a:ea typeface="+mn-lt"/>
                <a:cs typeface="+mn-lt"/>
              </a:rPr>
              <a:t>)</a:t>
            </a:r>
          </a:p>
        </p:txBody>
      </p:sp>
      <p:grpSp>
        <p:nvGrpSpPr>
          <p:cNvPr id="6" name="Group 5">
            <a:extLst>
              <a:ext uri="{FF2B5EF4-FFF2-40B4-BE49-F238E27FC236}">
                <a16:creationId xmlns:a16="http://schemas.microsoft.com/office/drawing/2014/main" id="{459BFDC1-4A8F-6B4D-957C-5743D7F53028}"/>
              </a:ext>
            </a:extLst>
          </p:cNvPr>
          <p:cNvGrpSpPr/>
          <p:nvPr/>
        </p:nvGrpSpPr>
        <p:grpSpPr>
          <a:xfrm>
            <a:off x="3339465" y="4126495"/>
            <a:ext cx="1877504" cy="558800"/>
            <a:chOff x="929196" y="5461000"/>
            <a:chExt cx="1877504" cy="558800"/>
          </a:xfrm>
        </p:grpSpPr>
        <p:sp>
          <p:nvSpPr>
            <p:cNvPr id="7" name="Rounded Rectangle 6">
              <a:hlinkClick r:id="rId3"/>
              <a:extLst>
                <a:ext uri="{FF2B5EF4-FFF2-40B4-BE49-F238E27FC236}">
                  <a16:creationId xmlns:a16="http://schemas.microsoft.com/office/drawing/2014/main" id="{CD7980D2-8AFE-104A-873E-7179007A7F2A}"/>
                </a:ext>
              </a:extLst>
            </p:cNvPr>
            <p:cNvSpPr/>
            <p:nvPr/>
          </p:nvSpPr>
          <p:spPr>
            <a:xfrm>
              <a:off x="929196" y="5461000"/>
              <a:ext cx="1877504" cy="558800"/>
            </a:xfrm>
            <a:prstGeom prst="roundRect">
              <a:avLst/>
            </a:prstGeom>
            <a:solidFill>
              <a:srgbClr val="4E71BD"/>
            </a:solidFill>
            <a:ln>
              <a:solidFill>
                <a:srgbClr val="485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6757B2F-1C33-394E-87B4-F3A108FAF948}"/>
                </a:ext>
              </a:extLst>
            </p:cNvPr>
            <p:cNvSpPr txBox="1"/>
            <p:nvPr/>
          </p:nvSpPr>
          <p:spPr>
            <a:xfrm>
              <a:off x="951053" y="5551169"/>
              <a:ext cx="1792147" cy="369332"/>
            </a:xfrm>
            <a:prstGeom prst="rect">
              <a:avLst/>
            </a:prstGeom>
            <a:noFill/>
            <a:ln>
              <a:noFill/>
            </a:ln>
          </p:spPr>
          <p:txBody>
            <a:bodyPr wrap="square" rtlCol="0">
              <a:spAutoFit/>
            </a:bodyPr>
            <a:lstStyle/>
            <a:p>
              <a:pPr algn="ctr"/>
              <a:r>
                <a:rPr lang="en-US" dirty="0">
                  <a:solidFill>
                    <a:schemeClr val="bg1"/>
                  </a:solidFill>
                </a:rPr>
                <a:t>Take Quiz</a:t>
              </a:r>
            </a:p>
          </p:txBody>
        </p:sp>
        <p:sp>
          <p:nvSpPr>
            <p:cNvPr id="9" name="Rounded Rectangle 8">
              <a:hlinkClick r:id="rId4"/>
              <a:extLst>
                <a:ext uri="{FF2B5EF4-FFF2-40B4-BE49-F238E27FC236}">
                  <a16:creationId xmlns:a16="http://schemas.microsoft.com/office/drawing/2014/main" id="{338C8378-CDD7-6042-92D9-2431AEFF5F7C}"/>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789112792"/>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3</a:t>
            </a:fld>
            <a:endParaRPr lang="en-US"/>
          </a:p>
        </p:txBody>
      </p:sp>
      <p:sp>
        <p:nvSpPr>
          <p:cNvPr id="9" name="Text Placeholder 8">
            <a:extLst>
              <a:ext uri="{FF2B5EF4-FFF2-40B4-BE49-F238E27FC236}">
                <a16:creationId xmlns:a16="http://schemas.microsoft.com/office/drawing/2014/main" id="{B2BCDFFB-7EAA-E847-8DDC-98597ACAAB59}"/>
              </a:ext>
            </a:extLst>
          </p:cNvPr>
          <p:cNvSpPr>
            <a:spLocks noGrp="1"/>
          </p:cNvSpPr>
          <p:nvPr>
            <p:ph type="body" sz="quarter" idx="13"/>
          </p:nvPr>
        </p:nvSpPr>
        <p:spPr>
          <a:xfrm>
            <a:off x="663575" y="2016028"/>
            <a:ext cx="9806654" cy="755093"/>
          </a:xfrm>
        </p:spPr>
        <p:txBody>
          <a:bodyPr>
            <a:noAutofit/>
          </a:body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Rectangle 6">
            <a:extLst>
              <a:ext uri="{FF2B5EF4-FFF2-40B4-BE49-F238E27FC236}">
                <a16:creationId xmlns:a16="http://schemas.microsoft.com/office/drawing/2014/main" id="{48DD965D-27BA-436C-B1FD-8DE76F3010D6}"/>
              </a:ext>
            </a:extLst>
          </p:cNvPr>
          <p:cNvSpPr/>
          <p:nvPr/>
        </p:nvSpPr>
        <p:spPr>
          <a:xfrm>
            <a:off x="217500" y="2786899"/>
            <a:ext cx="10182927" cy="1862048"/>
          </a:xfrm>
          <a:prstGeom prst="rect">
            <a:avLst/>
          </a:prstGeom>
        </p:spPr>
        <p:txBody>
          <a:bodyPr wrap="square" lIns="91440" tIns="45720" rIns="91440" bIns="45720" anchor="t">
            <a:spAutoFit/>
          </a:bodyPr>
          <a:lstStyle/>
          <a:p>
            <a:pPr marL="742950" lvl="1" indent="-285750">
              <a:spcAft>
                <a:spcPts val="18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Positive and negative feedback may exist between goals in different sectors</a:t>
            </a:r>
          </a:p>
          <a:p>
            <a:pPr marL="742950" lvl="1" indent="-285750">
              <a:buFont typeface="Arial" panose="020B0604020202020204" pitchFamily="34" charset="0"/>
              <a:buChar char="•"/>
            </a:pPr>
            <a:r>
              <a:rPr lang="en-US" sz="2000" dirty="0">
                <a:latin typeface="Open Sans"/>
                <a:ea typeface="Open Sans"/>
                <a:cs typeface="Open Sans"/>
              </a:rPr>
              <a:t>The objective of CLEWs analysis is to study and assess these interlinkages to help manage these interlinkages to best protect our environment, while securing food, energy, and water security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088A87A3-455E-6D42-8446-5946EF5C0968}"/>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Lecture8_Slide3.mp3" descr="Lecture8_Slide3.mp3">
            <a:hlinkClick r:id="" action="ppaction://media"/>
            <a:extLst>
              <a:ext uri="{FF2B5EF4-FFF2-40B4-BE49-F238E27FC236}">
                <a16:creationId xmlns:a16="http://schemas.microsoft.com/office/drawing/2014/main" id="{923928F3-52CB-7B42-B499-7700FDE9B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5185" y="1216734"/>
            <a:ext cx="812800" cy="812800"/>
          </a:xfrm>
          <a:prstGeom prst="rect">
            <a:avLst/>
          </a:prstGeom>
        </p:spPr>
      </p:pic>
    </p:spTree>
    <p:extLst>
      <p:ext uri="{BB962C8B-B14F-4D97-AF65-F5344CB8AC3E}">
        <p14:creationId xmlns:p14="http://schemas.microsoft.com/office/powerpoint/2010/main" val="40984871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pic>
        <p:nvPicPr>
          <p:cNvPr id="6" name="Picture 5">
            <a:extLst>
              <a:ext uri="{FF2B5EF4-FFF2-40B4-BE49-F238E27FC236}">
                <a16:creationId xmlns:a16="http://schemas.microsoft.com/office/drawing/2014/main" id="{5F1DCDE0-CF3D-4ABE-8718-E04F636F6A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9412" y="2520804"/>
            <a:ext cx="6199689" cy="3806138"/>
          </a:xfrm>
          <a:prstGeom prst="rect">
            <a:avLst/>
          </a:prstGeom>
        </p:spPr>
      </p:pic>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4</a:t>
            </a:fld>
            <a:endParaRPr lang="en-US"/>
          </a:p>
        </p:txBody>
      </p:sp>
      <p:sp>
        <p:nvSpPr>
          <p:cNvPr id="8" name="Text Placeholder 8">
            <a:extLst>
              <a:ext uri="{FF2B5EF4-FFF2-40B4-BE49-F238E27FC236}">
                <a16:creationId xmlns:a16="http://schemas.microsoft.com/office/drawing/2014/main" id="{987895C4-455E-4B46-9ECB-1F44D0606F2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Oval 6">
            <a:extLst>
              <a:ext uri="{FF2B5EF4-FFF2-40B4-BE49-F238E27FC236}">
                <a16:creationId xmlns:a16="http://schemas.microsoft.com/office/drawing/2014/main" id="{0043B3FE-B60C-1E43-9E5A-6E7A3B253625}"/>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4.mp3" descr="Lecture8_Slide4.mp3">
            <a:hlinkClick r:id="" action="ppaction://media"/>
            <a:extLst>
              <a:ext uri="{FF2B5EF4-FFF2-40B4-BE49-F238E27FC236}">
                <a16:creationId xmlns:a16="http://schemas.microsoft.com/office/drawing/2014/main" id="{96FA5BC7-FB9D-BE4E-B94F-5A732318D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6582"/>
            <a:ext cx="812800" cy="812800"/>
          </a:xfrm>
          <a:prstGeom prst="rect">
            <a:avLst/>
          </a:prstGeom>
        </p:spPr>
      </p:pic>
    </p:spTree>
    <p:extLst>
      <p:ext uri="{BB962C8B-B14F-4D97-AF65-F5344CB8AC3E}">
        <p14:creationId xmlns:p14="http://schemas.microsoft.com/office/powerpoint/2010/main" val="106292731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8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0620DAC-59AC-41B2-AAC9-402B7EA823C4}"/>
              </a:ext>
            </a:extLst>
          </p:cNvPr>
          <p:cNvSpPr txBox="1">
            <a:spLocks/>
          </p:cNvSpPr>
          <p:nvPr/>
        </p:nvSpPr>
        <p:spPr>
          <a:xfrm>
            <a:off x="172616" y="1273146"/>
            <a:ext cx="6394439" cy="22837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solidFill>
                <a:srgbClr val="021318"/>
              </a:solidFill>
              <a:highlight>
                <a:srgbClr val="FFFF00"/>
              </a:highlight>
              <a:latin typeface="Calibri" pitchFamily="34" charset="0"/>
            </a:endParaRPr>
          </a:p>
          <a:p>
            <a:pPr marL="0" indent="0">
              <a:buFont typeface="Arial" panose="020B0604020202020204" pitchFamily="34" charset="0"/>
              <a:buNone/>
            </a:pPr>
            <a:endParaRPr lang="en-GB" sz="2400" dirty="0">
              <a:latin typeface="Calibri" pitchFamily="34" charset="0"/>
            </a:endParaRPr>
          </a:p>
        </p:txBody>
      </p:sp>
      <p:graphicFrame>
        <p:nvGraphicFramePr>
          <p:cNvPr id="17" name="Chart 16">
            <a:extLst>
              <a:ext uri="{FF2B5EF4-FFF2-40B4-BE49-F238E27FC236}">
                <a16:creationId xmlns:a16="http://schemas.microsoft.com/office/drawing/2014/main" id="{5E6F8843-5504-45F0-BB8B-9C307F90CDE1}"/>
              </a:ext>
            </a:extLst>
          </p:cNvPr>
          <p:cNvGraphicFramePr>
            <a:graphicFrameLocks/>
          </p:cNvGraphicFramePr>
          <p:nvPr>
            <p:extLst>
              <p:ext uri="{D42A27DB-BD31-4B8C-83A1-F6EECF244321}">
                <p14:modId xmlns:p14="http://schemas.microsoft.com/office/powerpoint/2010/main" val="108969773"/>
              </p:ext>
            </p:extLst>
          </p:nvPr>
        </p:nvGraphicFramePr>
        <p:xfrm>
          <a:off x="1337930" y="3076713"/>
          <a:ext cx="9516140" cy="3454049"/>
        </p:xfrm>
        <a:graphic>
          <a:graphicData uri="http://schemas.openxmlformats.org/drawingml/2006/chart">
            <c:chart xmlns:c="http://schemas.openxmlformats.org/drawingml/2006/chart" xmlns:r="http://schemas.openxmlformats.org/officeDocument/2006/relationships" r:id="rId5"/>
          </a:graphicData>
        </a:graphic>
      </p:graphicFrame>
      <p:sp>
        <p:nvSpPr>
          <p:cNvPr id="11" name="Rectangle 10">
            <a:extLst>
              <a:ext uri="{FF2B5EF4-FFF2-40B4-BE49-F238E27FC236}">
                <a16:creationId xmlns:a16="http://schemas.microsoft.com/office/drawing/2014/main" id="{3E7090FA-DB11-4919-8C7A-53C1A7E5E043}"/>
              </a:ext>
            </a:extLst>
          </p:cNvPr>
          <p:cNvSpPr/>
          <p:nvPr/>
        </p:nvSpPr>
        <p:spPr>
          <a:xfrm>
            <a:off x="681295" y="2598708"/>
            <a:ext cx="11045098" cy="707886"/>
          </a:xfrm>
          <a:prstGeom prst="rect">
            <a:avLst/>
          </a:prstGeom>
        </p:spPr>
        <p:txBody>
          <a:bodyPr wrap="square" lIns="91440" tIns="45720" rIns="91440" bIns="45720" anchor="t">
            <a:spAutoFit/>
          </a:bodyPr>
          <a:lstStyle/>
          <a:p>
            <a:pPr>
              <a:spcAft>
                <a:spcPts val="1800"/>
              </a:spcAft>
            </a:pPr>
            <a:r>
              <a:rPr lang="en-US" sz="2000" dirty="0">
                <a:latin typeface="Open Sans"/>
                <a:ea typeface="Open Sans"/>
                <a:cs typeface="Open Sans"/>
              </a:rPr>
              <a:t>Energy, agriculture, land-use change, and forestry are responsible for over 90% of GHG emissions [1]</a:t>
            </a:r>
          </a:p>
        </p:txBody>
      </p:sp>
      <p:sp>
        <p:nvSpPr>
          <p:cNvPr id="12" name="Title 1">
            <a:extLst>
              <a:ext uri="{FF2B5EF4-FFF2-40B4-BE49-F238E27FC236}">
                <a16:creationId xmlns:a16="http://schemas.microsoft.com/office/drawing/2014/main" id="{73E27EC8-EC80-1E42-B640-A8E1CCF0EDBF}"/>
              </a:ext>
            </a:extLst>
          </p:cNvPr>
          <p:cNvSpPr txBox="1">
            <a:spLocks/>
          </p:cNvSpPr>
          <p:nvPr/>
        </p:nvSpPr>
        <p:spPr>
          <a:xfrm>
            <a:off x="663575" y="674688"/>
            <a:ext cx="9423400" cy="1325562"/>
          </a:xfrm>
          <a:prstGeom prst="rect">
            <a:avLst/>
          </a:prstGeom>
        </p:spPr>
        <p:txBody>
          <a:bodyPr anchor="b">
            <a:normAutofit/>
          </a:bodyPr>
          <a:lstStyle>
            <a:lvl1pPr algn="l" defTabSz="914400" rtl="0" eaLnBrk="1" latinLnBrk="0" hangingPunct="1">
              <a:lnSpc>
                <a:spcPct val="90000"/>
              </a:lnSpc>
              <a:spcBef>
                <a:spcPct val="0"/>
              </a:spcBef>
              <a:buNone/>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8.1 CLEWs interlinkages</a:t>
            </a:r>
          </a:p>
        </p:txBody>
      </p:sp>
      <p:sp>
        <p:nvSpPr>
          <p:cNvPr id="9" name="Text Placeholder 8">
            <a:extLst>
              <a:ext uri="{FF2B5EF4-FFF2-40B4-BE49-F238E27FC236}">
                <a16:creationId xmlns:a16="http://schemas.microsoft.com/office/drawing/2014/main" id="{2E905320-80D9-4417-B679-DC4BAC15C85F}"/>
              </a:ext>
            </a:extLst>
          </p:cNvPr>
          <p:cNvSpPr txBox="1">
            <a:spLocks/>
          </p:cNvSpPr>
          <p:nvPr/>
        </p:nvSpPr>
        <p:spPr>
          <a:xfrm>
            <a:off x="663575" y="2016028"/>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Interlinkages exist between climate, land, energy and water systems. </a:t>
            </a:r>
            <a:endParaRPr lang="en-US" b="0" dirty="0"/>
          </a:p>
        </p:txBody>
      </p:sp>
      <p:sp>
        <p:nvSpPr>
          <p:cNvPr id="7" name="Oval 6">
            <a:extLst>
              <a:ext uri="{FF2B5EF4-FFF2-40B4-BE49-F238E27FC236}">
                <a16:creationId xmlns:a16="http://schemas.microsoft.com/office/drawing/2014/main" id="{3B838F44-89CA-E947-BF8A-27CC372A717B}"/>
              </a:ext>
            </a:extLst>
          </p:cNvPr>
          <p:cNvSpPr/>
          <p:nvPr/>
        </p:nvSpPr>
        <p:spPr>
          <a:xfrm>
            <a:off x="7093820" y="1145217"/>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Lecture8_Slide5.mp3" descr="Lecture8_Slide5.mp3">
            <a:hlinkClick r:id="" action="ppaction://media"/>
            <a:extLst>
              <a:ext uri="{FF2B5EF4-FFF2-40B4-BE49-F238E27FC236}">
                <a16:creationId xmlns:a16="http://schemas.microsoft.com/office/drawing/2014/main" id="{00881C69-CE74-BB45-9275-F1AB838A15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5185" y="1215826"/>
            <a:ext cx="812800" cy="812800"/>
          </a:xfrm>
          <a:prstGeom prst="rect">
            <a:avLst/>
          </a:prstGeom>
        </p:spPr>
      </p:pic>
    </p:spTree>
    <p:extLst>
      <p:ext uri="{BB962C8B-B14F-4D97-AF65-F5344CB8AC3E}">
        <p14:creationId xmlns:p14="http://schemas.microsoft.com/office/powerpoint/2010/main" val="329615449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6</a:t>
            </a:fld>
            <a:endParaRPr lang="en-US"/>
          </a:p>
        </p:txBody>
      </p:sp>
      <p:sp>
        <p:nvSpPr>
          <p:cNvPr id="13" name="Rectangle 12">
            <a:extLst>
              <a:ext uri="{FF2B5EF4-FFF2-40B4-BE49-F238E27FC236}">
                <a16:creationId xmlns:a16="http://schemas.microsoft.com/office/drawing/2014/main" id="{C4BE3B56-F728-4E2A-932B-1539E2A1805D}"/>
              </a:ext>
            </a:extLst>
          </p:cNvPr>
          <p:cNvSpPr/>
          <p:nvPr/>
        </p:nvSpPr>
        <p:spPr>
          <a:xfrm>
            <a:off x="607174" y="2362465"/>
            <a:ext cx="9535905" cy="4462760"/>
          </a:xfrm>
          <a:prstGeom prst="rect">
            <a:avLst/>
          </a:prstGeom>
        </p:spPr>
        <p:txBody>
          <a:bodyPr wrap="square" lIns="91440" tIns="45720" rIns="91440" bIns="45720" anchor="t">
            <a:spAutoFit/>
          </a:bodyPr>
          <a:lstStyle/>
          <a:p>
            <a:pPr>
              <a:spcAft>
                <a:spcPts val="600"/>
              </a:spcAft>
            </a:pPr>
            <a:r>
              <a:rPr lang="en-US" sz="2000" dirty="0">
                <a:solidFill>
                  <a:srgbClr val="C8102E"/>
                </a:solidFill>
                <a:latin typeface="Open Sans"/>
                <a:ea typeface="Open Sans"/>
                <a:cs typeface="Open Sans"/>
              </a:rPr>
              <a:t>Water cycle</a:t>
            </a:r>
            <a:endParaRPr lang="en-US" sz="2000" dirty="0">
              <a:latin typeface="Open Sans"/>
              <a:ea typeface="Open Sans"/>
              <a:cs typeface="Open Sans"/>
            </a:endParaRP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The magnitude and timing of precipitation may change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Increased frequency of extreme weather events </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Impacts on crop suitability and crop productivity</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Impacts on hydropower</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Temperature changes</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crop suitability and crop productivity</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energy demand</a:t>
            </a:r>
          </a:p>
          <a:p>
            <a:pPr>
              <a:spcAft>
                <a:spcPts val="600"/>
              </a:spcAft>
            </a:pPr>
            <a:r>
              <a:rPr lang="en-US" sz="2000" dirty="0">
                <a:solidFill>
                  <a:srgbClr val="C8102E"/>
                </a:solidFill>
                <a:latin typeface="Open Sans" panose="020B0606030504020204" pitchFamily="34" charset="0"/>
                <a:ea typeface="Open Sans" panose="020B0606030504020204" pitchFamily="34" charset="0"/>
                <a:cs typeface="Open Sans" panose="020B0606030504020204" pitchFamily="34" charset="0"/>
              </a:rPr>
              <a:t>Sea level rise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land use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infrastructure</a:t>
            </a:r>
          </a:p>
          <a:p>
            <a:pPr marL="742950" lvl="1" indent="-285750">
              <a:spcAft>
                <a:spcPts val="600"/>
              </a:spcAft>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Impact on water resources</a:t>
            </a:r>
          </a:p>
          <a:p>
            <a:pPr marL="742950" lvl="1" indent="-285750">
              <a:spcAft>
                <a:spcPts val="18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 Placeholder 8">
            <a:extLst>
              <a:ext uri="{FF2B5EF4-FFF2-40B4-BE49-F238E27FC236}">
                <a16:creationId xmlns:a16="http://schemas.microsoft.com/office/drawing/2014/main" id="{20F44D80-2C91-4EA8-9EFA-D54E28B806F0}"/>
              </a:ext>
            </a:extLst>
          </p:cNvPr>
          <p:cNvSpPr txBox="1">
            <a:spLocks/>
          </p:cNvSpPr>
          <p:nvPr/>
        </p:nvSpPr>
        <p:spPr>
          <a:xfrm>
            <a:off x="607174" y="1804089"/>
            <a:ext cx="9806654" cy="75509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Tx/>
              <a:buNone/>
              <a:defRPr sz="2000" b="1" i="0" kern="120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latin typeface="Open Sans SemiBold"/>
                <a:ea typeface="Open Sans SemiBold"/>
                <a:cs typeface="Open Sans SemiBold"/>
              </a:rPr>
              <a:t>Impact of climate change on food, energy and water security</a:t>
            </a:r>
            <a:endParaRPr lang="en-US" b="0" dirty="0"/>
          </a:p>
        </p:txBody>
      </p:sp>
      <p:sp>
        <p:nvSpPr>
          <p:cNvPr id="7" name="Oval 6">
            <a:extLst>
              <a:ext uri="{FF2B5EF4-FFF2-40B4-BE49-F238E27FC236}">
                <a16:creationId xmlns:a16="http://schemas.microsoft.com/office/drawing/2014/main" id="{937C04D5-33CF-5746-B871-CA41C2679635}"/>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6.mp3" descr="Lecture8_Slide6.mp3">
            <a:hlinkClick r:id="" action="ppaction://media"/>
            <a:extLst>
              <a:ext uri="{FF2B5EF4-FFF2-40B4-BE49-F238E27FC236}">
                <a16:creationId xmlns:a16="http://schemas.microsoft.com/office/drawing/2014/main" id="{2E631132-AF08-DF45-92C5-0BCDAD070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10407522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5" y="675243"/>
            <a:ext cx="9423105" cy="1325563"/>
          </a:xfrm>
        </p:spPr>
        <p:txBody>
          <a:bodyPr>
            <a:normAutofit/>
          </a:bodyPr>
          <a:lstStyle/>
          <a:p>
            <a:r>
              <a:rPr lang="en-US" dirty="0"/>
              <a:t>8.1 CLEWs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7</a:t>
            </a:fld>
            <a:endParaRPr lang="en-US"/>
          </a:p>
        </p:txBody>
      </p:sp>
      <p:sp>
        <p:nvSpPr>
          <p:cNvPr id="12" name="Rectangle 11">
            <a:extLst>
              <a:ext uri="{FF2B5EF4-FFF2-40B4-BE49-F238E27FC236}">
                <a16:creationId xmlns:a16="http://schemas.microsoft.com/office/drawing/2014/main" id="{A6FEAFDC-F3DF-7B44-9F46-AAE63AEB843E}"/>
              </a:ext>
            </a:extLst>
          </p:cNvPr>
          <p:cNvSpPr/>
          <p:nvPr/>
        </p:nvSpPr>
        <p:spPr>
          <a:xfrm>
            <a:off x="663574" y="2000250"/>
            <a:ext cx="10852367" cy="3862596"/>
          </a:xfrm>
          <a:prstGeom prst="rect">
            <a:avLst/>
          </a:prstGeom>
        </p:spPr>
        <p:txBody>
          <a:bodyPr wrap="square" lIns="91440" tIns="45720" rIns="91440" bIns="45720" anchor="t">
            <a:spAutoFit/>
          </a:bodyPr>
          <a:lstStyle/>
          <a:p>
            <a:pPr>
              <a:spcAft>
                <a:spcPts val="600"/>
              </a:spcAft>
            </a:pPr>
            <a:r>
              <a:rPr lang="en-US" sz="2000" b="1" dirty="0">
                <a:solidFill>
                  <a:schemeClr val="accent5">
                    <a:lumMod val="60000"/>
                    <a:lumOff val="40000"/>
                  </a:schemeClr>
                </a:solidFill>
                <a:latin typeface="Open Sans Semibold"/>
                <a:ea typeface="Open Sans Semibold"/>
                <a:cs typeface="Open Sans Semibold"/>
              </a:rPr>
              <a:t>Selected policy issues for climate interaction with land, energy, and water systems</a:t>
            </a:r>
          </a:p>
          <a:p>
            <a:pPr>
              <a:spcAft>
                <a:spcPts val="600"/>
              </a:spcAft>
            </a:pPr>
            <a:endParaRPr lang="en-US" sz="2000" b="1" dirty="0">
              <a:solidFill>
                <a:schemeClr val="accent5">
                  <a:lumMod val="60000"/>
                  <a:lumOff val="40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Climate change mitigation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emissions from fossil fuels</a:t>
            </a:r>
          </a:p>
          <a:p>
            <a:pPr marL="742950" lvl="1" indent="-285750">
              <a:spcAft>
                <a:spcPts val="600"/>
              </a:spcAft>
              <a:buFont typeface="Arial" panose="020B0604020202020204" pitchFamily="34" charset="0"/>
              <a:buChar char="•"/>
            </a:pPr>
            <a:r>
              <a:rPr lang="en-US" sz="2000" dirty="0">
                <a:latin typeface="Open Sans"/>
                <a:ea typeface="Open Sans"/>
                <a:cs typeface="Open Sans"/>
              </a:rPr>
              <a:t>Reduce emissions from land use and land-use change</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Sequester carbon</a:t>
            </a:r>
          </a:p>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Climate change adaptation</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Reduce vulnerability of infrastructure</a:t>
            </a:r>
          </a:p>
          <a:p>
            <a:pPr marL="742950" lvl="1" indent="-28575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Increase climate resilience</a:t>
            </a:r>
          </a:p>
          <a:p>
            <a:pPr marL="742950" lvl="1" indent="-285750">
              <a:spcAft>
                <a:spcPts val="600"/>
              </a:spcAft>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Oval 5">
            <a:extLst>
              <a:ext uri="{FF2B5EF4-FFF2-40B4-BE49-F238E27FC236}">
                <a16:creationId xmlns:a16="http://schemas.microsoft.com/office/drawing/2014/main" id="{AE09852D-7645-0349-A4E1-F8DE70BD894B}"/>
              </a:ext>
            </a:extLst>
          </p:cNvPr>
          <p:cNvSpPr/>
          <p:nvPr/>
        </p:nvSpPr>
        <p:spPr>
          <a:xfrm>
            <a:off x="7082245" y="1045276"/>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7.mp3" descr="Lecture8_Slide7.mp3">
            <a:hlinkClick r:id="" action="ppaction://media"/>
            <a:extLst>
              <a:ext uri="{FF2B5EF4-FFF2-40B4-BE49-F238E27FC236}">
                <a16:creationId xmlns:a16="http://schemas.microsoft.com/office/drawing/2014/main" id="{8093A196-D958-2C4C-A0DE-B3612B9DFB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3610" y="1116641"/>
            <a:ext cx="812800" cy="812800"/>
          </a:xfrm>
          <a:prstGeom prst="rect">
            <a:avLst/>
          </a:prstGeom>
        </p:spPr>
      </p:pic>
    </p:spTree>
    <p:extLst>
      <p:ext uri="{BB962C8B-B14F-4D97-AF65-F5344CB8AC3E}">
        <p14:creationId xmlns:p14="http://schemas.microsoft.com/office/powerpoint/2010/main" val="38031181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6DDB-BE3F-7D46-B296-B0482D869D5F}"/>
              </a:ext>
            </a:extLst>
          </p:cNvPr>
          <p:cNvSpPr>
            <a:spLocks noGrp="1"/>
          </p:cNvSpPr>
          <p:nvPr>
            <p:ph type="title"/>
          </p:nvPr>
        </p:nvSpPr>
        <p:spPr/>
        <p:txBody>
          <a:bodyPr/>
          <a:lstStyle/>
          <a:p>
            <a:r>
              <a:rPr lang="en-US" dirty="0"/>
              <a:t>Lecture 8.1 References</a:t>
            </a:r>
          </a:p>
        </p:txBody>
      </p:sp>
      <p:sp>
        <p:nvSpPr>
          <p:cNvPr id="3" name="Slide Number Placeholder 2">
            <a:extLst>
              <a:ext uri="{FF2B5EF4-FFF2-40B4-BE49-F238E27FC236}">
                <a16:creationId xmlns:a16="http://schemas.microsoft.com/office/drawing/2014/main" id="{EFFD2061-FBDE-134A-8182-528F3DDBB4E2}"/>
              </a:ext>
            </a:extLst>
          </p:cNvPr>
          <p:cNvSpPr>
            <a:spLocks noGrp="1"/>
          </p:cNvSpPr>
          <p:nvPr>
            <p:ph type="sldNum" sz="quarter" idx="10"/>
          </p:nvPr>
        </p:nvSpPr>
        <p:spPr/>
        <p:txBody>
          <a:bodyPr/>
          <a:lstStyle/>
          <a:p>
            <a:fld id="{709224B1-416C-A648-9EFE-8567A5B13899}" type="slidenum">
              <a:rPr lang="en-US" smtClean="0"/>
              <a:pPr/>
              <a:t>8</a:t>
            </a:fld>
            <a:endParaRPr lang="en-US" dirty="0"/>
          </a:p>
        </p:txBody>
      </p:sp>
      <p:sp>
        <p:nvSpPr>
          <p:cNvPr id="4" name="Text Placeholder 3">
            <a:extLst>
              <a:ext uri="{FF2B5EF4-FFF2-40B4-BE49-F238E27FC236}">
                <a16:creationId xmlns:a16="http://schemas.microsoft.com/office/drawing/2014/main" id="{189DDE0D-5315-254E-AA62-BBC221A7F68A}"/>
              </a:ext>
            </a:extLst>
          </p:cNvPr>
          <p:cNvSpPr>
            <a:spLocks noGrp="1"/>
          </p:cNvSpPr>
          <p:nvPr>
            <p:ph type="body" sz="quarter" idx="11"/>
          </p:nvPr>
        </p:nvSpPr>
        <p:spPr/>
        <p:txBody>
          <a:bodyPr/>
          <a:lstStyle/>
          <a:p>
            <a:r>
              <a:rPr lang="en-US" dirty="0"/>
              <a:t>World Resources Institute, </a:t>
            </a:r>
            <a:r>
              <a:rPr lang="en-US" dirty="0" err="1"/>
              <a:t>ClimateWatch</a:t>
            </a:r>
            <a:r>
              <a:rPr lang="en-US" dirty="0"/>
              <a:t>, </a:t>
            </a:r>
            <a:r>
              <a:rPr lang="en-US" dirty="0">
                <a:hlinkClick r:id="rId2"/>
              </a:rPr>
              <a:t>https://www.climatewatchdata.org/</a:t>
            </a:r>
            <a:r>
              <a:rPr lang="en-US" dirty="0"/>
              <a:t> </a:t>
            </a:r>
          </a:p>
          <a:p>
            <a:endParaRPr lang="en-US" dirty="0"/>
          </a:p>
        </p:txBody>
      </p:sp>
    </p:spTree>
    <p:extLst>
      <p:ext uri="{BB962C8B-B14F-4D97-AF65-F5344CB8AC3E}">
        <p14:creationId xmlns:p14="http://schemas.microsoft.com/office/powerpoint/2010/main" val="494873996"/>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B1B2-C188-0B4C-B275-C30D9CC90F5F}"/>
              </a:ext>
            </a:extLst>
          </p:cNvPr>
          <p:cNvSpPr>
            <a:spLocks noGrp="1"/>
          </p:cNvSpPr>
          <p:nvPr>
            <p:ph type="title"/>
          </p:nvPr>
        </p:nvSpPr>
        <p:spPr>
          <a:xfrm>
            <a:off x="663576" y="675243"/>
            <a:ext cx="5517306" cy="1325563"/>
          </a:xfrm>
        </p:spPr>
        <p:txBody>
          <a:bodyPr>
            <a:normAutofit/>
          </a:bodyPr>
          <a:lstStyle/>
          <a:p>
            <a:r>
              <a:rPr lang="en-US" dirty="0">
                <a:latin typeface="Open Sans"/>
                <a:ea typeface="Open Sans"/>
                <a:cs typeface="Open Sans"/>
              </a:rPr>
              <a:t>8.2 Energy–Water interlinkages</a:t>
            </a:r>
          </a:p>
        </p:txBody>
      </p:sp>
      <p:sp>
        <p:nvSpPr>
          <p:cNvPr id="5" name="Slide Number Placeholder 4">
            <a:extLst>
              <a:ext uri="{FF2B5EF4-FFF2-40B4-BE49-F238E27FC236}">
                <a16:creationId xmlns:a16="http://schemas.microsoft.com/office/drawing/2014/main" id="{654EE777-67BE-0749-B966-B084E2D7DFDF}"/>
              </a:ext>
            </a:extLst>
          </p:cNvPr>
          <p:cNvSpPr>
            <a:spLocks noGrp="1"/>
          </p:cNvSpPr>
          <p:nvPr>
            <p:ph type="sldNum" sz="quarter" idx="12"/>
          </p:nvPr>
        </p:nvSpPr>
        <p:spPr>
          <a:xfrm>
            <a:off x="11738529" y="6457571"/>
            <a:ext cx="453471" cy="365125"/>
          </a:xfrm>
        </p:spPr>
        <p:txBody>
          <a:bodyPr/>
          <a:lstStyle/>
          <a:p>
            <a:fld id="{709224B1-416C-A648-9EFE-8567A5B13899}" type="slidenum">
              <a:rPr lang="en-US" smtClean="0"/>
              <a:pPr/>
              <a:t>9</a:t>
            </a:fld>
            <a:endParaRPr lang="en-US"/>
          </a:p>
        </p:txBody>
      </p:sp>
      <p:sp>
        <p:nvSpPr>
          <p:cNvPr id="12" name="Rectangle 11">
            <a:extLst>
              <a:ext uri="{FF2B5EF4-FFF2-40B4-BE49-F238E27FC236}">
                <a16:creationId xmlns:a16="http://schemas.microsoft.com/office/drawing/2014/main" id="{5D3AC5FB-9B49-6843-842F-6637E6C33DEA}"/>
              </a:ext>
            </a:extLst>
          </p:cNvPr>
          <p:cNvSpPr/>
          <p:nvPr/>
        </p:nvSpPr>
        <p:spPr>
          <a:xfrm>
            <a:off x="694049" y="2067495"/>
            <a:ext cx="10852367" cy="3785652"/>
          </a:xfrm>
          <a:prstGeom prst="rect">
            <a:avLst/>
          </a:prstGeom>
        </p:spPr>
        <p:txBody>
          <a:bodyPr wrap="square" lIns="91440" tIns="45720" rIns="91440" bIns="45720" anchor="t">
            <a:spAutoFit/>
          </a:bodyPr>
          <a:lstStyle/>
          <a:p>
            <a:pPr>
              <a:spcAft>
                <a:spcPts val="600"/>
              </a:spcAft>
            </a:pPr>
            <a:r>
              <a:rPr lang="en-US" sz="2000" b="1" dirty="0">
                <a:solidFill>
                  <a:srgbClr val="012169"/>
                </a:solidFill>
                <a:latin typeface="Open Sans" panose="020B0606030504020204" pitchFamily="34" charset="0"/>
                <a:ea typeface="Open Sans" panose="020B0606030504020204" pitchFamily="34" charset="0"/>
                <a:cs typeface="Open Sans" panose="020B0606030504020204" pitchFamily="34" charset="0"/>
              </a:rPr>
              <a:t>Water is needed for energy conversion </a:t>
            </a:r>
          </a:p>
          <a:p>
            <a:pPr>
              <a:spcAft>
                <a:spcPts val="600"/>
              </a:spcAft>
            </a:pPr>
            <a:r>
              <a:rPr lang="en-US" sz="2000" dirty="0">
                <a:latin typeface="Open Sans"/>
                <a:ea typeface="Open Sans"/>
                <a:cs typeface="Open Sans"/>
              </a:rPr>
              <a:t>Hydropower is a major contributor to global electricity production [1]</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16% to global electricity supply</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more than 50% to electricity supply in 51 countries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Contributes more than 75% to electricity supply in 23 countries</a:t>
            </a: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Is the only source of electricity (&gt;99%) in 5 countries </a:t>
            </a:r>
          </a:p>
          <a:p>
            <a:pPr>
              <a:spcAft>
                <a:spcPts val="600"/>
              </a:spcAft>
            </a:pPr>
            <a:r>
              <a:rPr lang="en-US" sz="2000" dirty="0">
                <a:latin typeface="Open Sans"/>
                <a:ea typeface="Open Sans"/>
                <a:cs typeface="Open Sans"/>
              </a:rPr>
              <a:t>Water is required to cool thermal power generation technologies such as coal, natural gas, solar thermal, geothermal, and nuclear power plants.  </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600"/>
              </a:spcAft>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water intensity varies widely between technologies</a:t>
            </a:r>
          </a:p>
          <a:p>
            <a:pPr>
              <a:spcAft>
                <a:spcPts val="600"/>
              </a:spcAft>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Oval 6">
            <a:extLst>
              <a:ext uri="{FF2B5EF4-FFF2-40B4-BE49-F238E27FC236}">
                <a16:creationId xmlns:a16="http://schemas.microsoft.com/office/drawing/2014/main" id="{D3ED47F7-6864-7145-BACC-B552F7162D82}"/>
              </a:ext>
            </a:extLst>
          </p:cNvPr>
          <p:cNvSpPr/>
          <p:nvPr/>
        </p:nvSpPr>
        <p:spPr>
          <a:xfrm>
            <a:off x="5618235" y="860259"/>
            <a:ext cx="955530" cy="955530"/>
          </a:xfrm>
          <a:prstGeom prst="ellipse">
            <a:avLst/>
          </a:prstGeom>
          <a:solidFill>
            <a:srgbClr val="4E7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ecture8_Slide8.mp3" descr="Lecture8_Slide8.mp3">
            <a:hlinkClick r:id="" action="ppaction://media"/>
            <a:extLst>
              <a:ext uri="{FF2B5EF4-FFF2-40B4-BE49-F238E27FC236}">
                <a16:creationId xmlns:a16="http://schemas.microsoft.com/office/drawing/2014/main" id="{8B9D2218-0537-464A-85B3-95374DAE2C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931624"/>
            <a:ext cx="812800" cy="812800"/>
          </a:xfrm>
          <a:prstGeom prst="rect">
            <a:avLst/>
          </a:prstGeom>
        </p:spPr>
      </p:pic>
    </p:spTree>
    <p:extLst>
      <p:ext uri="{BB962C8B-B14F-4D97-AF65-F5344CB8AC3E}">
        <p14:creationId xmlns:p14="http://schemas.microsoft.com/office/powerpoint/2010/main" val="34771201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1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5D3EF8-0ED8-6F42-AD84-0DF9EF60A2D1}" vid="{5AACE8A2-302D-914D-8DC6-6A200A262B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9AB2BB-184E-4C17-A323-6207C2F7AB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D26AF6-65A9-4E52-86E6-AF387487AE01}">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88B7F38-C3DF-4EFB-AF18-E466318CB5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39279</TotalTime>
  <Words>6240</Words>
  <Application>Microsoft Office PowerPoint</Application>
  <PresentationFormat>Widescreen</PresentationFormat>
  <Paragraphs>320</Paragraphs>
  <Slides>28</Slides>
  <Notes>22</Notes>
  <HiddenSlides>0</HiddenSlides>
  <MMClips>22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Calibri</vt:lpstr>
      <vt:lpstr>Lato</vt:lpstr>
      <vt:lpstr>Open Sans</vt:lpstr>
      <vt:lpstr>Open Sans ExtraBold</vt:lpstr>
      <vt:lpstr>Open Sans SemiBold</vt:lpstr>
      <vt:lpstr>Open Sans SemiBold</vt:lpstr>
      <vt:lpstr>Roboto</vt:lpstr>
      <vt:lpstr>Segoe UI</vt:lpstr>
      <vt:lpstr>Segoe UI Semibold</vt:lpstr>
      <vt:lpstr>Office Theme</vt:lpstr>
      <vt:lpstr>LECTURE 8 Interlinkages</vt:lpstr>
      <vt:lpstr>Learning outcomes</vt:lpstr>
      <vt:lpstr>8.1 CLEWs interlinkages</vt:lpstr>
      <vt:lpstr>8.1 CLEWs interlinkages</vt:lpstr>
      <vt:lpstr>PowerPoint Presentation</vt:lpstr>
      <vt:lpstr>8.1 CLEWs interlinkages</vt:lpstr>
      <vt:lpstr>8.1 CLEWs interlinkages</vt:lpstr>
      <vt:lpstr>Lecture 8.1 References</vt:lpstr>
      <vt:lpstr>8.2 Energy–Water interlinkages</vt:lpstr>
      <vt:lpstr>8.2 Energy–Water interlinkages</vt:lpstr>
      <vt:lpstr>8.2 Energy–Water interlinkages</vt:lpstr>
      <vt:lpstr>8.2 Energy–Water interlinkages</vt:lpstr>
      <vt:lpstr>8.2 Energy–Water interlinkages</vt:lpstr>
      <vt:lpstr>Lecture 8.2 References</vt:lpstr>
      <vt:lpstr>8.3 Energy–land interlinkages?</vt:lpstr>
      <vt:lpstr>8.3 Energy–land interlinkages</vt:lpstr>
      <vt:lpstr>8.3 Energy–land interlinkages</vt:lpstr>
      <vt:lpstr>8.3 Energy–land interlinkages</vt:lpstr>
      <vt:lpstr>8.3 Energy–land interlinkages</vt:lpstr>
      <vt:lpstr>Lecture 8.3 References</vt:lpstr>
      <vt:lpstr>8.4 Land–water interlinkages</vt:lpstr>
      <vt:lpstr>8.4 Land–water interlinkages</vt:lpstr>
      <vt:lpstr>8.4 Land–water interlinkages</vt:lpstr>
      <vt:lpstr>8.4 Land–water interlinkages</vt:lpstr>
      <vt:lpstr>8.4 Land–water interlinkages</vt:lpstr>
      <vt:lpstr>Lecture 8.4 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320</cp:revision>
  <dcterms:created xsi:type="dcterms:W3CDTF">2021-04-22T09:38:07Z</dcterms:created>
  <dcterms:modified xsi:type="dcterms:W3CDTF">2024-11-01T11:20:26Z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