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89" r:id="rId6"/>
    <p:sldId id="386" r:id="rId7"/>
    <p:sldId id="345" r:id="rId8"/>
    <p:sldId id="375" r:id="rId9"/>
    <p:sldId id="377" r:id="rId10"/>
    <p:sldId id="387" r:id="rId11"/>
    <p:sldId id="388" r:id="rId12"/>
    <p:sldId id="389" r:id="rId13"/>
    <p:sldId id="264" r:id="rId14"/>
    <p:sldId id="392" r:id="rId15"/>
    <p:sldId id="394" r:id="rId16"/>
    <p:sldId id="406" r:id="rId17"/>
    <p:sldId id="397" r:id="rId18"/>
    <p:sldId id="400" r:id="rId19"/>
    <p:sldId id="403" r:id="rId20"/>
    <p:sldId id="404" r:id="rId21"/>
    <p:sldId id="414" r:id="rId22"/>
    <p:sldId id="415" r:id="rId23"/>
    <p:sldId id="411" r:id="rId24"/>
    <p:sldId id="412" r:id="rId25"/>
    <p:sldId id="336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1j40QsXzg9fUMgrkXtIsw==" hashData="ud1vIkkibOMS77ScM/iJnqZUXq+qCR50bhHVS+K0XSBcCOqS92IfcSQDfRUq+SDkbf42+l4BnNvzBZiImZg0V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Collett" initials="KC" lastIdx="23" clrIdx="0"/>
  <p:cmAuthor id="2" name="Flora Charbonnier" initials="F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2D2"/>
    <a:srgbClr val="D4E8C6"/>
    <a:srgbClr val="000000"/>
    <a:srgbClr val="A9D18E"/>
    <a:srgbClr val="B53541"/>
    <a:srgbClr val="FFFFFF"/>
    <a:srgbClr val="66C8FF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70CB87-AB78-440F-9A65-EB2725D2F6C9}" v="527" dt="2023-03-19T14:30:49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81161" autoAdjust="0"/>
  </p:normalViewPr>
  <p:slideViewPr>
    <p:cSldViewPr snapToGrid="0">
      <p:cViewPr varScale="1">
        <p:scale>
          <a:sx n="90" d="100"/>
          <a:sy n="90" d="100"/>
        </p:scale>
        <p:origin x="135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a Cannone" userId="417464ba-0c67-467a-8d9f-e5f447a9fc8a" providerId="ADAL" clId="{9D70CB87-AB78-440F-9A65-EB2725D2F6C9}"/>
    <pc:docChg chg="undo custSel addSld delSld modSld sldOrd">
      <pc:chgData name="Carla Cannone" userId="417464ba-0c67-467a-8d9f-e5f447a9fc8a" providerId="ADAL" clId="{9D70CB87-AB78-440F-9A65-EB2725D2F6C9}" dt="2023-03-31T18:08:21.307" v="2558" actId="20577"/>
      <pc:docMkLst>
        <pc:docMk/>
      </pc:docMkLst>
      <pc:sldChg chg="modSp mod">
        <pc:chgData name="Carla Cannone" userId="417464ba-0c67-467a-8d9f-e5f447a9fc8a" providerId="ADAL" clId="{9D70CB87-AB78-440F-9A65-EB2725D2F6C9}" dt="2023-02-27T15:14:07.609" v="24" actId="1076"/>
        <pc:sldMkLst>
          <pc:docMk/>
          <pc:sldMk cId="0" sldId="256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0" sldId="258"/>
        </pc:sldMkLst>
      </pc:sldChg>
      <pc:sldChg chg="addSp delSp modSp mod">
        <pc:chgData name="Carla Cannone" userId="417464ba-0c67-467a-8d9f-e5f447a9fc8a" providerId="ADAL" clId="{9D70CB87-AB78-440F-9A65-EB2725D2F6C9}" dt="2023-03-02T13:39:28.342" v="1699" actId="478"/>
        <pc:sldMkLst>
          <pc:docMk/>
          <pc:sldMk cId="927864516" sldId="264"/>
        </pc:sldMkLst>
      </pc:sldChg>
      <pc:sldChg chg="modSp mod modNotesTx">
        <pc:chgData name="Carla Cannone" userId="417464ba-0c67-467a-8d9f-e5f447a9fc8a" providerId="ADAL" clId="{9D70CB87-AB78-440F-9A65-EB2725D2F6C9}" dt="2023-03-19T14:48:00.545" v="2424" actId="20577"/>
        <pc:sldMkLst>
          <pc:docMk/>
          <pc:sldMk cId="0" sldId="289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2801856280" sldId="291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0" sldId="296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0" sldId="304"/>
        </pc:sldMkLst>
      </pc:sldChg>
      <pc:sldChg chg="addSp delSp modSp mod">
        <pc:chgData name="Carla Cannone" userId="417464ba-0c67-467a-8d9f-e5f447a9fc8a" providerId="ADAL" clId="{9D70CB87-AB78-440F-9A65-EB2725D2F6C9}" dt="2023-03-19T14:34:36.243" v="2422" actId="20577"/>
        <pc:sldMkLst>
          <pc:docMk/>
          <pc:sldMk cId="144697344" sldId="336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2663727173" sldId="337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7502038" sldId="338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3434788658" sldId="339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680913232" sldId="340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2166291676" sldId="341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3902166062" sldId="342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3970471560" sldId="343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857857681" sldId="344"/>
        </pc:sldMkLst>
      </pc:sldChg>
      <pc:sldChg chg="addSp delSp modSp mod ord modShow">
        <pc:chgData name="Carla Cannone" userId="417464ba-0c67-467a-8d9f-e5f447a9fc8a" providerId="ADAL" clId="{9D70CB87-AB78-440F-9A65-EB2725D2F6C9}" dt="2023-03-02T13:40:24.432" v="1712" actId="208"/>
        <pc:sldMkLst>
          <pc:docMk/>
          <pc:sldMk cId="386240992" sldId="345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2619872372" sldId="346"/>
        </pc:sldMkLst>
      </pc:sldChg>
      <pc:sldChg chg="del ord">
        <pc:chgData name="Carla Cannone" userId="417464ba-0c67-467a-8d9f-e5f447a9fc8a" providerId="ADAL" clId="{9D70CB87-AB78-440F-9A65-EB2725D2F6C9}" dt="2023-03-19T14:30:46.596" v="2417" actId="47"/>
        <pc:sldMkLst>
          <pc:docMk/>
          <pc:sldMk cId="1288230459" sldId="347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3472603095" sldId="348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3622783410" sldId="349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4016126095" sldId="350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2910430488" sldId="352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1503226154" sldId="353"/>
        </pc:sldMkLst>
      </pc:sldChg>
      <pc:sldChg chg="del">
        <pc:chgData name="Carla Cannone" userId="417464ba-0c67-467a-8d9f-e5f447a9fc8a" providerId="ADAL" clId="{9D70CB87-AB78-440F-9A65-EB2725D2F6C9}" dt="2023-03-19T14:30:46.596" v="2417" actId="47"/>
        <pc:sldMkLst>
          <pc:docMk/>
          <pc:sldMk cId="544016882" sldId="354"/>
        </pc:sldMkLst>
      </pc:sldChg>
      <pc:sldChg chg="del">
        <pc:chgData name="Carla Cannone" userId="417464ba-0c67-467a-8d9f-e5f447a9fc8a" providerId="ADAL" clId="{9D70CB87-AB78-440F-9A65-EB2725D2F6C9}" dt="2023-02-28T14:07:22.338" v="1112" actId="47"/>
        <pc:sldMkLst>
          <pc:docMk/>
          <pc:sldMk cId="2623300561" sldId="370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3215242977" sldId="373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3830730864" sldId="374"/>
        </pc:sldMkLst>
      </pc:sldChg>
      <pc:sldChg chg="addSp delSp modSp add del mod">
        <pc:chgData name="Carla Cannone" userId="417464ba-0c67-467a-8d9f-e5f447a9fc8a" providerId="ADAL" clId="{9D70CB87-AB78-440F-9A65-EB2725D2F6C9}" dt="2023-03-02T13:24:07.917" v="1167" actId="1076"/>
        <pc:sldMkLst>
          <pc:docMk/>
          <pc:sldMk cId="1921036003" sldId="375"/>
        </pc:sldMkLst>
      </pc:sldChg>
      <pc:sldChg chg="modSp add del mod">
        <pc:chgData name="Carla Cannone" userId="417464ba-0c67-467a-8d9f-e5f447a9fc8a" providerId="ADAL" clId="{9D70CB87-AB78-440F-9A65-EB2725D2F6C9}" dt="2023-03-02T13:19:54.212" v="1145" actId="20577"/>
        <pc:sldMkLst>
          <pc:docMk/>
          <pc:sldMk cId="3643868350" sldId="377"/>
        </pc:sldMkLst>
      </pc:sldChg>
      <pc:sldChg chg="addSp delSp modSp mod modNotesTx">
        <pc:chgData name="Carla Cannone" userId="417464ba-0c67-467a-8d9f-e5f447a9fc8a" providerId="ADAL" clId="{9D70CB87-AB78-440F-9A65-EB2725D2F6C9}" dt="2023-03-31T18:08:21.307" v="2558" actId="20577"/>
        <pc:sldMkLst>
          <pc:docMk/>
          <pc:sldMk cId="1628306759" sldId="386"/>
        </pc:sldMkLst>
      </pc:sldChg>
      <pc:sldChg chg="addSp delSp modSp add del mod">
        <pc:chgData name="Carla Cannone" userId="417464ba-0c67-467a-8d9f-e5f447a9fc8a" providerId="ADAL" clId="{9D70CB87-AB78-440F-9A65-EB2725D2F6C9}" dt="2023-03-02T13:39:08.256" v="1693" actId="1036"/>
        <pc:sldMkLst>
          <pc:docMk/>
          <pc:sldMk cId="2032237119" sldId="387"/>
        </pc:sldMkLst>
      </pc:sldChg>
      <pc:sldChg chg="addSp delSp modSp add del mod">
        <pc:chgData name="Carla Cannone" userId="417464ba-0c67-467a-8d9f-e5f447a9fc8a" providerId="ADAL" clId="{9D70CB87-AB78-440F-9A65-EB2725D2F6C9}" dt="2023-03-02T13:39:13.633" v="1695" actId="1036"/>
        <pc:sldMkLst>
          <pc:docMk/>
          <pc:sldMk cId="1457699181" sldId="388"/>
        </pc:sldMkLst>
      </pc:sldChg>
      <pc:sldChg chg="addSp delSp modSp add del mod">
        <pc:chgData name="Carla Cannone" userId="417464ba-0c67-467a-8d9f-e5f447a9fc8a" providerId="ADAL" clId="{9D70CB87-AB78-440F-9A65-EB2725D2F6C9}" dt="2023-03-02T13:39:15.998" v="1696"/>
        <pc:sldMkLst>
          <pc:docMk/>
          <pc:sldMk cId="2350355477" sldId="389"/>
        </pc:sldMkLst>
      </pc:sldChg>
      <pc:sldChg chg="add del mod modShow">
        <pc:chgData name="Carla Cannone" userId="417464ba-0c67-467a-8d9f-e5f447a9fc8a" providerId="ADAL" clId="{9D70CB87-AB78-440F-9A65-EB2725D2F6C9}" dt="2023-02-28T14:06:57.262" v="1111" actId="47"/>
        <pc:sldMkLst>
          <pc:docMk/>
          <pc:sldMk cId="775258822" sldId="390"/>
        </pc:sldMkLst>
      </pc:sldChg>
      <pc:sldChg chg="add del mod modShow">
        <pc:chgData name="Carla Cannone" userId="417464ba-0c67-467a-8d9f-e5f447a9fc8a" providerId="ADAL" clId="{9D70CB87-AB78-440F-9A65-EB2725D2F6C9}" dt="2023-02-28T14:06:57.262" v="1111" actId="47"/>
        <pc:sldMkLst>
          <pc:docMk/>
          <pc:sldMk cId="688940967" sldId="391"/>
        </pc:sldMkLst>
      </pc:sldChg>
      <pc:sldChg chg="addSp delSp modSp mod">
        <pc:chgData name="Carla Cannone" userId="417464ba-0c67-467a-8d9f-e5f447a9fc8a" providerId="ADAL" clId="{9D70CB87-AB78-440F-9A65-EB2725D2F6C9}" dt="2023-03-02T13:39:30.040" v="1700"/>
        <pc:sldMkLst>
          <pc:docMk/>
          <pc:sldMk cId="821675295" sldId="392"/>
        </pc:sldMkLst>
      </pc:sldChg>
      <pc:sldChg chg="addSp delSp modSp mod">
        <pc:chgData name="Carla Cannone" userId="417464ba-0c67-467a-8d9f-e5f447a9fc8a" providerId="ADAL" clId="{9D70CB87-AB78-440F-9A65-EB2725D2F6C9}" dt="2023-03-02T13:39:31.680" v="1701"/>
        <pc:sldMkLst>
          <pc:docMk/>
          <pc:sldMk cId="1719770498" sldId="394"/>
        </pc:sldMkLst>
      </pc:sldChg>
      <pc:sldChg chg="del">
        <pc:chgData name="Carla Cannone" userId="417464ba-0c67-467a-8d9f-e5f447a9fc8a" providerId="ADAL" clId="{9D70CB87-AB78-440F-9A65-EB2725D2F6C9}" dt="2023-02-28T14:06:17.116" v="1110" actId="47"/>
        <pc:sldMkLst>
          <pc:docMk/>
          <pc:sldMk cId="2600887471" sldId="396"/>
        </pc:sldMkLst>
      </pc:sldChg>
      <pc:sldChg chg="addSp delSp modSp mod">
        <pc:chgData name="Carla Cannone" userId="417464ba-0c67-467a-8d9f-e5f447a9fc8a" providerId="ADAL" clId="{9D70CB87-AB78-440F-9A65-EB2725D2F6C9}" dt="2023-03-02T14:51:30.425" v="2271" actId="1076"/>
        <pc:sldMkLst>
          <pc:docMk/>
          <pc:sldMk cId="1823691312" sldId="397"/>
        </pc:sldMkLst>
      </pc:sldChg>
      <pc:sldChg chg="addSp delSp modSp mod modNotesTx">
        <pc:chgData name="Carla Cannone" userId="417464ba-0c67-467a-8d9f-e5f447a9fc8a" providerId="ADAL" clId="{9D70CB87-AB78-440F-9A65-EB2725D2F6C9}" dt="2023-03-02T15:08:55.853" v="2369" actId="113"/>
        <pc:sldMkLst>
          <pc:docMk/>
          <pc:sldMk cId="1589997109" sldId="400"/>
        </pc:sldMkLst>
      </pc:sldChg>
      <pc:sldChg chg="addSp delSp modSp mod">
        <pc:chgData name="Carla Cannone" userId="417464ba-0c67-467a-8d9f-e5f447a9fc8a" providerId="ADAL" clId="{9D70CB87-AB78-440F-9A65-EB2725D2F6C9}" dt="2023-03-02T14:55:13.030" v="2318" actId="1076"/>
        <pc:sldMkLst>
          <pc:docMk/>
          <pc:sldMk cId="473722797" sldId="403"/>
        </pc:sldMkLst>
      </pc:sldChg>
      <pc:sldChg chg="addSp delSp modSp mod">
        <pc:chgData name="Carla Cannone" userId="417464ba-0c67-467a-8d9f-e5f447a9fc8a" providerId="ADAL" clId="{9D70CB87-AB78-440F-9A65-EB2725D2F6C9}" dt="2023-03-02T15:10:13.715" v="2381" actId="207"/>
        <pc:sldMkLst>
          <pc:docMk/>
          <pc:sldMk cId="651442162" sldId="404"/>
        </pc:sldMkLst>
      </pc:sldChg>
      <pc:sldChg chg="addSp delSp modSp del mod">
        <pc:chgData name="Carla Cannone" userId="417464ba-0c67-467a-8d9f-e5f447a9fc8a" providerId="ADAL" clId="{9D70CB87-AB78-440F-9A65-EB2725D2F6C9}" dt="2023-03-02T13:59:18.357" v="2046" actId="47"/>
        <pc:sldMkLst>
          <pc:docMk/>
          <pc:sldMk cId="219613637" sldId="405"/>
        </pc:sldMkLst>
      </pc:sldChg>
      <pc:sldChg chg="addSp delSp modSp add mod ord">
        <pc:chgData name="Carla Cannone" userId="417464ba-0c67-467a-8d9f-e5f447a9fc8a" providerId="ADAL" clId="{9D70CB87-AB78-440F-9A65-EB2725D2F6C9}" dt="2023-03-02T13:39:34.242" v="1703"/>
        <pc:sldMkLst>
          <pc:docMk/>
          <pc:sldMk cId="1501148389" sldId="406"/>
        </pc:sldMkLst>
      </pc:sldChg>
      <pc:sldChg chg="add del">
        <pc:chgData name="Carla Cannone" userId="417464ba-0c67-467a-8d9f-e5f447a9fc8a" providerId="ADAL" clId="{9D70CB87-AB78-440F-9A65-EB2725D2F6C9}" dt="2023-02-28T13:29:06.202" v="862" actId="2890"/>
        <pc:sldMkLst>
          <pc:docMk/>
          <pc:sldMk cId="2390049047" sldId="406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2371750465" sldId="407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2773039609" sldId="408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4022083291" sldId="409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3262586024" sldId="410"/>
        </pc:sldMkLst>
      </pc:sldChg>
      <pc:sldChg chg="addSp delSp modSp add mod modNotesTx">
        <pc:chgData name="Carla Cannone" userId="417464ba-0c67-467a-8d9f-e5f447a9fc8a" providerId="ADAL" clId="{9D70CB87-AB78-440F-9A65-EB2725D2F6C9}" dt="2023-03-02T14:49:01.379" v="2253"/>
        <pc:sldMkLst>
          <pc:docMk/>
          <pc:sldMk cId="1230715141" sldId="411"/>
        </pc:sldMkLst>
      </pc:sldChg>
      <pc:sldChg chg="addSp delSp modSp add mod modNotesTx">
        <pc:chgData name="Carla Cannone" userId="417464ba-0c67-467a-8d9f-e5f447a9fc8a" providerId="ADAL" clId="{9D70CB87-AB78-440F-9A65-EB2725D2F6C9}" dt="2023-03-02T15:12:01.279" v="2415" actId="207"/>
        <pc:sldMkLst>
          <pc:docMk/>
          <pc:sldMk cId="3664679300" sldId="412"/>
        </pc:sldMkLst>
      </pc:sldChg>
      <pc:sldChg chg="addSp delSp modSp add del mod modShow modNotesTx">
        <pc:chgData name="Carla Cannone" userId="417464ba-0c67-467a-8d9f-e5f447a9fc8a" providerId="ADAL" clId="{9D70CB87-AB78-440F-9A65-EB2725D2F6C9}" dt="2023-03-19T14:30:39.103" v="2416" actId="47"/>
        <pc:sldMkLst>
          <pc:docMk/>
          <pc:sldMk cId="1548951006" sldId="413"/>
        </pc:sldMkLst>
      </pc:sldChg>
      <pc:sldChg chg="addSp delSp modSp add mod ord">
        <pc:chgData name="Carla Cannone" userId="417464ba-0c67-467a-8d9f-e5f447a9fc8a" providerId="ADAL" clId="{9D70CB87-AB78-440F-9A65-EB2725D2F6C9}" dt="2023-03-02T13:58:53.038" v="2039" actId="1076"/>
        <pc:sldMkLst>
          <pc:docMk/>
          <pc:sldMk cId="2002604150" sldId="414"/>
        </pc:sldMkLst>
      </pc:sldChg>
      <pc:sldChg chg="addSp delSp modSp add mod ord">
        <pc:chgData name="Carla Cannone" userId="417464ba-0c67-467a-8d9f-e5f447a9fc8a" providerId="ADAL" clId="{9D70CB87-AB78-440F-9A65-EB2725D2F6C9}" dt="2023-03-02T15:10:54.451" v="2394" actId="207"/>
        <pc:sldMkLst>
          <pc:docMk/>
          <pc:sldMk cId="1566792671" sldId="415"/>
        </pc:sldMkLst>
      </pc:sldChg>
    </pc:docChg>
  </pc:docChgLst>
  <pc:docChgLst>
    <pc:chgData name="Carla" userId="417464ba-0c67-467a-8d9f-e5f447a9fc8a" providerId="ADAL" clId="{0A18DBD1-F4B2-49D3-9BFC-A3ED50C8E71C}"/>
    <pc:docChg chg="undo custSel addSld delSld modSld sldOrd">
      <pc:chgData name="Carla" userId="417464ba-0c67-467a-8d9f-e5f447a9fc8a" providerId="ADAL" clId="{0A18DBD1-F4B2-49D3-9BFC-A3ED50C8E71C}" dt="2023-02-23T15:58:09.133" v="6239" actId="13926"/>
      <pc:docMkLst>
        <pc:docMk/>
      </pc:docMkLst>
      <pc:sldChg chg="modSp mod">
        <pc:chgData name="Carla" userId="417464ba-0c67-467a-8d9f-e5f447a9fc8a" providerId="ADAL" clId="{0A18DBD1-F4B2-49D3-9BFC-A3ED50C8E71C}" dt="2023-02-22T12:42:39.415" v="3132" actId="1076"/>
        <pc:sldMkLst>
          <pc:docMk/>
          <pc:sldMk cId="0" sldId="256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58"/>
        </pc:sldMkLst>
      </pc:sldChg>
      <pc:sldChg chg="addSp delSp modSp add mod ord modNotesTx">
        <pc:chgData name="Carla" userId="417464ba-0c67-467a-8d9f-e5f447a9fc8a" providerId="ADAL" clId="{0A18DBD1-F4B2-49D3-9BFC-A3ED50C8E71C}" dt="2023-02-23T14:44:47.139" v="4911" actId="404"/>
        <pc:sldMkLst>
          <pc:docMk/>
          <pc:sldMk cId="927864516" sldId="264"/>
        </pc:sldMkLst>
      </pc:sldChg>
      <pc:sldChg chg="delSp modSp add del mod">
        <pc:chgData name="Carla" userId="417464ba-0c67-467a-8d9f-e5f447a9fc8a" providerId="ADAL" clId="{0A18DBD1-F4B2-49D3-9BFC-A3ED50C8E71C}" dt="2022-11-18T08:19:31.735" v="1034" actId="47"/>
        <pc:sldMkLst>
          <pc:docMk/>
          <pc:sldMk cId="3062202843" sldId="265"/>
        </pc:sldMkLst>
      </pc:sldChg>
      <pc:sldChg chg="modSp add del mod ord">
        <pc:chgData name="Carla" userId="417464ba-0c67-467a-8d9f-e5f447a9fc8a" providerId="ADAL" clId="{0A18DBD1-F4B2-49D3-9BFC-A3ED50C8E71C}" dt="2023-02-22T11:26:53.482" v="3021" actId="47"/>
        <pc:sldMkLst>
          <pc:docMk/>
          <pc:sldMk cId="775439378" sldId="282"/>
        </pc:sldMkLst>
      </pc:sldChg>
      <pc:sldChg chg="modSp mod">
        <pc:chgData name="Carla" userId="417464ba-0c67-467a-8d9f-e5f447a9fc8a" providerId="ADAL" clId="{0A18DBD1-F4B2-49D3-9BFC-A3ED50C8E71C}" dt="2023-02-23T15:58:09.133" v="6239" actId="13926"/>
        <pc:sldMkLst>
          <pc:docMk/>
          <pc:sldMk cId="0" sldId="289"/>
        </pc:sldMkLst>
      </pc:sldChg>
      <pc:sldChg chg="addSp delSp modSp add mod ord">
        <pc:chgData name="Carla" userId="417464ba-0c67-467a-8d9f-e5f447a9fc8a" providerId="ADAL" clId="{0A18DBD1-F4B2-49D3-9BFC-A3ED50C8E71C}" dt="2023-02-22T20:17:11.578" v="4003" actId="20577"/>
        <pc:sldMkLst>
          <pc:docMk/>
          <pc:sldMk cId="2801856280" sldId="291"/>
        </pc:sldMkLst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012829007" sldId="295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96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0" sldId="304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2663727173" sldId="337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7502038" sldId="338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3434788658" sldId="339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680913232" sldId="34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166291676" sldId="341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02166062" sldId="34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70471560" sldId="34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857857681" sldId="344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86240992" sldId="345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619872372" sldId="346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288230459" sldId="347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472603095" sldId="348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622783410" sldId="349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4016126095" sldId="35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910430488" sldId="35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503226154" sldId="35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544016882" sldId="354"/>
        </pc:sldMkLst>
      </pc:sldChg>
      <pc:sldChg chg="add del ord">
        <pc:chgData name="Carla" userId="417464ba-0c67-467a-8d9f-e5f447a9fc8a" providerId="ADAL" clId="{0A18DBD1-F4B2-49D3-9BFC-A3ED50C8E71C}" dt="2022-11-17T16:20:18.941" v="825" actId="47"/>
        <pc:sldMkLst>
          <pc:docMk/>
          <pc:sldMk cId="3816027252" sldId="369"/>
        </pc:sldMkLst>
      </pc:sldChg>
      <pc:sldChg chg="addSp delSp modSp add mod ord modNotesTx">
        <pc:chgData name="Carla" userId="417464ba-0c67-467a-8d9f-e5f447a9fc8a" providerId="ADAL" clId="{0A18DBD1-F4B2-49D3-9BFC-A3ED50C8E71C}" dt="2023-02-23T14:44:58.524" v="4912" actId="207"/>
        <pc:sldMkLst>
          <pc:docMk/>
          <pc:sldMk cId="2623300561" sldId="370"/>
        </pc:sldMkLst>
      </pc:sldChg>
      <pc:sldChg chg="modSp add del mod">
        <pc:chgData name="Carla" userId="417464ba-0c67-467a-8d9f-e5f447a9fc8a" providerId="ADAL" clId="{0A18DBD1-F4B2-49D3-9BFC-A3ED50C8E71C}" dt="2022-11-18T09:15:23.302" v="2140" actId="47"/>
        <pc:sldMkLst>
          <pc:docMk/>
          <pc:sldMk cId="3433500808" sldId="371"/>
        </pc:sldMkLst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1892036648" sldId="372"/>
        </pc:sldMkLst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812248871" sldId="372"/>
        </pc:sldMkLst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447277948" sldId="373"/>
        </pc:sldMkLst>
      </pc:sldChg>
      <pc:sldChg chg="modSp add mod modNotesTx">
        <pc:chgData name="Carla" userId="417464ba-0c67-467a-8d9f-e5f447a9fc8a" providerId="ADAL" clId="{0A18DBD1-F4B2-49D3-9BFC-A3ED50C8E71C}" dt="2023-02-22T20:17:15.044" v="4005" actId="20577"/>
        <pc:sldMkLst>
          <pc:docMk/>
          <pc:sldMk cId="3215242977" sldId="373"/>
        </pc:sldMkLst>
      </pc:sldChg>
      <pc:sldChg chg="modSp add mod modNotesTx">
        <pc:chgData name="Carla" userId="417464ba-0c67-467a-8d9f-e5f447a9fc8a" providerId="ADAL" clId="{0A18DBD1-F4B2-49D3-9BFC-A3ED50C8E71C}" dt="2023-02-22T20:17:17.766" v="4007" actId="20577"/>
        <pc:sldMkLst>
          <pc:docMk/>
          <pc:sldMk cId="3830730864" sldId="374"/>
        </pc:sldMkLst>
      </pc:sldChg>
      <pc:sldChg chg="addSp delSp modSp add mod modClrScheme chgLayout modNotesTx">
        <pc:chgData name="Carla" userId="417464ba-0c67-467a-8d9f-e5f447a9fc8a" providerId="ADAL" clId="{0A18DBD1-F4B2-49D3-9BFC-A3ED50C8E71C}" dt="2023-02-22T20:17:07.055" v="4001" actId="20577"/>
        <pc:sldMkLst>
          <pc:docMk/>
          <pc:sldMk cId="1921036003" sldId="375"/>
        </pc:sldMkLst>
      </pc:sldChg>
      <pc:sldChg chg="modSp add del mod ord">
        <pc:chgData name="Carla" userId="417464ba-0c67-467a-8d9f-e5f447a9fc8a" providerId="ADAL" clId="{0A18DBD1-F4B2-49D3-9BFC-A3ED50C8E71C}" dt="2022-11-18T09:46:43.504" v="2448" actId="47"/>
        <pc:sldMkLst>
          <pc:docMk/>
          <pc:sldMk cId="1729983924" sldId="376"/>
        </pc:sldMkLst>
      </pc:sldChg>
      <pc:sldChg chg="addSp delSp modSp add mod modClrScheme chgLayout">
        <pc:chgData name="Carla" userId="417464ba-0c67-467a-8d9f-e5f447a9fc8a" providerId="ADAL" clId="{0A18DBD1-F4B2-49D3-9BFC-A3ED50C8E71C}" dt="2023-02-23T13:41:06.589" v="4104" actId="1076"/>
        <pc:sldMkLst>
          <pc:docMk/>
          <pc:sldMk cId="3643868350" sldId="377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87084546" sldId="378"/>
        </pc:sldMkLst>
      </pc:sldChg>
      <pc:sldChg chg="new del">
        <pc:chgData name="Carla" userId="417464ba-0c67-467a-8d9f-e5f447a9fc8a" providerId="ADAL" clId="{0A18DBD1-F4B2-49D3-9BFC-A3ED50C8E71C}" dt="2022-11-18T11:11:11.084" v="2912" actId="680"/>
        <pc:sldMkLst>
          <pc:docMk/>
          <pc:sldMk cId="3005858431" sldId="378"/>
        </pc:sldMkLst>
      </pc:sldChg>
      <pc:sldChg chg="new del">
        <pc:chgData name="Carla" userId="417464ba-0c67-467a-8d9f-e5f447a9fc8a" providerId="ADAL" clId="{0A18DBD1-F4B2-49D3-9BFC-A3ED50C8E71C}" dt="2023-02-22T11:21:17.195" v="3005" actId="47"/>
        <pc:sldMkLst>
          <pc:docMk/>
          <pc:sldMk cId="4234389807" sldId="378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413715981" sldId="379"/>
        </pc:sldMkLst>
      </pc:sldChg>
      <pc:sldChg chg="add del">
        <pc:chgData name="Carla" userId="417464ba-0c67-467a-8d9f-e5f447a9fc8a" providerId="ADAL" clId="{0A18DBD1-F4B2-49D3-9BFC-A3ED50C8E71C}" dt="2023-02-22T11:21:12.057" v="3004"/>
        <pc:sldMkLst>
          <pc:docMk/>
          <pc:sldMk cId="3856785778" sldId="379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15935917" sldId="380"/>
        </pc:sldMkLst>
      </pc:sldChg>
      <pc:sldChg chg="new del">
        <pc:chgData name="Carla" userId="417464ba-0c67-467a-8d9f-e5f447a9fc8a" providerId="ADAL" clId="{0A18DBD1-F4B2-49D3-9BFC-A3ED50C8E71C}" dt="2023-02-22T20:16:07.159" v="3971" actId="47"/>
        <pc:sldMkLst>
          <pc:docMk/>
          <pc:sldMk cId="1937392764" sldId="381"/>
        </pc:sldMkLst>
      </pc:sldChg>
      <pc:sldChg chg="addSp delSp modSp new del mod ord">
        <pc:chgData name="Carla" userId="417464ba-0c67-467a-8d9f-e5f447a9fc8a" providerId="ADAL" clId="{0A18DBD1-F4B2-49D3-9BFC-A3ED50C8E71C}" dt="2023-02-23T13:39:49.284" v="4092" actId="47"/>
        <pc:sldMkLst>
          <pc:docMk/>
          <pc:sldMk cId="945432886" sldId="382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1120237966" sldId="383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871559418" sldId="384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923997423" sldId="385"/>
        </pc:sldMkLst>
      </pc:sldChg>
      <pc:sldChg chg="addSp delSp modSp add mod">
        <pc:chgData name="Carla" userId="417464ba-0c67-467a-8d9f-e5f447a9fc8a" providerId="ADAL" clId="{0A18DBD1-F4B2-49D3-9BFC-A3ED50C8E71C}" dt="2023-02-22T20:16:23.903" v="3975" actId="20577"/>
        <pc:sldMkLst>
          <pc:docMk/>
          <pc:sldMk cId="1628306759" sldId="386"/>
        </pc:sldMkLst>
      </pc:sldChg>
      <pc:sldChg chg="addSp delSp modSp add mod ord">
        <pc:chgData name="Carla" userId="417464ba-0c67-467a-8d9f-e5f447a9fc8a" providerId="ADAL" clId="{0A18DBD1-F4B2-49D3-9BFC-A3ED50C8E71C}" dt="2023-02-23T14:31:49.575" v="4830" actId="20577"/>
        <pc:sldMkLst>
          <pc:docMk/>
          <pc:sldMk cId="2032237119" sldId="387"/>
        </pc:sldMkLst>
      </pc:sldChg>
      <pc:sldChg chg="addSp delSp modSp add mod">
        <pc:chgData name="Carla" userId="417464ba-0c67-467a-8d9f-e5f447a9fc8a" providerId="ADAL" clId="{0A18DBD1-F4B2-49D3-9BFC-A3ED50C8E71C}" dt="2023-02-23T14:35:37.056" v="4870" actId="20577"/>
        <pc:sldMkLst>
          <pc:docMk/>
          <pc:sldMk cId="1457699181" sldId="388"/>
        </pc:sldMkLst>
      </pc:sldChg>
      <pc:sldChg chg="addSp delSp modSp add mod ord">
        <pc:chgData name="Carla" userId="417464ba-0c67-467a-8d9f-e5f447a9fc8a" providerId="ADAL" clId="{0A18DBD1-F4B2-49D3-9BFC-A3ED50C8E71C}" dt="2023-02-23T14:35:40.385" v="4872" actId="20577"/>
        <pc:sldMkLst>
          <pc:docMk/>
          <pc:sldMk cId="2350355477" sldId="389"/>
        </pc:sldMkLst>
      </pc:sldChg>
      <pc:sldChg chg="addSp delSp modSp add mod">
        <pc:chgData name="Carla" userId="417464ba-0c67-467a-8d9f-e5f447a9fc8a" providerId="ADAL" clId="{0A18DBD1-F4B2-49D3-9BFC-A3ED50C8E71C}" dt="2023-02-23T14:35:44.232" v="4874" actId="20577"/>
        <pc:sldMkLst>
          <pc:docMk/>
          <pc:sldMk cId="775258822" sldId="390"/>
        </pc:sldMkLst>
      </pc:sldChg>
      <pc:sldChg chg="addSp delSp modSp add mod">
        <pc:chgData name="Carla" userId="417464ba-0c67-467a-8d9f-e5f447a9fc8a" providerId="ADAL" clId="{0A18DBD1-F4B2-49D3-9BFC-A3ED50C8E71C}" dt="2023-02-23T14:44:19.587" v="4907" actId="1076"/>
        <pc:sldMkLst>
          <pc:docMk/>
          <pc:sldMk cId="688940967" sldId="391"/>
        </pc:sldMkLst>
      </pc:sldChg>
      <pc:sldChg chg="new del">
        <pc:chgData name="Carla" userId="417464ba-0c67-467a-8d9f-e5f447a9fc8a" providerId="ADAL" clId="{0A18DBD1-F4B2-49D3-9BFC-A3ED50C8E71C}" dt="2023-02-23T14:15:17.391" v="4630" actId="680"/>
        <pc:sldMkLst>
          <pc:docMk/>
          <pc:sldMk cId="4159886549" sldId="391"/>
        </pc:sldMkLst>
      </pc:sldChg>
      <pc:sldChg chg="addSp delSp modSp add mod ord">
        <pc:chgData name="Carla" userId="417464ba-0c67-467a-8d9f-e5f447a9fc8a" providerId="ADAL" clId="{0A18DBD1-F4B2-49D3-9BFC-A3ED50C8E71C}" dt="2023-02-23T15:11:26.546" v="5635" actId="1076"/>
        <pc:sldMkLst>
          <pc:docMk/>
          <pc:sldMk cId="821675295" sldId="392"/>
        </pc:sldMkLst>
      </pc:sldChg>
      <pc:sldChg chg="addSp delSp modSp add del mod">
        <pc:chgData name="Carla" userId="417464ba-0c67-467a-8d9f-e5f447a9fc8a" providerId="ADAL" clId="{0A18DBD1-F4B2-49D3-9BFC-A3ED50C8E71C}" dt="2023-02-23T14:51:53.071" v="5198" actId="47"/>
        <pc:sldMkLst>
          <pc:docMk/>
          <pc:sldMk cId="3738357690" sldId="393"/>
        </pc:sldMkLst>
      </pc:sldChg>
      <pc:sldChg chg="addSp delSp modSp add mod">
        <pc:chgData name="Carla" userId="417464ba-0c67-467a-8d9f-e5f447a9fc8a" providerId="ADAL" clId="{0A18DBD1-F4B2-49D3-9BFC-A3ED50C8E71C}" dt="2023-02-23T15:11:19.274" v="5633" actId="1076"/>
        <pc:sldMkLst>
          <pc:docMk/>
          <pc:sldMk cId="1719770498" sldId="394"/>
        </pc:sldMkLst>
      </pc:sldChg>
      <pc:sldChg chg="modSp add del mod ord">
        <pc:chgData name="Carla" userId="417464ba-0c67-467a-8d9f-e5f447a9fc8a" providerId="ADAL" clId="{0A18DBD1-F4B2-49D3-9BFC-A3ED50C8E71C}" dt="2023-02-23T15:13:24.578" v="5704" actId="47"/>
        <pc:sldMkLst>
          <pc:docMk/>
          <pc:sldMk cId="3243323160" sldId="395"/>
        </pc:sldMkLst>
      </pc:sldChg>
      <pc:sldChg chg="addSp modSp add mod ord">
        <pc:chgData name="Carla" userId="417464ba-0c67-467a-8d9f-e5f447a9fc8a" providerId="ADAL" clId="{0A18DBD1-F4B2-49D3-9BFC-A3ED50C8E71C}" dt="2023-02-23T15:17:40.802" v="5758" actId="20577"/>
        <pc:sldMkLst>
          <pc:docMk/>
          <pc:sldMk cId="2600887471" sldId="396"/>
        </pc:sldMkLst>
      </pc:sldChg>
      <pc:sldChg chg="addSp delSp modSp add mod ord">
        <pc:chgData name="Carla" userId="417464ba-0c67-467a-8d9f-e5f447a9fc8a" providerId="ADAL" clId="{0A18DBD1-F4B2-49D3-9BFC-A3ED50C8E71C}" dt="2023-02-23T15:45:05.061" v="5922" actId="20577"/>
        <pc:sldMkLst>
          <pc:docMk/>
          <pc:sldMk cId="1823691312" sldId="397"/>
        </pc:sldMkLst>
      </pc:sldChg>
      <pc:sldChg chg="addSp delSp modSp add del mod">
        <pc:chgData name="Carla" userId="417464ba-0c67-467a-8d9f-e5f447a9fc8a" providerId="ADAL" clId="{0A18DBD1-F4B2-49D3-9BFC-A3ED50C8E71C}" dt="2023-02-23T15:44:29.310" v="5907" actId="47"/>
        <pc:sldMkLst>
          <pc:docMk/>
          <pc:sldMk cId="3356130170" sldId="398"/>
        </pc:sldMkLst>
      </pc:sldChg>
      <pc:sldChg chg="new del">
        <pc:chgData name="Carla" userId="417464ba-0c67-467a-8d9f-e5f447a9fc8a" providerId="ADAL" clId="{0A18DBD1-F4B2-49D3-9BFC-A3ED50C8E71C}" dt="2023-02-23T15:19:41.033" v="5808" actId="680"/>
        <pc:sldMkLst>
          <pc:docMk/>
          <pc:sldMk cId="1856009679" sldId="399"/>
        </pc:sldMkLst>
      </pc:sldChg>
      <pc:sldChg chg="addSp delSp modSp add del mod">
        <pc:chgData name="Carla" userId="417464ba-0c67-467a-8d9f-e5f447a9fc8a" providerId="ADAL" clId="{0A18DBD1-F4B2-49D3-9BFC-A3ED50C8E71C}" dt="2023-02-23T15:44:44.284" v="5910" actId="47"/>
        <pc:sldMkLst>
          <pc:docMk/>
          <pc:sldMk cId="1995636814" sldId="399"/>
        </pc:sldMkLst>
      </pc:sldChg>
      <pc:sldChg chg="addSp delSp modSp add mod">
        <pc:chgData name="Carla" userId="417464ba-0c67-467a-8d9f-e5f447a9fc8a" providerId="ADAL" clId="{0A18DBD1-F4B2-49D3-9BFC-A3ED50C8E71C}" dt="2023-02-23T15:45:08.371" v="5924" actId="20577"/>
        <pc:sldMkLst>
          <pc:docMk/>
          <pc:sldMk cId="1589997109" sldId="400"/>
        </pc:sldMkLst>
      </pc:sldChg>
      <pc:sldChg chg="add del">
        <pc:chgData name="Carla" userId="417464ba-0c67-467a-8d9f-e5f447a9fc8a" providerId="ADAL" clId="{0A18DBD1-F4B2-49D3-9BFC-A3ED50C8E71C}" dt="2023-02-23T15:45:20.783" v="5933" actId="47"/>
        <pc:sldMkLst>
          <pc:docMk/>
          <pc:sldMk cId="470077674" sldId="401"/>
        </pc:sldMkLst>
      </pc:sldChg>
      <pc:sldChg chg="add del">
        <pc:chgData name="Carla" userId="417464ba-0c67-467a-8d9f-e5f447a9fc8a" providerId="ADAL" clId="{0A18DBD1-F4B2-49D3-9BFC-A3ED50C8E71C}" dt="2023-02-23T15:44:44.284" v="5910" actId="47"/>
        <pc:sldMkLst>
          <pc:docMk/>
          <pc:sldMk cId="2891803798" sldId="402"/>
        </pc:sldMkLst>
      </pc:sldChg>
      <pc:sldChg chg="modSp add mod">
        <pc:chgData name="Carla" userId="417464ba-0c67-467a-8d9f-e5f447a9fc8a" providerId="ADAL" clId="{0A18DBD1-F4B2-49D3-9BFC-A3ED50C8E71C}" dt="2023-02-23T15:45:12.238" v="5928" actId="20577"/>
        <pc:sldMkLst>
          <pc:docMk/>
          <pc:sldMk cId="473722797" sldId="403"/>
        </pc:sldMkLst>
      </pc:sldChg>
      <pc:sldChg chg="modSp add mod">
        <pc:chgData name="Carla" userId="417464ba-0c67-467a-8d9f-e5f447a9fc8a" providerId="ADAL" clId="{0A18DBD1-F4B2-49D3-9BFC-A3ED50C8E71C}" dt="2023-02-23T15:45:40.971" v="5935" actId="20577"/>
        <pc:sldMkLst>
          <pc:docMk/>
          <pc:sldMk cId="651442162" sldId="404"/>
        </pc:sldMkLst>
      </pc:sldChg>
      <pc:sldMasterChg chg="delSldLayout">
        <pc:chgData name="Carla" userId="417464ba-0c67-467a-8d9f-e5f447a9fc8a" providerId="ADAL" clId="{0A18DBD1-F4B2-49D3-9BFC-A3ED50C8E71C}" dt="2022-11-18T08:19:31.735" v="1034" actId="47"/>
        <pc:sldMasterMkLst>
          <pc:docMk/>
          <pc:sldMasterMk cId="0" sldId="2147483648"/>
        </pc:sldMasterMkLst>
        <pc:sldLayoutChg chg="del">
          <pc:chgData name="Carla" userId="417464ba-0c67-467a-8d9f-e5f447a9fc8a" providerId="ADAL" clId="{0A18DBD1-F4B2-49D3-9BFC-A3ED50C8E71C}" dt="2022-11-18T08:19:31.735" v="1034" actId="47"/>
          <pc:sldLayoutMkLst>
            <pc:docMk/>
            <pc:sldMasterMk cId="0" sldId="2147483648"/>
            <pc:sldLayoutMk cId="1218019614" sldId="2147483693"/>
          </pc:sldLayoutMkLst>
        </pc:sldLayoutChg>
      </pc:sldMasterChg>
    </pc:docChg>
  </pc:docChgLst>
  <pc:docChgLst>
    <pc:chgData name="Carla Cannone" userId="417464ba-0c67-467a-8d9f-e5f447a9fc8a" providerId="ADAL" clId="{0A18DBD1-F4B2-49D3-9BFC-A3ED50C8E71C}"/>
    <pc:docChg chg="undo custSel addSld modSld sldOrd">
      <pc:chgData name="Carla Cannone" userId="417464ba-0c67-467a-8d9f-e5f447a9fc8a" providerId="ADAL" clId="{0A18DBD1-F4B2-49D3-9BFC-A3ED50C8E71C}" dt="2023-02-27T14:58:51.499" v="1207" actId="1076"/>
      <pc:docMkLst>
        <pc:docMk/>
      </pc:docMkLst>
      <pc:sldChg chg="addSp delSp modSp mod">
        <pc:chgData name="Carla Cannone" userId="417464ba-0c67-467a-8d9f-e5f447a9fc8a" providerId="ADAL" clId="{0A18DBD1-F4B2-49D3-9BFC-A3ED50C8E71C}" dt="2023-02-27T14:20:39.004" v="883" actId="1076"/>
        <pc:sldMkLst>
          <pc:docMk/>
          <pc:sldMk cId="1823691312" sldId="397"/>
        </pc:sldMkLst>
      </pc:sldChg>
      <pc:sldChg chg="addSp delSp modSp mod modNotesTx">
        <pc:chgData name="Carla Cannone" userId="417464ba-0c67-467a-8d9f-e5f447a9fc8a" providerId="ADAL" clId="{0A18DBD1-F4B2-49D3-9BFC-A3ED50C8E71C}" dt="2023-02-27T14:43:58.467" v="884"/>
        <pc:sldMkLst>
          <pc:docMk/>
          <pc:sldMk cId="1589997109" sldId="400"/>
        </pc:sldMkLst>
      </pc:sldChg>
      <pc:sldChg chg="addSp delSp modSp mod">
        <pc:chgData name="Carla Cannone" userId="417464ba-0c67-467a-8d9f-e5f447a9fc8a" providerId="ADAL" clId="{0A18DBD1-F4B2-49D3-9BFC-A3ED50C8E71C}" dt="2023-02-27T14:11:03.017" v="784" actId="14100"/>
        <pc:sldMkLst>
          <pc:docMk/>
          <pc:sldMk cId="473722797" sldId="403"/>
        </pc:sldMkLst>
      </pc:sldChg>
      <pc:sldChg chg="addSp delSp modSp mod">
        <pc:chgData name="Carla Cannone" userId="417464ba-0c67-467a-8d9f-e5f447a9fc8a" providerId="ADAL" clId="{0A18DBD1-F4B2-49D3-9BFC-A3ED50C8E71C}" dt="2023-02-27T14:11:09.909" v="785" actId="1076"/>
        <pc:sldMkLst>
          <pc:docMk/>
          <pc:sldMk cId="651442162" sldId="404"/>
        </pc:sldMkLst>
      </pc:sldChg>
      <pc:sldChg chg="addSp delSp modSp add mod ord">
        <pc:chgData name="Carla Cannone" userId="417464ba-0c67-467a-8d9f-e5f447a9fc8a" providerId="ADAL" clId="{0A18DBD1-F4B2-49D3-9BFC-A3ED50C8E71C}" dt="2023-02-27T14:58:51.499" v="1207" actId="1076"/>
        <pc:sldMkLst>
          <pc:docMk/>
          <pc:sldMk cId="219613637" sldId="4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B55905-F541-4F94-8841-7C2C6786D1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FFB805-3238-4E1C-9316-3097958C1B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7F79426F-CB08-44B1-9C18-F07F3E038B1B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E9C8740-9C33-4360-B1B2-AD8E9C389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7FCFA3-1512-407A-8713-A78BC5AEE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Clique para editar os estilos de texto mestre</a:t>
            </a:r>
          </a:p>
          <a:p>
            <a:pPr lvl="1"/>
            <a:r>
              <a:rPr lang="en-GB" noProof="0"/>
              <a:t>Segundo nível</a:t>
            </a:r>
          </a:p>
          <a:p>
            <a:pPr lvl="2"/>
            <a:r>
              <a:rPr lang="en-GB" noProof="0"/>
              <a:t>Terceiro nível</a:t>
            </a:r>
          </a:p>
          <a:p>
            <a:pPr lvl="3"/>
            <a:r>
              <a:rPr lang="en-GB" noProof="0"/>
              <a:t>Quarto nível</a:t>
            </a:r>
          </a:p>
          <a:p>
            <a:pPr lvl="4"/>
            <a:r>
              <a:rPr lang="en-GB" noProof="0"/>
              <a:t>Quinto nível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A9953-0E07-41FD-8EAF-2A2D6DA215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A1074-B448-4BA0-BAD3-16EC51E71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D9B1C64B-2C89-4D73-B67D-9057020DA1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D0875AB3-D05F-4F87-B8FF-D8561620A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5FA269CB-2CF9-4022-A24B-CE2C41B00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Palestra 7: os setores.</a:t>
            </a: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A940634B-574F-4981-8414-FC594C929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18B384-6E8E-4BBF-BBA2-219E1ED2C1C0}" type="slidenum">
              <a:rPr lang="en-US" altLang="en-US">
                <a:latin typeface="Open Sans" panose="020B0606030504020204" pitchFamily="34" charset="0"/>
              </a:rPr>
              <a:t>1</a:t>
            </a:fld>
            <a:endParaRPr lang="en-US" altLang="en-US">
              <a:latin typeface="Open Sans" panose="020B0606030504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kern="1200" dirty="0">
                <a:effectLst/>
                <a:latin typeface="Open Sans"/>
              </a:rPr>
              <a:t>A eletricidade para usos específicos e iluminação é calculada diretamente como demanda final de energia</a:t>
            </a:r>
            <a:r>
              <a:rPr lang="en-GB" dirty="0">
                <a:latin typeface="Open Sans"/>
              </a:rPr>
              <a:t>. </a:t>
            </a:r>
            <a:endParaRPr lang="en-US" dirty="0">
              <a:latin typeface="Open Sans"/>
            </a:endParaRPr>
          </a:p>
          <a:p>
            <a:r>
              <a:rPr lang="en-GB" kern="1200" dirty="0">
                <a:effectLst/>
                <a:latin typeface="Open Sans"/>
              </a:rPr>
              <a:t>A eletricidade para usos específicos é igual </a:t>
            </a:r>
            <a:r>
              <a:rPr lang="en-GB" dirty="0">
                <a:latin typeface="Open Sans"/>
              </a:rPr>
              <a:t>ao </a:t>
            </a:r>
            <a:r>
              <a:rPr lang="en-GB" kern="1200" dirty="0">
                <a:effectLst/>
                <a:latin typeface="Open Sans"/>
              </a:rPr>
              <a:t>número total de residências vezes a fração de residências com eletricidade multiplicada pelo consumo específico de eletricidade por residência. A equação para iluminação é a mesma.</a:t>
            </a:r>
            <a:endParaRPr lang="en-GB" dirty="0">
              <a:latin typeface="Open Sans"/>
            </a:endParaRPr>
          </a:p>
          <a:p>
            <a:r>
              <a:rPr lang="en-GB" kern="1200" dirty="0">
                <a:effectLst/>
                <a:latin typeface="Open Sans"/>
              </a:rPr>
              <a:t>Usando a fração de residências eletrificadas, a fração de residências não eletrificadas é usada para obter a demanda final de energia para combustíveis fósseis usados para aparelhos em residências não conectadas.</a:t>
            </a:r>
            <a:r>
              <a:rPr lang="en-GB" dirty="0">
                <a:latin typeface="Open Sans"/>
              </a:rPr>
              <a:t>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89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kern="1200" dirty="0">
                <a:effectLst/>
                <a:latin typeface="Open Sans"/>
              </a:rPr>
              <a:t>A eletricidade para usos específicos e iluminação é calculada diretamente como demanda final de energia</a:t>
            </a:r>
            <a:r>
              <a:rPr lang="en-GB" dirty="0">
                <a:latin typeface="Open Sans"/>
              </a:rPr>
              <a:t>. </a:t>
            </a:r>
            <a:endParaRPr lang="en-US" dirty="0">
              <a:latin typeface="Open Sans"/>
            </a:endParaRPr>
          </a:p>
          <a:p>
            <a:r>
              <a:rPr lang="en-GB" kern="1200" dirty="0">
                <a:effectLst/>
                <a:latin typeface="Open Sans"/>
              </a:rPr>
              <a:t>A eletricidade para usos específicos é igual </a:t>
            </a:r>
            <a:r>
              <a:rPr lang="en-GB" dirty="0">
                <a:latin typeface="Open Sans"/>
              </a:rPr>
              <a:t>ao </a:t>
            </a:r>
            <a:r>
              <a:rPr lang="en-GB" kern="1200" dirty="0">
                <a:effectLst/>
                <a:latin typeface="Open Sans"/>
              </a:rPr>
              <a:t>número total de residências vezes a fração de residências com eletricidade multiplicada pelo consumo específico de eletricidade por residência. A equação para iluminação é a mesma.</a:t>
            </a:r>
            <a:endParaRPr lang="en-GB" dirty="0">
              <a:latin typeface="Open Sans"/>
            </a:endParaRPr>
          </a:p>
          <a:p>
            <a:r>
              <a:rPr lang="en-GB" kern="1200" dirty="0">
                <a:effectLst/>
                <a:latin typeface="Open Sans"/>
              </a:rPr>
              <a:t>Usando a fração de residências eletrificadas, a fração de residências não eletrificadas é usada para obter a demanda final de energia para combustíveis fósseis usados para aparelhos em residências não conectadas.</a:t>
            </a:r>
            <a:r>
              <a:rPr lang="en-GB" dirty="0">
                <a:latin typeface="Open Sans"/>
              </a:rPr>
              <a:t>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2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33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5;gb649170e4b_0_246:notes">
            <a:extLst>
              <a:ext uri="{FF2B5EF4-FFF2-40B4-BE49-F238E27FC236}">
                <a16:creationId xmlns:a16="http://schemas.microsoft.com/office/drawing/2014/main" id="{BEE54E1F-7E51-4779-AD90-9757B18B8EA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" name="Google Shape;96;gb649170e4b_0_246:notes">
            <a:extLst>
              <a:ext uri="{FF2B5EF4-FFF2-40B4-BE49-F238E27FC236}">
                <a16:creationId xmlns:a16="http://schemas.microsoft.com/office/drawing/2014/main" id="{BE24B1D0-10AE-4D27-BF7E-BAF4018221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Open Sans"/>
              </a:rPr>
              <a:t>Esta aula tem quatro Resultados Pretendidos do Aluno: 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ILO1: aprender sobre o setor doméstico e seus subsetores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ILO2: aprender a coletar os dados brutos necessários para a reconstrução do ano-base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ILO3: aprender a calcular os dados de entrada do MAED para o ano-base</a:t>
            </a:r>
            <a:endParaRPr lang="en-GB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OIT4: saiba como verificar se o ano-base foi reconstruído com sucesso. </a:t>
            </a:r>
            <a:endParaRPr lang="en-GB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O setor doméstico pode ainda ser dividido em </a:t>
            </a:r>
            <a:r>
              <a:rPr lang="en-GB">
                <a:latin typeface="Open Sans"/>
              </a:rPr>
              <a:t>subsetor </a:t>
            </a:r>
            <a:r>
              <a:rPr lang="en-GB" dirty="0">
                <a:latin typeface="Open Sans"/>
              </a:rPr>
              <a:t>urbano e </a:t>
            </a:r>
            <a:r>
              <a:rPr lang="en-GB">
                <a:latin typeface="Open Sans"/>
              </a:rPr>
              <a:t>rural. </a:t>
            </a:r>
            <a:endParaRPr lang="en-GB" dirty="0">
              <a:latin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6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 dirty="0">
                <a:latin typeface="Open Sans"/>
              </a:rPr>
              <a:t>O principal parâmetro determinante nos cálculos do setor doméstico é o número de residências, que é um parâmetro derivado da população total.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Alguns parâmetros demográficos, como a parcela da população urbana e o tamanho médio das famílias nas áreas urbanas e rurais, são definidos exogenamente no modelo pelo usuário. </a:t>
            </a:r>
          </a:p>
          <a:p>
            <a:r>
              <a:rPr lang="en-GB" dirty="0">
                <a:latin typeface="Open Sans"/>
              </a:rPr>
              <a:t>A partir deles, é possível obter o número de domicílios urbanos, a parcela da população rural e o número de domicílios rurais.</a:t>
            </a:r>
          </a:p>
          <a:p>
            <a:r>
              <a:rPr lang="en-GB" dirty="0">
                <a:latin typeface="Open Sans"/>
              </a:rPr>
              <a:t>Supõe-se que o número de moradias seja igual ao número de famílias nas áreas urbanas e rurais.</a:t>
            </a:r>
          </a:p>
          <a:p>
            <a:r>
              <a:rPr lang="en-GB" dirty="0">
                <a:latin typeface="Open Sans"/>
              </a:rPr>
              <a:t>Nos slides a seguir, apresentamos as equações para obter a demanda de energia útil para os subsetores. As equações são as mesmas para áreas urbanas e rurais. A demanda de energia útil (U.E.D.) pode então ser convertida em demanda de energia final (F.E.D.) com base na eficiência do processo e na penetração de mercado da transportadora (M.P.), de forma semelhante ao setor industrial.</a:t>
            </a:r>
          </a:p>
          <a:p>
            <a:r>
              <a:rPr lang="en-GB" dirty="0">
                <a:latin typeface="Open Sans"/>
              </a:rPr>
              <a:t>A penetração no mercado e a eficiência são especificadas como parâmetros do cenário.</a:t>
            </a:r>
          </a:p>
          <a:p>
            <a:r>
              <a:rPr lang="en-US" dirty="0">
                <a:latin typeface="Open Sans"/>
              </a:rPr>
              <a:t>Deve-se mencionar que todas as eficiências no modelo MAED são expressas em termos relativos em comparação com a eficiência da eletricidade para o mesmo uso final.</a:t>
            </a:r>
            <a:endParaRPr lang="en-GB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99094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lvl="6"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reconstruir o Ano Base, precisamos reunir os seguintes dados: </a:t>
                </a:r>
                <a:endParaRPr lang="en-GB" sz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Demanda/consumo final de energia (FED)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por setores, por uso final e por combustíveis para o ano-base selecionado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energética </a:t>
                </a:r>
                <a:r>
                  <a:rPr lang="en-GB" sz="1200" b="1" dirty="0">
                    <a:solidFill>
                      <a:schemeClr val="accent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termodinâmica </a:t>
                </a:r>
                <a:r>
                  <a:rPr lang="en-GB" sz="1200" b="0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do processo/do equipamento usado. 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Parâmetro de direção (DP)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cada uso final (ou seja, indústria, transporte, serviço e uso doméstico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). </a:t>
                </a:r>
              </a:p>
              <a:p>
                <a:pPr marL="0" lvl="6" indent="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None/>
                  <a:defRPr/>
                </a:pP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Temos que garantir que as unidades sejam consistentes em todo o MAED. </a:t>
                </a:r>
              </a:p>
            </p:txBody>
          </p:sp>
        </mc:Choice>
        <mc:Fallback xmlns:p14="http://schemas.microsoft.com/office/powerpoint/2010/main"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 xmlns:mc="http://schemas.openxmlformats.org/markup-compatibility/2006" xmlns:a14="http://schemas.microsoft.com/office/drawing/2010/main">
                <a:pPr marL="0" lvl="6"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reconstruir o Ano Base, precisamos reunir os seguintes dados: </a:t>
                </a:r>
                <a:endParaRPr lang="en-GB" sz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Demanda/consumo final de energia (FED)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por setores, por uso final e por combustíveis para o ano-base selecionado</a:t>
                </a: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energética </a:t>
                </a:r>
                <a:r>
                  <a:rPr lang="en-GB" sz="1200" b="1" dirty="0">
                    <a:solidFill>
                      <a:schemeClr val="accent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termodinâmica </a:t>
                </a:r>
                <a:r>
                  <a:rPr lang="en-GB" sz="1200" b="1" i="0">
                    <a:solidFill>
                      <a:schemeClr val="accent2"/>
                    </a:solidFill>
                    <a:latin typeface="Cambria Math" panose="02040503050406030204" pitchFamily="18" charset="0"/>
                    <a:sym typeface="Calibri"/>
                  </a:rPr>
                  <a:t>(</a:t>
                </a:r>
                <a:r>
                  <a:rPr lang="en-GB" sz="1200" b="0" i="0">
                    <a:solidFill>
                      <a:schemeClr val="accent2"/>
                    </a:solidFill>
                    <a:latin typeface="Cambria Math" panose="02040503050406030204" pitchFamily="18" charset="0"/>
                    <a:sym typeface="Calibri"/>
                  </a:rPr>
                  <a:t>𝛈)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do processo/do equipamento utilizado. </a:t>
                </a: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Parâmetro de direção (DP)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cada uso final (ou seja, indústria, transporte, serviço e uso doméstico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). </a:t>
                </a:r>
              </a:p>
              <a:p xmlns:mc="http://schemas.openxmlformats.org/markup-compatibility/2006" xmlns:a14="http://schemas.microsoft.com/office/drawing/2010/main">
                <a:pPr marL="0" lvl="6" indent="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None/>
                  <a:defRPr/>
                </a:pP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Temos que garantir que as unidades sejam consistentes em todo o MAED. 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8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lvl="6"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reconstruir o ano-base, precisamos reunir os seguintes dados: </a:t>
                </a:r>
                <a:endParaRPr lang="en-GB" sz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Demanda/consumo final de energia (FED)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por setores, por uso final e por combustíveis para o ano-base selecionado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energética </a:t>
                </a:r>
                <a:r>
                  <a:rPr lang="en-GB" sz="1200" b="1" dirty="0">
                    <a:solidFill>
                      <a:schemeClr val="accent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termodinâmica </a:t>
                </a:r>
                <a:r>
                  <a:rPr lang="en-GB" sz="1200" b="0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do processo/do equipamento usado. 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Parâmetro de direção (DP)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cada uso final (ou seja, indústria, transporte, serviço e uso doméstico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). </a:t>
                </a:r>
              </a:p>
              <a:p>
                <a:pPr marL="0" lvl="6" indent="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None/>
                  <a:defRPr/>
                </a:pP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Temos que garantir que as unidades sejam consistentes em todo o MAED. </a:t>
                </a:r>
              </a:p>
            </p:txBody>
          </p:sp>
        </mc:Choice>
        <mc:Fallback xmlns:p14="http://schemas.microsoft.com/office/powerpoint/2010/main"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 xmlns:mc="http://schemas.openxmlformats.org/markup-compatibility/2006" xmlns:a14="http://schemas.microsoft.com/office/drawing/2010/main">
                <a:pPr marL="0" lvl="6"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reconstruir o Ano Base, precisamos reunir os seguintes dados: </a:t>
                </a:r>
                <a:endParaRPr lang="en-GB" sz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Demanda/consumo final de energia (FED)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por setores, por uso final e por combustíveis para o ano-base selecionado</a:t>
                </a: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energética </a:t>
                </a:r>
                <a:r>
                  <a:rPr lang="en-GB" sz="1200" b="1" dirty="0">
                    <a:solidFill>
                      <a:schemeClr val="accent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termodinâmica </a:t>
                </a:r>
                <a:r>
                  <a:rPr lang="en-GB" sz="1200" b="1" i="0">
                    <a:solidFill>
                      <a:schemeClr val="accent2"/>
                    </a:solidFill>
                    <a:latin typeface="Cambria Math" panose="02040503050406030204" pitchFamily="18" charset="0"/>
                    <a:sym typeface="Calibri"/>
                  </a:rPr>
                  <a:t>(</a:t>
                </a:r>
                <a:r>
                  <a:rPr lang="en-GB" sz="1200" b="0" i="0">
                    <a:solidFill>
                      <a:schemeClr val="accent2"/>
                    </a:solidFill>
                    <a:latin typeface="Cambria Math" panose="02040503050406030204" pitchFamily="18" charset="0"/>
                    <a:sym typeface="Calibri"/>
                  </a:rPr>
                  <a:t>𝛈)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do processo/do equipamento utilizado. </a:t>
                </a:r>
              </a:p>
              <a:p xmlns:mc="http://schemas.openxmlformats.org/markup-compatibility/2006" xmlns:a14="http://schemas.microsoft.com/office/drawing/2010/main"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2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Parâmetro de direção (DP) </a:t>
                </a: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cada uso final (ou seja, indústria, transporte, serviço e uso doméstico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). </a:t>
                </a:r>
              </a:p>
              <a:p xmlns:mc="http://schemas.openxmlformats.org/markup-compatibility/2006" xmlns:a14="http://schemas.microsoft.com/office/drawing/2010/main">
                <a:pPr marL="0" lvl="6" indent="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None/>
                  <a:defRPr/>
                </a:pPr>
                <a:r>
                  <a:rPr lang="en-GB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Temos que garantir que as unidades sejam consistentes em todo o MAED. 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85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GB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22870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No MAED, a estrutura do consumo final de energia do país é discriminada de forma consistente, dividindo o consumo em quatro setores de consumo principais: indústria, serviços, residências e transporte.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Esse nível de decomposição é predefinido. </a:t>
            </a:r>
          </a:p>
          <a:p>
            <a:r>
              <a:rPr lang="en-GB" dirty="0">
                <a:latin typeface="Open Sans"/>
              </a:rPr>
              <a:t>O usuário pode desagregar ainda mais os setores em subsetores, como agricultura, construção, mineração, manufatura, conforme mostrado neste diagrama do Setor Industrial. O usuário também pode definir subsetores urbanos e rurais, bem como transporte de passageiros e de carga.</a:t>
            </a:r>
          </a:p>
          <a:p>
            <a:r>
              <a:rPr lang="en-GB" dirty="0">
                <a:latin typeface="Open Sans"/>
              </a:rPr>
              <a:t>O objetivo da desagregação é analisar mais de perto sua evolução projetada. A desagregação para os usos finais na maioria dos subsetores pode ser definida pelo analista, dependendo da atividade real e da disponibilidade de informações.</a:t>
            </a:r>
          </a:p>
          <a:p>
            <a:r>
              <a:rPr lang="en-GB" dirty="0">
                <a:latin typeface="Open Sans"/>
              </a:rPr>
              <a:t>Também é predefinida a forma de energia útil necessária (combustíveis) para os processos de uso final, como força motriz, calor e uso específico de eletricidade. </a:t>
            </a:r>
          </a:p>
          <a:p>
            <a:r>
              <a:rPr lang="en-GB" dirty="0">
                <a:latin typeface="Open Sans"/>
              </a:rPr>
              <a:t>A categoria de energia final depende das opções tecnológicas disponíveis para a satisfação das necessidades de energia útil, pois alguns combustíveis podem não ser substituíveis ou podem não estar disponíveis.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181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A demanda de energia útil para aquecimento de ambientes é igual ao produto de: o número total de residências (n), a fração de residências com aquecimento (h), o tamanho médio do tipo de residência d em metros quadrados (S), a fração da área realmente aquecida (A), o coeficiente da taxa de perda de calor (K) e o coeficiente de graus-dia (D).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demanda total de energia útil para aquecimento de ambientes é obtida pela soma da contribuição de cada tipo de residência.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US" dirty="0">
                <a:latin typeface="Open Sans"/>
              </a:rPr>
              <a:t>Em geral, o aquecimento do ambiente é necessário somente durante os meses de inverno; no MAED, um fator chamado Grau-Dia é definido para representar esse comportamento sazonal. </a:t>
            </a:r>
            <a:endParaRPr lang="en-GB" dirty="0">
              <a:latin typeface="Open Sans"/>
            </a:endParaRPr>
          </a:p>
          <a:p>
            <a:r>
              <a:rPr lang="en-US" dirty="0">
                <a:latin typeface="Open Sans"/>
              </a:rPr>
              <a:t>O coeficiente de graus-dia é definido como a soma dos meses em que a temperatura média é inferior a 18 graus Celsius, ou a diferença entre 18 graus Celsius e a temperatura média mensal (M.A.T.), multiplicada pelo número de dias por mês (</a:t>
            </a:r>
            <a:r>
              <a:rPr lang="en-US" dirty="0" err="1">
                <a:latin typeface="Open Sans"/>
              </a:rPr>
              <a:t>N.D.m.</a:t>
            </a:r>
            <a:r>
              <a:rPr lang="en-US" dirty="0">
                <a:latin typeface="Open Sans"/>
              </a:rPr>
              <a:t>). O aquecimento só é necessário nos meses em que a temperatura média for inferior a 18 graus Celsius.</a:t>
            </a:r>
            <a:endParaRPr lang="en-GB" dirty="0">
              <a:latin typeface="Open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5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F1E442-558B-4ECF-9AF6-12BA54AEEEE8}"/>
              </a:ext>
            </a:extLst>
          </p:cNvPr>
          <p:cNvSpPr txBox="1">
            <a:spLocks/>
          </p:cNvSpPr>
          <p:nvPr userDrawn="1"/>
        </p:nvSpPr>
        <p:spPr>
          <a:xfrm>
            <a:off x="11701463" y="6456363"/>
            <a:ext cx="4540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8293345-4715-4ABF-A600-A6F12C48A962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E06DC46-F59A-4825-8AE6-1354C199500D}"/>
              </a:ext>
            </a:extLst>
          </p:cNvPr>
          <p:cNvSpPr txBox="1">
            <a:spLocks/>
          </p:cNvSpPr>
          <p:nvPr userDrawn="1"/>
        </p:nvSpPr>
        <p:spPr>
          <a:xfrm>
            <a:off x="11798300" y="6492875"/>
            <a:ext cx="3937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8DFA00-C2CB-4DFB-81F3-43F83E025139}" type="slidenum">
              <a:rPr lang="en-US" b="0" i="0" smtClean="0">
                <a:latin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 i="0">
              <a:latin typeface="Open Sans" panose="020B0606030504020204" pitchFamily="34" charset="0"/>
            </a:endParaRPr>
          </a:p>
        </p:txBody>
      </p:sp>
      <p:pic>
        <p:nvPicPr>
          <p:cNvPr id="6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308BF7-2196-4445-BA77-9306E454B7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29BC06-06E7-474E-90DB-0B37DE79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DFEE2A0-BA75-462B-B84F-D59CFC4AC0FD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1252B7-1175-4F12-A002-067E21C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9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444624-F7D9-40B6-ACDE-F693FFDBE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C6DC744-E759-4962-8640-6AB34CAFCB69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9FDB78-C9D9-4760-8265-1511443D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240372-0BCF-4B08-A321-AA162D3F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867B7FD-D951-4D33-93CE-49DE56FE26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E57D-C2F4-4FE0-B4EB-EE880A43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D00AA64-8024-406E-8F7F-61C410ADA5CC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2D57-0F66-44F0-8840-9473ADEF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006B4-A38C-4A4F-8EA3-E5F7490E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FC186E6-F826-4A18-97DA-F9A2F193E2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9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246D3-3967-414B-8883-FD1262CC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C59BBF9-74D1-4EA9-8847-0C90DD0D1EB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0F4E5-2B68-4126-910C-EB6204E6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EFED-4161-4946-BFA1-F97970F9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C0E4B7E-050E-4CEC-8A24-7412036FB6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7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86BB1F3-09E8-2A4B-94FB-2B55395E3B4A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4593-2117-1A41-88E1-64040F6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86286" y="6497852"/>
            <a:ext cx="405714" cy="365125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F12B3B0-2BE9-CC4D-B1FD-EFE2D6A22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5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085BA85-76D9-4F8F-AB3D-190542F9D4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</p:spPr>
        <p:txBody>
          <a:bodyPr anchor="b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8FE5922-5D43-4A6C-94CC-012AD668C0D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3D7FF6-97A2-432E-8101-99E11A739477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1DFEEBA-6989-4FE9-893E-E395EA960E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861D7FD-E048-464A-B972-C827ED68B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140C725-9315-4FAE-8470-E7079EE5FB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5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0D64FD4-1D78-4109-83DC-BA149D979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17BA69C4-8390-47FA-8ADB-B5627EC94F59}"/>
              </a:ext>
            </a:extLst>
          </p:cNvPr>
          <p:cNvSpPr txBox="1">
            <a:spLocks/>
          </p:cNvSpPr>
          <p:nvPr userDrawn="1"/>
        </p:nvSpPr>
        <p:spPr>
          <a:xfrm>
            <a:off x="887413" y="11113"/>
            <a:ext cx="7651750" cy="13700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GB" sz="4400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odoni SvtyTwo ITC TT-Book"/>
            </a:endParaRP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ECEB3564-BDCC-4D21-A3D5-AB121EF9EB4C}"/>
              </a:ext>
            </a:extLst>
          </p:cNvPr>
          <p:cNvSpPr txBox="1">
            <a:spLocks/>
          </p:cNvSpPr>
          <p:nvPr userDrawn="1"/>
        </p:nvSpPr>
        <p:spPr>
          <a:xfrm>
            <a:off x="835025" y="46038"/>
            <a:ext cx="7651750" cy="1362075"/>
          </a:xfrm>
          <a:prstGeom prst="rect">
            <a:avLst/>
          </a:prstGeo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4400" b="0" i="0">
              <a:latin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8939F-52D2-4F78-B57F-3EF89ED63B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B88A716-CD3D-4843-93F1-1F683A7905A2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CD0341-EFF5-4CA0-853D-F38B277A2F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A89DD1-BA30-42DF-98B7-78BE56424F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85600" y="6497638"/>
            <a:ext cx="406400" cy="365125"/>
          </a:xfrm>
        </p:spPr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7E19023-B420-4766-B188-5B81DB6824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36EDEC-FA4D-4039-8ECB-45C8032278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424D2FF1-A204-4697-9DCC-2C1B1F916009}"/>
              </a:ext>
            </a:extLst>
          </p:cNvPr>
          <p:cNvSpPr txBox="1">
            <a:spLocks/>
          </p:cNvSpPr>
          <p:nvPr userDrawn="1"/>
        </p:nvSpPr>
        <p:spPr>
          <a:xfrm>
            <a:off x="865188" y="1425575"/>
            <a:ext cx="5992812" cy="34893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/>
            </a:pPr>
            <a:endParaRPr lang="en-US" sz="2000" b="0" i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BA4316-C9D7-422B-A2C3-0FE01131358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87425" y="198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GB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  <a:endParaRPr lang="en-US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14ECF0-A38C-477B-BAE5-685BE418D5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32E54A4-AC34-480D-8CF5-5A8173F9FFA0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7DC3E5F-6CCA-41DC-912F-94BF8BDF9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83199D-ADA0-4E41-9788-3D43A074FA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1732825-D4E8-42F0-80DC-E3500B69BD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0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22640E-2865-4F92-9827-041D353F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9CC1C8A-829F-486A-9222-1930C2A4A2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C1EBCF-9A51-41F4-8796-CFAF8F425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2C38BB-12DE-4395-904C-F62AEC24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1A0B8CC-343E-42DA-8E2A-FCFD82EDF0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31492D6-25FF-457E-8378-15157A36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55D33A7-DC55-468F-BB04-51BAA9E80EEE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140141-7523-43A7-AE3F-52151BB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599E9C-3C5F-45CB-9E56-9A3543F0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CD65B42-BBDD-4606-B48F-BADA23212F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8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2F1AF2-A908-46AD-9103-86F3C971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00B5346-6676-4D1F-8813-5334D50A5F8F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FED3185-F94B-44D5-8B29-FFCBD2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2BD98D-0499-412B-B0A4-5D4B0C5A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1F6B351-3C93-44C3-8C57-39E9F399D4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4667050-48AC-4A70-B850-5222D557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DD1FCBAA-8979-4529-BD81-75B0E5C28C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C75C89-FF9A-4B9D-AE08-4C201C58C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24EEAFD-A5B7-401A-B45A-FEAA4305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378235DA-E438-4A8C-8420-EFC0B04DF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0AC549-91F9-438A-B42B-59D29E28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07D6DFC-3332-4E84-87C0-5ACB4C3D343B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B50DDA-537B-40DC-B841-67BBA903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D44D9D-C746-42F3-A0DA-D0A6A8F9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5FAC9FB-9D01-4809-9F2F-D597455790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8C94567-59D4-4694-AB5F-3229F9457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09D7B7D-F0D7-41A8-A9F0-72EFA297E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de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5641-A295-425F-9338-083BBF928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79D03E9-CE3B-4B74-9AEA-2F369F2C9F5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50D35-38CE-476B-AA52-04E6142FA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9AEF8-C86C-48A9-BB98-BF93D8461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D11071-2EB5-4B59-8F65-42CD67EFA9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3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231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1.emf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openxmlformats.org/officeDocument/2006/relationships/image" Target="../media/image5.png"/><Relationship Id="rId10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pik.com/free-vector/boiler-water-heater-with-radiator-washbasin_6198191.htm#query=water%20heating&amp;position=38&amp;from_view=search&amp;track=ais" TargetMode="External"/><Relationship Id="rId5" Type="http://schemas.openxmlformats.org/officeDocument/2006/relationships/image" Target="../media/image41.jpe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25.emf"/><Relationship Id="rId10" Type="http://schemas.openxmlformats.org/officeDocument/2006/relationships/image" Target="../media/image15.png"/><Relationship Id="rId4" Type="http://schemas.openxmlformats.org/officeDocument/2006/relationships/package" Target="../embeddings/Microsoft_Excel_Worksheet.xlsx"/><Relationship Id="rId9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" y="2174"/>
            <a:ext cx="12193506" cy="6852602"/>
          </a:xfrm>
          <a:prstGeom prst="rect">
            <a:avLst/>
          </a:prstGeom>
        </p:spPr>
      </p:pic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506" cy="6852602"/>
          </a:xfrm>
          <a:prstGeom prst="rect">
            <a:avLst/>
          </a:prstGeom>
        </p:spPr>
      </p:pic>
      <p:sp>
        <p:nvSpPr>
          <p:cNvPr id="15362" name="TextBox 10">
            <a:extLst>
              <a:ext uri="{FF2B5EF4-FFF2-40B4-BE49-F238E27FC236}">
                <a16:creationId xmlns:a16="http://schemas.microsoft.com/office/drawing/2014/main" id="{387F75CF-EFF7-48EE-9B58-68F46609E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93" y="3807261"/>
            <a:ext cx="825425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 sz="4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AULA </a:t>
            </a:r>
            <a: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  <a:t>6 </a:t>
            </a:r>
            <a:b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</a:br>
            <a:r>
              <a:rPr lang="en-GB" altLang="en-US" sz="4400" b="1" dirty="0">
                <a:latin typeface="Open Sans ExtraBold"/>
                <a:ea typeface="Open Sans ExtraBold"/>
                <a:cs typeface="Open Sans ExtraBold"/>
              </a:rPr>
              <a:t>RECONSTRUÇÃO DO ANO BASE COM O EXEMPLO DO SETOR DOMÉSTICO</a:t>
            </a:r>
            <a:endParaRPr lang="en-US" altLang="en-US" sz="4400" b="1" dirty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3BCD3B0-3648-480F-82BD-C8D845EDB3C6}"/>
              </a:ext>
            </a:extLst>
          </p:cNvPr>
          <p:cNvSpPr txBox="1"/>
          <p:nvPr/>
        </p:nvSpPr>
        <p:spPr>
          <a:xfrm>
            <a:off x="8856491" y="6300251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Versão 2.0</a:t>
            </a:r>
            <a:endParaRPr lang="en-US" sz="1050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B8E22-AB78-BA4E-A699-F7241C1EC8AE}"/>
              </a:ext>
            </a:extLst>
          </p:cNvPr>
          <p:cNvSpPr txBox="1"/>
          <p:nvPr/>
        </p:nvSpPr>
        <p:spPr>
          <a:xfrm>
            <a:off x="222193" y="2481648"/>
            <a:ext cx="34833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Modelo para análise da demanda de energia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5527A-30CA-944E-A482-ED896F156CD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81290" y="1133834"/>
            <a:ext cx="7398101" cy="697227"/>
          </a:xfrm>
        </p:spPr>
        <p:txBody>
          <a:bodyPr>
            <a:noAutofit/>
          </a:bodyPr>
          <a:lstStyle/>
          <a:p>
            <a:pPr marL="0" lvl="6" indent="0" eaLnBrk="0" fontAlgn="base" hangingPunct="0">
              <a:lnSpc>
                <a:spcPct val="12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6.2.3. Como o MAED calcula as Demandas Finais de Energia para as várias fontes de energia? O que acontece dentro do modelo MAED?</a:t>
            </a:r>
          </a:p>
        </p:txBody>
      </p:sp>
      <p:sp>
        <p:nvSpPr>
          <p:cNvPr id="20" name="Google Shape;113;p16">
            <a:extLst>
              <a:ext uri="{FF2B5EF4-FFF2-40B4-BE49-F238E27FC236}">
                <a16:creationId xmlns:a16="http://schemas.microsoft.com/office/drawing/2014/main" id="{36F277D6-322B-A848-92DC-A83C2D172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591" y="555490"/>
            <a:ext cx="7020118" cy="843711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(3/3)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pic>
        <p:nvPicPr>
          <p:cNvPr id="23" name="Picture 23">
            <a:extLst>
              <a:ext uri="{FF2B5EF4-FFF2-40B4-BE49-F238E27FC236}">
                <a16:creationId xmlns:a16="http://schemas.microsoft.com/office/drawing/2014/main" id="{76C480D8-8CE6-77A5-5475-98B1EE96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7854" y="2363063"/>
            <a:ext cx="6231763" cy="40039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/>
              <p:nvPr/>
            </p:nvSpPr>
            <p:spPr>
              <a:xfrm>
                <a:off x="2241733" y="2178397"/>
                <a:ext cx="2865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𝑫𝑷</m:t>
                    </m:r>
                  </m:oMath>
                </a14:m>
                <a:r>
                  <a:rPr lang="en-GB" sz="2400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𝑺𝑬𝑪</m:t>
                            </m:r>
                          </m:e>
                          <m:sub>
                            <m: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sub>
                        </m:s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𝑼𝑬𝑫</m:t>
                        </m:r>
                      </m:e>
                      <m:sub>
                        <m: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endParaRPr lang="en-GB" sz="24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733" y="2178397"/>
                <a:ext cx="2865646" cy="369332"/>
              </a:xfrm>
              <a:prstGeom prst="rect">
                <a:avLst/>
              </a:prstGeom>
              <a:blipFill>
                <a:blip r:embed="rId4"/>
                <a:stretch>
                  <a:fillRect l="-3830" b="-9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/>
              <p:nvPr/>
            </p:nvSpPr>
            <p:spPr>
              <a:xfrm>
                <a:off x="6116135" y="2008951"/>
                <a:ext cx="3075970" cy="772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</m:t>
                          </m:r>
                        </m:e>
                        <m:sub>
                          <m: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𝑴𝑷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135" y="2008951"/>
                <a:ext cx="3075970" cy="7729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C57AC3D6-EE5D-8129-3A2C-BD8551326C17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5107379" y="2095150"/>
            <a:ext cx="2504796" cy="267913"/>
          </a:xfrm>
          <a:prstGeom prst="curvedConnector3">
            <a:avLst>
              <a:gd name="adj1" fmla="val -3397"/>
            </a:avLst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/>
              <p:nvPr/>
            </p:nvSpPr>
            <p:spPr>
              <a:xfrm>
                <a:off x="9192105" y="3662105"/>
                <a:ext cx="161762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𝐸𝑛𝑑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𝑈𝑠𝑒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05" y="3662105"/>
                <a:ext cx="1617622" cy="246221"/>
              </a:xfrm>
              <a:prstGeom prst="rect">
                <a:avLst/>
              </a:prstGeom>
              <a:blipFill>
                <a:blip r:embed="rId6"/>
                <a:stretch>
                  <a:fillRect l="-1509" r="-3774" b="-3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/>
              <p:nvPr/>
            </p:nvSpPr>
            <p:spPr>
              <a:xfrm>
                <a:off x="9192105" y="3292743"/>
                <a:ext cx="20805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𝐸𝑛𝑒𝑟𝑔𝑦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𝐶𝑎𝑟𝑟𝑖𝑒𝑟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05" y="3292743"/>
                <a:ext cx="2080570" cy="246221"/>
              </a:xfrm>
              <a:prstGeom prst="rect">
                <a:avLst/>
              </a:prstGeom>
              <a:blipFill>
                <a:blip r:embed="rId7"/>
                <a:stretch>
                  <a:fillRect l="-1173" r="-2933" b="-31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77461AD-ABC0-7826-E454-64EEAE103F59}"/>
              </a:ext>
            </a:extLst>
          </p:cNvPr>
          <p:cNvSpPr txBox="1"/>
          <p:nvPr/>
        </p:nvSpPr>
        <p:spPr>
          <a:xfrm>
            <a:off x="9110980" y="2861841"/>
            <a:ext cx="224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Onde: 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68E16F5-E757-9C4F-A813-A84317F4E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223484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CE540D7-B46C-C988-55FD-CDF94D562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5508" y="93433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E23367B-6308-E22B-24F9-D8E0CF28B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947390"/>
            <a:ext cx="1570943" cy="66980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8921E6D5-300F-E541-07F4-600144EB9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150" y="20906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8526A740-5049-7BBB-6689-6AB18F5733C3}"/>
              </a:ext>
            </a:extLst>
          </p:cNvPr>
          <p:cNvSpPr/>
          <p:nvPr/>
        </p:nvSpPr>
        <p:spPr>
          <a:xfrm rot="19256044">
            <a:off x="8246200" y="5267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Straight Connector 3">
            <a:extLst>
              <a:ext uri="{FF2B5EF4-FFF2-40B4-BE49-F238E27FC236}">
                <a16:creationId xmlns:a16="http://schemas.microsoft.com/office/drawing/2014/main" id="{82A86130-8AC7-75F1-8522-5B44C5183F68}"/>
              </a:ext>
            </a:extLst>
          </p:cNvPr>
          <p:cNvSpPr/>
          <p:nvPr/>
        </p:nvSpPr>
        <p:spPr>
          <a:xfrm rot="8546125">
            <a:off x="9902881" y="-859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2" name="Straight Connector 3">
            <a:extLst>
              <a:ext uri="{FF2B5EF4-FFF2-40B4-BE49-F238E27FC236}">
                <a16:creationId xmlns:a16="http://schemas.microsoft.com/office/drawing/2014/main" id="{090AF1F5-1319-F7E1-4337-0294414D515E}"/>
              </a:ext>
            </a:extLst>
          </p:cNvPr>
          <p:cNvSpPr/>
          <p:nvPr/>
        </p:nvSpPr>
        <p:spPr>
          <a:xfrm rot="13859928">
            <a:off x="9021860" y="5282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3" name="Straight Connector 3">
            <a:extLst>
              <a:ext uri="{FF2B5EF4-FFF2-40B4-BE49-F238E27FC236}">
                <a16:creationId xmlns:a16="http://schemas.microsoft.com/office/drawing/2014/main" id="{D9DD04F4-A1A2-20F2-B079-C0FA35D233C5}"/>
              </a:ext>
            </a:extLst>
          </p:cNvPr>
          <p:cNvSpPr/>
          <p:nvPr/>
        </p:nvSpPr>
        <p:spPr>
          <a:xfrm rot="2987910">
            <a:off x="9081219" y="11601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6BF469D-7B15-4109-8836-10BCF6752C7A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10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864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A99346C-49F7-2EC2-65D8-E77945C163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708002"/>
              </p:ext>
            </p:extLst>
          </p:nvPr>
        </p:nvGraphicFramePr>
        <p:xfrm>
          <a:off x="3016548" y="2779557"/>
          <a:ext cx="3717400" cy="201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77434" imgH="1722277" progId="Excel.Sheet.12">
                  <p:embed/>
                </p:oleObj>
              </mc:Choice>
              <mc:Fallback>
                <p:oleObj name="Worksheet" r:id="rId2" imgW="3177434" imgH="1722277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A99346C-49F7-2EC2-65D8-E77945C163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16548" y="2779557"/>
                        <a:ext cx="3717400" cy="2014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6126862" cy="1325563"/>
          </a:xfrm>
        </p:spPr>
        <p:txBody>
          <a:bodyPr/>
          <a:lstStyle/>
          <a:p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(3/3)</a:t>
            </a:r>
            <a:endParaRPr lang="en-GB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1432874" y="3332680"/>
            <a:ext cx="1986705" cy="92333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Cozimento doméstico Resultado esperado do MAED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9266D4-9769-89C6-2BF2-331F048EFE00}"/>
              </a:ext>
            </a:extLst>
          </p:cNvPr>
          <p:cNvSpPr/>
          <p:nvPr/>
        </p:nvSpPr>
        <p:spPr>
          <a:xfrm>
            <a:off x="6980186" y="3616022"/>
            <a:ext cx="585295" cy="3417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7706533" y="3228435"/>
            <a:ext cx="3743563" cy="120032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Precisamos verificar se esses números são os mesmos que nossos dados brutos para a demanda total de energia final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33D4B-C33A-56D9-8188-429C47905A16}"/>
              </a:ext>
            </a:extLst>
          </p:cNvPr>
          <p:cNvSpPr txBox="1"/>
          <p:nvPr/>
        </p:nvSpPr>
        <p:spPr>
          <a:xfrm>
            <a:off x="863583" y="1403655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6.2.4.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36DDCC3-E3BC-F331-631C-5B4C6740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216184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 base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EC77138-9951-0D89-5795-E20DDB8DF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940090"/>
            <a:ext cx="1570943" cy="66980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5719176" y="2646069"/>
            <a:ext cx="1143429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D0CF30-D005-EBE5-8DB8-6C1A29A9E11F}"/>
                  </a:ext>
                </a:extLst>
              </p:cNvPr>
              <p:cNvSpPr txBox="1"/>
              <p:nvPr/>
            </p:nvSpPr>
            <p:spPr>
              <a:xfrm>
                <a:off x="6530314" y="4468872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D0CF30-D005-EBE5-8DB8-6C1A29A9E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314" y="4468872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>
            <a:extLst>
              <a:ext uri="{FF2B5EF4-FFF2-40B4-BE49-F238E27FC236}">
                <a16:creationId xmlns:a16="http://schemas.microsoft.com/office/drawing/2014/main" id="{E52882F6-E220-A9D9-3E58-B1BFE8092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52" y="307411"/>
            <a:ext cx="955181" cy="9551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0B73371-9C42-00BC-5A1D-E252B5F8B982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11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75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6126862" cy="1325563"/>
          </a:xfrm>
        </p:spPr>
        <p:txBody>
          <a:bodyPr/>
          <a:lstStyle/>
          <a:p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(3/3)</a:t>
            </a:r>
            <a:endParaRPr lang="en-GB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rgbClr val="D4E8C6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981389" y="2956571"/>
            <a:ext cx="1867890" cy="92333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Casa - Reconstrução de cozinha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3356564" y="4896980"/>
            <a:ext cx="3735900" cy="147732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Primeiro, precisamos calcular a Demanda Final de Energia Específica Total, somando a Demanda Final de Energia por cada uso final (neste caso, apenas Cozimento)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33D4B-C33A-56D9-8188-429C47905A16}"/>
              </a:ext>
            </a:extLst>
          </p:cNvPr>
          <p:cNvSpPr txBox="1"/>
          <p:nvPr/>
        </p:nvSpPr>
        <p:spPr>
          <a:xfrm>
            <a:off x="863583" y="1403655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6.2.5.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36DDCC3-E3BC-F331-631C-5B4C6740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216184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EC77138-9951-0D89-5795-E20DDB8DF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940090"/>
            <a:ext cx="1570943" cy="669808"/>
          </a:xfrm>
          <a:prstGeom prst="roundRect">
            <a:avLst/>
          </a:prstGeom>
          <a:solidFill>
            <a:srgbClr val="D2D2D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032BC1-0E27-615B-8221-876C8E39E05C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5224514" y="4583752"/>
            <a:ext cx="1368776" cy="31322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FA1A4EA-06B4-9C42-5330-2FC6DA6C0B84}"/>
              </a:ext>
            </a:extLst>
          </p:cNvPr>
          <p:cNvSpPr txBox="1"/>
          <p:nvPr/>
        </p:nvSpPr>
        <p:spPr>
          <a:xfrm>
            <a:off x="7185891" y="4901940"/>
            <a:ext cx="4361858" cy="147732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Em seguida, convertemos esses números em </a:t>
            </a:r>
            <a:r>
              <a:rPr lang="en-GB" dirty="0" err="1"/>
              <a:t>Gwyr</a:t>
            </a:r>
            <a:r>
              <a:rPr lang="en-GB" dirty="0"/>
              <a:t>, a unidade dos dados de saída do MAED, e verificamos se eles são idênticos. Se forem, </a:t>
            </a:r>
            <a:r>
              <a:rPr lang="en-GB" b="1" dirty="0"/>
              <a:t>teremos reconstruído com sucesso o Ano-base.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80939F9-5B7F-3765-5DE1-4417B16B64CF}"/>
              </a:ext>
            </a:extLst>
          </p:cNvPr>
          <p:cNvCxnSpPr>
            <a:cxnSpLocks/>
            <a:stCxn id="24" idx="2"/>
            <a:endCxn id="23" idx="0"/>
          </p:cNvCxnSpPr>
          <p:nvPr/>
        </p:nvCxnSpPr>
        <p:spPr>
          <a:xfrm>
            <a:off x="8199936" y="4576788"/>
            <a:ext cx="1166884" cy="32515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FC1C8-0364-A531-766C-1D8CF45D563A}"/>
                  </a:ext>
                </a:extLst>
              </p:cNvPr>
              <p:cNvSpPr txBox="1"/>
              <p:nvPr/>
            </p:nvSpPr>
            <p:spPr>
              <a:xfrm>
                <a:off x="6661766" y="321676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 sz="28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FC1C8-0364-A531-766C-1D8CF45D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766" y="3216765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F1E947C4-2172-176D-0853-65BAD8D4A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5951" y="2484290"/>
            <a:ext cx="6367810" cy="18678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5908902" y="2257900"/>
            <a:ext cx="1150223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C049CB-4D57-BD00-2E12-9899C4406CBE}"/>
              </a:ext>
            </a:extLst>
          </p:cNvPr>
          <p:cNvSpPr/>
          <p:nvPr/>
        </p:nvSpPr>
        <p:spPr>
          <a:xfrm>
            <a:off x="7546110" y="2295137"/>
            <a:ext cx="1307652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1F516EA-DDBE-608B-5F3D-6F07359CC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52" y="307411"/>
            <a:ext cx="955181" cy="9551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179ED5E-6827-AE7E-AC36-22BEEA5888E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12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70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13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05" y="-294171"/>
            <a:ext cx="10390385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6.3 Outros usos finais domésticos</a:t>
            </a: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60" y="1713385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Setores</a:t>
            </a: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30" y="2980578"/>
            <a:ext cx="2289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Subsetores</a:t>
            </a:r>
            <a:endParaRPr lang="en-US" sz="1600" dirty="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165" y="4220765"/>
            <a:ext cx="17610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final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255" y="5319329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Categoria de demanda final de energia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6" y="5410516"/>
            <a:ext cx="1232757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Fósseis substituíveis</a:t>
            </a: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157" y="5402793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Biomassa moderna</a:t>
            </a: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9274" y="5398811"/>
            <a:ext cx="1172188" cy="83099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 elétrica</a:t>
            </a: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828" y="5386307"/>
            <a:ext cx="1320812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Eletricidade</a:t>
            </a: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901" y="5433572"/>
            <a:ext cx="1187587" cy="46166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Combustíveis tradicionais</a:t>
            </a: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306" y="5372018"/>
            <a:ext cx="968595" cy="58477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Térmica solar</a:t>
            </a: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886" y="1530003"/>
            <a:ext cx="1496920" cy="33855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</a:t>
            </a: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854" y="1509822"/>
            <a:ext cx="1673028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Transporte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634" y="1520450"/>
            <a:ext cx="1320812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Serviço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490" y="1519664"/>
            <a:ext cx="1849136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Casa</a:t>
            </a:r>
          </a:p>
        </p:txBody>
      </p:sp>
      <p:sp>
        <p:nvSpPr>
          <p:cNvPr id="28" name="Text Box 1044">
            <a:extLst>
              <a:ext uri="{FF2B5EF4-FFF2-40B4-BE49-F238E27FC236}">
                <a16:creationId xmlns:a16="http://schemas.microsoft.com/office/drawing/2014/main" id="{6578F537-8A95-7247-AA73-2175DAD77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5254" y="2682568"/>
            <a:ext cx="1535366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Rural</a:t>
            </a: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789" y="2675049"/>
            <a:ext cx="1416144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Urbano</a:t>
            </a:r>
          </a:p>
        </p:txBody>
      </p:sp>
      <p:sp>
        <p:nvSpPr>
          <p:cNvPr id="36" name="Text Box 1053">
            <a:extLst>
              <a:ext uri="{FF2B5EF4-FFF2-40B4-BE49-F238E27FC236}">
                <a16:creationId xmlns:a16="http://schemas.microsoft.com/office/drawing/2014/main" id="{50ABAD2F-4DC8-C54A-B649-B5C7CB346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849" y="4023746"/>
            <a:ext cx="1173940" cy="307777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Iluminação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Text Box 1054">
            <a:extLst>
              <a:ext uri="{FF2B5EF4-FFF2-40B4-BE49-F238E27FC236}">
                <a16:creationId xmlns:a16="http://schemas.microsoft.com/office/drawing/2014/main" id="{2E1A50FF-1C18-154A-8C3E-FE5DBE59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729" y="4010910"/>
            <a:ext cx="1050522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Culinária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Text Box 1055">
            <a:extLst>
              <a:ext uri="{FF2B5EF4-FFF2-40B4-BE49-F238E27FC236}">
                <a16:creationId xmlns:a16="http://schemas.microsoft.com/office/drawing/2014/main" id="{8126601E-51C5-D74B-A714-59F2492A1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101" y="4043912"/>
            <a:ext cx="1478689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específico de eletricidade</a:t>
            </a:r>
            <a:endParaRPr lang="en-US" sz="14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87" y="1440343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464" y="2614954"/>
            <a:ext cx="10203071" cy="1035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22" y="3897097"/>
            <a:ext cx="10203071" cy="1375943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1" name="Line 1071">
            <a:extLst>
              <a:ext uri="{FF2B5EF4-FFF2-40B4-BE49-F238E27FC236}">
                <a16:creationId xmlns:a16="http://schemas.microsoft.com/office/drawing/2014/main" id="{58605342-E1EB-1946-973D-B2E03641381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60958" y="4346912"/>
            <a:ext cx="1050523" cy="102510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561530"/>
            <a:ext cx="1" cy="332047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650" y="988606"/>
            <a:ext cx="10515600" cy="121282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6.3.1. O Setor Doméstico, Subsetores, Uso Final e Demanda Final de Energia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74359" y="1868557"/>
            <a:ext cx="932491" cy="7177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3" y="1899887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26" y="1905392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88" y="1894476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888" y="1884054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C394E98-A765-A602-9CE1-E770154AB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09" y="3069088"/>
            <a:ext cx="500913" cy="50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0137D960-A917-7AAB-320C-676D9CAD2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43" y="3060987"/>
            <a:ext cx="587614" cy="5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1053">
            <a:extLst>
              <a:ext uri="{FF2B5EF4-FFF2-40B4-BE49-F238E27FC236}">
                <a16:creationId xmlns:a16="http://schemas.microsoft.com/office/drawing/2014/main" id="{C4B9DC98-A3E6-ED96-44A3-65E91AF64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739" y="4005461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Ar condicionado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 Box 1053">
            <a:extLst>
              <a:ext uri="{FF2B5EF4-FFF2-40B4-BE49-F238E27FC236}">
                <a16:creationId xmlns:a16="http://schemas.microsoft.com/office/drawing/2014/main" id="{DBFE1E62-B394-0FA2-BEE8-76DC8A2F5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6430" y="4010623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Aquecimento de água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 Box 1055">
            <a:extLst>
              <a:ext uri="{FF2B5EF4-FFF2-40B4-BE49-F238E27FC236}">
                <a16:creationId xmlns:a16="http://schemas.microsoft.com/office/drawing/2014/main" id="{8BDDDD6B-636A-FB4C-BB84-2EB4B80BF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895" y="4010623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Aquecimento de ambientes</a:t>
            </a:r>
            <a:endParaRPr lang="en-US" sz="16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2" name="Line 1071">
            <a:extLst>
              <a:ext uri="{FF2B5EF4-FFF2-40B4-BE49-F238E27FC236}">
                <a16:creationId xmlns:a16="http://schemas.microsoft.com/office/drawing/2014/main" id="{F73A70D3-860B-2632-9C14-302EBCC59DA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66227" y="4349462"/>
            <a:ext cx="1984512" cy="103027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Line 1071">
            <a:extLst>
              <a:ext uri="{FF2B5EF4-FFF2-40B4-BE49-F238E27FC236}">
                <a16:creationId xmlns:a16="http://schemas.microsoft.com/office/drawing/2014/main" id="{1D1EEE24-7C9E-1BE9-DDBB-5E27C27C9C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5518" y="4346911"/>
            <a:ext cx="588356" cy="1025103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5" name="Line 1071">
            <a:extLst>
              <a:ext uri="{FF2B5EF4-FFF2-40B4-BE49-F238E27FC236}">
                <a16:creationId xmlns:a16="http://schemas.microsoft.com/office/drawing/2014/main" id="{1CE13185-4C73-BBAA-1B34-CDC2C696A4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43829" y="4368535"/>
            <a:ext cx="2704071" cy="1030275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6" name="Line 1071">
            <a:extLst>
              <a:ext uri="{FF2B5EF4-FFF2-40B4-BE49-F238E27FC236}">
                <a16:creationId xmlns:a16="http://schemas.microsoft.com/office/drawing/2014/main" id="{659EFA55-0D52-766D-0051-8CA5C46CA5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12237" y="4421199"/>
            <a:ext cx="3944067" cy="958536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7" name="Line 1071">
            <a:extLst>
              <a:ext uri="{FF2B5EF4-FFF2-40B4-BE49-F238E27FC236}">
                <a16:creationId xmlns:a16="http://schemas.microsoft.com/office/drawing/2014/main" id="{25ED7404-AACC-8E91-83BA-53011169C45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55849" y="4365983"/>
            <a:ext cx="5088164" cy="1006030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Line 1071">
            <a:extLst>
              <a:ext uri="{FF2B5EF4-FFF2-40B4-BE49-F238E27FC236}">
                <a16:creationId xmlns:a16="http://schemas.microsoft.com/office/drawing/2014/main" id="{38C5B03C-6F9A-C4D8-C1B9-0B2A9C0238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33874" y="4368535"/>
            <a:ext cx="3810139" cy="1003478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Line 1071">
            <a:extLst>
              <a:ext uri="{FF2B5EF4-FFF2-40B4-BE49-F238E27FC236}">
                <a16:creationId xmlns:a16="http://schemas.microsoft.com/office/drawing/2014/main" id="{76B05B1F-A4B5-4AEC-5B5A-69EF35CD0A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8831" y="4606755"/>
            <a:ext cx="1872279" cy="754002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0" name="Line 1071">
            <a:extLst>
              <a:ext uri="{FF2B5EF4-FFF2-40B4-BE49-F238E27FC236}">
                <a16:creationId xmlns:a16="http://schemas.microsoft.com/office/drawing/2014/main" id="{0B368CC1-AD7B-CE0D-F6E0-A19EA36677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25500" y="4606171"/>
            <a:ext cx="2598760" cy="79254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Text Box 1055">
            <a:extLst>
              <a:ext uri="{FF2B5EF4-FFF2-40B4-BE49-F238E27FC236}">
                <a16:creationId xmlns:a16="http://schemas.microsoft.com/office/drawing/2014/main" id="{272A01F6-E917-6B10-3AEC-2352ED501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895" y="4599121"/>
            <a:ext cx="707327" cy="415498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8" name="Text Box 1055">
            <a:extLst>
              <a:ext uri="{FF2B5EF4-FFF2-40B4-BE49-F238E27FC236}">
                <a16:creationId xmlns:a16="http://schemas.microsoft.com/office/drawing/2014/main" id="{BB69F04D-69E0-8E51-F51F-E604755A5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57" y="4602087"/>
            <a:ext cx="707327" cy="577081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sem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9" name="Text Box 1055">
            <a:extLst>
              <a:ext uri="{FF2B5EF4-FFF2-40B4-BE49-F238E27FC236}">
                <a16:creationId xmlns:a16="http://schemas.microsoft.com/office/drawing/2014/main" id="{68865FA3-762F-3922-C5C2-9150D1BD4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6430" y="4599121"/>
            <a:ext cx="707327" cy="415498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1" name="Text Box 1055">
            <a:extLst>
              <a:ext uri="{FF2B5EF4-FFF2-40B4-BE49-F238E27FC236}">
                <a16:creationId xmlns:a16="http://schemas.microsoft.com/office/drawing/2014/main" id="{51C18BDC-FFEB-4FA0-F89C-B90DC18F0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7792" y="4602087"/>
            <a:ext cx="707327" cy="577081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sem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2" name="Line 1071">
            <a:extLst>
              <a:ext uri="{FF2B5EF4-FFF2-40B4-BE49-F238E27FC236}">
                <a16:creationId xmlns:a16="http://schemas.microsoft.com/office/drawing/2014/main" id="{A08C5842-3EEF-5D04-074E-ABA3950A76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85229" y="5127885"/>
            <a:ext cx="263977" cy="285133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3" name="Line 1071">
            <a:extLst>
              <a:ext uri="{FF2B5EF4-FFF2-40B4-BE49-F238E27FC236}">
                <a16:creationId xmlns:a16="http://schemas.microsoft.com/office/drawing/2014/main" id="{A790376C-2484-D25D-AE6D-E175E9592B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12453" y="5058161"/>
            <a:ext cx="1089581" cy="338555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4" name="Line 1071">
            <a:extLst>
              <a:ext uri="{FF2B5EF4-FFF2-40B4-BE49-F238E27FC236}">
                <a16:creationId xmlns:a16="http://schemas.microsoft.com/office/drawing/2014/main" id="{C99693E0-AABC-8996-D2E4-2384AFC315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28364" y="5014619"/>
            <a:ext cx="133524" cy="382096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5" name="Line 1071">
            <a:extLst>
              <a:ext uri="{FF2B5EF4-FFF2-40B4-BE49-F238E27FC236}">
                <a16:creationId xmlns:a16="http://schemas.microsoft.com/office/drawing/2014/main" id="{A8E8333C-0929-16D0-904A-2ADA0C572F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29917" y="5014619"/>
            <a:ext cx="254123" cy="395357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7" name="Line 1071">
            <a:extLst>
              <a:ext uri="{FF2B5EF4-FFF2-40B4-BE49-F238E27FC236}">
                <a16:creationId xmlns:a16="http://schemas.microsoft.com/office/drawing/2014/main" id="{0D6FABD2-0D57-68E9-9168-9149210AD18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68323" y="4608683"/>
            <a:ext cx="1319824" cy="77762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9" name="Line 1071">
            <a:extLst>
              <a:ext uri="{FF2B5EF4-FFF2-40B4-BE49-F238E27FC236}">
                <a16:creationId xmlns:a16="http://schemas.microsoft.com/office/drawing/2014/main" id="{C7F7887B-022F-2B3B-949B-CC07DC8C93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5518" y="4628223"/>
            <a:ext cx="3349927" cy="73253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496F3B-A629-0428-6585-50387414D6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6031" y="4210474"/>
            <a:ext cx="487836" cy="487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E3EC02-B867-5EA9-BDE0-0836D496FD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1449" y="3738878"/>
            <a:ext cx="349340" cy="3493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7CF3FB-1C2F-0AE4-DE53-E088E11240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74634" y="3782200"/>
            <a:ext cx="349340" cy="3493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EEF9C1-BFCC-F945-F8E2-0DB17E0863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7190" y="3789323"/>
            <a:ext cx="349340" cy="34934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9AFBA5-46BD-9C0F-31BD-C9319CAF53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4893" y="3789323"/>
            <a:ext cx="349340" cy="3493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04AA5B-AE84-568F-08BB-97AAFDB240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1210" y="3799225"/>
            <a:ext cx="349340" cy="34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624" y="216403"/>
            <a:ext cx="9636720" cy="1120550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6.3 Outros usos domésticos</a:t>
            </a:r>
            <a:b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</a:b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Usos finais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6.3.2. Dados brutos de aquecimento de ambientes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559D607-2394-1B56-D3FD-52322B85EE61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14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722521-A538-E9EB-77CF-C32008F74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70" y="209348"/>
            <a:ext cx="978030" cy="9780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FB62BBC-9FD5-8A73-1721-092A5251329E}"/>
              </a:ext>
            </a:extLst>
          </p:cNvPr>
          <p:cNvSpPr txBox="1"/>
          <p:nvPr/>
        </p:nvSpPr>
        <p:spPr>
          <a:xfrm>
            <a:off x="9217485" y="3562971"/>
            <a:ext cx="2401859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Precisamos definir o tipo de residência (casas) em nosso estudo de caso - aqui geralmente definido como Urban_house_type1, 2 e 3.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9BB337B-BAAE-B075-D2A2-AA2CAB8A9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70" y="2035756"/>
            <a:ext cx="7541692" cy="3558540"/>
          </a:xfrm>
          <a:prstGeom prst="rect">
            <a:avLst/>
          </a:prstGeom>
        </p:spPr>
      </p:pic>
      <p:sp>
        <p:nvSpPr>
          <p:cNvPr id="29" name="Arrow: Left 28">
            <a:extLst>
              <a:ext uri="{FF2B5EF4-FFF2-40B4-BE49-F238E27FC236}">
                <a16:creationId xmlns:a16="http://schemas.microsoft.com/office/drawing/2014/main" id="{CDFB096C-FE73-923B-6043-ECBCB29D0ACC}"/>
              </a:ext>
            </a:extLst>
          </p:cNvPr>
          <p:cNvSpPr/>
          <p:nvPr/>
        </p:nvSpPr>
        <p:spPr>
          <a:xfrm>
            <a:off x="8234718" y="5088321"/>
            <a:ext cx="982767" cy="25146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Left 27">
            <a:extLst>
              <a:ext uri="{FF2B5EF4-FFF2-40B4-BE49-F238E27FC236}">
                <a16:creationId xmlns:a16="http://schemas.microsoft.com/office/drawing/2014/main" id="{B42315C3-81D0-9CCF-D995-976D08ECD1F3}"/>
              </a:ext>
            </a:extLst>
          </p:cNvPr>
          <p:cNvSpPr/>
          <p:nvPr/>
        </p:nvSpPr>
        <p:spPr>
          <a:xfrm>
            <a:off x="8234719" y="4110742"/>
            <a:ext cx="982767" cy="25146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91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6.3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76879" y="1289533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6.3.3. Reconstrução e fórmulas de aquecimento de ambientes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D6EF2F4-3208-204C-664E-5E9C291CD276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15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726FFCE-DC14-F086-E8B3-D99112972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70" y="209348"/>
            <a:ext cx="978030" cy="9780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5;p16">
                <a:extLst>
                  <a:ext uri="{FF2B5EF4-FFF2-40B4-BE49-F238E27FC236}">
                    <a16:creationId xmlns:a16="http://schemas.microsoft.com/office/drawing/2014/main" id="{603E59B9-DBAC-9BE0-6362-D0CE79F02B9D}"/>
                  </a:ext>
                </a:extLst>
              </p:cNvPr>
              <p:cNvSpPr txBox="1"/>
              <p:nvPr/>
            </p:nvSpPr>
            <p:spPr>
              <a:xfrm>
                <a:off x="538964" y="2011981"/>
                <a:ext cx="10439494" cy="4072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𝐔𝐄</m:t>
                    </m:r>
                    <m:sSub>
                      <m:sSubPr>
                        <m:ctrlPr>
                          <a:rPr lang="en-GB" altLang="en-US" sz="20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𝑫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𝒉𝒆𝒂𝒕𝒊𝒏𝒈</m:t>
                        </m:r>
                      </m:sub>
                    </m:sSub>
                    <m:r>
                      <a:rPr lang="en-GB" sz="2000" b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GB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𝐝</m:t>
                        </m:r>
                        <m:r>
                          <a:rPr lang="en-GB" sz="20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∈ </m:t>
                        </m:r>
                        <m:r>
                          <a:rPr lang="en-GB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𝒅𝒘𝒆𝒍𝒍𝒊𝒏𝒈𝒔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𝒅</m:t>
                            </m:r>
                          </m:sub>
                        </m:sSub>
                        <m:sSub>
                          <m:sSubPr>
                            <m:ctrlP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𝒅</m:t>
                            </m:r>
                          </m:sub>
                        </m:sSub>
                        <m:sSub>
                          <m:sSubPr>
                            <m:ctrlP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𝒅</m:t>
                            </m:r>
                          </m:sub>
                        </m:sSub>
                        <m:sSub>
                          <m:sSubPr>
                            <m:ctrlPr>
                              <a:rPr lang="en-GB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GB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𝒅</m:t>
                            </m:r>
                          </m:sub>
                        </m:sSub>
                        <m:sSub>
                          <m:sSubPr>
                            <m:ctrlP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GB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GB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𝑫</m:t>
                        </m:r>
                      </m:e>
                    </m:nary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: número de domicílios [domicílio]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sub>
                    </m:sSub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Fração de residências com calefação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sub>
                    </m:sSub>
                    <m:r>
                      <a:rPr lang="en-GB" sz="2000"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 i="1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Tamanho médio das residências [m</a:t>
                </a:r>
                <a:r>
                  <a:rPr lang="en-GB" sz="2000" baseline="30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2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].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sub>
                    </m:sSub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: </m:t>
                    </m:r>
                  </m:oMath>
                </a14:m>
                <a:r>
                  <a:rPr lang="en-GB" sz="2000" dirty="0" err="1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Fração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da área do piso aquecida [-]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𝐾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sub>
                    </m:sSub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Taxa de perda de calor [</a:t>
                </a:r>
                <a:r>
                  <a:rPr lang="en-GB" sz="2000" dirty="0" err="1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Wh/Δt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.℃. m</a:t>
                </a:r>
                <a:r>
                  <a:rPr lang="en-GB" sz="2000" baseline="30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2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].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𝐷</m:t>
                    </m:r>
                    <m:r>
                      <a:rPr lang="en-GB" sz="20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: </m:t>
                    </m:r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Coeficiente de graus-dia [-]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𝐷𝐷</m:t>
                    </m:r>
                    <m:r>
                      <a:rPr lang="en-US" sz="2000">
                        <a:latin typeface="Cambria Math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000">
                            <a:latin typeface="Cambria Math"/>
                          </a:rPr>
                          <m:t>𝑚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latin typeface="Cambria Math"/>
                              </a:rPr>
                              <m:t>𝑁𝐷</m:t>
                            </m:r>
                          </m:e>
                          <m:sub>
                            <m:r>
                              <a:rPr lang="en-US" sz="2000"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>
                                <a:latin typeface="Cambria Math"/>
                              </a:rPr>
                              <m:t>18</m:t>
                            </m:r>
                            <m:r>
                              <a:rPr lang="en-US" sz="2000">
                                <a:latin typeface="Cambria Math"/>
                                <a:ea typeface="Cambria Math"/>
                              </a:rPr>
                              <m:t>℃ −</m:t>
                            </m:r>
                            <m:r>
                              <a:rPr lang="en-US" sz="2000">
                                <a:latin typeface="Cambria Math"/>
                                <a:ea typeface="Cambria Math"/>
                              </a:rPr>
                              <m:t>𝑀𝐴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>
                                    <a:latin typeface="Cambria Math"/>
                                    <a:ea typeface="Cambria Math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GB" sz="2000" baseline="30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ND</a:t>
                </a:r>
                <a:r>
                  <a:rPr lang="en-US" sz="2000" baseline="-25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</a:t>
                </a:r>
                <a:r>
                  <a:rPr 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: Número de dias por mês</a:t>
                </a:r>
              </a:p>
              <a:p>
                <a:pPr>
                  <a:buNone/>
                </a:pPr>
                <a:r>
                  <a:rPr 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MAT: Temperatura média mensal</a:t>
                </a:r>
              </a:p>
              <a:p>
                <a:pPr>
                  <a:buNone/>
                </a:pPr>
                <a:r>
                  <a:rPr 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m: meses em que MAT &lt; 18 ℃.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2000" baseline="30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baseline="30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6" name="Google Shape;115;p16">
                <a:extLst>
                  <a:ext uri="{FF2B5EF4-FFF2-40B4-BE49-F238E27FC236}">
                    <a16:creationId xmlns:a16="http://schemas.microsoft.com/office/drawing/2014/main" id="{603E59B9-DBAC-9BE0-6362-D0CE79F02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64" y="2011981"/>
                <a:ext cx="10439494" cy="4072625"/>
              </a:xfrm>
              <a:prstGeom prst="rect">
                <a:avLst/>
              </a:prstGeom>
              <a:blipFill>
                <a:blip r:embed="rId4"/>
                <a:stretch>
                  <a:fillRect l="-292" t="-115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54AB5D3-84B5-B25B-80C4-E0BF124168AA}"/>
              </a:ext>
            </a:extLst>
          </p:cNvPr>
          <p:cNvGrpSpPr/>
          <p:nvPr/>
        </p:nvGrpSpPr>
        <p:grpSpPr>
          <a:xfrm>
            <a:off x="5742710" y="2732631"/>
            <a:ext cx="5826816" cy="3085348"/>
            <a:chOff x="1430774" y="1524000"/>
            <a:chExt cx="6343088" cy="3897032"/>
          </a:xfrm>
        </p:grpSpPr>
        <p:sp>
          <p:nvSpPr>
            <p:cNvPr id="10" name="Line 2">
              <a:extLst>
                <a:ext uri="{FF2B5EF4-FFF2-40B4-BE49-F238E27FC236}">
                  <a16:creationId xmlns:a16="http://schemas.microsoft.com/office/drawing/2014/main" id="{60092F6F-C3A1-D96E-76B9-C5DCFE1066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000" y="16764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1" name="Line 3">
              <a:extLst>
                <a:ext uri="{FF2B5EF4-FFF2-40B4-BE49-F238E27FC236}">
                  <a16:creationId xmlns:a16="http://schemas.microsoft.com/office/drawing/2014/main" id="{E87A4891-B68C-EAE1-CABF-8E2BA11C42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876800"/>
              <a:ext cx="6096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2" name="Line 4">
              <a:extLst>
                <a:ext uri="{FF2B5EF4-FFF2-40B4-BE49-F238E27FC236}">
                  <a16:creationId xmlns:a16="http://schemas.microsoft.com/office/drawing/2014/main" id="{C90D1AC3-EEF0-7DE2-8CD4-C18FD36412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1524000"/>
              <a:ext cx="0" cy="3352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8E7FC9CF-D986-261E-9FEA-66DE963D20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2E5BBD90-C157-9F2C-A180-7352D8E12C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0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6" name="Line 13">
              <a:extLst>
                <a:ext uri="{FF2B5EF4-FFF2-40B4-BE49-F238E27FC236}">
                  <a16:creationId xmlns:a16="http://schemas.microsoft.com/office/drawing/2014/main" id="{D9A0F2D6-D71B-782D-6335-4B3ABA208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26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E90433A8-FE64-9BF1-FFBE-3FB455419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42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F5BA0551-33E5-571F-E86A-BDA152F99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54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4CB51F5A-C00A-73CB-335B-E3B88A7F1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3E609A39-825C-52C7-5FCD-A0259AF20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770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D8E570D7-7D63-1490-59E4-826CBF2F70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6830A15-797A-9E92-8272-5ECDF5FDF1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A1A0E26A-79B6-03F8-20A3-BE197C783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82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7" name="Line 22">
              <a:extLst>
                <a:ext uri="{FF2B5EF4-FFF2-40B4-BE49-F238E27FC236}">
                  <a16:creationId xmlns:a16="http://schemas.microsoft.com/office/drawing/2014/main" id="{CD179393-CBC4-DCFB-342A-B37CDF8DC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2200" y="1600200"/>
              <a:ext cx="0" cy="3276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8" name="Line 23">
              <a:extLst>
                <a:ext uri="{FF2B5EF4-FFF2-40B4-BE49-F238E27FC236}">
                  <a16:creationId xmlns:a16="http://schemas.microsoft.com/office/drawing/2014/main" id="{5EEAA4A8-293F-F555-369B-D08A43075D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2971800"/>
              <a:ext cx="59436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9B16C6D3-22D4-E758-2919-BF57510A3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800" y="2971800"/>
              <a:ext cx="457200" cy="609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0" name="Rectangle 26">
              <a:extLst>
                <a:ext uri="{FF2B5EF4-FFF2-40B4-BE49-F238E27FC236}">
                  <a16:creationId xmlns:a16="http://schemas.microsoft.com/office/drawing/2014/main" id="{F11D229C-4194-72B5-BA74-01E27A5D1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0" y="2971800"/>
              <a:ext cx="457200" cy="762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A0522EEE-3395-F139-1AF4-8C52740EB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2200" y="2971800"/>
              <a:ext cx="457200" cy="3048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F30C37C0-84A6-DE7A-0DFB-9C997F46D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800" y="2971800"/>
              <a:ext cx="4572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EE08192D-D0FC-F551-3A40-DA5B2D3EE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000" y="2971800"/>
              <a:ext cx="457200" cy="457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4" name="Line 30">
              <a:extLst>
                <a:ext uri="{FF2B5EF4-FFF2-40B4-BE49-F238E27FC236}">
                  <a16:creationId xmlns:a16="http://schemas.microsoft.com/office/drawing/2014/main" id="{ED06F780-AFFF-D17A-8576-C5B95B0137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26670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5" name="Line 31">
              <a:extLst>
                <a:ext uri="{FF2B5EF4-FFF2-40B4-BE49-F238E27FC236}">
                  <a16:creationId xmlns:a16="http://schemas.microsoft.com/office/drawing/2014/main" id="{117BD077-E36A-5B87-E18E-D733EB7C1B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25146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6" name="Line 32">
              <a:extLst>
                <a:ext uri="{FF2B5EF4-FFF2-40B4-BE49-F238E27FC236}">
                  <a16:creationId xmlns:a16="http://schemas.microsoft.com/office/drawing/2014/main" id="{3BB2FC88-3017-87E4-E283-32D0499C0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22860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7" name="Line 33">
              <a:extLst>
                <a:ext uri="{FF2B5EF4-FFF2-40B4-BE49-F238E27FC236}">
                  <a16:creationId xmlns:a16="http://schemas.microsoft.com/office/drawing/2014/main" id="{BA8F5748-4D24-B48F-5521-1E8074FD59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000" y="20574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BC42E3F1-A39E-1662-56F0-B2910EA3C8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5400" y="2209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285CADD3-6CC5-9900-72B9-FE22D1FE4F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2600" y="2590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>
                <a:latin typeface="Open Sans" panose="020B0606030504020204" pitchFamily="34" charset="0"/>
              </a:endParaRPr>
            </a:p>
          </p:txBody>
        </p:sp>
        <p:sp>
          <p:nvSpPr>
            <p:cNvPr id="41" name="Text Box 38">
              <a:extLst>
                <a:ext uri="{FF2B5EF4-FFF2-40B4-BE49-F238E27FC236}">
                  <a16:creationId xmlns:a16="http://schemas.microsoft.com/office/drawing/2014/main" id="{13D85B0D-30AF-BBA8-0C38-6C2D31B1D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774" y="4954537"/>
              <a:ext cx="6343088" cy="46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>
                <a:latin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997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6.3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6.3.4. Dados brutos de aquecimento de água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142CA99-C418-54BA-B91A-76BDA4B1A955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16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5F87951-4D1E-244B-D94B-B045AA9C8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08" y="243302"/>
            <a:ext cx="979625" cy="9796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C5708F-6B7F-8A95-11E5-F66A04A97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63" y="2533850"/>
            <a:ext cx="10129073" cy="205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22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392" y="70332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6.3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6.3.5. Reconstrução e fórmulas de aquecimento de água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83F90E9-A05B-CCB7-2BE0-1B0243DCE3F9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17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EA2B92-0E1A-7A78-359E-2500E6236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08" y="243302"/>
            <a:ext cx="979625" cy="9796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786299-D56F-FAF3-9357-28D8E6AAAE6B}"/>
                  </a:ext>
                </a:extLst>
              </p:cNvPr>
              <p:cNvSpPr txBox="1"/>
              <p:nvPr/>
            </p:nvSpPr>
            <p:spPr>
              <a:xfrm>
                <a:off x="-729803" y="2305881"/>
                <a:ext cx="6825803" cy="6842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GB" sz="1800" b="1" dirty="0" err="1">
                    <a:solidFill>
                      <a:srgbClr val="FFC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Demanda</a:t>
                </a:r>
                <a:r>
                  <a:rPr lang="en-GB" sz="1800" b="1" dirty="0">
                    <a:solidFill>
                      <a:srgbClr val="FFC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de energia útil </a:t>
                </a:r>
                <a:r>
                  <a:rPr lang="en-GB" sz="18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para 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aquecimento de água: </a:t>
                </a:r>
                <a14:m>
                  <m:oMath xmlns:m="http://schemas.openxmlformats.org/officeDocument/2006/math">
                    <m:r>
                      <a:rPr lang="en-GB" altLang="en-US" sz="18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𝐔𝐄</m:t>
                    </m:r>
                    <m:sSub>
                      <m:sSubPr>
                        <m:ctrlPr>
                          <a:rPr lang="en-GB" altLang="en-US" sz="18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GB" altLang="en-US" sz="18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𝐃</m:t>
                        </m:r>
                      </m:e>
                      <m:sub>
                        <m:r>
                          <a:rPr lang="en-GB" altLang="en-US" sz="18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𝐰𝐚𝐭𝐞𝐫</m:t>
                        </m:r>
                      </m:sub>
                    </m:sSub>
                    <m:r>
                      <a:rPr lang="en-GB" sz="180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sz="1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∈ {</m:t>
                        </m:r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𝑢𝑟𝑏𝑎𝑛</m:t>
                        </m:r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 </m:t>
                        </m:r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𝑟𝑢𝑟𝑎𝑙</m:t>
                        </m:r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}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𝒉</m:t>
                            </m:r>
                          </m:sub>
                        </m:sSub>
                        <m:sSub>
                          <m:sSubPr>
                            <m:ctrlP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𝒉</m:t>
                            </m:r>
                          </m:sub>
                        </m:sSub>
                        <m:sSub>
                          <m:sSubPr>
                            <m:ctrlP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GB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𝒉</m:t>
                            </m:r>
                          </m:sub>
                        </m:sSub>
                        <m:r>
                          <a:rPr lang="en-GB" sz="1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𝐒𝐄</m:t>
                        </m:r>
                        <m:sSub>
                          <m:sSubPr>
                            <m:ctrlPr>
                              <a:rPr lang="en-GB" sz="1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GB" sz="1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GB" sz="1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𝒘𝒂𝒕𝒆𝒓</m:t>
                            </m:r>
                          </m:sub>
                        </m:sSub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786299-D56F-FAF3-9357-28D8E6AAA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9803" y="2305881"/>
                <a:ext cx="6825803" cy="684226"/>
              </a:xfrm>
              <a:prstGeom prst="rect">
                <a:avLst/>
              </a:prstGeom>
              <a:blipFill>
                <a:blip r:embed="rId3"/>
                <a:stretch>
                  <a:fillRect t="-23894" r="-1518" b="-938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FF0490-4466-830D-F95B-23C3ED97614E}"/>
                  </a:ext>
                </a:extLst>
              </p:cNvPr>
              <p:cNvSpPr txBox="1"/>
              <p:nvPr/>
            </p:nvSpPr>
            <p:spPr>
              <a:xfrm>
                <a:off x="817581" y="3590895"/>
                <a:ext cx="5145337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n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número de domicílios [domicílio]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S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Tamanho médio do domicílio [pessoa/domicílio]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w</m:t>
                    </m:r>
                    <m: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GB" sz="1800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a</m:t>
                    </m:r>
                    <m: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Fração de residências com água quente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SE</m:t>
                    </m:r>
                    <m:sSub>
                      <m:sSubPr>
                        <m:ctrlPr>
                          <a:rPr lang="en-GB" sz="1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water</m:t>
                        </m:r>
                      </m:sub>
                    </m:sSub>
                    <m:r>
                      <a:rPr lang="en-GB" sz="1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 </m:t>
                    </m:r>
                  </m:oMath>
                </a14:m>
                <a:r>
                  <a:rPr lang="en-GB" sz="1800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Consumo específico de energia para água quente [energia/pessoa]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FF0490-4466-830D-F95B-23C3ED976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81" y="3590895"/>
                <a:ext cx="5145337" cy="1754326"/>
              </a:xfrm>
              <a:prstGeom prst="rect">
                <a:avLst/>
              </a:prstGeom>
              <a:blipFill>
                <a:blip r:embed="rId4"/>
                <a:stretch>
                  <a:fillRect l="-948" t="-1736" b="-451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8" name="Picture 4" descr="Free vector boiler water heater with radiator and washbasin">
            <a:extLst>
              <a:ext uri="{FF2B5EF4-FFF2-40B4-BE49-F238E27FC236}">
                <a16:creationId xmlns:a16="http://schemas.microsoft.com/office/drawing/2014/main" id="{5899E9DC-D164-D845-E9FC-3B1F03EE3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05881"/>
            <a:ext cx="5390344" cy="303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B969F0-73F6-1B47-5889-54BFCE41133A}"/>
              </a:ext>
            </a:extLst>
          </p:cNvPr>
          <p:cNvSpPr txBox="1"/>
          <p:nvPr/>
        </p:nvSpPr>
        <p:spPr>
          <a:xfrm>
            <a:off x="6096000" y="5345221"/>
            <a:ext cx="5390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/>
              <a:t>Fonte: </a:t>
            </a:r>
            <a:r>
              <a:rPr lang="en-GB" sz="800" dirty="0">
                <a:hlinkClick r:id="rId6"/>
              </a:rPr>
              <a:t>https:</a:t>
            </a:r>
            <a:r>
              <a:rPr lang="en-GB" sz="800" dirty="0"/>
              <a:t>//www.freepik.com/free-vector/boiler-water-heater-with-radiator-washbasin_6198191.htm#query=water%20heating&amp;position=38&amp;from_view=search&amp;track=ais, Imagem de </a:t>
            </a:r>
            <a:r>
              <a:rPr lang="en-GB" sz="800" dirty="0" err="1"/>
              <a:t>vectorpocket&lt;/a&gt; </a:t>
            </a:r>
            <a:r>
              <a:rPr lang="en-GB" sz="800" dirty="0"/>
              <a:t>no </a:t>
            </a:r>
            <a:r>
              <a:rPr lang="en-GB" sz="800" dirty="0" err="1"/>
              <a:t>Freepik</a:t>
            </a:r>
            <a:r>
              <a:rPr lang="en-GB" sz="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1442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268" y="59254"/>
            <a:ext cx="8182469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6.4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6.4.1. Dados brutos de ar condicionado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1EF08B-79C6-0580-11A6-1AFFFDC946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18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FC55951-08A0-645E-5D3C-F48588E35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79" y="161194"/>
            <a:ext cx="1121681" cy="11216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2E0ADC-4EF6-4550-1A7B-23EBDDF2A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91" y="2300004"/>
            <a:ext cx="10167618" cy="24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04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954" y="70332"/>
            <a:ext cx="9257449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6.4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6.4.2. Reconstrução e fórmulas de ar condicionado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83F90E9-A05B-CCB7-2BE0-1B0243DCE3F9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19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786299-D56F-FAF3-9357-28D8E6AAAE6B}"/>
              </a:ext>
            </a:extLst>
          </p:cNvPr>
          <p:cNvSpPr txBox="1"/>
          <p:nvPr/>
        </p:nvSpPr>
        <p:spPr>
          <a:xfrm>
            <a:off x="893970" y="2102414"/>
            <a:ext cx="49068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Times New Roman" pitchFamily="18" charset="0"/>
              </a:rPr>
              <a:t>Demanda de energia útil </a:t>
            </a:r>
            <a:r>
              <a:rPr lang="en-GB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Times New Roman" pitchFamily="18" charset="0"/>
              </a:rPr>
              <a:t>para 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 condicionado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endParaRPr lang="en-GB" altLang="en-US" dirty="0">
              <a:latin typeface="Cambria Math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9E23A71-119F-CA63-CBB4-BF077F05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79" y="161194"/>
            <a:ext cx="1121681" cy="11216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6C10AC-6B0F-5D5D-2DE5-E72277CBAD60}"/>
                  </a:ext>
                </a:extLst>
              </p:cNvPr>
              <p:cNvSpPr txBox="1"/>
              <p:nvPr/>
            </p:nvSpPr>
            <p:spPr>
              <a:xfrm>
                <a:off x="984279" y="2762919"/>
                <a:ext cx="5987247" cy="23385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1800" b="1" i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𝐔𝐄</m:t>
                      </m:r>
                      <m:sSub>
                        <m:sSubPr>
                          <m:ctrlPr>
                            <a:rPr lang="en-GB" altLang="en-US" sz="18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1800" b="1" i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𝐃</m:t>
                          </m:r>
                        </m:e>
                        <m:sub>
                          <m:r>
                            <a:rPr lang="en-GB" altLang="en-US" sz="1800" b="1" i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𝐚𝐢𝐫</m:t>
                          </m:r>
                          <m:r>
                            <a:rPr lang="en-GB" altLang="en-US" sz="1800" b="1" i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GB" altLang="en-US" sz="1800" b="1" i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𝐜𝐨𝐧𝐝</m:t>
                          </m:r>
                          <m:r>
                            <a:rPr lang="en-GB" altLang="en-US" sz="1800" b="1" i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.</m:t>
                          </m:r>
                        </m:sub>
                      </m:sSub>
                      <m:r>
                        <a:rPr lang="en-GB" sz="1800" b="0" i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18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7"/>
                            </m:rPr>
                            <a:rPr lang="en-GB" sz="1800" b="0" i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d</m:t>
                          </m:r>
                          <m:r>
                            <a:rPr lang="en-GB" sz="1800" b="0" i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∈ </m:t>
                          </m:r>
                          <m:r>
                            <m:rPr>
                              <m:sty m:val="p"/>
                            </m:rPr>
                            <a:rPr lang="en-GB" sz="1800" b="0" i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dwellings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en-GB" sz="18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𝐝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𝐚</m:t>
                              </m:r>
                            </m:e>
                            <m:sub>
                              <m:r>
                                <a:rPr lang="en-GB" sz="18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𝐝</m:t>
                              </m:r>
                            </m:sub>
                          </m:sSub>
                          <m:r>
                            <a:rPr lang="en-GB" sz="18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𝐒𝐄</m:t>
                          </m:r>
                          <m:sSub>
                            <m:sSubPr>
                              <m:ctrlPr>
                                <a:rPr lang="en-GB" sz="18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b="1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en-GB" sz="1800" b="1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𝐝</m:t>
                              </m:r>
                              <m:r>
                                <a:rPr lang="en-GB" sz="1800" b="1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GB" sz="1800" b="1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𝐚𝐢𝐫</m:t>
                              </m:r>
                              <m:r>
                                <a:rPr lang="en-GB" sz="1800" b="1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GB" sz="1800" b="1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𝐜𝐨𝐧𝐝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altLang="en-US" sz="18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n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número de domicílios [domicílio]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S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Tamanho médio do domicílio [pessoa/domicílio]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w</m:t>
                    </m:r>
                    <m: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GB" sz="1800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a</m:t>
                    </m:r>
                    <m:r>
                      <a:rPr lang="en-GB" sz="1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Fração de residências com ar-condicionado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SE</m:t>
                    </m:r>
                    <m:sSub>
                      <m:sSubPr>
                        <m:ctrlPr>
                          <a:rPr lang="en-GB" sz="1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air</m:t>
                        </m:r>
                        <m: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cond</m:t>
                        </m:r>
                      </m:sub>
                    </m:sSub>
                    <m:r>
                      <a:rPr lang="en-GB" sz="1800" b="0" i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 </m:t>
                    </m:r>
                  </m:oMath>
                </a14:m>
                <a:r>
                  <a:rPr lang="en-GB" sz="1800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Consumo específico de energia do ar condicionado [energia/domicílio]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6C10AC-6B0F-5D5D-2DE5-E72277CBA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279" y="2762919"/>
                <a:ext cx="5987247" cy="2338589"/>
              </a:xfrm>
              <a:prstGeom prst="rect">
                <a:avLst/>
              </a:prstGeom>
              <a:blipFill>
                <a:blip r:embed="rId3"/>
                <a:stretch>
                  <a:fillRect l="-814" b="-312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5960223-9F98-C7C3-DA89-749845B2AF7F}"/>
              </a:ext>
            </a:extLst>
          </p:cNvPr>
          <p:cNvSpPr txBox="1"/>
          <p:nvPr/>
        </p:nvSpPr>
        <p:spPr>
          <a:xfrm>
            <a:off x="7070501" y="5209503"/>
            <a:ext cx="4339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 dirty="0"/>
              <a:t>Fonte: https://www.freepik.com/free-photo/close-up-heat-pump-outside-home_22118722.htm#query=heat%20pump&amp;position=24&amp;from_view=search&amp;track=ais, Freepik&lt;/a&gt;</a:t>
            </a:r>
          </a:p>
        </p:txBody>
      </p:sp>
      <p:pic>
        <p:nvPicPr>
          <p:cNvPr id="9" name="Picture 4" descr="Free photo close up on heat pump outside home">
            <a:extLst>
              <a:ext uri="{FF2B5EF4-FFF2-40B4-BE49-F238E27FC236}">
                <a16:creationId xmlns:a16="http://schemas.microsoft.com/office/drawing/2014/main" id="{B94A1E03-0C54-9C09-B075-CDBE5112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28" y="2102414"/>
            <a:ext cx="4339267" cy="30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79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>
            <a:extLst>
              <a:ext uri="{FF2B5EF4-FFF2-40B4-BE49-F238E27FC236}">
                <a16:creationId xmlns:a16="http://schemas.microsoft.com/office/drawing/2014/main" id="{17269629-B354-48FF-8C19-69CDE510F5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8127"/>
            <a:ext cx="10515600" cy="1325562"/>
          </a:xfrm>
        </p:spPr>
        <p:txBody>
          <a:bodyPr lIns="121900" tIns="121900" rIns="121900" bIns="121900" rtlCol="0"/>
          <a:lstStyle/>
          <a:p>
            <a:pPr eaLnBrk="1" fontAlgn="auto" hangingPunct="1">
              <a:defRPr/>
            </a:pPr>
            <a:r>
              <a:rPr lang="en-GB" dirty="0" err="1"/>
              <a:t>Resultados</a:t>
            </a:r>
            <a:r>
              <a:rPr lang="en-GB" dirty="0"/>
              <a:t> </a:t>
            </a:r>
            <a:r>
              <a:rPr lang="en-GB" dirty="0" err="1"/>
              <a:t>pretendidos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(RPA)</a:t>
            </a:r>
          </a:p>
        </p:txBody>
      </p:sp>
      <p:grpSp>
        <p:nvGrpSpPr>
          <p:cNvPr id="17411" name="Google Shape;101;p15">
            <a:extLst>
              <a:ext uri="{FF2B5EF4-FFF2-40B4-BE49-F238E27FC236}">
                <a16:creationId xmlns:a16="http://schemas.microsoft.com/office/drawing/2014/main" id="{50AF0A54-DD91-4D21-AC26-B9FD7792B12E}"/>
              </a:ext>
            </a:extLst>
          </p:cNvPr>
          <p:cNvGrpSpPr>
            <a:grpSpLocks/>
          </p:cNvGrpSpPr>
          <p:nvPr/>
        </p:nvGrpSpPr>
        <p:grpSpPr bwMode="auto">
          <a:xfrm>
            <a:off x="6770955" y="1622563"/>
            <a:ext cx="4286251" cy="3612874"/>
            <a:chOff x="5322277" y="1512599"/>
            <a:chExt cx="3214026" cy="2463851"/>
          </a:xfrm>
        </p:grpSpPr>
        <p:sp>
          <p:nvSpPr>
            <p:cNvPr id="17413" name="Google Shape;102;p15">
              <a:extLst>
                <a:ext uri="{FF2B5EF4-FFF2-40B4-BE49-F238E27FC236}">
                  <a16:creationId xmlns:a16="http://schemas.microsoft.com/office/drawing/2014/main" id="{43DE169F-8A22-4F54-8370-B010F0F75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1512599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6.1 Setor doméstico e seus subsetores</a:t>
              </a:r>
              <a:endParaRPr lang="en-US" alt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414" name="Google Shape;103;p15">
              <a:extLst>
                <a:ext uri="{FF2B5EF4-FFF2-40B4-BE49-F238E27FC236}">
                  <a16:creationId xmlns:a16="http://schemas.microsoft.com/office/drawing/2014/main" id="{FF516A10-E762-428F-A161-36388C652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22123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6.2 Reconstrução do ano-base (1/3) - Coleta de dados brutos</a:t>
              </a:r>
            </a:p>
          </p:txBody>
        </p:sp>
        <p:sp>
          <p:nvSpPr>
            <p:cNvPr id="17415" name="Google Shape;104;p15">
              <a:extLst>
                <a:ext uri="{FF2B5EF4-FFF2-40B4-BE49-F238E27FC236}">
                  <a16:creationId xmlns:a16="http://schemas.microsoft.com/office/drawing/2014/main" id="{D2280B66-129D-46C5-9D99-2DE8D5C0F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8" y="2861138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GB" altLang="en-US" sz="1600" dirty="0">
                  <a:ea typeface="Open Sans" panose="020B0606030504020204" pitchFamily="34" charset="0"/>
                  <a:cs typeface="Open Sans" panose="020B0606030504020204" pitchFamily="34" charset="0"/>
                </a:rPr>
                <a:t>6.3 </a:t>
              </a: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Reconstrução do ano-base (2/3) - </a:t>
              </a:r>
              <a:r>
                <a:rPr lang="en-US" sz="1600" dirty="0">
                  <a:latin typeface="Open Sans" panose="020B0606030504020204" pitchFamily="34" charset="0"/>
                  <a:cs typeface="Open Sans" panose="020B0606030504020204" pitchFamily="34" charset="0"/>
                </a:rPr>
                <a:t>Cálculo dos dados de entrada do MAED para o </a:t>
              </a: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ano-base </a:t>
              </a:r>
              <a:endParaRPr lang="en-US" altLang="en-US" sz="16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416" name="Google Shape;105;p15">
              <a:extLst>
                <a:ext uri="{FF2B5EF4-FFF2-40B4-BE49-F238E27FC236}">
                  <a16:creationId xmlns:a16="http://schemas.microsoft.com/office/drawing/2014/main" id="{EB596C1E-F79E-4C65-B8F2-C5B8F6BC4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35099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ea typeface="Open Sans" panose="020B0606030504020204" pitchFamily="34" charset="0"/>
                  <a:cs typeface="Open Sans" panose="020B0606030504020204" pitchFamily="34" charset="0"/>
                </a:rPr>
                <a:t>6.4 </a:t>
              </a: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Reconstrução do ano-base (3/3): </a:t>
              </a:r>
              <a:r>
                <a:rPr lang="en-GB" altLang="en-US" sz="1600" dirty="0">
                  <a:ea typeface="Open Sans" panose="020B0606030504020204" pitchFamily="34" charset="0"/>
                  <a:cs typeface="Open Sans" panose="020B0606030504020204" pitchFamily="34" charset="0"/>
                </a:rPr>
                <a:t>Execução, resultados, verificação de precisão</a:t>
              </a:r>
              <a:endParaRPr lang="en-US" altLang="en-US" sz="16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7417" name="Google Shape;106;p15">
              <a:extLst>
                <a:ext uri="{FF2B5EF4-FFF2-40B4-BE49-F238E27FC236}">
                  <a16:creationId xmlns:a16="http://schemas.microsoft.com/office/drawing/2014/main" id="{84BDB13C-FFA0-4C75-A1AC-96BCF3C7EB47}"/>
                </a:ext>
              </a:extLst>
            </p:cNvPr>
            <p:cNvCxnSpPr>
              <a:cxnSpLocks/>
              <a:stCxn id="17413" idx="2"/>
              <a:endCxn id="17414" idx="0"/>
            </p:cNvCxnSpPr>
            <p:nvPr/>
          </p:nvCxnSpPr>
          <p:spPr bwMode="auto">
            <a:xfrm>
              <a:off x="6929290" y="1979099"/>
              <a:ext cx="0" cy="233252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18" name="Google Shape;107;p15">
              <a:extLst>
                <a:ext uri="{FF2B5EF4-FFF2-40B4-BE49-F238E27FC236}">
                  <a16:creationId xmlns:a16="http://schemas.microsoft.com/office/drawing/2014/main" id="{3A9123C5-FE65-478A-B07F-D16BE6167BAA}"/>
                </a:ext>
              </a:extLst>
            </p:cNvPr>
            <p:cNvCxnSpPr>
              <a:cxnSpLocks/>
              <a:stCxn id="17414" idx="2"/>
              <a:endCxn id="17415" idx="0"/>
            </p:cNvCxnSpPr>
            <p:nvPr/>
          </p:nvCxnSpPr>
          <p:spPr bwMode="auto">
            <a:xfrm>
              <a:off x="6929290" y="2678850"/>
              <a:ext cx="0" cy="182288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19" name="Google Shape;108;p15">
              <a:extLst>
                <a:ext uri="{FF2B5EF4-FFF2-40B4-BE49-F238E27FC236}">
                  <a16:creationId xmlns:a16="http://schemas.microsoft.com/office/drawing/2014/main" id="{F9EE0391-02BF-4681-B20F-4C1D82E09179}"/>
                </a:ext>
              </a:extLst>
            </p:cNvPr>
            <p:cNvCxnSpPr>
              <a:cxnSpLocks/>
              <a:stCxn id="17415" idx="2"/>
              <a:endCxn id="17416" idx="0"/>
            </p:cNvCxnSpPr>
            <p:nvPr/>
          </p:nvCxnSpPr>
          <p:spPr bwMode="auto">
            <a:xfrm>
              <a:off x="6929290" y="3327638"/>
              <a:ext cx="0" cy="182312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39C6A332-1736-4706-B224-5C266A464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0F23F1D-DA3A-4EC4-90BA-A96E0FFF1E51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4" name="Google Shape;115;p16">
            <a:extLst>
              <a:ext uri="{FF2B5EF4-FFF2-40B4-BE49-F238E27FC236}">
                <a16:creationId xmlns:a16="http://schemas.microsoft.com/office/drawing/2014/main" id="{42847172-80C9-2B4A-9198-9C40FF4A0EA5}"/>
              </a:ext>
            </a:extLst>
          </p:cNvPr>
          <p:cNvSpPr txBox="1"/>
          <p:nvPr/>
        </p:nvSpPr>
        <p:spPr>
          <a:xfrm>
            <a:off x="1024205" y="1317435"/>
            <a:ext cx="5746750" cy="4584700"/>
          </a:xfrm>
          <a:prstGeom prst="rect">
            <a:avLst/>
          </a:prstGeom>
          <a:noFill/>
          <a:ln>
            <a:noFill/>
          </a:ln>
        </p:spPr>
        <p:txBody>
          <a:bodyPr spcFirstLastPara="1" lIns="121900" tIns="60933" rIns="121900" bIns="60933" anchor="t"/>
          <a:lstStyle/>
          <a:p>
            <a:pPr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Esta aula tem quatro Resultados Pretendidos de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Aprendizagem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(RPA):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RPA1: aprender sobre o setor doméstico e seus subsetores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RPA2: aprender a coletar os dados brutos necessários para a reconstrução do ano-base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RPA3: aprender a calcular os dados de entrada do MAED para o ano-base</a:t>
            </a:r>
            <a:endParaRPr lang="en-GB" sz="21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RPA4: </a:t>
            </a:r>
            <a:r>
              <a:rPr lang="en-GB" sz="2100" dirty="0" err="1">
                <a:latin typeface="Open Sans"/>
                <a:cs typeface="Open Sans" panose="020B0606030504020204" pitchFamily="34" charset="0"/>
              </a:rPr>
              <a:t>saber</a:t>
            </a:r>
            <a:r>
              <a:rPr lang="en-GB" sz="2100" dirty="0">
                <a:latin typeface="Open Sans"/>
                <a:cs typeface="Open Sans" panose="020B0606030504020204" pitchFamily="34" charset="0"/>
              </a:rPr>
              <a:t> como verificar se o ano-base foi reconstruído com sucesso. </a:t>
            </a:r>
            <a:endParaRPr lang="en-GB" sz="21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1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760" y="59252"/>
            <a:ext cx="8281801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6.4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6.4.3. Dados brutos de aparelhos e raios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0B6C0DF-248F-B67C-5F82-2586952E1019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20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34E8513C-DC3B-F9BF-632F-4911BC0B6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47" y="245962"/>
            <a:ext cx="952145" cy="9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F2F68F-80AC-67FB-9CC3-5B448ED20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64" y="2193052"/>
            <a:ext cx="10644001" cy="829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CA69AA-BAE1-361E-8B9E-CB0347BB1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70" y="3543332"/>
            <a:ext cx="10643995" cy="82913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3819CA1-10CE-A489-F338-26B41F4DC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02" y="163560"/>
            <a:ext cx="1116948" cy="111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71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126" y="59254"/>
            <a:ext cx="8274950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6.4 Outros usos finais domésticos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9847010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6.4.4. Reconstrução e fórmulas de aparelhos e raios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04424A7-C4D1-7028-DD7C-92572AC67A0D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21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C202D9-E456-46BF-CEF9-A18726A28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47" y="245962"/>
            <a:ext cx="952145" cy="9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5;p16">
                <a:extLst>
                  <a:ext uri="{FF2B5EF4-FFF2-40B4-BE49-F238E27FC236}">
                    <a16:creationId xmlns:a16="http://schemas.microsoft.com/office/drawing/2014/main" id="{465CAFF0-C4B9-34A6-2A83-2C439684596E}"/>
                  </a:ext>
                </a:extLst>
              </p:cNvPr>
              <p:cNvSpPr txBox="1"/>
              <p:nvPr/>
            </p:nvSpPr>
            <p:spPr>
              <a:xfrm>
                <a:off x="893969" y="1819993"/>
                <a:ext cx="10581107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sz="2000" b="1" dirty="0">
                    <a:solidFill>
                      <a:schemeClr val="accent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Demanda final de eletricidade 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para usos específicos e 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iluminação 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𝐅</m:t>
                      </m:r>
                      <m:r>
                        <a:rPr lang="en-GB" altLang="en-US" sz="20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𝐄</m:t>
                      </m:r>
                      <m:sSub>
                        <m:sSubPr>
                          <m:ctrlP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𝒆𝒍𝒆𝒄</m:t>
                          </m:r>
                        </m:sub>
                      </m:sSub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∈ {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𝑟𝑢𝑟𝑎𝑙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}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𝐒𝐄</m:t>
                          </m:r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𝒆𝒍𝒆𝒄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sz="2000" b="1" dirty="0">
                    <a:solidFill>
                      <a:schemeClr val="accent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Demanda final de combustível fóssil 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para aparelhos</a:t>
                </a: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𝐅𝐄</m:t>
                      </m:r>
                      <m:sSub>
                        <m:sSubPr>
                          <m:ctrlPr>
                            <a:rPr lang="en-GB" altLang="en-US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𝒇𝒐𝒔𝒔𝒊𝒍</m:t>
                          </m:r>
                        </m:sub>
                      </m:sSub>
                      <m:r>
                        <a:rPr lang="en-GB" sz="2000" b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∈ {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𝑟𝑢𝑟𝑎𝑙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}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GB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𝟏</m:t>
                              </m:r>
                              <m:r>
                                <a:rPr lang="en-GB" sz="20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</m:e>
                          </m:d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𝐒𝐄</m:t>
                          </m:r>
                          <m:sSub>
                            <m:sSubPr>
                              <m:ctrlPr>
                                <a:rPr lang="en-GB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𝒇𝒐𝒔𝒔𝒊𝒍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GB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: número de domicílios [domicílio]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𝑒</m:t>
                    </m:r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Fração de residências com eletricidade [-]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𝑒𝑙𝑒𝑐</m:t>
                        </m:r>
                      </m:sub>
                    </m:sSub>
                    <m:r>
                      <a:rPr lang="en-GB" sz="2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GB" sz="200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𝑓𝑜𝑠𝑠𝑖𝑙</m:t>
                        </m:r>
                      </m:sub>
                    </m:sSub>
                    <m:r>
                      <a:rPr lang="en-GB" sz="200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Consumo específico de eletricidade/combustível fóssil [energia/domicílio]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5" name="Google Shape;115;p16">
                <a:extLst>
                  <a:ext uri="{FF2B5EF4-FFF2-40B4-BE49-F238E27FC236}">
                    <a16:creationId xmlns:a16="http://schemas.microsoft.com/office/drawing/2014/main" id="{465CAFF0-C4B9-34A6-2A83-2C4396845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69" y="1819993"/>
                <a:ext cx="10581107" cy="4427538"/>
              </a:xfrm>
              <a:prstGeom prst="rect">
                <a:avLst/>
              </a:prstGeom>
              <a:blipFill>
                <a:blip r:embed="rId4"/>
                <a:stretch>
                  <a:fillRect l="-346" t="-4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>
            <a:extLst>
              <a:ext uri="{FF2B5EF4-FFF2-40B4-BE49-F238E27FC236}">
                <a16:creationId xmlns:a16="http://schemas.microsoft.com/office/drawing/2014/main" id="{F2D05C4A-AA7B-C8CD-5DE5-58F37535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285" y="163560"/>
            <a:ext cx="1116948" cy="111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79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23BB44C-43C6-48C9-BB4F-B5A8867E1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" y="-19299"/>
            <a:ext cx="12190521" cy="689273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B55537A8-5987-48F2-9EB4-FAE3EA33E0E6}"/>
              </a:ext>
            </a:extLst>
          </p:cNvPr>
          <p:cNvSpPr txBox="1"/>
          <p:nvPr/>
        </p:nvSpPr>
        <p:spPr>
          <a:xfrm>
            <a:off x="9899301" y="5905083"/>
            <a:ext cx="193095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Cursos do CCG (isso o levará </a:t>
            </a:r>
            <a:br>
              <a:rPr lang="en-US" sz="800"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para o link do site http://www.ClimateCompatibleGrowth.com/teachingmaterials)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152DFBF-D0C4-4971-BCBB-BE210C2B6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39870B-2823-34D1-B362-22F1607448D1}"/>
              </a:ext>
            </a:extLst>
          </p:cNvPr>
          <p:cNvSpPr txBox="1"/>
          <p:nvPr/>
        </p:nvSpPr>
        <p:spPr>
          <a:xfrm>
            <a:off x="8811492" y="4675914"/>
            <a:ext cx="323120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Cannone, C., Collett, K.A., Charbonnier F., Ahsan A., Halloran C., Vijay,A.,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Berdellans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I.,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Hasanovic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Gritsevskyi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A,Stankeviciute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L., Tot M.; Welsch M.,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Hirmer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2023. </a:t>
            </a: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Palestra 6: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"</a:t>
            </a:r>
            <a:r>
              <a:rPr lang="en-GB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BASE YEAR RECONSTRUCTION with the HOUSEHOLD SECTOR EXAMPLE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" , Energy Demands Projections with MAED (Model for Analysis of Energy Demand). Versão de lançamento 2.0.  [apresentação on-line].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Programa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e Crescimento Compatível com o Clima e Agência Internacional de Energia Atômica.</a:t>
            </a:r>
            <a:endParaRPr lang="en-US" sz="8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05" y="-294171"/>
            <a:ext cx="10390385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6.1 Setor doméstico</a:t>
            </a: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60" y="1713385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Setores</a:t>
            </a: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30" y="2980578"/>
            <a:ext cx="2289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Subsetores</a:t>
            </a:r>
            <a:endParaRPr lang="en-US" sz="1600" dirty="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165" y="4220765"/>
            <a:ext cx="17610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final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255" y="5319329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Categoria de demanda final de energia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6" y="5415050"/>
            <a:ext cx="1232757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Fósseis substituíveis</a:t>
            </a: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157" y="5415050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Biomassa moderna</a:t>
            </a: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9274" y="5415050"/>
            <a:ext cx="1172188" cy="83099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 elétrica</a:t>
            </a: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828" y="5415050"/>
            <a:ext cx="1320812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Eletricidade</a:t>
            </a: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901" y="5415050"/>
            <a:ext cx="1187587" cy="46166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Combustíveis tradicionais</a:t>
            </a: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306" y="5415050"/>
            <a:ext cx="968595" cy="58477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Térmica solar</a:t>
            </a: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886" y="1530003"/>
            <a:ext cx="1496920" cy="33855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</a:t>
            </a: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854" y="1509822"/>
            <a:ext cx="1673028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Transporte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634" y="1520450"/>
            <a:ext cx="1320812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Serviço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490" y="1519664"/>
            <a:ext cx="1849136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Casa</a:t>
            </a:r>
          </a:p>
        </p:txBody>
      </p:sp>
      <p:sp>
        <p:nvSpPr>
          <p:cNvPr id="28" name="Text Box 1044">
            <a:extLst>
              <a:ext uri="{FF2B5EF4-FFF2-40B4-BE49-F238E27FC236}">
                <a16:creationId xmlns:a16="http://schemas.microsoft.com/office/drawing/2014/main" id="{6578F537-8A95-7247-AA73-2175DAD77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5254" y="2682568"/>
            <a:ext cx="1535366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Rural</a:t>
            </a: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789" y="2675049"/>
            <a:ext cx="1416144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Urbano</a:t>
            </a:r>
          </a:p>
        </p:txBody>
      </p:sp>
      <p:sp>
        <p:nvSpPr>
          <p:cNvPr id="36" name="Text Box 1053">
            <a:extLst>
              <a:ext uri="{FF2B5EF4-FFF2-40B4-BE49-F238E27FC236}">
                <a16:creationId xmlns:a16="http://schemas.microsoft.com/office/drawing/2014/main" id="{50ABAD2F-4DC8-C54A-B649-B5C7CB346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849" y="4002230"/>
            <a:ext cx="1173940" cy="307777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Iluminação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Text Box 1054">
            <a:extLst>
              <a:ext uri="{FF2B5EF4-FFF2-40B4-BE49-F238E27FC236}">
                <a16:creationId xmlns:a16="http://schemas.microsoft.com/office/drawing/2014/main" id="{2E1A50FF-1C18-154A-8C3E-FE5DBE59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729" y="4010910"/>
            <a:ext cx="1050522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Culinária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Text Box 1055">
            <a:extLst>
              <a:ext uri="{FF2B5EF4-FFF2-40B4-BE49-F238E27FC236}">
                <a16:creationId xmlns:a16="http://schemas.microsoft.com/office/drawing/2014/main" id="{8126601E-51C5-D74B-A714-59F2492A1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101" y="4013135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específico de eletricidade</a:t>
            </a:r>
            <a:endParaRPr lang="en-US" sz="16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87" y="1440343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09" y="2602073"/>
            <a:ext cx="10203071" cy="1115448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22" y="3897097"/>
            <a:ext cx="10203071" cy="1375943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1" name="Line 1071">
            <a:extLst>
              <a:ext uri="{FF2B5EF4-FFF2-40B4-BE49-F238E27FC236}">
                <a16:creationId xmlns:a16="http://schemas.microsoft.com/office/drawing/2014/main" id="{58605342-E1EB-1946-973D-B2E03641381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60958" y="4346912"/>
            <a:ext cx="1050523" cy="102510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1" y="3730403"/>
            <a:ext cx="0" cy="163174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650" y="988606"/>
            <a:ext cx="10515600" cy="121282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6.1.1. O Setor Doméstico, Subsetores, Uso Final e Demanda Final de Energia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74359" y="1868557"/>
            <a:ext cx="932491" cy="7177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3" y="1899887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26" y="1905392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88" y="1894476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888" y="1884054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C394E98-A765-A602-9CE1-E770154AB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644" y="3069768"/>
            <a:ext cx="573466" cy="57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0137D960-A917-7AAB-320C-676D9CAD2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19" y="3069767"/>
            <a:ext cx="626839" cy="62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1053">
            <a:extLst>
              <a:ext uri="{FF2B5EF4-FFF2-40B4-BE49-F238E27FC236}">
                <a16:creationId xmlns:a16="http://schemas.microsoft.com/office/drawing/2014/main" id="{C4B9DC98-A3E6-ED96-44A3-65E91AF64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739" y="4005461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Ar condicionado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 Box 1053">
            <a:extLst>
              <a:ext uri="{FF2B5EF4-FFF2-40B4-BE49-F238E27FC236}">
                <a16:creationId xmlns:a16="http://schemas.microsoft.com/office/drawing/2014/main" id="{DBFE1E62-B394-0FA2-BEE8-76DC8A2F5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6430" y="4010623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Aquecimento de água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 Box 1055">
            <a:extLst>
              <a:ext uri="{FF2B5EF4-FFF2-40B4-BE49-F238E27FC236}">
                <a16:creationId xmlns:a16="http://schemas.microsoft.com/office/drawing/2014/main" id="{8BDDDD6B-636A-FB4C-BB84-2EB4B80BF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895" y="4010623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Aquecimento de ambientes</a:t>
            </a:r>
            <a:endParaRPr lang="en-US" sz="16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2" name="Line 1071">
            <a:extLst>
              <a:ext uri="{FF2B5EF4-FFF2-40B4-BE49-F238E27FC236}">
                <a16:creationId xmlns:a16="http://schemas.microsoft.com/office/drawing/2014/main" id="{F73A70D3-860B-2632-9C14-302EBCC59DA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66227" y="4349462"/>
            <a:ext cx="1984512" cy="103027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Line 1071">
            <a:extLst>
              <a:ext uri="{FF2B5EF4-FFF2-40B4-BE49-F238E27FC236}">
                <a16:creationId xmlns:a16="http://schemas.microsoft.com/office/drawing/2014/main" id="{1D1EEE24-7C9E-1BE9-DDBB-5E27C27C9C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5518" y="4346911"/>
            <a:ext cx="588356" cy="1025103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5" name="Line 1071">
            <a:extLst>
              <a:ext uri="{FF2B5EF4-FFF2-40B4-BE49-F238E27FC236}">
                <a16:creationId xmlns:a16="http://schemas.microsoft.com/office/drawing/2014/main" id="{1CE13185-4C73-BBAA-1B34-CDC2C696A4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43829" y="4368535"/>
            <a:ext cx="2704071" cy="1030275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6" name="Line 1071">
            <a:extLst>
              <a:ext uri="{FF2B5EF4-FFF2-40B4-BE49-F238E27FC236}">
                <a16:creationId xmlns:a16="http://schemas.microsoft.com/office/drawing/2014/main" id="{659EFA55-0D52-766D-0051-8CA5C46CA5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12237" y="4421199"/>
            <a:ext cx="3944067" cy="958536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7" name="Line 1071">
            <a:extLst>
              <a:ext uri="{FF2B5EF4-FFF2-40B4-BE49-F238E27FC236}">
                <a16:creationId xmlns:a16="http://schemas.microsoft.com/office/drawing/2014/main" id="{25ED7404-AACC-8E91-83BA-53011169C45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55849" y="4365983"/>
            <a:ext cx="5088164" cy="1006030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Line 1071">
            <a:extLst>
              <a:ext uri="{FF2B5EF4-FFF2-40B4-BE49-F238E27FC236}">
                <a16:creationId xmlns:a16="http://schemas.microsoft.com/office/drawing/2014/main" id="{38C5B03C-6F9A-C4D8-C1B9-0B2A9C0238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33874" y="4368535"/>
            <a:ext cx="3810139" cy="1003478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Line 1071">
            <a:extLst>
              <a:ext uri="{FF2B5EF4-FFF2-40B4-BE49-F238E27FC236}">
                <a16:creationId xmlns:a16="http://schemas.microsoft.com/office/drawing/2014/main" id="{76B05B1F-A4B5-4AEC-5B5A-69EF35CD0A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8831" y="4606755"/>
            <a:ext cx="1872279" cy="754002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0" name="Line 1071">
            <a:extLst>
              <a:ext uri="{FF2B5EF4-FFF2-40B4-BE49-F238E27FC236}">
                <a16:creationId xmlns:a16="http://schemas.microsoft.com/office/drawing/2014/main" id="{0B368CC1-AD7B-CE0D-F6E0-A19EA36677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25500" y="4606171"/>
            <a:ext cx="2598760" cy="79254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Text Box 1055">
            <a:extLst>
              <a:ext uri="{FF2B5EF4-FFF2-40B4-BE49-F238E27FC236}">
                <a16:creationId xmlns:a16="http://schemas.microsoft.com/office/drawing/2014/main" id="{272A01F6-E917-6B10-3AEC-2352ED501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895" y="4599121"/>
            <a:ext cx="707327" cy="415498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8" name="Text Box 1055">
            <a:extLst>
              <a:ext uri="{FF2B5EF4-FFF2-40B4-BE49-F238E27FC236}">
                <a16:creationId xmlns:a16="http://schemas.microsoft.com/office/drawing/2014/main" id="{BB69F04D-69E0-8E51-F51F-E604755A5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57" y="4602087"/>
            <a:ext cx="707327" cy="577081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sem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9" name="Text Box 1055">
            <a:extLst>
              <a:ext uri="{FF2B5EF4-FFF2-40B4-BE49-F238E27FC236}">
                <a16:creationId xmlns:a16="http://schemas.microsoft.com/office/drawing/2014/main" id="{68865FA3-762F-3922-C5C2-9150D1BD4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6430" y="4599121"/>
            <a:ext cx="707327" cy="415498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1" name="Text Box 1055">
            <a:extLst>
              <a:ext uri="{FF2B5EF4-FFF2-40B4-BE49-F238E27FC236}">
                <a16:creationId xmlns:a16="http://schemas.microsoft.com/office/drawing/2014/main" id="{51C18BDC-FFEB-4FA0-F89C-B90DC18F0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7792" y="4602087"/>
            <a:ext cx="707327" cy="577081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sem calor</a:t>
            </a:r>
            <a:endParaRPr lang="en-US" sz="105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2" name="Line 1071">
            <a:extLst>
              <a:ext uri="{FF2B5EF4-FFF2-40B4-BE49-F238E27FC236}">
                <a16:creationId xmlns:a16="http://schemas.microsoft.com/office/drawing/2014/main" id="{A08C5842-3EEF-5D04-074E-ABA3950A76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85229" y="5127885"/>
            <a:ext cx="263977" cy="285133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3" name="Line 1071">
            <a:extLst>
              <a:ext uri="{FF2B5EF4-FFF2-40B4-BE49-F238E27FC236}">
                <a16:creationId xmlns:a16="http://schemas.microsoft.com/office/drawing/2014/main" id="{A790376C-2484-D25D-AE6D-E175E9592B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12453" y="5058161"/>
            <a:ext cx="1089581" cy="338555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4" name="Line 1071">
            <a:extLst>
              <a:ext uri="{FF2B5EF4-FFF2-40B4-BE49-F238E27FC236}">
                <a16:creationId xmlns:a16="http://schemas.microsoft.com/office/drawing/2014/main" id="{C99693E0-AABC-8996-D2E4-2384AFC315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28364" y="5014619"/>
            <a:ext cx="133524" cy="382096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5" name="Line 1071">
            <a:extLst>
              <a:ext uri="{FF2B5EF4-FFF2-40B4-BE49-F238E27FC236}">
                <a16:creationId xmlns:a16="http://schemas.microsoft.com/office/drawing/2014/main" id="{A8E8333C-0929-16D0-904A-2ADA0C572F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29917" y="5014619"/>
            <a:ext cx="254123" cy="395357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7" name="Line 1071">
            <a:extLst>
              <a:ext uri="{FF2B5EF4-FFF2-40B4-BE49-F238E27FC236}">
                <a16:creationId xmlns:a16="http://schemas.microsoft.com/office/drawing/2014/main" id="{0D6FABD2-0D57-68E9-9168-9149210AD18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68323" y="4608683"/>
            <a:ext cx="1319824" cy="77762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29" name="Line 1071">
            <a:extLst>
              <a:ext uri="{FF2B5EF4-FFF2-40B4-BE49-F238E27FC236}">
                <a16:creationId xmlns:a16="http://schemas.microsoft.com/office/drawing/2014/main" id="{C7F7887B-022F-2B3B-949B-CC07DC8C93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5518" y="4628223"/>
            <a:ext cx="3349927" cy="732534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0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115;p16">
            <a:extLst>
              <a:ext uri="{FF2B5EF4-FFF2-40B4-BE49-F238E27FC236}">
                <a16:creationId xmlns:a16="http://schemas.microsoft.com/office/drawing/2014/main" id="{1C0EB07B-EF55-8A4A-A559-3218267C9FE8}"/>
              </a:ext>
            </a:extLst>
          </p:cNvPr>
          <p:cNvSpPr txBox="1"/>
          <p:nvPr/>
        </p:nvSpPr>
        <p:spPr>
          <a:xfrm>
            <a:off x="887412" y="1279022"/>
            <a:ext cx="10439494" cy="392724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altLang="en-US" sz="2000" b="1" dirty="0">
                <a:solidFill>
                  <a:srgbClr val="9DC3E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6.1.2. Subsetores: Urbano VS Rural</a:t>
            </a: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 dirty="0">
              <a:solidFill>
                <a:srgbClr val="9DC3E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/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10C60-D253-F14C-BBC2-7F5B6B8A099D}"/>
              </a:ext>
            </a:extLst>
          </p:cNvPr>
          <p:cNvSpPr txBox="1"/>
          <p:nvPr/>
        </p:nvSpPr>
        <p:spPr>
          <a:xfrm>
            <a:off x="-560953" y="3600770"/>
            <a:ext cx="1860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9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População total [pessoas]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019C4D-B7E7-7049-AA9E-E193A13FA20F}"/>
              </a:ext>
            </a:extLst>
          </p:cNvPr>
          <p:cNvSpPr txBox="1"/>
          <p:nvPr/>
        </p:nvSpPr>
        <p:spPr>
          <a:xfrm>
            <a:off x="4511147" y="2426195"/>
            <a:ext cx="1860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GB" sz="9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Participação da população em áreas urbanas [-]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AA74F7-FC11-3A46-A1F4-EDB784BFF6AF}"/>
              </a:ext>
            </a:extLst>
          </p:cNvPr>
          <p:cNvSpPr txBox="1"/>
          <p:nvPr/>
        </p:nvSpPr>
        <p:spPr>
          <a:xfrm>
            <a:off x="4480617" y="3462310"/>
            <a:ext cx="18605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GB" sz="9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Tamanho médio da família urbana [pessoa/família]</a:t>
            </a:r>
          </a:p>
          <a:p>
            <a:pPr algn="ctr"/>
            <a:endParaRPr lang="en-GB" sz="900" i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7188E9-004B-AE4B-8085-E5777BB0C817}"/>
              </a:ext>
            </a:extLst>
          </p:cNvPr>
          <p:cNvSpPr txBox="1"/>
          <p:nvPr/>
        </p:nvSpPr>
        <p:spPr>
          <a:xfrm>
            <a:off x="4509983" y="5187096"/>
            <a:ext cx="16624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GB" sz="9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Tamanho médio do domicílio rural [pessoa/domicílio]</a:t>
            </a:r>
          </a:p>
          <a:p>
            <a:pPr algn="ctr"/>
            <a:endParaRPr lang="en-GB" sz="900" i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991717D-9290-2F48-8887-B08C1959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7" name="Google Shape;113;p16">
            <a:extLst>
              <a:ext uri="{FF2B5EF4-FFF2-40B4-BE49-F238E27FC236}">
                <a16:creationId xmlns:a16="http://schemas.microsoft.com/office/drawing/2014/main" id="{18C9BB2E-6B8A-FA4A-96DB-2CB379047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08262" y="-1556"/>
            <a:ext cx="9318642" cy="1343491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6.1 Setor doméstico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C04022-BEE5-6054-8BE2-E9B5FA34646A}"/>
                  </a:ext>
                </a:extLst>
              </p:cNvPr>
              <p:cNvSpPr txBox="1"/>
              <p:nvPr/>
            </p:nvSpPr>
            <p:spPr>
              <a:xfrm>
                <a:off x="1112519" y="2254122"/>
                <a:ext cx="4442461" cy="3442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altLang="en-US" sz="18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Número de domicílios urbanos do tipo de moradia d</a:t>
                </a:r>
              </a:p>
              <a:p>
                <a:endParaRPr lang="en-GB" alt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𝒖𝒓𝒃𝒂𝒏</m:t>
                          </m:r>
                        </m:sub>
                        <m:sup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</m:sSubSup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𝑢𝑟𝑏𝑎𝑛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𝑢𝑟𝑏𝑎𝑛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GB" alt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altLang="en-US" dirty="0"/>
              </a:p>
              <a:p>
                <a:r>
                  <a:rPr lang="en-GB" altLang="en-US" sz="18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Número de domicílios rurais do tipo de moradia d</a:t>
                </a:r>
              </a:p>
              <a:p>
                <a:endParaRPr lang="en-GB" alt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𝒓𝒖𝒓𝒂𝒍</m:t>
                          </m:r>
                        </m:sub>
                        <m:sup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</m:sSubSup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𝑢𝑟𝑏𝑎𝑛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𝑟𝑢𝑟𝑎𝑙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GB" alt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C04022-BEE5-6054-8BE2-E9B5FA346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519" y="2254122"/>
                <a:ext cx="4442461" cy="3442737"/>
              </a:xfrm>
              <a:prstGeom prst="rect">
                <a:avLst/>
              </a:prstGeom>
              <a:blipFill>
                <a:blip r:embed="rId3"/>
                <a:stretch>
                  <a:fillRect l="-1097" t="-1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7EED8F31-9C21-5228-870E-1555D55B14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678"/>
          <a:stretch/>
        </p:blipFill>
        <p:spPr>
          <a:xfrm>
            <a:off x="6637022" y="2478312"/>
            <a:ext cx="4881039" cy="20503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BE45DF-3A85-C177-52F9-FC3B4B2828CA}"/>
                  </a:ext>
                </a:extLst>
              </p:cNvPr>
              <p:cNvSpPr txBox="1"/>
              <p:nvPr/>
            </p:nvSpPr>
            <p:spPr>
              <a:xfrm>
                <a:off x="9201949" y="4480560"/>
                <a:ext cx="2602493" cy="4594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𝑺𝑬𝑪</m:t>
                          </m:r>
                        </m:e>
                        <m:sub>
                          <m:r>
                            <a:rPr lang="en-GB" sz="1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𝑼𝑬𝑫𝒖</m:t>
                          </m:r>
                        </m:num>
                        <m:den>
                          <m:r>
                            <a:rPr lang="en-GB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𝑫𝑷</m:t>
                          </m:r>
                        </m:den>
                      </m:f>
                    </m:oMath>
                  </m:oMathPara>
                </a14:m>
                <a:endParaRPr lang="en-GB" sz="16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BE45DF-3A85-C177-52F9-FC3B4B282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949" y="4480560"/>
                <a:ext cx="2602493" cy="4594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B6F5BF-9825-AFB3-1A7A-61033317ACA6}"/>
                  </a:ext>
                </a:extLst>
              </p:cNvPr>
              <p:cNvSpPr txBox="1"/>
              <p:nvPr/>
            </p:nvSpPr>
            <p:spPr>
              <a:xfrm>
                <a:off x="6926339" y="4150386"/>
                <a:ext cx="198923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6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6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16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16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16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6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16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1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16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16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</m:t>
                          </m:r>
                        </m:e>
                        <m:sub>
                          <m:r>
                            <a:rPr lang="en-GB" sz="16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16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B6F5BF-9825-AFB3-1A7A-61033317A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339" y="4150386"/>
                <a:ext cx="1989230" cy="246221"/>
              </a:xfrm>
              <a:prstGeom prst="rect">
                <a:avLst/>
              </a:prstGeom>
              <a:blipFill>
                <a:blip r:embed="rId6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803E785-36D4-B94B-2EB3-9C4F1DC3F107}"/>
              </a:ext>
            </a:extLst>
          </p:cNvPr>
          <p:cNvSpPr txBox="1"/>
          <p:nvPr/>
        </p:nvSpPr>
        <p:spPr>
          <a:xfrm>
            <a:off x="6468537" y="2260679"/>
            <a:ext cx="1820194" cy="678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09134E-F827-171A-5676-60CFB8BA8AD4}"/>
              </a:ext>
            </a:extLst>
          </p:cNvPr>
          <p:cNvSpPr txBox="1"/>
          <p:nvPr/>
        </p:nvSpPr>
        <p:spPr>
          <a:xfrm>
            <a:off x="8840910" y="1848228"/>
            <a:ext cx="1600200" cy="678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42E1CA07-677D-E013-DB19-2759D008F202}"/>
              </a:ext>
            </a:extLst>
          </p:cNvPr>
          <p:cNvCxnSpPr>
            <a:cxnSpLocks/>
          </p:cNvCxnSpPr>
          <p:nvPr/>
        </p:nvCxnSpPr>
        <p:spPr>
          <a:xfrm flipV="1">
            <a:off x="1215957" y="3598371"/>
            <a:ext cx="2150541" cy="274685"/>
          </a:xfrm>
          <a:prstGeom prst="curvedConnector3">
            <a:avLst>
              <a:gd name="adj1" fmla="val 1006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95BDBC9-5168-1969-3B55-1AA9158C1C05}"/>
              </a:ext>
            </a:extLst>
          </p:cNvPr>
          <p:cNvCxnSpPr>
            <a:cxnSpLocks/>
          </p:cNvCxnSpPr>
          <p:nvPr/>
        </p:nvCxnSpPr>
        <p:spPr>
          <a:xfrm flipH="1" flipV="1">
            <a:off x="4253490" y="3616058"/>
            <a:ext cx="1183164" cy="227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E67AB15-4E0F-6241-26F5-72379927BA00}"/>
              </a:ext>
            </a:extLst>
          </p:cNvPr>
          <p:cNvCxnSpPr>
            <a:cxnSpLocks/>
          </p:cNvCxnSpPr>
          <p:nvPr/>
        </p:nvCxnSpPr>
        <p:spPr>
          <a:xfrm flipH="1" flipV="1">
            <a:off x="4700899" y="5314870"/>
            <a:ext cx="735755" cy="381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Curved 91">
            <a:extLst>
              <a:ext uri="{FF2B5EF4-FFF2-40B4-BE49-F238E27FC236}">
                <a16:creationId xmlns:a16="http://schemas.microsoft.com/office/drawing/2014/main" id="{6B79A8FE-8B46-5902-E990-B8490A18302D}"/>
              </a:ext>
            </a:extLst>
          </p:cNvPr>
          <p:cNvCxnSpPr>
            <a:cxnSpLocks/>
            <a:stCxn id="11" idx="0"/>
            <a:endCxn id="21" idx="2"/>
          </p:cNvCxnSpPr>
          <p:nvPr/>
        </p:nvCxnSpPr>
        <p:spPr>
          <a:xfrm rot="16200000" flipH="1">
            <a:off x="6351237" y="-763365"/>
            <a:ext cx="272286" cy="6307260"/>
          </a:xfrm>
          <a:prstGeom prst="curvedConnector5">
            <a:avLst>
              <a:gd name="adj1" fmla="val -83956"/>
              <a:gd name="adj2" fmla="val 64659"/>
              <a:gd name="adj3" fmla="val -76843"/>
            </a:avLst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914A346-DC89-FAA7-C8C8-B3CECFAC67B5}"/>
              </a:ext>
            </a:extLst>
          </p:cNvPr>
          <p:cNvSpPr txBox="1"/>
          <p:nvPr/>
        </p:nvSpPr>
        <p:spPr>
          <a:xfrm>
            <a:off x="4509983" y="3026359"/>
            <a:ext cx="18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GB" sz="9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Participação por tipo de residência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45891A3-2029-2797-DD87-02772A295D31}"/>
              </a:ext>
            </a:extLst>
          </p:cNvPr>
          <p:cNvCxnSpPr>
            <a:cxnSpLocks/>
          </p:cNvCxnSpPr>
          <p:nvPr/>
        </p:nvCxnSpPr>
        <p:spPr>
          <a:xfrm flipH="1">
            <a:off x="4620513" y="3284869"/>
            <a:ext cx="799485" cy="68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A4C546B-6C30-05C3-0649-C81F92D3088A}"/>
              </a:ext>
            </a:extLst>
          </p:cNvPr>
          <p:cNvCxnSpPr>
            <a:cxnSpLocks/>
          </p:cNvCxnSpPr>
          <p:nvPr/>
        </p:nvCxnSpPr>
        <p:spPr>
          <a:xfrm>
            <a:off x="6363324" y="2149813"/>
            <a:ext cx="18021" cy="411477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04F353-B629-8688-8212-230F73C061CC}"/>
              </a:ext>
            </a:extLst>
          </p:cNvPr>
          <p:cNvCxnSpPr>
            <a:cxnSpLocks/>
          </p:cNvCxnSpPr>
          <p:nvPr/>
        </p:nvCxnSpPr>
        <p:spPr>
          <a:xfrm flipH="1">
            <a:off x="4194236" y="2677168"/>
            <a:ext cx="1352169" cy="50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6">
            <a:extLst>
              <a:ext uri="{FF2B5EF4-FFF2-40B4-BE49-F238E27FC236}">
                <a16:creationId xmlns:a16="http://schemas.microsoft.com/office/drawing/2014/main" id="{4F92E7E2-B1B7-48E3-FD87-79C77AD65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19" y="339712"/>
            <a:ext cx="939310" cy="9393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4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5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454507" y="167264"/>
            <a:ext cx="5673241" cy="104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(1/3)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557709" y="1158532"/>
            <a:ext cx="7178612" cy="7510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6.1.3. Reunir parâmetros do MAED para o ano-base - Exemplo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145" y="376366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578" y="1087220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145" y="1100272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4220" y="361943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8001270" y="20555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9657951" y="14429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8776930" y="20570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8864481" y="273078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FC2217-6F8B-BBC7-B40B-737535E318E3}"/>
                  </a:ext>
                </a:extLst>
              </p:cNvPr>
              <p:cNvSpPr txBox="1"/>
              <p:nvPr/>
            </p:nvSpPr>
            <p:spPr>
              <a:xfrm>
                <a:off x="887215" y="2000869"/>
                <a:ext cx="4028619" cy="38010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6"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reconstruir o Ano Base, precisamos reunir os seguintes dados: </a:t>
                </a:r>
                <a:endParaRPr lang="en-GB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8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Demanda/consumo final de energia (FED) </a:t>
                </a:r>
                <a:r>
                  <a:rPr lang="en-GB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por setores, por uso final e por combustíveis para o ano-base selecionado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800" b="1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energética </a:t>
                </a:r>
                <a:r>
                  <a:rPr lang="en-GB" sz="1800" b="0" i="0" dirty="0">
                    <a:solidFill>
                      <a:schemeClr val="accent2"/>
                    </a:solidFill>
                    <a:effectLst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en-GB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do processo/do equipamento usado </a:t>
                </a:r>
              </a:p>
              <a:p>
                <a:pPr marL="342900" lvl="6" indent="-342900"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18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Parâmetro de direção (DP) </a:t>
                </a:r>
                <a:r>
                  <a:rPr lang="en-GB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para cada uso final (ou seja, indústria, transporte, serviço e uso doméstico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)</a:t>
                </a:r>
                <a:endParaRPr lang="en-GB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FC2217-6F8B-BBC7-B40B-737535E31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15" y="2000869"/>
                <a:ext cx="4028619" cy="3801041"/>
              </a:xfrm>
              <a:prstGeom prst="rect">
                <a:avLst/>
              </a:prstGeom>
              <a:blipFill>
                <a:blip r:embed="rId3"/>
                <a:stretch>
                  <a:fillRect l="-1364" t="-801" b="-1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7210D6BB-36AD-9B8C-E79D-887807737139}"/>
              </a:ext>
            </a:extLst>
          </p:cNvPr>
          <p:cNvCxnSpPr>
            <a:cxnSpLocks/>
          </p:cNvCxnSpPr>
          <p:nvPr/>
        </p:nvCxnSpPr>
        <p:spPr>
          <a:xfrm flipV="1">
            <a:off x="4702632" y="2510834"/>
            <a:ext cx="1322966" cy="674784"/>
          </a:xfrm>
          <a:prstGeom prst="curvedConnector3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89AD8701-C68F-815E-C816-8FD053D95D0D}"/>
              </a:ext>
            </a:extLst>
          </p:cNvPr>
          <p:cNvCxnSpPr>
            <a:cxnSpLocks/>
          </p:cNvCxnSpPr>
          <p:nvPr/>
        </p:nvCxnSpPr>
        <p:spPr>
          <a:xfrm flipV="1">
            <a:off x="4702632" y="3968892"/>
            <a:ext cx="1361620" cy="419906"/>
          </a:xfrm>
          <a:prstGeom prst="curvedConnector3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0F048742-3572-CFDF-00C2-52051B1D165F}"/>
              </a:ext>
            </a:extLst>
          </p:cNvPr>
          <p:cNvCxnSpPr>
            <a:cxnSpLocks/>
          </p:cNvCxnSpPr>
          <p:nvPr/>
        </p:nvCxnSpPr>
        <p:spPr>
          <a:xfrm>
            <a:off x="4476522" y="5056909"/>
            <a:ext cx="1549076" cy="198859"/>
          </a:xfrm>
          <a:prstGeom prst="curvedConnector3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43D893C-50BC-3E63-6265-616D6D020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801" y="2000495"/>
            <a:ext cx="2987040" cy="1158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FF882D-20C4-4DA2-B20E-A2557BA6E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801" y="3198774"/>
            <a:ext cx="2362200" cy="1043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C04EB8-7D2A-FC41-5EEA-6A59EE3D8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5970" y="4287954"/>
            <a:ext cx="3518175" cy="193562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3AC5EF2-250E-D451-0A63-B259FE0B3046}"/>
              </a:ext>
            </a:extLst>
          </p:cNvPr>
          <p:cNvSpPr/>
          <p:nvPr/>
        </p:nvSpPr>
        <p:spPr>
          <a:xfrm>
            <a:off x="6127748" y="4263029"/>
            <a:ext cx="3783669" cy="20472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BF5DE3E-859F-12E9-0B97-6F8FA791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65" y="135539"/>
            <a:ext cx="955181" cy="9551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036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6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3367" y="171058"/>
            <a:ext cx="7178612" cy="104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(2/3)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887216" y="1175924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6.1.4.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848" y="290031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2281" y="1000885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848" y="1013937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923" y="275608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8152973" y="11922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9809654" y="57956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8928633" y="119367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8978144" y="13227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6087E44-EF2B-0028-DCD4-AACF8C59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93" y="1866626"/>
            <a:ext cx="8293289" cy="4191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3220BD-A52C-1B2D-65E0-02AF4DCADD50}"/>
              </a:ext>
            </a:extLst>
          </p:cNvPr>
          <p:cNvSpPr txBox="1"/>
          <p:nvPr/>
        </p:nvSpPr>
        <p:spPr>
          <a:xfrm>
            <a:off x="9152544" y="2026153"/>
            <a:ext cx="24421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 os dados de </a:t>
            </a:r>
            <a:r>
              <a:rPr lang="en-GB" b="1" dirty="0">
                <a:solidFill>
                  <a:schemeClr val="accent6"/>
                </a:solidFill>
              </a:rPr>
              <a:t>consumo de energia final </a:t>
            </a:r>
            <a:r>
              <a:rPr lang="en-GB" dirty="0"/>
              <a:t>e a </a:t>
            </a:r>
            <a:r>
              <a:rPr lang="en-GB" b="1" dirty="0">
                <a:solidFill>
                  <a:schemeClr val="accent2"/>
                </a:solidFill>
              </a:rPr>
              <a:t>eficiência</a:t>
            </a:r>
            <a:r>
              <a:rPr lang="en-GB" dirty="0"/>
              <a:t>, calculamos a </a:t>
            </a:r>
            <a:r>
              <a:rPr lang="en-GB" b="1" dirty="0">
                <a:solidFill>
                  <a:schemeClr val="accent4"/>
                </a:solidFill>
              </a:rPr>
              <a:t>energia útil </a:t>
            </a:r>
            <a:r>
              <a:rPr lang="en-GB" dirty="0"/>
              <a:t>e, em seguida, a penetração no mercado.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razão entre a </a:t>
            </a:r>
            <a:r>
              <a:rPr lang="en-GB" b="1" dirty="0">
                <a:solidFill>
                  <a:schemeClr val="accent4"/>
                </a:solidFill>
              </a:rPr>
              <a:t>energia útil </a:t>
            </a:r>
            <a:r>
              <a:rPr lang="en-GB" dirty="0"/>
              <a:t>e o </a:t>
            </a:r>
            <a:r>
              <a:rPr lang="en-GB" b="1" dirty="0">
                <a:solidFill>
                  <a:srgbClr val="C00000"/>
                </a:solidFill>
              </a:rPr>
              <a:t>parâmetro de condução </a:t>
            </a:r>
            <a:r>
              <a:rPr lang="en-GB" dirty="0"/>
              <a:t>nos dará o </a:t>
            </a:r>
            <a:r>
              <a:rPr lang="en-GB" b="1" dirty="0">
                <a:solidFill>
                  <a:srgbClr val="7030A0"/>
                </a:solidFill>
              </a:rPr>
              <a:t>consumo de energia especificado (ou intensidade de energia)</a:t>
            </a:r>
            <a:r>
              <a:rPr lang="en-GB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12A556-9031-1C7B-ABDF-9AAFA72E6170}"/>
                  </a:ext>
                </a:extLst>
              </p:cNvPr>
              <p:cNvSpPr txBox="1"/>
              <p:nvPr/>
            </p:nvSpPr>
            <p:spPr>
              <a:xfrm>
                <a:off x="6557856" y="4332693"/>
                <a:ext cx="2865646" cy="689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𝑺𝑬𝑪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𝑼𝑬𝑫𝒖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𝑫𝑷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12A556-9031-1C7B-ABDF-9AAFA72E6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856" y="4332693"/>
                <a:ext cx="2865646" cy="689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92E1DB-1FD3-1168-7263-1191854AE3EC}"/>
                  </a:ext>
                </a:extLst>
              </p:cNvPr>
              <p:cNvSpPr txBox="1"/>
              <p:nvPr/>
            </p:nvSpPr>
            <p:spPr>
              <a:xfrm>
                <a:off x="1458401" y="5414944"/>
                <a:ext cx="368790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92E1DB-1FD3-1168-7263-1191854AE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401" y="5414944"/>
                <a:ext cx="3687905" cy="369332"/>
              </a:xfrm>
              <a:prstGeom prst="rect">
                <a:avLst/>
              </a:prstGeom>
              <a:blipFill>
                <a:blip r:embed="rId5"/>
                <a:stretch>
                  <a:fillRect b="-262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D66A2D-699F-6A9B-2395-A553A2B91FAD}"/>
                  </a:ext>
                </a:extLst>
              </p:cNvPr>
              <p:cNvSpPr txBox="1"/>
              <p:nvPr/>
            </p:nvSpPr>
            <p:spPr>
              <a:xfrm>
                <a:off x="4532162" y="5784276"/>
                <a:ext cx="35336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𝑴𝑷</m:t>
                          </m:r>
                        </m:e>
                        <m:sub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D66A2D-699F-6A9B-2395-A553A2B91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162" y="5784276"/>
                <a:ext cx="353366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868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2" y="122221"/>
            <a:ext cx="6157249" cy="1325563"/>
          </a:xfrm>
        </p:spPr>
        <p:txBody>
          <a:bodyPr/>
          <a:lstStyle/>
          <a:p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(2/3)</a:t>
            </a:r>
            <a:endParaRPr lang="en-GB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9001" y="4692419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3070" y="5413720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076" y="4677996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86126" y="4521608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42807" y="4460344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61786" y="452175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9011297" y="453466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5434" y="5403273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/>
              <p:nvPr/>
            </p:nvSpPr>
            <p:spPr>
              <a:xfrm>
                <a:off x="7827611" y="2772254"/>
                <a:ext cx="325465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611" y="2772254"/>
                <a:ext cx="3254658" cy="369332"/>
              </a:xfrm>
              <a:prstGeom prst="rect">
                <a:avLst/>
              </a:prstGeom>
              <a:blipFill>
                <a:blip r:embed="rId2"/>
                <a:stretch>
                  <a:fillRect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149A8CB-0657-3935-2EB3-0B244B021221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4800919" y="3141586"/>
            <a:ext cx="4654021" cy="72744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0389D47-3555-04E2-7D3C-A4D1C24ED009}"/>
              </a:ext>
            </a:extLst>
          </p:cNvPr>
          <p:cNvCxnSpPr>
            <a:cxnSpLocks/>
          </p:cNvCxnSpPr>
          <p:nvPr/>
        </p:nvCxnSpPr>
        <p:spPr>
          <a:xfrm flipH="1">
            <a:off x="5711773" y="3122798"/>
            <a:ext cx="4337391" cy="1901627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4A7844BB-E822-F921-7C8B-0704767F0F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70" b="24041"/>
          <a:stretch/>
        </p:blipFill>
        <p:spPr>
          <a:xfrm>
            <a:off x="7857893" y="762402"/>
            <a:ext cx="3439065" cy="200179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5986B7-C37A-1E87-9097-87D0090BD9BA}"/>
              </a:ext>
            </a:extLst>
          </p:cNvPr>
          <p:cNvCxnSpPr>
            <a:cxnSpLocks/>
          </p:cNvCxnSpPr>
          <p:nvPr/>
        </p:nvCxnSpPr>
        <p:spPr>
          <a:xfrm flipH="1" flipV="1">
            <a:off x="5863133" y="2603663"/>
            <a:ext cx="2209449" cy="305792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278100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6.1.5.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A063DC-5555-7A6B-E0B2-235D8BE6B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167" y="1960888"/>
            <a:ext cx="3543300" cy="399840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3C20168-2607-F5BD-60A9-6CF988DD0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52" y="307411"/>
            <a:ext cx="955181" cy="9551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7B07AE1-CED7-83F3-0E53-DAC0188721FC}"/>
              </a:ext>
            </a:extLst>
          </p:cNvPr>
          <p:cNvSpPr txBox="1">
            <a:spLocks/>
          </p:cNvSpPr>
          <p:nvPr/>
        </p:nvSpPr>
        <p:spPr>
          <a:xfrm>
            <a:off x="11775994" y="6463752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7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237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05" y="92868"/>
            <a:ext cx="6947049" cy="1325563"/>
          </a:xfrm>
        </p:spPr>
        <p:txBody>
          <a:bodyPr/>
          <a:lstStyle/>
          <a:p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(2/3)</a:t>
            </a:r>
            <a:endParaRPr lang="en-GB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48" y="479520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49" y="547816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4" y="4792860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195270" y="4676282"/>
            <a:ext cx="1763330" cy="160377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1843771" y="4722526"/>
            <a:ext cx="1763330" cy="16037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1166740" y="4511736"/>
            <a:ext cx="1603773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1069263" y="4658622"/>
            <a:ext cx="1603773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3" y="5471429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E697D1-592C-5934-D5ED-50764C5BE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82" y="534197"/>
            <a:ext cx="4343124" cy="3521248"/>
          </a:xfrm>
          <a:prstGeom prst="rect">
            <a:avLst/>
          </a:prstGeom>
        </p:spPr>
      </p:pic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766D2C56-6EE4-DBE1-EFF5-A214124DFEC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01932" y="3668295"/>
            <a:ext cx="2195660" cy="932614"/>
          </a:xfrm>
          <a:prstGeom prst="bentConnector3">
            <a:avLst>
              <a:gd name="adj1" fmla="val 100059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94FA1D4-CB54-09C2-36EA-5FADD0ADBDBA}"/>
              </a:ext>
            </a:extLst>
          </p:cNvPr>
          <p:cNvCxnSpPr>
            <a:cxnSpLocks/>
          </p:cNvCxnSpPr>
          <p:nvPr/>
        </p:nvCxnSpPr>
        <p:spPr>
          <a:xfrm>
            <a:off x="4838868" y="2595418"/>
            <a:ext cx="527201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B24F4FF-B82F-24BE-3208-DCDFD4BF5432}"/>
              </a:ext>
            </a:extLst>
          </p:cNvPr>
          <p:cNvCxnSpPr>
            <a:cxnSpLocks/>
          </p:cNvCxnSpPr>
          <p:nvPr/>
        </p:nvCxnSpPr>
        <p:spPr>
          <a:xfrm>
            <a:off x="2881072" y="3746816"/>
            <a:ext cx="248499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Curved 63">
            <a:extLst>
              <a:ext uri="{FF2B5EF4-FFF2-40B4-BE49-F238E27FC236}">
                <a16:creationId xmlns:a16="http://schemas.microsoft.com/office/drawing/2014/main" id="{86F89D5F-F172-6956-143B-F623B4BD340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72947" y="3642318"/>
            <a:ext cx="3098671" cy="1887578"/>
          </a:xfrm>
          <a:prstGeom prst="curvedConnector3">
            <a:avLst>
              <a:gd name="adj1" fmla="val 100077"/>
            </a:avLst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AEADA239-BD1C-5C5D-BD8B-EC072097EC84}"/>
              </a:ext>
            </a:extLst>
          </p:cNvPr>
          <p:cNvSpPr txBox="1"/>
          <p:nvPr/>
        </p:nvSpPr>
        <p:spPr>
          <a:xfrm>
            <a:off x="4969505" y="1289691"/>
            <a:ext cx="6669867" cy="7510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6.2.1.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73580-697D-E648-F1A5-0AFAE0D8A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783" y="1924858"/>
            <a:ext cx="3543300" cy="1341120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7A0CBA1-3877-93EE-741A-CB372C2468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201220"/>
              </p:ext>
            </p:extLst>
          </p:nvPr>
        </p:nvGraphicFramePr>
        <p:xfrm>
          <a:off x="5489783" y="3293611"/>
          <a:ext cx="2468563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468880" imgH="1196261" progId="Excel.Sheet.12">
                  <p:embed/>
                </p:oleObj>
              </mc:Choice>
              <mc:Fallback>
                <p:oleObj name="Worksheet" r:id="rId4" imgW="2468880" imgH="1196261" progId="Excel.Sheet.1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37A0CBA1-3877-93EE-741A-CB372C2468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9783" y="3293611"/>
                        <a:ext cx="2468563" cy="1196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D6545670-0C1E-790B-A8C7-91BB02AE80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838354"/>
              </p:ext>
            </p:extLst>
          </p:nvPr>
        </p:nvGraphicFramePr>
        <p:xfrm>
          <a:off x="5489783" y="4518219"/>
          <a:ext cx="2468563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468880" imgH="1196261" progId="Excel.Sheet.12">
                  <p:embed/>
                </p:oleObj>
              </mc:Choice>
              <mc:Fallback>
                <p:oleObj name="Worksheet" r:id="rId6" imgW="2468880" imgH="1196261" progId="Excel.Sheet.12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D6545670-0C1E-790B-A8C7-91BB02AE80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89783" y="4518219"/>
                        <a:ext cx="2468563" cy="1196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64B3FCA4-FA8A-685C-19B2-25F1698EAB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505761"/>
              </p:ext>
            </p:extLst>
          </p:nvPr>
        </p:nvGraphicFramePr>
        <p:xfrm>
          <a:off x="5489782" y="5737215"/>
          <a:ext cx="2468563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2468880" imgH="655399" progId="Excel.Sheet.12">
                  <p:embed/>
                </p:oleObj>
              </mc:Choice>
              <mc:Fallback>
                <p:oleObj name="Worksheet" r:id="rId8" imgW="2468880" imgH="655399" progId="Excel.Sheet.12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64B3FCA4-FA8A-685C-19B2-25F1698EAB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9782" y="5737215"/>
                        <a:ext cx="2468563" cy="655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2">
            <a:extLst>
              <a:ext uri="{FF2B5EF4-FFF2-40B4-BE49-F238E27FC236}">
                <a16:creationId xmlns:a16="http://schemas.microsoft.com/office/drawing/2014/main" id="{7A1CE098-CCF3-A680-D4E4-654D89C09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6003" y="735871"/>
            <a:ext cx="540891" cy="54089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6DFA0CA-B989-D347-93DC-1F871378112D}"/>
              </a:ext>
            </a:extLst>
          </p:cNvPr>
          <p:cNvSpPr txBox="1">
            <a:spLocks/>
          </p:cNvSpPr>
          <p:nvPr/>
        </p:nvSpPr>
        <p:spPr>
          <a:xfrm>
            <a:off x="11775994" y="6463752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8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699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2" y="122221"/>
            <a:ext cx="6156193" cy="1325563"/>
          </a:xfrm>
        </p:spPr>
        <p:txBody>
          <a:bodyPr/>
          <a:lstStyle/>
          <a:p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6.2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Reconstrução do ano-base (2/3)</a:t>
            </a:r>
            <a:endParaRPr lang="en-GB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528" y="24006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Calcular os dados de entrada do MAED para o ano-base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597" y="961365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Executar o modelo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Reunir/Ajustar os parâmetros do MAED para o ano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 dirty="0">
                <a:latin typeface="Open Sans" panose="020B0606030504020204" pitchFamily="34" charset="0"/>
                <a:cs typeface="Open Sans" panose="020B0606030504020204" pitchFamily="34" charset="0"/>
              </a:rPr>
              <a:t>Verificar a precisão dos resultados do MAED para o ano-base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884854" y="3723756"/>
            <a:ext cx="4365989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Setor doméstico - Cozimento - Dados de entrada do MAED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AE4898-A63F-A42E-D3ED-EFA5FE776EBC}"/>
              </a:ext>
            </a:extLst>
          </p:cNvPr>
          <p:cNvSpPr txBox="1"/>
          <p:nvPr/>
        </p:nvSpPr>
        <p:spPr>
          <a:xfrm>
            <a:off x="845861" y="1309427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6.2.2. Calcular os dados de entrada do MAED para o ano-base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D6635-4CF1-2632-A9A6-EF5647F3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31"/>
          <a:stretch/>
        </p:blipFill>
        <p:spPr>
          <a:xfrm>
            <a:off x="3560005" y="1844728"/>
            <a:ext cx="2992395" cy="442662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4EBB215-DB9F-1F45-5C4E-30982470F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52" y="307411"/>
            <a:ext cx="955181" cy="9551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30F915F-C3F4-5416-FB21-587539186E7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9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35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#1" id="{B1076AA6-E498-414D-959F-C8C31CA10DD2}" vid="{4133C198-BDD4-A94D-B11D-63DC68BCA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696a8a-ab1a-459b-a09e-44df7cbe9330">
      <Terms xmlns="http://schemas.microsoft.com/office/infopath/2007/PartnerControls"/>
    </lcf76f155ced4ddcb4097134ff3c332f>
    <TaxCatchAll xmlns="35b8b66e-5759-43c1-a138-f967a8bf5a2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6" ma:contentTypeDescription="Create a new document." ma:contentTypeScope="" ma:versionID="5c5271b6eea6cf06d8bd49b1980e8fd8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a164612495bc351ca287521813184f0e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1a30b-7206-4dc0-86e4-cd83cec9bd9f}" ma:internalName="TaxCatchAll" ma:showField="CatchAllData" ma:web="35b8b66e-5759-43c1-a138-f967a8bf5a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F587A4-2E70-45EC-BE7D-17F9D27F3F2F}">
  <ds:schemaRefs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0b696a8a-ab1a-459b-a09e-44df7cbe9330"/>
    <ds:schemaRef ds:uri="35b8b66e-5759-43c1-a138-f967a8bf5a2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1111978-7DCE-4133-9860-22240D509A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b8b66e-5759-43c1-a138-f967a8bf5a20"/>
    <ds:schemaRef ds:uri="0b696a8a-ab1a-459b-a09e-44df7cbe93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6448</TotalTime>
  <Words>2752</Words>
  <Application>Microsoft Office PowerPoint</Application>
  <PresentationFormat>Widescreen</PresentationFormat>
  <Paragraphs>287</Paragraphs>
  <Slides>22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Open Sans</vt:lpstr>
      <vt:lpstr>Open Sans ExtraBold</vt:lpstr>
      <vt:lpstr>Open Sans Light</vt:lpstr>
      <vt:lpstr>Office Theme</vt:lpstr>
      <vt:lpstr>Worksheet</vt:lpstr>
      <vt:lpstr>PowerPoint Presentation</vt:lpstr>
      <vt:lpstr>Resultados pretendidos de aprendizagem (RPA)</vt:lpstr>
      <vt:lpstr>PowerPoint Presentation</vt:lpstr>
      <vt:lpstr>Aula 6.1 Setor doméstico</vt:lpstr>
      <vt:lpstr>PowerPoint Presentation</vt:lpstr>
      <vt:lpstr>PowerPoint Presentation</vt:lpstr>
      <vt:lpstr>Aula 6.1 Reconstrução do ano-base (2/3)</vt:lpstr>
      <vt:lpstr>Aula 6.2 Reconstrução do ano-base (2/3)</vt:lpstr>
      <vt:lpstr>Aula 6.2 Reconstrução do ano-base (2/3)</vt:lpstr>
      <vt:lpstr>Aula 6.2 Reconstrução do ano-base (3/3)</vt:lpstr>
      <vt:lpstr>Aula 6.2 Reconstrução do ano-base (3/3)</vt:lpstr>
      <vt:lpstr>Aula 6.2 Reconstrução do ano-base (3/3)</vt:lpstr>
      <vt:lpstr>PowerPoint Presentation</vt:lpstr>
      <vt:lpstr>Aula 6.3 Outros usos domésticos Usos finais</vt:lpstr>
      <vt:lpstr>Aula 6.3 Outros usos finais domésticos</vt:lpstr>
      <vt:lpstr>Aula 6.3 Outros usos finais domésticos</vt:lpstr>
      <vt:lpstr>Aula 6.3 Outros usos finais domésticos</vt:lpstr>
      <vt:lpstr>Aula 6.4 Outros usos finais domésticos</vt:lpstr>
      <vt:lpstr>Aula 6.4 Outros usos finais domésticos</vt:lpstr>
      <vt:lpstr>Aula 6.4 Outros usos finais domésticos</vt:lpstr>
      <vt:lpstr>Aula 6.4 Outros usos finais domésticos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keywords>, docId:F324CEB89A5EFE77B4053277F9B94416</cp:keywords>
  <cp:lastModifiedBy>Ashutosh.Bhagurkar</cp:lastModifiedBy>
  <cp:revision>350</cp:revision>
  <dcterms:created xsi:type="dcterms:W3CDTF">2021-02-10T16:48:02Z</dcterms:created>
  <dcterms:modified xsi:type="dcterms:W3CDTF">2025-09-04T12:12:32Z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