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52"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 id="667" r:id="rId20"/>
    <p:sldId id="668" r:id="rId21"/>
    <p:sldId id="669" r:id="rId22"/>
    <p:sldId id="670" r:id="rId23"/>
    <p:sldId id="671" r:id="rId24"/>
    <p:sldId id="672" r:id="rId25"/>
    <p:sldId id="673" r:id="rId26"/>
    <p:sldId id="674" r:id="rId27"/>
    <p:sldId id="675" r:id="rId28"/>
    <p:sldId id="676" r:id="rId29"/>
    <p:sldId id="677" r:id="rId30"/>
    <p:sldId id="678" r:id="rId31"/>
    <p:sldId id="679"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BB2B6-FF72-188A-FD49-C384C6AF4DAB}" v="5" dt="2026-02-09T14:12:51.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71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1A7BB2B6-FF72-188A-FD49-C384C6AF4DAB}"/>
    <pc:docChg chg="modSld">
      <pc:chgData name="Alexander Deliukov" userId="S::alexander_think-e.be#ext#@flux50.onmicrosoft.com::bee075c1-faac-4166-8fcb-7b2057bad6f6" providerId="AD" clId="Web-{1A7BB2B6-FF72-188A-FD49-C384C6AF4DAB}" dt="2026-02-09T14:12:51.729" v="3" actId="1076"/>
      <pc:docMkLst>
        <pc:docMk/>
      </pc:docMkLst>
      <pc:sldChg chg="addSp modSp">
        <pc:chgData name="Alexander Deliukov" userId="S::alexander_think-e.be#ext#@flux50.onmicrosoft.com::bee075c1-faac-4166-8fcb-7b2057bad6f6" providerId="AD" clId="Web-{1A7BB2B6-FF72-188A-FD49-C384C6AF4DAB}" dt="2026-02-09T14:12:51.729" v="3" actId="1076"/>
        <pc:sldMkLst>
          <pc:docMk/>
          <pc:sldMk cId="2340336029" sldId="652"/>
        </pc:sldMkLst>
        <pc:picChg chg="add mod">
          <ac:chgData name="Alexander Deliukov" userId="S::alexander_think-e.be#ext#@flux50.onmicrosoft.com::bee075c1-faac-4166-8fcb-7b2057bad6f6" providerId="AD" clId="Web-{1A7BB2B6-FF72-188A-FD49-C384C6AF4DAB}" dt="2026-02-09T14:12:51.729" v="3" actId="1076"/>
          <ac:picMkLst>
            <pc:docMk/>
            <pc:sldMk cId="2340336029" sldId="652"/>
            <ac:picMk id="5" creationId="{BE939D29-A65D-F41D-12A6-34D490683951}"/>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5:46:16.275" v="31" actId="1076"/>
      <pc:docMkLst>
        <pc:docMk/>
      </pc:docMkLst>
      <pc:sldChg chg="modSp mod">
        <pc:chgData name="Alexander Deliukov" userId="d5fda0f2-1d08-4016-b7e9-bb882f168707" providerId="ADAL" clId="{FE9DFF45-01DC-45CC-A80A-B50597210401}" dt="2026-01-27T15:45:05.920" v="13" actId="6549"/>
        <pc:sldMkLst>
          <pc:docMk/>
          <pc:sldMk cId="2340336029" sldId="652"/>
        </pc:sldMkLst>
        <pc:spChg chg="mod">
          <ac:chgData name="Alexander Deliukov" userId="d5fda0f2-1d08-4016-b7e9-bb882f168707" providerId="ADAL" clId="{FE9DFF45-01DC-45CC-A80A-B50597210401}" dt="2026-01-27T15:45:05.920" v="13" actId="6549"/>
          <ac:spMkLst>
            <pc:docMk/>
            <pc:sldMk cId="2340336029" sldId="652"/>
            <ac:spMk id="2" creationId="{8D2DE0A9-F37C-2EF1-ACC3-F03C3C6A8D71}"/>
          </ac:spMkLst>
        </pc:spChg>
      </pc:sldChg>
      <pc:sldChg chg="modSp mod">
        <pc:chgData name="Alexander Deliukov" userId="d5fda0f2-1d08-4016-b7e9-bb882f168707" providerId="ADAL" clId="{FE9DFF45-01DC-45CC-A80A-B50597210401}" dt="2026-01-27T15:45:27.427" v="17" actId="1076"/>
        <pc:sldMkLst>
          <pc:docMk/>
          <pc:sldMk cId="3952518507" sldId="653"/>
        </pc:sldMkLst>
        <pc:spChg chg="mod">
          <ac:chgData name="Alexander Deliukov" userId="d5fda0f2-1d08-4016-b7e9-bb882f168707" providerId="ADAL" clId="{FE9DFF45-01DC-45CC-A80A-B50597210401}" dt="2026-01-27T15:45:27.427" v="17" actId="1076"/>
          <ac:spMkLst>
            <pc:docMk/>
            <pc:sldMk cId="3952518507" sldId="653"/>
            <ac:spMk id="2" creationId="{0FE65402-2D24-4C0B-3A9B-70B199ADCEA8}"/>
          </ac:spMkLst>
        </pc:spChg>
      </pc:sldChg>
      <pc:sldChg chg="modSp mod">
        <pc:chgData name="Alexander Deliukov" userId="d5fda0f2-1d08-4016-b7e9-bb882f168707" providerId="ADAL" clId="{FE9DFF45-01DC-45CC-A80A-B50597210401}" dt="2026-01-27T15:45:36.349" v="19" actId="1076"/>
        <pc:sldMkLst>
          <pc:docMk/>
          <pc:sldMk cId="2542077266" sldId="657"/>
        </pc:sldMkLst>
        <pc:spChg chg="mod">
          <ac:chgData name="Alexander Deliukov" userId="d5fda0f2-1d08-4016-b7e9-bb882f168707" providerId="ADAL" clId="{FE9DFF45-01DC-45CC-A80A-B50597210401}" dt="2026-01-27T15:45:36.349" v="19" actId="1076"/>
          <ac:spMkLst>
            <pc:docMk/>
            <pc:sldMk cId="2542077266" sldId="657"/>
            <ac:spMk id="4" creationId="{CB33C395-3CC3-4B54-6421-D833B99114A3}"/>
          </ac:spMkLst>
        </pc:spChg>
      </pc:sldChg>
      <pc:sldChg chg="modSp mod">
        <pc:chgData name="Alexander Deliukov" userId="d5fda0f2-1d08-4016-b7e9-bb882f168707" providerId="ADAL" clId="{FE9DFF45-01DC-45CC-A80A-B50597210401}" dt="2026-01-27T15:45:39.654" v="20" actId="1076"/>
        <pc:sldMkLst>
          <pc:docMk/>
          <pc:sldMk cId="3310764134" sldId="659"/>
        </pc:sldMkLst>
        <pc:spChg chg="mod">
          <ac:chgData name="Alexander Deliukov" userId="d5fda0f2-1d08-4016-b7e9-bb882f168707" providerId="ADAL" clId="{FE9DFF45-01DC-45CC-A80A-B50597210401}" dt="2026-01-27T15:45:39.654" v="20" actId="1076"/>
          <ac:spMkLst>
            <pc:docMk/>
            <pc:sldMk cId="3310764134" sldId="659"/>
            <ac:spMk id="4" creationId="{12E9D6D4-ADBC-D7EB-E231-9A2E3FFD7EF4}"/>
          </ac:spMkLst>
        </pc:spChg>
      </pc:sldChg>
      <pc:sldChg chg="modSp mod">
        <pc:chgData name="Alexander Deliukov" userId="d5fda0f2-1d08-4016-b7e9-bb882f168707" providerId="ADAL" clId="{FE9DFF45-01DC-45CC-A80A-B50597210401}" dt="2026-01-27T15:45:42.701" v="21" actId="1076"/>
        <pc:sldMkLst>
          <pc:docMk/>
          <pc:sldMk cId="3754770913" sldId="661"/>
        </pc:sldMkLst>
        <pc:spChg chg="mod">
          <ac:chgData name="Alexander Deliukov" userId="d5fda0f2-1d08-4016-b7e9-bb882f168707" providerId="ADAL" clId="{FE9DFF45-01DC-45CC-A80A-B50597210401}" dt="2026-01-27T15:45:42.701" v="21" actId="1076"/>
          <ac:spMkLst>
            <pc:docMk/>
            <pc:sldMk cId="3754770913" sldId="661"/>
            <ac:spMk id="4" creationId="{92FE9A94-DCC1-E1C5-4D79-C962BC490CDE}"/>
          </ac:spMkLst>
        </pc:spChg>
      </pc:sldChg>
      <pc:sldChg chg="modSp mod">
        <pc:chgData name="Alexander Deliukov" userId="d5fda0f2-1d08-4016-b7e9-bb882f168707" providerId="ADAL" clId="{FE9DFF45-01DC-45CC-A80A-B50597210401}" dt="2026-01-27T15:45:48.568" v="22" actId="1076"/>
        <pc:sldMkLst>
          <pc:docMk/>
          <pc:sldMk cId="1021193289" sldId="665"/>
        </pc:sldMkLst>
        <pc:spChg chg="mod">
          <ac:chgData name="Alexander Deliukov" userId="d5fda0f2-1d08-4016-b7e9-bb882f168707" providerId="ADAL" clId="{FE9DFF45-01DC-45CC-A80A-B50597210401}" dt="2026-01-27T15:45:48.568" v="22" actId="1076"/>
          <ac:spMkLst>
            <pc:docMk/>
            <pc:sldMk cId="1021193289" sldId="665"/>
            <ac:spMk id="4" creationId="{C48B4B3E-49EA-5666-7C14-9015697F413B}"/>
          </ac:spMkLst>
        </pc:spChg>
      </pc:sldChg>
      <pc:sldChg chg="modSp">
        <pc:chgData name="Alexander Deliukov" userId="d5fda0f2-1d08-4016-b7e9-bb882f168707" providerId="ADAL" clId="{FE9DFF45-01DC-45CC-A80A-B50597210401}" dt="2026-01-27T15:44:46.957" v="8"/>
        <pc:sldMkLst>
          <pc:docMk/>
          <pc:sldMk cId="3160540007" sldId="667"/>
        </pc:sldMkLst>
        <pc:spChg chg="mod">
          <ac:chgData name="Alexander Deliukov" userId="d5fda0f2-1d08-4016-b7e9-bb882f168707" providerId="ADAL" clId="{FE9DFF45-01DC-45CC-A80A-B50597210401}" dt="2026-01-27T15:44:46.957" v="8"/>
          <ac:spMkLst>
            <pc:docMk/>
            <pc:sldMk cId="3160540007" sldId="667"/>
            <ac:spMk id="3" creationId="{F292C0E8-044C-54EA-9DA3-11294AE3327B}"/>
          </ac:spMkLst>
        </pc:spChg>
      </pc:sldChg>
      <pc:sldChg chg="modSp mod">
        <pc:chgData name="Alexander Deliukov" userId="d5fda0f2-1d08-4016-b7e9-bb882f168707" providerId="ADAL" clId="{FE9DFF45-01DC-45CC-A80A-B50597210401}" dt="2026-01-27T15:45:55.743" v="23" actId="1076"/>
        <pc:sldMkLst>
          <pc:docMk/>
          <pc:sldMk cId="2510157298" sldId="671"/>
        </pc:sldMkLst>
        <pc:spChg chg="mod">
          <ac:chgData name="Alexander Deliukov" userId="d5fda0f2-1d08-4016-b7e9-bb882f168707" providerId="ADAL" clId="{FE9DFF45-01DC-45CC-A80A-B50597210401}" dt="2026-01-27T15:45:55.743" v="23" actId="1076"/>
          <ac:spMkLst>
            <pc:docMk/>
            <pc:sldMk cId="2510157298" sldId="671"/>
            <ac:spMk id="4" creationId="{18C55726-5E4A-A0F6-F79D-6164468DD29C}"/>
          </ac:spMkLst>
        </pc:spChg>
      </pc:sldChg>
      <pc:sldChg chg="modSp mod modNotes">
        <pc:chgData name="Alexander Deliukov" userId="d5fda0f2-1d08-4016-b7e9-bb882f168707" providerId="ADAL" clId="{FE9DFF45-01DC-45CC-A80A-B50597210401}" dt="2026-01-27T15:46:01.040" v="25" actId="1076"/>
        <pc:sldMkLst>
          <pc:docMk/>
          <pc:sldMk cId="1442533396" sldId="673"/>
        </pc:sldMkLst>
        <pc:spChg chg="mod">
          <ac:chgData name="Alexander Deliukov" userId="d5fda0f2-1d08-4016-b7e9-bb882f168707" providerId="ADAL" clId="{FE9DFF45-01DC-45CC-A80A-B50597210401}" dt="2026-01-27T15:46:01.040" v="25" actId="1076"/>
          <ac:spMkLst>
            <pc:docMk/>
            <pc:sldMk cId="1442533396" sldId="673"/>
            <ac:spMk id="4" creationId="{B86F7BA3-B558-E7EE-49BC-1EDCDFCA81CE}"/>
          </ac:spMkLst>
        </pc:spChg>
      </pc:sldChg>
      <pc:sldChg chg="modSp mod">
        <pc:chgData name="Alexander Deliukov" userId="d5fda0f2-1d08-4016-b7e9-bb882f168707" providerId="ADAL" clId="{FE9DFF45-01DC-45CC-A80A-B50597210401}" dt="2026-01-27T15:46:04.621" v="26" actId="1076"/>
        <pc:sldMkLst>
          <pc:docMk/>
          <pc:sldMk cId="3900238749" sldId="675"/>
        </pc:sldMkLst>
        <pc:spChg chg="mod">
          <ac:chgData name="Alexander Deliukov" userId="d5fda0f2-1d08-4016-b7e9-bb882f168707" providerId="ADAL" clId="{FE9DFF45-01DC-45CC-A80A-B50597210401}" dt="2026-01-27T15:46:04.621" v="26" actId="1076"/>
          <ac:spMkLst>
            <pc:docMk/>
            <pc:sldMk cId="3900238749" sldId="675"/>
            <ac:spMk id="4" creationId="{98F002ED-7076-C12C-76BA-4FEBBC6F2705}"/>
          </ac:spMkLst>
        </pc:spChg>
      </pc:sldChg>
      <pc:sldChg chg="modSp mod">
        <pc:chgData name="Alexander Deliukov" userId="d5fda0f2-1d08-4016-b7e9-bb882f168707" providerId="ADAL" clId="{FE9DFF45-01DC-45CC-A80A-B50597210401}" dt="2026-01-27T15:46:16.275" v="31" actId="1076"/>
        <pc:sldMkLst>
          <pc:docMk/>
          <pc:sldMk cId="3354913082" sldId="676"/>
        </pc:sldMkLst>
        <pc:spChg chg="mod">
          <ac:chgData name="Alexander Deliukov" userId="d5fda0f2-1d08-4016-b7e9-bb882f168707" providerId="ADAL" clId="{FE9DFF45-01DC-45CC-A80A-B50597210401}" dt="2026-01-27T15:46:07.427" v="28" actId="1076"/>
          <ac:spMkLst>
            <pc:docMk/>
            <pc:sldMk cId="3354913082" sldId="676"/>
            <ac:spMk id="19" creationId="{8DC1423C-2E75-48AE-A98F-626668954196}"/>
          </ac:spMkLst>
        </pc:spChg>
        <pc:spChg chg="mod">
          <ac:chgData name="Alexander Deliukov" userId="d5fda0f2-1d08-4016-b7e9-bb882f168707" providerId="ADAL" clId="{FE9DFF45-01DC-45CC-A80A-B50597210401}" dt="2026-01-27T15:46:10.235" v="29" actId="1076"/>
          <ac:spMkLst>
            <pc:docMk/>
            <pc:sldMk cId="3354913082" sldId="676"/>
            <ac:spMk id="29" creationId="{4ECDE187-04E2-45C2-AB71-3163282F7484}"/>
          </ac:spMkLst>
        </pc:spChg>
        <pc:spChg chg="mod">
          <ac:chgData name="Alexander Deliukov" userId="d5fda0f2-1d08-4016-b7e9-bb882f168707" providerId="ADAL" clId="{FE9DFF45-01DC-45CC-A80A-B50597210401}" dt="2026-01-27T15:46:12.936" v="30" actId="1076"/>
          <ac:spMkLst>
            <pc:docMk/>
            <pc:sldMk cId="3354913082" sldId="676"/>
            <ac:spMk id="49" creationId="{E8F01505-D47E-4B07-82B8-EC043F5EC813}"/>
          </ac:spMkLst>
        </pc:spChg>
        <pc:spChg chg="mod">
          <ac:chgData name="Alexander Deliukov" userId="d5fda0f2-1d08-4016-b7e9-bb882f168707" providerId="ADAL" clId="{FE9DFF45-01DC-45CC-A80A-B50597210401}" dt="2026-01-27T15:46:16.275" v="31" actId="1076"/>
          <ac:spMkLst>
            <pc:docMk/>
            <pc:sldMk cId="3354913082" sldId="676"/>
            <ac:spMk id="60" creationId="{DB6D982A-54DA-4FCC-9383-F91FC1E1D9CE}"/>
          </ac:spMkLst>
        </pc:spChg>
      </pc:sldChg>
      <pc:sldChg chg="modSp mod">
        <pc:chgData name="Alexander Deliukov" userId="d5fda0f2-1d08-4016-b7e9-bb882f168707" providerId="ADAL" clId="{FE9DFF45-01DC-45CC-A80A-B50597210401}" dt="2026-01-27T15:45:17.372" v="15" actId="6549"/>
        <pc:sldMkLst>
          <pc:docMk/>
          <pc:sldMk cId="579631938" sldId="677"/>
        </pc:sldMkLst>
        <pc:spChg chg="mod">
          <ac:chgData name="Alexander Deliukov" userId="d5fda0f2-1d08-4016-b7e9-bb882f168707" providerId="ADAL" clId="{FE9DFF45-01DC-45CC-A80A-B50597210401}" dt="2026-01-27T15:45:17.372" v="15" actId="6549"/>
          <ac:spMkLst>
            <pc:docMk/>
            <pc:sldMk cId="579631938" sldId="677"/>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Mester szövegstílus szerkesztése</a:t>
            </a:r>
          </a:p>
          <a:p>
            <a:pPr lvl="1"/>
            <a:r>
              <a:rPr lang="ko-KR" altLang="en-US"/>
              <a:t>Második szint</a:t>
            </a:r>
          </a:p>
          <a:p>
            <a:pPr lvl="2"/>
            <a:r>
              <a:rPr lang="ko-KR" altLang="en-US"/>
              <a:t>Harmadik szint</a:t>
            </a:r>
          </a:p>
          <a:p>
            <a:pPr lvl="3"/>
            <a:r>
              <a:rPr lang="ko-KR" altLang="en-US"/>
              <a:t>Negyedik szint</a:t>
            </a:r>
          </a:p>
          <a:p>
            <a:pPr lvl="4"/>
            <a:r>
              <a:rPr lang="ko-KR" altLang="en-US"/>
              <a:t>Ötödik szint</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Csatlakozzon a digitális energetikai átálláshoz:</a:t>
            </a:r>
            <a:r>
              <a:rPr lang="en-US" altLang="ko-KR" sz="1200" dirty="0">
                <a:solidFill>
                  <a:schemeClr val="tx2"/>
                </a:solidFill>
                <a:cs typeface="Arial" panose="020B0604020202020204" pitchFamily="34" charset="0"/>
              </a:rPr>
              <a:t> 10 egyszerű lépés, amit ma megtehet!</a:t>
            </a:r>
            <a:endParaRPr lang="ko-KR" altLang="en-US"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pPr latinLnBrk="0" hangingPunct="0"/>
            <a:r>
              <a:rPr lang="en-GB" sz="1200" b="0" i="0" kern="1200" dirty="0">
                <a:solidFill>
                  <a:schemeClr val="tx1"/>
                </a:solidFill>
                <a:effectLst/>
                <a:latin typeface="+mn-lt"/>
                <a:ea typeface="+mn-ea"/>
                <a:cs typeface="+mn-cs"/>
              </a:rPr>
              <a:t>Ez a projekt az Európai Unió Horizont kutatási és innovációs programjának (2021–2027) támogatását élvezi, a 101075596 számú támogatási megállapodás keretében. A jelen anyag tartalmáért kizárólag az Every1 projekt felelős, és az nem feltétlenül tükrözi az Európai Unió véleményét. A prezentáció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licenc alatt áll</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hacsak másképp nem jelezzük.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86177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Hatékonyságnövelés: beruházás fehérárukba</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Új fehéráru (pl. hűtőszekrény, mosógép, mosogatógép) vásárlásakor válasszon energiahatékony modelleket.</a:t>
            </a:r>
            <a:endParaRPr lang="en-US" sz="1200" b="1" dirty="0">
              <a:solidFill>
                <a:srgbClr val="2B2C30"/>
              </a:solidFill>
              <a:ea typeface="Public Sans"/>
              <a:cs typeface="Segoe UI"/>
            </a:endParaRPr>
          </a:p>
          <a:p>
            <a:pPr marL="457200" indent="-457200" latinLnBrk="0">
              <a:buChar char="•"/>
            </a:pPr>
            <a:r>
              <a:rPr lang="en-US" sz="1200" dirty="0">
                <a:solidFill>
                  <a:srgbClr val="2B2C30"/>
                </a:solidFill>
                <a:ea typeface="Public Sans"/>
                <a:cs typeface="Segoe UI"/>
                <a:hlinkClick r:id="rId3"/>
              </a:rPr>
              <a:t>Az EU energiahatékonysági címkéi </a:t>
            </a:r>
            <a:r>
              <a:rPr lang="en-US" sz="1200" dirty="0">
                <a:solidFill>
                  <a:srgbClr val="2B2C30"/>
                </a:solidFill>
                <a:ea typeface="Public Sans"/>
                <a:cs typeface="Segoe UI"/>
              </a:rPr>
              <a:t>segítenek az energiahatékonyabb készülékek kiválasztásában. </a:t>
            </a:r>
          </a:p>
          <a:p>
            <a:pPr marL="457200" indent="-457200" latinLnBrk="0">
              <a:buChar char="•"/>
            </a:pPr>
            <a:r>
              <a:rPr lang="en-US" sz="1200" dirty="0">
                <a:solidFill>
                  <a:srgbClr val="2B2C30"/>
                </a:solidFill>
                <a:ea typeface="Public Sans"/>
                <a:cs typeface="Segoe UI"/>
              </a:rPr>
              <a:t>Ha hatékonyabb készülékekbe fektet be, vegye figyelembe az energiaszámlákon elérhető hosszú távú megtakarításokat.</a:t>
            </a:r>
            <a:endParaRPr lang="en-US" sz="1200" b="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63519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Rendszeresen olvassza ki a fagyasztót</a:t>
            </a:r>
            <a:endParaRPr lang="en-US" sz="1050" kern="1200" dirty="0">
              <a:solidFill>
                <a:schemeClr val="bg1"/>
              </a:solidFill>
              <a:latin typeface="+mn-lt"/>
              <a:ea typeface="+mn-ea"/>
              <a:cs typeface="+mn-cs"/>
            </a:endParaRPr>
          </a:p>
          <a:p>
            <a:pPr algn="ctr" latinLnBrk="0"/>
            <a:r>
              <a:rPr lang="en-US" sz="1200" i="1" dirty="0">
                <a:solidFill>
                  <a:schemeClr val="accent2"/>
                </a:solidFill>
              </a:rPr>
              <a:t>Miért fontos rendszeresen kiolvasztani a fagyasztót?</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5304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Rendszeresen olvassza ki a fagyasztót</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A fagyasztóban kialakuló jégréteg megnövelheti az energiafogyasztást. Ennek oka, hogy a fagyasztó több energiát igényel az élelmiszerek hűtéséhez.</a:t>
            </a:r>
          </a:p>
          <a:p>
            <a:pPr marL="457200" indent="-457200" latinLnBrk="0">
              <a:buChar char="•"/>
            </a:pPr>
            <a:r>
              <a:rPr lang="en-US" sz="1200" dirty="0">
                <a:solidFill>
                  <a:srgbClr val="2B2C30"/>
                </a:solidFill>
                <a:ea typeface="Public Sans"/>
                <a:cs typeface="Segoe UI"/>
                <a:hlinkClick r:id="rId3"/>
              </a:rPr>
              <a:t>A fagyasztó rendszeres kiolvasztásával megelőzhető a jégképződés. </a:t>
            </a:r>
          </a:p>
          <a:p>
            <a:pPr marL="457200" indent="-457200" latinLnBrk="0">
              <a:buChar char="•"/>
            </a:pPr>
            <a:r>
              <a:rPr lang="en-US" sz="1200" dirty="0">
                <a:solidFill>
                  <a:srgbClr val="2B2C30"/>
                </a:solidFill>
                <a:ea typeface="Public Sans"/>
                <a:cs typeface="Segoe UI"/>
                <a:hlinkClick r:id="rId3"/>
              </a:rPr>
              <a:t>Tudja meg, hogyan kell kiolvasztani a fagyasztót</a:t>
            </a:r>
            <a:r>
              <a:rPr lang="en-US" sz="1200" dirty="0">
                <a:solidFill>
                  <a:srgbClr val="2B2C30"/>
                </a:solidFill>
                <a:ea typeface="Public Sans"/>
                <a:cs typeface="Segoe UI"/>
              </a:rPr>
              <a:t>.</a:t>
            </a:r>
          </a:p>
          <a:p>
            <a:endParaRPr lang="en-GB" dirty="0"/>
          </a:p>
          <a:p>
            <a:r>
              <a:rPr lang="en-GB" dirty="0"/>
              <a:t>https://www.which.co.uk/reviews/fridge-freezers/article/how-to-defrost-your-fridge-freezer-axDiH1G0Zd4i</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6789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Húzza ki a használaton kívüli elektronikus eszközök csatlakozóját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Mi az a „fantom” energia?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92979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Húzza ki a használaton kívüli elektronikus eszközök csatlakozóját </a:t>
            </a:r>
            <a:endParaRPr lang="en-US" sz="1050" dirty="0">
              <a:solidFill>
                <a:schemeClr val="bg1"/>
              </a:solidFill>
            </a:endParaRPr>
          </a:p>
          <a:p>
            <a:pPr marL="457200" indent="-457200" latinLnBrk="0">
              <a:buChar char="•"/>
            </a:pPr>
            <a:r>
              <a:rPr lang="en-US" sz="1200" dirty="0">
                <a:solidFill>
                  <a:srgbClr val="2B2C30"/>
                </a:solidFill>
                <a:ea typeface="Public Sans"/>
                <a:cs typeface="Segoe UI"/>
              </a:rPr>
              <a:t>A „fantom” energia vagy „készenléti” energia az, amikor a készülékek nem használatban vannak, de mégis energiát fogyasztanak.</a:t>
            </a:r>
          </a:p>
          <a:p>
            <a:pPr marL="457200" indent="-457200" latinLnBrk="0">
              <a:buChar char="•"/>
            </a:pPr>
            <a:r>
              <a:rPr lang="en-US" sz="1200" dirty="0">
                <a:solidFill>
                  <a:srgbClr val="2B2C30"/>
                </a:solidFill>
                <a:ea typeface="Public Sans"/>
                <a:cs typeface="Segoe UI"/>
              </a:rPr>
              <a:t>Az intelligens mérőórák adatai alapján ellenőrizheti a „láthatatlan” energiafogyasztást.</a:t>
            </a:r>
          </a:p>
          <a:p>
            <a:pPr marL="457200" indent="-457200" latinLnBrk="0">
              <a:buChar char="•"/>
            </a:pPr>
            <a:r>
              <a:rPr lang="en-US" sz="1200" dirty="0">
                <a:solidFill>
                  <a:srgbClr val="2B2C30"/>
                </a:solidFill>
                <a:ea typeface="Public Sans"/>
                <a:cs typeface="Segoe UI"/>
              </a:rPr>
              <a:t>Fontolja meg a nem használt elektronikus eszközök és készülékek, például töltők, tévék és konyhai készülékek kihúzását. </a:t>
            </a:r>
          </a:p>
          <a:p>
            <a:pPr marL="457200" indent="-457200" latinLnBrk="0">
              <a:buChar char="•"/>
            </a:pPr>
            <a:r>
              <a:rPr lang="en-US" sz="1200" dirty="0">
                <a:solidFill>
                  <a:srgbClr val="2B2C30"/>
                </a:solidFill>
                <a:ea typeface="Public Sans"/>
                <a:cs typeface="Segoe UI"/>
              </a:rPr>
              <a:t>Több eszköz kezeléséhez érdemes </a:t>
            </a:r>
            <a:r>
              <a:rPr lang="en-US" sz="1200" dirty="0">
                <a:solidFill>
                  <a:srgbClr val="2B2C30"/>
                </a:solidFill>
                <a:ea typeface="Public Sans"/>
                <a:cs typeface="Segoe UI"/>
                <a:hlinkClick r:id="rId3"/>
              </a:rPr>
              <a:t>intelligens elosztókat </a:t>
            </a:r>
            <a:r>
              <a:rPr lang="en-US" sz="1200" dirty="0">
                <a:solidFill>
                  <a:srgbClr val="2B2C30"/>
                </a:solidFill>
                <a:ea typeface="Public Sans"/>
                <a:cs typeface="Segoe UI"/>
              </a:rPr>
              <a:t>használni.</a:t>
            </a:r>
            <a:endParaRPr lang="en-US" sz="1200" dirty="0"/>
          </a:p>
          <a:p>
            <a:endParaRPr lang="en-GB" dirty="0"/>
          </a:p>
          <a:p>
            <a:r>
              <a:rPr lang="en-GB" dirty="0"/>
              <a:t>https://science.howstuffworks.com/environmental/green-tech/sustainable/smart-power-strip.htm</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80963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Okosotthon megvalósítása</a:t>
            </a:r>
            <a:endParaRPr lang="en-GB" sz="1050" noProof="0" dirty="0">
              <a:solidFill>
                <a:schemeClr val="bg1"/>
              </a:solidFill>
            </a:endParaRPr>
          </a:p>
          <a:p>
            <a:pPr algn="ctr" latinLnBrk="0"/>
            <a:r>
              <a:rPr lang="en-GB" sz="1200" i="1" noProof="0" dirty="0">
                <a:solidFill>
                  <a:schemeClr val="accent2"/>
                </a:solidFill>
              </a:rPr>
              <a:t>Mely okosotthon-technológiák segíthetnek az energiatakarékosságban, és hogyan működnek?</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90824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Okosotthon megvalósítása</a:t>
            </a:r>
            <a:endParaRPr lang="en-GB" sz="1050" noProof="0" dirty="0">
              <a:solidFill>
                <a:schemeClr val="bg1"/>
              </a:solidFill>
            </a:endParaRPr>
          </a:p>
          <a:p>
            <a:pPr marL="457200" indent="-457200" latinLnBrk="0">
              <a:buChar char="•"/>
            </a:pPr>
            <a:r>
              <a:rPr lang="en-GB" sz="1200" noProof="0" dirty="0">
                <a:solidFill>
                  <a:srgbClr val="2B2C30"/>
                </a:solidFill>
                <a:ea typeface="Public Sans"/>
                <a:cs typeface="Segoe UI"/>
              </a:rPr>
              <a:t>Az intelligens csatlakozók, világítások és termosztátok automatizálják és támogatják az energiaoptimalizálást.</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Ezeket az eszközöket okostelefonos alkalmazásokkal távolról </a:t>
            </a:r>
            <a:r>
              <a:rPr lang="en-GB" sz="1200" dirty="0">
                <a:solidFill>
                  <a:srgbClr val="2B2C30"/>
                </a:solidFill>
                <a:ea typeface="Public Sans"/>
                <a:cs typeface="Segoe UI"/>
              </a:rPr>
              <a:t>lehet </a:t>
            </a:r>
            <a:r>
              <a:rPr lang="en-GB" sz="1200" noProof="0" dirty="0">
                <a:solidFill>
                  <a:srgbClr val="2B2C30"/>
                </a:solidFill>
                <a:ea typeface="Public Sans"/>
                <a:cs typeface="Segoe UI"/>
              </a:rPr>
              <a:t>vezérelni, így valós időben figyelemmel kísérheti és szabályozhatja energiafogyasztását. </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Beállíthatja, hogy a világítás és a készülékek szükség szerint kapcsolódjanak be és ki.</a:t>
            </a:r>
          </a:p>
          <a:p>
            <a:pPr marL="457200" indent="-457200" latinLnBrk="0">
              <a:buChar char="•"/>
            </a:pPr>
            <a:r>
              <a:rPr lang="en-GB" sz="1200" noProof="0" dirty="0">
                <a:solidFill>
                  <a:srgbClr val="2B2C30"/>
                </a:solidFill>
                <a:ea typeface="Public Sans"/>
                <a:cs typeface="Segoe UI"/>
              </a:rPr>
              <a:t>Az intelligens termosztátok segítségével hatékony fűtést és hűtést lehet fenntartani.</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22691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Használjon intelligens termosztátokat</a:t>
            </a:r>
            <a:endParaRPr lang="en-US" sz="1050" kern="1200" dirty="0">
              <a:solidFill>
                <a:schemeClr val="bg1"/>
              </a:solidFill>
              <a:latin typeface="+mn-lt"/>
              <a:ea typeface="+mn-ea"/>
              <a:cs typeface="+mn-cs"/>
            </a:endParaRPr>
          </a:p>
          <a:p>
            <a:pPr algn="ctr" latinLnBrk="0"/>
            <a:r>
              <a:rPr lang="en-US" sz="1200" i="1" dirty="0">
                <a:solidFill>
                  <a:schemeClr val="accent2"/>
                </a:solidFill>
              </a:rPr>
              <a:t>Mi az az intelligens termosztát és hogyan segíthet energiát megtakarítani?</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58622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Használjon intelligens termosztátokat</a:t>
            </a:r>
            <a:endParaRPr lang="en-US" sz="1050" kern="1200" dirty="0">
              <a:solidFill>
                <a:schemeClr val="bg1"/>
              </a:solidFill>
              <a:latin typeface="+mn-lt"/>
              <a:ea typeface="+mn-ea"/>
              <a:cs typeface="+mn-cs"/>
            </a:endParaRPr>
          </a:p>
          <a:p>
            <a:pPr marL="457200" indent="-457200" latinLnBrk="0">
              <a:buFontTx/>
              <a:buChar char="•"/>
            </a:pPr>
            <a:r>
              <a:rPr lang="en-GB" sz="1200" noProof="0" dirty="0">
                <a:solidFill>
                  <a:srgbClr val="2B2C30"/>
                </a:solidFill>
                <a:ea typeface="Public Sans"/>
                <a:cs typeface="Segoe UI"/>
              </a:rPr>
              <a:t>Az intelligens termosztátok lehetővé teszik, hogy okostelefonos </a:t>
            </a:r>
            <a:r>
              <a:rPr lang="en-GB" sz="1200" dirty="0">
                <a:solidFill>
                  <a:srgbClr val="2B2C30"/>
                </a:solidFill>
                <a:ea typeface="Public Sans"/>
                <a:cs typeface="Segoe UI"/>
              </a:rPr>
              <a:t>alkalmazások</a:t>
            </a:r>
            <a:r>
              <a:rPr lang="en-GB" sz="1200" noProof="0" dirty="0">
                <a:solidFill>
                  <a:srgbClr val="2B2C30"/>
                </a:solidFill>
                <a:ea typeface="Public Sans"/>
                <a:cs typeface="Segoe UI"/>
              </a:rPr>
              <a:t> segítségével távolról szabályozza otthonának hőmérsékletét.</a:t>
            </a:r>
          </a:p>
          <a:p>
            <a:pPr marL="457200" indent="-457200" latinLnBrk="0">
              <a:buFontTx/>
              <a:buChar char="•"/>
            </a:pPr>
            <a:r>
              <a:rPr lang="en-GB" sz="1200" noProof="0" dirty="0">
                <a:solidFill>
                  <a:srgbClr val="2B2C30"/>
                </a:solidFill>
                <a:ea typeface="Public Sans"/>
                <a:cs typeface="Segoe UI"/>
              </a:rPr>
              <a:t>Az intelligens termosztátok megtanulják szokásait, és optimalizálják a fűtést és a hűtést az energia-megtakarítás érdekében. Beállíthat hőmérsékleti ütemterveket </a:t>
            </a:r>
            <a:r>
              <a:rPr lang="en-GB" sz="1200" dirty="0">
                <a:solidFill>
                  <a:srgbClr val="2B2C30"/>
                </a:solidFill>
                <a:ea typeface="Public Sans"/>
                <a:cs typeface="Segoe UI"/>
              </a:rPr>
              <a:t>is, </a:t>
            </a:r>
            <a:r>
              <a:rPr lang="en-GB" sz="1200" noProof="0" dirty="0">
                <a:solidFill>
                  <a:srgbClr val="2B2C30"/>
                </a:solidFill>
                <a:ea typeface="Public Sans"/>
                <a:cs typeface="Segoe UI"/>
              </a:rPr>
              <a:t>hogy alvás vagy távollét idején csökkentsék a fűtést és a hűtést.</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032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Használjon elosztókat </a:t>
            </a:r>
            <a:endParaRPr lang="en-US" sz="1050" kern="1200" dirty="0">
              <a:solidFill>
                <a:schemeClr val="bg1"/>
              </a:solidFill>
              <a:latin typeface="+mn-lt"/>
              <a:ea typeface="+mn-ea"/>
              <a:cs typeface="+mn-cs"/>
            </a:endParaRPr>
          </a:p>
          <a:p>
            <a:pPr algn="ctr" latinLnBrk="0"/>
            <a:r>
              <a:rPr lang="en-US" sz="1200" i="1" dirty="0">
                <a:solidFill>
                  <a:schemeClr val="accent2"/>
                </a:solidFill>
              </a:rPr>
              <a:t>Milyen előnyei vannak az intelligens elosztóknak, és hogyan segíthetnek csökkenteni az energiafogyasztást?</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42081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A digitális energetikai átállás mindenkinek lehetőséget kínál arra, hogy jobban megértse saját energiafogyasztását. Az energiafogyasztásunk megértése révén megalapozott döntéseket hozhatunk az energiatakarékosságról, anélkül, hogy kényelmetlenségeket kellene elszenvednünk vagy kényelmünket feláldoznunk. A kis változások is nagy költségmegtakarítást jelenthetnek!  </a:t>
            </a:r>
          </a:p>
          <a:p>
            <a:pPr latinLnBrk="0"/>
            <a:endParaRPr lang="en-GB" sz="1200" dirty="0"/>
          </a:p>
          <a:p>
            <a:pPr latinLnBrk="0"/>
            <a:r>
              <a:rPr lang="en-GB" sz="1200" dirty="0"/>
              <a:t>Ebben a rövid bemutatóban a következőket fogjuk megvizsgálni: </a:t>
            </a:r>
          </a:p>
          <a:p>
            <a:endParaRPr lang="en-GB" sz="1200" dirty="0"/>
          </a:p>
          <a:p>
            <a:pPr marL="457200" indent="-457200" latinLnBrk="0">
              <a:buChar char="•"/>
            </a:pPr>
            <a:r>
              <a:rPr lang="en-GB" sz="1200" dirty="0"/>
              <a:t>Egyszerű lépéseket, amelyekkel megértheti energiafogyasztását.</a:t>
            </a:r>
          </a:p>
          <a:p>
            <a:pPr marL="457200" indent="-457200" latinLnBrk="0">
              <a:buChar char="•"/>
            </a:pPr>
            <a:r>
              <a:rPr lang="en-GB" sz="1200" dirty="0"/>
              <a:t>Pozitív döntések, amelyekkel csökkentheti energiafogyasztását és potenciálisan pénzt takaríthat meg.</a:t>
            </a:r>
          </a:p>
          <a:p>
            <a:pPr latinLnBrk="0"/>
            <a:endParaRPr lang="en-GB" sz="1200" dirty="0"/>
          </a:p>
          <a:p>
            <a:pPr latinLnBrk="0"/>
            <a:r>
              <a:rPr lang="en-GB" sz="1200" dirty="0"/>
              <a:t>Akár házban vagy lakásban él, bérli otthonát, szociális lakásban lakik vagy saját háza van, ez az előadás hasznos tanácsokkal szolgál Önnek.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5792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Használjon elosztókat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A többszörös csatlakozós elosztókkal egyszerre több eszközt is kikapcsolhat. </a:t>
            </a:r>
          </a:p>
          <a:p>
            <a:pPr marL="457200" indent="-457200" latinLnBrk="0">
              <a:buChar char="•"/>
            </a:pPr>
            <a:r>
              <a:rPr lang="en-US" sz="1200" dirty="0">
                <a:solidFill>
                  <a:srgbClr val="2B2C30"/>
                </a:solidFill>
                <a:ea typeface="Public Sans"/>
                <a:cs typeface="Segoe UI"/>
              </a:rPr>
              <a:t>Az intelligens elosztók automatikusan kikapcsolják a nem használt eszközök áramellátását. Az intelligens elosztókat okostelefonos alkalmazásokon keresztül távolról is kezelheti.</a:t>
            </a:r>
          </a:p>
          <a:p>
            <a:pPr marL="457200" indent="-457200" latinLnBrk="0">
              <a:buFontTx/>
              <a:buChar char="•"/>
            </a:pPr>
            <a:r>
              <a:rPr lang="en-US" sz="1200" dirty="0">
                <a:solidFill>
                  <a:srgbClr val="2B2C30"/>
                </a:solidFill>
                <a:ea typeface="Public Sans"/>
                <a:cs typeface="Segoe UI"/>
              </a:rPr>
              <a:t>A többszörös csatlakozós elosztók csökkentik az állóképes energiafogyasztást anélkül, hogy csökkentenék a kényelmet. </a:t>
            </a:r>
          </a:p>
          <a:p>
            <a:pPr marL="457200" indent="-457200" latinLnBrk="0">
              <a:buChar char="•"/>
            </a:pPr>
            <a:endParaRPr lang="en-US" sz="1200" dirty="0">
              <a:solidFill>
                <a:srgbClr val="2B2C30"/>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2442537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Együttműködés: az energiaközösségek szerepe </a:t>
            </a:r>
            <a:endParaRPr lang="en-US" sz="1050" dirty="0">
              <a:solidFill>
                <a:schemeClr val="bg1"/>
              </a:solidFill>
              <a:latin typeface="Calibri"/>
              <a:ea typeface="Calibri"/>
              <a:cs typeface="Calibri"/>
            </a:endParaRPr>
          </a:p>
          <a:p>
            <a:pPr algn="ctr" latinLnBrk="0"/>
            <a:r>
              <a:rPr lang="en-GB" sz="1200" i="1" noProof="0" dirty="0">
                <a:solidFill>
                  <a:schemeClr val="accent2"/>
                </a:solidFill>
              </a:rPr>
              <a:t>Hogyan segíthet Önnek és szomszédainak az energiaközösségben való részvétel?</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4103615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Együttműködés: az energiaközösségek szerepe </a:t>
            </a:r>
            <a:endParaRPr lang="en-US" sz="1050" dirty="0">
              <a:solidFill>
                <a:schemeClr val="bg1"/>
              </a:solidFill>
              <a:latin typeface="Calibri"/>
              <a:ea typeface="Calibri"/>
              <a:cs typeface="Calibri"/>
            </a:endParaRPr>
          </a:p>
          <a:p>
            <a:pPr marL="457200" indent="-457200" latinLnBrk="0">
              <a:buChar char="•"/>
            </a:pPr>
            <a:r>
              <a:rPr lang="en-US" sz="1200" dirty="0">
                <a:solidFill>
                  <a:srgbClr val="2B2C30"/>
                </a:solidFill>
                <a:ea typeface="Public Sans"/>
                <a:cs typeface="Segoe UI"/>
              </a:rPr>
              <a:t>Az </a:t>
            </a:r>
            <a:r>
              <a:rPr lang="en-US" sz="1200" dirty="0" err="1">
                <a:solidFill>
                  <a:srgbClr val="2B2C30"/>
                </a:solidFill>
                <a:ea typeface="Public Sans"/>
                <a:cs typeface="Segoe UI"/>
              </a:rPr>
              <a:t>energiaközösségek</a:t>
            </a:r>
            <a:r>
              <a:rPr lang="en-US" sz="1200" dirty="0">
                <a:solidFill>
                  <a:srgbClr val="2B2C30"/>
                </a:solidFill>
                <a:ea typeface="Public Sans"/>
                <a:cs typeface="Segoe UI"/>
              </a:rPr>
              <a:t> közösen fektetnek be megújuló energia projektekbe, megosztják erőforrásaikat és támogatják egymást az energiafogyasztás csökkentésében. </a:t>
            </a:r>
          </a:p>
          <a:p>
            <a:pPr marL="457200" indent="-457200" latinLnBrk="0">
              <a:buChar char="•"/>
            </a:pPr>
            <a:r>
              <a:rPr lang="en-US" sz="1200" dirty="0">
                <a:solidFill>
                  <a:srgbClr val="2B2C30"/>
                </a:solidFill>
                <a:ea typeface="Public Sans"/>
                <a:cs typeface="Segoe UI"/>
                <a:hlinkClick r:id="rId3"/>
              </a:rPr>
              <a:t>Európában több </a:t>
            </a:r>
            <a:r>
              <a:rPr lang="en-US" sz="1200" dirty="0" err="1">
                <a:solidFill>
                  <a:srgbClr val="2B2C30"/>
                </a:solidFill>
                <a:ea typeface="Public Sans"/>
                <a:cs typeface="Segoe UI"/>
                <a:hlinkClick r:id="rId3"/>
              </a:rPr>
              <a:t>ezer</a:t>
            </a:r>
            <a:r>
              <a:rPr lang="en-US" sz="1200" dirty="0">
                <a:solidFill>
                  <a:srgbClr val="2B2C30"/>
                </a:solidFill>
                <a:ea typeface="Public Sans"/>
                <a:cs typeface="Segoe UI"/>
                <a:hlinkClick r:id="rId3"/>
              </a:rPr>
              <a:t> </a:t>
            </a:r>
            <a:r>
              <a:rPr lang="en-US" sz="1200" dirty="0" err="1">
                <a:solidFill>
                  <a:srgbClr val="2B2C30"/>
                </a:solidFill>
                <a:ea typeface="Public Sans"/>
                <a:cs typeface="Segoe UI"/>
                <a:hlinkClick r:id="rId3"/>
              </a:rPr>
              <a:t>energiaközösség</a:t>
            </a:r>
            <a:r>
              <a:rPr lang="en-US" sz="1200" dirty="0">
                <a:solidFill>
                  <a:srgbClr val="2B2C30"/>
                </a:solidFill>
                <a:ea typeface="Public Sans"/>
                <a:cs typeface="Segoe UI"/>
                <a:hlinkClick r:id="rId3"/>
              </a:rPr>
              <a:t> működik</a:t>
            </a:r>
            <a:r>
              <a:rPr lang="en-US" sz="1200" dirty="0">
                <a:solidFill>
                  <a:srgbClr val="2B2C30"/>
                </a:solidFill>
                <a:ea typeface="Public Sans"/>
                <a:cs typeface="Segoe UI"/>
              </a:rPr>
              <a:t>.</a:t>
            </a:r>
          </a:p>
          <a:p>
            <a:pPr marL="457200" indent="-457200" latinLnBrk="0">
              <a:buFontTx/>
              <a:buChar char="•"/>
            </a:pPr>
            <a:r>
              <a:rPr lang="en-US" sz="1200" dirty="0">
                <a:solidFill>
                  <a:srgbClr val="2B2C30"/>
                </a:solidFill>
                <a:ea typeface="Public Sans"/>
                <a:cs typeface="Segoe UI"/>
              </a:rPr>
              <a:t>Csatlakozzon </a:t>
            </a:r>
            <a:r>
              <a:rPr lang="en-US" sz="1200" dirty="0" err="1">
                <a:solidFill>
                  <a:srgbClr val="2B2C30"/>
                </a:solidFill>
                <a:ea typeface="Public Sans"/>
                <a:cs typeface="Segoe UI"/>
              </a:rPr>
              <a:t>egy</a:t>
            </a:r>
            <a:r>
              <a:rPr lang="en-US" sz="1200" dirty="0">
                <a:solidFill>
                  <a:srgbClr val="2B2C30"/>
                </a:solidFill>
                <a:ea typeface="Public Sans"/>
                <a:cs typeface="Segoe UI"/>
              </a:rPr>
              <a:t> </a:t>
            </a:r>
            <a:r>
              <a:rPr lang="en-US" sz="1200" dirty="0" err="1">
                <a:solidFill>
                  <a:srgbClr val="2B2C30"/>
                </a:solidFill>
                <a:ea typeface="Public Sans"/>
                <a:cs typeface="Segoe UI"/>
              </a:rPr>
              <a:t>energiaközösséghez</a:t>
            </a:r>
            <a:r>
              <a:rPr lang="en-US" sz="1200" dirty="0">
                <a:solidFill>
                  <a:srgbClr val="2B2C30"/>
                </a:solidFill>
                <a:ea typeface="Public Sans"/>
                <a:cs typeface="Segoe UI"/>
              </a:rPr>
              <a:t>, vagy alapítson egyet, hogy szomszédjaival együttműködve energiatakarékossági kezdeményezéseket valósítson meg. </a:t>
            </a:r>
            <a:endParaRPr lang="en-US" sz="1200" dirty="0">
              <a:ea typeface="Public Sans"/>
            </a:endParaRPr>
          </a:p>
          <a:p>
            <a:pPr marL="457200" indent="-457200" latinLnBrk="0">
              <a:buChar char="•"/>
            </a:pPr>
            <a:r>
              <a:rPr lang="en-US" sz="1200" dirty="0">
                <a:solidFill>
                  <a:srgbClr val="2B2C30"/>
                </a:solidFill>
                <a:ea typeface="Public Sans"/>
                <a:cs typeface="Segoe UI"/>
              </a:rPr>
              <a:t>Az együttműködés révén a tagok részesülhetnek a megosztott tudásból, a nagykereskedelmi vásárlóerőből és a jobb energiaárakért folytatott kollektív tárgyalásokból.</a:t>
            </a:r>
            <a:r>
              <a:rPr lang="en-US" sz="1200" dirty="0">
                <a:solidFill>
                  <a:srgbClr val="2B2C30"/>
                </a:solidFill>
                <a:ea typeface="Public Sans"/>
                <a:cs typeface="Public Sans"/>
              </a:rPr>
              <a:t> </a:t>
            </a:r>
            <a:endParaRPr lang="en-US" sz="1200" dirty="0"/>
          </a:p>
          <a:p>
            <a:endParaRPr lang="en-GB" dirty="0"/>
          </a:p>
          <a:p>
            <a:endParaRPr lang="en-GB" dirty="0"/>
          </a:p>
          <a:p>
            <a:r>
              <a:rPr lang="en-GB" dirty="0"/>
              <a:t>https://www.rescoop.eu</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39573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Tudja meg, hol kaphat támogatást </a:t>
            </a:r>
            <a:endParaRPr lang="en-US" sz="1050" kern="1200" dirty="0">
              <a:solidFill>
                <a:schemeClr val="bg1"/>
              </a:solidFill>
              <a:latin typeface="+mn-lt"/>
              <a:ea typeface="+mn-ea"/>
              <a:cs typeface="+mn-cs"/>
            </a:endParaRPr>
          </a:p>
          <a:p>
            <a:pPr algn="ctr" latinLnBrk="0"/>
            <a:r>
              <a:rPr lang="en-GB" sz="1200" i="1" noProof="0" dirty="0">
                <a:solidFill>
                  <a:schemeClr val="accent2"/>
                </a:solidFill>
              </a:rPr>
              <a:t>Hogyan tudnak a helyi energiaügyi csoportok és szervezetek támogatni az energiatakarékossági célok elérésében?</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4419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Tudja meg, hol kaphat támogatást </a:t>
            </a:r>
            <a:endParaRPr lang="en-US" sz="1050" kern="1200" dirty="0">
              <a:solidFill>
                <a:schemeClr val="bg1"/>
              </a:solidFill>
              <a:latin typeface="+mn-lt"/>
              <a:ea typeface="+mn-ea"/>
              <a:cs typeface="+mn-cs"/>
            </a:endParaRPr>
          </a:p>
          <a:p>
            <a:pPr marL="457200" indent="-457200" latinLnBrk="0">
              <a:buChar char="•"/>
            </a:pPr>
            <a:r>
              <a:rPr lang="en-GB" sz="1200" noProof="0" dirty="0">
                <a:solidFill>
                  <a:srgbClr val="2B2C30"/>
                </a:solidFill>
                <a:ea typeface="Public Sans"/>
                <a:cs typeface="Segoe UI"/>
              </a:rPr>
              <a:t>Keressen helyi energiaügyi csoportokat, szervezeteket és kormányzati programokat, amelyek erőforrásokat és támogatást nyújtanak az energiatakarékossági kezdeményezésekhez. </a:t>
            </a:r>
          </a:p>
          <a:p>
            <a:pPr marL="457200" indent="-457200" latinLnBrk="0">
              <a:buChar char="•"/>
            </a:pPr>
            <a:r>
              <a:rPr lang="en-GB" sz="1200" noProof="0" dirty="0">
                <a:solidFill>
                  <a:srgbClr val="2B2C30"/>
                </a:solidFill>
                <a:ea typeface="Public Sans"/>
                <a:cs typeface="Segoe UI"/>
              </a:rPr>
              <a:t>Ezek a csoportok értékes információkkal, technikai segítségnyújtással, néha akár pénzügyi ösztönzőkkel is segíthetnek az energiahatékony gyakorlatok bevezetésében. </a:t>
            </a:r>
          </a:p>
          <a:p>
            <a:pPr marL="457200" indent="-457200" latinLnBrk="0">
              <a:buChar char="•"/>
            </a:pPr>
            <a:r>
              <a:rPr lang="en-GB" sz="1200" noProof="0" dirty="0">
                <a:solidFill>
                  <a:srgbClr val="2B2C30"/>
                </a:solidFill>
                <a:ea typeface="Public Sans"/>
                <a:cs typeface="Segoe UI"/>
              </a:rPr>
              <a:t>Keresse meg az elérhető forrásokat online adatbázisokban, közösségi fórumokon és helyi kormányzati weboldalakon.</a:t>
            </a:r>
            <a:endParaRPr lang="en-GB" sz="1200" noProof="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422388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Következő lépések</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Ha többet szeretne megtudni a digitális energetikai átállásról, az alábbi források hasznosak lehetnek: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Tekintse meg az Every1 rövid tanfolyamcsomagját: </a:t>
            </a:r>
            <a:r>
              <a:rPr lang="en-US" altLang="ko-KR" sz="1200" i="1" dirty="0">
                <a:solidFill>
                  <a:srgbClr val="373737"/>
                </a:solidFill>
                <a:ea typeface="맑은 고딕"/>
                <a:hlinkClick r:id="rId3"/>
              </a:rPr>
              <a:t>Digital Energy Essentials </a:t>
            </a:r>
            <a:r>
              <a:rPr lang="en-US" altLang="ko-KR" sz="1200" i="1" dirty="0">
                <a:solidFill>
                  <a:srgbClr val="373737"/>
                </a:solidFill>
                <a:ea typeface="맑은 고딕"/>
              </a:rPr>
              <a:t>(A digitális energia alapjai).</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Olvassa el az Every1 információs füzetét: </a:t>
            </a:r>
            <a:r>
              <a:rPr lang="en-US" altLang="ko-KR" sz="1200" i="1" dirty="0">
                <a:solidFill>
                  <a:srgbClr val="373737"/>
                </a:solidFill>
                <a:hlinkClick r:id="rId4"/>
              </a:rPr>
              <a:t>Mi az az energiaközösség és miért érdemes csatlakozni hozzá?</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Olvassa el az Energy Monitor cikkét: </a:t>
            </a:r>
            <a:r>
              <a:rPr lang="en-US" altLang="ko-KR" sz="1200" i="1" dirty="0">
                <a:solidFill>
                  <a:srgbClr val="373737"/>
                </a:solidFill>
                <a:hlinkClick r:id="rId5"/>
              </a:rPr>
              <a:t>A megújuló energiatechnológiákkal kapcsolatos mítoszok eloszlatása</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Tudjon meg többet az Every1 projekt tanulási anyagaival kapcsolatban.</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47800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Köszönetnyilvánítás</a:t>
            </a:r>
          </a:p>
          <a:p>
            <a:pPr latinLnBrk="0"/>
            <a:r>
              <a:rPr lang="en-GB" dirty="0"/>
              <a:t>Ez a diavetítés, amelynek címe</a:t>
            </a:r>
            <a:r>
              <a:rPr lang="en-GB" i="1" dirty="0"/>
              <a:t>: Vegyen részt a digitális energetikai átállásban: 10 egyszerű lépés, amit ma megtehet! </a:t>
            </a:r>
            <a:r>
              <a:rPr lang="en-GB" dirty="0"/>
              <a:t>az Every1 projekt keretében készült, és </a:t>
            </a:r>
            <a:r>
              <a:rPr lang="en-GB" dirty="0">
                <a:hlinkClick r:id="rId3"/>
              </a:rPr>
              <a:t>CC BY-SA 4.0 </a:t>
            </a:r>
            <a:r>
              <a:rPr lang="en-GB" dirty="0"/>
              <a:t>licenc alatt áll, hacsak másképp nem jelezzük. </a:t>
            </a:r>
          </a:p>
          <a:p>
            <a:pPr latinLnBrk="0"/>
            <a:endParaRPr lang="en-GB" dirty="0"/>
          </a:p>
          <a:p>
            <a:pPr latinLnBrk="0"/>
            <a:r>
              <a:rPr lang="en-GB" dirty="0"/>
              <a:t>A prezentációban a következő képek szerepelnek: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Borítókép: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szerző: </a:t>
            </a:r>
            <a:r>
              <a:rPr lang="en-US" dirty="0" err="1">
                <a:solidFill>
                  <a:schemeClr val="dk1"/>
                </a:solidFill>
                <a:ea typeface="Public Sans"/>
                <a:cs typeface="Public Sans"/>
                <a:sym typeface="Public Sans"/>
              </a:rPr>
              <a:t>stekelbes</a:t>
            </a:r>
            <a:r>
              <a:rPr lang="en-US" dirty="0">
                <a:solidFill>
                  <a:schemeClr val="dk1"/>
                </a:solidFill>
                <a:ea typeface="Public Sans"/>
                <a:cs typeface="Public Sans"/>
                <a:sym typeface="Public Sans"/>
              </a:rPr>
              <a:t>, licenc: </a:t>
            </a:r>
            <a:r>
              <a:rPr lang="en-US" dirty="0">
                <a:solidFill>
                  <a:schemeClr val="dk1"/>
                </a:solidFill>
                <a:ea typeface="Public Sans"/>
                <a:cs typeface="Public Sans"/>
                <a:sym typeface="Public Sans"/>
                <a:hlinkClick r:id="rId5"/>
              </a:rPr>
              <a:t>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Bevezető szöveg kép: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by Loraine and Mark, </a:t>
            </a:r>
            <a:r>
              <a:rPr lang="en-US" dirty="0">
                <a:solidFill>
                  <a:schemeClr val="dk1"/>
                </a:solidFill>
                <a:ea typeface="Public Sans"/>
                <a:cs typeface="Public Sans"/>
                <a:sym typeface="Public Sans"/>
                <a:hlinkClick r:id="rId7"/>
              </a:rPr>
              <a:t>CC BY-SA 2.0 </a:t>
            </a:r>
            <a:r>
              <a:rPr lang="en-US" dirty="0">
                <a:solidFill>
                  <a:schemeClr val="dk1"/>
                </a:solidFill>
                <a:ea typeface="Public Sans"/>
                <a:cs typeface="Public Sans"/>
                <a:sym typeface="Public Sans"/>
              </a:rPr>
              <a:t>licenc alatt.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Ismerje meg saját energiafogyasztását: </a:t>
            </a:r>
            <a:r>
              <a:rPr lang="en-GB" b="0" i="0" dirty="0" err="1">
                <a:solidFill>
                  <a:srgbClr val="242424"/>
                </a:solidFill>
                <a:effectLst/>
                <a:hlinkClick r:id="rId8"/>
              </a:rPr>
              <a:t>Vorarlberger </a:t>
            </a:r>
            <a:r>
              <a:rPr lang="en-GB" b="0" i="0" dirty="0">
                <a:solidFill>
                  <a:srgbClr val="242424"/>
                </a:solidFill>
                <a:effectLst/>
                <a:hlinkClick r:id="rId8"/>
              </a:rPr>
              <a:t>Kraftwerke-Energy meter (electro)-smart meter-02ASD</a:t>
            </a:r>
            <a:r>
              <a:rPr lang="en-GB" b="0" i="0" dirty="0">
                <a:solidFill>
                  <a:srgbClr val="242424"/>
                </a:solidFill>
                <a:effectLst/>
              </a:rPr>
              <a:t>, </a:t>
            </a:r>
            <a:r>
              <a:rPr lang="en-GB" b="0" i="0" dirty="0" err="1">
                <a:solidFill>
                  <a:srgbClr val="242424"/>
                </a:solidFill>
                <a:effectLst/>
              </a:rPr>
              <a:t>Asurnipal</a:t>
            </a:r>
            <a:r>
              <a:rPr lang="en-GB" b="0" i="0" dirty="0">
                <a:solidFill>
                  <a:srgbClr val="242424"/>
                </a:solidFill>
                <a:effectLst/>
              </a:rPr>
              <a:t>, </a:t>
            </a:r>
            <a:r>
              <a:rPr lang="en-GB" b="0" i="0" dirty="0">
                <a:solidFill>
                  <a:srgbClr val="242424"/>
                </a:solidFill>
                <a:effectLst/>
                <a:hlinkClick r:id="rId3"/>
              </a:rPr>
              <a:t>CC BY-SA 4.0 </a:t>
            </a:r>
            <a:r>
              <a:rPr lang="en-GB" b="0" i="0" dirty="0">
                <a:solidFill>
                  <a:srgbClr val="242424"/>
                </a:solidFill>
                <a:effectLst/>
              </a:rPr>
              <a:t>licenc alatt.</a:t>
            </a:r>
          </a:p>
          <a:p>
            <a:pPr marL="285750" indent="-285750" latinLnBrk="0">
              <a:buFont typeface="Arial" panose="020B0604020202020204" pitchFamily="34" charset="0"/>
              <a:buChar char="•"/>
            </a:pPr>
            <a:r>
              <a:rPr lang="en-GB" dirty="0">
                <a:solidFill>
                  <a:srgbClr val="242424"/>
                </a:solidFill>
              </a:rPr>
              <a:t>Válasszon energiaszolgáltatási szerződést: </a:t>
            </a:r>
            <a:r>
              <a:rPr lang="en-GB" sz="1200" dirty="0">
                <a:solidFill>
                  <a:srgbClr val="242424"/>
                </a:solidFill>
                <a:ea typeface="Public Sans"/>
                <a:cs typeface="Public Sans"/>
                <a:sym typeface="Public Sans"/>
                <a:hlinkClick r:id="rId9"/>
              </a:rPr>
              <a:t>Electricity bills with lightbulb and calculator </a:t>
            </a:r>
            <a:r>
              <a:rPr lang="en-GB" sz="1200" dirty="0">
                <a:solidFill>
                  <a:srgbClr val="242424"/>
                </a:solidFill>
                <a:ea typeface="Public Sans"/>
                <a:cs typeface="Public Sans"/>
                <a:sym typeface="Public Sans"/>
              </a:rPr>
              <a:t>by Uswitch.com Images </a:t>
            </a:r>
            <a:r>
              <a:rPr lang="en-GB" noProof="0" dirty="0">
                <a:solidFill>
                  <a:schemeClr val="dk1"/>
                </a:solidFill>
                <a:ea typeface="Public Sans"/>
                <a:cs typeface="Public Sans"/>
                <a:sym typeface="Public Sans"/>
                <a:hlinkClick r:id="rId10"/>
              </a:rPr>
              <a:t>CC BY 2.0 </a:t>
            </a:r>
            <a:r>
              <a:rPr lang="en-GB" dirty="0">
                <a:solidFill>
                  <a:srgbClr val="242424"/>
                </a:solidFill>
              </a:rPr>
              <a:t>licenc alatt</a:t>
            </a:r>
            <a:r>
              <a:rPr lang="en-GB" sz="1200" dirty="0">
                <a:solidFill>
                  <a:srgbClr val="242424"/>
                </a:solidFill>
                <a:ea typeface="Public Sans"/>
                <a:cs typeface="Public Sans"/>
                <a:sym typeface="Public Sans"/>
              </a:rPr>
              <a:t> áll</a:t>
            </a:r>
            <a:r>
              <a:rPr lang="en-GB" dirty="0">
                <a:solidFill>
                  <a:srgbClr val="242424"/>
                </a:solidFill>
              </a:rPr>
              <a:t>. Ez a kép kivágásra került.</a:t>
            </a:r>
          </a:p>
          <a:p>
            <a:pPr marL="285750" indent="-285750" latinLnBrk="0">
              <a:buFont typeface="Arial" panose="020B0604020202020204" pitchFamily="34" charset="0"/>
              <a:buChar char="•"/>
            </a:pPr>
            <a:r>
              <a:rPr lang="en-GB" dirty="0">
                <a:solidFill>
                  <a:srgbClr val="242424"/>
                </a:solidFill>
              </a:rPr>
              <a:t>Növelje a hatékonyságot: Fektessen be fehérárukba: </a:t>
            </a:r>
            <a:r>
              <a:rPr lang="en-GB" dirty="0">
                <a:solidFill>
                  <a:srgbClr val="242424"/>
                </a:solidFill>
                <a:hlinkClick r:id="rId11"/>
              </a:rPr>
              <a:t>Samsung</a:t>
            </a:r>
            <a:r>
              <a:rPr lang="en-GB" dirty="0">
                <a:solidFill>
                  <a:srgbClr val="242424"/>
                </a:solidFill>
              </a:rPr>
              <a:t>, </a:t>
            </a:r>
            <a:r>
              <a:rPr lang="en-GB" dirty="0" err="1">
                <a:solidFill>
                  <a:srgbClr val="242424"/>
                </a:solidFill>
              </a:rPr>
              <a:t>CODE_n</a:t>
            </a:r>
            <a:r>
              <a:rPr lang="en-GB" dirty="0">
                <a:solidFill>
                  <a:srgbClr val="242424"/>
                </a:solidFill>
              </a:rPr>
              <a:t>, </a:t>
            </a:r>
            <a:r>
              <a:rPr lang="en-GB" dirty="0">
                <a:solidFill>
                  <a:srgbClr val="242424"/>
                </a:solidFill>
                <a:hlinkClick r:id="rId10"/>
              </a:rPr>
              <a:t>CC BY 2.0 </a:t>
            </a:r>
            <a:r>
              <a:rPr lang="en-GB" dirty="0">
                <a:solidFill>
                  <a:srgbClr val="242424"/>
                </a:solidFill>
              </a:rPr>
              <a:t>licenc. </a:t>
            </a:r>
          </a:p>
          <a:p>
            <a:pPr marL="285750" indent="-285750" latinLnBrk="0">
              <a:buFont typeface="Arial" panose="020B0604020202020204" pitchFamily="34" charset="0"/>
              <a:buChar char="•"/>
            </a:pPr>
            <a:r>
              <a:rPr lang="en-GB" dirty="0">
                <a:solidFill>
                  <a:srgbClr val="242424"/>
                </a:solidFill>
              </a:rPr>
              <a:t>Húzza ki a használaton kívüli elektronikai eszközök dugaszát: </a:t>
            </a:r>
            <a:r>
              <a:rPr lang="en-GB" dirty="0">
                <a:solidFill>
                  <a:srgbClr val="242424"/>
                </a:solidFill>
                <a:hlinkClick r:id="rId12"/>
              </a:rPr>
              <a:t>Vízforraló</a:t>
            </a:r>
            <a:r>
              <a:rPr lang="en-GB" dirty="0">
                <a:solidFill>
                  <a:srgbClr val="242424"/>
                </a:solidFill>
              </a:rPr>
              <a:t>, Denis Sylvester Hurd,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Vezessen be okosotthont: </a:t>
            </a:r>
            <a:r>
              <a:rPr lang="en-GB" noProof="0" dirty="0">
                <a:solidFill>
                  <a:schemeClr val="dk1"/>
                </a:solidFill>
                <a:ea typeface="Public Sans"/>
                <a:cs typeface="Public Sans"/>
                <a:sym typeface="Public Sans"/>
                <a:hlinkClick r:id="rId14"/>
              </a:rPr>
              <a:t>UMAX U-Smart </a:t>
            </a:r>
            <a:r>
              <a:rPr lang="en-GB" noProof="0" dirty="0" err="1">
                <a:solidFill>
                  <a:schemeClr val="dk1"/>
                </a:solidFill>
                <a:ea typeface="Public Sans"/>
                <a:cs typeface="Public Sans"/>
                <a:sym typeface="Public Sans"/>
                <a:hlinkClick r:id="rId14"/>
              </a:rPr>
              <a:t>Wifi</a:t>
            </a:r>
            <a:r>
              <a:rPr lang="en-GB" noProof="0" dirty="0">
                <a:solidFill>
                  <a:schemeClr val="dk1"/>
                </a:solidFill>
                <a:ea typeface="Public Sans"/>
                <a:cs typeface="Public Sans"/>
                <a:sym typeface="Public Sans"/>
                <a:hlinkClick r:id="rId14"/>
              </a:rPr>
              <a:t> izzó</a:t>
            </a:r>
            <a:r>
              <a:rPr lang="en-GB" noProof="0" dirty="0">
                <a:solidFill>
                  <a:schemeClr val="dk1"/>
                </a:solidFill>
                <a:ea typeface="Public Sans"/>
                <a:cs typeface="Public Sans"/>
                <a:sym typeface="Public Sans"/>
              </a:rPr>
              <a:t>, Jirka Matousek, </a:t>
            </a:r>
            <a:r>
              <a:rPr lang="en-GB" noProof="0" dirty="0">
                <a:solidFill>
                  <a:schemeClr val="dk1"/>
                </a:solidFill>
                <a:ea typeface="Public Sans"/>
                <a:cs typeface="Public Sans"/>
                <a:sym typeface="Public Sans"/>
                <a:hlinkClick r:id="rId10"/>
              </a:rPr>
              <a:t>CC BY 2.0 </a:t>
            </a:r>
            <a:r>
              <a:rPr lang="en-GB" noProof="0" dirty="0">
                <a:solidFill>
                  <a:schemeClr val="dk1"/>
                </a:solidFill>
                <a:ea typeface="Public Sans"/>
                <a:cs typeface="Public Sans"/>
                <a:sym typeface="Public Sans"/>
              </a:rPr>
              <a:t>licenc.</a:t>
            </a:r>
          </a:p>
          <a:p>
            <a:pPr marL="285750" indent="-285750" latinLnBrk="0">
              <a:buFont typeface="Arial" panose="020B0604020202020204" pitchFamily="34" charset="0"/>
              <a:buChar char="•"/>
            </a:pPr>
            <a:r>
              <a:rPr lang="en-GB" dirty="0">
                <a:solidFill>
                  <a:schemeClr val="dk1"/>
                </a:solidFill>
                <a:sym typeface="Public Sans"/>
              </a:rPr>
              <a:t>Rendszeresen olvassza ki a fagyasztót: </a:t>
            </a:r>
            <a:r>
              <a:rPr lang="en-GB" dirty="0">
                <a:solidFill>
                  <a:schemeClr val="dk1"/>
                </a:solidFill>
                <a:sym typeface="Public Sans"/>
                <a:hlinkClick r:id="rId15"/>
              </a:rPr>
              <a:t>Fagyasztó cseppkövek</a:t>
            </a:r>
            <a:r>
              <a:rPr lang="en-GB" dirty="0">
                <a:solidFill>
                  <a:schemeClr val="dk1"/>
                </a:solidFill>
                <a:sym typeface="Public Sans"/>
              </a:rPr>
              <a:t>, Anders Sandberg, </a:t>
            </a:r>
            <a:r>
              <a:rPr lang="en-GB" dirty="0">
                <a:solidFill>
                  <a:srgbClr val="242424"/>
                </a:solidFill>
                <a:hlinkClick r:id="rId10"/>
              </a:rPr>
              <a:t>CC BY 2.0 </a:t>
            </a:r>
            <a:r>
              <a:rPr lang="en-GB" dirty="0">
                <a:solidFill>
                  <a:srgbClr val="242424"/>
                </a:solidFill>
              </a:rPr>
              <a:t>licenc.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Köszönetnyilvánítás</a:t>
            </a:r>
          </a:p>
          <a:p>
            <a:pPr marL="285750" indent="-285750" latinLnBrk="0">
              <a:buFont typeface="Arial" panose="020B0604020202020204" pitchFamily="34" charset="0"/>
              <a:buChar char="•"/>
            </a:pPr>
            <a:r>
              <a:rPr lang="en-GB" dirty="0">
                <a:solidFill>
                  <a:srgbClr val="242424"/>
                </a:solidFill>
              </a:rPr>
              <a:t>Használjon intelligens termosztátokat: Az energiatakarékos viselkedés népszerűsítése: </a:t>
            </a:r>
            <a:r>
              <a:rPr lang="en-GB" dirty="0">
                <a:solidFill>
                  <a:srgbClr val="242424"/>
                </a:solidFill>
                <a:hlinkClick r:id="rId3"/>
              </a:rPr>
              <a:t>állítsa be a termosztátot </a:t>
            </a:r>
            <a:r>
              <a:rPr lang="en-GB" dirty="0" err="1">
                <a:solidFill>
                  <a:srgbClr val="242424"/>
                </a:solidFill>
              </a:rPr>
              <a:t>a</a:t>
            </a:r>
            <a:r>
              <a:rPr lang="en-GB" dirty="0">
                <a:solidFill>
                  <a:srgbClr val="242424"/>
                </a:solidFill>
              </a:rPr>
              <a:t> CORGI </a:t>
            </a:r>
            <a:r>
              <a:rPr lang="en-GB" dirty="0" err="1">
                <a:solidFill>
                  <a:srgbClr val="242424"/>
                </a:solidFill>
              </a:rPr>
              <a:t>HomePlan</a:t>
            </a:r>
            <a:r>
              <a:rPr lang="en-GB" dirty="0">
                <a:solidFill>
                  <a:srgbClr val="242424"/>
                </a:solidFill>
              </a:rPr>
              <a:t> által, </a:t>
            </a:r>
            <a:r>
              <a:rPr lang="en-GB" noProof="0" dirty="0">
                <a:solidFill>
                  <a:schemeClr val="dk1"/>
                </a:solidFill>
                <a:ea typeface="Public Sans"/>
                <a:cs typeface="Public Sans"/>
                <a:sym typeface="Public Sans"/>
                <a:hlinkClick r:id="rId4"/>
              </a:rPr>
              <a:t>CC BY 2.0 </a:t>
            </a:r>
            <a:r>
              <a:rPr lang="en-GB" dirty="0">
                <a:solidFill>
                  <a:srgbClr val="242424"/>
                </a:solidFill>
              </a:rPr>
              <a:t>licenc alapján</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Használjon elosztókat: </a:t>
            </a:r>
            <a:r>
              <a:rPr lang="en-GB" dirty="0">
                <a:solidFill>
                  <a:schemeClr val="dk1"/>
                </a:solidFill>
                <a:sym typeface="Public Sans"/>
                <a:hlinkClick r:id="rId5"/>
              </a:rPr>
              <a:t>Elosztók hosszabbító kábellel.jpg </a:t>
            </a:r>
            <a:r>
              <a:rPr lang="en-GB" dirty="0">
                <a:solidFill>
                  <a:schemeClr val="dk1"/>
                </a:solidFill>
                <a:sym typeface="Public Sans"/>
              </a:rPr>
              <a:t>Dmitry Makeev által, </a:t>
            </a:r>
            <a:r>
              <a:rPr lang="en-GB" dirty="0">
                <a:solidFill>
                  <a:schemeClr val="dk1"/>
                </a:solidFill>
                <a:sym typeface="Public Sans"/>
                <a:hlinkClick r:id="rId6"/>
              </a:rPr>
              <a:t>CC BY-SA 4.0 </a:t>
            </a:r>
            <a:r>
              <a:rPr lang="en-GB" dirty="0">
                <a:solidFill>
                  <a:schemeClr val="dk1"/>
                </a:solidFill>
                <a:sym typeface="Public Sans"/>
              </a:rPr>
              <a:t>licenc alatt.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Dolgozzunk együtt: Az energiaközösségek szerepe: </a:t>
            </a:r>
            <a:r>
              <a:rPr lang="en-GB" dirty="0">
                <a:solidFill>
                  <a:schemeClr val="dk1"/>
                </a:solidFill>
                <a:ea typeface="Public Sans"/>
                <a:cs typeface="Public Sans"/>
                <a:sym typeface="Public Sans"/>
                <a:hlinkClick r:id="rId7"/>
              </a:rPr>
              <a:t>Tiszta energia a </a:t>
            </a:r>
            <a:r>
              <a:rPr lang="en-GB" dirty="0" err="1">
                <a:solidFill>
                  <a:schemeClr val="dk1"/>
                </a:solidFill>
                <a:ea typeface="Public Sans"/>
                <a:cs typeface="Public Sans"/>
                <a:sym typeface="Public Sans"/>
                <a:hlinkClick r:id="rId7"/>
              </a:rPr>
              <a:t>Föld napján</a:t>
            </a:r>
            <a:r>
              <a:rPr lang="en-GB" dirty="0">
                <a:solidFill>
                  <a:schemeClr val="dk1"/>
                </a:solidFill>
                <a:ea typeface="Public Sans"/>
                <a:cs typeface="Public Sans"/>
                <a:sym typeface="Public Sans"/>
                <a:hlinkClick r:id="rId7"/>
              </a:rPr>
              <a:t>! </a:t>
            </a:r>
            <a:r>
              <a:rPr lang="en-GB" dirty="0" err="1">
                <a:solidFill>
                  <a:schemeClr val="dk1"/>
                </a:solidFill>
                <a:ea typeface="Public Sans"/>
                <a:cs typeface="Public Sans"/>
                <a:sym typeface="Public Sans"/>
              </a:rPr>
              <a:t>naturalflow</a:t>
            </a:r>
            <a:r>
              <a:rPr lang="en-GB" dirty="0">
                <a:solidFill>
                  <a:schemeClr val="dk1"/>
                </a:solidFill>
                <a:ea typeface="Public Sans"/>
                <a:cs typeface="Public Sans"/>
                <a:sym typeface="Public Sans"/>
              </a:rPr>
              <a:t> által, </a:t>
            </a:r>
            <a:r>
              <a:rPr lang="en-US" dirty="0">
                <a:solidFill>
                  <a:schemeClr val="dk1"/>
                </a:solidFill>
                <a:ea typeface="Public Sans"/>
                <a:cs typeface="Public Sans"/>
                <a:sym typeface="Public Sans"/>
                <a:hlinkClick r:id="rId8"/>
              </a:rPr>
              <a:t>CC BY-SA 2.0 </a:t>
            </a:r>
            <a:r>
              <a:rPr lang="en-GB" dirty="0">
                <a:solidFill>
                  <a:schemeClr val="dk1"/>
                </a:solidFill>
                <a:ea typeface="Public Sans"/>
                <a:cs typeface="Public Sans"/>
                <a:sym typeface="Public Sans"/>
              </a:rPr>
              <a:t>licenc alatt</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Tudja meg, hol kaphat támogatást: </a:t>
            </a:r>
            <a:r>
              <a:rPr lang="en-US" dirty="0" err="1">
                <a:solidFill>
                  <a:schemeClr val="dk1"/>
                </a:solidFill>
                <a:ea typeface="Public Sans"/>
                <a:cs typeface="Public Sans"/>
                <a:sym typeface="Public Sans"/>
                <a:hlinkClick r:id="rId9"/>
              </a:rPr>
              <a:t>Mecktilda </a:t>
            </a:r>
            <a:r>
              <a:rPr lang="en-US" dirty="0">
                <a:solidFill>
                  <a:schemeClr val="dk1"/>
                </a:solidFill>
                <a:ea typeface="Public Sans"/>
                <a:cs typeface="Public Sans"/>
                <a:sym typeface="Public Sans"/>
                <a:hlinkClick r:id="rId9"/>
              </a:rPr>
              <a:t>és Stefano – a Global Cycle Solutions napenergia-rendszerek értékesítési ügynökei </a:t>
            </a:r>
            <a:r>
              <a:rPr lang="en-US" dirty="0">
                <a:solidFill>
                  <a:schemeClr val="dk1"/>
                </a:solidFill>
                <a:ea typeface="Public Sans"/>
                <a:cs typeface="Public Sans"/>
                <a:sym typeface="Public Sans"/>
              </a:rPr>
              <a:t>a DIFD – Egyesült Királyság Nemzetközi Fejlesztési Minisztériuma által</a:t>
            </a:r>
            <a:r>
              <a:rPr lang="en-GB"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hlinkClick r:id="rId4"/>
              </a:rPr>
              <a:t>CC BY 2.0 </a:t>
            </a:r>
            <a:r>
              <a:rPr lang="en-GB" dirty="0">
                <a:solidFill>
                  <a:srgbClr val="242424"/>
                </a:solidFill>
              </a:rPr>
              <a:t>licenc alatt</a:t>
            </a:r>
            <a:r>
              <a:rPr lang="en-GB" noProof="0" dirty="0">
                <a:solidFill>
                  <a:schemeClr val="dk1"/>
                </a:solidFill>
                <a:ea typeface="Public Sans"/>
                <a:cs typeface="Public Sans"/>
                <a:sym typeface="Public Sans"/>
              </a:rPr>
              <a:t>. Ez a kép kivágásra került.</a:t>
            </a:r>
            <a:endParaRPr lang="en-US" dirty="0">
              <a:solidFill>
                <a:schemeClr val="dk1"/>
              </a:solidFill>
              <a:ea typeface="Public Sans"/>
              <a:cs typeface="Public Sans"/>
              <a:sym typeface="Public Sans"/>
            </a:endParaRPr>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Köszönöm!</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896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Minden lépésünk feltárása egy reflektív kérdéssel kezdődik. Szánjon egy pillanatot minden kérdés átgondolására, mielőtt továbblépne a következő diára.</a:t>
            </a:r>
          </a:p>
          <a:p>
            <a:pPr latinLnBrk="0"/>
            <a:endParaRPr lang="en-GB" sz="1200" noProof="0" dirty="0">
              <a:solidFill>
                <a:srgbClr val="2B2C30"/>
              </a:solidFill>
              <a:sym typeface="Public Sans"/>
            </a:endParaRPr>
          </a:p>
          <a:p>
            <a:pPr latinLnBrk="0"/>
            <a:r>
              <a:rPr lang="en-GB" sz="1200" dirty="0">
                <a:solidFill>
                  <a:srgbClr val="2B2C30"/>
                </a:solidFill>
                <a:sym typeface="Public Sans"/>
              </a:rPr>
              <a:t>Az egyes lépéseket egymás után végigkövetheti. Alternatív megoldásként a menüből kiválaszthatja azt a lépést, amelyet először szeretne megvizsgálni.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81147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egyszerű lépés, amit ma megtehetsz </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Ismerje meg saját energiafogyasztását.</a:t>
            </a:r>
          </a:p>
          <a:p>
            <a:pPr marL="342900" indent="-342900" latinLnBrk="0">
              <a:buFont typeface="+mj-lt"/>
              <a:buAutoNum type="arabicPeriod"/>
            </a:pPr>
            <a:r>
              <a:rPr lang="en-GB" sz="1200" dirty="0">
                <a:ea typeface="Public Sans"/>
                <a:cs typeface="Public Sans"/>
                <a:sym typeface="Public Sans"/>
              </a:rPr>
              <a:t>Válasszon energiaszolgáltatói szerződést.</a:t>
            </a:r>
          </a:p>
          <a:p>
            <a:pPr marL="342900" indent="-342900" latinLnBrk="0">
              <a:buFont typeface="+mj-lt"/>
              <a:buAutoNum type="arabicPeriod"/>
            </a:pPr>
            <a:r>
              <a:rPr lang="en-GB" sz="1200" noProof="0" dirty="0">
                <a:ea typeface="Public Sans"/>
                <a:cs typeface="Public Sans"/>
                <a:sym typeface="Public Sans"/>
              </a:rPr>
              <a:t>Növelje a hatékonyságot: fektessen be fehérárukba.</a:t>
            </a:r>
          </a:p>
          <a:p>
            <a:pPr marL="342900" indent="-342900" latinLnBrk="0">
              <a:buFont typeface="+mj-lt"/>
              <a:buAutoNum type="arabicPeriod"/>
            </a:pPr>
            <a:r>
              <a:rPr lang="en-GB" sz="1200" dirty="0">
                <a:ea typeface="Public Sans"/>
                <a:cs typeface="Public Sans"/>
                <a:sym typeface="Public Sans"/>
              </a:rPr>
              <a:t>Rendszeresen olvassa ki a fagyasztót.</a:t>
            </a:r>
          </a:p>
          <a:p>
            <a:pPr marL="342900" indent="-342900" latinLnBrk="0">
              <a:buFont typeface="+mj-lt"/>
              <a:buAutoNum type="arabicPeriod"/>
            </a:pPr>
            <a:r>
              <a:rPr lang="en-GB" sz="1200" dirty="0">
                <a:ea typeface="Public Sans"/>
                <a:cs typeface="Public Sans"/>
                <a:sym typeface="Public Sans"/>
              </a:rPr>
              <a:t>Húzza ki a használaton kívüli elektronikai eszközök dugaszát.</a:t>
            </a:r>
          </a:p>
          <a:p>
            <a:pPr marL="342900" indent="-342900" latinLnBrk="0">
              <a:buFont typeface="+mj-lt"/>
              <a:buAutoNum type="arabicPeriod"/>
            </a:pPr>
            <a:r>
              <a:rPr lang="en-GB" sz="1200" noProof="0" dirty="0">
                <a:ea typeface="Public Sans"/>
                <a:cs typeface="Public Sans"/>
                <a:sym typeface="Public Sans"/>
              </a:rPr>
              <a:t>Vezessen be intelligens otthoni rendszert.</a:t>
            </a:r>
          </a:p>
          <a:p>
            <a:pPr marL="342900" indent="-342900" latinLnBrk="0">
              <a:buFont typeface="+mj-lt"/>
              <a:buAutoNum type="arabicPeriod"/>
            </a:pPr>
            <a:r>
              <a:rPr lang="en-GB" sz="1200" noProof="0" dirty="0">
                <a:ea typeface="Public Sans"/>
                <a:cs typeface="Public Sans"/>
                <a:sym typeface="Public Sans"/>
              </a:rPr>
              <a:t>Használjon intelligens </a:t>
            </a:r>
            <a:r>
              <a:rPr lang="en-GB" sz="1200" dirty="0">
                <a:ea typeface="Public Sans"/>
                <a:cs typeface="Public Sans"/>
                <a:sym typeface="Public Sans"/>
              </a:rPr>
              <a:t>termosztátokat.</a:t>
            </a:r>
          </a:p>
          <a:p>
            <a:pPr marL="342900" indent="-342900" latinLnBrk="0">
              <a:buFont typeface="+mj-lt"/>
              <a:buAutoNum type="arabicPeriod"/>
            </a:pPr>
            <a:r>
              <a:rPr lang="en-GB" sz="1200" noProof="0" dirty="0">
                <a:ea typeface="Public Sans"/>
                <a:cs typeface="Public Sans"/>
                <a:sym typeface="Public Sans"/>
              </a:rPr>
              <a:t>Használjon </a:t>
            </a:r>
            <a:r>
              <a:rPr lang="en-GB" sz="1200" dirty="0">
                <a:ea typeface="Public Sans"/>
                <a:cs typeface="Public Sans"/>
                <a:sym typeface="Public Sans"/>
              </a:rPr>
              <a:t>elosztókat.</a:t>
            </a:r>
            <a:endParaRPr lang="en-GB" sz="1200" noProof="0" dirty="0">
              <a:ea typeface="Public Sans"/>
              <a:cs typeface="Public Sans"/>
              <a:sym typeface="Public Sans"/>
            </a:endParaRPr>
          </a:p>
          <a:p>
            <a:pPr marL="342900" indent="-342900" latinLnBrk="0">
              <a:buFont typeface="+mj-lt"/>
              <a:buAutoNum type="arabicPeriod"/>
            </a:pPr>
            <a:r>
              <a:rPr lang="en-GB" sz="1200" noProof="0" dirty="0">
                <a:ea typeface="Public Sans"/>
                <a:cs typeface="Public Sans"/>
                <a:sym typeface="Public Sans"/>
              </a:rPr>
              <a:t>Dolgozzon együtt: az energiaközösségek szerepe.</a:t>
            </a:r>
          </a:p>
          <a:p>
            <a:pPr marL="342900" indent="-342900" latinLnBrk="0">
              <a:buFont typeface="+mj-lt"/>
              <a:buAutoNum type="arabicPeriod"/>
            </a:pPr>
            <a:r>
              <a:rPr lang="en-GB" sz="1200" dirty="0">
                <a:ea typeface="Public Sans"/>
                <a:cs typeface="Public Sans"/>
                <a:sym typeface="Public Sans"/>
              </a:rPr>
              <a:t> Tudja meg, hol kaphat támogatást.</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15996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Ismerje meg saját energiafogyasztását</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Hogyan segíthet az energiafogyasztás megértése az energiatakarékosságban és a villanyszámla csökkentésében?</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238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Ismerje meg saját energiafogyasztását</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457200" indent="-457200" latinLnBrk="0">
              <a:buChar char="•"/>
            </a:pPr>
            <a:r>
              <a:rPr lang="en-GB" sz="1200" noProof="0" dirty="0">
                <a:solidFill>
                  <a:srgbClr val="2B2C30"/>
                </a:solidFill>
                <a:cs typeface="Segoe UI"/>
              </a:rPr>
              <a:t>Az intelligens mérőórák segítségével Ön és energiaszolgáltatója valós időben figyelemmel kísérheti és elemezheti energiafogyasztási szokásait. </a:t>
            </a:r>
          </a:p>
          <a:p>
            <a:pPr marL="457200" indent="-457200" latinLnBrk="0">
              <a:buFontTx/>
              <a:buChar char="•"/>
            </a:pPr>
            <a:r>
              <a:rPr lang="en-GB" sz="1200" dirty="0">
                <a:solidFill>
                  <a:srgbClr val="2B2C30"/>
                </a:solidFill>
                <a:cs typeface="Segoe UI"/>
              </a:rPr>
              <a:t>Ellenőrizze, hogy intelligens mérővel vagy digitális (analóg) mérővel rendelkezik-e.</a:t>
            </a:r>
          </a:p>
          <a:p>
            <a:pPr marL="457200" indent="-457200" latinLnBrk="0">
              <a:buFontTx/>
              <a:buChar char="•"/>
            </a:pPr>
            <a:r>
              <a:rPr lang="en-GB" sz="1200" noProof="0" dirty="0">
                <a:solidFill>
                  <a:srgbClr val="2B2C30"/>
                </a:solidFill>
                <a:cs typeface="Segoe UI"/>
              </a:rPr>
              <a:t>Ha intelligens mérőórád van, ellenőrizheted az energiafogyasztásodat a nap különböző időpontjaiban. Ez segít azonosítani azokat a napszakokat, amikor több energiát fogyasztasz. </a:t>
            </a:r>
          </a:p>
          <a:p>
            <a:pPr marL="457200" indent="-457200" latinLnBrk="0">
              <a:buChar char="•"/>
            </a:pPr>
            <a:r>
              <a:rPr lang="en-GB" sz="1200" dirty="0">
                <a:solidFill>
                  <a:srgbClr val="2B2C30"/>
                </a:solidFill>
                <a:cs typeface="Segoe UI"/>
              </a:rPr>
              <a:t>Vannak olyan napszakok, amikor több energiát fogyaszt? Keresse meg a tendenciákat és </a:t>
            </a:r>
            <a:r>
              <a:rPr lang="en-GB" sz="1200" noProof="0" dirty="0">
                <a:solidFill>
                  <a:srgbClr val="2B2C30"/>
                </a:solidFill>
                <a:cs typeface="Segoe UI"/>
              </a:rPr>
              <a:t>a felhasználás csökkentésének</a:t>
            </a:r>
            <a:r>
              <a:rPr lang="en-GB" sz="1200" dirty="0">
                <a:solidFill>
                  <a:srgbClr val="2B2C30"/>
                </a:solidFill>
                <a:cs typeface="Segoe UI"/>
              </a:rPr>
              <a:t> lehetőségeit</a:t>
            </a:r>
            <a:r>
              <a:rPr lang="en-GB" sz="1200" noProof="0" dirty="0">
                <a:solidFill>
                  <a:srgbClr val="2B2C30"/>
                </a:solidFill>
                <a:cs typeface="Segoe UI"/>
              </a:rPr>
              <a:t>. Például </a:t>
            </a:r>
            <a:r>
              <a:rPr lang="en-GB" sz="1200" noProof="0" dirty="0">
                <a:solidFill>
                  <a:srgbClr val="2B2C30"/>
                </a:solidFill>
                <a:cs typeface="Segoe UI"/>
                <a:hlinkClick r:id="rId3"/>
              </a:rPr>
              <a:t>az eszközök kihúzása a konnektorból</a:t>
            </a:r>
            <a:r>
              <a:rPr lang="en-GB" sz="1200" noProof="0" dirty="0">
                <a:solidFill>
                  <a:srgbClr val="2B2C30"/>
                </a:solidFill>
                <a:cs typeface="Segoe UI"/>
              </a:rPr>
              <a:t>,</a:t>
            </a:r>
            <a:r>
              <a:rPr lang="en-GB" sz="1200" noProof="0" dirty="0">
                <a:solidFill>
                  <a:srgbClr val="2B2C30"/>
                </a:solidFill>
                <a:cs typeface="Segoe UI"/>
                <a:hlinkClick r:id="rId3"/>
              </a:rPr>
              <a:t> amikor nem használja őket – ahelyett, hogy készenléti állapotban hagyja őket </a:t>
            </a:r>
            <a:r>
              <a:rPr lang="en-GB" sz="1200" noProof="0" dirty="0">
                <a:solidFill>
                  <a:srgbClr val="2B2C30"/>
                </a:solidFill>
                <a:cs typeface="Segoe UI"/>
              </a:rPr>
              <a:t>– csökkenti az energiafogyasztást.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1434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Válasszon energiaszolgáltatási szerződést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Hogyan segíthet az energiaszolgáltatási szerződés váltása a pénzmegtakarításban és az energiafelhasználás optimalizálásában?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157494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Válasszon energiaszolgáltatási szerződést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rPr>
              <a:t>Kutasson és hasonlítsa össze a különböző energiaszolgáltatási szerződéseket, amelyek rugalmassági lehetőségeket és dinamikus árazást kínálnak. A dinamikus árazás azt jelenti, hogy az energia ára az általános kereslettől függően ingadozik. </a:t>
            </a:r>
          </a:p>
          <a:p>
            <a:pPr marL="457200" indent="-457200" latinLnBrk="0">
              <a:buChar char="•"/>
            </a:pPr>
            <a:r>
              <a:rPr lang="en-US" sz="1200" dirty="0">
                <a:solidFill>
                  <a:srgbClr val="2B2C30"/>
                </a:solidFill>
              </a:rPr>
              <a:t>Fontolja meg azokat a csomagokat, amelyek lehetővé teszik, hogy kihasználja az alacsonyabb tarifákat a csúcsidőn kívüli órákban, vagy ösztönzőket kínálnak a fogyasztás csökkentésére a csúcsidőszakokban. </a:t>
            </a:r>
            <a:endParaRPr lang="en-US" sz="1200" dirty="0"/>
          </a:p>
          <a:p>
            <a:pPr marL="457200" indent="-457200" latinLnBrk="0">
              <a:buChar char="•"/>
            </a:pPr>
            <a:r>
              <a:rPr lang="en-US" sz="1200" dirty="0">
                <a:solidFill>
                  <a:srgbClr val="2B2C30"/>
                </a:solidFill>
              </a:rPr>
              <a:t>Egyes szerződéstípusok megújuló energia opciókat vagy energiatakarékos magatartásért járó jutalmakat kínálhatnak.</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25630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Hatékonyságnövelés: beruházás fehérárukba</a:t>
            </a:r>
            <a:endParaRPr lang="en-US" sz="1050" kern="1200" dirty="0">
              <a:solidFill>
                <a:schemeClr val="bg1"/>
              </a:solidFill>
              <a:latin typeface="+mn-lt"/>
              <a:ea typeface="+mn-ea"/>
              <a:cs typeface="+mn-cs"/>
            </a:endParaRPr>
          </a:p>
          <a:p>
            <a:pPr algn="ctr" latinLnBrk="0"/>
            <a:r>
              <a:rPr lang="en-US" sz="1200" i="1" dirty="0">
                <a:solidFill>
                  <a:schemeClr val="accent5"/>
                </a:solidFill>
              </a:rPr>
              <a:t>Hogyan járulhat hozzá a fehéráruba való befektetés az energiaszámlák hosszú távú megtakarításához?</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41541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2472A218-3086-3B54-CFB7-C26105D96D12}"/>
              </a:ext>
            </a:extLst>
          </p:cNvPr>
          <p:cNvSpPr txBox="1"/>
          <p:nvPr userDrawn="1"/>
        </p:nvSpPr>
        <p:spPr>
          <a:xfrm>
            <a:off x="2241449" y="6072366"/>
            <a:ext cx="5343382" cy="707886"/>
          </a:xfrm>
          <a:prstGeom prst="rect">
            <a:avLst/>
          </a:prstGeom>
          <a:noFill/>
        </p:spPr>
        <p:txBody>
          <a:bodyPr wrap="square" rtlCol="0">
            <a:spAutoFit/>
          </a:bodyPr>
          <a:lstStyle/>
          <a:p>
            <a:pPr latinLnBrk="0" hangingPunct="0"/>
            <a:r>
              <a:rPr lang="hu-HU" sz="1000" b="0" i="0" kern="1200" noProof="1">
                <a:solidFill>
                  <a:schemeClr val="tx1"/>
                </a:solidFill>
                <a:effectLst/>
                <a:latin typeface="+mn-lt"/>
                <a:ea typeface="+mn-ea"/>
                <a:cs typeface="+mn-cs"/>
              </a:rPr>
              <a:t>Ez a projekt az Európai Unió Horizont kutatási és innovációs programjának (2021–2027) támogatásában részesült, a 101075596 számú támogatási megállapodás keretében. A jelen anyag tartalmáért kizárólag az Every1 projekt felelős, és az nem feltétlenül tükrözi az Európai Unió véleményét. A prezentáció </a:t>
            </a:r>
            <a:r>
              <a:rPr lang="hu-HU"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hu-HU" sz="1000" b="0" i="0" kern="1200" noProof="1">
                <a:solidFill>
                  <a:schemeClr val="tx1"/>
                </a:solidFill>
                <a:effectLst/>
                <a:latin typeface="+mn-lt"/>
                <a:ea typeface="+mn-ea"/>
                <a:cs typeface="+mn-cs"/>
              </a:rPr>
              <a:t>licenc alatt áll</a:t>
            </a:r>
            <a:r>
              <a:rPr lang="hu-HU" sz="1000" b="0" i="0" u="sng" kern="1200" noProof="1">
                <a:solidFill>
                  <a:schemeClr val="tx1"/>
                </a:solidFill>
                <a:effectLst/>
                <a:latin typeface="+mn-lt"/>
                <a:ea typeface="+mn-ea"/>
                <a:cs typeface="+mn-cs"/>
                <a:hlinkClick r:id="rId3" tooltip="Original URL: https://creativecommons.org/licenses/by-sa/4.0/deed.en. Click or tap if you trust this link."/>
              </a:rPr>
              <a:t>, </a:t>
            </a:r>
            <a:r>
              <a:rPr lang="hu-HU" sz="1000" b="0" i="0" kern="1200" noProof="1">
                <a:solidFill>
                  <a:schemeClr val="tx1"/>
                </a:solidFill>
                <a:effectLst/>
                <a:latin typeface="+mn-lt"/>
                <a:ea typeface="+mn-ea"/>
                <a:cs typeface="+mn-cs"/>
              </a:rPr>
              <a:t>hacsak másképp nem jelezzük. </a:t>
            </a:r>
            <a:endParaRPr lang="hu-HU" sz="1000" noProof="1"/>
          </a:p>
        </p:txBody>
      </p:sp>
      <p:pic>
        <p:nvPicPr>
          <p:cNvPr id="6" name="Picture 5">
            <a:extLst>
              <a:ext uri="{FF2B5EF4-FFF2-40B4-BE49-F238E27FC236}">
                <a16:creationId xmlns:a16="http://schemas.microsoft.com/office/drawing/2014/main" id="{C7B9D8D1-3340-99FD-9F00-12A761CA97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3018" y="6210794"/>
            <a:ext cx="2098431" cy="439850"/>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CC7CD423-36EE-D0A8-45FD-F7D2FBAF8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929" y="1954877"/>
            <a:ext cx="4526071" cy="3394553"/>
          </a:xfrm>
          <a:prstGeom prst="rect">
            <a:avLst/>
          </a:prstGeom>
        </p:spPr>
      </p:pic>
      <p:sp>
        <p:nvSpPr>
          <p:cNvPr id="2" name="Title 1">
            <a:extLst>
              <a:ext uri="{FF2B5EF4-FFF2-40B4-BE49-F238E27FC236}">
                <a16:creationId xmlns:a16="http://schemas.microsoft.com/office/drawing/2014/main" id="{8D2DE0A9-F37C-2EF1-ACC3-F03C3C6A8D71}"/>
              </a:ext>
            </a:extLst>
          </p:cNvPr>
          <p:cNvSpPr>
            <a:spLocks noGrp="1"/>
          </p:cNvSpPr>
          <p:nvPr>
            <p:ph type="title" idx="4294967295"/>
          </p:nvPr>
        </p:nvSpPr>
        <p:spPr>
          <a:xfrm>
            <a:off x="427995" y="876475"/>
            <a:ext cx="6965582" cy="5470773"/>
          </a:xfrm>
          <a:prstGeom prst="rect">
            <a:avLst/>
          </a:prstGeom>
        </p:spPr>
        <p:txBody>
          <a:bodyPr/>
          <a:lstStyle/>
          <a:p>
            <a:pPr marL="0" marR="0" lvl="0" indent="0" algn="l" defTabSz="914400" rtl="0" eaLnBrk="1" fontAlgn="auto" latinLnBrk="0" hangingPunct="0">
              <a:lnSpc>
                <a:spcPct val="90000"/>
              </a:lnSpc>
              <a:spcBef>
                <a:spcPct val="0"/>
              </a:spcBef>
              <a:spcAft>
                <a:spcPts val="0"/>
              </a:spcAft>
              <a:buClrTx/>
              <a:buSzTx/>
              <a:buFontTx/>
              <a:buNone/>
              <a:tabLst/>
              <a:defRPr/>
            </a:pPr>
            <a:r>
              <a:rPr lang="hu-HU" sz="60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Csatlakozzon a Digitális energia átállásba: </a:t>
            </a:r>
            <a:r>
              <a:rPr lang="hu-HU" sz="6000" kern="1200" noProof="1">
                <a:solidFill>
                  <a:schemeClr val="tx1"/>
                </a:solidFill>
                <a:effectLst/>
              </a:rPr>
              <a:t>10 egyszerű lépés, amelyet még ma megtehet!</a:t>
            </a:r>
            <a:endParaRPr lang="hu-HU" sz="6000" noProof="1"/>
          </a:p>
        </p:txBody>
      </p:sp>
    </p:spTree>
    <p:extLst>
      <p:ext uri="{BB962C8B-B14F-4D97-AF65-F5344CB8AC3E}">
        <p14:creationId xmlns:p14="http://schemas.microsoft.com/office/powerpoint/2010/main" val="234033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2001C-3374-C331-455C-B0772C2ED4A4}"/>
              </a:ext>
            </a:extLst>
          </p:cNvPr>
          <p:cNvSpPr>
            <a:spLocks noGrp="1"/>
          </p:cNvSpPr>
          <p:nvPr>
            <p:ph type="title" idx="4294967295"/>
          </p:nvPr>
        </p:nvSpPr>
        <p:spPr>
          <a:xfrm>
            <a:off x="563880" y="764187"/>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3. Hatékonyság növelése: beruházás fehérárukba</a:t>
            </a:r>
            <a:endParaRPr lang="hu-HU" noProof="1">
              <a:effectLst/>
            </a:endParaRPr>
          </a:p>
          <a:p>
            <a:endParaRPr lang="hu-HU"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260932" y="2463082"/>
            <a:ext cx="6317116" cy="3416320"/>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Új háztartási gépek (pl. hűtőszekrények, mosógépek és mosogatógépek) vásárlásakor válasszon energiahatékony modelleket.</a:t>
            </a:r>
            <a:endParaRPr lang="en-US" sz="2400" b="1" dirty="0">
              <a:solidFill>
                <a:srgbClr val="2B2C30"/>
              </a:solidFill>
              <a:ea typeface="Public Sans"/>
              <a:cs typeface="Segoe UI"/>
            </a:endParaRPr>
          </a:p>
          <a:p>
            <a:pPr marL="457200" indent="-457200" latinLnBrk="0">
              <a:buChar char="•"/>
            </a:pPr>
            <a:r>
              <a:rPr lang="en-US" sz="2400" dirty="0">
                <a:solidFill>
                  <a:srgbClr val="2B2C30"/>
                </a:solidFill>
                <a:ea typeface="Public Sans"/>
                <a:cs typeface="Segoe UI"/>
                <a:hlinkClick r:id="rId3"/>
              </a:rPr>
              <a:t>Az EU energiahatékonysági címkéi </a:t>
            </a:r>
            <a:r>
              <a:rPr lang="en-US" sz="2400" dirty="0">
                <a:solidFill>
                  <a:srgbClr val="2B2C30"/>
                </a:solidFill>
                <a:ea typeface="Public Sans"/>
                <a:cs typeface="Segoe UI"/>
              </a:rPr>
              <a:t>segítenek az energiahatékonyabb készülékek kiválasztásában. </a:t>
            </a:r>
          </a:p>
          <a:p>
            <a:pPr marL="457200" indent="-457200" latinLnBrk="0">
              <a:buChar char="•"/>
            </a:pPr>
            <a:r>
              <a:rPr lang="en-US" sz="2400" dirty="0">
                <a:solidFill>
                  <a:srgbClr val="2B2C30"/>
                </a:solidFill>
                <a:ea typeface="Public Sans"/>
                <a:cs typeface="Segoe UI"/>
              </a:rPr>
              <a:t>Ha hatékonyabb készülékekbe fektet be, vegye figyelembe az energiaszámlákon elérhető hosszú távú megtakarításokat.</a:t>
            </a:r>
            <a:endParaRPr lang="en-US" sz="2400" b="1" dirty="0">
              <a:solidFill>
                <a:srgbClr val="2B2C30"/>
              </a:solidFill>
              <a:ea typeface="Public Sans"/>
              <a:cs typeface="Public Sans"/>
            </a:endParaRPr>
          </a:p>
        </p:txBody>
      </p:sp>
      <p:pic>
        <p:nvPicPr>
          <p:cNvPr id="6" name="Picture 5">
            <a:extLst>
              <a:ext uri="{FF2B5EF4-FFF2-40B4-BE49-F238E27FC236}">
                <a16:creationId xmlns:a16="http://schemas.microsoft.com/office/drawing/2014/main" id="{38305BAD-95D5-66C6-8821-6DF7E30A10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73" y="2188878"/>
            <a:ext cx="4868814" cy="4393550"/>
          </a:xfrm>
          <a:prstGeom prst="rect">
            <a:avLst/>
          </a:prstGeom>
        </p:spPr>
      </p:pic>
    </p:spTree>
    <p:extLst>
      <p:ext uri="{BB962C8B-B14F-4D97-AF65-F5344CB8AC3E}">
        <p14:creationId xmlns:p14="http://schemas.microsoft.com/office/powerpoint/2010/main" val="37547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6477C-AAD7-33A1-849A-56CFC2C285F7}"/>
              </a:ext>
            </a:extLst>
          </p:cNvPr>
          <p:cNvSpPr>
            <a:spLocks noGrp="1"/>
          </p:cNvSpPr>
          <p:nvPr>
            <p:ph type="title" idx="4294967295"/>
          </p:nvPr>
        </p:nvSpPr>
        <p:spPr>
          <a:xfrm>
            <a:off x="472440" y="848451"/>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4. Rendszeresen olvassza ki a fagyasztót – Bevezetés</a:t>
            </a:r>
            <a:endParaRPr lang="hu-HU" noProof="1">
              <a:effectLst/>
            </a:endParaRPr>
          </a:p>
          <a:p>
            <a:endParaRPr lang="hu-HU"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079325" y="3263226"/>
            <a:ext cx="10033348" cy="2308324"/>
          </a:xfrm>
          <a:prstGeom prst="rect">
            <a:avLst/>
          </a:prstGeom>
          <a:noFill/>
        </p:spPr>
        <p:txBody>
          <a:bodyPr wrap="square" rtlCol="0">
            <a:spAutoFit/>
          </a:bodyPr>
          <a:lstStyle/>
          <a:p>
            <a:pPr algn="ctr" latinLnBrk="0"/>
            <a:r>
              <a:rPr lang="en-US" sz="4800" i="1" dirty="0">
                <a:solidFill>
                  <a:schemeClr val="accent2"/>
                </a:solidFill>
              </a:rPr>
              <a:t>Miért fontos rendszeresen kiolvasztani a fagyasztót?</a:t>
            </a:r>
          </a:p>
          <a:p>
            <a:pPr algn="ctr" latinLnBrk="0"/>
            <a:endParaRPr lang="en-US" sz="4800" i="1" dirty="0">
              <a:solidFill>
                <a:schemeClr val="accent2"/>
              </a:solidFill>
            </a:endParaRPr>
          </a:p>
        </p:txBody>
      </p:sp>
    </p:spTree>
    <p:extLst>
      <p:ext uri="{BB962C8B-B14F-4D97-AF65-F5344CB8AC3E}">
        <p14:creationId xmlns:p14="http://schemas.microsoft.com/office/powerpoint/2010/main" val="408146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71436C-D8D6-71F9-2005-F28335AA19C8}"/>
              </a:ext>
            </a:extLst>
          </p:cNvPr>
          <p:cNvSpPr>
            <a:spLocks noGrp="1"/>
          </p:cNvSpPr>
          <p:nvPr>
            <p:ph type="title" idx="4294967295"/>
          </p:nvPr>
        </p:nvSpPr>
        <p:spPr>
          <a:xfrm>
            <a:off x="485503" y="783136"/>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4. Rendszeresen olvassa ki a fagyasztót</a:t>
            </a:r>
            <a:endParaRPr lang="hu-HU" noProof="1">
              <a:effectLst/>
            </a:endParaRPr>
          </a:p>
          <a:p>
            <a:endParaRPr lang="hu-HU"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586608" y="2968668"/>
            <a:ext cx="6075123" cy="2677656"/>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A fagyasztóban kialakuló jégréteg megnövelheti az energiafogyasztást. Ennek oka, hogy a fagyasztó nagyobb teljesítményt igényel az élelmiszerek hűtéséhez.</a:t>
            </a:r>
          </a:p>
          <a:p>
            <a:pPr marL="457200" indent="-457200" latinLnBrk="0">
              <a:buChar char="•"/>
            </a:pPr>
            <a:r>
              <a:rPr lang="en-US" sz="2400" dirty="0">
                <a:solidFill>
                  <a:srgbClr val="2B2C30"/>
                </a:solidFill>
                <a:ea typeface="Public Sans"/>
                <a:cs typeface="Segoe UI"/>
                <a:hlinkClick r:id="rId3"/>
              </a:rPr>
              <a:t>A fagyasztó rendszeres leolvasztásával megelőzhető a jégképződés. </a:t>
            </a:r>
          </a:p>
          <a:p>
            <a:pPr marL="457200" indent="-457200" latinLnBrk="0">
              <a:buChar char="•"/>
            </a:pPr>
            <a:r>
              <a:rPr lang="en-US" sz="2400" dirty="0">
                <a:solidFill>
                  <a:srgbClr val="2B2C30"/>
                </a:solidFill>
                <a:ea typeface="Public Sans"/>
                <a:cs typeface="Segoe UI"/>
                <a:hlinkClick r:id="rId3"/>
              </a:rPr>
              <a:t>Tudja meg, hogyan kell kiolvasztani a fagyasztót</a:t>
            </a:r>
            <a:r>
              <a:rPr lang="en-US" sz="2400" dirty="0">
                <a:solidFill>
                  <a:srgbClr val="2B2C30"/>
                </a:solidFill>
                <a:ea typeface="Public Sans"/>
                <a:cs typeface="Segoe UI"/>
              </a:rPr>
              <a:t>.</a:t>
            </a:r>
          </a:p>
        </p:txBody>
      </p:sp>
      <p:pic>
        <p:nvPicPr>
          <p:cNvPr id="6" name="Picture 5">
            <a:extLst>
              <a:ext uri="{FF2B5EF4-FFF2-40B4-BE49-F238E27FC236}">
                <a16:creationId xmlns:a16="http://schemas.microsoft.com/office/drawing/2014/main" id="{400FEF6D-8487-406A-19D2-5A7C019E34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30" y="3272166"/>
            <a:ext cx="5246643" cy="1974049"/>
          </a:xfrm>
          <a:prstGeom prst="rect">
            <a:avLst/>
          </a:prstGeom>
        </p:spPr>
      </p:pic>
    </p:spTree>
    <p:extLst>
      <p:ext uri="{BB962C8B-B14F-4D97-AF65-F5344CB8AC3E}">
        <p14:creationId xmlns:p14="http://schemas.microsoft.com/office/powerpoint/2010/main" val="13792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D82BC-0743-05BB-1A6A-DF5BB929A33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hu-HU" sz="2800" b="1" kern="1200" noProof="1">
                <a:solidFill>
                  <a:srgbClr val="FFFFFF"/>
                </a:solidFill>
                <a:effectLst/>
                <a:latin typeface="Public Sans"/>
                <a:ea typeface="Public Sans"/>
                <a:cs typeface="Public Sans"/>
              </a:rPr>
              <a:t>5. Húzza ki a használaton kívüli elektronikus eszközök csatlakozóját – Bevezetés</a:t>
            </a:r>
            <a:endParaRPr lang="hu-HU" noProof="1">
              <a:effectLst/>
            </a:endParaRPr>
          </a:p>
          <a:p>
            <a:endParaRPr lang="hu-HU"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814193" y="3227801"/>
            <a:ext cx="10797434" cy="830997"/>
          </a:xfrm>
          <a:prstGeom prst="rect">
            <a:avLst/>
          </a:prstGeom>
          <a:noFill/>
        </p:spPr>
        <p:txBody>
          <a:bodyPr wrap="square" rtlCol="0">
            <a:spAutoFit/>
          </a:bodyPr>
          <a:lstStyle/>
          <a:p>
            <a:pPr algn="ctr" latinLnBrk="0"/>
            <a:r>
              <a:rPr lang="en-US" sz="4800" i="1" dirty="0">
                <a:solidFill>
                  <a:schemeClr val="accent2"/>
                </a:solidFill>
              </a:rPr>
              <a:t>Mi az a „fantom” energia? </a:t>
            </a:r>
          </a:p>
        </p:txBody>
      </p:sp>
    </p:spTree>
    <p:extLst>
      <p:ext uri="{BB962C8B-B14F-4D97-AF65-F5344CB8AC3E}">
        <p14:creationId xmlns:p14="http://schemas.microsoft.com/office/powerpoint/2010/main" val="80792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F0DD8-CB38-0AEE-BEE0-6FB08602A9C7}"/>
              </a:ext>
            </a:extLst>
          </p:cNvPr>
          <p:cNvSpPr>
            <a:spLocks noGrp="1"/>
          </p:cNvSpPr>
          <p:nvPr>
            <p:ph type="title" idx="4294967295"/>
          </p:nvPr>
        </p:nvSpPr>
        <p:spPr>
          <a:xfrm>
            <a:off x="621252" y="770074"/>
            <a:ext cx="10515600" cy="1325563"/>
          </a:xfrm>
          <a:prstGeom prst="rect">
            <a:avLst/>
          </a:prstGeom>
        </p:spPr>
        <p:txBody>
          <a:bodyPr/>
          <a:lstStyle/>
          <a:p>
            <a:pPr rtl="0" eaLnBrk="1" latinLnBrk="0" hangingPunct="1"/>
            <a:r>
              <a:rPr lang="hu-HU" sz="2800" b="1" kern="1200" noProof="1">
                <a:solidFill>
                  <a:srgbClr val="FFFFFF"/>
                </a:solidFill>
                <a:effectLst/>
                <a:latin typeface="Public Sans"/>
                <a:ea typeface="Public Sans"/>
                <a:cs typeface="Public Sans"/>
              </a:rPr>
              <a:t>5. Húzza ki a használaton kívüli elektronikus eszközök csatlakozóját </a:t>
            </a:r>
            <a:endParaRPr lang="hu-HU" noProof="1">
              <a:effectLst/>
            </a:endParaRPr>
          </a:p>
          <a:p>
            <a:endParaRPr lang="hu-HU"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119616" y="2501453"/>
            <a:ext cx="7675982" cy="3046988"/>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A „fantom” energia vagy „készenléti” energia az, amikor a készülékek nincsenek használatban, de mégis energiát fogyasztanak.</a:t>
            </a:r>
          </a:p>
          <a:p>
            <a:pPr marL="457200" indent="-457200" latinLnBrk="0">
              <a:buChar char="•"/>
            </a:pPr>
            <a:r>
              <a:rPr lang="en-US" sz="2400" dirty="0">
                <a:solidFill>
                  <a:srgbClr val="2B2C30"/>
                </a:solidFill>
                <a:ea typeface="Public Sans"/>
                <a:cs typeface="Segoe UI"/>
              </a:rPr>
              <a:t>Az intelligens mérőórák adatai alapján ellenőrizheti a „láthatatlan” energiafogyasztást.</a:t>
            </a:r>
          </a:p>
          <a:p>
            <a:pPr marL="457200" indent="-457200" latinLnBrk="0">
              <a:buChar char="•"/>
            </a:pPr>
            <a:r>
              <a:rPr lang="en-US" sz="2400" dirty="0">
                <a:solidFill>
                  <a:srgbClr val="2B2C30"/>
                </a:solidFill>
                <a:ea typeface="Public Sans"/>
                <a:cs typeface="Segoe UI"/>
              </a:rPr>
              <a:t>Fontolja meg a nem használt elektronikai eszközök és készülékek, például töltők, tévék és konyhai készülékek kihúzását a konnektorból. </a:t>
            </a:r>
          </a:p>
          <a:p>
            <a:pPr marL="457200" indent="-457200" latinLnBrk="0">
              <a:buChar char="•"/>
            </a:pPr>
            <a:r>
              <a:rPr lang="en-US" sz="2400" dirty="0">
                <a:solidFill>
                  <a:srgbClr val="2B2C30"/>
                </a:solidFill>
                <a:ea typeface="Public Sans"/>
                <a:cs typeface="Segoe UI"/>
              </a:rPr>
              <a:t>Érdemes lehet </a:t>
            </a:r>
            <a:r>
              <a:rPr lang="en-US" sz="2400" dirty="0">
                <a:solidFill>
                  <a:srgbClr val="2B2C30"/>
                </a:solidFill>
                <a:ea typeface="Public Sans"/>
                <a:cs typeface="Segoe UI"/>
                <a:hlinkClick r:id="rId3"/>
              </a:rPr>
              <a:t>intelligens elosztókat </a:t>
            </a:r>
            <a:r>
              <a:rPr lang="en-US" sz="2400" dirty="0">
                <a:solidFill>
                  <a:srgbClr val="2B2C30"/>
                </a:solidFill>
                <a:ea typeface="Public Sans"/>
                <a:cs typeface="Segoe UI"/>
              </a:rPr>
              <a:t>használni több eszköz kezeléséhez.</a:t>
            </a:r>
            <a:endParaRPr lang="en-US" sz="2400" dirty="0"/>
          </a:p>
        </p:txBody>
      </p:sp>
      <p:pic>
        <p:nvPicPr>
          <p:cNvPr id="7" name="Picture 6">
            <a:extLst>
              <a:ext uri="{FF2B5EF4-FFF2-40B4-BE49-F238E27FC236}">
                <a16:creationId xmlns:a16="http://schemas.microsoft.com/office/drawing/2014/main" id="{7D2CD309-D920-BF91-A61A-D2AE629DF0E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52" y="2219716"/>
            <a:ext cx="3174135" cy="4278921"/>
          </a:xfrm>
          <a:prstGeom prst="rect">
            <a:avLst/>
          </a:prstGeom>
        </p:spPr>
      </p:pic>
    </p:spTree>
    <p:extLst>
      <p:ext uri="{BB962C8B-B14F-4D97-AF65-F5344CB8AC3E}">
        <p14:creationId xmlns:p14="http://schemas.microsoft.com/office/powerpoint/2010/main" val="10211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A153C-356E-4C67-30E7-EC80DE9A22CE}"/>
              </a:ext>
            </a:extLst>
          </p:cNvPr>
          <p:cNvSpPr>
            <a:spLocks noGrp="1"/>
          </p:cNvSpPr>
          <p:nvPr>
            <p:ph type="title" idx="4294967295"/>
          </p:nvPr>
        </p:nvSpPr>
        <p:spPr>
          <a:xfrm>
            <a:off x="521916" y="678634"/>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6. Okosotthon megvalósítása – Bevezetés</a:t>
            </a:r>
            <a:endParaRPr lang="hu-HU" noProof="1">
              <a:effectLst/>
            </a:endParaRPr>
          </a:p>
          <a:p>
            <a:endParaRPr lang="hu-HU"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521916" y="2898244"/>
            <a:ext cx="11148165" cy="2308324"/>
          </a:xfrm>
          <a:prstGeom prst="rect">
            <a:avLst/>
          </a:prstGeom>
          <a:noFill/>
        </p:spPr>
        <p:txBody>
          <a:bodyPr wrap="square" rtlCol="0">
            <a:spAutoFit/>
          </a:bodyPr>
          <a:lstStyle/>
          <a:p>
            <a:pPr algn="ctr" latinLnBrk="0"/>
            <a:r>
              <a:rPr lang="en-GB" sz="4800" i="1" noProof="0" dirty="0">
                <a:solidFill>
                  <a:schemeClr val="accent2"/>
                </a:solidFill>
              </a:rPr>
              <a:t>Mely okosotthon-technológiák segíthetnek az energiatakarékosságban, és hogyan működnek?</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180166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92C0E8-044C-54EA-9DA3-11294AE3327B}"/>
              </a:ext>
            </a:extLst>
          </p:cNvPr>
          <p:cNvSpPr>
            <a:spLocks noGrp="1"/>
          </p:cNvSpPr>
          <p:nvPr>
            <p:ph type="title" idx="4294967295"/>
          </p:nvPr>
        </p:nvSpPr>
        <p:spPr>
          <a:xfrm>
            <a:off x="403964" y="743948"/>
            <a:ext cx="10515600" cy="1325563"/>
          </a:xfrm>
          <a:prstGeom prst="rect">
            <a:avLst/>
          </a:prstGeom>
        </p:spPr>
        <p:txBody>
          <a:bodyPr/>
          <a:lstStyle/>
          <a:p>
            <a:pPr latinLnBrk="0"/>
            <a:r>
              <a:rPr lang="hu-HU" sz="2800" b="1" kern="1200" noProof="1">
                <a:solidFill>
                  <a:srgbClr val="FFFFFF"/>
                </a:solidFill>
                <a:effectLst/>
                <a:latin typeface="Calibri" panose="020F0502020204030204" pitchFamily="34" charset="0"/>
                <a:ea typeface="Public Sans"/>
                <a:cs typeface="Public Sans"/>
              </a:rPr>
              <a:t>6. </a:t>
            </a:r>
            <a:r>
              <a:rPr lang="hu-HU" sz="2800" b="1" noProof="1">
                <a:solidFill>
                  <a:srgbClr val="FFFFFF"/>
                </a:solidFill>
                <a:latin typeface="Calibri" panose="020F0502020204030204" pitchFamily="34" charset="0"/>
                <a:ea typeface="Public Sans"/>
                <a:cs typeface="Public Sans"/>
              </a:rPr>
              <a:t>Okosotthon megvalósítása </a:t>
            </a:r>
            <a:endParaRPr lang="hu-HU" noProof="1">
              <a:effectLst/>
            </a:endParaRPr>
          </a:p>
          <a:p>
            <a:endParaRPr lang="hu-HU"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5661764" y="2490228"/>
            <a:ext cx="6152753" cy="3785652"/>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Az intelligens csatlakozók, világítások és termosztátok automatizálják és támogatják az energiaoptimalizálást.</a:t>
            </a:r>
            <a:endParaRPr lang="en-GB" sz="2400" noProof="0" dirty="0">
              <a:solidFill>
                <a:srgbClr val="242424"/>
              </a:solidFill>
              <a:ea typeface="Public Sans"/>
              <a:cs typeface="Segoe UI"/>
            </a:endParaRPr>
          </a:p>
          <a:p>
            <a:pPr marL="457200" indent="-457200" latinLnBrk="0">
              <a:buChar char="•"/>
            </a:pPr>
            <a:r>
              <a:rPr lang="en-GB" sz="2400" noProof="0" dirty="0">
                <a:solidFill>
                  <a:srgbClr val="2B2C30"/>
                </a:solidFill>
                <a:ea typeface="Public Sans"/>
                <a:cs typeface="Segoe UI"/>
              </a:rPr>
              <a:t>Ezeket az eszközöket okostelefonos alkalmazásokkal </a:t>
            </a:r>
            <a:r>
              <a:rPr lang="en-GB" sz="2400" dirty="0">
                <a:solidFill>
                  <a:srgbClr val="2B2C30"/>
                </a:solidFill>
                <a:ea typeface="Public Sans"/>
                <a:cs typeface="Segoe UI"/>
              </a:rPr>
              <a:t>lehet </a:t>
            </a:r>
            <a:r>
              <a:rPr lang="en-GB" sz="2400" noProof="0" dirty="0">
                <a:solidFill>
                  <a:srgbClr val="2B2C30"/>
                </a:solidFill>
                <a:ea typeface="Public Sans"/>
                <a:cs typeface="Segoe UI"/>
              </a:rPr>
              <a:t>távolról vezérelni, így valós időben figyelemmel kísérheti és szabályozhatja energiafogyasztását. </a:t>
            </a:r>
            <a:endParaRPr lang="en-GB" sz="2400" noProof="0" dirty="0">
              <a:solidFill>
                <a:srgbClr val="242424"/>
              </a:solidFill>
              <a:ea typeface="Public Sans"/>
              <a:cs typeface="Segoe UI"/>
            </a:endParaRPr>
          </a:p>
          <a:p>
            <a:pPr marL="457200" indent="-457200" latinLnBrk="0">
              <a:buChar char="•"/>
            </a:pPr>
            <a:r>
              <a:rPr lang="en-GB" sz="2400" noProof="0" dirty="0">
                <a:solidFill>
                  <a:srgbClr val="2B2C30"/>
                </a:solidFill>
                <a:ea typeface="Public Sans"/>
                <a:cs typeface="Segoe UI"/>
              </a:rPr>
              <a:t>Beállíthatja, hogy a világítás és a készülékek szükség szerint kapcsoljanak be és ki.</a:t>
            </a:r>
          </a:p>
          <a:p>
            <a:pPr marL="457200" indent="-457200" latinLnBrk="0">
              <a:buChar char="•"/>
            </a:pPr>
            <a:r>
              <a:rPr lang="en-GB" sz="2400" noProof="0" dirty="0">
                <a:solidFill>
                  <a:srgbClr val="2B2C30"/>
                </a:solidFill>
                <a:ea typeface="Public Sans"/>
                <a:cs typeface="Segoe UI"/>
              </a:rPr>
              <a:t>Az intelligens termosztátok segítségével hatékony fűtést és hűtést lehet fenntartani.</a:t>
            </a:r>
            <a:endParaRPr lang="en-GB" sz="2400" noProof="0" dirty="0">
              <a:solidFill>
                <a:srgbClr val="242424"/>
              </a:solidFill>
              <a:ea typeface="Public Sans"/>
              <a:cs typeface="Segoe UI"/>
            </a:endParaRPr>
          </a:p>
        </p:txBody>
      </p:sp>
      <p:pic>
        <p:nvPicPr>
          <p:cNvPr id="5" name="Picture 4">
            <a:extLst>
              <a:ext uri="{FF2B5EF4-FFF2-40B4-BE49-F238E27FC236}">
                <a16:creationId xmlns:a16="http://schemas.microsoft.com/office/drawing/2014/main" id="{68A943D0-DCC0-7212-ABAE-8566648C0E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70" y="2490228"/>
            <a:ext cx="5252581" cy="3939436"/>
          </a:xfrm>
          <a:prstGeom prst="rect">
            <a:avLst/>
          </a:prstGeom>
        </p:spPr>
      </p:pic>
    </p:spTree>
    <p:extLst>
      <p:ext uri="{BB962C8B-B14F-4D97-AF65-F5344CB8AC3E}">
        <p14:creationId xmlns:p14="http://schemas.microsoft.com/office/powerpoint/2010/main" val="31605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5EEBFB-F30D-3E76-627E-620DBF4964C9}"/>
              </a:ext>
            </a:extLst>
          </p:cNvPr>
          <p:cNvSpPr>
            <a:spLocks noGrp="1"/>
          </p:cNvSpPr>
          <p:nvPr>
            <p:ph type="title" idx="4294967295"/>
          </p:nvPr>
        </p:nvSpPr>
        <p:spPr>
          <a:xfrm>
            <a:off x="485503" y="757011"/>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7. Intelligens termosztátok használata – Bevezetés</a:t>
            </a:r>
            <a:endParaRPr lang="hu-HU" noProof="1">
              <a:effectLst/>
            </a:endParaRPr>
          </a:p>
          <a:p>
            <a:endParaRPr lang="hu-HU"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691019" y="3286516"/>
            <a:ext cx="10809961" cy="2308324"/>
          </a:xfrm>
          <a:prstGeom prst="rect">
            <a:avLst/>
          </a:prstGeom>
          <a:noFill/>
        </p:spPr>
        <p:txBody>
          <a:bodyPr wrap="square" rtlCol="0">
            <a:spAutoFit/>
          </a:bodyPr>
          <a:lstStyle/>
          <a:p>
            <a:pPr algn="ctr" latinLnBrk="0"/>
            <a:r>
              <a:rPr lang="en-US" sz="4800" i="1" dirty="0">
                <a:solidFill>
                  <a:schemeClr val="accent2"/>
                </a:solidFill>
              </a:rPr>
              <a:t>Mi az intelligens termosztát és hogyan segíthet energiát megtakarítani?</a:t>
            </a:r>
          </a:p>
          <a:p>
            <a:pPr algn="ctr" latinLnBrk="0"/>
            <a:endParaRPr lang="en-US" sz="4800" i="1" dirty="0">
              <a:solidFill>
                <a:schemeClr val="accent2"/>
              </a:solidFill>
            </a:endParaRPr>
          </a:p>
        </p:txBody>
      </p:sp>
    </p:spTree>
    <p:extLst>
      <p:ext uri="{BB962C8B-B14F-4D97-AF65-F5344CB8AC3E}">
        <p14:creationId xmlns:p14="http://schemas.microsoft.com/office/powerpoint/2010/main" val="353441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E236C3-86D3-8196-6B48-9C8BB411CFBF}"/>
              </a:ext>
            </a:extLst>
          </p:cNvPr>
          <p:cNvSpPr>
            <a:spLocks noGrp="1"/>
          </p:cNvSpPr>
          <p:nvPr>
            <p:ph type="title" idx="4294967295"/>
          </p:nvPr>
        </p:nvSpPr>
        <p:spPr>
          <a:xfrm>
            <a:off x="420188" y="770074"/>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7. Használjon intelligens termosztátokat</a:t>
            </a:r>
            <a:endParaRPr lang="hu-HU" noProof="1">
              <a:effectLst/>
            </a:endParaRPr>
          </a:p>
          <a:p>
            <a:endParaRPr lang="hu-HU" noProof="1"/>
          </a:p>
        </p:txBody>
      </p:sp>
      <p:sp>
        <p:nvSpPr>
          <p:cNvPr id="4" name="TextBox 3">
            <a:extLst>
              <a:ext uri="{FF2B5EF4-FFF2-40B4-BE49-F238E27FC236}">
                <a16:creationId xmlns:a16="http://schemas.microsoft.com/office/drawing/2014/main" id="{C6FF838B-BFE6-EDA6-76BC-6105074602D6}"/>
              </a:ext>
            </a:extLst>
          </p:cNvPr>
          <p:cNvSpPr txBox="1"/>
          <p:nvPr/>
        </p:nvSpPr>
        <p:spPr>
          <a:xfrm>
            <a:off x="4947782" y="2992997"/>
            <a:ext cx="6726476" cy="2677656"/>
          </a:xfrm>
          <a:prstGeom prst="rect">
            <a:avLst/>
          </a:prstGeom>
          <a:noFill/>
        </p:spPr>
        <p:txBody>
          <a:bodyPr wrap="square" rtlCol="0">
            <a:spAutoFit/>
          </a:bodyPr>
          <a:lstStyle/>
          <a:p>
            <a:pPr marL="457200" indent="-457200" latinLnBrk="0">
              <a:buFontTx/>
              <a:buChar char="•"/>
            </a:pPr>
            <a:r>
              <a:rPr lang="en-GB" sz="2400" noProof="0" dirty="0">
                <a:solidFill>
                  <a:srgbClr val="2B2C30"/>
                </a:solidFill>
                <a:ea typeface="Public Sans"/>
                <a:cs typeface="Segoe UI"/>
              </a:rPr>
              <a:t>Az intelligens termosztátok lehetővé teszik, hogy okostelefonos </a:t>
            </a:r>
            <a:r>
              <a:rPr lang="en-GB" sz="2400" dirty="0">
                <a:solidFill>
                  <a:srgbClr val="2B2C30"/>
                </a:solidFill>
                <a:ea typeface="Public Sans"/>
                <a:cs typeface="Segoe UI"/>
              </a:rPr>
              <a:t>alkalmazások</a:t>
            </a:r>
            <a:r>
              <a:rPr lang="en-GB" sz="2400" noProof="0" dirty="0">
                <a:solidFill>
                  <a:srgbClr val="2B2C30"/>
                </a:solidFill>
                <a:ea typeface="Public Sans"/>
                <a:cs typeface="Segoe UI"/>
              </a:rPr>
              <a:t> segítségével távolról szabályozza otthonának hőmérsékletét.</a:t>
            </a:r>
          </a:p>
          <a:p>
            <a:pPr marL="457200" indent="-457200" latinLnBrk="0">
              <a:buFontTx/>
              <a:buChar char="•"/>
            </a:pPr>
            <a:r>
              <a:rPr lang="en-GB" sz="2400" noProof="0" dirty="0">
                <a:solidFill>
                  <a:srgbClr val="2B2C30"/>
                </a:solidFill>
                <a:ea typeface="Public Sans"/>
                <a:cs typeface="Segoe UI"/>
              </a:rPr>
              <a:t>Az intelligens termosztátok megtanulják szokásait, és optimalizálják a fűtést és a hűtést az energiatakarékosság érdekében. Beállíthat hőmérsékleti ütemterveket </a:t>
            </a:r>
            <a:r>
              <a:rPr lang="en-GB" sz="2400" dirty="0">
                <a:solidFill>
                  <a:srgbClr val="2B2C30"/>
                </a:solidFill>
                <a:ea typeface="Public Sans"/>
                <a:cs typeface="Segoe UI"/>
              </a:rPr>
              <a:t>is, </a:t>
            </a:r>
            <a:r>
              <a:rPr lang="en-GB" sz="2400" noProof="0" dirty="0">
                <a:solidFill>
                  <a:srgbClr val="2B2C30"/>
                </a:solidFill>
                <a:ea typeface="Public Sans"/>
                <a:cs typeface="Segoe UI"/>
              </a:rPr>
              <a:t>hogy alvás vagy távollét idején csökkentsék a fűtést és a hűtést.</a:t>
            </a:r>
            <a:endParaRPr lang="en-GB" sz="2400" noProof="0" dirty="0">
              <a:solidFill>
                <a:srgbClr val="242424"/>
              </a:solidFill>
              <a:ea typeface="Public Sans"/>
              <a:cs typeface="Segoe UI"/>
            </a:endParaRPr>
          </a:p>
        </p:txBody>
      </p:sp>
      <p:pic>
        <p:nvPicPr>
          <p:cNvPr id="7" name="Picture 6">
            <a:extLst>
              <a:ext uri="{FF2B5EF4-FFF2-40B4-BE49-F238E27FC236}">
                <a16:creationId xmlns:a16="http://schemas.microsoft.com/office/drawing/2014/main" id="{B5FFB9B3-808A-DD03-7867-D4662A50D9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7" y="2730674"/>
            <a:ext cx="4815245" cy="3202302"/>
          </a:xfrm>
          <a:prstGeom prst="rect">
            <a:avLst/>
          </a:prstGeom>
        </p:spPr>
      </p:pic>
    </p:spTree>
    <p:extLst>
      <p:ext uri="{BB962C8B-B14F-4D97-AF65-F5344CB8AC3E}">
        <p14:creationId xmlns:p14="http://schemas.microsoft.com/office/powerpoint/2010/main" val="41614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C3AB92-2D4E-842C-F549-47A00A1287E3}"/>
              </a:ext>
            </a:extLst>
          </p:cNvPr>
          <p:cNvSpPr>
            <a:spLocks noGrp="1"/>
          </p:cNvSpPr>
          <p:nvPr>
            <p:ph type="title" idx="4294967295"/>
          </p:nvPr>
        </p:nvSpPr>
        <p:spPr>
          <a:xfrm>
            <a:off x="446314" y="783137"/>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8. Használjon elosztókat – Bevezetés</a:t>
            </a:r>
            <a:endParaRPr lang="hu-HU" noProof="1">
              <a:effectLst/>
            </a:endParaRPr>
          </a:p>
          <a:p>
            <a:endParaRPr lang="hu-HU"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3046988"/>
          </a:xfrm>
          <a:prstGeom prst="rect">
            <a:avLst/>
          </a:prstGeom>
          <a:noFill/>
        </p:spPr>
        <p:txBody>
          <a:bodyPr wrap="square" rtlCol="0">
            <a:spAutoFit/>
          </a:bodyPr>
          <a:lstStyle/>
          <a:p>
            <a:pPr algn="ctr" latinLnBrk="0"/>
            <a:r>
              <a:rPr lang="en-US" sz="4800" i="1" dirty="0">
                <a:solidFill>
                  <a:schemeClr val="accent2"/>
                </a:solidFill>
              </a:rPr>
              <a:t>Milyen előnyei vannak az intelligens elosztóknak, és hogyan segíthetnek csökkenteni az energiafogyasztást?</a:t>
            </a:r>
          </a:p>
          <a:p>
            <a:pPr algn="ctr" latinLnBrk="0"/>
            <a:endParaRPr lang="en-US" sz="4800" i="1" dirty="0">
              <a:solidFill>
                <a:schemeClr val="accent2"/>
              </a:solidFill>
            </a:endParaRPr>
          </a:p>
        </p:txBody>
      </p:sp>
    </p:spTree>
    <p:extLst>
      <p:ext uri="{BB962C8B-B14F-4D97-AF65-F5344CB8AC3E}">
        <p14:creationId xmlns:p14="http://schemas.microsoft.com/office/powerpoint/2010/main" val="59001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3FC5A-BE47-10F2-248A-2CDC9EB65C63}"/>
              </a:ext>
            </a:extLst>
          </p:cNvPr>
          <p:cNvSpPr>
            <a:spLocks noGrp="1"/>
          </p:cNvSpPr>
          <p:nvPr>
            <p:ph type="title" idx="4294967295"/>
          </p:nvPr>
        </p:nvSpPr>
        <p:spPr>
          <a:xfrm>
            <a:off x="668383" y="691126"/>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rPr>
              <a:t>Bevezetés</a:t>
            </a:r>
            <a:endParaRPr lang="hu-HU" noProof="1">
              <a:effectLst/>
            </a:endParaRPr>
          </a:p>
          <a:p>
            <a:endParaRPr lang="hu-HU" noProof="1"/>
          </a:p>
        </p:txBody>
      </p:sp>
      <p:sp>
        <p:nvSpPr>
          <p:cNvPr id="2" name="TextBox 1">
            <a:extLst>
              <a:ext uri="{FF2B5EF4-FFF2-40B4-BE49-F238E27FC236}">
                <a16:creationId xmlns:a16="http://schemas.microsoft.com/office/drawing/2014/main" id="{0FE65402-2D24-4C0B-3A9B-70B199ADCEA8}"/>
              </a:ext>
            </a:extLst>
          </p:cNvPr>
          <p:cNvSpPr txBox="1"/>
          <p:nvPr/>
        </p:nvSpPr>
        <p:spPr>
          <a:xfrm>
            <a:off x="4323530" y="956114"/>
            <a:ext cx="7678453" cy="4708981"/>
          </a:xfrm>
          <a:prstGeom prst="rect">
            <a:avLst/>
          </a:prstGeom>
          <a:noFill/>
        </p:spPr>
        <p:txBody>
          <a:bodyPr wrap="square" lIns="91440" tIns="45720" rIns="91440" bIns="45720" rtlCol="0" anchor="t">
            <a:spAutoFit/>
          </a:bodyPr>
          <a:lstStyle/>
          <a:p>
            <a:pPr latinLnBrk="0"/>
            <a:r>
              <a:rPr lang="en-GB" sz="2000" dirty="0"/>
              <a:t>A digitális energetikai átállás mindenkinek lehetőséget kínál arra, hogy jobban megértse saját energiafogyasztását. Az energiafogyasztásunk megértése révén megalapozott döntéseket hozhatunk az energiatakarékosságról, anélkül, hogy kényelmetlenségeket kellene elszenvednünk vagy kényelmünkről le kellene mondanunk. A kis változások is nagy költségmegtakarítást jelenthetnek!  </a:t>
            </a:r>
          </a:p>
          <a:p>
            <a:pPr latinLnBrk="0"/>
            <a:endParaRPr lang="en-GB" sz="2000" dirty="0"/>
          </a:p>
          <a:p>
            <a:pPr latinLnBrk="0"/>
            <a:r>
              <a:rPr lang="en-GB" sz="2000" dirty="0"/>
              <a:t>Ebben a rövid bemutatóban a következőket fogjuk megvizsgálni: </a:t>
            </a:r>
          </a:p>
          <a:p>
            <a:endParaRPr lang="en-GB" sz="2000" dirty="0"/>
          </a:p>
          <a:p>
            <a:pPr marL="457200" indent="-457200" latinLnBrk="0">
              <a:buChar char="•"/>
            </a:pPr>
            <a:r>
              <a:rPr lang="en-GB" sz="2000" dirty="0"/>
              <a:t>Egyszerű lépéseket, amelyekkel megértheti energiafogyasztását.</a:t>
            </a:r>
          </a:p>
          <a:p>
            <a:pPr marL="457200" indent="-457200" latinLnBrk="0">
              <a:buChar char="•"/>
            </a:pPr>
            <a:r>
              <a:rPr lang="en-GB" sz="2000" dirty="0"/>
              <a:t>Pozitív döntések, amelyekkel csökkentheti energiafogyasztását és potenciálisan pénzt takaríthat meg.</a:t>
            </a:r>
          </a:p>
          <a:p>
            <a:pPr latinLnBrk="0"/>
            <a:endParaRPr lang="en-GB" sz="2000" dirty="0"/>
          </a:p>
          <a:p>
            <a:pPr latinLnBrk="0"/>
            <a:r>
              <a:rPr lang="en-GB" sz="2000" dirty="0"/>
              <a:t>Akár házban vagy lakásban él, bérli otthonát, szociális lakásban lakik vagy saját háza van, ez az előadás hasznos tanácsokkal szolgál Önnek. </a:t>
            </a:r>
          </a:p>
        </p:txBody>
      </p:sp>
      <p:pic>
        <p:nvPicPr>
          <p:cNvPr id="4" name="Picture 3">
            <a:extLst>
              <a:ext uri="{FF2B5EF4-FFF2-40B4-BE49-F238E27FC236}">
                <a16:creationId xmlns:a16="http://schemas.microsoft.com/office/drawing/2014/main" id="{F1392AF9-1687-9CED-BE66-94B674F95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9525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11A378-DA55-6A4F-BA41-E2B34762FBDA}"/>
              </a:ext>
            </a:extLst>
          </p:cNvPr>
          <p:cNvSpPr>
            <a:spLocks noGrp="1"/>
          </p:cNvSpPr>
          <p:nvPr>
            <p:ph type="title" idx="4294967295"/>
          </p:nvPr>
        </p:nvSpPr>
        <p:spPr>
          <a:xfrm>
            <a:off x="485502" y="743948"/>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8. Használjon elosztókat </a:t>
            </a:r>
            <a:endParaRPr lang="hu-HU" noProof="1">
              <a:effectLst/>
            </a:endParaRPr>
          </a:p>
          <a:p>
            <a:endParaRPr lang="hu-HU"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528838" y="2144306"/>
            <a:ext cx="6132808" cy="4893647"/>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A többszörös csatlakozós elosztók lehetővé teszik, hogy egyszerre több eszközt is kikapcsoljon. </a:t>
            </a:r>
          </a:p>
          <a:p>
            <a:pPr marL="457200" indent="-457200" latinLnBrk="0">
              <a:buChar char="•"/>
            </a:pPr>
            <a:r>
              <a:rPr lang="en-US" sz="2400" dirty="0">
                <a:solidFill>
                  <a:srgbClr val="2B2C30"/>
                </a:solidFill>
                <a:ea typeface="Public Sans"/>
                <a:cs typeface="Segoe UI"/>
              </a:rPr>
              <a:t>Az intelligens elosztók automatikusan kikapcsolják a nem használt eszközök áramellátását. Az intelligens elosztókat okostelefonos alkalmazásokon keresztül is távolról kezelheti.</a:t>
            </a:r>
          </a:p>
          <a:p>
            <a:pPr marL="457200" indent="-457200" latinLnBrk="0">
              <a:buFontTx/>
              <a:buChar char="•"/>
            </a:pPr>
            <a:r>
              <a:rPr lang="en-US" sz="2400" dirty="0">
                <a:solidFill>
                  <a:srgbClr val="2B2C30"/>
                </a:solidFill>
                <a:ea typeface="Public Sans"/>
                <a:cs typeface="Segoe UI"/>
              </a:rPr>
              <a:t>A többszörös csatlakozós elosztók csökkentik </a:t>
            </a:r>
            <a:r>
              <a:rPr lang="en-US" sz="2400" dirty="0" err="1">
                <a:solidFill>
                  <a:srgbClr val="2B2C30"/>
                </a:solidFill>
                <a:ea typeface="Public Sans"/>
                <a:cs typeface="Segoe UI"/>
              </a:rPr>
              <a:t>az</a:t>
            </a:r>
            <a:r>
              <a:rPr lang="en-US" sz="2400" dirty="0">
                <a:solidFill>
                  <a:srgbClr val="2B2C30"/>
                </a:solidFill>
                <a:ea typeface="Public Sans"/>
                <a:cs typeface="Segoe UI"/>
              </a:rPr>
              <a:t> </a:t>
            </a:r>
            <a:r>
              <a:rPr lang="en-GB" sz="2400" dirty="0" err="1"/>
              <a:t>készenléti</a:t>
            </a:r>
            <a:r>
              <a:rPr lang="en-US" sz="2400" dirty="0">
                <a:solidFill>
                  <a:srgbClr val="2B2C30"/>
                </a:solidFill>
                <a:ea typeface="Public Sans"/>
                <a:cs typeface="Segoe UI"/>
              </a:rPr>
              <a:t> energiafogyasztást anélkül, hogy csökkentenék a kényelmet vagy a komfortot. </a:t>
            </a:r>
          </a:p>
          <a:p>
            <a:pPr marL="457200" indent="-457200" latinLnBrk="0">
              <a:buChar char="•"/>
            </a:pPr>
            <a:endParaRPr lang="en-US" sz="2400" dirty="0">
              <a:solidFill>
                <a:srgbClr val="2B2C30"/>
              </a:solidFill>
              <a:ea typeface="Public Sans"/>
              <a:cs typeface="Segoe UI"/>
            </a:endParaRPr>
          </a:p>
        </p:txBody>
      </p:sp>
      <p:pic>
        <p:nvPicPr>
          <p:cNvPr id="7" name="Picture 6">
            <a:extLst>
              <a:ext uri="{FF2B5EF4-FFF2-40B4-BE49-F238E27FC236}">
                <a16:creationId xmlns:a16="http://schemas.microsoft.com/office/drawing/2014/main" id="{61785334-AAEB-F3E5-3E51-01273EE5F0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57681"/>
            <a:ext cx="4921028" cy="3964161"/>
          </a:xfrm>
          <a:prstGeom prst="rect">
            <a:avLst/>
          </a:prstGeom>
        </p:spPr>
      </p:pic>
    </p:spTree>
    <p:extLst>
      <p:ext uri="{BB962C8B-B14F-4D97-AF65-F5344CB8AC3E}">
        <p14:creationId xmlns:p14="http://schemas.microsoft.com/office/powerpoint/2010/main" val="25101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EAC63-C46E-AFD3-8AD2-ABA511DAD7A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9. Együttműködés: az energiaközösségek szerepe – Bevezetés</a:t>
            </a:r>
            <a:endParaRPr lang="hu-HU" noProof="1">
              <a:effectLst/>
            </a:endParaRPr>
          </a:p>
          <a:p>
            <a:endParaRPr lang="hu-HU"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377483" y="2718148"/>
            <a:ext cx="11196566" cy="2308324"/>
          </a:xfrm>
          <a:prstGeom prst="rect">
            <a:avLst/>
          </a:prstGeom>
          <a:noFill/>
        </p:spPr>
        <p:txBody>
          <a:bodyPr wrap="square" rtlCol="0">
            <a:spAutoFit/>
          </a:bodyPr>
          <a:lstStyle/>
          <a:p>
            <a:pPr algn="ctr" latinLnBrk="0"/>
            <a:r>
              <a:rPr lang="en-GB" sz="4800" i="1" noProof="0" dirty="0">
                <a:solidFill>
                  <a:schemeClr val="accent2"/>
                </a:solidFill>
              </a:rPr>
              <a:t>Hogyan segíthet Önnek és szomszédainak az energiaközösségben való részvétel?</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60590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02933-3F28-4A46-6511-A3E9C79C2F4D}"/>
              </a:ext>
            </a:extLst>
          </p:cNvPr>
          <p:cNvSpPr>
            <a:spLocks noGrp="1"/>
          </p:cNvSpPr>
          <p:nvPr>
            <p:ph type="title" idx="4294967295"/>
          </p:nvPr>
        </p:nvSpPr>
        <p:spPr>
          <a:xfrm>
            <a:off x="485503" y="836940"/>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9. Együttműködés: az energiaközösségek szerepe </a:t>
            </a:r>
            <a:endParaRPr lang="hu-HU" noProof="1">
              <a:effectLst/>
            </a:endParaRPr>
          </a:p>
          <a:p>
            <a:endParaRPr lang="hu-HU"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511106" y="2317501"/>
            <a:ext cx="6516009" cy="4093428"/>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Az energiaközösségek közösen fektetnek be megújuló energiaprojektekbe, megosztják erőforrásaikat és támogatják egymást az energiafogyasztás csökkentésében. </a:t>
            </a:r>
          </a:p>
          <a:p>
            <a:pPr marL="457200" indent="-457200" latinLnBrk="0">
              <a:buChar char="•"/>
            </a:pPr>
            <a:r>
              <a:rPr lang="en-US" sz="2000" dirty="0">
                <a:solidFill>
                  <a:srgbClr val="2B2C30"/>
                </a:solidFill>
                <a:ea typeface="Public Sans"/>
                <a:cs typeface="Segoe UI"/>
                <a:hlinkClick r:id="rId3"/>
              </a:rPr>
              <a:t>Európában több </a:t>
            </a:r>
            <a:r>
              <a:rPr lang="en-US" sz="2000" dirty="0" err="1">
                <a:solidFill>
                  <a:srgbClr val="2B2C30"/>
                </a:solidFill>
                <a:ea typeface="Public Sans"/>
                <a:cs typeface="Segoe UI"/>
                <a:hlinkClick r:id="rId3"/>
              </a:rPr>
              <a:t>ezer</a:t>
            </a:r>
            <a:r>
              <a:rPr lang="en-US" sz="2000" dirty="0">
                <a:solidFill>
                  <a:srgbClr val="2B2C30"/>
                </a:solidFill>
                <a:ea typeface="Public Sans"/>
                <a:cs typeface="Segoe UI"/>
                <a:hlinkClick r:id="rId3"/>
              </a:rPr>
              <a:t> </a:t>
            </a:r>
            <a:r>
              <a:rPr lang="en-US" sz="2000" dirty="0" err="1">
                <a:solidFill>
                  <a:srgbClr val="2B2C30"/>
                </a:solidFill>
                <a:ea typeface="Public Sans"/>
                <a:cs typeface="Segoe UI"/>
                <a:hlinkClick r:id="rId3"/>
              </a:rPr>
              <a:t>energiaközösség</a:t>
            </a:r>
            <a:r>
              <a:rPr lang="en-US" sz="2000" dirty="0">
                <a:solidFill>
                  <a:srgbClr val="2B2C30"/>
                </a:solidFill>
                <a:ea typeface="Public Sans"/>
                <a:cs typeface="Segoe UI"/>
                <a:hlinkClick r:id="rId3"/>
              </a:rPr>
              <a:t> működik</a:t>
            </a:r>
            <a:r>
              <a:rPr lang="en-US" sz="2000" dirty="0">
                <a:solidFill>
                  <a:srgbClr val="2B2C30"/>
                </a:solidFill>
                <a:ea typeface="Public Sans"/>
                <a:cs typeface="Segoe UI"/>
              </a:rPr>
              <a:t>.</a:t>
            </a:r>
          </a:p>
          <a:p>
            <a:pPr marL="457200" indent="-457200" latinLnBrk="0">
              <a:buFontTx/>
              <a:buChar char="•"/>
            </a:pPr>
            <a:r>
              <a:rPr lang="en-US" sz="2000" dirty="0">
                <a:solidFill>
                  <a:srgbClr val="2B2C30"/>
                </a:solidFill>
                <a:ea typeface="Public Sans"/>
                <a:cs typeface="Segoe UI"/>
              </a:rPr>
              <a:t>Csatlakozzon </a:t>
            </a:r>
            <a:r>
              <a:rPr lang="en-US" sz="2000" dirty="0" err="1">
                <a:solidFill>
                  <a:srgbClr val="2B2C30"/>
                </a:solidFill>
                <a:ea typeface="Public Sans"/>
                <a:cs typeface="Segoe UI"/>
              </a:rPr>
              <a:t>egy</a:t>
            </a:r>
            <a:r>
              <a:rPr lang="en-US" sz="2000" dirty="0">
                <a:solidFill>
                  <a:srgbClr val="2B2C30"/>
                </a:solidFill>
                <a:ea typeface="Public Sans"/>
                <a:cs typeface="Segoe UI"/>
              </a:rPr>
              <a:t> </a:t>
            </a:r>
            <a:r>
              <a:rPr lang="en-US" sz="2000" dirty="0" err="1">
                <a:solidFill>
                  <a:srgbClr val="2B2C30"/>
                </a:solidFill>
                <a:ea typeface="Public Sans"/>
                <a:cs typeface="Segoe UI"/>
              </a:rPr>
              <a:t>energiaközösséghez</a:t>
            </a:r>
            <a:r>
              <a:rPr lang="en-US" sz="2000" dirty="0">
                <a:solidFill>
                  <a:srgbClr val="2B2C30"/>
                </a:solidFill>
                <a:ea typeface="Public Sans"/>
                <a:cs typeface="Segoe UI"/>
              </a:rPr>
              <a:t>, vagy alapítson egyet, hogy szomszédjaival együttműködve energiatakarékossági kezdeményezéseket valósítson meg. </a:t>
            </a:r>
            <a:endParaRPr lang="en-US" sz="2000" dirty="0">
              <a:ea typeface="Public Sans"/>
            </a:endParaRPr>
          </a:p>
          <a:p>
            <a:pPr marL="457200" indent="-457200" latinLnBrk="0">
              <a:buChar char="•"/>
            </a:pPr>
            <a:r>
              <a:rPr lang="en-US" sz="2000" dirty="0">
                <a:solidFill>
                  <a:srgbClr val="2B2C30"/>
                </a:solidFill>
                <a:ea typeface="Public Sans"/>
                <a:cs typeface="Segoe UI"/>
              </a:rPr>
              <a:t>Az együttműködés révén a tagok részesülhetnek a megosztott tudásból, a nagykereskedelmi vásárlóerőből és a jobb energiaárakért folytatott kollektív tárgyalásokból.</a:t>
            </a:r>
            <a:r>
              <a:rPr lang="en-US" sz="2000" dirty="0">
                <a:solidFill>
                  <a:srgbClr val="2B2C30"/>
                </a:solidFill>
                <a:ea typeface="Public Sans"/>
                <a:cs typeface="Public Sans"/>
              </a:rPr>
              <a:t> </a:t>
            </a:r>
            <a:endParaRPr lang="en-US" sz="2000" dirty="0"/>
          </a:p>
        </p:txBody>
      </p:sp>
      <p:pic>
        <p:nvPicPr>
          <p:cNvPr id="5" name="Picture 4">
            <a:extLst>
              <a:ext uri="{FF2B5EF4-FFF2-40B4-BE49-F238E27FC236}">
                <a16:creationId xmlns:a16="http://schemas.microsoft.com/office/drawing/2014/main" id="{A39DF4FF-C69C-8F4F-9CED-2B1D319848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35" y="2617940"/>
            <a:ext cx="5343742" cy="3403120"/>
          </a:xfrm>
          <a:prstGeom prst="rect">
            <a:avLst/>
          </a:prstGeom>
        </p:spPr>
      </p:pic>
    </p:spTree>
    <p:extLst>
      <p:ext uri="{BB962C8B-B14F-4D97-AF65-F5344CB8AC3E}">
        <p14:creationId xmlns:p14="http://schemas.microsoft.com/office/powerpoint/2010/main" val="14425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1C5FC-B098-3578-4C68-C439D3941AB4}"/>
              </a:ext>
            </a:extLst>
          </p:cNvPr>
          <p:cNvSpPr>
            <a:spLocks noGrp="1"/>
          </p:cNvSpPr>
          <p:nvPr>
            <p:ph type="title" idx="4294967295"/>
          </p:nvPr>
        </p:nvSpPr>
        <p:spPr>
          <a:xfrm>
            <a:off x="537754" y="822325"/>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10. Tudja meg, hol kaphat támogatást – Bevezetés</a:t>
            </a:r>
            <a:endParaRPr lang="hu-HU" noProof="1">
              <a:effectLst/>
            </a:endParaRPr>
          </a:p>
          <a:p>
            <a:endParaRPr lang="hu-HU"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3046988"/>
          </a:xfrm>
          <a:prstGeom prst="rect">
            <a:avLst/>
          </a:prstGeom>
          <a:noFill/>
        </p:spPr>
        <p:txBody>
          <a:bodyPr wrap="square" rtlCol="0">
            <a:spAutoFit/>
          </a:bodyPr>
          <a:lstStyle/>
          <a:p>
            <a:pPr algn="ctr" latinLnBrk="0"/>
            <a:r>
              <a:rPr lang="en-GB" sz="4800" i="1" noProof="0" dirty="0">
                <a:solidFill>
                  <a:schemeClr val="accent2"/>
                </a:solidFill>
              </a:rPr>
              <a:t>Hogyan tudnak az energiaügyi helyi csoportok és szervezetek támogatni Önt az energiatakarékossági célok elérésében?</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75968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022DF-46A0-CD2B-47B4-326D7D001C44}"/>
              </a:ext>
            </a:extLst>
          </p:cNvPr>
          <p:cNvSpPr>
            <a:spLocks noGrp="1"/>
          </p:cNvSpPr>
          <p:nvPr>
            <p:ph type="title" idx="4294967295"/>
          </p:nvPr>
        </p:nvSpPr>
        <p:spPr>
          <a:xfrm>
            <a:off x="745073" y="691696"/>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10. Tudja meg, hol kaphat támogatást </a:t>
            </a:r>
            <a:endParaRPr lang="hu-HU" noProof="1">
              <a:effectLst/>
            </a:endParaRPr>
          </a:p>
          <a:p>
            <a:endParaRPr lang="hu-HU" noProof="1"/>
          </a:p>
        </p:txBody>
      </p:sp>
      <p:sp>
        <p:nvSpPr>
          <p:cNvPr id="4" name="TextBox 3">
            <a:extLst>
              <a:ext uri="{FF2B5EF4-FFF2-40B4-BE49-F238E27FC236}">
                <a16:creationId xmlns:a16="http://schemas.microsoft.com/office/drawing/2014/main" id="{98F002ED-7076-C12C-76BA-4FEBBC6F2705}"/>
              </a:ext>
            </a:extLst>
          </p:cNvPr>
          <p:cNvSpPr txBox="1"/>
          <p:nvPr/>
        </p:nvSpPr>
        <p:spPr>
          <a:xfrm>
            <a:off x="4440432" y="2539675"/>
            <a:ext cx="7315199" cy="3416320"/>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Keressen olyan helyi energiaügyi csoportokat, szervezeteket és kormányzati programokat, amelyek erőforrásokat és támogatást nyújtanak az energiatakarékossági kezdeményezésekhez. </a:t>
            </a:r>
          </a:p>
          <a:p>
            <a:pPr marL="457200" indent="-457200" latinLnBrk="0">
              <a:buChar char="•"/>
            </a:pPr>
            <a:r>
              <a:rPr lang="en-GB" sz="2400" noProof="0" dirty="0">
                <a:solidFill>
                  <a:srgbClr val="2B2C30"/>
                </a:solidFill>
                <a:ea typeface="Public Sans"/>
                <a:cs typeface="Segoe UI"/>
              </a:rPr>
              <a:t>Ezek a csoportok értékes információkkal, technikai segítségnyújtással, néha akár pénzügyi ösztönzőkkel is segíthetnek az energiahatékony gyakorlatok bevezetésében. </a:t>
            </a:r>
          </a:p>
          <a:p>
            <a:pPr marL="457200" indent="-457200" latinLnBrk="0">
              <a:buChar char="•"/>
            </a:pPr>
            <a:r>
              <a:rPr lang="en-GB" sz="2400" noProof="0" dirty="0">
                <a:solidFill>
                  <a:srgbClr val="2B2C30"/>
                </a:solidFill>
                <a:ea typeface="Public Sans"/>
                <a:cs typeface="Segoe UI"/>
              </a:rPr>
              <a:t>Keresse meg az elérhető forrásokat online adatbázisokban, közösségi fórumokon és helyi kormányzati weboldalakon.</a:t>
            </a:r>
            <a:endParaRPr lang="en-GB" sz="2400" noProof="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0CE6F499-8F9F-EE20-76AB-3EBE93D6F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73" y="2349757"/>
            <a:ext cx="3253109" cy="4277638"/>
          </a:xfrm>
          <a:prstGeom prst="rect">
            <a:avLst/>
          </a:prstGeom>
        </p:spPr>
      </p:pic>
    </p:spTree>
    <p:extLst>
      <p:ext uri="{BB962C8B-B14F-4D97-AF65-F5344CB8AC3E}">
        <p14:creationId xmlns:p14="http://schemas.microsoft.com/office/powerpoint/2010/main" val="39002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1CB3AB17-8875-D3B2-DE3D-43F70B766127}"/>
              </a:ext>
            </a:extLst>
          </p:cNvPr>
          <p:cNvSpPr>
            <a:spLocks noGrp="1"/>
          </p:cNvSpPr>
          <p:nvPr>
            <p:ph type="title" idx="4294967295"/>
          </p:nvPr>
        </p:nvSpPr>
        <p:spPr>
          <a:xfrm>
            <a:off x="746139" y="680377"/>
            <a:ext cx="10515600" cy="1325563"/>
          </a:xfrm>
          <a:prstGeom prst="rect">
            <a:avLst/>
          </a:prstGeom>
        </p:spPr>
        <p:txBody>
          <a:bodyPr/>
          <a:lstStyle/>
          <a:p>
            <a:pPr rtl="0" eaLnBrk="1" latinLnBrk="1" hangingPunct="1"/>
            <a:r>
              <a:rPr lang="hu-HU"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Következő lépések</a:t>
            </a:r>
            <a:endParaRPr lang="hu-HU" noProof="1">
              <a:effectLst/>
            </a:endParaRPr>
          </a:p>
          <a:p>
            <a:endParaRPr lang="hu-HU"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Ha többet szeretne megtudni a digitális energetikai átállásról, a következő források lehetnek hasznosak: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314143"/>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Tekintse át az Every1 rövid tanfolyamok sorozatát: </a:t>
            </a:r>
            <a:r>
              <a:rPr lang="en-US" altLang="ko-KR" sz="2200" i="1" dirty="0">
                <a:solidFill>
                  <a:srgbClr val="373737"/>
                </a:solidFill>
                <a:ea typeface="맑은 고딕"/>
                <a:hlinkClick r:id="rId3"/>
              </a:rPr>
              <a:t>Digitális energia alapjai</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6" y="3518824"/>
            <a:ext cx="2364667" cy="2123658"/>
          </a:xfrm>
          <a:prstGeom prst="rect">
            <a:avLst/>
          </a:prstGeom>
          <a:noFill/>
        </p:spPr>
        <p:txBody>
          <a:bodyPr wrap="square" rtlCol="0" anchor="t" anchorCtr="0">
            <a:spAutoFit/>
          </a:bodyPr>
          <a:lstStyle/>
          <a:p>
            <a:pPr algn="ctr"/>
            <a:r>
              <a:rPr lang="en-US" altLang="ko-KR" sz="2200" dirty="0">
                <a:solidFill>
                  <a:srgbClr val="373737"/>
                </a:solidFill>
              </a:rPr>
              <a:t>Olvassa el az Every1 információs füzetét: </a:t>
            </a:r>
            <a:r>
              <a:rPr lang="en-US" altLang="ko-KR" sz="2200" i="1" dirty="0">
                <a:solidFill>
                  <a:srgbClr val="373737"/>
                </a:solidFill>
                <a:hlinkClick r:id="rId4"/>
              </a:rPr>
              <a:t>Mi az az energiaközösség és miért érdemes csatlakozni hozzá?</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192335"/>
            <a:ext cx="2338969" cy="2123658"/>
          </a:xfrm>
          <a:prstGeom prst="rect">
            <a:avLst/>
          </a:prstGeom>
          <a:noFill/>
        </p:spPr>
        <p:txBody>
          <a:bodyPr wrap="square" rtlCol="0" anchor="t" anchorCtr="0">
            <a:spAutoFit/>
          </a:bodyPr>
          <a:lstStyle/>
          <a:p>
            <a:pPr algn="ctr"/>
            <a:r>
              <a:rPr lang="en-US" altLang="ko-KR" sz="2200" dirty="0">
                <a:solidFill>
                  <a:srgbClr val="373737"/>
                </a:solidFill>
              </a:rPr>
              <a:t>Olvassa el az Energy Monitor cikkét: </a:t>
            </a:r>
            <a:r>
              <a:rPr lang="en-US" altLang="ko-KR" sz="2200" i="1" dirty="0">
                <a:solidFill>
                  <a:srgbClr val="373737"/>
                </a:solidFill>
                <a:hlinkClick r:id="rId5"/>
              </a:rPr>
              <a:t>A megújuló energiatechnológiákkal kapcsolatos mítoszok eloszlatása</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 uri="{C183D7F6-B498-43B3-948B-1728B52AA6E4}">
                  <adec:decorative xmlns:adec="http://schemas.microsoft.com/office/drawing/2017/decorative" val="1"/>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dirty="0"/>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429000"/>
            <a:ext cx="2071376" cy="1785104"/>
          </a:xfrm>
          <a:prstGeom prst="rect">
            <a:avLst/>
          </a:prstGeom>
          <a:noFill/>
        </p:spPr>
        <p:txBody>
          <a:bodyPr wrap="square" rtlCol="0" anchor="t" anchorCtr="0">
            <a:spAutoFit/>
          </a:bodyPr>
          <a:lstStyle/>
          <a:p>
            <a:pPr algn="ctr"/>
            <a:r>
              <a:rPr lang="en-US" altLang="ko-KR" sz="2200" dirty="0">
                <a:solidFill>
                  <a:srgbClr val="373737"/>
                </a:solidFill>
                <a:hlinkClick r:id="rId6"/>
              </a:rPr>
              <a:t>Tudjon meg többet az Every1 projekt tanulási anyagaival kapcsolatban.</a:t>
            </a:r>
            <a:endParaRPr lang="ko-KR" altLang="en-US" sz="2200" dirty="0">
              <a:solidFill>
                <a:srgbClr val="373737"/>
              </a:solidFill>
            </a:endParaRPr>
          </a:p>
        </p:txBody>
      </p:sp>
    </p:spTree>
    <p:extLst>
      <p:ext uri="{BB962C8B-B14F-4D97-AF65-F5344CB8AC3E}">
        <p14:creationId xmlns:p14="http://schemas.microsoft.com/office/powerpoint/2010/main" val="33549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128D5-002D-4FE4-6C5F-2491E28731FD}"/>
              </a:ext>
            </a:extLst>
          </p:cNvPr>
          <p:cNvSpPr>
            <a:spLocks noGrp="1"/>
          </p:cNvSpPr>
          <p:nvPr>
            <p:ph type="title" idx="4294967295"/>
          </p:nvPr>
        </p:nvSpPr>
        <p:spPr>
          <a:xfrm>
            <a:off x="381000" y="913765"/>
            <a:ext cx="10515600" cy="1325563"/>
          </a:xfrm>
          <a:prstGeom prst="rect">
            <a:avLst/>
          </a:prstGeom>
        </p:spPr>
        <p:txBody>
          <a:bodyPr/>
          <a:lstStyle/>
          <a:p>
            <a:pPr rtl="0" eaLnBrk="1" latinLnBrk="1" hangingPunct="1"/>
            <a:r>
              <a:rPr lang="hu-HU"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Köszönetnyilvánítás 1</a:t>
            </a:r>
            <a:endParaRPr lang="hu-HU" noProof="1">
              <a:effectLst/>
            </a:endParaRPr>
          </a:p>
          <a:p>
            <a:endParaRPr lang="hu-HU"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83900" y="474345"/>
            <a:ext cx="7628351" cy="6463308"/>
          </a:xfrm>
          <a:prstGeom prst="rect">
            <a:avLst/>
          </a:prstGeom>
          <a:noFill/>
        </p:spPr>
        <p:txBody>
          <a:bodyPr wrap="square" lIns="91440" tIns="45720" rIns="91440" bIns="45720" rtlCol="0" anchor="t">
            <a:spAutoFit/>
          </a:bodyPr>
          <a:lstStyle/>
          <a:p>
            <a:pPr latinLnBrk="0"/>
            <a:r>
              <a:rPr lang="en-GB" dirty="0"/>
              <a:t>Ez a diavetítés, amelynek címe</a:t>
            </a:r>
            <a:r>
              <a:rPr lang="en-GB" i="1" dirty="0"/>
              <a:t>: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Csatlakozzon</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Digitális</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energia</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átállásba</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dirty="0"/>
              <a:t>10 </a:t>
            </a:r>
            <a:r>
              <a:rPr lang="en-US" dirty="0" err="1"/>
              <a:t>egyszerű</a:t>
            </a:r>
            <a:r>
              <a:rPr lang="en-US" dirty="0"/>
              <a:t> </a:t>
            </a:r>
            <a:r>
              <a:rPr lang="en-US" dirty="0" err="1"/>
              <a:t>lépés</a:t>
            </a:r>
            <a:r>
              <a:rPr lang="en-US" dirty="0"/>
              <a:t>, </a:t>
            </a:r>
            <a:r>
              <a:rPr lang="en-US" dirty="0" err="1"/>
              <a:t>amelyet</a:t>
            </a:r>
            <a:r>
              <a:rPr lang="en-US" dirty="0"/>
              <a:t> </a:t>
            </a:r>
            <a:r>
              <a:rPr lang="en-US" dirty="0" err="1"/>
              <a:t>még</a:t>
            </a:r>
            <a:r>
              <a:rPr lang="en-US" dirty="0"/>
              <a:t> ma </a:t>
            </a:r>
            <a:r>
              <a:rPr lang="en-US" dirty="0" err="1"/>
              <a:t>megtehet</a:t>
            </a:r>
            <a:r>
              <a:rPr lang="en-US" dirty="0"/>
              <a:t>!</a:t>
            </a:r>
            <a:r>
              <a:rPr lang="en-GB" i="1" dirty="0"/>
              <a:t> </a:t>
            </a:r>
            <a:r>
              <a:rPr lang="en-GB" dirty="0"/>
              <a:t>az Every1 projekt keretében készült, és </a:t>
            </a:r>
            <a:r>
              <a:rPr lang="en-GB" dirty="0">
                <a:hlinkClick r:id="rId3"/>
              </a:rPr>
              <a:t>CC BY-SA 4.0 </a:t>
            </a:r>
            <a:r>
              <a:rPr lang="en-GB" dirty="0"/>
              <a:t>licenc alatt áll, hacsak másképp nem jelezzük. </a:t>
            </a:r>
          </a:p>
          <a:p>
            <a:pPr latinLnBrk="0"/>
            <a:endParaRPr lang="en-GB" dirty="0"/>
          </a:p>
          <a:p>
            <a:pPr latinLnBrk="0"/>
            <a:r>
              <a:rPr lang="en-GB" dirty="0"/>
              <a:t>A prezentációban a következő képek szerepelnek: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Borítókép: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szerző: </a:t>
            </a:r>
            <a:r>
              <a:rPr lang="en-US" dirty="0" err="1">
                <a:solidFill>
                  <a:schemeClr val="dk1"/>
                </a:solidFill>
                <a:ea typeface="Public Sans"/>
                <a:cs typeface="Public Sans"/>
                <a:sym typeface="Public Sans"/>
              </a:rPr>
              <a:t>stekelbes</a:t>
            </a:r>
            <a:r>
              <a:rPr lang="en-US" dirty="0">
                <a:solidFill>
                  <a:schemeClr val="dk1"/>
                </a:solidFill>
                <a:ea typeface="Public Sans"/>
                <a:cs typeface="Public Sans"/>
                <a:sym typeface="Public Sans"/>
              </a:rPr>
              <a:t>, licenc: </a:t>
            </a:r>
            <a:r>
              <a:rPr lang="en-US" dirty="0">
                <a:solidFill>
                  <a:schemeClr val="dk1"/>
                </a:solidFill>
                <a:ea typeface="Public Sans"/>
                <a:cs typeface="Public Sans"/>
                <a:sym typeface="Public Sans"/>
                <a:hlinkClick r:id="rId5"/>
              </a:rPr>
              <a:t>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Bevezető szöveg kép: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by Loraine and Mark, </a:t>
            </a:r>
            <a:r>
              <a:rPr lang="en-US" dirty="0">
                <a:solidFill>
                  <a:schemeClr val="dk1"/>
                </a:solidFill>
                <a:ea typeface="Public Sans"/>
                <a:cs typeface="Public Sans"/>
                <a:sym typeface="Public Sans"/>
                <a:hlinkClick r:id="rId7"/>
              </a:rPr>
              <a:t>CC BY-SA 2.0 </a:t>
            </a:r>
            <a:r>
              <a:rPr lang="en-US" dirty="0">
                <a:solidFill>
                  <a:schemeClr val="dk1"/>
                </a:solidFill>
                <a:ea typeface="Public Sans"/>
                <a:cs typeface="Public Sans"/>
                <a:sym typeface="Public Sans"/>
              </a:rPr>
              <a:t>licenc alatt.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Ismerje meg saját energiafogyasztását: </a:t>
            </a:r>
            <a:r>
              <a:rPr lang="en-GB" b="0" i="0" dirty="0">
                <a:solidFill>
                  <a:srgbClr val="242424"/>
                </a:solidFill>
                <a:effectLst/>
                <a:hlinkClick r:id="rId8"/>
              </a:rPr>
              <a:t>Vorarlberger Kraftwerke-Energy meter (electro)-smart meter-02ASD</a:t>
            </a:r>
            <a:r>
              <a:rPr lang="en-GB" b="0" i="0" dirty="0">
                <a:solidFill>
                  <a:srgbClr val="242424"/>
                </a:solidFill>
                <a:effectLst/>
              </a:rPr>
              <a:t>, </a:t>
            </a:r>
            <a:r>
              <a:rPr lang="en-GB" b="0" i="0" dirty="0" err="1">
                <a:solidFill>
                  <a:srgbClr val="242424"/>
                </a:solidFill>
                <a:effectLst/>
              </a:rPr>
              <a:t>Asurnipal</a:t>
            </a:r>
            <a:r>
              <a:rPr lang="en-GB" b="0" i="0" dirty="0">
                <a:solidFill>
                  <a:srgbClr val="242424"/>
                </a:solidFill>
                <a:effectLst/>
              </a:rPr>
              <a:t>, </a:t>
            </a:r>
            <a:r>
              <a:rPr lang="en-GB" b="0" i="0" dirty="0">
                <a:solidFill>
                  <a:srgbClr val="242424"/>
                </a:solidFill>
                <a:effectLst/>
                <a:hlinkClick r:id="rId3"/>
              </a:rPr>
              <a:t>CC BY-SA 4.0 </a:t>
            </a:r>
            <a:r>
              <a:rPr lang="en-GB" b="0" i="0" dirty="0">
                <a:solidFill>
                  <a:srgbClr val="242424"/>
                </a:solidFill>
                <a:effectLst/>
              </a:rPr>
              <a:t>licenc alatt.</a:t>
            </a:r>
          </a:p>
          <a:p>
            <a:pPr marL="285750" indent="-285750" latinLnBrk="0">
              <a:buFont typeface="Arial" panose="020B0604020202020204" pitchFamily="34" charset="0"/>
              <a:buChar char="•"/>
            </a:pPr>
            <a:r>
              <a:rPr lang="en-GB" dirty="0">
                <a:solidFill>
                  <a:srgbClr val="242424"/>
                </a:solidFill>
              </a:rPr>
              <a:t>Válasszon energiaszolgáltatási szerződést: </a:t>
            </a:r>
            <a:r>
              <a:rPr lang="en-GB" sz="1800" dirty="0">
                <a:solidFill>
                  <a:srgbClr val="242424"/>
                </a:solidFill>
                <a:ea typeface="Public Sans"/>
                <a:cs typeface="Public Sans"/>
                <a:sym typeface="Public Sans"/>
                <a:hlinkClick r:id="rId9"/>
              </a:rPr>
              <a:t>Electricity bills with lightbulb and calculator </a:t>
            </a:r>
            <a:r>
              <a:rPr lang="en-GB" sz="1800" dirty="0">
                <a:solidFill>
                  <a:srgbClr val="242424"/>
                </a:solidFill>
                <a:ea typeface="Public Sans"/>
                <a:cs typeface="Public Sans"/>
                <a:sym typeface="Public Sans"/>
              </a:rPr>
              <a:t>by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a:t>
            </a:r>
            <a:r>
              <a:rPr lang="en-GB" noProof="0" dirty="0">
                <a:solidFill>
                  <a:schemeClr val="dk1"/>
                </a:solidFill>
                <a:ea typeface="Public Sans"/>
                <a:cs typeface="Public Sans"/>
                <a:sym typeface="Public Sans"/>
                <a:hlinkClick r:id="rId10"/>
              </a:rPr>
              <a:t>CC BY 2.0 </a:t>
            </a:r>
            <a:r>
              <a:rPr lang="en-GB" dirty="0">
                <a:solidFill>
                  <a:srgbClr val="242424"/>
                </a:solidFill>
              </a:rPr>
              <a:t>licenc alatt</a:t>
            </a:r>
            <a:r>
              <a:rPr lang="en-GB" sz="1800" dirty="0">
                <a:solidFill>
                  <a:srgbClr val="242424"/>
                </a:solidFill>
                <a:ea typeface="Public Sans"/>
                <a:cs typeface="Public Sans"/>
                <a:sym typeface="Public Sans"/>
              </a:rPr>
              <a:t> áll</a:t>
            </a:r>
            <a:r>
              <a:rPr lang="en-GB" dirty="0">
                <a:solidFill>
                  <a:srgbClr val="242424"/>
                </a:solidFill>
              </a:rPr>
              <a:t>. Ez a kép kivágásra került.</a:t>
            </a:r>
          </a:p>
          <a:p>
            <a:pPr marL="285750" indent="-285750" latinLnBrk="0">
              <a:buFont typeface="Arial" panose="020B0604020202020204" pitchFamily="34" charset="0"/>
              <a:buChar char="•"/>
            </a:pPr>
            <a:r>
              <a:rPr lang="en-GB" dirty="0">
                <a:solidFill>
                  <a:srgbClr val="242424"/>
                </a:solidFill>
              </a:rPr>
              <a:t>Növelje a hatékonyságot: Fektessen be fehérárukba: </a:t>
            </a:r>
            <a:r>
              <a:rPr lang="en-GB" dirty="0">
                <a:solidFill>
                  <a:srgbClr val="242424"/>
                </a:solidFill>
                <a:hlinkClick r:id="rId11"/>
              </a:rPr>
              <a:t>Samsung</a:t>
            </a:r>
            <a:r>
              <a:rPr lang="en-GB" dirty="0">
                <a:solidFill>
                  <a:srgbClr val="242424"/>
                </a:solidFill>
              </a:rPr>
              <a:t>, </a:t>
            </a:r>
            <a:r>
              <a:rPr lang="en-GB" dirty="0" err="1">
                <a:solidFill>
                  <a:srgbClr val="242424"/>
                </a:solidFill>
              </a:rPr>
              <a:t>CODE_n</a:t>
            </a:r>
            <a:r>
              <a:rPr lang="en-GB" dirty="0">
                <a:solidFill>
                  <a:srgbClr val="242424"/>
                </a:solidFill>
              </a:rPr>
              <a:t>, </a:t>
            </a:r>
            <a:r>
              <a:rPr lang="en-GB" dirty="0">
                <a:solidFill>
                  <a:srgbClr val="242424"/>
                </a:solidFill>
                <a:hlinkClick r:id="rId10"/>
              </a:rPr>
              <a:t>CC BY 2.0 </a:t>
            </a:r>
            <a:r>
              <a:rPr lang="en-GB" dirty="0">
                <a:solidFill>
                  <a:srgbClr val="242424"/>
                </a:solidFill>
              </a:rPr>
              <a:t>licenc. </a:t>
            </a:r>
          </a:p>
          <a:p>
            <a:pPr marL="285750" indent="-285750" latinLnBrk="0">
              <a:buFont typeface="Arial" panose="020B0604020202020204" pitchFamily="34" charset="0"/>
              <a:buChar char="•"/>
            </a:pPr>
            <a:r>
              <a:rPr lang="en-GB" dirty="0">
                <a:solidFill>
                  <a:srgbClr val="242424"/>
                </a:solidFill>
              </a:rPr>
              <a:t>Húzza ki a használaton kívüli elektronikai eszközök dugaszát: </a:t>
            </a:r>
            <a:r>
              <a:rPr lang="en-GB" dirty="0">
                <a:solidFill>
                  <a:srgbClr val="242424"/>
                </a:solidFill>
                <a:hlinkClick r:id="rId12"/>
              </a:rPr>
              <a:t>Vízforraló</a:t>
            </a:r>
            <a:r>
              <a:rPr lang="en-GB" dirty="0">
                <a:solidFill>
                  <a:srgbClr val="242424"/>
                </a:solidFill>
              </a:rPr>
              <a:t>, Denis Sylvester Hurd,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Vezessen be okosotthont: </a:t>
            </a:r>
            <a:r>
              <a:rPr lang="en-GB" noProof="0" dirty="0">
                <a:solidFill>
                  <a:schemeClr val="dk1"/>
                </a:solidFill>
                <a:ea typeface="Public Sans"/>
                <a:cs typeface="Public Sans"/>
                <a:sym typeface="Public Sans"/>
                <a:hlinkClick r:id="rId14"/>
              </a:rPr>
              <a:t>UMAX U-Smart Wifi izzó</a:t>
            </a:r>
            <a:r>
              <a:rPr lang="en-GB" noProof="0" dirty="0">
                <a:solidFill>
                  <a:schemeClr val="dk1"/>
                </a:solidFill>
                <a:ea typeface="Public Sans"/>
                <a:cs typeface="Public Sans"/>
                <a:sym typeface="Public Sans"/>
              </a:rPr>
              <a:t>, Jirka Matousek, </a:t>
            </a:r>
            <a:r>
              <a:rPr lang="en-GB" noProof="0" dirty="0">
                <a:solidFill>
                  <a:schemeClr val="dk1"/>
                </a:solidFill>
                <a:ea typeface="Public Sans"/>
                <a:cs typeface="Public Sans"/>
                <a:sym typeface="Public Sans"/>
                <a:hlinkClick r:id="rId10"/>
              </a:rPr>
              <a:t>CC BY 2.0 </a:t>
            </a:r>
            <a:r>
              <a:rPr lang="en-GB" noProof="0" dirty="0">
                <a:solidFill>
                  <a:schemeClr val="dk1"/>
                </a:solidFill>
                <a:ea typeface="Public Sans"/>
                <a:cs typeface="Public Sans"/>
                <a:sym typeface="Public Sans"/>
              </a:rPr>
              <a:t>licenc.</a:t>
            </a:r>
          </a:p>
          <a:p>
            <a:pPr marL="285750" indent="-285750" latinLnBrk="0">
              <a:buFont typeface="Arial" panose="020B0604020202020204" pitchFamily="34" charset="0"/>
              <a:buChar char="•"/>
            </a:pPr>
            <a:r>
              <a:rPr lang="en-GB" dirty="0">
                <a:solidFill>
                  <a:schemeClr val="dk1"/>
                </a:solidFill>
                <a:sym typeface="Public Sans"/>
              </a:rPr>
              <a:t>Rendszeresen olvassza ki a fagyasztót: </a:t>
            </a:r>
            <a:r>
              <a:rPr lang="en-GB" dirty="0">
                <a:solidFill>
                  <a:schemeClr val="dk1"/>
                </a:solidFill>
                <a:sym typeface="Public Sans"/>
                <a:hlinkClick r:id="rId15"/>
              </a:rPr>
              <a:t>Fagyasztó cseppkövek</a:t>
            </a:r>
            <a:r>
              <a:rPr lang="en-GB" dirty="0">
                <a:solidFill>
                  <a:schemeClr val="dk1"/>
                </a:solidFill>
                <a:sym typeface="Public Sans"/>
              </a:rPr>
              <a:t>, Anders Sandberg, </a:t>
            </a:r>
            <a:r>
              <a:rPr lang="en-GB" dirty="0">
                <a:solidFill>
                  <a:srgbClr val="242424"/>
                </a:solidFill>
                <a:hlinkClick r:id="rId10"/>
              </a:rPr>
              <a:t>CC BY 2.0 </a:t>
            </a:r>
            <a:r>
              <a:rPr lang="en-GB" dirty="0">
                <a:solidFill>
                  <a:srgbClr val="242424"/>
                </a:solidFill>
              </a:rPr>
              <a:t>licenc.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p:txBody>
      </p:sp>
    </p:spTree>
    <p:extLst>
      <p:ext uri="{BB962C8B-B14F-4D97-AF65-F5344CB8AC3E}">
        <p14:creationId xmlns:p14="http://schemas.microsoft.com/office/powerpoint/2010/main" val="57963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24405C-1E82-C28A-BB3C-97DE3D44DA53}"/>
              </a:ext>
            </a:extLst>
          </p:cNvPr>
          <p:cNvSpPr>
            <a:spLocks noGrp="1"/>
          </p:cNvSpPr>
          <p:nvPr>
            <p:ph type="title" idx="4294967295"/>
          </p:nvPr>
        </p:nvSpPr>
        <p:spPr>
          <a:xfrm>
            <a:off x="304801" y="874576"/>
            <a:ext cx="10515600" cy="1325563"/>
          </a:xfrm>
          <a:prstGeom prst="rect">
            <a:avLst/>
          </a:prstGeom>
        </p:spPr>
        <p:txBody>
          <a:bodyPr/>
          <a:lstStyle/>
          <a:p>
            <a:pPr rtl="0" eaLnBrk="1" latinLnBrk="1" hangingPunct="1"/>
            <a:r>
              <a:rPr lang="hu-HU"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Köszönetnyilvánítás 2</a:t>
            </a:r>
            <a:endParaRPr lang="hu-HU" noProof="1">
              <a:effectLst/>
            </a:endParaRPr>
          </a:p>
          <a:p>
            <a:endParaRPr lang="hu-HU" noProof="1"/>
          </a:p>
        </p:txBody>
      </p:sp>
      <p:sp>
        <p:nvSpPr>
          <p:cNvPr id="4" name="TextBox 3">
            <a:extLst>
              <a:ext uri="{FF2B5EF4-FFF2-40B4-BE49-F238E27FC236}">
                <a16:creationId xmlns:a16="http://schemas.microsoft.com/office/drawing/2014/main" id="{FABA671B-4366-A68A-28DD-76DB95051182}"/>
              </a:ext>
            </a:extLst>
          </p:cNvPr>
          <p:cNvSpPr txBox="1"/>
          <p:nvPr/>
        </p:nvSpPr>
        <p:spPr>
          <a:xfrm>
            <a:off x="4258848" y="458700"/>
            <a:ext cx="7628351" cy="2862322"/>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Használjon intelligens termosztátokat: Az energiatakarékos viselkedés népszerűsítése: </a:t>
            </a:r>
            <a:r>
              <a:rPr lang="en-GB" dirty="0">
                <a:solidFill>
                  <a:srgbClr val="242424"/>
                </a:solidFill>
                <a:hlinkClick r:id="rId3"/>
              </a:rPr>
              <a:t>állítsa be a termosztátot </a:t>
            </a:r>
            <a:r>
              <a:rPr lang="en-GB" dirty="0" err="1">
                <a:solidFill>
                  <a:srgbClr val="242424"/>
                </a:solidFill>
              </a:rPr>
              <a:t>a</a:t>
            </a:r>
            <a:r>
              <a:rPr lang="en-GB" dirty="0">
                <a:solidFill>
                  <a:srgbClr val="242424"/>
                </a:solidFill>
              </a:rPr>
              <a:t> CORGI </a:t>
            </a:r>
            <a:r>
              <a:rPr lang="en-GB" dirty="0" err="1">
                <a:solidFill>
                  <a:srgbClr val="242424"/>
                </a:solidFill>
              </a:rPr>
              <a:t>HomePlan</a:t>
            </a:r>
            <a:r>
              <a:rPr lang="en-GB" dirty="0">
                <a:solidFill>
                  <a:srgbClr val="242424"/>
                </a:solidFill>
              </a:rPr>
              <a:t> által, </a:t>
            </a:r>
            <a:r>
              <a:rPr lang="en-GB" noProof="0" dirty="0">
                <a:solidFill>
                  <a:schemeClr val="dk1"/>
                </a:solidFill>
                <a:ea typeface="Public Sans"/>
                <a:cs typeface="Public Sans"/>
                <a:sym typeface="Public Sans"/>
                <a:hlinkClick r:id="rId4"/>
              </a:rPr>
              <a:t>CC BY 2.0 </a:t>
            </a:r>
            <a:r>
              <a:rPr lang="en-GB" dirty="0">
                <a:solidFill>
                  <a:srgbClr val="242424"/>
                </a:solidFill>
              </a:rPr>
              <a:t>licenc alapján</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Használjon elosztókat: </a:t>
            </a:r>
            <a:r>
              <a:rPr lang="en-GB" dirty="0">
                <a:solidFill>
                  <a:schemeClr val="dk1"/>
                </a:solidFill>
                <a:sym typeface="Public Sans"/>
                <a:hlinkClick r:id="rId5"/>
              </a:rPr>
              <a:t>Elosztók hosszabbító kábellel.jpg </a:t>
            </a:r>
            <a:r>
              <a:rPr lang="en-GB" dirty="0">
                <a:solidFill>
                  <a:schemeClr val="dk1"/>
                </a:solidFill>
                <a:sym typeface="Public Sans"/>
              </a:rPr>
              <a:t>Dmitry Makeev által, </a:t>
            </a:r>
            <a:r>
              <a:rPr lang="en-GB" dirty="0">
                <a:solidFill>
                  <a:schemeClr val="dk1"/>
                </a:solidFill>
                <a:sym typeface="Public Sans"/>
                <a:hlinkClick r:id="rId6"/>
              </a:rPr>
              <a:t>CC BY-SA 4.0 </a:t>
            </a:r>
            <a:r>
              <a:rPr lang="en-GB" dirty="0">
                <a:solidFill>
                  <a:schemeClr val="dk1"/>
                </a:solidFill>
                <a:sym typeface="Public Sans"/>
              </a:rPr>
              <a:t>licenc alatt.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Dolgozzon együtt: Az energiaközösségek szerepe: </a:t>
            </a:r>
            <a:r>
              <a:rPr lang="en-GB" dirty="0">
                <a:solidFill>
                  <a:schemeClr val="dk1"/>
                </a:solidFill>
                <a:ea typeface="Public Sans"/>
                <a:cs typeface="Public Sans"/>
                <a:sym typeface="Public Sans"/>
                <a:hlinkClick r:id="rId7"/>
              </a:rPr>
              <a:t>Tiszta energia a Föld napján! </a:t>
            </a:r>
            <a:r>
              <a:rPr lang="en-GB" dirty="0" err="1">
                <a:solidFill>
                  <a:schemeClr val="dk1"/>
                </a:solidFill>
                <a:ea typeface="Public Sans"/>
                <a:cs typeface="Public Sans"/>
                <a:sym typeface="Public Sans"/>
              </a:rPr>
              <a:t>naturalflow</a:t>
            </a:r>
            <a:r>
              <a:rPr lang="en-GB" dirty="0">
                <a:solidFill>
                  <a:schemeClr val="dk1"/>
                </a:solidFill>
                <a:ea typeface="Public Sans"/>
                <a:cs typeface="Public Sans"/>
                <a:sym typeface="Public Sans"/>
              </a:rPr>
              <a:t> által, </a:t>
            </a:r>
            <a:r>
              <a:rPr lang="en-US" dirty="0">
                <a:solidFill>
                  <a:schemeClr val="dk1"/>
                </a:solidFill>
                <a:ea typeface="Public Sans"/>
                <a:cs typeface="Public Sans"/>
                <a:sym typeface="Public Sans"/>
                <a:hlinkClick r:id="rId8"/>
              </a:rPr>
              <a:t>CC BY-SA 2.0 </a:t>
            </a:r>
            <a:r>
              <a:rPr lang="en-GB" dirty="0">
                <a:solidFill>
                  <a:schemeClr val="dk1"/>
                </a:solidFill>
                <a:ea typeface="Public Sans"/>
                <a:cs typeface="Public Sans"/>
                <a:sym typeface="Public Sans"/>
              </a:rPr>
              <a:t>licenc alatt</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Tudja meg, hol kaphat támogatást: </a:t>
            </a:r>
            <a:r>
              <a:rPr lang="en-US" dirty="0">
                <a:solidFill>
                  <a:schemeClr val="dk1"/>
                </a:solidFill>
                <a:ea typeface="Public Sans"/>
                <a:cs typeface="Public Sans"/>
                <a:sym typeface="Public Sans"/>
                <a:hlinkClick r:id="rId9"/>
              </a:rPr>
              <a:t>Mecktilda és Stefano – a Global Cycle Solutions napenergia-rendszerek értékesítési ügynökei</a:t>
            </a:r>
            <a:r>
              <a:rPr lang="en-US" dirty="0">
                <a:solidFill>
                  <a:schemeClr val="dk1"/>
                </a:solidFill>
                <a:ea typeface="Public Sans"/>
                <a:cs typeface="Public Sans"/>
                <a:sym typeface="Public Sans"/>
              </a:rPr>
              <a:t>, DIFD – Egyesült Királyság Nemzetközi Fejlesztési Minisztériuma, </a:t>
            </a:r>
            <a:r>
              <a:rPr lang="en-GB" noProof="0" dirty="0">
                <a:solidFill>
                  <a:schemeClr val="dk1"/>
                </a:solidFill>
                <a:ea typeface="Public Sans"/>
                <a:cs typeface="Public Sans"/>
                <a:sym typeface="Public Sans"/>
                <a:hlinkClick r:id="rId4"/>
              </a:rPr>
              <a:t>CC BY 2.0 </a:t>
            </a:r>
            <a:r>
              <a:rPr lang="en-GB" dirty="0">
                <a:solidFill>
                  <a:srgbClr val="242424"/>
                </a:solidFill>
              </a:rPr>
              <a:t>licenc</a:t>
            </a:r>
            <a:r>
              <a:rPr lang="en-GB" noProof="0" dirty="0">
                <a:solidFill>
                  <a:schemeClr val="dk1"/>
                </a:solidFill>
                <a:ea typeface="Public Sans"/>
                <a:cs typeface="Public Sans"/>
                <a:sym typeface="Public Sans"/>
              </a:rPr>
              <a:t>. Ez a kép kivágásra került.</a:t>
            </a:r>
            <a:endParaRPr lang="en-US" dirty="0">
              <a:solidFill>
                <a:schemeClr val="dk1"/>
              </a:solidFill>
              <a:ea typeface="Public Sans"/>
              <a:cs typeface="Public Sans"/>
              <a:sym typeface="Public Sans"/>
            </a:endParaRPr>
          </a:p>
        </p:txBody>
      </p:sp>
    </p:spTree>
    <p:extLst>
      <p:ext uri="{BB962C8B-B14F-4D97-AF65-F5344CB8AC3E}">
        <p14:creationId xmlns:p14="http://schemas.microsoft.com/office/powerpoint/2010/main" val="224723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5A24-158F-333C-F8AC-4929D63A1DE7}"/>
              </a:ext>
            </a:extLst>
          </p:cNvPr>
          <p:cNvSpPr>
            <a:spLocks noGrp="1"/>
          </p:cNvSpPr>
          <p:nvPr>
            <p:ph type="title" idx="4294967295"/>
          </p:nvPr>
        </p:nvSpPr>
        <p:spPr>
          <a:xfrm>
            <a:off x="4359728" y="2977697"/>
            <a:ext cx="3961312"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hu-HU" sz="6000" b="0" kern="1200" noProof="1">
                <a:solidFill>
                  <a:schemeClr val="bg1"/>
                </a:solidFill>
                <a:effectLst/>
              </a:rPr>
              <a:t>Köszönöm!</a:t>
            </a:r>
            <a:endParaRPr lang="hu-HU" sz="6000" noProof="1">
              <a:solidFill>
                <a:schemeClr val="bg1"/>
              </a:solidFill>
              <a:effectLst/>
            </a:endParaRPr>
          </a:p>
          <a:p>
            <a:endParaRPr lang="hu-HU" sz="6000" noProof="1">
              <a:solidFill>
                <a:schemeClr val="bg1"/>
              </a:solidFill>
            </a:endParaRPr>
          </a:p>
        </p:txBody>
      </p:sp>
    </p:spTree>
    <p:extLst>
      <p:ext uri="{BB962C8B-B14F-4D97-AF65-F5344CB8AC3E}">
        <p14:creationId xmlns:p14="http://schemas.microsoft.com/office/powerpoint/2010/main" val="380924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142B5F-9C88-7421-8D82-C9889D0BEA31}"/>
              </a:ext>
            </a:extLst>
          </p:cNvPr>
          <p:cNvSpPr>
            <a:spLocks noGrp="1"/>
          </p:cNvSpPr>
          <p:nvPr>
            <p:ph type="title" idx="4294967295"/>
          </p:nvPr>
        </p:nvSpPr>
        <p:spPr>
          <a:xfrm>
            <a:off x="576943" y="691126"/>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mj-ea"/>
                <a:cs typeface="+mj-cs"/>
              </a:rPr>
              <a:t>Ez </a:t>
            </a:r>
            <a:r>
              <a:rPr lang="hu-HU" sz="2800" b="1" kern="1200" baseline="0" noProof="1">
                <a:solidFill>
                  <a:srgbClr val="FFFFFF"/>
                </a:solidFill>
                <a:effectLst/>
                <a:latin typeface="Calibri" panose="020F0502020204030204" pitchFamily="34" charset="0"/>
                <a:ea typeface="+mj-ea"/>
                <a:cs typeface="+mj-cs"/>
              </a:rPr>
              <a:t>a prezentáció</a:t>
            </a:r>
            <a:endParaRPr lang="hu-HU" noProof="1">
              <a:effectLst/>
            </a:endParaRPr>
          </a:p>
          <a:p>
            <a:endParaRPr lang="hu-HU" noProof="1"/>
          </a:p>
        </p:txBody>
      </p:sp>
      <p:sp>
        <p:nvSpPr>
          <p:cNvPr id="2" name="TextBox 1">
            <a:extLst>
              <a:ext uri="{FF2B5EF4-FFF2-40B4-BE49-F238E27FC236}">
                <a16:creationId xmlns:a16="http://schemas.microsoft.com/office/drawing/2014/main" id="{4D366B55-7ACA-91FD-62DA-6FBF6BEC8E01}"/>
              </a:ext>
            </a:extLst>
          </p:cNvPr>
          <p:cNvSpPr txBox="1"/>
          <p:nvPr/>
        </p:nvSpPr>
        <p:spPr>
          <a:xfrm>
            <a:off x="4511072" y="2197893"/>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Minden lépésünk feltárása egy reflektív kérdéssel kezdődik. Szánjon egy pillanatot minden kérdés átgondolására, mielőtt továbblépne a következő diára.</a:t>
            </a:r>
          </a:p>
          <a:p>
            <a:pPr latinLnBrk="0"/>
            <a:endParaRPr lang="en-GB" sz="2400" noProof="0" dirty="0">
              <a:solidFill>
                <a:srgbClr val="2B2C30"/>
              </a:solidFill>
              <a:sym typeface="Public Sans"/>
            </a:endParaRPr>
          </a:p>
          <a:p>
            <a:pPr latinLnBrk="0"/>
            <a:r>
              <a:rPr lang="en-GB" sz="2400" dirty="0">
                <a:solidFill>
                  <a:srgbClr val="2B2C30"/>
                </a:solidFill>
                <a:sym typeface="Public Sans"/>
              </a:rPr>
              <a:t>Az egyes lépéseket egymás után végigkövetheti. Alternatív megoldásként a menüből kiválaszthatja azt a lépést, amelyet először szeretne megvizsgálni. </a:t>
            </a:r>
            <a:endParaRPr lang="en-GB" sz="2400" noProof="0" dirty="0"/>
          </a:p>
        </p:txBody>
      </p:sp>
      <p:pic>
        <p:nvPicPr>
          <p:cNvPr id="4" name="Picture 3">
            <a:extLst>
              <a:ext uri="{FF2B5EF4-FFF2-40B4-BE49-F238E27FC236}">
                <a16:creationId xmlns:a16="http://schemas.microsoft.com/office/drawing/2014/main" id="{6DCB2999-080F-8ABF-1BEF-700A8461BC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511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27791-A2C9-75C8-3B91-943DC1C287E3}"/>
              </a:ext>
            </a:extLst>
          </p:cNvPr>
          <p:cNvSpPr>
            <a:spLocks noGrp="1"/>
          </p:cNvSpPr>
          <p:nvPr>
            <p:ph type="title" idx="4294967295"/>
          </p:nvPr>
        </p:nvSpPr>
        <p:spPr>
          <a:xfrm>
            <a:off x="384131" y="823456"/>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Public Sans"/>
                <a:cs typeface="Public Sans"/>
              </a:rPr>
              <a:t>10 egyszerű lépés, amit ma megtehet </a:t>
            </a:r>
            <a:endParaRPr lang="hu-HU" noProof="1">
              <a:effectLst/>
            </a:endParaRPr>
          </a:p>
          <a:p>
            <a:endParaRPr lang="hu-HU"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Ismerje meg saját energiafogyasztását.</a:t>
            </a:r>
          </a:p>
          <a:p>
            <a:pPr marL="342900" indent="-342900" latinLnBrk="0">
              <a:buFont typeface="+mj-lt"/>
              <a:buAutoNum type="arabicPeriod"/>
            </a:pPr>
            <a:r>
              <a:rPr lang="en-GB" sz="2400" dirty="0">
                <a:ea typeface="Public Sans"/>
                <a:cs typeface="Public Sans"/>
                <a:sym typeface="Public Sans"/>
              </a:rPr>
              <a:t>Válasszon energiaszolgáltatási szerződést.</a:t>
            </a:r>
          </a:p>
          <a:p>
            <a:pPr marL="342900" indent="-342900" latinLnBrk="0">
              <a:buFont typeface="+mj-lt"/>
              <a:buAutoNum type="arabicPeriod"/>
            </a:pPr>
            <a:r>
              <a:rPr lang="en-GB" sz="2400" noProof="0" dirty="0">
                <a:ea typeface="Public Sans"/>
                <a:cs typeface="Public Sans"/>
                <a:sym typeface="Public Sans"/>
              </a:rPr>
              <a:t>Növelje a hatékonyságot: fektessen be fehérárukba.</a:t>
            </a:r>
          </a:p>
          <a:p>
            <a:pPr marL="342900" indent="-342900" latinLnBrk="0">
              <a:buFont typeface="+mj-lt"/>
              <a:buAutoNum type="arabicPeriod"/>
            </a:pPr>
            <a:r>
              <a:rPr lang="en-GB" sz="2400" dirty="0">
                <a:ea typeface="Public Sans"/>
                <a:cs typeface="Public Sans"/>
                <a:sym typeface="Public Sans"/>
              </a:rPr>
              <a:t>Rendszeresen olvassza ki a fagyasztót.</a:t>
            </a:r>
          </a:p>
          <a:p>
            <a:pPr marL="342900" indent="-342900" latinLnBrk="0">
              <a:buFont typeface="+mj-lt"/>
              <a:buAutoNum type="arabicPeriod"/>
            </a:pPr>
            <a:r>
              <a:rPr lang="en-GB" sz="2400" dirty="0">
                <a:ea typeface="Public Sans"/>
                <a:cs typeface="Public Sans"/>
                <a:sym typeface="Public Sans"/>
              </a:rPr>
              <a:t>Húzza ki a használaton kívüli elektronikai eszközök dugaszát.</a:t>
            </a:r>
          </a:p>
          <a:p>
            <a:pPr marL="342900" indent="-342900" latinLnBrk="0">
              <a:buFont typeface="+mj-lt"/>
              <a:buAutoNum type="arabicPeriod"/>
            </a:pPr>
            <a:r>
              <a:rPr lang="en-GB" sz="2400" noProof="0" dirty="0">
                <a:ea typeface="Public Sans"/>
                <a:cs typeface="Public Sans"/>
                <a:sym typeface="Public Sans"/>
              </a:rPr>
              <a:t>Vezessen be intelligens otthoni rendszert.</a:t>
            </a:r>
          </a:p>
          <a:p>
            <a:pPr marL="342900" indent="-342900" latinLnBrk="0">
              <a:buFont typeface="+mj-lt"/>
              <a:buAutoNum type="arabicPeriod"/>
            </a:pPr>
            <a:r>
              <a:rPr lang="en-GB" sz="2400" noProof="0" dirty="0">
                <a:ea typeface="Public Sans"/>
                <a:cs typeface="Public Sans"/>
                <a:sym typeface="Public Sans"/>
              </a:rPr>
              <a:t>Használjon intelligens </a:t>
            </a:r>
            <a:r>
              <a:rPr lang="en-GB" sz="2400" dirty="0">
                <a:ea typeface="Public Sans"/>
                <a:cs typeface="Public Sans"/>
                <a:sym typeface="Public Sans"/>
              </a:rPr>
              <a:t>termosztátokat.</a:t>
            </a:r>
          </a:p>
          <a:p>
            <a:pPr marL="342900" indent="-342900" latinLnBrk="0">
              <a:buFont typeface="+mj-lt"/>
              <a:buAutoNum type="arabicPeriod"/>
            </a:pPr>
            <a:r>
              <a:rPr lang="en-GB" sz="2400" noProof="0" dirty="0">
                <a:ea typeface="Public Sans"/>
                <a:cs typeface="Public Sans"/>
                <a:sym typeface="Public Sans"/>
              </a:rPr>
              <a:t>Használjon </a:t>
            </a:r>
            <a:r>
              <a:rPr lang="en-GB" sz="2400" dirty="0">
                <a:ea typeface="Public Sans"/>
                <a:cs typeface="Public Sans"/>
                <a:sym typeface="Public Sans"/>
              </a:rPr>
              <a:t>elosztókat.</a:t>
            </a:r>
            <a:endParaRPr lang="en-GB" sz="2400" noProof="0" dirty="0">
              <a:ea typeface="Public Sans"/>
              <a:cs typeface="Public Sans"/>
              <a:sym typeface="Public Sans"/>
            </a:endParaRPr>
          </a:p>
          <a:p>
            <a:pPr marL="342900" indent="-342900" latinLnBrk="0">
              <a:buFont typeface="+mj-lt"/>
              <a:buAutoNum type="arabicPeriod"/>
            </a:pPr>
            <a:r>
              <a:rPr lang="en-GB" sz="2400" noProof="0" dirty="0">
                <a:ea typeface="Public Sans"/>
                <a:cs typeface="Public Sans"/>
                <a:sym typeface="Public Sans"/>
              </a:rPr>
              <a:t>Dolgozzon együtt: az energiaközösségek szerepe.</a:t>
            </a:r>
          </a:p>
          <a:p>
            <a:pPr marL="342900" indent="-342900" latinLnBrk="0">
              <a:buFont typeface="+mj-lt"/>
              <a:buAutoNum type="arabicPeriod"/>
            </a:pPr>
            <a:r>
              <a:rPr lang="en-GB" sz="2400" dirty="0">
                <a:ea typeface="Public Sans"/>
                <a:cs typeface="Public Sans"/>
                <a:sym typeface="Public Sans"/>
              </a:rPr>
              <a:t> Tudja meg, hol kaphat támogatást.</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717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2A1E-C13D-D5FE-F008-35AF50F92142}"/>
              </a:ext>
            </a:extLst>
          </p:cNvPr>
          <p:cNvSpPr>
            <a:spLocks noGrp="1"/>
          </p:cNvSpPr>
          <p:nvPr>
            <p:ph type="title" idx="4294967295"/>
          </p:nvPr>
        </p:nvSpPr>
        <p:spPr>
          <a:xfrm>
            <a:off x="485503" y="730885"/>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Public Sans"/>
                <a:cs typeface="Public Sans"/>
              </a:rPr>
              <a:t>1. Ismerje meg saját energiafogyasztását – Bevezetés</a:t>
            </a:r>
            <a:endParaRPr lang="hu-HU" noProof="1">
              <a:effectLst/>
            </a:endParaRPr>
          </a:p>
          <a:p>
            <a:endParaRPr lang="hu-HU"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377482" y="3303740"/>
            <a:ext cx="11437034" cy="2308324"/>
          </a:xfrm>
          <a:prstGeom prst="rect">
            <a:avLst/>
          </a:prstGeom>
          <a:noFill/>
        </p:spPr>
        <p:txBody>
          <a:bodyPr wrap="square" rtlCol="0">
            <a:spAutoFit/>
          </a:bodyPr>
          <a:lstStyle/>
          <a:p>
            <a:pPr algn="ctr" latinLnBrk="0"/>
            <a:r>
              <a:rPr lang="en-GB" sz="4800" i="1" noProof="0" dirty="0">
                <a:solidFill>
                  <a:schemeClr val="accent5"/>
                </a:solidFill>
              </a:rPr>
              <a:t>Hogyan segíthet az energiafogyasztás megértése az energiatakarékosságban és a villanyszámla csökkentésében?</a:t>
            </a:r>
          </a:p>
          <a:p>
            <a:pPr algn="ctr" latinLnBrk="0"/>
            <a:endParaRPr lang="en-GB" sz="4800" i="1" noProof="0" dirty="0">
              <a:solidFill>
                <a:schemeClr val="accent5"/>
              </a:solidFill>
            </a:endParaRPr>
          </a:p>
        </p:txBody>
      </p:sp>
    </p:spTree>
    <p:extLst>
      <p:ext uri="{BB962C8B-B14F-4D97-AF65-F5344CB8AC3E}">
        <p14:creationId xmlns:p14="http://schemas.microsoft.com/office/powerpoint/2010/main" val="174532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33E00E-A43A-8486-4825-3F0C2F8306DF}"/>
              </a:ext>
            </a:extLst>
          </p:cNvPr>
          <p:cNvSpPr>
            <a:spLocks noGrp="1"/>
          </p:cNvSpPr>
          <p:nvPr>
            <p:ph type="title" idx="4294967295"/>
          </p:nvPr>
        </p:nvSpPr>
        <p:spPr>
          <a:xfrm>
            <a:off x="838200" y="365125"/>
            <a:ext cx="10515600" cy="1325563"/>
          </a:xfrm>
          <a:prstGeom prst="rect">
            <a:avLst/>
          </a:prstGeom>
        </p:spPr>
        <p:txBody>
          <a:bodyPr/>
          <a:lstStyle/>
          <a:p>
            <a:pPr rtl="0" eaLnBrk="1" latinLnBrk="1" hangingPunct="1"/>
            <a:r>
              <a:rPr lang="hu-HU" sz="2800" b="1" kern="1200" noProof="1">
                <a:solidFill>
                  <a:srgbClr val="FFFFFF"/>
                </a:solidFill>
                <a:effectLst/>
                <a:latin typeface="Calibri" panose="020F0502020204030204" pitchFamily="34" charset="0"/>
                <a:ea typeface="Public Sans"/>
                <a:cs typeface="Public Sans"/>
              </a:rPr>
              <a:t>1. Ismerje meg saját energiafogyasztását</a:t>
            </a:r>
            <a:endParaRPr lang="hu-HU" noProof="1">
              <a:effectLst/>
            </a:endParaRPr>
          </a:p>
          <a:p>
            <a:endParaRPr lang="hu-HU"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933345" y="2235520"/>
            <a:ext cx="7906396" cy="4093428"/>
          </a:xfrm>
          <a:prstGeom prst="rect">
            <a:avLst/>
          </a:prstGeom>
          <a:noFill/>
        </p:spPr>
        <p:txBody>
          <a:bodyPr wrap="square" rtlCol="0">
            <a:spAutoFit/>
          </a:bodyPr>
          <a:lstStyle/>
          <a:p>
            <a:pPr marL="457200" indent="-457200" latinLnBrk="0">
              <a:buChar char="•"/>
            </a:pPr>
            <a:r>
              <a:rPr lang="en-GB" sz="2000" noProof="0" dirty="0">
                <a:solidFill>
                  <a:srgbClr val="2B2C30"/>
                </a:solidFill>
                <a:cs typeface="Segoe UI"/>
              </a:rPr>
              <a:t>Az intelligens mérőórák lehetővé teszik Önnek és energiaszolgáltatójának, hogy valós időben figyelemmel kísérjék és elemezzék az energiafogyasztási szokásait. </a:t>
            </a:r>
          </a:p>
          <a:p>
            <a:pPr marL="457200" indent="-457200" latinLnBrk="0">
              <a:buFontTx/>
              <a:buChar char="•"/>
            </a:pPr>
            <a:r>
              <a:rPr lang="en-GB" sz="2000" dirty="0">
                <a:solidFill>
                  <a:srgbClr val="2B2C30"/>
                </a:solidFill>
                <a:cs typeface="Segoe UI"/>
              </a:rPr>
              <a:t>Ellenőrizze, hogy intelligens mérővel vagy digitális (analóg) mérővel rendelkezik-e.</a:t>
            </a:r>
          </a:p>
          <a:p>
            <a:pPr marL="457200" indent="-457200" latinLnBrk="0">
              <a:buFontTx/>
              <a:buChar char="•"/>
            </a:pPr>
            <a:r>
              <a:rPr lang="en-GB" sz="2000" noProof="0" dirty="0">
                <a:solidFill>
                  <a:srgbClr val="2B2C30"/>
                </a:solidFill>
                <a:cs typeface="Segoe UI"/>
              </a:rPr>
              <a:t>Ha intelligens mérővel rendelkezik, ellenőrizheti az energiafogyasztását a nap különböző időpontjaiban. Ez segít azonosítani azokat a napszakokat, amikor több energiát fogyaszt. </a:t>
            </a:r>
          </a:p>
          <a:p>
            <a:pPr marL="457200" indent="-457200" latinLnBrk="0">
              <a:buChar char="•"/>
            </a:pPr>
            <a:r>
              <a:rPr lang="en-GB" sz="2000" dirty="0">
                <a:solidFill>
                  <a:srgbClr val="2B2C30"/>
                </a:solidFill>
                <a:cs typeface="Segoe UI"/>
              </a:rPr>
              <a:t>Vannak olyan napszakok, amikor több energiát fogyaszt? Keresse meg a tendenciákat és </a:t>
            </a:r>
            <a:r>
              <a:rPr lang="en-GB" sz="2000" noProof="0" dirty="0">
                <a:solidFill>
                  <a:srgbClr val="2B2C30"/>
                </a:solidFill>
                <a:cs typeface="Segoe UI"/>
              </a:rPr>
              <a:t>a felhasználás csökkentésének</a:t>
            </a:r>
            <a:r>
              <a:rPr lang="en-GB" sz="2000" dirty="0">
                <a:solidFill>
                  <a:srgbClr val="2B2C30"/>
                </a:solidFill>
                <a:cs typeface="Segoe UI"/>
              </a:rPr>
              <a:t> lehetőségeit</a:t>
            </a:r>
            <a:r>
              <a:rPr lang="en-GB" sz="2000" noProof="0" dirty="0">
                <a:solidFill>
                  <a:srgbClr val="2B2C30"/>
                </a:solidFill>
                <a:cs typeface="Segoe UI"/>
              </a:rPr>
              <a:t>. Például </a:t>
            </a:r>
            <a:r>
              <a:rPr lang="en-GB" sz="2000" noProof="0" dirty="0">
                <a:solidFill>
                  <a:srgbClr val="2B2C30"/>
                </a:solidFill>
                <a:cs typeface="Segoe UI"/>
                <a:hlinkClick r:id="rId3"/>
              </a:rPr>
              <a:t>az eszközök kihúzása a konnektorból</a:t>
            </a:r>
            <a:r>
              <a:rPr lang="en-GB" sz="2000" noProof="0" dirty="0">
                <a:solidFill>
                  <a:srgbClr val="2B2C30"/>
                </a:solidFill>
                <a:cs typeface="Segoe UI"/>
              </a:rPr>
              <a:t>,</a:t>
            </a:r>
            <a:r>
              <a:rPr lang="en-GB" sz="2000" noProof="0" dirty="0">
                <a:solidFill>
                  <a:srgbClr val="2B2C30"/>
                </a:solidFill>
                <a:cs typeface="Segoe UI"/>
                <a:hlinkClick r:id="rId3"/>
              </a:rPr>
              <a:t> amikor nem használja őket – ahelyett, hogy készenléti állapotban hagyja őket </a:t>
            </a:r>
            <a:r>
              <a:rPr lang="en-GB" sz="2000" noProof="0" dirty="0">
                <a:solidFill>
                  <a:srgbClr val="2B2C30"/>
                </a:solidFill>
                <a:cs typeface="Segoe UI"/>
              </a:rPr>
              <a:t>– csökkenti az energiafogyasztást. </a:t>
            </a: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25420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ACF01-3D52-65FA-226E-49F21BB2F04E}"/>
              </a:ext>
            </a:extLst>
          </p:cNvPr>
          <p:cNvSpPr>
            <a:spLocks noGrp="1"/>
          </p:cNvSpPr>
          <p:nvPr>
            <p:ph type="title" idx="4294967295"/>
          </p:nvPr>
        </p:nvSpPr>
        <p:spPr>
          <a:xfrm>
            <a:off x="446315" y="717823"/>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2. Válasszon energiaszolgáltatási szerződést – Bevezetés</a:t>
            </a:r>
            <a:endParaRPr lang="hu-HU" noProof="1">
              <a:effectLst/>
            </a:endParaRPr>
          </a:p>
          <a:p>
            <a:endParaRPr lang="hu-HU"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2308324"/>
          </a:xfrm>
          <a:prstGeom prst="rect">
            <a:avLst/>
          </a:prstGeom>
          <a:noFill/>
        </p:spPr>
        <p:txBody>
          <a:bodyPr wrap="square" rtlCol="0">
            <a:spAutoFit/>
          </a:bodyPr>
          <a:lstStyle/>
          <a:p>
            <a:pPr algn="ctr" latinLnBrk="0"/>
            <a:r>
              <a:rPr lang="en-GB" sz="4800" i="1" noProof="0" dirty="0">
                <a:solidFill>
                  <a:schemeClr val="accent2"/>
                </a:solidFill>
              </a:rPr>
              <a:t>Hogyan segíthet az energiaszolgáltatási szerződés váltása pénzt megtakarítani és az energiafelhasználást optimalizálni?</a:t>
            </a:r>
          </a:p>
        </p:txBody>
      </p:sp>
    </p:spTree>
    <p:extLst>
      <p:ext uri="{BB962C8B-B14F-4D97-AF65-F5344CB8AC3E}">
        <p14:creationId xmlns:p14="http://schemas.microsoft.com/office/powerpoint/2010/main" val="108325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F1249-E2F2-0249-3260-7E3CB78ADDA8}"/>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2. Válasszon energiaszolgáltatási szerződést </a:t>
            </a:r>
            <a:endParaRPr lang="hu-HU" noProof="1">
              <a:effectLst/>
            </a:endParaRPr>
          </a:p>
          <a:p>
            <a:endParaRPr lang="hu-HU"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96019" y="2201346"/>
            <a:ext cx="7405886" cy="3416320"/>
          </a:xfrm>
          <a:prstGeom prst="rect">
            <a:avLst/>
          </a:prstGeom>
          <a:noFill/>
        </p:spPr>
        <p:txBody>
          <a:bodyPr wrap="square" rtlCol="0">
            <a:spAutoFit/>
          </a:bodyPr>
          <a:lstStyle/>
          <a:p>
            <a:pPr marL="457200" indent="-457200" latinLnBrk="0">
              <a:buChar char="•"/>
            </a:pPr>
            <a:r>
              <a:rPr lang="en-US" sz="2400" dirty="0">
                <a:solidFill>
                  <a:srgbClr val="2B2C30"/>
                </a:solidFill>
              </a:rPr>
              <a:t>Kutassa fel és hasonlítsa össze a különböző energiaellátási szerződéseket, amelyek rugalmassági lehetőségeket és dinamikus árazást kínálnak. A dinamikus árazás azt jelenti, hogy az energia ára az általános kereslettől függően ingadozik. </a:t>
            </a:r>
          </a:p>
          <a:p>
            <a:pPr marL="457200" indent="-457200" latinLnBrk="0">
              <a:buChar char="•"/>
            </a:pPr>
            <a:r>
              <a:rPr lang="en-US" sz="2400" dirty="0">
                <a:solidFill>
                  <a:srgbClr val="2B2C30"/>
                </a:solidFill>
              </a:rPr>
              <a:t>Fontolja meg azokat a csomagokat, amelyek lehetővé teszik, hogy kihasználja az alacsonyabb tarifákat a csúcsidőn kívüli órákban, vagy ösztönzőket kínálnak a fogyasztás csökkentésére a csúcsidőszakokban. </a:t>
            </a:r>
            <a:endParaRPr lang="en-US" sz="2400" dirty="0"/>
          </a:p>
          <a:p>
            <a:pPr marL="457200" indent="-457200" latinLnBrk="0">
              <a:buChar char="•"/>
            </a:pPr>
            <a:r>
              <a:rPr lang="en-US" sz="2400" dirty="0">
                <a:solidFill>
                  <a:srgbClr val="2B2C30"/>
                </a:solidFill>
              </a:rPr>
              <a:t>Egyes szerződéstípusok megújuló energia opciókat vagy energiatakarékos magatartásért járó jutalmakat kínálhatnak.</a:t>
            </a:r>
            <a:endParaRPr lang="en-US" sz="2400" dirty="0"/>
          </a:p>
        </p:txBody>
      </p:sp>
      <p:pic>
        <p:nvPicPr>
          <p:cNvPr id="5" name="Picture 4">
            <a:extLst>
              <a:ext uri="{FF2B5EF4-FFF2-40B4-BE49-F238E27FC236}">
                <a16:creationId xmlns:a16="http://schemas.microsoft.com/office/drawing/2014/main" id="{013F9013-B925-266E-9CF5-488DE29918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331076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4DB7F-AD8A-51A4-5BD2-1A8B57D972B4}"/>
              </a:ext>
            </a:extLst>
          </p:cNvPr>
          <p:cNvSpPr>
            <a:spLocks noGrp="1"/>
          </p:cNvSpPr>
          <p:nvPr>
            <p:ph type="title" idx="4294967295"/>
          </p:nvPr>
        </p:nvSpPr>
        <p:spPr>
          <a:xfrm>
            <a:off x="550818" y="809263"/>
            <a:ext cx="10515600" cy="1325563"/>
          </a:xfrm>
          <a:prstGeom prst="rect">
            <a:avLst/>
          </a:prstGeom>
        </p:spPr>
        <p:txBody>
          <a:bodyPr/>
          <a:lstStyle/>
          <a:p>
            <a:pPr rtl="0" eaLnBrk="1" latinLnBrk="0" hangingPunct="1"/>
            <a:r>
              <a:rPr lang="hu-HU" sz="2800" b="1" kern="1200" noProof="1">
                <a:solidFill>
                  <a:srgbClr val="FFFFFF"/>
                </a:solidFill>
                <a:effectLst/>
                <a:latin typeface="Calibri" panose="020F0502020204030204" pitchFamily="34" charset="0"/>
                <a:ea typeface="Public Sans"/>
                <a:cs typeface="Public Sans"/>
              </a:rPr>
              <a:t>3. Hatékonyságnövelés: beruházás fehérárukba – Bevezetés</a:t>
            </a:r>
            <a:endParaRPr lang="hu-HU" noProof="1">
              <a:effectLst/>
            </a:endParaRPr>
          </a:p>
          <a:p>
            <a:endParaRPr lang="hu-HU"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429000"/>
            <a:ext cx="10421655" cy="2123658"/>
          </a:xfrm>
          <a:prstGeom prst="rect">
            <a:avLst/>
          </a:prstGeom>
          <a:noFill/>
        </p:spPr>
        <p:txBody>
          <a:bodyPr wrap="square" rtlCol="0">
            <a:spAutoFit/>
          </a:bodyPr>
          <a:lstStyle/>
          <a:p>
            <a:pPr algn="ctr" latinLnBrk="0"/>
            <a:r>
              <a:rPr lang="en-US" sz="4400" i="1" dirty="0">
                <a:solidFill>
                  <a:schemeClr val="accent5"/>
                </a:solidFill>
              </a:rPr>
              <a:t>Hogyan vezethet a fehéráruba való befektetés hosszú távú megtakarításhoz az energiaszámlákon?</a:t>
            </a:r>
          </a:p>
          <a:p>
            <a:pPr algn="ctr" latinLnBrk="0"/>
            <a:endParaRPr lang="en-US" sz="4400" i="1" dirty="0">
              <a:solidFill>
                <a:schemeClr val="accent5"/>
              </a:solidFill>
            </a:endParaRPr>
          </a:p>
        </p:txBody>
      </p:sp>
    </p:spTree>
    <p:extLst>
      <p:ext uri="{BB962C8B-B14F-4D97-AF65-F5344CB8AC3E}">
        <p14:creationId xmlns:p14="http://schemas.microsoft.com/office/powerpoint/2010/main" val="2651338207"/>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6324C711-6DEF-4E48-9A68-4FFE7147C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372</TotalTime>
  <Words>3016</Words>
  <Application>Microsoft Macintosh PowerPoint</Application>
  <PresentationFormat>Widescreen</PresentationFormat>
  <Paragraphs>264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Calibri</vt:lpstr>
      <vt:lpstr>Public Sans</vt:lpstr>
      <vt:lpstr>Segoe UI</vt:lpstr>
      <vt:lpstr>Every1 slide master</vt:lpstr>
      <vt:lpstr>Csatlakozzon a Digitális energia átállásba: 10 egyszerű lépés, amelyet még ma megtehet!</vt:lpstr>
      <vt:lpstr>Bevezetés </vt:lpstr>
      <vt:lpstr>Ez a prezentáció </vt:lpstr>
      <vt:lpstr>10 egyszerű lépés, amit ma megtehet  </vt:lpstr>
      <vt:lpstr>1. Ismerje meg saját energiafogyasztását – Bevezetés </vt:lpstr>
      <vt:lpstr>1. Ismerje meg saját energiafogyasztását </vt:lpstr>
      <vt:lpstr>2. Válasszon energiaszolgáltatási szerződést – Bevezetés </vt:lpstr>
      <vt:lpstr>2. Válasszon energiaszolgáltatási szerződést  </vt:lpstr>
      <vt:lpstr>3. Hatékonyságnövelés: beruházás fehérárukba – Bevezetés </vt:lpstr>
      <vt:lpstr>3. Hatékonyság növelése: beruházás fehérárukba </vt:lpstr>
      <vt:lpstr>4. Rendszeresen olvassza ki a fagyasztót – Bevezetés </vt:lpstr>
      <vt:lpstr>4. Rendszeresen olvassa ki a fagyasztót </vt:lpstr>
      <vt:lpstr>5. Húzza ki a használaton kívüli elektronikus eszközök csatlakozóját – Bevezetés </vt:lpstr>
      <vt:lpstr>5. Húzza ki a használaton kívüli elektronikus eszközök csatlakozóját  </vt:lpstr>
      <vt:lpstr>6. Okosotthon megvalósítása – Bevezetés </vt:lpstr>
      <vt:lpstr>6. Okosotthon megvalósítása  </vt:lpstr>
      <vt:lpstr>7. Intelligens termosztátok használata – Bevezetés </vt:lpstr>
      <vt:lpstr>7. Használjon intelligens termosztátokat </vt:lpstr>
      <vt:lpstr>8. Használjon elosztókat – Bevezetés </vt:lpstr>
      <vt:lpstr>8. Használjon elosztókat  </vt:lpstr>
      <vt:lpstr>9. Együttműködés: az energiaközösségek szerepe – Bevezetés </vt:lpstr>
      <vt:lpstr>9. Együttműködés: az energiaközösségek szerepe  </vt:lpstr>
      <vt:lpstr>10. Tudja meg, hol kaphat támogatást – Bevezetés </vt:lpstr>
      <vt:lpstr>10. Tudja meg, hol kaphat támogatást  </vt:lpstr>
      <vt:lpstr>Következő lépések </vt:lpstr>
      <vt:lpstr>Köszönetnyilvánítás 1 </vt:lpstr>
      <vt:lpstr>Köszönetnyilvánítás 2 </vt:lpstr>
      <vt:lpstr>Köszönöm!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2026-03-15T14:23:25Z</dcterms:modified>
  <cp:category/>
</cp:coreProperties>
</file>