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Lst>
  <p:notesMasterIdLst>
    <p:notesMasterId r:id="rId38"/>
  </p:notesMasterIdLst>
  <p:sldIdLst>
    <p:sldId id="259" r:id="rId3"/>
    <p:sldId id="332" r:id="rId4"/>
    <p:sldId id="333" r:id="rId5"/>
    <p:sldId id="334" r:id="rId6"/>
    <p:sldId id="335" r:id="rId7"/>
    <p:sldId id="336" r:id="rId8"/>
    <p:sldId id="337" r:id="rId9"/>
    <p:sldId id="338" r:id="rId10"/>
    <p:sldId id="475" r:id="rId11"/>
    <p:sldId id="339" r:id="rId12"/>
    <p:sldId id="455" r:id="rId13"/>
    <p:sldId id="341" r:id="rId14"/>
    <p:sldId id="342" r:id="rId15"/>
    <p:sldId id="343" r:id="rId16"/>
    <p:sldId id="344" r:id="rId17"/>
    <p:sldId id="345" r:id="rId18"/>
    <p:sldId id="346" r:id="rId19"/>
    <p:sldId id="348" r:id="rId20"/>
    <p:sldId id="349" r:id="rId21"/>
    <p:sldId id="350" r:id="rId22"/>
    <p:sldId id="305" r:id="rId23"/>
    <p:sldId id="351" r:id="rId24"/>
    <p:sldId id="303" r:id="rId25"/>
    <p:sldId id="352" r:id="rId26"/>
    <p:sldId id="304" r:id="rId27"/>
    <p:sldId id="311" r:id="rId28"/>
    <p:sldId id="354" r:id="rId29"/>
    <p:sldId id="355" r:id="rId30"/>
    <p:sldId id="356" r:id="rId31"/>
    <p:sldId id="357" r:id="rId32"/>
    <p:sldId id="358" r:id="rId33"/>
    <p:sldId id="359" r:id="rId34"/>
    <p:sldId id="360" r:id="rId35"/>
    <p:sldId id="497" r:id="rId36"/>
    <p:sldId id="49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DSrgKzMNhkKSVmllU79cdA==" hashData="9ToRmx2yroOHcalePNPEos2VmF4N1lA3EUfgD7D/Flo/uUibKMRX/tF7cu5aBpLu5GPy4tcFzjE4+PLd6Ii60Q=="/>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15E1985-4190-B94A-D3CB-2332BD0CCD42}" name="Jake Stockman" initials="JS" userId="S::Jake.Stockman@wri.org::e765f006-40b6-47f9-80ef-b2efbe4f0420" providerId="AD"/>
  <p188:author id="{98379988-14FB-421A-80BA-2788AE223211}" name="Tarannum Sahar" initials="TS" userId="S::tarannum.sahar@wri.org::0de6bb96-5c06-4cbd-ad83-c204a9b14a18" providerId="AD"/>
  <p188:author id="{BFA7FB96-1A45-5BF9-91AD-2B3ABCC1B342}" name="Dimitrios Mentis" initials="DM" userId="S::dimitrios.mentis@wri.org::7d8dbe01-18cf-4f50-88d7-705f50a3f0a3" providerId="AD"/>
  <p188:author id="{B6187F99-94DF-0D7B-B55C-4656E02F8E64}" name="Tarannum Sahar" initials="TS" userId="S::Tarannum.Sahar@wri.org::0de6bb96-5c06-4cbd-ad83-c204a9b14a18" providerId="AD"/>
  <p188:author id="{65B1E9A0-977C-468C-EAA3-B9E8660D4742}" name="Santiago Sinclair-Lecaros" initials="SSL" userId="S::Santiago.Sinclair-Lecaros@wri.org::2c1cd6a7-a552-4bed-ad38-03f12e35d74e" providerId="AD"/>
  <p188:author id="{942957A3-117A-E72B-B580-4C131F6C6292}" name="Jake Stockman" initials="JS" userId="S::jake.stockman@wri.org::e765f006-40b6-47f9-80ef-b2efbe4f0420" providerId="AD"/>
  <p188:author id="{146D22CC-F8CC-C8D9-30B0-BE460F68F6FF}" name="Dimitrios Mentis" initials="DM" userId="S::Dimitrios.Mentis@wri.org::7d8dbe01-18cf-4f50-88d7-705f50a3f0a3"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25672C-E470-4B8E-A320-0BA4694E599F}" v="2" dt="2023-10-18T14:38:16.7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88156" autoAdjust="0"/>
  </p:normalViewPr>
  <p:slideViewPr>
    <p:cSldViewPr snapToGrid="0">
      <p:cViewPr varScale="1">
        <p:scale>
          <a:sx n="107" d="100"/>
          <a:sy n="107" d="100"/>
        </p:scale>
        <p:origin x="976" y="16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45" Type="http://schemas.microsoft.com/office/2018/10/relationships/authors" Targe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microsoft.com/office/2016/11/relationships/changesInfo" Target="changesInfos/changesInfo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ke Stockman" userId="e765f006-40b6-47f9-80ef-b2efbe4f0420" providerId="ADAL" clId="{9EFB74E5-1EAA-4037-A652-CF7CF358D79C}"/>
    <pc:docChg chg="">
      <pc:chgData name="Jake Stockman" userId="e765f006-40b6-47f9-80ef-b2efbe4f0420" providerId="ADAL" clId="{9EFB74E5-1EAA-4037-A652-CF7CF358D79C}" dt="2023-10-11T14:08:12.873" v="0"/>
      <pc:docMkLst>
        <pc:docMk/>
      </pc:docMkLst>
      <pc:sldChg chg="delCm">
        <pc:chgData name="Jake Stockman" userId="e765f006-40b6-47f9-80ef-b2efbe4f0420" providerId="ADAL" clId="{9EFB74E5-1EAA-4037-A652-CF7CF358D79C}" dt="2023-10-11T14:08:12.873" v="0"/>
        <pc:sldMkLst>
          <pc:docMk/>
          <pc:sldMk cId="2559802330" sldId="257"/>
        </pc:sldMkLst>
        <pc:extLst>
          <p:ext xmlns:p="http://schemas.openxmlformats.org/presentationml/2006/main" uri="{D6D511B9-2390-475A-947B-AFAB55BFBCF1}">
            <pc226:cmChg xmlns:pc226="http://schemas.microsoft.com/office/powerpoint/2022/06/main/command" chg="del">
              <pc226:chgData name="Jake Stockman" userId="e765f006-40b6-47f9-80ef-b2efbe4f0420" providerId="ADAL" clId="{9EFB74E5-1EAA-4037-A652-CF7CF358D79C}" dt="2023-10-11T14:08:12.873" v="0"/>
              <pc2:cmMkLst xmlns:pc2="http://schemas.microsoft.com/office/powerpoint/2019/9/main/command">
                <pc:docMk/>
                <pc:sldMk cId="2559802330" sldId="257"/>
                <pc2:cmMk id="{BE66E3B9-A58C-4ED6-9EA7-13FF705BDA81}"/>
              </pc2:cmMkLst>
            </pc226:cmChg>
          </p:ext>
        </pc:extLst>
      </pc:sldChg>
      <pc:sldChg chg="delCm">
        <pc:chgData name="Jake Stockman" userId="e765f006-40b6-47f9-80ef-b2efbe4f0420" providerId="ADAL" clId="{9EFB74E5-1EAA-4037-A652-CF7CF358D79C}" dt="2023-10-11T14:08:12.873" v="0"/>
        <pc:sldMkLst>
          <pc:docMk/>
          <pc:sldMk cId="348628638" sldId="263"/>
        </pc:sldMkLst>
        <pc:extLst>
          <p:ext xmlns:p="http://schemas.openxmlformats.org/presentationml/2006/main" uri="{D6D511B9-2390-475A-947B-AFAB55BFBCF1}">
            <pc226:cmChg xmlns:pc226="http://schemas.microsoft.com/office/powerpoint/2022/06/main/command" chg="del">
              <pc226:chgData name="Jake Stockman" userId="e765f006-40b6-47f9-80ef-b2efbe4f0420" providerId="ADAL" clId="{9EFB74E5-1EAA-4037-A652-CF7CF358D79C}" dt="2023-10-11T14:08:12.873" v="0"/>
              <pc2:cmMkLst xmlns:pc2="http://schemas.microsoft.com/office/powerpoint/2019/9/main/command">
                <pc:docMk/>
                <pc:sldMk cId="348628638" sldId="263"/>
                <pc2:cmMk id="{970B4156-F5D8-4181-BF2A-E250B27F67FE}"/>
              </pc2:cmMkLst>
            </pc226:cmChg>
          </p:ext>
        </pc:extLst>
      </pc:sldChg>
      <pc:sldChg chg="delCm">
        <pc:chgData name="Jake Stockman" userId="e765f006-40b6-47f9-80ef-b2efbe4f0420" providerId="ADAL" clId="{9EFB74E5-1EAA-4037-A652-CF7CF358D79C}" dt="2023-10-11T14:08:12.873" v="0"/>
        <pc:sldMkLst>
          <pc:docMk/>
          <pc:sldMk cId="1100667116" sldId="289"/>
        </pc:sldMkLst>
        <pc:extLst>
          <p:ext xmlns:p="http://schemas.openxmlformats.org/presentationml/2006/main" uri="{D6D511B9-2390-475A-947B-AFAB55BFBCF1}">
            <pc226:cmChg xmlns:pc226="http://schemas.microsoft.com/office/powerpoint/2022/06/main/command" chg="del">
              <pc226:chgData name="Jake Stockman" userId="e765f006-40b6-47f9-80ef-b2efbe4f0420" providerId="ADAL" clId="{9EFB74E5-1EAA-4037-A652-CF7CF358D79C}" dt="2023-10-11T14:08:12.873" v="0"/>
              <pc2:cmMkLst xmlns:pc2="http://schemas.microsoft.com/office/powerpoint/2019/9/main/command">
                <pc:docMk/>
                <pc:sldMk cId="1100667116" sldId="289"/>
                <pc2:cmMk id="{6CF15E2E-F50F-480A-B1EC-C5051180DDF4}"/>
              </pc2:cmMkLst>
            </pc226:cmChg>
            <pc226:cmChg xmlns:pc226="http://schemas.microsoft.com/office/powerpoint/2022/06/main/command" chg="del">
              <pc226:chgData name="Jake Stockman" userId="e765f006-40b6-47f9-80ef-b2efbe4f0420" providerId="ADAL" clId="{9EFB74E5-1EAA-4037-A652-CF7CF358D79C}" dt="2023-10-11T14:08:12.873" v="0"/>
              <pc2:cmMkLst xmlns:pc2="http://schemas.microsoft.com/office/powerpoint/2019/9/main/command">
                <pc:docMk/>
                <pc:sldMk cId="1100667116" sldId="289"/>
                <pc2:cmMk id="{3CCDF1C2-E267-474D-BF54-8DFAAA8FE0B5}"/>
              </pc2:cmMkLst>
            </pc226:cmChg>
          </p:ext>
        </pc:extLst>
      </pc:sldChg>
      <pc:sldChg chg="delCm">
        <pc:chgData name="Jake Stockman" userId="e765f006-40b6-47f9-80ef-b2efbe4f0420" providerId="ADAL" clId="{9EFB74E5-1EAA-4037-A652-CF7CF358D79C}" dt="2023-10-11T14:08:12.873" v="0"/>
        <pc:sldMkLst>
          <pc:docMk/>
          <pc:sldMk cId="2565787589" sldId="292"/>
        </pc:sldMkLst>
        <pc:extLst>
          <p:ext xmlns:p="http://schemas.openxmlformats.org/presentationml/2006/main" uri="{D6D511B9-2390-475A-947B-AFAB55BFBCF1}">
            <pc226:cmChg xmlns:pc226="http://schemas.microsoft.com/office/powerpoint/2022/06/main/command" chg="del">
              <pc226:chgData name="Jake Stockman" userId="e765f006-40b6-47f9-80ef-b2efbe4f0420" providerId="ADAL" clId="{9EFB74E5-1EAA-4037-A652-CF7CF358D79C}" dt="2023-10-11T14:08:12.873" v="0"/>
              <pc2:cmMkLst xmlns:pc2="http://schemas.microsoft.com/office/powerpoint/2019/9/main/command">
                <pc:docMk/>
                <pc:sldMk cId="2565787589" sldId="292"/>
                <pc2:cmMk id="{8310EF91-8F3E-45D0-9199-5B08A24D99C8}"/>
              </pc2:cmMkLst>
            </pc226:cmChg>
          </p:ext>
        </pc:extLst>
      </pc:sldChg>
      <pc:sldChg chg="delCm">
        <pc:chgData name="Jake Stockman" userId="e765f006-40b6-47f9-80ef-b2efbe4f0420" providerId="ADAL" clId="{9EFB74E5-1EAA-4037-A652-CF7CF358D79C}" dt="2023-10-11T14:08:12.873" v="0"/>
        <pc:sldMkLst>
          <pc:docMk/>
          <pc:sldMk cId="1187147131" sldId="297"/>
        </pc:sldMkLst>
        <pc:extLst>
          <p:ext xmlns:p="http://schemas.openxmlformats.org/presentationml/2006/main" uri="{D6D511B9-2390-475A-947B-AFAB55BFBCF1}">
            <pc226:cmChg xmlns:pc226="http://schemas.microsoft.com/office/powerpoint/2022/06/main/command" chg="del">
              <pc226:chgData name="Jake Stockman" userId="e765f006-40b6-47f9-80ef-b2efbe4f0420" providerId="ADAL" clId="{9EFB74E5-1EAA-4037-A652-CF7CF358D79C}" dt="2023-10-11T14:08:12.873" v="0"/>
              <pc2:cmMkLst xmlns:pc2="http://schemas.microsoft.com/office/powerpoint/2019/9/main/command">
                <pc:docMk/>
                <pc:sldMk cId="1187147131" sldId="297"/>
                <pc2:cmMk id="{C3D6785E-8AC0-4D03-90F6-B92FCF4D521D}"/>
              </pc2:cmMkLst>
            </pc226:cmChg>
            <pc226:cmChg xmlns:pc226="http://schemas.microsoft.com/office/powerpoint/2022/06/main/command" chg="del">
              <pc226:chgData name="Jake Stockman" userId="e765f006-40b6-47f9-80ef-b2efbe4f0420" providerId="ADAL" clId="{9EFB74E5-1EAA-4037-A652-CF7CF358D79C}" dt="2023-10-11T14:08:12.873" v="0"/>
              <pc2:cmMkLst xmlns:pc2="http://schemas.microsoft.com/office/powerpoint/2019/9/main/command">
                <pc:docMk/>
                <pc:sldMk cId="1187147131" sldId="297"/>
                <pc2:cmMk id="{EF828B85-5BC4-47E6-8517-6B02F00894AA}"/>
              </pc2:cmMkLst>
            </pc226:cmChg>
          </p:ext>
        </pc:extLst>
      </pc:sldChg>
      <pc:sldChg chg="delCm">
        <pc:chgData name="Jake Stockman" userId="e765f006-40b6-47f9-80ef-b2efbe4f0420" providerId="ADAL" clId="{9EFB74E5-1EAA-4037-A652-CF7CF358D79C}" dt="2023-10-11T14:08:12.873" v="0"/>
        <pc:sldMkLst>
          <pc:docMk/>
          <pc:sldMk cId="2340478601" sldId="298"/>
        </pc:sldMkLst>
        <pc:extLst>
          <p:ext xmlns:p="http://schemas.openxmlformats.org/presentationml/2006/main" uri="{D6D511B9-2390-475A-947B-AFAB55BFBCF1}">
            <pc226:cmChg xmlns:pc226="http://schemas.microsoft.com/office/powerpoint/2022/06/main/command" chg="del">
              <pc226:chgData name="Jake Stockman" userId="e765f006-40b6-47f9-80ef-b2efbe4f0420" providerId="ADAL" clId="{9EFB74E5-1EAA-4037-A652-CF7CF358D79C}" dt="2023-10-11T14:08:12.873" v="0"/>
              <pc2:cmMkLst xmlns:pc2="http://schemas.microsoft.com/office/powerpoint/2019/9/main/command">
                <pc:docMk/>
                <pc:sldMk cId="2340478601" sldId="298"/>
                <pc2:cmMk id="{F1F72B62-5D03-458E-B615-55D5B1786176}"/>
              </pc2:cmMkLst>
            </pc226:cmChg>
          </p:ext>
        </pc:extLst>
      </pc:sldChg>
      <pc:sldChg chg="delCm">
        <pc:chgData name="Jake Stockman" userId="e765f006-40b6-47f9-80ef-b2efbe4f0420" providerId="ADAL" clId="{9EFB74E5-1EAA-4037-A652-CF7CF358D79C}" dt="2023-10-11T14:08:12.873" v="0"/>
        <pc:sldMkLst>
          <pc:docMk/>
          <pc:sldMk cId="2970512174" sldId="299"/>
        </pc:sldMkLst>
        <pc:extLst>
          <p:ext xmlns:p="http://schemas.openxmlformats.org/presentationml/2006/main" uri="{D6D511B9-2390-475A-947B-AFAB55BFBCF1}">
            <pc226:cmChg xmlns:pc226="http://schemas.microsoft.com/office/powerpoint/2022/06/main/command" chg="del">
              <pc226:chgData name="Jake Stockman" userId="e765f006-40b6-47f9-80ef-b2efbe4f0420" providerId="ADAL" clId="{9EFB74E5-1EAA-4037-A652-CF7CF358D79C}" dt="2023-10-11T14:08:12.873" v="0"/>
              <pc2:cmMkLst xmlns:pc2="http://schemas.microsoft.com/office/powerpoint/2019/9/main/command">
                <pc:docMk/>
                <pc:sldMk cId="2970512174" sldId="299"/>
                <pc2:cmMk id="{8238DCA1-833E-49E6-86A9-72BB0B2234ED}"/>
              </pc2:cmMkLst>
            </pc226:cmChg>
          </p:ext>
        </pc:extLst>
      </pc:sldChg>
      <pc:sldChg chg="delCm">
        <pc:chgData name="Jake Stockman" userId="e765f006-40b6-47f9-80ef-b2efbe4f0420" providerId="ADAL" clId="{9EFB74E5-1EAA-4037-A652-CF7CF358D79C}" dt="2023-10-11T14:08:12.873" v="0"/>
        <pc:sldMkLst>
          <pc:docMk/>
          <pc:sldMk cId="1936060391" sldId="302"/>
        </pc:sldMkLst>
        <pc:extLst>
          <p:ext xmlns:p="http://schemas.openxmlformats.org/presentationml/2006/main" uri="{D6D511B9-2390-475A-947B-AFAB55BFBCF1}">
            <pc226:cmChg xmlns:pc226="http://schemas.microsoft.com/office/powerpoint/2022/06/main/command" chg="del">
              <pc226:chgData name="Jake Stockman" userId="e765f006-40b6-47f9-80ef-b2efbe4f0420" providerId="ADAL" clId="{9EFB74E5-1EAA-4037-A652-CF7CF358D79C}" dt="2023-10-11T14:08:12.873" v="0"/>
              <pc2:cmMkLst xmlns:pc2="http://schemas.microsoft.com/office/powerpoint/2019/9/main/command">
                <pc:docMk/>
                <pc:sldMk cId="1936060391" sldId="302"/>
                <pc2:cmMk id="{70A90026-A1F1-4C7F-A557-BA81434C675A}"/>
              </pc2:cmMkLst>
            </pc226:cmChg>
          </p:ext>
        </pc:extLst>
      </pc:sldChg>
      <pc:sldChg chg="delCm">
        <pc:chgData name="Jake Stockman" userId="e765f006-40b6-47f9-80ef-b2efbe4f0420" providerId="ADAL" clId="{9EFB74E5-1EAA-4037-A652-CF7CF358D79C}" dt="2023-10-11T14:08:12.873" v="0"/>
        <pc:sldMkLst>
          <pc:docMk/>
          <pc:sldMk cId="2918850186" sldId="314"/>
        </pc:sldMkLst>
        <pc:extLst>
          <p:ext xmlns:p="http://schemas.openxmlformats.org/presentationml/2006/main" uri="{D6D511B9-2390-475A-947B-AFAB55BFBCF1}">
            <pc226:cmChg xmlns:pc226="http://schemas.microsoft.com/office/powerpoint/2022/06/main/command" chg="del">
              <pc226:chgData name="Jake Stockman" userId="e765f006-40b6-47f9-80ef-b2efbe4f0420" providerId="ADAL" clId="{9EFB74E5-1EAA-4037-A652-CF7CF358D79C}" dt="2023-10-11T14:08:12.873" v="0"/>
              <pc2:cmMkLst xmlns:pc2="http://schemas.microsoft.com/office/powerpoint/2019/9/main/command">
                <pc:docMk/>
                <pc:sldMk cId="2918850186" sldId="314"/>
                <pc2:cmMk id="{FAAED699-71AD-4CD9-89F9-408DD3A42734}"/>
              </pc2:cmMkLst>
            </pc226:cmChg>
          </p:ext>
        </pc:extLst>
      </pc:sldChg>
      <pc:sldChg chg="delCm">
        <pc:chgData name="Jake Stockman" userId="e765f006-40b6-47f9-80ef-b2efbe4f0420" providerId="ADAL" clId="{9EFB74E5-1EAA-4037-A652-CF7CF358D79C}" dt="2023-10-11T14:08:12.873" v="0"/>
        <pc:sldMkLst>
          <pc:docMk/>
          <pc:sldMk cId="862374165" sldId="316"/>
        </pc:sldMkLst>
        <pc:extLst>
          <p:ext xmlns:p="http://schemas.openxmlformats.org/presentationml/2006/main" uri="{D6D511B9-2390-475A-947B-AFAB55BFBCF1}">
            <pc226:cmChg xmlns:pc226="http://schemas.microsoft.com/office/powerpoint/2022/06/main/command" chg="del">
              <pc226:chgData name="Jake Stockman" userId="e765f006-40b6-47f9-80ef-b2efbe4f0420" providerId="ADAL" clId="{9EFB74E5-1EAA-4037-A652-CF7CF358D79C}" dt="2023-10-11T14:08:12.873" v="0"/>
              <pc2:cmMkLst xmlns:pc2="http://schemas.microsoft.com/office/powerpoint/2019/9/main/command">
                <pc:docMk/>
                <pc:sldMk cId="862374165" sldId="316"/>
                <pc2:cmMk id="{15801F7C-3A4A-4872-A383-ACF6E6EFAFF0}"/>
              </pc2:cmMkLst>
            </pc226:cmChg>
          </p:ext>
        </pc:extLst>
      </pc:sldChg>
      <pc:sldChg chg="delCm">
        <pc:chgData name="Jake Stockman" userId="e765f006-40b6-47f9-80ef-b2efbe4f0420" providerId="ADAL" clId="{9EFB74E5-1EAA-4037-A652-CF7CF358D79C}" dt="2023-10-11T14:08:12.873" v="0"/>
        <pc:sldMkLst>
          <pc:docMk/>
          <pc:sldMk cId="3258617831" sldId="326"/>
        </pc:sldMkLst>
        <pc:extLst>
          <p:ext xmlns:p="http://schemas.openxmlformats.org/presentationml/2006/main" uri="{D6D511B9-2390-475A-947B-AFAB55BFBCF1}">
            <pc226:cmChg xmlns:pc226="http://schemas.microsoft.com/office/powerpoint/2022/06/main/command" chg="del">
              <pc226:chgData name="Jake Stockman" userId="e765f006-40b6-47f9-80ef-b2efbe4f0420" providerId="ADAL" clId="{9EFB74E5-1EAA-4037-A652-CF7CF358D79C}" dt="2023-10-11T14:08:12.873" v="0"/>
              <pc2:cmMkLst xmlns:pc2="http://schemas.microsoft.com/office/powerpoint/2019/9/main/command">
                <pc:docMk/>
                <pc:sldMk cId="3258617831" sldId="326"/>
                <pc2:cmMk id="{E3664668-64D0-4184-A6BE-5D4C8CFBC5F6}"/>
              </pc2:cmMkLst>
            </pc226:cmChg>
          </p:ext>
        </pc:extLst>
      </pc:sldChg>
      <pc:sldChg chg="delCm">
        <pc:chgData name="Jake Stockman" userId="e765f006-40b6-47f9-80ef-b2efbe4f0420" providerId="ADAL" clId="{9EFB74E5-1EAA-4037-A652-CF7CF358D79C}" dt="2023-10-11T14:08:12.873" v="0"/>
        <pc:sldMkLst>
          <pc:docMk/>
          <pc:sldMk cId="1225531392" sldId="343"/>
        </pc:sldMkLst>
        <pc:extLst>
          <p:ext xmlns:p="http://schemas.openxmlformats.org/presentationml/2006/main" uri="{D6D511B9-2390-475A-947B-AFAB55BFBCF1}">
            <pc226:cmChg xmlns:pc226="http://schemas.microsoft.com/office/powerpoint/2022/06/main/command" chg="del">
              <pc226:chgData name="Jake Stockman" userId="e765f006-40b6-47f9-80ef-b2efbe4f0420" providerId="ADAL" clId="{9EFB74E5-1EAA-4037-A652-CF7CF358D79C}" dt="2023-10-11T14:08:12.873" v="0"/>
              <pc2:cmMkLst xmlns:pc2="http://schemas.microsoft.com/office/powerpoint/2019/9/main/command">
                <pc:docMk/>
                <pc:sldMk cId="1225531392" sldId="343"/>
                <pc2:cmMk id="{0010B6F6-2EC0-4D49-BA6C-DB71F2368D7D}"/>
              </pc2:cmMkLst>
            </pc226:cmChg>
          </p:ext>
        </pc:extLst>
      </pc:sldChg>
      <pc:sldChg chg="delCm">
        <pc:chgData name="Jake Stockman" userId="e765f006-40b6-47f9-80ef-b2efbe4f0420" providerId="ADAL" clId="{9EFB74E5-1EAA-4037-A652-CF7CF358D79C}" dt="2023-10-11T14:08:12.873" v="0"/>
        <pc:sldMkLst>
          <pc:docMk/>
          <pc:sldMk cId="3932749511" sldId="363"/>
        </pc:sldMkLst>
        <pc:extLst>
          <p:ext xmlns:p="http://schemas.openxmlformats.org/presentationml/2006/main" uri="{D6D511B9-2390-475A-947B-AFAB55BFBCF1}">
            <pc226:cmChg xmlns:pc226="http://schemas.microsoft.com/office/powerpoint/2022/06/main/command" chg="del">
              <pc226:chgData name="Jake Stockman" userId="e765f006-40b6-47f9-80ef-b2efbe4f0420" providerId="ADAL" clId="{9EFB74E5-1EAA-4037-A652-CF7CF358D79C}" dt="2023-10-11T14:08:12.873" v="0"/>
              <pc2:cmMkLst xmlns:pc2="http://schemas.microsoft.com/office/powerpoint/2019/9/main/command">
                <pc:docMk/>
                <pc:sldMk cId="3932749511" sldId="363"/>
                <pc2:cmMk id="{CFDA8925-A279-41FE-B782-CA48E7C8E9F3}"/>
              </pc2:cmMkLst>
            </pc226:cmChg>
          </p:ext>
        </pc:extLst>
      </pc:sldChg>
      <pc:sldChg chg="delCm">
        <pc:chgData name="Jake Stockman" userId="e765f006-40b6-47f9-80ef-b2efbe4f0420" providerId="ADAL" clId="{9EFB74E5-1EAA-4037-A652-CF7CF358D79C}" dt="2023-10-11T14:08:12.873" v="0"/>
        <pc:sldMkLst>
          <pc:docMk/>
          <pc:sldMk cId="2596963168" sldId="372"/>
        </pc:sldMkLst>
        <pc:extLst>
          <p:ext xmlns:p="http://schemas.openxmlformats.org/presentationml/2006/main" uri="{D6D511B9-2390-475A-947B-AFAB55BFBCF1}">
            <pc226:cmChg xmlns:pc226="http://schemas.microsoft.com/office/powerpoint/2022/06/main/command" chg="del">
              <pc226:chgData name="Jake Stockman" userId="e765f006-40b6-47f9-80ef-b2efbe4f0420" providerId="ADAL" clId="{9EFB74E5-1EAA-4037-A652-CF7CF358D79C}" dt="2023-10-11T14:08:12.873" v="0"/>
              <pc2:cmMkLst xmlns:pc2="http://schemas.microsoft.com/office/powerpoint/2019/9/main/command">
                <pc:docMk/>
                <pc:sldMk cId="2596963168" sldId="372"/>
                <pc2:cmMk id="{32B0A593-589D-4770-A6D4-D8033A5E53DE}"/>
              </pc2:cmMkLst>
            </pc226:cmChg>
          </p:ext>
        </pc:extLst>
      </pc:sldChg>
      <pc:sldChg chg="delCm">
        <pc:chgData name="Jake Stockman" userId="e765f006-40b6-47f9-80ef-b2efbe4f0420" providerId="ADAL" clId="{9EFB74E5-1EAA-4037-A652-CF7CF358D79C}" dt="2023-10-11T14:08:12.873" v="0"/>
        <pc:sldMkLst>
          <pc:docMk/>
          <pc:sldMk cId="3202568960" sldId="388"/>
        </pc:sldMkLst>
        <pc:extLst>
          <p:ext xmlns:p="http://schemas.openxmlformats.org/presentationml/2006/main" uri="{D6D511B9-2390-475A-947B-AFAB55BFBCF1}">
            <pc226:cmChg xmlns:pc226="http://schemas.microsoft.com/office/powerpoint/2022/06/main/command" chg="del">
              <pc226:chgData name="Jake Stockman" userId="e765f006-40b6-47f9-80ef-b2efbe4f0420" providerId="ADAL" clId="{9EFB74E5-1EAA-4037-A652-CF7CF358D79C}" dt="2023-10-11T14:08:12.873" v="0"/>
              <pc2:cmMkLst xmlns:pc2="http://schemas.microsoft.com/office/powerpoint/2019/9/main/command">
                <pc:docMk/>
                <pc:sldMk cId="3202568960" sldId="388"/>
                <pc2:cmMk id="{FC4E9579-DEC6-4BDC-AD7A-4CD885A7C32A}"/>
              </pc2:cmMkLst>
            </pc226:cmChg>
          </p:ext>
        </pc:extLst>
      </pc:sldChg>
      <pc:sldChg chg="delCm">
        <pc:chgData name="Jake Stockman" userId="e765f006-40b6-47f9-80ef-b2efbe4f0420" providerId="ADAL" clId="{9EFB74E5-1EAA-4037-A652-CF7CF358D79C}" dt="2023-10-11T14:08:12.873" v="0"/>
        <pc:sldMkLst>
          <pc:docMk/>
          <pc:sldMk cId="3465083636" sldId="435"/>
        </pc:sldMkLst>
        <pc:extLst>
          <p:ext xmlns:p="http://schemas.openxmlformats.org/presentationml/2006/main" uri="{D6D511B9-2390-475A-947B-AFAB55BFBCF1}">
            <pc226:cmChg xmlns:pc226="http://schemas.microsoft.com/office/powerpoint/2022/06/main/command" chg="del">
              <pc226:chgData name="Jake Stockman" userId="e765f006-40b6-47f9-80ef-b2efbe4f0420" providerId="ADAL" clId="{9EFB74E5-1EAA-4037-A652-CF7CF358D79C}" dt="2023-10-11T14:08:12.873" v="0"/>
              <pc2:cmMkLst xmlns:pc2="http://schemas.microsoft.com/office/powerpoint/2019/9/main/command">
                <pc:docMk/>
                <pc:sldMk cId="3465083636" sldId="435"/>
                <pc2:cmMk id="{455C583C-D3F2-415B-8BD0-247F583CAC2C}"/>
              </pc2:cmMkLst>
            </pc226:cmChg>
          </p:ext>
        </pc:extLst>
      </pc:sldChg>
      <pc:sldChg chg="delCm">
        <pc:chgData name="Jake Stockman" userId="e765f006-40b6-47f9-80ef-b2efbe4f0420" providerId="ADAL" clId="{9EFB74E5-1EAA-4037-A652-CF7CF358D79C}" dt="2023-10-11T14:08:12.873" v="0"/>
        <pc:sldMkLst>
          <pc:docMk/>
          <pc:sldMk cId="2613702248" sldId="436"/>
        </pc:sldMkLst>
        <pc:extLst>
          <p:ext xmlns:p="http://schemas.openxmlformats.org/presentationml/2006/main" uri="{D6D511B9-2390-475A-947B-AFAB55BFBCF1}">
            <pc226:cmChg xmlns:pc226="http://schemas.microsoft.com/office/powerpoint/2022/06/main/command" chg="del">
              <pc226:chgData name="Jake Stockman" userId="e765f006-40b6-47f9-80ef-b2efbe4f0420" providerId="ADAL" clId="{9EFB74E5-1EAA-4037-A652-CF7CF358D79C}" dt="2023-10-11T14:08:12.873" v="0"/>
              <pc2:cmMkLst xmlns:pc2="http://schemas.microsoft.com/office/powerpoint/2019/9/main/command">
                <pc:docMk/>
                <pc:sldMk cId="2613702248" sldId="436"/>
                <pc2:cmMk id="{6E036D97-DE2C-476D-B5DF-9AF1B106DCB0}"/>
              </pc2:cmMkLst>
            </pc226:cmChg>
          </p:ext>
        </pc:extLst>
      </pc:sldChg>
      <pc:sldChg chg="delCm">
        <pc:chgData name="Jake Stockman" userId="e765f006-40b6-47f9-80ef-b2efbe4f0420" providerId="ADAL" clId="{9EFB74E5-1EAA-4037-A652-CF7CF358D79C}" dt="2023-10-11T14:08:12.873" v="0"/>
        <pc:sldMkLst>
          <pc:docMk/>
          <pc:sldMk cId="1865550045" sldId="437"/>
        </pc:sldMkLst>
        <pc:extLst>
          <p:ext xmlns:p="http://schemas.openxmlformats.org/presentationml/2006/main" uri="{D6D511B9-2390-475A-947B-AFAB55BFBCF1}">
            <pc226:cmChg xmlns:pc226="http://schemas.microsoft.com/office/powerpoint/2022/06/main/command" chg="del">
              <pc226:chgData name="Jake Stockman" userId="e765f006-40b6-47f9-80ef-b2efbe4f0420" providerId="ADAL" clId="{9EFB74E5-1EAA-4037-A652-CF7CF358D79C}" dt="2023-10-11T14:08:12.873" v="0"/>
              <pc2:cmMkLst xmlns:pc2="http://schemas.microsoft.com/office/powerpoint/2019/9/main/command">
                <pc:docMk/>
                <pc:sldMk cId="1865550045" sldId="437"/>
                <pc2:cmMk id="{414AD390-C530-496D-BE61-8A960734EE15}"/>
              </pc2:cmMkLst>
            </pc226:cmChg>
            <pc226:cmChg xmlns:pc226="http://schemas.microsoft.com/office/powerpoint/2022/06/main/command" chg="del">
              <pc226:chgData name="Jake Stockman" userId="e765f006-40b6-47f9-80ef-b2efbe4f0420" providerId="ADAL" clId="{9EFB74E5-1EAA-4037-A652-CF7CF358D79C}" dt="2023-10-11T14:08:12.873" v="0"/>
              <pc2:cmMkLst xmlns:pc2="http://schemas.microsoft.com/office/powerpoint/2019/9/main/command">
                <pc:docMk/>
                <pc:sldMk cId="1865550045" sldId="437"/>
                <pc2:cmMk id="{AA37C6C9-767C-4F96-A7EA-1E19ACC31CFF}"/>
              </pc2:cmMkLst>
            </pc226:cmChg>
          </p:ext>
        </pc:extLst>
      </pc:sldChg>
      <pc:sldChg chg="delCm">
        <pc:chgData name="Jake Stockman" userId="e765f006-40b6-47f9-80ef-b2efbe4f0420" providerId="ADAL" clId="{9EFB74E5-1EAA-4037-A652-CF7CF358D79C}" dt="2023-10-11T14:08:12.873" v="0"/>
        <pc:sldMkLst>
          <pc:docMk/>
          <pc:sldMk cId="3937864070" sldId="447"/>
        </pc:sldMkLst>
        <pc:extLst>
          <p:ext xmlns:p="http://schemas.openxmlformats.org/presentationml/2006/main" uri="{D6D511B9-2390-475A-947B-AFAB55BFBCF1}">
            <pc226:cmChg xmlns:pc226="http://schemas.microsoft.com/office/powerpoint/2022/06/main/command" chg="del">
              <pc226:chgData name="Jake Stockman" userId="e765f006-40b6-47f9-80ef-b2efbe4f0420" providerId="ADAL" clId="{9EFB74E5-1EAA-4037-A652-CF7CF358D79C}" dt="2023-10-11T14:08:12.873" v="0"/>
              <pc2:cmMkLst xmlns:pc2="http://schemas.microsoft.com/office/powerpoint/2019/9/main/command">
                <pc:docMk/>
                <pc:sldMk cId="3937864070" sldId="447"/>
                <pc2:cmMk id="{9CBB45B5-4869-49FC-8E85-E1B36094FA0C}"/>
              </pc2:cmMkLst>
            </pc226:cmChg>
          </p:ext>
        </pc:extLst>
      </pc:sldChg>
      <pc:sldChg chg="delCm">
        <pc:chgData name="Jake Stockman" userId="e765f006-40b6-47f9-80ef-b2efbe4f0420" providerId="ADAL" clId="{9EFB74E5-1EAA-4037-A652-CF7CF358D79C}" dt="2023-10-11T14:08:12.873" v="0"/>
        <pc:sldMkLst>
          <pc:docMk/>
          <pc:sldMk cId="2400703955" sldId="472"/>
        </pc:sldMkLst>
        <pc:extLst>
          <p:ext xmlns:p="http://schemas.openxmlformats.org/presentationml/2006/main" uri="{D6D511B9-2390-475A-947B-AFAB55BFBCF1}">
            <pc226:cmChg xmlns:pc226="http://schemas.microsoft.com/office/powerpoint/2022/06/main/command" chg="del">
              <pc226:chgData name="Jake Stockman" userId="e765f006-40b6-47f9-80ef-b2efbe4f0420" providerId="ADAL" clId="{9EFB74E5-1EAA-4037-A652-CF7CF358D79C}" dt="2023-10-11T14:08:12.873" v="0"/>
              <pc2:cmMkLst xmlns:pc2="http://schemas.microsoft.com/office/powerpoint/2019/9/main/command">
                <pc:docMk/>
                <pc:sldMk cId="2400703955" sldId="472"/>
                <pc2:cmMk id="{2546388B-22B6-4896-9D02-5E91C896F967}"/>
              </pc2:cmMkLst>
            </pc226:cmChg>
          </p:ext>
        </pc:extLst>
      </pc:sldChg>
      <pc:sldChg chg="delCm">
        <pc:chgData name="Jake Stockman" userId="e765f006-40b6-47f9-80ef-b2efbe4f0420" providerId="ADAL" clId="{9EFB74E5-1EAA-4037-A652-CF7CF358D79C}" dt="2023-10-11T14:08:12.873" v="0"/>
        <pc:sldMkLst>
          <pc:docMk/>
          <pc:sldMk cId="513107105" sldId="474"/>
        </pc:sldMkLst>
        <pc:extLst>
          <p:ext xmlns:p="http://schemas.openxmlformats.org/presentationml/2006/main" uri="{D6D511B9-2390-475A-947B-AFAB55BFBCF1}">
            <pc226:cmChg xmlns:pc226="http://schemas.microsoft.com/office/powerpoint/2022/06/main/command" chg="del">
              <pc226:chgData name="Jake Stockman" userId="e765f006-40b6-47f9-80ef-b2efbe4f0420" providerId="ADAL" clId="{9EFB74E5-1EAA-4037-A652-CF7CF358D79C}" dt="2023-10-11T14:08:12.873" v="0"/>
              <pc2:cmMkLst xmlns:pc2="http://schemas.microsoft.com/office/powerpoint/2019/9/main/command">
                <pc:docMk/>
                <pc:sldMk cId="513107105" sldId="474"/>
                <pc2:cmMk id="{CFEFA1FE-9E58-44A1-ADB9-8212786FF8C3}"/>
              </pc2:cmMkLst>
            </pc226:cmChg>
          </p:ext>
        </pc:extLst>
      </pc:sldChg>
      <pc:sldChg chg="delCm">
        <pc:chgData name="Jake Stockman" userId="e765f006-40b6-47f9-80ef-b2efbe4f0420" providerId="ADAL" clId="{9EFB74E5-1EAA-4037-A652-CF7CF358D79C}" dt="2023-10-11T14:08:12.873" v="0"/>
        <pc:sldMkLst>
          <pc:docMk/>
          <pc:sldMk cId="3323963098" sldId="482"/>
        </pc:sldMkLst>
        <pc:extLst>
          <p:ext xmlns:p="http://schemas.openxmlformats.org/presentationml/2006/main" uri="{D6D511B9-2390-475A-947B-AFAB55BFBCF1}">
            <pc226:cmChg xmlns:pc226="http://schemas.microsoft.com/office/powerpoint/2022/06/main/command" chg="del">
              <pc226:chgData name="Jake Stockman" userId="e765f006-40b6-47f9-80ef-b2efbe4f0420" providerId="ADAL" clId="{9EFB74E5-1EAA-4037-A652-CF7CF358D79C}" dt="2023-10-11T14:08:12.873" v="0"/>
              <pc2:cmMkLst xmlns:pc2="http://schemas.microsoft.com/office/powerpoint/2019/9/main/command">
                <pc:docMk/>
                <pc:sldMk cId="3323963098" sldId="482"/>
                <pc2:cmMk id="{D23D372F-020C-4D66-9394-3FD167999FDA}"/>
              </pc2:cmMkLst>
            </pc226:cmChg>
          </p:ext>
        </pc:extLst>
      </pc:sldChg>
    </pc:docChg>
  </pc:docChgLst>
  <pc:docChgLst>
    <pc:chgData name="Helena Walters" userId="0082c520-c2c8-4944-9e5a-2aa07d58029d" providerId="ADAL" clId="{2E25672C-E470-4B8E-A320-0BA4694E599F}"/>
    <pc:docChg chg="custSel addSld delSld modSld">
      <pc:chgData name="Helena Walters" userId="0082c520-c2c8-4944-9e5a-2aa07d58029d" providerId="ADAL" clId="{2E25672C-E470-4B8E-A320-0BA4694E599F}" dt="2023-10-18T14:43:32.021" v="123" actId="313"/>
      <pc:docMkLst>
        <pc:docMk/>
      </pc:docMkLst>
      <pc:sldChg chg="del">
        <pc:chgData name="Helena Walters" userId="0082c520-c2c8-4944-9e5a-2aa07d58029d" providerId="ADAL" clId="{2E25672C-E470-4B8E-A320-0BA4694E599F}" dt="2023-10-16T14:47:07.355" v="26" actId="47"/>
        <pc:sldMkLst>
          <pc:docMk/>
          <pc:sldMk cId="2021790191" sldId="256"/>
        </pc:sldMkLst>
      </pc:sldChg>
      <pc:sldChg chg="del">
        <pc:chgData name="Helena Walters" userId="0082c520-c2c8-4944-9e5a-2aa07d58029d" providerId="ADAL" clId="{2E25672C-E470-4B8E-A320-0BA4694E599F}" dt="2023-10-16T14:46:45.337" v="0" actId="47"/>
        <pc:sldMkLst>
          <pc:docMk/>
          <pc:sldMk cId="2559802330" sldId="257"/>
        </pc:sldMkLst>
      </pc:sldChg>
      <pc:sldChg chg="add">
        <pc:chgData name="Helena Walters" userId="0082c520-c2c8-4944-9e5a-2aa07d58029d" providerId="ADAL" clId="{2E25672C-E470-4B8E-A320-0BA4694E599F}" dt="2023-10-17T08:27:31.603" v="119"/>
        <pc:sldMkLst>
          <pc:docMk/>
          <pc:sldMk cId="1293533547" sldId="259"/>
        </pc:sldMkLst>
      </pc:sldChg>
      <pc:sldChg chg="del">
        <pc:chgData name="Helena Walters" userId="0082c520-c2c8-4944-9e5a-2aa07d58029d" providerId="ADAL" clId="{2E25672C-E470-4B8E-A320-0BA4694E599F}" dt="2023-10-16T14:47:06.622" v="25" actId="47"/>
        <pc:sldMkLst>
          <pc:docMk/>
          <pc:sldMk cId="3844424903" sldId="262"/>
        </pc:sldMkLst>
      </pc:sldChg>
      <pc:sldChg chg="del">
        <pc:chgData name="Helena Walters" userId="0082c520-c2c8-4944-9e5a-2aa07d58029d" providerId="ADAL" clId="{2E25672C-E470-4B8E-A320-0BA4694E599F}" dt="2023-10-16T14:46:50.333" v="7" actId="47"/>
        <pc:sldMkLst>
          <pc:docMk/>
          <pc:sldMk cId="348628638" sldId="263"/>
        </pc:sldMkLst>
      </pc:sldChg>
      <pc:sldChg chg="del">
        <pc:chgData name="Helena Walters" userId="0082c520-c2c8-4944-9e5a-2aa07d58029d" providerId="ADAL" clId="{2E25672C-E470-4B8E-A320-0BA4694E599F}" dt="2023-10-16T14:46:45.806" v="1" actId="47"/>
        <pc:sldMkLst>
          <pc:docMk/>
          <pc:sldMk cId="3688935345" sldId="278"/>
        </pc:sldMkLst>
      </pc:sldChg>
      <pc:sldChg chg="del">
        <pc:chgData name="Helena Walters" userId="0082c520-c2c8-4944-9e5a-2aa07d58029d" providerId="ADAL" clId="{2E25672C-E470-4B8E-A320-0BA4694E599F}" dt="2023-10-16T14:46:51.388" v="9" actId="47"/>
        <pc:sldMkLst>
          <pc:docMk/>
          <pc:sldMk cId="221796937" sldId="281"/>
        </pc:sldMkLst>
      </pc:sldChg>
      <pc:sldChg chg="del">
        <pc:chgData name="Helena Walters" userId="0082c520-c2c8-4944-9e5a-2aa07d58029d" providerId="ADAL" clId="{2E25672C-E470-4B8E-A320-0BA4694E599F}" dt="2023-10-16T14:46:46.176" v="2" actId="47"/>
        <pc:sldMkLst>
          <pc:docMk/>
          <pc:sldMk cId="92985038" sldId="284"/>
        </pc:sldMkLst>
      </pc:sldChg>
      <pc:sldChg chg="del">
        <pc:chgData name="Helena Walters" userId="0082c520-c2c8-4944-9e5a-2aa07d58029d" providerId="ADAL" clId="{2E25672C-E470-4B8E-A320-0BA4694E599F}" dt="2023-10-16T14:46:48.963" v="4" actId="47"/>
        <pc:sldMkLst>
          <pc:docMk/>
          <pc:sldMk cId="4179720957" sldId="285"/>
        </pc:sldMkLst>
      </pc:sldChg>
      <pc:sldChg chg="del">
        <pc:chgData name="Helena Walters" userId="0082c520-c2c8-4944-9e5a-2aa07d58029d" providerId="ADAL" clId="{2E25672C-E470-4B8E-A320-0BA4694E599F}" dt="2023-10-16T14:46:49.385" v="5" actId="47"/>
        <pc:sldMkLst>
          <pc:docMk/>
          <pc:sldMk cId="1082373192" sldId="286"/>
        </pc:sldMkLst>
      </pc:sldChg>
      <pc:sldChg chg="del">
        <pc:chgData name="Helena Walters" userId="0082c520-c2c8-4944-9e5a-2aa07d58029d" providerId="ADAL" clId="{2E25672C-E470-4B8E-A320-0BA4694E599F}" dt="2023-10-16T14:46:52.361" v="11" actId="47"/>
        <pc:sldMkLst>
          <pc:docMk/>
          <pc:sldMk cId="2333090570" sldId="288"/>
        </pc:sldMkLst>
      </pc:sldChg>
      <pc:sldChg chg="del">
        <pc:chgData name="Helena Walters" userId="0082c520-c2c8-4944-9e5a-2aa07d58029d" providerId="ADAL" clId="{2E25672C-E470-4B8E-A320-0BA4694E599F}" dt="2023-10-16T14:46:52.824" v="12" actId="47"/>
        <pc:sldMkLst>
          <pc:docMk/>
          <pc:sldMk cId="1100667116" sldId="289"/>
        </pc:sldMkLst>
      </pc:sldChg>
      <pc:sldChg chg="del">
        <pc:chgData name="Helena Walters" userId="0082c520-c2c8-4944-9e5a-2aa07d58029d" providerId="ADAL" clId="{2E25672C-E470-4B8E-A320-0BA4694E599F}" dt="2023-10-16T14:47:05.782" v="23" actId="47"/>
        <pc:sldMkLst>
          <pc:docMk/>
          <pc:sldMk cId="2316175513" sldId="291"/>
        </pc:sldMkLst>
      </pc:sldChg>
      <pc:sldChg chg="del">
        <pc:chgData name="Helena Walters" userId="0082c520-c2c8-4944-9e5a-2aa07d58029d" providerId="ADAL" clId="{2E25672C-E470-4B8E-A320-0BA4694E599F}" dt="2023-10-16T14:47:32.492" v="38" actId="47"/>
        <pc:sldMkLst>
          <pc:docMk/>
          <pc:sldMk cId="2565787589" sldId="292"/>
        </pc:sldMkLst>
      </pc:sldChg>
      <pc:sldChg chg="del">
        <pc:chgData name="Helena Walters" userId="0082c520-c2c8-4944-9e5a-2aa07d58029d" providerId="ADAL" clId="{2E25672C-E470-4B8E-A320-0BA4694E599F}" dt="2023-10-16T14:47:06.283" v="24" actId="47"/>
        <pc:sldMkLst>
          <pc:docMk/>
          <pc:sldMk cId="1560759289" sldId="293"/>
        </pc:sldMkLst>
      </pc:sldChg>
      <pc:sldChg chg="del">
        <pc:chgData name="Helena Walters" userId="0082c520-c2c8-4944-9e5a-2aa07d58029d" providerId="ADAL" clId="{2E25672C-E470-4B8E-A320-0BA4694E599F}" dt="2023-10-16T14:47:37.044" v="42" actId="47"/>
        <pc:sldMkLst>
          <pc:docMk/>
          <pc:sldMk cId="1664204624" sldId="294"/>
        </pc:sldMkLst>
      </pc:sldChg>
      <pc:sldChg chg="del">
        <pc:chgData name="Helena Walters" userId="0082c520-c2c8-4944-9e5a-2aa07d58029d" providerId="ADAL" clId="{2E25672C-E470-4B8E-A320-0BA4694E599F}" dt="2023-10-16T14:46:46.524" v="3" actId="47"/>
        <pc:sldMkLst>
          <pc:docMk/>
          <pc:sldMk cId="3376704217" sldId="296"/>
        </pc:sldMkLst>
      </pc:sldChg>
      <pc:sldChg chg="del">
        <pc:chgData name="Helena Walters" userId="0082c520-c2c8-4944-9e5a-2aa07d58029d" providerId="ADAL" clId="{2E25672C-E470-4B8E-A320-0BA4694E599F}" dt="2023-10-16T14:46:55.079" v="13" actId="47"/>
        <pc:sldMkLst>
          <pc:docMk/>
          <pc:sldMk cId="1187147131" sldId="297"/>
        </pc:sldMkLst>
      </pc:sldChg>
      <pc:sldChg chg="del">
        <pc:chgData name="Helena Walters" userId="0082c520-c2c8-4944-9e5a-2aa07d58029d" providerId="ADAL" clId="{2E25672C-E470-4B8E-A320-0BA4694E599F}" dt="2023-10-16T14:46:55.480" v="14" actId="47"/>
        <pc:sldMkLst>
          <pc:docMk/>
          <pc:sldMk cId="2340478601" sldId="298"/>
        </pc:sldMkLst>
      </pc:sldChg>
      <pc:sldChg chg="del">
        <pc:chgData name="Helena Walters" userId="0082c520-c2c8-4944-9e5a-2aa07d58029d" providerId="ADAL" clId="{2E25672C-E470-4B8E-A320-0BA4694E599F}" dt="2023-10-16T14:46:58.217" v="18" actId="47"/>
        <pc:sldMkLst>
          <pc:docMk/>
          <pc:sldMk cId="2970512174" sldId="299"/>
        </pc:sldMkLst>
      </pc:sldChg>
      <pc:sldChg chg="del">
        <pc:chgData name="Helena Walters" userId="0082c520-c2c8-4944-9e5a-2aa07d58029d" providerId="ADAL" clId="{2E25672C-E470-4B8E-A320-0BA4694E599F}" dt="2023-10-16T14:47:07.840" v="27" actId="47"/>
        <pc:sldMkLst>
          <pc:docMk/>
          <pc:sldMk cId="1231780438" sldId="300"/>
        </pc:sldMkLst>
      </pc:sldChg>
      <pc:sldChg chg="del">
        <pc:chgData name="Helena Walters" userId="0082c520-c2c8-4944-9e5a-2aa07d58029d" providerId="ADAL" clId="{2E25672C-E470-4B8E-A320-0BA4694E599F}" dt="2023-10-16T14:47:08.273" v="28" actId="47"/>
        <pc:sldMkLst>
          <pc:docMk/>
          <pc:sldMk cId="2746861784" sldId="301"/>
        </pc:sldMkLst>
      </pc:sldChg>
      <pc:sldChg chg="del">
        <pc:chgData name="Helena Walters" userId="0082c520-c2c8-4944-9e5a-2aa07d58029d" providerId="ADAL" clId="{2E25672C-E470-4B8E-A320-0BA4694E599F}" dt="2023-10-16T14:47:08.743" v="29" actId="47"/>
        <pc:sldMkLst>
          <pc:docMk/>
          <pc:sldMk cId="1936060391" sldId="302"/>
        </pc:sldMkLst>
      </pc:sldChg>
      <pc:sldChg chg="del">
        <pc:chgData name="Helena Walters" userId="0082c520-c2c8-4944-9e5a-2aa07d58029d" providerId="ADAL" clId="{2E25672C-E470-4B8E-A320-0BA4694E599F}" dt="2023-10-16T14:47:36.311" v="41" actId="47"/>
        <pc:sldMkLst>
          <pc:docMk/>
          <pc:sldMk cId="379639163" sldId="307"/>
        </pc:sldMkLst>
      </pc:sldChg>
      <pc:sldChg chg="del">
        <pc:chgData name="Helena Walters" userId="0082c520-c2c8-4944-9e5a-2aa07d58029d" providerId="ADAL" clId="{2E25672C-E470-4B8E-A320-0BA4694E599F}" dt="2023-10-16T14:47:37.793" v="43" actId="47"/>
        <pc:sldMkLst>
          <pc:docMk/>
          <pc:sldMk cId="2036776934" sldId="308"/>
        </pc:sldMkLst>
      </pc:sldChg>
      <pc:sldChg chg="del">
        <pc:chgData name="Helena Walters" userId="0082c520-c2c8-4944-9e5a-2aa07d58029d" providerId="ADAL" clId="{2E25672C-E470-4B8E-A320-0BA4694E599F}" dt="2023-10-16T14:47:38.649" v="45" actId="47"/>
        <pc:sldMkLst>
          <pc:docMk/>
          <pc:sldMk cId="473529035" sldId="309"/>
        </pc:sldMkLst>
      </pc:sldChg>
      <pc:sldChg chg="del">
        <pc:chgData name="Helena Walters" userId="0082c520-c2c8-4944-9e5a-2aa07d58029d" providerId="ADAL" clId="{2E25672C-E470-4B8E-A320-0BA4694E599F}" dt="2023-10-16T14:47:53.829" v="47" actId="47"/>
        <pc:sldMkLst>
          <pc:docMk/>
          <pc:sldMk cId="3074161744" sldId="310"/>
        </pc:sldMkLst>
      </pc:sldChg>
      <pc:sldChg chg="del">
        <pc:chgData name="Helena Walters" userId="0082c520-c2c8-4944-9e5a-2aa07d58029d" providerId="ADAL" clId="{2E25672C-E470-4B8E-A320-0BA4694E599F}" dt="2023-10-16T14:49:10.938" v="82" actId="47"/>
        <pc:sldMkLst>
          <pc:docMk/>
          <pc:sldMk cId="1302410313" sldId="312"/>
        </pc:sldMkLst>
      </pc:sldChg>
      <pc:sldChg chg="del">
        <pc:chgData name="Helena Walters" userId="0082c520-c2c8-4944-9e5a-2aa07d58029d" providerId="ADAL" clId="{2E25672C-E470-4B8E-A320-0BA4694E599F}" dt="2023-10-16T14:47:10.483" v="30" actId="47"/>
        <pc:sldMkLst>
          <pc:docMk/>
          <pc:sldMk cId="2918850186" sldId="314"/>
        </pc:sldMkLst>
      </pc:sldChg>
      <pc:sldChg chg="del">
        <pc:chgData name="Helena Walters" userId="0082c520-c2c8-4944-9e5a-2aa07d58029d" providerId="ADAL" clId="{2E25672C-E470-4B8E-A320-0BA4694E599F}" dt="2023-10-16T14:47:14.265" v="32" actId="47"/>
        <pc:sldMkLst>
          <pc:docMk/>
          <pc:sldMk cId="862374165" sldId="316"/>
        </pc:sldMkLst>
      </pc:sldChg>
      <pc:sldChg chg="del">
        <pc:chgData name="Helena Walters" userId="0082c520-c2c8-4944-9e5a-2aa07d58029d" providerId="ADAL" clId="{2E25672C-E470-4B8E-A320-0BA4694E599F}" dt="2023-10-16T14:47:19.294" v="33" actId="47"/>
        <pc:sldMkLst>
          <pc:docMk/>
          <pc:sldMk cId="987440688" sldId="317"/>
        </pc:sldMkLst>
      </pc:sldChg>
      <pc:sldChg chg="del">
        <pc:chgData name="Helena Walters" userId="0082c520-c2c8-4944-9e5a-2aa07d58029d" providerId="ADAL" clId="{2E25672C-E470-4B8E-A320-0BA4694E599F}" dt="2023-10-16T14:47:20.144" v="34" actId="47"/>
        <pc:sldMkLst>
          <pc:docMk/>
          <pc:sldMk cId="1840708362" sldId="318"/>
        </pc:sldMkLst>
      </pc:sldChg>
      <pc:sldChg chg="del">
        <pc:chgData name="Helena Walters" userId="0082c520-c2c8-4944-9e5a-2aa07d58029d" providerId="ADAL" clId="{2E25672C-E470-4B8E-A320-0BA4694E599F}" dt="2023-10-16T14:47:21.862" v="35" actId="47"/>
        <pc:sldMkLst>
          <pc:docMk/>
          <pc:sldMk cId="1247439737" sldId="319"/>
        </pc:sldMkLst>
      </pc:sldChg>
      <pc:sldChg chg="del">
        <pc:chgData name="Helena Walters" userId="0082c520-c2c8-4944-9e5a-2aa07d58029d" providerId="ADAL" clId="{2E25672C-E470-4B8E-A320-0BA4694E599F}" dt="2023-10-16T14:47:34.220" v="40" actId="47"/>
        <pc:sldMkLst>
          <pc:docMk/>
          <pc:sldMk cId="4069866521" sldId="321"/>
        </pc:sldMkLst>
      </pc:sldChg>
      <pc:sldChg chg="del">
        <pc:chgData name="Helena Walters" userId="0082c520-c2c8-4944-9e5a-2aa07d58029d" providerId="ADAL" clId="{2E25672C-E470-4B8E-A320-0BA4694E599F}" dt="2023-10-16T14:47:38.225" v="44" actId="47"/>
        <pc:sldMkLst>
          <pc:docMk/>
          <pc:sldMk cId="1397803327" sldId="322"/>
        </pc:sldMkLst>
      </pc:sldChg>
      <pc:sldChg chg="del">
        <pc:chgData name="Helena Walters" userId="0082c520-c2c8-4944-9e5a-2aa07d58029d" providerId="ADAL" clId="{2E25672C-E470-4B8E-A320-0BA4694E599F}" dt="2023-10-16T14:47:39.329" v="46" actId="47"/>
        <pc:sldMkLst>
          <pc:docMk/>
          <pc:sldMk cId="872444387" sldId="323"/>
        </pc:sldMkLst>
      </pc:sldChg>
      <pc:sldChg chg="del">
        <pc:chgData name="Helena Walters" userId="0082c520-c2c8-4944-9e5a-2aa07d58029d" providerId="ADAL" clId="{2E25672C-E470-4B8E-A320-0BA4694E599F}" dt="2023-10-16T14:47:55.133" v="48" actId="47"/>
        <pc:sldMkLst>
          <pc:docMk/>
          <pc:sldMk cId="2259362681" sldId="325"/>
        </pc:sldMkLst>
      </pc:sldChg>
      <pc:sldChg chg="del">
        <pc:chgData name="Helena Walters" userId="0082c520-c2c8-4944-9e5a-2aa07d58029d" providerId="ADAL" clId="{2E25672C-E470-4B8E-A320-0BA4694E599F}" dt="2023-10-16T14:47:55.585" v="49" actId="47"/>
        <pc:sldMkLst>
          <pc:docMk/>
          <pc:sldMk cId="3258617831" sldId="326"/>
        </pc:sldMkLst>
      </pc:sldChg>
      <pc:sldChg chg="del">
        <pc:chgData name="Helena Walters" userId="0082c520-c2c8-4944-9e5a-2aa07d58029d" providerId="ADAL" clId="{2E25672C-E470-4B8E-A320-0BA4694E599F}" dt="2023-10-16T14:47:58.924" v="50" actId="47"/>
        <pc:sldMkLst>
          <pc:docMk/>
          <pc:sldMk cId="808056375" sldId="327"/>
        </pc:sldMkLst>
      </pc:sldChg>
      <pc:sldChg chg="del">
        <pc:chgData name="Helena Walters" userId="0082c520-c2c8-4944-9e5a-2aa07d58029d" providerId="ADAL" clId="{2E25672C-E470-4B8E-A320-0BA4694E599F}" dt="2023-10-16T14:48:07.037" v="55" actId="47"/>
        <pc:sldMkLst>
          <pc:docMk/>
          <pc:sldMk cId="2145943518" sldId="328"/>
        </pc:sldMkLst>
      </pc:sldChg>
      <pc:sldChg chg="del">
        <pc:chgData name="Helena Walters" userId="0082c520-c2c8-4944-9e5a-2aa07d58029d" providerId="ADAL" clId="{2E25672C-E470-4B8E-A320-0BA4694E599F}" dt="2023-10-16T14:48:08.077" v="56" actId="47"/>
        <pc:sldMkLst>
          <pc:docMk/>
          <pc:sldMk cId="636217886" sldId="330"/>
        </pc:sldMkLst>
      </pc:sldChg>
      <pc:sldChg chg="del">
        <pc:chgData name="Helena Walters" userId="0082c520-c2c8-4944-9e5a-2aa07d58029d" providerId="ADAL" clId="{2E25672C-E470-4B8E-A320-0BA4694E599F}" dt="2023-10-17T08:29:22.948" v="120" actId="47"/>
        <pc:sldMkLst>
          <pc:docMk/>
          <pc:sldMk cId="1990208932" sldId="331"/>
        </pc:sldMkLst>
      </pc:sldChg>
      <pc:sldChg chg="del">
        <pc:chgData name="Helena Walters" userId="0082c520-c2c8-4944-9e5a-2aa07d58029d" providerId="ADAL" clId="{2E25672C-E470-4B8E-A320-0BA4694E599F}" dt="2023-10-18T14:38:19.668" v="122" actId="47"/>
        <pc:sldMkLst>
          <pc:docMk/>
          <pc:sldMk cId="3932749511" sldId="363"/>
        </pc:sldMkLst>
      </pc:sldChg>
      <pc:sldChg chg="del">
        <pc:chgData name="Helena Walters" userId="0082c520-c2c8-4944-9e5a-2aa07d58029d" providerId="ADAL" clId="{2E25672C-E470-4B8E-A320-0BA4694E599F}" dt="2023-10-16T14:49:23.605" v="104" actId="47"/>
        <pc:sldMkLst>
          <pc:docMk/>
          <pc:sldMk cId="4031643201" sldId="369"/>
        </pc:sldMkLst>
      </pc:sldChg>
      <pc:sldChg chg="del">
        <pc:chgData name="Helena Walters" userId="0082c520-c2c8-4944-9e5a-2aa07d58029d" providerId="ADAL" clId="{2E25672C-E470-4B8E-A320-0BA4694E599F}" dt="2023-10-16T14:49:23.251" v="103" actId="47"/>
        <pc:sldMkLst>
          <pc:docMk/>
          <pc:sldMk cId="3942251443" sldId="370"/>
        </pc:sldMkLst>
      </pc:sldChg>
      <pc:sldChg chg="del">
        <pc:chgData name="Helena Walters" userId="0082c520-c2c8-4944-9e5a-2aa07d58029d" providerId="ADAL" clId="{2E25672C-E470-4B8E-A320-0BA4694E599F}" dt="2023-10-16T14:49:22.904" v="102" actId="47"/>
        <pc:sldMkLst>
          <pc:docMk/>
          <pc:sldMk cId="1691649924" sldId="371"/>
        </pc:sldMkLst>
      </pc:sldChg>
      <pc:sldChg chg="del">
        <pc:chgData name="Helena Walters" userId="0082c520-c2c8-4944-9e5a-2aa07d58029d" providerId="ADAL" clId="{2E25672C-E470-4B8E-A320-0BA4694E599F}" dt="2023-10-16T14:49:22.181" v="100" actId="47"/>
        <pc:sldMkLst>
          <pc:docMk/>
          <pc:sldMk cId="2596963168" sldId="372"/>
        </pc:sldMkLst>
      </pc:sldChg>
      <pc:sldChg chg="del">
        <pc:chgData name="Helena Walters" userId="0082c520-c2c8-4944-9e5a-2aa07d58029d" providerId="ADAL" clId="{2E25672C-E470-4B8E-A320-0BA4694E599F}" dt="2023-10-16T14:49:21.433" v="99" actId="47"/>
        <pc:sldMkLst>
          <pc:docMk/>
          <pc:sldMk cId="586192986" sldId="373"/>
        </pc:sldMkLst>
      </pc:sldChg>
      <pc:sldChg chg="del">
        <pc:chgData name="Helena Walters" userId="0082c520-c2c8-4944-9e5a-2aa07d58029d" providerId="ADAL" clId="{2E25672C-E470-4B8E-A320-0BA4694E599F}" dt="2023-10-16T14:49:21.117" v="98" actId="47"/>
        <pc:sldMkLst>
          <pc:docMk/>
          <pc:sldMk cId="3576370829" sldId="374"/>
        </pc:sldMkLst>
      </pc:sldChg>
      <pc:sldChg chg="del">
        <pc:chgData name="Helena Walters" userId="0082c520-c2c8-4944-9e5a-2aa07d58029d" providerId="ADAL" clId="{2E25672C-E470-4B8E-A320-0BA4694E599F}" dt="2023-10-16T14:49:20.817" v="97" actId="47"/>
        <pc:sldMkLst>
          <pc:docMk/>
          <pc:sldMk cId="1055861884" sldId="375"/>
        </pc:sldMkLst>
      </pc:sldChg>
      <pc:sldChg chg="del">
        <pc:chgData name="Helena Walters" userId="0082c520-c2c8-4944-9e5a-2aa07d58029d" providerId="ADAL" clId="{2E25672C-E470-4B8E-A320-0BA4694E599F}" dt="2023-10-16T14:49:20.500" v="96" actId="47"/>
        <pc:sldMkLst>
          <pc:docMk/>
          <pc:sldMk cId="4181917128" sldId="376"/>
        </pc:sldMkLst>
      </pc:sldChg>
      <pc:sldChg chg="del">
        <pc:chgData name="Helena Walters" userId="0082c520-c2c8-4944-9e5a-2aa07d58029d" providerId="ADAL" clId="{2E25672C-E470-4B8E-A320-0BA4694E599F}" dt="2023-10-16T14:49:20.146" v="95" actId="47"/>
        <pc:sldMkLst>
          <pc:docMk/>
          <pc:sldMk cId="426476351" sldId="377"/>
        </pc:sldMkLst>
      </pc:sldChg>
      <pc:sldChg chg="del">
        <pc:chgData name="Helena Walters" userId="0082c520-c2c8-4944-9e5a-2aa07d58029d" providerId="ADAL" clId="{2E25672C-E470-4B8E-A320-0BA4694E599F}" dt="2023-10-16T14:49:19.814" v="94" actId="47"/>
        <pc:sldMkLst>
          <pc:docMk/>
          <pc:sldMk cId="1501806106" sldId="378"/>
        </pc:sldMkLst>
      </pc:sldChg>
      <pc:sldChg chg="del">
        <pc:chgData name="Helena Walters" userId="0082c520-c2c8-4944-9e5a-2aa07d58029d" providerId="ADAL" clId="{2E25672C-E470-4B8E-A320-0BA4694E599F}" dt="2023-10-16T14:49:19.429" v="93" actId="47"/>
        <pc:sldMkLst>
          <pc:docMk/>
          <pc:sldMk cId="1954919219" sldId="379"/>
        </pc:sldMkLst>
      </pc:sldChg>
      <pc:sldChg chg="del">
        <pc:chgData name="Helena Walters" userId="0082c520-c2c8-4944-9e5a-2aa07d58029d" providerId="ADAL" clId="{2E25672C-E470-4B8E-A320-0BA4694E599F}" dt="2023-10-16T14:49:19.074" v="92" actId="47"/>
        <pc:sldMkLst>
          <pc:docMk/>
          <pc:sldMk cId="1714679710" sldId="380"/>
        </pc:sldMkLst>
      </pc:sldChg>
      <pc:sldChg chg="del">
        <pc:chgData name="Helena Walters" userId="0082c520-c2c8-4944-9e5a-2aa07d58029d" providerId="ADAL" clId="{2E25672C-E470-4B8E-A320-0BA4694E599F}" dt="2023-10-16T14:49:18.689" v="91" actId="47"/>
        <pc:sldMkLst>
          <pc:docMk/>
          <pc:sldMk cId="1916647609" sldId="381"/>
        </pc:sldMkLst>
      </pc:sldChg>
      <pc:sldChg chg="del">
        <pc:chgData name="Helena Walters" userId="0082c520-c2c8-4944-9e5a-2aa07d58029d" providerId="ADAL" clId="{2E25672C-E470-4B8E-A320-0BA4694E599F}" dt="2023-10-16T14:49:18.310" v="90" actId="47"/>
        <pc:sldMkLst>
          <pc:docMk/>
          <pc:sldMk cId="3346220641" sldId="382"/>
        </pc:sldMkLst>
      </pc:sldChg>
      <pc:sldChg chg="del">
        <pc:chgData name="Helena Walters" userId="0082c520-c2c8-4944-9e5a-2aa07d58029d" providerId="ADAL" clId="{2E25672C-E470-4B8E-A320-0BA4694E599F}" dt="2023-10-16T14:49:17.940" v="89" actId="47"/>
        <pc:sldMkLst>
          <pc:docMk/>
          <pc:sldMk cId="3802051614" sldId="383"/>
        </pc:sldMkLst>
      </pc:sldChg>
      <pc:sldChg chg="del">
        <pc:chgData name="Helena Walters" userId="0082c520-c2c8-4944-9e5a-2aa07d58029d" providerId="ADAL" clId="{2E25672C-E470-4B8E-A320-0BA4694E599F}" dt="2023-10-16T14:49:17.542" v="88" actId="47"/>
        <pc:sldMkLst>
          <pc:docMk/>
          <pc:sldMk cId="2114007129" sldId="384"/>
        </pc:sldMkLst>
      </pc:sldChg>
      <pc:sldChg chg="del">
        <pc:chgData name="Helena Walters" userId="0082c520-c2c8-4944-9e5a-2aa07d58029d" providerId="ADAL" clId="{2E25672C-E470-4B8E-A320-0BA4694E599F}" dt="2023-10-16T14:49:17.091" v="87" actId="47"/>
        <pc:sldMkLst>
          <pc:docMk/>
          <pc:sldMk cId="1122772434" sldId="385"/>
        </pc:sldMkLst>
      </pc:sldChg>
      <pc:sldChg chg="del">
        <pc:chgData name="Helena Walters" userId="0082c520-c2c8-4944-9e5a-2aa07d58029d" providerId="ADAL" clId="{2E25672C-E470-4B8E-A320-0BA4694E599F}" dt="2023-10-16T14:49:12.859" v="86" actId="47"/>
        <pc:sldMkLst>
          <pc:docMk/>
          <pc:sldMk cId="3362968664" sldId="386"/>
        </pc:sldMkLst>
      </pc:sldChg>
      <pc:sldChg chg="del">
        <pc:chgData name="Helena Walters" userId="0082c520-c2c8-4944-9e5a-2aa07d58029d" providerId="ADAL" clId="{2E25672C-E470-4B8E-A320-0BA4694E599F}" dt="2023-10-16T14:49:12.428" v="85" actId="47"/>
        <pc:sldMkLst>
          <pc:docMk/>
          <pc:sldMk cId="385724616" sldId="387"/>
        </pc:sldMkLst>
      </pc:sldChg>
      <pc:sldChg chg="del">
        <pc:chgData name="Helena Walters" userId="0082c520-c2c8-4944-9e5a-2aa07d58029d" providerId="ADAL" clId="{2E25672C-E470-4B8E-A320-0BA4694E599F}" dt="2023-10-16T14:49:12.010" v="84" actId="47"/>
        <pc:sldMkLst>
          <pc:docMk/>
          <pc:sldMk cId="3202568960" sldId="388"/>
        </pc:sldMkLst>
      </pc:sldChg>
      <pc:sldChg chg="del">
        <pc:chgData name="Helena Walters" userId="0082c520-c2c8-4944-9e5a-2aa07d58029d" providerId="ADAL" clId="{2E25672C-E470-4B8E-A320-0BA4694E599F}" dt="2023-10-16T14:49:11.560" v="83" actId="47"/>
        <pc:sldMkLst>
          <pc:docMk/>
          <pc:sldMk cId="3908025845" sldId="389"/>
        </pc:sldMkLst>
      </pc:sldChg>
      <pc:sldChg chg="del">
        <pc:chgData name="Helena Walters" userId="0082c520-c2c8-4944-9e5a-2aa07d58029d" providerId="ADAL" clId="{2E25672C-E470-4B8E-A320-0BA4694E599F}" dt="2023-10-16T14:49:10.003" v="81" actId="47"/>
        <pc:sldMkLst>
          <pc:docMk/>
          <pc:sldMk cId="4098529986" sldId="390"/>
        </pc:sldMkLst>
      </pc:sldChg>
      <pc:sldChg chg="del">
        <pc:chgData name="Helena Walters" userId="0082c520-c2c8-4944-9e5a-2aa07d58029d" providerId="ADAL" clId="{2E25672C-E470-4B8E-A320-0BA4694E599F}" dt="2023-10-16T14:49:08.921" v="80" actId="47"/>
        <pc:sldMkLst>
          <pc:docMk/>
          <pc:sldMk cId="3526417726" sldId="391"/>
        </pc:sldMkLst>
      </pc:sldChg>
      <pc:sldChg chg="del">
        <pc:chgData name="Helena Walters" userId="0082c520-c2c8-4944-9e5a-2aa07d58029d" providerId="ADAL" clId="{2E25672C-E470-4B8E-A320-0BA4694E599F}" dt="2023-10-16T14:49:08.547" v="79" actId="47"/>
        <pc:sldMkLst>
          <pc:docMk/>
          <pc:sldMk cId="2716066097" sldId="393"/>
        </pc:sldMkLst>
      </pc:sldChg>
      <pc:sldChg chg="del">
        <pc:chgData name="Helena Walters" userId="0082c520-c2c8-4944-9e5a-2aa07d58029d" providerId="ADAL" clId="{2E25672C-E470-4B8E-A320-0BA4694E599F}" dt="2023-10-16T14:49:02.150" v="78" actId="47"/>
        <pc:sldMkLst>
          <pc:docMk/>
          <pc:sldMk cId="3019153298" sldId="394"/>
        </pc:sldMkLst>
      </pc:sldChg>
      <pc:sldChg chg="del">
        <pc:chgData name="Helena Walters" userId="0082c520-c2c8-4944-9e5a-2aa07d58029d" providerId="ADAL" clId="{2E25672C-E470-4B8E-A320-0BA4694E599F}" dt="2023-10-16T14:46:50.681" v="8" actId="47"/>
        <pc:sldMkLst>
          <pc:docMk/>
          <pc:sldMk cId="3465083636" sldId="435"/>
        </pc:sldMkLst>
      </pc:sldChg>
      <pc:sldChg chg="del">
        <pc:chgData name="Helena Walters" userId="0082c520-c2c8-4944-9e5a-2aa07d58029d" providerId="ADAL" clId="{2E25672C-E470-4B8E-A320-0BA4694E599F}" dt="2023-10-16T14:47:13.279" v="31" actId="47"/>
        <pc:sldMkLst>
          <pc:docMk/>
          <pc:sldMk cId="2613702248" sldId="436"/>
        </pc:sldMkLst>
      </pc:sldChg>
      <pc:sldChg chg="del">
        <pc:chgData name="Helena Walters" userId="0082c520-c2c8-4944-9e5a-2aa07d58029d" providerId="ADAL" clId="{2E25672C-E470-4B8E-A320-0BA4694E599F}" dt="2023-10-16T14:47:22.918" v="36" actId="47"/>
        <pc:sldMkLst>
          <pc:docMk/>
          <pc:sldMk cId="1865550045" sldId="437"/>
        </pc:sldMkLst>
      </pc:sldChg>
      <pc:sldChg chg="del">
        <pc:chgData name="Helena Walters" userId="0082c520-c2c8-4944-9e5a-2aa07d58029d" providerId="ADAL" clId="{2E25672C-E470-4B8E-A320-0BA4694E599F}" dt="2023-10-16T14:47:32.961" v="39" actId="47"/>
        <pc:sldMkLst>
          <pc:docMk/>
          <pc:sldMk cId="420224191" sldId="438"/>
        </pc:sldMkLst>
      </pc:sldChg>
      <pc:sldChg chg="del">
        <pc:chgData name="Helena Walters" userId="0082c520-c2c8-4944-9e5a-2aa07d58029d" providerId="ADAL" clId="{2E25672C-E470-4B8E-A320-0BA4694E599F}" dt="2023-10-16T14:48:05.966" v="53" actId="47"/>
        <pc:sldMkLst>
          <pc:docMk/>
          <pc:sldMk cId="2467064506" sldId="441"/>
        </pc:sldMkLst>
      </pc:sldChg>
      <pc:sldChg chg="del">
        <pc:chgData name="Helena Walters" userId="0082c520-c2c8-4944-9e5a-2aa07d58029d" providerId="ADAL" clId="{2E25672C-E470-4B8E-A320-0BA4694E599F}" dt="2023-10-16T14:47:59.509" v="51" actId="47"/>
        <pc:sldMkLst>
          <pc:docMk/>
          <pc:sldMk cId="377593475" sldId="443"/>
        </pc:sldMkLst>
      </pc:sldChg>
      <pc:sldChg chg="del">
        <pc:chgData name="Helena Walters" userId="0082c520-c2c8-4944-9e5a-2aa07d58029d" providerId="ADAL" clId="{2E25672C-E470-4B8E-A320-0BA4694E599F}" dt="2023-10-16T14:47:59.980" v="52" actId="47"/>
        <pc:sldMkLst>
          <pc:docMk/>
          <pc:sldMk cId="4235702939" sldId="445"/>
        </pc:sldMkLst>
      </pc:sldChg>
      <pc:sldChg chg="del">
        <pc:chgData name="Helena Walters" userId="0082c520-c2c8-4944-9e5a-2aa07d58029d" providerId="ADAL" clId="{2E25672C-E470-4B8E-A320-0BA4694E599F}" dt="2023-10-16T14:48:06.389" v="54" actId="47"/>
        <pc:sldMkLst>
          <pc:docMk/>
          <pc:sldMk cId="2663263117" sldId="446"/>
        </pc:sldMkLst>
      </pc:sldChg>
      <pc:sldChg chg="del">
        <pc:chgData name="Helena Walters" userId="0082c520-c2c8-4944-9e5a-2aa07d58029d" providerId="ADAL" clId="{2E25672C-E470-4B8E-A320-0BA4694E599F}" dt="2023-10-16T14:46:57.399" v="16" actId="47"/>
        <pc:sldMkLst>
          <pc:docMk/>
          <pc:sldMk cId="3937864070" sldId="447"/>
        </pc:sldMkLst>
      </pc:sldChg>
      <pc:sldChg chg="del">
        <pc:chgData name="Helena Walters" userId="0082c520-c2c8-4944-9e5a-2aa07d58029d" providerId="ADAL" clId="{2E25672C-E470-4B8E-A320-0BA4694E599F}" dt="2023-10-16T14:46:55.881" v="15" actId="47"/>
        <pc:sldMkLst>
          <pc:docMk/>
          <pc:sldMk cId="1976851390" sldId="449"/>
        </pc:sldMkLst>
      </pc:sldChg>
      <pc:sldChg chg="del">
        <pc:chgData name="Helena Walters" userId="0082c520-c2c8-4944-9e5a-2aa07d58029d" providerId="ADAL" clId="{2E25672C-E470-4B8E-A320-0BA4694E599F}" dt="2023-10-16T14:46:57.816" v="17" actId="47"/>
        <pc:sldMkLst>
          <pc:docMk/>
          <pc:sldMk cId="2383607093" sldId="450"/>
        </pc:sldMkLst>
      </pc:sldChg>
      <pc:sldChg chg="del">
        <pc:chgData name="Helena Walters" userId="0082c520-c2c8-4944-9e5a-2aa07d58029d" providerId="ADAL" clId="{2E25672C-E470-4B8E-A320-0BA4694E599F}" dt="2023-10-16T14:46:58.581" v="19" actId="47"/>
        <pc:sldMkLst>
          <pc:docMk/>
          <pc:sldMk cId="2768204711" sldId="451"/>
        </pc:sldMkLst>
      </pc:sldChg>
      <pc:sldChg chg="del">
        <pc:chgData name="Helena Walters" userId="0082c520-c2c8-4944-9e5a-2aa07d58029d" providerId="ADAL" clId="{2E25672C-E470-4B8E-A320-0BA4694E599F}" dt="2023-10-16T14:46:58.988" v="20" actId="47"/>
        <pc:sldMkLst>
          <pc:docMk/>
          <pc:sldMk cId="722229457" sldId="452"/>
        </pc:sldMkLst>
      </pc:sldChg>
      <pc:sldChg chg="del">
        <pc:chgData name="Helena Walters" userId="0082c520-c2c8-4944-9e5a-2aa07d58029d" providerId="ADAL" clId="{2E25672C-E470-4B8E-A320-0BA4694E599F}" dt="2023-10-16T14:47:23.366" v="37" actId="47"/>
        <pc:sldMkLst>
          <pc:docMk/>
          <pc:sldMk cId="439729351" sldId="453"/>
        </pc:sldMkLst>
      </pc:sldChg>
      <pc:sldChg chg="del">
        <pc:chgData name="Helena Walters" userId="0082c520-c2c8-4944-9e5a-2aa07d58029d" providerId="ADAL" clId="{2E25672C-E470-4B8E-A320-0BA4694E599F}" dt="2023-10-16T14:46:59.344" v="21" actId="47"/>
        <pc:sldMkLst>
          <pc:docMk/>
          <pc:sldMk cId="622086537" sldId="456"/>
        </pc:sldMkLst>
      </pc:sldChg>
      <pc:sldChg chg="del">
        <pc:chgData name="Helena Walters" userId="0082c520-c2c8-4944-9e5a-2aa07d58029d" providerId="ADAL" clId="{2E25672C-E470-4B8E-A320-0BA4694E599F}" dt="2023-10-16T14:49:22.551" v="101" actId="47"/>
        <pc:sldMkLst>
          <pc:docMk/>
          <pc:sldMk cId="978743703" sldId="460"/>
        </pc:sldMkLst>
      </pc:sldChg>
      <pc:sldChg chg="del">
        <pc:chgData name="Helena Walters" userId="0082c520-c2c8-4944-9e5a-2aa07d58029d" providerId="ADAL" clId="{2E25672C-E470-4B8E-A320-0BA4694E599F}" dt="2023-10-16T14:49:29.669" v="116" actId="47"/>
        <pc:sldMkLst>
          <pc:docMk/>
          <pc:sldMk cId="2661789010" sldId="461"/>
        </pc:sldMkLst>
      </pc:sldChg>
      <pc:sldChg chg="del">
        <pc:chgData name="Helena Walters" userId="0082c520-c2c8-4944-9e5a-2aa07d58029d" providerId="ADAL" clId="{2E25672C-E470-4B8E-A320-0BA4694E599F}" dt="2023-10-16T14:49:30.424" v="117" actId="47"/>
        <pc:sldMkLst>
          <pc:docMk/>
          <pc:sldMk cId="1241609284" sldId="462"/>
        </pc:sldMkLst>
      </pc:sldChg>
      <pc:sldChg chg="del">
        <pc:chgData name="Helena Walters" userId="0082c520-c2c8-4944-9e5a-2aa07d58029d" providerId="ADAL" clId="{2E25672C-E470-4B8E-A320-0BA4694E599F}" dt="2023-10-16T14:49:31.459" v="118" actId="47"/>
        <pc:sldMkLst>
          <pc:docMk/>
          <pc:sldMk cId="3782552123" sldId="463"/>
        </pc:sldMkLst>
      </pc:sldChg>
      <pc:sldChg chg="del">
        <pc:chgData name="Helena Walters" userId="0082c520-c2c8-4944-9e5a-2aa07d58029d" providerId="ADAL" clId="{2E25672C-E470-4B8E-A320-0BA4694E599F}" dt="2023-10-16T14:49:24.387" v="105" actId="47"/>
        <pc:sldMkLst>
          <pc:docMk/>
          <pc:sldMk cId="2047250047" sldId="464"/>
        </pc:sldMkLst>
      </pc:sldChg>
      <pc:sldChg chg="del">
        <pc:chgData name="Helena Walters" userId="0082c520-c2c8-4944-9e5a-2aa07d58029d" providerId="ADAL" clId="{2E25672C-E470-4B8E-A320-0BA4694E599F}" dt="2023-10-16T14:49:25.087" v="106" actId="47"/>
        <pc:sldMkLst>
          <pc:docMk/>
          <pc:sldMk cId="4061550120" sldId="465"/>
        </pc:sldMkLst>
      </pc:sldChg>
      <pc:sldChg chg="del">
        <pc:chgData name="Helena Walters" userId="0082c520-c2c8-4944-9e5a-2aa07d58029d" providerId="ADAL" clId="{2E25672C-E470-4B8E-A320-0BA4694E599F}" dt="2023-10-16T14:49:25.489" v="107" actId="47"/>
        <pc:sldMkLst>
          <pc:docMk/>
          <pc:sldMk cId="772792504" sldId="466"/>
        </pc:sldMkLst>
      </pc:sldChg>
      <pc:sldChg chg="del">
        <pc:chgData name="Helena Walters" userId="0082c520-c2c8-4944-9e5a-2aa07d58029d" providerId="ADAL" clId="{2E25672C-E470-4B8E-A320-0BA4694E599F}" dt="2023-10-16T14:49:25.843" v="108" actId="47"/>
        <pc:sldMkLst>
          <pc:docMk/>
          <pc:sldMk cId="1349843457" sldId="467"/>
        </pc:sldMkLst>
      </pc:sldChg>
      <pc:sldChg chg="del">
        <pc:chgData name="Helena Walters" userId="0082c520-c2c8-4944-9e5a-2aa07d58029d" providerId="ADAL" clId="{2E25672C-E470-4B8E-A320-0BA4694E599F}" dt="2023-10-16T14:49:26.214" v="109" actId="47"/>
        <pc:sldMkLst>
          <pc:docMk/>
          <pc:sldMk cId="2854528672" sldId="468"/>
        </pc:sldMkLst>
      </pc:sldChg>
      <pc:sldChg chg="del">
        <pc:chgData name="Helena Walters" userId="0082c520-c2c8-4944-9e5a-2aa07d58029d" providerId="ADAL" clId="{2E25672C-E470-4B8E-A320-0BA4694E599F}" dt="2023-10-16T14:49:26.615" v="110" actId="47"/>
        <pc:sldMkLst>
          <pc:docMk/>
          <pc:sldMk cId="1333833131" sldId="469"/>
        </pc:sldMkLst>
      </pc:sldChg>
      <pc:sldChg chg="del">
        <pc:chgData name="Helena Walters" userId="0082c520-c2c8-4944-9e5a-2aa07d58029d" providerId="ADAL" clId="{2E25672C-E470-4B8E-A320-0BA4694E599F}" dt="2023-10-16T14:49:26.947" v="111" actId="47"/>
        <pc:sldMkLst>
          <pc:docMk/>
          <pc:sldMk cId="1624775502" sldId="470"/>
        </pc:sldMkLst>
      </pc:sldChg>
      <pc:sldChg chg="del">
        <pc:chgData name="Helena Walters" userId="0082c520-c2c8-4944-9e5a-2aa07d58029d" providerId="ADAL" clId="{2E25672C-E470-4B8E-A320-0BA4694E599F}" dt="2023-10-16T14:49:27.333" v="112" actId="47"/>
        <pc:sldMkLst>
          <pc:docMk/>
          <pc:sldMk cId="1640425238" sldId="471"/>
        </pc:sldMkLst>
      </pc:sldChg>
      <pc:sldChg chg="del">
        <pc:chgData name="Helena Walters" userId="0082c520-c2c8-4944-9e5a-2aa07d58029d" providerId="ADAL" clId="{2E25672C-E470-4B8E-A320-0BA4694E599F}" dt="2023-10-16T14:49:27.665" v="113" actId="47"/>
        <pc:sldMkLst>
          <pc:docMk/>
          <pc:sldMk cId="2400703955" sldId="472"/>
        </pc:sldMkLst>
      </pc:sldChg>
      <pc:sldChg chg="del">
        <pc:chgData name="Helena Walters" userId="0082c520-c2c8-4944-9e5a-2aa07d58029d" providerId="ADAL" clId="{2E25672C-E470-4B8E-A320-0BA4694E599F}" dt="2023-10-16T14:49:27.981" v="114" actId="47"/>
        <pc:sldMkLst>
          <pc:docMk/>
          <pc:sldMk cId="4026096826" sldId="473"/>
        </pc:sldMkLst>
      </pc:sldChg>
      <pc:sldChg chg="del">
        <pc:chgData name="Helena Walters" userId="0082c520-c2c8-4944-9e5a-2aa07d58029d" providerId="ADAL" clId="{2E25672C-E470-4B8E-A320-0BA4694E599F}" dt="2023-10-16T14:49:28.899" v="115" actId="47"/>
        <pc:sldMkLst>
          <pc:docMk/>
          <pc:sldMk cId="513107105" sldId="474"/>
        </pc:sldMkLst>
      </pc:sldChg>
      <pc:sldChg chg="del">
        <pc:chgData name="Helena Walters" userId="0082c520-c2c8-4944-9e5a-2aa07d58029d" providerId="ADAL" clId="{2E25672C-E470-4B8E-A320-0BA4694E599F}" dt="2023-10-16T14:48:27.119" v="57" actId="47"/>
        <pc:sldMkLst>
          <pc:docMk/>
          <pc:sldMk cId="2780865384" sldId="476"/>
        </pc:sldMkLst>
      </pc:sldChg>
      <pc:sldChg chg="del">
        <pc:chgData name="Helena Walters" userId="0082c520-c2c8-4944-9e5a-2aa07d58029d" providerId="ADAL" clId="{2E25672C-E470-4B8E-A320-0BA4694E599F}" dt="2023-10-16T14:48:28.900" v="58" actId="47"/>
        <pc:sldMkLst>
          <pc:docMk/>
          <pc:sldMk cId="311633067" sldId="477"/>
        </pc:sldMkLst>
      </pc:sldChg>
      <pc:sldChg chg="del">
        <pc:chgData name="Helena Walters" userId="0082c520-c2c8-4944-9e5a-2aa07d58029d" providerId="ADAL" clId="{2E25672C-E470-4B8E-A320-0BA4694E599F}" dt="2023-10-16T14:48:30.087" v="59" actId="47"/>
        <pc:sldMkLst>
          <pc:docMk/>
          <pc:sldMk cId="3073611384" sldId="478"/>
        </pc:sldMkLst>
      </pc:sldChg>
      <pc:sldChg chg="del">
        <pc:chgData name="Helena Walters" userId="0082c520-c2c8-4944-9e5a-2aa07d58029d" providerId="ADAL" clId="{2E25672C-E470-4B8E-A320-0BA4694E599F}" dt="2023-10-16T14:48:30.473" v="60" actId="47"/>
        <pc:sldMkLst>
          <pc:docMk/>
          <pc:sldMk cId="2248957731" sldId="479"/>
        </pc:sldMkLst>
      </pc:sldChg>
      <pc:sldChg chg="del">
        <pc:chgData name="Helena Walters" userId="0082c520-c2c8-4944-9e5a-2aa07d58029d" providerId="ADAL" clId="{2E25672C-E470-4B8E-A320-0BA4694E599F}" dt="2023-10-16T14:48:31.477" v="61" actId="47"/>
        <pc:sldMkLst>
          <pc:docMk/>
          <pc:sldMk cId="1140390719" sldId="480"/>
        </pc:sldMkLst>
      </pc:sldChg>
      <pc:sldChg chg="del">
        <pc:chgData name="Helena Walters" userId="0082c520-c2c8-4944-9e5a-2aa07d58029d" providerId="ADAL" clId="{2E25672C-E470-4B8E-A320-0BA4694E599F}" dt="2023-10-16T14:48:38.945" v="62" actId="47"/>
        <pc:sldMkLst>
          <pc:docMk/>
          <pc:sldMk cId="2749850755" sldId="481"/>
        </pc:sldMkLst>
      </pc:sldChg>
      <pc:sldChg chg="del">
        <pc:chgData name="Helena Walters" userId="0082c520-c2c8-4944-9e5a-2aa07d58029d" providerId="ADAL" clId="{2E25672C-E470-4B8E-A320-0BA4694E599F}" dt="2023-10-16T14:48:39.750" v="63" actId="47"/>
        <pc:sldMkLst>
          <pc:docMk/>
          <pc:sldMk cId="3323963098" sldId="482"/>
        </pc:sldMkLst>
      </pc:sldChg>
      <pc:sldChg chg="del">
        <pc:chgData name="Helena Walters" userId="0082c520-c2c8-4944-9e5a-2aa07d58029d" providerId="ADAL" clId="{2E25672C-E470-4B8E-A320-0BA4694E599F}" dt="2023-10-16T14:48:40.268" v="64" actId="47"/>
        <pc:sldMkLst>
          <pc:docMk/>
          <pc:sldMk cId="747327804" sldId="483"/>
        </pc:sldMkLst>
      </pc:sldChg>
      <pc:sldChg chg="del">
        <pc:chgData name="Helena Walters" userId="0082c520-c2c8-4944-9e5a-2aa07d58029d" providerId="ADAL" clId="{2E25672C-E470-4B8E-A320-0BA4694E599F}" dt="2023-10-16T14:48:40.782" v="65" actId="47"/>
        <pc:sldMkLst>
          <pc:docMk/>
          <pc:sldMk cId="1379194348" sldId="484"/>
        </pc:sldMkLst>
      </pc:sldChg>
      <pc:sldChg chg="del">
        <pc:chgData name="Helena Walters" userId="0082c520-c2c8-4944-9e5a-2aa07d58029d" providerId="ADAL" clId="{2E25672C-E470-4B8E-A320-0BA4694E599F}" dt="2023-10-16T14:48:43.449" v="66" actId="47"/>
        <pc:sldMkLst>
          <pc:docMk/>
          <pc:sldMk cId="1989693921" sldId="485"/>
        </pc:sldMkLst>
      </pc:sldChg>
      <pc:sldChg chg="del">
        <pc:chgData name="Helena Walters" userId="0082c520-c2c8-4944-9e5a-2aa07d58029d" providerId="ADAL" clId="{2E25672C-E470-4B8E-A320-0BA4694E599F}" dt="2023-10-16T14:48:44.274" v="67" actId="47"/>
        <pc:sldMkLst>
          <pc:docMk/>
          <pc:sldMk cId="1190889126" sldId="486"/>
        </pc:sldMkLst>
      </pc:sldChg>
      <pc:sldChg chg="del">
        <pc:chgData name="Helena Walters" userId="0082c520-c2c8-4944-9e5a-2aa07d58029d" providerId="ADAL" clId="{2E25672C-E470-4B8E-A320-0BA4694E599F}" dt="2023-10-16T14:48:45.750" v="68" actId="47"/>
        <pc:sldMkLst>
          <pc:docMk/>
          <pc:sldMk cId="3265516463" sldId="487"/>
        </pc:sldMkLst>
      </pc:sldChg>
      <pc:sldChg chg="del">
        <pc:chgData name="Helena Walters" userId="0082c520-c2c8-4944-9e5a-2aa07d58029d" providerId="ADAL" clId="{2E25672C-E470-4B8E-A320-0BA4694E599F}" dt="2023-10-16T14:48:47.358" v="69" actId="47"/>
        <pc:sldMkLst>
          <pc:docMk/>
          <pc:sldMk cId="2818078502" sldId="488"/>
        </pc:sldMkLst>
      </pc:sldChg>
      <pc:sldChg chg="del">
        <pc:chgData name="Helena Walters" userId="0082c520-c2c8-4944-9e5a-2aa07d58029d" providerId="ADAL" clId="{2E25672C-E470-4B8E-A320-0BA4694E599F}" dt="2023-10-16T14:48:50.815" v="70" actId="47"/>
        <pc:sldMkLst>
          <pc:docMk/>
          <pc:sldMk cId="3167175515" sldId="489"/>
        </pc:sldMkLst>
      </pc:sldChg>
      <pc:sldChg chg="del">
        <pc:chgData name="Helena Walters" userId="0082c520-c2c8-4944-9e5a-2aa07d58029d" providerId="ADAL" clId="{2E25672C-E470-4B8E-A320-0BA4694E599F}" dt="2023-10-16T14:48:51.498" v="71" actId="47"/>
        <pc:sldMkLst>
          <pc:docMk/>
          <pc:sldMk cId="2211267419" sldId="490"/>
        </pc:sldMkLst>
      </pc:sldChg>
      <pc:sldChg chg="del">
        <pc:chgData name="Helena Walters" userId="0082c520-c2c8-4944-9e5a-2aa07d58029d" providerId="ADAL" clId="{2E25672C-E470-4B8E-A320-0BA4694E599F}" dt="2023-10-16T14:48:52.393" v="72" actId="47"/>
        <pc:sldMkLst>
          <pc:docMk/>
          <pc:sldMk cId="2962915131" sldId="491"/>
        </pc:sldMkLst>
      </pc:sldChg>
      <pc:sldChg chg="del">
        <pc:chgData name="Helena Walters" userId="0082c520-c2c8-4944-9e5a-2aa07d58029d" providerId="ADAL" clId="{2E25672C-E470-4B8E-A320-0BA4694E599F}" dt="2023-10-16T14:48:54.565" v="73" actId="47"/>
        <pc:sldMkLst>
          <pc:docMk/>
          <pc:sldMk cId="3078863448" sldId="492"/>
        </pc:sldMkLst>
      </pc:sldChg>
      <pc:sldChg chg="del">
        <pc:chgData name="Helena Walters" userId="0082c520-c2c8-4944-9e5a-2aa07d58029d" providerId="ADAL" clId="{2E25672C-E470-4B8E-A320-0BA4694E599F}" dt="2023-10-16T14:48:55.034" v="74" actId="47"/>
        <pc:sldMkLst>
          <pc:docMk/>
          <pc:sldMk cId="3752291453" sldId="493"/>
        </pc:sldMkLst>
      </pc:sldChg>
      <pc:sldChg chg="del">
        <pc:chgData name="Helena Walters" userId="0082c520-c2c8-4944-9e5a-2aa07d58029d" providerId="ADAL" clId="{2E25672C-E470-4B8E-A320-0BA4694E599F}" dt="2023-10-16T14:48:55.782" v="75" actId="47"/>
        <pc:sldMkLst>
          <pc:docMk/>
          <pc:sldMk cId="4191306847" sldId="494"/>
        </pc:sldMkLst>
      </pc:sldChg>
      <pc:sldChg chg="del">
        <pc:chgData name="Helena Walters" userId="0082c520-c2c8-4944-9e5a-2aa07d58029d" providerId="ADAL" clId="{2E25672C-E470-4B8E-A320-0BA4694E599F}" dt="2023-10-16T14:48:56.345" v="76" actId="47"/>
        <pc:sldMkLst>
          <pc:docMk/>
          <pc:sldMk cId="1181034324" sldId="495"/>
        </pc:sldMkLst>
      </pc:sldChg>
      <pc:sldChg chg="del">
        <pc:chgData name="Helena Walters" userId="0082c520-c2c8-4944-9e5a-2aa07d58029d" providerId="ADAL" clId="{2E25672C-E470-4B8E-A320-0BA4694E599F}" dt="2023-10-16T14:48:56.832" v="77" actId="47"/>
        <pc:sldMkLst>
          <pc:docMk/>
          <pc:sldMk cId="550790161" sldId="496"/>
        </pc:sldMkLst>
      </pc:sldChg>
      <pc:sldChg chg="modSp add mod">
        <pc:chgData name="Helena Walters" userId="0082c520-c2c8-4944-9e5a-2aa07d58029d" providerId="ADAL" clId="{2E25672C-E470-4B8E-A320-0BA4694E599F}" dt="2023-10-18T14:43:32.021" v="123" actId="313"/>
        <pc:sldMkLst>
          <pc:docMk/>
          <pc:sldMk cId="0" sldId="498"/>
        </pc:sldMkLst>
        <pc:spChg chg="mod">
          <ac:chgData name="Helena Walters" userId="0082c520-c2c8-4944-9e5a-2aa07d58029d" providerId="ADAL" clId="{2E25672C-E470-4B8E-A320-0BA4694E599F}" dt="2023-10-18T14:43:32.021" v="123" actId="313"/>
          <ac:spMkLst>
            <pc:docMk/>
            <pc:sldMk cId="0" sldId="498"/>
            <ac:spMk id="130" creationId="{00000000-0000-0000-0000-000000000000}"/>
          </ac:spMkLst>
        </pc:spChg>
      </pc:sldChg>
      <pc:sldChg chg="del">
        <pc:chgData name="Helena Walters" userId="0082c520-c2c8-4944-9e5a-2aa07d58029d" providerId="ADAL" clId="{2E25672C-E470-4B8E-A320-0BA4694E599F}" dt="2023-10-16T14:46:49.841" v="6" actId="47"/>
        <pc:sldMkLst>
          <pc:docMk/>
          <pc:sldMk cId="2905468459" sldId="499"/>
        </pc:sldMkLst>
      </pc:sldChg>
      <pc:sldChg chg="del">
        <pc:chgData name="Helena Walters" userId="0082c520-c2c8-4944-9e5a-2aa07d58029d" providerId="ADAL" clId="{2E25672C-E470-4B8E-A320-0BA4694E599F}" dt="2023-10-16T14:46:51.920" v="10" actId="47"/>
        <pc:sldMkLst>
          <pc:docMk/>
          <pc:sldMk cId="1668077752" sldId="500"/>
        </pc:sldMkLst>
      </pc:sldChg>
      <pc:sldChg chg="del">
        <pc:chgData name="Helena Walters" userId="0082c520-c2c8-4944-9e5a-2aa07d58029d" providerId="ADAL" clId="{2E25672C-E470-4B8E-A320-0BA4694E599F}" dt="2023-10-16T14:46:59.889" v="22" actId="47"/>
        <pc:sldMkLst>
          <pc:docMk/>
          <pc:sldMk cId="2223543534" sldId="50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DED7AA-7D7B-43A7-8D80-2E01700D0F6F}" type="datetimeFigureOut">
              <a:rPr lang="en-US" smtClean="0"/>
              <a:t>11/3/23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1F82E6-C8D2-44A2-AC95-6F38F95701DC}" type="slidenum">
              <a:rPr lang="en-US" smtClean="0"/>
              <a:t>‹#›</a:t>
            </a:fld>
            <a:endParaRPr lang="en-US"/>
          </a:p>
        </p:txBody>
      </p:sp>
    </p:spTree>
    <p:extLst>
      <p:ext uri="{BB962C8B-B14F-4D97-AF65-F5344CB8AC3E}">
        <p14:creationId xmlns:p14="http://schemas.microsoft.com/office/powerpoint/2010/main" val="3410347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800">
                <a:solidFill>
                  <a:srgbClr val="27915C"/>
                </a:solidFill>
                <a:effectLst/>
                <a:latin typeface="Calibri" panose="020F0502020204030204" pitchFamily="34" charset="0"/>
                <a:ea typeface="Arial" panose="020B0604020202020204" pitchFamily="34" charset="0"/>
              </a:rPr>
              <a:t>This lecture has four Intended Learning Outcomes. After this lecture you will:</a:t>
            </a:r>
            <a:endParaRPr lang="en-US" sz="1800">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1800">
                <a:solidFill>
                  <a:srgbClr val="27915C"/>
                </a:solidFill>
                <a:effectLst/>
                <a:latin typeface="Calibri" panose="020F0502020204030204" pitchFamily="34" charset="0"/>
                <a:ea typeface="Calibri" panose="020F0502020204030204" pitchFamily="34" charset="0"/>
              </a:rPr>
              <a:t>​</a:t>
            </a:r>
            <a:endParaRPr lang="en-US" sz="1800">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1800">
                <a:solidFill>
                  <a:srgbClr val="27915C"/>
                </a:solidFill>
                <a:effectLst/>
                <a:latin typeface="Calibri" panose="020F0502020204030204" pitchFamily="34" charset="0"/>
                <a:ea typeface="Calibri" panose="020F0502020204030204" pitchFamily="34" charset="0"/>
              </a:rPr>
              <a:t>Understand the characteristics and uses of vector, raster, and tabular data types in GIS</a:t>
            </a:r>
            <a:endParaRPr lang="en-US" sz="1800">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1800">
                <a:solidFill>
                  <a:srgbClr val="27915C"/>
                </a:solidFill>
                <a:effectLst/>
                <a:latin typeface="Calibri" panose="020F0502020204030204" pitchFamily="34" charset="0"/>
                <a:ea typeface="Calibri" panose="020F0502020204030204" pitchFamily="34" charset="0"/>
              </a:rPr>
              <a:t>Be able to view, modify, and clean data attributes</a:t>
            </a:r>
            <a:endParaRPr lang="en-US" sz="1800">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1800">
                <a:solidFill>
                  <a:srgbClr val="27915C"/>
                </a:solidFill>
                <a:effectLst/>
                <a:latin typeface="Calibri" panose="020F0502020204030204" pitchFamily="34" charset="0"/>
                <a:ea typeface="Calibri" panose="020F0502020204030204" pitchFamily="34" charset="0"/>
              </a:rPr>
              <a:t>Adjust coordinate reference systems for different data types</a:t>
            </a:r>
            <a:endParaRPr lang="en-US" sz="1800">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1800">
                <a:solidFill>
                  <a:srgbClr val="27915C"/>
                </a:solidFill>
                <a:effectLst/>
                <a:latin typeface="Calibri" panose="020F0502020204030204" pitchFamily="34" charset="0"/>
                <a:ea typeface="Calibri" panose="020F0502020204030204" pitchFamily="34" charset="0"/>
              </a:rPr>
              <a:t>Perform standard geoprocessing functions to reduce upload file size</a:t>
            </a:r>
            <a:endParaRPr lang="en-US" sz="1800">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1800">
                <a:solidFill>
                  <a:srgbClr val="27915C"/>
                </a:solidFill>
                <a:effectLst/>
                <a:latin typeface="Calibri" panose="020F0502020204030204" pitchFamily="34" charset="0"/>
                <a:ea typeface="Calibri" panose="020F0502020204030204" pitchFamily="34" charset="0"/>
              </a:rPr>
              <a:t>​</a:t>
            </a:r>
            <a:endParaRPr lang="en-US" sz="1800">
              <a:effectLst/>
              <a:latin typeface="Arial" panose="020B0604020202020204" pitchFamily="34" charset="0"/>
              <a:ea typeface="Arial" panose="020B0604020202020204" pitchFamily="34" charset="0"/>
            </a:endParaRPr>
          </a:p>
          <a:p>
            <a:r>
              <a:rPr lang="en-US" sz="1800">
                <a:solidFill>
                  <a:srgbClr val="27915C"/>
                </a:solidFill>
                <a:effectLst/>
                <a:latin typeface="Calibri" panose="020F0502020204030204" pitchFamily="34" charset="0"/>
                <a:ea typeface="Calibri" panose="020F0502020204030204" pitchFamily="34" charset="0"/>
              </a:rPr>
              <a:t>These learning outcomes will be important to understand the context of the course.</a:t>
            </a:r>
            <a:endParaRPr lang="en-US"/>
          </a:p>
        </p:txBody>
      </p:sp>
      <p:sp>
        <p:nvSpPr>
          <p:cNvPr id="4" name="Slide Number Placeholder 3"/>
          <p:cNvSpPr>
            <a:spLocks noGrp="1"/>
          </p:cNvSpPr>
          <p:nvPr>
            <p:ph type="sldNum" sz="quarter" idx="5"/>
          </p:nvPr>
        </p:nvSpPr>
        <p:spPr/>
        <p:txBody>
          <a:bodyPr/>
          <a:lstStyle/>
          <a:p>
            <a:fld id="{496A28AF-C390-D94A-86D3-7BD7243CB0E2}" type="slidenum">
              <a:rPr lang="en-US" smtClean="0"/>
              <a:t>2</a:t>
            </a:fld>
            <a:endParaRPr lang="en-US"/>
          </a:p>
        </p:txBody>
      </p:sp>
    </p:spTree>
    <p:extLst>
      <p:ext uri="{BB962C8B-B14F-4D97-AF65-F5344CB8AC3E}">
        <p14:creationId xmlns:p14="http://schemas.microsoft.com/office/powerpoint/2010/main" val="41016748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latin typeface="Open Sans" panose="020B0606030504020204" pitchFamily="34" charset="0"/>
                <a:ea typeface="Open Sans" panose="020B0606030504020204" pitchFamily="34" charset="0"/>
                <a:cs typeface="Open Sans" panose="020B0606030504020204" pitchFamily="34" charset="0"/>
              </a:rPr>
              <a:t>Sustainable Development Goal 7 (SDG7) calls for “affordable, reliable, sustainable and modern energy for all” by 2030. Energy is interconnected with 125 (74%) out of 169 SDG targets.</a:t>
            </a:r>
          </a:p>
        </p:txBody>
      </p:sp>
      <p:sp>
        <p:nvSpPr>
          <p:cNvPr id="4" name="Slide Number Placeholder 3"/>
          <p:cNvSpPr>
            <a:spLocks noGrp="1"/>
          </p:cNvSpPr>
          <p:nvPr>
            <p:ph type="sldNum" sz="quarter" idx="5"/>
          </p:nvPr>
        </p:nvSpPr>
        <p:spPr/>
        <p:txBody>
          <a:bodyPr/>
          <a:lstStyle/>
          <a:p>
            <a:fld id="{496A28AF-C390-D94A-86D3-7BD7243CB0E2}" type="slidenum">
              <a:rPr lang="en-US" smtClean="0"/>
              <a:t>11</a:t>
            </a:fld>
            <a:endParaRPr lang="en-US"/>
          </a:p>
        </p:txBody>
      </p:sp>
    </p:spTree>
    <p:extLst>
      <p:ext uri="{BB962C8B-B14F-4D97-AF65-F5344CB8AC3E}">
        <p14:creationId xmlns:p14="http://schemas.microsoft.com/office/powerpoint/2010/main" val="36823487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latin typeface="Open Sans" panose="020B0606030504020204" pitchFamily="34" charset="0"/>
                <a:ea typeface="Open Sans" panose="020B0606030504020204" pitchFamily="34" charset="0"/>
                <a:cs typeface="Open Sans" panose="020B0606030504020204" pitchFamily="34" charset="0"/>
              </a:rPr>
              <a:t>Sustainable Development Goal 7 (SDG7) calls for “affordable, reliable, sustainable and modern energy for all” by 2030. Energy is interconnected with 125 (74%) out of 169 SDG targets.</a:t>
            </a:r>
          </a:p>
        </p:txBody>
      </p:sp>
      <p:sp>
        <p:nvSpPr>
          <p:cNvPr id="4" name="Slide Number Placeholder 3"/>
          <p:cNvSpPr>
            <a:spLocks noGrp="1"/>
          </p:cNvSpPr>
          <p:nvPr>
            <p:ph type="sldNum" sz="quarter" idx="5"/>
          </p:nvPr>
        </p:nvSpPr>
        <p:spPr/>
        <p:txBody>
          <a:bodyPr/>
          <a:lstStyle/>
          <a:p>
            <a:fld id="{496A28AF-C390-D94A-86D3-7BD7243CB0E2}" type="slidenum">
              <a:rPr lang="en-US" smtClean="0"/>
              <a:t>12</a:t>
            </a:fld>
            <a:endParaRPr lang="en-US"/>
          </a:p>
        </p:txBody>
      </p:sp>
    </p:spTree>
    <p:extLst>
      <p:ext uri="{BB962C8B-B14F-4D97-AF65-F5344CB8AC3E}">
        <p14:creationId xmlns:p14="http://schemas.microsoft.com/office/powerpoint/2010/main" val="39437503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Wingdings" panose="05000000000000000000" pitchFamily="2" charset="2"/>
              <a:buChar char="q"/>
            </a:pPr>
            <a:r>
              <a:rPr lang="en-US" sz="2000">
                <a:latin typeface="Open Sans" panose="020B0606030504020204" pitchFamily="34" charset="0"/>
                <a:ea typeface="Open Sans" panose="020B0606030504020204" pitchFamily="34" charset="0"/>
                <a:cs typeface="Open Sans" panose="020B0606030504020204" pitchFamily="34" charset="0"/>
              </a:rPr>
              <a:t>It is common to have to clean, reconcile, or harmonize data attributes when using GIS data. Raw data require:</a:t>
            </a:r>
          </a:p>
          <a:p>
            <a:pPr marL="800100" lvl="1" indent="-342900">
              <a:buFont typeface="Wingdings" panose="05000000000000000000" pitchFamily="2" charset="2"/>
              <a:buChar char="§"/>
            </a:pPr>
            <a:r>
              <a:rPr lang="en-US" sz="2000" b="1">
                <a:latin typeface="Open Sans" panose="020B0606030504020204" pitchFamily="34" charset="0"/>
                <a:ea typeface="Open Sans" panose="020B0606030504020204" pitchFamily="34" charset="0"/>
                <a:cs typeface="Open Sans" panose="020B0606030504020204" pitchFamily="34" charset="0"/>
              </a:rPr>
              <a:t>Reformatting</a:t>
            </a:r>
            <a:r>
              <a:rPr lang="en-US" sz="2000">
                <a:latin typeface="Open Sans" panose="020B0606030504020204" pitchFamily="34" charset="0"/>
                <a:ea typeface="Open Sans" panose="020B0606030504020204" pitchFamily="34" charset="0"/>
                <a:cs typeface="Open Sans" panose="020B0606030504020204" pitchFamily="34" charset="0"/>
              </a:rPr>
              <a:t> data (ex. Number, string, etc.). For example, numbers/percentages stored in text (string) format may not function properly in calculations</a:t>
            </a:r>
          </a:p>
          <a:p>
            <a:pPr marL="800100" lvl="1" indent="-342900">
              <a:buFont typeface="Wingdings" panose="05000000000000000000" pitchFamily="2" charset="2"/>
              <a:buChar char="§"/>
            </a:pPr>
            <a:r>
              <a:rPr lang="en-US" sz="2000">
                <a:latin typeface="Open Sans" panose="020B0606030504020204" pitchFamily="34" charset="0"/>
                <a:ea typeface="Open Sans" panose="020B0606030504020204" pitchFamily="34" charset="0"/>
                <a:cs typeface="Open Sans" panose="020B0606030504020204" pitchFamily="34" charset="0"/>
              </a:rPr>
              <a:t>Adjusting </a:t>
            </a:r>
            <a:r>
              <a:rPr lang="en-US" sz="2000" b="1">
                <a:latin typeface="Open Sans" panose="020B0606030504020204" pitchFamily="34" charset="0"/>
                <a:ea typeface="Open Sans" panose="020B0606030504020204" pitchFamily="34" charset="0"/>
                <a:cs typeface="Open Sans" panose="020B0606030504020204" pitchFamily="34" charset="0"/>
              </a:rPr>
              <a:t>labels</a:t>
            </a:r>
            <a:r>
              <a:rPr lang="en-US" sz="2000" b="0">
                <a:latin typeface="Open Sans" panose="020B0606030504020204" pitchFamily="34" charset="0"/>
                <a:ea typeface="Open Sans" panose="020B0606030504020204" pitchFamily="34" charset="0"/>
                <a:cs typeface="Open Sans" panose="020B0606030504020204" pitchFamily="34" charset="0"/>
              </a:rPr>
              <a:t> and </a:t>
            </a:r>
            <a:r>
              <a:rPr lang="en-US" sz="2000" b="1">
                <a:latin typeface="Open Sans" panose="020B0606030504020204" pitchFamily="34" charset="0"/>
                <a:ea typeface="Open Sans" panose="020B0606030504020204" pitchFamily="34" charset="0"/>
                <a:cs typeface="Open Sans" panose="020B0606030504020204" pitchFamily="34" charset="0"/>
              </a:rPr>
              <a:t>units</a:t>
            </a:r>
            <a:r>
              <a:rPr lang="en-US" sz="2000" b="0">
                <a:latin typeface="Open Sans" panose="020B0606030504020204" pitchFamily="34" charset="0"/>
                <a:ea typeface="Open Sans" panose="020B0606030504020204" pitchFamily="34" charset="0"/>
                <a:cs typeface="Open Sans" panose="020B0606030504020204" pitchFamily="34" charset="0"/>
              </a:rPr>
              <a:t>. Sometimes data may not be entered in the correct unit or format for end consumption. Misspellings or redundant categories can be reconciled.</a:t>
            </a:r>
            <a:endParaRPr lang="en-US" sz="2000" b="1">
              <a:latin typeface="Open Sans" panose="020B0606030504020204" pitchFamily="34" charset="0"/>
              <a:ea typeface="Open Sans" panose="020B0606030504020204" pitchFamily="34" charset="0"/>
              <a:cs typeface="Open Sans" panose="020B0606030504020204" pitchFamily="34" charset="0"/>
            </a:endParaRPr>
          </a:p>
          <a:p>
            <a:pPr marL="800100" lvl="1" indent="-342900">
              <a:buFont typeface="Wingdings" panose="05000000000000000000" pitchFamily="2" charset="2"/>
              <a:buChar char="§"/>
            </a:pPr>
            <a:r>
              <a:rPr lang="en-US" sz="2000" b="1">
                <a:latin typeface="Open Sans" panose="020B0606030504020204" pitchFamily="34" charset="0"/>
                <a:ea typeface="Open Sans" panose="020B0606030504020204" pitchFamily="34" charset="0"/>
                <a:cs typeface="Open Sans" panose="020B0606030504020204" pitchFamily="34" charset="0"/>
              </a:rPr>
              <a:t>Adding </a:t>
            </a:r>
            <a:r>
              <a:rPr lang="en-US" sz="2000">
                <a:latin typeface="Open Sans" panose="020B0606030504020204" pitchFamily="34" charset="0"/>
                <a:ea typeface="Open Sans" panose="020B0606030504020204" pitchFamily="34" charset="0"/>
                <a:cs typeface="Open Sans" panose="020B0606030504020204" pitchFamily="34" charset="0"/>
              </a:rPr>
              <a:t>attribute columns. You may wish to add addition data for features within a dataset</a:t>
            </a:r>
            <a:endParaRPr lang="en-US" sz="2000" b="1">
              <a:latin typeface="Open Sans" panose="020B0606030504020204" pitchFamily="34" charset="0"/>
              <a:ea typeface="Open Sans" panose="020B0606030504020204" pitchFamily="34" charset="0"/>
              <a:cs typeface="Open Sans" panose="020B0606030504020204" pitchFamily="34" charset="0"/>
            </a:endParaRPr>
          </a:p>
          <a:p>
            <a:pPr marL="800100" lvl="1" indent="-342900">
              <a:buFont typeface="Wingdings" panose="05000000000000000000" pitchFamily="2" charset="2"/>
              <a:buChar char="§"/>
            </a:pPr>
            <a:r>
              <a:rPr lang="en-US" sz="2000" b="1">
                <a:latin typeface="Open Sans" panose="020B0606030504020204" pitchFamily="34" charset="0"/>
                <a:ea typeface="Open Sans" panose="020B0606030504020204" pitchFamily="34" charset="0"/>
                <a:cs typeface="Open Sans" panose="020B0606030504020204" pitchFamily="34" charset="0"/>
              </a:rPr>
              <a:t>Removing</a:t>
            </a:r>
            <a:r>
              <a:rPr lang="en-US" sz="2000">
                <a:latin typeface="Open Sans" panose="020B0606030504020204" pitchFamily="34" charset="0"/>
                <a:ea typeface="Open Sans" panose="020B0606030504020204" pitchFamily="34" charset="0"/>
                <a:cs typeface="Open Sans" panose="020B0606030504020204" pitchFamily="34" charset="0"/>
              </a:rPr>
              <a:t> unnecessary attributes. Additional attributes increase the file size of your dataset. Removing columns that are irrelevant or redundant can streamline your data and improve user experience</a:t>
            </a:r>
          </a:p>
          <a:p>
            <a:pPr marL="342900" indent="-342900">
              <a:buFont typeface="Wingdings" panose="05000000000000000000" pitchFamily="2" charset="2"/>
              <a:buChar char="q"/>
            </a:pPr>
            <a:r>
              <a:rPr lang="en-US" sz="2000">
                <a:latin typeface="Open Sans" panose="020B0606030504020204" pitchFamily="34" charset="0"/>
                <a:ea typeface="Open Sans" panose="020B0606030504020204" pitchFamily="34" charset="0"/>
                <a:cs typeface="Open Sans" panose="020B0606030504020204" pitchFamily="34" charset="0"/>
              </a:rPr>
              <a:t>Data attributes can be modified in </a:t>
            </a:r>
            <a:r>
              <a:rPr lang="en-US" sz="2000" b="1">
                <a:latin typeface="Open Sans" panose="020B0606030504020204" pitchFamily="34" charset="0"/>
                <a:ea typeface="Open Sans" panose="020B0606030504020204" pitchFamily="34" charset="0"/>
                <a:cs typeface="Open Sans" panose="020B0606030504020204" pitchFamily="34" charset="0"/>
              </a:rPr>
              <a:t>GIS program</a:t>
            </a:r>
            <a:r>
              <a:rPr lang="en-US" sz="2000">
                <a:latin typeface="Open Sans" panose="020B0606030504020204" pitchFamily="34" charset="0"/>
                <a:ea typeface="Open Sans" panose="020B0606030504020204" pitchFamily="34" charset="0"/>
                <a:cs typeface="Open Sans" panose="020B0606030504020204" pitchFamily="34" charset="0"/>
              </a:rPr>
              <a:t>, or in a </a:t>
            </a:r>
            <a:r>
              <a:rPr lang="en-US" sz="2000" b="1">
                <a:latin typeface="Open Sans" panose="020B0606030504020204" pitchFamily="34" charset="0"/>
                <a:ea typeface="Open Sans" panose="020B0606030504020204" pitchFamily="34" charset="0"/>
                <a:cs typeface="Open Sans" panose="020B0606030504020204" pitchFamily="34" charset="0"/>
              </a:rPr>
              <a:t>spreadsheet</a:t>
            </a:r>
            <a:r>
              <a:rPr lang="en-US" sz="2000">
                <a:latin typeface="Open Sans" panose="020B0606030504020204" pitchFamily="34" charset="0"/>
                <a:ea typeface="Open Sans" panose="020B0606030504020204" pitchFamily="34" charset="0"/>
                <a:cs typeface="Open Sans" panose="020B0606030504020204" pitchFamily="34" charset="0"/>
              </a:rPr>
              <a:t> editor</a:t>
            </a:r>
          </a:p>
          <a:p>
            <a:pPr marL="342900" indent="-342900">
              <a:buFont typeface="Wingdings" panose="05000000000000000000" pitchFamily="2" charset="2"/>
              <a:buChar char="q"/>
            </a:pPr>
            <a:r>
              <a:rPr lang="en-US" sz="2000">
                <a:latin typeface="Open Sans" panose="020B0606030504020204" pitchFamily="34" charset="0"/>
                <a:ea typeface="Open Sans" panose="020B0606030504020204" pitchFamily="34" charset="0"/>
                <a:cs typeface="Open Sans" panose="020B0606030504020204" pitchFamily="34" charset="0"/>
              </a:rPr>
              <a:t>Data attributes should be recorded </a:t>
            </a:r>
            <a:r>
              <a:rPr lang="en-US" sz="2000" b="1">
                <a:latin typeface="Open Sans" panose="020B0606030504020204" pitchFamily="34" charset="0"/>
                <a:ea typeface="Open Sans" panose="020B0606030504020204" pitchFamily="34" charset="0"/>
                <a:cs typeface="Open Sans" panose="020B0606030504020204" pitchFamily="34" charset="0"/>
              </a:rPr>
              <a:t>consistently</a:t>
            </a:r>
            <a:r>
              <a:rPr lang="en-US" sz="2000">
                <a:latin typeface="Open Sans" panose="020B0606030504020204" pitchFamily="34" charset="0"/>
                <a:ea typeface="Open Sans" panose="020B0606030504020204" pitchFamily="34" charset="0"/>
                <a:cs typeface="Open Sans" panose="020B0606030504020204" pitchFamily="34" charset="0"/>
              </a:rPr>
              <a:t>, clearly </a:t>
            </a:r>
            <a:r>
              <a:rPr lang="en-US" sz="2000" b="1">
                <a:latin typeface="Open Sans" panose="020B0606030504020204" pitchFamily="34" charset="0"/>
                <a:ea typeface="Open Sans" panose="020B0606030504020204" pitchFamily="34" charset="0"/>
                <a:cs typeface="Open Sans" panose="020B0606030504020204" pitchFamily="34" charset="0"/>
              </a:rPr>
              <a:t>labelled</a:t>
            </a:r>
            <a:r>
              <a:rPr lang="en-US" sz="2000">
                <a:latin typeface="Open Sans" panose="020B0606030504020204" pitchFamily="34" charset="0"/>
                <a:ea typeface="Open Sans" panose="020B0606030504020204" pitchFamily="34" charset="0"/>
                <a:cs typeface="Open Sans" panose="020B0606030504020204" pitchFamily="34" charset="0"/>
              </a:rPr>
              <a:t>, and </a:t>
            </a:r>
            <a:r>
              <a:rPr lang="en-US" sz="2000" b="1">
                <a:latin typeface="Open Sans" panose="020B0606030504020204" pitchFamily="34" charset="0"/>
                <a:ea typeface="Open Sans" panose="020B0606030504020204" pitchFamily="34" charset="0"/>
                <a:cs typeface="Open Sans" panose="020B0606030504020204" pitchFamily="34" charset="0"/>
              </a:rPr>
              <a:t>relevant</a:t>
            </a:r>
            <a:r>
              <a:rPr lang="en-US" sz="2000">
                <a:latin typeface="Open Sans" panose="020B0606030504020204" pitchFamily="34" charset="0"/>
                <a:ea typeface="Open Sans" panose="020B0606030504020204" pitchFamily="34" charset="0"/>
                <a:cs typeface="Open Sans" panose="020B0606030504020204" pitchFamily="34" charset="0"/>
              </a:rPr>
              <a:t> to user objectives</a:t>
            </a:r>
          </a:p>
        </p:txBody>
      </p:sp>
      <p:sp>
        <p:nvSpPr>
          <p:cNvPr id="4" name="Slide Number Placeholder 3"/>
          <p:cNvSpPr>
            <a:spLocks noGrp="1"/>
          </p:cNvSpPr>
          <p:nvPr>
            <p:ph type="sldNum" sz="quarter" idx="5"/>
          </p:nvPr>
        </p:nvSpPr>
        <p:spPr/>
        <p:txBody>
          <a:bodyPr/>
          <a:lstStyle/>
          <a:p>
            <a:fld id="{496A28AF-C390-D94A-86D3-7BD7243CB0E2}" type="slidenum">
              <a:rPr lang="en-US" smtClean="0"/>
              <a:t>13</a:t>
            </a:fld>
            <a:endParaRPr lang="en-US"/>
          </a:p>
        </p:txBody>
      </p:sp>
    </p:spTree>
    <p:extLst>
      <p:ext uri="{BB962C8B-B14F-4D97-AF65-F5344CB8AC3E}">
        <p14:creationId xmlns:p14="http://schemas.microsoft.com/office/powerpoint/2010/main" val="17608641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Wingdings" panose="05000000000000000000" pitchFamily="2" charset="2"/>
              <a:buChar char="q"/>
            </a:pPr>
            <a:r>
              <a:rPr lang="en-US" sz="2000">
                <a:latin typeface="Open Sans" panose="020B0606030504020204" pitchFamily="34" charset="0"/>
                <a:ea typeface="Open Sans" panose="020B0606030504020204" pitchFamily="34" charset="0"/>
                <a:cs typeface="Open Sans" panose="020B0606030504020204" pitchFamily="34" charset="0"/>
              </a:rPr>
              <a:t>There are many ways to modify data attributes in QGIS</a:t>
            </a:r>
          </a:p>
          <a:p>
            <a:pPr marL="800100" lvl="1" indent="-342900">
              <a:buFont typeface="Wingdings" panose="05000000000000000000" pitchFamily="2" charset="2"/>
              <a:buChar char="§"/>
            </a:pPr>
            <a:r>
              <a:rPr lang="en-US" sz="2000" b="1">
                <a:latin typeface="Open Sans" panose="020B0606030504020204" pitchFamily="34" charset="0"/>
                <a:ea typeface="Open Sans" panose="020B0606030504020204" pitchFamily="34" charset="0"/>
                <a:cs typeface="Open Sans" panose="020B0606030504020204" pitchFamily="34" charset="0"/>
              </a:rPr>
              <a:t>Manual Entry</a:t>
            </a:r>
            <a:r>
              <a:rPr lang="en-US" sz="2000">
                <a:latin typeface="Open Sans" panose="020B0606030504020204" pitchFamily="34" charset="0"/>
                <a:ea typeface="Open Sans" panose="020B0606030504020204" pitchFamily="34" charset="0"/>
                <a:cs typeface="Open Sans" panose="020B0606030504020204" pitchFamily="34" charset="0"/>
              </a:rPr>
              <a:t>: select features to edit (manual selection or </a:t>
            </a:r>
            <a:r>
              <a:rPr lang="en-US" sz="2000" i="1">
                <a:latin typeface="Open Sans" panose="020B0606030504020204" pitchFamily="34" charset="0"/>
                <a:ea typeface="Open Sans" panose="020B0606030504020204" pitchFamily="34" charset="0"/>
                <a:cs typeface="Open Sans" panose="020B0606030504020204" pitchFamily="34" charset="0"/>
              </a:rPr>
              <a:t>select by attribute</a:t>
            </a:r>
            <a:r>
              <a:rPr lang="en-US" sz="2000">
                <a:latin typeface="Open Sans" panose="020B0606030504020204" pitchFamily="34" charset="0"/>
                <a:ea typeface="Open Sans" panose="020B0606030504020204" pitchFamily="34" charset="0"/>
                <a:cs typeface="Open Sans" panose="020B0606030504020204" pitchFamily="34" charset="0"/>
              </a:rPr>
              <a:t>), and enter values manually. Remember to use single quotes (‘example’) for text entry.</a:t>
            </a:r>
            <a:endParaRPr lang="en-US" sz="2000" b="1">
              <a:latin typeface="Open Sans" panose="020B0606030504020204" pitchFamily="34" charset="0"/>
              <a:ea typeface="Open Sans" panose="020B0606030504020204" pitchFamily="34" charset="0"/>
              <a:cs typeface="Open Sans" panose="020B0606030504020204" pitchFamily="34" charset="0"/>
            </a:endParaRPr>
          </a:p>
          <a:p>
            <a:pPr marL="800100" lvl="1" indent="-342900">
              <a:buFont typeface="Wingdings" panose="05000000000000000000" pitchFamily="2" charset="2"/>
              <a:buChar char="§"/>
            </a:pPr>
            <a:r>
              <a:rPr lang="en-US" sz="2000" b="1">
                <a:latin typeface="Open Sans" panose="020B0606030504020204" pitchFamily="34" charset="0"/>
                <a:ea typeface="Open Sans" panose="020B0606030504020204" pitchFamily="34" charset="0"/>
                <a:cs typeface="Open Sans" panose="020B0606030504020204" pitchFamily="34" charset="0"/>
              </a:rPr>
              <a:t>Field Calculator</a:t>
            </a:r>
            <a:r>
              <a:rPr lang="en-US" sz="2000">
                <a:latin typeface="Open Sans" panose="020B0606030504020204" pitchFamily="34" charset="0"/>
                <a:ea typeface="Open Sans" panose="020B0606030504020204" pitchFamily="34" charset="0"/>
                <a:cs typeface="Open Sans" panose="020B0606030504020204" pitchFamily="34" charset="0"/>
              </a:rPr>
              <a:t>: specify a mathematic or geometric (e.g. area) calculation to apply to an attribute column. See screenshot on following slides.</a:t>
            </a:r>
          </a:p>
          <a:p>
            <a:pPr marL="800100" lvl="1" indent="-342900">
              <a:buFont typeface="Wingdings" panose="05000000000000000000" pitchFamily="2" charset="2"/>
              <a:buChar char="§"/>
            </a:pPr>
            <a:r>
              <a:rPr lang="en-US" sz="2000" b="1">
                <a:latin typeface="Open Sans" panose="020B0606030504020204" pitchFamily="34" charset="0"/>
                <a:ea typeface="Open Sans" panose="020B0606030504020204" pitchFamily="34" charset="0"/>
                <a:cs typeface="Open Sans" panose="020B0606030504020204" pitchFamily="34" charset="0"/>
              </a:rPr>
              <a:t>Join Attributes by Location</a:t>
            </a:r>
            <a:r>
              <a:rPr lang="en-US" sz="2000">
                <a:latin typeface="Open Sans" panose="020B0606030504020204" pitchFamily="34" charset="0"/>
                <a:ea typeface="Open Sans" panose="020B0606030504020204" pitchFamily="34" charset="0"/>
                <a:cs typeface="Open Sans" panose="020B0606030504020204" pitchFamily="34" charset="0"/>
              </a:rPr>
              <a:t>: populate attribute columns with values reflecting relation to other geospatial data. See screenshot on following slides.</a:t>
            </a:r>
          </a:p>
        </p:txBody>
      </p:sp>
      <p:sp>
        <p:nvSpPr>
          <p:cNvPr id="4" name="Slide Number Placeholder 3"/>
          <p:cNvSpPr>
            <a:spLocks noGrp="1"/>
          </p:cNvSpPr>
          <p:nvPr>
            <p:ph type="sldNum" sz="quarter" idx="5"/>
          </p:nvPr>
        </p:nvSpPr>
        <p:spPr/>
        <p:txBody>
          <a:bodyPr/>
          <a:lstStyle/>
          <a:p>
            <a:fld id="{496A28AF-C390-D94A-86D3-7BD7243CB0E2}" type="slidenum">
              <a:rPr lang="en-US" smtClean="0"/>
              <a:t>14</a:t>
            </a:fld>
            <a:endParaRPr lang="en-US"/>
          </a:p>
        </p:txBody>
      </p:sp>
    </p:spTree>
    <p:extLst>
      <p:ext uri="{BB962C8B-B14F-4D97-AF65-F5344CB8AC3E}">
        <p14:creationId xmlns:p14="http://schemas.microsoft.com/office/powerpoint/2010/main" val="2348128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3200"/>
              <a:t>Open Function Editor from Attribute Table</a:t>
            </a:r>
          </a:p>
          <a:p>
            <a:pPr algn="l"/>
            <a:r>
              <a:rPr lang="en-US" sz="3200" i="0"/>
              <a:t>Enter expression in the left-hand pane. You can click on functions in the center pane to populate them in the expression dialogue pane. Help text, including an example and descriptions of parameters, can be found in the right pane.</a:t>
            </a:r>
          </a:p>
        </p:txBody>
      </p:sp>
      <p:sp>
        <p:nvSpPr>
          <p:cNvPr id="4" name="Slide Number Placeholder 3"/>
          <p:cNvSpPr>
            <a:spLocks noGrp="1"/>
          </p:cNvSpPr>
          <p:nvPr>
            <p:ph type="sldNum" sz="quarter" idx="5"/>
          </p:nvPr>
        </p:nvSpPr>
        <p:spPr/>
        <p:txBody>
          <a:bodyPr/>
          <a:lstStyle/>
          <a:p>
            <a:fld id="{496A28AF-C390-D94A-86D3-7BD7243CB0E2}" type="slidenum">
              <a:rPr lang="en-US" smtClean="0"/>
              <a:t>15</a:t>
            </a:fld>
            <a:endParaRPr lang="en-US"/>
          </a:p>
        </p:txBody>
      </p:sp>
    </p:spTree>
    <p:extLst>
      <p:ext uri="{BB962C8B-B14F-4D97-AF65-F5344CB8AC3E}">
        <p14:creationId xmlns:p14="http://schemas.microsoft.com/office/powerpoint/2010/main" val="22051503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en-US" sz="2000">
                <a:latin typeface="Open Sans" panose="020B0606030504020204" pitchFamily="34" charset="0"/>
                <a:ea typeface="Open Sans" panose="020B0606030504020204" pitchFamily="34" charset="0"/>
                <a:cs typeface="Open Sans" panose="020B0606030504020204" pitchFamily="34" charset="0"/>
              </a:rPr>
              <a:t>Join attributes by location can be used to add attribute data that represents the geospatial relation between two data layers. For example, if you wanted a column showing which district a minigrid is located in.</a:t>
            </a:r>
          </a:p>
          <a:p>
            <a:pPr marL="0" indent="0">
              <a:buFont typeface="Wingdings" panose="05000000000000000000" pitchFamily="2" charset="2"/>
              <a:buNone/>
            </a:pPr>
            <a:endParaRPr lang="en-US" sz="2000">
              <a:latin typeface="Open Sans" panose="020B0606030504020204" pitchFamily="34" charset="0"/>
              <a:ea typeface="Open Sans" panose="020B0606030504020204" pitchFamily="34" charset="0"/>
              <a:cs typeface="Open Sans" panose="020B0606030504020204" pitchFamily="34" charset="0"/>
            </a:endParaRPr>
          </a:p>
          <a:p>
            <a:pPr marL="0" indent="0">
              <a:buFont typeface="Wingdings" panose="05000000000000000000" pitchFamily="2" charset="2"/>
              <a:buNone/>
            </a:pPr>
            <a:r>
              <a:rPr lang="en-US" sz="2000">
                <a:latin typeface="Open Sans" panose="020B0606030504020204" pitchFamily="34" charset="0"/>
                <a:ea typeface="Open Sans" panose="020B0606030504020204" pitchFamily="34" charset="0"/>
                <a:cs typeface="Open Sans" panose="020B0606030504020204" pitchFamily="34" charset="0"/>
              </a:rPr>
              <a:t>The tool can be accessed in your toolbar: vector &gt; Data Management Tools &gt; Join Attributes by Location</a:t>
            </a:r>
          </a:p>
          <a:p>
            <a:pPr marL="0" indent="0">
              <a:buFont typeface="Wingdings" panose="05000000000000000000" pitchFamily="2" charset="2"/>
              <a:buNone/>
            </a:pPr>
            <a:endParaRPr lang="en-US" sz="2000">
              <a:latin typeface="Open Sans" panose="020B0606030504020204" pitchFamily="34" charset="0"/>
              <a:ea typeface="Open Sans" panose="020B0606030504020204" pitchFamily="34" charset="0"/>
              <a:cs typeface="Open Sans" panose="020B0606030504020204" pitchFamily="34" charset="0"/>
            </a:endParaRPr>
          </a:p>
          <a:p>
            <a:pPr marL="0" indent="0">
              <a:buFont typeface="Wingdings" panose="05000000000000000000" pitchFamily="2" charset="2"/>
              <a:buNone/>
            </a:pPr>
            <a:r>
              <a:rPr lang="en-US" sz="2000">
                <a:latin typeface="Open Sans" panose="020B0606030504020204" pitchFamily="34" charset="0"/>
                <a:ea typeface="Open Sans" panose="020B0606030504020204" pitchFamily="34" charset="0"/>
                <a:cs typeface="Open Sans" panose="020B0606030504020204" pitchFamily="34" charset="0"/>
              </a:rPr>
              <a:t>Select the destination and source layers, along with the geometric inclusion criteria and the join type (one-to-one, one-to-many)</a:t>
            </a:r>
          </a:p>
          <a:p>
            <a:pPr marL="0" indent="0">
              <a:buFont typeface="Wingdings" panose="05000000000000000000" pitchFamily="2" charset="2"/>
              <a:buNone/>
            </a:pPr>
            <a:endParaRPr lang="en-US" sz="2000">
              <a:latin typeface="Open Sans" panose="020B0606030504020204" pitchFamily="34" charset="0"/>
              <a:ea typeface="Open Sans" panose="020B0606030504020204" pitchFamily="34" charset="0"/>
              <a:cs typeface="Open Sans" panose="020B0606030504020204" pitchFamily="34" charset="0"/>
            </a:endParaRPr>
          </a:p>
          <a:p>
            <a:pPr marL="0" indent="0">
              <a:buFont typeface="Wingdings" panose="05000000000000000000" pitchFamily="2" charset="2"/>
              <a:buNone/>
            </a:pPr>
            <a:endParaRPr lang="en-US" sz="200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16</a:t>
            </a:fld>
            <a:endParaRPr lang="en-US"/>
          </a:p>
        </p:txBody>
      </p:sp>
    </p:spTree>
    <p:extLst>
      <p:ext uri="{BB962C8B-B14F-4D97-AF65-F5344CB8AC3E}">
        <p14:creationId xmlns:p14="http://schemas.microsoft.com/office/powerpoint/2010/main" val="29399327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Wingdings" panose="05000000000000000000" pitchFamily="2" charset="2"/>
              <a:buChar char="q"/>
            </a:pPr>
            <a:r>
              <a:rPr lang="en-US" sz="2000">
                <a:latin typeface="Open Sans" panose="020B0606030504020204" pitchFamily="34" charset="0"/>
                <a:ea typeface="Open Sans" panose="020B0606030504020204" pitchFamily="34" charset="0"/>
                <a:cs typeface="Open Sans" panose="020B0606030504020204" pitchFamily="34" charset="0"/>
              </a:rPr>
              <a:t>Attribute tables can also be modified in a </a:t>
            </a:r>
            <a:r>
              <a:rPr lang="en-US" sz="2000" b="1">
                <a:latin typeface="Open Sans" panose="020B0606030504020204" pitchFamily="34" charset="0"/>
                <a:ea typeface="Open Sans" panose="020B0606030504020204" pitchFamily="34" charset="0"/>
                <a:cs typeface="Open Sans" panose="020B0606030504020204" pitchFamily="34" charset="0"/>
              </a:rPr>
              <a:t>spreadsheet editor</a:t>
            </a:r>
            <a:r>
              <a:rPr lang="en-US" sz="2000">
                <a:latin typeface="Open Sans" panose="020B0606030504020204" pitchFamily="34" charset="0"/>
                <a:ea typeface="Open Sans" panose="020B0606030504020204" pitchFamily="34" charset="0"/>
                <a:cs typeface="Open Sans" panose="020B0606030504020204" pitchFamily="34" charset="0"/>
              </a:rPr>
              <a:t>, like Excel</a:t>
            </a:r>
          </a:p>
          <a:p>
            <a:pPr marL="800100" lvl="1" indent="-342900">
              <a:buFont typeface="Wingdings" panose="05000000000000000000" pitchFamily="2" charset="2"/>
              <a:buChar char="§"/>
            </a:pPr>
            <a:r>
              <a:rPr lang="en-US" sz="2000" b="1">
                <a:latin typeface="Open Sans" panose="020B0606030504020204" pitchFamily="34" charset="0"/>
                <a:ea typeface="Open Sans" panose="020B0606030504020204" pitchFamily="34" charset="0"/>
                <a:cs typeface="Open Sans" panose="020B0606030504020204" pitchFamily="34" charset="0"/>
              </a:rPr>
              <a:t>Export </a:t>
            </a:r>
            <a:r>
              <a:rPr lang="en-US" sz="2000">
                <a:latin typeface="Open Sans" panose="020B0606030504020204" pitchFamily="34" charset="0"/>
                <a:ea typeface="Open Sans" panose="020B0606030504020204" pitchFamily="34" charset="0"/>
                <a:cs typeface="Open Sans" panose="020B0606030504020204" pitchFamily="34" charset="0"/>
              </a:rPr>
              <a:t>attribute table as a .csv file</a:t>
            </a:r>
          </a:p>
          <a:p>
            <a:pPr marL="800100" lvl="1" indent="-342900">
              <a:buFont typeface="Wingdings" panose="05000000000000000000" pitchFamily="2" charset="2"/>
              <a:buChar char="§"/>
            </a:pPr>
            <a:r>
              <a:rPr lang="en-US" sz="2000" b="1">
                <a:latin typeface="Open Sans" panose="020B0606030504020204" pitchFamily="34" charset="0"/>
                <a:ea typeface="Open Sans" panose="020B0606030504020204" pitchFamily="34" charset="0"/>
                <a:cs typeface="Open Sans" panose="020B0606030504020204" pitchFamily="34" charset="0"/>
              </a:rPr>
              <a:t>Load </a:t>
            </a:r>
            <a:r>
              <a:rPr lang="en-US" sz="2000">
                <a:latin typeface="Open Sans" panose="020B0606030504020204" pitchFamily="34" charset="0"/>
                <a:ea typeface="Open Sans" panose="020B0606030504020204" pitchFamily="34" charset="0"/>
                <a:cs typeface="Open Sans" panose="020B0606030504020204" pitchFamily="34" charset="0"/>
              </a:rPr>
              <a:t>.csv file in spreadsheet editor and modify attributes as needed</a:t>
            </a:r>
          </a:p>
          <a:p>
            <a:pPr marL="1257300" lvl="2" indent="-342900">
              <a:buFont typeface="Wingdings" panose="05000000000000000000" pitchFamily="2" charset="2"/>
              <a:buChar char="§"/>
            </a:pPr>
            <a:r>
              <a:rPr lang="en-US" sz="2000">
                <a:latin typeface="Open Sans" panose="020B0606030504020204" pitchFamily="34" charset="0"/>
                <a:ea typeface="Open Sans" panose="020B0606030504020204" pitchFamily="34" charset="0"/>
                <a:cs typeface="Open Sans" panose="020B0606030504020204" pitchFamily="34" charset="0"/>
              </a:rPr>
              <a:t>The ‘</a:t>
            </a:r>
            <a:r>
              <a:rPr lang="en-US" sz="2000" b="1" i="1">
                <a:latin typeface="Open Sans" panose="020B0606030504020204" pitchFamily="34" charset="0"/>
                <a:ea typeface="Open Sans" panose="020B0606030504020204" pitchFamily="34" charset="0"/>
                <a:cs typeface="Open Sans" panose="020B0606030504020204" pitchFamily="34" charset="0"/>
              </a:rPr>
              <a:t>lookup</a:t>
            </a:r>
            <a:r>
              <a:rPr lang="en-US" sz="2000">
                <a:latin typeface="Open Sans" panose="020B0606030504020204" pitchFamily="34" charset="0"/>
                <a:ea typeface="Open Sans" panose="020B0606030504020204" pitchFamily="34" charset="0"/>
                <a:cs typeface="Open Sans" panose="020B0606030504020204" pitchFamily="34" charset="0"/>
              </a:rPr>
              <a:t>’ function can be useful for matching values with an another spreadsheet. </a:t>
            </a:r>
          </a:p>
          <a:p>
            <a:pPr marL="800100" lvl="1" indent="-342900">
              <a:buFont typeface="Wingdings" panose="05000000000000000000" pitchFamily="2" charset="2"/>
              <a:buChar char="§"/>
            </a:pPr>
            <a:r>
              <a:rPr lang="en-US" sz="2000" b="1">
                <a:latin typeface="Open Sans" panose="020B0606030504020204" pitchFamily="34" charset="0"/>
                <a:ea typeface="Open Sans" panose="020B0606030504020204" pitchFamily="34" charset="0"/>
                <a:cs typeface="Open Sans" panose="020B0606030504020204" pitchFamily="34" charset="0"/>
              </a:rPr>
              <a:t>Reload</a:t>
            </a:r>
            <a:r>
              <a:rPr lang="en-US" sz="2000">
                <a:latin typeface="Open Sans" panose="020B0606030504020204" pitchFamily="34" charset="0"/>
                <a:ea typeface="Open Sans" panose="020B0606030504020204" pitchFamily="34" charset="0"/>
                <a:cs typeface="Open Sans" panose="020B0606030504020204" pitchFamily="34" charset="0"/>
              </a:rPr>
              <a:t> modified .csv file in GIS program</a:t>
            </a:r>
          </a:p>
          <a:p>
            <a:pPr marL="800100" lvl="1" indent="-342900">
              <a:buFont typeface="Wingdings" panose="05000000000000000000" pitchFamily="2" charset="2"/>
              <a:buChar char="§"/>
            </a:pPr>
            <a:r>
              <a:rPr lang="en-US" sz="2000" b="1">
                <a:latin typeface="Open Sans" panose="020B0606030504020204" pitchFamily="34" charset="0"/>
                <a:ea typeface="Open Sans" panose="020B0606030504020204" pitchFamily="34" charset="0"/>
                <a:cs typeface="Open Sans" panose="020B0606030504020204" pitchFamily="34" charset="0"/>
              </a:rPr>
              <a:t>Join</a:t>
            </a:r>
            <a:r>
              <a:rPr lang="en-US" sz="2000">
                <a:latin typeface="Open Sans" panose="020B0606030504020204" pitchFamily="34" charset="0"/>
                <a:ea typeface="Open Sans" panose="020B0606030504020204" pitchFamily="34" charset="0"/>
                <a:cs typeface="Open Sans" panose="020B0606030504020204" pitchFamily="34" charset="0"/>
              </a:rPr>
              <a:t> to data layer</a:t>
            </a:r>
          </a:p>
          <a:p>
            <a:pPr marL="800100" lvl="1" indent="-342900">
              <a:buFont typeface="Wingdings" panose="05000000000000000000" pitchFamily="2" charset="2"/>
              <a:buChar char="§"/>
            </a:pPr>
            <a:r>
              <a:rPr lang="en-US" sz="2000" b="1">
                <a:latin typeface="Open Sans" panose="020B0606030504020204" pitchFamily="34" charset="0"/>
                <a:ea typeface="Open Sans" panose="020B0606030504020204" pitchFamily="34" charset="0"/>
                <a:cs typeface="Open Sans" panose="020B0606030504020204" pitchFamily="34" charset="0"/>
              </a:rPr>
              <a:t>Save</a:t>
            </a:r>
            <a:r>
              <a:rPr lang="en-US" sz="2000">
                <a:latin typeface="Open Sans" panose="020B0606030504020204" pitchFamily="34" charset="0"/>
                <a:ea typeface="Open Sans" panose="020B0606030504020204" pitchFamily="34" charset="0"/>
                <a:cs typeface="Open Sans" panose="020B0606030504020204" pitchFamily="34" charset="0"/>
              </a:rPr>
              <a:t> as new layer</a:t>
            </a:r>
          </a:p>
        </p:txBody>
      </p:sp>
      <p:sp>
        <p:nvSpPr>
          <p:cNvPr id="4" name="Slide Number Placeholder 3"/>
          <p:cNvSpPr>
            <a:spLocks noGrp="1"/>
          </p:cNvSpPr>
          <p:nvPr>
            <p:ph type="sldNum" sz="quarter" idx="5"/>
          </p:nvPr>
        </p:nvSpPr>
        <p:spPr/>
        <p:txBody>
          <a:bodyPr/>
          <a:lstStyle/>
          <a:p>
            <a:fld id="{496A28AF-C390-D94A-86D3-7BD7243CB0E2}" type="slidenum">
              <a:rPr lang="en-US" smtClean="0"/>
              <a:t>17</a:t>
            </a:fld>
            <a:endParaRPr lang="en-US"/>
          </a:p>
        </p:txBody>
      </p:sp>
    </p:spTree>
    <p:extLst>
      <p:ext uri="{BB962C8B-B14F-4D97-AF65-F5344CB8AC3E}">
        <p14:creationId xmlns:p14="http://schemas.microsoft.com/office/powerpoint/2010/main" val="19280991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rgbClr val="000000"/>
                </a:solidFill>
                <a:effectLst/>
                <a:latin typeface="Calibri" panose="020F0502020204030204" pitchFamily="34" charset="0"/>
                <a:ea typeface="Calibri" panose="020F0502020204030204" pitchFamily="34" charset="0"/>
              </a:rPr>
              <a:t>The ecosystem of geospatial data and tools for energy planning leverages geographic information and technology to facilitate the efficient and sustainable management of energy resources. It involves the integration of various geospatial data sources, analytical tools, and software platforms to support decision-making in the energy sector.</a:t>
            </a:r>
            <a:endParaRPr lang="en-US" sz="1800">
              <a:effectLst/>
              <a:latin typeface="Arial" panose="020B0604020202020204" pitchFamily="34" charset="0"/>
              <a:ea typeface="Arial" panose="020B0604020202020204" pitchFamily="34" charset="0"/>
            </a:endParaRPr>
          </a:p>
          <a:p>
            <a:pPr marL="0" lvl="0" indent="0" algn="l" rtl="0">
              <a:spcBef>
                <a:spcPts val="0"/>
              </a:spcBef>
              <a:spcAft>
                <a:spcPts val="0"/>
              </a:spcAft>
              <a:buNone/>
            </a:pPr>
            <a:endParaRPr lang="en-US" b="0"/>
          </a:p>
        </p:txBody>
      </p:sp>
      <p:sp>
        <p:nvSpPr>
          <p:cNvPr id="4" name="Slide Number Placeholder 3"/>
          <p:cNvSpPr>
            <a:spLocks noGrp="1"/>
          </p:cNvSpPr>
          <p:nvPr>
            <p:ph type="sldNum" sz="quarter" idx="5"/>
          </p:nvPr>
        </p:nvSpPr>
        <p:spPr/>
        <p:txBody>
          <a:bodyPr/>
          <a:lstStyle/>
          <a:p>
            <a:fld id="{496A28AF-C390-D94A-86D3-7BD7243CB0E2}" type="slidenum">
              <a:rPr lang="en-US" smtClean="0"/>
              <a:t>18</a:t>
            </a:fld>
            <a:endParaRPr lang="en-US"/>
          </a:p>
        </p:txBody>
      </p:sp>
    </p:spTree>
    <p:extLst>
      <p:ext uri="{BB962C8B-B14F-4D97-AF65-F5344CB8AC3E}">
        <p14:creationId xmlns:p14="http://schemas.microsoft.com/office/powerpoint/2010/main" val="11498713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rgbClr val="000000"/>
                </a:solidFill>
                <a:effectLst/>
                <a:latin typeface="Calibri" panose="020F0502020204030204" pitchFamily="34" charset="0"/>
                <a:ea typeface="Calibri" panose="020F0502020204030204" pitchFamily="34" charset="0"/>
              </a:rPr>
              <a:t>The ecosystem of geospatial data and tools for energy planning leverages geographic information and technology to facilitate the efficient and sustainable management of energy resources. It involves the integration of various geospatial data sources, analytical tools, and software platforms to support decision-making in the energy sector.</a:t>
            </a:r>
            <a:endParaRPr lang="en-US" sz="1800">
              <a:effectLst/>
              <a:latin typeface="Arial" panose="020B0604020202020204" pitchFamily="34" charset="0"/>
              <a:ea typeface="Arial" panose="020B0604020202020204" pitchFamily="34" charset="0"/>
            </a:endParaRPr>
          </a:p>
          <a:p>
            <a:pPr marL="0" lvl="0" indent="0" algn="l" rtl="0">
              <a:spcBef>
                <a:spcPts val="0"/>
              </a:spcBef>
              <a:spcAft>
                <a:spcPts val="0"/>
              </a:spcAft>
              <a:buNone/>
            </a:pPr>
            <a:endParaRPr lang="en-US" b="0"/>
          </a:p>
        </p:txBody>
      </p:sp>
      <p:sp>
        <p:nvSpPr>
          <p:cNvPr id="4" name="Slide Number Placeholder 3"/>
          <p:cNvSpPr>
            <a:spLocks noGrp="1"/>
          </p:cNvSpPr>
          <p:nvPr>
            <p:ph type="sldNum" sz="quarter" idx="5"/>
          </p:nvPr>
        </p:nvSpPr>
        <p:spPr/>
        <p:txBody>
          <a:bodyPr/>
          <a:lstStyle/>
          <a:p>
            <a:fld id="{496A28AF-C390-D94A-86D3-7BD7243CB0E2}" type="slidenum">
              <a:rPr lang="en-US" smtClean="0"/>
              <a:t>19</a:t>
            </a:fld>
            <a:endParaRPr lang="en-US"/>
          </a:p>
        </p:txBody>
      </p:sp>
    </p:spTree>
    <p:extLst>
      <p:ext uri="{BB962C8B-B14F-4D97-AF65-F5344CB8AC3E}">
        <p14:creationId xmlns:p14="http://schemas.microsoft.com/office/powerpoint/2010/main" val="18062936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Wingdings" panose="05000000000000000000" pitchFamily="2" charset="2"/>
              <a:buChar char="q"/>
            </a:pPr>
            <a:r>
              <a:rPr lang="en-US" sz="1800">
                <a:latin typeface="Open Sans" panose="020B0606030504020204" pitchFamily="34" charset="0"/>
                <a:ea typeface="Open Sans" panose="020B0606030504020204" pitchFamily="34" charset="0"/>
                <a:cs typeface="Open Sans" panose="020B0606030504020204" pitchFamily="34" charset="0"/>
              </a:rPr>
              <a:t>Datasets with lots of features and detail may be very large files (examples: roads, distribution network)</a:t>
            </a:r>
          </a:p>
          <a:p>
            <a:pPr marL="342900" indent="-342900">
              <a:buFont typeface="Wingdings" panose="05000000000000000000" pitchFamily="2" charset="2"/>
              <a:buChar char="q"/>
            </a:pPr>
            <a:r>
              <a:rPr lang="en-US" sz="1800">
                <a:latin typeface="Open Sans" panose="020B0606030504020204" pitchFamily="34" charset="0"/>
                <a:ea typeface="Open Sans" panose="020B0606030504020204" pitchFamily="34" charset="0"/>
                <a:cs typeface="Open Sans" panose="020B0606030504020204" pitchFamily="34" charset="0"/>
              </a:rPr>
              <a:t>The </a:t>
            </a:r>
            <a:r>
              <a:rPr lang="en-US" sz="1800" b="1">
                <a:latin typeface="Open Sans" panose="020B0606030504020204" pitchFamily="34" charset="0"/>
                <a:ea typeface="Open Sans" panose="020B0606030504020204" pitchFamily="34" charset="0"/>
                <a:cs typeface="Open Sans" panose="020B0606030504020204" pitchFamily="34" charset="0"/>
              </a:rPr>
              <a:t>Simplify</a:t>
            </a:r>
            <a:r>
              <a:rPr lang="en-US" sz="1800">
                <a:latin typeface="Open Sans" panose="020B0606030504020204" pitchFamily="34" charset="0"/>
                <a:ea typeface="Open Sans" panose="020B0606030504020204" pitchFamily="34" charset="0"/>
                <a:cs typeface="Open Sans" panose="020B0606030504020204" pitchFamily="34" charset="0"/>
              </a:rPr>
              <a:t> function reduces the number of vertices for lines and polygon features</a:t>
            </a:r>
          </a:p>
          <a:p>
            <a:pPr marL="342900" indent="-342900">
              <a:buFont typeface="Wingdings" panose="05000000000000000000" pitchFamily="2" charset="2"/>
              <a:buChar char="q"/>
            </a:pPr>
            <a:r>
              <a:rPr lang="en-US" sz="1800">
                <a:latin typeface="Open Sans" panose="020B0606030504020204" pitchFamily="34" charset="0"/>
                <a:ea typeface="Open Sans" panose="020B0606030504020204" pitchFamily="34" charset="0"/>
                <a:cs typeface="Open Sans" panose="020B0606030504020204" pitchFamily="34" charset="0"/>
              </a:rPr>
              <a:t>This reduces file size and improves </a:t>
            </a:r>
            <a:r>
              <a:rPr lang="en-US" sz="1800" b="1">
                <a:latin typeface="Open Sans" panose="020B0606030504020204" pitchFamily="34" charset="0"/>
                <a:ea typeface="Open Sans" panose="020B0606030504020204" pitchFamily="34" charset="0"/>
                <a:cs typeface="Open Sans" panose="020B0606030504020204" pitchFamily="34" charset="0"/>
              </a:rPr>
              <a:t>performance</a:t>
            </a:r>
            <a:r>
              <a:rPr lang="en-US" sz="1800">
                <a:latin typeface="Open Sans" panose="020B0606030504020204" pitchFamily="34" charset="0"/>
                <a:ea typeface="Open Sans" panose="020B0606030504020204" pitchFamily="34" charset="0"/>
                <a:cs typeface="Open Sans" panose="020B0606030504020204" pitchFamily="34" charset="0"/>
              </a:rPr>
              <a:t>, but limits </a:t>
            </a:r>
            <a:r>
              <a:rPr lang="en-US" sz="1800" b="1">
                <a:latin typeface="Open Sans" panose="020B0606030504020204" pitchFamily="34" charset="0"/>
                <a:ea typeface="Open Sans" panose="020B0606030504020204" pitchFamily="34" charset="0"/>
                <a:cs typeface="Open Sans" panose="020B0606030504020204" pitchFamily="34" charset="0"/>
              </a:rPr>
              <a:t>accuracy</a:t>
            </a:r>
          </a:p>
          <a:p>
            <a:pPr marL="0" lvl="0" indent="0" algn="l" rtl="0">
              <a:spcBef>
                <a:spcPts val="0"/>
              </a:spcBef>
              <a:spcAft>
                <a:spcPts val="0"/>
              </a:spcAft>
              <a:buNone/>
            </a:pPr>
            <a:endParaRPr lang="en-US" b="0"/>
          </a:p>
        </p:txBody>
      </p:sp>
      <p:sp>
        <p:nvSpPr>
          <p:cNvPr id="4" name="Slide Number Placeholder 3"/>
          <p:cNvSpPr>
            <a:spLocks noGrp="1"/>
          </p:cNvSpPr>
          <p:nvPr>
            <p:ph type="sldNum" sz="quarter" idx="5"/>
          </p:nvPr>
        </p:nvSpPr>
        <p:spPr/>
        <p:txBody>
          <a:bodyPr/>
          <a:lstStyle/>
          <a:p>
            <a:fld id="{496A28AF-C390-D94A-86D3-7BD7243CB0E2}" type="slidenum">
              <a:rPr lang="en-US" smtClean="0"/>
              <a:t>20</a:t>
            </a:fld>
            <a:endParaRPr lang="en-US"/>
          </a:p>
        </p:txBody>
      </p:sp>
    </p:spTree>
    <p:extLst>
      <p:ext uri="{BB962C8B-B14F-4D97-AF65-F5344CB8AC3E}">
        <p14:creationId xmlns:p14="http://schemas.microsoft.com/office/powerpoint/2010/main" val="700486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10000"/>
              </a:lnSpc>
              <a:spcBef>
                <a:spcPts val="0"/>
              </a:spcBef>
              <a:spcAft>
                <a:spcPts val="169"/>
              </a:spcAft>
              <a:buClrTx/>
              <a:buSzTx/>
              <a:buFontTx/>
              <a:buNone/>
              <a:tabLst/>
              <a:defRPr/>
            </a:pPr>
            <a:r>
              <a:rPr lang="en-GB" sz="1200" b="1">
                <a:latin typeface="Open Sans" panose="020B0606030504020204" pitchFamily="34" charset="0"/>
                <a:ea typeface="Open Sans" panose="020B0606030504020204" pitchFamily="34" charset="0"/>
                <a:cs typeface="Open Sans" panose="020B0606030504020204" pitchFamily="34" charset="0"/>
              </a:rPr>
              <a:t>Geospatial data </a:t>
            </a:r>
            <a:r>
              <a:rPr lang="en-GB" sz="1200">
                <a:latin typeface="Open Sans" panose="020B0606030504020204" pitchFamily="34" charset="0"/>
                <a:ea typeface="Open Sans" panose="020B0606030504020204" pitchFamily="34" charset="0"/>
                <a:cs typeface="Open Sans" panose="020B0606030504020204" pitchFamily="34" charset="0"/>
              </a:rPr>
              <a:t>refers to any data that is associated with a particular place or geographic feature. The principal types of geospatial data are </a:t>
            </a:r>
            <a:r>
              <a:rPr lang="en-GB" sz="1200" b="1">
                <a:latin typeface="Open Sans" panose="020B0606030504020204" pitchFamily="34" charset="0"/>
                <a:ea typeface="Open Sans" panose="020B0606030504020204" pitchFamily="34" charset="0"/>
                <a:cs typeface="Open Sans" panose="020B0606030504020204" pitchFamily="34" charset="0"/>
              </a:rPr>
              <a:t>vector </a:t>
            </a:r>
            <a:r>
              <a:rPr lang="en-GB" sz="1200">
                <a:latin typeface="Open Sans" panose="020B0606030504020204" pitchFamily="34" charset="0"/>
                <a:ea typeface="Open Sans" panose="020B0606030504020204" pitchFamily="34" charset="0"/>
                <a:cs typeface="Open Sans" panose="020B0606030504020204" pitchFamily="34" charset="0"/>
              </a:rPr>
              <a:t>and</a:t>
            </a:r>
            <a:r>
              <a:rPr lang="en-GB" sz="1200" b="1">
                <a:latin typeface="Open Sans" panose="020B0606030504020204" pitchFamily="34" charset="0"/>
                <a:ea typeface="Open Sans" panose="020B0606030504020204" pitchFamily="34" charset="0"/>
                <a:cs typeface="Open Sans" panose="020B0606030504020204" pitchFamily="34" charset="0"/>
              </a:rPr>
              <a:t> raster </a:t>
            </a:r>
            <a:r>
              <a:rPr lang="en-GB" sz="1200" b="0">
                <a:latin typeface="Open Sans" panose="020B0606030504020204" pitchFamily="34" charset="0"/>
                <a:ea typeface="Open Sans" panose="020B0606030504020204" pitchFamily="34" charset="0"/>
                <a:cs typeface="Open Sans" panose="020B0606030504020204" pitchFamily="34" charset="0"/>
              </a:rPr>
              <a:t>data</a:t>
            </a:r>
            <a:r>
              <a:rPr lang="en-GB" sz="1200">
                <a:latin typeface="Open Sans" panose="020B0606030504020204" pitchFamily="34" charset="0"/>
                <a:ea typeface="Open Sans" panose="020B0606030504020204" pitchFamily="34" charset="0"/>
                <a:cs typeface="Open Sans" panose="020B0606030504020204" pitchFamily="34" charset="0"/>
              </a:rPr>
              <a:t>. </a:t>
            </a:r>
            <a:r>
              <a:rPr lang="en-GB" sz="1200" b="1">
                <a:latin typeface="Open Sans" panose="020B0606030504020204" pitchFamily="34" charset="0"/>
                <a:ea typeface="Open Sans" panose="020B0606030504020204" pitchFamily="34" charset="0"/>
                <a:cs typeface="Open Sans" panose="020B0606030504020204" pitchFamily="34" charset="0"/>
              </a:rPr>
              <a:t>Tabular</a:t>
            </a:r>
            <a:r>
              <a:rPr lang="en-GB" sz="1200">
                <a:latin typeface="Open Sans" panose="020B0606030504020204" pitchFamily="34" charset="0"/>
                <a:ea typeface="Open Sans" panose="020B0606030504020204" pitchFamily="34" charset="0"/>
                <a:cs typeface="Open Sans" panose="020B0606030504020204" pitchFamily="34" charset="0"/>
              </a:rPr>
              <a:t> data (e.g. spreadsheets) can sometimes be geospatial, if data values are linked to a location. This might be a coordinate pair (</a:t>
            </a:r>
            <a:r>
              <a:rPr lang="en-GB" sz="1200" i="1">
                <a:latin typeface="Open Sans" panose="020B0606030504020204" pitchFamily="34" charset="0"/>
                <a:ea typeface="Open Sans" panose="020B0606030504020204" pitchFamily="34" charset="0"/>
                <a:cs typeface="Open Sans" panose="020B0606030504020204" pitchFamily="34" charset="0"/>
              </a:rPr>
              <a:t>longitude-latitude</a:t>
            </a:r>
            <a:r>
              <a:rPr lang="en-GB" sz="1200">
                <a:latin typeface="Open Sans" panose="020B0606030504020204" pitchFamily="34" charset="0"/>
                <a:ea typeface="Open Sans" panose="020B0606030504020204" pitchFamily="34" charset="0"/>
                <a:cs typeface="Open Sans" panose="020B0606030504020204" pitchFamily="34" charset="0"/>
              </a:rPr>
              <a:t>), or an administrative unit, like a province or municipality. Geospatial data usually includes both </a:t>
            </a:r>
            <a:r>
              <a:rPr lang="en-GB" sz="1200" b="1">
                <a:latin typeface="Open Sans" panose="020B0606030504020204" pitchFamily="34" charset="0"/>
                <a:ea typeface="Open Sans" panose="020B0606030504020204" pitchFamily="34" charset="0"/>
                <a:cs typeface="Open Sans" panose="020B0606030504020204" pitchFamily="34" charset="0"/>
              </a:rPr>
              <a:t>geometry</a:t>
            </a:r>
            <a:r>
              <a:rPr lang="en-GB" sz="1200" b="0">
                <a:latin typeface="Open Sans" panose="020B0606030504020204" pitchFamily="34" charset="0"/>
                <a:ea typeface="Open Sans" panose="020B0606030504020204" pitchFamily="34" charset="0"/>
                <a:cs typeface="Open Sans" panose="020B0606030504020204" pitchFamily="34" charset="0"/>
              </a:rPr>
              <a:t> (the shape on the map)</a:t>
            </a:r>
            <a:r>
              <a:rPr lang="en-GB" sz="1200">
                <a:latin typeface="Open Sans" panose="020B0606030504020204" pitchFamily="34" charset="0"/>
                <a:ea typeface="Open Sans" panose="020B0606030504020204" pitchFamily="34" charset="0"/>
                <a:cs typeface="Open Sans" panose="020B0606030504020204" pitchFamily="34" charset="0"/>
              </a:rPr>
              <a:t> and </a:t>
            </a:r>
            <a:r>
              <a:rPr lang="en-GB" sz="1200" b="1">
                <a:latin typeface="Open Sans" panose="020B0606030504020204" pitchFamily="34" charset="0"/>
                <a:ea typeface="Open Sans" panose="020B0606030504020204" pitchFamily="34" charset="0"/>
                <a:cs typeface="Open Sans" panose="020B0606030504020204" pitchFamily="34" charset="0"/>
              </a:rPr>
              <a:t>attributes</a:t>
            </a:r>
            <a:r>
              <a:rPr lang="en-GB" sz="1200" b="0">
                <a:latin typeface="Open Sans" panose="020B0606030504020204" pitchFamily="34" charset="0"/>
                <a:ea typeface="Open Sans" panose="020B0606030504020204" pitchFamily="34" charset="0"/>
                <a:cs typeface="Open Sans" panose="020B0606030504020204" pitchFamily="34" charset="0"/>
              </a:rPr>
              <a:t> (details or characteristics describing the mapped feature).</a:t>
            </a:r>
            <a:endParaRPr lang="en-GB" sz="1200" b="1">
              <a:latin typeface="Open Sans" panose="020B0606030504020204" pitchFamily="34" charset="0"/>
              <a:ea typeface="Open Sans" panose="020B0606030504020204" pitchFamily="34" charset="0"/>
              <a:cs typeface="Open Sans" panose="020B0606030504020204" pitchFamily="34" charset="0"/>
            </a:endParaRPr>
          </a:p>
          <a:p>
            <a:pPr algn="l"/>
            <a:endParaRPr lang="en-GB" sz="1200" b="0">
              <a:latin typeface="Open Sans" panose="020B0606030504020204" pitchFamily="34" charset="0"/>
              <a:ea typeface="Open Sans" panose="020B0606030504020204" pitchFamily="34" charset="0"/>
              <a:cs typeface="Open Sans" panose="020B0606030504020204" pitchFamily="34" charset="0"/>
            </a:endParaRPr>
          </a:p>
          <a:p>
            <a:endParaRPr lang="en-US" sz="1200" b="0">
              <a:latin typeface="Open Sans" panose="020B0606030504020204" pitchFamily="34" charset="0"/>
              <a:ea typeface="Open Sans" panose="020B0606030504020204" pitchFamily="34" charset="0"/>
              <a:cs typeface="Open Sans" panose="020B0606030504020204" pitchFamily="34" charset="0"/>
            </a:endParaRPr>
          </a:p>
          <a:p>
            <a:pPr marL="0" lvl="0" indent="0" algn="l" rtl="0">
              <a:spcBef>
                <a:spcPts val="0"/>
              </a:spcBef>
              <a:spcAft>
                <a:spcPts val="0"/>
              </a:spcAft>
              <a:buNone/>
            </a:pPr>
            <a:endParaRPr lang="en-US" b="0"/>
          </a:p>
        </p:txBody>
      </p:sp>
      <p:sp>
        <p:nvSpPr>
          <p:cNvPr id="4" name="Slide Number Placeholder 3"/>
          <p:cNvSpPr>
            <a:spLocks noGrp="1"/>
          </p:cNvSpPr>
          <p:nvPr>
            <p:ph type="sldNum" sz="quarter" idx="5"/>
          </p:nvPr>
        </p:nvSpPr>
        <p:spPr/>
        <p:txBody>
          <a:bodyPr/>
          <a:lstStyle/>
          <a:p>
            <a:fld id="{496A28AF-C390-D94A-86D3-7BD7243CB0E2}" type="slidenum">
              <a:rPr lang="en-US" smtClean="0"/>
              <a:t>3</a:t>
            </a:fld>
            <a:endParaRPr lang="en-US"/>
          </a:p>
        </p:txBody>
      </p:sp>
    </p:spTree>
    <p:extLst>
      <p:ext uri="{BB962C8B-B14F-4D97-AF65-F5344CB8AC3E}">
        <p14:creationId xmlns:p14="http://schemas.microsoft.com/office/powerpoint/2010/main" val="25991103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rgbClr val="000000"/>
                </a:solidFill>
                <a:effectLst/>
                <a:latin typeface="Calibri" panose="020F0502020204030204" pitchFamily="34" charset="0"/>
                <a:ea typeface="Arial" panose="020B0604020202020204" pitchFamily="34" charset="0"/>
              </a:rPr>
              <a:t>Find the ‘Simplify’ tool in your QGIS toolbar. Vector &gt; Geometry &gt; Simplify.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solidFill>
                <a:srgbClr val="000000"/>
              </a:solidFill>
              <a:effectLst/>
              <a:latin typeface="Calibri" panose="020F0502020204030204" pitchFamily="34" charset="0"/>
              <a:ea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sz="1800">
                <a:solidFill>
                  <a:srgbClr val="000000"/>
                </a:solidFill>
                <a:effectLst/>
                <a:latin typeface="Calibri" panose="020F0502020204030204" pitchFamily="34" charset="0"/>
                <a:ea typeface="Arial" panose="020B0604020202020204" pitchFamily="34" charset="0"/>
              </a:rPr>
              <a:t>Select input data</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sz="1800">
                <a:solidFill>
                  <a:srgbClr val="000000"/>
                </a:solidFill>
                <a:effectLst/>
                <a:latin typeface="Calibri" panose="020F0502020204030204" pitchFamily="34" charset="0"/>
                <a:ea typeface="Arial" panose="020B0604020202020204" pitchFamily="34" charset="0"/>
              </a:rPr>
              <a:t>Set tolerance. This value should be no larger than 1000 meters to maintain accuracy in the standard 1 km sq resolution in EAE</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800">
                <a:solidFill>
                  <a:srgbClr val="000000"/>
                </a:solidFill>
                <a:effectLst/>
                <a:latin typeface="Calibri" panose="020F0502020204030204" pitchFamily="34" charset="0"/>
                <a:ea typeface="Arial" panose="020B0604020202020204" pitchFamily="34" charset="0"/>
              </a:rPr>
              <a:t>- If meters are not populating for the map unit, then you may need to reproject the layer to a meter-denominated CRS (ex. 102100 – Web Mercator Sphere)</a:t>
            </a:r>
            <a:endParaRPr lang="en-US" sz="1800">
              <a:effectLst/>
              <a:latin typeface="Arial" panose="020B0604020202020204" pitchFamily="34" charset="0"/>
              <a:ea typeface="Arial" panose="020B0604020202020204" pitchFamily="34" charset="0"/>
            </a:endParaRPr>
          </a:p>
          <a:p>
            <a:pPr marL="0" lvl="0" indent="0" algn="l" rtl="0">
              <a:spcBef>
                <a:spcPts val="0"/>
              </a:spcBef>
              <a:spcAft>
                <a:spcPts val="0"/>
              </a:spcAft>
              <a:buNone/>
            </a:pPr>
            <a:endParaRPr lang="en-US" b="0"/>
          </a:p>
        </p:txBody>
      </p:sp>
      <p:sp>
        <p:nvSpPr>
          <p:cNvPr id="4" name="Slide Number Placeholder 3"/>
          <p:cNvSpPr>
            <a:spLocks noGrp="1"/>
          </p:cNvSpPr>
          <p:nvPr>
            <p:ph type="sldNum" sz="quarter" idx="5"/>
          </p:nvPr>
        </p:nvSpPr>
        <p:spPr/>
        <p:txBody>
          <a:bodyPr/>
          <a:lstStyle/>
          <a:p>
            <a:fld id="{496A28AF-C390-D94A-86D3-7BD7243CB0E2}" type="slidenum">
              <a:rPr lang="en-US" smtClean="0"/>
              <a:t>21</a:t>
            </a:fld>
            <a:endParaRPr lang="en-US"/>
          </a:p>
        </p:txBody>
      </p:sp>
    </p:spTree>
    <p:extLst>
      <p:ext uri="{BB962C8B-B14F-4D97-AF65-F5344CB8AC3E}">
        <p14:creationId xmlns:p14="http://schemas.microsoft.com/office/powerpoint/2010/main" val="16153874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rgbClr val="000000"/>
                </a:solidFill>
                <a:effectLst/>
                <a:latin typeface="Calibri" panose="020F0502020204030204" pitchFamily="34" charset="0"/>
                <a:ea typeface="Calibri" panose="020F0502020204030204" pitchFamily="34" charset="0"/>
              </a:rPr>
              <a:t>The ecosystem of geospatial data and tools for energy planning leverages geographic information and technology to facilitate the efficient and sustainable management of energy resources. It involves the integration of various geospatial data sources, analytical tools, and software platforms to support decision-making in the energy sector.</a:t>
            </a:r>
            <a:endParaRPr lang="en-US" sz="1800">
              <a:effectLst/>
              <a:latin typeface="Arial" panose="020B0604020202020204" pitchFamily="34" charset="0"/>
              <a:ea typeface="Arial" panose="020B0604020202020204" pitchFamily="34" charset="0"/>
            </a:endParaRPr>
          </a:p>
          <a:p>
            <a:pPr marL="0" lvl="0" indent="0" algn="l" rtl="0">
              <a:spcBef>
                <a:spcPts val="0"/>
              </a:spcBef>
              <a:spcAft>
                <a:spcPts val="0"/>
              </a:spcAft>
              <a:buNone/>
            </a:pPr>
            <a:endParaRPr lang="en-US" b="0"/>
          </a:p>
        </p:txBody>
      </p:sp>
      <p:sp>
        <p:nvSpPr>
          <p:cNvPr id="4" name="Slide Number Placeholder 3"/>
          <p:cNvSpPr>
            <a:spLocks noGrp="1"/>
          </p:cNvSpPr>
          <p:nvPr>
            <p:ph type="sldNum" sz="quarter" idx="5"/>
          </p:nvPr>
        </p:nvSpPr>
        <p:spPr/>
        <p:txBody>
          <a:bodyPr/>
          <a:lstStyle/>
          <a:p>
            <a:fld id="{496A28AF-C390-D94A-86D3-7BD7243CB0E2}" type="slidenum">
              <a:rPr lang="en-US" smtClean="0"/>
              <a:t>22</a:t>
            </a:fld>
            <a:endParaRPr lang="en-US"/>
          </a:p>
        </p:txBody>
      </p:sp>
    </p:spTree>
    <p:extLst>
      <p:ext uri="{BB962C8B-B14F-4D97-AF65-F5344CB8AC3E}">
        <p14:creationId xmlns:p14="http://schemas.microsoft.com/office/powerpoint/2010/main" val="9481686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rgbClr val="000000"/>
                </a:solidFill>
                <a:effectLst/>
                <a:latin typeface="Calibri" panose="020F0502020204030204" pitchFamily="34" charset="0"/>
                <a:ea typeface="Calibri" panose="020F0502020204030204" pitchFamily="34" charset="0"/>
              </a:rPr>
              <a:t>The ecosystem of geospatial data and tools for energy planning leverages geographic information and technology to facilitate the efficient and sustainable management of energy resources. It involves the integration of various geospatial data sources, analytical tools, and software platforms to support decision-making in the energy sector.</a:t>
            </a:r>
            <a:endParaRPr lang="en-US" sz="1800">
              <a:effectLst/>
              <a:latin typeface="Arial" panose="020B0604020202020204" pitchFamily="34" charset="0"/>
              <a:ea typeface="Arial" panose="020B0604020202020204" pitchFamily="34" charset="0"/>
            </a:endParaRPr>
          </a:p>
          <a:p>
            <a:pPr marL="0" lvl="0" indent="0" algn="l" rtl="0">
              <a:spcBef>
                <a:spcPts val="0"/>
              </a:spcBef>
              <a:spcAft>
                <a:spcPts val="0"/>
              </a:spcAft>
              <a:buNone/>
            </a:pPr>
            <a:endParaRPr lang="en-US" b="0"/>
          </a:p>
        </p:txBody>
      </p:sp>
      <p:sp>
        <p:nvSpPr>
          <p:cNvPr id="4" name="Slide Number Placeholder 3"/>
          <p:cNvSpPr>
            <a:spLocks noGrp="1"/>
          </p:cNvSpPr>
          <p:nvPr>
            <p:ph type="sldNum" sz="quarter" idx="5"/>
          </p:nvPr>
        </p:nvSpPr>
        <p:spPr/>
        <p:txBody>
          <a:bodyPr/>
          <a:lstStyle/>
          <a:p>
            <a:fld id="{496A28AF-C390-D94A-86D3-7BD7243CB0E2}" type="slidenum">
              <a:rPr lang="en-US" smtClean="0"/>
              <a:t>23</a:t>
            </a:fld>
            <a:endParaRPr lang="en-US"/>
          </a:p>
        </p:txBody>
      </p:sp>
    </p:spTree>
    <p:extLst>
      <p:ext uri="{BB962C8B-B14F-4D97-AF65-F5344CB8AC3E}">
        <p14:creationId xmlns:p14="http://schemas.microsoft.com/office/powerpoint/2010/main" val="22932702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Wingdings" panose="05000000000000000000" pitchFamily="2" charset="2"/>
              <a:buChar char="q"/>
            </a:pPr>
            <a:r>
              <a:rPr lang="en-US" sz="2000">
                <a:latin typeface="Open Sans" panose="020B0606030504020204" pitchFamily="34" charset="0"/>
                <a:ea typeface="Open Sans" panose="020B0606030504020204" pitchFamily="34" charset="0"/>
                <a:cs typeface="Open Sans" panose="020B0606030504020204" pitchFamily="34" charset="0"/>
              </a:rPr>
              <a:t>When to </a:t>
            </a:r>
            <a:r>
              <a:rPr lang="en-US" sz="2000" b="1">
                <a:latin typeface="Open Sans" panose="020B0606030504020204" pitchFamily="34" charset="0"/>
                <a:ea typeface="Open Sans" panose="020B0606030504020204" pitchFamily="34" charset="0"/>
                <a:cs typeface="Open Sans" panose="020B0606030504020204" pitchFamily="34" charset="0"/>
              </a:rPr>
              <a:t>merge</a:t>
            </a:r>
            <a:r>
              <a:rPr lang="en-US" sz="2000">
                <a:latin typeface="Open Sans" panose="020B0606030504020204" pitchFamily="34" charset="0"/>
                <a:ea typeface="Open Sans" panose="020B0606030504020204" pitchFamily="34" charset="0"/>
                <a:cs typeface="Open Sans" panose="020B0606030504020204" pitchFamily="34" charset="0"/>
              </a:rPr>
              <a:t> vector datasets:</a:t>
            </a:r>
          </a:p>
          <a:p>
            <a:pPr marL="800100" lvl="1" indent="-342900">
              <a:buFont typeface="Wingdings" panose="05000000000000000000" pitchFamily="2" charset="2"/>
              <a:buChar char="§"/>
            </a:pPr>
            <a:r>
              <a:rPr lang="en-US" sz="2000" b="1">
                <a:latin typeface="Open Sans" panose="020B0606030504020204" pitchFamily="34" charset="0"/>
                <a:ea typeface="Open Sans" panose="020B0606030504020204" pitchFamily="34" charset="0"/>
                <a:cs typeface="Open Sans" panose="020B0606030504020204" pitchFamily="34" charset="0"/>
              </a:rPr>
              <a:t>Multiple versions or sources </a:t>
            </a:r>
            <a:r>
              <a:rPr lang="en-US" sz="2000">
                <a:latin typeface="Open Sans" panose="020B0606030504020204" pitchFamily="34" charset="0"/>
                <a:ea typeface="Open Sans" panose="020B0606030504020204" pitchFamily="34" charset="0"/>
                <a:cs typeface="Open Sans" panose="020B0606030504020204" pitchFamily="34" charset="0"/>
              </a:rPr>
              <a:t>of the same data with distinct features</a:t>
            </a:r>
          </a:p>
          <a:p>
            <a:pPr marL="800100" lvl="1" indent="-342900">
              <a:buFont typeface="Wingdings" panose="05000000000000000000" pitchFamily="2" charset="2"/>
              <a:buChar char="§"/>
            </a:pPr>
            <a:r>
              <a:rPr lang="en-US" sz="2000" b="1">
                <a:latin typeface="Open Sans" panose="020B0606030504020204" pitchFamily="34" charset="0"/>
                <a:ea typeface="Open Sans" panose="020B0606030504020204" pitchFamily="34" charset="0"/>
                <a:cs typeface="Open Sans" panose="020B0606030504020204" pitchFamily="34" charset="0"/>
              </a:rPr>
              <a:t>Similar use case </a:t>
            </a:r>
            <a:r>
              <a:rPr lang="en-US" sz="2000">
                <a:latin typeface="Open Sans" panose="020B0606030504020204" pitchFamily="34" charset="0"/>
                <a:ea typeface="Open Sans" panose="020B0606030504020204" pitchFamily="34" charset="0"/>
                <a:cs typeface="Open Sans" panose="020B0606030504020204" pitchFamily="34" charset="0"/>
              </a:rPr>
              <a:t>for features from each data set</a:t>
            </a:r>
            <a:endParaRPr lang="en-US" sz="2000" b="0">
              <a:latin typeface="Open Sans" panose="020B0606030504020204" pitchFamily="34" charset="0"/>
              <a:ea typeface="Open Sans" panose="020B0606030504020204" pitchFamily="34" charset="0"/>
              <a:cs typeface="Open Sans" panose="020B0606030504020204" pitchFamily="34" charset="0"/>
            </a:endParaRPr>
          </a:p>
          <a:p>
            <a:pPr marL="342900" lvl="0" indent="-342900">
              <a:buFont typeface="Wingdings" panose="05000000000000000000" pitchFamily="2" charset="2"/>
              <a:buChar char="§"/>
            </a:pPr>
            <a:r>
              <a:rPr lang="en-US" sz="2000" b="0">
                <a:latin typeface="Open Sans" panose="020B0606030504020204" pitchFamily="34" charset="0"/>
                <a:ea typeface="Open Sans" panose="020B0606030504020204" pitchFamily="34" charset="0"/>
                <a:cs typeface="Open Sans" panose="020B0606030504020204" pitchFamily="34" charset="0"/>
              </a:rPr>
              <a:t>Merged datasets may have duplicate features, inconsistent attributes, etc. and typically require further cleaning</a:t>
            </a:r>
            <a:endParaRPr lang="en-US" sz="200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24</a:t>
            </a:fld>
            <a:endParaRPr lang="en-US"/>
          </a:p>
        </p:txBody>
      </p:sp>
    </p:spTree>
    <p:extLst>
      <p:ext uri="{BB962C8B-B14F-4D97-AF65-F5344CB8AC3E}">
        <p14:creationId xmlns:p14="http://schemas.microsoft.com/office/powerpoint/2010/main" val="23252540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rgbClr val="000000"/>
                </a:solidFill>
                <a:effectLst/>
                <a:latin typeface="Calibri" panose="020F0502020204030204" pitchFamily="34" charset="0"/>
                <a:ea typeface="Calibri" panose="020F0502020204030204" pitchFamily="34" charset="0"/>
              </a:rPr>
              <a:t>The ecosystem of geospatial data and tools for energy planning leverages geographic information and technology to facilitate the efficient and sustainable management of energy resources. It involves the integration of various geospatial data sources, analytical tools, and software platforms to support decision-making in the energy sector.</a:t>
            </a:r>
            <a:endParaRPr lang="en-US" sz="1800">
              <a:effectLst/>
              <a:latin typeface="Arial" panose="020B0604020202020204" pitchFamily="34" charset="0"/>
              <a:ea typeface="Arial" panose="020B0604020202020204" pitchFamily="34" charset="0"/>
            </a:endParaRPr>
          </a:p>
          <a:p>
            <a:pPr marL="0" lvl="0" indent="0" algn="l" rtl="0">
              <a:spcBef>
                <a:spcPts val="0"/>
              </a:spcBef>
              <a:spcAft>
                <a:spcPts val="0"/>
              </a:spcAft>
              <a:buNone/>
            </a:pPr>
            <a:endParaRPr lang="en-US" b="0"/>
          </a:p>
        </p:txBody>
      </p:sp>
      <p:sp>
        <p:nvSpPr>
          <p:cNvPr id="4" name="Slide Number Placeholder 3"/>
          <p:cNvSpPr>
            <a:spLocks noGrp="1"/>
          </p:cNvSpPr>
          <p:nvPr>
            <p:ph type="sldNum" sz="quarter" idx="5"/>
          </p:nvPr>
        </p:nvSpPr>
        <p:spPr/>
        <p:txBody>
          <a:bodyPr/>
          <a:lstStyle/>
          <a:p>
            <a:fld id="{496A28AF-C390-D94A-86D3-7BD7243CB0E2}" type="slidenum">
              <a:rPr lang="en-US" smtClean="0"/>
              <a:t>25</a:t>
            </a:fld>
            <a:endParaRPr lang="en-US"/>
          </a:p>
        </p:txBody>
      </p:sp>
    </p:spTree>
    <p:extLst>
      <p:ext uri="{BB962C8B-B14F-4D97-AF65-F5344CB8AC3E}">
        <p14:creationId xmlns:p14="http://schemas.microsoft.com/office/powerpoint/2010/main" val="19366719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rgbClr val="000000"/>
                </a:solidFill>
                <a:effectLst/>
                <a:latin typeface="Calibri" panose="020F0502020204030204" pitchFamily="34" charset="0"/>
                <a:ea typeface="Calibri" panose="020F0502020204030204" pitchFamily="34" charset="0"/>
              </a:rPr>
              <a:t>The ecosystem of geospatial data and tools for energy planning leverages geographic information and technology to facilitate the efficient and sustainable management of energy resources. It involves the integration of various geospatial data sources, analytical tools, and software platforms to support decision-making in the energy sector.</a:t>
            </a:r>
            <a:endParaRPr lang="en-US" sz="1800">
              <a:effectLst/>
              <a:latin typeface="Arial" panose="020B0604020202020204" pitchFamily="34" charset="0"/>
              <a:ea typeface="Arial" panose="020B0604020202020204" pitchFamily="34" charset="0"/>
            </a:endParaRPr>
          </a:p>
          <a:p>
            <a:pPr marL="0" lvl="0" indent="0" algn="l" rtl="0">
              <a:spcBef>
                <a:spcPts val="0"/>
              </a:spcBef>
              <a:spcAft>
                <a:spcPts val="0"/>
              </a:spcAft>
              <a:buNone/>
            </a:pPr>
            <a:endParaRPr lang="en-US" b="0"/>
          </a:p>
        </p:txBody>
      </p:sp>
      <p:sp>
        <p:nvSpPr>
          <p:cNvPr id="4" name="Slide Number Placeholder 3"/>
          <p:cNvSpPr>
            <a:spLocks noGrp="1"/>
          </p:cNvSpPr>
          <p:nvPr>
            <p:ph type="sldNum" sz="quarter" idx="5"/>
          </p:nvPr>
        </p:nvSpPr>
        <p:spPr/>
        <p:txBody>
          <a:bodyPr/>
          <a:lstStyle/>
          <a:p>
            <a:fld id="{496A28AF-C390-D94A-86D3-7BD7243CB0E2}" type="slidenum">
              <a:rPr lang="en-US" smtClean="0"/>
              <a:t>26</a:t>
            </a:fld>
            <a:endParaRPr lang="en-US"/>
          </a:p>
        </p:txBody>
      </p:sp>
    </p:spTree>
    <p:extLst>
      <p:ext uri="{BB962C8B-B14F-4D97-AF65-F5344CB8AC3E}">
        <p14:creationId xmlns:p14="http://schemas.microsoft.com/office/powerpoint/2010/main" val="10066862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Wingdings" panose="05000000000000000000" pitchFamily="2" charset="2"/>
              <a:buChar char="q"/>
            </a:pPr>
            <a:r>
              <a:rPr lang="en-US" sz="2000">
                <a:latin typeface="Open Sans" panose="020B0606030504020204" pitchFamily="34" charset="0"/>
                <a:ea typeface="Open Sans" panose="020B0606030504020204" pitchFamily="34" charset="0"/>
                <a:cs typeface="Open Sans" panose="020B0606030504020204" pitchFamily="34" charset="0"/>
              </a:rPr>
              <a:t>Raster source data often </a:t>
            </a:r>
            <a:r>
              <a:rPr lang="en-US" sz="2000" b="1">
                <a:latin typeface="Open Sans" panose="020B0606030504020204" pitchFamily="34" charset="0"/>
                <a:ea typeface="Open Sans" panose="020B0606030504020204" pitchFamily="34" charset="0"/>
                <a:cs typeface="Open Sans" panose="020B0606030504020204" pitchFamily="34" charset="0"/>
              </a:rPr>
              <a:t>extends beyond </a:t>
            </a:r>
            <a:r>
              <a:rPr lang="en-US" sz="2000">
                <a:latin typeface="Open Sans" panose="020B0606030504020204" pitchFamily="34" charset="0"/>
                <a:ea typeface="Open Sans" panose="020B0606030504020204" pitchFamily="34" charset="0"/>
                <a:cs typeface="Open Sans" panose="020B0606030504020204" pitchFamily="34" charset="0"/>
              </a:rPr>
              <a:t>national boundary</a:t>
            </a:r>
          </a:p>
          <a:p>
            <a:pPr marL="800100" lvl="1" indent="-342900">
              <a:buFont typeface="Wingdings" panose="05000000000000000000" pitchFamily="2" charset="2"/>
              <a:buChar char="q"/>
            </a:pPr>
            <a:r>
              <a:rPr lang="en-US" sz="2000">
                <a:latin typeface="Open Sans" panose="020B0606030504020204" pitchFamily="34" charset="0"/>
                <a:ea typeface="Open Sans" panose="020B0606030504020204" pitchFamily="34" charset="0"/>
                <a:cs typeface="Open Sans" panose="020B0606030504020204" pitchFamily="34" charset="0"/>
              </a:rPr>
              <a:t>Regional/continent-wide datasets</a:t>
            </a:r>
          </a:p>
          <a:p>
            <a:pPr marL="800100" lvl="1" indent="-342900">
              <a:buFont typeface="Wingdings" panose="05000000000000000000" pitchFamily="2" charset="2"/>
              <a:buChar char="q"/>
            </a:pPr>
            <a:r>
              <a:rPr lang="en-US" sz="2000">
                <a:latin typeface="Open Sans" panose="020B0606030504020204" pitchFamily="34" charset="0"/>
                <a:ea typeface="Open Sans" panose="020B0606030504020204" pitchFamily="34" charset="0"/>
                <a:cs typeface="Open Sans" panose="020B0606030504020204" pitchFamily="34" charset="0"/>
              </a:rPr>
              <a:t>Satellite imagery in geometric ‘tiles’</a:t>
            </a:r>
          </a:p>
          <a:p>
            <a:pPr marL="342900" indent="-342900">
              <a:buFont typeface="Wingdings" panose="05000000000000000000" pitchFamily="2" charset="2"/>
              <a:buChar char="q"/>
            </a:pPr>
            <a:r>
              <a:rPr lang="en-US" sz="2000">
                <a:latin typeface="Open Sans" panose="020B0606030504020204" pitchFamily="34" charset="0"/>
                <a:ea typeface="Open Sans" panose="020B0606030504020204" pitchFamily="34" charset="0"/>
                <a:cs typeface="Open Sans" panose="020B0606030504020204" pitchFamily="34" charset="0"/>
              </a:rPr>
              <a:t>This increases </a:t>
            </a:r>
            <a:r>
              <a:rPr lang="en-US" sz="2000" b="1">
                <a:latin typeface="Open Sans" panose="020B0606030504020204" pitchFamily="34" charset="0"/>
                <a:ea typeface="Open Sans" panose="020B0606030504020204" pitchFamily="34" charset="0"/>
                <a:cs typeface="Open Sans" panose="020B0606030504020204" pitchFamily="34" charset="0"/>
              </a:rPr>
              <a:t>file size</a:t>
            </a:r>
            <a:r>
              <a:rPr lang="en-US" sz="2000">
                <a:latin typeface="Open Sans" panose="020B0606030504020204" pitchFamily="34" charset="0"/>
                <a:ea typeface="Open Sans" panose="020B0606030504020204" pitchFamily="34" charset="0"/>
                <a:cs typeface="Open Sans" panose="020B0606030504020204" pitchFamily="34" charset="0"/>
              </a:rPr>
              <a:t>, especially for high-resolution rasters</a:t>
            </a:r>
          </a:p>
          <a:p>
            <a:pPr marL="800100" lvl="1" indent="-342900">
              <a:buFont typeface="Wingdings" panose="05000000000000000000" pitchFamily="2" charset="2"/>
              <a:buChar char="q"/>
            </a:pPr>
            <a:r>
              <a:rPr lang="en-US" sz="2000" b="1">
                <a:latin typeface="Open Sans" panose="020B0606030504020204" pitchFamily="34" charset="0"/>
                <a:ea typeface="Open Sans" panose="020B0606030504020204" pitchFamily="34" charset="0"/>
                <a:cs typeface="Open Sans" panose="020B0606030504020204" pitchFamily="34" charset="0"/>
              </a:rPr>
              <a:t>Clipping</a:t>
            </a:r>
            <a:r>
              <a:rPr lang="en-US" sz="2000">
                <a:latin typeface="Open Sans" panose="020B0606030504020204" pitchFamily="34" charset="0"/>
                <a:ea typeface="Open Sans" panose="020B0606030504020204" pitchFamily="34" charset="0"/>
                <a:cs typeface="Open Sans" panose="020B0606030504020204" pitchFamily="34" charset="0"/>
              </a:rPr>
              <a:t> to national boundary only keeps the values we’re interested in</a:t>
            </a:r>
          </a:p>
          <a:p>
            <a:pPr marL="800100" lvl="1" indent="-342900">
              <a:buFont typeface="Wingdings" panose="05000000000000000000" pitchFamily="2" charset="2"/>
              <a:buChar char="q"/>
            </a:pPr>
            <a:r>
              <a:rPr lang="en-US" sz="2000">
                <a:latin typeface="Open Sans" panose="020B0606030504020204" pitchFamily="34" charset="0"/>
                <a:ea typeface="Open Sans" panose="020B0606030504020204" pitchFamily="34" charset="0"/>
                <a:cs typeface="Open Sans" panose="020B0606030504020204" pitchFamily="34" charset="0"/>
              </a:rPr>
              <a:t>While </a:t>
            </a:r>
            <a:r>
              <a:rPr lang="en-US" sz="2000" b="1">
                <a:latin typeface="Open Sans" panose="020B0606030504020204" pitchFamily="34" charset="0"/>
                <a:ea typeface="Open Sans" panose="020B0606030504020204" pitchFamily="34" charset="0"/>
                <a:cs typeface="Open Sans" panose="020B0606030504020204" pitchFamily="34" charset="0"/>
              </a:rPr>
              <a:t>Paver</a:t>
            </a:r>
            <a:r>
              <a:rPr lang="en-US" sz="2000" b="0">
                <a:latin typeface="Open Sans" panose="020B0606030504020204" pitchFamily="34" charset="0"/>
                <a:ea typeface="Open Sans" panose="020B0606030504020204" pitchFamily="34" charset="0"/>
                <a:cs typeface="Open Sans" panose="020B0606030504020204" pitchFamily="34" charset="0"/>
              </a:rPr>
              <a:t>, EAE’s automated data processing tool, also clips raster to country boundaries, for large countries we still recommend this as a pre-processing step to streamline data uploads</a:t>
            </a:r>
            <a:endParaRPr lang="en-US" sz="2000">
              <a:latin typeface="Open Sans" panose="020B0606030504020204" pitchFamily="34" charset="0"/>
              <a:ea typeface="Open Sans" panose="020B0606030504020204" pitchFamily="34" charset="0"/>
              <a:cs typeface="Open Sans" panose="020B0606030504020204" pitchFamily="34" charset="0"/>
            </a:endParaRPr>
          </a:p>
          <a:p>
            <a:pPr marL="0" lvl="0" indent="0" algn="l" rtl="0">
              <a:spcBef>
                <a:spcPts val="0"/>
              </a:spcBef>
              <a:spcAft>
                <a:spcPts val="0"/>
              </a:spcAft>
              <a:buNone/>
            </a:pPr>
            <a:endParaRPr lang="en-US" b="0"/>
          </a:p>
        </p:txBody>
      </p:sp>
      <p:sp>
        <p:nvSpPr>
          <p:cNvPr id="4" name="Slide Number Placeholder 3"/>
          <p:cNvSpPr>
            <a:spLocks noGrp="1"/>
          </p:cNvSpPr>
          <p:nvPr>
            <p:ph type="sldNum" sz="quarter" idx="5"/>
          </p:nvPr>
        </p:nvSpPr>
        <p:spPr/>
        <p:txBody>
          <a:bodyPr/>
          <a:lstStyle/>
          <a:p>
            <a:fld id="{496A28AF-C390-D94A-86D3-7BD7243CB0E2}" type="slidenum">
              <a:rPr lang="en-US" smtClean="0"/>
              <a:t>27</a:t>
            </a:fld>
            <a:endParaRPr lang="en-US"/>
          </a:p>
        </p:txBody>
      </p:sp>
    </p:spTree>
    <p:extLst>
      <p:ext uri="{BB962C8B-B14F-4D97-AF65-F5344CB8AC3E}">
        <p14:creationId xmlns:p14="http://schemas.microsoft.com/office/powerpoint/2010/main" val="30367977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rgbClr val="000000"/>
                </a:solidFill>
                <a:effectLst/>
                <a:latin typeface="Calibri" panose="020F0502020204030204" pitchFamily="34" charset="0"/>
                <a:ea typeface="Calibri" panose="020F0502020204030204" pitchFamily="34" charset="0"/>
              </a:rPr>
              <a:t>The ecosystem of geospatial data and tools for energy planning leverages geographic information and technology to facilitate the efficient and sustainable management of energy resources. It involves the integration of various geospatial data sources, analytical tools, and software platforms to support decision-making in the energy sector.</a:t>
            </a:r>
            <a:endParaRPr lang="en-US" sz="1800">
              <a:effectLst/>
              <a:latin typeface="Arial" panose="020B0604020202020204" pitchFamily="34" charset="0"/>
              <a:ea typeface="Arial" panose="020B0604020202020204" pitchFamily="34" charset="0"/>
            </a:endParaRPr>
          </a:p>
          <a:p>
            <a:pPr marL="0" lvl="0" indent="0" algn="l" rtl="0">
              <a:spcBef>
                <a:spcPts val="0"/>
              </a:spcBef>
              <a:spcAft>
                <a:spcPts val="0"/>
              </a:spcAft>
              <a:buNone/>
            </a:pPr>
            <a:endParaRPr lang="en-US" b="0"/>
          </a:p>
        </p:txBody>
      </p:sp>
      <p:sp>
        <p:nvSpPr>
          <p:cNvPr id="4" name="Slide Number Placeholder 3"/>
          <p:cNvSpPr>
            <a:spLocks noGrp="1"/>
          </p:cNvSpPr>
          <p:nvPr>
            <p:ph type="sldNum" sz="quarter" idx="5"/>
          </p:nvPr>
        </p:nvSpPr>
        <p:spPr/>
        <p:txBody>
          <a:bodyPr/>
          <a:lstStyle/>
          <a:p>
            <a:fld id="{496A28AF-C390-D94A-86D3-7BD7243CB0E2}" type="slidenum">
              <a:rPr lang="en-US" smtClean="0"/>
              <a:t>28</a:t>
            </a:fld>
            <a:endParaRPr lang="en-US"/>
          </a:p>
        </p:txBody>
      </p:sp>
    </p:spTree>
    <p:extLst>
      <p:ext uri="{BB962C8B-B14F-4D97-AF65-F5344CB8AC3E}">
        <p14:creationId xmlns:p14="http://schemas.microsoft.com/office/powerpoint/2010/main" val="29530827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Wingdings" panose="05000000000000000000" pitchFamily="2" charset="2"/>
              <a:buChar char="q"/>
            </a:pPr>
            <a:r>
              <a:rPr lang="en-US" sz="2000">
                <a:latin typeface="Open Sans" panose="020B0606030504020204" pitchFamily="34" charset="0"/>
                <a:ea typeface="Open Sans" panose="020B0606030504020204" pitchFamily="34" charset="0"/>
                <a:cs typeface="Open Sans" panose="020B0606030504020204" pitchFamily="34" charset="0"/>
              </a:rPr>
              <a:t>Raster source data often </a:t>
            </a:r>
            <a:r>
              <a:rPr lang="en-US" sz="2000" b="1">
                <a:latin typeface="Open Sans" panose="020B0606030504020204" pitchFamily="34" charset="0"/>
                <a:ea typeface="Open Sans" panose="020B0606030504020204" pitchFamily="34" charset="0"/>
                <a:cs typeface="Open Sans" panose="020B0606030504020204" pitchFamily="34" charset="0"/>
              </a:rPr>
              <a:t>extends beyond </a:t>
            </a:r>
            <a:r>
              <a:rPr lang="en-US" sz="2000">
                <a:latin typeface="Open Sans" panose="020B0606030504020204" pitchFamily="34" charset="0"/>
                <a:ea typeface="Open Sans" panose="020B0606030504020204" pitchFamily="34" charset="0"/>
                <a:cs typeface="Open Sans" panose="020B0606030504020204" pitchFamily="34" charset="0"/>
              </a:rPr>
              <a:t>national boundary</a:t>
            </a:r>
          </a:p>
          <a:p>
            <a:pPr marL="800100" lvl="1" indent="-342900">
              <a:buFont typeface="Wingdings" panose="05000000000000000000" pitchFamily="2" charset="2"/>
              <a:buChar char="q"/>
            </a:pPr>
            <a:r>
              <a:rPr lang="en-US" sz="2000">
                <a:latin typeface="Open Sans" panose="020B0606030504020204" pitchFamily="34" charset="0"/>
                <a:ea typeface="Open Sans" panose="020B0606030504020204" pitchFamily="34" charset="0"/>
                <a:cs typeface="Open Sans" panose="020B0606030504020204" pitchFamily="34" charset="0"/>
              </a:rPr>
              <a:t>Regional/continent-wide datasets</a:t>
            </a:r>
          </a:p>
          <a:p>
            <a:pPr marL="800100" lvl="1" indent="-342900">
              <a:buFont typeface="Wingdings" panose="05000000000000000000" pitchFamily="2" charset="2"/>
              <a:buChar char="q"/>
            </a:pPr>
            <a:r>
              <a:rPr lang="en-US" sz="2000">
                <a:latin typeface="Open Sans" panose="020B0606030504020204" pitchFamily="34" charset="0"/>
                <a:ea typeface="Open Sans" panose="020B0606030504020204" pitchFamily="34" charset="0"/>
                <a:cs typeface="Open Sans" panose="020B0606030504020204" pitchFamily="34" charset="0"/>
              </a:rPr>
              <a:t>Satellite imagery in geometric ‘tiles’</a:t>
            </a:r>
          </a:p>
          <a:p>
            <a:pPr marL="342900" indent="-342900">
              <a:buFont typeface="Wingdings" panose="05000000000000000000" pitchFamily="2" charset="2"/>
              <a:buChar char="q"/>
            </a:pPr>
            <a:r>
              <a:rPr lang="en-US" sz="2000">
                <a:latin typeface="Open Sans" panose="020B0606030504020204" pitchFamily="34" charset="0"/>
                <a:ea typeface="Open Sans" panose="020B0606030504020204" pitchFamily="34" charset="0"/>
                <a:cs typeface="Open Sans" panose="020B0606030504020204" pitchFamily="34" charset="0"/>
              </a:rPr>
              <a:t>This increases </a:t>
            </a:r>
            <a:r>
              <a:rPr lang="en-US" sz="2000" b="1">
                <a:latin typeface="Open Sans" panose="020B0606030504020204" pitchFamily="34" charset="0"/>
                <a:ea typeface="Open Sans" panose="020B0606030504020204" pitchFamily="34" charset="0"/>
                <a:cs typeface="Open Sans" panose="020B0606030504020204" pitchFamily="34" charset="0"/>
              </a:rPr>
              <a:t>file size</a:t>
            </a:r>
            <a:r>
              <a:rPr lang="en-US" sz="2000">
                <a:latin typeface="Open Sans" panose="020B0606030504020204" pitchFamily="34" charset="0"/>
                <a:ea typeface="Open Sans" panose="020B0606030504020204" pitchFamily="34" charset="0"/>
                <a:cs typeface="Open Sans" panose="020B0606030504020204" pitchFamily="34" charset="0"/>
              </a:rPr>
              <a:t>, especially for high-resolution rasters</a:t>
            </a:r>
          </a:p>
          <a:p>
            <a:pPr marL="800100" lvl="1" indent="-342900">
              <a:buFont typeface="Wingdings" panose="05000000000000000000" pitchFamily="2" charset="2"/>
              <a:buChar char="q"/>
            </a:pPr>
            <a:r>
              <a:rPr lang="en-US" sz="2000" b="1">
                <a:latin typeface="Open Sans" panose="020B0606030504020204" pitchFamily="34" charset="0"/>
                <a:ea typeface="Open Sans" panose="020B0606030504020204" pitchFamily="34" charset="0"/>
                <a:cs typeface="Open Sans" panose="020B0606030504020204" pitchFamily="34" charset="0"/>
              </a:rPr>
              <a:t>Clipping</a:t>
            </a:r>
            <a:r>
              <a:rPr lang="en-US" sz="2000">
                <a:latin typeface="Open Sans" panose="020B0606030504020204" pitchFamily="34" charset="0"/>
                <a:ea typeface="Open Sans" panose="020B0606030504020204" pitchFamily="34" charset="0"/>
                <a:cs typeface="Open Sans" panose="020B0606030504020204" pitchFamily="34" charset="0"/>
              </a:rPr>
              <a:t> to national boundary only keeps the values we’re interested in</a:t>
            </a:r>
          </a:p>
          <a:p>
            <a:pPr marL="800100" lvl="1" indent="-342900">
              <a:buFont typeface="Wingdings" panose="05000000000000000000" pitchFamily="2" charset="2"/>
              <a:buChar char="q"/>
            </a:pPr>
            <a:r>
              <a:rPr lang="en-US" sz="2000">
                <a:latin typeface="Open Sans" panose="020B0606030504020204" pitchFamily="34" charset="0"/>
                <a:ea typeface="Open Sans" panose="020B0606030504020204" pitchFamily="34" charset="0"/>
                <a:cs typeface="Open Sans" panose="020B0606030504020204" pitchFamily="34" charset="0"/>
              </a:rPr>
              <a:t>While </a:t>
            </a:r>
            <a:r>
              <a:rPr lang="en-US" sz="2000" b="1">
                <a:latin typeface="Open Sans" panose="020B0606030504020204" pitchFamily="34" charset="0"/>
                <a:ea typeface="Open Sans" panose="020B0606030504020204" pitchFamily="34" charset="0"/>
                <a:cs typeface="Open Sans" panose="020B0606030504020204" pitchFamily="34" charset="0"/>
              </a:rPr>
              <a:t>Paver</a:t>
            </a:r>
            <a:r>
              <a:rPr lang="en-US" sz="2000" b="0">
                <a:latin typeface="Open Sans" panose="020B0606030504020204" pitchFamily="34" charset="0"/>
                <a:ea typeface="Open Sans" panose="020B0606030504020204" pitchFamily="34" charset="0"/>
                <a:cs typeface="Open Sans" panose="020B0606030504020204" pitchFamily="34" charset="0"/>
              </a:rPr>
              <a:t>, EAE’s automated data processing tool, also clips raster to country boundaries, for large countries we still recommend this as a pre-processing step to streamline data uploads</a:t>
            </a:r>
            <a:endParaRPr lang="en-US" sz="2000">
              <a:latin typeface="Open Sans" panose="020B0606030504020204" pitchFamily="34" charset="0"/>
              <a:ea typeface="Open Sans" panose="020B0606030504020204" pitchFamily="34" charset="0"/>
              <a:cs typeface="Open Sans" panose="020B0606030504020204" pitchFamily="34" charset="0"/>
            </a:endParaRPr>
          </a:p>
          <a:p>
            <a:pPr marL="0" lvl="0" indent="0" algn="l" rtl="0">
              <a:spcBef>
                <a:spcPts val="0"/>
              </a:spcBef>
              <a:spcAft>
                <a:spcPts val="0"/>
              </a:spcAft>
              <a:buNone/>
            </a:pPr>
            <a:endParaRPr lang="en-US" b="0"/>
          </a:p>
        </p:txBody>
      </p:sp>
      <p:sp>
        <p:nvSpPr>
          <p:cNvPr id="4" name="Slide Number Placeholder 3"/>
          <p:cNvSpPr>
            <a:spLocks noGrp="1"/>
          </p:cNvSpPr>
          <p:nvPr>
            <p:ph type="sldNum" sz="quarter" idx="5"/>
          </p:nvPr>
        </p:nvSpPr>
        <p:spPr/>
        <p:txBody>
          <a:bodyPr/>
          <a:lstStyle/>
          <a:p>
            <a:fld id="{496A28AF-C390-D94A-86D3-7BD7243CB0E2}" type="slidenum">
              <a:rPr lang="en-US" smtClean="0"/>
              <a:t>29</a:t>
            </a:fld>
            <a:endParaRPr lang="en-US"/>
          </a:p>
        </p:txBody>
      </p:sp>
    </p:spTree>
    <p:extLst>
      <p:ext uri="{BB962C8B-B14F-4D97-AF65-F5344CB8AC3E}">
        <p14:creationId xmlns:p14="http://schemas.microsoft.com/office/powerpoint/2010/main" val="16024106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Wingdings" panose="05000000000000000000" pitchFamily="2" charset="2"/>
              <a:buChar char="q"/>
            </a:pPr>
            <a:r>
              <a:rPr lang="en-US" sz="2000">
                <a:latin typeface="Open Sans" panose="020B0606030504020204" pitchFamily="34" charset="0"/>
                <a:ea typeface="Open Sans" panose="020B0606030504020204" pitchFamily="34" charset="0"/>
                <a:cs typeface="Open Sans" panose="020B0606030504020204" pitchFamily="34" charset="0"/>
              </a:rPr>
              <a:t>Select input data (raster layer you wish to resample)</a:t>
            </a:r>
          </a:p>
          <a:p>
            <a:pPr marL="342900" indent="-342900">
              <a:buFont typeface="Wingdings" panose="05000000000000000000" pitchFamily="2" charset="2"/>
              <a:buChar char="q"/>
            </a:pPr>
            <a:r>
              <a:rPr lang="en-US" sz="2000">
                <a:latin typeface="Open Sans" panose="020B0606030504020204" pitchFamily="34" charset="0"/>
                <a:ea typeface="Open Sans" panose="020B0606030504020204" pitchFamily="34" charset="0"/>
                <a:cs typeface="Open Sans" panose="020B0606030504020204" pitchFamily="34" charset="0"/>
              </a:rPr>
              <a:t>Select aggregation method – this is important! Different methods yield different outcomes and support different data types:</a:t>
            </a:r>
          </a:p>
          <a:p>
            <a:pPr marL="800100" lvl="1" indent="-342900">
              <a:buFont typeface="Wingdings" panose="05000000000000000000" pitchFamily="2" charset="2"/>
              <a:buChar char="§"/>
            </a:pPr>
            <a:r>
              <a:rPr lang="en-US" sz="2000">
                <a:latin typeface="Open Sans" panose="020B0606030504020204" pitchFamily="34" charset="0"/>
                <a:ea typeface="Open Sans" panose="020B0606030504020204" pitchFamily="34" charset="0"/>
                <a:cs typeface="Open Sans" panose="020B0606030504020204" pitchFamily="34" charset="0"/>
              </a:rPr>
              <a:t>For population density, you should use ‘sum’ to capture the aggregate of the smaller cells</a:t>
            </a:r>
          </a:p>
          <a:p>
            <a:pPr marL="800100" lvl="1" indent="-342900">
              <a:buFont typeface="Wingdings" panose="05000000000000000000" pitchFamily="2" charset="2"/>
              <a:buChar char="§"/>
            </a:pPr>
            <a:r>
              <a:rPr lang="en-US" sz="2000">
                <a:latin typeface="Open Sans" panose="020B0606030504020204" pitchFamily="34" charset="0"/>
                <a:ea typeface="Open Sans" panose="020B0606030504020204" pitchFamily="34" charset="0"/>
                <a:cs typeface="Open Sans" panose="020B0606030504020204" pitchFamily="34" charset="0"/>
              </a:rPr>
              <a:t>For some continuous data (e.g. elevation), you may wish to use an average</a:t>
            </a:r>
          </a:p>
          <a:p>
            <a:pPr marL="800100" lvl="1" indent="-342900">
              <a:buFont typeface="Wingdings" panose="05000000000000000000" pitchFamily="2" charset="2"/>
              <a:buChar char="§"/>
            </a:pPr>
            <a:r>
              <a:rPr lang="en-US" sz="2000">
                <a:latin typeface="Open Sans" panose="020B0606030504020204" pitchFamily="34" charset="0"/>
                <a:ea typeface="Open Sans" panose="020B0606030504020204" pitchFamily="34" charset="0"/>
                <a:cs typeface="Open Sans" panose="020B0606030504020204" pitchFamily="34" charset="0"/>
              </a:rPr>
              <a:t>For categorical data, you may wish to use a geometric rather than arithmetic resampling method. You can use the ‘warp’ tool (not pictured, but similar process) for methods like nearest neighbor.</a:t>
            </a:r>
          </a:p>
          <a:p>
            <a:pPr marL="342900" indent="-342900">
              <a:buFont typeface="Wingdings" panose="05000000000000000000" pitchFamily="2" charset="2"/>
              <a:buChar char="q"/>
            </a:pPr>
            <a:r>
              <a:rPr lang="en-US" sz="2000">
                <a:latin typeface="Open Sans" panose="020B0606030504020204" pitchFamily="34" charset="0"/>
                <a:ea typeface="Open Sans" panose="020B0606030504020204" pitchFamily="34" charset="0"/>
                <a:cs typeface="Open Sans" panose="020B0606030504020204" pitchFamily="34" charset="0"/>
              </a:rPr>
              <a:t>Set target resolution (pixel size)</a:t>
            </a:r>
          </a:p>
          <a:p>
            <a:pPr marL="0" lvl="0" indent="0" algn="l" rtl="0">
              <a:spcBef>
                <a:spcPts val="0"/>
              </a:spcBef>
              <a:spcAft>
                <a:spcPts val="0"/>
              </a:spcAft>
              <a:buNone/>
            </a:pPr>
            <a:endParaRPr lang="en-US" b="0"/>
          </a:p>
        </p:txBody>
      </p:sp>
      <p:sp>
        <p:nvSpPr>
          <p:cNvPr id="4" name="Slide Number Placeholder 3"/>
          <p:cNvSpPr>
            <a:spLocks noGrp="1"/>
          </p:cNvSpPr>
          <p:nvPr>
            <p:ph type="sldNum" sz="quarter" idx="5"/>
          </p:nvPr>
        </p:nvSpPr>
        <p:spPr/>
        <p:txBody>
          <a:bodyPr/>
          <a:lstStyle/>
          <a:p>
            <a:fld id="{496A28AF-C390-D94A-86D3-7BD7243CB0E2}" type="slidenum">
              <a:rPr lang="en-US" smtClean="0"/>
              <a:t>30</a:t>
            </a:fld>
            <a:endParaRPr lang="en-US"/>
          </a:p>
        </p:txBody>
      </p:sp>
    </p:spTree>
    <p:extLst>
      <p:ext uri="{BB962C8B-B14F-4D97-AF65-F5344CB8AC3E}">
        <p14:creationId xmlns:p14="http://schemas.microsoft.com/office/powerpoint/2010/main" val="4077303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Wingdings" panose="05000000000000000000" pitchFamily="2" charset="2"/>
              <a:buChar char="q"/>
            </a:pPr>
            <a:r>
              <a:rPr lang="en-US" sz="1200">
                <a:latin typeface="Open Sans" panose="020B0606030504020204" pitchFamily="34" charset="0"/>
                <a:ea typeface="Open Sans" panose="020B0606030504020204" pitchFamily="34" charset="0"/>
                <a:cs typeface="Open Sans" panose="020B0606030504020204" pitchFamily="34" charset="0"/>
              </a:rPr>
              <a:t>Vector Data refers to shapes—</a:t>
            </a:r>
            <a:r>
              <a:rPr lang="en-US" sz="1200" b="1">
                <a:latin typeface="Open Sans" panose="020B0606030504020204" pitchFamily="34" charset="0"/>
                <a:ea typeface="Open Sans" panose="020B0606030504020204" pitchFamily="34" charset="0"/>
                <a:cs typeface="Open Sans" panose="020B0606030504020204" pitchFamily="34" charset="0"/>
              </a:rPr>
              <a:t>points</a:t>
            </a:r>
            <a:r>
              <a:rPr lang="en-US" sz="1200">
                <a:latin typeface="Open Sans" panose="020B0606030504020204" pitchFamily="34" charset="0"/>
                <a:ea typeface="Open Sans" panose="020B0606030504020204" pitchFamily="34" charset="0"/>
                <a:cs typeface="Open Sans" panose="020B0606030504020204" pitchFamily="34" charset="0"/>
              </a:rPr>
              <a:t>, </a:t>
            </a:r>
            <a:r>
              <a:rPr lang="en-US" sz="1200" b="1">
                <a:latin typeface="Open Sans" panose="020B0606030504020204" pitchFamily="34" charset="0"/>
                <a:ea typeface="Open Sans" panose="020B0606030504020204" pitchFamily="34" charset="0"/>
                <a:cs typeface="Open Sans" panose="020B0606030504020204" pitchFamily="34" charset="0"/>
              </a:rPr>
              <a:t>lines</a:t>
            </a:r>
            <a:r>
              <a:rPr lang="en-US" sz="1200">
                <a:latin typeface="Open Sans" panose="020B0606030504020204" pitchFamily="34" charset="0"/>
                <a:ea typeface="Open Sans" panose="020B0606030504020204" pitchFamily="34" charset="0"/>
                <a:cs typeface="Open Sans" panose="020B0606030504020204" pitchFamily="34" charset="0"/>
              </a:rPr>
              <a:t>, and </a:t>
            </a:r>
            <a:r>
              <a:rPr lang="en-US" sz="1200" b="1">
                <a:latin typeface="Open Sans" panose="020B0606030504020204" pitchFamily="34" charset="0"/>
                <a:ea typeface="Open Sans" panose="020B0606030504020204" pitchFamily="34" charset="0"/>
                <a:cs typeface="Open Sans" panose="020B0606030504020204" pitchFamily="34" charset="0"/>
              </a:rPr>
              <a:t>polygons</a:t>
            </a:r>
            <a:r>
              <a:rPr lang="en-US" sz="1200">
                <a:latin typeface="Open Sans" panose="020B0606030504020204" pitchFamily="34" charset="0"/>
                <a:ea typeface="Open Sans" panose="020B0606030504020204" pitchFamily="34" charset="0"/>
                <a:cs typeface="Open Sans" panose="020B0606030504020204" pitchFamily="34" charset="0"/>
              </a:rPr>
              <a:t>—that represent discrete real-world features.</a:t>
            </a:r>
          </a:p>
          <a:p>
            <a:pPr marL="342900" indent="-342900">
              <a:buFont typeface="Wingdings" panose="05000000000000000000" pitchFamily="2" charset="2"/>
              <a:buChar char="q"/>
            </a:pPr>
            <a:r>
              <a:rPr lang="en-US" sz="2000">
                <a:latin typeface="Open Sans" panose="020B0606030504020204" pitchFamily="34" charset="0"/>
                <a:ea typeface="Open Sans" panose="020B0606030504020204" pitchFamily="34" charset="0"/>
                <a:cs typeface="Open Sans" panose="020B0606030504020204" pitchFamily="34" charset="0"/>
              </a:rPr>
              <a:t>There are multiple </a:t>
            </a:r>
            <a:r>
              <a:rPr lang="en-US" sz="2000" b="1">
                <a:latin typeface="Open Sans" panose="020B0606030504020204" pitchFamily="34" charset="0"/>
                <a:ea typeface="Open Sans" panose="020B0606030504020204" pitchFamily="34" charset="0"/>
                <a:cs typeface="Open Sans" panose="020B0606030504020204" pitchFamily="34" charset="0"/>
              </a:rPr>
              <a:t>formats </a:t>
            </a:r>
            <a:r>
              <a:rPr lang="en-US" sz="2000" b="0">
                <a:latin typeface="Open Sans" panose="020B0606030504020204" pitchFamily="34" charset="0"/>
                <a:ea typeface="Open Sans" panose="020B0606030504020204" pitchFamily="34" charset="0"/>
                <a:cs typeface="Open Sans" panose="020B0606030504020204" pitchFamily="34" charset="0"/>
              </a:rPr>
              <a:t>(or file types) </a:t>
            </a:r>
            <a:r>
              <a:rPr lang="en-US" sz="2000">
                <a:latin typeface="Open Sans" panose="020B0606030504020204" pitchFamily="34" charset="0"/>
                <a:ea typeface="Open Sans" panose="020B0606030504020204" pitchFamily="34" charset="0"/>
                <a:cs typeface="Open Sans" panose="020B0606030504020204" pitchFamily="34" charset="0"/>
              </a:rPr>
              <a:t>that can be used to store vector data:</a:t>
            </a:r>
          </a:p>
          <a:p>
            <a:pPr marL="800100" lvl="1" indent="-342900">
              <a:buFont typeface="Wingdings" panose="05000000000000000000" pitchFamily="2" charset="2"/>
              <a:buChar char="q"/>
            </a:pPr>
            <a:r>
              <a:rPr lang="en-US" sz="2000" b="1">
                <a:latin typeface="Open Sans" panose="020B0606030504020204" pitchFamily="34" charset="0"/>
                <a:ea typeface="Open Sans" panose="020B0606030504020204" pitchFamily="34" charset="0"/>
                <a:cs typeface="Open Sans" panose="020B0606030504020204" pitchFamily="34" charset="0"/>
              </a:rPr>
              <a:t>Shapefile</a:t>
            </a:r>
            <a:r>
              <a:rPr lang="en-US" sz="2000">
                <a:latin typeface="Open Sans" panose="020B0606030504020204" pitchFamily="34" charset="0"/>
                <a:ea typeface="Open Sans" panose="020B0606030504020204" pitchFamily="34" charset="0"/>
                <a:cs typeface="Open Sans" panose="020B0606030504020204" pitchFamily="34" charset="0"/>
              </a:rPr>
              <a:t>: probably the most common vector format; to use a shapefile, it will need to be stored in the same folder location with associated files (.shx, .dbf, .prj, .xml, .sbn) which help determine how it functions in GIS software </a:t>
            </a:r>
            <a:endParaRPr lang="en-US" sz="2000" b="1">
              <a:latin typeface="Open Sans" panose="020B0606030504020204" pitchFamily="34" charset="0"/>
              <a:ea typeface="Open Sans" panose="020B0606030504020204" pitchFamily="34" charset="0"/>
              <a:cs typeface="Open Sans" panose="020B0606030504020204" pitchFamily="34" charset="0"/>
            </a:endParaRPr>
          </a:p>
          <a:p>
            <a:pPr marL="800100" lvl="1" indent="-342900">
              <a:buFont typeface="Wingdings" panose="05000000000000000000" pitchFamily="2" charset="2"/>
              <a:buChar char="q"/>
            </a:pPr>
            <a:r>
              <a:rPr lang="en-US" sz="2000" b="1">
                <a:latin typeface="Open Sans" panose="020B0606030504020204" pitchFamily="34" charset="0"/>
                <a:ea typeface="Open Sans" panose="020B0606030504020204" pitchFamily="34" charset="0"/>
                <a:cs typeface="Open Sans" panose="020B0606030504020204" pitchFamily="34" charset="0"/>
              </a:rPr>
              <a:t>GeoJSON</a:t>
            </a:r>
            <a:r>
              <a:rPr lang="en-US" sz="2000" b="0">
                <a:latin typeface="Open Sans" panose="020B0606030504020204" pitchFamily="34" charset="0"/>
                <a:ea typeface="Open Sans" panose="020B0606030504020204" pitchFamily="34" charset="0"/>
                <a:cs typeface="Open Sans" panose="020B0606030504020204" pitchFamily="34" charset="0"/>
              </a:rPr>
              <a:t>: GeoJSON is a lighter version that is comprised of a single file (it does not require associated configuration files, like a shapefile does), and offers efficient data storage which takes up less space. For this reason, GeoJSON files are preferred for web mapping applications, and are the required input format for vector data in Energy Access Explorer</a:t>
            </a:r>
            <a:endParaRPr lang="en-US" sz="2000" b="1">
              <a:latin typeface="Open Sans" panose="020B0606030504020204" pitchFamily="34" charset="0"/>
              <a:ea typeface="Open Sans" panose="020B0606030504020204" pitchFamily="34" charset="0"/>
              <a:cs typeface="Open Sans" panose="020B0606030504020204" pitchFamily="34" charset="0"/>
            </a:endParaRPr>
          </a:p>
          <a:p>
            <a:pPr marL="0" lvl="0" indent="0" algn="l" rtl="0">
              <a:spcBef>
                <a:spcPts val="0"/>
              </a:spcBef>
              <a:spcAft>
                <a:spcPts val="0"/>
              </a:spcAft>
              <a:buNone/>
            </a:pPr>
            <a:endParaRPr lang="en-US"/>
          </a:p>
        </p:txBody>
      </p:sp>
      <p:sp>
        <p:nvSpPr>
          <p:cNvPr id="4" name="Slide Number Placeholder 3"/>
          <p:cNvSpPr>
            <a:spLocks noGrp="1"/>
          </p:cNvSpPr>
          <p:nvPr>
            <p:ph type="sldNum" sz="quarter" idx="5"/>
          </p:nvPr>
        </p:nvSpPr>
        <p:spPr/>
        <p:txBody>
          <a:bodyPr/>
          <a:lstStyle/>
          <a:p>
            <a:fld id="{496A28AF-C390-D94A-86D3-7BD7243CB0E2}" type="slidenum">
              <a:rPr lang="en-US" smtClean="0"/>
              <a:t>4</a:t>
            </a:fld>
            <a:endParaRPr lang="en-US"/>
          </a:p>
        </p:txBody>
      </p:sp>
    </p:spTree>
    <p:extLst>
      <p:ext uri="{BB962C8B-B14F-4D97-AF65-F5344CB8AC3E}">
        <p14:creationId xmlns:p14="http://schemas.microsoft.com/office/powerpoint/2010/main" val="17408180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Wingdings" panose="05000000000000000000" pitchFamily="2" charset="2"/>
              <a:buChar char="q"/>
            </a:pPr>
            <a:r>
              <a:rPr lang="en-US" sz="2000">
                <a:latin typeface="Open Sans" panose="020B0606030504020204" pitchFamily="34" charset="0"/>
                <a:ea typeface="Open Sans" panose="020B0606030504020204" pitchFamily="34" charset="0"/>
                <a:cs typeface="Open Sans" panose="020B0606030504020204" pitchFamily="34" charset="0"/>
              </a:rPr>
              <a:t>Source raster files may come in a </a:t>
            </a:r>
            <a:r>
              <a:rPr lang="en-US" sz="2000" b="1">
                <a:latin typeface="Open Sans" panose="020B0606030504020204" pitchFamily="34" charset="0"/>
                <a:ea typeface="Open Sans" panose="020B0606030504020204" pitchFamily="34" charset="0"/>
                <a:cs typeface="Open Sans" panose="020B0606030504020204" pitchFamily="34" charset="0"/>
              </a:rPr>
              <a:t>higher resolution </a:t>
            </a:r>
            <a:r>
              <a:rPr lang="en-US" sz="2000">
                <a:latin typeface="Open Sans" panose="020B0606030504020204" pitchFamily="34" charset="0"/>
                <a:ea typeface="Open Sans" panose="020B0606030504020204" pitchFamily="34" charset="0"/>
                <a:cs typeface="Open Sans" panose="020B0606030504020204" pitchFamily="34" charset="0"/>
              </a:rPr>
              <a:t>(finer pixel size) than what is supported in the Energy Access Explorer</a:t>
            </a:r>
          </a:p>
          <a:p>
            <a:pPr marL="342900" indent="-342900">
              <a:buFont typeface="Wingdings" panose="05000000000000000000" pitchFamily="2" charset="2"/>
              <a:buChar char="q"/>
            </a:pPr>
            <a:r>
              <a:rPr lang="en-US" sz="2000" b="1">
                <a:latin typeface="Open Sans" panose="020B0606030504020204" pitchFamily="34" charset="0"/>
                <a:ea typeface="Open Sans" panose="020B0606030504020204" pitchFamily="34" charset="0"/>
                <a:cs typeface="Open Sans" panose="020B0606030504020204" pitchFamily="34" charset="0"/>
              </a:rPr>
              <a:t>Resampling</a:t>
            </a:r>
            <a:r>
              <a:rPr lang="en-US" sz="2000">
                <a:latin typeface="Open Sans" panose="020B0606030504020204" pitchFamily="34" charset="0"/>
                <a:ea typeface="Open Sans" panose="020B0606030504020204" pitchFamily="34" charset="0"/>
                <a:cs typeface="Open Sans" panose="020B0606030504020204" pitchFamily="34" charset="0"/>
              </a:rPr>
              <a:t> the raster reduces the file size by adjusting the pixel size.</a:t>
            </a:r>
          </a:p>
          <a:p>
            <a:pPr marL="800100" lvl="1" indent="-342900">
              <a:buFont typeface="Wingdings" panose="05000000000000000000" pitchFamily="2" charset="2"/>
              <a:buChar char="§"/>
            </a:pPr>
            <a:r>
              <a:rPr lang="en-US" sz="2000">
                <a:latin typeface="Open Sans" panose="020B0606030504020204" pitchFamily="34" charset="0"/>
                <a:ea typeface="Open Sans" panose="020B0606030504020204" pitchFamily="34" charset="0"/>
                <a:cs typeface="Open Sans" panose="020B0606030504020204" pitchFamily="34" charset="0"/>
              </a:rPr>
              <a:t>You may need to install the GRASS plugin to access </a:t>
            </a:r>
            <a:r>
              <a:rPr lang="en-US" sz="2000" b="1">
                <a:latin typeface="Open Sans" panose="020B0606030504020204" pitchFamily="34" charset="0"/>
                <a:ea typeface="Open Sans" panose="020B0606030504020204" pitchFamily="34" charset="0"/>
                <a:cs typeface="Open Sans" panose="020B0606030504020204" pitchFamily="34" charset="0"/>
              </a:rPr>
              <a:t>r.resamp.stats  </a:t>
            </a:r>
          </a:p>
          <a:p>
            <a:pPr marL="0" lvl="0" indent="0" algn="l" rtl="0">
              <a:spcBef>
                <a:spcPts val="0"/>
              </a:spcBef>
              <a:spcAft>
                <a:spcPts val="0"/>
              </a:spcAft>
              <a:buNone/>
            </a:pPr>
            <a:endParaRPr lang="en-US" b="0"/>
          </a:p>
        </p:txBody>
      </p:sp>
      <p:sp>
        <p:nvSpPr>
          <p:cNvPr id="4" name="Slide Number Placeholder 3"/>
          <p:cNvSpPr>
            <a:spLocks noGrp="1"/>
          </p:cNvSpPr>
          <p:nvPr>
            <p:ph type="sldNum" sz="quarter" idx="5"/>
          </p:nvPr>
        </p:nvSpPr>
        <p:spPr/>
        <p:txBody>
          <a:bodyPr/>
          <a:lstStyle/>
          <a:p>
            <a:fld id="{496A28AF-C390-D94A-86D3-7BD7243CB0E2}" type="slidenum">
              <a:rPr lang="en-US" smtClean="0"/>
              <a:t>31</a:t>
            </a:fld>
            <a:endParaRPr lang="en-US"/>
          </a:p>
        </p:txBody>
      </p:sp>
    </p:spTree>
    <p:extLst>
      <p:ext uri="{BB962C8B-B14F-4D97-AF65-F5344CB8AC3E}">
        <p14:creationId xmlns:p14="http://schemas.microsoft.com/office/powerpoint/2010/main" val="5988302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Wingdings" panose="05000000000000000000" pitchFamily="2" charset="2"/>
              <a:buChar char="q"/>
            </a:pPr>
            <a:r>
              <a:rPr lang="en-US" sz="2000">
                <a:latin typeface="Open Sans" panose="020B0606030504020204" pitchFamily="34" charset="0"/>
                <a:ea typeface="Open Sans" panose="020B0606030504020204" pitchFamily="34" charset="0"/>
                <a:cs typeface="Open Sans" panose="020B0606030504020204" pitchFamily="34" charset="0"/>
              </a:rPr>
              <a:t>Source raster files may come in a </a:t>
            </a:r>
            <a:r>
              <a:rPr lang="en-US" sz="2000" b="1">
                <a:latin typeface="Open Sans" panose="020B0606030504020204" pitchFamily="34" charset="0"/>
                <a:ea typeface="Open Sans" panose="020B0606030504020204" pitchFamily="34" charset="0"/>
                <a:cs typeface="Open Sans" panose="020B0606030504020204" pitchFamily="34" charset="0"/>
              </a:rPr>
              <a:t>higher resolution </a:t>
            </a:r>
            <a:r>
              <a:rPr lang="en-US" sz="2000">
                <a:latin typeface="Open Sans" panose="020B0606030504020204" pitchFamily="34" charset="0"/>
                <a:ea typeface="Open Sans" panose="020B0606030504020204" pitchFamily="34" charset="0"/>
                <a:cs typeface="Open Sans" panose="020B0606030504020204" pitchFamily="34" charset="0"/>
              </a:rPr>
              <a:t>(finer pixel size) than what is supported in the Energy Access Explorer</a:t>
            </a:r>
          </a:p>
          <a:p>
            <a:pPr marL="342900" indent="-342900">
              <a:buFont typeface="Wingdings" panose="05000000000000000000" pitchFamily="2" charset="2"/>
              <a:buChar char="q"/>
            </a:pPr>
            <a:r>
              <a:rPr lang="en-US" sz="2000" b="1">
                <a:latin typeface="Open Sans" panose="020B0606030504020204" pitchFamily="34" charset="0"/>
                <a:ea typeface="Open Sans" panose="020B0606030504020204" pitchFamily="34" charset="0"/>
                <a:cs typeface="Open Sans" panose="020B0606030504020204" pitchFamily="34" charset="0"/>
              </a:rPr>
              <a:t>Resampling</a:t>
            </a:r>
            <a:r>
              <a:rPr lang="en-US" sz="2000">
                <a:latin typeface="Open Sans" panose="020B0606030504020204" pitchFamily="34" charset="0"/>
                <a:ea typeface="Open Sans" panose="020B0606030504020204" pitchFamily="34" charset="0"/>
                <a:cs typeface="Open Sans" panose="020B0606030504020204" pitchFamily="34" charset="0"/>
              </a:rPr>
              <a:t> the raster reduces the file size by adjusting the pixel size.</a:t>
            </a:r>
          </a:p>
          <a:p>
            <a:pPr marL="800100" lvl="1" indent="-342900">
              <a:buFont typeface="Wingdings" panose="05000000000000000000" pitchFamily="2" charset="2"/>
              <a:buChar char="§"/>
            </a:pPr>
            <a:r>
              <a:rPr lang="en-US" sz="2000">
                <a:latin typeface="Open Sans" panose="020B0606030504020204" pitchFamily="34" charset="0"/>
                <a:ea typeface="Open Sans" panose="020B0606030504020204" pitchFamily="34" charset="0"/>
                <a:cs typeface="Open Sans" panose="020B0606030504020204" pitchFamily="34" charset="0"/>
              </a:rPr>
              <a:t>You may need to install the GRASS plugin to access </a:t>
            </a:r>
            <a:r>
              <a:rPr lang="en-US" sz="2000" b="1">
                <a:latin typeface="Open Sans" panose="020B0606030504020204" pitchFamily="34" charset="0"/>
                <a:ea typeface="Open Sans" panose="020B0606030504020204" pitchFamily="34" charset="0"/>
                <a:cs typeface="Open Sans" panose="020B0606030504020204" pitchFamily="34" charset="0"/>
              </a:rPr>
              <a:t>r.resamp.stats  </a:t>
            </a:r>
          </a:p>
          <a:p>
            <a:pPr marL="0" lvl="0" indent="0" algn="l" rtl="0">
              <a:spcBef>
                <a:spcPts val="0"/>
              </a:spcBef>
              <a:spcAft>
                <a:spcPts val="0"/>
              </a:spcAft>
              <a:buNone/>
            </a:pPr>
            <a:endParaRPr lang="en-US" b="0"/>
          </a:p>
        </p:txBody>
      </p:sp>
      <p:sp>
        <p:nvSpPr>
          <p:cNvPr id="4" name="Slide Number Placeholder 3"/>
          <p:cNvSpPr>
            <a:spLocks noGrp="1"/>
          </p:cNvSpPr>
          <p:nvPr>
            <p:ph type="sldNum" sz="quarter" idx="5"/>
          </p:nvPr>
        </p:nvSpPr>
        <p:spPr/>
        <p:txBody>
          <a:bodyPr/>
          <a:lstStyle/>
          <a:p>
            <a:fld id="{496A28AF-C390-D94A-86D3-7BD7243CB0E2}" type="slidenum">
              <a:rPr lang="en-US" smtClean="0"/>
              <a:t>32</a:t>
            </a:fld>
            <a:endParaRPr lang="en-US"/>
          </a:p>
        </p:txBody>
      </p:sp>
    </p:spTree>
    <p:extLst>
      <p:ext uri="{BB962C8B-B14F-4D97-AF65-F5344CB8AC3E}">
        <p14:creationId xmlns:p14="http://schemas.microsoft.com/office/powerpoint/2010/main" val="25333416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Wingdings" panose="05000000000000000000" pitchFamily="2" charset="2"/>
              <a:buChar char="q"/>
            </a:pPr>
            <a:r>
              <a:rPr lang="en-US" sz="2000">
                <a:latin typeface="Open Sans" panose="020B0606030504020204" pitchFamily="34" charset="0"/>
                <a:ea typeface="Open Sans" panose="020B0606030504020204" pitchFamily="34" charset="0"/>
                <a:cs typeface="Open Sans" panose="020B0606030504020204" pitchFamily="34" charset="0"/>
              </a:rPr>
              <a:t>Source raster files may come in a </a:t>
            </a:r>
            <a:r>
              <a:rPr lang="en-US" sz="2000" b="1">
                <a:latin typeface="Open Sans" panose="020B0606030504020204" pitchFamily="34" charset="0"/>
                <a:ea typeface="Open Sans" panose="020B0606030504020204" pitchFamily="34" charset="0"/>
                <a:cs typeface="Open Sans" panose="020B0606030504020204" pitchFamily="34" charset="0"/>
              </a:rPr>
              <a:t>higher resolution </a:t>
            </a:r>
            <a:r>
              <a:rPr lang="en-US" sz="2000">
                <a:latin typeface="Open Sans" panose="020B0606030504020204" pitchFamily="34" charset="0"/>
                <a:ea typeface="Open Sans" panose="020B0606030504020204" pitchFamily="34" charset="0"/>
                <a:cs typeface="Open Sans" panose="020B0606030504020204" pitchFamily="34" charset="0"/>
              </a:rPr>
              <a:t>(finer pixel size) than what is supported in the Energy Access Explorer</a:t>
            </a:r>
          </a:p>
          <a:p>
            <a:pPr marL="342900" indent="-342900">
              <a:buFont typeface="Wingdings" panose="05000000000000000000" pitchFamily="2" charset="2"/>
              <a:buChar char="q"/>
            </a:pPr>
            <a:r>
              <a:rPr lang="en-US" sz="2000" b="1">
                <a:latin typeface="Open Sans" panose="020B0606030504020204" pitchFamily="34" charset="0"/>
                <a:ea typeface="Open Sans" panose="020B0606030504020204" pitchFamily="34" charset="0"/>
                <a:cs typeface="Open Sans" panose="020B0606030504020204" pitchFamily="34" charset="0"/>
              </a:rPr>
              <a:t>Resampling</a:t>
            </a:r>
            <a:r>
              <a:rPr lang="en-US" sz="2000">
                <a:latin typeface="Open Sans" panose="020B0606030504020204" pitchFamily="34" charset="0"/>
                <a:ea typeface="Open Sans" panose="020B0606030504020204" pitchFamily="34" charset="0"/>
                <a:cs typeface="Open Sans" panose="020B0606030504020204" pitchFamily="34" charset="0"/>
              </a:rPr>
              <a:t> the raster reduces the file size by adjusting the pixel size.</a:t>
            </a:r>
          </a:p>
          <a:p>
            <a:pPr marL="800100" lvl="1" indent="-342900">
              <a:buFont typeface="Wingdings" panose="05000000000000000000" pitchFamily="2" charset="2"/>
              <a:buChar char="§"/>
            </a:pPr>
            <a:r>
              <a:rPr lang="en-US" sz="2000">
                <a:latin typeface="Open Sans" panose="020B0606030504020204" pitchFamily="34" charset="0"/>
                <a:ea typeface="Open Sans" panose="020B0606030504020204" pitchFamily="34" charset="0"/>
                <a:cs typeface="Open Sans" panose="020B0606030504020204" pitchFamily="34" charset="0"/>
              </a:rPr>
              <a:t>You may need to install the GRASS plugin to access </a:t>
            </a:r>
            <a:r>
              <a:rPr lang="en-US" sz="2000" b="1">
                <a:latin typeface="Open Sans" panose="020B0606030504020204" pitchFamily="34" charset="0"/>
                <a:ea typeface="Open Sans" panose="020B0606030504020204" pitchFamily="34" charset="0"/>
                <a:cs typeface="Open Sans" panose="020B0606030504020204" pitchFamily="34" charset="0"/>
              </a:rPr>
              <a:t>r.resamp.stats  </a:t>
            </a:r>
          </a:p>
          <a:p>
            <a:pPr marL="0" lvl="0" indent="0" algn="l" rtl="0">
              <a:spcBef>
                <a:spcPts val="0"/>
              </a:spcBef>
              <a:spcAft>
                <a:spcPts val="0"/>
              </a:spcAft>
              <a:buNone/>
            </a:pPr>
            <a:endParaRPr lang="en-US" b="0"/>
          </a:p>
        </p:txBody>
      </p:sp>
      <p:sp>
        <p:nvSpPr>
          <p:cNvPr id="4" name="Slide Number Placeholder 3"/>
          <p:cNvSpPr>
            <a:spLocks noGrp="1"/>
          </p:cNvSpPr>
          <p:nvPr>
            <p:ph type="sldNum" sz="quarter" idx="5"/>
          </p:nvPr>
        </p:nvSpPr>
        <p:spPr/>
        <p:txBody>
          <a:bodyPr/>
          <a:lstStyle/>
          <a:p>
            <a:fld id="{496A28AF-C390-D94A-86D3-7BD7243CB0E2}" type="slidenum">
              <a:rPr lang="en-US" smtClean="0"/>
              <a:t>33</a:t>
            </a:fld>
            <a:endParaRPr lang="en-US"/>
          </a:p>
        </p:txBody>
      </p:sp>
    </p:spTree>
    <p:extLst>
      <p:ext uri="{BB962C8B-B14F-4D97-AF65-F5344CB8AC3E}">
        <p14:creationId xmlns:p14="http://schemas.microsoft.com/office/powerpoint/2010/main" val="40499919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Wingdings" panose="05000000000000000000" pitchFamily="2" charset="2"/>
              <a:buChar char="q"/>
            </a:pPr>
            <a:r>
              <a:rPr lang="en-US" sz="2000">
                <a:latin typeface="Open Sans" panose="020B0606030504020204" pitchFamily="34" charset="0"/>
                <a:ea typeface="Open Sans" panose="020B0606030504020204" pitchFamily="34" charset="0"/>
                <a:cs typeface="Open Sans" panose="020B0606030504020204" pitchFamily="34" charset="0"/>
              </a:rPr>
              <a:t>Source raster files may come in a </a:t>
            </a:r>
            <a:r>
              <a:rPr lang="en-US" sz="2000" b="1">
                <a:latin typeface="Open Sans" panose="020B0606030504020204" pitchFamily="34" charset="0"/>
                <a:ea typeface="Open Sans" panose="020B0606030504020204" pitchFamily="34" charset="0"/>
                <a:cs typeface="Open Sans" panose="020B0606030504020204" pitchFamily="34" charset="0"/>
              </a:rPr>
              <a:t>higher resolution </a:t>
            </a:r>
            <a:r>
              <a:rPr lang="en-US" sz="2000">
                <a:latin typeface="Open Sans" panose="020B0606030504020204" pitchFamily="34" charset="0"/>
                <a:ea typeface="Open Sans" panose="020B0606030504020204" pitchFamily="34" charset="0"/>
                <a:cs typeface="Open Sans" panose="020B0606030504020204" pitchFamily="34" charset="0"/>
              </a:rPr>
              <a:t>(finer pixel size) than what is supported in the Energy Access Explorer</a:t>
            </a:r>
          </a:p>
          <a:p>
            <a:pPr marL="342900" indent="-342900">
              <a:buFont typeface="Wingdings" panose="05000000000000000000" pitchFamily="2" charset="2"/>
              <a:buChar char="q"/>
            </a:pPr>
            <a:r>
              <a:rPr lang="en-US" sz="2000" b="1">
                <a:latin typeface="Open Sans" panose="020B0606030504020204" pitchFamily="34" charset="0"/>
                <a:ea typeface="Open Sans" panose="020B0606030504020204" pitchFamily="34" charset="0"/>
                <a:cs typeface="Open Sans" panose="020B0606030504020204" pitchFamily="34" charset="0"/>
              </a:rPr>
              <a:t>Resampling</a:t>
            </a:r>
            <a:r>
              <a:rPr lang="en-US" sz="2000">
                <a:latin typeface="Open Sans" panose="020B0606030504020204" pitchFamily="34" charset="0"/>
                <a:ea typeface="Open Sans" panose="020B0606030504020204" pitchFamily="34" charset="0"/>
                <a:cs typeface="Open Sans" panose="020B0606030504020204" pitchFamily="34" charset="0"/>
              </a:rPr>
              <a:t> the raster reduces the file size by adjusting the pixel size.</a:t>
            </a:r>
          </a:p>
          <a:p>
            <a:pPr marL="800100" lvl="1" indent="-342900">
              <a:buFont typeface="Wingdings" panose="05000000000000000000" pitchFamily="2" charset="2"/>
              <a:buChar char="§"/>
            </a:pPr>
            <a:r>
              <a:rPr lang="en-US" sz="2000">
                <a:latin typeface="Open Sans" panose="020B0606030504020204" pitchFamily="34" charset="0"/>
                <a:ea typeface="Open Sans" panose="020B0606030504020204" pitchFamily="34" charset="0"/>
                <a:cs typeface="Open Sans" panose="020B0606030504020204" pitchFamily="34" charset="0"/>
              </a:rPr>
              <a:t>You may need to install the GRASS plugin to access </a:t>
            </a:r>
            <a:r>
              <a:rPr lang="en-US" sz="2000" b="1">
                <a:latin typeface="Open Sans" panose="020B0606030504020204" pitchFamily="34" charset="0"/>
                <a:ea typeface="Open Sans" panose="020B0606030504020204" pitchFamily="34" charset="0"/>
                <a:cs typeface="Open Sans" panose="020B0606030504020204" pitchFamily="34" charset="0"/>
              </a:rPr>
              <a:t>r.resamp.stats  </a:t>
            </a:r>
          </a:p>
          <a:p>
            <a:pPr marL="0" lvl="0" indent="0" algn="l" rtl="0">
              <a:spcBef>
                <a:spcPts val="0"/>
              </a:spcBef>
              <a:spcAft>
                <a:spcPts val="0"/>
              </a:spcAft>
              <a:buNone/>
            </a:pPr>
            <a:endParaRPr lang="en-US" b="0"/>
          </a:p>
        </p:txBody>
      </p:sp>
      <p:sp>
        <p:nvSpPr>
          <p:cNvPr id="4" name="Slide Number Placeholder 3"/>
          <p:cNvSpPr>
            <a:spLocks noGrp="1"/>
          </p:cNvSpPr>
          <p:nvPr>
            <p:ph type="sldNum" sz="quarter" idx="5"/>
          </p:nvPr>
        </p:nvSpPr>
        <p:spPr/>
        <p:txBody>
          <a:bodyPr/>
          <a:lstStyle/>
          <a:p>
            <a:fld id="{496A28AF-C390-D94A-86D3-7BD7243CB0E2}" type="slidenum">
              <a:rPr lang="en-US" smtClean="0"/>
              <a:t>34</a:t>
            </a:fld>
            <a:endParaRPr lang="en-US"/>
          </a:p>
        </p:txBody>
      </p:sp>
    </p:spTree>
    <p:extLst>
      <p:ext uri="{BB962C8B-B14F-4D97-AF65-F5344CB8AC3E}">
        <p14:creationId xmlns:p14="http://schemas.microsoft.com/office/powerpoint/2010/main" val="14935234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4" name="Google Shape;12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a:latin typeface="Open Sans" panose="020B0606030504020204" pitchFamily="34" charset="0"/>
                <a:ea typeface="Open Sans" panose="020B0606030504020204" pitchFamily="34" charset="0"/>
                <a:cs typeface="Open Sans" panose="020B0606030504020204" pitchFamily="34" charset="0"/>
              </a:rPr>
              <a:t>Raster data refers to georeferenced ‘images’ containing pixels arranged in a grid</a:t>
            </a:r>
          </a:p>
          <a:p>
            <a:pPr marL="342900" indent="-342900">
              <a:buFontTx/>
              <a:buChar char="-"/>
            </a:pPr>
            <a:r>
              <a:rPr lang="en-US" sz="2000">
                <a:latin typeface="Open Sans" panose="020B0606030504020204" pitchFamily="34" charset="0"/>
                <a:ea typeface="Open Sans" panose="020B0606030504020204" pitchFamily="34" charset="0"/>
                <a:cs typeface="Open Sans" panose="020B0606030504020204" pitchFamily="34" charset="0"/>
              </a:rPr>
              <a:t>Each </a:t>
            </a:r>
            <a:r>
              <a:rPr lang="en-US" sz="2000" b="1">
                <a:latin typeface="Open Sans" panose="020B0606030504020204" pitchFamily="34" charset="0"/>
                <a:ea typeface="Open Sans" panose="020B0606030504020204" pitchFamily="34" charset="0"/>
                <a:cs typeface="Open Sans" panose="020B0606030504020204" pitchFamily="34" charset="0"/>
              </a:rPr>
              <a:t>pixel</a:t>
            </a:r>
            <a:r>
              <a:rPr lang="en-US" sz="2000">
                <a:latin typeface="Open Sans" panose="020B0606030504020204" pitchFamily="34" charset="0"/>
                <a:ea typeface="Open Sans" panose="020B0606030504020204" pitchFamily="34" charset="0"/>
                <a:cs typeface="Open Sans" panose="020B0606030504020204" pitchFamily="34" charset="0"/>
              </a:rPr>
              <a:t> has an associated data </a:t>
            </a:r>
            <a:r>
              <a:rPr lang="en-US" sz="2000" b="1">
                <a:latin typeface="Open Sans" panose="020B0606030504020204" pitchFamily="34" charset="0"/>
                <a:ea typeface="Open Sans" panose="020B0606030504020204" pitchFamily="34" charset="0"/>
                <a:cs typeface="Open Sans" panose="020B0606030504020204" pitchFamily="34" charset="0"/>
              </a:rPr>
              <a:t>value</a:t>
            </a:r>
          </a:p>
          <a:p>
            <a:pPr marL="342900" indent="-342900">
              <a:buFontTx/>
              <a:buChar char="-"/>
            </a:pPr>
            <a:r>
              <a:rPr lang="en-US" sz="2000">
                <a:latin typeface="Open Sans" panose="020B0606030504020204" pitchFamily="34" charset="0"/>
                <a:ea typeface="Open Sans" panose="020B0606030504020204" pitchFamily="34" charset="0"/>
                <a:cs typeface="Open Sans" panose="020B0606030504020204" pitchFamily="34" charset="0"/>
              </a:rPr>
              <a:t>Pixels are uniform in size, known as the </a:t>
            </a:r>
            <a:r>
              <a:rPr lang="en-US" sz="2000" b="1">
                <a:latin typeface="Open Sans" panose="020B0606030504020204" pitchFamily="34" charset="0"/>
                <a:ea typeface="Open Sans" panose="020B0606030504020204" pitchFamily="34" charset="0"/>
                <a:cs typeface="Open Sans" panose="020B0606030504020204" pitchFamily="34" charset="0"/>
              </a:rPr>
              <a:t>resolution</a:t>
            </a:r>
            <a:r>
              <a:rPr lang="en-US" sz="2000">
                <a:latin typeface="Open Sans" panose="020B0606030504020204" pitchFamily="34" charset="0"/>
                <a:ea typeface="Open Sans" panose="020B0606030504020204" pitchFamily="34" charset="0"/>
                <a:cs typeface="Open Sans" panose="020B0606030504020204" pitchFamily="34" charset="0"/>
              </a:rPr>
              <a:t> of the raster (e.g. 1 km sq)</a:t>
            </a:r>
          </a:p>
          <a:p>
            <a:pPr marL="342900" indent="-342900">
              <a:buFontTx/>
              <a:buChar char="-"/>
            </a:pPr>
            <a:r>
              <a:rPr lang="en-US" sz="2000">
                <a:latin typeface="Open Sans" panose="020B0606030504020204" pitchFamily="34" charset="0"/>
                <a:ea typeface="Open Sans" panose="020B0606030504020204" pitchFamily="34" charset="0"/>
                <a:cs typeface="Open Sans" panose="020B0606030504020204" pitchFamily="34" charset="0"/>
              </a:rPr>
              <a:t>Rasters may show </a:t>
            </a:r>
            <a:r>
              <a:rPr lang="en-US" sz="2000" b="1">
                <a:latin typeface="Open Sans" panose="020B0606030504020204" pitchFamily="34" charset="0"/>
                <a:ea typeface="Open Sans" panose="020B0606030504020204" pitchFamily="34" charset="0"/>
                <a:cs typeface="Open Sans" panose="020B0606030504020204" pitchFamily="34" charset="0"/>
              </a:rPr>
              <a:t>discrete</a:t>
            </a:r>
            <a:r>
              <a:rPr lang="en-US" sz="2000">
                <a:latin typeface="Open Sans" panose="020B0606030504020204" pitchFamily="34" charset="0"/>
                <a:ea typeface="Open Sans" panose="020B0606030504020204" pitchFamily="34" charset="0"/>
                <a:cs typeface="Open Sans" panose="020B0606030504020204" pitchFamily="34" charset="0"/>
              </a:rPr>
              <a:t> or </a:t>
            </a:r>
            <a:r>
              <a:rPr lang="en-US" sz="2000" b="1">
                <a:latin typeface="Open Sans" panose="020B0606030504020204" pitchFamily="34" charset="0"/>
                <a:ea typeface="Open Sans" panose="020B0606030504020204" pitchFamily="34" charset="0"/>
                <a:cs typeface="Open Sans" panose="020B0606030504020204" pitchFamily="34" charset="0"/>
              </a:rPr>
              <a:t>continuous</a:t>
            </a:r>
            <a:r>
              <a:rPr lang="en-US" sz="2000">
                <a:latin typeface="Open Sans" panose="020B0606030504020204" pitchFamily="34" charset="0"/>
                <a:ea typeface="Open Sans" panose="020B0606030504020204" pitchFamily="34" charset="0"/>
                <a:cs typeface="Open Sans" panose="020B0606030504020204" pitchFamily="34" charset="0"/>
              </a:rPr>
              <a:t> data:</a:t>
            </a:r>
          </a:p>
          <a:p>
            <a:pPr marL="800100" lvl="1" indent="-342900">
              <a:buFontTx/>
              <a:buChar char="-"/>
            </a:pPr>
            <a:r>
              <a:rPr lang="en-US" sz="2000">
                <a:latin typeface="Open Sans" panose="020B0606030504020204" pitchFamily="34" charset="0"/>
                <a:ea typeface="Open Sans" panose="020B0606030504020204" pitchFamily="34" charset="0"/>
                <a:cs typeface="Open Sans" panose="020B0606030504020204" pitchFamily="34" charset="0"/>
              </a:rPr>
              <a:t>In </a:t>
            </a:r>
            <a:r>
              <a:rPr lang="en-US" sz="2000" i="1">
                <a:latin typeface="Open Sans" panose="020B0606030504020204" pitchFamily="34" charset="0"/>
                <a:ea typeface="Open Sans" panose="020B0606030504020204" pitchFamily="34" charset="0"/>
                <a:cs typeface="Open Sans" panose="020B0606030504020204" pitchFamily="34" charset="0"/>
              </a:rPr>
              <a:t>discrete </a:t>
            </a:r>
            <a:r>
              <a:rPr lang="en-US" sz="2000">
                <a:latin typeface="Open Sans" panose="020B0606030504020204" pitchFamily="34" charset="0"/>
                <a:ea typeface="Open Sans" panose="020B0606030504020204" pitchFamily="34" charset="0"/>
                <a:cs typeface="Open Sans" panose="020B0606030504020204" pitchFamily="34" charset="0"/>
              </a:rPr>
              <a:t>rasters, the pixel values correspond with </a:t>
            </a:r>
            <a:r>
              <a:rPr lang="en-US" sz="2000" b="1">
                <a:latin typeface="Open Sans" panose="020B0606030504020204" pitchFamily="34" charset="0"/>
                <a:ea typeface="Open Sans" panose="020B0606030504020204" pitchFamily="34" charset="0"/>
                <a:cs typeface="Open Sans" panose="020B0606030504020204" pitchFamily="34" charset="0"/>
              </a:rPr>
              <a:t>categories </a:t>
            </a:r>
          </a:p>
          <a:p>
            <a:pPr marL="1257300" lvl="2" indent="-342900">
              <a:buFontTx/>
              <a:buChar char="-"/>
            </a:pPr>
            <a:r>
              <a:rPr lang="en-US" sz="2000">
                <a:latin typeface="Open Sans" panose="020B0606030504020204" pitchFamily="34" charset="0"/>
                <a:ea typeface="Open Sans" panose="020B0606030504020204" pitchFamily="34" charset="0"/>
                <a:cs typeface="Open Sans" panose="020B0606030504020204" pitchFamily="34" charset="0"/>
              </a:rPr>
              <a:t>Example: land cover</a:t>
            </a:r>
            <a:endParaRPr lang="en-US" sz="2000" b="1">
              <a:latin typeface="Open Sans" panose="020B0606030504020204" pitchFamily="34" charset="0"/>
              <a:ea typeface="Open Sans" panose="020B0606030504020204" pitchFamily="34" charset="0"/>
              <a:cs typeface="Open Sans" panose="020B0606030504020204" pitchFamily="34" charset="0"/>
            </a:endParaRPr>
          </a:p>
          <a:p>
            <a:pPr marL="800100" lvl="1" indent="-342900">
              <a:buFontTx/>
              <a:buChar char="-"/>
            </a:pPr>
            <a:r>
              <a:rPr lang="en-US" sz="2000">
                <a:latin typeface="Open Sans" panose="020B0606030504020204" pitchFamily="34" charset="0"/>
                <a:ea typeface="Open Sans" panose="020B0606030504020204" pitchFamily="34" charset="0"/>
                <a:cs typeface="Open Sans" panose="020B0606030504020204" pitchFamily="34" charset="0"/>
              </a:rPr>
              <a:t>In </a:t>
            </a:r>
            <a:r>
              <a:rPr lang="en-US" sz="2000" i="1">
                <a:latin typeface="Open Sans" panose="020B0606030504020204" pitchFamily="34" charset="0"/>
                <a:ea typeface="Open Sans" panose="020B0606030504020204" pitchFamily="34" charset="0"/>
                <a:cs typeface="Open Sans" panose="020B0606030504020204" pitchFamily="34" charset="0"/>
              </a:rPr>
              <a:t>continuous</a:t>
            </a:r>
            <a:r>
              <a:rPr lang="en-US" sz="2000">
                <a:latin typeface="Open Sans" panose="020B0606030504020204" pitchFamily="34" charset="0"/>
                <a:ea typeface="Open Sans" panose="020B0606030504020204" pitchFamily="34" charset="0"/>
                <a:cs typeface="Open Sans" panose="020B0606030504020204" pitchFamily="34" charset="0"/>
              </a:rPr>
              <a:t> data rasters, pixels correspond with </a:t>
            </a:r>
            <a:r>
              <a:rPr lang="en-US" sz="2000" b="1">
                <a:latin typeface="Open Sans" panose="020B0606030504020204" pitchFamily="34" charset="0"/>
                <a:ea typeface="Open Sans" panose="020B0606030504020204" pitchFamily="34" charset="0"/>
                <a:cs typeface="Open Sans" panose="020B0606030504020204" pitchFamily="34" charset="0"/>
              </a:rPr>
              <a:t>numerical values</a:t>
            </a:r>
          </a:p>
          <a:p>
            <a:pPr marL="1257300" lvl="2" indent="-342900">
              <a:buFontTx/>
              <a:buChar char="-"/>
            </a:pPr>
            <a:r>
              <a:rPr lang="en-US" sz="2000">
                <a:latin typeface="Open Sans" panose="020B0606030504020204" pitchFamily="34" charset="0"/>
                <a:ea typeface="Open Sans" panose="020B0606030504020204" pitchFamily="34" charset="0"/>
                <a:cs typeface="Open Sans" panose="020B0606030504020204" pitchFamily="34" charset="0"/>
              </a:rPr>
              <a:t>Example: population density, elevation</a:t>
            </a:r>
          </a:p>
          <a:p>
            <a:pPr marL="342900" indent="-342900">
              <a:buFontTx/>
              <a:buChar char="-"/>
            </a:pPr>
            <a:r>
              <a:rPr lang="en-US" sz="2000" b="1">
                <a:latin typeface="Open Sans" panose="020B0606030504020204" pitchFamily="34" charset="0"/>
                <a:ea typeface="Open Sans" panose="020B0606030504020204" pitchFamily="34" charset="0"/>
                <a:cs typeface="Open Sans" panose="020B0606030504020204" pitchFamily="34" charset="0"/>
              </a:rPr>
              <a:t>Remote sensing </a:t>
            </a:r>
            <a:r>
              <a:rPr lang="en-US" sz="2000">
                <a:latin typeface="Open Sans" panose="020B0606030504020204" pitchFamily="34" charset="0"/>
                <a:ea typeface="Open Sans" panose="020B0606030504020204" pitchFamily="34" charset="0"/>
                <a:cs typeface="Open Sans" panose="020B0606030504020204" pitchFamily="34" charset="0"/>
              </a:rPr>
              <a:t>(e.g. satellite imaging) data is captured in raster format</a:t>
            </a:r>
          </a:p>
          <a:p>
            <a:pPr marL="342900" indent="-342900">
              <a:buFontTx/>
              <a:buChar char="-"/>
            </a:pPr>
            <a:r>
              <a:rPr lang="en-US" sz="2000">
                <a:latin typeface="Open Sans" panose="020B0606030504020204" pitchFamily="34" charset="0"/>
                <a:ea typeface="Open Sans" panose="020B0606030504020204" pitchFamily="34" charset="0"/>
                <a:cs typeface="Open Sans" panose="020B0606030504020204" pitchFamily="34" charset="0"/>
              </a:rPr>
              <a:t>It is easy to perform mathematical </a:t>
            </a:r>
            <a:r>
              <a:rPr lang="en-US" sz="2000" b="1">
                <a:latin typeface="Open Sans" panose="020B0606030504020204" pitchFamily="34" charset="0"/>
                <a:ea typeface="Open Sans" panose="020B0606030504020204" pitchFamily="34" charset="0"/>
                <a:cs typeface="Open Sans" panose="020B0606030504020204" pitchFamily="34" charset="0"/>
              </a:rPr>
              <a:t>calculations</a:t>
            </a:r>
            <a:r>
              <a:rPr lang="en-US" sz="2000">
                <a:latin typeface="Open Sans" panose="020B0606030504020204" pitchFamily="34" charset="0"/>
                <a:ea typeface="Open Sans" panose="020B0606030504020204" pitchFamily="34" charset="0"/>
                <a:cs typeface="Open Sans" panose="020B0606030504020204" pitchFamily="34" charset="0"/>
              </a:rPr>
              <a:t> with raster data</a:t>
            </a:r>
            <a:endParaRPr lang="en-US" sz="2400">
              <a:latin typeface="Open Sans" panose="020B0606030504020204" pitchFamily="34" charset="0"/>
              <a:ea typeface="Open Sans" panose="020B0606030504020204" pitchFamily="34" charset="0"/>
              <a:cs typeface="Open Sans" panose="020B0606030504020204" pitchFamily="34" charset="0"/>
            </a:endParaRPr>
          </a:p>
          <a:p>
            <a:pPr marL="0" lvl="0" indent="0" algn="l" rtl="0">
              <a:spcBef>
                <a:spcPts val="0"/>
              </a:spcBef>
              <a:spcAft>
                <a:spcPts val="0"/>
              </a:spcAft>
              <a:buNone/>
            </a:pPr>
            <a:endParaRPr lang="en-US"/>
          </a:p>
        </p:txBody>
      </p:sp>
      <p:sp>
        <p:nvSpPr>
          <p:cNvPr id="4" name="Slide Number Placeholder 3"/>
          <p:cNvSpPr>
            <a:spLocks noGrp="1"/>
          </p:cNvSpPr>
          <p:nvPr>
            <p:ph type="sldNum" sz="quarter" idx="5"/>
          </p:nvPr>
        </p:nvSpPr>
        <p:spPr/>
        <p:txBody>
          <a:bodyPr/>
          <a:lstStyle/>
          <a:p>
            <a:fld id="{496A28AF-C390-D94A-86D3-7BD7243CB0E2}" type="slidenum">
              <a:rPr lang="en-US" smtClean="0"/>
              <a:t>5</a:t>
            </a:fld>
            <a:endParaRPr lang="en-US"/>
          </a:p>
        </p:txBody>
      </p:sp>
    </p:spTree>
    <p:extLst>
      <p:ext uri="{BB962C8B-B14F-4D97-AF65-F5344CB8AC3E}">
        <p14:creationId xmlns:p14="http://schemas.microsoft.com/office/powerpoint/2010/main" val="6289372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a:latin typeface="Open Sans" panose="020B0606030504020204" pitchFamily="34" charset="0"/>
                <a:ea typeface="Open Sans" panose="020B0606030504020204" pitchFamily="34" charset="0"/>
                <a:cs typeface="Open Sans" panose="020B0606030504020204" pitchFamily="34" charset="0"/>
              </a:rPr>
              <a:t>Raster data refers to georeferenced ‘images’ containing pixels arranged in a grid</a:t>
            </a:r>
          </a:p>
          <a:p>
            <a:pPr marL="342900" indent="-342900">
              <a:buFontTx/>
              <a:buChar char="-"/>
            </a:pPr>
            <a:r>
              <a:rPr lang="en-US" sz="2000">
                <a:latin typeface="Open Sans" panose="020B0606030504020204" pitchFamily="34" charset="0"/>
                <a:ea typeface="Open Sans" panose="020B0606030504020204" pitchFamily="34" charset="0"/>
                <a:cs typeface="Open Sans" panose="020B0606030504020204" pitchFamily="34" charset="0"/>
              </a:rPr>
              <a:t>Each </a:t>
            </a:r>
            <a:r>
              <a:rPr lang="en-US" sz="2000" b="1">
                <a:latin typeface="Open Sans" panose="020B0606030504020204" pitchFamily="34" charset="0"/>
                <a:ea typeface="Open Sans" panose="020B0606030504020204" pitchFamily="34" charset="0"/>
                <a:cs typeface="Open Sans" panose="020B0606030504020204" pitchFamily="34" charset="0"/>
              </a:rPr>
              <a:t>pixel</a:t>
            </a:r>
            <a:r>
              <a:rPr lang="en-US" sz="2000">
                <a:latin typeface="Open Sans" panose="020B0606030504020204" pitchFamily="34" charset="0"/>
                <a:ea typeface="Open Sans" panose="020B0606030504020204" pitchFamily="34" charset="0"/>
                <a:cs typeface="Open Sans" panose="020B0606030504020204" pitchFamily="34" charset="0"/>
              </a:rPr>
              <a:t> has an associated data </a:t>
            </a:r>
            <a:r>
              <a:rPr lang="en-US" sz="2000" b="1">
                <a:latin typeface="Open Sans" panose="020B0606030504020204" pitchFamily="34" charset="0"/>
                <a:ea typeface="Open Sans" panose="020B0606030504020204" pitchFamily="34" charset="0"/>
                <a:cs typeface="Open Sans" panose="020B0606030504020204" pitchFamily="34" charset="0"/>
              </a:rPr>
              <a:t>value</a:t>
            </a:r>
          </a:p>
          <a:p>
            <a:pPr marL="342900" indent="-342900">
              <a:buFontTx/>
              <a:buChar char="-"/>
            </a:pPr>
            <a:r>
              <a:rPr lang="en-US" sz="2000">
                <a:latin typeface="Open Sans" panose="020B0606030504020204" pitchFamily="34" charset="0"/>
                <a:ea typeface="Open Sans" panose="020B0606030504020204" pitchFamily="34" charset="0"/>
                <a:cs typeface="Open Sans" panose="020B0606030504020204" pitchFamily="34" charset="0"/>
              </a:rPr>
              <a:t>Pixels are uniform in size, known as the </a:t>
            </a:r>
            <a:r>
              <a:rPr lang="en-US" sz="2000" b="1">
                <a:latin typeface="Open Sans" panose="020B0606030504020204" pitchFamily="34" charset="0"/>
                <a:ea typeface="Open Sans" panose="020B0606030504020204" pitchFamily="34" charset="0"/>
                <a:cs typeface="Open Sans" panose="020B0606030504020204" pitchFamily="34" charset="0"/>
              </a:rPr>
              <a:t>resolution</a:t>
            </a:r>
            <a:r>
              <a:rPr lang="en-US" sz="2000">
                <a:latin typeface="Open Sans" panose="020B0606030504020204" pitchFamily="34" charset="0"/>
                <a:ea typeface="Open Sans" panose="020B0606030504020204" pitchFamily="34" charset="0"/>
                <a:cs typeface="Open Sans" panose="020B0606030504020204" pitchFamily="34" charset="0"/>
              </a:rPr>
              <a:t> of the raster (e.g. 1 km sq)</a:t>
            </a:r>
          </a:p>
          <a:p>
            <a:pPr marL="342900" indent="-342900">
              <a:buFontTx/>
              <a:buChar char="-"/>
            </a:pPr>
            <a:r>
              <a:rPr lang="en-US" sz="2000">
                <a:latin typeface="Open Sans" panose="020B0606030504020204" pitchFamily="34" charset="0"/>
                <a:ea typeface="Open Sans" panose="020B0606030504020204" pitchFamily="34" charset="0"/>
                <a:cs typeface="Open Sans" panose="020B0606030504020204" pitchFamily="34" charset="0"/>
              </a:rPr>
              <a:t>Rasters may show </a:t>
            </a:r>
            <a:r>
              <a:rPr lang="en-US" sz="2000" b="1">
                <a:latin typeface="Open Sans" panose="020B0606030504020204" pitchFamily="34" charset="0"/>
                <a:ea typeface="Open Sans" panose="020B0606030504020204" pitchFamily="34" charset="0"/>
                <a:cs typeface="Open Sans" panose="020B0606030504020204" pitchFamily="34" charset="0"/>
              </a:rPr>
              <a:t>discrete</a:t>
            </a:r>
            <a:r>
              <a:rPr lang="en-US" sz="2000">
                <a:latin typeface="Open Sans" panose="020B0606030504020204" pitchFamily="34" charset="0"/>
                <a:ea typeface="Open Sans" panose="020B0606030504020204" pitchFamily="34" charset="0"/>
                <a:cs typeface="Open Sans" panose="020B0606030504020204" pitchFamily="34" charset="0"/>
              </a:rPr>
              <a:t> or </a:t>
            </a:r>
            <a:r>
              <a:rPr lang="en-US" sz="2000" b="1">
                <a:latin typeface="Open Sans" panose="020B0606030504020204" pitchFamily="34" charset="0"/>
                <a:ea typeface="Open Sans" panose="020B0606030504020204" pitchFamily="34" charset="0"/>
                <a:cs typeface="Open Sans" panose="020B0606030504020204" pitchFamily="34" charset="0"/>
              </a:rPr>
              <a:t>continuous</a:t>
            </a:r>
            <a:r>
              <a:rPr lang="en-US" sz="2000">
                <a:latin typeface="Open Sans" panose="020B0606030504020204" pitchFamily="34" charset="0"/>
                <a:ea typeface="Open Sans" panose="020B0606030504020204" pitchFamily="34" charset="0"/>
                <a:cs typeface="Open Sans" panose="020B0606030504020204" pitchFamily="34" charset="0"/>
              </a:rPr>
              <a:t> data:</a:t>
            </a:r>
          </a:p>
          <a:p>
            <a:pPr marL="800100" lvl="1" indent="-342900">
              <a:buFontTx/>
              <a:buChar char="-"/>
            </a:pPr>
            <a:r>
              <a:rPr lang="en-US" sz="2000">
                <a:latin typeface="Open Sans" panose="020B0606030504020204" pitchFamily="34" charset="0"/>
                <a:ea typeface="Open Sans" panose="020B0606030504020204" pitchFamily="34" charset="0"/>
                <a:cs typeface="Open Sans" panose="020B0606030504020204" pitchFamily="34" charset="0"/>
              </a:rPr>
              <a:t>In </a:t>
            </a:r>
            <a:r>
              <a:rPr lang="en-US" sz="2000" i="1">
                <a:latin typeface="Open Sans" panose="020B0606030504020204" pitchFamily="34" charset="0"/>
                <a:ea typeface="Open Sans" panose="020B0606030504020204" pitchFamily="34" charset="0"/>
                <a:cs typeface="Open Sans" panose="020B0606030504020204" pitchFamily="34" charset="0"/>
              </a:rPr>
              <a:t>discrete </a:t>
            </a:r>
            <a:r>
              <a:rPr lang="en-US" sz="2000">
                <a:latin typeface="Open Sans" panose="020B0606030504020204" pitchFamily="34" charset="0"/>
                <a:ea typeface="Open Sans" panose="020B0606030504020204" pitchFamily="34" charset="0"/>
                <a:cs typeface="Open Sans" panose="020B0606030504020204" pitchFamily="34" charset="0"/>
              </a:rPr>
              <a:t>rasters, the pixel values correspond with </a:t>
            </a:r>
            <a:r>
              <a:rPr lang="en-US" sz="2000" b="1">
                <a:latin typeface="Open Sans" panose="020B0606030504020204" pitchFamily="34" charset="0"/>
                <a:ea typeface="Open Sans" panose="020B0606030504020204" pitchFamily="34" charset="0"/>
                <a:cs typeface="Open Sans" panose="020B0606030504020204" pitchFamily="34" charset="0"/>
              </a:rPr>
              <a:t>categories </a:t>
            </a:r>
          </a:p>
          <a:p>
            <a:pPr marL="1257300" lvl="2" indent="-342900">
              <a:buFontTx/>
              <a:buChar char="-"/>
            </a:pPr>
            <a:r>
              <a:rPr lang="en-US" sz="2000">
                <a:latin typeface="Open Sans" panose="020B0606030504020204" pitchFamily="34" charset="0"/>
                <a:ea typeface="Open Sans" panose="020B0606030504020204" pitchFamily="34" charset="0"/>
                <a:cs typeface="Open Sans" panose="020B0606030504020204" pitchFamily="34" charset="0"/>
              </a:rPr>
              <a:t>Example: land cover</a:t>
            </a:r>
            <a:endParaRPr lang="en-US" sz="2000" b="1">
              <a:latin typeface="Open Sans" panose="020B0606030504020204" pitchFamily="34" charset="0"/>
              <a:ea typeface="Open Sans" panose="020B0606030504020204" pitchFamily="34" charset="0"/>
              <a:cs typeface="Open Sans" panose="020B0606030504020204" pitchFamily="34" charset="0"/>
            </a:endParaRPr>
          </a:p>
          <a:p>
            <a:pPr marL="800100" lvl="1" indent="-342900">
              <a:buFontTx/>
              <a:buChar char="-"/>
            </a:pPr>
            <a:r>
              <a:rPr lang="en-US" sz="2000">
                <a:latin typeface="Open Sans" panose="020B0606030504020204" pitchFamily="34" charset="0"/>
                <a:ea typeface="Open Sans" panose="020B0606030504020204" pitchFamily="34" charset="0"/>
                <a:cs typeface="Open Sans" panose="020B0606030504020204" pitchFamily="34" charset="0"/>
              </a:rPr>
              <a:t>In </a:t>
            </a:r>
            <a:r>
              <a:rPr lang="en-US" sz="2000" i="1">
                <a:latin typeface="Open Sans" panose="020B0606030504020204" pitchFamily="34" charset="0"/>
                <a:ea typeface="Open Sans" panose="020B0606030504020204" pitchFamily="34" charset="0"/>
                <a:cs typeface="Open Sans" panose="020B0606030504020204" pitchFamily="34" charset="0"/>
              </a:rPr>
              <a:t>continuous</a:t>
            </a:r>
            <a:r>
              <a:rPr lang="en-US" sz="2000">
                <a:latin typeface="Open Sans" panose="020B0606030504020204" pitchFamily="34" charset="0"/>
                <a:ea typeface="Open Sans" panose="020B0606030504020204" pitchFamily="34" charset="0"/>
                <a:cs typeface="Open Sans" panose="020B0606030504020204" pitchFamily="34" charset="0"/>
              </a:rPr>
              <a:t> data rasters, pixels correspond with </a:t>
            </a:r>
            <a:r>
              <a:rPr lang="en-US" sz="2000" b="1">
                <a:latin typeface="Open Sans" panose="020B0606030504020204" pitchFamily="34" charset="0"/>
                <a:ea typeface="Open Sans" panose="020B0606030504020204" pitchFamily="34" charset="0"/>
                <a:cs typeface="Open Sans" panose="020B0606030504020204" pitchFamily="34" charset="0"/>
              </a:rPr>
              <a:t>numerical values</a:t>
            </a:r>
          </a:p>
          <a:p>
            <a:pPr marL="1257300" lvl="2" indent="-342900">
              <a:buFontTx/>
              <a:buChar char="-"/>
            </a:pPr>
            <a:r>
              <a:rPr lang="en-US" sz="2000">
                <a:latin typeface="Open Sans" panose="020B0606030504020204" pitchFamily="34" charset="0"/>
                <a:ea typeface="Open Sans" panose="020B0606030504020204" pitchFamily="34" charset="0"/>
                <a:cs typeface="Open Sans" panose="020B0606030504020204" pitchFamily="34" charset="0"/>
              </a:rPr>
              <a:t>Example: population density, elevation</a:t>
            </a:r>
          </a:p>
          <a:p>
            <a:pPr marL="342900" indent="-342900">
              <a:buFontTx/>
              <a:buChar char="-"/>
            </a:pPr>
            <a:r>
              <a:rPr lang="en-US" sz="2000" b="1">
                <a:latin typeface="Open Sans" panose="020B0606030504020204" pitchFamily="34" charset="0"/>
                <a:ea typeface="Open Sans" panose="020B0606030504020204" pitchFamily="34" charset="0"/>
                <a:cs typeface="Open Sans" panose="020B0606030504020204" pitchFamily="34" charset="0"/>
              </a:rPr>
              <a:t>Remote sensing </a:t>
            </a:r>
            <a:r>
              <a:rPr lang="en-US" sz="2000">
                <a:latin typeface="Open Sans" panose="020B0606030504020204" pitchFamily="34" charset="0"/>
                <a:ea typeface="Open Sans" panose="020B0606030504020204" pitchFamily="34" charset="0"/>
                <a:cs typeface="Open Sans" panose="020B0606030504020204" pitchFamily="34" charset="0"/>
              </a:rPr>
              <a:t>(e.g. satellite imaging) data is captured in raster format</a:t>
            </a:r>
          </a:p>
          <a:p>
            <a:pPr marL="342900" indent="-342900">
              <a:buFontTx/>
              <a:buChar char="-"/>
            </a:pPr>
            <a:r>
              <a:rPr lang="en-US" sz="2000">
                <a:latin typeface="Open Sans" panose="020B0606030504020204" pitchFamily="34" charset="0"/>
                <a:ea typeface="Open Sans" panose="020B0606030504020204" pitchFamily="34" charset="0"/>
                <a:cs typeface="Open Sans" panose="020B0606030504020204" pitchFamily="34" charset="0"/>
              </a:rPr>
              <a:t>It is easy to perform mathematical </a:t>
            </a:r>
            <a:r>
              <a:rPr lang="en-US" sz="2000" b="1">
                <a:latin typeface="Open Sans" panose="020B0606030504020204" pitchFamily="34" charset="0"/>
                <a:ea typeface="Open Sans" panose="020B0606030504020204" pitchFamily="34" charset="0"/>
                <a:cs typeface="Open Sans" panose="020B0606030504020204" pitchFamily="34" charset="0"/>
              </a:rPr>
              <a:t>calculations</a:t>
            </a:r>
            <a:r>
              <a:rPr lang="en-US" sz="2000">
                <a:latin typeface="Open Sans" panose="020B0606030504020204" pitchFamily="34" charset="0"/>
                <a:ea typeface="Open Sans" panose="020B0606030504020204" pitchFamily="34" charset="0"/>
                <a:cs typeface="Open Sans" panose="020B0606030504020204" pitchFamily="34" charset="0"/>
              </a:rPr>
              <a:t> with raster data</a:t>
            </a:r>
            <a:endParaRPr lang="en-US" sz="2400">
              <a:latin typeface="Open Sans" panose="020B0606030504020204" pitchFamily="34" charset="0"/>
              <a:ea typeface="Open Sans" panose="020B0606030504020204" pitchFamily="34" charset="0"/>
              <a:cs typeface="Open Sans" panose="020B0606030504020204" pitchFamily="34" charset="0"/>
            </a:endParaRPr>
          </a:p>
          <a:p>
            <a:pPr marL="0" lvl="0" indent="0" algn="l" rtl="0">
              <a:spcBef>
                <a:spcPts val="0"/>
              </a:spcBef>
              <a:spcAft>
                <a:spcPts val="0"/>
              </a:spcAft>
              <a:buNone/>
            </a:pPr>
            <a:endParaRPr lang="en-US"/>
          </a:p>
        </p:txBody>
      </p:sp>
      <p:sp>
        <p:nvSpPr>
          <p:cNvPr id="4" name="Slide Number Placeholder 3"/>
          <p:cNvSpPr>
            <a:spLocks noGrp="1"/>
          </p:cNvSpPr>
          <p:nvPr>
            <p:ph type="sldNum" sz="quarter" idx="5"/>
          </p:nvPr>
        </p:nvSpPr>
        <p:spPr/>
        <p:txBody>
          <a:bodyPr/>
          <a:lstStyle/>
          <a:p>
            <a:fld id="{496A28AF-C390-D94A-86D3-7BD7243CB0E2}" type="slidenum">
              <a:rPr lang="en-US" smtClean="0"/>
              <a:t>6</a:t>
            </a:fld>
            <a:endParaRPr lang="en-US"/>
          </a:p>
        </p:txBody>
      </p:sp>
    </p:spTree>
    <p:extLst>
      <p:ext uri="{BB962C8B-B14F-4D97-AF65-F5344CB8AC3E}">
        <p14:creationId xmlns:p14="http://schemas.microsoft.com/office/powerpoint/2010/main" val="35702759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just">
              <a:lnSpc>
                <a:spcPct val="110000"/>
              </a:lnSpc>
              <a:spcAft>
                <a:spcPts val="169"/>
              </a:spcAft>
              <a:buFont typeface="Wingdings" panose="05000000000000000000" pitchFamily="2" charset="2"/>
              <a:buChar char="q"/>
            </a:pPr>
            <a:r>
              <a:rPr lang="en-GB" sz="2000" b="1">
                <a:latin typeface="Open Sans" panose="020B0606030504020204" pitchFamily="34" charset="0"/>
                <a:ea typeface="Open Sans" panose="020B0606030504020204" pitchFamily="34" charset="0"/>
                <a:cs typeface="Open Sans" panose="020B0606030504020204" pitchFamily="34" charset="0"/>
              </a:rPr>
              <a:t>Tabular data </a:t>
            </a:r>
            <a:r>
              <a:rPr lang="en-GB" sz="2000">
                <a:latin typeface="Open Sans" panose="020B0606030504020204" pitchFamily="34" charset="0"/>
                <a:ea typeface="Open Sans" panose="020B0606030504020204" pitchFamily="34" charset="0"/>
                <a:cs typeface="Open Sans" panose="020B0606030504020204" pitchFamily="34" charset="0"/>
              </a:rPr>
              <a:t>refers to data tables arranged in rows and columns</a:t>
            </a:r>
          </a:p>
          <a:p>
            <a:pPr marL="342900" indent="-342900" algn="just">
              <a:lnSpc>
                <a:spcPct val="110000"/>
              </a:lnSpc>
              <a:spcAft>
                <a:spcPts val="169"/>
              </a:spcAft>
              <a:buFont typeface="Wingdings" panose="05000000000000000000" pitchFamily="2" charset="2"/>
              <a:buChar char="q"/>
            </a:pPr>
            <a:r>
              <a:rPr lang="en-GB" sz="2000">
                <a:latin typeface="Open Sans" panose="020B0606030504020204" pitchFamily="34" charset="0"/>
                <a:ea typeface="Open Sans" panose="020B0606030504020204" pitchFamily="34" charset="0"/>
                <a:cs typeface="Open Sans" panose="020B0606030504020204" pitchFamily="34" charset="0"/>
              </a:rPr>
              <a:t>This data type can be used in GIS if it includes </a:t>
            </a:r>
            <a:r>
              <a:rPr lang="en-GB" sz="2000" b="1">
                <a:latin typeface="Open Sans" panose="020B0606030504020204" pitchFamily="34" charset="0"/>
                <a:ea typeface="Open Sans" panose="020B0606030504020204" pitchFamily="34" charset="0"/>
                <a:cs typeface="Open Sans" panose="020B0606030504020204" pitchFamily="34" charset="0"/>
              </a:rPr>
              <a:t>georeferenced data </a:t>
            </a:r>
            <a:r>
              <a:rPr lang="en-GB" sz="2000">
                <a:latin typeface="Open Sans" panose="020B0606030504020204" pitchFamily="34" charset="0"/>
                <a:ea typeface="Open Sans" panose="020B0606030504020204" pitchFamily="34" charset="0"/>
                <a:cs typeface="Open Sans" panose="020B0606030504020204" pitchFamily="34" charset="0"/>
              </a:rPr>
              <a:t>columns</a:t>
            </a:r>
          </a:p>
          <a:p>
            <a:pPr marL="800100" lvl="1" indent="-342900" algn="just">
              <a:lnSpc>
                <a:spcPct val="110000"/>
              </a:lnSpc>
              <a:spcAft>
                <a:spcPts val="169"/>
              </a:spcAft>
              <a:buFont typeface="Wingdings" panose="05000000000000000000" pitchFamily="2" charset="2"/>
              <a:buChar char="§"/>
            </a:pPr>
            <a:r>
              <a:rPr lang="en-GB" sz="2000">
                <a:latin typeface="Open Sans" panose="020B0606030504020204" pitchFamily="34" charset="0"/>
                <a:ea typeface="Open Sans" panose="020B0606030504020204" pitchFamily="34" charset="0"/>
                <a:cs typeface="Open Sans" panose="020B0606030504020204" pitchFamily="34" charset="0"/>
              </a:rPr>
              <a:t>Tabular data can be used in GIS platforms if it contains geospatial references:</a:t>
            </a:r>
          </a:p>
          <a:p>
            <a:pPr marL="1257300" lvl="2" indent="-342900" algn="just">
              <a:lnSpc>
                <a:spcPct val="110000"/>
              </a:lnSpc>
              <a:spcAft>
                <a:spcPts val="169"/>
              </a:spcAft>
              <a:buFont typeface="Wingdings" panose="05000000000000000000" pitchFamily="2" charset="2"/>
              <a:buChar char="§"/>
            </a:pPr>
            <a:r>
              <a:rPr lang="en-GB" sz="2000" b="1">
                <a:latin typeface="Open Sans" panose="020B0606030504020204" pitchFamily="34" charset="0"/>
                <a:ea typeface="Open Sans" panose="020B0606030504020204" pitchFamily="34" charset="0"/>
                <a:cs typeface="Open Sans" panose="020B0606030504020204" pitchFamily="34" charset="0"/>
              </a:rPr>
              <a:t>Coordinates</a:t>
            </a:r>
            <a:r>
              <a:rPr lang="en-GB" sz="2000">
                <a:latin typeface="Open Sans" panose="020B0606030504020204" pitchFamily="34" charset="0"/>
                <a:ea typeface="Open Sans" panose="020B0606030504020204" pitchFamily="34" charset="0"/>
                <a:cs typeface="Open Sans" panose="020B0606030504020204" pitchFamily="34" charset="0"/>
              </a:rPr>
              <a:t>: point data can be georeferenced using longitude-latitude coordinate pairs. The latitude and longitude values should be recorded, as precisely as possible (including direction like E or W), and in a consistent format (decimal degrees is preferred), in labelled table columns.</a:t>
            </a:r>
          </a:p>
          <a:p>
            <a:pPr marL="1257300" lvl="2" indent="-342900" algn="just">
              <a:lnSpc>
                <a:spcPct val="110000"/>
              </a:lnSpc>
              <a:spcAft>
                <a:spcPts val="169"/>
              </a:spcAft>
              <a:buFont typeface="Wingdings" panose="05000000000000000000" pitchFamily="2" charset="2"/>
              <a:buChar char="§"/>
            </a:pPr>
            <a:r>
              <a:rPr lang="en-GB" sz="2000" b="1">
                <a:latin typeface="Open Sans" panose="020B0606030504020204" pitchFamily="34" charset="0"/>
                <a:ea typeface="Open Sans" panose="020B0606030504020204" pitchFamily="34" charset="0"/>
                <a:cs typeface="Open Sans" panose="020B0606030504020204" pitchFamily="34" charset="0"/>
              </a:rPr>
              <a:t>Administrative Units</a:t>
            </a:r>
            <a:r>
              <a:rPr lang="en-GB" sz="2000">
                <a:latin typeface="Open Sans" panose="020B0606030504020204" pitchFamily="34" charset="0"/>
                <a:ea typeface="Open Sans" panose="020B0606030504020204" pitchFamily="34" charset="0"/>
                <a:cs typeface="Open Sans" panose="020B0606030504020204" pitchFamily="34" charset="0"/>
              </a:rPr>
              <a:t>: data values can be associated with national or subnational (province, state, or municipality) administrative units. The unique feature IDs associated with the vector polygons associated with each unit should be recorded in its own column.</a:t>
            </a:r>
          </a:p>
          <a:p>
            <a:pPr marL="342900" indent="-342900" algn="just">
              <a:lnSpc>
                <a:spcPct val="110000"/>
              </a:lnSpc>
              <a:spcAft>
                <a:spcPts val="169"/>
              </a:spcAft>
              <a:buFont typeface="Wingdings" panose="05000000000000000000" pitchFamily="2" charset="2"/>
              <a:buChar char="q"/>
            </a:pPr>
            <a:r>
              <a:rPr lang="en-GB" sz="2000">
                <a:latin typeface="Open Sans" panose="020B0606030504020204" pitchFamily="34" charset="0"/>
                <a:ea typeface="Open Sans" panose="020B0606030504020204" pitchFamily="34" charset="0"/>
                <a:cs typeface="Open Sans" panose="020B0606030504020204" pitchFamily="34" charset="0"/>
              </a:rPr>
              <a:t>Common uses for tabular data in GIS include </a:t>
            </a:r>
            <a:r>
              <a:rPr lang="en-GB" sz="2000" b="1">
                <a:latin typeface="Open Sans" panose="020B0606030504020204" pitchFamily="34" charset="0"/>
                <a:ea typeface="Open Sans" panose="020B0606030504020204" pitchFamily="34" charset="0"/>
                <a:cs typeface="Open Sans" panose="020B0606030504020204" pitchFamily="34" charset="0"/>
              </a:rPr>
              <a:t>field observations </a:t>
            </a:r>
            <a:r>
              <a:rPr lang="en-GB" sz="2000">
                <a:latin typeface="Open Sans" panose="020B0606030504020204" pitchFamily="34" charset="0"/>
                <a:ea typeface="Open Sans" panose="020B0606030504020204" pitchFamily="34" charset="0"/>
                <a:cs typeface="Open Sans" panose="020B0606030504020204" pitchFamily="34" charset="0"/>
              </a:rPr>
              <a:t>(recorded as coordinates), and </a:t>
            </a:r>
            <a:r>
              <a:rPr lang="en-GB" sz="2000" b="1">
                <a:latin typeface="Open Sans" panose="020B0606030504020204" pitchFamily="34" charset="0"/>
                <a:ea typeface="Open Sans" panose="020B0606030504020204" pitchFamily="34" charset="0"/>
                <a:cs typeface="Open Sans" panose="020B0606030504020204" pitchFamily="34" charset="0"/>
              </a:rPr>
              <a:t>census data </a:t>
            </a:r>
            <a:r>
              <a:rPr lang="en-GB" sz="2000">
                <a:latin typeface="Open Sans" panose="020B0606030504020204" pitchFamily="34" charset="0"/>
                <a:ea typeface="Open Sans" panose="020B0606030504020204" pitchFamily="34" charset="0"/>
                <a:cs typeface="Open Sans" panose="020B0606030504020204" pitchFamily="34" charset="0"/>
              </a:rPr>
              <a:t>(at subnational level)</a:t>
            </a:r>
          </a:p>
          <a:p>
            <a:pPr marL="0" lvl="0" indent="0" algn="l" rtl="0">
              <a:spcBef>
                <a:spcPts val="0"/>
              </a:spcBef>
              <a:spcAft>
                <a:spcPts val="0"/>
              </a:spcAft>
              <a:buNone/>
            </a:pPr>
            <a:endParaRPr lang="en-US"/>
          </a:p>
        </p:txBody>
      </p:sp>
      <p:sp>
        <p:nvSpPr>
          <p:cNvPr id="4" name="Slide Number Placeholder 3"/>
          <p:cNvSpPr>
            <a:spLocks noGrp="1"/>
          </p:cNvSpPr>
          <p:nvPr>
            <p:ph type="sldNum" sz="quarter" idx="5"/>
          </p:nvPr>
        </p:nvSpPr>
        <p:spPr/>
        <p:txBody>
          <a:bodyPr/>
          <a:lstStyle/>
          <a:p>
            <a:fld id="{496A28AF-C390-D94A-86D3-7BD7243CB0E2}" type="slidenum">
              <a:rPr lang="en-US" smtClean="0"/>
              <a:t>7</a:t>
            </a:fld>
            <a:endParaRPr lang="en-US"/>
          </a:p>
        </p:txBody>
      </p:sp>
    </p:spTree>
    <p:extLst>
      <p:ext uri="{BB962C8B-B14F-4D97-AF65-F5344CB8AC3E}">
        <p14:creationId xmlns:p14="http://schemas.microsoft.com/office/powerpoint/2010/main" val="4193319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just">
              <a:lnSpc>
                <a:spcPct val="110000"/>
              </a:lnSpc>
              <a:spcAft>
                <a:spcPts val="169"/>
              </a:spcAft>
              <a:buFont typeface="Wingdings" panose="05000000000000000000" pitchFamily="2" charset="2"/>
              <a:buChar char="q"/>
            </a:pPr>
            <a:r>
              <a:rPr lang="en-GB" sz="2000" b="1">
                <a:latin typeface="Open Sans" panose="020B0606030504020204" pitchFamily="34" charset="0"/>
                <a:ea typeface="Open Sans" panose="020B0606030504020204" pitchFamily="34" charset="0"/>
                <a:cs typeface="Open Sans" panose="020B0606030504020204" pitchFamily="34" charset="0"/>
              </a:rPr>
              <a:t>Tabular data </a:t>
            </a:r>
            <a:r>
              <a:rPr lang="en-GB" sz="2000">
                <a:latin typeface="Open Sans" panose="020B0606030504020204" pitchFamily="34" charset="0"/>
                <a:ea typeface="Open Sans" panose="020B0606030504020204" pitchFamily="34" charset="0"/>
                <a:cs typeface="Open Sans" panose="020B0606030504020204" pitchFamily="34" charset="0"/>
              </a:rPr>
              <a:t>refers to data tables arranged in rows and columns</a:t>
            </a:r>
          </a:p>
          <a:p>
            <a:pPr marL="342900" indent="-342900" algn="just">
              <a:lnSpc>
                <a:spcPct val="110000"/>
              </a:lnSpc>
              <a:spcAft>
                <a:spcPts val="169"/>
              </a:spcAft>
              <a:buFont typeface="Wingdings" panose="05000000000000000000" pitchFamily="2" charset="2"/>
              <a:buChar char="q"/>
            </a:pPr>
            <a:r>
              <a:rPr lang="en-GB" sz="2000">
                <a:latin typeface="Open Sans" panose="020B0606030504020204" pitchFamily="34" charset="0"/>
                <a:ea typeface="Open Sans" panose="020B0606030504020204" pitchFamily="34" charset="0"/>
                <a:cs typeface="Open Sans" panose="020B0606030504020204" pitchFamily="34" charset="0"/>
              </a:rPr>
              <a:t>This data type can be used in GIS if it includes </a:t>
            </a:r>
            <a:r>
              <a:rPr lang="en-GB" sz="2000" b="1">
                <a:latin typeface="Open Sans" panose="020B0606030504020204" pitchFamily="34" charset="0"/>
                <a:ea typeface="Open Sans" panose="020B0606030504020204" pitchFamily="34" charset="0"/>
                <a:cs typeface="Open Sans" panose="020B0606030504020204" pitchFamily="34" charset="0"/>
              </a:rPr>
              <a:t>georeferenced data </a:t>
            </a:r>
            <a:r>
              <a:rPr lang="en-GB" sz="2000">
                <a:latin typeface="Open Sans" panose="020B0606030504020204" pitchFamily="34" charset="0"/>
                <a:ea typeface="Open Sans" panose="020B0606030504020204" pitchFamily="34" charset="0"/>
                <a:cs typeface="Open Sans" panose="020B0606030504020204" pitchFamily="34" charset="0"/>
              </a:rPr>
              <a:t>columns</a:t>
            </a:r>
          </a:p>
          <a:p>
            <a:pPr marL="800100" lvl="1" indent="-342900" algn="just">
              <a:lnSpc>
                <a:spcPct val="110000"/>
              </a:lnSpc>
              <a:spcAft>
                <a:spcPts val="169"/>
              </a:spcAft>
              <a:buFont typeface="Wingdings" panose="05000000000000000000" pitchFamily="2" charset="2"/>
              <a:buChar char="§"/>
            </a:pPr>
            <a:r>
              <a:rPr lang="en-GB" sz="2000">
                <a:latin typeface="Open Sans" panose="020B0606030504020204" pitchFamily="34" charset="0"/>
                <a:ea typeface="Open Sans" panose="020B0606030504020204" pitchFamily="34" charset="0"/>
                <a:cs typeface="Open Sans" panose="020B0606030504020204" pitchFamily="34" charset="0"/>
              </a:rPr>
              <a:t>Tabular data can be used in GIS platforms if it contains geospatial references:</a:t>
            </a:r>
          </a:p>
          <a:p>
            <a:pPr marL="1257300" lvl="2" indent="-342900" algn="just">
              <a:lnSpc>
                <a:spcPct val="110000"/>
              </a:lnSpc>
              <a:spcAft>
                <a:spcPts val="169"/>
              </a:spcAft>
              <a:buFont typeface="Wingdings" panose="05000000000000000000" pitchFamily="2" charset="2"/>
              <a:buChar char="§"/>
            </a:pPr>
            <a:r>
              <a:rPr lang="en-GB" sz="2000" b="1">
                <a:latin typeface="Open Sans" panose="020B0606030504020204" pitchFamily="34" charset="0"/>
                <a:ea typeface="Open Sans" panose="020B0606030504020204" pitchFamily="34" charset="0"/>
                <a:cs typeface="Open Sans" panose="020B0606030504020204" pitchFamily="34" charset="0"/>
              </a:rPr>
              <a:t>Coordinates</a:t>
            </a:r>
            <a:r>
              <a:rPr lang="en-GB" sz="2000">
                <a:latin typeface="Open Sans" panose="020B0606030504020204" pitchFamily="34" charset="0"/>
                <a:ea typeface="Open Sans" panose="020B0606030504020204" pitchFamily="34" charset="0"/>
                <a:cs typeface="Open Sans" panose="020B0606030504020204" pitchFamily="34" charset="0"/>
              </a:rPr>
              <a:t>: point data can be georeferenced using longitude-latitude coordinate pairs. The latitude and longitude values should be recorded, as precisely as possible (including direction like E or W), and in a consistent format (decimal degrees is preferred), in labelled table columns.</a:t>
            </a:r>
          </a:p>
          <a:p>
            <a:pPr marL="1257300" lvl="2" indent="-342900" algn="just">
              <a:lnSpc>
                <a:spcPct val="110000"/>
              </a:lnSpc>
              <a:spcAft>
                <a:spcPts val="169"/>
              </a:spcAft>
              <a:buFont typeface="Wingdings" panose="05000000000000000000" pitchFamily="2" charset="2"/>
              <a:buChar char="§"/>
            </a:pPr>
            <a:r>
              <a:rPr lang="en-GB" sz="2000" b="1">
                <a:latin typeface="Open Sans" panose="020B0606030504020204" pitchFamily="34" charset="0"/>
                <a:ea typeface="Open Sans" panose="020B0606030504020204" pitchFamily="34" charset="0"/>
                <a:cs typeface="Open Sans" panose="020B0606030504020204" pitchFamily="34" charset="0"/>
              </a:rPr>
              <a:t>Administrative Units</a:t>
            </a:r>
            <a:r>
              <a:rPr lang="en-GB" sz="2000">
                <a:latin typeface="Open Sans" panose="020B0606030504020204" pitchFamily="34" charset="0"/>
                <a:ea typeface="Open Sans" panose="020B0606030504020204" pitchFamily="34" charset="0"/>
                <a:cs typeface="Open Sans" panose="020B0606030504020204" pitchFamily="34" charset="0"/>
              </a:rPr>
              <a:t>: data values can be associated with national or subnational (province, state, or municipality) administrative units. The unique feature IDs associated with the vector polygons associated with each unit should be recorded in its own column.</a:t>
            </a:r>
          </a:p>
          <a:p>
            <a:pPr marL="342900" indent="-342900" algn="just">
              <a:lnSpc>
                <a:spcPct val="110000"/>
              </a:lnSpc>
              <a:spcAft>
                <a:spcPts val="169"/>
              </a:spcAft>
              <a:buFont typeface="Wingdings" panose="05000000000000000000" pitchFamily="2" charset="2"/>
              <a:buChar char="q"/>
            </a:pPr>
            <a:r>
              <a:rPr lang="en-GB" sz="2000">
                <a:latin typeface="Open Sans" panose="020B0606030504020204" pitchFamily="34" charset="0"/>
                <a:ea typeface="Open Sans" panose="020B0606030504020204" pitchFamily="34" charset="0"/>
                <a:cs typeface="Open Sans" panose="020B0606030504020204" pitchFamily="34" charset="0"/>
              </a:rPr>
              <a:t>Common uses for tabular data in GIS include </a:t>
            </a:r>
            <a:r>
              <a:rPr lang="en-GB" sz="2000" b="1">
                <a:latin typeface="Open Sans" panose="020B0606030504020204" pitchFamily="34" charset="0"/>
                <a:ea typeface="Open Sans" panose="020B0606030504020204" pitchFamily="34" charset="0"/>
                <a:cs typeface="Open Sans" panose="020B0606030504020204" pitchFamily="34" charset="0"/>
              </a:rPr>
              <a:t>field observations </a:t>
            </a:r>
            <a:r>
              <a:rPr lang="en-GB" sz="2000">
                <a:latin typeface="Open Sans" panose="020B0606030504020204" pitchFamily="34" charset="0"/>
                <a:ea typeface="Open Sans" panose="020B0606030504020204" pitchFamily="34" charset="0"/>
                <a:cs typeface="Open Sans" panose="020B0606030504020204" pitchFamily="34" charset="0"/>
              </a:rPr>
              <a:t>(recorded as coordinates), and </a:t>
            </a:r>
            <a:r>
              <a:rPr lang="en-GB" sz="2000" b="1">
                <a:latin typeface="Open Sans" panose="020B0606030504020204" pitchFamily="34" charset="0"/>
                <a:ea typeface="Open Sans" panose="020B0606030504020204" pitchFamily="34" charset="0"/>
                <a:cs typeface="Open Sans" panose="020B0606030504020204" pitchFamily="34" charset="0"/>
              </a:rPr>
              <a:t>census data </a:t>
            </a:r>
            <a:r>
              <a:rPr lang="en-GB" sz="2000">
                <a:latin typeface="Open Sans" panose="020B0606030504020204" pitchFamily="34" charset="0"/>
                <a:ea typeface="Open Sans" panose="020B0606030504020204" pitchFamily="34" charset="0"/>
                <a:cs typeface="Open Sans" panose="020B0606030504020204" pitchFamily="34" charset="0"/>
              </a:rPr>
              <a:t>(at subnational level)</a:t>
            </a:r>
          </a:p>
          <a:p>
            <a:pPr marL="0" lvl="0" indent="0" algn="l" rtl="0">
              <a:spcBef>
                <a:spcPts val="0"/>
              </a:spcBef>
              <a:spcAft>
                <a:spcPts val="0"/>
              </a:spcAft>
              <a:buNone/>
            </a:pPr>
            <a:endParaRPr lang="en-US"/>
          </a:p>
        </p:txBody>
      </p:sp>
      <p:sp>
        <p:nvSpPr>
          <p:cNvPr id="4" name="Slide Number Placeholder 3"/>
          <p:cNvSpPr>
            <a:spLocks noGrp="1"/>
          </p:cNvSpPr>
          <p:nvPr>
            <p:ph type="sldNum" sz="quarter" idx="5"/>
          </p:nvPr>
        </p:nvSpPr>
        <p:spPr/>
        <p:txBody>
          <a:bodyPr/>
          <a:lstStyle/>
          <a:p>
            <a:fld id="{496A28AF-C390-D94A-86D3-7BD7243CB0E2}" type="slidenum">
              <a:rPr lang="en-US" smtClean="0"/>
              <a:t>8</a:t>
            </a:fld>
            <a:endParaRPr lang="en-US"/>
          </a:p>
        </p:txBody>
      </p:sp>
    </p:spTree>
    <p:extLst>
      <p:ext uri="{BB962C8B-B14F-4D97-AF65-F5344CB8AC3E}">
        <p14:creationId xmlns:p14="http://schemas.microsoft.com/office/powerpoint/2010/main" val="12219411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just">
              <a:lnSpc>
                <a:spcPct val="110000"/>
              </a:lnSpc>
              <a:spcAft>
                <a:spcPts val="169"/>
              </a:spcAft>
              <a:buFont typeface="Wingdings" panose="05000000000000000000" pitchFamily="2" charset="2"/>
              <a:buChar char="q"/>
            </a:pPr>
            <a:r>
              <a:rPr lang="en-GB" sz="2000" b="1" dirty="0">
                <a:latin typeface="Open Sans" panose="020B0606030504020204" pitchFamily="34" charset="0"/>
                <a:ea typeface="Open Sans" panose="020B0606030504020204" pitchFamily="34" charset="0"/>
                <a:cs typeface="Open Sans" panose="020B0606030504020204" pitchFamily="34" charset="0"/>
              </a:rPr>
              <a:t>Tabular data </a:t>
            </a:r>
            <a:r>
              <a:rPr lang="en-GB" sz="2000" dirty="0">
                <a:latin typeface="Open Sans" panose="020B0606030504020204" pitchFamily="34" charset="0"/>
                <a:ea typeface="Open Sans" panose="020B0606030504020204" pitchFamily="34" charset="0"/>
                <a:cs typeface="Open Sans" panose="020B0606030504020204" pitchFamily="34" charset="0"/>
              </a:rPr>
              <a:t>refers to data tables arranged in rows and columns</a:t>
            </a:r>
          </a:p>
          <a:p>
            <a:pPr marL="342900" indent="-342900" algn="just">
              <a:lnSpc>
                <a:spcPct val="110000"/>
              </a:lnSpc>
              <a:spcAft>
                <a:spcPts val="169"/>
              </a:spcAft>
              <a:buFont typeface="Wingdings" panose="05000000000000000000" pitchFamily="2" charset="2"/>
              <a:buChar char="q"/>
            </a:pPr>
            <a:r>
              <a:rPr lang="en-GB" sz="2000" dirty="0">
                <a:latin typeface="Open Sans" panose="020B0606030504020204" pitchFamily="34" charset="0"/>
                <a:ea typeface="Open Sans" panose="020B0606030504020204" pitchFamily="34" charset="0"/>
                <a:cs typeface="Open Sans" panose="020B0606030504020204" pitchFamily="34" charset="0"/>
              </a:rPr>
              <a:t>This data type can be used in GIS if it includes </a:t>
            </a:r>
            <a:r>
              <a:rPr lang="en-GB" sz="2000" b="1" dirty="0">
                <a:latin typeface="Open Sans" panose="020B0606030504020204" pitchFamily="34" charset="0"/>
                <a:ea typeface="Open Sans" panose="020B0606030504020204" pitchFamily="34" charset="0"/>
                <a:cs typeface="Open Sans" panose="020B0606030504020204" pitchFamily="34" charset="0"/>
              </a:rPr>
              <a:t>georeferenced data </a:t>
            </a:r>
            <a:r>
              <a:rPr lang="en-GB" sz="2000" dirty="0">
                <a:latin typeface="Open Sans" panose="020B0606030504020204" pitchFamily="34" charset="0"/>
                <a:ea typeface="Open Sans" panose="020B0606030504020204" pitchFamily="34" charset="0"/>
                <a:cs typeface="Open Sans" panose="020B0606030504020204" pitchFamily="34" charset="0"/>
              </a:rPr>
              <a:t>columns</a:t>
            </a:r>
          </a:p>
          <a:p>
            <a:pPr marL="800100" lvl="1" indent="-342900" algn="just">
              <a:lnSpc>
                <a:spcPct val="110000"/>
              </a:lnSpc>
              <a:spcAft>
                <a:spcPts val="169"/>
              </a:spcAft>
              <a:buFont typeface="Wingdings" panose="05000000000000000000" pitchFamily="2" charset="2"/>
              <a:buChar char="§"/>
            </a:pPr>
            <a:r>
              <a:rPr lang="en-GB" sz="2000" dirty="0">
                <a:latin typeface="Open Sans" panose="020B0606030504020204" pitchFamily="34" charset="0"/>
                <a:ea typeface="Open Sans" panose="020B0606030504020204" pitchFamily="34" charset="0"/>
                <a:cs typeface="Open Sans" panose="020B0606030504020204" pitchFamily="34" charset="0"/>
              </a:rPr>
              <a:t>Tabular data can be used in GIS platforms if it contains geospatial references:</a:t>
            </a:r>
          </a:p>
          <a:p>
            <a:pPr marL="1257300" lvl="2" indent="-342900" algn="just">
              <a:lnSpc>
                <a:spcPct val="110000"/>
              </a:lnSpc>
              <a:spcAft>
                <a:spcPts val="169"/>
              </a:spcAft>
              <a:buFont typeface="Wingdings" panose="05000000000000000000" pitchFamily="2" charset="2"/>
              <a:buChar char="§"/>
            </a:pPr>
            <a:r>
              <a:rPr lang="en-GB" sz="2000" b="1" dirty="0">
                <a:latin typeface="Open Sans" panose="020B0606030504020204" pitchFamily="34" charset="0"/>
                <a:ea typeface="Open Sans" panose="020B0606030504020204" pitchFamily="34" charset="0"/>
                <a:cs typeface="Open Sans" panose="020B0606030504020204" pitchFamily="34" charset="0"/>
              </a:rPr>
              <a:t>Coordinates</a:t>
            </a:r>
            <a:r>
              <a:rPr lang="en-GB" sz="2000" dirty="0">
                <a:latin typeface="Open Sans" panose="020B0606030504020204" pitchFamily="34" charset="0"/>
                <a:ea typeface="Open Sans" panose="020B0606030504020204" pitchFamily="34" charset="0"/>
                <a:cs typeface="Open Sans" panose="020B0606030504020204" pitchFamily="34" charset="0"/>
              </a:rPr>
              <a:t>: point data can be georeferenced using longitude-latitude coordinate pairs. The latitude and longitude values should be recorded, as precisely as possible (including direction like E or W), and in a consistent format (decimal degrees is preferred), in labelled table columns.</a:t>
            </a:r>
          </a:p>
          <a:p>
            <a:pPr marL="1257300" lvl="2" indent="-342900" algn="just">
              <a:lnSpc>
                <a:spcPct val="110000"/>
              </a:lnSpc>
              <a:spcAft>
                <a:spcPts val="169"/>
              </a:spcAft>
              <a:buFont typeface="Wingdings" panose="05000000000000000000" pitchFamily="2" charset="2"/>
              <a:buChar char="§"/>
            </a:pPr>
            <a:r>
              <a:rPr lang="en-GB" sz="2000" b="1" dirty="0">
                <a:latin typeface="Open Sans" panose="020B0606030504020204" pitchFamily="34" charset="0"/>
                <a:ea typeface="Open Sans" panose="020B0606030504020204" pitchFamily="34" charset="0"/>
                <a:cs typeface="Open Sans" panose="020B0606030504020204" pitchFamily="34" charset="0"/>
              </a:rPr>
              <a:t>Administrative Units</a:t>
            </a:r>
            <a:r>
              <a:rPr lang="en-GB" sz="2000" dirty="0">
                <a:latin typeface="Open Sans" panose="020B0606030504020204" pitchFamily="34" charset="0"/>
                <a:ea typeface="Open Sans" panose="020B0606030504020204" pitchFamily="34" charset="0"/>
                <a:cs typeface="Open Sans" panose="020B0606030504020204" pitchFamily="34" charset="0"/>
              </a:rPr>
              <a:t>: data values can be associated with national or subnational (province, state, or municipality) administrative units. The unique feature IDs associated with the vector polygons associated with each unit should be recorded in its own column.</a:t>
            </a:r>
          </a:p>
          <a:p>
            <a:pPr marL="342900" indent="-342900" algn="just">
              <a:lnSpc>
                <a:spcPct val="110000"/>
              </a:lnSpc>
              <a:spcAft>
                <a:spcPts val="169"/>
              </a:spcAft>
              <a:buFont typeface="Wingdings" panose="05000000000000000000" pitchFamily="2" charset="2"/>
              <a:buChar char="q"/>
            </a:pPr>
            <a:r>
              <a:rPr lang="en-GB" sz="2000" dirty="0">
                <a:latin typeface="Open Sans" panose="020B0606030504020204" pitchFamily="34" charset="0"/>
                <a:ea typeface="Open Sans" panose="020B0606030504020204" pitchFamily="34" charset="0"/>
                <a:cs typeface="Open Sans" panose="020B0606030504020204" pitchFamily="34" charset="0"/>
              </a:rPr>
              <a:t>Common uses for tabular data in GIS include </a:t>
            </a:r>
            <a:r>
              <a:rPr lang="en-GB" sz="2000" b="1" dirty="0">
                <a:latin typeface="Open Sans" panose="020B0606030504020204" pitchFamily="34" charset="0"/>
                <a:ea typeface="Open Sans" panose="020B0606030504020204" pitchFamily="34" charset="0"/>
                <a:cs typeface="Open Sans" panose="020B0606030504020204" pitchFamily="34" charset="0"/>
              </a:rPr>
              <a:t>field observations </a:t>
            </a:r>
            <a:r>
              <a:rPr lang="en-GB" sz="2000" dirty="0">
                <a:latin typeface="Open Sans" panose="020B0606030504020204" pitchFamily="34" charset="0"/>
                <a:ea typeface="Open Sans" panose="020B0606030504020204" pitchFamily="34" charset="0"/>
                <a:cs typeface="Open Sans" panose="020B0606030504020204" pitchFamily="34" charset="0"/>
              </a:rPr>
              <a:t>(recorded as coordinates), and </a:t>
            </a:r>
            <a:r>
              <a:rPr lang="en-GB" sz="2000" b="1" dirty="0">
                <a:latin typeface="Open Sans" panose="020B0606030504020204" pitchFamily="34" charset="0"/>
                <a:ea typeface="Open Sans" panose="020B0606030504020204" pitchFamily="34" charset="0"/>
                <a:cs typeface="Open Sans" panose="020B0606030504020204" pitchFamily="34" charset="0"/>
              </a:rPr>
              <a:t>census data </a:t>
            </a:r>
            <a:r>
              <a:rPr lang="en-GB" sz="2000" dirty="0">
                <a:latin typeface="Open Sans" panose="020B0606030504020204" pitchFamily="34" charset="0"/>
                <a:ea typeface="Open Sans" panose="020B0606030504020204" pitchFamily="34" charset="0"/>
                <a:cs typeface="Open Sans" panose="020B0606030504020204" pitchFamily="34" charset="0"/>
              </a:rPr>
              <a:t>(at subnational level)</a:t>
            </a:r>
          </a:p>
          <a:p>
            <a:pPr marL="0" lvl="0" indent="0" algn="l" rtl="0">
              <a:spcBef>
                <a:spcPts val="0"/>
              </a:spcBef>
              <a:spcAft>
                <a:spcPts val="0"/>
              </a:spcAft>
              <a:buNone/>
            </a:pPr>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9</a:t>
            </a:fld>
            <a:endParaRPr lang="en-US"/>
          </a:p>
        </p:txBody>
      </p:sp>
    </p:spTree>
    <p:extLst>
      <p:ext uri="{BB962C8B-B14F-4D97-AF65-F5344CB8AC3E}">
        <p14:creationId xmlns:p14="http://schemas.microsoft.com/office/powerpoint/2010/main" val="8885246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just">
              <a:lnSpc>
                <a:spcPct val="110000"/>
              </a:lnSpc>
              <a:spcAft>
                <a:spcPts val="169"/>
              </a:spcAft>
              <a:buFont typeface="Wingdings" panose="05000000000000000000" pitchFamily="2" charset="2"/>
              <a:buChar char="q"/>
            </a:pPr>
            <a:r>
              <a:rPr lang="en-GB" sz="2000" b="1">
                <a:latin typeface="Open Sans" panose="020B0606030504020204" pitchFamily="34" charset="0"/>
                <a:ea typeface="Open Sans" panose="020B0606030504020204" pitchFamily="34" charset="0"/>
                <a:cs typeface="Open Sans" panose="020B0606030504020204" pitchFamily="34" charset="0"/>
              </a:rPr>
              <a:t>Map Projection </a:t>
            </a:r>
            <a:r>
              <a:rPr lang="en-GB" sz="2000">
                <a:latin typeface="Open Sans" panose="020B0606030504020204" pitchFamily="34" charset="0"/>
                <a:ea typeface="Open Sans" panose="020B0606030504020204" pitchFamily="34" charset="0"/>
                <a:cs typeface="Open Sans" panose="020B0606030504020204" pitchFamily="34" charset="0"/>
              </a:rPr>
              <a:t>refers to the method used to depict 3-dimension data (the earth’s surface) in a 2-dimensional representation (a map). A projection may preserve shape, or area, or some compromise of the two, however an exact replication of the 3-dimensional shapes in not possible, so the projection chosen will influence how data appears in GIS platforms.</a:t>
            </a:r>
          </a:p>
          <a:p>
            <a:pPr marL="342900" indent="-342900" algn="just">
              <a:lnSpc>
                <a:spcPct val="110000"/>
              </a:lnSpc>
              <a:spcAft>
                <a:spcPts val="169"/>
              </a:spcAft>
              <a:buFont typeface="Wingdings" panose="05000000000000000000" pitchFamily="2" charset="2"/>
              <a:buChar char="q"/>
            </a:pPr>
            <a:r>
              <a:rPr lang="en-GB" sz="2000">
                <a:latin typeface="Open Sans" panose="020B0606030504020204" pitchFamily="34" charset="0"/>
                <a:ea typeface="Open Sans" panose="020B0606030504020204" pitchFamily="34" charset="0"/>
                <a:cs typeface="Open Sans" panose="020B0606030504020204" pitchFamily="34" charset="0"/>
              </a:rPr>
              <a:t>Projections are specified in GIS using a </a:t>
            </a:r>
            <a:r>
              <a:rPr lang="en-GB" sz="2000" b="1">
                <a:latin typeface="Open Sans" panose="020B0606030504020204" pitchFamily="34" charset="0"/>
                <a:ea typeface="Open Sans" panose="020B0606030504020204" pitchFamily="34" charset="0"/>
                <a:cs typeface="Open Sans" panose="020B0606030504020204" pitchFamily="34" charset="0"/>
              </a:rPr>
              <a:t>coordinate reference system (CRS)</a:t>
            </a:r>
          </a:p>
          <a:p>
            <a:pPr marL="342900" indent="-342900" algn="just">
              <a:lnSpc>
                <a:spcPct val="110000"/>
              </a:lnSpc>
              <a:spcAft>
                <a:spcPts val="169"/>
              </a:spcAft>
              <a:buFont typeface="Wingdings" panose="05000000000000000000" pitchFamily="2" charset="2"/>
              <a:buChar char="q"/>
            </a:pPr>
            <a:r>
              <a:rPr lang="en-GB" sz="2000">
                <a:latin typeface="Open Sans" panose="020B0606030504020204" pitchFamily="34" charset="0"/>
                <a:ea typeface="Open Sans" panose="020B0606030504020204" pitchFamily="34" charset="0"/>
                <a:cs typeface="Open Sans" panose="020B0606030504020204" pitchFamily="34" charset="0"/>
              </a:rPr>
              <a:t>Each CRS has a specified unit:</a:t>
            </a:r>
          </a:p>
          <a:p>
            <a:pPr marL="800100" lvl="1" indent="-342900" algn="just">
              <a:lnSpc>
                <a:spcPct val="110000"/>
              </a:lnSpc>
              <a:spcAft>
                <a:spcPts val="169"/>
              </a:spcAft>
              <a:buFont typeface="Wingdings" panose="05000000000000000000" pitchFamily="2" charset="2"/>
              <a:buChar char="§"/>
            </a:pPr>
            <a:r>
              <a:rPr lang="en-GB" sz="2000" b="1">
                <a:latin typeface="Open Sans" panose="020B0606030504020204" pitchFamily="34" charset="0"/>
                <a:ea typeface="Open Sans" panose="020B0606030504020204" pitchFamily="34" charset="0"/>
                <a:cs typeface="Open Sans" panose="020B0606030504020204" pitchFamily="34" charset="0"/>
              </a:rPr>
              <a:t>Meters</a:t>
            </a:r>
            <a:r>
              <a:rPr lang="en-GB" sz="2000">
                <a:latin typeface="Open Sans" panose="020B0606030504020204" pitchFamily="34" charset="0"/>
                <a:ea typeface="Open Sans" panose="020B0606030504020204" pitchFamily="34" charset="0"/>
                <a:cs typeface="Open Sans" panose="020B0606030504020204" pitchFamily="34" charset="0"/>
              </a:rPr>
              <a:t>: A CRS denominated in meters can be useful for geoprocessing operations that require inputs in metric units</a:t>
            </a:r>
          </a:p>
          <a:p>
            <a:pPr marL="800100" lvl="1" indent="-342900" algn="just">
              <a:lnSpc>
                <a:spcPct val="110000"/>
              </a:lnSpc>
              <a:spcAft>
                <a:spcPts val="169"/>
              </a:spcAft>
              <a:buFont typeface="Wingdings" panose="05000000000000000000" pitchFamily="2" charset="2"/>
              <a:buChar char="§"/>
            </a:pPr>
            <a:r>
              <a:rPr lang="en-GB" sz="2000" b="1">
                <a:latin typeface="Open Sans" panose="020B0606030504020204" pitchFamily="34" charset="0"/>
                <a:ea typeface="Open Sans" panose="020B0606030504020204" pitchFamily="34" charset="0"/>
                <a:cs typeface="Open Sans" panose="020B0606030504020204" pitchFamily="34" charset="0"/>
              </a:rPr>
              <a:t>Degrees</a:t>
            </a:r>
            <a:r>
              <a:rPr lang="en-GB" sz="2000">
                <a:latin typeface="Open Sans" panose="020B0606030504020204" pitchFamily="34" charset="0"/>
                <a:ea typeface="Open Sans" panose="020B0606030504020204" pitchFamily="34" charset="0"/>
                <a:cs typeface="Open Sans" panose="020B0606030504020204" pitchFamily="34" charset="0"/>
              </a:rPr>
              <a:t>: A CRS denominated in degrees provides a better user experience in GIS platforms</a:t>
            </a:r>
            <a:endParaRPr lang="en-GB" sz="2000" b="1">
              <a:latin typeface="Open Sans" panose="020B0606030504020204" pitchFamily="34" charset="0"/>
              <a:ea typeface="Open Sans" panose="020B0606030504020204" pitchFamily="34" charset="0"/>
              <a:cs typeface="Open Sans" panose="020B0606030504020204" pitchFamily="34" charset="0"/>
            </a:endParaRPr>
          </a:p>
          <a:p>
            <a:pPr marL="0" lvl="0" indent="0" algn="l" rtl="0">
              <a:spcBef>
                <a:spcPts val="0"/>
              </a:spcBef>
              <a:spcAft>
                <a:spcPts val="0"/>
              </a:spcAft>
              <a:buNone/>
            </a:pPr>
            <a:r>
              <a:rPr lang="en-US"/>
              <a:t>- You may need to define or convert (reproject) your data to execute certain geoprocessing functions</a:t>
            </a:r>
          </a:p>
        </p:txBody>
      </p:sp>
      <p:sp>
        <p:nvSpPr>
          <p:cNvPr id="4" name="Slide Number Placeholder 3"/>
          <p:cNvSpPr>
            <a:spLocks noGrp="1"/>
          </p:cNvSpPr>
          <p:nvPr>
            <p:ph type="sldNum" sz="quarter" idx="5"/>
          </p:nvPr>
        </p:nvSpPr>
        <p:spPr/>
        <p:txBody>
          <a:bodyPr/>
          <a:lstStyle/>
          <a:p>
            <a:fld id="{496A28AF-C390-D94A-86D3-7BD7243CB0E2}" type="slidenum">
              <a:rPr lang="en-US" smtClean="0"/>
              <a:t>10</a:t>
            </a:fld>
            <a:endParaRPr lang="en-US"/>
          </a:p>
        </p:txBody>
      </p:sp>
    </p:spTree>
    <p:extLst>
      <p:ext uri="{BB962C8B-B14F-4D97-AF65-F5344CB8AC3E}">
        <p14:creationId xmlns:p14="http://schemas.microsoft.com/office/powerpoint/2010/main" val="893733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66DA8-85AD-2739-0C81-4F550A31B68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B5AA9A0-6EA2-04CD-17E6-1B22C4A2A13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18ECE27-3D50-7DDE-83C0-AAC5C4378A76}"/>
              </a:ext>
            </a:extLst>
          </p:cNvPr>
          <p:cNvSpPr>
            <a:spLocks noGrp="1"/>
          </p:cNvSpPr>
          <p:nvPr>
            <p:ph type="dt" sz="half" idx="10"/>
          </p:nvPr>
        </p:nvSpPr>
        <p:spPr/>
        <p:txBody>
          <a:bodyPr/>
          <a:lstStyle/>
          <a:p>
            <a:fld id="{3058FF47-5FC0-4370-9397-6B35D4135F32}" type="datetimeFigureOut">
              <a:rPr lang="en-US" smtClean="0"/>
              <a:t>11/3/23</a:t>
            </a:fld>
            <a:endParaRPr lang="en-US"/>
          </a:p>
        </p:txBody>
      </p:sp>
      <p:sp>
        <p:nvSpPr>
          <p:cNvPr id="5" name="Footer Placeholder 4">
            <a:extLst>
              <a:ext uri="{FF2B5EF4-FFF2-40B4-BE49-F238E27FC236}">
                <a16:creationId xmlns:a16="http://schemas.microsoft.com/office/drawing/2014/main" id="{C1185548-1000-9607-6831-6168D92295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05C2E9-7EC9-94C2-D71A-5CA61D2F3BC2}"/>
              </a:ext>
            </a:extLst>
          </p:cNvPr>
          <p:cNvSpPr>
            <a:spLocks noGrp="1"/>
          </p:cNvSpPr>
          <p:nvPr>
            <p:ph type="sldNum" sz="quarter" idx="12"/>
          </p:nvPr>
        </p:nvSpPr>
        <p:spPr/>
        <p:txBody>
          <a:bodyPr/>
          <a:lstStyle/>
          <a:p>
            <a:fld id="{547041C7-BADC-4657-9EF5-8847DB5A2A0E}" type="slidenum">
              <a:rPr lang="en-US" smtClean="0"/>
              <a:t>‹#›</a:t>
            </a:fld>
            <a:endParaRPr lang="en-US"/>
          </a:p>
        </p:txBody>
      </p:sp>
    </p:spTree>
    <p:extLst>
      <p:ext uri="{BB962C8B-B14F-4D97-AF65-F5344CB8AC3E}">
        <p14:creationId xmlns:p14="http://schemas.microsoft.com/office/powerpoint/2010/main" val="3032653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36A9F-C053-458E-4B00-6A256D21AB7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6E75B7B-925B-9904-0D4B-5AAFC1FA0A6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91201E-E282-9A39-0B78-6D592A2C38D9}"/>
              </a:ext>
            </a:extLst>
          </p:cNvPr>
          <p:cNvSpPr>
            <a:spLocks noGrp="1"/>
          </p:cNvSpPr>
          <p:nvPr>
            <p:ph type="dt" sz="half" idx="10"/>
          </p:nvPr>
        </p:nvSpPr>
        <p:spPr/>
        <p:txBody>
          <a:bodyPr/>
          <a:lstStyle/>
          <a:p>
            <a:fld id="{3058FF47-5FC0-4370-9397-6B35D4135F32}" type="datetimeFigureOut">
              <a:rPr lang="en-US" smtClean="0"/>
              <a:t>11/3/23</a:t>
            </a:fld>
            <a:endParaRPr lang="en-US"/>
          </a:p>
        </p:txBody>
      </p:sp>
      <p:sp>
        <p:nvSpPr>
          <p:cNvPr id="5" name="Footer Placeholder 4">
            <a:extLst>
              <a:ext uri="{FF2B5EF4-FFF2-40B4-BE49-F238E27FC236}">
                <a16:creationId xmlns:a16="http://schemas.microsoft.com/office/drawing/2014/main" id="{5EDA0196-E54A-AC46-2170-84E3739275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BA44BA-E642-626D-6F19-BC8B817897BA}"/>
              </a:ext>
            </a:extLst>
          </p:cNvPr>
          <p:cNvSpPr>
            <a:spLocks noGrp="1"/>
          </p:cNvSpPr>
          <p:nvPr>
            <p:ph type="sldNum" sz="quarter" idx="12"/>
          </p:nvPr>
        </p:nvSpPr>
        <p:spPr/>
        <p:txBody>
          <a:bodyPr/>
          <a:lstStyle/>
          <a:p>
            <a:fld id="{547041C7-BADC-4657-9EF5-8847DB5A2A0E}" type="slidenum">
              <a:rPr lang="en-US" smtClean="0"/>
              <a:t>‹#›</a:t>
            </a:fld>
            <a:endParaRPr lang="en-US"/>
          </a:p>
        </p:txBody>
      </p:sp>
    </p:spTree>
    <p:extLst>
      <p:ext uri="{BB962C8B-B14F-4D97-AF65-F5344CB8AC3E}">
        <p14:creationId xmlns:p14="http://schemas.microsoft.com/office/powerpoint/2010/main" val="1257945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1D8C4C-88D1-F14C-E485-2BEB5F160F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9CAB18B-7D57-1837-A0CC-73C71C56C3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B3C144-0D41-C027-FF63-92D64DB9F433}"/>
              </a:ext>
            </a:extLst>
          </p:cNvPr>
          <p:cNvSpPr>
            <a:spLocks noGrp="1"/>
          </p:cNvSpPr>
          <p:nvPr>
            <p:ph type="dt" sz="half" idx="10"/>
          </p:nvPr>
        </p:nvSpPr>
        <p:spPr/>
        <p:txBody>
          <a:bodyPr/>
          <a:lstStyle/>
          <a:p>
            <a:fld id="{3058FF47-5FC0-4370-9397-6B35D4135F32}" type="datetimeFigureOut">
              <a:rPr lang="en-US" smtClean="0"/>
              <a:t>11/3/23</a:t>
            </a:fld>
            <a:endParaRPr lang="en-US"/>
          </a:p>
        </p:txBody>
      </p:sp>
      <p:sp>
        <p:nvSpPr>
          <p:cNvPr id="5" name="Footer Placeholder 4">
            <a:extLst>
              <a:ext uri="{FF2B5EF4-FFF2-40B4-BE49-F238E27FC236}">
                <a16:creationId xmlns:a16="http://schemas.microsoft.com/office/drawing/2014/main" id="{3CE20B2D-842D-7BD1-620C-E855C14AE3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A99CF9-4C88-B23B-DF21-C262448620D3}"/>
              </a:ext>
            </a:extLst>
          </p:cNvPr>
          <p:cNvSpPr>
            <a:spLocks noGrp="1"/>
          </p:cNvSpPr>
          <p:nvPr>
            <p:ph type="sldNum" sz="quarter" idx="12"/>
          </p:nvPr>
        </p:nvSpPr>
        <p:spPr/>
        <p:txBody>
          <a:bodyPr/>
          <a:lstStyle/>
          <a:p>
            <a:fld id="{547041C7-BADC-4657-9EF5-8847DB5A2A0E}" type="slidenum">
              <a:rPr lang="en-US" smtClean="0"/>
              <a:t>‹#›</a:t>
            </a:fld>
            <a:endParaRPr lang="en-US"/>
          </a:p>
        </p:txBody>
      </p:sp>
    </p:spTree>
    <p:extLst>
      <p:ext uri="{BB962C8B-B14F-4D97-AF65-F5344CB8AC3E}">
        <p14:creationId xmlns:p14="http://schemas.microsoft.com/office/powerpoint/2010/main" val="27151303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1_Title Slide">
    <p:spTree>
      <p:nvGrpSpPr>
        <p:cNvPr id="1" name=""/>
        <p:cNvGrpSpPr/>
        <p:nvPr/>
      </p:nvGrpSpPr>
      <p:grpSpPr>
        <a:xfrm>
          <a:off x="0" y="0"/>
          <a:ext cx="0" cy="0"/>
          <a:chOff x="0" y="0"/>
          <a:chExt cx="0" cy="0"/>
        </a:xfrm>
      </p:grpSpPr>
      <p:pic>
        <p:nvPicPr>
          <p:cNvPr id="10" name="Picture 9" descr="A picture containing website&#10;&#10;Description automatically generated">
            <a:extLst>
              <a:ext uri="{FF2B5EF4-FFF2-40B4-BE49-F238E27FC236}">
                <a16:creationId xmlns:a16="http://schemas.microsoft.com/office/drawing/2014/main" id="{A6FC3F3C-0927-3B49-8F4A-1D6727D65504}"/>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9936F72-36AE-E148-8A58-19CDDF21EF6B}"/>
              </a:ext>
            </a:extLst>
          </p:cNvPr>
          <p:cNvSpPr>
            <a:spLocks noGrp="1"/>
          </p:cNvSpPr>
          <p:nvPr>
            <p:ph type="ctrTitle" hasCustomPrompt="1"/>
          </p:nvPr>
        </p:nvSpPr>
        <p:spPr>
          <a:xfrm>
            <a:off x="651352" y="4301318"/>
            <a:ext cx="7029608" cy="1948751"/>
          </a:xfrm>
          <a:prstGeom prst="rect">
            <a:avLst/>
          </a:prstGeom>
        </p:spPr>
        <p:txBody>
          <a:bodyPr anchor="b">
            <a:normAutofit/>
          </a:bodyPr>
          <a:lstStyle>
            <a:lvl1pPr algn="l">
              <a:defRPr sz="4400" b="1" i="0">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dirty="0"/>
              <a:t>LECTURE NUMBER (WHITE) COURSE TITLE (BLACK)</a:t>
            </a:r>
            <a:endParaRPr lang="en-US" dirty="0"/>
          </a:p>
        </p:txBody>
      </p:sp>
      <p:sp>
        <p:nvSpPr>
          <p:cNvPr id="3" name="Subtitle 2">
            <a:extLst>
              <a:ext uri="{FF2B5EF4-FFF2-40B4-BE49-F238E27FC236}">
                <a16:creationId xmlns:a16="http://schemas.microsoft.com/office/drawing/2014/main" id="{8DF815F0-885D-1048-B3FD-F66C9496A281}"/>
              </a:ext>
            </a:extLst>
          </p:cNvPr>
          <p:cNvSpPr>
            <a:spLocks noGrp="1"/>
          </p:cNvSpPr>
          <p:nvPr>
            <p:ph type="subTitle" idx="1"/>
          </p:nvPr>
        </p:nvSpPr>
        <p:spPr>
          <a:xfrm>
            <a:off x="688931" y="3374796"/>
            <a:ext cx="2846121" cy="954803"/>
          </a:xfrm>
        </p:spPr>
        <p:txBody>
          <a:bodyPr anchor="b">
            <a:normAutofit/>
          </a:bodyPr>
          <a:lstStyle>
            <a:lvl1pPr marL="0" indent="0" algn="l">
              <a:buNone/>
              <a:defRPr sz="18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5" name="Text Placeholder 4">
            <a:extLst>
              <a:ext uri="{FF2B5EF4-FFF2-40B4-BE49-F238E27FC236}">
                <a16:creationId xmlns:a16="http://schemas.microsoft.com/office/drawing/2014/main" id="{2DC04E3A-8A0E-E34C-9390-CA797544A131}"/>
              </a:ext>
            </a:extLst>
          </p:cNvPr>
          <p:cNvSpPr>
            <a:spLocks noGrp="1"/>
          </p:cNvSpPr>
          <p:nvPr>
            <p:ph type="body" sz="quarter" idx="10" hasCustomPrompt="1"/>
          </p:nvPr>
        </p:nvSpPr>
        <p:spPr>
          <a:xfrm>
            <a:off x="8453438" y="6106160"/>
            <a:ext cx="3738562" cy="335915"/>
          </a:xfrm>
        </p:spPr>
        <p:txBody>
          <a:bodyPr anchor="ctr">
            <a:normAutofit/>
          </a:bodyPr>
          <a:lstStyle>
            <a:lvl1pPr marL="0" indent="0" algn="ctr">
              <a:buNone/>
              <a:defRPr sz="1600">
                <a:solidFill>
                  <a:schemeClr val="bg1"/>
                </a:solidFill>
              </a:defRPr>
            </a:lvl1pPr>
          </a:lstStyle>
          <a:p>
            <a:pPr lvl="0"/>
            <a:r>
              <a:rPr lang="en-GB" dirty="0"/>
              <a:t>Version 1.0</a:t>
            </a:r>
            <a:endParaRPr lang="en-US" dirty="0"/>
          </a:p>
        </p:txBody>
      </p:sp>
      <p:pic>
        <p:nvPicPr>
          <p:cNvPr id="6" name="Picture 5">
            <a:extLst>
              <a:ext uri="{FF2B5EF4-FFF2-40B4-BE49-F238E27FC236}">
                <a16:creationId xmlns:a16="http://schemas.microsoft.com/office/drawing/2014/main" id="{A1F99227-50D2-1C46-AF8E-9827980BE985}"/>
              </a:ext>
            </a:extLst>
          </p:cNvPr>
          <p:cNvPicPr>
            <a:picLocks noChangeAspect="1"/>
          </p:cNvPicPr>
          <p:nvPr userDrawn="1"/>
        </p:nvPicPr>
        <p:blipFill>
          <a:blip r:embed="rId3"/>
          <a:srcRect/>
          <a:stretch/>
        </p:blipFill>
        <p:spPr>
          <a:xfrm>
            <a:off x="0" y="0"/>
            <a:ext cx="12192000" cy="6858000"/>
          </a:xfrm>
          <a:prstGeom prst="rect">
            <a:avLst/>
          </a:prstGeom>
        </p:spPr>
      </p:pic>
    </p:spTree>
    <p:extLst>
      <p:ext uri="{BB962C8B-B14F-4D97-AF65-F5344CB8AC3E}">
        <p14:creationId xmlns:p14="http://schemas.microsoft.com/office/powerpoint/2010/main" val="15411743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950AB-7923-654D-A291-A2D93829C45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B0A4D518-7A0D-E64D-BFF9-227E2FE8B2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2DAEF637-4F65-4E4F-9090-B74EE225B96D}"/>
              </a:ext>
            </a:extLst>
          </p:cNvPr>
          <p:cNvSpPr>
            <a:spLocks noGrp="1"/>
          </p:cNvSpPr>
          <p:nvPr>
            <p:ph type="dt" sz="half" idx="10"/>
          </p:nvPr>
        </p:nvSpPr>
        <p:spPr/>
        <p:txBody>
          <a:bodyPr/>
          <a:lstStyle/>
          <a:p>
            <a:fld id="{986BB1F3-09E8-2A4B-94FB-2B55395E3B4A}" type="datetimeFigureOut">
              <a:rPr lang="en-US" smtClean="0"/>
              <a:t>11/3/23</a:t>
            </a:fld>
            <a:endParaRPr lang="en-US"/>
          </a:p>
        </p:txBody>
      </p:sp>
      <p:sp>
        <p:nvSpPr>
          <p:cNvPr id="5" name="Footer Placeholder 4">
            <a:extLst>
              <a:ext uri="{FF2B5EF4-FFF2-40B4-BE49-F238E27FC236}">
                <a16:creationId xmlns:a16="http://schemas.microsoft.com/office/drawing/2014/main" id="{1DCAE473-0CE2-E347-B317-4BA55C07093E}"/>
              </a:ext>
            </a:extLst>
          </p:cNvPr>
          <p:cNvSpPr>
            <a:spLocks noGrp="1"/>
          </p:cNvSpPr>
          <p:nvPr>
            <p:ph type="ftr" sz="quarter" idx="11"/>
          </p:nvPr>
        </p:nvSpPr>
        <p:spPr/>
        <p:txBody>
          <a:bodyPr/>
          <a:lstStyle/>
          <a:p>
            <a:endParaRPr lang="en-US"/>
          </a:p>
        </p:txBody>
      </p:sp>
      <p:sp>
        <p:nvSpPr>
          <p:cNvPr id="7" name="Slide Number Placeholder 5">
            <a:extLst>
              <a:ext uri="{FF2B5EF4-FFF2-40B4-BE49-F238E27FC236}">
                <a16:creationId xmlns:a16="http://schemas.microsoft.com/office/drawing/2014/main" id="{C11CD2F5-C8D5-5F44-B3D7-C158CE199089}"/>
              </a:ext>
            </a:extLst>
          </p:cNvPr>
          <p:cNvSpPr txBox="1">
            <a:spLocks/>
          </p:cNvSpPr>
          <p:nvPr userDrawn="1"/>
        </p:nvSpPr>
        <p:spPr>
          <a:xfrm>
            <a:off x="11701849" y="6455804"/>
            <a:ext cx="45308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9" name="Slide Number Placeholder 5">
            <a:extLst>
              <a:ext uri="{FF2B5EF4-FFF2-40B4-BE49-F238E27FC236}">
                <a16:creationId xmlns:a16="http://schemas.microsoft.com/office/drawing/2014/main" id="{1B0A21EF-E976-2245-8909-4A9AEB1FB143}"/>
              </a:ext>
            </a:extLst>
          </p:cNvPr>
          <p:cNvSpPr txBox="1">
            <a:spLocks/>
          </p:cNvSpPr>
          <p:nvPr userDrawn="1"/>
        </p:nvSpPr>
        <p:spPr>
          <a:xfrm>
            <a:off x="11798644" y="6492875"/>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4854D2D-F7E8-B04D-95AC-3B508D13757F}" type="slidenum">
              <a:rPr lang="en-US" smtClean="0"/>
              <a:pPr/>
              <a:t>‹#›</a:t>
            </a:fld>
            <a:endParaRPr lang="en-US"/>
          </a:p>
        </p:txBody>
      </p:sp>
    </p:spTree>
    <p:extLst>
      <p:ext uri="{BB962C8B-B14F-4D97-AF65-F5344CB8AC3E}">
        <p14:creationId xmlns:p14="http://schemas.microsoft.com/office/powerpoint/2010/main" val="29721153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92CFF-28F6-C249-B15D-73A6FFC07EA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4000CA9-F862-0B42-A259-EAFDA2DD408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0321DC9-873B-134F-8600-8A65169D25A6}"/>
              </a:ext>
            </a:extLst>
          </p:cNvPr>
          <p:cNvSpPr>
            <a:spLocks noGrp="1"/>
          </p:cNvSpPr>
          <p:nvPr>
            <p:ph type="dt" sz="half" idx="10"/>
          </p:nvPr>
        </p:nvSpPr>
        <p:spPr/>
        <p:txBody>
          <a:bodyPr/>
          <a:lstStyle/>
          <a:p>
            <a:fld id="{986BB1F3-09E8-2A4B-94FB-2B55395E3B4A}" type="datetimeFigureOut">
              <a:rPr lang="en-US" smtClean="0"/>
              <a:t>11/3/23</a:t>
            </a:fld>
            <a:endParaRPr lang="en-US"/>
          </a:p>
        </p:txBody>
      </p:sp>
      <p:sp>
        <p:nvSpPr>
          <p:cNvPr id="5" name="Footer Placeholder 4">
            <a:extLst>
              <a:ext uri="{FF2B5EF4-FFF2-40B4-BE49-F238E27FC236}">
                <a16:creationId xmlns:a16="http://schemas.microsoft.com/office/drawing/2014/main" id="{2E8F8AFF-68B0-564D-AA35-B80FD101DD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394593-2117-1A41-88E1-64040F6B8C98}"/>
              </a:ext>
            </a:extLst>
          </p:cNvPr>
          <p:cNvSpPr>
            <a:spLocks noGrp="1"/>
          </p:cNvSpPr>
          <p:nvPr>
            <p:ph type="sldNum" sz="quarter" idx="12"/>
          </p:nvPr>
        </p:nvSpPr>
        <p:spPr>
          <a:xfrm>
            <a:off x="11786286" y="6497852"/>
            <a:ext cx="405714" cy="365125"/>
          </a:xfrm>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19598511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05D05-3E98-9A40-9416-1BC063B3303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528154D0-E755-2446-AF57-FD1338D0B5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F6CE68F-D20E-D546-B169-85FD91E9EEEF}"/>
              </a:ext>
            </a:extLst>
          </p:cNvPr>
          <p:cNvSpPr>
            <a:spLocks noGrp="1"/>
          </p:cNvSpPr>
          <p:nvPr>
            <p:ph type="dt" sz="half" idx="10"/>
          </p:nvPr>
        </p:nvSpPr>
        <p:spPr/>
        <p:txBody>
          <a:bodyPr/>
          <a:lstStyle/>
          <a:p>
            <a:fld id="{986BB1F3-09E8-2A4B-94FB-2B55395E3B4A}" type="datetimeFigureOut">
              <a:rPr lang="en-US" smtClean="0"/>
              <a:t>11/3/23</a:t>
            </a:fld>
            <a:endParaRPr lang="en-US"/>
          </a:p>
        </p:txBody>
      </p:sp>
      <p:sp>
        <p:nvSpPr>
          <p:cNvPr id="5" name="Footer Placeholder 4">
            <a:extLst>
              <a:ext uri="{FF2B5EF4-FFF2-40B4-BE49-F238E27FC236}">
                <a16:creationId xmlns:a16="http://schemas.microsoft.com/office/drawing/2014/main" id="{889CCA52-6FF5-B343-A9E1-3B799D5AF2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FF7DBF-C514-A64F-8439-077A32F361B3}"/>
              </a:ext>
            </a:extLst>
          </p:cNvPr>
          <p:cNvSpPr>
            <a:spLocks noGrp="1"/>
          </p:cNvSpPr>
          <p:nvPr>
            <p:ph type="sldNum" sz="quarter" idx="12"/>
          </p:nvPr>
        </p:nvSpPr>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41358083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B9119-EAFC-2144-A835-99E352B9F2A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D1E6330-C053-1A42-A2FF-5D1C41D43A3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4D187D09-8E3E-464D-9459-080850DC0A5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E3A17DD6-5C7B-A443-BB34-79506B333823}"/>
              </a:ext>
            </a:extLst>
          </p:cNvPr>
          <p:cNvSpPr>
            <a:spLocks noGrp="1"/>
          </p:cNvSpPr>
          <p:nvPr>
            <p:ph type="dt" sz="half" idx="10"/>
          </p:nvPr>
        </p:nvSpPr>
        <p:spPr/>
        <p:txBody>
          <a:bodyPr/>
          <a:lstStyle/>
          <a:p>
            <a:fld id="{986BB1F3-09E8-2A4B-94FB-2B55395E3B4A}" type="datetimeFigureOut">
              <a:rPr lang="en-US" smtClean="0"/>
              <a:t>11/3/23</a:t>
            </a:fld>
            <a:endParaRPr lang="en-US"/>
          </a:p>
        </p:txBody>
      </p:sp>
      <p:sp>
        <p:nvSpPr>
          <p:cNvPr id="6" name="Footer Placeholder 5">
            <a:extLst>
              <a:ext uri="{FF2B5EF4-FFF2-40B4-BE49-F238E27FC236}">
                <a16:creationId xmlns:a16="http://schemas.microsoft.com/office/drawing/2014/main" id="{B01933FA-057D-8A47-8065-929430002C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C21A6E-13CD-E548-944C-3DD1C4816B90}"/>
              </a:ext>
            </a:extLst>
          </p:cNvPr>
          <p:cNvSpPr>
            <a:spLocks noGrp="1"/>
          </p:cNvSpPr>
          <p:nvPr>
            <p:ph type="sldNum" sz="quarter" idx="12"/>
          </p:nvPr>
        </p:nvSpPr>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22872734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412F0-EA94-3240-950C-69ACA753E45F}"/>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C176235-531C-CE4E-8B93-B9785C89B4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540FFAB-C7D3-0041-9381-FE04AC25A9F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CE398FA5-F7C5-B74E-9B35-B4C601736C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BB6D7C5-2EC5-3F4C-A50F-2986DC9EA7B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1D49598F-96B0-F549-96C9-B9192602DCC1}"/>
              </a:ext>
            </a:extLst>
          </p:cNvPr>
          <p:cNvSpPr>
            <a:spLocks noGrp="1"/>
          </p:cNvSpPr>
          <p:nvPr>
            <p:ph type="dt" sz="half" idx="10"/>
          </p:nvPr>
        </p:nvSpPr>
        <p:spPr/>
        <p:txBody>
          <a:bodyPr/>
          <a:lstStyle/>
          <a:p>
            <a:fld id="{986BB1F3-09E8-2A4B-94FB-2B55395E3B4A}" type="datetimeFigureOut">
              <a:rPr lang="en-US" smtClean="0"/>
              <a:t>11/3/23</a:t>
            </a:fld>
            <a:endParaRPr lang="en-US"/>
          </a:p>
        </p:txBody>
      </p:sp>
      <p:sp>
        <p:nvSpPr>
          <p:cNvPr id="8" name="Footer Placeholder 7">
            <a:extLst>
              <a:ext uri="{FF2B5EF4-FFF2-40B4-BE49-F238E27FC236}">
                <a16:creationId xmlns:a16="http://schemas.microsoft.com/office/drawing/2014/main" id="{180E12B8-48A6-7646-A966-A33CBAFE9FA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76FAE17-E01E-8044-80A3-41D88883CD8E}"/>
              </a:ext>
            </a:extLst>
          </p:cNvPr>
          <p:cNvSpPr>
            <a:spLocks noGrp="1"/>
          </p:cNvSpPr>
          <p:nvPr>
            <p:ph type="sldNum" sz="quarter" idx="12"/>
          </p:nvPr>
        </p:nvSpPr>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5033412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EFA3E-15E3-194B-B3AF-82F6DF9ED33F}"/>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8014AE16-EFF4-3342-9180-7D3D419FBF13}"/>
              </a:ext>
            </a:extLst>
          </p:cNvPr>
          <p:cNvSpPr>
            <a:spLocks noGrp="1"/>
          </p:cNvSpPr>
          <p:nvPr>
            <p:ph type="dt" sz="half" idx="10"/>
          </p:nvPr>
        </p:nvSpPr>
        <p:spPr/>
        <p:txBody>
          <a:bodyPr/>
          <a:lstStyle/>
          <a:p>
            <a:fld id="{986BB1F3-09E8-2A4B-94FB-2B55395E3B4A}" type="datetimeFigureOut">
              <a:rPr lang="en-US" smtClean="0"/>
              <a:t>11/3/23</a:t>
            </a:fld>
            <a:endParaRPr lang="en-US"/>
          </a:p>
        </p:txBody>
      </p:sp>
      <p:sp>
        <p:nvSpPr>
          <p:cNvPr id="4" name="Footer Placeholder 3">
            <a:extLst>
              <a:ext uri="{FF2B5EF4-FFF2-40B4-BE49-F238E27FC236}">
                <a16:creationId xmlns:a16="http://schemas.microsoft.com/office/drawing/2014/main" id="{67B9AE86-2558-A749-B900-7770E826DF1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FD2CDFF-3D15-6745-9D15-6EA43C848DCF}"/>
              </a:ext>
            </a:extLst>
          </p:cNvPr>
          <p:cNvSpPr>
            <a:spLocks noGrp="1"/>
          </p:cNvSpPr>
          <p:nvPr>
            <p:ph type="sldNum" sz="quarter" idx="12"/>
          </p:nvPr>
        </p:nvSpPr>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40097803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B2A383-BCCE-154F-A715-E8324039A35E}"/>
              </a:ext>
            </a:extLst>
          </p:cNvPr>
          <p:cNvSpPr>
            <a:spLocks noGrp="1"/>
          </p:cNvSpPr>
          <p:nvPr>
            <p:ph type="dt" sz="half" idx="10"/>
          </p:nvPr>
        </p:nvSpPr>
        <p:spPr/>
        <p:txBody>
          <a:bodyPr/>
          <a:lstStyle/>
          <a:p>
            <a:fld id="{986BB1F3-09E8-2A4B-94FB-2B55395E3B4A}" type="datetimeFigureOut">
              <a:rPr lang="en-US" smtClean="0"/>
              <a:t>11/3/23</a:t>
            </a:fld>
            <a:endParaRPr lang="en-US"/>
          </a:p>
        </p:txBody>
      </p:sp>
      <p:sp>
        <p:nvSpPr>
          <p:cNvPr id="3" name="Footer Placeholder 2">
            <a:extLst>
              <a:ext uri="{FF2B5EF4-FFF2-40B4-BE49-F238E27FC236}">
                <a16:creationId xmlns:a16="http://schemas.microsoft.com/office/drawing/2014/main" id="{A8384AA7-423E-874F-83DB-AEC17AD87CB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A2D7EC0-C2FA-C94B-9513-0E70028F215C}"/>
              </a:ext>
            </a:extLst>
          </p:cNvPr>
          <p:cNvSpPr>
            <a:spLocks noGrp="1"/>
          </p:cNvSpPr>
          <p:nvPr>
            <p:ph type="sldNum" sz="quarter" idx="12"/>
          </p:nvPr>
        </p:nvSpPr>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617824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12255-6DFB-8219-EF07-2AD96F497F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0A82D4-5D9B-F7AC-65A0-280C0F00EEA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602C50-6060-2D35-B024-B3DDECA2C2A0}"/>
              </a:ext>
            </a:extLst>
          </p:cNvPr>
          <p:cNvSpPr>
            <a:spLocks noGrp="1"/>
          </p:cNvSpPr>
          <p:nvPr>
            <p:ph type="dt" sz="half" idx="10"/>
          </p:nvPr>
        </p:nvSpPr>
        <p:spPr/>
        <p:txBody>
          <a:bodyPr/>
          <a:lstStyle/>
          <a:p>
            <a:fld id="{3058FF47-5FC0-4370-9397-6B35D4135F32}" type="datetimeFigureOut">
              <a:rPr lang="en-US" smtClean="0"/>
              <a:t>11/3/23</a:t>
            </a:fld>
            <a:endParaRPr lang="en-US"/>
          </a:p>
        </p:txBody>
      </p:sp>
      <p:sp>
        <p:nvSpPr>
          <p:cNvPr id="5" name="Footer Placeholder 4">
            <a:extLst>
              <a:ext uri="{FF2B5EF4-FFF2-40B4-BE49-F238E27FC236}">
                <a16:creationId xmlns:a16="http://schemas.microsoft.com/office/drawing/2014/main" id="{1DA3FEB0-3847-77F2-49BE-E572BA82B7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1931AC-94B5-F2AA-578B-B4A229E7457D}"/>
              </a:ext>
            </a:extLst>
          </p:cNvPr>
          <p:cNvSpPr>
            <a:spLocks noGrp="1"/>
          </p:cNvSpPr>
          <p:nvPr>
            <p:ph type="sldNum" sz="quarter" idx="12"/>
          </p:nvPr>
        </p:nvSpPr>
        <p:spPr/>
        <p:txBody>
          <a:bodyPr/>
          <a:lstStyle/>
          <a:p>
            <a:fld id="{547041C7-BADC-4657-9EF5-8847DB5A2A0E}" type="slidenum">
              <a:rPr lang="en-US" smtClean="0"/>
              <a:t>‹#›</a:t>
            </a:fld>
            <a:endParaRPr lang="en-US"/>
          </a:p>
        </p:txBody>
      </p:sp>
    </p:spTree>
    <p:extLst>
      <p:ext uri="{BB962C8B-B14F-4D97-AF65-F5344CB8AC3E}">
        <p14:creationId xmlns:p14="http://schemas.microsoft.com/office/powerpoint/2010/main" val="26552090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03E85-E399-4C4C-9F5E-5410914A6F9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7EEEAFF-9E29-F64B-9D79-4387839A71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B983AAD2-CFED-874F-BD61-92F46F52BA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EDCBDCF-6111-CA45-86F3-62715EFE5223}"/>
              </a:ext>
            </a:extLst>
          </p:cNvPr>
          <p:cNvSpPr>
            <a:spLocks noGrp="1"/>
          </p:cNvSpPr>
          <p:nvPr>
            <p:ph type="dt" sz="half" idx="10"/>
          </p:nvPr>
        </p:nvSpPr>
        <p:spPr/>
        <p:txBody>
          <a:bodyPr/>
          <a:lstStyle/>
          <a:p>
            <a:fld id="{986BB1F3-09E8-2A4B-94FB-2B55395E3B4A}" type="datetimeFigureOut">
              <a:rPr lang="en-US" smtClean="0"/>
              <a:t>11/3/23</a:t>
            </a:fld>
            <a:endParaRPr lang="en-US"/>
          </a:p>
        </p:txBody>
      </p:sp>
      <p:sp>
        <p:nvSpPr>
          <p:cNvPr id="6" name="Footer Placeholder 5">
            <a:extLst>
              <a:ext uri="{FF2B5EF4-FFF2-40B4-BE49-F238E27FC236}">
                <a16:creationId xmlns:a16="http://schemas.microsoft.com/office/drawing/2014/main" id="{B91A835C-7CDB-F644-BB12-42906DDCE0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26C525-16F1-0141-98A7-EA13629EB705}"/>
              </a:ext>
            </a:extLst>
          </p:cNvPr>
          <p:cNvSpPr>
            <a:spLocks noGrp="1"/>
          </p:cNvSpPr>
          <p:nvPr>
            <p:ph type="sldNum" sz="quarter" idx="12"/>
          </p:nvPr>
        </p:nvSpPr>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28194615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1B02C-472E-2C4B-80BD-432ADC2A058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BC930ADF-AED9-914A-846F-0B8C3B98E0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76425A4-D843-E646-9845-652B047312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A73FBD1-3AE0-6043-A1EF-4A86A62BDF6B}"/>
              </a:ext>
            </a:extLst>
          </p:cNvPr>
          <p:cNvSpPr>
            <a:spLocks noGrp="1"/>
          </p:cNvSpPr>
          <p:nvPr>
            <p:ph type="dt" sz="half" idx="10"/>
          </p:nvPr>
        </p:nvSpPr>
        <p:spPr/>
        <p:txBody>
          <a:bodyPr/>
          <a:lstStyle/>
          <a:p>
            <a:fld id="{986BB1F3-09E8-2A4B-94FB-2B55395E3B4A}" type="datetimeFigureOut">
              <a:rPr lang="en-US" smtClean="0"/>
              <a:t>11/3/23</a:t>
            </a:fld>
            <a:endParaRPr lang="en-US"/>
          </a:p>
        </p:txBody>
      </p:sp>
      <p:sp>
        <p:nvSpPr>
          <p:cNvPr id="6" name="Footer Placeholder 5">
            <a:extLst>
              <a:ext uri="{FF2B5EF4-FFF2-40B4-BE49-F238E27FC236}">
                <a16:creationId xmlns:a16="http://schemas.microsoft.com/office/drawing/2014/main" id="{EB2F8096-444A-144A-BF0B-EEF3AAEBA3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497514-67FA-B14F-95DB-C6B8BF3FFF9A}"/>
              </a:ext>
            </a:extLst>
          </p:cNvPr>
          <p:cNvSpPr>
            <a:spLocks noGrp="1"/>
          </p:cNvSpPr>
          <p:nvPr>
            <p:ph type="sldNum" sz="quarter" idx="12"/>
          </p:nvPr>
        </p:nvSpPr>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9107935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3C5E7-7C5E-2B4F-8CB5-F538E399EABF}"/>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B9B5934-225F-7940-AFAB-4AB67D11200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81F6F5D-9BD4-2C4A-8403-A6A3E797F821}"/>
              </a:ext>
            </a:extLst>
          </p:cNvPr>
          <p:cNvSpPr>
            <a:spLocks noGrp="1"/>
          </p:cNvSpPr>
          <p:nvPr>
            <p:ph type="dt" sz="half" idx="10"/>
          </p:nvPr>
        </p:nvSpPr>
        <p:spPr/>
        <p:txBody>
          <a:bodyPr/>
          <a:lstStyle/>
          <a:p>
            <a:fld id="{986BB1F3-09E8-2A4B-94FB-2B55395E3B4A}" type="datetimeFigureOut">
              <a:rPr lang="en-US" smtClean="0"/>
              <a:t>11/3/23</a:t>
            </a:fld>
            <a:endParaRPr lang="en-US"/>
          </a:p>
        </p:txBody>
      </p:sp>
      <p:sp>
        <p:nvSpPr>
          <p:cNvPr id="5" name="Footer Placeholder 4">
            <a:extLst>
              <a:ext uri="{FF2B5EF4-FFF2-40B4-BE49-F238E27FC236}">
                <a16:creationId xmlns:a16="http://schemas.microsoft.com/office/drawing/2014/main" id="{2738AADC-51D9-1442-86E5-F5F2E6E207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6B75BF-F6F8-0C4C-B43E-EEC4A3999000}"/>
              </a:ext>
            </a:extLst>
          </p:cNvPr>
          <p:cNvSpPr>
            <a:spLocks noGrp="1"/>
          </p:cNvSpPr>
          <p:nvPr>
            <p:ph type="sldNum" sz="quarter" idx="12"/>
          </p:nvPr>
        </p:nvSpPr>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28609287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B7C89AA-FF07-CE4D-9A0C-1DB75C630B88}"/>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E67FB89-E286-B44A-8AE9-CFB56E40F9F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CE9FD1A-C7CD-1240-95A3-98987EDD5953}"/>
              </a:ext>
            </a:extLst>
          </p:cNvPr>
          <p:cNvSpPr>
            <a:spLocks noGrp="1"/>
          </p:cNvSpPr>
          <p:nvPr>
            <p:ph type="dt" sz="half" idx="10"/>
          </p:nvPr>
        </p:nvSpPr>
        <p:spPr/>
        <p:txBody>
          <a:bodyPr/>
          <a:lstStyle/>
          <a:p>
            <a:fld id="{986BB1F3-09E8-2A4B-94FB-2B55395E3B4A}" type="datetimeFigureOut">
              <a:rPr lang="en-US" smtClean="0"/>
              <a:t>11/3/23</a:t>
            </a:fld>
            <a:endParaRPr lang="en-US"/>
          </a:p>
        </p:txBody>
      </p:sp>
      <p:sp>
        <p:nvSpPr>
          <p:cNvPr id="5" name="Footer Placeholder 4">
            <a:extLst>
              <a:ext uri="{FF2B5EF4-FFF2-40B4-BE49-F238E27FC236}">
                <a16:creationId xmlns:a16="http://schemas.microsoft.com/office/drawing/2014/main" id="{21049528-CAA4-DF40-B521-CBC8FF8F38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52E02C-B988-424F-BEFF-21D61C9D41A3}"/>
              </a:ext>
            </a:extLst>
          </p:cNvPr>
          <p:cNvSpPr>
            <a:spLocks noGrp="1"/>
          </p:cNvSpPr>
          <p:nvPr>
            <p:ph type="sldNum" sz="quarter" idx="12"/>
          </p:nvPr>
        </p:nvSpPr>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1427761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1742C-EEED-66FA-9DAF-9672FA00E8E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A85905E-0FAD-695B-6FCC-79FA1D9D05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DF07E2E-E523-29F2-FA06-4001F18AA864}"/>
              </a:ext>
            </a:extLst>
          </p:cNvPr>
          <p:cNvSpPr>
            <a:spLocks noGrp="1"/>
          </p:cNvSpPr>
          <p:nvPr>
            <p:ph type="dt" sz="half" idx="10"/>
          </p:nvPr>
        </p:nvSpPr>
        <p:spPr/>
        <p:txBody>
          <a:bodyPr/>
          <a:lstStyle/>
          <a:p>
            <a:fld id="{3058FF47-5FC0-4370-9397-6B35D4135F32}" type="datetimeFigureOut">
              <a:rPr lang="en-US" smtClean="0"/>
              <a:t>11/3/23</a:t>
            </a:fld>
            <a:endParaRPr lang="en-US"/>
          </a:p>
        </p:txBody>
      </p:sp>
      <p:sp>
        <p:nvSpPr>
          <p:cNvPr id="5" name="Footer Placeholder 4">
            <a:extLst>
              <a:ext uri="{FF2B5EF4-FFF2-40B4-BE49-F238E27FC236}">
                <a16:creationId xmlns:a16="http://schemas.microsoft.com/office/drawing/2014/main" id="{FFC978BA-FF5A-2F20-6394-0FFD2954D1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446298-D02C-2B0E-5D0B-1435E6F69147}"/>
              </a:ext>
            </a:extLst>
          </p:cNvPr>
          <p:cNvSpPr>
            <a:spLocks noGrp="1"/>
          </p:cNvSpPr>
          <p:nvPr>
            <p:ph type="sldNum" sz="quarter" idx="12"/>
          </p:nvPr>
        </p:nvSpPr>
        <p:spPr/>
        <p:txBody>
          <a:bodyPr/>
          <a:lstStyle/>
          <a:p>
            <a:fld id="{547041C7-BADC-4657-9EF5-8847DB5A2A0E}" type="slidenum">
              <a:rPr lang="en-US" smtClean="0"/>
              <a:t>‹#›</a:t>
            </a:fld>
            <a:endParaRPr lang="en-US"/>
          </a:p>
        </p:txBody>
      </p:sp>
    </p:spTree>
    <p:extLst>
      <p:ext uri="{BB962C8B-B14F-4D97-AF65-F5344CB8AC3E}">
        <p14:creationId xmlns:p14="http://schemas.microsoft.com/office/powerpoint/2010/main" val="2067827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AA831-6AB3-06D0-B12B-62D996DA23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FC21CA-AB84-8BA4-BD9A-3FE08DEBCFF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0AEF9D3-278D-EDF7-C8CB-CEAF6897467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E113393-15B5-38FB-11A8-098A3CBA0716}"/>
              </a:ext>
            </a:extLst>
          </p:cNvPr>
          <p:cNvSpPr>
            <a:spLocks noGrp="1"/>
          </p:cNvSpPr>
          <p:nvPr>
            <p:ph type="dt" sz="half" idx="10"/>
          </p:nvPr>
        </p:nvSpPr>
        <p:spPr/>
        <p:txBody>
          <a:bodyPr/>
          <a:lstStyle/>
          <a:p>
            <a:fld id="{3058FF47-5FC0-4370-9397-6B35D4135F32}" type="datetimeFigureOut">
              <a:rPr lang="en-US" smtClean="0"/>
              <a:t>11/3/23</a:t>
            </a:fld>
            <a:endParaRPr lang="en-US"/>
          </a:p>
        </p:txBody>
      </p:sp>
      <p:sp>
        <p:nvSpPr>
          <p:cNvPr id="6" name="Footer Placeholder 5">
            <a:extLst>
              <a:ext uri="{FF2B5EF4-FFF2-40B4-BE49-F238E27FC236}">
                <a16:creationId xmlns:a16="http://schemas.microsoft.com/office/drawing/2014/main" id="{9C40B507-E09B-6F7D-ACF1-0FEFA2FC88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A47217-3651-79D6-0147-E92142D8DF74}"/>
              </a:ext>
            </a:extLst>
          </p:cNvPr>
          <p:cNvSpPr>
            <a:spLocks noGrp="1"/>
          </p:cNvSpPr>
          <p:nvPr>
            <p:ph type="sldNum" sz="quarter" idx="12"/>
          </p:nvPr>
        </p:nvSpPr>
        <p:spPr/>
        <p:txBody>
          <a:bodyPr/>
          <a:lstStyle/>
          <a:p>
            <a:fld id="{547041C7-BADC-4657-9EF5-8847DB5A2A0E}" type="slidenum">
              <a:rPr lang="en-US" smtClean="0"/>
              <a:t>‹#›</a:t>
            </a:fld>
            <a:endParaRPr lang="en-US"/>
          </a:p>
        </p:txBody>
      </p:sp>
    </p:spTree>
    <p:extLst>
      <p:ext uri="{BB962C8B-B14F-4D97-AF65-F5344CB8AC3E}">
        <p14:creationId xmlns:p14="http://schemas.microsoft.com/office/powerpoint/2010/main" val="1896204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7076A-4D7E-39A0-2B91-5A99840D18D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D3EAEA5-DAF0-0468-CDE8-B659ED4345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0BDB50B-7F58-E32B-A341-FC04E493919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84A77C7-5E6A-038D-E681-D28D4C5623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0BE480-6772-5450-EDFF-8C1CA17BE4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2D0FA0-E8AA-66FC-DBD8-F5ADE9887C26}"/>
              </a:ext>
            </a:extLst>
          </p:cNvPr>
          <p:cNvSpPr>
            <a:spLocks noGrp="1"/>
          </p:cNvSpPr>
          <p:nvPr>
            <p:ph type="dt" sz="half" idx="10"/>
          </p:nvPr>
        </p:nvSpPr>
        <p:spPr/>
        <p:txBody>
          <a:bodyPr/>
          <a:lstStyle/>
          <a:p>
            <a:fld id="{3058FF47-5FC0-4370-9397-6B35D4135F32}" type="datetimeFigureOut">
              <a:rPr lang="en-US" smtClean="0"/>
              <a:t>11/3/23</a:t>
            </a:fld>
            <a:endParaRPr lang="en-US"/>
          </a:p>
        </p:txBody>
      </p:sp>
      <p:sp>
        <p:nvSpPr>
          <p:cNvPr id="8" name="Footer Placeholder 7">
            <a:extLst>
              <a:ext uri="{FF2B5EF4-FFF2-40B4-BE49-F238E27FC236}">
                <a16:creationId xmlns:a16="http://schemas.microsoft.com/office/drawing/2014/main" id="{BF807D07-AE97-6B67-A885-495CE155A1B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1E8C900-954F-5EE3-2DC4-AD44DB6B987B}"/>
              </a:ext>
            </a:extLst>
          </p:cNvPr>
          <p:cNvSpPr>
            <a:spLocks noGrp="1"/>
          </p:cNvSpPr>
          <p:nvPr>
            <p:ph type="sldNum" sz="quarter" idx="12"/>
          </p:nvPr>
        </p:nvSpPr>
        <p:spPr/>
        <p:txBody>
          <a:bodyPr/>
          <a:lstStyle/>
          <a:p>
            <a:fld id="{547041C7-BADC-4657-9EF5-8847DB5A2A0E}" type="slidenum">
              <a:rPr lang="en-US" smtClean="0"/>
              <a:t>‹#›</a:t>
            </a:fld>
            <a:endParaRPr lang="en-US"/>
          </a:p>
        </p:txBody>
      </p:sp>
    </p:spTree>
    <p:extLst>
      <p:ext uri="{BB962C8B-B14F-4D97-AF65-F5344CB8AC3E}">
        <p14:creationId xmlns:p14="http://schemas.microsoft.com/office/powerpoint/2010/main" val="3770091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5D6D1-BA4C-4DC2-DCDC-0D5A908387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72E38D4-58E1-B185-98F0-02864C8C0D0C}"/>
              </a:ext>
            </a:extLst>
          </p:cNvPr>
          <p:cNvSpPr>
            <a:spLocks noGrp="1"/>
          </p:cNvSpPr>
          <p:nvPr>
            <p:ph type="dt" sz="half" idx="10"/>
          </p:nvPr>
        </p:nvSpPr>
        <p:spPr/>
        <p:txBody>
          <a:bodyPr/>
          <a:lstStyle/>
          <a:p>
            <a:fld id="{3058FF47-5FC0-4370-9397-6B35D4135F32}" type="datetimeFigureOut">
              <a:rPr lang="en-US" smtClean="0"/>
              <a:t>11/3/23</a:t>
            </a:fld>
            <a:endParaRPr lang="en-US"/>
          </a:p>
        </p:txBody>
      </p:sp>
      <p:sp>
        <p:nvSpPr>
          <p:cNvPr id="4" name="Footer Placeholder 3">
            <a:extLst>
              <a:ext uri="{FF2B5EF4-FFF2-40B4-BE49-F238E27FC236}">
                <a16:creationId xmlns:a16="http://schemas.microsoft.com/office/drawing/2014/main" id="{F1C85E2C-B588-C791-9301-475899CD5B4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7CCCA5C-36F3-30AA-0209-9B9AC3A593DB}"/>
              </a:ext>
            </a:extLst>
          </p:cNvPr>
          <p:cNvSpPr>
            <a:spLocks noGrp="1"/>
          </p:cNvSpPr>
          <p:nvPr>
            <p:ph type="sldNum" sz="quarter" idx="12"/>
          </p:nvPr>
        </p:nvSpPr>
        <p:spPr/>
        <p:txBody>
          <a:bodyPr/>
          <a:lstStyle/>
          <a:p>
            <a:fld id="{547041C7-BADC-4657-9EF5-8847DB5A2A0E}" type="slidenum">
              <a:rPr lang="en-US" smtClean="0"/>
              <a:t>‹#›</a:t>
            </a:fld>
            <a:endParaRPr lang="en-US"/>
          </a:p>
        </p:txBody>
      </p:sp>
    </p:spTree>
    <p:extLst>
      <p:ext uri="{BB962C8B-B14F-4D97-AF65-F5344CB8AC3E}">
        <p14:creationId xmlns:p14="http://schemas.microsoft.com/office/powerpoint/2010/main" val="938345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440F72-2701-6A8D-5BAF-38B8ECAE4224}"/>
              </a:ext>
            </a:extLst>
          </p:cNvPr>
          <p:cNvSpPr>
            <a:spLocks noGrp="1"/>
          </p:cNvSpPr>
          <p:nvPr>
            <p:ph type="dt" sz="half" idx="10"/>
          </p:nvPr>
        </p:nvSpPr>
        <p:spPr/>
        <p:txBody>
          <a:bodyPr/>
          <a:lstStyle/>
          <a:p>
            <a:fld id="{3058FF47-5FC0-4370-9397-6B35D4135F32}" type="datetimeFigureOut">
              <a:rPr lang="en-US" smtClean="0"/>
              <a:t>11/3/23</a:t>
            </a:fld>
            <a:endParaRPr lang="en-US"/>
          </a:p>
        </p:txBody>
      </p:sp>
      <p:sp>
        <p:nvSpPr>
          <p:cNvPr id="3" name="Footer Placeholder 2">
            <a:extLst>
              <a:ext uri="{FF2B5EF4-FFF2-40B4-BE49-F238E27FC236}">
                <a16:creationId xmlns:a16="http://schemas.microsoft.com/office/drawing/2014/main" id="{30645D04-D393-6E2C-BD41-06121907BB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296244C-6AAD-35EE-1736-CB22401A33BC}"/>
              </a:ext>
            </a:extLst>
          </p:cNvPr>
          <p:cNvSpPr>
            <a:spLocks noGrp="1"/>
          </p:cNvSpPr>
          <p:nvPr>
            <p:ph type="sldNum" sz="quarter" idx="12"/>
          </p:nvPr>
        </p:nvSpPr>
        <p:spPr/>
        <p:txBody>
          <a:bodyPr/>
          <a:lstStyle/>
          <a:p>
            <a:fld id="{547041C7-BADC-4657-9EF5-8847DB5A2A0E}" type="slidenum">
              <a:rPr lang="en-US" smtClean="0"/>
              <a:t>‹#›</a:t>
            </a:fld>
            <a:endParaRPr lang="en-US"/>
          </a:p>
        </p:txBody>
      </p:sp>
    </p:spTree>
    <p:extLst>
      <p:ext uri="{BB962C8B-B14F-4D97-AF65-F5344CB8AC3E}">
        <p14:creationId xmlns:p14="http://schemas.microsoft.com/office/powerpoint/2010/main" val="3876436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3E9CE-EE67-AC60-6F5A-A5D6FF00EC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AAADF62-760E-1E17-406A-8F4F89A00F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ACCDD70-DBB8-74EF-9AC8-28F2038F8E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883CEB-D72E-5498-9F92-D8D2FF66D0B6}"/>
              </a:ext>
            </a:extLst>
          </p:cNvPr>
          <p:cNvSpPr>
            <a:spLocks noGrp="1"/>
          </p:cNvSpPr>
          <p:nvPr>
            <p:ph type="dt" sz="half" idx="10"/>
          </p:nvPr>
        </p:nvSpPr>
        <p:spPr/>
        <p:txBody>
          <a:bodyPr/>
          <a:lstStyle/>
          <a:p>
            <a:fld id="{3058FF47-5FC0-4370-9397-6B35D4135F32}" type="datetimeFigureOut">
              <a:rPr lang="en-US" smtClean="0"/>
              <a:t>11/3/23</a:t>
            </a:fld>
            <a:endParaRPr lang="en-US"/>
          </a:p>
        </p:txBody>
      </p:sp>
      <p:sp>
        <p:nvSpPr>
          <p:cNvPr id="6" name="Footer Placeholder 5">
            <a:extLst>
              <a:ext uri="{FF2B5EF4-FFF2-40B4-BE49-F238E27FC236}">
                <a16:creationId xmlns:a16="http://schemas.microsoft.com/office/drawing/2014/main" id="{902AC7FF-0E30-DCA9-2786-1022D15691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590F5F-30D8-D05A-E4F8-424B002F1700}"/>
              </a:ext>
            </a:extLst>
          </p:cNvPr>
          <p:cNvSpPr>
            <a:spLocks noGrp="1"/>
          </p:cNvSpPr>
          <p:nvPr>
            <p:ph type="sldNum" sz="quarter" idx="12"/>
          </p:nvPr>
        </p:nvSpPr>
        <p:spPr/>
        <p:txBody>
          <a:bodyPr/>
          <a:lstStyle/>
          <a:p>
            <a:fld id="{547041C7-BADC-4657-9EF5-8847DB5A2A0E}" type="slidenum">
              <a:rPr lang="en-US" smtClean="0"/>
              <a:t>‹#›</a:t>
            </a:fld>
            <a:endParaRPr lang="en-US"/>
          </a:p>
        </p:txBody>
      </p:sp>
    </p:spTree>
    <p:extLst>
      <p:ext uri="{BB962C8B-B14F-4D97-AF65-F5344CB8AC3E}">
        <p14:creationId xmlns:p14="http://schemas.microsoft.com/office/powerpoint/2010/main" val="2960759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531A6-7EAD-FA5E-FCE6-D95F698774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CCC9360-D8CC-D5F9-3582-45E3CBAB54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80C0F34-D828-D641-96B6-9291B01095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6D2FA9-AC17-3FBE-7B1F-48B654BF0E42}"/>
              </a:ext>
            </a:extLst>
          </p:cNvPr>
          <p:cNvSpPr>
            <a:spLocks noGrp="1"/>
          </p:cNvSpPr>
          <p:nvPr>
            <p:ph type="dt" sz="half" idx="10"/>
          </p:nvPr>
        </p:nvSpPr>
        <p:spPr/>
        <p:txBody>
          <a:bodyPr/>
          <a:lstStyle/>
          <a:p>
            <a:fld id="{3058FF47-5FC0-4370-9397-6B35D4135F32}" type="datetimeFigureOut">
              <a:rPr lang="en-US" smtClean="0"/>
              <a:t>11/3/23</a:t>
            </a:fld>
            <a:endParaRPr lang="en-US"/>
          </a:p>
        </p:txBody>
      </p:sp>
      <p:sp>
        <p:nvSpPr>
          <p:cNvPr id="6" name="Footer Placeholder 5">
            <a:extLst>
              <a:ext uri="{FF2B5EF4-FFF2-40B4-BE49-F238E27FC236}">
                <a16:creationId xmlns:a16="http://schemas.microsoft.com/office/drawing/2014/main" id="{4CB0D03E-BE91-7328-163F-38B9463A12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DA4955-249B-8D32-50A9-A48B7BF604C5}"/>
              </a:ext>
            </a:extLst>
          </p:cNvPr>
          <p:cNvSpPr>
            <a:spLocks noGrp="1"/>
          </p:cNvSpPr>
          <p:nvPr>
            <p:ph type="sldNum" sz="quarter" idx="12"/>
          </p:nvPr>
        </p:nvSpPr>
        <p:spPr/>
        <p:txBody>
          <a:bodyPr/>
          <a:lstStyle/>
          <a:p>
            <a:fld id="{547041C7-BADC-4657-9EF5-8847DB5A2A0E}" type="slidenum">
              <a:rPr lang="en-US" smtClean="0"/>
              <a:t>‹#›</a:t>
            </a:fld>
            <a:endParaRPr lang="en-US"/>
          </a:p>
        </p:txBody>
      </p:sp>
    </p:spTree>
    <p:extLst>
      <p:ext uri="{BB962C8B-B14F-4D97-AF65-F5344CB8AC3E}">
        <p14:creationId xmlns:p14="http://schemas.microsoft.com/office/powerpoint/2010/main" val="3110599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644D10-5D43-4DF5-604F-FE20A543FD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07C4743-C3CD-8AE3-85FD-593952FBB0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11272E-F87C-C735-B638-31B01A81FA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58FF47-5FC0-4370-9397-6B35D4135F32}" type="datetimeFigureOut">
              <a:rPr lang="en-US" smtClean="0"/>
              <a:t>11/3/23</a:t>
            </a:fld>
            <a:endParaRPr lang="en-US"/>
          </a:p>
        </p:txBody>
      </p:sp>
      <p:sp>
        <p:nvSpPr>
          <p:cNvPr id="5" name="Footer Placeholder 4">
            <a:extLst>
              <a:ext uri="{FF2B5EF4-FFF2-40B4-BE49-F238E27FC236}">
                <a16:creationId xmlns:a16="http://schemas.microsoft.com/office/drawing/2014/main" id="{E28B67EA-9CFC-2EC6-0320-C20D51F903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54FFFB7-05D9-107A-75CB-613B531A26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7041C7-BADC-4657-9EF5-8847DB5A2A0E}" type="slidenum">
              <a:rPr lang="en-US" smtClean="0"/>
              <a:t>‹#›</a:t>
            </a:fld>
            <a:endParaRPr lang="en-US"/>
          </a:p>
        </p:txBody>
      </p:sp>
    </p:spTree>
    <p:extLst>
      <p:ext uri="{BB962C8B-B14F-4D97-AF65-F5344CB8AC3E}">
        <p14:creationId xmlns:p14="http://schemas.microsoft.com/office/powerpoint/2010/main" val="2656735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E74C20-67B0-5143-AA45-E75E8CEBBC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FC8CAE7-6127-9E44-9639-7F3C30E214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FAE333A-A2AB-0141-920B-9DE9FA5944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6BB1F3-09E8-2A4B-94FB-2B55395E3B4A}" type="datetimeFigureOut">
              <a:rPr lang="en-US" smtClean="0"/>
              <a:t>11/3/23</a:t>
            </a:fld>
            <a:endParaRPr lang="en-US"/>
          </a:p>
        </p:txBody>
      </p:sp>
      <p:sp>
        <p:nvSpPr>
          <p:cNvPr id="5" name="Footer Placeholder 4">
            <a:extLst>
              <a:ext uri="{FF2B5EF4-FFF2-40B4-BE49-F238E27FC236}">
                <a16:creationId xmlns:a16="http://schemas.microsoft.com/office/drawing/2014/main" id="{04B85086-63E3-8542-9FBC-7940E59C92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45CFCC1-8BB2-7F45-A666-0218E21EAE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12B3B0-2BE9-CC4D-B1FD-EFE2D6A22EBD}" type="slidenum">
              <a:rPr lang="en-US" smtClean="0"/>
              <a:t>‹#›</a:t>
            </a:fld>
            <a:endParaRPr lang="en-US"/>
          </a:p>
        </p:txBody>
      </p:sp>
    </p:spTree>
    <p:extLst>
      <p:ext uri="{BB962C8B-B14F-4D97-AF65-F5344CB8AC3E}">
        <p14:creationId xmlns:p14="http://schemas.microsoft.com/office/powerpoint/2010/main" val="41161798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hyperlink" Target="https://www.qgistutorials.com/en/"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F1E9C-79C5-E84E-B08F-06797F27B6F6}"/>
              </a:ext>
            </a:extLst>
          </p:cNvPr>
          <p:cNvSpPr>
            <a:spLocks noGrp="1"/>
          </p:cNvSpPr>
          <p:nvPr>
            <p:ph type="ctrTitle"/>
          </p:nvPr>
        </p:nvSpPr>
        <p:spPr>
          <a:xfrm>
            <a:off x="651352" y="4301318"/>
            <a:ext cx="7735002" cy="1385379"/>
          </a:xfrm>
        </p:spPr>
        <p:txBody>
          <a:bodyPr>
            <a:noAutofit/>
          </a:bodyPr>
          <a:lstStyle/>
          <a:p>
            <a:r>
              <a:rPr lang="en-US" dirty="0">
                <a:solidFill>
                  <a:schemeClr val="bg1"/>
                </a:solidFill>
              </a:rPr>
              <a:t>LECTURE 3</a:t>
            </a:r>
            <a:br>
              <a:rPr lang="en-US" dirty="0"/>
            </a:br>
            <a:r>
              <a:rPr lang="en-US" dirty="0"/>
              <a:t>KEY GIS CONCEPTS</a:t>
            </a:r>
          </a:p>
        </p:txBody>
      </p:sp>
      <p:sp>
        <p:nvSpPr>
          <p:cNvPr id="3" name="Subtitle 2">
            <a:extLst>
              <a:ext uri="{FF2B5EF4-FFF2-40B4-BE49-F238E27FC236}">
                <a16:creationId xmlns:a16="http://schemas.microsoft.com/office/drawing/2014/main" id="{67152F7C-4392-D042-93ED-48A50946CFDD}"/>
              </a:ext>
            </a:extLst>
          </p:cNvPr>
          <p:cNvSpPr>
            <a:spLocks noGrp="1"/>
          </p:cNvSpPr>
          <p:nvPr>
            <p:ph type="subTitle" idx="1"/>
          </p:nvPr>
        </p:nvSpPr>
        <p:spPr>
          <a:xfrm>
            <a:off x="688931" y="3374796"/>
            <a:ext cx="3020920" cy="954803"/>
          </a:xfrm>
        </p:spPr>
        <p:txBody>
          <a:bodyPr/>
          <a:lstStyle/>
          <a:p>
            <a:r>
              <a:rPr lang="en-US" dirty="0"/>
              <a:t>Energy Access Explorer</a:t>
            </a:r>
          </a:p>
        </p:txBody>
      </p:sp>
      <p:sp>
        <p:nvSpPr>
          <p:cNvPr id="6" name="Text Placeholder 5">
            <a:extLst>
              <a:ext uri="{FF2B5EF4-FFF2-40B4-BE49-F238E27FC236}">
                <a16:creationId xmlns:a16="http://schemas.microsoft.com/office/drawing/2014/main" id="{8EF35676-49DE-E547-B19F-0A8B69E1FA3A}"/>
              </a:ext>
            </a:extLst>
          </p:cNvPr>
          <p:cNvSpPr>
            <a:spLocks noGrp="1"/>
          </p:cNvSpPr>
          <p:nvPr>
            <p:ph type="body" sz="quarter" idx="10"/>
          </p:nvPr>
        </p:nvSpPr>
        <p:spPr>
          <a:xfrm>
            <a:off x="8707582" y="6106160"/>
            <a:ext cx="3484418" cy="335915"/>
          </a:xfrm>
        </p:spPr>
        <p:txBody>
          <a:bodyPr/>
          <a:lstStyle/>
          <a:p>
            <a:r>
              <a:rPr lang="en-US" dirty="0"/>
              <a:t>Version 1.0</a:t>
            </a:r>
          </a:p>
        </p:txBody>
      </p:sp>
      <p:sp>
        <p:nvSpPr>
          <p:cNvPr id="7" name="TextBox 6">
            <a:extLst>
              <a:ext uri="{FF2B5EF4-FFF2-40B4-BE49-F238E27FC236}">
                <a16:creationId xmlns:a16="http://schemas.microsoft.com/office/drawing/2014/main" id="{852439F6-8E4D-F9A3-1C4E-F47DFF0AB298}"/>
              </a:ext>
            </a:extLst>
          </p:cNvPr>
          <p:cNvSpPr txBox="1"/>
          <p:nvPr/>
        </p:nvSpPr>
        <p:spPr>
          <a:xfrm>
            <a:off x="8788856" y="3367815"/>
            <a:ext cx="1621450" cy="5078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b="1" dirty="0">
                <a:solidFill>
                  <a:schemeClr val="bg1"/>
                </a:solidFill>
                <a:latin typeface="Open Sans"/>
                <a:ea typeface="+mn-lt"/>
                <a:cs typeface="+mn-lt"/>
              </a:rPr>
              <a:t>Supported by and in collaboration with World Resources Institute</a:t>
            </a:r>
          </a:p>
        </p:txBody>
      </p:sp>
      <p:pic>
        <p:nvPicPr>
          <p:cNvPr id="5" name="Picture 4">
            <a:extLst>
              <a:ext uri="{FF2B5EF4-FFF2-40B4-BE49-F238E27FC236}">
                <a16:creationId xmlns:a16="http://schemas.microsoft.com/office/drawing/2014/main" id="{AD590227-F5B1-B5CC-CE5F-EDA473ED96F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640291" y="3433133"/>
            <a:ext cx="1184564" cy="410649"/>
          </a:xfrm>
          <a:prstGeom prst="rect">
            <a:avLst/>
          </a:prstGeom>
        </p:spPr>
      </p:pic>
    </p:spTree>
    <p:extLst>
      <p:ext uri="{BB962C8B-B14F-4D97-AF65-F5344CB8AC3E}">
        <p14:creationId xmlns:p14="http://schemas.microsoft.com/office/powerpoint/2010/main" val="1293533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1764"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10</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7" name="Rectangle 6">
            <a:extLst>
              <a:ext uri="{FF2B5EF4-FFF2-40B4-BE49-F238E27FC236}">
                <a16:creationId xmlns:a16="http://schemas.microsoft.com/office/drawing/2014/main" id="{AD7656C7-16F5-385A-CEFE-89D725C85BDB}"/>
              </a:ext>
            </a:extLst>
          </p:cNvPr>
          <p:cNvSpPr/>
          <p:nvPr/>
        </p:nvSpPr>
        <p:spPr>
          <a:xfrm>
            <a:off x="1189608" y="1708355"/>
            <a:ext cx="6217920" cy="400110"/>
          </a:xfrm>
          <a:prstGeom prst="rect">
            <a:avLst/>
          </a:prstGeom>
        </p:spPr>
        <p:txBody>
          <a:bodyPr wrap="square" lIns="91440" tIns="45720" rIns="91440" bIns="45720" anchor="t">
            <a:spAutoFit/>
          </a:bodyPr>
          <a:lstStyle/>
          <a:p>
            <a:pPr>
              <a:spcAft>
                <a:spcPts val="1200"/>
              </a:spcAft>
            </a:pPr>
            <a:r>
              <a:rPr lang="en-ZA" sz="2000" b="1">
                <a:solidFill>
                  <a:schemeClr val="accent5">
                    <a:lumMod val="60000"/>
                    <a:lumOff val="40000"/>
                  </a:schemeClr>
                </a:solidFill>
                <a:latin typeface="Open Sans"/>
                <a:ea typeface="Open Sans" panose="020B0606030504020204" pitchFamily="34" charset="0"/>
                <a:cs typeface="Open Sans" panose="020B0606030504020204" pitchFamily="34" charset="0"/>
              </a:rPr>
              <a:t>Geographic Projections</a:t>
            </a:r>
          </a:p>
        </p:txBody>
      </p:sp>
      <p:sp>
        <p:nvSpPr>
          <p:cNvPr id="3" name="Title 10">
            <a:extLst>
              <a:ext uri="{FF2B5EF4-FFF2-40B4-BE49-F238E27FC236}">
                <a16:creationId xmlns:a16="http://schemas.microsoft.com/office/drawing/2014/main" id="{FA99F1D6-7D27-F182-9E29-1A52FE9B02F8}"/>
              </a:ext>
            </a:extLst>
          </p:cNvPr>
          <p:cNvSpPr txBox="1">
            <a:spLocks/>
          </p:cNvSpPr>
          <p:nvPr/>
        </p:nvSpPr>
        <p:spPr>
          <a:xfrm>
            <a:off x="256898" y="-27721"/>
            <a:ext cx="7150629" cy="14797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500">
                <a:latin typeface="Open Sans"/>
                <a:ea typeface="Open Sans" panose="020B0606030504020204" pitchFamily="34" charset="0"/>
                <a:cs typeface="Open Sans" panose="020B0606030504020204" pitchFamily="34" charset="0"/>
                <a:sym typeface="Bodoni SvtyTwo ITC TT-Book"/>
              </a:rPr>
              <a:t>3.1 </a:t>
            </a:r>
            <a:r>
              <a:rPr lang="en-US" sz="3500">
                <a:latin typeface="Open Sans"/>
                <a:ea typeface="Open Sans" panose="020B0606030504020204" pitchFamily="34" charset="0"/>
                <a:cs typeface="Open Sans" panose="020B0606030504020204" pitchFamily="34" charset="0"/>
                <a:sym typeface="Bodoni SvtyTwo ITC TT-Book"/>
              </a:rPr>
              <a:t>GIS Data Types &amp; Formats</a:t>
            </a:r>
            <a:endParaRPr lang="en-GB" sz="3500">
              <a:latin typeface="Open Sans"/>
              <a:ea typeface="Open Sans" panose="020B0606030504020204" pitchFamily="34" charset="0"/>
              <a:cs typeface="Open Sans" panose="020B0606030504020204" pitchFamily="34" charset="0"/>
              <a:sym typeface="Bodoni SvtyTwo ITC TT-Book"/>
            </a:endParaRPr>
          </a:p>
        </p:txBody>
      </p:sp>
      <p:sp>
        <p:nvSpPr>
          <p:cNvPr id="4" name="TextBox 3">
            <a:extLst>
              <a:ext uri="{FF2B5EF4-FFF2-40B4-BE49-F238E27FC236}">
                <a16:creationId xmlns:a16="http://schemas.microsoft.com/office/drawing/2014/main" id="{D10EC040-A8EC-7F01-2DD0-45B5282AA393}"/>
              </a:ext>
            </a:extLst>
          </p:cNvPr>
          <p:cNvSpPr txBox="1"/>
          <p:nvPr/>
        </p:nvSpPr>
        <p:spPr>
          <a:xfrm>
            <a:off x="1189608" y="2158008"/>
            <a:ext cx="9716815" cy="2884957"/>
          </a:xfrm>
          <a:prstGeom prst="rect">
            <a:avLst/>
          </a:prstGeom>
          <a:noFill/>
        </p:spPr>
        <p:txBody>
          <a:bodyPr wrap="square" rtlCol="0">
            <a:spAutoFit/>
          </a:bodyPr>
          <a:lstStyle/>
          <a:p>
            <a:pPr marL="342900" indent="-342900" algn="just">
              <a:lnSpc>
                <a:spcPct val="110000"/>
              </a:lnSpc>
              <a:spcAft>
                <a:spcPts val="169"/>
              </a:spcAft>
              <a:buFont typeface="Wingdings" panose="05000000000000000000" pitchFamily="2" charset="2"/>
              <a:buChar char="q"/>
            </a:pPr>
            <a:r>
              <a:rPr lang="en-GB" sz="2000" b="1">
                <a:latin typeface="Open Sans" panose="020B0606030504020204" pitchFamily="34" charset="0"/>
                <a:ea typeface="Open Sans" panose="020B0606030504020204" pitchFamily="34" charset="0"/>
                <a:cs typeface="Open Sans" panose="020B0606030504020204" pitchFamily="34" charset="0"/>
              </a:rPr>
              <a:t>Map Projection </a:t>
            </a:r>
            <a:r>
              <a:rPr lang="en-GB" sz="2000">
                <a:latin typeface="Open Sans" panose="020B0606030504020204" pitchFamily="34" charset="0"/>
                <a:ea typeface="Open Sans" panose="020B0606030504020204" pitchFamily="34" charset="0"/>
                <a:cs typeface="Open Sans" panose="020B0606030504020204" pitchFamily="34" charset="0"/>
              </a:rPr>
              <a:t>refers to the method used to depict 3-dimension data (the earth’s surface) in a 2-dimensional representation (a map)</a:t>
            </a:r>
          </a:p>
          <a:p>
            <a:pPr marL="342900" indent="-342900" algn="just">
              <a:lnSpc>
                <a:spcPct val="110000"/>
              </a:lnSpc>
              <a:spcAft>
                <a:spcPts val="169"/>
              </a:spcAft>
              <a:buFont typeface="Wingdings" panose="05000000000000000000" pitchFamily="2" charset="2"/>
              <a:buChar char="q"/>
            </a:pPr>
            <a:r>
              <a:rPr lang="en-GB" sz="2000">
                <a:latin typeface="Open Sans" panose="020B0606030504020204" pitchFamily="34" charset="0"/>
                <a:ea typeface="Open Sans" panose="020B0606030504020204" pitchFamily="34" charset="0"/>
                <a:cs typeface="Open Sans" panose="020B0606030504020204" pitchFamily="34" charset="0"/>
              </a:rPr>
              <a:t>Projections are specified in GIS using a </a:t>
            </a:r>
            <a:r>
              <a:rPr lang="en-GB" sz="2000" b="1">
                <a:latin typeface="Open Sans" panose="020B0606030504020204" pitchFamily="34" charset="0"/>
                <a:ea typeface="Open Sans" panose="020B0606030504020204" pitchFamily="34" charset="0"/>
                <a:cs typeface="Open Sans" panose="020B0606030504020204" pitchFamily="34" charset="0"/>
              </a:rPr>
              <a:t>coordinate reference system (CRS)</a:t>
            </a:r>
          </a:p>
          <a:p>
            <a:pPr marL="342900" indent="-342900" algn="just">
              <a:lnSpc>
                <a:spcPct val="110000"/>
              </a:lnSpc>
              <a:spcAft>
                <a:spcPts val="169"/>
              </a:spcAft>
              <a:buFont typeface="Wingdings" panose="05000000000000000000" pitchFamily="2" charset="2"/>
              <a:buChar char="q"/>
            </a:pPr>
            <a:r>
              <a:rPr lang="en-GB" sz="2000">
                <a:latin typeface="Open Sans" panose="020B0606030504020204" pitchFamily="34" charset="0"/>
                <a:ea typeface="Open Sans" panose="020B0606030504020204" pitchFamily="34" charset="0"/>
                <a:cs typeface="Open Sans" panose="020B0606030504020204" pitchFamily="34" charset="0"/>
              </a:rPr>
              <a:t>Each CRS has a specified unit:</a:t>
            </a:r>
          </a:p>
          <a:p>
            <a:pPr marL="800100" lvl="1" indent="-342900" algn="just">
              <a:lnSpc>
                <a:spcPct val="110000"/>
              </a:lnSpc>
              <a:spcAft>
                <a:spcPts val="169"/>
              </a:spcAft>
              <a:buFont typeface="Wingdings" panose="05000000000000000000" pitchFamily="2" charset="2"/>
              <a:buChar char="§"/>
            </a:pPr>
            <a:r>
              <a:rPr lang="en-GB" sz="2000" b="1">
                <a:latin typeface="Open Sans" panose="020B0606030504020204" pitchFamily="34" charset="0"/>
                <a:ea typeface="Open Sans" panose="020B0606030504020204" pitchFamily="34" charset="0"/>
                <a:cs typeface="Open Sans" panose="020B0606030504020204" pitchFamily="34" charset="0"/>
              </a:rPr>
              <a:t>Meters</a:t>
            </a:r>
            <a:r>
              <a:rPr lang="en-GB" sz="2000">
                <a:latin typeface="Open Sans" panose="020B0606030504020204" pitchFamily="34" charset="0"/>
                <a:ea typeface="Open Sans" panose="020B0606030504020204" pitchFamily="34" charset="0"/>
                <a:cs typeface="Open Sans" panose="020B0606030504020204" pitchFamily="34" charset="0"/>
              </a:rPr>
              <a:t>: A CRS denominated in meters can be useful for geoprocessing operations that require inputs in metric units</a:t>
            </a:r>
          </a:p>
          <a:p>
            <a:pPr marL="800100" lvl="1" indent="-342900" algn="just">
              <a:lnSpc>
                <a:spcPct val="110000"/>
              </a:lnSpc>
              <a:spcAft>
                <a:spcPts val="169"/>
              </a:spcAft>
              <a:buFont typeface="Wingdings" panose="05000000000000000000" pitchFamily="2" charset="2"/>
              <a:buChar char="§"/>
            </a:pPr>
            <a:r>
              <a:rPr lang="en-GB" sz="2000" b="1">
                <a:latin typeface="Open Sans" panose="020B0606030504020204" pitchFamily="34" charset="0"/>
                <a:ea typeface="Open Sans" panose="020B0606030504020204" pitchFamily="34" charset="0"/>
                <a:cs typeface="Open Sans" panose="020B0606030504020204" pitchFamily="34" charset="0"/>
              </a:rPr>
              <a:t>Degrees</a:t>
            </a:r>
            <a:r>
              <a:rPr lang="en-GB" sz="2000">
                <a:latin typeface="Open Sans" panose="020B0606030504020204" pitchFamily="34" charset="0"/>
                <a:ea typeface="Open Sans" panose="020B0606030504020204" pitchFamily="34" charset="0"/>
                <a:cs typeface="Open Sans" panose="020B0606030504020204" pitchFamily="34" charset="0"/>
              </a:rPr>
              <a:t>: A CRS denominated in degrees provides more intuitive navigation for GIS users</a:t>
            </a:r>
          </a:p>
        </p:txBody>
      </p:sp>
    </p:spTree>
    <p:extLst>
      <p:ext uri="{BB962C8B-B14F-4D97-AF65-F5344CB8AC3E}">
        <p14:creationId xmlns:p14="http://schemas.microsoft.com/office/powerpoint/2010/main" val="2977627874"/>
      </p:ext>
    </p:extLst>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11</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 name="Rectangle 1"/>
          <p:cNvSpPr/>
          <p:nvPr/>
        </p:nvSpPr>
        <p:spPr>
          <a:xfrm>
            <a:off x="8412739" y="6097292"/>
            <a:ext cx="4143085" cy="307777"/>
          </a:xfrm>
          <a:prstGeom prst="rect">
            <a:avLst/>
          </a:prstGeom>
        </p:spPr>
        <p:txBody>
          <a:bodyPr wrap="square" lIns="91440" tIns="45720" rIns="91440" bIns="45720" anchor="t">
            <a:spAutoFit/>
          </a:bodyPr>
          <a:lstStyle/>
          <a:p>
            <a:r>
              <a:rPr lang="en-US" sz="1400" i="1">
                <a:latin typeface="Open Sans "/>
              </a:rPr>
              <a:t>                                 SOURCE: </a:t>
            </a:r>
            <a:endParaRPr lang="en-GB" sz="1400" b="1" i="1">
              <a:latin typeface="Open Sans "/>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1189608" y="1543983"/>
            <a:ext cx="7572652"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a:cs typeface="Open Sans"/>
              </a:rPr>
              <a:t>QGIS – Geographic Information System Software</a:t>
            </a:r>
            <a:endParaRPr lang="en-US" dirty="0">
              <a:solidFill>
                <a:schemeClr val="accent5">
                  <a:lumMod val="60000"/>
                  <a:lumOff val="40000"/>
                </a:schemeClr>
              </a:solidFill>
              <a:cs typeface="Calibri" panose="020F0502020204030204"/>
            </a:endParaRPr>
          </a:p>
        </p:txBody>
      </p:sp>
      <p:sp>
        <p:nvSpPr>
          <p:cNvPr id="4" name="Title 10">
            <a:extLst>
              <a:ext uri="{FF2B5EF4-FFF2-40B4-BE49-F238E27FC236}">
                <a16:creationId xmlns:a16="http://schemas.microsoft.com/office/drawing/2014/main" id="{F74F7738-7254-B92D-40EE-C26AA0F07EC4}"/>
              </a:ext>
            </a:extLst>
          </p:cNvPr>
          <p:cNvSpPr txBox="1">
            <a:spLocks/>
          </p:cNvSpPr>
          <p:nvPr/>
        </p:nvSpPr>
        <p:spPr>
          <a:xfrm>
            <a:off x="256898" y="-27721"/>
            <a:ext cx="6951976" cy="14797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500">
                <a:latin typeface="Open Sans"/>
                <a:ea typeface="Open Sans" panose="020B0606030504020204" pitchFamily="34" charset="0"/>
                <a:cs typeface="Open Sans" panose="020B0606030504020204" pitchFamily="34" charset="0"/>
                <a:sym typeface="Bodoni SvtyTwo ITC TT-Book"/>
              </a:rPr>
              <a:t>3.2 </a:t>
            </a:r>
            <a:r>
              <a:rPr lang="en-US" sz="3500">
                <a:latin typeface="Open Sans"/>
                <a:ea typeface="Open Sans" panose="020B0606030504020204" pitchFamily="34" charset="0"/>
                <a:cs typeface="Open Sans" panose="020B0606030504020204" pitchFamily="34" charset="0"/>
                <a:sym typeface="Bodoni SvtyTwo ITC TT-Book"/>
              </a:rPr>
              <a:t>Working with Data Attributes</a:t>
            </a:r>
            <a:endParaRPr lang="en-GB" sz="3500">
              <a:latin typeface="Open Sans"/>
              <a:ea typeface="Open Sans" panose="020B0606030504020204" pitchFamily="34" charset="0"/>
              <a:cs typeface="Open Sans" panose="020B0606030504020204" pitchFamily="34" charset="0"/>
              <a:sym typeface="Bodoni SvtyTwo ITC TT-Book"/>
            </a:endParaRPr>
          </a:p>
        </p:txBody>
      </p:sp>
      <p:sp>
        <p:nvSpPr>
          <p:cNvPr id="7" name="TextBox 6">
            <a:extLst>
              <a:ext uri="{FF2B5EF4-FFF2-40B4-BE49-F238E27FC236}">
                <a16:creationId xmlns:a16="http://schemas.microsoft.com/office/drawing/2014/main" id="{C5DBCC37-73F3-0943-AC7A-7087D7966D04}"/>
              </a:ext>
            </a:extLst>
          </p:cNvPr>
          <p:cNvSpPr txBox="1"/>
          <p:nvPr/>
        </p:nvSpPr>
        <p:spPr>
          <a:xfrm>
            <a:off x="1189608" y="1847057"/>
            <a:ext cx="5344937" cy="5016758"/>
          </a:xfrm>
          <a:prstGeom prst="rect">
            <a:avLst/>
          </a:prstGeom>
          <a:noFill/>
        </p:spPr>
        <p:txBody>
          <a:bodyPr wrap="square" lIns="91440" tIns="45720" rIns="91440" bIns="45720" rtlCol="0" anchor="t">
            <a:spAutoFit/>
          </a:bodyPr>
          <a:lstStyle/>
          <a:p>
            <a:endParaRPr lang="en-US" sz="2000" dirty="0">
              <a:latin typeface="Open Sans"/>
              <a:ea typeface="Open Sans"/>
              <a:cs typeface="Open Sans"/>
            </a:endParaRPr>
          </a:p>
          <a:p>
            <a:pPr marL="342900" indent="-342900">
              <a:buFont typeface="Wingdings" panose="05000000000000000000" pitchFamily="2" charset="2"/>
              <a:buChar char="q"/>
            </a:pPr>
            <a:r>
              <a:rPr lang="en-US" sz="2000" b="1" dirty="0">
                <a:latin typeface="Open Sans"/>
                <a:ea typeface="Open Sans"/>
                <a:cs typeface="Open Sans"/>
              </a:rPr>
              <a:t>QGIS </a:t>
            </a:r>
            <a:r>
              <a:rPr lang="en-US" sz="2000" dirty="0">
                <a:latin typeface="Open Sans"/>
                <a:ea typeface="Open Sans"/>
                <a:cs typeface="Open Sans"/>
              </a:rPr>
              <a:t>is a free, open-source software GIS software used for </a:t>
            </a:r>
            <a:r>
              <a:rPr lang="en-US" sz="2000" dirty="0">
                <a:latin typeface="Open Sans"/>
                <a:ea typeface="+mn-lt"/>
                <a:cs typeface="+mn-lt"/>
              </a:rPr>
              <a:t>the creation, analysis, visualization, and management of geographic data and maps.</a:t>
            </a:r>
          </a:p>
          <a:p>
            <a:pPr marL="342900" indent="-342900">
              <a:buFont typeface="Wingdings" panose="05000000000000000000" pitchFamily="2" charset="2"/>
              <a:buChar char="q"/>
            </a:pPr>
            <a:r>
              <a:rPr lang="en-US" sz="2000" dirty="0">
                <a:latin typeface="Open Sans"/>
                <a:ea typeface="+mn-lt"/>
                <a:cs typeface="+mn-lt"/>
              </a:rPr>
              <a:t>Geospatial data often requires cleaning, updating, and transformation to ensure clarity and consistency. </a:t>
            </a:r>
          </a:p>
          <a:p>
            <a:pPr marL="342900" indent="-342900">
              <a:buFont typeface="Wingdings" panose="05000000000000000000" pitchFamily="2" charset="2"/>
              <a:buChar char="q"/>
            </a:pPr>
            <a:r>
              <a:rPr lang="en-US" sz="2000" dirty="0">
                <a:latin typeface="Open Sans"/>
                <a:ea typeface="+mn-lt"/>
                <a:cs typeface="+mn-lt"/>
              </a:rPr>
              <a:t>QGIS provides essential tools for data preprocessing, including reformatting attributes, aligning coordinate systems, and structuring data to match the desired format and granularity required by EAE.</a:t>
            </a:r>
            <a:endParaRPr lang="en-US" dirty="0"/>
          </a:p>
          <a:p>
            <a:pPr marL="342900" indent="-342900">
              <a:buFont typeface="Wingdings" panose="05000000000000000000" pitchFamily="2" charset="2"/>
              <a:buChar char="q"/>
            </a:pPr>
            <a:endParaRPr lang="en-US" sz="2000" dirty="0">
              <a:latin typeface="Open Sans"/>
              <a:ea typeface="+mn-lt"/>
              <a:cs typeface="+mn-lt"/>
            </a:endParaRPr>
          </a:p>
          <a:p>
            <a:pPr marL="342900" indent="-342900">
              <a:buFont typeface="Wingdings" panose="05000000000000000000" pitchFamily="2" charset="2"/>
              <a:buChar char="q"/>
            </a:pPr>
            <a:endParaRPr lang="en-US" sz="2000" dirty="0">
              <a:latin typeface="Open Sans"/>
              <a:ea typeface="+mn-lt"/>
              <a:cs typeface="+mn-lt"/>
            </a:endParaRPr>
          </a:p>
        </p:txBody>
      </p:sp>
      <p:pic>
        <p:nvPicPr>
          <p:cNvPr id="3" name="Picture 2" descr="A screenshot of a computer&#10;&#10;Description automatically generated">
            <a:extLst>
              <a:ext uri="{FF2B5EF4-FFF2-40B4-BE49-F238E27FC236}">
                <a16:creationId xmlns:a16="http://schemas.microsoft.com/office/drawing/2014/main" id="{8F8BA24F-CEB9-719B-8EC1-D017566A7B43}"/>
              </a:ext>
            </a:extLst>
          </p:cNvPr>
          <p:cNvPicPr>
            <a:picLocks noChangeAspect="1"/>
          </p:cNvPicPr>
          <p:nvPr/>
        </p:nvPicPr>
        <p:blipFill>
          <a:blip r:embed="rId4"/>
          <a:stretch>
            <a:fillRect/>
          </a:stretch>
        </p:blipFill>
        <p:spPr>
          <a:xfrm>
            <a:off x="6633248" y="3199316"/>
            <a:ext cx="3997806" cy="2760761"/>
          </a:xfrm>
          <a:prstGeom prst="rect">
            <a:avLst/>
          </a:prstGeom>
        </p:spPr>
      </p:pic>
      <p:pic>
        <p:nvPicPr>
          <p:cNvPr id="9" name="Picture 8" descr="A green letter and a white background&#10;&#10;Description automatically generated">
            <a:extLst>
              <a:ext uri="{FF2B5EF4-FFF2-40B4-BE49-F238E27FC236}">
                <a16:creationId xmlns:a16="http://schemas.microsoft.com/office/drawing/2014/main" id="{EAE8C981-BC71-995C-CB57-F86C6A8C280C}"/>
              </a:ext>
            </a:extLst>
          </p:cNvPr>
          <p:cNvPicPr>
            <a:picLocks noChangeAspect="1"/>
          </p:cNvPicPr>
          <p:nvPr/>
        </p:nvPicPr>
        <p:blipFill>
          <a:blip r:embed="rId5"/>
          <a:stretch>
            <a:fillRect/>
          </a:stretch>
        </p:blipFill>
        <p:spPr>
          <a:xfrm>
            <a:off x="7325976" y="2260363"/>
            <a:ext cx="2743200" cy="844062"/>
          </a:xfrm>
          <a:prstGeom prst="rect">
            <a:avLst/>
          </a:prstGeom>
        </p:spPr>
      </p:pic>
    </p:spTree>
    <p:extLst>
      <p:ext uri="{BB962C8B-B14F-4D97-AF65-F5344CB8AC3E}">
        <p14:creationId xmlns:p14="http://schemas.microsoft.com/office/powerpoint/2010/main" val="3086080015"/>
      </p:ext>
    </p:extLst>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12</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 name="Rectangle 1"/>
          <p:cNvSpPr/>
          <p:nvPr/>
        </p:nvSpPr>
        <p:spPr>
          <a:xfrm>
            <a:off x="8412739" y="6097292"/>
            <a:ext cx="4143085" cy="307777"/>
          </a:xfrm>
          <a:prstGeom prst="rect">
            <a:avLst/>
          </a:prstGeom>
        </p:spPr>
        <p:txBody>
          <a:bodyPr wrap="square" lIns="91440" tIns="45720" rIns="91440" bIns="45720" anchor="t">
            <a:spAutoFit/>
          </a:bodyPr>
          <a:lstStyle/>
          <a:p>
            <a:r>
              <a:rPr lang="en-US" sz="1400" i="1">
                <a:latin typeface="Open Sans "/>
              </a:rPr>
              <a:t>                                 SOURCE: </a:t>
            </a:r>
            <a:endParaRPr lang="en-GB" sz="1400" b="1" i="1">
              <a:latin typeface="Open Sans "/>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1189608" y="1543983"/>
            <a:ext cx="7572652" cy="400110"/>
          </a:xfrm>
          <a:prstGeom prst="rect">
            <a:avLst/>
          </a:prstGeom>
        </p:spPr>
        <p:txBody>
          <a:bodyPr wrap="square" lIns="91440" tIns="45720" rIns="91440" bIns="45720" anchor="t">
            <a:spAutoFit/>
          </a:bodyPr>
          <a:lstStyle/>
          <a:p>
            <a:pPr>
              <a:spcAft>
                <a:spcPts val="1200"/>
              </a:spcAft>
            </a:pPr>
            <a:r>
              <a:rPr lang="en-ZA" sz="2000" b="1">
                <a:solidFill>
                  <a:schemeClr val="accent5">
                    <a:lumMod val="60000"/>
                    <a:lumOff val="40000"/>
                  </a:schemeClr>
                </a:solidFill>
                <a:latin typeface="Open Sans"/>
                <a:ea typeface="Open Sans" panose="020B0606030504020204" pitchFamily="34" charset="0"/>
                <a:cs typeface="Open Sans" panose="020B0606030504020204" pitchFamily="34" charset="0"/>
              </a:rPr>
              <a:t>Data Attribute Tables</a:t>
            </a:r>
          </a:p>
        </p:txBody>
      </p:sp>
      <p:sp>
        <p:nvSpPr>
          <p:cNvPr id="4" name="Title 10">
            <a:extLst>
              <a:ext uri="{FF2B5EF4-FFF2-40B4-BE49-F238E27FC236}">
                <a16:creationId xmlns:a16="http://schemas.microsoft.com/office/drawing/2014/main" id="{F74F7738-7254-B92D-40EE-C26AA0F07EC4}"/>
              </a:ext>
            </a:extLst>
          </p:cNvPr>
          <p:cNvSpPr txBox="1">
            <a:spLocks/>
          </p:cNvSpPr>
          <p:nvPr/>
        </p:nvSpPr>
        <p:spPr>
          <a:xfrm>
            <a:off x="256898" y="-27721"/>
            <a:ext cx="6951976" cy="14797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500">
                <a:latin typeface="Open Sans"/>
                <a:ea typeface="Open Sans" panose="020B0606030504020204" pitchFamily="34" charset="0"/>
                <a:cs typeface="Open Sans" panose="020B0606030504020204" pitchFamily="34" charset="0"/>
                <a:sym typeface="Bodoni SvtyTwo ITC TT-Book"/>
              </a:rPr>
              <a:t>3.2 </a:t>
            </a:r>
            <a:r>
              <a:rPr lang="en-US" sz="3500">
                <a:latin typeface="Open Sans"/>
                <a:ea typeface="Open Sans" panose="020B0606030504020204" pitchFamily="34" charset="0"/>
                <a:cs typeface="Open Sans" panose="020B0606030504020204" pitchFamily="34" charset="0"/>
                <a:sym typeface="Bodoni SvtyTwo ITC TT-Book"/>
              </a:rPr>
              <a:t>Working with Data Attributes</a:t>
            </a:r>
            <a:endParaRPr lang="en-GB" sz="3500">
              <a:latin typeface="Open Sans"/>
              <a:ea typeface="Open Sans" panose="020B0606030504020204" pitchFamily="34" charset="0"/>
              <a:cs typeface="Open Sans" panose="020B0606030504020204" pitchFamily="34" charset="0"/>
              <a:sym typeface="Bodoni SvtyTwo ITC TT-Book"/>
            </a:endParaRPr>
          </a:p>
        </p:txBody>
      </p:sp>
      <p:sp>
        <p:nvSpPr>
          <p:cNvPr id="7" name="TextBox 6">
            <a:extLst>
              <a:ext uri="{FF2B5EF4-FFF2-40B4-BE49-F238E27FC236}">
                <a16:creationId xmlns:a16="http://schemas.microsoft.com/office/drawing/2014/main" id="{C5DBCC37-73F3-0943-AC7A-7087D7966D04}"/>
              </a:ext>
            </a:extLst>
          </p:cNvPr>
          <p:cNvSpPr txBox="1"/>
          <p:nvPr/>
        </p:nvSpPr>
        <p:spPr>
          <a:xfrm>
            <a:off x="1189608" y="1847057"/>
            <a:ext cx="9716815" cy="1631216"/>
          </a:xfrm>
          <a:prstGeom prst="rect">
            <a:avLst/>
          </a:prstGeom>
          <a:noFill/>
        </p:spPr>
        <p:txBody>
          <a:bodyPr wrap="square" rtlCol="0">
            <a:spAutoFit/>
          </a:bodyPr>
          <a:lstStyle/>
          <a:p>
            <a:endParaRPr lang="en-US" sz="200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Wingdings" panose="05000000000000000000" pitchFamily="2" charset="2"/>
              <a:buChar char="q"/>
            </a:pPr>
            <a:r>
              <a:rPr lang="en-US" sz="2000">
                <a:latin typeface="Open Sans" panose="020B0606030504020204" pitchFamily="34" charset="0"/>
                <a:ea typeface="Open Sans" panose="020B0606030504020204" pitchFamily="34" charset="0"/>
                <a:cs typeface="Open Sans" panose="020B0606030504020204" pitchFamily="34" charset="0"/>
              </a:rPr>
              <a:t>Data </a:t>
            </a:r>
            <a:r>
              <a:rPr lang="en-US" sz="2000" b="1">
                <a:latin typeface="Open Sans" panose="020B0606030504020204" pitchFamily="34" charset="0"/>
                <a:ea typeface="Open Sans" panose="020B0606030504020204" pitchFamily="34" charset="0"/>
                <a:cs typeface="Open Sans" panose="020B0606030504020204" pitchFamily="34" charset="0"/>
              </a:rPr>
              <a:t>attributes</a:t>
            </a:r>
            <a:r>
              <a:rPr lang="en-US" sz="2000">
                <a:latin typeface="Open Sans" panose="020B0606030504020204" pitchFamily="34" charset="0"/>
                <a:ea typeface="Open Sans" panose="020B0606030504020204" pitchFamily="34" charset="0"/>
                <a:cs typeface="Open Sans" panose="020B0606030504020204" pitchFamily="34" charset="0"/>
              </a:rPr>
              <a:t> are informational values about a geospatial feature</a:t>
            </a:r>
          </a:p>
          <a:p>
            <a:pPr marL="342900" indent="-342900">
              <a:buFont typeface="Wingdings" panose="05000000000000000000" pitchFamily="2" charset="2"/>
              <a:buChar char="q"/>
            </a:pPr>
            <a:r>
              <a:rPr lang="en-US" sz="2000">
                <a:latin typeface="Open Sans" panose="020B0606030504020204" pitchFamily="34" charset="0"/>
                <a:ea typeface="Open Sans" panose="020B0606030504020204" pitchFamily="34" charset="0"/>
                <a:cs typeface="Open Sans" panose="020B0606030504020204" pitchFamily="34" charset="0"/>
              </a:rPr>
              <a:t>These are stored in the </a:t>
            </a:r>
            <a:r>
              <a:rPr lang="en-US" sz="2000" b="1">
                <a:latin typeface="Open Sans" panose="020B0606030504020204" pitchFamily="34" charset="0"/>
                <a:ea typeface="Open Sans" panose="020B0606030504020204" pitchFamily="34" charset="0"/>
                <a:cs typeface="Open Sans" panose="020B0606030504020204" pitchFamily="34" charset="0"/>
              </a:rPr>
              <a:t>attribute table</a:t>
            </a:r>
          </a:p>
          <a:p>
            <a:pPr marL="800100" lvl="1" indent="-342900">
              <a:buFont typeface="Wingdings" panose="05000000000000000000" pitchFamily="2" charset="2"/>
              <a:buChar char="q"/>
            </a:pPr>
            <a:r>
              <a:rPr lang="en-US" sz="2000">
                <a:latin typeface="Open Sans" panose="020B0606030504020204" pitchFamily="34" charset="0"/>
                <a:ea typeface="Open Sans" panose="020B0606030504020204" pitchFamily="34" charset="0"/>
                <a:cs typeface="Open Sans" panose="020B0606030504020204" pitchFamily="34" charset="0"/>
              </a:rPr>
              <a:t>Attributes can be </a:t>
            </a:r>
            <a:r>
              <a:rPr lang="en-US" sz="2000" b="1">
                <a:latin typeface="Open Sans" panose="020B0606030504020204" pitchFamily="34" charset="0"/>
                <a:ea typeface="Open Sans" panose="020B0606030504020204" pitchFamily="34" charset="0"/>
                <a:cs typeface="Open Sans" panose="020B0606030504020204" pitchFamily="34" charset="0"/>
              </a:rPr>
              <a:t>viewed</a:t>
            </a:r>
            <a:r>
              <a:rPr lang="en-US" sz="2000">
                <a:latin typeface="Open Sans" panose="020B0606030504020204" pitchFamily="34" charset="0"/>
                <a:ea typeface="Open Sans" panose="020B0606030504020204" pitchFamily="34" charset="0"/>
                <a:cs typeface="Open Sans" panose="020B0606030504020204" pitchFamily="34" charset="0"/>
              </a:rPr>
              <a:t>, </a:t>
            </a:r>
            <a:r>
              <a:rPr lang="en-US" sz="2000" b="1">
                <a:latin typeface="Open Sans" panose="020B0606030504020204" pitchFamily="34" charset="0"/>
                <a:ea typeface="Open Sans" panose="020B0606030504020204" pitchFamily="34" charset="0"/>
                <a:cs typeface="Open Sans" panose="020B0606030504020204" pitchFamily="34" charset="0"/>
              </a:rPr>
              <a:t>modified</a:t>
            </a:r>
            <a:r>
              <a:rPr lang="en-US" sz="2000">
                <a:latin typeface="Open Sans" panose="020B0606030504020204" pitchFamily="34" charset="0"/>
                <a:ea typeface="Open Sans" panose="020B0606030504020204" pitchFamily="34" charset="0"/>
                <a:cs typeface="Open Sans" panose="020B0606030504020204" pitchFamily="34" charset="0"/>
              </a:rPr>
              <a:t>, or </a:t>
            </a:r>
            <a:r>
              <a:rPr lang="en-US" sz="2000" b="1">
                <a:latin typeface="Open Sans" panose="020B0606030504020204" pitchFamily="34" charset="0"/>
                <a:ea typeface="Open Sans" panose="020B0606030504020204" pitchFamily="34" charset="0"/>
                <a:cs typeface="Open Sans" panose="020B0606030504020204" pitchFamily="34" charset="0"/>
              </a:rPr>
              <a:t>added</a:t>
            </a:r>
            <a:r>
              <a:rPr lang="en-US" sz="2000">
                <a:latin typeface="Open Sans" panose="020B0606030504020204" pitchFamily="34" charset="0"/>
                <a:ea typeface="Open Sans" panose="020B0606030504020204" pitchFamily="34" charset="0"/>
                <a:cs typeface="Open Sans" panose="020B0606030504020204" pitchFamily="34" charset="0"/>
              </a:rPr>
              <a:t> in the attribute table</a:t>
            </a:r>
          </a:p>
          <a:p>
            <a:pPr marL="342900" indent="-342900">
              <a:buFont typeface="Wingdings" panose="05000000000000000000" pitchFamily="2" charset="2"/>
              <a:buChar char="q"/>
            </a:pPr>
            <a:r>
              <a:rPr lang="en-US" sz="2000">
                <a:latin typeface="Open Sans" panose="020B0606030504020204" pitchFamily="34" charset="0"/>
                <a:ea typeface="Open Sans" panose="020B0606030504020204" pitchFamily="34" charset="0"/>
                <a:cs typeface="Open Sans" panose="020B0606030504020204" pitchFamily="34" charset="0"/>
              </a:rPr>
              <a:t>Attributes can also be added to geospatial features by </a:t>
            </a:r>
            <a:r>
              <a:rPr lang="en-US" sz="2000" b="1">
                <a:latin typeface="Open Sans" panose="020B0606030504020204" pitchFamily="34" charset="0"/>
                <a:ea typeface="Open Sans" panose="020B0606030504020204" pitchFamily="34" charset="0"/>
                <a:cs typeface="Open Sans" panose="020B0606030504020204" pitchFamily="34" charset="0"/>
              </a:rPr>
              <a:t>joining</a:t>
            </a:r>
            <a:r>
              <a:rPr lang="en-US" sz="2000">
                <a:latin typeface="Open Sans" panose="020B0606030504020204" pitchFamily="34" charset="0"/>
                <a:ea typeface="Open Sans" panose="020B0606030504020204" pitchFamily="34" charset="0"/>
                <a:cs typeface="Open Sans" panose="020B0606030504020204" pitchFamily="34" charset="0"/>
              </a:rPr>
              <a:t> a .csv file</a:t>
            </a:r>
          </a:p>
        </p:txBody>
      </p:sp>
      <p:pic>
        <p:nvPicPr>
          <p:cNvPr id="8" name="Picture 7">
            <a:extLst>
              <a:ext uri="{FF2B5EF4-FFF2-40B4-BE49-F238E27FC236}">
                <a16:creationId xmlns:a16="http://schemas.microsoft.com/office/drawing/2014/main" id="{B2120991-7D65-71A8-51A3-6F7CF5445FCB}"/>
              </a:ext>
            </a:extLst>
          </p:cNvPr>
          <p:cNvPicPr>
            <a:picLocks noChangeAspect="1"/>
          </p:cNvPicPr>
          <p:nvPr/>
        </p:nvPicPr>
        <p:blipFill>
          <a:blip r:embed="rId4"/>
          <a:stretch>
            <a:fillRect/>
          </a:stretch>
        </p:blipFill>
        <p:spPr>
          <a:xfrm>
            <a:off x="145696" y="3688426"/>
            <a:ext cx="11506925" cy="1479710"/>
          </a:xfrm>
          <a:prstGeom prst="rect">
            <a:avLst/>
          </a:prstGeom>
        </p:spPr>
      </p:pic>
    </p:spTree>
    <p:extLst>
      <p:ext uri="{BB962C8B-B14F-4D97-AF65-F5344CB8AC3E}">
        <p14:creationId xmlns:p14="http://schemas.microsoft.com/office/powerpoint/2010/main" val="15368753"/>
      </p:ext>
    </p:extLst>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13</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 name="Rectangle 1"/>
          <p:cNvSpPr/>
          <p:nvPr/>
        </p:nvSpPr>
        <p:spPr>
          <a:xfrm>
            <a:off x="8412739" y="6097292"/>
            <a:ext cx="4143085" cy="307777"/>
          </a:xfrm>
          <a:prstGeom prst="rect">
            <a:avLst/>
          </a:prstGeom>
        </p:spPr>
        <p:txBody>
          <a:bodyPr wrap="square" lIns="91440" tIns="45720" rIns="91440" bIns="45720" anchor="t">
            <a:spAutoFit/>
          </a:bodyPr>
          <a:lstStyle/>
          <a:p>
            <a:r>
              <a:rPr lang="en-US" sz="1400" i="1">
                <a:latin typeface="Open Sans "/>
              </a:rPr>
              <a:t>                                 SOURCE:</a:t>
            </a:r>
            <a:endParaRPr lang="en-GB" sz="1400" b="1" i="1">
              <a:latin typeface="Open Sans "/>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1189608" y="1543983"/>
            <a:ext cx="7572652" cy="400110"/>
          </a:xfrm>
          <a:prstGeom prst="rect">
            <a:avLst/>
          </a:prstGeom>
        </p:spPr>
        <p:txBody>
          <a:bodyPr wrap="square" lIns="91440" tIns="45720" rIns="91440" bIns="45720" anchor="t">
            <a:spAutoFit/>
          </a:bodyPr>
          <a:lstStyle/>
          <a:p>
            <a:pPr>
              <a:spcAft>
                <a:spcPts val="1200"/>
              </a:spcAft>
            </a:pPr>
            <a:r>
              <a:rPr lang="en-ZA" sz="2000" b="1">
                <a:solidFill>
                  <a:schemeClr val="accent5">
                    <a:lumMod val="60000"/>
                    <a:lumOff val="40000"/>
                  </a:schemeClr>
                </a:solidFill>
                <a:latin typeface="Open Sans"/>
                <a:ea typeface="Open Sans" panose="020B0606030504020204" pitchFamily="34" charset="0"/>
                <a:cs typeface="Open Sans" panose="020B0606030504020204" pitchFamily="34" charset="0"/>
              </a:rPr>
              <a:t>Cleaning &amp; Harmonizing Attributes</a:t>
            </a:r>
          </a:p>
        </p:txBody>
      </p:sp>
      <p:sp>
        <p:nvSpPr>
          <p:cNvPr id="3" name="Title 10">
            <a:extLst>
              <a:ext uri="{FF2B5EF4-FFF2-40B4-BE49-F238E27FC236}">
                <a16:creationId xmlns:a16="http://schemas.microsoft.com/office/drawing/2014/main" id="{8F1C1B27-15EF-701F-476D-E7356E1EF58B}"/>
              </a:ext>
            </a:extLst>
          </p:cNvPr>
          <p:cNvSpPr txBox="1">
            <a:spLocks/>
          </p:cNvSpPr>
          <p:nvPr/>
        </p:nvSpPr>
        <p:spPr>
          <a:xfrm>
            <a:off x="256898" y="-27721"/>
            <a:ext cx="6951976" cy="14797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500">
                <a:latin typeface="Open Sans"/>
                <a:ea typeface="Open Sans" panose="020B0606030504020204" pitchFamily="34" charset="0"/>
                <a:cs typeface="Open Sans" panose="020B0606030504020204" pitchFamily="34" charset="0"/>
                <a:sym typeface="Bodoni SvtyTwo ITC TT-Book"/>
              </a:rPr>
              <a:t>3.2 </a:t>
            </a:r>
            <a:r>
              <a:rPr lang="en-US" sz="3500">
                <a:latin typeface="Open Sans"/>
                <a:ea typeface="Open Sans" panose="020B0606030504020204" pitchFamily="34" charset="0"/>
                <a:cs typeface="Open Sans" panose="020B0606030504020204" pitchFamily="34" charset="0"/>
                <a:sym typeface="Bodoni SvtyTwo ITC TT-Book"/>
              </a:rPr>
              <a:t>Working with Data Attributes</a:t>
            </a:r>
            <a:endParaRPr lang="en-GB" sz="3500">
              <a:latin typeface="Open Sans"/>
              <a:ea typeface="Open Sans" panose="020B0606030504020204" pitchFamily="34" charset="0"/>
              <a:cs typeface="Open Sans" panose="020B0606030504020204" pitchFamily="34" charset="0"/>
              <a:sym typeface="Bodoni SvtyTwo ITC TT-Book"/>
            </a:endParaRPr>
          </a:p>
        </p:txBody>
      </p:sp>
      <p:sp>
        <p:nvSpPr>
          <p:cNvPr id="8" name="TextBox 7">
            <a:extLst>
              <a:ext uri="{FF2B5EF4-FFF2-40B4-BE49-F238E27FC236}">
                <a16:creationId xmlns:a16="http://schemas.microsoft.com/office/drawing/2014/main" id="{987A421E-F73B-AE8F-8C42-90AF2751E68A}"/>
              </a:ext>
            </a:extLst>
          </p:cNvPr>
          <p:cNvSpPr txBox="1"/>
          <p:nvPr/>
        </p:nvSpPr>
        <p:spPr>
          <a:xfrm>
            <a:off x="1189608" y="1847057"/>
            <a:ext cx="9716815" cy="2554545"/>
          </a:xfrm>
          <a:prstGeom prst="rect">
            <a:avLst/>
          </a:prstGeom>
          <a:noFill/>
        </p:spPr>
        <p:txBody>
          <a:bodyPr wrap="square" rtlCol="0">
            <a:spAutoFit/>
          </a:bodyPr>
          <a:lstStyle/>
          <a:p>
            <a:endParaRPr lang="en-US" sz="200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Wingdings" panose="05000000000000000000" pitchFamily="2" charset="2"/>
              <a:buChar char="q"/>
            </a:pPr>
            <a:r>
              <a:rPr lang="en-US" sz="2000">
                <a:latin typeface="Open Sans" panose="020B0606030504020204" pitchFamily="34" charset="0"/>
                <a:ea typeface="Open Sans" panose="020B0606030504020204" pitchFamily="34" charset="0"/>
                <a:cs typeface="Open Sans" panose="020B0606030504020204" pitchFamily="34" charset="0"/>
              </a:rPr>
              <a:t>It is common to have to clean, reconcile, or harmonize data attributes when using GIS data. Raw data may require:</a:t>
            </a:r>
          </a:p>
          <a:p>
            <a:pPr marL="800100" lvl="1" indent="-342900">
              <a:buFont typeface="Wingdings" panose="05000000000000000000" pitchFamily="2" charset="2"/>
              <a:buChar char="§"/>
            </a:pPr>
            <a:r>
              <a:rPr lang="en-US" sz="2000" b="1">
                <a:latin typeface="Open Sans" panose="020B0606030504020204" pitchFamily="34" charset="0"/>
                <a:ea typeface="Open Sans" panose="020B0606030504020204" pitchFamily="34" charset="0"/>
                <a:cs typeface="Open Sans" panose="020B0606030504020204" pitchFamily="34" charset="0"/>
              </a:rPr>
              <a:t>Reformatting</a:t>
            </a:r>
            <a:r>
              <a:rPr lang="en-US" sz="2000">
                <a:latin typeface="Open Sans" panose="020B0606030504020204" pitchFamily="34" charset="0"/>
                <a:ea typeface="Open Sans" panose="020B0606030504020204" pitchFamily="34" charset="0"/>
                <a:cs typeface="Open Sans" panose="020B0606030504020204" pitchFamily="34" charset="0"/>
              </a:rPr>
              <a:t> data (ex. Number, string, etc.)</a:t>
            </a:r>
          </a:p>
          <a:p>
            <a:pPr marL="800100" lvl="1" indent="-342900">
              <a:buFont typeface="Wingdings" panose="05000000000000000000" pitchFamily="2" charset="2"/>
              <a:buChar char="§"/>
            </a:pPr>
            <a:r>
              <a:rPr lang="en-US" sz="2000">
                <a:latin typeface="Open Sans" panose="020B0606030504020204" pitchFamily="34" charset="0"/>
                <a:ea typeface="Open Sans" panose="020B0606030504020204" pitchFamily="34" charset="0"/>
                <a:cs typeface="Open Sans" panose="020B0606030504020204" pitchFamily="34" charset="0"/>
              </a:rPr>
              <a:t>Adjusting </a:t>
            </a:r>
            <a:r>
              <a:rPr lang="en-US" sz="2000" b="1">
                <a:latin typeface="Open Sans" panose="020B0606030504020204" pitchFamily="34" charset="0"/>
                <a:ea typeface="Open Sans" panose="020B0606030504020204" pitchFamily="34" charset="0"/>
                <a:cs typeface="Open Sans" panose="020B0606030504020204" pitchFamily="34" charset="0"/>
              </a:rPr>
              <a:t>labels </a:t>
            </a:r>
            <a:r>
              <a:rPr lang="en-US" sz="2000">
                <a:latin typeface="Open Sans" panose="020B0606030504020204" pitchFamily="34" charset="0"/>
                <a:ea typeface="Open Sans" panose="020B0606030504020204" pitchFamily="34" charset="0"/>
                <a:cs typeface="Open Sans" panose="020B0606030504020204" pitchFamily="34" charset="0"/>
              </a:rPr>
              <a:t>and </a:t>
            </a:r>
            <a:r>
              <a:rPr lang="en-US" sz="2000" b="1">
                <a:latin typeface="Open Sans" panose="020B0606030504020204" pitchFamily="34" charset="0"/>
                <a:ea typeface="Open Sans" panose="020B0606030504020204" pitchFamily="34" charset="0"/>
                <a:cs typeface="Open Sans" panose="020B0606030504020204" pitchFamily="34" charset="0"/>
              </a:rPr>
              <a:t>units</a:t>
            </a:r>
          </a:p>
          <a:p>
            <a:pPr marL="800100" lvl="1" indent="-342900">
              <a:buFont typeface="Wingdings" panose="05000000000000000000" pitchFamily="2" charset="2"/>
              <a:buChar char="§"/>
            </a:pPr>
            <a:r>
              <a:rPr lang="en-US" sz="2000" b="1">
                <a:latin typeface="Open Sans" panose="020B0606030504020204" pitchFamily="34" charset="0"/>
                <a:ea typeface="Open Sans" panose="020B0606030504020204" pitchFamily="34" charset="0"/>
                <a:cs typeface="Open Sans" panose="020B0606030504020204" pitchFamily="34" charset="0"/>
              </a:rPr>
              <a:t>Removing</a:t>
            </a:r>
            <a:r>
              <a:rPr lang="en-US" sz="2000">
                <a:latin typeface="Open Sans" panose="020B0606030504020204" pitchFamily="34" charset="0"/>
                <a:ea typeface="Open Sans" panose="020B0606030504020204" pitchFamily="34" charset="0"/>
                <a:cs typeface="Open Sans" panose="020B0606030504020204" pitchFamily="34" charset="0"/>
              </a:rPr>
              <a:t> unnecessary attributes</a:t>
            </a:r>
          </a:p>
          <a:p>
            <a:pPr marL="342900" indent="-342900">
              <a:buFont typeface="Wingdings" panose="05000000000000000000" pitchFamily="2" charset="2"/>
              <a:buChar char="q"/>
            </a:pPr>
            <a:r>
              <a:rPr lang="en-US" sz="2000">
                <a:latin typeface="Open Sans" panose="020B0606030504020204" pitchFamily="34" charset="0"/>
                <a:ea typeface="Open Sans" panose="020B0606030504020204" pitchFamily="34" charset="0"/>
                <a:cs typeface="Open Sans" panose="020B0606030504020204" pitchFamily="34" charset="0"/>
              </a:rPr>
              <a:t>Data attributes should be recorded </a:t>
            </a:r>
            <a:r>
              <a:rPr lang="en-US" sz="2000" b="1">
                <a:latin typeface="Open Sans" panose="020B0606030504020204" pitchFamily="34" charset="0"/>
                <a:ea typeface="Open Sans" panose="020B0606030504020204" pitchFamily="34" charset="0"/>
                <a:cs typeface="Open Sans" panose="020B0606030504020204" pitchFamily="34" charset="0"/>
              </a:rPr>
              <a:t>consistently</a:t>
            </a:r>
            <a:r>
              <a:rPr lang="en-US" sz="2000">
                <a:latin typeface="Open Sans" panose="020B0606030504020204" pitchFamily="34" charset="0"/>
                <a:ea typeface="Open Sans" panose="020B0606030504020204" pitchFamily="34" charset="0"/>
                <a:cs typeface="Open Sans" panose="020B0606030504020204" pitchFamily="34" charset="0"/>
              </a:rPr>
              <a:t>, clearly </a:t>
            </a:r>
            <a:r>
              <a:rPr lang="en-US" sz="2000" b="1">
                <a:latin typeface="Open Sans" panose="020B0606030504020204" pitchFamily="34" charset="0"/>
                <a:ea typeface="Open Sans" panose="020B0606030504020204" pitchFamily="34" charset="0"/>
                <a:cs typeface="Open Sans" panose="020B0606030504020204" pitchFamily="34" charset="0"/>
              </a:rPr>
              <a:t>labelled</a:t>
            </a:r>
            <a:r>
              <a:rPr lang="en-US" sz="2000">
                <a:latin typeface="Open Sans" panose="020B0606030504020204" pitchFamily="34" charset="0"/>
                <a:ea typeface="Open Sans" panose="020B0606030504020204" pitchFamily="34" charset="0"/>
                <a:cs typeface="Open Sans" panose="020B0606030504020204" pitchFamily="34" charset="0"/>
              </a:rPr>
              <a:t>, and </a:t>
            </a:r>
            <a:r>
              <a:rPr lang="en-US" sz="2000" b="1">
                <a:latin typeface="Open Sans" panose="020B0606030504020204" pitchFamily="34" charset="0"/>
                <a:ea typeface="Open Sans" panose="020B0606030504020204" pitchFamily="34" charset="0"/>
                <a:cs typeface="Open Sans" panose="020B0606030504020204" pitchFamily="34" charset="0"/>
              </a:rPr>
              <a:t>relevant</a:t>
            </a:r>
            <a:r>
              <a:rPr lang="en-US" sz="2000">
                <a:latin typeface="Open Sans" panose="020B0606030504020204" pitchFamily="34" charset="0"/>
                <a:ea typeface="Open Sans" panose="020B0606030504020204" pitchFamily="34" charset="0"/>
                <a:cs typeface="Open Sans" panose="020B0606030504020204" pitchFamily="34" charset="0"/>
              </a:rPr>
              <a:t> to user objectives</a:t>
            </a:r>
          </a:p>
        </p:txBody>
      </p:sp>
    </p:spTree>
    <p:extLst>
      <p:ext uri="{BB962C8B-B14F-4D97-AF65-F5344CB8AC3E}">
        <p14:creationId xmlns:p14="http://schemas.microsoft.com/office/powerpoint/2010/main" val="696354222"/>
      </p:ext>
    </p:extLst>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14</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 name="Rectangle 1"/>
          <p:cNvSpPr/>
          <p:nvPr/>
        </p:nvSpPr>
        <p:spPr>
          <a:xfrm>
            <a:off x="8412739" y="6097292"/>
            <a:ext cx="4143085" cy="307777"/>
          </a:xfrm>
          <a:prstGeom prst="rect">
            <a:avLst/>
          </a:prstGeom>
        </p:spPr>
        <p:txBody>
          <a:bodyPr wrap="square" lIns="91440" tIns="45720" rIns="91440" bIns="45720" anchor="t">
            <a:spAutoFit/>
          </a:bodyPr>
          <a:lstStyle/>
          <a:p>
            <a:r>
              <a:rPr lang="en-US" sz="1400" i="1">
                <a:latin typeface="Open Sans "/>
              </a:rPr>
              <a:t>                                 SOURCE:</a:t>
            </a:r>
            <a:endParaRPr lang="en-GB" sz="1400" b="1" i="1">
              <a:latin typeface="Open Sans "/>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1189608" y="1543983"/>
            <a:ext cx="7572652" cy="400110"/>
          </a:xfrm>
          <a:prstGeom prst="rect">
            <a:avLst/>
          </a:prstGeom>
        </p:spPr>
        <p:txBody>
          <a:bodyPr wrap="square" lIns="91440" tIns="45720" rIns="91440" bIns="45720" anchor="t">
            <a:spAutoFit/>
          </a:bodyPr>
          <a:lstStyle/>
          <a:p>
            <a:pPr>
              <a:spcAft>
                <a:spcPts val="1200"/>
              </a:spcAft>
            </a:pPr>
            <a:r>
              <a:rPr lang="en-ZA" sz="2000" b="1">
                <a:solidFill>
                  <a:schemeClr val="accent5">
                    <a:lumMod val="60000"/>
                    <a:lumOff val="40000"/>
                  </a:schemeClr>
                </a:solidFill>
                <a:latin typeface="Open Sans"/>
                <a:ea typeface="Open Sans" panose="020B0606030504020204" pitchFamily="34" charset="0"/>
                <a:cs typeface="Open Sans" panose="020B0606030504020204" pitchFamily="34" charset="0"/>
              </a:rPr>
              <a:t>Adding &amp; Modifying Data Attributes in QGIS</a:t>
            </a:r>
          </a:p>
        </p:txBody>
      </p:sp>
      <p:sp>
        <p:nvSpPr>
          <p:cNvPr id="3" name="Title 10">
            <a:extLst>
              <a:ext uri="{FF2B5EF4-FFF2-40B4-BE49-F238E27FC236}">
                <a16:creationId xmlns:a16="http://schemas.microsoft.com/office/drawing/2014/main" id="{8F1C1B27-15EF-701F-476D-E7356E1EF58B}"/>
              </a:ext>
            </a:extLst>
          </p:cNvPr>
          <p:cNvSpPr txBox="1">
            <a:spLocks/>
          </p:cNvSpPr>
          <p:nvPr/>
        </p:nvSpPr>
        <p:spPr>
          <a:xfrm>
            <a:off x="256898" y="-27721"/>
            <a:ext cx="6951976" cy="14797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500">
                <a:latin typeface="Open Sans"/>
                <a:ea typeface="Open Sans" panose="020B0606030504020204" pitchFamily="34" charset="0"/>
                <a:cs typeface="Open Sans" panose="020B0606030504020204" pitchFamily="34" charset="0"/>
                <a:sym typeface="Bodoni SvtyTwo ITC TT-Book"/>
              </a:rPr>
              <a:t>3.2 </a:t>
            </a:r>
            <a:r>
              <a:rPr lang="en-US" sz="3500">
                <a:latin typeface="Open Sans"/>
                <a:ea typeface="Open Sans" panose="020B0606030504020204" pitchFamily="34" charset="0"/>
                <a:cs typeface="Open Sans" panose="020B0606030504020204" pitchFamily="34" charset="0"/>
                <a:sym typeface="Bodoni SvtyTwo ITC TT-Book"/>
              </a:rPr>
              <a:t>Working with Data Attributes</a:t>
            </a:r>
            <a:endParaRPr lang="en-GB" sz="3500">
              <a:latin typeface="Open Sans"/>
              <a:ea typeface="Open Sans" panose="020B0606030504020204" pitchFamily="34" charset="0"/>
              <a:cs typeface="Open Sans" panose="020B0606030504020204" pitchFamily="34" charset="0"/>
              <a:sym typeface="Bodoni SvtyTwo ITC TT-Book"/>
            </a:endParaRPr>
          </a:p>
        </p:txBody>
      </p:sp>
      <p:sp>
        <p:nvSpPr>
          <p:cNvPr id="8" name="TextBox 7">
            <a:extLst>
              <a:ext uri="{FF2B5EF4-FFF2-40B4-BE49-F238E27FC236}">
                <a16:creationId xmlns:a16="http://schemas.microsoft.com/office/drawing/2014/main" id="{987A421E-F73B-AE8F-8C42-90AF2751E68A}"/>
              </a:ext>
            </a:extLst>
          </p:cNvPr>
          <p:cNvSpPr txBox="1"/>
          <p:nvPr/>
        </p:nvSpPr>
        <p:spPr>
          <a:xfrm>
            <a:off x="1189608" y="1847057"/>
            <a:ext cx="9716815" cy="3477875"/>
          </a:xfrm>
          <a:prstGeom prst="rect">
            <a:avLst/>
          </a:prstGeom>
          <a:noFill/>
        </p:spPr>
        <p:txBody>
          <a:bodyPr wrap="square" rtlCol="0">
            <a:spAutoFit/>
          </a:bodyPr>
          <a:lstStyle/>
          <a:p>
            <a:endParaRPr lang="en-US" sz="200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Wingdings" panose="05000000000000000000" pitchFamily="2" charset="2"/>
              <a:buChar char="q"/>
            </a:pPr>
            <a:r>
              <a:rPr lang="en-US" sz="2000">
                <a:latin typeface="Open Sans" panose="020B0606030504020204" pitchFamily="34" charset="0"/>
                <a:ea typeface="Open Sans" panose="020B0606030504020204" pitchFamily="34" charset="0"/>
                <a:cs typeface="Open Sans" panose="020B0606030504020204" pitchFamily="34" charset="0"/>
              </a:rPr>
              <a:t>There are many ways to modify data attributes in QGIS</a:t>
            </a:r>
          </a:p>
          <a:p>
            <a:pPr marL="800100" lvl="1" indent="-342900">
              <a:buFont typeface="Wingdings" panose="05000000000000000000" pitchFamily="2" charset="2"/>
              <a:buChar char="§"/>
            </a:pPr>
            <a:r>
              <a:rPr lang="en-US" sz="2000" b="1">
                <a:latin typeface="Open Sans" panose="020B0606030504020204" pitchFamily="34" charset="0"/>
                <a:ea typeface="Open Sans" panose="020B0606030504020204" pitchFamily="34" charset="0"/>
                <a:cs typeface="Open Sans" panose="020B0606030504020204" pitchFamily="34" charset="0"/>
              </a:rPr>
              <a:t>Manual Entry</a:t>
            </a:r>
            <a:r>
              <a:rPr lang="en-US" sz="2000">
                <a:latin typeface="Open Sans" panose="020B0606030504020204" pitchFamily="34" charset="0"/>
                <a:ea typeface="Open Sans" panose="020B0606030504020204" pitchFamily="34" charset="0"/>
                <a:cs typeface="Open Sans" panose="020B0606030504020204" pitchFamily="34" charset="0"/>
              </a:rPr>
              <a:t>: select features to edit (manual selection or </a:t>
            </a:r>
            <a:r>
              <a:rPr lang="en-US" sz="2000" i="1">
                <a:latin typeface="Open Sans" panose="020B0606030504020204" pitchFamily="34" charset="0"/>
                <a:ea typeface="Open Sans" panose="020B0606030504020204" pitchFamily="34" charset="0"/>
                <a:cs typeface="Open Sans" panose="020B0606030504020204" pitchFamily="34" charset="0"/>
              </a:rPr>
              <a:t>select by attribute</a:t>
            </a:r>
            <a:r>
              <a:rPr lang="en-US" sz="2000">
                <a:latin typeface="Open Sans" panose="020B0606030504020204" pitchFamily="34" charset="0"/>
                <a:ea typeface="Open Sans" panose="020B0606030504020204" pitchFamily="34" charset="0"/>
                <a:cs typeface="Open Sans" panose="020B0606030504020204" pitchFamily="34" charset="0"/>
              </a:rPr>
              <a:t>), and enter values manually</a:t>
            </a:r>
          </a:p>
          <a:p>
            <a:pPr lvl="1"/>
            <a:endParaRPr lang="en-US" sz="2000">
              <a:latin typeface="Open Sans" panose="020B0606030504020204" pitchFamily="34" charset="0"/>
              <a:ea typeface="Open Sans" panose="020B0606030504020204" pitchFamily="34" charset="0"/>
              <a:cs typeface="Open Sans" panose="020B0606030504020204" pitchFamily="34" charset="0"/>
            </a:endParaRPr>
          </a:p>
          <a:p>
            <a:pPr lvl="1"/>
            <a:r>
              <a:rPr lang="en-US" sz="2000">
                <a:latin typeface="Open Sans" panose="020B0606030504020204" pitchFamily="34" charset="0"/>
                <a:ea typeface="Open Sans" panose="020B0606030504020204" pitchFamily="34" charset="0"/>
                <a:cs typeface="Open Sans" panose="020B0606030504020204" pitchFamily="34" charset="0"/>
              </a:rPr>
              <a:t> </a:t>
            </a:r>
            <a:endParaRPr lang="en-US" sz="2000" b="1">
              <a:latin typeface="Open Sans" panose="020B0606030504020204" pitchFamily="34" charset="0"/>
              <a:ea typeface="Open Sans" panose="020B0606030504020204" pitchFamily="34" charset="0"/>
              <a:cs typeface="Open Sans" panose="020B0606030504020204" pitchFamily="34" charset="0"/>
            </a:endParaRPr>
          </a:p>
          <a:p>
            <a:pPr marL="800100" lvl="1" indent="-342900">
              <a:buFont typeface="Wingdings" panose="05000000000000000000" pitchFamily="2" charset="2"/>
              <a:buChar char="§"/>
            </a:pPr>
            <a:endParaRPr lang="en-US" sz="2000" b="1">
              <a:latin typeface="Open Sans" panose="020B0606030504020204" pitchFamily="34" charset="0"/>
              <a:ea typeface="Open Sans" panose="020B0606030504020204" pitchFamily="34" charset="0"/>
              <a:cs typeface="Open Sans" panose="020B0606030504020204" pitchFamily="34" charset="0"/>
            </a:endParaRPr>
          </a:p>
          <a:p>
            <a:pPr marL="800100" lvl="1" indent="-342900">
              <a:buFont typeface="Wingdings" panose="05000000000000000000" pitchFamily="2" charset="2"/>
              <a:buChar char="§"/>
            </a:pPr>
            <a:r>
              <a:rPr lang="en-US" sz="2000" b="1">
                <a:latin typeface="Open Sans" panose="020B0606030504020204" pitchFamily="34" charset="0"/>
                <a:ea typeface="Open Sans" panose="020B0606030504020204" pitchFamily="34" charset="0"/>
                <a:cs typeface="Open Sans" panose="020B0606030504020204" pitchFamily="34" charset="0"/>
              </a:rPr>
              <a:t>Function Editor</a:t>
            </a:r>
            <a:r>
              <a:rPr lang="en-US" sz="2000">
                <a:latin typeface="Open Sans" panose="020B0606030504020204" pitchFamily="34" charset="0"/>
                <a:ea typeface="Open Sans" panose="020B0606030504020204" pitchFamily="34" charset="0"/>
                <a:cs typeface="Open Sans" panose="020B0606030504020204" pitchFamily="34" charset="0"/>
              </a:rPr>
              <a:t>: specify a mathematic or geometric (e.g. area) calculation to apply to an attribute column</a:t>
            </a:r>
          </a:p>
          <a:p>
            <a:pPr marL="800100" lvl="1" indent="-342900">
              <a:buFont typeface="Wingdings" panose="05000000000000000000" pitchFamily="2" charset="2"/>
              <a:buChar char="§"/>
            </a:pPr>
            <a:r>
              <a:rPr lang="en-US" sz="2000" b="1">
                <a:latin typeface="Open Sans" panose="020B0606030504020204" pitchFamily="34" charset="0"/>
                <a:ea typeface="Open Sans" panose="020B0606030504020204" pitchFamily="34" charset="0"/>
                <a:cs typeface="Open Sans" panose="020B0606030504020204" pitchFamily="34" charset="0"/>
              </a:rPr>
              <a:t>Join Attributes by Location</a:t>
            </a:r>
            <a:r>
              <a:rPr lang="en-US" sz="2000">
                <a:latin typeface="Open Sans" panose="020B0606030504020204" pitchFamily="34" charset="0"/>
                <a:ea typeface="Open Sans" panose="020B0606030504020204" pitchFamily="34" charset="0"/>
                <a:cs typeface="Open Sans" panose="020B0606030504020204" pitchFamily="34" charset="0"/>
              </a:rPr>
              <a:t>: populate attribute columns with values reflecting relation to other geospatial data</a:t>
            </a:r>
          </a:p>
        </p:txBody>
      </p:sp>
      <p:pic>
        <p:nvPicPr>
          <p:cNvPr id="7" name="Picture 6">
            <a:extLst>
              <a:ext uri="{FF2B5EF4-FFF2-40B4-BE49-F238E27FC236}">
                <a16:creationId xmlns:a16="http://schemas.microsoft.com/office/drawing/2014/main" id="{5B5E540F-90CD-B04B-04F8-83F22EB39754}"/>
              </a:ext>
            </a:extLst>
          </p:cNvPr>
          <p:cNvPicPr>
            <a:picLocks noChangeAspect="1"/>
          </p:cNvPicPr>
          <p:nvPr/>
        </p:nvPicPr>
        <p:blipFill>
          <a:blip r:embed="rId4"/>
          <a:stretch>
            <a:fillRect/>
          </a:stretch>
        </p:blipFill>
        <p:spPr>
          <a:xfrm>
            <a:off x="2058864" y="3186849"/>
            <a:ext cx="8419813" cy="657466"/>
          </a:xfrm>
          <a:prstGeom prst="rect">
            <a:avLst/>
          </a:prstGeom>
        </p:spPr>
      </p:pic>
      <p:sp>
        <p:nvSpPr>
          <p:cNvPr id="9" name="Rectangle 8">
            <a:extLst>
              <a:ext uri="{FF2B5EF4-FFF2-40B4-BE49-F238E27FC236}">
                <a16:creationId xmlns:a16="http://schemas.microsoft.com/office/drawing/2014/main" id="{5745F978-2DAE-8AAC-5A73-D658AAB0C6AF}"/>
              </a:ext>
            </a:extLst>
          </p:cNvPr>
          <p:cNvSpPr/>
          <p:nvPr/>
        </p:nvSpPr>
        <p:spPr>
          <a:xfrm>
            <a:off x="2058864" y="3186849"/>
            <a:ext cx="301563" cy="295316"/>
          </a:xfrm>
          <a:prstGeom prst="rect">
            <a:avLst/>
          </a:prstGeom>
          <a:noFill/>
          <a:ln w="19050">
            <a:solidFill>
              <a:srgbClr val="2B28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5531392"/>
      </p:ext>
    </p:extLst>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pic>
        <p:nvPicPr>
          <p:cNvPr id="49" name="Picture 48">
            <a:extLst>
              <a:ext uri="{FF2B5EF4-FFF2-40B4-BE49-F238E27FC236}">
                <a16:creationId xmlns:a16="http://schemas.microsoft.com/office/drawing/2014/main" id="{D3252D47-00E3-A1D8-CA69-15F929A32FD9}"/>
              </a:ext>
            </a:extLst>
          </p:cNvPr>
          <p:cNvPicPr>
            <a:picLocks noChangeAspect="1"/>
          </p:cNvPicPr>
          <p:nvPr/>
        </p:nvPicPr>
        <p:blipFill>
          <a:blip r:embed="rId4"/>
          <a:stretch>
            <a:fillRect/>
          </a:stretch>
        </p:blipFill>
        <p:spPr>
          <a:xfrm>
            <a:off x="1257943" y="1897084"/>
            <a:ext cx="6904372" cy="58482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15</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1189608" y="1543983"/>
            <a:ext cx="7572652" cy="400110"/>
          </a:xfrm>
          <a:prstGeom prst="rect">
            <a:avLst/>
          </a:prstGeom>
        </p:spPr>
        <p:txBody>
          <a:bodyPr wrap="square" lIns="91440" tIns="45720" rIns="91440" bIns="45720" anchor="t">
            <a:spAutoFit/>
          </a:bodyPr>
          <a:lstStyle/>
          <a:p>
            <a:pPr>
              <a:spcAft>
                <a:spcPts val="1200"/>
              </a:spcAft>
            </a:pPr>
            <a:r>
              <a:rPr lang="en-ZA" sz="2000" b="1">
                <a:solidFill>
                  <a:schemeClr val="accent5">
                    <a:lumMod val="60000"/>
                    <a:lumOff val="40000"/>
                  </a:schemeClr>
                </a:solidFill>
                <a:latin typeface="Open Sans"/>
                <a:ea typeface="Open Sans" panose="020B0606030504020204" pitchFamily="34" charset="0"/>
                <a:cs typeface="Open Sans" panose="020B0606030504020204" pitchFamily="34" charset="0"/>
              </a:rPr>
              <a:t>Adding &amp; Modifying Data Attributes in QGIS</a:t>
            </a:r>
          </a:p>
        </p:txBody>
      </p:sp>
      <p:sp>
        <p:nvSpPr>
          <p:cNvPr id="3" name="Title 10">
            <a:extLst>
              <a:ext uri="{FF2B5EF4-FFF2-40B4-BE49-F238E27FC236}">
                <a16:creationId xmlns:a16="http://schemas.microsoft.com/office/drawing/2014/main" id="{8F1C1B27-15EF-701F-476D-E7356E1EF58B}"/>
              </a:ext>
            </a:extLst>
          </p:cNvPr>
          <p:cNvSpPr txBox="1">
            <a:spLocks/>
          </p:cNvSpPr>
          <p:nvPr/>
        </p:nvSpPr>
        <p:spPr>
          <a:xfrm>
            <a:off x="256898" y="-27721"/>
            <a:ext cx="6951976" cy="14797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500">
                <a:latin typeface="Open Sans"/>
                <a:ea typeface="Open Sans" panose="020B0606030504020204" pitchFamily="34" charset="0"/>
                <a:cs typeface="Open Sans" panose="020B0606030504020204" pitchFamily="34" charset="0"/>
                <a:sym typeface="Bodoni SvtyTwo ITC TT-Book"/>
              </a:rPr>
              <a:t>3.2 </a:t>
            </a:r>
            <a:r>
              <a:rPr lang="en-US" sz="3500">
                <a:latin typeface="Open Sans"/>
                <a:ea typeface="Open Sans" panose="020B0606030504020204" pitchFamily="34" charset="0"/>
                <a:cs typeface="Open Sans" panose="020B0606030504020204" pitchFamily="34" charset="0"/>
                <a:sym typeface="Bodoni SvtyTwo ITC TT-Book"/>
              </a:rPr>
              <a:t>Working with Data Attributes</a:t>
            </a:r>
            <a:endParaRPr lang="en-GB" sz="3500">
              <a:latin typeface="Open Sans"/>
              <a:ea typeface="Open Sans" panose="020B0606030504020204" pitchFamily="34" charset="0"/>
              <a:cs typeface="Open Sans" panose="020B0606030504020204" pitchFamily="34" charset="0"/>
              <a:sym typeface="Bodoni SvtyTwo ITC TT-Book"/>
            </a:endParaRPr>
          </a:p>
        </p:txBody>
      </p:sp>
      <p:sp>
        <p:nvSpPr>
          <p:cNvPr id="4" name="TextBox 3">
            <a:extLst>
              <a:ext uri="{FF2B5EF4-FFF2-40B4-BE49-F238E27FC236}">
                <a16:creationId xmlns:a16="http://schemas.microsoft.com/office/drawing/2014/main" id="{B99CECE9-E078-F1F5-D2A2-4432E0E50BA2}"/>
              </a:ext>
            </a:extLst>
          </p:cNvPr>
          <p:cNvSpPr txBox="1"/>
          <p:nvPr/>
        </p:nvSpPr>
        <p:spPr>
          <a:xfrm>
            <a:off x="256898" y="3567999"/>
            <a:ext cx="2901466" cy="923330"/>
          </a:xfrm>
          <a:prstGeom prst="rect">
            <a:avLst/>
          </a:prstGeom>
          <a:noFill/>
          <a:ln w="12700">
            <a:solidFill>
              <a:schemeClr val="tx1"/>
            </a:solidFill>
          </a:ln>
        </p:spPr>
        <p:txBody>
          <a:bodyPr wrap="square" rtlCol="0">
            <a:spAutoFit/>
          </a:bodyPr>
          <a:lstStyle/>
          <a:p>
            <a:pPr algn="ctr"/>
            <a:r>
              <a:rPr lang="en-US"/>
              <a:t>Expression to be applied to selected attribute column</a:t>
            </a:r>
          </a:p>
          <a:p>
            <a:pPr algn="ctr"/>
            <a:r>
              <a:rPr lang="en-US" i="1"/>
              <a:t>(example: area in km sq)</a:t>
            </a:r>
          </a:p>
        </p:txBody>
      </p:sp>
      <p:pic>
        <p:nvPicPr>
          <p:cNvPr id="11" name="Picture 10">
            <a:extLst>
              <a:ext uri="{FF2B5EF4-FFF2-40B4-BE49-F238E27FC236}">
                <a16:creationId xmlns:a16="http://schemas.microsoft.com/office/drawing/2014/main" id="{4730FB7A-B51A-5425-E183-05A94AA4F69C}"/>
              </a:ext>
            </a:extLst>
          </p:cNvPr>
          <p:cNvPicPr>
            <a:picLocks noChangeAspect="1"/>
          </p:cNvPicPr>
          <p:nvPr/>
        </p:nvPicPr>
        <p:blipFill>
          <a:blip r:embed="rId5"/>
          <a:stretch>
            <a:fillRect/>
          </a:stretch>
        </p:blipFill>
        <p:spPr>
          <a:xfrm>
            <a:off x="3338214" y="2466755"/>
            <a:ext cx="6103497" cy="3940324"/>
          </a:xfrm>
          <a:prstGeom prst="rect">
            <a:avLst/>
          </a:prstGeom>
        </p:spPr>
      </p:pic>
      <p:cxnSp>
        <p:nvCxnSpPr>
          <p:cNvPr id="10" name="Straight Connector 9">
            <a:extLst>
              <a:ext uri="{FF2B5EF4-FFF2-40B4-BE49-F238E27FC236}">
                <a16:creationId xmlns:a16="http://schemas.microsoft.com/office/drawing/2014/main" id="{E52FE9F6-D763-5E50-F2C8-D709CB8A7E43}"/>
              </a:ext>
            </a:extLst>
          </p:cNvPr>
          <p:cNvCxnSpPr>
            <a:cxnSpLocks/>
            <a:stCxn id="4" idx="3"/>
            <a:endCxn id="12" idx="1"/>
          </p:cNvCxnSpPr>
          <p:nvPr/>
        </p:nvCxnSpPr>
        <p:spPr>
          <a:xfrm flipV="1">
            <a:off x="3158364" y="3554431"/>
            <a:ext cx="265321" cy="475233"/>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155CDF94-9A5A-890E-B0F5-C6A996ACB0FE}"/>
              </a:ext>
            </a:extLst>
          </p:cNvPr>
          <p:cNvSpPr/>
          <p:nvPr/>
        </p:nvSpPr>
        <p:spPr>
          <a:xfrm>
            <a:off x="3423685" y="3157879"/>
            <a:ext cx="2115878" cy="793103"/>
          </a:xfrm>
          <a:prstGeom prst="rect">
            <a:avLst/>
          </a:prstGeom>
          <a:noFill/>
          <a:ln>
            <a:solidFill>
              <a:srgbClr val="2B28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EB88324-FB56-00E5-4921-3523467E028F}"/>
              </a:ext>
            </a:extLst>
          </p:cNvPr>
          <p:cNvSpPr txBox="1"/>
          <p:nvPr/>
        </p:nvSpPr>
        <p:spPr>
          <a:xfrm>
            <a:off x="584787" y="4810734"/>
            <a:ext cx="2190307" cy="923330"/>
          </a:xfrm>
          <a:prstGeom prst="rect">
            <a:avLst/>
          </a:prstGeom>
          <a:noFill/>
          <a:ln w="12700">
            <a:solidFill>
              <a:schemeClr val="tx1"/>
            </a:solidFill>
          </a:ln>
        </p:spPr>
        <p:txBody>
          <a:bodyPr wrap="square" rtlCol="0">
            <a:spAutoFit/>
          </a:bodyPr>
          <a:lstStyle/>
          <a:p>
            <a:pPr algn="ctr"/>
            <a:r>
              <a:rPr lang="en-US"/>
              <a:t>Menu of available mathematical and geometric functions</a:t>
            </a:r>
          </a:p>
        </p:txBody>
      </p:sp>
      <p:sp>
        <p:nvSpPr>
          <p:cNvPr id="22" name="Rectangle 21">
            <a:extLst>
              <a:ext uri="{FF2B5EF4-FFF2-40B4-BE49-F238E27FC236}">
                <a16:creationId xmlns:a16="http://schemas.microsoft.com/office/drawing/2014/main" id="{D5F44AC0-24F8-5C3A-9725-73C82B82BA87}"/>
              </a:ext>
            </a:extLst>
          </p:cNvPr>
          <p:cNvSpPr/>
          <p:nvPr/>
        </p:nvSpPr>
        <p:spPr>
          <a:xfrm>
            <a:off x="5676560" y="3157879"/>
            <a:ext cx="1693027" cy="2934576"/>
          </a:xfrm>
          <a:prstGeom prst="rect">
            <a:avLst/>
          </a:prstGeom>
          <a:noFill/>
          <a:ln>
            <a:solidFill>
              <a:srgbClr val="2B28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7876BAEC-0CB4-44A8-6F0C-9B2A8D167636}"/>
              </a:ext>
            </a:extLst>
          </p:cNvPr>
          <p:cNvCxnSpPr>
            <a:cxnSpLocks/>
            <a:stCxn id="21" idx="3"/>
            <a:endCxn id="22" idx="1"/>
          </p:cNvCxnSpPr>
          <p:nvPr/>
        </p:nvCxnSpPr>
        <p:spPr>
          <a:xfrm flipV="1">
            <a:off x="2775094" y="4625167"/>
            <a:ext cx="2901466" cy="647232"/>
          </a:xfrm>
          <a:prstGeom prst="line">
            <a:avLst/>
          </a:prstGeom>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B1706FD3-B07A-75C1-827E-298F5FFE0BB4}"/>
              </a:ext>
            </a:extLst>
          </p:cNvPr>
          <p:cNvSpPr/>
          <p:nvPr/>
        </p:nvSpPr>
        <p:spPr>
          <a:xfrm>
            <a:off x="7559135" y="2913322"/>
            <a:ext cx="1776251" cy="3179134"/>
          </a:xfrm>
          <a:prstGeom prst="rect">
            <a:avLst/>
          </a:prstGeom>
          <a:noFill/>
          <a:ln>
            <a:solidFill>
              <a:srgbClr val="2B28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F1201CC-59A5-D2D2-CA7C-BC57686EFC31}"/>
              </a:ext>
            </a:extLst>
          </p:cNvPr>
          <p:cNvSpPr txBox="1"/>
          <p:nvPr/>
        </p:nvSpPr>
        <p:spPr>
          <a:xfrm>
            <a:off x="9670181" y="4186948"/>
            <a:ext cx="1937032" cy="646331"/>
          </a:xfrm>
          <a:prstGeom prst="rect">
            <a:avLst/>
          </a:prstGeom>
          <a:noFill/>
          <a:ln w="12700">
            <a:solidFill>
              <a:schemeClr val="tx1"/>
            </a:solidFill>
          </a:ln>
        </p:spPr>
        <p:txBody>
          <a:bodyPr wrap="square" rtlCol="0">
            <a:spAutoFit/>
          </a:bodyPr>
          <a:lstStyle/>
          <a:p>
            <a:pPr algn="ctr"/>
            <a:r>
              <a:rPr lang="en-US"/>
              <a:t>Help text and example function</a:t>
            </a:r>
          </a:p>
        </p:txBody>
      </p:sp>
      <p:cxnSp>
        <p:nvCxnSpPr>
          <p:cNvPr id="44" name="Straight Connector 43">
            <a:extLst>
              <a:ext uri="{FF2B5EF4-FFF2-40B4-BE49-F238E27FC236}">
                <a16:creationId xmlns:a16="http://schemas.microsoft.com/office/drawing/2014/main" id="{0B904534-84D3-FCCA-831A-EC2E5CD8A0B8}"/>
              </a:ext>
            </a:extLst>
          </p:cNvPr>
          <p:cNvCxnSpPr>
            <a:cxnSpLocks/>
            <a:stCxn id="43" idx="1"/>
            <a:endCxn id="42" idx="3"/>
          </p:cNvCxnSpPr>
          <p:nvPr/>
        </p:nvCxnSpPr>
        <p:spPr>
          <a:xfrm flipH="1" flipV="1">
            <a:off x="9335386" y="4502889"/>
            <a:ext cx="334795" cy="7225"/>
          </a:xfrm>
          <a:prstGeom prst="line">
            <a:avLst/>
          </a:prstGeom>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EC8ED050-A27D-DDF8-22E0-4BD68D9BC7D7}"/>
              </a:ext>
            </a:extLst>
          </p:cNvPr>
          <p:cNvSpPr/>
          <p:nvPr/>
        </p:nvSpPr>
        <p:spPr>
          <a:xfrm>
            <a:off x="2243480" y="2139991"/>
            <a:ext cx="350874" cy="305498"/>
          </a:xfrm>
          <a:prstGeom prst="rect">
            <a:avLst/>
          </a:prstGeom>
          <a:noFill/>
          <a:ln>
            <a:solidFill>
              <a:srgbClr val="2B28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8D760C23-8753-B5C0-2E79-97986EEE2604}"/>
              </a:ext>
            </a:extLst>
          </p:cNvPr>
          <p:cNvSpPr txBox="1"/>
          <p:nvPr/>
        </p:nvSpPr>
        <p:spPr>
          <a:xfrm>
            <a:off x="235444" y="2726871"/>
            <a:ext cx="2901466" cy="646331"/>
          </a:xfrm>
          <a:prstGeom prst="rect">
            <a:avLst/>
          </a:prstGeom>
          <a:noFill/>
          <a:ln w="12700">
            <a:solidFill>
              <a:schemeClr val="tx1"/>
            </a:solidFill>
          </a:ln>
        </p:spPr>
        <p:txBody>
          <a:bodyPr wrap="square" rtlCol="0">
            <a:spAutoFit/>
          </a:bodyPr>
          <a:lstStyle/>
          <a:p>
            <a:pPr algn="ctr"/>
            <a:r>
              <a:rPr lang="en-US"/>
              <a:t>Open Function Editor from Attribute Table</a:t>
            </a:r>
            <a:endParaRPr lang="en-US" i="1"/>
          </a:p>
        </p:txBody>
      </p:sp>
      <p:cxnSp>
        <p:nvCxnSpPr>
          <p:cNvPr id="54" name="Straight Connector 53">
            <a:extLst>
              <a:ext uri="{FF2B5EF4-FFF2-40B4-BE49-F238E27FC236}">
                <a16:creationId xmlns:a16="http://schemas.microsoft.com/office/drawing/2014/main" id="{39BCBDA2-CC20-FDF0-7DC1-2A5A8BEC49CC}"/>
              </a:ext>
            </a:extLst>
          </p:cNvPr>
          <p:cNvCxnSpPr>
            <a:cxnSpLocks/>
            <a:endCxn id="50" idx="2"/>
          </p:cNvCxnSpPr>
          <p:nvPr/>
        </p:nvCxnSpPr>
        <p:spPr>
          <a:xfrm flipV="1">
            <a:off x="1414135" y="2445489"/>
            <a:ext cx="1004782" cy="28138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0955284"/>
      </p:ext>
    </p:extLst>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16</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1189608" y="1543983"/>
            <a:ext cx="7572652" cy="400110"/>
          </a:xfrm>
          <a:prstGeom prst="rect">
            <a:avLst/>
          </a:prstGeom>
        </p:spPr>
        <p:txBody>
          <a:bodyPr wrap="square" lIns="91440" tIns="45720" rIns="91440" bIns="45720" anchor="t">
            <a:spAutoFit/>
          </a:bodyPr>
          <a:lstStyle/>
          <a:p>
            <a:pPr>
              <a:spcAft>
                <a:spcPts val="1200"/>
              </a:spcAft>
            </a:pPr>
            <a:r>
              <a:rPr lang="en-ZA" sz="2000" b="1">
                <a:solidFill>
                  <a:schemeClr val="accent5">
                    <a:lumMod val="60000"/>
                    <a:lumOff val="40000"/>
                  </a:schemeClr>
                </a:solidFill>
                <a:latin typeface="Open Sans"/>
                <a:ea typeface="Open Sans" panose="020B0606030504020204" pitchFamily="34" charset="0"/>
                <a:cs typeface="Open Sans" panose="020B0606030504020204" pitchFamily="34" charset="0"/>
              </a:rPr>
              <a:t>Adding &amp; Modifying Data Attributes in QGIS</a:t>
            </a:r>
          </a:p>
        </p:txBody>
      </p:sp>
      <p:sp>
        <p:nvSpPr>
          <p:cNvPr id="3" name="Title 10">
            <a:extLst>
              <a:ext uri="{FF2B5EF4-FFF2-40B4-BE49-F238E27FC236}">
                <a16:creationId xmlns:a16="http://schemas.microsoft.com/office/drawing/2014/main" id="{8F1C1B27-15EF-701F-476D-E7356E1EF58B}"/>
              </a:ext>
            </a:extLst>
          </p:cNvPr>
          <p:cNvSpPr txBox="1">
            <a:spLocks/>
          </p:cNvSpPr>
          <p:nvPr/>
        </p:nvSpPr>
        <p:spPr>
          <a:xfrm>
            <a:off x="256898" y="-27721"/>
            <a:ext cx="6951976" cy="14797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500">
                <a:latin typeface="Open Sans"/>
                <a:ea typeface="Open Sans" panose="020B0606030504020204" pitchFamily="34" charset="0"/>
                <a:cs typeface="Open Sans" panose="020B0606030504020204" pitchFamily="34" charset="0"/>
                <a:sym typeface="Bodoni SvtyTwo ITC TT-Book"/>
              </a:rPr>
              <a:t>3.2 </a:t>
            </a:r>
            <a:r>
              <a:rPr lang="en-US" sz="3500">
                <a:latin typeface="Open Sans"/>
                <a:ea typeface="Open Sans" panose="020B0606030504020204" pitchFamily="34" charset="0"/>
                <a:cs typeface="Open Sans" panose="020B0606030504020204" pitchFamily="34" charset="0"/>
                <a:sym typeface="Bodoni SvtyTwo ITC TT-Book"/>
              </a:rPr>
              <a:t>Working with Data Attributes</a:t>
            </a:r>
            <a:endParaRPr lang="en-GB" sz="3500">
              <a:latin typeface="Open Sans"/>
              <a:ea typeface="Open Sans" panose="020B0606030504020204" pitchFamily="34" charset="0"/>
              <a:cs typeface="Open Sans" panose="020B0606030504020204" pitchFamily="34" charset="0"/>
              <a:sym typeface="Bodoni SvtyTwo ITC TT-Book"/>
            </a:endParaRPr>
          </a:p>
        </p:txBody>
      </p:sp>
      <p:pic>
        <p:nvPicPr>
          <p:cNvPr id="12" name="Picture 11">
            <a:extLst>
              <a:ext uri="{FF2B5EF4-FFF2-40B4-BE49-F238E27FC236}">
                <a16:creationId xmlns:a16="http://schemas.microsoft.com/office/drawing/2014/main" id="{0D810655-76D4-FCBA-2B34-CEC0C882AD9D}"/>
              </a:ext>
            </a:extLst>
          </p:cNvPr>
          <p:cNvPicPr>
            <a:picLocks noChangeAspect="1"/>
          </p:cNvPicPr>
          <p:nvPr/>
        </p:nvPicPr>
        <p:blipFill>
          <a:blip r:embed="rId4"/>
          <a:stretch>
            <a:fillRect/>
          </a:stretch>
        </p:blipFill>
        <p:spPr>
          <a:xfrm>
            <a:off x="2675857" y="1971814"/>
            <a:ext cx="8791556" cy="4046214"/>
          </a:xfrm>
          <a:prstGeom prst="rect">
            <a:avLst/>
          </a:prstGeom>
        </p:spPr>
      </p:pic>
      <p:sp>
        <p:nvSpPr>
          <p:cNvPr id="13" name="TextBox 12">
            <a:extLst>
              <a:ext uri="{FF2B5EF4-FFF2-40B4-BE49-F238E27FC236}">
                <a16:creationId xmlns:a16="http://schemas.microsoft.com/office/drawing/2014/main" id="{B3A0B3AA-499C-CFFF-2EFA-8D2C91593B3B}"/>
              </a:ext>
            </a:extLst>
          </p:cNvPr>
          <p:cNvSpPr txBox="1"/>
          <p:nvPr/>
        </p:nvSpPr>
        <p:spPr>
          <a:xfrm>
            <a:off x="256898" y="2535492"/>
            <a:ext cx="2252386" cy="646331"/>
          </a:xfrm>
          <a:prstGeom prst="rect">
            <a:avLst/>
          </a:prstGeom>
          <a:noFill/>
          <a:ln w="12700">
            <a:solidFill>
              <a:schemeClr val="tx1"/>
            </a:solidFill>
          </a:ln>
        </p:spPr>
        <p:txBody>
          <a:bodyPr wrap="square" rtlCol="0">
            <a:spAutoFit/>
          </a:bodyPr>
          <a:lstStyle/>
          <a:p>
            <a:pPr algn="ctr"/>
            <a:r>
              <a:rPr lang="en-US"/>
              <a:t>Select layer to add geographic attributes</a:t>
            </a:r>
            <a:endParaRPr lang="en-US" i="1"/>
          </a:p>
        </p:txBody>
      </p:sp>
      <p:sp>
        <p:nvSpPr>
          <p:cNvPr id="14" name="TextBox 13">
            <a:extLst>
              <a:ext uri="{FF2B5EF4-FFF2-40B4-BE49-F238E27FC236}">
                <a16:creationId xmlns:a16="http://schemas.microsoft.com/office/drawing/2014/main" id="{76EC8A48-CFC0-7F0C-BC38-A24C3EC3E072}"/>
              </a:ext>
            </a:extLst>
          </p:cNvPr>
          <p:cNvSpPr txBox="1"/>
          <p:nvPr/>
        </p:nvSpPr>
        <p:spPr>
          <a:xfrm>
            <a:off x="256898" y="4197703"/>
            <a:ext cx="2252386" cy="646331"/>
          </a:xfrm>
          <a:prstGeom prst="rect">
            <a:avLst/>
          </a:prstGeom>
          <a:noFill/>
          <a:ln w="12700">
            <a:solidFill>
              <a:schemeClr val="tx1"/>
            </a:solidFill>
          </a:ln>
        </p:spPr>
        <p:txBody>
          <a:bodyPr wrap="square" rtlCol="0">
            <a:spAutoFit/>
          </a:bodyPr>
          <a:lstStyle/>
          <a:p>
            <a:pPr algn="ctr"/>
            <a:r>
              <a:rPr lang="en-US"/>
              <a:t>Select layer to source location information</a:t>
            </a:r>
            <a:endParaRPr lang="en-US" i="1"/>
          </a:p>
        </p:txBody>
      </p:sp>
      <p:sp>
        <p:nvSpPr>
          <p:cNvPr id="15" name="TextBox 14">
            <a:extLst>
              <a:ext uri="{FF2B5EF4-FFF2-40B4-BE49-F238E27FC236}">
                <a16:creationId xmlns:a16="http://schemas.microsoft.com/office/drawing/2014/main" id="{B1780D1A-F2DF-FCFD-D27D-E8761525B898}"/>
              </a:ext>
            </a:extLst>
          </p:cNvPr>
          <p:cNvSpPr txBox="1"/>
          <p:nvPr/>
        </p:nvSpPr>
        <p:spPr>
          <a:xfrm>
            <a:off x="253028" y="3456709"/>
            <a:ext cx="2252386" cy="646331"/>
          </a:xfrm>
          <a:prstGeom prst="rect">
            <a:avLst/>
          </a:prstGeom>
          <a:noFill/>
          <a:ln w="12700">
            <a:solidFill>
              <a:schemeClr val="tx1"/>
            </a:solidFill>
          </a:ln>
        </p:spPr>
        <p:txBody>
          <a:bodyPr wrap="square" rtlCol="0">
            <a:spAutoFit/>
          </a:bodyPr>
          <a:lstStyle/>
          <a:p>
            <a:pPr algn="ctr"/>
            <a:r>
              <a:rPr lang="en-US"/>
              <a:t>Select geometric inclusion criteria</a:t>
            </a:r>
            <a:endParaRPr lang="en-US" i="1"/>
          </a:p>
        </p:txBody>
      </p:sp>
      <p:sp>
        <p:nvSpPr>
          <p:cNvPr id="17" name="TextBox 16">
            <a:extLst>
              <a:ext uri="{FF2B5EF4-FFF2-40B4-BE49-F238E27FC236}">
                <a16:creationId xmlns:a16="http://schemas.microsoft.com/office/drawing/2014/main" id="{ACB674DA-E84E-58A3-9ED2-E6A2EBBBA5E0}"/>
              </a:ext>
            </a:extLst>
          </p:cNvPr>
          <p:cNvSpPr txBox="1"/>
          <p:nvPr/>
        </p:nvSpPr>
        <p:spPr>
          <a:xfrm>
            <a:off x="330837" y="5118929"/>
            <a:ext cx="2096767" cy="923330"/>
          </a:xfrm>
          <a:prstGeom prst="rect">
            <a:avLst/>
          </a:prstGeom>
          <a:noFill/>
          <a:ln w="12700">
            <a:solidFill>
              <a:schemeClr val="tx1"/>
            </a:solidFill>
          </a:ln>
        </p:spPr>
        <p:txBody>
          <a:bodyPr wrap="square" rtlCol="0">
            <a:spAutoFit/>
          </a:bodyPr>
          <a:lstStyle/>
          <a:p>
            <a:pPr algn="ctr"/>
            <a:r>
              <a:rPr lang="en-US"/>
              <a:t>Select join type:</a:t>
            </a:r>
          </a:p>
          <a:p>
            <a:pPr algn="ctr"/>
            <a:r>
              <a:rPr lang="en-US"/>
              <a:t>(e.g. one-to-one, one-to-many)</a:t>
            </a:r>
            <a:endParaRPr lang="en-US" i="1"/>
          </a:p>
        </p:txBody>
      </p:sp>
      <p:cxnSp>
        <p:nvCxnSpPr>
          <p:cNvPr id="18" name="Straight Connector 17">
            <a:extLst>
              <a:ext uri="{FF2B5EF4-FFF2-40B4-BE49-F238E27FC236}">
                <a16:creationId xmlns:a16="http://schemas.microsoft.com/office/drawing/2014/main" id="{39D53EFA-38FD-119F-F21D-1DA4E8FDB3F7}"/>
              </a:ext>
            </a:extLst>
          </p:cNvPr>
          <p:cNvCxnSpPr>
            <a:cxnSpLocks/>
            <a:stCxn id="13" idx="3"/>
            <a:endCxn id="19" idx="1"/>
          </p:cNvCxnSpPr>
          <p:nvPr/>
        </p:nvCxnSpPr>
        <p:spPr>
          <a:xfrm>
            <a:off x="2509284" y="2858658"/>
            <a:ext cx="253028" cy="2064"/>
          </a:xfrm>
          <a:prstGeom prst="line">
            <a:avLst/>
          </a:prstGeom>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96FF2BE6-F9DE-3C64-D76D-40B8A72F6C40}"/>
              </a:ext>
            </a:extLst>
          </p:cNvPr>
          <p:cNvSpPr/>
          <p:nvPr/>
        </p:nvSpPr>
        <p:spPr>
          <a:xfrm>
            <a:off x="2762312" y="2615609"/>
            <a:ext cx="6200935" cy="490225"/>
          </a:xfrm>
          <a:prstGeom prst="rect">
            <a:avLst/>
          </a:prstGeom>
          <a:noFill/>
          <a:ln>
            <a:solidFill>
              <a:srgbClr val="2B28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F567A0F-259D-3F46-3BF1-EE0EDC37367B}"/>
              </a:ext>
            </a:extLst>
          </p:cNvPr>
          <p:cNvSpPr/>
          <p:nvPr/>
        </p:nvSpPr>
        <p:spPr>
          <a:xfrm>
            <a:off x="2762312" y="3242963"/>
            <a:ext cx="6200935" cy="1071703"/>
          </a:xfrm>
          <a:prstGeom prst="rect">
            <a:avLst/>
          </a:prstGeom>
          <a:noFill/>
          <a:ln>
            <a:solidFill>
              <a:srgbClr val="2B28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6E99E5E1-F7A4-22AA-1673-E39A0E69F6DF}"/>
              </a:ext>
            </a:extLst>
          </p:cNvPr>
          <p:cNvCxnSpPr>
            <a:cxnSpLocks/>
            <a:stCxn id="15" idx="3"/>
            <a:endCxn id="21" idx="1"/>
          </p:cNvCxnSpPr>
          <p:nvPr/>
        </p:nvCxnSpPr>
        <p:spPr>
          <a:xfrm flipV="1">
            <a:off x="2505414" y="3778815"/>
            <a:ext cx="256898" cy="1060"/>
          </a:xfrm>
          <a:prstGeom prst="line">
            <a:avLst/>
          </a:prstGeom>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DF1BEBF5-C4F2-BE3C-BAE3-EB807631B74E}"/>
              </a:ext>
            </a:extLst>
          </p:cNvPr>
          <p:cNvSpPr/>
          <p:nvPr/>
        </p:nvSpPr>
        <p:spPr>
          <a:xfrm>
            <a:off x="2766182" y="4314666"/>
            <a:ext cx="6200935" cy="405429"/>
          </a:xfrm>
          <a:prstGeom prst="rect">
            <a:avLst/>
          </a:prstGeom>
          <a:noFill/>
          <a:ln>
            <a:solidFill>
              <a:srgbClr val="2B28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64CCD11C-0C8D-E7AD-D799-B06517FB7F0D}"/>
              </a:ext>
            </a:extLst>
          </p:cNvPr>
          <p:cNvCxnSpPr>
            <a:cxnSpLocks/>
            <a:stCxn id="14" idx="3"/>
            <a:endCxn id="25" idx="1"/>
          </p:cNvCxnSpPr>
          <p:nvPr/>
        </p:nvCxnSpPr>
        <p:spPr>
          <a:xfrm flipV="1">
            <a:off x="2509284" y="4517381"/>
            <a:ext cx="256898" cy="3488"/>
          </a:xfrm>
          <a:prstGeom prst="line">
            <a:avLst/>
          </a:prstGeom>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23A0B956-BB92-1C93-C4FE-72497F019A4F}"/>
              </a:ext>
            </a:extLst>
          </p:cNvPr>
          <p:cNvSpPr/>
          <p:nvPr/>
        </p:nvSpPr>
        <p:spPr>
          <a:xfrm>
            <a:off x="2766182" y="5367836"/>
            <a:ext cx="6200935" cy="423962"/>
          </a:xfrm>
          <a:prstGeom prst="rect">
            <a:avLst/>
          </a:prstGeom>
          <a:noFill/>
          <a:ln>
            <a:solidFill>
              <a:srgbClr val="2B28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a:extLst>
              <a:ext uri="{FF2B5EF4-FFF2-40B4-BE49-F238E27FC236}">
                <a16:creationId xmlns:a16="http://schemas.microsoft.com/office/drawing/2014/main" id="{A26F963D-56F5-ED42-A46C-3388A9877045}"/>
              </a:ext>
            </a:extLst>
          </p:cNvPr>
          <p:cNvCxnSpPr>
            <a:cxnSpLocks/>
            <a:stCxn id="17" idx="3"/>
            <a:endCxn id="29" idx="1"/>
          </p:cNvCxnSpPr>
          <p:nvPr/>
        </p:nvCxnSpPr>
        <p:spPr>
          <a:xfrm flipV="1">
            <a:off x="2427604" y="5579817"/>
            <a:ext cx="338578" cy="77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4655740"/>
      </p:ext>
    </p:extLst>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17</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 name="Rectangle 1"/>
          <p:cNvSpPr/>
          <p:nvPr/>
        </p:nvSpPr>
        <p:spPr>
          <a:xfrm>
            <a:off x="8412739" y="6097292"/>
            <a:ext cx="4143085" cy="307777"/>
          </a:xfrm>
          <a:prstGeom prst="rect">
            <a:avLst/>
          </a:prstGeom>
        </p:spPr>
        <p:txBody>
          <a:bodyPr wrap="square" lIns="91440" tIns="45720" rIns="91440" bIns="45720" anchor="t">
            <a:spAutoFit/>
          </a:bodyPr>
          <a:lstStyle/>
          <a:p>
            <a:r>
              <a:rPr lang="en-US" sz="1400" i="1">
                <a:latin typeface="Open Sans "/>
              </a:rPr>
              <a:t>                                 SOURCE:</a:t>
            </a:r>
            <a:endParaRPr lang="en-GB" sz="1400" b="1" i="1">
              <a:latin typeface="Open Sans "/>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1189608" y="1543983"/>
            <a:ext cx="7572652" cy="400110"/>
          </a:xfrm>
          <a:prstGeom prst="rect">
            <a:avLst/>
          </a:prstGeom>
        </p:spPr>
        <p:txBody>
          <a:bodyPr wrap="square" lIns="91440" tIns="45720" rIns="91440" bIns="45720" anchor="t">
            <a:spAutoFit/>
          </a:bodyPr>
          <a:lstStyle/>
          <a:p>
            <a:pPr>
              <a:spcAft>
                <a:spcPts val="1200"/>
              </a:spcAft>
            </a:pPr>
            <a:r>
              <a:rPr lang="en-ZA" sz="2000" b="1">
                <a:solidFill>
                  <a:schemeClr val="accent5">
                    <a:lumMod val="60000"/>
                    <a:lumOff val="40000"/>
                  </a:schemeClr>
                </a:solidFill>
                <a:latin typeface="Open Sans"/>
                <a:ea typeface="Open Sans" panose="020B0606030504020204" pitchFamily="34" charset="0"/>
                <a:cs typeface="Open Sans" panose="020B0606030504020204" pitchFamily="34" charset="0"/>
              </a:rPr>
              <a:t>Adding &amp; Modifying Data Attributes in Spreadsheets</a:t>
            </a:r>
          </a:p>
        </p:txBody>
      </p:sp>
      <p:sp>
        <p:nvSpPr>
          <p:cNvPr id="3" name="Title 10">
            <a:extLst>
              <a:ext uri="{FF2B5EF4-FFF2-40B4-BE49-F238E27FC236}">
                <a16:creationId xmlns:a16="http://schemas.microsoft.com/office/drawing/2014/main" id="{8F1C1B27-15EF-701F-476D-E7356E1EF58B}"/>
              </a:ext>
            </a:extLst>
          </p:cNvPr>
          <p:cNvSpPr txBox="1">
            <a:spLocks/>
          </p:cNvSpPr>
          <p:nvPr/>
        </p:nvSpPr>
        <p:spPr>
          <a:xfrm>
            <a:off x="256898" y="-27721"/>
            <a:ext cx="6951976" cy="14797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500">
                <a:latin typeface="Open Sans"/>
                <a:ea typeface="Open Sans" panose="020B0606030504020204" pitchFamily="34" charset="0"/>
                <a:cs typeface="Open Sans" panose="020B0606030504020204" pitchFamily="34" charset="0"/>
                <a:sym typeface="Bodoni SvtyTwo ITC TT-Book"/>
              </a:rPr>
              <a:t>3.2 </a:t>
            </a:r>
            <a:r>
              <a:rPr lang="en-US" sz="3500">
                <a:latin typeface="Open Sans"/>
                <a:ea typeface="Open Sans" panose="020B0606030504020204" pitchFamily="34" charset="0"/>
                <a:cs typeface="Open Sans" panose="020B0606030504020204" pitchFamily="34" charset="0"/>
                <a:sym typeface="Bodoni SvtyTwo ITC TT-Book"/>
              </a:rPr>
              <a:t>Working with Data Attributes</a:t>
            </a:r>
            <a:endParaRPr lang="en-GB" sz="3500">
              <a:latin typeface="Open Sans"/>
              <a:ea typeface="Open Sans" panose="020B0606030504020204" pitchFamily="34" charset="0"/>
              <a:cs typeface="Open Sans" panose="020B0606030504020204" pitchFamily="34" charset="0"/>
              <a:sym typeface="Bodoni SvtyTwo ITC TT-Book"/>
            </a:endParaRPr>
          </a:p>
        </p:txBody>
      </p:sp>
      <p:sp>
        <p:nvSpPr>
          <p:cNvPr id="8" name="TextBox 7">
            <a:extLst>
              <a:ext uri="{FF2B5EF4-FFF2-40B4-BE49-F238E27FC236}">
                <a16:creationId xmlns:a16="http://schemas.microsoft.com/office/drawing/2014/main" id="{987A421E-F73B-AE8F-8C42-90AF2751E68A}"/>
              </a:ext>
            </a:extLst>
          </p:cNvPr>
          <p:cNvSpPr txBox="1"/>
          <p:nvPr/>
        </p:nvSpPr>
        <p:spPr>
          <a:xfrm>
            <a:off x="1189608" y="1847057"/>
            <a:ext cx="9716815" cy="2862322"/>
          </a:xfrm>
          <a:prstGeom prst="rect">
            <a:avLst/>
          </a:prstGeom>
          <a:noFill/>
        </p:spPr>
        <p:txBody>
          <a:bodyPr wrap="square" rtlCol="0">
            <a:spAutoFit/>
          </a:bodyPr>
          <a:lstStyle/>
          <a:p>
            <a:endParaRPr lang="en-US" sz="200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Wingdings" panose="05000000000000000000" pitchFamily="2" charset="2"/>
              <a:buChar char="q"/>
            </a:pPr>
            <a:r>
              <a:rPr lang="en-US" sz="2000">
                <a:latin typeface="Open Sans" panose="020B0606030504020204" pitchFamily="34" charset="0"/>
                <a:ea typeface="Open Sans" panose="020B0606030504020204" pitchFamily="34" charset="0"/>
                <a:cs typeface="Open Sans" panose="020B0606030504020204" pitchFamily="34" charset="0"/>
              </a:rPr>
              <a:t>Attribute tables can also be modified in a </a:t>
            </a:r>
            <a:r>
              <a:rPr lang="en-US" sz="2000" b="1">
                <a:latin typeface="Open Sans" panose="020B0606030504020204" pitchFamily="34" charset="0"/>
                <a:ea typeface="Open Sans" panose="020B0606030504020204" pitchFamily="34" charset="0"/>
                <a:cs typeface="Open Sans" panose="020B0606030504020204" pitchFamily="34" charset="0"/>
              </a:rPr>
              <a:t>spreadsheet editor</a:t>
            </a:r>
            <a:r>
              <a:rPr lang="en-US" sz="2000">
                <a:latin typeface="Open Sans" panose="020B0606030504020204" pitchFamily="34" charset="0"/>
                <a:ea typeface="Open Sans" panose="020B0606030504020204" pitchFamily="34" charset="0"/>
                <a:cs typeface="Open Sans" panose="020B0606030504020204" pitchFamily="34" charset="0"/>
              </a:rPr>
              <a:t>, like Excel</a:t>
            </a:r>
          </a:p>
          <a:p>
            <a:pPr marL="800100" lvl="1" indent="-342900">
              <a:buFont typeface="Wingdings" panose="05000000000000000000" pitchFamily="2" charset="2"/>
              <a:buChar char="§"/>
            </a:pPr>
            <a:r>
              <a:rPr lang="en-US" sz="2000" b="1">
                <a:latin typeface="Open Sans" panose="020B0606030504020204" pitchFamily="34" charset="0"/>
                <a:ea typeface="Open Sans" panose="020B0606030504020204" pitchFamily="34" charset="0"/>
                <a:cs typeface="Open Sans" panose="020B0606030504020204" pitchFamily="34" charset="0"/>
              </a:rPr>
              <a:t>Export </a:t>
            </a:r>
            <a:r>
              <a:rPr lang="en-US" sz="2000">
                <a:latin typeface="Open Sans" panose="020B0606030504020204" pitchFamily="34" charset="0"/>
                <a:ea typeface="Open Sans" panose="020B0606030504020204" pitchFamily="34" charset="0"/>
                <a:cs typeface="Open Sans" panose="020B0606030504020204" pitchFamily="34" charset="0"/>
              </a:rPr>
              <a:t>attribute table as a .csv file</a:t>
            </a:r>
          </a:p>
          <a:p>
            <a:pPr marL="800100" lvl="1" indent="-342900">
              <a:buFont typeface="Wingdings" panose="05000000000000000000" pitchFamily="2" charset="2"/>
              <a:buChar char="§"/>
            </a:pPr>
            <a:r>
              <a:rPr lang="en-US" sz="2000" b="1">
                <a:latin typeface="Open Sans" panose="020B0606030504020204" pitchFamily="34" charset="0"/>
                <a:ea typeface="Open Sans" panose="020B0606030504020204" pitchFamily="34" charset="0"/>
                <a:cs typeface="Open Sans" panose="020B0606030504020204" pitchFamily="34" charset="0"/>
              </a:rPr>
              <a:t>Load </a:t>
            </a:r>
            <a:r>
              <a:rPr lang="en-US" sz="2000">
                <a:latin typeface="Open Sans" panose="020B0606030504020204" pitchFamily="34" charset="0"/>
                <a:ea typeface="Open Sans" panose="020B0606030504020204" pitchFamily="34" charset="0"/>
                <a:cs typeface="Open Sans" panose="020B0606030504020204" pitchFamily="34" charset="0"/>
              </a:rPr>
              <a:t>.csv file in spreadsheet editor and modify attributes as needed</a:t>
            </a:r>
          </a:p>
          <a:p>
            <a:pPr marL="1257300" lvl="2" indent="-342900">
              <a:buFont typeface="Wingdings" panose="05000000000000000000" pitchFamily="2" charset="2"/>
              <a:buChar char="§"/>
            </a:pPr>
            <a:r>
              <a:rPr lang="en-US" sz="2000">
                <a:latin typeface="Open Sans" panose="020B0606030504020204" pitchFamily="34" charset="0"/>
                <a:ea typeface="Open Sans" panose="020B0606030504020204" pitchFamily="34" charset="0"/>
                <a:cs typeface="Open Sans" panose="020B0606030504020204" pitchFamily="34" charset="0"/>
              </a:rPr>
              <a:t>The ‘</a:t>
            </a:r>
            <a:r>
              <a:rPr lang="en-US" sz="2000" b="1" i="1">
                <a:latin typeface="Open Sans" panose="020B0606030504020204" pitchFamily="34" charset="0"/>
                <a:ea typeface="Open Sans" panose="020B0606030504020204" pitchFamily="34" charset="0"/>
                <a:cs typeface="Open Sans" panose="020B0606030504020204" pitchFamily="34" charset="0"/>
              </a:rPr>
              <a:t>lookup</a:t>
            </a:r>
            <a:r>
              <a:rPr lang="en-US" sz="2000">
                <a:latin typeface="Open Sans" panose="020B0606030504020204" pitchFamily="34" charset="0"/>
                <a:ea typeface="Open Sans" panose="020B0606030504020204" pitchFamily="34" charset="0"/>
                <a:cs typeface="Open Sans" panose="020B0606030504020204" pitchFamily="34" charset="0"/>
              </a:rPr>
              <a:t>’ function can be useful for matching values with an another spreadsheet</a:t>
            </a:r>
          </a:p>
          <a:p>
            <a:pPr marL="800100" lvl="1" indent="-342900">
              <a:buFont typeface="Wingdings" panose="05000000000000000000" pitchFamily="2" charset="2"/>
              <a:buChar char="§"/>
            </a:pPr>
            <a:r>
              <a:rPr lang="en-US" sz="2000" b="1">
                <a:latin typeface="Open Sans" panose="020B0606030504020204" pitchFamily="34" charset="0"/>
                <a:ea typeface="Open Sans" panose="020B0606030504020204" pitchFamily="34" charset="0"/>
                <a:cs typeface="Open Sans" panose="020B0606030504020204" pitchFamily="34" charset="0"/>
              </a:rPr>
              <a:t>Reload</a:t>
            </a:r>
            <a:r>
              <a:rPr lang="en-US" sz="2000">
                <a:latin typeface="Open Sans" panose="020B0606030504020204" pitchFamily="34" charset="0"/>
                <a:ea typeface="Open Sans" panose="020B0606030504020204" pitchFamily="34" charset="0"/>
                <a:cs typeface="Open Sans" panose="020B0606030504020204" pitchFamily="34" charset="0"/>
              </a:rPr>
              <a:t> modified .csv file in GIS program</a:t>
            </a:r>
          </a:p>
          <a:p>
            <a:pPr marL="800100" lvl="1" indent="-342900">
              <a:buFont typeface="Wingdings" panose="05000000000000000000" pitchFamily="2" charset="2"/>
              <a:buChar char="§"/>
            </a:pPr>
            <a:r>
              <a:rPr lang="en-US" sz="2000" b="1">
                <a:latin typeface="Open Sans" panose="020B0606030504020204" pitchFamily="34" charset="0"/>
                <a:ea typeface="Open Sans" panose="020B0606030504020204" pitchFamily="34" charset="0"/>
                <a:cs typeface="Open Sans" panose="020B0606030504020204" pitchFamily="34" charset="0"/>
              </a:rPr>
              <a:t>Join</a:t>
            </a:r>
            <a:r>
              <a:rPr lang="en-US" sz="2000">
                <a:latin typeface="Open Sans" panose="020B0606030504020204" pitchFamily="34" charset="0"/>
                <a:ea typeface="Open Sans" panose="020B0606030504020204" pitchFamily="34" charset="0"/>
                <a:cs typeface="Open Sans" panose="020B0606030504020204" pitchFamily="34" charset="0"/>
              </a:rPr>
              <a:t> to data layer</a:t>
            </a:r>
          </a:p>
          <a:p>
            <a:pPr marL="800100" lvl="1" indent="-342900">
              <a:buFont typeface="Wingdings" panose="05000000000000000000" pitchFamily="2" charset="2"/>
              <a:buChar char="§"/>
            </a:pPr>
            <a:r>
              <a:rPr lang="en-US" sz="2000" b="1">
                <a:latin typeface="Open Sans" panose="020B0606030504020204" pitchFamily="34" charset="0"/>
                <a:ea typeface="Open Sans" panose="020B0606030504020204" pitchFamily="34" charset="0"/>
                <a:cs typeface="Open Sans" panose="020B0606030504020204" pitchFamily="34" charset="0"/>
              </a:rPr>
              <a:t>Save</a:t>
            </a:r>
            <a:r>
              <a:rPr lang="en-US" sz="2000">
                <a:latin typeface="Open Sans" panose="020B0606030504020204" pitchFamily="34" charset="0"/>
                <a:ea typeface="Open Sans" panose="020B0606030504020204" pitchFamily="34" charset="0"/>
                <a:cs typeface="Open Sans" panose="020B0606030504020204" pitchFamily="34" charset="0"/>
              </a:rPr>
              <a:t> as new layer</a:t>
            </a:r>
          </a:p>
        </p:txBody>
      </p:sp>
    </p:spTree>
    <p:extLst>
      <p:ext uri="{BB962C8B-B14F-4D97-AF65-F5344CB8AC3E}">
        <p14:creationId xmlns:p14="http://schemas.microsoft.com/office/powerpoint/2010/main" val="3452005003"/>
      </p:ext>
    </p:extLst>
  </p:cSld>
  <p:clrMapOvr>
    <a:masterClrMapping/>
  </p:clrMapOvr>
  <p:transition spd="slow">
    <p:pu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18</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 name="Rectangle 1"/>
          <p:cNvSpPr/>
          <p:nvPr/>
        </p:nvSpPr>
        <p:spPr>
          <a:xfrm>
            <a:off x="8412739" y="6097292"/>
            <a:ext cx="4143085" cy="307777"/>
          </a:xfrm>
          <a:prstGeom prst="rect">
            <a:avLst/>
          </a:prstGeom>
        </p:spPr>
        <p:txBody>
          <a:bodyPr wrap="square" lIns="91440" tIns="45720" rIns="91440" bIns="45720" anchor="t">
            <a:spAutoFit/>
          </a:bodyPr>
          <a:lstStyle/>
          <a:p>
            <a:r>
              <a:rPr lang="en-US" sz="1400" i="1">
                <a:latin typeface="Open Sans "/>
              </a:rPr>
              <a:t>                                 SOURCE:</a:t>
            </a:r>
            <a:endParaRPr lang="en-GB" sz="1400" b="1" i="1">
              <a:latin typeface="Open Sans "/>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1189608" y="1543983"/>
            <a:ext cx="6217920" cy="400110"/>
          </a:xfrm>
          <a:prstGeom prst="rect">
            <a:avLst/>
          </a:prstGeom>
        </p:spPr>
        <p:txBody>
          <a:bodyPr wrap="square" lIns="91440" tIns="45720" rIns="91440" bIns="45720" anchor="t">
            <a:spAutoFit/>
          </a:bodyPr>
          <a:lstStyle/>
          <a:p>
            <a:pPr>
              <a:spcAft>
                <a:spcPts val="1200"/>
              </a:spcAft>
            </a:pPr>
            <a:r>
              <a:rPr lang="en-ZA" sz="2000" b="1">
                <a:solidFill>
                  <a:schemeClr val="accent5">
                    <a:lumMod val="60000"/>
                    <a:lumOff val="40000"/>
                  </a:schemeClr>
                </a:solidFill>
                <a:latin typeface="Open Sans"/>
                <a:ea typeface="Open Sans" panose="020B0606030504020204" pitchFamily="34" charset="0"/>
                <a:cs typeface="Open Sans" panose="020B0606030504020204" pitchFamily="34" charset="0"/>
              </a:rPr>
              <a:t>Vector Data Tools</a:t>
            </a:r>
          </a:p>
        </p:txBody>
      </p:sp>
      <p:sp>
        <p:nvSpPr>
          <p:cNvPr id="3" name="TextBox 2">
            <a:extLst>
              <a:ext uri="{FF2B5EF4-FFF2-40B4-BE49-F238E27FC236}">
                <a16:creationId xmlns:a16="http://schemas.microsoft.com/office/drawing/2014/main" id="{DD7F9CFB-8CC1-7D15-4575-77BD40DC7E2A}"/>
              </a:ext>
            </a:extLst>
          </p:cNvPr>
          <p:cNvSpPr txBox="1"/>
          <p:nvPr/>
        </p:nvSpPr>
        <p:spPr>
          <a:xfrm>
            <a:off x="1189608" y="1847057"/>
            <a:ext cx="9716815" cy="2862322"/>
          </a:xfrm>
          <a:prstGeom prst="rect">
            <a:avLst/>
          </a:prstGeom>
          <a:noFill/>
        </p:spPr>
        <p:txBody>
          <a:bodyPr wrap="square" rtlCol="0">
            <a:spAutoFit/>
          </a:bodyPr>
          <a:lstStyle/>
          <a:p>
            <a:endParaRPr lang="en-US" sz="200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Wingdings" panose="05000000000000000000" pitchFamily="2" charset="2"/>
              <a:buChar char="q"/>
            </a:pPr>
            <a:r>
              <a:rPr lang="en-US" sz="2000">
                <a:latin typeface="Open Sans" panose="020B0606030504020204" pitchFamily="34" charset="0"/>
                <a:ea typeface="Open Sans" panose="020B0606030504020204" pitchFamily="34" charset="0"/>
                <a:cs typeface="Open Sans" panose="020B0606030504020204" pitchFamily="34" charset="0"/>
              </a:rPr>
              <a:t>QGIS comes with a variety of built-in vector processing tools</a:t>
            </a:r>
          </a:p>
          <a:p>
            <a:pPr marL="342900" indent="-342900">
              <a:buFont typeface="Wingdings" panose="05000000000000000000" pitchFamily="2" charset="2"/>
              <a:buChar char="q"/>
            </a:pPr>
            <a:endParaRPr lang="en-US" sz="200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Wingdings" panose="05000000000000000000" pitchFamily="2" charset="2"/>
              <a:buChar char="q"/>
            </a:pPr>
            <a:endParaRPr lang="en-US" sz="200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Wingdings" panose="05000000000000000000" pitchFamily="2" charset="2"/>
              <a:buChar char="q"/>
            </a:pPr>
            <a:endParaRPr lang="en-US" sz="2000">
              <a:latin typeface="Open Sans" panose="020B0606030504020204" pitchFamily="34" charset="0"/>
              <a:ea typeface="Open Sans" panose="020B0606030504020204" pitchFamily="34" charset="0"/>
              <a:cs typeface="Open Sans" panose="020B0606030504020204" pitchFamily="34" charset="0"/>
            </a:endParaRPr>
          </a:p>
          <a:p>
            <a:endParaRPr lang="en-US" sz="200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Wingdings" panose="05000000000000000000" pitchFamily="2" charset="2"/>
              <a:buChar char="q"/>
            </a:pPr>
            <a:endParaRPr lang="en-US" sz="200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Wingdings" panose="05000000000000000000" pitchFamily="2" charset="2"/>
              <a:buChar char="q"/>
            </a:pPr>
            <a:r>
              <a:rPr lang="en-US" sz="2000">
                <a:latin typeface="Open Sans" panose="020B0606030504020204" pitchFamily="34" charset="0"/>
                <a:ea typeface="Open Sans" panose="020B0606030504020204" pitchFamily="34" charset="0"/>
                <a:cs typeface="Open Sans" panose="020B0606030504020204" pitchFamily="34" charset="0"/>
              </a:rPr>
              <a:t>Additional tools are available via installed plug-ins</a:t>
            </a:r>
          </a:p>
          <a:p>
            <a:endParaRPr lang="en-US" sz="2000">
              <a:latin typeface="Open Sans" panose="020B0606030504020204" pitchFamily="34" charset="0"/>
              <a:ea typeface="Open Sans" panose="020B0606030504020204" pitchFamily="34" charset="0"/>
              <a:cs typeface="Open Sans" panose="020B0606030504020204" pitchFamily="34" charset="0"/>
            </a:endParaRPr>
          </a:p>
        </p:txBody>
      </p:sp>
      <p:sp>
        <p:nvSpPr>
          <p:cNvPr id="7" name="Title 10">
            <a:extLst>
              <a:ext uri="{FF2B5EF4-FFF2-40B4-BE49-F238E27FC236}">
                <a16:creationId xmlns:a16="http://schemas.microsoft.com/office/drawing/2014/main" id="{55706006-6393-8AD7-A670-BE95550C6C8D}"/>
              </a:ext>
            </a:extLst>
          </p:cNvPr>
          <p:cNvSpPr txBox="1">
            <a:spLocks/>
          </p:cNvSpPr>
          <p:nvPr/>
        </p:nvSpPr>
        <p:spPr>
          <a:xfrm>
            <a:off x="256898" y="-27721"/>
            <a:ext cx="7150630" cy="141404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500">
                <a:latin typeface="Open Sans"/>
                <a:ea typeface="Open Sans" panose="020B0606030504020204" pitchFamily="34" charset="0"/>
                <a:cs typeface="Open Sans" panose="020B0606030504020204" pitchFamily="34" charset="0"/>
                <a:sym typeface="Bodoni SvtyTwo ITC TT-Book"/>
              </a:rPr>
              <a:t>3.3 </a:t>
            </a:r>
            <a:r>
              <a:rPr lang="en-US" sz="3500">
                <a:latin typeface="Open Sans"/>
                <a:ea typeface="Open Sans" panose="020B0606030504020204" pitchFamily="34" charset="0"/>
                <a:cs typeface="Open Sans" panose="020B0606030504020204" pitchFamily="34" charset="0"/>
                <a:sym typeface="Bodoni SvtyTwo ITC TT-Book"/>
              </a:rPr>
              <a:t>Working with Vector Data</a:t>
            </a:r>
            <a:endParaRPr lang="en-GB" sz="3500">
              <a:latin typeface="Open Sans"/>
              <a:ea typeface="Open Sans" panose="020B0606030504020204" pitchFamily="34" charset="0"/>
              <a:cs typeface="Open Sans" panose="020B0606030504020204" pitchFamily="34" charset="0"/>
              <a:sym typeface="Bodoni SvtyTwo ITC TT-Book"/>
            </a:endParaRPr>
          </a:p>
        </p:txBody>
      </p:sp>
      <p:pic>
        <p:nvPicPr>
          <p:cNvPr id="9" name="Picture 8">
            <a:extLst>
              <a:ext uri="{FF2B5EF4-FFF2-40B4-BE49-F238E27FC236}">
                <a16:creationId xmlns:a16="http://schemas.microsoft.com/office/drawing/2014/main" id="{C421A0B7-0757-B498-0676-0749140F47EE}"/>
              </a:ext>
            </a:extLst>
          </p:cNvPr>
          <p:cNvPicPr>
            <a:picLocks noChangeAspect="1"/>
          </p:cNvPicPr>
          <p:nvPr/>
        </p:nvPicPr>
        <p:blipFill>
          <a:blip r:embed="rId4"/>
          <a:stretch>
            <a:fillRect/>
          </a:stretch>
        </p:blipFill>
        <p:spPr>
          <a:xfrm>
            <a:off x="1821849" y="2574091"/>
            <a:ext cx="5971815" cy="1318576"/>
          </a:xfrm>
          <a:prstGeom prst="rect">
            <a:avLst/>
          </a:prstGeom>
        </p:spPr>
      </p:pic>
      <p:pic>
        <p:nvPicPr>
          <p:cNvPr id="11" name="Picture 10">
            <a:extLst>
              <a:ext uri="{FF2B5EF4-FFF2-40B4-BE49-F238E27FC236}">
                <a16:creationId xmlns:a16="http://schemas.microsoft.com/office/drawing/2014/main" id="{3DAED5DA-76BF-FC58-C5CC-821517F1A31D}"/>
              </a:ext>
            </a:extLst>
          </p:cNvPr>
          <p:cNvPicPr>
            <a:picLocks noChangeAspect="1"/>
          </p:cNvPicPr>
          <p:nvPr/>
        </p:nvPicPr>
        <p:blipFill>
          <a:blip r:embed="rId5"/>
          <a:stretch>
            <a:fillRect/>
          </a:stretch>
        </p:blipFill>
        <p:spPr>
          <a:xfrm>
            <a:off x="1821849" y="4460417"/>
            <a:ext cx="6020640" cy="657317"/>
          </a:xfrm>
          <a:prstGeom prst="rect">
            <a:avLst/>
          </a:prstGeom>
        </p:spPr>
      </p:pic>
    </p:spTree>
    <p:extLst>
      <p:ext uri="{BB962C8B-B14F-4D97-AF65-F5344CB8AC3E}">
        <p14:creationId xmlns:p14="http://schemas.microsoft.com/office/powerpoint/2010/main" val="353701589"/>
      </p:ext>
    </p:extLst>
  </p:cSld>
  <p:clrMapOvr>
    <a:masterClrMapping/>
  </p:clrMapOvr>
  <p:transition spd="slow">
    <p:pu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19</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1189608" y="1543983"/>
            <a:ext cx="6217920" cy="400110"/>
          </a:xfrm>
          <a:prstGeom prst="rect">
            <a:avLst/>
          </a:prstGeom>
        </p:spPr>
        <p:txBody>
          <a:bodyPr wrap="square" lIns="91440" tIns="45720" rIns="91440" bIns="45720" anchor="t">
            <a:spAutoFit/>
          </a:bodyPr>
          <a:lstStyle/>
          <a:p>
            <a:pPr>
              <a:spcAft>
                <a:spcPts val="1200"/>
              </a:spcAft>
            </a:pPr>
            <a:r>
              <a:rPr lang="en-ZA" sz="2000" b="1">
                <a:solidFill>
                  <a:schemeClr val="accent5">
                    <a:lumMod val="60000"/>
                    <a:lumOff val="40000"/>
                  </a:schemeClr>
                </a:solidFill>
                <a:latin typeface="Open Sans"/>
                <a:ea typeface="Open Sans" panose="020B0606030504020204" pitchFamily="34" charset="0"/>
                <a:cs typeface="Open Sans" panose="020B0606030504020204" pitchFamily="34" charset="0"/>
              </a:rPr>
              <a:t>Reproject Vectors</a:t>
            </a:r>
          </a:p>
        </p:txBody>
      </p:sp>
      <p:sp>
        <p:nvSpPr>
          <p:cNvPr id="3" name="TextBox 2">
            <a:extLst>
              <a:ext uri="{FF2B5EF4-FFF2-40B4-BE49-F238E27FC236}">
                <a16:creationId xmlns:a16="http://schemas.microsoft.com/office/drawing/2014/main" id="{DD7F9CFB-8CC1-7D15-4575-77BD40DC7E2A}"/>
              </a:ext>
            </a:extLst>
          </p:cNvPr>
          <p:cNvSpPr txBox="1"/>
          <p:nvPr/>
        </p:nvSpPr>
        <p:spPr>
          <a:xfrm>
            <a:off x="1189608" y="1847057"/>
            <a:ext cx="9716815" cy="2246769"/>
          </a:xfrm>
          <a:prstGeom prst="rect">
            <a:avLst/>
          </a:prstGeom>
          <a:noFill/>
        </p:spPr>
        <p:txBody>
          <a:bodyPr wrap="square" rtlCol="0">
            <a:spAutoFit/>
          </a:bodyPr>
          <a:lstStyle/>
          <a:p>
            <a:endParaRPr lang="en-US" sz="200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Wingdings" panose="05000000000000000000" pitchFamily="2" charset="2"/>
              <a:buChar char="q"/>
            </a:pPr>
            <a:r>
              <a:rPr lang="en-US" sz="2000">
                <a:latin typeface="Open Sans" panose="020B0606030504020204" pitchFamily="34" charset="0"/>
                <a:ea typeface="Open Sans" panose="020B0606030504020204" pitchFamily="34" charset="0"/>
                <a:cs typeface="Open Sans" panose="020B0606030504020204" pitchFamily="34" charset="0"/>
              </a:rPr>
              <a:t>Energy Access Explorer automatically reprojects input data through </a:t>
            </a:r>
            <a:r>
              <a:rPr lang="en-US" sz="2000" b="1">
                <a:latin typeface="Open Sans" panose="020B0606030504020204" pitchFamily="34" charset="0"/>
                <a:ea typeface="Open Sans" panose="020B0606030504020204" pitchFamily="34" charset="0"/>
                <a:cs typeface="Open Sans" panose="020B0606030504020204" pitchFamily="34" charset="0"/>
              </a:rPr>
              <a:t>Paver</a:t>
            </a:r>
            <a:r>
              <a:rPr lang="en-US" sz="2000">
                <a:latin typeface="Open Sans" panose="020B0606030504020204" pitchFamily="34" charset="0"/>
                <a:ea typeface="Open Sans" panose="020B0606030504020204" pitchFamily="34" charset="0"/>
                <a:cs typeface="Open Sans" panose="020B0606030504020204" pitchFamily="34" charset="0"/>
              </a:rPr>
              <a:t>, the automated data processing tool in the system backend</a:t>
            </a:r>
          </a:p>
          <a:p>
            <a:pPr marL="342900" indent="-342900">
              <a:buFont typeface="Wingdings" panose="05000000000000000000" pitchFamily="2" charset="2"/>
              <a:buChar char="q"/>
            </a:pPr>
            <a:endParaRPr lang="en-US" sz="200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Wingdings" panose="05000000000000000000" pitchFamily="2" charset="2"/>
              <a:buChar char="q"/>
            </a:pPr>
            <a:r>
              <a:rPr lang="en-US" sz="2000">
                <a:latin typeface="Open Sans" panose="020B0606030504020204" pitchFamily="34" charset="0"/>
                <a:ea typeface="Open Sans" panose="020B0606030504020204" pitchFamily="34" charset="0"/>
                <a:cs typeface="Open Sans" panose="020B0606030504020204" pitchFamily="34" charset="0"/>
              </a:rPr>
              <a:t>It is sometimes still necessary to </a:t>
            </a:r>
            <a:r>
              <a:rPr lang="en-US" sz="2000" b="1">
                <a:latin typeface="Open Sans" panose="020B0606030504020204" pitchFamily="34" charset="0"/>
                <a:ea typeface="Open Sans" panose="020B0606030504020204" pitchFamily="34" charset="0"/>
                <a:cs typeface="Open Sans" panose="020B0606030504020204" pitchFamily="34" charset="0"/>
              </a:rPr>
              <a:t>reproject</a:t>
            </a:r>
            <a:r>
              <a:rPr lang="en-US" sz="2000">
                <a:latin typeface="Open Sans" panose="020B0606030504020204" pitchFamily="34" charset="0"/>
                <a:ea typeface="Open Sans" panose="020B0606030504020204" pitchFamily="34" charset="0"/>
                <a:cs typeface="Open Sans" panose="020B0606030504020204" pitchFamily="34" charset="0"/>
              </a:rPr>
              <a:t> layer for pre-upload processing</a:t>
            </a:r>
          </a:p>
          <a:p>
            <a:pPr marL="800100" lvl="1" indent="-342900">
              <a:buFont typeface="Wingdings" panose="05000000000000000000" pitchFamily="2" charset="2"/>
              <a:buChar char="q"/>
            </a:pPr>
            <a:r>
              <a:rPr lang="en-US" sz="2000" i="1">
                <a:latin typeface="Open Sans" panose="020B0606030504020204" pitchFamily="34" charset="0"/>
                <a:ea typeface="Open Sans" panose="020B0606030504020204" pitchFamily="34" charset="0"/>
                <a:cs typeface="Open Sans" panose="020B0606030504020204" pitchFamily="34" charset="0"/>
              </a:rPr>
              <a:t>A recommended, meter-denominated CRS is 100102 – Web Mercator Sphere</a:t>
            </a:r>
          </a:p>
          <a:p>
            <a:endParaRPr lang="en-US" sz="2000">
              <a:latin typeface="Open Sans" panose="020B0606030504020204" pitchFamily="34" charset="0"/>
              <a:ea typeface="Open Sans" panose="020B0606030504020204" pitchFamily="34" charset="0"/>
              <a:cs typeface="Open Sans" panose="020B0606030504020204" pitchFamily="34" charset="0"/>
            </a:endParaRPr>
          </a:p>
        </p:txBody>
      </p:sp>
      <p:sp>
        <p:nvSpPr>
          <p:cNvPr id="7" name="Title 10">
            <a:extLst>
              <a:ext uri="{FF2B5EF4-FFF2-40B4-BE49-F238E27FC236}">
                <a16:creationId xmlns:a16="http://schemas.microsoft.com/office/drawing/2014/main" id="{55706006-6393-8AD7-A670-BE95550C6C8D}"/>
              </a:ext>
            </a:extLst>
          </p:cNvPr>
          <p:cNvSpPr txBox="1">
            <a:spLocks/>
          </p:cNvSpPr>
          <p:nvPr/>
        </p:nvSpPr>
        <p:spPr>
          <a:xfrm>
            <a:off x="256898" y="-27721"/>
            <a:ext cx="7150630" cy="141404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500">
                <a:latin typeface="Open Sans"/>
                <a:ea typeface="Open Sans" panose="020B0606030504020204" pitchFamily="34" charset="0"/>
                <a:cs typeface="Open Sans" panose="020B0606030504020204" pitchFamily="34" charset="0"/>
                <a:sym typeface="Bodoni SvtyTwo ITC TT-Book"/>
              </a:rPr>
              <a:t>3.3 </a:t>
            </a:r>
            <a:r>
              <a:rPr lang="en-US" sz="3500">
                <a:latin typeface="Open Sans"/>
                <a:ea typeface="Open Sans" panose="020B0606030504020204" pitchFamily="34" charset="0"/>
                <a:cs typeface="Open Sans" panose="020B0606030504020204" pitchFamily="34" charset="0"/>
                <a:sym typeface="Bodoni SvtyTwo ITC TT-Book"/>
              </a:rPr>
              <a:t>Working with Vector Data</a:t>
            </a:r>
            <a:endParaRPr lang="en-GB" sz="3500">
              <a:latin typeface="Open Sans"/>
              <a:ea typeface="Open Sans" panose="020B0606030504020204" pitchFamily="34" charset="0"/>
              <a:cs typeface="Open Sans" panose="020B0606030504020204" pitchFamily="34" charset="0"/>
              <a:sym typeface="Bodoni SvtyTwo ITC TT-Book"/>
            </a:endParaRPr>
          </a:p>
        </p:txBody>
      </p:sp>
      <p:pic>
        <p:nvPicPr>
          <p:cNvPr id="8" name="Picture 7">
            <a:extLst>
              <a:ext uri="{FF2B5EF4-FFF2-40B4-BE49-F238E27FC236}">
                <a16:creationId xmlns:a16="http://schemas.microsoft.com/office/drawing/2014/main" id="{7E301CD5-7EDB-6CFB-F2D0-E594DDA8682A}"/>
              </a:ext>
            </a:extLst>
          </p:cNvPr>
          <p:cNvPicPr>
            <a:picLocks noChangeAspect="1"/>
          </p:cNvPicPr>
          <p:nvPr/>
        </p:nvPicPr>
        <p:blipFill>
          <a:blip r:embed="rId4"/>
          <a:stretch>
            <a:fillRect/>
          </a:stretch>
        </p:blipFill>
        <p:spPr>
          <a:xfrm>
            <a:off x="1760995" y="3791150"/>
            <a:ext cx="7875445" cy="2513670"/>
          </a:xfrm>
          <a:prstGeom prst="rect">
            <a:avLst/>
          </a:prstGeom>
        </p:spPr>
      </p:pic>
    </p:spTree>
    <p:extLst>
      <p:ext uri="{BB962C8B-B14F-4D97-AF65-F5344CB8AC3E}">
        <p14:creationId xmlns:p14="http://schemas.microsoft.com/office/powerpoint/2010/main" val="4172091709"/>
      </p:ext>
    </p:extLst>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sunburst chart&#10;&#10;Description automatically generated">
            <a:extLst>
              <a:ext uri="{FF2B5EF4-FFF2-40B4-BE49-F238E27FC236}">
                <a16:creationId xmlns:a16="http://schemas.microsoft.com/office/drawing/2014/main" id="{2FDE5C26-D4A7-4A08-BEF4-A1958E075695}"/>
              </a:ext>
            </a:extLst>
          </p:cNvPr>
          <p:cNvPicPr>
            <a:picLocks noChangeAspect="1"/>
          </p:cNvPicPr>
          <p:nvPr/>
        </p:nvPicPr>
        <p:blipFill>
          <a:blip r:embed="rId3"/>
          <a:stretch>
            <a:fillRect/>
          </a:stretch>
        </p:blipFill>
        <p:spPr>
          <a:xfrm>
            <a:off x="1373" y="1375"/>
            <a:ext cx="12189254" cy="685525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a:solidFill>
                  <a:schemeClr val="bg1"/>
                </a:solidFill>
                <a:latin typeface="Open Sans ExtraBold"/>
                <a:ea typeface="Open Sans ExtraBold" panose="020B0606030504020204" pitchFamily="34" charset="0"/>
                <a:cs typeface="Open Sans ExtraBold" panose="020B0606030504020204" pitchFamily="34" charset="0"/>
              </a:rPr>
              <a:t>2</a:t>
            </a:r>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4" name="Rectangle 3">
            <a:extLst>
              <a:ext uri="{FF2B5EF4-FFF2-40B4-BE49-F238E27FC236}">
                <a16:creationId xmlns:a16="http://schemas.microsoft.com/office/drawing/2014/main" id="{0E2B679D-3E3A-7EDA-CB1B-4EC0B0A7BE7E}"/>
              </a:ext>
            </a:extLst>
          </p:cNvPr>
          <p:cNvSpPr/>
          <p:nvPr/>
        </p:nvSpPr>
        <p:spPr>
          <a:xfrm>
            <a:off x="887215" y="1512021"/>
            <a:ext cx="6217920" cy="1077218"/>
          </a:xfrm>
          <a:prstGeom prst="rect">
            <a:avLst/>
          </a:prstGeom>
        </p:spPr>
        <p:txBody>
          <a:bodyPr wrap="square" lIns="91440" tIns="45720" rIns="91440" bIns="45720" anchor="t">
            <a:spAutoFit/>
          </a:bodyPr>
          <a:lstStyle/>
          <a:p>
            <a:pPr>
              <a:spcAft>
                <a:spcPts val="1200"/>
              </a:spcAft>
            </a:pPr>
            <a:endParaRPr lang="en-ZA" b="1">
              <a:latin typeface="Open Sans" panose="020B0606030504020204" pitchFamily="34" charset="0"/>
              <a:ea typeface="Open Sans" panose="020B0606030504020204" pitchFamily="34" charset="0"/>
              <a:cs typeface="Open Sans" panose="020B0606030504020204" pitchFamily="34" charset="0"/>
            </a:endParaRPr>
          </a:p>
          <a:p>
            <a:br>
              <a:rPr lang="en-ZA"/>
            </a:br>
            <a:endParaRPr lang="en-US"/>
          </a:p>
        </p:txBody>
      </p:sp>
      <p:sp>
        <p:nvSpPr>
          <p:cNvPr id="5" name="Title 10">
            <a:extLst>
              <a:ext uri="{FF2B5EF4-FFF2-40B4-BE49-F238E27FC236}">
                <a16:creationId xmlns:a16="http://schemas.microsoft.com/office/drawing/2014/main" id="{2EEC7642-BA14-BD4B-EEF4-256E87950343}"/>
              </a:ext>
            </a:extLst>
          </p:cNvPr>
          <p:cNvSpPr txBox="1">
            <a:spLocks/>
          </p:cNvSpPr>
          <p:nvPr/>
        </p:nvSpPr>
        <p:spPr>
          <a:xfrm>
            <a:off x="1189608" y="573207"/>
            <a:ext cx="7651304" cy="91608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500">
                <a:latin typeface="Open Sans"/>
              </a:rPr>
              <a:t>Learning Outcomes</a:t>
            </a:r>
          </a:p>
        </p:txBody>
      </p:sp>
      <p:sp>
        <p:nvSpPr>
          <p:cNvPr id="7" name="Content Placeholder 13">
            <a:extLst>
              <a:ext uri="{FF2B5EF4-FFF2-40B4-BE49-F238E27FC236}">
                <a16:creationId xmlns:a16="http://schemas.microsoft.com/office/drawing/2014/main" id="{6D4CDEE6-4F65-9B5E-C0CC-406EDCC745C0}"/>
              </a:ext>
            </a:extLst>
          </p:cNvPr>
          <p:cNvSpPr txBox="1">
            <a:spLocks/>
          </p:cNvSpPr>
          <p:nvPr/>
        </p:nvSpPr>
        <p:spPr>
          <a:xfrm>
            <a:off x="1189608" y="2206766"/>
            <a:ext cx="5611610" cy="3138755"/>
          </a:xfrm>
          <a:prstGeom prst="rect">
            <a:avLst/>
          </a:prstGeom>
        </p:spPr>
        <p:txBody>
          <a:bodyPr vert="horz" lIns="91440" tIns="45720" rIns="91440" bIns="45720" rtlCol="0" anchor="t">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100000"/>
              </a:lnSpc>
              <a:buAutoNum type="arabicPeriod"/>
            </a:pPr>
            <a:r>
              <a:rPr lang="en-GB" sz="2000">
                <a:latin typeface="Open Sans"/>
                <a:ea typeface="+mn-lt"/>
                <a:cs typeface="+mn-lt"/>
              </a:rPr>
              <a:t>ILO1: </a:t>
            </a:r>
            <a:r>
              <a:rPr lang="en-US" sz="2000">
                <a:latin typeface="Open Sans"/>
                <a:ea typeface="+mn-lt"/>
                <a:cs typeface="+mn-lt"/>
              </a:rPr>
              <a:t>Understand the characteristics and uses of vector, raster, and tabular data types</a:t>
            </a:r>
          </a:p>
          <a:p>
            <a:pPr marL="342900" indent="-342900" algn="l">
              <a:lnSpc>
                <a:spcPct val="100000"/>
              </a:lnSpc>
              <a:buAutoNum type="arabicPeriod"/>
            </a:pPr>
            <a:r>
              <a:rPr lang="en-US" sz="2000">
                <a:latin typeface="Open Sans"/>
                <a:ea typeface="+mn-lt"/>
                <a:cs typeface="+mn-lt"/>
              </a:rPr>
              <a:t>ILO2: View, modify, and clean data attributes</a:t>
            </a:r>
          </a:p>
          <a:p>
            <a:pPr marL="342900" indent="-342900" algn="l">
              <a:lnSpc>
                <a:spcPct val="100000"/>
              </a:lnSpc>
              <a:buAutoNum type="arabicPeriod"/>
            </a:pPr>
            <a:r>
              <a:rPr lang="en-US" sz="2000">
                <a:latin typeface="Open Sans"/>
                <a:ea typeface="+mn-lt"/>
                <a:cs typeface="+mn-lt"/>
              </a:rPr>
              <a:t>ILO3: Adjust coordinate reference systems for different data types</a:t>
            </a:r>
          </a:p>
          <a:p>
            <a:pPr marL="342900" indent="-342900" algn="l">
              <a:lnSpc>
                <a:spcPct val="100000"/>
              </a:lnSpc>
              <a:buAutoNum type="arabicPeriod"/>
            </a:pPr>
            <a:r>
              <a:rPr lang="en-US" sz="2000">
                <a:latin typeface="Open Sans"/>
                <a:ea typeface="+mn-lt"/>
                <a:cs typeface="+mn-lt"/>
              </a:rPr>
              <a:t>ILO4: Perform standard geoprocessing functions to reduce upload file size </a:t>
            </a:r>
          </a:p>
        </p:txBody>
      </p:sp>
      <p:sp>
        <p:nvSpPr>
          <p:cNvPr id="10" name="Rectangle 9">
            <a:extLst>
              <a:ext uri="{FF2B5EF4-FFF2-40B4-BE49-F238E27FC236}">
                <a16:creationId xmlns:a16="http://schemas.microsoft.com/office/drawing/2014/main" id="{7D2C8728-0D62-66F1-FAD4-D6AC55DE7B08}"/>
              </a:ext>
            </a:extLst>
          </p:cNvPr>
          <p:cNvSpPr/>
          <p:nvPr/>
        </p:nvSpPr>
        <p:spPr>
          <a:xfrm>
            <a:off x="1189608" y="1708355"/>
            <a:ext cx="6217920" cy="400110"/>
          </a:xfrm>
          <a:prstGeom prst="rect">
            <a:avLst/>
          </a:prstGeom>
        </p:spPr>
        <p:txBody>
          <a:bodyPr wrap="square" lIns="91440" tIns="45720" rIns="91440" bIns="45720" anchor="t">
            <a:spAutoFit/>
          </a:bodyPr>
          <a:lstStyle/>
          <a:p>
            <a:pPr>
              <a:spcAft>
                <a:spcPts val="1200"/>
              </a:spcAft>
            </a:pPr>
            <a:r>
              <a:rPr lang="en-ZA" sz="2000" b="1">
                <a:solidFill>
                  <a:schemeClr val="accent5">
                    <a:lumMod val="60000"/>
                    <a:lumOff val="40000"/>
                  </a:schemeClr>
                </a:solidFill>
                <a:latin typeface="Open Sans"/>
                <a:ea typeface="Open Sans" panose="020B0606030504020204" pitchFamily="34" charset="0"/>
                <a:cs typeface="Open Sans" panose="020B0606030504020204" pitchFamily="34" charset="0"/>
              </a:rPr>
              <a:t>By the end of this lecture, you will:</a:t>
            </a:r>
          </a:p>
        </p:txBody>
      </p:sp>
    </p:spTree>
    <p:extLst>
      <p:ext uri="{BB962C8B-B14F-4D97-AF65-F5344CB8AC3E}">
        <p14:creationId xmlns:p14="http://schemas.microsoft.com/office/powerpoint/2010/main" val="3643420466"/>
      </p:ext>
    </p:extLst>
  </p:cSld>
  <p:clrMapOvr>
    <a:masterClrMapping/>
  </p:clrMapOvr>
  <p:transition spd="slow">
    <p:push/>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20</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 name="Rectangle 1"/>
          <p:cNvSpPr/>
          <p:nvPr/>
        </p:nvSpPr>
        <p:spPr>
          <a:xfrm>
            <a:off x="8412739" y="6097292"/>
            <a:ext cx="4143085" cy="307777"/>
          </a:xfrm>
          <a:prstGeom prst="rect">
            <a:avLst/>
          </a:prstGeom>
        </p:spPr>
        <p:txBody>
          <a:bodyPr wrap="square" lIns="91440" tIns="45720" rIns="91440" bIns="45720" anchor="t">
            <a:spAutoFit/>
          </a:bodyPr>
          <a:lstStyle/>
          <a:p>
            <a:r>
              <a:rPr lang="en-US" sz="1400" i="1">
                <a:latin typeface="Open Sans "/>
              </a:rPr>
              <a:t>                                 SOURCE:</a:t>
            </a:r>
            <a:endParaRPr lang="en-GB" sz="1400" b="1" i="1">
              <a:latin typeface="Open Sans "/>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1189608" y="1543983"/>
            <a:ext cx="6217920" cy="400110"/>
          </a:xfrm>
          <a:prstGeom prst="rect">
            <a:avLst/>
          </a:prstGeom>
        </p:spPr>
        <p:txBody>
          <a:bodyPr wrap="square" lIns="91440" tIns="45720" rIns="91440" bIns="45720" anchor="t">
            <a:spAutoFit/>
          </a:bodyPr>
          <a:lstStyle/>
          <a:p>
            <a:pPr>
              <a:spcAft>
                <a:spcPts val="1200"/>
              </a:spcAft>
            </a:pPr>
            <a:r>
              <a:rPr lang="en-ZA" sz="2000" b="1">
                <a:solidFill>
                  <a:schemeClr val="accent5">
                    <a:lumMod val="60000"/>
                    <a:lumOff val="40000"/>
                  </a:schemeClr>
                </a:solidFill>
                <a:latin typeface="Open Sans"/>
                <a:ea typeface="Open Sans" panose="020B0606030504020204" pitchFamily="34" charset="0"/>
                <a:cs typeface="Open Sans" panose="020B0606030504020204" pitchFamily="34" charset="0"/>
              </a:rPr>
              <a:t>Simplify Vectors</a:t>
            </a:r>
          </a:p>
        </p:txBody>
      </p:sp>
      <p:sp>
        <p:nvSpPr>
          <p:cNvPr id="3" name="TextBox 2">
            <a:extLst>
              <a:ext uri="{FF2B5EF4-FFF2-40B4-BE49-F238E27FC236}">
                <a16:creationId xmlns:a16="http://schemas.microsoft.com/office/drawing/2014/main" id="{DD7F9CFB-8CC1-7D15-4575-77BD40DC7E2A}"/>
              </a:ext>
            </a:extLst>
          </p:cNvPr>
          <p:cNvSpPr txBox="1"/>
          <p:nvPr/>
        </p:nvSpPr>
        <p:spPr>
          <a:xfrm>
            <a:off x="4944140" y="1847057"/>
            <a:ext cx="4798368" cy="2862322"/>
          </a:xfrm>
          <a:prstGeom prst="rect">
            <a:avLst/>
          </a:prstGeom>
          <a:noFill/>
        </p:spPr>
        <p:txBody>
          <a:bodyPr wrap="square" rtlCol="0">
            <a:spAutoFit/>
          </a:bodyPr>
          <a:lstStyle/>
          <a:p>
            <a:endParaRPr lang="en-US" sz="200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Wingdings" panose="05000000000000000000" pitchFamily="2" charset="2"/>
              <a:buChar char="q"/>
            </a:pPr>
            <a:r>
              <a:rPr lang="en-US" sz="2000">
                <a:latin typeface="Open Sans" panose="020B0606030504020204" pitchFamily="34" charset="0"/>
                <a:ea typeface="Open Sans" panose="020B0606030504020204" pitchFamily="34" charset="0"/>
                <a:cs typeface="Open Sans" panose="020B0606030504020204" pitchFamily="34" charset="0"/>
              </a:rPr>
              <a:t>Datasets with lots of features and detail may be very large files</a:t>
            </a:r>
          </a:p>
          <a:p>
            <a:pPr marL="342900" indent="-342900">
              <a:buFont typeface="Wingdings" panose="05000000000000000000" pitchFamily="2" charset="2"/>
              <a:buChar char="q"/>
            </a:pPr>
            <a:endParaRPr lang="en-US" sz="200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Wingdings" panose="05000000000000000000" pitchFamily="2" charset="2"/>
              <a:buChar char="q"/>
            </a:pPr>
            <a:r>
              <a:rPr lang="en-US" sz="2000">
                <a:latin typeface="Open Sans" panose="020B0606030504020204" pitchFamily="34" charset="0"/>
                <a:ea typeface="Open Sans" panose="020B0606030504020204" pitchFamily="34" charset="0"/>
                <a:cs typeface="Open Sans" panose="020B0606030504020204" pitchFamily="34" charset="0"/>
              </a:rPr>
              <a:t>The </a:t>
            </a:r>
            <a:r>
              <a:rPr lang="en-US" sz="2000" b="1">
                <a:latin typeface="Open Sans" panose="020B0606030504020204" pitchFamily="34" charset="0"/>
                <a:ea typeface="Open Sans" panose="020B0606030504020204" pitchFamily="34" charset="0"/>
                <a:cs typeface="Open Sans" panose="020B0606030504020204" pitchFamily="34" charset="0"/>
              </a:rPr>
              <a:t>Simplify</a:t>
            </a:r>
            <a:r>
              <a:rPr lang="en-US" sz="2000">
                <a:latin typeface="Open Sans" panose="020B0606030504020204" pitchFamily="34" charset="0"/>
                <a:ea typeface="Open Sans" panose="020B0606030504020204" pitchFamily="34" charset="0"/>
                <a:cs typeface="Open Sans" panose="020B0606030504020204" pitchFamily="34" charset="0"/>
              </a:rPr>
              <a:t> function reduces the number of vertices</a:t>
            </a:r>
          </a:p>
          <a:p>
            <a:pPr marL="342900" indent="-342900">
              <a:buFont typeface="Wingdings" panose="05000000000000000000" pitchFamily="2" charset="2"/>
              <a:buChar char="q"/>
            </a:pPr>
            <a:endParaRPr lang="en-US" sz="200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Wingdings" panose="05000000000000000000" pitchFamily="2" charset="2"/>
              <a:buChar char="q"/>
            </a:pPr>
            <a:r>
              <a:rPr lang="en-US" sz="2000">
                <a:latin typeface="Open Sans" panose="020B0606030504020204" pitchFamily="34" charset="0"/>
                <a:ea typeface="Open Sans" panose="020B0606030504020204" pitchFamily="34" charset="0"/>
                <a:cs typeface="Open Sans" panose="020B0606030504020204" pitchFamily="34" charset="0"/>
              </a:rPr>
              <a:t>This reduces file size and improves </a:t>
            </a:r>
            <a:r>
              <a:rPr lang="en-US" sz="2000" b="1">
                <a:latin typeface="Open Sans" panose="020B0606030504020204" pitchFamily="34" charset="0"/>
                <a:ea typeface="Open Sans" panose="020B0606030504020204" pitchFamily="34" charset="0"/>
                <a:cs typeface="Open Sans" panose="020B0606030504020204" pitchFamily="34" charset="0"/>
              </a:rPr>
              <a:t>performance</a:t>
            </a:r>
            <a:r>
              <a:rPr lang="en-US" sz="2000">
                <a:latin typeface="Open Sans" panose="020B0606030504020204" pitchFamily="34" charset="0"/>
                <a:ea typeface="Open Sans" panose="020B0606030504020204" pitchFamily="34" charset="0"/>
                <a:cs typeface="Open Sans" panose="020B0606030504020204" pitchFamily="34" charset="0"/>
              </a:rPr>
              <a:t>, but limits </a:t>
            </a:r>
            <a:r>
              <a:rPr lang="en-US" sz="2000" b="1">
                <a:latin typeface="Open Sans" panose="020B0606030504020204" pitchFamily="34" charset="0"/>
                <a:ea typeface="Open Sans" panose="020B0606030504020204" pitchFamily="34" charset="0"/>
                <a:cs typeface="Open Sans" panose="020B0606030504020204" pitchFamily="34" charset="0"/>
              </a:rPr>
              <a:t>accuracy</a:t>
            </a:r>
          </a:p>
        </p:txBody>
      </p:sp>
      <p:sp>
        <p:nvSpPr>
          <p:cNvPr id="7" name="Title 10">
            <a:extLst>
              <a:ext uri="{FF2B5EF4-FFF2-40B4-BE49-F238E27FC236}">
                <a16:creationId xmlns:a16="http://schemas.microsoft.com/office/drawing/2014/main" id="{55706006-6393-8AD7-A670-BE95550C6C8D}"/>
              </a:ext>
            </a:extLst>
          </p:cNvPr>
          <p:cNvSpPr txBox="1">
            <a:spLocks/>
          </p:cNvSpPr>
          <p:nvPr/>
        </p:nvSpPr>
        <p:spPr>
          <a:xfrm>
            <a:off x="256898" y="-27721"/>
            <a:ext cx="7150630" cy="141404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500">
                <a:latin typeface="Open Sans"/>
                <a:ea typeface="Open Sans" panose="020B0606030504020204" pitchFamily="34" charset="0"/>
                <a:cs typeface="Open Sans" panose="020B0606030504020204" pitchFamily="34" charset="0"/>
                <a:sym typeface="Bodoni SvtyTwo ITC TT-Book"/>
              </a:rPr>
              <a:t>3.3 </a:t>
            </a:r>
            <a:r>
              <a:rPr lang="en-US" sz="3500">
                <a:latin typeface="Open Sans"/>
                <a:ea typeface="Open Sans" panose="020B0606030504020204" pitchFamily="34" charset="0"/>
                <a:cs typeface="Open Sans" panose="020B0606030504020204" pitchFamily="34" charset="0"/>
                <a:sym typeface="Bodoni SvtyTwo ITC TT-Book"/>
              </a:rPr>
              <a:t>Working with Vector Data</a:t>
            </a:r>
            <a:endParaRPr lang="en-GB" sz="3500">
              <a:latin typeface="Open Sans"/>
              <a:ea typeface="Open Sans" panose="020B0606030504020204" pitchFamily="34" charset="0"/>
              <a:cs typeface="Open Sans" panose="020B0606030504020204" pitchFamily="34" charset="0"/>
              <a:sym typeface="Bodoni SvtyTwo ITC TT-Book"/>
            </a:endParaRPr>
          </a:p>
        </p:txBody>
      </p:sp>
      <p:pic>
        <p:nvPicPr>
          <p:cNvPr id="4" name="Picture 3">
            <a:extLst>
              <a:ext uri="{FF2B5EF4-FFF2-40B4-BE49-F238E27FC236}">
                <a16:creationId xmlns:a16="http://schemas.microsoft.com/office/drawing/2014/main" id="{F50E2B50-DA7D-18C4-51BC-37545AEFAB2C}"/>
              </a:ext>
            </a:extLst>
          </p:cNvPr>
          <p:cNvPicPr>
            <a:picLocks noChangeAspect="1"/>
          </p:cNvPicPr>
          <p:nvPr/>
        </p:nvPicPr>
        <p:blipFill>
          <a:blip r:embed="rId4"/>
          <a:stretch>
            <a:fillRect/>
          </a:stretch>
        </p:blipFill>
        <p:spPr>
          <a:xfrm>
            <a:off x="1189608" y="2195054"/>
            <a:ext cx="3613408" cy="3296443"/>
          </a:xfrm>
          <a:prstGeom prst="rect">
            <a:avLst/>
          </a:prstGeom>
        </p:spPr>
      </p:pic>
    </p:spTree>
    <p:extLst>
      <p:ext uri="{BB962C8B-B14F-4D97-AF65-F5344CB8AC3E}">
        <p14:creationId xmlns:p14="http://schemas.microsoft.com/office/powerpoint/2010/main" val="1547711372"/>
      </p:ext>
    </p:extLst>
  </p:cSld>
  <p:clrMapOvr>
    <a:masterClrMapping/>
  </p:clrMapOvr>
  <p:transition spd="slow">
    <p:push/>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21</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1189608" y="1543983"/>
            <a:ext cx="6217920" cy="400110"/>
          </a:xfrm>
          <a:prstGeom prst="rect">
            <a:avLst/>
          </a:prstGeom>
        </p:spPr>
        <p:txBody>
          <a:bodyPr wrap="square" lIns="91440" tIns="45720" rIns="91440" bIns="45720" anchor="t">
            <a:spAutoFit/>
          </a:bodyPr>
          <a:lstStyle/>
          <a:p>
            <a:pPr>
              <a:spcAft>
                <a:spcPts val="1200"/>
              </a:spcAft>
            </a:pPr>
            <a:r>
              <a:rPr lang="en-ZA" sz="2000" b="1">
                <a:solidFill>
                  <a:schemeClr val="accent5">
                    <a:lumMod val="60000"/>
                    <a:lumOff val="40000"/>
                  </a:schemeClr>
                </a:solidFill>
                <a:latin typeface="Open Sans"/>
                <a:ea typeface="Open Sans" panose="020B0606030504020204" pitchFamily="34" charset="0"/>
                <a:cs typeface="Open Sans" panose="020B0606030504020204" pitchFamily="34" charset="0"/>
              </a:rPr>
              <a:t>Simplify Vectors</a:t>
            </a:r>
          </a:p>
        </p:txBody>
      </p:sp>
      <p:sp>
        <p:nvSpPr>
          <p:cNvPr id="7" name="Title 10">
            <a:extLst>
              <a:ext uri="{FF2B5EF4-FFF2-40B4-BE49-F238E27FC236}">
                <a16:creationId xmlns:a16="http://schemas.microsoft.com/office/drawing/2014/main" id="{55706006-6393-8AD7-A670-BE95550C6C8D}"/>
              </a:ext>
            </a:extLst>
          </p:cNvPr>
          <p:cNvSpPr txBox="1">
            <a:spLocks/>
          </p:cNvSpPr>
          <p:nvPr/>
        </p:nvSpPr>
        <p:spPr>
          <a:xfrm>
            <a:off x="256898" y="-27721"/>
            <a:ext cx="7150630" cy="141404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500">
                <a:latin typeface="Open Sans"/>
                <a:ea typeface="Open Sans" panose="020B0606030504020204" pitchFamily="34" charset="0"/>
                <a:cs typeface="Open Sans" panose="020B0606030504020204" pitchFamily="34" charset="0"/>
                <a:sym typeface="Bodoni SvtyTwo ITC TT-Book"/>
              </a:rPr>
              <a:t>3.3 </a:t>
            </a:r>
            <a:r>
              <a:rPr lang="en-US" sz="3500">
                <a:latin typeface="Open Sans"/>
                <a:ea typeface="Open Sans" panose="020B0606030504020204" pitchFamily="34" charset="0"/>
                <a:cs typeface="Open Sans" panose="020B0606030504020204" pitchFamily="34" charset="0"/>
                <a:sym typeface="Bodoni SvtyTwo ITC TT-Book"/>
              </a:rPr>
              <a:t>Working with Vector Data</a:t>
            </a:r>
            <a:endParaRPr lang="en-GB" sz="3500">
              <a:latin typeface="Open Sans"/>
              <a:ea typeface="Open Sans" panose="020B0606030504020204" pitchFamily="34" charset="0"/>
              <a:cs typeface="Open Sans" panose="020B0606030504020204" pitchFamily="34" charset="0"/>
              <a:sym typeface="Bodoni SvtyTwo ITC TT-Book"/>
            </a:endParaRPr>
          </a:p>
        </p:txBody>
      </p:sp>
      <p:pic>
        <p:nvPicPr>
          <p:cNvPr id="8" name="Picture 7">
            <a:extLst>
              <a:ext uri="{FF2B5EF4-FFF2-40B4-BE49-F238E27FC236}">
                <a16:creationId xmlns:a16="http://schemas.microsoft.com/office/drawing/2014/main" id="{6CBDCDB2-200E-82EC-490F-F795BF7C36C7}"/>
              </a:ext>
            </a:extLst>
          </p:cNvPr>
          <p:cNvPicPr>
            <a:picLocks noChangeAspect="1"/>
          </p:cNvPicPr>
          <p:nvPr/>
        </p:nvPicPr>
        <p:blipFill>
          <a:blip r:embed="rId4"/>
          <a:stretch>
            <a:fillRect/>
          </a:stretch>
        </p:blipFill>
        <p:spPr>
          <a:xfrm>
            <a:off x="3787319" y="1543983"/>
            <a:ext cx="7240418" cy="4276283"/>
          </a:xfrm>
          <a:prstGeom prst="rect">
            <a:avLst/>
          </a:prstGeom>
        </p:spPr>
      </p:pic>
      <p:sp>
        <p:nvSpPr>
          <p:cNvPr id="9" name="Rectangle 8">
            <a:extLst>
              <a:ext uri="{FF2B5EF4-FFF2-40B4-BE49-F238E27FC236}">
                <a16:creationId xmlns:a16="http://schemas.microsoft.com/office/drawing/2014/main" id="{75AF5072-A9AA-198E-5E75-9E78915DA8A5}"/>
              </a:ext>
            </a:extLst>
          </p:cNvPr>
          <p:cNvSpPr/>
          <p:nvPr/>
        </p:nvSpPr>
        <p:spPr>
          <a:xfrm>
            <a:off x="3886675" y="2262871"/>
            <a:ext cx="4461182" cy="457797"/>
          </a:xfrm>
          <a:prstGeom prst="rect">
            <a:avLst/>
          </a:prstGeom>
          <a:noFill/>
          <a:ln>
            <a:solidFill>
              <a:srgbClr val="2B28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C6E48D9-F053-2EBF-13EF-E2613EC3FE2E}"/>
              </a:ext>
            </a:extLst>
          </p:cNvPr>
          <p:cNvSpPr txBox="1"/>
          <p:nvPr/>
        </p:nvSpPr>
        <p:spPr>
          <a:xfrm>
            <a:off x="855791" y="2317214"/>
            <a:ext cx="1871329" cy="369332"/>
          </a:xfrm>
          <a:prstGeom prst="rect">
            <a:avLst/>
          </a:prstGeom>
          <a:noFill/>
          <a:ln w="12700">
            <a:solidFill>
              <a:schemeClr val="tx1"/>
            </a:solidFill>
          </a:ln>
        </p:spPr>
        <p:txBody>
          <a:bodyPr wrap="square" rtlCol="0">
            <a:spAutoFit/>
          </a:bodyPr>
          <a:lstStyle/>
          <a:p>
            <a:pPr algn="ctr"/>
            <a:r>
              <a:rPr lang="en-US"/>
              <a:t>Select input data</a:t>
            </a:r>
          </a:p>
        </p:txBody>
      </p:sp>
      <p:cxnSp>
        <p:nvCxnSpPr>
          <p:cNvPr id="11" name="Straight Connector 10">
            <a:extLst>
              <a:ext uri="{FF2B5EF4-FFF2-40B4-BE49-F238E27FC236}">
                <a16:creationId xmlns:a16="http://schemas.microsoft.com/office/drawing/2014/main" id="{414652EB-06B2-1076-F56F-97ECF6719B7E}"/>
              </a:ext>
            </a:extLst>
          </p:cNvPr>
          <p:cNvCxnSpPr>
            <a:cxnSpLocks/>
            <a:stCxn id="10" idx="3"/>
            <a:endCxn id="9" idx="1"/>
          </p:cNvCxnSpPr>
          <p:nvPr/>
        </p:nvCxnSpPr>
        <p:spPr>
          <a:xfrm flipV="1">
            <a:off x="2727120" y="2491770"/>
            <a:ext cx="1159555" cy="10110"/>
          </a:xfrm>
          <a:prstGeom prst="line">
            <a:avLst/>
          </a:prstGeom>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C462BD83-43D3-80D5-C518-393B95565974}"/>
              </a:ext>
            </a:extLst>
          </p:cNvPr>
          <p:cNvSpPr/>
          <p:nvPr/>
        </p:nvSpPr>
        <p:spPr>
          <a:xfrm>
            <a:off x="3921023" y="3407734"/>
            <a:ext cx="4461182" cy="457797"/>
          </a:xfrm>
          <a:prstGeom prst="rect">
            <a:avLst/>
          </a:prstGeom>
          <a:noFill/>
          <a:ln>
            <a:solidFill>
              <a:srgbClr val="2B28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B987085-66E5-ACB7-5C2C-A41DA2B626FD}"/>
              </a:ext>
            </a:extLst>
          </p:cNvPr>
          <p:cNvSpPr txBox="1"/>
          <p:nvPr/>
        </p:nvSpPr>
        <p:spPr>
          <a:xfrm>
            <a:off x="664404" y="3042846"/>
            <a:ext cx="2254102" cy="1200329"/>
          </a:xfrm>
          <a:prstGeom prst="rect">
            <a:avLst/>
          </a:prstGeom>
          <a:noFill/>
          <a:ln w="12700">
            <a:solidFill>
              <a:schemeClr val="tx1"/>
            </a:solidFill>
          </a:ln>
        </p:spPr>
        <p:txBody>
          <a:bodyPr wrap="square" rtlCol="0">
            <a:spAutoFit/>
          </a:bodyPr>
          <a:lstStyle/>
          <a:p>
            <a:pPr algn="ctr"/>
            <a:r>
              <a:rPr lang="en-US"/>
              <a:t>Set </a:t>
            </a:r>
            <a:r>
              <a:rPr lang="en-US" i="1"/>
              <a:t>Tolerance</a:t>
            </a:r>
            <a:r>
              <a:rPr lang="en-US"/>
              <a:t>: maximum distance from existing points to approximate</a:t>
            </a:r>
          </a:p>
        </p:txBody>
      </p:sp>
      <p:cxnSp>
        <p:nvCxnSpPr>
          <p:cNvPr id="19" name="Straight Connector 18">
            <a:extLst>
              <a:ext uri="{FF2B5EF4-FFF2-40B4-BE49-F238E27FC236}">
                <a16:creationId xmlns:a16="http://schemas.microsoft.com/office/drawing/2014/main" id="{3BCE3C23-82B5-6F56-8BD9-21B219CB773D}"/>
              </a:ext>
            </a:extLst>
          </p:cNvPr>
          <p:cNvCxnSpPr>
            <a:cxnSpLocks/>
            <a:stCxn id="18" idx="3"/>
            <a:endCxn id="14" idx="1"/>
          </p:cNvCxnSpPr>
          <p:nvPr/>
        </p:nvCxnSpPr>
        <p:spPr>
          <a:xfrm flipV="1">
            <a:off x="2918506" y="3636633"/>
            <a:ext cx="1002517" cy="6378"/>
          </a:xfrm>
          <a:prstGeom prst="line">
            <a:avLst/>
          </a:prstGeom>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4CA8C9D6-0610-6AAE-B720-67F7DFFAB039}"/>
              </a:ext>
            </a:extLst>
          </p:cNvPr>
          <p:cNvSpPr txBox="1"/>
          <p:nvPr/>
        </p:nvSpPr>
        <p:spPr>
          <a:xfrm>
            <a:off x="398590" y="4604174"/>
            <a:ext cx="2785730" cy="646331"/>
          </a:xfrm>
          <a:prstGeom prst="rect">
            <a:avLst/>
          </a:prstGeom>
          <a:noFill/>
          <a:ln w="12700">
            <a:solidFill>
              <a:schemeClr val="tx1"/>
            </a:solidFill>
          </a:ln>
        </p:spPr>
        <p:txBody>
          <a:bodyPr wrap="square" rtlCol="0">
            <a:spAutoFit/>
          </a:bodyPr>
          <a:lstStyle/>
          <a:p>
            <a:pPr algn="ctr"/>
            <a:r>
              <a:rPr lang="en-US" i="1">
                <a:solidFill>
                  <a:srgbClr val="C00000"/>
                </a:solidFill>
              </a:rPr>
              <a:t>Caution: you may need to reproject layer </a:t>
            </a:r>
          </a:p>
        </p:txBody>
      </p:sp>
    </p:spTree>
    <p:extLst>
      <p:ext uri="{BB962C8B-B14F-4D97-AF65-F5344CB8AC3E}">
        <p14:creationId xmlns:p14="http://schemas.microsoft.com/office/powerpoint/2010/main" val="3120028706"/>
      </p:ext>
    </p:extLst>
  </p:cSld>
  <p:clrMapOvr>
    <a:masterClrMapping/>
  </p:clrMapOvr>
  <p:transition spd="slow">
    <p:push/>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22</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 name="Rectangle 1"/>
          <p:cNvSpPr/>
          <p:nvPr/>
        </p:nvSpPr>
        <p:spPr>
          <a:xfrm>
            <a:off x="8412739" y="6097292"/>
            <a:ext cx="4143085" cy="307777"/>
          </a:xfrm>
          <a:prstGeom prst="rect">
            <a:avLst/>
          </a:prstGeom>
        </p:spPr>
        <p:txBody>
          <a:bodyPr wrap="square" lIns="91440" tIns="45720" rIns="91440" bIns="45720" anchor="t">
            <a:spAutoFit/>
          </a:bodyPr>
          <a:lstStyle/>
          <a:p>
            <a:r>
              <a:rPr lang="en-US" sz="1400" i="1">
                <a:latin typeface="Open Sans "/>
              </a:rPr>
              <a:t>                                 SOURCE:</a:t>
            </a:r>
            <a:endParaRPr lang="en-GB" sz="1400" b="1" i="1">
              <a:latin typeface="Open Sans "/>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1189608" y="1543983"/>
            <a:ext cx="6217920" cy="400110"/>
          </a:xfrm>
          <a:prstGeom prst="rect">
            <a:avLst/>
          </a:prstGeom>
        </p:spPr>
        <p:txBody>
          <a:bodyPr wrap="square" lIns="91440" tIns="45720" rIns="91440" bIns="45720" anchor="t">
            <a:spAutoFit/>
          </a:bodyPr>
          <a:lstStyle/>
          <a:p>
            <a:pPr>
              <a:spcAft>
                <a:spcPts val="1200"/>
              </a:spcAft>
            </a:pPr>
            <a:r>
              <a:rPr lang="en-ZA" sz="2000" b="1">
                <a:solidFill>
                  <a:schemeClr val="accent5">
                    <a:lumMod val="60000"/>
                    <a:lumOff val="40000"/>
                  </a:schemeClr>
                </a:solidFill>
                <a:latin typeface="Open Sans"/>
                <a:ea typeface="Open Sans" panose="020B0606030504020204" pitchFamily="34" charset="0"/>
                <a:cs typeface="Open Sans" panose="020B0606030504020204" pitchFamily="34" charset="0"/>
              </a:rPr>
              <a:t>Dissolve Tool</a:t>
            </a:r>
          </a:p>
        </p:txBody>
      </p:sp>
      <p:sp>
        <p:nvSpPr>
          <p:cNvPr id="3" name="TextBox 2">
            <a:extLst>
              <a:ext uri="{FF2B5EF4-FFF2-40B4-BE49-F238E27FC236}">
                <a16:creationId xmlns:a16="http://schemas.microsoft.com/office/drawing/2014/main" id="{DD7F9CFB-8CC1-7D15-4575-77BD40DC7E2A}"/>
              </a:ext>
            </a:extLst>
          </p:cNvPr>
          <p:cNvSpPr txBox="1"/>
          <p:nvPr/>
        </p:nvSpPr>
        <p:spPr>
          <a:xfrm>
            <a:off x="1189608" y="1847057"/>
            <a:ext cx="9716815" cy="2862322"/>
          </a:xfrm>
          <a:prstGeom prst="rect">
            <a:avLst/>
          </a:prstGeom>
          <a:noFill/>
        </p:spPr>
        <p:txBody>
          <a:bodyPr wrap="square" rtlCol="0">
            <a:spAutoFit/>
          </a:bodyPr>
          <a:lstStyle/>
          <a:p>
            <a:endParaRPr lang="en-US" sz="200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Wingdings" panose="05000000000000000000" pitchFamily="2" charset="2"/>
              <a:buChar char="q"/>
            </a:pPr>
            <a:r>
              <a:rPr lang="en-US" sz="2000" b="1">
                <a:latin typeface="Open Sans" panose="020B0606030504020204" pitchFamily="34" charset="0"/>
                <a:ea typeface="Open Sans" panose="020B0606030504020204" pitchFamily="34" charset="0"/>
                <a:cs typeface="Open Sans" panose="020B0606030504020204" pitchFamily="34" charset="0"/>
              </a:rPr>
              <a:t>Dissolve</a:t>
            </a:r>
            <a:r>
              <a:rPr lang="en-US" sz="2000">
                <a:latin typeface="Open Sans" panose="020B0606030504020204" pitchFamily="34" charset="0"/>
                <a:ea typeface="Open Sans" panose="020B0606030504020204" pitchFamily="34" charset="0"/>
                <a:cs typeface="Open Sans" panose="020B0606030504020204" pitchFamily="34" charset="0"/>
              </a:rPr>
              <a:t> enables users to consolidate features within a layer with matching attributes</a:t>
            </a:r>
          </a:p>
          <a:p>
            <a:pPr marL="342900" indent="-342900">
              <a:buFont typeface="Wingdings" panose="05000000000000000000" pitchFamily="2" charset="2"/>
              <a:buChar char="q"/>
            </a:pPr>
            <a:endParaRPr lang="en-US" sz="2000">
              <a:latin typeface="Open Sans" panose="020B0606030504020204" pitchFamily="34" charset="0"/>
              <a:ea typeface="Open Sans" panose="020B0606030504020204" pitchFamily="34" charset="0"/>
              <a:cs typeface="Open Sans" panose="020B0606030504020204" pitchFamily="34" charset="0"/>
            </a:endParaRPr>
          </a:p>
          <a:p>
            <a:pPr marL="800100" lvl="1" indent="-342900">
              <a:buFont typeface="Wingdings" panose="05000000000000000000" pitchFamily="2" charset="2"/>
              <a:buChar char="§"/>
            </a:pPr>
            <a:r>
              <a:rPr lang="en-US" sz="2000">
                <a:latin typeface="Open Sans" panose="020B0606030504020204" pitchFamily="34" charset="0"/>
                <a:ea typeface="Open Sans" panose="020B0606030504020204" pitchFamily="34" charset="0"/>
                <a:cs typeface="Open Sans" panose="020B0606030504020204" pitchFamily="34" charset="0"/>
              </a:rPr>
              <a:t>Example: Match district and provincial boundaries</a:t>
            </a:r>
          </a:p>
          <a:p>
            <a:pPr marL="800100" lvl="1" indent="-342900">
              <a:buFont typeface="Wingdings" panose="05000000000000000000" pitchFamily="2" charset="2"/>
              <a:buChar char="§"/>
            </a:pPr>
            <a:r>
              <a:rPr lang="en-US" sz="2000">
                <a:latin typeface="Open Sans" panose="020B0606030504020204" pitchFamily="34" charset="0"/>
                <a:ea typeface="Open Sans" panose="020B0606030504020204" pitchFamily="34" charset="0"/>
                <a:cs typeface="Open Sans" panose="020B0606030504020204" pitchFamily="34" charset="0"/>
              </a:rPr>
              <a:t>Example: Combine lines that are the same capacity (kV)</a:t>
            </a:r>
          </a:p>
          <a:p>
            <a:pPr lvl="1"/>
            <a:endParaRPr lang="en-US" sz="200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Wingdings" panose="05000000000000000000" pitchFamily="2" charset="2"/>
              <a:buChar char="q"/>
            </a:pPr>
            <a:r>
              <a:rPr lang="en-US" sz="2000">
                <a:latin typeface="Open Sans" panose="020B0606030504020204" pitchFamily="34" charset="0"/>
                <a:ea typeface="Open Sans" panose="020B0606030504020204" pitchFamily="34" charset="0"/>
                <a:cs typeface="Open Sans" panose="020B0606030504020204" pitchFamily="34" charset="0"/>
              </a:rPr>
              <a:t>Dissolving reduces the </a:t>
            </a:r>
            <a:r>
              <a:rPr lang="en-US" sz="2000" b="1">
                <a:latin typeface="Open Sans" panose="020B0606030504020204" pitchFamily="34" charset="0"/>
                <a:ea typeface="Open Sans" panose="020B0606030504020204" pitchFamily="34" charset="0"/>
                <a:cs typeface="Open Sans" panose="020B0606030504020204" pitchFamily="34" charset="0"/>
              </a:rPr>
              <a:t>number</a:t>
            </a:r>
            <a:r>
              <a:rPr lang="en-US" sz="2000">
                <a:latin typeface="Open Sans" panose="020B0606030504020204" pitchFamily="34" charset="0"/>
                <a:ea typeface="Open Sans" panose="020B0606030504020204" pitchFamily="34" charset="0"/>
                <a:cs typeface="Open Sans" panose="020B0606030504020204" pitchFamily="34" charset="0"/>
              </a:rPr>
              <a:t> of features, and file size</a:t>
            </a:r>
          </a:p>
          <a:p>
            <a:pPr marL="342900" indent="-342900">
              <a:buFont typeface="Wingdings" panose="05000000000000000000" pitchFamily="2" charset="2"/>
              <a:buChar char="q"/>
            </a:pPr>
            <a:r>
              <a:rPr lang="en-US" sz="2000">
                <a:latin typeface="Open Sans" panose="020B0606030504020204" pitchFamily="34" charset="0"/>
                <a:ea typeface="Open Sans" panose="020B0606030504020204" pitchFamily="34" charset="0"/>
                <a:cs typeface="Open Sans" panose="020B0606030504020204" pitchFamily="34" charset="0"/>
              </a:rPr>
              <a:t>Unselected attributes may be </a:t>
            </a:r>
            <a:r>
              <a:rPr lang="en-US" sz="2000" b="1">
                <a:latin typeface="Open Sans" panose="020B0606030504020204" pitchFamily="34" charset="0"/>
                <a:ea typeface="Open Sans" panose="020B0606030504020204" pitchFamily="34" charset="0"/>
                <a:cs typeface="Open Sans" panose="020B0606030504020204" pitchFamily="34" charset="0"/>
              </a:rPr>
              <a:t>lost or overwritten</a:t>
            </a:r>
          </a:p>
        </p:txBody>
      </p:sp>
      <p:sp>
        <p:nvSpPr>
          <p:cNvPr id="7" name="Title 10">
            <a:extLst>
              <a:ext uri="{FF2B5EF4-FFF2-40B4-BE49-F238E27FC236}">
                <a16:creationId xmlns:a16="http://schemas.microsoft.com/office/drawing/2014/main" id="{55706006-6393-8AD7-A670-BE95550C6C8D}"/>
              </a:ext>
            </a:extLst>
          </p:cNvPr>
          <p:cNvSpPr txBox="1">
            <a:spLocks/>
          </p:cNvSpPr>
          <p:nvPr/>
        </p:nvSpPr>
        <p:spPr>
          <a:xfrm>
            <a:off x="256898" y="-27721"/>
            <a:ext cx="7150630" cy="141404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500">
                <a:latin typeface="Open Sans"/>
                <a:ea typeface="Open Sans" panose="020B0606030504020204" pitchFamily="34" charset="0"/>
                <a:cs typeface="Open Sans" panose="020B0606030504020204" pitchFamily="34" charset="0"/>
                <a:sym typeface="Bodoni SvtyTwo ITC TT-Book"/>
              </a:rPr>
              <a:t>3.3 </a:t>
            </a:r>
            <a:r>
              <a:rPr lang="en-US" sz="3500">
                <a:latin typeface="Open Sans"/>
                <a:ea typeface="Open Sans" panose="020B0606030504020204" pitchFamily="34" charset="0"/>
                <a:cs typeface="Open Sans" panose="020B0606030504020204" pitchFamily="34" charset="0"/>
                <a:sym typeface="Bodoni SvtyTwo ITC TT-Book"/>
              </a:rPr>
              <a:t>Working with Vector Data</a:t>
            </a:r>
            <a:endParaRPr lang="en-GB" sz="3500">
              <a:latin typeface="Open Sans"/>
              <a:ea typeface="Open Sans" panose="020B0606030504020204" pitchFamily="34" charset="0"/>
              <a:cs typeface="Open Sans" panose="020B0606030504020204" pitchFamily="34" charset="0"/>
              <a:sym typeface="Bodoni SvtyTwo ITC TT-Book"/>
            </a:endParaRPr>
          </a:p>
        </p:txBody>
      </p:sp>
    </p:spTree>
    <p:extLst>
      <p:ext uri="{BB962C8B-B14F-4D97-AF65-F5344CB8AC3E}">
        <p14:creationId xmlns:p14="http://schemas.microsoft.com/office/powerpoint/2010/main" val="4045105311"/>
      </p:ext>
    </p:extLst>
  </p:cSld>
  <p:clrMapOvr>
    <a:masterClrMapping/>
  </p:clrMapOvr>
  <p:transition spd="slow">
    <p:push/>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23</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1189608" y="1543983"/>
            <a:ext cx="6217920" cy="400110"/>
          </a:xfrm>
          <a:prstGeom prst="rect">
            <a:avLst/>
          </a:prstGeom>
        </p:spPr>
        <p:txBody>
          <a:bodyPr wrap="square" lIns="91440" tIns="45720" rIns="91440" bIns="45720" anchor="t">
            <a:spAutoFit/>
          </a:bodyPr>
          <a:lstStyle/>
          <a:p>
            <a:pPr>
              <a:spcAft>
                <a:spcPts val="1200"/>
              </a:spcAft>
            </a:pPr>
            <a:r>
              <a:rPr lang="en-ZA" sz="2000" b="1">
                <a:solidFill>
                  <a:schemeClr val="accent5">
                    <a:lumMod val="60000"/>
                    <a:lumOff val="40000"/>
                  </a:schemeClr>
                </a:solidFill>
                <a:latin typeface="Open Sans"/>
                <a:ea typeface="Open Sans" panose="020B0606030504020204" pitchFamily="34" charset="0"/>
                <a:cs typeface="Open Sans" panose="020B0606030504020204" pitchFamily="34" charset="0"/>
              </a:rPr>
              <a:t>Dissolve Tool</a:t>
            </a:r>
          </a:p>
        </p:txBody>
      </p:sp>
      <p:sp>
        <p:nvSpPr>
          <p:cNvPr id="7" name="Title 10">
            <a:extLst>
              <a:ext uri="{FF2B5EF4-FFF2-40B4-BE49-F238E27FC236}">
                <a16:creationId xmlns:a16="http://schemas.microsoft.com/office/drawing/2014/main" id="{55706006-6393-8AD7-A670-BE95550C6C8D}"/>
              </a:ext>
            </a:extLst>
          </p:cNvPr>
          <p:cNvSpPr txBox="1">
            <a:spLocks/>
          </p:cNvSpPr>
          <p:nvPr/>
        </p:nvSpPr>
        <p:spPr>
          <a:xfrm>
            <a:off x="256898" y="-27721"/>
            <a:ext cx="7150630" cy="141404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500">
                <a:latin typeface="Open Sans"/>
                <a:ea typeface="Open Sans" panose="020B0606030504020204" pitchFamily="34" charset="0"/>
                <a:cs typeface="Open Sans" panose="020B0606030504020204" pitchFamily="34" charset="0"/>
                <a:sym typeface="Bodoni SvtyTwo ITC TT-Book"/>
              </a:rPr>
              <a:t>3.3 </a:t>
            </a:r>
            <a:r>
              <a:rPr lang="en-US" sz="3500">
                <a:latin typeface="Open Sans"/>
                <a:ea typeface="Open Sans" panose="020B0606030504020204" pitchFamily="34" charset="0"/>
                <a:cs typeface="Open Sans" panose="020B0606030504020204" pitchFamily="34" charset="0"/>
                <a:sym typeface="Bodoni SvtyTwo ITC TT-Book"/>
              </a:rPr>
              <a:t>Working with Vector Data</a:t>
            </a:r>
            <a:endParaRPr lang="en-GB" sz="3500">
              <a:latin typeface="Open Sans"/>
              <a:ea typeface="Open Sans" panose="020B0606030504020204" pitchFamily="34" charset="0"/>
              <a:cs typeface="Open Sans" panose="020B0606030504020204" pitchFamily="34" charset="0"/>
              <a:sym typeface="Bodoni SvtyTwo ITC TT-Book"/>
            </a:endParaRPr>
          </a:p>
        </p:txBody>
      </p:sp>
      <p:pic>
        <p:nvPicPr>
          <p:cNvPr id="11" name="Picture 10">
            <a:extLst>
              <a:ext uri="{FF2B5EF4-FFF2-40B4-BE49-F238E27FC236}">
                <a16:creationId xmlns:a16="http://schemas.microsoft.com/office/drawing/2014/main" id="{0E7AFAA3-9E91-13A8-379F-85E80F7ABA0F}"/>
              </a:ext>
            </a:extLst>
          </p:cNvPr>
          <p:cNvPicPr>
            <a:picLocks noChangeAspect="1"/>
          </p:cNvPicPr>
          <p:nvPr/>
        </p:nvPicPr>
        <p:blipFill>
          <a:blip r:embed="rId4"/>
          <a:stretch>
            <a:fillRect/>
          </a:stretch>
        </p:blipFill>
        <p:spPr>
          <a:xfrm>
            <a:off x="3695697" y="1543983"/>
            <a:ext cx="7306695" cy="4324954"/>
          </a:xfrm>
          <a:prstGeom prst="rect">
            <a:avLst/>
          </a:prstGeom>
        </p:spPr>
      </p:pic>
      <p:sp>
        <p:nvSpPr>
          <p:cNvPr id="12" name="TextBox 11">
            <a:extLst>
              <a:ext uri="{FF2B5EF4-FFF2-40B4-BE49-F238E27FC236}">
                <a16:creationId xmlns:a16="http://schemas.microsoft.com/office/drawing/2014/main" id="{50E15B32-2AB5-324F-34E1-A1D09773FEA1}"/>
              </a:ext>
            </a:extLst>
          </p:cNvPr>
          <p:cNvSpPr txBox="1"/>
          <p:nvPr/>
        </p:nvSpPr>
        <p:spPr>
          <a:xfrm>
            <a:off x="1189608" y="3196944"/>
            <a:ext cx="1871329" cy="646331"/>
          </a:xfrm>
          <a:prstGeom prst="rect">
            <a:avLst/>
          </a:prstGeom>
          <a:noFill/>
          <a:ln w="12700">
            <a:solidFill>
              <a:schemeClr val="tx1"/>
            </a:solidFill>
          </a:ln>
        </p:spPr>
        <p:txBody>
          <a:bodyPr wrap="square" rtlCol="0">
            <a:spAutoFit/>
          </a:bodyPr>
          <a:lstStyle/>
          <a:p>
            <a:pPr algn="ctr"/>
            <a:r>
              <a:rPr lang="en-US"/>
              <a:t>Select one or more attributes</a:t>
            </a:r>
          </a:p>
        </p:txBody>
      </p:sp>
      <p:sp>
        <p:nvSpPr>
          <p:cNvPr id="14" name="Rectangle 13">
            <a:extLst>
              <a:ext uri="{FF2B5EF4-FFF2-40B4-BE49-F238E27FC236}">
                <a16:creationId xmlns:a16="http://schemas.microsoft.com/office/drawing/2014/main" id="{C3A988B1-D81F-F83B-86AE-886A85472950}"/>
              </a:ext>
            </a:extLst>
          </p:cNvPr>
          <p:cNvSpPr/>
          <p:nvPr/>
        </p:nvSpPr>
        <p:spPr>
          <a:xfrm>
            <a:off x="3821575" y="3122513"/>
            <a:ext cx="4461182" cy="457797"/>
          </a:xfrm>
          <a:prstGeom prst="rect">
            <a:avLst/>
          </a:prstGeom>
          <a:noFill/>
          <a:ln>
            <a:solidFill>
              <a:srgbClr val="2B28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68614FCC-0679-BDCD-DADF-2888840E5958}"/>
              </a:ext>
            </a:extLst>
          </p:cNvPr>
          <p:cNvCxnSpPr>
            <a:stCxn id="12" idx="3"/>
            <a:endCxn id="14" idx="1"/>
          </p:cNvCxnSpPr>
          <p:nvPr/>
        </p:nvCxnSpPr>
        <p:spPr>
          <a:xfrm flipV="1">
            <a:off x="3060937" y="3351412"/>
            <a:ext cx="760638" cy="168698"/>
          </a:xfrm>
          <a:prstGeom prst="line">
            <a:avLst/>
          </a:prstGeom>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83CAF3DD-9511-1A12-4647-19EFBED3CEAC}"/>
              </a:ext>
            </a:extLst>
          </p:cNvPr>
          <p:cNvSpPr txBox="1"/>
          <p:nvPr/>
        </p:nvSpPr>
        <p:spPr>
          <a:xfrm>
            <a:off x="1189607" y="2321784"/>
            <a:ext cx="1871329" cy="369332"/>
          </a:xfrm>
          <a:prstGeom prst="rect">
            <a:avLst/>
          </a:prstGeom>
          <a:noFill/>
          <a:ln w="12700">
            <a:solidFill>
              <a:schemeClr val="tx1"/>
            </a:solidFill>
          </a:ln>
        </p:spPr>
        <p:txBody>
          <a:bodyPr wrap="square" rtlCol="0">
            <a:spAutoFit/>
          </a:bodyPr>
          <a:lstStyle/>
          <a:p>
            <a:pPr algn="ctr"/>
            <a:r>
              <a:rPr lang="en-US"/>
              <a:t>Select input data</a:t>
            </a:r>
          </a:p>
        </p:txBody>
      </p:sp>
      <p:sp>
        <p:nvSpPr>
          <p:cNvPr id="21" name="TextBox 20">
            <a:extLst>
              <a:ext uri="{FF2B5EF4-FFF2-40B4-BE49-F238E27FC236}">
                <a16:creationId xmlns:a16="http://schemas.microsoft.com/office/drawing/2014/main" id="{EA21C456-C5A0-8C7A-CB94-E21275737011}"/>
              </a:ext>
            </a:extLst>
          </p:cNvPr>
          <p:cNvSpPr txBox="1"/>
          <p:nvPr/>
        </p:nvSpPr>
        <p:spPr>
          <a:xfrm>
            <a:off x="732406" y="4072174"/>
            <a:ext cx="2785730" cy="646331"/>
          </a:xfrm>
          <a:prstGeom prst="rect">
            <a:avLst/>
          </a:prstGeom>
          <a:noFill/>
          <a:ln w="12700">
            <a:solidFill>
              <a:schemeClr val="tx1"/>
            </a:solidFill>
          </a:ln>
        </p:spPr>
        <p:txBody>
          <a:bodyPr wrap="square" rtlCol="0">
            <a:spAutoFit/>
          </a:bodyPr>
          <a:lstStyle/>
          <a:p>
            <a:pPr algn="ctr"/>
            <a:r>
              <a:rPr lang="en-US" i="1">
                <a:solidFill>
                  <a:srgbClr val="C00000"/>
                </a:solidFill>
              </a:rPr>
              <a:t>Caution: unselected attributes may be lost</a:t>
            </a:r>
          </a:p>
        </p:txBody>
      </p:sp>
      <p:cxnSp>
        <p:nvCxnSpPr>
          <p:cNvPr id="28" name="Straight Connector 27">
            <a:extLst>
              <a:ext uri="{FF2B5EF4-FFF2-40B4-BE49-F238E27FC236}">
                <a16:creationId xmlns:a16="http://schemas.microsoft.com/office/drawing/2014/main" id="{CDA828BD-431E-DC87-CFF7-6730EE3CC42A}"/>
              </a:ext>
            </a:extLst>
          </p:cNvPr>
          <p:cNvCxnSpPr>
            <a:cxnSpLocks/>
            <a:stCxn id="20" idx="3"/>
            <a:endCxn id="29" idx="1"/>
          </p:cNvCxnSpPr>
          <p:nvPr/>
        </p:nvCxnSpPr>
        <p:spPr>
          <a:xfrm flipV="1">
            <a:off x="3060936" y="2500349"/>
            <a:ext cx="771277" cy="6101"/>
          </a:xfrm>
          <a:prstGeom prst="line">
            <a:avLst/>
          </a:prstGeom>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C5377F02-5E76-A55B-4C6B-11E0CBE8D923}"/>
              </a:ext>
            </a:extLst>
          </p:cNvPr>
          <p:cNvSpPr/>
          <p:nvPr/>
        </p:nvSpPr>
        <p:spPr>
          <a:xfrm>
            <a:off x="3832213" y="2271450"/>
            <a:ext cx="4461182" cy="457797"/>
          </a:xfrm>
          <a:prstGeom prst="rect">
            <a:avLst/>
          </a:prstGeom>
          <a:noFill/>
          <a:ln>
            <a:solidFill>
              <a:srgbClr val="2B28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4711687"/>
      </p:ext>
    </p:extLst>
  </p:cSld>
  <p:clrMapOvr>
    <a:masterClrMapping/>
  </p:clrMapOvr>
  <p:transition spd="slow">
    <p:push/>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24</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1189608" y="1543983"/>
            <a:ext cx="6217920" cy="400110"/>
          </a:xfrm>
          <a:prstGeom prst="rect">
            <a:avLst/>
          </a:prstGeom>
        </p:spPr>
        <p:txBody>
          <a:bodyPr wrap="square" lIns="91440" tIns="45720" rIns="91440" bIns="45720" anchor="t">
            <a:spAutoFit/>
          </a:bodyPr>
          <a:lstStyle/>
          <a:p>
            <a:pPr>
              <a:spcAft>
                <a:spcPts val="1200"/>
              </a:spcAft>
            </a:pPr>
            <a:r>
              <a:rPr lang="en-ZA" sz="2000" b="1">
                <a:solidFill>
                  <a:schemeClr val="accent5">
                    <a:lumMod val="60000"/>
                    <a:lumOff val="40000"/>
                  </a:schemeClr>
                </a:solidFill>
                <a:latin typeface="Open Sans"/>
                <a:ea typeface="Open Sans" panose="020B0606030504020204" pitchFamily="34" charset="0"/>
                <a:cs typeface="Open Sans" panose="020B0606030504020204" pitchFamily="34" charset="0"/>
              </a:rPr>
              <a:t>Merging Vector Data</a:t>
            </a:r>
          </a:p>
        </p:txBody>
      </p:sp>
      <p:sp>
        <p:nvSpPr>
          <p:cNvPr id="3" name="TextBox 2">
            <a:extLst>
              <a:ext uri="{FF2B5EF4-FFF2-40B4-BE49-F238E27FC236}">
                <a16:creationId xmlns:a16="http://schemas.microsoft.com/office/drawing/2014/main" id="{DD7F9CFB-8CC1-7D15-4575-77BD40DC7E2A}"/>
              </a:ext>
            </a:extLst>
          </p:cNvPr>
          <p:cNvSpPr txBox="1"/>
          <p:nvPr/>
        </p:nvSpPr>
        <p:spPr>
          <a:xfrm>
            <a:off x="1189608" y="1847057"/>
            <a:ext cx="8552900" cy="1631216"/>
          </a:xfrm>
          <a:prstGeom prst="rect">
            <a:avLst/>
          </a:prstGeom>
          <a:noFill/>
        </p:spPr>
        <p:txBody>
          <a:bodyPr wrap="square" rtlCol="0">
            <a:spAutoFit/>
          </a:bodyPr>
          <a:lstStyle/>
          <a:p>
            <a:endParaRPr lang="en-US" sz="200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Wingdings" panose="05000000000000000000" pitchFamily="2" charset="2"/>
              <a:buChar char="q"/>
            </a:pPr>
            <a:r>
              <a:rPr lang="en-US" sz="2000">
                <a:latin typeface="Open Sans" panose="020B0606030504020204" pitchFamily="34" charset="0"/>
                <a:ea typeface="Open Sans" panose="020B0606030504020204" pitchFamily="34" charset="0"/>
                <a:cs typeface="Open Sans" panose="020B0606030504020204" pitchFamily="34" charset="0"/>
              </a:rPr>
              <a:t>When to </a:t>
            </a:r>
            <a:r>
              <a:rPr lang="en-US" sz="2000" b="1">
                <a:latin typeface="Open Sans" panose="020B0606030504020204" pitchFamily="34" charset="0"/>
                <a:ea typeface="Open Sans" panose="020B0606030504020204" pitchFamily="34" charset="0"/>
                <a:cs typeface="Open Sans" panose="020B0606030504020204" pitchFamily="34" charset="0"/>
              </a:rPr>
              <a:t>merge</a:t>
            </a:r>
            <a:r>
              <a:rPr lang="en-US" sz="2000">
                <a:latin typeface="Open Sans" panose="020B0606030504020204" pitchFamily="34" charset="0"/>
                <a:ea typeface="Open Sans" panose="020B0606030504020204" pitchFamily="34" charset="0"/>
                <a:cs typeface="Open Sans" panose="020B0606030504020204" pitchFamily="34" charset="0"/>
              </a:rPr>
              <a:t> vector datasets:</a:t>
            </a:r>
          </a:p>
          <a:p>
            <a:pPr marL="800100" lvl="1" indent="-342900">
              <a:buFont typeface="Wingdings" panose="05000000000000000000" pitchFamily="2" charset="2"/>
              <a:buChar char="§"/>
            </a:pPr>
            <a:r>
              <a:rPr lang="en-US" sz="2000" b="1">
                <a:latin typeface="Open Sans" panose="020B0606030504020204" pitchFamily="34" charset="0"/>
                <a:ea typeface="Open Sans" panose="020B0606030504020204" pitchFamily="34" charset="0"/>
                <a:cs typeface="Open Sans" panose="020B0606030504020204" pitchFamily="34" charset="0"/>
              </a:rPr>
              <a:t>Multiple versions or sources </a:t>
            </a:r>
            <a:r>
              <a:rPr lang="en-US" sz="2000">
                <a:latin typeface="Open Sans" panose="020B0606030504020204" pitchFamily="34" charset="0"/>
                <a:ea typeface="Open Sans" panose="020B0606030504020204" pitchFamily="34" charset="0"/>
                <a:cs typeface="Open Sans" panose="020B0606030504020204" pitchFamily="34" charset="0"/>
              </a:rPr>
              <a:t>of the same data with distinct features</a:t>
            </a:r>
          </a:p>
          <a:p>
            <a:pPr marL="800100" lvl="1" indent="-342900">
              <a:buFont typeface="Wingdings" panose="05000000000000000000" pitchFamily="2" charset="2"/>
              <a:buChar char="§"/>
            </a:pPr>
            <a:r>
              <a:rPr lang="en-US" sz="2000" b="1">
                <a:latin typeface="Open Sans" panose="020B0606030504020204" pitchFamily="34" charset="0"/>
                <a:ea typeface="Open Sans" panose="020B0606030504020204" pitchFamily="34" charset="0"/>
                <a:cs typeface="Open Sans" panose="020B0606030504020204" pitchFamily="34" charset="0"/>
              </a:rPr>
              <a:t>Similar use case </a:t>
            </a:r>
            <a:r>
              <a:rPr lang="en-US" sz="2000">
                <a:latin typeface="Open Sans" panose="020B0606030504020204" pitchFamily="34" charset="0"/>
                <a:ea typeface="Open Sans" panose="020B0606030504020204" pitchFamily="34" charset="0"/>
                <a:cs typeface="Open Sans" panose="020B0606030504020204" pitchFamily="34" charset="0"/>
              </a:rPr>
              <a:t>for features from each data set</a:t>
            </a:r>
          </a:p>
        </p:txBody>
      </p:sp>
      <p:sp>
        <p:nvSpPr>
          <p:cNvPr id="7" name="Title 10">
            <a:extLst>
              <a:ext uri="{FF2B5EF4-FFF2-40B4-BE49-F238E27FC236}">
                <a16:creationId xmlns:a16="http://schemas.microsoft.com/office/drawing/2014/main" id="{55706006-6393-8AD7-A670-BE95550C6C8D}"/>
              </a:ext>
            </a:extLst>
          </p:cNvPr>
          <p:cNvSpPr txBox="1">
            <a:spLocks/>
          </p:cNvSpPr>
          <p:nvPr/>
        </p:nvSpPr>
        <p:spPr>
          <a:xfrm>
            <a:off x="256898" y="-27721"/>
            <a:ext cx="7150630" cy="141404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500">
                <a:latin typeface="Open Sans"/>
                <a:ea typeface="Open Sans" panose="020B0606030504020204" pitchFamily="34" charset="0"/>
                <a:cs typeface="Open Sans" panose="020B0606030504020204" pitchFamily="34" charset="0"/>
                <a:sym typeface="Bodoni SvtyTwo ITC TT-Book"/>
              </a:rPr>
              <a:t>3.3 </a:t>
            </a:r>
            <a:r>
              <a:rPr lang="en-US" sz="3500">
                <a:latin typeface="Open Sans"/>
                <a:ea typeface="Open Sans" panose="020B0606030504020204" pitchFamily="34" charset="0"/>
                <a:cs typeface="Open Sans" panose="020B0606030504020204" pitchFamily="34" charset="0"/>
                <a:sym typeface="Bodoni SvtyTwo ITC TT-Book"/>
              </a:rPr>
              <a:t>Working with Vector Data</a:t>
            </a:r>
            <a:endParaRPr lang="en-GB" sz="3500">
              <a:latin typeface="Open Sans"/>
              <a:ea typeface="Open Sans" panose="020B0606030504020204" pitchFamily="34" charset="0"/>
              <a:cs typeface="Open Sans" panose="020B0606030504020204" pitchFamily="34" charset="0"/>
              <a:sym typeface="Bodoni SvtyTwo ITC TT-Book"/>
            </a:endParaRPr>
          </a:p>
        </p:txBody>
      </p:sp>
      <p:pic>
        <p:nvPicPr>
          <p:cNvPr id="9" name="Picture 8">
            <a:extLst>
              <a:ext uri="{FF2B5EF4-FFF2-40B4-BE49-F238E27FC236}">
                <a16:creationId xmlns:a16="http://schemas.microsoft.com/office/drawing/2014/main" id="{7642C841-0DAA-B3EB-A69C-F315D43503AC}"/>
              </a:ext>
            </a:extLst>
          </p:cNvPr>
          <p:cNvPicPr>
            <a:picLocks noChangeAspect="1"/>
          </p:cNvPicPr>
          <p:nvPr/>
        </p:nvPicPr>
        <p:blipFill>
          <a:blip r:embed="rId4"/>
          <a:stretch>
            <a:fillRect/>
          </a:stretch>
        </p:blipFill>
        <p:spPr>
          <a:xfrm>
            <a:off x="1715601" y="3505994"/>
            <a:ext cx="6963747" cy="2229161"/>
          </a:xfrm>
          <a:prstGeom prst="rect">
            <a:avLst/>
          </a:prstGeom>
        </p:spPr>
      </p:pic>
    </p:spTree>
    <p:extLst>
      <p:ext uri="{BB962C8B-B14F-4D97-AF65-F5344CB8AC3E}">
        <p14:creationId xmlns:p14="http://schemas.microsoft.com/office/powerpoint/2010/main" val="3570116059"/>
      </p:ext>
    </p:extLst>
  </p:cSld>
  <p:clrMapOvr>
    <a:masterClrMapping/>
  </p:clrMapOvr>
  <p:transition spd="slow">
    <p:push/>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25</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1189608" y="1543983"/>
            <a:ext cx="6217920" cy="400110"/>
          </a:xfrm>
          <a:prstGeom prst="rect">
            <a:avLst/>
          </a:prstGeom>
        </p:spPr>
        <p:txBody>
          <a:bodyPr wrap="square" lIns="91440" tIns="45720" rIns="91440" bIns="45720" anchor="t">
            <a:spAutoFit/>
          </a:bodyPr>
          <a:lstStyle/>
          <a:p>
            <a:pPr>
              <a:spcAft>
                <a:spcPts val="1200"/>
              </a:spcAft>
            </a:pPr>
            <a:r>
              <a:rPr lang="en-ZA" sz="2000" b="1">
                <a:solidFill>
                  <a:schemeClr val="accent5">
                    <a:lumMod val="60000"/>
                    <a:lumOff val="40000"/>
                  </a:schemeClr>
                </a:solidFill>
                <a:latin typeface="Open Sans"/>
                <a:ea typeface="Open Sans" panose="020B0606030504020204" pitchFamily="34" charset="0"/>
                <a:cs typeface="Open Sans" panose="020B0606030504020204" pitchFamily="34" charset="0"/>
              </a:rPr>
              <a:t>Vector Data Conversion</a:t>
            </a:r>
          </a:p>
        </p:txBody>
      </p:sp>
      <p:sp>
        <p:nvSpPr>
          <p:cNvPr id="3" name="TextBox 2">
            <a:extLst>
              <a:ext uri="{FF2B5EF4-FFF2-40B4-BE49-F238E27FC236}">
                <a16:creationId xmlns:a16="http://schemas.microsoft.com/office/drawing/2014/main" id="{DD7F9CFB-8CC1-7D15-4575-77BD40DC7E2A}"/>
              </a:ext>
            </a:extLst>
          </p:cNvPr>
          <p:cNvSpPr txBox="1"/>
          <p:nvPr/>
        </p:nvSpPr>
        <p:spPr>
          <a:xfrm>
            <a:off x="1189608" y="1847057"/>
            <a:ext cx="5530169" cy="3477875"/>
          </a:xfrm>
          <a:prstGeom prst="rect">
            <a:avLst/>
          </a:prstGeom>
          <a:noFill/>
        </p:spPr>
        <p:txBody>
          <a:bodyPr wrap="square" rtlCol="0">
            <a:spAutoFit/>
          </a:bodyPr>
          <a:lstStyle/>
          <a:p>
            <a:endParaRPr lang="en-US" sz="200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Wingdings" panose="05000000000000000000" pitchFamily="2" charset="2"/>
              <a:buChar char="q"/>
            </a:pPr>
            <a:r>
              <a:rPr lang="en-US" sz="2000">
                <a:latin typeface="Open Sans" panose="020B0606030504020204" pitchFamily="34" charset="0"/>
                <a:ea typeface="Open Sans" panose="020B0606030504020204" pitchFamily="34" charset="0"/>
                <a:cs typeface="Open Sans" panose="020B0606030504020204" pitchFamily="34" charset="0"/>
              </a:rPr>
              <a:t>For uploads to Energy Access Explorer, data must be in </a:t>
            </a:r>
            <a:r>
              <a:rPr lang="en-US" sz="2000" b="1">
                <a:latin typeface="Open Sans" panose="020B0606030504020204" pitchFamily="34" charset="0"/>
                <a:ea typeface="Open Sans" panose="020B0606030504020204" pitchFamily="34" charset="0"/>
                <a:cs typeface="Open Sans" panose="020B0606030504020204" pitchFamily="34" charset="0"/>
              </a:rPr>
              <a:t>GeoJSON</a:t>
            </a:r>
            <a:r>
              <a:rPr lang="en-US" sz="2000">
                <a:latin typeface="Open Sans" panose="020B0606030504020204" pitchFamily="34" charset="0"/>
                <a:ea typeface="Open Sans" panose="020B0606030504020204" pitchFamily="34" charset="0"/>
                <a:cs typeface="Open Sans" panose="020B0606030504020204" pitchFamily="34" charset="0"/>
              </a:rPr>
              <a:t> format</a:t>
            </a:r>
          </a:p>
          <a:p>
            <a:pPr marL="342900" indent="-342900">
              <a:buFont typeface="Wingdings" panose="05000000000000000000" pitchFamily="2" charset="2"/>
              <a:buChar char="q"/>
            </a:pPr>
            <a:endParaRPr lang="en-US" sz="200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Wingdings" panose="05000000000000000000" pitchFamily="2" charset="2"/>
              <a:buChar char="q"/>
            </a:pPr>
            <a:r>
              <a:rPr lang="en-US" sz="2000">
                <a:latin typeface="Open Sans" panose="020B0606030504020204" pitchFamily="34" charset="0"/>
                <a:ea typeface="Open Sans" panose="020B0606030504020204" pitchFamily="34" charset="0"/>
                <a:cs typeface="Open Sans" panose="020B0606030504020204" pitchFamily="34" charset="0"/>
              </a:rPr>
              <a:t>It is easy to </a:t>
            </a:r>
            <a:r>
              <a:rPr lang="en-US" sz="2000" b="1">
                <a:latin typeface="Open Sans" panose="020B0606030504020204" pitchFamily="34" charset="0"/>
                <a:ea typeface="Open Sans" panose="020B0606030504020204" pitchFamily="34" charset="0"/>
                <a:cs typeface="Open Sans" panose="020B0606030504020204" pitchFamily="34" charset="0"/>
              </a:rPr>
              <a:t>convert</a:t>
            </a:r>
            <a:r>
              <a:rPr lang="en-US" sz="2000">
                <a:latin typeface="Open Sans" panose="020B0606030504020204" pitchFamily="34" charset="0"/>
                <a:ea typeface="Open Sans" panose="020B0606030504020204" pitchFamily="34" charset="0"/>
                <a:cs typeface="Open Sans" panose="020B0606030504020204" pitchFamily="34" charset="0"/>
              </a:rPr>
              <a:t> and export datasets in QGIS in various formats:</a:t>
            </a:r>
          </a:p>
          <a:p>
            <a:pPr marL="800100" lvl="1" indent="-342900">
              <a:buFont typeface="Wingdings" panose="05000000000000000000" pitchFamily="2" charset="2"/>
              <a:buChar char="§"/>
            </a:pPr>
            <a:r>
              <a:rPr lang="en-US" sz="2000" b="1">
                <a:latin typeface="Open Sans" panose="020B0606030504020204" pitchFamily="34" charset="0"/>
                <a:ea typeface="Open Sans" panose="020B0606030504020204" pitchFamily="34" charset="0"/>
                <a:cs typeface="Open Sans" panose="020B0606030504020204" pitchFamily="34" charset="0"/>
              </a:rPr>
              <a:t>Right-click</a:t>
            </a:r>
            <a:r>
              <a:rPr lang="en-US" sz="2000">
                <a:latin typeface="Open Sans" panose="020B0606030504020204" pitchFamily="34" charset="0"/>
                <a:ea typeface="Open Sans" panose="020B0606030504020204" pitchFamily="34" charset="0"/>
                <a:cs typeface="Open Sans" panose="020B0606030504020204" pitchFamily="34" charset="0"/>
              </a:rPr>
              <a:t> on your data layer</a:t>
            </a:r>
          </a:p>
          <a:p>
            <a:pPr marL="800100" lvl="1" indent="-342900">
              <a:buFont typeface="Wingdings" panose="05000000000000000000" pitchFamily="2" charset="2"/>
              <a:buChar char="§"/>
            </a:pPr>
            <a:r>
              <a:rPr lang="en-US" sz="2000" i="1">
                <a:latin typeface="Open Sans" panose="020B0606030504020204" pitchFamily="34" charset="0"/>
                <a:ea typeface="Open Sans" panose="020B0606030504020204" pitchFamily="34" charset="0"/>
                <a:cs typeface="Open Sans" panose="020B0606030504020204" pitchFamily="34" charset="0"/>
              </a:rPr>
              <a:t>Export &gt; Save Features As</a:t>
            </a:r>
          </a:p>
          <a:p>
            <a:pPr marL="800100" lvl="1" indent="-342900">
              <a:buFont typeface="Wingdings" panose="05000000000000000000" pitchFamily="2" charset="2"/>
              <a:buChar char="§"/>
            </a:pPr>
            <a:r>
              <a:rPr lang="en-US" sz="2000">
                <a:latin typeface="Open Sans" panose="020B0606030504020204" pitchFamily="34" charset="0"/>
                <a:ea typeface="Open Sans" panose="020B0606030504020204" pitchFamily="34" charset="0"/>
                <a:cs typeface="Open Sans" panose="020B0606030504020204" pitchFamily="34" charset="0"/>
              </a:rPr>
              <a:t>Select</a:t>
            </a:r>
            <a:r>
              <a:rPr lang="en-US" sz="2000" i="1">
                <a:latin typeface="Open Sans" panose="020B0606030504020204" pitchFamily="34" charset="0"/>
                <a:ea typeface="Open Sans" panose="020B0606030504020204" pitchFamily="34" charset="0"/>
                <a:cs typeface="Open Sans" panose="020B0606030504020204" pitchFamily="34" charset="0"/>
              </a:rPr>
              <a:t> </a:t>
            </a:r>
            <a:r>
              <a:rPr lang="en-US" sz="2000" b="1">
                <a:latin typeface="Open Sans" panose="020B0606030504020204" pitchFamily="34" charset="0"/>
                <a:ea typeface="Open Sans" panose="020B0606030504020204" pitchFamily="34" charset="0"/>
                <a:cs typeface="Open Sans" panose="020B0606030504020204" pitchFamily="34" charset="0"/>
              </a:rPr>
              <a:t>GeoJSON </a:t>
            </a:r>
            <a:r>
              <a:rPr lang="en-US" sz="2000">
                <a:latin typeface="Open Sans" panose="020B0606030504020204" pitchFamily="34" charset="0"/>
                <a:ea typeface="Open Sans" panose="020B0606030504020204" pitchFamily="34" charset="0"/>
                <a:cs typeface="Open Sans" panose="020B0606030504020204" pitchFamily="34" charset="0"/>
              </a:rPr>
              <a:t>from the menu</a:t>
            </a:r>
          </a:p>
          <a:p>
            <a:pPr marL="800100" lvl="1" indent="-342900">
              <a:buFont typeface="Wingdings" panose="05000000000000000000" pitchFamily="2" charset="2"/>
              <a:buChar char="§"/>
            </a:pPr>
            <a:r>
              <a:rPr lang="en-US" sz="2000" b="1">
                <a:latin typeface="Open Sans" panose="020B0606030504020204" pitchFamily="34" charset="0"/>
                <a:ea typeface="Open Sans" panose="020B0606030504020204" pitchFamily="34" charset="0"/>
                <a:cs typeface="Open Sans" panose="020B0606030504020204" pitchFamily="34" charset="0"/>
              </a:rPr>
              <a:t>Save as </a:t>
            </a:r>
            <a:r>
              <a:rPr lang="en-US" sz="2000">
                <a:latin typeface="Open Sans" panose="020B0606030504020204" pitchFamily="34" charset="0"/>
                <a:ea typeface="Open Sans" panose="020B0606030504020204" pitchFamily="34" charset="0"/>
                <a:cs typeface="Open Sans" panose="020B0606030504020204" pitchFamily="34" charset="0"/>
              </a:rPr>
              <a:t>a new dataset in the desired format</a:t>
            </a:r>
            <a:endParaRPr lang="en-US" sz="2000" b="1">
              <a:latin typeface="Open Sans" panose="020B0606030504020204" pitchFamily="34" charset="0"/>
              <a:ea typeface="Open Sans" panose="020B0606030504020204" pitchFamily="34" charset="0"/>
              <a:cs typeface="Open Sans" panose="020B0606030504020204" pitchFamily="34" charset="0"/>
            </a:endParaRPr>
          </a:p>
        </p:txBody>
      </p:sp>
      <p:sp>
        <p:nvSpPr>
          <p:cNvPr id="7" name="Title 10">
            <a:extLst>
              <a:ext uri="{FF2B5EF4-FFF2-40B4-BE49-F238E27FC236}">
                <a16:creationId xmlns:a16="http://schemas.microsoft.com/office/drawing/2014/main" id="{55706006-6393-8AD7-A670-BE95550C6C8D}"/>
              </a:ext>
            </a:extLst>
          </p:cNvPr>
          <p:cNvSpPr txBox="1">
            <a:spLocks/>
          </p:cNvSpPr>
          <p:nvPr/>
        </p:nvSpPr>
        <p:spPr>
          <a:xfrm>
            <a:off x="256898" y="-27721"/>
            <a:ext cx="7150630" cy="141404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500">
                <a:latin typeface="Open Sans"/>
                <a:ea typeface="Open Sans" panose="020B0606030504020204" pitchFamily="34" charset="0"/>
                <a:cs typeface="Open Sans" panose="020B0606030504020204" pitchFamily="34" charset="0"/>
                <a:sym typeface="Bodoni SvtyTwo ITC TT-Book"/>
              </a:rPr>
              <a:t>3.3 </a:t>
            </a:r>
            <a:r>
              <a:rPr lang="en-US" sz="3500">
                <a:latin typeface="Open Sans"/>
                <a:ea typeface="Open Sans" panose="020B0606030504020204" pitchFamily="34" charset="0"/>
                <a:cs typeface="Open Sans" panose="020B0606030504020204" pitchFamily="34" charset="0"/>
                <a:sym typeface="Bodoni SvtyTwo ITC TT-Book"/>
              </a:rPr>
              <a:t>Working with Vector Data</a:t>
            </a:r>
            <a:endParaRPr lang="en-GB" sz="3500">
              <a:latin typeface="Open Sans"/>
              <a:ea typeface="Open Sans" panose="020B0606030504020204" pitchFamily="34" charset="0"/>
              <a:cs typeface="Open Sans" panose="020B0606030504020204" pitchFamily="34" charset="0"/>
              <a:sym typeface="Bodoni SvtyTwo ITC TT-Book"/>
            </a:endParaRPr>
          </a:p>
        </p:txBody>
      </p:sp>
      <p:pic>
        <p:nvPicPr>
          <p:cNvPr id="8" name="Picture 7">
            <a:extLst>
              <a:ext uri="{FF2B5EF4-FFF2-40B4-BE49-F238E27FC236}">
                <a16:creationId xmlns:a16="http://schemas.microsoft.com/office/drawing/2014/main" id="{D89F6205-CB88-28D2-029E-D6074F4F5179}"/>
              </a:ext>
            </a:extLst>
          </p:cNvPr>
          <p:cNvPicPr>
            <a:picLocks noChangeAspect="1"/>
          </p:cNvPicPr>
          <p:nvPr/>
        </p:nvPicPr>
        <p:blipFill>
          <a:blip r:embed="rId4"/>
          <a:stretch>
            <a:fillRect/>
          </a:stretch>
        </p:blipFill>
        <p:spPr>
          <a:xfrm>
            <a:off x="7407528" y="1525075"/>
            <a:ext cx="3908619" cy="4522080"/>
          </a:xfrm>
          <a:prstGeom prst="rect">
            <a:avLst/>
          </a:prstGeom>
        </p:spPr>
      </p:pic>
    </p:spTree>
    <p:extLst>
      <p:ext uri="{BB962C8B-B14F-4D97-AF65-F5344CB8AC3E}">
        <p14:creationId xmlns:p14="http://schemas.microsoft.com/office/powerpoint/2010/main" val="2133013035"/>
      </p:ext>
    </p:extLst>
  </p:cSld>
  <p:clrMapOvr>
    <a:masterClrMapping/>
  </p:clrMapOvr>
  <p:transition spd="slow">
    <p:push/>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26</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 name="Rectangle 1"/>
          <p:cNvSpPr/>
          <p:nvPr/>
        </p:nvSpPr>
        <p:spPr>
          <a:xfrm>
            <a:off x="8412739" y="6097292"/>
            <a:ext cx="4143085" cy="307777"/>
          </a:xfrm>
          <a:prstGeom prst="rect">
            <a:avLst/>
          </a:prstGeom>
        </p:spPr>
        <p:txBody>
          <a:bodyPr wrap="square" lIns="91440" tIns="45720" rIns="91440" bIns="45720" anchor="t">
            <a:spAutoFit/>
          </a:bodyPr>
          <a:lstStyle/>
          <a:p>
            <a:r>
              <a:rPr lang="en-US" sz="1400" i="1">
                <a:latin typeface="Open Sans "/>
              </a:rPr>
              <a:t>                                 SOURCE:</a:t>
            </a:r>
            <a:endParaRPr lang="en-GB" sz="1400" b="1" i="1">
              <a:latin typeface="Open Sans "/>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1189608" y="1543983"/>
            <a:ext cx="6217920" cy="400110"/>
          </a:xfrm>
          <a:prstGeom prst="rect">
            <a:avLst/>
          </a:prstGeom>
        </p:spPr>
        <p:txBody>
          <a:bodyPr wrap="square" lIns="91440" tIns="45720" rIns="91440" bIns="45720" anchor="t">
            <a:spAutoFit/>
          </a:bodyPr>
          <a:lstStyle/>
          <a:p>
            <a:pPr>
              <a:spcAft>
                <a:spcPts val="1200"/>
              </a:spcAft>
            </a:pPr>
            <a:r>
              <a:rPr lang="en-ZA" sz="2000" b="1">
                <a:solidFill>
                  <a:schemeClr val="accent5">
                    <a:lumMod val="60000"/>
                    <a:lumOff val="40000"/>
                  </a:schemeClr>
                </a:solidFill>
                <a:latin typeface="Open Sans"/>
                <a:ea typeface="Open Sans" panose="020B0606030504020204" pitchFamily="34" charset="0"/>
                <a:cs typeface="Open Sans" panose="020B0606030504020204" pitchFamily="34" charset="0"/>
              </a:rPr>
              <a:t>Raster Data Tools</a:t>
            </a:r>
          </a:p>
        </p:txBody>
      </p:sp>
      <p:sp>
        <p:nvSpPr>
          <p:cNvPr id="3" name="TextBox 2">
            <a:extLst>
              <a:ext uri="{FF2B5EF4-FFF2-40B4-BE49-F238E27FC236}">
                <a16:creationId xmlns:a16="http://schemas.microsoft.com/office/drawing/2014/main" id="{DD7F9CFB-8CC1-7D15-4575-77BD40DC7E2A}"/>
              </a:ext>
            </a:extLst>
          </p:cNvPr>
          <p:cNvSpPr txBox="1"/>
          <p:nvPr/>
        </p:nvSpPr>
        <p:spPr>
          <a:xfrm>
            <a:off x="1189608" y="1847057"/>
            <a:ext cx="9716815" cy="3477875"/>
          </a:xfrm>
          <a:prstGeom prst="rect">
            <a:avLst/>
          </a:prstGeom>
          <a:noFill/>
        </p:spPr>
        <p:txBody>
          <a:bodyPr wrap="square" rtlCol="0">
            <a:spAutoFit/>
          </a:bodyPr>
          <a:lstStyle/>
          <a:p>
            <a:endParaRPr lang="en-US" sz="200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Wingdings" panose="05000000000000000000" pitchFamily="2" charset="2"/>
              <a:buChar char="q"/>
            </a:pPr>
            <a:r>
              <a:rPr lang="en-US" sz="2000">
                <a:latin typeface="Open Sans" panose="020B0606030504020204" pitchFamily="34" charset="0"/>
                <a:ea typeface="Open Sans" panose="020B0606030504020204" pitchFamily="34" charset="0"/>
                <a:cs typeface="Open Sans" panose="020B0606030504020204" pitchFamily="34" charset="0"/>
              </a:rPr>
              <a:t>QGIS comes with a variety of built-in raster processing tools</a:t>
            </a:r>
          </a:p>
          <a:p>
            <a:pPr marL="342900" indent="-342900">
              <a:buFont typeface="Wingdings" panose="05000000000000000000" pitchFamily="2" charset="2"/>
              <a:buChar char="q"/>
            </a:pPr>
            <a:endParaRPr lang="en-US" sz="200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Wingdings" panose="05000000000000000000" pitchFamily="2" charset="2"/>
              <a:buChar char="q"/>
            </a:pPr>
            <a:endParaRPr lang="en-US" sz="200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Wingdings" panose="05000000000000000000" pitchFamily="2" charset="2"/>
              <a:buChar char="q"/>
            </a:pPr>
            <a:endParaRPr lang="en-US" sz="2000">
              <a:latin typeface="Open Sans" panose="020B0606030504020204" pitchFamily="34" charset="0"/>
              <a:ea typeface="Open Sans" panose="020B0606030504020204" pitchFamily="34" charset="0"/>
              <a:cs typeface="Open Sans" panose="020B0606030504020204" pitchFamily="34" charset="0"/>
            </a:endParaRPr>
          </a:p>
          <a:p>
            <a:endParaRPr lang="en-US" sz="200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Wingdings" panose="05000000000000000000" pitchFamily="2" charset="2"/>
              <a:buChar char="q"/>
            </a:pPr>
            <a:endParaRPr lang="en-US" sz="200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Wingdings" panose="05000000000000000000" pitchFamily="2" charset="2"/>
              <a:buChar char="q"/>
            </a:pPr>
            <a:endParaRPr lang="en-US" sz="2000">
              <a:latin typeface="Open Sans" panose="020B0606030504020204" pitchFamily="34" charset="0"/>
              <a:ea typeface="Open Sans" panose="020B0606030504020204" pitchFamily="34" charset="0"/>
              <a:cs typeface="Open Sans" panose="020B0606030504020204" pitchFamily="34" charset="0"/>
            </a:endParaRPr>
          </a:p>
          <a:p>
            <a:endParaRPr lang="en-US" sz="200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Wingdings" panose="05000000000000000000" pitchFamily="2" charset="2"/>
              <a:buChar char="q"/>
            </a:pPr>
            <a:r>
              <a:rPr lang="en-US" sz="2000">
                <a:latin typeface="Open Sans" panose="020B0606030504020204" pitchFamily="34" charset="0"/>
                <a:ea typeface="Open Sans" panose="020B0606030504020204" pitchFamily="34" charset="0"/>
                <a:cs typeface="Open Sans" panose="020B0606030504020204" pitchFamily="34" charset="0"/>
              </a:rPr>
              <a:t>Additional tools are available via installed plug-ins</a:t>
            </a:r>
          </a:p>
          <a:p>
            <a:endParaRPr lang="en-US" sz="2000">
              <a:latin typeface="Open Sans" panose="020B0606030504020204" pitchFamily="34" charset="0"/>
              <a:ea typeface="Open Sans" panose="020B0606030504020204" pitchFamily="34" charset="0"/>
              <a:cs typeface="Open Sans" panose="020B0606030504020204" pitchFamily="34" charset="0"/>
            </a:endParaRPr>
          </a:p>
        </p:txBody>
      </p:sp>
      <p:sp>
        <p:nvSpPr>
          <p:cNvPr id="7" name="Title 10">
            <a:extLst>
              <a:ext uri="{FF2B5EF4-FFF2-40B4-BE49-F238E27FC236}">
                <a16:creationId xmlns:a16="http://schemas.microsoft.com/office/drawing/2014/main" id="{55706006-6393-8AD7-A670-BE95550C6C8D}"/>
              </a:ext>
            </a:extLst>
          </p:cNvPr>
          <p:cNvSpPr txBox="1">
            <a:spLocks/>
          </p:cNvSpPr>
          <p:nvPr/>
        </p:nvSpPr>
        <p:spPr>
          <a:xfrm>
            <a:off x="256898" y="-27721"/>
            <a:ext cx="7150630" cy="141404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500">
                <a:latin typeface="Open Sans"/>
                <a:ea typeface="Open Sans" panose="020B0606030504020204" pitchFamily="34" charset="0"/>
                <a:cs typeface="Open Sans" panose="020B0606030504020204" pitchFamily="34" charset="0"/>
                <a:sym typeface="Bodoni SvtyTwo ITC TT-Book"/>
              </a:rPr>
              <a:t>3.4 </a:t>
            </a:r>
            <a:r>
              <a:rPr lang="en-US" sz="3500">
                <a:latin typeface="Open Sans"/>
                <a:ea typeface="Open Sans" panose="020B0606030504020204" pitchFamily="34" charset="0"/>
                <a:cs typeface="Open Sans" panose="020B0606030504020204" pitchFamily="34" charset="0"/>
                <a:sym typeface="Bodoni SvtyTwo ITC TT-Book"/>
              </a:rPr>
              <a:t>Working with Raster Data</a:t>
            </a:r>
            <a:endParaRPr lang="en-GB" sz="3500">
              <a:latin typeface="Open Sans"/>
              <a:ea typeface="Open Sans" panose="020B0606030504020204" pitchFamily="34" charset="0"/>
              <a:cs typeface="Open Sans" panose="020B0606030504020204" pitchFamily="34" charset="0"/>
              <a:sym typeface="Bodoni SvtyTwo ITC TT-Book"/>
            </a:endParaRPr>
          </a:p>
        </p:txBody>
      </p:sp>
      <p:pic>
        <p:nvPicPr>
          <p:cNvPr id="9" name="Picture 8">
            <a:extLst>
              <a:ext uri="{FF2B5EF4-FFF2-40B4-BE49-F238E27FC236}">
                <a16:creationId xmlns:a16="http://schemas.microsoft.com/office/drawing/2014/main" id="{C421A0B7-0757-B498-0676-0749140F47EE}"/>
              </a:ext>
            </a:extLst>
          </p:cNvPr>
          <p:cNvPicPr>
            <a:picLocks noChangeAspect="1"/>
          </p:cNvPicPr>
          <p:nvPr/>
        </p:nvPicPr>
        <p:blipFill>
          <a:blip r:embed="rId4"/>
          <a:srcRect/>
          <a:stretch/>
        </p:blipFill>
        <p:spPr>
          <a:xfrm>
            <a:off x="1821849" y="2618930"/>
            <a:ext cx="6020640" cy="1733792"/>
          </a:xfrm>
          <a:prstGeom prst="rect">
            <a:avLst/>
          </a:prstGeom>
        </p:spPr>
      </p:pic>
      <p:pic>
        <p:nvPicPr>
          <p:cNvPr id="11" name="Picture 10">
            <a:extLst>
              <a:ext uri="{FF2B5EF4-FFF2-40B4-BE49-F238E27FC236}">
                <a16:creationId xmlns:a16="http://schemas.microsoft.com/office/drawing/2014/main" id="{3DAED5DA-76BF-FC58-C5CC-821517F1A31D}"/>
              </a:ext>
            </a:extLst>
          </p:cNvPr>
          <p:cNvPicPr>
            <a:picLocks noChangeAspect="1"/>
          </p:cNvPicPr>
          <p:nvPr/>
        </p:nvPicPr>
        <p:blipFill>
          <a:blip r:embed="rId5"/>
          <a:stretch>
            <a:fillRect/>
          </a:stretch>
        </p:blipFill>
        <p:spPr>
          <a:xfrm>
            <a:off x="1821849" y="5033228"/>
            <a:ext cx="6020640" cy="657317"/>
          </a:xfrm>
          <a:prstGeom prst="rect">
            <a:avLst/>
          </a:prstGeom>
        </p:spPr>
      </p:pic>
    </p:spTree>
    <p:extLst>
      <p:ext uri="{BB962C8B-B14F-4D97-AF65-F5344CB8AC3E}">
        <p14:creationId xmlns:p14="http://schemas.microsoft.com/office/powerpoint/2010/main" val="276535746"/>
      </p:ext>
    </p:extLst>
  </p:cSld>
  <p:clrMapOvr>
    <a:masterClrMapping/>
  </p:clrMapOvr>
  <p:transition spd="slow">
    <p:push/>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27</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 name="Rectangle 1"/>
          <p:cNvSpPr/>
          <p:nvPr/>
        </p:nvSpPr>
        <p:spPr>
          <a:xfrm>
            <a:off x="8412739" y="6097292"/>
            <a:ext cx="4143085" cy="307777"/>
          </a:xfrm>
          <a:prstGeom prst="rect">
            <a:avLst/>
          </a:prstGeom>
        </p:spPr>
        <p:txBody>
          <a:bodyPr wrap="square" lIns="91440" tIns="45720" rIns="91440" bIns="45720" anchor="t">
            <a:spAutoFit/>
          </a:bodyPr>
          <a:lstStyle/>
          <a:p>
            <a:r>
              <a:rPr lang="en-US" sz="1400" i="1">
                <a:latin typeface="Open Sans "/>
              </a:rPr>
              <a:t>                                 SOURCE:</a:t>
            </a:r>
            <a:endParaRPr lang="en-GB" sz="1400" b="1" i="1">
              <a:latin typeface="Open Sans "/>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1189608" y="1543983"/>
            <a:ext cx="6217920" cy="400110"/>
          </a:xfrm>
          <a:prstGeom prst="rect">
            <a:avLst/>
          </a:prstGeom>
        </p:spPr>
        <p:txBody>
          <a:bodyPr wrap="square" lIns="91440" tIns="45720" rIns="91440" bIns="45720" anchor="t">
            <a:spAutoFit/>
          </a:bodyPr>
          <a:lstStyle/>
          <a:p>
            <a:pPr>
              <a:spcAft>
                <a:spcPts val="1200"/>
              </a:spcAft>
            </a:pPr>
            <a:r>
              <a:rPr lang="en-ZA" sz="2000" b="1">
                <a:solidFill>
                  <a:schemeClr val="accent5">
                    <a:lumMod val="60000"/>
                    <a:lumOff val="40000"/>
                  </a:schemeClr>
                </a:solidFill>
                <a:latin typeface="Open Sans"/>
                <a:ea typeface="Open Sans" panose="020B0606030504020204" pitchFamily="34" charset="0"/>
                <a:cs typeface="Open Sans" panose="020B0606030504020204" pitchFamily="34" charset="0"/>
              </a:rPr>
              <a:t>Clip Raster</a:t>
            </a:r>
          </a:p>
        </p:txBody>
      </p:sp>
      <p:sp>
        <p:nvSpPr>
          <p:cNvPr id="3" name="TextBox 2">
            <a:extLst>
              <a:ext uri="{FF2B5EF4-FFF2-40B4-BE49-F238E27FC236}">
                <a16:creationId xmlns:a16="http://schemas.microsoft.com/office/drawing/2014/main" id="{DD7F9CFB-8CC1-7D15-4575-77BD40DC7E2A}"/>
              </a:ext>
            </a:extLst>
          </p:cNvPr>
          <p:cNvSpPr txBox="1"/>
          <p:nvPr/>
        </p:nvSpPr>
        <p:spPr>
          <a:xfrm>
            <a:off x="1189608" y="1847057"/>
            <a:ext cx="9716815" cy="2246769"/>
          </a:xfrm>
          <a:prstGeom prst="rect">
            <a:avLst/>
          </a:prstGeom>
          <a:noFill/>
        </p:spPr>
        <p:txBody>
          <a:bodyPr wrap="square" rtlCol="0">
            <a:spAutoFit/>
          </a:bodyPr>
          <a:lstStyle/>
          <a:p>
            <a:endParaRPr lang="en-US" sz="200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Wingdings" panose="05000000000000000000" pitchFamily="2" charset="2"/>
              <a:buChar char="q"/>
            </a:pPr>
            <a:r>
              <a:rPr lang="en-US" sz="2000">
                <a:latin typeface="Open Sans" panose="020B0606030504020204" pitchFamily="34" charset="0"/>
                <a:ea typeface="Open Sans" panose="020B0606030504020204" pitchFamily="34" charset="0"/>
                <a:cs typeface="Open Sans" panose="020B0606030504020204" pitchFamily="34" charset="0"/>
              </a:rPr>
              <a:t>Raster source data often </a:t>
            </a:r>
            <a:r>
              <a:rPr lang="en-US" sz="2000" b="1">
                <a:latin typeface="Open Sans" panose="020B0606030504020204" pitchFamily="34" charset="0"/>
                <a:ea typeface="Open Sans" panose="020B0606030504020204" pitchFamily="34" charset="0"/>
                <a:cs typeface="Open Sans" panose="020B0606030504020204" pitchFamily="34" charset="0"/>
              </a:rPr>
              <a:t>extends beyond </a:t>
            </a:r>
            <a:r>
              <a:rPr lang="en-US" sz="2000">
                <a:latin typeface="Open Sans" panose="020B0606030504020204" pitchFamily="34" charset="0"/>
                <a:ea typeface="Open Sans" panose="020B0606030504020204" pitchFamily="34" charset="0"/>
                <a:cs typeface="Open Sans" panose="020B0606030504020204" pitchFamily="34" charset="0"/>
              </a:rPr>
              <a:t>national boundary</a:t>
            </a:r>
          </a:p>
          <a:p>
            <a:pPr marL="800100" lvl="1" indent="-342900">
              <a:buFont typeface="Wingdings" panose="05000000000000000000" pitchFamily="2" charset="2"/>
              <a:buChar char="§"/>
            </a:pPr>
            <a:r>
              <a:rPr lang="en-US" sz="2000">
                <a:latin typeface="Open Sans" panose="020B0606030504020204" pitchFamily="34" charset="0"/>
                <a:ea typeface="Open Sans" panose="020B0606030504020204" pitchFamily="34" charset="0"/>
                <a:cs typeface="Open Sans" panose="020B0606030504020204" pitchFamily="34" charset="0"/>
              </a:rPr>
              <a:t>Regional/continent-wide datasets</a:t>
            </a:r>
          </a:p>
          <a:p>
            <a:pPr marL="800100" lvl="1" indent="-342900">
              <a:buFont typeface="Wingdings" panose="05000000000000000000" pitchFamily="2" charset="2"/>
              <a:buChar char="§"/>
            </a:pPr>
            <a:r>
              <a:rPr lang="en-US" sz="2000">
                <a:latin typeface="Open Sans" panose="020B0606030504020204" pitchFamily="34" charset="0"/>
                <a:ea typeface="Open Sans" panose="020B0606030504020204" pitchFamily="34" charset="0"/>
                <a:cs typeface="Open Sans" panose="020B0606030504020204" pitchFamily="34" charset="0"/>
              </a:rPr>
              <a:t>Satellite imagery in geometric ‘tiles’</a:t>
            </a:r>
          </a:p>
          <a:p>
            <a:pPr marL="342900" indent="-342900">
              <a:buFont typeface="Wingdings" panose="05000000000000000000" pitchFamily="2" charset="2"/>
              <a:buChar char="q"/>
            </a:pPr>
            <a:endParaRPr lang="en-US" sz="200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Wingdings" panose="05000000000000000000" pitchFamily="2" charset="2"/>
              <a:buChar char="q"/>
            </a:pPr>
            <a:r>
              <a:rPr lang="en-US" sz="2000">
                <a:latin typeface="Open Sans" panose="020B0606030504020204" pitchFamily="34" charset="0"/>
                <a:ea typeface="Open Sans" panose="020B0606030504020204" pitchFamily="34" charset="0"/>
                <a:cs typeface="Open Sans" panose="020B0606030504020204" pitchFamily="34" charset="0"/>
              </a:rPr>
              <a:t>This results in large </a:t>
            </a:r>
            <a:r>
              <a:rPr lang="en-US" sz="2000" b="1">
                <a:latin typeface="Open Sans" panose="020B0606030504020204" pitchFamily="34" charset="0"/>
                <a:ea typeface="Open Sans" panose="020B0606030504020204" pitchFamily="34" charset="0"/>
                <a:cs typeface="Open Sans" panose="020B0606030504020204" pitchFamily="34" charset="0"/>
              </a:rPr>
              <a:t>file size</a:t>
            </a:r>
            <a:r>
              <a:rPr lang="en-US" sz="2000">
                <a:latin typeface="Open Sans" panose="020B0606030504020204" pitchFamily="34" charset="0"/>
                <a:ea typeface="Open Sans" panose="020B0606030504020204" pitchFamily="34" charset="0"/>
                <a:cs typeface="Open Sans" panose="020B0606030504020204" pitchFamily="34" charset="0"/>
              </a:rPr>
              <a:t>, especially for high-resolution rasters</a:t>
            </a:r>
          </a:p>
          <a:p>
            <a:pPr marL="800100" lvl="1" indent="-342900">
              <a:buFont typeface="Wingdings" panose="05000000000000000000" pitchFamily="2" charset="2"/>
              <a:buChar char="§"/>
            </a:pPr>
            <a:r>
              <a:rPr lang="en-US" sz="2000" b="1">
                <a:latin typeface="Open Sans" panose="020B0606030504020204" pitchFamily="34" charset="0"/>
                <a:ea typeface="Open Sans" panose="020B0606030504020204" pitchFamily="34" charset="0"/>
                <a:cs typeface="Open Sans" panose="020B0606030504020204" pitchFamily="34" charset="0"/>
              </a:rPr>
              <a:t>Clipping</a:t>
            </a:r>
            <a:r>
              <a:rPr lang="en-US" sz="2000">
                <a:latin typeface="Open Sans" panose="020B0606030504020204" pitchFamily="34" charset="0"/>
                <a:ea typeface="Open Sans" panose="020B0606030504020204" pitchFamily="34" charset="0"/>
                <a:cs typeface="Open Sans" panose="020B0606030504020204" pitchFamily="34" charset="0"/>
              </a:rPr>
              <a:t> to national boundary only keeps the values we’re interested in</a:t>
            </a:r>
          </a:p>
        </p:txBody>
      </p:sp>
      <p:sp>
        <p:nvSpPr>
          <p:cNvPr id="7" name="Title 10">
            <a:extLst>
              <a:ext uri="{FF2B5EF4-FFF2-40B4-BE49-F238E27FC236}">
                <a16:creationId xmlns:a16="http://schemas.microsoft.com/office/drawing/2014/main" id="{55706006-6393-8AD7-A670-BE95550C6C8D}"/>
              </a:ext>
            </a:extLst>
          </p:cNvPr>
          <p:cNvSpPr txBox="1">
            <a:spLocks/>
          </p:cNvSpPr>
          <p:nvPr/>
        </p:nvSpPr>
        <p:spPr>
          <a:xfrm>
            <a:off x="256898" y="-27721"/>
            <a:ext cx="7150630" cy="141404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500">
                <a:latin typeface="Open Sans"/>
                <a:ea typeface="Open Sans" panose="020B0606030504020204" pitchFamily="34" charset="0"/>
                <a:cs typeface="Open Sans" panose="020B0606030504020204" pitchFamily="34" charset="0"/>
                <a:sym typeface="Bodoni SvtyTwo ITC TT-Book"/>
              </a:rPr>
              <a:t>3.4 </a:t>
            </a:r>
            <a:r>
              <a:rPr lang="en-US" sz="3500">
                <a:latin typeface="Open Sans"/>
                <a:ea typeface="Open Sans" panose="020B0606030504020204" pitchFamily="34" charset="0"/>
                <a:cs typeface="Open Sans" panose="020B0606030504020204" pitchFamily="34" charset="0"/>
                <a:sym typeface="Bodoni SvtyTwo ITC TT-Book"/>
              </a:rPr>
              <a:t>Working with Raster Data</a:t>
            </a:r>
            <a:endParaRPr lang="en-GB" sz="3500">
              <a:latin typeface="Open Sans"/>
              <a:ea typeface="Open Sans" panose="020B0606030504020204" pitchFamily="34" charset="0"/>
              <a:cs typeface="Open Sans" panose="020B0606030504020204" pitchFamily="34" charset="0"/>
              <a:sym typeface="Bodoni SvtyTwo ITC TT-Book"/>
            </a:endParaRPr>
          </a:p>
        </p:txBody>
      </p:sp>
      <p:pic>
        <p:nvPicPr>
          <p:cNvPr id="8" name="Picture 7">
            <a:extLst>
              <a:ext uri="{FF2B5EF4-FFF2-40B4-BE49-F238E27FC236}">
                <a16:creationId xmlns:a16="http://schemas.microsoft.com/office/drawing/2014/main" id="{AA638273-0232-2EE2-E3F3-FE1BB01028EA}"/>
              </a:ext>
            </a:extLst>
          </p:cNvPr>
          <p:cNvPicPr>
            <a:picLocks noChangeAspect="1"/>
          </p:cNvPicPr>
          <p:nvPr/>
        </p:nvPicPr>
        <p:blipFill>
          <a:blip r:embed="rId4"/>
          <a:stretch>
            <a:fillRect/>
          </a:stretch>
        </p:blipFill>
        <p:spPr>
          <a:xfrm>
            <a:off x="1456738" y="4185047"/>
            <a:ext cx="7278116" cy="2010056"/>
          </a:xfrm>
          <a:prstGeom prst="rect">
            <a:avLst/>
          </a:prstGeom>
        </p:spPr>
      </p:pic>
    </p:spTree>
    <p:extLst>
      <p:ext uri="{BB962C8B-B14F-4D97-AF65-F5344CB8AC3E}">
        <p14:creationId xmlns:p14="http://schemas.microsoft.com/office/powerpoint/2010/main" val="273523332"/>
      </p:ext>
    </p:extLst>
  </p:cSld>
  <p:clrMapOvr>
    <a:masterClrMapping/>
  </p:clrMapOvr>
  <p:transition spd="slow">
    <p:push/>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28</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 name="Rectangle 1"/>
          <p:cNvSpPr/>
          <p:nvPr/>
        </p:nvSpPr>
        <p:spPr>
          <a:xfrm>
            <a:off x="6947848" y="6097292"/>
            <a:ext cx="4828146" cy="307777"/>
          </a:xfrm>
          <a:prstGeom prst="rect">
            <a:avLst/>
          </a:prstGeom>
        </p:spPr>
        <p:txBody>
          <a:bodyPr wrap="square" lIns="91440" tIns="45720" rIns="91440" bIns="45720" anchor="t">
            <a:spAutoFit/>
          </a:bodyPr>
          <a:lstStyle/>
          <a:p>
            <a:r>
              <a:rPr lang="en-US" sz="1400" i="1">
                <a:latin typeface="Open Sans "/>
              </a:rPr>
              <a:t>SOURCE: Africa Land Surface Forms, USGS</a:t>
            </a:r>
            <a:endParaRPr lang="en-GB" sz="1400" b="1" i="1">
              <a:latin typeface="Open Sans "/>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1189608" y="1543983"/>
            <a:ext cx="6217920" cy="400110"/>
          </a:xfrm>
          <a:prstGeom prst="rect">
            <a:avLst/>
          </a:prstGeom>
        </p:spPr>
        <p:txBody>
          <a:bodyPr wrap="square" lIns="91440" tIns="45720" rIns="91440" bIns="45720" anchor="t">
            <a:spAutoFit/>
          </a:bodyPr>
          <a:lstStyle/>
          <a:p>
            <a:pPr>
              <a:spcAft>
                <a:spcPts val="1200"/>
              </a:spcAft>
            </a:pPr>
            <a:r>
              <a:rPr lang="en-ZA" sz="2000" b="1">
                <a:solidFill>
                  <a:schemeClr val="accent5">
                    <a:lumMod val="60000"/>
                    <a:lumOff val="40000"/>
                  </a:schemeClr>
                </a:solidFill>
                <a:latin typeface="Open Sans"/>
                <a:ea typeface="Open Sans" panose="020B0606030504020204" pitchFamily="34" charset="0"/>
                <a:cs typeface="Open Sans" panose="020B0606030504020204" pitchFamily="34" charset="0"/>
              </a:rPr>
              <a:t>Clip Raster</a:t>
            </a:r>
          </a:p>
        </p:txBody>
      </p:sp>
      <p:sp>
        <p:nvSpPr>
          <p:cNvPr id="7" name="Title 10">
            <a:extLst>
              <a:ext uri="{FF2B5EF4-FFF2-40B4-BE49-F238E27FC236}">
                <a16:creationId xmlns:a16="http://schemas.microsoft.com/office/drawing/2014/main" id="{55706006-6393-8AD7-A670-BE95550C6C8D}"/>
              </a:ext>
            </a:extLst>
          </p:cNvPr>
          <p:cNvSpPr txBox="1">
            <a:spLocks/>
          </p:cNvSpPr>
          <p:nvPr/>
        </p:nvSpPr>
        <p:spPr>
          <a:xfrm>
            <a:off x="256898" y="-27721"/>
            <a:ext cx="7150630" cy="141404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500">
                <a:latin typeface="Open Sans"/>
                <a:ea typeface="Open Sans" panose="020B0606030504020204" pitchFamily="34" charset="0"/>
                <a:cs typeface="Open Sans" panose="020B0606030504020204" pitchFamily="34" charset="0"/>
                <a:sym typeface="Bodoni SvtyTwo ITC TT-Book"/>
              </a:rPr>
              <a:t>3.4 </a:t>
            </a:r>
            <a:r>
              <a:rPr lang="en-US" sz="3500">
                <a:latin typeface="Open Sans"/>
                <a:ea typeface="Open Sans" panose="020B0606030504020204" pitchFamily="34" charset="0"/>
                <a:cs typeface="Open Sans" panose="020B0606030504020204" pitchFamily="34" charset="0"/>
                <a:sym typeface="Bodoni SvtyTwo ITC TT-Book"/>
              </a:rPr>
              <a:t>Working with Raster Data</a:t>
            </a:r>
            <a:endParaRPr lang="en-GB" sz="3500">
              <a:latin typeface="Open Sans"/>
              <a:ea typeface="Open Sans" panose="020B0606030504020204" pitchFamily="34" charset="0"/>
              <a:cs typeface="Open Sans" panose="020B0606030504020204" pitchFamily="34" charset="0"/>
              <a:sym typeface="Bodoni SvtyTwo ITC TT-Book"/>
            </a:endParaRPr>
          </a:p>
        </p:txBody>
      </p:sp>
      <p:pic>
        <p:nvPicPr>
          <p:cNvPr id="8" name="Picture 7">
            <a:extLst>
              <a:ext uri="{FF2B5EF4-FFF2-40B4-BE49-F238E27FC236}">
                <a16:creationId xmlns:a16="http://schemas.microsoft.com/office/drawing/2014/main" id="{79A8F998-2D25-0CE3-BBAC-99D36F78D359}"/>
              </a:ext>
            </a:extLst>
          </p:cNvPr>
          <p:cNvPicPr>
            <a:picLocks noChangeAspect="1"/>
          </p:cNvPicPr>
          <p:nvPr/>
        </p:nvPicPr>
        <p:blipFill>
          <a:blip r:embed="rId4"/>
          <a:stretch>
            <a:fillRect/>
          </a:stretch>
        </p:blipFill>
        <p:spPr>
          <a:xfrm>
            <a:off x="1231136" y="1944093"/>
            <a:ext cx="4828146" cy="4267200"/>
          </a:xfrm>
          <a:prstGeom prst="rect">
            <a:avLst/>
          </a:prstGeom>
        </p:spPr>
      </p:pic>
      <p:pic>
        <p:nvPicPr>
          <p:cNvPr id="10" name="Picture 9">
            <a:extLst>
              <a:ext uri="{FF2B5EF4-FFF2-40B4-BE49-F238E27FC236}">
                <a16:creationId xmlns:a16="http://schemas.microsoft.com/office/drawing/2014/main" id="{F53926BD-5DFF-0935-7B40-655D34A85749}"/>
              </a:ext>
            </a:extLst>
          </p:cNvPr>
          <p:cNvPicPr>
            <a:picLocks noChangeAspect="1"/>
          </p:cNvPicPr>
          <p:nvPr/>
        </p:nvPicPr>
        <p:blipFill>
          <a:blip r:embed="rId5"/>
          <a:stretch>
            <a:fillRect/>
          </a:stretch>
        </p:blipFill>
        <p:spPr>
          <a:xfrm>
            <a:off x="6775759" y="1896520"/>
            <a:ext cx="4699764" cy="4248346"/>
          </a:xfrm>
          <a:prstGeom prst="rect">
            <a:avLst/>
          </a:prstGeom>
        </p:spPr>
      </p:pic>
      <p:sp>
        <p:nvSpPr>
          <p:cNvPr id="11" name="Arrow: Right 10">
            <a:extLst>
              <a:ext uri="{FF2B5EF4-FFF2-40B4-BE49-F238E27FC236}">
                <a16:creationId xmlns:a16="http://schemas.microsoft.com/office/drawing/2014/main" id="{41AB1425-2DB4-C9B9-E9FF-79E976CF6732}"/>
              </a:ext>
            </a:extLst>
          </p:cNvPr>
          <p:cNvSpPr/>
          <p:nvPr/>
        </p:nvSpPr>
        <p:spPr>
          <a:xfrm>
            <a:off x="6261100" y="3429000"/>
            <a:ext cx="1244600" cy="400110"/>
          </a:xfrm>
          <a:prstGeom prst="rightArrow">
            <a:avLst/>
          </a:prstGeom>
          <a:solidFill>
            <a:srgbClr val="F8FDC7"/>
          </a:solidFill>
          <a:ln w="38100">
            <a:solidFill>
              <a:srgbClr val="0068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1803528"/>
      </p:ext>
    </p:extLst>
  </p:cSld>
  <p:clrMapOvr>
    <a:masterClrMapping/>
  </p:clrMapOvr>
  <p:transition spd="slow">
    <p:push/>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29</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1189608" y="1543983"/>
            <a:ext cx="6217920" cy="400110"/>
          </a:xfrm>
          <a:prstGeom prst="rect">
            <a:avLst/>
          </a:prstGeom>
        </p:spPr>
        <p:txBody>
          <a:bodyPr wrap="square" lIns="91440" tIns="45720" rIns="91440" bIns="45720" anchor="t">
            <a:spAutoFit/>
          </a:bodyPr>
          <a:lstStyle/>
          <a:p>
            <a:pPr>
              <a:spcAft>
                <a:spcPts val="1200"/>
              </a:spcAft>
            </a:pPr>
            <a:r>
              <a:rPr lang="en-ZA" sz="2000" b="1">
                <a:solidFill>
                  <a:schemeClr val="accent5">
                    <a:lumMod val="60000"/>
                    <a:lumOff val="40000"/>
                  </a:schemeClr>
                </a:solidFill>
                <a:latin typeface="Open Sans"/>
                <a:ea typeface="Open Sans" panose="020B0606030504020204" pitchFamily="34" charset="0"/>
                <a:cs typeface="Open Sans" panose="020B0606030504020204" pitchFamily="34" charset="0"/>
              </a:rPr>
              <a:t>Resample Raster</a:t>
            </a:r>
          </a:p>
        </p:txBody>
      </p:sp>
      <p:sp>
        <p:nvSpPr>
          <p:cNvPr id="3" name="TextBox 2">
            <a:extLst>
              <a:ext uri="{FF2B5EF4-FFF2-40B4-BE49-F238E27FC236}">
                <a16:creationId xmlns:a16="http://schemas.microsoft.com/office/drawing/2014/main" id="{DD7F9CFB-8CC1-7D15-4575-77BD40DC7E2A}"/>
              </a:ext>
            </a:extLst>
          </p:cNvPr>
          <p:cNvSpPr txBox="1"/>
          <p:nvPr/>
        </p:nvSpPr>
        <p:spPr>
          <a:xfrm>
            <a:off x="1189608" y="1847057"/>
            <a:ext cx="9716815" cy="1938992"/>
          </a:xfrm>
          <a:prstGeom prst="rect">
            <a:avLst/>
          </a:prstGeom>
          <a:noFill/>
        </p:spPr>
        <p:txBody>
          <a:bodyPr wrap="square" rtlCol="0">
            <a:spAutoFit/>
          </a:bodyPr>
          <a:lstStyle/>
          <a:p>
            <a:endParaRPr lang="en-US" sz="200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Wingdings" panose="05000000000000000000" pitchFamily="2" charset="2"/>
              <a:buChar char="q"/>
            </a:pPr>
            <a:r>
              <a:rPr lang="en-US" sz="2000">
                <a:latin typeface="Open Sans" panose="020B0606030504020204" pitchFamily="34" charset="0"/>
                <a:ea typeface="Open Sans" panose="020B0606030504020204" pitchFamily="34" charset="0"/>
                <a:cs typeface="Open Sans" panose="020B0606030504020204" pitchFamily="34" charset="0"/>
              </a:rPr>
              <a:t>Source raster files may come in a </a:t>
            </a:r>
            <a:r>
              <a:rPr lang="en-US" sz="2000" b="1">
                <a:latin typeface="Open Sans" panose="020B0606030504020204" pitchFamily="34" charset="0"/>
                <a:ea typeface="Open Sans" panose="020B0606030504020204" pitchFamily="34" charset="0"/>
                <a:cs typeface="Open Sans" panose="020B0606030504020204" pitchFamily="34" charset="0"/>
              </a:rPr>
              <a:t>higher resolution </a:t>
            </a:r>
            <a:r>
              <a:rPr lang="en-US" sz="2000">
                <a:latin typeface="Open Sans" panose="020B0606030504020204" pitchFamily="34" charset="0"/>
                <a:ea typeface="Open Sans" panose="020B0606030504020204" pitchFamily="34" charset="0"/>
                <a:cs typeface="Open Sans" panose="020B0606030504020204" pitchFamily="34" charset="0"/>
              </a:rPr>
              <a:t>(finer pixel size) than what is supported in the Energy Access Explorer</a:t>
            </a:r>
          </a:p>
          <a:p>
            <a:pPr marL="342900" indent="-342900">
              <a:buFont typeface="Wingdings" panose="05000000000000000000" pitchFamily="2" charset="2"/>
              <a:buChar char="q"/>
            </a:pPr>
            <a:endParaRPr lang="en-US" sz="200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Wingdings" panose="05000000000000000000" pitchFamily="2" charset="2"/>
              <a:buChar char="q"/>
            </a:pPr>
            <a:r>
              <a:rPr lang="en-US" sz="2000" b="1">
                <a:latin typeface="Open Sans" panose="020B0606030504020204" pitchFamily="34" charset="0"/>
                <a:ea typeface="Open Sans" panose="020B0606030504020204" pitchFamily="34" charset="0"/>
                <a:cs typeface="Open Sans" panose="020B0606030504020204" pitchFamily="34" charset="0"/>
              </a:rPr>
              <a:t>Resampling</a:t>
            </a:r>
            <a:r>
              <a:rPr lang="en-US" sz="2000">
                <a:latin typeface="Open Sans" panose="020B0606030504020204" pitchFamily="34" charset="0"/>
                <a:ea typeface="Open Sans" panose="020B0606030504020204" pitchFamily="34" charset="0"/>
                <a:cs typeface="Open Sans" panose="020B0606030504020204" pitchFamily="34" charset="0"/>
              </a:rPr>
              <a:t> the raster reduces the file size by adjusting the pixel size.</a:t>
            </a:r>
          </a:p>
          <a:p>
            <a:pPr marL="800100" lvl="1" indent="-342900">
              <a:buFont typeface="Wingdings" panose="05000000000000000000" pitchFamily="2" charset="2"/>
              <a:buChar char="§"/>
            </a:pPr>
            <a:r>
              <a:rPr lang="en-US" sz="2000">
                <a:latin typeface="Open Sans" panose="020B0606030504020204" pitchFamily="34" charset="0"/>
                <a:ea typeface="Open Sans" panose="020B0606030504020204" pitchFamily="34" charset="0"/>
                <a:cs typeface="Open Sans" panose="020B0606030504020204" pitchFamily="34" charset="0"/>
              </a:rPr>
              <a:t>You may need to install the GRASS plugin to access </a:t>
            </a:r>
            <a:r>
              <a:rPr lang="en-US" sz="2000" b="1">
                <a:latin typeface="Open Sans" panose="020B0606030504020204" pitchFamily="34" charset="0"/>
                <a:ea typeface="Open Sans" panose="020B0606030504020204" pitchFamily="34" charset="0"/>
                <a:cs typeface="Open Sans" panose="020B0606030504020204" pitchFamily="34" charset="0"/>
              </a:rPr>
              <a:t>r.resamp.stats  </a:t>
            </a:r>
          </a:p>
        </p:txBody>
      </p:sp>
      <p:sp>
        <p:nvSpPr>
          <p:cNvPr id="7" name="Title 10">
            <a:extLst>
              <a:ext uri="{FF2B5EF4-FFF2-40B4-BE49-F238E27FC236}">
                <a16:creationId xmlns:a16="http://schemas.microsoft.com/office/drawing/2014/main" id="{55706006-6393-8AD7-A670-BE95550C6C8D}"/>
              </a:ext>
            </a:extLst>
          </p:cNvPr>
          <p:cNvSpPr txBox="1">
            <a:spLocks/>
          </p:cNvSpPr>
          <p:nvPr/>
        </p:nvSpPr>
        <p:spPr>
          <a:xfrm>
            <a:off x="256898" y="-27721"/>
            <a:ext cx="7150630" cy="141404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500">
                <a:latin typeface="Open Sans"/>
                <a:ea typeface="Open Sans" panose="020B0606030504020204" pitchFamily="34" charset="0"/>
                <a:cs typeface="Open Sans" panose="020B0606030504020204" pitchFamily="34" charset="0"/>
                <a:sym typeface="Bodoni SvtyTwo ITC TT-Book"/>
              </a:rPr>
              <a:t>3.4 </a:t>
            </a:r>
            <a:r>
              <a:rPr lang="en-US" sz="3500">
                <a:latin typeface="Open Sans"/>
                <a:ea typeface="Open Sans" panose="020B0606030504020204" pitchFamily="34" charset="0"/>
                <a:cs typeface="Open Sans" panose="020B0606030504020204" pitchFamily="34" charset="0"/>
                <a:sym typeface="Bodoni SvtyTwo ITC TT-Book"/>
              </a:rPr>
              <a:t>Working with Raster Data</a:t>
            </a:r>
            <a:endParaRPr lang="en-GB" sz="3500">
              <a:latin typeface="Open Sans"/>
              <a:ea typeface="Open Sans" panose="020B0606030504020204" pitchFamily="34" charset="0"/>
              <a:cs typeface="Open Sans" panose="020B0606030504020204" pitchFamily="34" charset="0"/>
              <a:sym typeface="Bodoni SvtyTwo ITC TT-Book"/>
            </a:endParaRPr>
          </a:p>
        </p:txBody>
      </p:sp>
      <p:pic>
        <p:nvPicPr>
          <p:cNvPr id="11" name="Picture 10">
            <a:extLst>
              <a:ext uri="{FF2B5EF4-FFF2-40B4-BE49-F238E27FC236}">
                <a16:creationId xmlns:a16="http://schemas.microsoft.com/office/drawing/2014/main" id="{657F7406-C142-B762-99C4-E08A6BD83361}"/>
              </a:ext>
            </a:extLst>
          </p:cNvPr>
          <p:cNvPicPr>
            <a:picLocks noChangeAspect="1"/>
          </p:cNvPicPr>
          <p:nvPr/>
        </p:nvPicPr>
        <p:blipFill>
          <a:blip r:embed="rId4"/>
          <a:stretch>
            <a:fillRect/>
          </a:stretch>
        </p:blipFill>
        <p:spPr>
          <a:xfrm>
            <a:off x="256898" y="3907305"/>
            <a:ext cx="7763958" cy="1333686"/>
          </a:xfrm>
          <a:prstGeom prst="rect">
            <a:avLst/>
          </a:prstGeom>
        </p:spPr>
      </p:pic>
      <p:pic>
        <p:nvPicPr>
          <p:cNvPr id="13" name="Picture 12">
            <a:extLst>
              <a:ext uri="{FF2B5EF4-FFF2-40B4-BE49-F238E27FC236}">
                <a16:creationId xmlns:a16="http://schemas.microsoft.com/office/drawing/2014/main" id="{A2F1563F-8B2F-9F4A-6432-87173EF1B859}"/>
              </a:ext>
            </a:extLst>
          </p:cNvPr>
          <p:cNvPicPr>
            <a:picLocks noChangeAspect="1"/>
          </p:cNvPicPr>
          <p:nvPr/>
        </p:nvPicPr>
        <p:blipFill rotWithShape="1">
          <a:blip r:embed="rId5"/>
          <a:srcRect r="22440"/>
          <a:stretch/>
        </p:blipFill>
        <p:spPr>
          <a:xfrm>
            <a:off x="8129893" y="3907305"/>
            <a:ext cx="3391374" cy="1810003"/>
          </a:xfrm>
          <a:prstGeom prst="rect">
            <a:avLst/>
          </a:prstGeom>
        </p:spPr>
      </p:pic>
    </p:spTree>
    <p:extLst>
      <p:ext uri="{BB962C8B-B14F-4D97-AF65-F5344CB8AC3E}">
        <p14:creationId xmlns:p14="http://schemas.microsoft.com/office/powerpoint/2010/main" val="1716952813"/>
      </p:ext>
    </p:extLst>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3</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3" name="Title 10">
            <a:extLst>
              <a:ext uri="{FF2B5EF4-FFF2-40B4-BE49-F238E27FC236}">
                <a16:creationId xmlns:a16="http://schemas.microsoft.com/office/drawing/2014/main" id="{DA4AA21E-EBDC-4B7D-AA4B-E72EA0612ED9}"/>
              </a:ext>
            </a:extLst>
          </p:cNvPr>
          <p:cNvSpPr txBox="1">
            <a:spLocks/>
          </p:cNvSpPr>
          <p:nvPr/>
        </p:nvSpPr>
        <p:spPr>
          <a:xfrm>
            <a:off x="256898" y="-27721"/>
            <a:ext cx="7150629" cy="14797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500">
                <a:latin typeface="Open Sans"/>
                <a:ea typeface="Open Sans" panose="020B0606030504020204" pitchFamily="34" charset="0"/>
                <a:cs typeface="Open Sans" panose="020B0606030504020204" pitchFamily="34" charset="0"/>
                <a:sym typeface="Bodoni SvtyTwo ITC TT-Book"/>
              </a:rPr>
              <a:t>3.1 </a:t>
            </a:r>
            <a:r>
              <a:rPr lang="en-US" sz="3500">
                <a:latin typeface="Open Sans"/>
                <a:ea typeface="Open Sans" panose="020B0606030504020204" pitchFamily="34" charset="0"/>
                <a:cs typeface="Open Sans" panose="020B0606030504020204" pitchFamily="34" charset="0"/>
                <a:sym typeface="Bodoni SvtyTwo ITC TT-Book"/>
              </a:rPr>
              <a:t>GIS Data Types &amp; Formats</a:t>
            </a:r>
            <a:endParaRPr lang="en-GB" sz="3500">
              <a:latin typeface="Open Sans"/>
              <a:ea typeface="Open Sans" panose="020B0606030504020204" pitchFamily="34" charset="0"/>
              <a:cs typeface="Open Sans" panose="020B0606030504020204" pitchFamily="34" charset="0"/>
              <a:sym typeface="Bodoni SvtyTwo ITC TT-Book"/>
            </a:endParaRPr>
          </a:p>
        </p:txBody>
      </p:sp>
      <p:sp>
        <p:nvSpPr>
          <p:cNvPr id="15" name="TextBox 14">
            <a:extLst>
              <a:ext uri="{FF2B5EF4-FFF2-40B4-BE49-F238E27FC236}">
                <a16:creationId xmlns:a16="http://schemas.microsoft.com/office/drawing/2014/main" id="{3CCE9380-BC84-4979-D36F-C697FAB2DD68}"/>
              </a:ext>
            </a:extLst>
          </p:cNvPr>
          <p:cNvSpPr txBox="1"/>
          <p:nvPr/>
        </p:nvSpPr>
        <p:spPr>
          <a:xfrm>
            <a:off x="1189608" y="2158008"/>
            <a:ext cx="9716815" cy="2841804"/>
          </a:xfrm>
          <a:prstGeom prst="rect">
            <a:avLst/>
          </a:prstGeom>
          <a:noFill/>
        </p:spPr>
        <p:txBody>
          <a:bodyPr wrap="square" rtlCol="0">
            <a:spAutoFit/>
          </a:bodyPr>
          <a:lstStyle/>
          <a:p>
            <a:pPr marL="342900" indent="-342900" algn="just">
              <a:lnSpc>
                <a:spcPct val="110000"/>
              </a:lnSpc>
              <a:spcAft>
                <a:spcPts val="169"/>
              </a:spcAft>
              <a:buFont typeface="Wingdings" panose="05000000000000000000" pitchFamily="2" charset="2"/>
              <a:buChar char="q"/>
            </a:pPr>
            <a:r>
              <a:rPr lang="en-GB" sz="2000" b="1">
                <a:latin typeface="Open Sans" panose="020B0606030504020204" pitchFamily="34" charset="0"/>
                <a:ea typeface="Open Sans" panose="020B0606030504020204" pitchFamily="34" charset="0"/>
                <a:cs typeface="Open Sans" panose="020B0606030504020204" pitchFamily="34" charset="0"/>
              </a:rPr>
              <a:t>Geospatial data </a:t>
            </a:r>
            <a:r>
              <a:rPr lang="en-GB" sz="2000">
                <a:latin typeface="Open Sans" panose="020B0606030504020204" pitchFamily="34" charset="0"/>
                <a:ea typeface="Open Sans" panose="020B0606030504020204" pitchFamily="34" charset="0"/>
                <a:cs typeface="Open Sans" panose="020B0606030504020204" pitchFamily="34" charset="0"/>
              </a:rPr>
              <a:t>captures information in relation to a particular geographic location</a:t>
            </a:r>
          </a:p>
          <a:p>
            <a:pPr marL="800100" lvl="1" indent="-342900" algn="just">
              <a:lnSpc>
                <a:spcPct val="110000"/>
              </a:lnSpc>
              <a:spcAft>
                <a:spcPts val="169"/>
              </a:spcAft>
              <a:buFont typeface="Wingdings" panose="05000000000000000000" pitchFamily="2" charset="2"/>
              <a:buChar char="§"/>
            </a:pPr>
            <a:r>
              <a:rPr lang="en-GB" sz="2000">
                <a:latin typeface="Open Sans" panose="020B0606030504020204" pitchFamily="34" charset="0"/>
                <a:ea typeface="Open Sans" panose="020B0606030504020204" pitchFamily="34" charset="0"/>
                <a:cs typeface="Open Sans" panose="020B0606030504020204" pitchFamily="34" charset="0"/>
              </a:rPr>
              <a:t>The principal types of geospatial data are </a:t>
            </a:r>
            <a:r>
              <a:rPr lang="en-GB" sz="2000" b="1">
                <a:latin typeface="Open Sans" panose="020B0606030504020204" pitchFamily="34" charset="0"/>
                <a:ea typeface="Open Sans" panose="020B0606030504020204" pitchFamily="34" charset="0"/>
                <a:cs typeface="Open Sans" panose="020B0606030504020204" pitchFamily="34" charset="0"/>
              </a:rPr>
              <a:t>vector </a:t>
            </a:r>
            <a:r>
              <a:rPr lang="en-GB" sz="2000">
                <a:latin typeface="Open Sans" panose="020B0606030504020204" pitchFamily="34" charset="0"/>
                <a:ea typeface="Open Sans" panose="020B0606030504020204" pitchFamily="34" charset="0"/>
                <a:cs typeface="Open Sans" panose="020B0606030504020204" pitchFamily="34" charset="0"/>
              </a:rPr>
              <a:t>and</a:t>
            </a:r>
            <a:r>
              <a:rPr lang="en-GB" sz="2000" b="1">
                <a:latin typeface="Open Sans" panose="020B0606030504020204" pitchFamily="34" charset="0"/>
                <a:ea typeface="Open Sans" panose="020B0606030504020204" pitchFamily="34" charset="0"/>
                <a:cs typeface="Open Sans" panose="020B0606030504020204" pitchFamily="34" charset="0"/>
              </a:rPr>
              <a:t> raster </a:t>
            </a:r>
          </a:p>
          <a:p>
            <a:pPr marL="800100" lvl="1" indent="-342900" algn="just">
              <a:lnSpc>
                <a:spcPct val="110000"/>
              </a:lnSpc>
              <a:spcAft>
                <a:spcPts val="169"/>
              </a:spcAft>
              <a:buFont typeface="Wingdings" panose="05000000000000000000" pitchFamily="2" charset="2"/>
              <a:buChar char="§"/>
            </a:pPr>
            <a:r>
              <a:rPr lang="en-GB" sz="2000" b="1">
                <a:latin typeface="Open Sans" panose="020B0606030504020204" pitchFamily="34" charset="0"/>
                <a:ea typeface="Open Sans" panose="020B0606030504020204" pitchFamily="34" charset="0"/>
                <a:cs typeface="Open Sans" panose="020B0606030504020204" pitchFamily="34" charset="0"/>
              </a:rPr>
              <a:t>Tabular</a:t>
            </a:r>
            <a:r>
              <a:rPr lang="en-GB" sz="2000">
                <a:latin typeface="Open Sans" panose="020B0606030504020204" pitchFamily="34" charset="0"/>
                <a:ea typeface="Open Sans" panose="020B0606030504020204" pitchFamily="34" charset="0"/>
                <a:cs typeface="Open Sans" panose="020B0606030504020204" pitchFamily="34" charset="0"/>
              </a:rPr>
              <a:t> data (e.g. spreadsheets) can be represented geospatially, if data values are linked to a location </a:t>
            </a:r>
          </a:p>
          <a:p>
            <a:pPr marL="342900" indent="-342900" algn="just">
              <a:lnSpc>
                <a:spcPct val="110000"/>
              </a:lnSpc>
              <a:spcAft>
                <a:spcPts val="169"/>
              </a:spcAft>
              <a:buFont typeface="Wingdings" panose="05000000000000000000" pitchFamily="2" charset="2"/>
              <a:buChar char="q"/>
            </a:pPr>
            <a:r>
              <a:rPr lang="en-GB" sz="2000">
                <a:latin typeface="Open Sans" panose="020B0606030504020204" pitchFamily="34" charset="0"/>
                <a:ea typeface="Open Sans" panose="020B0606030504020204" pitchFamily="34" charset="0"/>
                <a:cs typeface="Open Sans" panose="020B0606030504020204" pitchFamily="34" charset="0"/>
              </a:rPr>
              <a:t>Geospatial data usually includes both </a:t>
            </a:r>
            <a:r>
              <a:rPr lang="en-GB" sz="2000" b="1">
                <a:latin typeface="Open Sans" panose="020B0606030504020204" pitchFamily="34" charset="0"/>
                <a:ea typeface="Open Sans" panose="020B0606030504020204" pitchFamily="34" charset="0"/>
                <a:cs typeface="Open Sans" panose="020B0606030504020204" pitchFamily="34" charset="0"/>
              </a:rPr>
              <a:t>geometry</a:t>
            </a:r>
            <a:r>
              <a:rPr lang="en-GB" sz="2000">
                <a:latin typeface="Open Sans" panose="020B0606030504020204" pitchFamily="34" charset="0"/>
                <a:ea typeface="Open Sans" panose="020B0606030504020204" pitchFamily="34" charset="0"/>
                <a:cs typeface="Open Sans" panose="020B0606030504020204" pitchFamily="34" charset="0"/>
              </a:rPr>
              <a:t> and </a:t>
            </a:r>
            <a:r>
              <a:rPr lang="en-GB" sz="2000" b="1">
                <a:latin typeface="Open Sans" panose="020B0606030504020204" pitchFamily="34" charset="0"/>
                <a:ea typeface="Open Sans" panose="020B0606030504020204" pitchFamily="34" charset="0"/>
                <a:cs typeface="Open Sans" panose="020B0606030504020204" pitchFamily="34" charset="0"/>
              </a:rPr>
              <a:t>attributes</a:t>
            </a:r>
          </a:p>
          <a:p>
            <a:pPr algn="l"/>
            <a:endParaRPr lang="en-GB" sz="2000">
              <a:latin typeface="Open Sans" panose="020B0606030504020204" pitchFamily="34" charset="0"/>
              <a:ea typeface="Open Sans" panose="020B0606030504020204" pitchFamily="34" charset="0"/>
              <a:cs typeface="Open Sans" panose="020B0606030504020204" pitchFamily="34" charset="0"/>
            </a:endParaRPr>
          </a:p>
          <a:p>
            <a:endParaRPr lang="en-US" sz="2000">
              <a:latin typeface="Open Sans" panose="020B0606030504020204" pitchFamily="34" charset="0"/>
              <a:ea typeface="Open Sans" panose="020B0606030504020204" pitchFamily="34" charset="0"/>
              <a:cs typeface="Open Sans" panose="020B0606030504020204" pitchFamily="34" charset="0"/>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1189608" y="1708355"/>
            <a:ext cx="6217920" cy="400110"/>
          </a:xfrm>
          <a:prstGeom prst="rect">
            <a:avLst/>
          </a:prstGeom>
        </p:spPr>
        <p:txBody>
          <a:bodyPr wrap="square" lIns="91440" tIns="45720" rIns="91440" bIns="45720" anchor="t">
            <a:spAutoFit/>
          </a:bodyPr>
          <a:lstStyle/>
          <a:p>
            <a:pPr>
              <a:spcAft>
                <a:spcPts val="1200"/>
              </a:spcAft>
            </a:pPr>
            <a:r>
              <a:rPr lang="en-ZA" sz="2000" b="1">
                <a:solidFill>
                  <a:schemeClr val="accent5">
                    <a:lumMod val="60000"/>
                    <a:lumOff val="40000"/>
                  </a:schemeClr>
                </a:solidFill>
                <a:latin typeface="Open Sans"/>
                <a:ea typeface="Open Sans" panose="020B0606030504020204" pitchFamily="34" charset="0"/>
                <a:cs typeface="Open Sans" panose="020B0606030504020204" pitchFamily="34" charset="0"/>
              </a:rPr>
              <a:t>Geospatial Data Overview</a:t>
            </a:r>
          </a:p>
        </p:txBody>
      </p:sp>
    </p:spTree>
    <p:extLst>
      <p:ext uri="{BB962C8B-B14F-4D97-AF65-F5344CB8AC3E}">
        <p14:creationId xmlns:p14="http://schemas.microsoft.com/office/powerpoint/2010/main" val="1493291207"/>
      </p:ext>
    </p:extLst>
  </p:cSld>
  <p:clrMapOvr>
    <a:masterClrMapping/>
  </p:clrMapOvr>
  <p:transition spd="slow">
    <p:push/>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pic>
        <p:nvPicPr>
          <p:cNvPr id="45" name="Picture 44">
            <a:extLst>
              <a:ext uri="{FF2B5EF4-FFF2-40B4-BE49-F238E27FC236}">
                <a16:creationId xmlns:a16="http://schemas.microsoft.com/office/drawing/2014/main" id="{CDBB3D47-D722-C896-4299-48CC6C6088E0}"/>
              </a:ext>
            </a:extLst>
          </p:cNvPr>
          <p:cNvPicPr>
            <a:picLocks noChangeAspect="1"/>
          </p:cNvPicPr>
          <p:nvPr/>
        </p:nvPicPr>
        <p:blipFill>
          <a:blip r:embed="rId4"/>
          <a:stretch>
            <a:fillRect/>
          </a:stretch>
        </p:blipFill>
        <p:spPr>
          <a:xfrm>
            <a:off x="2837315" y="1909875"/>
            <a:ext cx="5061172" cy="4308271"/>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30</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1189608" y="1543983"/>
            <a:ext cx="6217920" cy="400110"/>
          </a:xfrm>
          <a:prstGeom prst="rect">
            <a:avLst/>
          </a:prstGeom>
        </p:spPr>
        <p:txBody>
          <a:bodyPr wrap="square" lIns="91440" tIns="45720" rIns="91440" bIns="45720" anchor="t">
            <a:spAutoFit/>
          </a:bodyPr>
          <a:lstStyle/>
          <a:p>
            <a:pPr>
              <a:spcAft>
                <a:spcPts val="1200"/>
              </a:spcAft>
            </a:pPr>
            <a:r>
              <a:rPr lang="en-ZA" sz="2000" b="1">
                <a:solidFill>
                  <a:schemeClr val="accent5">
                    <a:lumMod val="60000"/>
                    <a:lumOff val="40000"/>
                  </a:schemeClr>
                </a:solidFill>
                <a:latin typeface="Open Sans"/>
                <a:ea typeface="Open Sans" panose="020B0606030504020204" pitchFamily="34" charset="0"/>
                <a:cs typeface="Open Sans" panose="020B0606030504020204" pitchFamily="34" charset="0"/>
              </a:rPr>
              <a:t>Resample Raster</a:t>
            </a:r>
          </a:p>
        </p:txBody>
      </p:sp>
      <p:sp>
        <p:nvSpPr>
          <p:cNvPr id="7" name="Title 10">
            <a:extLst>
              <a:ext uri="{FF2B5EF4-FFF2-40B4-BE49-F238E27FC236}">
                <a16:creationId xmlns:a16="http://schemas.microsoft.com/office/drawing/2014/main" id="{55706006-6393-8AD7-A670-BE95550C6C8D}"/>
              </a:ext>
            </a:extLst>
          </p:cNvPr>
          <p:cNvSpPr txBox="1">
            <a:spLocks/>
          </p:cNvSpPr>
          <p:nvPr/>
        </p:nvSpPr>
        <p:spPr>
          <a:xfrm>
            <a:off x="256898" y="-27721"/>
            <a:ext cx="7150630" cy="141404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500">
                <a:latin typeface="Open Sans"/>
                <a:ea typeface="Open Sans" panose="020B0606030504020204" pitchFamily="34" charset="0"/>
                <a:cs typeface="Open Sans" panose="020B0606030504020204" pitchFamily="34" charset="0"/>
                <a:sym typeface="Bodoni SvtyTwo ITC TT-Book"/>
              </a:rPr>
              <a:t>3.4 </a:t>
            </a:r>
            <a:r>
              <a:rPr lang="en-US" sz="3500">
                <a:latin typeface="Open Sans"/>
                <a:ea typeface="Open Sans" panose="020B0606030504020204" pitchFamily="34" charset="0"/>
                <a:cs typeface="Open Sans" panose="020B0606030504020204" pitchFamily="34" charset="0"/>
                <a:sym typeface="Bodoni SvtyTwo ITC TT-Book"/>
              </a:rPr>
              <a:t>Working with Raster Data</a:t>
            </a:r>
            <a:endParaRPr lang="en-GB" sz="3500">
              <a:latin typeface="Open Sans"/>
              <a:ea typeface="Open Sans" panose="020B0606030504020204" pitchFamily="34" charset="0"/>
              <a:cs typeface="Open Sans" panose="020B0606030504020204" pitchFamily="34" charset="0"/>
              <a:sym typeface="Bodoni SvtyTwo ITC TT-Book"/>
            </a:endParaRPr>
          </a:p>
        </p:txBody>
      </p:sp>
      <p:sp>
        <p:nvSpPr>
          <p:cNvPr id="12" name="TextBox 11">
            <a:extLst>
              <a:ext uri="{FF2B5EF4-FFF2-40B4-BE49-F238E27FC236}">
                <a16:creationId xmlns:a16="http://schemas.microsoft.com/office/drawing/2014/main" id="{461DA323-FF61-6329-532F-B55A5E1B9B53}"/>
              </a:ext>
            </a:extLst>
          </p:cNvPr>
          <p:cNvSpPr txBox="1"/>
          <p:nvPr/>
        </p:nvSpPr>
        <p:spPr>
          <a:xfrm>
            <a:off x="462456" y="2736835"/>
            <a:ext cx="1871329" cy="369332"/>
          </a:xfrm>
          <a:prstGeom prst="rect">
            <a:avLst/>
          </a:prstGeom>
          <a:noFill/>
          <a:ln w="12700">
            <a:solidFill>
              <a:schemeClr val="tx1"/>
            </a:solidFill>
          </a:ln>
        </p:spPr>
        <p:txBody>
          <a:bodyPr wrap="square" rtlCol="0">
            <a:spAutoFit/>
          </a:bodyPr>
          <a:lstStyle/>
          <a:p>
            <a:pPr algn="ctr"/>
            <a:r>
              <a:rPr lang="en-US"/>
              <a:t>Select input data</a:t>
            </a:r>
          </a:p>
        </p:txBody>
      </p:sp>
      <p:cxnSp>
        <p:nvCxnSpPr>
          <p:cNvPr id="13" name="Straight Connector 12">
            <a:extLst>
              <a:ext uri="{FF2B5EF4-FFF2-40B4-BE49-F238E27FC236}">
                <a16:creationId xmlns:a16="http://schemas.microsoft.com/office/drawing/2014/main" id="{4AF3F84A-78B7-0A85-4AC5-B8785664C805}"/>
              </a:ext>
            </a:extLst>
          </p:cNvPr>
          <p:cNvCxnSpPr>
            <a:cxnSpLocks/>
            <a:stCxn id="12" idx="3"/>
            <a:endCxn id="57" idx="1"/>
          </p:cNvCxnSpPr>
          <p:nvPr/>
        </p:nvCxnSpPr>
        <p:spPr>
          <a:xfrm flipV="1">
            <a:off x="2333785" y="2918765"/>
            <a:ext cx="638015" cy="2736"/>
          </a:xfrm>
          <a:prstGeom prst="line">
            <a:avLst/>
          </a:prstGeom>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CDA1730A-0553-4938-2D14-27B6EC2A4427}"/>
              </a:ext>
            </a:extLst>
          </p:cNvPr>
          <p:cNvSpPr/>
          <p:nvPr/>
        </p:nvSpPr>
        <p:spPr>
          <a:xfrm>
            <a:off x="2971800" y="3194505"/>
            <a:ext cx="4787900" cy="516259"/>
          </a:xfrm>
          <a:prstGeom prst="rect">
            <a:avLst/>
          </a:prstGeom>
          <a:noFill/>
          <a:ln>
            <a:solidFill>
              <a:srgbClr val="2B28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a:extLst>
              <a:ext uri="{FF2B5EF4-FFF2-40B4-BE49-F238E27FC236}">
                <a16:creationId xmlns:a16="http://schemas.microsoft.com/office/drawing/2014/main" id="{897D40E9-D7C2-9D8B-60FC-D66158231529}"/>
              </a:ext>
            </a:extLst>
          </p:cNvPr>
          <p:cNvCxnSpPr>
            <a:cxnSpLocks/>
            <a:stCxn id="63" idx="1"/>
            <a:endCxn id="24" idx="3"/>
          </p:cNvCxnSpPr>
          <p:nvPr/>
        </p:nvCxnSpPr>
        <p:spPr>
          <a:xfrm flipH="1">
            <a:off x="7759700" y="3445655"/>
            <a:ext cx="1077434" cy="698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A6F91409-D326-3C2F-FB37-61A7B879FAE2}"/>
              </a:ext>
            </a:extLst>
          </p:cNvPr>
          <p:cNvSpPr txBox="1"/>
          <p:nvPr/>
        </p:nvSpPr>
        <p:spPr>
          <a:xfrm>
            <a:off x="8837134" y="650619"/>
            <a:ext cx="2373156" cy="369332"/>
          </a:xfrm>
          <a:prstGeom prst="rect">
            <a:avLst/>
          </a:prstGeom>
          <a:noFill/>
          <a:ln w="12700">
            <a:solidFill>
              <a:schemeClr val="tx1"/>
            </a:solidFill>
          </a:ln>
        </p:spPr>
        <p:txBody>
          <a:bodyPr wrap="square" rtlCol="0">
            <a:spAutoFit/>
          </a:bodyPr>
          <a:lstStyle/>
          <a:p>
            <a:pPr algn="ctr"/>
            <a:r>
              <a:rPr lang="en-US"/>
              <a:t>Aggregation Method</a:t>
            </a:r>
          </a:p>
        </p:txBody>
      </p:sp>
      <p:sp>
        <p:nvSpPr>
          <p:cNvPr id="35" name="TextBox 34">
            <a:extLst>
              <a:ext uri="{FF2B5EF4-FFF2-40B4-BE49-F238E27FC236}">
                <a16:creationId xmlns:a16="http://schemas.microsoft.com/office/drawing/2014/main" id="{E75CDFF4-A86A-8058-AF1A-785BB68CB6E7}"/>
              </a:ext>
            </a:extLst>
          </p:cNvPr>
          <p:cNvSpPr txBox="1"/>
          <p:nvPr/>
        </p:nvSpPr>
        <p:spPr>
          <a:xfrm>
            <a:off x="185021" y="5425153"/>
            <a:ext cx="2373157" cy="646331"/>
          </a:xfrm>
          <a:prstGeom prst="rect">
            <a:avLst/>
          </a:prstGeom>
          <a:noFill/>
          <a:ln w="12700">
            <a:solidFill>
              <a:schemeClr val="tx1"/>
            </a:solidFill>
          </a:ln>
        </p:spPr>
        <p:txBody>
          <a:bodyPr wrap="square" rtlCol="0">
            <a:spAutoFit/>
          </a:bodyPr>
          <a:lstStyle/>
          <a:p>
            <a:pPr algn="ctr"/>
            <a:r>
              <a:rPr lang="en-US"/>
              <a:t>Set target resolution</a:t>
            </a:r>
          </a:p>
          <a:p>
            <a:pPr algn="ctr"/>
            <a:r>
              <a:rPr lang="en-US"/>
              <a:t>(pixel size)</a:t>
            </a:r>
          </a:p>
        </p:txBody>
      </p:sp>
      <p:sp>
        <p:nvSpPr>
          <p:cNvPr id="38" name="Rectangle 37">
            <a:extLst>
              <a:ext uri="{FF2B5EF4-FFF2-40B4-BE49-F238E27FC236}">
                <a16:creationId xmlns:a16="http://schemas.microsoft.com/office/drawing/2014/main" id="{78FCBF24-2D2C-28BC-4C09-AD53D552497F}"/>
              </a:ext>
            </a:extLst>
          </p:cNvPr>
          <p:cNvSpPr/>
          <p:nvPr/>
        </p:nvSpPr>
        <p:spPr>
          <a:xfrm>
            <a:off x="3098800" y="5463253"/>
            <a:ext cx="4508500" cy="565391"/>
          </a:xfrm>
          <a:prstGeom prst="rect">
            <a:avLst/>
          </a:prstGeom>
          <a:noFill/>
          <a:ln>
            <a:solidFill>
              <a:srgbClr val="2B28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a:extLst>
              <a:ext uri="{FF2B5EF4-FFF2-40B4-BE49-F238E27FC236}">
                <a16:creationId xmlns:a16="http://schemas.microsoft.com/office/drawing/2014/main" id="{5E83596A-DE78-48D6-241E-10F57F921B75}"/>
              </a:ext>
            </a:extLst>
          </p:cNvPr>
          <p:cNvCxnSpPr>
            <a:cxnSpLocks/>
            <a:stCxn id="38" idx="1"/>
            <a:endCxn id="35" idx="3"/>
          </p:cNvCxnSpPr>
          <p:nvPr/>
        </p:nvCxnSpPr>
        <p:spPr>
          <a:xfrm flipH="1">
            <a:off x="2558178" y="5745949"/>
            <a:ext cx="540622" cy="2370"/>
          </a:xfrm>
          <a:prstGeom prst="line">
            <a:avLst/>
          </a:prstGeom>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a16="http://schemas.microsoft.com/office/drawing/2014/main" id="{7CBB8627-CF0F-2477-CA5F-9CB4CC6A601A}"/>
              </a:ext>
            </a:extLst>
          </p:cNvPr>
          <p:cNvSpPr/>
          <p:nvPr/>
        </p:nvSpPr>
        <p:spPr>
          <a:xfrm>
            <a:off x="2971800" y="2660635"/>
            <a:ext cx="4787900" cy="516259"/>
          </a:xfrm>
          <a:prstGeom prst="rect">
            <a:avLst/>
          </a:prstGeom>
          <a:noFill/>
          <a:ln>
            <a:solidFill>
              <a:srgbClr val="2B28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3" name="Picture 62">
            <a:extLst>
              <a:ext uri="{FF2B5EF4-FFF2-40B4-BE49-F238E27FC236}">
                <a16:creationId xmlns:a16="http://schemas.microsoft.com/office/drawing/2014/main" id="{DBF86C80-202A-88DA-CDD4-FEB5C6DE8412}"/>
              </a:ext>
            </a:extLst>
          </p:cNvPr>
          <p:cNvPicPr>
            <a:picLocks noChangeAspect="1"/>
          </p:cNvPicPr>
          <p:nvPr/>
        </p:nvPicPr>
        <p:blipFill>
          <a:blip r:embed="rId5"/>
          <a:stretch>
            <a:fillRect/>
          </a:stretch>
        </p:blipFill>
        <p:spPr>
          <a:xfrm>
            <a:off x="8837134" y="1014618"/>
            <a:ext cx="2373156" cy="4862073"/>
          </a:xfrm>
          <a:prstGeom prst="rect">
            <a:avLst/>
          </a:prstGeom>
        </p:spPr>
      </p:pic>
    </p:spTree>
    <p:extLst>
      <p:ext uri="{BB962C8B-B14F-4D97-AF65-F5344CB8AC3E}">
        <p14:creationId xmlns:p14="http://schemas.microsoft.com/office/powerpoint/2010/main" val="3846589400"/>
      </p:ext>
    </p:extLst>
  </p:cSld>
  <p:clrMapOvr>
    <a:masterClrMapping/>
  </p:clrMapOvr>
  <p:transition spd="slow">
    <p:push/>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31</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1189608" y="1543983"/>
            <a:ext cx="6217920" cy="400110"/>
          </a:xfrm>
          <a:prstGeom prst="rect">
            <a:avLst/>
          </a:prstGeom>
        </p:spPr>
        <p:txBody>
          <a:bodyPr wrap="square" lIns="91440" tIns="45720" rIns="91440" bIns="45720" anchor="t">
            <a:spAutoFit/>
          </a:bodyPr>
          <a:lstStyle/>
          <a:p>
            <a:pPr>
              <a:spcAft>
                <a:spcPts val="1200"/>
              </a:spcAft>
            </a:pPr>
            <a:r>
              <a:rPr lang="en-ZA" sz="2000" b="1">
                <a:solidFill>
                  <a:schemeClr val="accent5">
                    <a:lumMod val="60000"/>
                    <a:lumOff val="40000"/>
                  </a:schemeClr>
                </a:solidFill>
                <a:latin typeface="Open Sans"/>
                <a:ea typeface="Open Sans" panose="020B0606030504020204" pitchFamily="34" charset="0"/>
                <a:cs typeface="Open Sans" panose="020B0606030504020204" pitchFamily="34" charset="0"/>
              </a:rPr>
              <a:t>Raster Calculator</a:t>
            </a:r>
          </a:p>
        </p:txBody>
      </p:sp>
      <p:sp>
        <p:nvSpPr>
          <p:cNvPr id="3" name="TextBox 2">
            <a:extLst>
              <a:ext uri="{FF2B5EF4-FFF2-40B4-BE49-F238E27FC236}">
                <a16:creationId xmlns:a16="http://schemas.microsoft.com/office/drawing/2014/main" id="{DD7F9CFB-8CC1-7D15-4575-77BD40DC7E2A}"/>
              </a:ext>
            </a:extLst>
          </p:cNvPr>
          <p:cNvSpPr txBox="1"/>
          <p:nvPr/>
        </p:nvSpPr>
        <p:spPr>
          <a:xfrm>
            <a:off x="1189608" y="1847057"/>
            <a:ext cx="9716815" cy="1323439"/>
          </a:xfrm>
          <a:prstGeom prst="rect">
            <a:avLst/>
          </a:prstGeom>
          <a:noFill/>
        </p:spPr>
        <p:txBody>
          <a:bodyPr wrap="square" rtlCol="0">
            <a:spAutoFit/>
          </a:bodyPr>
          <a:lstStyle/>
          <a:p>
            <a:endParaRPr lang="en-US" sz="200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Wingdings" panose="05000000000000000000" pitchFamily="2" charset="2"/>
              <a:buChar char="q"/>
            </a:pPr>
            <a:r>
              <a:rPr lang="en-US" sz="2000">
                <a:latin typeface="Open Sans" panose="020B0606030504020204" pitchFamily="34" charset="0"/>
                <a:ea typeface="Open Sans" panose="020B0606030504020204" pitchFamily="34" charset="0"/>
                <a:cs typeface="Open Sans" panose="020B0606030504020204" pitchFamily="34" charset="0"/>
              </a:rPr>
              <a:t>One of the advantages of raster data is the ability to </a:t>
            </a:r>
            <a:r>
              <a:rPr lang="en-US" sz="2000" b="1">
                <a:latin typeface="Open Sans" panose="020B0606030504020204" pitchFamily="34" charset="0"/>
                <a:ea typeface="Open Sans" panose="020B0606030504020204" pitchFamily="34" charset="0"/>
                <a:cs typeface="Open Sans" panose="020B0606030504020204" pitchFamily="34" charset="0"/>
              </a:rPr>
              <a:t>perform calculations </a:t>
            </a:r>
            <a:r>
              <a:rPr lang="en-US" sz="2000">
                <a:latin typeface="Open Sans" panose="020B0606030504020204" pitchFamily="34" charset="0"/>
                <a:ea typeface="Open Sans" panose="020B0606030504020204" pitchFamily="34" charset="0"/>
                <a:cs typeface="Open Sans" panose="020B0606030504020204" pitchFamily="34" charset="0"/>
              </a:rPr>
              <a:t>on the pixel values</a:t>
            </a:r>
            <a:endParaRPr lang="en-US" sz="2000" b="1">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Wingdings" panose="05000000000000000000" pitchFamily="2" charset="2"/>
              <a:buChar char="q"/>
            </a:pPr>
            <a:r>
              <a:rPr lang="en-US" sz="2000">
                <a:latin typeface="Open Sans" panose="020B0606030504020204" pitchFamily="34" charset="0"/>
                <a:ea typeface="Open Sans" panose="020B0606030504020204" pitchFamily="34" charset="0"/>
                <a:cs typeface="Open Sans" panose="020B0606030504020204" pitchFamily="34" charset="0"/>
              </a:rPr>
              <a:t>The </a:t>
            </a:r>
            <a:r>
              <a:rPr lang="en-US" sz="2000" b="1">
                <a:latin typeface="Open Sans" panose="020B0606030504020204" pitchFamily="34" charset="0"/>
                <a:ea typeface="Open Sans" panose="020B0606030504020204" pitchFamily="34" charset="0"/>
                <a:cs typeface="Open Sans" panose="020B0606030504020204" pitchFamily="34" charset="0"/>
              </a:rPr>
              <a:t>Raster Calculator </a:t>
            </a:r>
            <a:r>
              <a:rPr lang="en-US" sz="2000">
                <a:latin typeface="Open Sans" panose="020B0606030504020204" pitchFamily="34" charset="0"/>
                <a:ea typeface="Open Sans" panose="020B0606030504020204" pitchFamily="34" charset="0"/>
                <a:cs typeface="Open Sans" panose="020B0606030504020204" pitchFamily="34" charset="0"/>
              </a:rPr>
              <a:t>enables users to perform calculations on all pixels</a:t>
            </a:r>
          </a:p>
        </p:txBody>
      </p:sp>
      <p:sp>
        <p:nvSpPr>
          <p:cNvPr id="7" name="Title 10">
            <a:extLst>
              <a:ext uri="{FF2B5EF4-FFF2-40B4-BE49-F238E27FC236}">
                <a16:creationId xmlns:a16="http://schemas.microsoft.com/office/drawing/2014/main" id="{55706006-6393-8AD7-A670-BE95550C6C8D}"/>
              </a:ext>
            </a:extLst>
          </p:cNvPr>
          <p:cNvSpPr txBox="1">
            <a:spLocks/>
          </p:cNvSpPr>
          <p:nvPr/>
        </p:nvSpPr>
        <p:spPr>
          <a:xfrm>
            <a:off x="256898" y="-27721"/>
            <a:ext cx="7150630" cy="141404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500">
                <a:latin typeface="Open Sans"/>
                <a:ea typeface="Open Sans" panose="020B0606030504020204" pitchFamily="34" charset="0"/>
                <a:cs typeface="Open Sans" panose="020B0606030504020204" pitchFamily="34" charset="0"/>
                <a:sym typeface="Bodoni SvtyTwo ITC TT-Book"/>
              </a:rPr>
              <a:t>3.4 </a:t>
            </a:r>
            <a:r>
              <a:rPr lang="en-US" sz="3500">
                <a:latin typeface="Open Sans"/>
                <a:ea typeface="Open Sans" panose="020B0606030504020204" pitchFamily="34" charset="0"/>
                <a:cs typeface="Open Sans" panose="020B0606030504020204" pitchFamily="34" charset="0"/>
                <a:sym typeface="Bodoni SvtyTwo ITC TT-Book"/>
              </a:rPr>
              <a:t>Working with Raster Data</a:t>
            </a:r>
            <a:endParaRPr lang="en-GB" sz="3500">
              <a:latin typeface="Open Sans"/>
              <a:ea typeface="Open Sans" panose="020B0606030504020204" pitchFamily="34" charset="0"/>
              <a:cs typeface="Open Sans" panose="020B0606030504020204" pitchFamily="34" charset="0"/>
              <a:sym typeface="Bodoni SvtyTwo ITC TT-Book"/>
            </a:endParaRPr>
          </a:p>
        </p:txBody>
      </p:sp>
      <p:pic>
        <p:nvPicPr>
          <p:cNvPr id="15" name="Picture 14">
            <a:extLst>
              <a:ext uri="{FF2B5EF4-FFF2-40B4-BE49-F238E27FC236}">
                <a16:creationId xmlns:a16="http://schemas.microsoft.com/office/drawing/2014/main" id="{7E54BE53-A2DF-836A-82E4-6CF77D816E5A}"/>
              </a:ext>
            </a:extLst>
          </p:cNvPr>
          <p:cNvPicPr>
            <a:picLocks noChangeAspect="1"/>
          </p:cNvPicPr>
          <p:nvPr/>
        </p:nvPicPr>
        <p:blipFill>
          <a:blip r:embed="rId4"/>
          <a:stretch>
            <a:fillRect/>
          </a:stretch>
        </p:blipFill>
        <p:spPr>
          <a:xfrm>
            <a:off x="1570608" y="3429000"/>
            <a:ext cx="5934007" cy="2120900"/>
          </a:xfrm>
          <a:prstGeom prst="rect">
            <a:avLst/>
          </a:prstGeom>
        </p:spPr>
      </p:pic>
    </p:spTree>
    <p:extLst>
      <p:ext uri="{BB962C8B-B14F-4D97-AF65-F5344CB8AC3E}">
        <p14:creationId xmlns:p14="http://schemas.microsoft.com/office/powerpoint/2010/main" val="1689164316"/>
      </p:ext>
    </p:extLst>
  </p:cSld>
  <p:clrMapOvr>
    <a:masterClrMapping/>
  </p:clrMapOvr>
  <p:transition spd="slow">
    <p:push/>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32</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1189608" y="1543983"/>
            <a:ext cx="6217920" cy="400110"/>
          </a:xfrm>
          <a:prstGeom prst="rect">
            <a:avLst/>
          </a:prstGeom>
        </p:spPr>
        <p:txBody>
          <a:bodyPr wrap="square" lIns="91440" tIns="45720" rIns="91440" bIns="45720" anchor="t">
            <a:spAutoFit/>
          </a:bodyPr>
          <a:lstStyle/>
          <a:p>
            <a:pPr>
              <a:spcAft>
                <a:spcPts val="1200"/>
              </a:spcAft>
            </a:pPr>
            <a:r>
              <a:rPr lang="en-ZA" sz="2000" b="1">
                <a:solidFill>
                  <a:schemeClr val="accent5">
                    <a:lumMod val="60000"/>
                    <a:lumOff val="40000"/>
                  </a:schemeClr>
                </a:solidFill>
                <a:latin typeface="Open Sans"/>
                <a:ea typeface="Open Sans" panose="020B0606030504020204" pitchFamily="34" charset="0"/>
                <a:cs typeface="Open Sans" panose="020B0606030504020204" pitchFamily="34" charset="0"/>
              </a:rPr>
              <a:t>Raster Calculator</a:t>
            </a:r>
          </a:p>
        </p:txBody>
      </p:sp>
      <p:sp>
        <p:nvSpPr>
          <p:cNvPr id="7" name="Title 10">
            <a:extLst>
              <a:ext uri="{FF2B5EF4-FFF2-40B4-BE49-F238E27FC236}">
                <a16:creationId xmlns:a16="http://schemas.microsoft.com/office/drawing/2014/main" id="{55706006-6393-8AD7-A670-BE95550C6C8D}"/>
              </a:ext>
            </a:extLst>
          </p:cNvPr>
          <p:cNvSpPr txBox="1">
            <a:spLocks/>
          </p:cNvSpPr>
          <p:nvPr/>
        </p:nvSpPr>
        <p:spPr>
          <a:xfrm>
            <a:off x="256898" y="-27721"/>
            <a:ext cx="7150630" cy="141404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500" dirty="0">
                <a:latin typeface="Open Sans"/>
                <a:ea typeface="Open Sans"/>
                <a:cs typeface="Open Sans"/>
                <a:sym typeface="Bodoni SvtyTwo ITC TT-Book"/>
              </a:rPr>
              <a:t>3.4 </a:t>
            </a:r>
            <a:r>
              <a:rPr lang="en-US" sz="3500" dirty="0">
                <a:latin typeface="Open Sans"/>
                <a:ea typeface="Open Sans"/>
                <a:cs typeface="Open Sans"/>
                <a:sym typeface="Bodoni SvtyTwo ITC TT-Book"/>
              </a:rPr>
              <a:t>Working with Raster Data</a:t>
            </a:r>
            <a:endParaRPr lang="en-GB" sz="3500" dirty="0">
              <a:latin typeface="Open Sans"/>
              <a:ea typeface="Open Sans"/>
              <a:cs typeface="Open Sans"/>
            </a:endParaRPr>
          </a:p>
        </p:txBody>
      </p:sp>
      <p:pic>
        <p:nvPicPr>
          <p:cNvPr id="4" name="Picture 3">
            <a:extLst>
              <a:ext uri="{FF2B5EF4-FFF2-40B4-BE49-F238E27FC236}">
                <a16:creationId xmlns:a16="http://schemas.microsoft.com/office/drawing/2014/main" id="{50E9A347-B70C-F7D7-FF97-2869F6342651}"/>
              </a:ext>
            </a:extLst>
          </p:cNvPr>
          <p:cNvPicPr>
            <a:picLocks noChangeAspect="1"/>
          </p:cNvPicPr>
          <p:nvPr/>
        </p:nvPicPr>
        <p:blipFill>
          <a:blip r:embed="rId4"/>
          <a:stretch>
            <a:fillRect/>
          </a:stretch>
        </p:blipFill>
        <p:spPr>
          <a:xfrm>
            <a:off x="6841706" y="977900"/>
            <a:ext cx="4739229" cy="5295900"/>
          </a:xfrm>
          <a:prstGeom prst="rect">
            <a:avLst/>
          </a:prstGeom>
        </p:spPr>
      </p:pic>
      <p:sp>
        <p:nvSpPr>
          <p:cNvPr id="8" name="TextBox 7">
            <a:extLst>
              <a:ext uri="{FF2B5EF4-FFF2-40B4-BE49-F238E27FC236}">
                <a16:creationId xmlns:a16="http://schemas.microsoft.com/office/drawing/2014/main" id="{27DB2764-68C4-2B88-128B-0A34FD1FDD2A}"/>
              </a:ext>
            </a:extLst>
          </p:cNvPr>
          <p:cNvSpPr txBox="1"/>
          <p:nvPr/>
        </p:nvSpPr>
        <p:spPr>
          <a:xfrm>
            <a:off x="1189609" y="1847057"/>
            <a:ext cx="5147692" cy="1938992"/>
          </a:xfrm>
          <a:prstGeom prst="rect">
            <a:avLst/>
          </a:prstGeom>
          <a:noFill/>
        </p:spPr>
        <p:txBody>
          <a:bodyPr wrap="square" rtlCol="0">
            <a:spAutoFit/>
          </a:bodyPr>
          <a:lstStyle/>
          <a:p>
            <a:endParaRPr lang="en-US" sz="200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Wingdings" panose="05000000000000000000" pitchFamily="2" charset="2"/>
              <a:buChar char="q"/>
            </a:pPr>
            <a:r>
              <a:rPr lang="en-US" sz="2000">
                <a:latin typeface="Open Sans" panose="020B0606030504020204" pitchFamily="34" charset="0"/>
                <a:ea typeface="Open Sans" panose="020B0606030504020204" pitchFamily="34" charset="0"/>
                <a:cs typeface="Open Sans" panose="020B0606030504020204" pitchFamily="34" charset="0"/>
              </a:rPr>
              <a:t>Users can enter an expression using </a:t>
            </a:r>
            <a:r>
              <a:rPr lang="en-US" sz="2000" b="1">
                <a:latin typeface="Open Sans" panose="020B0606030504020204" pitchFamily="34" charset="0"/>
                <a:ea typeface="Open Sans" panose="020B0606030504020204" pitchFamily="34" charset="0"/>
                <a:cs typeface="Open Sans" panose="020B0606030504020204" pitchFamily="34" charset="0"/>
              </a:rPr>
              <a:t>logical</a:t>
            </a:r>
            <a:r>
              <a:rPr lang="en-US" sz="2000">
                <a:latin typeface="Open Sans" panose="020B0606030504020204" pitchFamily="34" charset="0"/>
                <a:ea typeface="Open Sans" panose="020B0606030504020204" pitchFamily="34" charset="0"/>
                <a:cs typeface="Open Sans" panose="020B0606030504020204" pitchFamily="34" charset="0"/>
              </a:rPr>
              <a:t> and </a:t>
            </a:r>
            <a:r>
              <a:rPr lang="en-US" sz="2000" b="1">
                <a:latin typeface="Open Sans" panose="020B0606030504020204" pitchFamily="34" charset="0"/>
                <a:ea typeface="Open Sans" panose="020B0606030504020204" pitchFamily="34" charset="0"/>
                <a:cs typeface="Open Sans" panose="020B0606030504020204" pitchFamily="34" charset="0"/>
              </a:rPr>
              <a:t>mathematical</a:t>
            </a:r>
            <a:r>
              <a:rPr lang="en-US" sz="2000">
                <a:latin typeface="Open Sans" panose="020B0606030504020204" pitchFamily="34" charset="0"/>
                <a:ea typeface="Open Sans" panose="020B0606030504020204" pitchFamily="34" charset="0"/>
                <a:cs typeface="Open Sans" panose="020B0606030504020204" pitchFamily="34" charset="0"/>
              </a:rPr>
              <a:t> operators</a:t>
            </a:r>
          </a:p>
          <a:p>
            <a:pPr marL="342900" indent="-342900">
              <a:buFont typeface="Wingdings" panose="05000000000000000000" pitchFamily="2" charset="2"/>
              <a:buChar char="q"/>
            </a:pPr>
            <a:r>
              <a:rPr lang="en-US" sz="2000">
                <a:latin typeface="Open Sans" panose="020B0606030504020204" pitchFamily="34" charset="0"/>
                <a:ea typeface="Open Sans" panose="020B0606030504020204" pitchFamily="34" charset="0"/>
                <a:cs typeface="Open Sans" panose="020B0606030504020204" pitchFamily="34" charset="0"/>
              </a:rPr>
              <a:t>Examples:</a:t>
            </a:r>
          </a:p>
          <a:p>
            <a:pPr marL="800100" lvl="1" indent="-342900">
              <a:buFont typeface="Wingdings" panose="05000000000000000000" pitchFamily="2" charset="2"/>
              <a:buChar char="§"/>
            </a:pPr>
            <a:r>
              <a:rPr lang="en-US" sz="2000">
                <a:latin typeface="Open Sans" panose="020B0606030504020204" pitchFamily="34" charset="0"/>
                <a:ea typeface="Open Sans" panose="020B0606030504020204" pitchFamily="34" charset="0"/>
                <a:cs typeface="Open Sans" panose="020B0606030504020204" pitchFamily="34" charset="0"/>
              </a:rPr>
              <a:t>Unit conversions</a:t>
            </a:r>
          </a:p>
          <a:p>
            <a:pPr marL="800100" lvl="1" indent="-342900">
              <a:buFont typeface="Wingdings" panose="05000000000000000000" pitchFamily="2" charset="2"/>
              <a:buChar char="§"/>
            </a:pPr>
            <a:r>
              <a:rPr lang="en-US" sz="2000">
                <a:latin typeface="Open Sans" panose="020B0606030504020204" pitchFamily="34" charset="0"/>
                <a:ea typeface="Open Sans" panose="020B0606030504020204" pitchFamily="34" charset="0"/>
                <a:cs typeface="Open Sans" panose="020B0606030504020204" pitchFamily="34" charset="0"/>
              </a:rPr>
              <a:t>Set null values to zeroes </a:t>
            </a:r>
          </a:p>
        </p:txBody>
      </p:sp>
    </p:spTree>
    <p:extLst>
      <p:ext uri="{BB962C8B-B14F-4D97-AF65-F5344CB8AC3E}">
        <p14:creationId xmlns:p14="http://schemas.microsoft.com/office/powerpoint/2010/main" val="4052285299"/>
      </p:ext>
    </p:extLst>
  </p:cSld>
  <p:clrMapOvr>
    <a:masterClrMapping/>
  </p:clrMapOvr>
  <p:transition spd="slow">
    <p:push/>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33</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1189608" y="1543983"/>
            <a:ext cx="6217920" cy="400110"/>
          </a:xfrm>
          <a:prstGeom prst="rect">
            <a:avLst/>
          </a:prstGeom>
        </p:spPr>
        <p:txBody>
          <a:bodyPr wrap="square" lIns="91440" tIns="45720" rIns="91440" bIns="45720" anchor="t">
            <a:spAutoFit/>
          </a:bodyPr>
          <a:lstStyle/>
          <a:p>
            <a:pPr>
              <a:spcAft>
                <a:spcPts val="1200"/>
              </a:spcAft>
            </a:pPr>
            <a:r>
              <a:rPr lang="en-ZA" sz="2000" b="1">
                <a:solidFill>
                  <a:schemeClr val="accent5">
                    <a:lumMod val="60000"/>
                    <a:lumOff val="40000"/>
                  </a:schemeClr>
                </a:solidFill>
                <a:latin typeface="Open Sans"/>
                <a:ea typeface="Open Sans" panose="020B0606030504020204" pitchFamily="34" charset="0"/>
                <a:cs typeface="Open Sans" panose="020B0606030504020204" pitchFamily="34" charset="0"/>
              </a:rPr>
              <a:t>Merge Raster (Mosaic)</a:t>
            </a:r>
          </a:p>
        </p:txBody>
      </p:sp>
      <p:sp>
        <p:nvSpPr>
          <p:cNvPr id="7" name="Title 10">
            <a:extLst>
              <a:ext uri="{FF2B5EF4-FFF2-40B4-BE49-F238E27FC236}">
                <a16:creationId xmlns:a16="http://schemas.microsoft.com/office/drawing/2014/main" id="{55706006-6393-8AD7-A670-BE95550C6C8D}"/>
              </a:ext>
            </a:extLst>
          </p:cNvPr>
          <p:cNvSpPr txBox="1">
            <a:spLocks/>
          </p:cNvSpPr>
          <p:nvPr/>
        </p:nvSpPr>
        <p:spPr>
          <a:xfrm>
            <a:off x="256898" y="-27721"/>
            <a:ext cx="7150630" cy="141404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500">
                <a:latin typeface="Open Sans"/>
                <a:ea typeface="Open Sans" panose="020B0606030504020204" pitchFamily="34" charset="0"/>
                <a:cs typeface="Open Sans" panose="020B0606030504020204" pitchFamily="34" charset="0"/>
                <a:sym typeface="Bodoni SvtyTwo ITC TT-Book"/>
              </a:rPr>
              <a:t>3.4 </a:t>
            </a:r>
            <a:r>
              <a:rPr lang="en-US" sz="3500">
                <a:latin typeface="Open Sans"/>
                <a:ea typeface="Open Sans" panose="020B0606030504020204" pitchFamily="34" charset="0"/>
                <a:cs typeface="Open Sans" panose="020B0606030504020204" pitchFamily="34" charset="0"/>
                <a:sym typeface="Bodoni SvtyTwo ITC TT-Book"/>
              </a:rPr>
              <a:t>Working with Raster Data</a:t>
            </a:r>
            <a:endParaRPr lang="en-GB" sz="3500">
              <a:latin typeface="Open Sans"/>
              <a:ea typeface="Open Sans" panose="020B0606030504020204" pitchFamily="34" charset="0"/>
              <a:cs typeface="Open Sans" panose="020B0606030504020204" pitchFamily="34" charset="0"/>
              <a:sym typeface="Bodoni SvtyTwo ITC TT-Book"/>
            </a:endParaRPr>
          </a:p>
        </p:txBody>
      </p:sp>
      <p:sp>
        <p:nvSpPr>
          <p:cNvPr id="2" name="TextBox 1">
            <a:extLst>
              <a:ext uri="{FF2B5EF4-FFF2-40B4-BE49-F238E27FC236}">
                <a16:creationId xmlns:a16="http://schemas.microsoft.com/office/drawing/2014/main" id="{20C56CD0-3ABC-EACE-8542-D3E9D844697D}"/>
              </a:ext>
            </a:extLst>
          </p:cNvPr>
          <p:cNvSpPr txBox="1"/>
          <p:nvPr/>
        </p:nvSpPr>
        <p:spPr>
          <a:xfrm>
            <a:off x="1189608" y="1847057"/>
            <a:ext cx="6633591" cy="2246769"/>
          </a:xfrm>
          <a:prstGeom prst="rect">
            <a:avLst/>
          </a:prstGeom>
          <a:noFill/>
        </p:spPr>
        <p:txBody>
          <a:bodyPr wrap="square" rtlCol="0">
            <a:spAutoFit/>
          </a:bodyPr>
          <a:lstStyle/>
          <a:p>
            <a:endParaRPr lang="en-US" sz="200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Wingdings" panose="05000000000000000000" pitchFamily="2" charset="2"/>
              <a:buChar char="q"/>
            </a:pPr>
            <a:r>
              <a:rPr lang="en-US" sz="2000">
                <a:latin typeface="Open Sans" panose="020B0606030504020204" pitchFamily="34" charset="0"/>
                <a:ea typeface="Open Sans" panose="020B0606030504020204" pitchFamily="34" charset="0"/>
                <a:cs typeface="Open Sans" panose="020B0606030504020204" pitchFamily="34" charset="0"/>
              </a:rPr>
              <a:t>It is sometimes necessary to </a:t>
            </a:r>
            <a:r>
              <a:rPr lang="en-US" sz="2000" b="1">
                <a:latin typeface="Open Sans" panose="020B0606030504020204" pitchFamily="34" charset="0"/>
                <a:ea typeface="Open Sans" panose="020B0606030504020204" pitchFamily="34" charset="0"/>
                <a:cs typeface="Open Sans" panose="020B0606030504020204" pitchFamily="34" charset="0"/>
              </a:rPr>
              <a:t>combine raster files </a:t>
            </a:r>
            <a:r>
              <a:rPr lang="en-US" sz="2000">
                <a:latin typeface="Open Sans" panose="020B0606030504020204" pitchFamily="34" charset="0"/>
                <a:ea typeface="Open Sans" panose="020B0606030504020204" pitchFamily="34" charset="0"/>
                <a:cs typeface="Open Sans" panose="020B0606030504020204" pitchFamily="34" charset="0"/>
              </a:rPr>
              <a:t>together to cover the entire target area</a:t>
            </a:r>
          </a:p>
          <a:p>
            <a:pPr marL="800100" lvl="1" indent="-342900">
              <a:buFont typeface="Wingdings" panose="05000000000000000000" pitchFamily="2" charset="2"/>
              <a:buChar char="§"/>
            </a:pPr>
            <a:r>
              <a:rPr lang="en-US" sz="2000" b="1">
                <a:latin typeface="Open Sans" panose="020B0606030504020204" pitchFamily="34" charset="0"/>
                <a:ea typeface="Open Sans" panose="020B0606030504020204" pitchFamily="34" charset="0"/>
                <a:cs typeface="Open Sans" panose="020B0606030504020204" pitchFamily="34" charset="0"/>
              </a:rPr>
              <a:t>Remote sensed data </a:t>
            </a:r>
            <a:r>
              <a:rPr lang="en-US" sz="2000">
                <a:latin typeface="Open Sans" panose="020B0606030504020204" pitchFamily="34" charset="0"/>
                <a:ea typeface="Open Sans" panose="020B0606030504020204" pitchFamily="34" charset="0"/>
                <a:cs typeface="Open Sans" panose="020B0606030504020204" pitchFamily="34" charset="0"/>
              </a:rPr>
              <a:t>(e.g. digital elevation models) are often release in rectangular ‘tiles’ which do not align to national boundaries</a:t>
            </a:r>
          </a:p>
          <a:p>
            <a:pPr marL="342900" indent="-342900">
              <a:buFont typeface="Wingdings" panose="05000000000000000000" pitchFamily="2" charset="2"/>
              <a:buChar char="q"/>
            </a:pPr>
            <a:r>
              <a:rPr lang="en-US" sz="2000">
                <a:latin typeface="Open Sans" panose="020B0606030504020204" pitchFamily="34" charset="0"/>
                <a:ea typeface="Open Sans" panose="020B0606030504020204" pitchFamily="34" charset="0"/>
                <a:cs typeface="Open Sans" panose="020B0606030504020204" pitchFamily="34" charset="0"/>
              </a:rPr>
              <a:t>To combine rasters, use the </a:t>
            </a:r>
            <a:r>
              <a:rPr lang="en-US" sz="2000" b="1">
                <a:latin typeface="Open Sans" panose="020B0606030504020204" pitchFamily="34" charset="0"/>
                <a:ea typeface="Open Sans" panose="020B0606030504020204" pitchFamily="34" charset="0"/>
                <a:cs typeface="Open Sans" panose="020B0606030504020204" pitchFamily="34" charset="0"/>
              </a:rPr>
              <a:t>merge</a:t>
            </a:r>
            <a:r>
              <a:rPr lang="en-US" sz="2000">
                <a:latin typeface="Open Sans" panose="020B0606030504020204" pitchFamily="34" charset="0"/>
                <a:ea typeface="Open Sans" panose="020B0606030504020204" pitchFamily="34" charset="0"/>
                <a:cs typeface="Open Sans" panose="020B0606030504020204" pitchFamily="34" charset="0"/>
              </a:rPr>
              <a:t> tool in QGIS:</a:t>
            </a:r>
          </a:p>
        </p:txBody>
      </p:sp>
      <p:pic>
        <p:nvPicPr>
          <p:cNvPr id="9" name="Picture 8">
            <a:extLst>
              <a:ext uri="{FF2B5EF4-FFF2-40B4-BE49-F238E27FC236}">
                <a16:creationId xmlns:a16="http://schemas.microsoft.com/office/drawing/2014/main" id="{174ACC2F-3030-59CF-C086-29FC0F7E22B9}"/>
              </a:ext>
            </a:extLst>
          </p:cNvPr>
          <p:cNvPicPr>
            <a:picLocks noChangeAspect="1"/>
          </p:cNvPicPr>
          <p:nvPr/>
        </p:nvPicPr>
        <p:blipFill>
          <a:blip r:embed="rId4"/>
          <a:stretch>
            <a:fillRect/>
          </a:stretch>
        </p:blipFill>
        <p:spPr>
          <a:xfrm>
            <a:off x="7590116" y="1543983"/>
            <a:ext cx="4003624" cy="4449775"/>
          </a:xfrm>
          <a:prstGeom prst="rect">
            <a:avLst/>
          </a:prstGeom>
        </p:spPr>
      </p:pic>
      <p:pic>
        <p:nvPicPr>
          <p:cNvPr id="11" name="Picture 10">
            <a:extLst>
              <a:ext uri="{FF2B5EF4-FFF2-40B4-BE49-F238E27FC236}">
                <a16:creationId xmlns:a16="http://schemas.microsoft.com/office/drawing/2014/main" id="{B3AF082F-725F-D347-4939-8E50E5DD85C4}"/>
              </a:ext>
            </a:extLst>
          </p:cNvPr>
          <p:cNvPicPr>
            <a:picLocks noChangeAspect="1"/>
          </p:cNvPicPr>
          <p:nvPr/>
        </p:nvPicPr>
        <p:blipFill>
          <a:blip r:embed="rId5"/>
          <a:stretch>
            <a:fillRect/>
          </a:stretch>
        </p:blipFill>
        <p:spPr>
          <a:xfrm>
            <a:off x="597589" y="4093826"/>
            <a:ext cx="7401958" cy="2229161"/>
          </a:xfrm>
          <a:prstGeom prst="rect">
            <a:avLst/>
          </a:prstGeom>
        </p:spPr>
      </p:pic>
    </p:spTree>
    <p:extLst>
      <p:ext uri="{BB962C8B-B14F-4D97-AF65-F5344CB8AC3E}">
        <p14:creationId xmlns:p14="http://schemas.microsoft.com/office/powerpoint/2010/main" val="319850362"/>
      </p:ext>
    </p:extLst>
  </p:cSld>
  <p:clrMapOvr>
    <a:masterClrMapping/>
  </p:clrMapOvr>
  <p:transition spd="slow">
    <p:push/>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34</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1189608" y="1543983"/>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QGIS Tutorials</a:t>
            </a:r>
          </a:p>
        </p:txBody>
      </p:sp>
      <p:sp>
        <p:nvSpPr>
          <p:cNvPr id="7" name="Title 10">
            <a:extLst>
              <a:ext uri="{FF2B5EF4-FFF2-40B4-BE49-F238E27FC236}">
                <a16:creationId xmlns:a16="http://schemas.microsoft.com/office/drawing/2014/main" id="{55706006-6393-8AD7-A670-BE95550C6C8D}"/>
              </a:ext>
            </a:extLst>
          </p:cNvPr>
          <p:cNvSpPr txBox="1">
            <a:spLocks/>
          </p:cNvSpPr>
          <p:nvPr/>
        </p:nvSpPr>
        <p:spPr>
          <a:xfrm>
            <a:off x="256897" y="-27721"/>
            <a:ext cx="10691840" cy="141404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500" dirty="0">
                <a:latin typeface="Open Sans"/>
                <a:ea typeface="Open Sans" panose="020B0606030504020204" pitchFamily="34" charset="0"/>
                <a:cs typeface="Open Sans" panose="020B0606030504020204" pitchFamily="34" charset="0"/>
                <a:sym typeface="Bodoni SvtyTwo ITC TT-Book"/>
              </a:rPr>
              <a:t>Lecture 3 Appendix: Supplemental QGIS Tutorials</a:t>
            </a:r>
            <a:endParaRPr lang="en-GB" sz="3500" dirty="0">
              <a:latin typeface="Open Sans"/>
              <a:ea typeface="Open Sans" panose="020B0606030504020204" pitchFamily="34" charset="0"/>
              <a:cs typeface="Open Sans" panose="020B0606030504020204" pitchFamily="34" charset="0"/>
              <a:sym typeface="Bodoni SvtyTwo ITC TT-Book"/>
            </a:endParaRPr>
          </a:p>
        </p:txBody>
      </p:sp>
      <p:sp>
        <p:nvSpPr>
          <p:cNvPr id="2" name="TextBox 1">
            <a:extLst>
              <a:ext uri="{FF2B5EF4-FFF2-40B4-BE49-F238E27FC236}">
                <a16:creationId xmlns:a16="http://schemas.microsoft.com/office/drawing/2014/main" id="{20C56CD0-3ABC-EACE-8542-D3E9D844697D}"/>
              </a:ext>
            </a:extLst>
          </p:cNvPr>
          <p:cNvSpPr txBox="1"/>
          <p:nvPr/>
        </p:nvSpPr>
        <p:spPr>
          <a:xfrm>
            <a:off x="1189608" y="1847057"/>
            <a:ext cx="9157550" cy="3600986"/>
          </a:xfrm>
          <a:prstGeom prst="rect">
            <a:avLst/>
          </a:prstGeom>
          <a:noFill/>
        </p:spPr>
        <p:txBody>
          <a:bodyPr wrap="square" rtlCol="0">
            <a:spAutoFit/>
          </a:bodyPr>
          <a:lstStyle/>
          <a:p>
            <a:endParaRPr lang="en-US" sz="2000" dirty="0">
              <a:latin typeface="Open Sans" panose="020B0606030504020204" pitchFamily="34" charset="0"/>
              <a:ea typeface="Open Sans" panose="020B0606030504020204" pitchFamily="34" charset="0"/>
              <a:cs typeface="Open Sans" panose="020B0606030504020204" pitchFamily="34" charset="0"/>
            </a:endParaRPr>
          </a:p>
          <a:p>
            <a:r>
              <a:rPr lang="en-US" sz="2000" dirty="0">
                <a:latin typeface="Open Sans" panose="020B0606030504020204" pitchFamily="34" charset="0"/>
                <a:ea typeface="Open Sans" panose="020B0606030504020204" pitchFamily="34" charset="0"/>
                <a:cs typeface="Open Sans" panose="020B0606030504020204" pitchFamily="34" charset="0"/>
              </a:rPr>
              <a:t>For course participants with limited prior experience using GIS software, you may wish to supplement the contents of this course with QGIS Tutorials</a:t>
            </a:r>
          </a:p>
          <a:p>
            <a:endParaRPr lang="en-US" sz="2000" dirty="0">
              <a:latin typeface="Open Sans" panose="020B0606030504020204" pitchFamily="34" charset="0"/>
              <a:ea typeface="Open Sans" panose="020B0606030504020204" pitchFamily="34" charset="0"/>
              <a:cs typeface="Open Sans" panose="020B0606030504020204" pitchFamily="34" charset="0"/>
            </a:endParaRPr>
          </a:p>
          <a:p>
            <a:pPr algn="ctr"/>
            <a:r>
              <a:rPr lang="en-US" sz="2800" b="1" dirty="0">
                <a:hlinkClick r:id="rId4"/>
              </a:rPr>
              <a:t>QGIS Tutorials and Tips — QGIS Tutorials and Tips</a:t>
            </a:r>
            <a:endParaRPr lang="en-US" sz="2800" b="1" dirty="0"/>
          </a:p>
          <a:p>
            <a:endParaRPr lang="en-US" sz="2000" dirty="0">
              <a:latin typeface="Open Sans" panose="020B0606030504020204" pitchFamily="34" charset="0"/>
              <a:ea typeface="Open Sans" panose="020B0606030504020204" pitchFamily="34" charset="0"/>
              <a:cs typeface="Open Sans" panose="020B0606030504020204" pitchFamily="34" charset="0"/>
            </a:endParaRPr>
          </a:p>
          <a:p>
            <a:r>
              <a:rPr lang="en-US" sz="2000" dirty="0">
                <a:latin typeface="Open Sans" panose="020B0606030504020204" pitchFamily="34" charset="0"/>
                <a:ea typeface="Open Sans" panose="020B0606030504020204" pitchFamily="34" charset="0"/>
                <a:cs typeface="Open Sans" panose="020B0606030504020204" pitchFamily="34" charset="0"/>
              </a:rPr>
              <a:t>This website includes guided exercises on various GIS operations, ranging from basic to advanced. The exercises include </a:t>
            </a:r>
            <a:r>
              <a:rPr lang="en-US" sz="2000" b="1" dirty="0">
                <a:latin typeface="Open Sans" panose="020B0606030504020204" pitchFamily="34" charset="0"/>
                <a:ea typeface="Open Sans" panose="020B0606030504020204" pitchFamily="34" charset="0"/>
                <a:cs typeface="Open Sans" panose="020B0606030504020204" pitchFamily="34" charset="0"/>
              </a:rPr>
              <a:t>sample data </a:t>
            </a:r>
            <a:r>
              <a:rPr lang="en-US" sz="2000" dirty="0">
                <a:latin typeface="Open Sans" panose="020B0606030504020204" pitchFamily="34" charset="0"/>
                <a:ea typeface="Open Sans" panose="020B0606030504020204" pitchFamily="34" charset="0"/>
                <a:cs typeface="Open Sans" panose="020B0606030504020204" pitchFamily="34" charset="0"/>
              </a:rPr>
              <a:t>and </a:t>
            </a:r>
            <a:r>
              <a:rPr lang="en-US" sz="2000" b="1" dirty="0">
                <a:latin typeface="Open Sans" panose="020B0606030504020204" pitchFamily="34" charset="0"/>
                <a:ea typeface="Open Sans" panose="020B0606030504020204" pitchFamily="34" charset="0"/>
                <a:cs typeface="Open Sans" panose="020B0606030504020204" pitchFamily="34" charset="0"/>
              </a:rPr>
              <a:t>step-by-step instructions</a:t>
            </a:r>
            <a:r>
              <a:rPr lang="en-US" sz="2000" dirty="0">
                <a:latin typeface="Open Sans" panose="020B0606030504020204" pitchFamily="34" charset="0"/>
                <a:ea typeface="Open Sans" panose="020B0606030504020204" pitchFamily="34" charset="0"/>
                <a:cs typeface="Open Sans" panose="020B0606030504020204" pitchFamily="34" charset="0"/>
              </a:rPr>
              <a:t>. It is entirely </a:t>
            </a:r>
            <a:r>
              <a:rPr lang="en-US" sz="2000" b="1" dirty="0">
                <a:latin typeface="Open Sans" panose="020B0606030504020204" pitchFamily="34" charset="0"/>
                <a:ea typeface="Open Sans" panose="020B0606030504020204" pitchFamily="34" charset="0"/>
                <a:cs typeface="Open Sans" panose="020B0606030504020204" pitchFamily="34" charset="0"/>
              </a:rPr>
              <a:t>free to use </a:t>
            </a:r>
            <a:r>
              <a:rPr lang="en-US" sz="2000" dirty="0">
                <a:latin typeface="Open Sans" panose="020B0606030504020204" pitchFamily="34" charset="0"/>
                <a:ea typeface="Open Sans" panose="020B0606030504020204" pitchFamily="34" charset="0"/>
                <a:cs typeface="Open Sans" panose="020B0606030504020204" pitchFamily="34" charset="0"/>
              </a:rPr>
              <a:t>and content is available in </a:t>
            </a:r>
            <a:r>
              <a:rPr lang="en-US" sz="2000" b="1" dirty="0">
                <a:latin typeface="Open Sans" panose="020B0606030504020204" pitchFamily="34" charset="0"/>
                <a:ea typeface="Open Sans" panose="020B0606030504020204" pitchFamily="34" charset="0"/>
                <a:cs typeface="Open Sans" panose="020B0606030504020204" pitchFamily="34" charset="0"/>
              </a:rPr>
              <a:t>multiple languages</a:t>
            </a:r>
            <a:r>
              <a:rPr lang="en-US" sz="2000" dirty="0">
                <a:latin typeface="Open Sans" panose="020B0606030504020204" pitchFamily="34" charset="0"/>
                <a:ea typeface="Open Sans" panose="020B0606030504020204" pitchFamily="34" charset="0"/>
                <a:cs typeface="Open Sans" panose="020B0606030504020204" pitchFamily="34" charset="0"/>
              </a:rPr>
              <a:t>. The website also features helpful links to other GIS learning content.</a:t>
            </a:r>
          </a:p>
        </p:txBody>
      </p:sp>
    </p:spTree>
    <p:extLst>
      <p:ext uri="{BB962C8B-B14F-4D97-AF65-F5344CB8AC3E}">
        <p14:creationId xmlns:p14="http://schemas.microsoft.com/office/powerpoint/2010/main" val="753181357"/>
      </p:ext>
    </p:extLst>
  </p:cSld>
  <p:clrMapOvr>
    <a:masterClrMapping/>
  </p:clrMapOvr>
  <p:transition spd="slow">
    <p:push/>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127" name="Google Shape;127;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128" name="Google Shape;128;p4"/>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30" name="Google Shape;130;p4"/>
          <p:cNvSpPr txBox="1"/>
          <p:nvPr/>
        </p:nvSpPr>
        <p:spPr>
          <a:xfrm>
            <a:off x="9027736" y="5114953"/>
            <a:ext cx="2850222"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 dirty="0" err="1">
                <a:solidFill>
                  <a:schemeClr val="lt1"/>
                </a:solidFill>
                <a:latin typeface="Open Sans"/>
                <a:ea typeface="Open Sans"/>
                <a:cs typeface="Open Sans"/>
                <a:sym typeface="Open Sans"/>
              </a:rPr>
              <a:t>Woldeamanuel</a:t>
            </a:r>
            <a:r>
              <a:rPr lang="en-US" sz="800" dirty="0">
                <a:solidFill>
                  <a:schemeClr val="lt1"/>
                </a:solidFill>
                <a:latin typeface="Open Sans"/>
                <a:ea typeface="Open Sans"/>
                <a:cs typeface="Open Sans"/>
                <a:sym typeface="Open Sans"/>
              </a:rPr>
              <a:t>, A. A., Khalid, A., Anand, S., Sahar, T., </a:t>
            </a:r>
            <a:r>
              <a:rPr lang="en-US" sz="800" dirty="0" err="1">
                <a:solidFill>
                  <a:schemeClr val="lt1"/>
                </a:solidFill>
                <a:latin typeface="Open Sans"/>
                <a:ea typeface="Open Sans"/>
                <a:cs typeface="Open Sans"/>
                <a:sym typeface="Open Sans"/>
              </a:rPr>
              <a:t>Saklani</a:t>
            </a:r>
            <a:r>
              <a:rPr lang="en-US" sz="800" dirty="0">
                <a:solidFill>
                  <a:schemeClr val="lt1"/>
                </a:solidFill>
                <a:latin typeface="Open Sans"/>
                <a:ea typeface="Open Sans"/>
                <a:cs typeface="Open Sans"/>
                <a:sym typeface="Open Sans"/>
              </a:rPr>
              <a:t>, A., Sinclair-</a:t>
            </a:r>
            <a:r>
              <a:rPr lang="en-US" sz="800" dirty="0" err="1">
                <a:solidFill>
                  <a:schemeClr val="lt1"/>
                </a:solidFill>
                <a:latin typeface="Open Sans"/>
                <a:ea typeface="Open Sans"/>
                <a:cs typeface="Open Sans"/>
                <a:sym typeface="Open Sans"/>
              </a:rPr>
              <a:t>Lecaros</a:t>
            </a:r>
            <a:r>
              <a:rPr lang="en-US" sz="800" dirty="0">
                <a:solidFill>
                  <a:schemeClr val="lt1"/>
                </a:solidFill>
                <a:latin typeface="Open Sans"/>
                <a:ea typeface="Open Sans"/>
                <a:cs typeface="Open Sans"/>
                <a:sym typeface="Open Sans"/>
              </a:rPr>
              <a:t>, S., Mentis, D., </a:t>
            </a:r>
            <a:r>
              <a:rPr lang="en-US" sz="800" dirty="0" err="1">
                <a:solidFill>
                  <a:schemeClr val="lt1"/>
                </a:solidFill>
                <a:latin typeface="Open Sans"/>
                <a:ea typeface="Open Sans"/>
                <a:cs typeface="Open Sans"/>
                <a:sym typeface="Open Sans"/>
              </a:rPr>
              <a:t>Ronoh</a:t>
            </a:r>
            <a:r>
              <a:rPr lang="en-US" sz="800" dirty="0">
                <a:solidFill>
                  <a:schemeClr val="lt1"/>
                </a:solidFill>
                <a:latin typeface="Open Sans"/>
                <a:ea typeface="Open Sans"/>
                <a:cs typeface="Open Sans"/>
                <a:sym typeface="Open Sans"/>
              </a:rPr>
              <a:t>, D., &amp; Stockman, J., 2023.</a:t>
            </a:r>
            <a:br>
              <a:rPr lang="en-US" sz="800" dirty="0">
                <a:solidFill>
                  <a:schemeClr val="lt1"/>
                </a:solidFill>
                <a:latin typeface="Open Sans"/>
                <a:ea typeface="Open Sans"/>
                <a:cs typeface="Open Sans"/>
                <a:sym typeface="Open Sans"/>
              </a:rPr>
            </a:br>
            <a:r>
              <a:rPr lang="en-US" sz="800" dirty="0">
                <a:solidFill>
                  <a:schemeClr val="lt1"/>
                </a:solidFill>
                <a:latin typeface="Open Sans"/>
                <a:ea typeface="Open Sans"/>
                <a:cs typeface="Open Sans"/>
                <a:sym typeface="Open Sans"/>
              </a:rPr>
              <a:t>Lecture 3: Energy Access Explorer. Release Version 1.0</a:t>
            </a:r>
            <a:br>
              <a:rPr lang="en-US" sz="800" dirty="0">
                <a:solidFill>
                  <a:schemeClr val="lt1"/>
                </a:solidFill>
                <a:latin typeface="Open Sans"/>
                <a:ea typeface="Open Sans"/>
                <a:cs typeface="Open Sans"/>
                <a:sym typeface="Open Sans"/>
              </a:rPr>
            </a:br>
            <a:r>
              <a:rPr lang="en-US" sz="800" dirty="0">
                <a:solidFill>
                  <a:schemeClr val="lt1"/>
                </a:solidFill>
                <a:latin typeface="Open Sans"/>
                <a:ea typeface="Open Sans"/>
                <a:cs typeface="Open Sans"/>
                <a:sym typeface="Open Sans"/>
              </a:rPr>
              <a:t> [online presentation]. Climate Compatible Growth </a:t>
            </a:r>
            <a:r>
              <a:rPr lang="en-US" sz="800" dirty="0" err="1">
                <a:solidFill>
                  <a:schemeClr val="lt1"/>
                </a:solidFill>
                <a:latin typeface="Open Sans"/>
                <a:ea typeface="Open Sans"/>
                <a:cs typeface="Open Sans"/>
                <a:sym typeface="Open Sans"/>
              </a:rPr>
              <a:t>Programme</a:t>
            </a:r>
            <a:r>
              <a:rPr lang="en-US" sz="800" dirty="0">
                <a:solidFill>
                  <a:schemeClr val="lt1"/>
                </a:solidFill>
                <a:latin typeface="Open Sans"/>
                <a:ea typeface="Open Sans"/>
                <a:cs typeface="Open Sans"/>
                <a:sym typeface="Open Sans"/>
              </a:rPr>
              <a:t>, World Resource Institute</a:t>
            </a:r>
            <a:endParaRPr dirty="0"/>
          </a:p>
        </p:txBody>
      </p:sp>
      <p:sp>
        <p:nvSpPr>
          <p:cNvPr id="131" name="Google Shape;131;p4"/>
          <p:cNvSpPr txBox="1"/>
          <p:nvPr/>
        </p:nvSpPr>
        <p:spPr>
          <a:xfrm>
            <a:off x="9266839" y="2883713"/>
            <a:ext cx="2372017"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00" b="1" i="1" dirty="0">
                <a:solidFill>
                  <a:schemeClr val="lt1"/>
                </a:solidFill>
                <a:latin typeface="Open Sans"/>
                <a:ea typeface="Open Sans"/>
                <a:cs typeface="Open Sans"/>
                <a:sym typeface="Open Sans"/>
              </a:rPr>
              <a:t>Supported by and in collaboration with </a:t>
            </a:r>
            <a:endParaRPr dirty="0"/>
          </a:p>
          <a:p>
            <a:pPr marL="0" marR="0" lvl="0" indent="0" algn="ctr" rtl="0">
              <a:spcBef>
                <a:spcPts val="0"/>
              </a:spcBef>
              <a:spcAft>
                <a:spcPts val="0"/>
              </a:spcAft>
              <a:buNone/>
            </a:pPr>
            <a:r>
              <a:rPr lang="en-US" sz="900" b="1" i="1" dirty="0">
                <a:solidFill>
                  <a:schemeClr val="lt1"/>
                </a:solidFill>
                <a:latin typeface="Open Sans"/>
                <a:ea typeface="Open Sans"/>
                <a:cs typeface="Open Sans"/>
                <a:sym typeface="Open Sans"/>
              </a:rPr>
              <a:t>World Resources Institute</a:t>
            </a:r>
            <a:endParaRPr dirty="0"/>
          </a:p>
        </p:txBody>
      </p:sp>
      <p:sp>
        <p:nvSpPr>
          <p:cNvPr id="133" name="Google Shape;133;p4"/>
          <p:cNvSpPr/>
          <p:nvPr/>
        </p:nvSpPr>
        <p:spPr>
          <a:xfrm>
            <a:off x="8713694" y="107576"/>
            <a:ext cx="3478306" cy="720763"/>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4" name="Google Shape;134;p4"/>
          <p:cNvSpPr txBox="1"/>
          <p:nvPr/>
        </p:nvSpPr>
        <p:spPr>
          <a:xfrm>
            <a:off x="9266839" y="4151946"/>
            <a:ext cx="2372017"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 dirty="0">
                <a:solidFill>
                  <a:schemeClr val="lt1"/>
                </a:solidFill>
                <a:latin typeface="Open Sans"/>
                <a:ea typeface="Open Sans"/>
                <a:cs typeface="Open Sans"/>
                <a:sym typeface="Open Sans"/>
              </a:rPr>
              <a:t>Consolidated by Alemayehu </a:t>
            </a:r>
            <a:r>
              <a:rPr lang="en-US" sz="800" dirty="0" err="1">
                <a:solidFill>
                  <a:schemeClr val="lt1"/>
                </a:solidFill>
                <a:latin typeface="Open Sans"/>
                <a:ea typeface="Open Sans"/>
                <a:cs typeface="Open Sans"/>
                <a:sym typeface="Open Sans"/>
              </a:rPr>
              <a:t>Agizew</a:t>
            </a:r>
            <a:r>
              <a:rPr lang="en-US" sz="800" dirty="0">
                <a:solidFill>
                  <a:schemeClr val="lt1"/>
                </a:solidFill>
                <a:latin typeface="Open Sans"/>
                <a:ea typeface="Open Sans"/>
                <a:cs typeface="Open Sans"/>
                <a:sym typeface="Open Sans"/>
              </a:rPr>
              <a:t> </a:t>
            </a:r>
            <a:r>
              <a:rPr lang="en-US" sz="800" dirty="0" err="1">
                <a:solidFill>
                  <a:schemeClr val="lt1"/>
                </a:solidFill>
                <a:latin typeface="Open Sans"/>
                <a:ea typeface="Open Sans"/>
                <a:cs typeface="Open Sans"/>
                <a:sym typeface="Open Sans"/>
              </a:rPr>
              <a:t>Woldeamanuel</a:t>
            </a:r>
            <a:r>
              <a:rPr lang="en-US" sz="800" dirty="0">
                <a:solidFill>
                  <a:schemeClr val="lt1"/>
                </a:solidFill>
                <a:latin typeface="Open Sans"/>
                <a:ea typeface="Open Sans"/>
                <a:cs typeface="Open Sans"/>
                <a:sym typeface="Open Sans"/>
              </a:rPr>
              <a:t>, Abdul Khalid, Shikha Anand, </a:t>
            </a:r>
            <a:r>
              <a:rPr lang="en-US" sz="800" dirty="0" err="1">
                <a:solidFill>
                  <a:schemeClr val="lt1"/>
                </a:solidFill>
                <a:latin typeface="Open Sans"/>
                <a:ea typeface="Open Sans"/>
                <a:cs typeface="Open Sans"/>
                <a:sym typeface="Open Sans"/>
              </a:rPr>
              <a:t>Tarannum</a:t>
            </a:r>
            <a:r>
              <a:rPr lang="en-US" sz="800" dirty="0">
                <a:solidFill>
                  <a:schemeClr val="lt1"/>
                </a:solidFill>
                <a:latin typeface="Open Sans"/>
                <a:ea typeface="Open Sans"/>
                <a:cs typeface="Open Sans"/>
                <a:sym typeface="Open Sans"/>
              </a:rPr>
              <a:t> Sahar, Akansha </a:t>
            </a:r>
            <a:r>
              <a:rPr lang="en-US" sz="800" dirty="0" err="1">
                <a:solidFill>
                  <a:schemeClr val="lt1"/>
                </a:solidFill>
                <a:latin typeface="Open Sans"/>
                <a:ea typeface="Open Sans"/>
                <a:cs typeface="Open Sans"/>
                <a:sym typeface="Open Sans"/>
              </a:rPr>
              <a:t>Saklani</a:t>
            </a:r>
            <a:r>
              <a:rPr lang="en-US" sz="800" dirty="0">
                <a:solidFill>
                  <a:schemeClr val="lt1"/>
                </a:solidFill>
                <a:latin typeface="Open Sans"/>
                <a:ea typeface="Open Sans"/>
                <a:cs typeface="Open Sans"/>
                <a:sym typeface="Open Sans"/>
              </a:rPr>
              <a:t>, Santiago Sinclair-</a:t>
            </a:r>
            <a:r>
              <a:rPr lang="en-US" sz="800" dirty="0" err="1">
                <a:solidFill>
                  <a:schemeClr val="lt1"/>
                </a:solidFill>
                <a:latin typeface="Open Sans"/>
                <a:ea typeface="Open Sans"/>
                <a:cs typeface="Open Sans"/>
                <a:sym typeface="Open Sans"/>
              </a:rPr>
              <a:t>Lecaros</a:t>
            </a:r>
            <a:r>
              <a:rPr lang="en-US" sz="800" dirty="0">
                <a:solidFill>
                  <a:schemeClr val="lt1"/>
                </a:solidFill>
                <a:latin typeface="Open Sans"/>
                <a:ea typeface="Open Sans"/>
                <a:cs typeface="Open Sans"/>
                <a:sym typeface="Open Sans"/>
              </a:rPr>
              <a:t>, Dimitris Mentis, Douglas </a:t>
            </a:r>
            <a:r>
              <a:rPr lang="en-US" sz="800" dirty="0" err="1">
                <a:solidFill>
                  <a:schemeClr val="lt1"/>
                </a:solidFill>
                <a:latin typeface="Open Sans"/>
                <a:ea typeface="Open Sans"/>
                <a:cs typeface="Open Sans"/>
                <a:sym typeface="Open Sans"/>
              </a:rPr>
              <a:t>Ronoh</a:t>
            </a:r>
            <a:r>
              <a:rPr lang="en-US" sz="800" dirty="0">
                <a:solidFill>
                  <a:schemeClr val="lt1"/>
                </a:solidFill>
                <a:latin typeface="Open Sans"/>
                <a:ea typeface="Open Sans"/>
                <a:cs typeface="Open Sans"/>
                <a:sym typeface="Open Sans"/>
              </a:rPr>
              <a:t> and Jake Stockman from the Royal Institute of World Resources Institute</a:t>
            </a:r>
            <a:endParaRPr dirty="0"/>
          </a:p>
        </p:txBody>
      </p:sp>
      <p:pic>
        <p:nvPicPr>
          <p:cNvPr id="135" name="Google Shape;135;p4"/>
          <p:cNvPicPr preferRelativeResize="0"/>
          <p:nvPr/>
        </p:nvPicPr>
        <p:blipFill rotWithShape="1">
          <a:blip r:embed="rId4">
            <a:alphaModFix/>
          </a:blip>
          <a:srcRect/>
          <a:stretch/>
        </p:blipFill>
        <p:spPr>
          <a:xfrm>
            <a:off x="9609421" y="3387982"/>
            <a:ext cx="1686852" cy="5847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1764"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4</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5" name="TextBox 14">
            <a:extLst>
              <a:ext uri="{FF2B5EF4-FFF2-40B4-BE49-F238E27FC236}">
                <a16:creationId xmlns:a16="http://schemas.microsoft.com/office/drawing/2014/main" id="{3CCE9380-BC84-4979-D36F-C697FAB2DD68}"/>
              </a:ext>
            </a:extLst>
          </p:cNvPr>
          <p:cNvSpPr txBox="1"/>
          <p:nvPr/>
        </p:nvSpPr>
        <p:spPr>
          <a:xfrm>
            <a:off x="1189608" y="1847057"/>
            <a:ext cx="9716815" cy="1938992"/>
          </a:xfrm>
          <a:prstGeom prst="rect">
            <a:avLst/>
          </a:prstGeom>
          <a:noFill/>
        </p:spPr>
        <p:txBody>
          <a:bodyPr wrap="square" rtlCol="0">
            <a:spAutoFit/>
          </a:bodyPr>
          <a:lstStyle/>
          <a:p>
            <a:endParaRPr lang="en-US" sz="200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Wingdings" panose="05000000000000000000" pitchFamily="2" charset="2"/>
              <a:buChar char="q"/>
            </a:pPr>
            <a:r>
              <a:rPr lang="en-US" sz="2000">
                <a:latin typeface="Open Sans" panose="020B0606030504020204" pitchFamily="34" charset="0"/>
                <a:ea typeface="Open Sans" panose="020B0606030504020204" pitchFamily="34" charset="0"/>
                <a:cs typeface="Open Sans" panose="020B0606030504020204" pitchFamily="34" charset="0"/>
              </a:rPr>
              <a:t>Vector Data refers to shapes—</a:t>
            </a:r>
            <a:r>
              <a:rPr lang="en-US" sz="2000" b="1">
                <a:latin typeface="Open Sans" panose="020B0606030504020204" pitchFamily="34" charset="0"/>
                <a:ea typeface="Open Sans" panose="020B0606030504020204" pitchFamily="34" charset="0"/>
                <a:cs typeface="Open Sans" panose="020B0606030504020204" pitchFamily="34" charset="0"/>
              </a:rPr>
              <a:t>points</a:t>
            </a:r>
            <a:r>
              <a:rPr lang="en-US" sz="2000">
                <a:latin typeface="Open Sans" panose="020B0606030504020204" pitchFamily="34" charset="0"/>
                <a:ea typeface="Open Sans" panose="020B0606030504020204" pitchFamily="34" charset="0"/>
                <a:cs typeface="Open Sans" panose="020B0606030504020204" pitchFamily="34" charset="0"/>
              </a:rPr>
              <a:t>, </a:t>
            </a:r>
            <a:r>
              <a:rPr lang="en-US" sz="2000" b="1">
                <a:latin typeface="Open Sans" panose="020B0606030504020204" pitchFamily="34" charset="0"/>
                <a:ea typeface="Open Sans" panose="020B0606030504020204" pitchFamily="34" charset="0"/>
                <a:cs typeface="Open Sans" panose="020B0606030504020204" pitchFamily="34" charset="0"/>
              </a:rPr>
              <a:t>lines</a:t>
            </a:r>
            <a:r>
              <a:rPr lang="en-US" sz="2000">
                <a:latin typeface="Open Sans" panose="020B0606030504020204" pitchFamily="34" charset="0"/>
                <a:ea typeface="Open Sans" panose="020B0606030504020204" pitchFamily="34" charset="0"/>
                <a:cs typeface="Open Sans" panose="020B0606030504020204" pitchFamily="34" charset="0"/>
              </a:rPr>
              <a:t>, and </a:t>
            </a:r>
            <a:r>
              <a:rPr lang="en-US" sz="2000" b="1">
                <a:latin typeface="Open Sans" panose="020B0606030504020204" pitchFamily="34" charset="0"/>
                <a:ea typeface="Open Sans" panose="020B0606030504020204" pitchFamily="34" charset="0"/>
                <a:cs typeface="Open Sans" panose="020B0606030504020204" pitchFamily="34" charset="0"/>
              </a:rPr>
              <a:t>polygons</a:t>
            </a:r>
            <a:r>
              <a:rPr lang="en-US" sz="2000">
                <a:latin typeface="Open Sans" panose="020B0606030504020204" pitchFamily="34" charset="0"/>
                <a:ea typeface="Open Sans" panose="020B0606030504020204" pitchFamily="34" charset="0"/>
                <a:cs typeface="Open Sans" panose="020B0606030504020204" pitchFamily="34" charset="0"/>
              </a:rPr>
              <a:t>—that represent discrete real-world features.</a:t>
            </a:r>
          </a:p>
          <a:p>
            <a:pPr marL="342900" indent="-342900">
              <a:buFont typeface="Wingdings" panose="05000000000000000000" pitchFamily="2" charset="2"/>
              <a:buChar char="q"/>
            </a:pPr>
            <a:r>
              <a:rPr lang="en-US" sz="2000">
                <a:latin typeface="Open Sans" panose="020B0606030504020204" pitchFamily="34" charset="0"/>
                <a:ea typeface="Open Sans" panose="020B0606030504020204" pitchFamily="34" charset="0"/>
                <a:cs typeface="Open Sans" panose="020B0606030504020204" pitchFamily="34" charset="0"/>
              </a:rPr>
              <a:t>There are multiple </a:t>
            </a:r>
            <a:r>
              <a:rPr lang="en-US" sz="2000" b="1">
                <a:latin typeface="Open Sans" panose="020B0606030504020204" pitchFamily="34" charset="0"/>
                <a:ea typeface="Open Sans" panose="020B0606030504020204" pitchFamily="34" charset="0"/>
                <a:cs typeface="Open Sans" panose="020B0606030504020204" pitchFamily="34" charset="0"/>
              </a:rPr>
              <a:t>formats </a:t>
            </a:r>
            <a:r>
              <a:rPr lang="en-US" sz="2000">
                <a:latin typeface="Open Sans" panose="020B0606030504020204" pitchFamily="34" charset="0"/>
                <a:ea typeface="Open Sans" panose="020B0606030504020204" pitchFamily="34" charset="0"/>
                <a:cs typeface="Open Sans" panose="020B0606030504020204" pitchFamily="34" charset="0"/>
              </a:rPr>
              <a:t>that can be used to store vector data:</a:t>
            </a:r>
          </a:p>
          <a:p>
            <a:pPr marL="800100" lvl="1" indent="-342900">
              <a:buFont typeface="Wingdings" panose="05000000000000000000" pitchFamily="2" charset="2"/>
              <a:buChar char="§"/>
            </a:pPr>
            <a:r>
              <a:rPr lang="en-US" sz="2000" b="1">
                <a:latin typeface="Open Sans" panose="020B0606030504020204" pitchFamily="34" charset="0"/>
                <a:ea typeface="Open Sans" panose="020B0606030504020204" pitchFamily="34" charset="0"/>
                <a:cs typeface="Open Sans" panose="020B0606030504020204" pitchFamily="34" charset="0"/>
              </a:rPr>
              <a:t>Shapefile</a:t>
            </a:r>
            <a:r>
              <a:rPr lang="en-US" sz="2000">
                <a:latin typeface="Open Sans" panose="020B0606030504020204" pitchFamily="34" charset="0"/>
                <a:ea typeface="Open Sans" panose="020B0606030504020204" pitchFamily="34" charset="0"/>
                <a:cs typeface="Open Sans" panose="020B0606030504020204" pitchFamily="34" charset="0"/>
              </a:rPr>
              <a:t>: most commonly used, requires additional files</a:t>
            </a:r>
            <a:endParaRPr lang="en-US" sz="2000" b="1">
              <a:latin typeface="Open Sans" panose="020B0606030504020204" pitchFamily="34" charset="0"/>
              <a:ea typeface="Open Sans" panose="020B0606030504020204" pitchFamily="34" charset="0"/>
              <a:cs typeface="Open Sans" panose="020B0606030504020204" pitchFamily="34" charset="0"/>
            </a:endParaRPr>
          </a:p>
          <a:p>
            <a:pPr marL="800100" lvl="1" indent="-342900">
              <a:buFont typeface="Wingdings" panose="05000000000000000000" pitchFamily="2" charset="2"/>
              <a:buChar char="§"/>
            </a:pPr>
            <a:r>
              <a:rPr lang="en-US" sz="2000" b="1">
                <a:latin typeface="Open Sans" panose="020B0606030504020204" pitchFamily="34" charset="0"/>
                <a:ea typeface="Open Sans" panose="020B0606030504020204" pitchFamily="34" charset="0"/>
                <a:cs typeface="Open Sans" panose="020B0606030504020204" pitchFamily="34" charset="0"/>
              </a:rPr>
              <a:t>GeoJSON</a:t>
            </a:r>
            <a:r>
              <a:rPr lang="en-US" sz="2000">
                <a:latin typeface="Open Sans" panose="020B0606030504020204" pitchFamily="34" charset="0"/>
                <a:ea typeface="Open Sans" panose="020B0606030504020204" pitchFamily="34" charset="0"/>
                <a:cs typeface="Open Sans" panose="020B0606030504020204" pitchFamily="34" charset="0"/>
              </a:rPr>
              <a:t>: efficient data storage, </a:t>
            </a:r>
            <a:r>
              <a:rPr lang="en-US" sz="2000" b="1" i="1">
                <a:latin typeface="Open Sans" panose="020B0606030504020204" pitchFamily="34" charset="0"/>
                <a:ea typeface="Open Sans" panose="020B0606030504020204" pitchFamily="34" charset="0"/>
                <a:cs typeface="Open Sans" panose="020B0606030504020204" pitchFamily="34" charset="0"/>
              </a:rPr>
              <a:t>EAE input format</a:t>
            </a:r>
          </a:p>
        </p:txBody>
      </p:sp>
      <p:sp>
        <p:nvSpPr>
          <p:cNvPr id="7" name="Rectangle 6">
            <a:extLst>
              <a:ext uri="{FF2B5EF4-FFF2-40B4-BE49-F238E27FC236}">
                <a16:creationId xmlns:a16="http://schemas.microsoft.com/office/drawing/2014/main" id="{AD7656C7-16F5-385A-CEFE-89D725C85BDB}"/>
              </a:ext>
            </a:extLst>
          </p:cNvPr>
          <p:cNvSpPr/>
          <p:nvPr/>
        </p:nvSpPr>
        <p:spPr>
          <a:xfrm>
            <a:off x="1189608" y="1708355"/>
            <a:ext cx="6217920" cy="400110"/>
          </a:xfrm>
          <a:prstGeom prst="rect">
            <a:avLst/>
          </a:prstGeom>
        </p:spPr>
        <p:txBody>
          <a:bodyPr wrap="square" lIns="91440" tIns="45720" rIns="91440" bIns="45720" anchor="t">
            <a:spAutoFit/>
          </a:bodyPr>
          <a:lstStyle/>
          <a:p>
            <a:pPr>
              <a:spcAft>
                <a:spcPts val="1200"/>
              </a:spcAft>
            </a:pPr>
            <a:r>
              <a:rPr lang="en-ZA" sz="2000" b="1">
                <a:solidFill>
                  <a:schemeClr val="accent5">
                    <a:lumMod val="60000"/>
                    <a:lumOff val="40000"/>
                  </a:schemeClr>
                </a:solidFill>
                <a:latin typeface="Open Sans"/>
                <a:ea typeface="Open Sans" panose="020B0606030504020204" pitchFamily="34" charset="0"/>
                <a:cs typeface="Open Sans" panose="020B0606030504020204" pitchFamily="34" charset="0"/>
              </a:rPr>
              <a:t>Vector Data</a:t>
            </a:r>
          </a:p>
        </p:txBody>
      </p:sp>
      <p:sp>
        <p:nvSpPr>
          <p:cNvPr id="3" name="Title 10">
            <a:extLst>
              <a:ext uri="{FF2B5EF4-FFF2-40B4-BE49-F238E27FC236}">
                <a16:creationId xmlns:a16="http://schemas.microsoft.com/office/drawing/2014/main" id="{6A8D6E17-83B4-495D-33BC-169205D4F32A}"/>
              </a:ext>
            </a:extLst>
          </p:cNvPr>
          <p:cNvSpPr txBox="1">
            <a:spLocks/>
          </p:cNvSpPr>
          <p:nvPr/>
        </p:nvSpPr>
        <p:spPr>
          <a:xfrm>
            <a:off x="256898" y="-27721"/>
            <a:ext cx="7150629" cy="14797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500">
                <a:latin typeface="Open Sans"/>
                <a:ea typeface="Open Sans" panose="020B0606030504020204" pitchFamily="34" charset="0"/>
                <a:cs typeface="Open Sans" panose="020B0606030504020204" pitchFamily="34" charset="0"/>
                <a:sym typeface="Bodoni SvtyTwo ITC TT-Book"/>
              </a:rPr>
              <a:t>3.1 </a:t>
            </a:r>
            <a:r>
              <a:rPr lang="en-US" sz="3500">
                <a:latin typeface="Open Sans"/>
                <a:ea typeface="Open Sans" panose="020B0606030504020204" pitchFamily="34" charset="0"/>
                <a:cs typeface="Open Sans" panose="020B0606030504020204" pitchFamily="34" charset="0"/>
                <a:sym typeface="Bodoni SvtyTwo ITC TT-Book"/>
              </a:rPr>
              <a:t>GIS Data Types &amp; Formats</a:t>
            </a:r>
            <a:endParaRPr lang="en-GB" sz="3500">
              <a:latin typeface="Open Sans"/>
              <a:ea typeface="Open Sans" panose="020B0606030504020204" pitchFamily="34" charset="0"/>
              <a:cs typeface="Open Sans" panose="020B0606030504020204" pitchFamily="34" charset="0"/>
              <a:sym typeface="Bodoni SvtyTwo ITC TT-Book"/>
            </a:endParaRPr>
          </a:p>
        </p:txBody>
      </p:sp>
      <p:pic>
        <p:nvPicPr>
          <p:cNvPr id="8" name="Picture 7">
            <a:extLst>
              <a:ext uri="{FF2B5EF4-FFF2-40B4-BE49-F238E27FC236}">
                <a16:creationId xmlns:a16="http://schemas.microsoft.com/office/drawing/2014/main" id="{C3C1A5E4-2FDF-900D-5C21-9220896C273E}"/>
              </a:ext>
            </a:extLst>
          </p:cNvPr>
          <p:cNvPicPr>
            <a:picLocks noChangeAspect="1"/>
          </p:cNvPicPr>
          <p:nvPr/>
        </p:nvPicPr>
        <p:blipFill>
          <a:blip r:embed="rId4"/>
          <a:srcRect/>
          <a:stretch/>
        </p:blipFill>
        <p:spPr>
          <a:xfrm>
            <a:off x="4198979" y="4041849"/>
            <a:ext cx="2719613" cy="2079173"/>
          </a:xfrm>
          <a:prstGeom prst="rect">
            <a:avLst/>
          </a:prstGeom>
        </p:spPr>
      </p:pic>
      <p:pic>
        <p:nvPicPr>
          <p:cNvPr id="9" name="Picture 8">
            <a:extLst>
              <a:ext uri="{FF2B5EF4-FFF2-40B4-BE49-F238E27FC236}">
                <a16:creationId xmlns:a16="http://schemas.microsoft.com/office/drawing/2014/main" id="{E37DD633-2129-7E9D-F5C3-2943FC0BBD6C}"/>
              </a:ext>
            </a:extLst>
          </p:cNvPr>
          <p:cNvPicPr>
            <a:picLocks noChangeAspect="1"/>
          </p:cNvPicPr>
          <p:nvPr/>
        </p:nvPicPr>
        <p:blipFill rotWithShape="1">
          <a:blip r:embed="rId5"/>
          <a:srcRect r="-11714"/>
          <a:stretch/>
        </p:blipFill>
        <p:spPr>
          <a:xfrm>
            <a:off x="1189608" y="3955522"/>
            <a:ext cx="3002715" cy="2245175"/>
          </a:xfrm>
          <a:prstGeom prst="rect">
            <a:avLst/>
          </a:prstGeom>
        </p:spPr>
      </p:pic>
      <p:pic>
        <p:nvPicPr>
          <p:cNvPr id="12" name="Picture 11">
            <a:extLst>
              <a:ext uri="{FF2B5EF4-FFF2-40B4-BE49-F238E27FC236}">
                <a16:creationId xmlns:a16="http://schemas.microsoft.com/office/drawing/2014/main" id="{E4F3EC01-8052-19F3-A892-081FA29611C4}"/>
              </a:ext>
            </a:extLst>
          </p:cNvPr>
          <p:cNvPicPr>
            <a:picLocks noChangeAspect="1"/>
          </p:cNvPicPr>
          <p:nvPr/>
        </p:nvPicPr>
        <p:blipFill>
          <a:blip r:embed="rId6"/>
          <a:stretch>
            <a:fillRect/>
          </a:stretch>
        </p:blipFill>
        <p:spPr>
          <a:xfrm>
            <a:off x="7214401" y="3954638"/>
            <a:ext cx="2725823" cy="2245175"/>
          </a:xfrm>
          <a:prstGeom prst="rect">
            <a:avLst/>
          </a:prstGeom>
        </p:spPr>
      </p:pic>
    </p:spTree>
    <p:extLst>
      <p:ext uri="{BB962C8B-B14F-4D97-AF65-F5344CB8AC3E}">
        <p14:creationId xmlns:p14="http://schemas.microsoft.com/office/powerpoint/2010/main" val="4234556089"/>
      </p:ext>
    </p:extLst>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1764"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5</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5" name="TextBox 14">
            <a:extLst>
              <a:ext uri="{FF2B5EF4-FFF2-40B4-BE49-F238E27FC236}">
                <a16:creationId xmlns:a16="http://schemas.microsoft.com/office/drawing/2014/main" id="{3CCE9380-BC84-4979-D36F-C697FAB2DD68}"/>
              </a:ext>
            </a:extLst>
          </p:cNvPr>
          <p:cNvSpPr txBox="1"/>
          <p:nvPr/>
        </p:nvSpPr>
        <p:spPr>
          <a:xfrm>
            <a:off x="1189608" y="1847057"/>
            <a:ext cx="9716815" cy="3477875"/>
          </a:xfrm>
          <a:prstGeom prst="rect">
            <a:avLst/>
          </a:prstGeom>
          <a:noFill/>
        </p:spPr>
        <p:txBody>
          <a:bodyPr wrap="square" rtlCol="0">
            <a:spAutoFit/>
          </a:bodyPr>
          <a:lstStyle/>
          <a:p>
            <a:endParaRPr lang="en-US" sz="2000">
              <a:latin typeface="Open Sans" panose="020B0606030504020204" pitchFamily="34" charset="0"/>
              <a:ea typeface="Open Sans" panose="020B0606030504020204" pitchFamily="34" charset="0"/>
              <a:cs typeface="Open Sans" panose="020B0606030504020204" pitchFamily="34" charset="0"/>
            </a:endParaRPr>
          </a:p>
          <a:p>
            <a:r>
              <a:rPr lang="en-US" sz="2000">
                <a:latin typeface="Open Sans" panose="020B0606030504020204" pitchFamily="34" charset="0"/>
                <a:ea typeface="Open Sans" panose="020B0606030504020204" pitchFamily="34" charset="0"/>
                <a:cs typeface="Open Sans" panose="020B0606030504020204" pitchFamily="34" charset="0"/>
              </a:rPr>
              <a:t>Raster data refers to georeferenced ‘images’ containing pixels arranged in a grid</a:t>
            </a:r>
          </a:p>
          <a:p>
            <a:pPr marL="342900" indent="-342900">
              <a:buFont typeface="Wingdings" panose="05000000000000000000" pitchFamily="2" charset="2"/>
              <a:buChar char="q"/>
            </a:pPr>
            <a:r>
              <a:rPr lang="en-US" sz="2000">
                <a:latin typeface="Open Sans" panose="020B0606030504020204" pitchFamily="34" charset="0"/>
                <a:ea typeface="Open Sans" panose="020B0606030504020204" pitchFamily="34" charset="0"/>
                <a:cs typeface="Open Sans" panose="020B0606030504020204" pitchFamily="34" charset="0"/>
              </a:rPr>
              <a:t>Each </a:t>
            </a:r>
            <a:r>
              <a:rPr lang="en-US" sz="2000" b="1">
                <a:latin typeface="Open Sans" panose="020B0606030504020204" pitchFamily="34" charset="0"/>
                <a:ea typeface="Open Sans" panose="020B0606030504020204" pitchFamily="34" charset="0"/>
                <a:cs typeface="Open Sans" panose="020B0606030504020204" pitchFamily="34" charset="0"/>
              </a:rPr>
              <a:t>pixel</a:t>
            </a:r>
            <a:r>
              <a:rPr lang="en-US" sz="2000">
                <a:latin typeface="Open Sans" panose="020B0606030504020204" pitchFamily="34" charset="0"/>
                <a:ea typeface="Open Sans" panose="020B0606030504020204" pitchFamily="34" charset="0"/>
                <a:cs typeface="Open Sans" panose="020B0606030504020204" pitchFamily="34" charset="0"/>
              </a:rPr>
              <a:t> has an associated data </a:t>
            </a:r>
            <a:r>
              <a:rPr lang="en-US" sz="2000" b="1">
                <a:latin typeface="Open Sans" panose="020B0606030504020204" pitchFamily="34" charset="0"/>
                <a:ea typeface="Open Sans" panose="020B0606030504020204" pitchFamily="34" charset="0"/>
                <a:cs typeface="Open Sans" panose="020B0606030504020204" pitchFamily="34" charset="0"/>
              </a:rPr>
              <a:t>value</a:t>
            </a:r>
          </a:p>
          <a:p>
            <a:pPr marL="342900" indent="-342900">
              <a:buFont typeface="Wingdings" panose="05000000000000000000" pitchFamily="2" charset="2"/>
              <a:buChar char="q"/>
            </a:pPr>
            <a:r>
              <a:rPr lang="en-US" sz="2000">
                <a:latin typeface="Open Sans" panose="020B0606030504020204" pitchFamily="34" charset="0"/>
                <a:ea typeface="Open Sans" panose="020B0606030504020204" pitchFamily="34" charset="0"/>
                <a:cs typeface="Open Sans" panose="020B0606030504020204" pitchFamily="34" charset="0"/>
              </a:rPr>
              <a:t>Pixels are uniform in size, known as the </a:t>
            </a:r>
            <a:r>
              <a:rPr lang="en-US" sz="2000" b="1">
                <a:latin typeface="Open Sans" panose="020B0606030504020204" pitchFamily="34" charset="0"/>
                <a:ea typeface="Open Sans" panose="020B0606030504020204" pitchFamily="34" charset="0"/>
                <a:cs typeface="Open Sans" panose="020B0606030504020204" pitchFamily="34" charset="0"/>
              </a:rPr>
              <a:t>resolution</a:t>
            </a:r>
            <a:r>
              <a:rPr lang="en-US" sz="2000">
                <a:latin typeface="Open Sans" panose="020B0606030504020204" pitchFamily="34" charset="0"/>
                <a:ea typeface="Open Sans" panose="020B0606030504020204" pitchFamily="34" charset="0"/>
                <a:cs typeface="Open Sans" panose="020B0606030504020204" pitchFamily="34" charset="0"/>
              </a:rPr>
              <a:t> of the raster (e.g. 1 km sq)</a:t>
            </a:r>
          </a:p>
          <a:p>
            <a:pPr marL="342900" indent="-342900">
              <a:buFont typeface="Wingdings" panose="05000000000000000000" pitchFamily="2" charset="2"/>
              <a:buChar char="q"/>
            </a:pPr>
            <a:r>
              <a:rPr lang="en-US" sz="2000">
                <a:latin typeface="Open Sans" panose="020B0606030504020204" pitchFamily="34" charset="0"/>
                <a:ea typeface="Open Sans" panose="020B0606030504020204" pitchFamily="34" charset="0"/>
                <a:cs typeface="Open Sans" panose="020B0606030504020204" pitchFamily="34" charset="0"/>
              </a:rPr>
              <a:t>Rasters may show </a:t>
            </a:r>
            <a:r>
              <a:rPr lang="en-US" sz="2000" b="1">
                <a:latin typeface="Open Sans" panose="020B0606030504020204" pitchFamily="34" charset="0"/>
                <a:ea typeface="Open Sans" panose="020B0606030504020204" pitchFamily="34" charset="0"/>
                <a:cs typeface="Open Sans" panose="020B0606030504020204" pitchFamily="34" charset="0"/>
              </a:rPr>
              <a:t>discrete</a:t>
            </a:r>
            <a:r>
              <a:rPr lang="en-US" sz="2000">
                <a:latin typeface="Open Sans" panose="020B0606030504020204" pitchFamily="34" charset="0"/>
                <a:ea typeface="Open Sans" panose="020B0606030504020204" pitchFamily="34" charset="0"/>
                <a:cs typeface="Open Sans" panose="020B0606030504020204" pitchFamily="34" charset="0"/>
              </a:rPr>
              <a:t> or </a:t>
            </a:r>
            <a:r>
              <a:rPr lang="en-US" sz="2000" b="1">
                <a:latin typeface="Open Sans" panose="020B0606030504020204" pitchFamily="34" charset="0"/>
                <a:ea typeface="Open Sans" panose="020B0606030504020204" pitchFamily="34" charset="0"/>
                <a:cs typeface="Open Sans" panose="020B0606030504020204" pitchFamily="34" charset="0"/>
              </a:rPr>
              <a:t>continuous</a:t>
            </a:r>
            <a:r>
              <a:rPr lang="en-US" sz="2000">
                <a:latin typeface="Open Sans" panose="020B0606030504020204" pitchFamily="34" charset="0"/>
                <a:ea typeface="Open Sans" panose="020B0606030504020204" pitchFamily="34" charset="0"/>
                <a:cs typeface="Open Sans" panose="020B0606030504020204" pitchFamily="34" charset="0"/>
              </a:rPr>
              <a:t> data:</a:t>
            </a:r>
          </a:p>
          <a:p>
            <a:pPr marL="800100" lvl="1" indent="-342900">
              <a:buFontTx/>
              <a:buChar char="-"/>
            </a:pPr>
            <a:r>
              <a:rPr lang="en-US" sz="2000">
                <a:latin typeface="Open Sans" panose="020B0606030504020204" pitchFamily="34" charset="0"/>
                <a:ea typeface="Open Sans" panose="020B0606030504020204" pitchFamily="34" charset="0"/>
                <a:cs typeface="Open Sans" panose="020B0606030504020204" pitchFamily="34" charset="0"/>
              </a:rPr>
              <a:t>In </a:t>
            </a:r>
            <a:r>
              <a:rPr lang="en-US" sz="2000" i="1">
                <a:latin typeface="Open Sans" panose="020B0606030504020204" pitchFamily="34" charset="0"/>
                <a:ea typeface="Open Sans" panose="020B0606030504020204" pitchFamily="34" charset="0"/>
                <a:cs typeface="Open Sans" panose="020B0606030504020204" pitchFamily="34" charset="0"/>
              </a:rPr>
              <a:t>discrete </a:t>
            </a:r>
            <a:r>
              <a:rPr lang="en-US" sz="2000">
                <a:latin typeface="Open Sans" panose="020B0606030504020204" pitchFamily="34" charset="0"/>
                <a:ea typeface="Open Sans" panose="020B0606030504020204" pitchFamily="34" charset="0"/>
                <a:cs typeface="Open Sans" panose="020B0606030504020204" pitchFamily="34" charset="0"/>
              </a:rPr>
              <a:t>rasters, the pixel values correspond with </a:t>
            </a:r>
            <a:r>
              <a:rPr lang="en-US" sz="2000" b="1">
                <a:latin typeface="Open Sans" panose="020B0606030504020204" pitchFamily="34" charset="0"/>
                <a:ea typeface="Open Sans" panose="020B0606030504020204" pitchFamily="34" charset="0"/>
                <a:cs typeface="Open Sans" panose="020B0606030504020204" pitchFamily="34" charset="0"/>
              </a:rPr>
              <a:t>categories </a:t>
            </a:r>
          </a:p>
          <a:p>
            <a:pPr marL="1257300" lvl="2" indent="-342900">
              <a:buFontTx/>
              <a:buChar char="-"/>
            </a:pPr>
            <a:r>
              <a:rPr lang="en-US" sz="2000">
                <a:latin typeface="Open Sans" panose="020B0606030504020204" pitchFamily="34" charset="0"/>
                <a:ea typeface="Open Sans" panose="020B0606030504020204" pitchFamily="34" charset="0"/>
                <a:cs typeface="Open Sans" panose="020B0606030504020204" pitchFamily="34" charset="0"/>
              </a:rPr>
              <a:t>Example: land cover</a:t>
            </a:r>
            <a:endParaRPr lang="en-US" sz="2000" b="1">
              <a:latin typeface="Open Sans" panose="020B0606030504020204" pitchFamily="34" charset="0"/>
              <a:ea typeface="Open Sans" panose="020B0606030504020204" pitchFamily="34" charset="0"/>
              <a:cs typeface="Open Sans" panose="020B0606030504020204" pitchFamily="34" charset="0"/>
            </a:endParaRPr>
          </a:p>
          <a:p>
            <a:pPr marL="800100" lvl="1" indent="-342900">
              <a:buFontTx/>
              <a:buChar char="-"/>
            </a:pPr>
            <a:r>
              <a:rPr lang="en-US" sz="2000">
                <a:latin typeface="Open Sans" panose="020B0606030504020204" pitchFamily="34" charset="0"/>
                <a:ea typeface="Open Sans" panose="020B0606030504020204" pitchFamily="34" charset="0"/>
                <a:cs typeface="Open Sans" panose="020B0606030504020204" pitchFamily="34" charset="0"/>
              </a:rPr>
              <a:t>In </a:t>
            </a:r>
            <a:r>
              <a:rPr lang="en-US" sz="2000" i="1">
                <a:latin typeface="Open Sans" panose="020B0606030504020204" pitchFamily="34" charset="0"/>
                <a:ea typeface="Open Sans" panose="020B0606030504020204" pitchFamily="34" charset="0"/>
                <a:cs typeface="Open Sans" panose="020B0606030504020204" pitchFamily="34" charset="0"/>
              </a:rPr>
              <a:t>continuous</a:t>
            </a:r>
            <a:r>
              <a:rPr lang="en-US" sz="2000">
                <a:latin typeface="Open Sans" panose="020B0606030504020204" pitchFamily="34" charset="0"/>
                <a:ea typeface="Open Sans" panose="020B0606030504020204" pitchFamily="34" charset="0"/>
                <a:cs typeface="Open Sans" panose="020B0606030504020204" pitchFamily="34" charset="0"/>
              </a:rPr>
              <a:t> data rasters, pixels correspond with </a:t>
            </a:r>
            <a:r>
              <a:rPr lang="en-US" sz="2000" b="1">
                <a:latin typeface="Open Sans" panose="020B0606030504020204" pitchFamily="34" charset="0"/>
                <a:ea typeface="Open Sans" panose="020B0606030504020204" pitchFamily="34" charset="0"/>
                <a:cs typeface="Open Sans" panose="020B0606030504020204" pitchFamily="34" charset="0"/>
              </a:rPr>
              <a:t>numerical values</a:t>
            </a:r>
          </a:p>
          <a:p>
            <a:pPr marL="1257300" lvl="2" indent="-342900">
              <a:buFontTx/>
              <a:buChar char="-"/>
            </a:pPr>
            <a:r>
              <a:rPr lang="en-US" sz="2000">
                <a:latin typeface="Open Sans" panose="020B0606030504020204" pitchFamily="34" charset="0"/>
                <a:ea typeface="Open Sans" panose="020B0606030504020204" pitchFamily="34" charset="0"/>
                <a:cs typeface="Open Sans" panose="020B0606030504020204" pitchFamily="34" charset="0"/>
              </a:rPr>
              <a:t>Example: population density, elevation</a:t>
            </a:r>
          </a:p>
          <a:p>
            <a:pPr marL="342900" indent="-342900">
              <a:buFont typeface="Wingdings" panose="05000000000000000000" pitchFamily="2" charset="2"/>
              <a:buChar char="q"/>
            </a:pPr>
            <a:r>
              <a:rPr lang="en-US" sz="2000" b="1">
                <a:latin typeface="Open Sans" panose="020B0606030504020204" pitchFamily="34" charset="0"/>
                <a:ea typeface="Open Sans" panose="020B0606030504020204" pitchFamily="34" charset="0"/>
                <a:cs typeface="Open Sans" panose="020B0606030504020204" pitchFamily="34" charset="0"/>
              </a:rPr>
              <a:t>Remote sensing </a:t>
            </a:r>
            <a:r>
              <a:rPr lang="en-US" sz="2000">
                <a:latin typeface="Open Sans" panose="020B0606030504020204" pitchFamily="34" charset="0"/>
                <a:ea typeface="Open Sans" panose="020B0606030504020204" pitchFamily="34" charset="0"/>
                <a:cs typeface="Open Sans" panose="020B0606030504020204" pitchFamily="34" charset="0"/>
              </a:rPr>
              <a:t>(e.g. satellite imaging) data is captured in raster format</a:t>
            </a:r>
          </a:p>
          <a:p>
            <a:pPr marL="342900" indent="-342900">
              <a:buFont typeface="Wingdings" panose="05000000000000000000" pitchFamily="2" charset="2"/>
              <a:buChar char="q"/>
            </a:pPr>
            <a:r>
              <a:rPr lang="en-US" sz="2000">
                <a:latin typeface="Open Sans" panose="020B0606030504020204" pitchFamily="34" charset="0"/>
                <a:ea typeface="Open Sans" panose="020B0606030504020204" pitchFamily="34" charset="0"/>
                <a:cs typeface="Open Sans" panose="020B0606030504020204" pitchFamily="34" charset="0"/>
              </a:rPr>
              <a:t>It is easy to perform mathematical </a:t>
            </a:r>
            <a:r>
              <a:rPr lang="en-US" sz="2000" b="1">
                <a:latin typeface="Open Sans" panose="020B0606030504020204" pitchFamily="34" charset="0"/>
                <a:ea typeface="Open Sans" panose="020B0606030504020204" pitchFamily="34" charset="0"/>
                <a:cs typeface="Open Sans" panose="020B0606030504020204" pitchFamily="34" charset="0"/>
              </a:rPr>
              <a:t>calculations</a:t>
            </a:r>
            <a:r>
              <a:rPr lang="en-US" sz="2000">
                <a:latin typeface="Open Sans" panose="020B0606030504020204" pitchFamily="34" charset="0"/>
                <a:ea typeface="Open Sans" panose="020B0606030504020204" pitchFamily="34" charset="0"/>
                <a:cs typeface="Open Sans" panose="020B0606030504020204" pitchFamily="34" charset="0"/>
              </a:rPr>
              <a:t> with raster data</a:t>
            </a:r>
            <a:endParaRPr lang="en-US" sz="2400">
              <a:latin typeface="Open Sans" panose="020B0606030504020204" pitchFamily="34" charset="0"/>
              <a:ea typeface="Open Sans" panose="020B0606030504020204" pitchFamily="34" charset="0"/>
              <a:cs typeface="Open Sans" panose="020B0606030504020204" pitchFamily="34" charset="0"/>
            </a:endParaRPr>
          </a:p>
        </p:txBody>
      </p:sp>
      <p:sp>
        <p:nvSpPr>
          <p:cNvPr id="7" name="Rectangle 6">
            <a:extLst>
              <a:ext uri="{FF2B5EF4-FFF2-40B4-BE49-F238E27FC236}">
                <a16:creationId xmlns:a16="http://schemas.microsoft.com/office/drawing/2014/main" id="{AD7656C7-16F5-385A-CEFE-89D725C85BDB}"/>
              </a:ext>
            </a:extLst>
          </p:cNvPr>
          <p:cNvSpPr/>
          <p:nvPr/>
        </p:nvSpPr>
        <p:spPr>
          <a:xfrm>
            <a:off x="1189608" y="1708355"/>
            <a:ext cx="6217920" cy="400110"/>
          </a:xfrm>
          <a:prstGeom prst="rect">
            <a:avLst/>
          </a:prstGeom>
        </p:spPr>
        <p:txBody>
          <a:bodyPr wrap="square" lIns="91440" tIns="45720" rIns="91440" bIns="45720" anchor="t">
            <a:spAutoFit/>
          </a:bodyPr>
          <a:lstStyle/>
          <a:p>
            <a:pPr>
              <a:spcAft>
                <a:spcPts val="1200"/>
              </a:spcAft>
            </a:pPr>
            <a:r>
              <a:rPr lang="en-ZA" sz="2000" b="1">
                <a:solidFill>
                  <a:schemeClr val="accent5">
                    <a:lumMod val="60000"/>
                    <a:lumOff val="40000"/>
                  </a:schemeClr>
                </a:solidFill>
                <a:latin typeface="Open Sans"/>
                <a:ea typeface="Open Sans" panose="020B0606030504020204" pitchFamily="34" charset="0"/>
                <a:cs typeface="Open Sans" panose="020B0606030504020204" pitchFamily="34" charset="0"/>
              </a:rPr>
              <a:t>Raster Data</a:t>
            </a:r>
          </a:p>
        </p:txBody>
      </p:sp>
      <p:sp>
        <p:nvSpPr>
          <p:cNvPr id="3" name="Title 10">
            <a:extLst>
              <a:ext uri="{FF2B5EF4-FFF2-40B4-BE49-F238E27FC236}">
                <a16:creationId xmlns:a16="http://schemas.microsoft.com/office/drawing/2014/main" id="{FA99F1D6-7D27-F182-9E29-1A52FE9B02F8}"/>
              </a:ext>
            </a:extLst>
          </p:cNvPr>
          <p:cNvSpPr txBox="1">
            <a:spLocks/>
          </p:cNvSpPr>
          <p:nvPr/>
        </p:nvSpPr>
        <p:spPr>
          <a:xfrm>
            <a:off x="256898" y="-27721"/>
            <a:ext cx="7150629" cy="14797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500">
                <a:latin typeface="Open Sans"/>
                <a:ea typeface="Open Sans" panose="020B0606030504020204" pitchFamily="34" charset="0"/>
                <a:cs typeface="Open Sans" panose="020B0606030504020204" pitchFamily="34" charset="0"/>
                <a:sym typeface="Bodoni SvtyTwo ITC TT-Book"/>
              </a:rPr>
              <a:t>3.1 </a:t>
            </a:r>
            <a:r>
              <a:rPr lang="en-US" sz="3500">
                <a:latin typeface="Open Sans"/>
                <a:ea typeface="Open Sans" panose="020B0606030504020204" pitchFamily="34" charset="0"/>
                <a:cs typeface="Open Sans" panose="020B0606030504020204" pitchFamily="34" charset="0"/>
                <a:sym typeface="Bodoni SvtyTwo ITC TT-Book"/>
              </a:rPr>
              <a:t>GIS Data Types &amp; Formats</a:t>
            </a:r>
            <a:endParaRPr lang="en-GB" sz="3500">
              <a:latin typeface="Open Sans"/>
              <a:ea typeface="Open Sans" panose="020B0606030504020204" pitchFamily="34" charset="0"/>
              <a:cs typeface="Open Sans" panose="020B0606030504020204" pitchFamily="34" charset="0"/>
              <a:sym typeface="Bodoni SvtyTwo ITC TT-Book"/>
            </a:endParaRPr>
          </a:p>
        </p:txBody>
      </p:sp>
    </p:spTree>
    <p:extLst>
      <p:ext uri="{BB962C8B-B14F-4D97-AF65-F5344CB8AC3E}">
        <p14:creationId xmlns:p14="http://schemas.microsoft.com/office/powerpoint/2010/main" val="1141086199"/>
      </p:ext>
    </p:extLst>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1764"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6</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 name="Rectangle 1"/>
          <p:cNvSpPr/>
          <p:nvPr/>
        </p:nvSpPr>
        <p:spPr>
          <a:xfrm>
            <a:off x="1189608" y="5957688"/>
            <a:ext cx="4589619" cy="307777"/>
          </a:xfrm>
          <a:prstGeom prst="rect">
            <a:avLst/>
          </a:prstGeom>
        </p:spPr>
        <p:txBody>
          <a:bodyPr wrap="square" lIns="91440" tIns="45720" rIns="91440" bIns="45720" anchor="t">
            <a:spAutoFit/>
          </a:bodyPr>
          <a:lstStyle/>
          <a:p>
            <a:r>
              <a:rPr lang="en-US" sz="1400" i="1">
                <a:latin typeface="Open Sans "/>
              </a:rPr>
              <a:t>Population Density (Continuous) – Source: Meta, 2021  </a:t>
            </a:r>
            <a:r>
              <a:rPr lang="en-US" sz="1400" b="1" i="1">
                <a:latin typeface="Open Sans "/>
              </a:rPr>
              <a:t> </a:t>
            </a:r>
            <a:endParaRPr lang="en-GB" sz="1400" b="1" i="1">
              <a:latin typeface="Open Sans "/>
            </a:endParaRPr>
          </a:p>
        </p:txBody>
      </p:sp>
      <p:sp>
        <p:nvSpPr>
          <p:cNvPr id="7" name="Rectangle 6">
            <a:extLst>
              <a:ext uri="{FF2B5EF4-FFF2-40B4-BE49-F238E27FC236}">
                <a16:creationId xmlns:a16="http://schemas.microsoft.com/office/drawing/2014/main" id="{AD7656C7-16F5-385A-CEFE-89D725C85BDB}"/>
              </a:ext>
            </a:extLst>
          </p:cNvPr>
          <p:cNvSpPr/>
          <p:nvPr/>
        </p:nvSpPr>
        <p:spPr>
          <a:xfrm>
            <a:off x="1189608" y="1708355"/>
            <a:ext cx="6217920" cy="400110"/>
          </a:xfrm>
          <a:prstGeom prst="rect">
            <a:avLst/>
          </a:prstGeom>
        </p:spPr>
        <p:txBody>
          <a:bodyPr wrap="square" lIns="91440" tIns="45720" rIns="91440" bIns="45720" anchor="t">
            <a:spAutoFit/>
          </a:bodyPr>
          <a:lstStyle/>
          <a:p>
            <a:pPr>
              <a:spcAft>
                <a:spcPts val="1200"/>
              </a:spcAft>
            </a:pPr>
            <a:r>
              <a:rPr lang="en-ZA" sz="2000" b="1">
                <a:solidFill>
                  <a:schemeClr val="accent5">
                    <a:lumMod val="60000"/>
                    <a:lumOff val="40000"/>
                  </a:schemeClr>
                </a:solidFill>
                <a:latin typeface="Open Sans"/>
                <a:ea typeface="Open Sans" panose="020B0606030504020204" pitchFamily="34" charset="0"/>
                <a:cs typeface="Open Sans" panose="020B0606030504020204" pitchFamily="34" charset="0"/>
              </a:rPr>
              <a:t>Raster Data - Examples</a:t>
            </a:r>
          </a:p>
        </p:txBody>
      </p:sp>
      <p:sp>
        <p:nvSpPr>
          <p:cNvPr id="3" name="Title 10">
            <a:extLst>
              <a:ext uri="{FF2B5EF4-FFF2-40B4-BE49-F238E27FC236}">
                <a16:creationId xmlns:a16="http://schemas.microsoft.com/office/drawing/2014/main" id="{FA99F1D6-7D27-F182-9E29-1A52FE9B02F8}"/>
              </a:ext>
            </a:extLst>
          </p:cNvPr>
          <p:cNvSpPr txBox="1">
            <a:spLocks/>
          </p:cNvSpPr>
          <p:nvPr/>
        </p:nvSpPr>
        <p:spPr>
          <a:xfrm>
            <a:off x="256898" y="-27721"/>
            <a:ext cx="7150629" cy="14797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500">
                <a:latin typeface="Open Sans"/>
                <a:ea typeface="Open Sans" panose="020B0606030504020204" pitchFamily="34" charset="0"/>
                <a:cs typeface="Open Sans" panose="020B0606030504020204" pitchFamily="34" charset="0"/>
                <a:sym typeface="Bodoni SvtyTwo ITC TT-Book"/>
              </a:rPr>
              <a:t>3.1 </a:t>
            </a:r>
            <a:r>
              <a:rPr lang="en-US" sz="3500">
                <a:latin typeface="Open Sans"/>
                <a:ea typeface="Open Sans" panose="020B0606030504020204" pitchFamily="34" charset="0"/>
                <a:cs typeface="Open Sans" panose="020B0606030504020204" pitchFamily="34" charset="0"/>
                <a:sym typeface="Bodoni SvtyTwo ITC TT-Book"/>
              </a:rPr>
              <a:t>GIS Data Types &amp; Formats</a:t>
            </a:r>
            <a:endParaRPr lang="en-GB" sz="3500">
              <a:latin typeface="Open Sans"/>
              <a:ea typeface="Open Sans" panose="020B0606030504020204" pitchFamily="34" charset="0"/>
              <a:cs typeface="Open Sans" panose="020B0606030504020204" pitchFamily="34" charset="0"/>
              <a:sym typeface="Bodoni SvtyTwo ITC TT-Book"/>
            </a:endParaRPr>
          </a:p>
        </p:txBody>
      </p:sp>
      <p:pic>
        <p:nvPicPr>
          <p:cNvPr id="8" name="Picture 7">
            <a:extLst>
              <a:ext uri="{FF2B5EF4-FFF2-40B4-BE49-F238E27FC236}">
                <a16:creationId xmlns:a16="http://schemas.microsoft.com/office/drawing/2014/main" id="{3E4EFFDF-D89D-CD41-ADE1-C83030C12E79}"/>
              </a:ext>
            </a:extLst>
          </p:cNvPr>
          <p:cNvPicPr>
            <a:picLocks noChangeAspect="1"/>
          </p:cNvPicPr>
          <p:nvPr/>
        </p:nvPicPr>
        <p:blipFill>
          <a:blip r:embed="rId4"/>
          <a:stretch>
            <a:fillRect/>
          </a:stretch>
        </p:blipFill>
        <p:spPr>
          <a:xfrm>
            <a:off x="1189608" y="2136186"/>
            <a:ext cx="4589619" cy="3821502"/>
          </a:xfrm>
          <a:prstGeom prst="rect">
            <a:avLst/>
          </a:prstGeom>
        </p:spPr>
      </p:pic>
      <p:pic>
        <p:nvPicPr>
          <p:cNvPr id="10" name="Picture 9">
            <a:extLst>
              <a:ext uri="{FF2B5EF4-FFF2-40B4-BE49-F238E27FC236}">
                <a16:creationId xmlns:a16="http://schemas.microsoft.com/office/drawing/2014/main" id="{B87D3972-60AC-BFF1-D1CA-55506AA4CEF8}"/>
              </a:ext>
            </a:extLst>
          </p:cNvPr>
          <p:cNvPicPr>
            <a:picLocks noChangeAspect="1"/>
          </p:cNvPicPr>
          <p:nvPr/>
        </p:nvPicPr>
        <p:blipFill>
          <a:blip r:embed="rId5"/>
          <a:stretch>
            <a:fillRect/>
          </a:stretch>
        </p:blipFill>
        <p:spPr>
          <a:xfrm>
            <a:off x="6026846" y="2108466"/>
            <a:ext cx="4589619" cy="3840586"/>
          </a:xfrm>
          <a:prstGeom prst="rect">
            <a:avLst/>
          </a:prstGeom>
        </p:spPr>
      </p:pic>
      <p:sp>
        <p:nvSpPr>
          <p:cNvPr id="11" name="Rectangle 10">
            <a:extLst>
              <a:ext uri="{FF2B5EF4-FFF2-40B4-BE49-F238E27FC236}">
                <a16:creationId xmlns:a16="http://schemas.microsoft.com/office/drawing/2014/main" id="{213B17AE-B006-0E6B-291A-2B5E88CDAB37}"/>
              </a:ext>
            </a:extLst>
          </p:cNvPr>
          <p:cNvSpPr/>
          <p:nvPr/>
        </p:nvSpPr>
        <p:spPr>
          <a:xfrm>
            <a:off x="6026846" y="5909940"/>
            <a:ext cx="4975546" cy="307777"/>
          </a:xfrm>
          <a:prstGeom prst="rect">
            <a:avLst/>
          </a:prstGeom>
        </p:spPr>
        <p:txBody>
          <a:bodyPr wrap="square" lIns="91440" tIns="45720" rIns="91440" bIns="45720" anchor="t">
            <a:spAutoFit/>
          </a:bodyPr>
          <a:lstStyle/>
          <a:p>
            <a:r>
              <a:rPr lang="en-US" sz="1400" i="1">
                <a:latin typeface="Open Sans "/>
              </a:rPr>
              <a:t>Consumption Tier (Discrete) – Source: Falchetta et al, 2018</a:t>
            </a:r>
            <a:endParaRPr lang="en-GB" sz="1400" b="1" i="1">
              <a:latin typeface="Open Sans "/>
            </a:endParaRPr>
          </a:p>
        </p:txBody>
      </p:sp>
    </p:spTree>
    <p:extLst>
      <p:ext uri="{BB962C8B-B14F-4D97-AF65-F5344CB8AC3E}">
        <p14:creationId xmlns:p14="http://schemas.microsoft.com/office/powerpoint/2010/main" val="2784641447"/>
      </p:ext>
    </p:extLst>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1764"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7</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7" name="Rectangle 6">
            <a:extLst>
              <a:ext uri="{FF2B5EF4-FFF2-40B4-BE49-F238E27FC236}">
                <a16:creationId xmlns:a16="http://schemas.microsoft.com/office/drawing/2014/main" id="{AD7656C7-16F5-385A-CEFE-89D725C85BDB}"/>
              </a:ext>
            </a:extLst>
          </p:cNvPr>
          <p:cNvSpPr/>
          <p:nvPr/>
        </p:nvSpPr>
        <p:spPr>
          <a:xfrm>
            <a:off x="1189608" y="1708355"/>
            <a:ext cx="6217920" cy="400110"/>
          </a:xfrm>
          <a:prstGeom prst="rect">
            <a:avLst/>
          </a:prstGeom>
        </p:spPr>
        <p:txBody>
          <a:bodyPr wrap="square" lIns="91440" tIns="45720" rIns="91440" bIns="45720" anchor="t">
            <a:spAutoFit/>
          </a:bodyPr>
          <a:lstStyle/>
          <a:p>
            <a:pPr>
              <a:spcAft>
                <a:spcPts val="1200"/>
              </a:spcAft>
            </a:pPr>
            <a:r>
              <a:rPr lang="en-ZA" sz="2000" b="1">
                <a:solidFill>
                  <a:schemeClr val="accent5">
                    <a:lumMod val="60000"/>
                    <a:lumOff val="40000"/>
                  </a:schemeClr>
                </a:solidFill>
                <a:latin typeface="Open Sans"/>
                <a:ea typeface="Open Sans" panose="020B0606030504020204" pitchFamily="34" charset="0"/>
                <a:cs typeface="Open Sans" panose="020B0606030504020204" pitchFamily="34" charset="0"/>
              </a:rPr>
              <a:t>Tabular Data Inputs</a:t>
            </a:r>
          </a:p>
        </p:txBody>
      </p:sp>
      <p:sp>
        <p:nvSpPr>
          <p:cNvPr id="3" name="Title 10">
            <a:extLst>
              <a:ext uri="{FF2B5EF4-FFF2-40B4-BE49-F238E27FC236}">
                <a16:creationId xmlns:a16="http://schemas.microsoft.com/office/drawing/2014/main" id="{FA99F1D6-7D27-F182-9E29-1A52FE9B02F8}"/>
              </a:ext>
            </a:extLst>
          </p:cNvPr>
          <p:cNvSpPr txBox="1">
            <a:spLocks/>
          </p:cNvSpPr>
          <p:nvPr/>
        </p:nvSpPr>
        <p:spPr>
          <a:xfrm>
            <a:off x="256898" y="-27721"/>
            <a:ext cx="7150629" cy="14797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500">
                <a:latin typeface="Open Sans"/>
                <a:ea typeface="Open Sans" panose="020B0606030504020204" pitchFamily="34" charset="0"/>
                <a:cs typeface="Open Sans" panose="020B0606030504020204" pitchFamily="34" charset="0"/>
                <a:sym typeface="Bodoni SvtyTwo ITC TT-Book"/>
              </a:rPr>
              <a:t>3.1 </a:t>
            </a:r>
            <a:r>
              <a:rPr lang="en-US" sz="3500">
                <a:latin typeface="Open Sans"/>
                <a:ea typeface="Open Sans" panose="020B0606030504020204" pitchFamily="34" charset="0"/>
                <a:cs typeface="Open Sans" panose="020B0606030504020204" pitchFamily="34" charset="0"/>
                <a:sym typeface="Bodoni SvtyTwo ITC TT-Book"/>
              </a:rPr>
              <a:t>GIS Data Types &amp; Formats</a:t>
            </a:r>
            <a:endParaRPr lang="en-GB" sz="3500">
              <a:latin typeface="Open Sans"/>
              <a:ea typeface="Open Sans" panose="020B0606030504020204" pitchFamily="34" charset="0"/>
              <a:cs typeface="Open Sans" panose="020B0606030504020204" pitchFamily="34" charset="0"/>
              <a:sym typeface="Bodoni SvtyTwo ITC TT-Book"/>
            </a:endParaRPr>
          </a:p>
        </p:txBody>
      </p:sp>
      <p:sp>
        <p:nvSpPr>
          <p:cNvPr id="4" name="TextBox 3">
            <a:extLst>
              <a:ext uri="{FF2B5EF4-FFF2-40B4-BE49-F238E27FC236}">
                <a16:creationId xmlns:a16="http://schemas.microsoft.com/office/drawing/2014/main" id="{D10EC040-A8EC-7F01-2DD0-45B5282AA393}"/>
              </a:ext>
            </a:extLst>
          </p:cNvPr>
          <p:cNvSpPr txBox="1"/>
          <p:nvPr/>
        </p:nvSpPr>
        <p:spPr>
          <a:xfrm>
            <a:off x="1189608" y="2158008"/>
            <a:ext cx="9716815" cy="4585871"/>
          </a:xfrm>
          <a:prstGeom prst="rect">
            <a:avLst/>
          </a:prstGeom>
          <a:noFill/>
        </p:spPr>
        <p:txBody>
          <a:bodyPr wrap="square" lIns="91440" tIns="45720" rIns="91440" bIns="45720" rtlCol="0" anchor="t">
            <a:spAutoFit/>
          </a:bodyPr>
          <a:lstStyle/>
          <a:p>
            <a:pPr marL="342900" indent="-342900" algn="just">
              <a:lnSpc>
                <a:spcPct val="110000"/>
              </a:lnSpc>
              <a:spcAft>
                <a:spcPts val="169"/>
              </a:spcAft>
              <a:buFont typeface="Wingdings" panose="05000000000000000000" pitchFamily="2" charset="2"/>
              <a:buChar char="q"/>
            </a:pPr>
            <a:r>
              <a:rPr lang="en-GB" sz="2000" b="1">
                <a:latin typeface="Open Sans"/>
                <a:ea typeface="Open Sans"/>
                <a:cs typeface="Open Sans"/>
              </a:rPr>
              <a:t>Tabular data </a:t>
            </a:r>
            <a:r>
              <a:rPr lang="en-GB" sz="2000">
                <a:latin typeface="Open Sans"/>
                <a:ea typeface="Open Sans"/>
                <a:cs typeface="Open Sans"/>
              </a:rPr>
              <a:t>refers to data tables arranged in rows and columns</a:t>
            </a:r>
          </a:p>
          <a:p>
            <a:pPr marL="342900" indent="-342900" algn="just">
              <a:lnSpc>
                <a:spcPct val="110000"/>
              </a:lnSpc>
              <a:spcAft>
                <a:spcPts val="169"/>
              </a:spcAft>
              <a:buFont typeface="Wingdings" panose="05000000000000000000" pitchFamily="2" charset="2"/>
              <a:buChar char="q"/>
            </a:pPr>
            <a:r>
              <a:rPr lang="en-GB" sz="2000">
                <a:latin typeface="Open Sans"/>
                <a:ea typeface="Open Sans"/>
                <a:cs typeface="Open Sans"/>
              </a:rPr>
              <a:t>This data type can be used in GIS if it includes </a:t>
            </a:r>
            <a:r>
              <a:rPr lang="en-GB" sz="2000" b="1">
                <a:latin typeface="Open Sans"/>
                <a:ea typeface="Open Sans"/>
                <a:cs typeface="Open Sans"/>
              </a:rPr>
              <a:t>georeferenced data </a:t>
            </a:r>
            <a:r>
              <a:rPr lang="en-GB" sz="2000">
                <a:latin typeface="Open Sans"/>
                <a:ea typeface="Open Sans"/>
                <a:cs typeface="Open Sans"/>
              </a:rPr>
              <a:t>columns</a:t>
            </a:r>
          </a:p>
          <a:p>
            <a:pPr marL="800100" lvl="1" indent="-342900" algn="just">
              <a:lnSpc>
                <a:spcPct val="110000"/>
              </a:lnSpc>
              <a:spcAft>
                <a:spcPts val="169"/>
              </a:spcAft>
              <a:buFont typeface="Wingdings" panose="05000000000000000000" pitchFamily="2" charset="2"/>
              <a:buChar char="§"/>
            </a:pPr>
            <a:r>
              <a:rPr lang="en-GB" sz="2000">
                <a:latin typeface="Open Sans"/>
                <a:ea typeface="Open Sans"/>
                <a:cs typeface="Open Sans"/>
              </a:rPr>
              <a:t>Tabular data can be used in GIS platforms if it contains geospatial references:</a:t>
            </a:r>
          </a:p>
          <a:p>
            <a:pPr marL="1257300" lvl="2" indent="-342900" algn="just">
              <a:lnSpc>
                <a:spcPct val="110000"/>
              </a:lnSpc>
              <a:spcAft>
                <a:spcPts val="169"/>
              </a:spcAft>
              <a:buFont typeface="Wingdings" panose="05000000000000000000" pitchFamily="2" charset="2"/>
              <a:buChar char="§"/>
            </a:pPr>
            <a:r>
              <a:rPr lang="en-GB" sz="2000" b="1">
                <a:latin typeface="Open Sans"/>
                <a:ea typeface="Open Sans"/>
                <a:cs typeface="Open Sans"/>
              </a:rPr>
              <a:t>Coordinates</a:t>
            </a:r>
            <a:r>
              <a:rPr lang="en-GB" sz="2000">
                <a:latin typeface="Open Sans"/>
                <a:ea typeface="Open Sans"/>
                <a:cs typeface="Open Sans"/>
              </a:rPr>
              <a:t>: point data can be georeferenced using longitude-latitude coordinate pairs. Note that coordinates may be in either decimal degree or degree-minute-second format.</a:t>
            </a:r>
            <a:endParaRPr lang="en-GB" sz="2000">
              <a:latin typeface="Open Sans" panose="020B0606030504020204" pitchFamily="34" charset="0"/>
              <a:ea typeface="Open Sans" panose="020B0606030504020204" pitchFamily="34" charset="0"/>
              <a:cs typeface="Open Sans" panose="020B0606030504020204" pitchFamily="34" charset="0"/>
            </a:endParaRPr>
          </a:p>
          <a:p>
            <a:pPr marL="1257300" lvl="2" indent="-342900" algn="just">
              <a:lnSpc>
                <a:spcPct val="110000"/>
              </a:lnSpc>
              <a:spcAft>
                <a:spcPts val="169"/>
              </a:spcAft>
              <a:buFont typeface="Wingdings" panose="05000000000000000000" pitchFamily="2" charset="2"/>
              <a:buChar char="§"/>
            </a:pPr>
            <a:r>
              <a:rPr lang="en-GB" sz="2000" b="1">
                <a:latin typeface="Open Sans"/>
                <a:ea typeface="Open Sans"/>
                <a:cs typeface="Open Sans"/>
              </a:rPr>
              <a:t>Administrative Units</a:t>
            </a:r>
            <a:r>
              <a:rPr lang="en-GB" sz="2000">
                <a:latin typeface="Open Sans"/>
                <a:ea typeface="Open Sans"/>
                <a:cs typeface="Open Sans"/>
              </a:rPr>
              <a:t>: data values can be associated with national or subnational (province, state, or municipality) administrative units.</a:t>
            </a:r>
          </a:p>
          <a:p>
            <a:pPr marL="342900" indent="-342900" algn="just">
              <a:lnSpc>
                <a:spcPct val="110000"/>
              </a:lnSpc>
              <a:spcAft>
                <a:spcPts val="169"/>
              </a:spcAft>
              <a:buFont typeface="Wingdings" panose="05000000000000000000" pitchFamily="2" charset="2"/>
              <a:buChar char="q"/>
            </a:pPr>
            <a:r>
              <a:rPr lang="en-GB" sz="2000">
                <a:latin typeface="Open Sans"/>
                <a:ea typeface="Open Sans"/>
                <a:cs typeface="Open Sans"/>
              </a:rPr>
              <a:t>Common uses for tabular data in GIS include </a:t>
            </a:r>
            <a:r>
              <a:rPr lang="en-GB" sz="2000" b="1">
                <a:latin typeface="Open Sans"/>
                <a:ea typeface="Open Sans"/>
                <a:cs typeface="Open Sans"/>
              </a:rPr>
              <a:t>field observations </a:t>
            </a:r>
            <a:r>
              <a:rPr lang="en-GB" sz="2000">
                <a:latin typeface="Open Sans"/>
                <a:ea typeface="Open Sans"/>
                <a:cs typeface="Open Sans"/>
              </a:rPr>
              <a:t>(recorded as coordinates), and </a:t>
            </a:r>
            <a:r>
              <a:rPr lang="en-GB" sz="2000" b="1">
                <a:latin typeface="Open Sans"/>
                <a:ea typeface="Open Sans"/>
                <a:cs typeface="Open Sans"/>
              </a:rPr>
              <a:t>census data </a:t>
            </a:r>
            <a:r>
              <a:rPr lang="en-GB" sz="2000">
                <a:latin typeface="Open Sans"/>
                <a:ea typeface="Open Sans"/>
                <a:cs typeface="Open Sans"/>
              </a:rPr>
              <a:t>(at subnational level)</a:t>
            </a:r>
          </a:p>
          <a:p>
            <a:pPr algn="l"/>
            <a:endParaRPr lang="en-GB" sz="2000">
              <a:latin typeface="Open Sans" panose="020B0606030504020204" pitchFamily="34" charset="0"/>
              <a:ea typeface="Open Sans" panose="020B0606030504020204" pitchFamily="34" charset="0"/>
              <a:cs typeface="Open Sans" panose="020B0606030504020204" pitchFamily="34" charset="0"/>
            </a:endParaRPr>
          </a:p>
          <a:p>
            <a:endParaRPr lang="en-US" sz="200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566050574"/>
      </p:ext>
    </p:extLst>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1764"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8</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7" name="Rectangle 6">
            <a:extLst>
              <a:ext uri="{FF2B5EF4-FFF2-40B4-BE49-F238E27FC236}">
                <a16:creationId xmlns:a16="http://schemas.microsoft.com/office/drawing/2014/main" id="{AD7656C7-16F5-385A-CEFE-89D725C85BDB}"/>
              </a:ext>
            </a:extLst>
          </p:cNvPr>
          <p:cNvSpPr/>
          <p:nvPr/>
        </p:nvSpPr>
        <p:spPr>
          <a:xfrm>
            <a:off x="1189608" y="1708355"/>
            <a:ext cx="6217920" cy="400110"/>
          </a:xfrm>
          <a:prstGeom prst="rect">
            <a:avLst/>
          </a:prstGeom>
        </p:spPr>
        <p:txBody>
          <a:bodyPr wrap="square" lIns="91440" tIns="45720" rIns="91440" bIns="45720" anchor="t">
            <a:spAutoFit/>
          </a:bodyPr>
          <a:lstStyle/>
          <a:p>
            <a:pPr>
              <a:spcAft>
                <a:spcPts val="1200"/>
              </a:spcAft>
            </a:pPr>
            <a:r>
              <a:rPr lang="en-ZA" sz="2000" b="1">
                <a:solidFill>
                  <a:schemeClr val="accent5">
                    <a:lumMod val="60000"/>
                    <a:lumOff val="40000"/>
                  </a:schemeClr>
                </a:solidFill>
                <a:latin typeface="Open Sans"/>
                <a:ea typeface="Open Sans" panose="020B0606030504020204" pitchFamily="34" charset="0"/>
                <a:cs typeface="Open Sans" panose="020B0606030504020204" pitchFamily="34" charset="0"/>
              </a:rPr>
              <a:t>Tabular Data Example</a:t>
            </a:r>
          </a:p>
        </p:txBody>
      </p:sp>
      <p:sp>
        <p:nvSpPr>
          <p:cNvPr id="3" name="Title 10">
            <a:extLst>
              <a:ext uri="{FF2B5EF4-FFF2-40B4-BE49-F238E27FC236}">
                <a16:creationId xmlns:a16="http://schemas.microsoft.com/office/drawing/2014/main" id="{FA99F1D6-7D27-F182-9E29-1A52FE9B02F8}"/>
              </a:ext>
            </a:extLst>
          </p:cNvPr>
          <p:cNvSpPr txBox="1">
            <a:spLocks/>
          </p:cNvSpPr>
          <p:nvPr/>
        </p:nvSpPr>
        <p:spPr>
          <a:xfrm>
            <a:off x="256898" y="-27721"/>
            <a:ext cx="7150629" cy="14797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500">
                <a:latin typeface="Open Sans"/>
                <a:ea typeface="Open Sans" panose="020B0606030504020204" pitchFamily="34" charset="0"/>
                <a:cs typeface="Open Sans" panose="020B0606030504020204" pitchFamily="34" charset="0"/>
                <a:sym typeface="Bodoni SvtyTwo ITC TT-Book"/>
              </a:rPr>
              <a:t>3.1 </a:t>
            </a:r>
            <a:r>
              <a:rPr lang="en-US" sz="3500">
                <a:latin typeface="Open Sans"/>
                <a:ea typeface="Open Sans" panose="020B0606030504020204" pitchFamily="34" charset="0"/>
                <a:cs typeface="Open Sans" panose="020B0606030504020204" pitchFamily="34" charset="0"/>
                <a:sym typeface="Bodoni SvtyTwo ITC TT-Book"/>
              </a:rPr>
              <a:t>GIS Data Types &amp; Formats</a:t>
            </a:r>
            <a:endParaRPr lang="en-GB" sz="3500">
              <a:latin typeface="Open Sans"/>
              <a:ea typeface="Open Sans" panose="020B0606030504020204" pitchFamily="34" charset="0"/>
              <a:cs typeface="Open Sans" panose="020B0606030504020204" pitchFamily="34" charset="0"/>
              <a:sym typeface="Bodoni SvtyTwo ITC TT-Book"/>
            </a:endParaRPr>
          </a:p>
        </p:txBody>
      </p:sp>
      <p:pic>
        <p:nvPicPr>
          <p:cNvPr id="8" name="Picture 7">
            <a:extLst>
              <a:ext uri="{FF2B5EF4-FFF2-40B4-BE49-F238E27FC236}">
                <a16:creationId xmlns:a16="http://schemas.microsoft.com/office/drawing/2014/main" id="{8F6873BD-6E71-0613-3EEA-D64F446D99AC}"/>
              </a:ext>
            </a:extLst>
          </p:cNvPr>
          <p:cNvPicPr>
            <a:picLocks noChangeAspect="1"/>
          </p:cNvPicPr>
          <p:nvPr/>
        </p:nvPicPr>
        <p:blipFill>
          <a:blip r:embed="rId4"/>
          <a:stretch>
            <a:fillRect/>
          </a:stretch>
        </p:blipFill>
        <p:spPr>
          <a:xfrm>
            <a:off x="2562369" y="2112410"/>
            <a:ext cx="1844096" cy="3621135"/>
          </a:xfrm>
          <a:prstGeom prst="rect">
            <a:avLst/>
          </a:prstGeom>
        </p:spPr>
      </p:pic>
      <p:sp>
        <p:nvSpPr>
          <p:cNvPr id="9" name="Rectangle 8">
            <a:extLst>
              <a:ext uri="{FF2B5EF4-FFF2-40B4-BE49-F238E27FC236}">
                <a16:creationId xmlns:a16="http://schemas.microsoft.com/office/drawing/2014/main" id="{71071871-15E1-BE69-B905-8600F42BCDF5}"/>
              </a:ext>
            </a:extLst>
          </p:cNvPr>
          <p:cNvSpPr/>
          <p:nvPr/>
        </p:nvSpPr>
        <p:spPr>
          <a:xfrm>
            <a:off x="603850" y="5851387"/>
            <a:ext cx="5175378" cy="523220"/>
          </a:xfrm>
          <a:prstGeom prst="rect">
            <a:avLst/>
          </a:prstGeom>
        </p:spPr>
        <p:txBody>
          <a:bodyPr wrap="square" lIns="91440" tIns="45720" rIns="91440" bIns="45720" anchor="t">
            <a:spAutoFit/>
          </a:bodyPr>
          <a:lstStyle/>
          <a:p>
            <a:pPr algn="ctr"/>
            <a:r>
              <a:rPr lang="en-US" sz="1400" i="1">
                <a:latin typeface="Open Sans "/>
              </a:rPr>
              <a:t>Data Extract: Electric Lighting percent (Subregion) – Uganda Census</a:t>
            </a:r>
            <a:endParaRPr lang="en-GB" sz="1400" b="1" i="1">
              <a:latin typeface="Open Sans "/>
            </a:endParaRPr>
          </a:p>
        </p:txBody>
      </p:sp>
      <p:pic>
        <p:nvPicPr>
          <p:cNvPr id="11" name="Picture 10">
            <a:extLst>
              <a:ext uri="{FF2B5EF4-FFF2-40B4-BE49-F238E27FC236}">
                <a16:creationId xmlns:a16="http://schemas.microsoft.com/office/drawing/2014/main" id="{4A765795-93D7-259A-14DB-D0DC03D7AB62}"/>
              </a:ext>
            </a:extLst>
          </p:cNvPr>
          <p:cNvPicPr>
            <a:picLocks noChangeAspect="1"/>
          </p:cNvPicPr>
          <p:nvPr/>
        </p:nvPicPr>
        <p:blipFill>
          <a:blip r:embed="rId5"/>
          <a:stretch>
            <a:fillRect/>
          </a:stretch>
        </p:blipFill>
        <p:spPr>
          <a:xfrm>
            <a:off x="6003541" y="2015872"/>
            <a:ext cx="4589619" cy="3801742"/>
          </a:xfrm>
          <a:prstGeom prst="rect">
            <a:avLst/>
          </a:prstGeom>
        </p:spPr>
      </p:pic>
      <p:sp>
        <p:nvSpPr>
          <p:cNvPr id="12" name="Rectangle 11">
            <a:extLst>
              <a:ext uri="{FF2B5EF4-FFF2-40B4-BE49-F238E27FC236}">
                <a16:creationId xmlns:a16="http://schemas.microsoft.com/office/drawing/2014/main" id="{48737C58-17DE-44E2-32AC-2FA60EA8B288}"/>
              </a:ext>
            </a:extLst>
          </p:cNvPr>
          <p:cNvSpPr/>
          <p:nvPr/>
        </p:nvSpPr>
        <p:spPr>
          <a:xfrm>
            <a:off x="6003541" y="5814587"/>
            <a:ext cx="4589619" cy="307777"/>
          </a:xfrm>
          <a:prstGeom prst="rect">
            <a:avLst/>
          </a:prstGeom>
        </p:spPr>
        <p:txBody>
          <a:bodyPr wrap="square" lIns="91440" tIns="45720" rIns="91440" bIns="45720" anchor="t">
            <a:spAutoFit/>
          </a:bodyPr>
          <a:lstStyle/>
          <a:p>
            <a:pPr algn="ctr"/>
            <a:r>
              <a:rPr lang="en-US" sz="1400" i="1">
                <a:latin typeface="Open Sans "/>
              </a:rPr>
              <a:t>Visualization in Energy Access Explorer</a:t>
            </a:r>
            <a:endParaRPr lang="en-GB" sz="1400" b="1" i="1">
              <a:latin typeface="Open Sans "/>
            </a:endParaRPr>
          </a:p>
        </p:txBody>
      </p:sp>
      <p:sp>
        <p:nvSpPr>
          <p:cNvPr id="13" name="Arrow: Right 12">
            <a:extLst>
              <a:ext uri="{FF2B5EF4-FFF2-40B4-BE49-F238E27FC236}">
                <a16:creationId xmlns:a16="http://schemas.microsoft.com/office/drawing/2014/main" id="{AA18B088-3FB5-D2C5-5FD4-F679F1B5057D}"/>
              </a:ext>
            </a:extLst>
          </p:cNvPr>
          <p:cNvSpPr/>
          <p:nvPr/>
        </p:nvSpPr>
        <p:spPr>
          <a:xfrm>
            <a:off x="4630781" y="3278038"/>
            <a:ext cx="1148446" cy="538782"/>
          </a:xfrm>
          <a:prstGeom prst="rightArrow">
            <a:avLst/>
          </a:prstGeom>
          <a:solidFill>
            <a:srgbClr val="FCFFA4"/>
          </a:solidFill>
          <a:ln>
            <a:solidFill>
              <a:srgbClr val="781C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6904471"/>
      </p:ext>
    </p:extLst>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1764"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9</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7" name="Rectangle 6">
            <a:extLst>
              <a:ext uri="{FF2B5EF4-FFF2-40B4-BE49-F238E27FC236}">
                <a16:creationId xmlns:a16="http://schemas.microsoft.com/office/drawing/2014/main" id="{AD7656C7-16F5-385A-CEFE-89D725C85BDB}"/>
              </a:ext>
            </a:extLst>
          </p:cNvPr>
          <p:cNvSpPr/>
          <p:nvPr/>
        </p:nvSpPr>
        <p:spPr>
          <a:xfrm>
            <a:off x="1189608" y="1708355"/>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Geospatial Data Organization</a:t>
            </a:r>
          </a:p>
        </p:txBody>
      </p:sp>
      <p:sp>
        <p:nvSpPr>
          <p:cNvPr id="3" name="Title 10">
            <a:extLst>
              <a:ext uri="{FF2B5EF4-FFF2-40B4-BE49-F238E27FC236}">
                <a16:creationId xmlns:a16="http://schemas.microsoft.com/office/drawing/2014/main" id="{FA99F1D6-7D27-F182-9E29-1A52FE9B02F8}"/>
              </a:ext>
            </a:extLst>
          </p:cNvPr>
          <p:cNvSpPr txBox="1">
            <a:spLocks/>
          </p:cNvSpPr>
          <p:nvPr/>
        </p:nvSpPr>
        <p:spPr>
          <a:xfrm>
            <a:off x="256898" y="-27721"/>
            <a:ext cx="7150629" cy="14797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500">
                <a:latin typeface="Open Sans"/>
                <a:ea typeface="Open Sans" panose="020B0606030504020204" pitchFamily="34" charset="0"/>
                <a:cs typeface="Open Sans" panose="020B0606030504020204" pitchFamily="34" charset="0"/>
                <a:sym typeface="Bodoni SvtyTwo ITC TT-Book"/>
              </a:rPr>
              <a:t>3.1 </a:t>
            </a:r>
            <a:r>
              <a:rPr lang="en-US" sz="3500">
                <a:latin typeface="Open Sans"/>
                <a:ea typeface="Open Sans" panose="020B0606030504020204" pitchFamily="34" charset="0"/>
                <a:cs typeface="Open Sans" panose="020B0606030504020204" pitchFamily="34" charset="0"/>
                <a:sym typeface="Bodoni SvtyTwo ITC TT-Book"/>
              </a:rPr>
              <a:t>GIS Data Types &amp; Formats</a:t>
            </a:r>
            <a:endParaRPr lang="en-GB" sz="3500">
              <a:latin typeface="Open Sans"/>
              <a:ea typeface="Open Sans" panose="020B0606030504020204" pitchFamily="34" charset="0"/>
              <a:cs typeface="Open Sans" panose="020B0606030504020204" pitchFamily="34" charset="0"/>
              <a:sym typeface="Bodoni SvtyTwo ITC TT-Book"/>
            </a:endParaRPr>
          </a:p>
        </p:txBody>
      </p:sp>
      <p:sp>
        <p:nvSpPr>
          <p:cNvPr id="4" name="TextBox 3">
            <a:extLst>
              <a:ext uri="{FF2B5EF4-FFF2-40B4-BE49-F238E27FC236}">
                <a16:creationId xmlns:a16="http://schemas.microsoft.com/office/drawing/2014/main" id="{D10EC040-A8EC-7F01-2DD0-45B5282AA393}"/>
              </a:ext>
            </a:extLst>
          </p:cNvPr>
          <p:cNvSpPr txBox="1"/>
          <p:nvPr/>
        </p:nvSpPr>
        <p:spPr>
          <a:xfrm>
            <a:off x="1189608" y="2158008"/>
            <a:ext cx="7150628" cy="2169825"/>
          </a:xfrm>
          <a:prstGeom prst="rect">
            <a:avLst/>
          </a:prstGeom>
          <a:noFill/>
        </p:spPr>
        <p:txBody>
          <a:bodyPr wrap="square" rtlCol="0">
            <a:spAutoFit/>
          </a:bodyPr>
          <a:lstStyle/>
          <a:p>
            <a:pPr marL="342900" indent="-342900" algn="just">
              <a:lnSpc>
                <a:spcPct val="110000"/>
              </a:lnSpc>
              <a:spcAft>
                <a:spcPts val="169"/>
              </a:spcAft>
              <a:buFont typeface="Wingdings" panose="05000000000000000000" pitchFamily="2" charset="2"/>
              <a:buChar char="q"/>
            </a:pPr>
            <a:r>
              <a:rPr lang="en-GB" sz="2000" b="1" dirty="0">
                <a:latin typeface="Open Sans" panose="020B0606030504020204" pitchFamily="34" charset="0"/>
                <a:ea typeface="Open Sans" panose="020B0606030504020204" pitchFamily="34" charset="0"/>
                <a:cs typeface="Open Sans" panose="020B0606030504020204" pitchFamily="34" charset="0"/>
              </a:rPr>
              <a:t>Datasets </a:t>
            </a:r>
            <a:r>
              <a:rPr lang="en-GB" sz="2000" dirty="0">
                <a:latin typeface="Open Sans" panose="020B0606030504020204" pitchFamily="34" charset="0"/>
                <a:ea typeface="Open Sans" panose="020B0606030504020204" pitchFamily="34" charset="0"/>
                <a:cs typeface="Open Sans" panose="020B0606030504020204" pitchFamily="34" charset="0"/>
              </a:rPr>
              <a:t>are a group of features in the same geospatial format and saved to the same file</a:t>
            </a:r>
          </a:p>
          <a:p>
            <a:pPr marL="342900" indent="-342900" algn="just">
              <a:lnSpc>
                <a:spcPct val="110000"/>
              </a:lnSpc>
              <a:spcAft>
                <a:spcPts val="169"/>
              </a:spcAft>
              <a:buFont typeface="Wingdings" panose="05000000000000000000" pitchFamily="2" charset="2"/>
              <a:buChar char="q"/>
            </a:pPr>
            <a:r>
              <a:rPr lang="en-GB" sz="2000" b="1" dirty="0">
                <a:latin typeface="Open Sans" panose="020B0606030504020204" pitchFamily="34" charset="0"/>
                <a:ea typeface="Open Sans" panose="020B0606030504020204" pitchFamily="34" charset="0"/>
                <a:cs typeface="Open Sans" panose="020B0606030504020204" pitchFamily="34" charset="0"/>
              </a:rPr>
              <a:t>Features </a:t>
            </a:r>
            <a:r>
              <a:rPr lang="en-GB" sz="2000" dirty="0">
                <a:latin typeface="Open Sans" panose="020B0606030504020204" pitchFamily="34" charset="0"/>
                <a:ea typeface="Open Sans" panose="020B0606030504020204" pitchFamily="34" charset="0"/>
                <a:cs typeface="Open Sans" panose="020B0606030504020204" pitchFamily="34" charset="0"/>
              </a:rPr>
              <a:t>are discrete geospatial units within a dataset</a:t>
            </a:r>
          </a:p>
          <a:p>
            <a:pPr marL="342900" indent="-342900" algn="just">
              <a:lnSpc>
                <a:spcPct val="110000"/>
              </a:lnSpc>
              <a:spcAft>
                <a:spcPts val="169"/>
              </a:spcAft>
              <a:buFont typeface="Wingdings" panose="05000000000000000000" pitchFamily="2" charset="2"/>
              <a:buChar char="q"/>
            </a:pPr>
            <a:r>
              <a:rPr lang="en-GB" sz="2000" b="1" dirty="0">
                <a:latin typeface="Open Sans" panose="020B0606030504020204" pitchFamily="34" charset="0"/>
                <a:ea typeface="Open Sans" panose="020B0606030504020204" pitchFamily="34" charset="0"/>
                <a:cs typeface="Open Sans" panose="020B0606030504020204" pitchFamily="34" charset="0"/>
              </a:rPr>
              <a:t>Attributes </a:t>
            </a:r>
            <a:r>
              <a:rPr lang="en-GB" sz="2000" dirty="0">
                <a:latin typeface="Open Sans" panose="020B0606030504020204" pitchFamily="34" charset="0"/>
                <a:ea typeface="Open Sans" panose="020B0606030504020204" pitchFamily="34" charset="0"/>
                <a:cs typeface="Open Sans" panose="020B0606030504020204" pitchFamily="34" charset="0"/>
              </a:rPr>
              <a:t>are descriptive data linked to specific features in a dataset</a:t>
            </a:r>
            <a:endParaRPr lang="en-GB" sz="2000" b="1" dirty="0">
              <a:latin typeface="Open Sans" panose="020B0606030504020204" pitchFamily="34" charset="0"/>
              <a:ea typeface="Open Sans" panose="020B0606030504020204" pitchFamily="34" charset="0"/>
              <a:cs typeface="Open Sans" panose="020B0606030504020204" pitchFamily="34" charset="0"/>
            </a:endParaRPr>
          </a:p>
          <a:p>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sp>
        <p:nvSpPr>
          <p:cNvPr id="8" name="Rectangle 7">
            <a:extLst>
              <a:ext uri="{FF2B5EF4-FFF2-40B4-BE49-F238E27FC236}">
                <a16:creationId xmlns:a16="http://schemas.microsoft.com/office/drawing/2014/main" id="{152DCD84-EF6F-12FD-3D4C-14C6CFD184C1}"/>
              </a:ext>
            </a:extLst>
          </p:cNvPr>
          <p:cNvSpPr/>
          <p:nvPr/>
        </p:nvSpPr>
        <p:spPr>
          <a:xfrm>
            <a:off x="511319" y="4209273"/>
            <a:ext cx="3566160" cy="1972794"/>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DATASET</a:t>
            </a:r>
          </a:p>
          <a:p>
            <a:pPr algn="ctr"/>
            <a:r>
              <a:rPr lang="en-US" i="1" dirty="0"/>
              <a:t>(ex. Power Plants)</a:t>
            </a:r>
          </a:p>
        </p:txBody>
      </p:sp>
      <p:sp>
        <p:nvSpPr>
          <p:cNvPr id="9" name="Rectangle 8">
            <a:extLst>
              <a:ext uri="{FF2B5EF4-FFF2-40B4-BE49-F238E27FC236}">
                <a16:creationId xmlns:a16="http://schemas.microsoft.com/office/drawing/2014/main" id="{930BC42B-1721-2B45-3767-99B3F490A0AB}"/>
              </a:ext>
            </a:extLst>
          </p:cNvPr>
          <p:cNvSpPr/>
          <p:nvPr/>
        </p:nvSpPr>
        <p:spPr>
          <a:xfrm>
            <a:off x="4077230" y="4209273"/>
            <a:ext cx="3562068" cy="658368"/>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FEATURE 1</a:t>
            </a:r>
          </a:p>
          <a:p>
            <a:pPr algn="ctr"/>
            <a:r>
              <a:rPr lang="en-US" i="1" dirty="0"/>
              <a:t>(Power Plant A)</a:t>
            </a:r>
          </a:p>
        </p:txBody>
      </p:sp>
      <p:sp>
        <p:nvSpPr>
          <p:cNvPr id="10" name="Rectangle 9">
            <a:extLst>
              <a:ext uri="{FF2B5EF4-FFF2-40B4-BE49-F238E27FC236}">
                <a16:creationId xmlns:a16="http://schemas.microsoft.com/office/drawing/2014/main" id="{577E2620-3115-1864-A4D4-D9BE05B0CCCA}"/>
              </a:ext>
            </a:extLst>
          </p:cNvPr>
          <p:cNvSpPr/>
          <p:nvPr/>
        </p:nvSpPr>
        <p:spPr>
          <a:xfrm>
            <a:off x="4082907" y="4857949"/>
            <a:ext cx="3566160" cy="658368"/>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FEATURE 2</a:t>
            </a:r>
          </a:p>
          <a:p>
            <a:pPr algn="ctr"/>
            <a:r>
              <a:rPr lang="en-US" i="1" dirty="0"/>
              <a:t>(Power Plant B)</a:t>
            </a:r>
          </a:p>
        </p:txBody>
      </p:sp>
      <p:sp>
        <p:nvSpPr>
          <p:cNvPr id="12" name="Rectangle 11">
            <a:extLst>
              <a:ext uri="{FF2B5EF4-FFF2-40B4-BE49-F238E27FC236}">
                <a16:creationId xmlns:a16="http://schemas.microsoft.com/office/drawing/2014/main" id="{8EB4CD5A-D4E6-E8DF-7E05-2997A0C59879}"/>
              </a:ext>
            </a:extLst>
          </p:cNvPr>
          <p:cNvSpPr/>
          <p:nvPr/>
        </p:nvSpPr>
        <p:spPr>
          <a:xfrm>
            <a:off x="4082907" y="5525591"/>
            <a:ext cx="3566160" cy="658368"/>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FEATURE 3</a:t>
            </a:r>
          </a:p>
          <a:p>
            <a:pPr algn="ctr"/>
            <a:r>
              <a:rPr lang="en-US" i="1" dirty="0"/>
              <a:t>(Power Plant C)</a:t>
            </a:r>
          </a:p>
        </p:txBody>
      </p:sp>
      <p:sp>
        <p:nvSpPr>
          <p:cNvPr id="15" name="Rectangle 14">
            <a:extLst>
              <a:ext uri="{FF2B5EF4-FFF2-40B4-BE49-F238E27FC236}">
                <a16:creationId xmlns:a16="http://schemas.microsoft.com/office/drawing/2014/main" id="{B0B1B591-16D3-818F-2B2B-F2F89DBBFF73}"/>
              </a:ext>
            </a:extLst>
          </p:cNvPr>
          <p:cNvSpPr/>
          <p:nvPr/>
        </p:nvSpPr>
        <p:spPr>
          <a:xfrm>
            <a:off x="7648818" y="4209273"/>
            <a:ext cx="3566160" cy="21945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solidFill>
              </a:rPr>
              <a:t>Attribute I (Fuel Source)</a:t>
            </a:r>
          </a:p>
        </p:txBody>
      </p:sp>
      <p:sp>
        <p:nvSpPr>
          <p:cNvPr id="16" name="Rectangle 15">
            <a:extLst>
              <a:ext uri="{FF2B5EF4-FFF2-40B4-BE49-F238E27FC236}">
                <a16:creationId xmlns:a16="http://schemas.microsoft.com/office/drawing/2014/main" id="{3FD6BCD7-69F0-89EE-155E-2FA64023A6AA}"/>
              </a:ext>
            </a:extLst>
          </p:cNvPr>
          <p:cNvSpPr/>
          <p:nvPr/>
        </p:nvSpPr>
        <p:spPr>
          <a:xfrm>
            <a:off x="7648817" y="4431356"/>
            <a:ext cx="3566160" cy="21945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solidFill>
              </a:rPr>
              <a:t>Attribute II (Capacity)</a:t>
            </a:r>
          </a:p>
        </p:txBody>
      </p:sp>
      <p:sp>
        <p:nvSpPr>
          <p:cNvPr id="17" name="Rectangle 16">
            <a:extLst>
              <a:ext uri="{FF2B5EF4-FFF2-40B4-BE49-F238E27FC236}">
                <a16:creationId xmlns:a16="http://schemas.microsoft.com/office/drawing/2014/main" id="{674D7809-7355-144B-2941-ED494F38EBEB}"/>
              </a:ext>
            </a:extLst>
          </p:cNvPr>
          <p:cNvSpPr/>
          <p:nvPr/>
        </p:nvSpPr>
        <p:spPr>
          <a:xfrm>
            <a:off x="7648817" y="4650812"/>
            <a:ext cx="3566160" cy="21945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solidFill>
              </a:rPr>
              <a:t>Attribute III (Status)</a:t>
            </a:r>
          </a:p>
        </p:txBody>
      </p:sp>
      <p:sp>
        <p:nvSpPr>
          <p:cNvPr id="18" name="Rectangle 17">
            <a:extLst>
              <a:ext uri="{FF2B5EF4-FFF2-40B4-BE49-F238E27FC236}">
                <a16:creationId xmlns:a16="http://schemas.microsoft.com/office/drawing/2014/main" id="{6BD53D40-437A-AFFC-6311-F7810A788A01}"/>
              </a:ext>
            </a:extLst>
          </p:cNvPr>
          <p:cNvSpPr/>
          <p:nvPr/>
        </p:nvSpPr>
        <p:spPr>
          <a:xfrm>
            <a:off x="7658586" y="4883579"/>
            <a:ext cx="3566160" cy="21945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solidFill>
              </a:rPr>
              <a:t>Attribute I (Fuel Source)</a:t>
            </a:r>
          </a:p>
        </p:txBody>
      </p:sp>
      <p:sp>
        <p:nvSpPr>
          <p:cNvPr id="19" name="Rectangle 18">
            <a:extLst>
              <a:ext uri="{FF2B5EF4-FFF2-40B4-BE49-F238E27FC236}">
                <a16:creationId xmlns:a16="http://schemas.microsoft.com/office/drawing/2014/main" id="{9E5E12AD-5D02-434B-CFE6-B7DED0BB1613}"/>
              </a:ext>
            </a:extLst>
          </p:cNvPr>
          <p:cNvSpPr/>
          <p:nvPr/>
        </p:nvSpPr>
        <p:spPr>
          <a:xfrm>
            <a:off x="7658585" y="5088409"/>
            <a:ext cx="3566160" cy="21945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solidFill>
              </a:rPr>
              <a:t>Attribute II (Capacity)</a:t>
            </a:r>
          </a:p>
        </p:txBody>
      </p:sp>
      <p:sp>
        <p:nvSpPr>
          <p:cNvPr id="20" name="Rectangle 19">
            <a:extLst>
              <a:ext uri="{FF2B5EF4-FFF2-40B4-BE49-F238E27FC236}">
                <a16:creationId xmlns:a16="http://schemas.microsoft.com/office/drawing/2014/main" id="{3031BA80-39EF-B016-9FE8-49A2433DD9DB}"/>
              </a:ext>
            </a:extLst>
          </p:cNvPr>
          <p:cNvSpPr/>
          <p:nvPr/>
        </p:nvSpPr>
        <p:spPr>
          <a:xfrm>
            <a:off x="7658585" y="5298096"/>
            <a:ext cx="3566160" cy="21945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solidFill>
              </a:rPr>
              <a:t>Attribute III (Status)</a:t>
            </a:r>
          </a:p>
        </p:txBody>
      </p:sp>
      <p:sp>
        <p:nvSpPr>
          <p:cNvPr id="21" name="Rectangle 20">
            <a:extLst>
              <a:ext uri="{FF2B5EF4-FFF2-40B4-BE49-F238E27FC236}">
                <a16:creationId xmlns:a16="http://schemas.microsoft.com/office/drawing/2014/main" id="{38D5ACFD-DEEF-EDD8-6070-6755A2998B97}"/>
              </a:ext>
            </a:extLst>
          </p:cNvPr>
          <p:cNvSpPr/>
          <p:nvPr/>
        </p:nvSpPr>
        <p:spPr>
          <a:xfrm>
            <a:off x="7659030" y="5527824"/>
            <a:ext cx="3566160" cy="21945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solidFill>
              </a:rPr>
              <a:t>Attribute I (Fuel Source)</a:t>
            </a:r>
          </a:p>
        </p:txBody>
      </p:sp>
      <p:sp>
        <p:nvSpPr>
          <p:cNvPr id="22" name="Rectangle 21">
            <a:extLst>
              <a:ext uri="{FF2B5EF4-FFF2-40B4-BE49-F238E27FC236}">
                <a16:creationId xmlns:a16="http://schemas.microsoft.com/office/drawing/2014/main" id="{EFBC5073-99EF-6598-841A-71DDEBEF0657}"/>
              </a:ext>
            </a:extLst>
          </p:cNvPr>
          <p:cNvSpPr/>
          <p:nvPr/>
        </p:nvSpPr>
        <p:spPr>
          <a:xfrm>
            <a:off x="7659029" y="5749907"/>
            <a:ext cx="3566160" cy="21945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solidFill>
              </a:rPr>
              <a:t>Attribute II (Capacity)</a:t>
            </a:r>
          </a:p>
        </p:txBody>
      </p:sp>
      <p:sp>
        <p:nvSpPr>
          <p:cNvPr id="23" name="Rectangle 22">
            <a:extLst>
              <a:ext uri="{FF2B5EF4-FFF2-40B4-BE49-F238E27FC236}">
                <a16:creationId xmlns:a16="http://schemas.microsoft.com/office/drawing/2014/main" id="{B505A282-7681-871E-CDD2-59A4F5345445}"/>
              </a:ext>
            </a:extLst>
          </p:cNvPr>
          <p:cNvSpPr/>
          <p:nvPr/>
        </p:nvSpPr>
        <p:spPr>
          <a:xfrm>
            <a:off x="7659029" y="5952110"/>
            <a:ext cx="3566160" cy="21945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solidFill>
              </a:rPr>
              <a:t>Attribute III (Status)</a:t>
            </a:r>
          </a:p>
        </p:txBody>
      </p:sp>
      <p:pic>
        <p:nvPicPr>
          <p:cNvPr id="28" name="Picture 27">
            <a:extLst>
              <a:ext uri="{FF2B5EF4-FFF2-40B4-BE49-F238E27FC236}">
                <a16:creationId xmlns:a16="http://schemas.microsoft.com/office/drawing/2014/main" id="{837F1617-64D4-16FA-3482-ADF5B0C66B02}"/>
              </a:ext>
            </a:extLst>
          </p:cNvPr>
          <p:cNvPicPr>
            <a:picLocks noChangeAspect="1"/>
          </p:cNvPicPr>
          <p:nvPr/>
        </p:nvPicPr>
        <p:blipFill>
          <a:blip r:embed="rId4"/>
          <a:stretch>
            <a:fillRect/>
          </a:stretch>
        </p:blipFill>
        <p:spPr>
          <a:xfrm>
            <a:off x="8340237" y="1166575"/>
            <a:ext cx="2894722" cy="2547979"/>
          </a:xfrm>
          <a:prstGeom prst="rect">
            <a:avLst/>
          </a:prstGeom>
        </p:spPr>
      </p:pic>
      <p:sp>
        <p:nvSpPr>
          <p:cNvPr id="29" name="TextBox 28">
            <a:extLst>
              <a:ext uri="{FF2B5EF4-FFF2-40B4-BE49-F238E27FC236}">
                <a16:creationId xmlns:a16="http://schemas.microsoft.com/office/drawing/2014/main" id="{B2C1D520-9AF4-D0E4-96A0-1BB67DD54CB5}"/>
              </a:ext>
            </a:extLst>
          </p:cNvPr>
          <p:cNvSpPr txBox="1"/>
          <p:nvPr/>
        </p:nvSpPr>
        <p:spPr>
          <a:xfrm>
            <a:off x="8283501" y="3661455"/>
            <a:ext cx="2922916" cy="338554"/>
          </a:xfrm>
          <a:prstGeom prst="rect">
            <a:avLst/>
          </a:prstGeom>
          <a:noFill/>
        </p:spPr>
        <p:txBody>
          <a:bodyPr wrap="none" rtlCol="0">
            <a:spAutoFit/>
          </a:bodyPr>
          <a:lstStyle/>
          <a:p>
            <a:r>
              <a:rPr lang="en-US" sz="1600" i="1" dirty="0"/>
              <a:t>Selected feature within a dataset</a:t>
            </a:r>
          </a:p>
        </p:txBody>
      </p:sp>
    </p:spTree>
    <p:extLst>
      <p:ext uri="{BB962C8B-B14F-4D97-AF65-F5344CB8AC3E}">
        <p14:creationId xmlns:p14="http://schemas.microsoft.com/office/powerpoint/2010/main" val="3474646397"/>
      </p:ext>
    </p:extLst>
  </p:cSld>
  <p:clrMapOvr>
    <a:masterClrMapping/>
  </p:clrMapOvr>
  <p:transition spd="slow">
    <p:push/>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24735</TotalTime>
  <Words>4674</Words>
  <Application>Microsoft Macintosh PowerPoint</Application>
  <PresentationFormat>Widescreen</PresentationFormat>
  <Paragraphs>477</Paragraphs>
  <Slides>35</Slides>
  <Notes>34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35</vt:i4>
      </vt:variant>
    </vt:vector>
  </HeadingPairs>
  <TitlesOfParts>
    <vt:vector size="44" baseType="lpstr">
      <vt:lpstr>Arial</vt:lpstr>
      <vt:lpstr>Calibri</vt:lpstr>
      <vt:lpstr>Calibri Light</vt:lpstr>
      <vt:lpstr>Open Sans</vt:lpstr>
      <vt:lpstr>Open Sans </vt:lpstr>
      <vt:lpstr>Open Sans ExtraBold</vt:lpstr>
      <vt:lpstr>Wingdings</vt:lpstr>
      <vt:lpstr>Office Theme</vt:lpstr>
      <vt:lpstr>Office Theme</vt:lpstr>
      <vt:lpstr>LECTURE 3 KEY GIS CONCEPTS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Tarannum Sahar</dc:creator>
  <cp:lastModifiedBy>Yeganyan, Rudolf</cp:lastModifiedBy>
  <cp:revision>642</cp:revision>
  <dcterms:created xsi:type="dcterms:W3CDTF">2023-08-18T16:01:49Z</dcterms:created>
  <dcterms:modified xsi:type="dcterms:W3CDTF">2023-11-03T12:49:18Z</dcterms:modified>
</cp:coreProperties>
</file>