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89" r:id="rId6"/>
    <p:sldId id="258" r:id="rId7"/>
    <p:sldId id="337" r:id="rId8"/>
    <p:sldId id="341" r:id="rId9"/>
    <p:sldId id="342" r:id="rId10"/>
    <p:sldId id="343" r:id="rId11"/>
    <p:sldId id="339" r:id="rId12"/>
    <p:sldId id="359" r:id="rId13"/>
    <p:sldId id="360" r:id="rId14"/>
    <p:sldId id="346" r:id="rId15"/>
    <p:sldId id="347" r:id="rId16"/>
    <p:sldId id="349" r:id="rId17"/>
    <p:sldId id="351" r:id="rId18"/>
    <p:sldId id="338" r:id="rId19"/>
    <p:sldId id="354" r:id="rId20"/>
    <p:sldId id="361" r:id="rId21"/>
    <p:sldId id="340" r:id="rId22"/>
    <p:sldId id="348" r:id="rId23"/>
    <p:sldId id="350" r:id="rId24"/>
    <p:sldId id="353" r:id="rId25"/>
    <p:sldId id="355" r:id="rId26"/>
    <p:sldId id="33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wI/1Iim5t3AqTPE0sb3saA==" hashData="vYuEo/oXRJKx9Fjdd8e/I2uL4LkUr9u09YMEAvYl2f6GC0rn2XX8bpxVGG7gmY2eAQt40zek0UkOX7uTnGw00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HACHAD" initials="HACHAD" lastIdx="59" clrIdx="2">
    <p:extLst>
      <p:ext uri="{19B8F6BF-5375-455C-9EA6-DF929625EA0E}">
        <p15:presenceInfo xmlns:p15="http://schemas.microsoft.com/office/powerpoint/2012/main" userId="HACH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3541"/>
    <a:srgbClr val="66C8FF"/>
    <a:srgbClr val="A5A5A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9CC26A-532F-423D-A03E-6AAC62CAACEC}" v="3" dt="2023-03-19T14:31:22.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83721" autoAdjust="0"/>
  </p:normalViewPr>
  <p:slideViewPr>
    <p:cSldViewPr snapToGrid="0">
      <p:cViewPr varScale="1">
        <p:scale>
          <a:sx n="93" d="100"/>
          <a:sy n="93" d="100"/>
        </p:scale>
        <p:origin x="145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t>3/19/2025</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Cliquez pour modifier les styles de texte du Master</a:t>
            </a:r>
          </a:p>
          <a:p>
            <a:pPr lvl="1"/>
            <a:r>
              <a:rPr lang="en-GB" noProof="0"/>
              <a:t>Deuxième niveau</a:t>
            </a:r>
          </a:p>
          <a:p>
            <a:pPr lvl="2"/>
            <a:r>
              <a:rPr lang="en-GB" noProof="0"/>
              <a:t>Troisième niveau</a:t>
            </a:r>
          </a:p>
          <a:p>
            <a:pPr lvl="3"/>
            <a:r>
              <a:rPr lang="en-GB" noProof="0"/>
              <a:t>Quatrième niveau</a:t>
            </a:r>
          </a:p>
          <a:p>
            <a:pPr lvl="4"/>
            <a:r>
              <a:rPr lang="en-GB" noProof="0"/>
              <a:t>Cinquième niveau</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t>‹#›</a:t>
            </a:fld>
            <a:endParaRPr lang="en-US"/>
          </a:p>
        </p:txBody>
      </p:sp>
    </p:spTree>
    <p:extLst>
      <p:ext uri="{BB962C8B-B14F-4D97-AF65-F5344CB8AC3E}">
        <p14:creationId xmlns:p14="http://schemas.microsoft.com/office/powerpoint/2010/main" val="456718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Session 8, cohérence et structure des données d'entrée.</a:t>
            </a: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t>1</a:t>
            </a:fld>
            <a:endParaRPr lang="en-US" altLang="en-US">
              <a:latin typeface="Open Sans" panose="020B0606030504020204" pitchFamily="34" charset="0"/>
            </a:endParaRPr>
          </a:p>
        </p:txBody>
      </p:sp>
    </p:spTree>
    <p:extLst>
      <p:ext uri="{BB962C8B-B14F-4D97-AF65-F5344CB8AC3E}">
        <p14:creationId xmlns:p14="http://schemas.microsoft.com/office/powerpoint/2010/main" val="447536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Au cours des prochaines diapositives, nous aborderons deux aspects spécifiques des données d'entrée. Premièrement, la désagrégation du secteur des transports et deuxièmement, les sources de données.</a:t>
            </a:r>
          </a:p>
          <a:p>
            <a:endParaRPr lang="en-GB" dirty="0">
              <a:latin typeface="Open Sans"/>
            </a:endParaRPr>
          </a:p>
          <a:p>
            <a:r>
              <a:rPr lang="en-GB" dirty="0">
                <a:latin typeface="Open Sans"/>
              </a:rPr>
              <a:t>Pour le secteur des transports, il existe certaines recommandations dont l'utilisateur doit tenir compte. Il est suggéré de ne pas </a:t>
            </a:r>
            <a:r>
              <a:rPr lang="en-GB" sz="1200" kern="1200" dirty="0">
                <a:solidFill>
                  <a:schemeClr val="tx1"/>
                </a:solidFill>
                <a:effectLst/>
                <a:latin typeface="Open Sans"/>
              </a:rPr>
              <a:t>définir plus de 15 modes pour le secteur interurbain et les </a:t>
            </a:r>
            <a:r>
              <a:rPr lang="en-GB" dirty="0">
                <a:latin typeface="Open Sans"/>
              </a:rPr>
              <a:t>sous-secteurs </a:t>
            </a:r>
            <a:r>
              <a:rPr lang="en-GB" sz="1200" kern="1200" dirty="0">
                <a:solidFill>
                  <a:schemeClr val="tx1"/>
                </a:solidFill>
                <a:effectLst/>
                <a:latin typeface="Open Sans"/>
              </a:rPr>
              <a:t>nationaux de fret, et pas plus de 5 types de voitures et 10 modes publics dans le </a:t>
            </a:r>
            <a:r>
              <a:rPr lang="en-GB" dirty="0">
                <a:latin typeface="Open Sans"/>
              </a:rPr>
              <a:t>sous-secteur </a:t>
            </a:r>
            <a:r>
              <a:rPr lang="en-GB" sz="1200" kern="1200" dirty="0">
                <a:solidFill>
                  <a:schemeClr val="tx1"/>
                </a:solidFill>
                <a:effectLst/>
                <a:latin typeface="Open Sans"/>
              </a:rPr>
              <a:t>urbain. Un seul type agrégé est défini pour les déplacements internationaux.</a:t>
            </a:r>
          </a:p>
          <a:p>
            <a:endParaRPr lang="en-GB" sz="1200" kern="1200" dirty="0">
              <a:solidFill>
                <a:schemeClr val="tx1"/>
              </a:solidFill>
              <a:effectLst/>
              <a:latin typeface="Open Sans"/>
            </a:endParaRPr>
          </a:p>
          <a:p>
            <a:r>
              <a:rPr lang="en-US" sz="1200" kern="1200" dirty="0">
                <a:solidFill>
                  <a:schemeClr val="tx1"/>
                </a:solidFill>
                <a:effectLst/>
                <a:latin typeface="Open Sans"/>
              </a:rPr>
              <a:t>La consommation de carburants internationaux et divers dans les transports est calculée comme une fonction linéaire du </a:t>
            </a:r>
            <a:r>
              <a:rPr lang="en-US" dirty="0">
                <a:latin typeface="Open Sans"/>
              </a:rPr>
              <a:t>PIB total.</a:t>
            </a:r>
            <a:r>
              <a:rPr lang="en-US" sz="1200" kern="1200" dirty="0">
                <a:solidFill>
                  <a:schemeClr val="tx1"/>
                </a:solidFill>
                <a:effectLst/>
                <a:latin typeface="Open Sans"/>
              </a:rPr>
              <a:t> Les coefficients sont trouvés en ajustant les données historiques.</a:t>
            </a:r>
            <a:endParaRPr lang="en-GB" sz="1200" kern="1200" dirty="0">
              <a:solidFill>
                <a:schemeClr val="tx1"/>
              </a:solidFill>
              <a:effectLst/>
              <a:latin typeface="Open Sans"/>
            </a:endParaRPr>
          </a:p>
          <a:p>
            <a:r>
              <a:rPr lang="en-GB" sz="1200" kern="1200" dirty="0">
                <a:solidFill>
                  <a:schemeClr val="tx1"/>
                </a:solidFill>
                <a:effectLst/>
                <a:latin typeface="Open Sans"/>
              </a:rPr>
              <a:t>La demande d'énergie est satisfaite par des modes de transport concurrents </a:t>
            </a:r>
            <a:r>
              <a:rPr lang="en-GB" dirty="0">
                <a:latin typeface="Open Sans"/>
              </a:rPr>
              <a:t>: </a:t>
            </a:r>
            <a:r>
              <a:rPr lang="en-GB" sz="1200" kern="1200" dirty="0">
                <a:solidFill>
                  <a:schemeClr val="tx1"/>
                </a:solidFill>
                <a:effectLst/>
                <a:latin typeface="Open Sans"/>
              </a:rPr>
              <a:t>voiture, bus, avion, camion, train, etc.  Les besoins énergétiques spécifiques et les facteurs de charge de chaque mode sont spécifiés. Pour le transport de passagers en milieu urbain et interurbain</a:t>
            </a:r>
            <a:r>
              <a:rPr lang="en-GB" dirty="0">
                <a:latin typeface="Open Sans"/>
              </a:rPr>
              <a:t>, </a:t>
            </a:r>
            <a:r>
              <a:rPr lang="en-GB" sz="1200" kern="1200" dirty="0">
                <a:solidFill>
                  <a:schemeClr val="tx1"/>
                </a:solidFill>
                <a:effectLst/>
                <a:latin typeface="Open Sans"/>
              </a:rPr>
              <a:t>et pour le transport de marchandises, au moins un mode de transport doit être défini.</a:t>
            </a: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213105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Deuxièmement, les sources de données doivent être soigneusement étudiées. </a:t>
            </a:r>
          </a:p>
          <a:p>
            <a:endParaRPr lang="en-GB" sz="1200" kern="1200" dirty="0">
              <a:solidFill>
                <a:schemeClr val="tx1"/>
              </a:solidFill>
              <a:effectLst/>
              <a:latin typeface="Open Sans"/>
            </a:endParaRPr>
          </a:p>
          <a:p>
            <a:r>
              <a:rPr lang="en-GB" sz="1200" kern="1200" dirty="0">
                <a:solidFill>
                  <a:schemeClr val="tx1"/>
                </a:solidFill>
                <a:effectLst/>
                <a:latin typeface="Open Sans"/>
              </a:rPr>
              <a:t>Une source importante de données est l'Office des </a:t>
            </a:r>
            <a:r>
              <a:rPr lang="en-GB" dirty="0">
                <a:latin typeface="Open Sans"/>
              </a:rPr>
              <a:t>statistiques </a:t>
            </a:r>
            <a:r>
              <a:rPr lang="en-GB" sz="1200" kern="1200" dirty="0">
                <a:solidFill>
                  <a:schemeClr val="tx1"/>
                </a:solidFill>
                <a:effectLst/>
                <a:latin typeface="Open Sans"/>
              </a:rPr>
              <a:t>nationales ou des institutions similaires. Ces entités obtiennent et conservent un grand nombre d'informations </a:t>
            </a:r>
            <a:r>
              <a:rPr lang="en-GB" dirty="0">
                <a:latin typeface="Open Sans"/>
              </a:rPr>
              <a:t>sur le </a:t>
            </a:r>
            <a:r>
              <a:rPr lang="en-GB" sz="1200" kern="1200" dirty="0">
                <a:solidFill>
                  <a:schemeClr val="tx1"/>
                </a:solidFill>
                <a:effectLst/>
                <a:latin typeface="Open Sans"/>
              </a:rPr>
              <a:t>pays. En général, ils disposent des données démographiques officielles. Dans certains cas, elles disposent également d'informations provenant d'enquêtes menées dans divers secteurs, qui peuvent être utilisées pour la préparation des données pour le MAED. La plupart des groupes de données sur la démographie et le mode de vie peuvent être trouvés auprès de cette source.</a:t>
            </a:r>
          </a:p>
          <a:p>
            <a:r>
              <a:rPr lang="en-GB" sz="1200" kern="1200" dirty="0">
                <a:solidFill>
                  <a:schemeClr val="tx1"/>
                </a:solidFill>
                <a:effectLst/>
                <a:latin typeface="Open Sans"/>
              </a:rPr>
              <a:t>Normalement, elle est fournie par l'Office des statistiques nationales, et elle est dérivée du recensement. Cet office fournit également la taille des logements en termes de personnes par ménage, dans les zones rurales et urbaines, la population des grandes villes et d'autres données qui peuvent être utilisées pour caractériser le mode de vie. Si le taux de croissance de la population est donné, il peut être utilisé pour établir le scénario de base de la démographie</a:t>
            </a:r>
            <a:r>
              <a:rPr lang="en-GB" dirty="0">
                <a:latin typeface="Open Sans"/>
              </a:rPr>
              <a:t>.</a:t>
            </a:r>
            <a:endParaRPr lang="en-GB" sz="1200" b="1" kern="1200" dirty="0">
              <a:solidFill>
                <a:schemeClr val="tx1"/>
              </a:solidFill>
              <a:effectLst/>
            </a:endParaRPr>
          </a:p>
          <a:p>
            <a:r>
              <a:rPr lang="en-GB" sz="1200" kern="1200" dirty="0">
                <a:solidFill>
                  <a:schemeClr val="tx1"/>
                </a:solidFill>
                <a:effectLst/>
                <a:latin typeface="Open Sans"/>
              </a:rPr>
              <a:t>Le bureau des statistiques doit également disposer de la répartition de la population par âge ou par groupe d'âge. Cette information peut être utilisée pour déterminer la population active, qui est un autre paramètre dont le MAED a besoin et qui est inclus dans la fiche de données Démographie. Vous devez être attentif à la législation en vigueur dans votre pays, en ce qui concerne les âges minimums et maximums légaux à prendre en compte dans la population active.</a:t>
            </a:r>
          </a:p>
          <a:p>
            <a:pPr eaLnBrk="1" hangingPunct="1">
              <a:spcBef>
                <a:spcPct val="0"/>
              </a:spcBef>
              <a:buClr>
                <a:srgbClr val="000000"/>
              </a:buClr>
              <a:buFont typeface="Arial,Sans-Serif"/>
              <a:buChar char="•"/>
            </a:pPr>
            <a:endParaRPr lang="en-GB" altLang="en-US" dirty="0">
              <a:sym typeface="Calibri" panose="020F0502020204030204" pitchFamily="34" charset="0"/>
            </a:endParaRPr>
          </a:p>
        </p:txBody>
      </p:sp>
    </p:spTree>
    <p:extLst>
      <p:ext uri="{BB962C8B-B14F-4D97-AF65-F5344CB8AC3E}">
        <p14:creationId xmlns:p14="http://schemas.microsoft.com/office/powerpoint/2010/main" val="314129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Le ministère de l'énergie et la banque centrale du pays sont également d'importantes sources de données.</a:t>
            </a:r>
          </a:p>
          <a:p>
            <a:r>
              <a:rPr lang="en-GB" sz="1200" kern="1200" dirty="0">
                <a:solidFill>
                  <a:schemeClr val="tx1"/>
                </a:solidFill>
                <a:effectLst/>
                <a:latin typeface="Open Sans"/>
              </a:rPr>
              <a:t>Normalement, la banque centrale donne les taux de croissance du PIB, ainsi que certains objectifs économiques du gouvernement. Ces données peuvent être utilisées pour établir le scénario de base du </a:t>
            </a:r>
            <a:r>
              <a:rPr lang="en-GB" dirty="0">
                <a:latin typeface="Open Sans"/>
              </a:rPr>
              <a:t>PIB.</a:t>
            </a:r>
          </a:p>
          <a:p>
            <a:r>
              <a:rPr lang="en-GB" sz="1200" kern="1200" dirty="0">
                <a:solidFill>
                  <a:schemeClr val="tx1"/>
                </a:solidFill>
                <a:effectLst/>
                <a:latin typeface="Open Sans"/>
              </a:rPr>
              <a:t>Le </a:t>
            </a:r>
            <a:r>
              <a:rPr lang="en-GB" dirty="0">
                <a:latin typeface="Open Sans"/>
              </a:rPr>
              <a:t>ministère de </a:t>
            </a:r>
            <a:r>
              <a:rPr lang="en-GB" sz="1200" kern="1200" dirty="0">
                <a:solidFill>
                  <a:schemeClr val="tx1"/>
                </a:solidFill>
                <a:effectLst/>
                <a:latin typeface="Open Sans"/>
              </a:rPr>
              <a:t>l'</a:t>
            </a:r>
            <a:r>
              <a:rPr lang="en-GB" dirty="0">
                <a:latin typeface="Open Sans"/>
              </a:rPr>
              <a:t>énergie </a:t>
            </a:r>
            <a:r>
              <a:rPr lang="en-GB" sz="1200" kern="1200" dirty="0">
                <a:solidFill>
                  <a:schemeClr val="tx1"/>
                </a:solidFill>
                <a:effectLst/>
                <a:latin typeface="Open Sans"/>
              </a:rPr>
              <a:t>fournira le </a:t>
            </a:r>
            <a:r>
              <a:rPr lang="en-GB" dirty="0">
                <a:latin typeface="Open Sans"/>
              </a:rPr>
              <a:t>bilan </a:t>
            </a:r>
            <a:r>
              <a:rPr lang="en-GB" sz="1200" kern="1200" dirty="0">
                <a:solidFill>
                  <a:schemeClr val="tx1"/>
                </a:solidFill>
                <a:effectLst/>
                <a:latin typeface="Open Sans"/>
              </a:rPr>
              <a:t>énergétique.</a:t>
            </a:r>
          </a:p>
          <a:p>
            <a:r>
              <a:rPr lang="en-GB" sz="1200" kern="1200" dirty="0">
                <a:solidFill>
                  <a:schemeClr val="tx1"/>
                </a:solidFill>
                <a:effectLst/>
                <a:latin typeface="Open Sans"/>
              </a:rPr>
              <a:t>Pour les données relatives au transport</a:t>
            </a:r>
            <a:r>
              <a:rPr lang="en-GB" dirty="0">
                <a:latin typeface="Open Sans"/>
              </a:rPr>
              <a:t>, à l'</a:t>
            </a:r>
            <a:r>
              <a:rPr lang="en-GB" sz="1200" kern="1200" dirty="0">
                <a:solidFill>
                  <a:schemeClr val="tx1"/>
                </a:solidFill>
                <a:effectLst/>
                <a:latin typeface="Open Sans"/>
              </a:rPr>
              <a:t>économie et à la technique, l'</a:t>
            </a:r>
            <a:r>
              <a:rPr lang="en-GB" dirty="0">
                <a:latin typeface="Open Sans"/>
              </a:rPr>
              <a:t>Office </a:t>
            </a:r>
            <a:r>
              <a:rPr lang="en-GB" sz="1200" kern="1200" dirty="0">
                <a:solidFill>
                  <a:schemeClr val="tx1"/>
                </a:solidFill>
                <a:effectLst/>
                <a:latin typeface="Open Sans"/>
              </a:rPr>
              <a:t>des statistiques </a:t>
            </a:r>
            <a:r>
              <a:rPr lang="en-GB" dirty="0">
                <a:latin typeface="Open Sans"/>
              </a:rPr>
              <a:t>nationales</a:t>
            </a:r>
            <a:r>
              <a:rPr lang="en-GB" sz="1200" kern="1200" dirty="0">
                <a:solidFill>
                  <a:schemeClr val="tx1"/>
                </a:solidFill>
                <a:effectLst/>
                <a:latin typeface="Open Sans"/>
              </a:rPr>
              <a:t>, le ministère des transports ou une organisation spécialisée dans le domaine des transports devraient disposer des données nécessaires. Les données du secteur des transports ne sont pas faciles à trouver ou à </a:t>
            </a:r>
            <a:r>
              <a:rPr lang="en-GB" dirty="0">
                <a:latin typeface="Open Sans"/>
              </a:rPr>
              <a:t>interpréter</a:t>
            </a:r>
            <a:r>
              <a:rPr lang="en-GB" sz="1200" kern="1200" dirty="0">
                <a:solidFill>
                  <a:schemeClr val="tx1"/>
                </a:solidFill>
                <a:effectLst/>
                <a:latin typeface="Open Sans"/>
              </a:rPr>
              <a:t>. </a:t>
            </a:r>
            <a:r>
              <a:rPr lang="en-GB" dirty="0">
                <a:latin typeface="Open Sans"/>
              </a:rPr>
              <a:t>Le </a:t>
            </a:r>
            <a:r>
              <a:rPr lang="en-GB" sz="1200" kern="1200" dirty="0">
                <a:solidFill>
                  <a:schemeClr val="tx1"/>
                </a:solidFill>
                <a:effectLst/>
                <a:latin typeface="Open Sans"/>
              </a:rPr>
              <a:t>planificateur </a:t>
            </a:r>
            <a:r>
              <a:rPr lang="en-GB" dirty="0">
                <a:latin typeface="Open Sans"/>
              </a:rPr>
              <a:t>énergétique </a:t>
            </a:r>
            <a:r>
              <a:rPr lang="en-GB" sz="1200" kern="1200" dirty="0">
                <a:solidFill>
                  <a:schemeClr val="tx1"/>
                </a:solidFill>
                <a:effectLst/>
                <a:latin typeface="Open Sans"/>
              </a:rPr>
              <a:t>doit demander </a:t>
            </a:r>
            <a:r>
              <a:rPr lang="en-GB" dirty="0">
                <a:latin typeface="Open Sans"/>
              </a:rPr>
              <a:t>l'</a:t>
            </a:r>
            <a:r>
              <a:rPr lang="en-GB" sz="1200" kern="1200" dirty="0">
                <a:solidFill>
                  <a:schemeClr val="tx1"/>
                </a:solidFill>
                <a:effectLst/>
                <a:latin typeface="Open Sans"/>
              </a:rPr>
              <a:t>aide d'experts en transport.</a:t>
            </a:r>
          </a:p>
          <a:p>
            <a:r>
              <a:rPr lang="en-GB" sz="1200" kern="1200" dirty="0">
                <a:solidFill>
                  <a:schemeClr val="tx1"/>
                </a:solidFill>
                <a:effectLst/>
                <a:ea typeface="+mn-ea"/>
                <a:cs typeface="+mn-cs"/>
              </a:rPr>
              <a:t> </a:t>
            </a:r>
          </a:p>
          <a:p>
            <a:r>
              <a:rPr lang="en-GB" sz="1200" kern="1200" dirty="0">
                <a:solidFill>
                  <a:schemeClr val="tx1"/>
                </a:solidFill>
                <a:effectLst/>
                <a:latin typeface="Open Sans"/>
              </a:rPr>
              <a:t>Avec ces éléments d'information, nous pouvons construire la plupart des chiffres nécessaires pour les autres groupes de données</a:t>
            </a:r>
            <a:r>
              <a:rPr lang="en-GB" dirty="0">
                <a:latin typeface="Open Sans"/>
              </a:rPr>
              <a:t>. </a:t>
            </a:r>
            <a:r>
              <a:rPr lang="en-GB" b="0" dirty="0">
                <a:latin typeface="Open Sans"/>
              </a:rPr>
              <a:t>À savoir, toutes les </a:t>
            </a:r>
            <a:r>
              <a:rPr lang="en-US" sz="1200" b="0" kern="1200" dirty="0">
                <a:solidFill>
                  <a:schemeClr val="tx1"/>
                </a:solidFill>
                <a:effectLst/>
                <a:latin typeface="Open Sans"/>
              </a:rPr>
              <a:t>données économiques, la </a:t>
            </a:r>
            <a:r>
              <a:rPr lang="en-US" sz="1200" b="0" kern="1200" dirty="0" err="1">
                <a:solidFill>
                  <a:schemeClr val="tx1"/>
                </a:solidFill>
                <a:effectLst/>
                <a:latin typeface="Open Sans"/>
              </a:rPr>
              <a:t>pénétration</a:t>
            </a:r>
            <a:r>
              <a:rPr lang="en-US" sz="1200" b="0" kern="1200" dirty="0">
                <a:solidFill>
                  <a:schemeClr val="tx1"/>
                </a:solidFill>
                <a:effectLst/>
                <a:latin typeface="Open Sans"/>
              </a:rPr>
              <a:t> des </a:t>
            </a:r>
            <a:r>
              <a:rPr lang="en-US" sz="1200" b="0" kern="1200" dirty="0" err="1">
                <a:solidFill>
                  <a:schemeClr val="tx1"/>
                </a:solidFill>
                <a:effectLst/>
                <a:latin typeface="Open Sans"/>
              </a:rPr>
              <a:t>différentes</a:t>
            </a:r>
            <a:r>
              <a:rPr lang="en-US" sz="1200" b="0" kern="1200" dirty="0">
                <a:solidFill>
                  <a:schemeClr val="tx1"/>
                </a:solidFill>
                <a:effectLst/>
                <a:latin typeface="Open Sans"/>
              </a:rPr>
              <a:t> </a:t>
            </a:r>
            <a:r>
              <a:rPr lang="en-US" sz="1200" b="0" kern="1200" dirty="0" err="1">
                <a:solidFill>
                  <a:schemeClr val="tx1"/>
                </a:solidFill>
                <a:effectLst/>
                <a:latin typeface="Open Sans"/>
              </a:rPr>
              <a:t>formes</a:t>
            </a:r>
            <a:r>
              <a:rPr lang="en-US" sz="1200" b="0" kern="1200" dirty="0">
                <a:solidFill>
                  <a:schemeClr val="tx1"/>
                </a:solidFill>
                <a:effectLst/>
                <a:latin typeface="Open Sans"/>
              </a:rPr>
              <a:t> </a:t>
            </a:r>
            <a:r>
              <a:rPr lang="en-US" sz="1200" b="0" kern="1200" dirty="0" err="1">
                <a:solidFill>
                  <a:schemeClr val="tx1"/>
                </a:solidFill>
                <a:effectLst/>
                <a:latin typeface="Open Sans"/>
              </a:rPr>
              <a:t>d’énergie</a:t>
            </a:r>
            <a:r>
              <a:rPr lang="en-US" sz="1200" b="0" kern="1200" dirty="0">
                <a:solidFill>
                  <a:schemeClr val="tx1"/>
                </a:solidFill>
                <a:effectLst/>
                <a:latin typeface="Open Sans"/>
              </a:rPr>
              <a:t> au cours de </a:t>
            </a:r>
            <a:r>
              <a:rPr lang="en-US" sz="1200" b="0" kern="1200" dirty="0" err="1">
                <a:solidFill>
                  <a:schemeClr val="tx1"/>
                </a:solidFill>
                <a:effectLst/>
                <a:latin typeface="Open Sans"/>
              </a:rPr>
              <a:t>l'année</a:t>
            </a:r>
            <a:r>
              <a:rPr lang="en-US" sz="1200" b="0" kern="1200" dirty="0">
                <a:solidFill>
                  <a:schemeClr val="tx1"/>
                </a:solidFill>
                <a:effectLst/>
                <a:latin typeface="Open Sans"/>
              </a:rPr>
              <a:t> de </a:t>
            </a:r>
            <a:r>
              <a:rPr lang="en-US" sz="1200" b="0" kern="1200" dirty="0" err="1">
                <a:solidFill>
                  <a:schemeClr val="tx1"/>
                </a:solidFill>
                <a:effectLst/>
                <a:latin typeface="Open Sans"/>
              </a:rPr>
              <a:t>baseet</a:t>
            </a:r>
            <a:r>
              <a:rPr lang="en-US" sz="1200" b="0" kern="1200" dirty="0">
                <a:solidFill>
                  <a:schemeClr val="tx1"/>
                </a:solidFill>
                <a:effectLst/>
                <a:latin typeface="Open Sans"/>
              </a:rPr>
              <a:t> les intensités énergétiques</a:t>
            </a:r>
            <a:r>
              <a:rPr lang="en-US" b="0" dirty="0">
                <a:latin typeface="Open Sans"/>
              </a:rPr>
              <a:t>. </a:t>
            </a:r>
            <a:endParaRPr lang="en-GB" sz="1200" b="0" kern="1200" dirty="0">
              <a:solidFill>
                <a:schemeClr val="tx1"/>
              </a:solidFill>
              <a:effectLst/>
              <a:ea typeface="+mn-ea"/>
              <a:cs typeface="+mn-cs"/>
            </a:endParaRPr>
          </a:p>
          <a:p>
            <a:endParaRPr lang="en-GB" sz="1200" kern="1200" dirty="0">
              <a:solidFill>
                <a:schemeClr val="tx1"/>
              </a:solidFill>
              <a:effectLst/>
              <a:latin typeface="Open Sans"/>
            </a:endParaRPr>
          </a:p>
          <a:p>
            <a:r>
              <a:rPr lang="en-GB" sz="1200" kern="1200" dirty="0">
                <a:solidFill>
                  <a:schemeClr val="tx1"/>
                </a:solidFill>
                <a:effectLst/>
                <a:latin typeface="Open Sans"/>
              </a:rPr>
              <a:t>La plupart des données d'entrée du MAED sont liées à la technologie. En général, les données </a:t>
            </a:r>
            <a:r>
              <a:rPr lang="en-GB" dirty="0">
                <a:latin typeface="Open Sans"/>
              </a:rPr>
              <a:t>dépendent </a:t>
            </a:r>
            <a:r>
              <a:rPr lang="en-GB" sz="1200" kern="1200" dirty="0">
                <a:solidFill>
                  <a:schemeClr val="tx1"/>
                </a:solidFill>
                <a:effectLst/>
                <a:latin typeface="Open Sans"/>
              </a:rPr>
              <a:t>largement des conditions de chaque pays et nous ne pouvons pas fournir une liste de valeurs par défaut. C'est pourquoi l'utilisateur doit calculer de nombreuses valeurs </a:t>
            </a:r>
            <a:r>
              <a:rPr lang="en-GB" dirty="0">
                <a:latin typeface="Open Sans"/>
              </a:rPr>
              <a:t>à </a:t>
            </a:r>
            <a:r>
              <a:rPr lang="en-GB" sz="1200" kern="1200" dirty="0">
                <a:solidFill>
                  <a:schemeClr val="tx1"/>
                </a:solidFill>
                <a:effectLst/>
                <a:latin typeface="Open Sans"/>
              </a:rPr>
              <a:t>partir d'informations provenant du bilan énergétique et d'autres </a:t>
            </a:r>
            <a:r>
              <a:rPr lang="en-GB" dirty="0">
                <a:latin typeface="Open Sans"/>
              </a:rPr>
              <a:t>bases de données relatives à l'énergie</a:t>
            </a:r>
            <a:r>
              <a:rPr lang="en-GB" sz="1200" kern="1200" dirty="0">
                <a:solidFill>
                  <a:schemeClr val="tx1"/>
                </a:solidFill>
                <a:effectLst/>
                <a:latin typeface="Open Sans"/>
              </a:rPr>
              <a:t>, d'informations provenant d'enquêtes, de mesures </a:t>
            </a:r>
            <a:r>
              <a:rPr lang="en-GB" dirty="0">
                <a:latin typeface="Open Sans"/>
              </a:rPr>
              <a:t>et </a:t>
            </a:r>
            <a:r>
              <a:rPr lang="en-GB" sz="1200" kern="1200" dirty="0">
                <a:solidFill>
                  <a:schemeClr val="tx1"/>
                </a:solidFill>
                <a:effectLst/>
                <a:latin typeface="Open Sans"/>
              </a:rPr>
              <a:t>parfois de jugements d'experts</a:t>
            </a:r>
            <a:r>
              <a:rPr lang="en-GB" dirty="0">
                <a:latin typeface="Open Sans"/>
              </a:rPr>
              <a:t>. </a:t>
            </a:r>
            <a:endParaRPr lang="en-GB" sz="1200" kern="1200" dirty="0">
              <a:solidFill>
                <a:schemeClr val="tx1"/>
              </a:solidFill>
              <a:effectLst/>
            </a:endParaRP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803089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Dans ce mini-cours, nous examinerons quelques exemples de données d'entrée. </a:t>
            </a:r>
          </a:p>
          <a:p>
            <a:endParaRPr lang="en-GB" sz="1200" kern="1200" dirty="0">
              <a:solidFill>
                <a:schemeClr val="tx1"/>
              </a:solidFill>
              <a:effectLst/>
              <a:latin typeface="Open Sans"/>
            </a:endParaRPr>
          </a:p>
          <a:p>
            <a:r>
              <a:rPr lang="en-GB" sz="1200" kern="1200" dirty="0">
                <a:solidFill>
                  <a:schemeClr val="tx1"/>
                </a:solidFill>
                <a:effectLst/>
                <a:latin typeface="Open Sans"/>
              </a:rPr>
              <a:t>Le premier groupe de données, dans le MAED, sont les intensités énergétiques dans l'industrie. Nous choisirons un sous-secteur pour effectuer les calculs. L'utilisateur peut utiliser la même méthodologie pour reproduire les calculs dans les autres sous-secteurs. Il y a un tableau à remplir pour chaque utilisation finale : utilisations spécifiques de l'électricité, utilisations thermiques </a:t>
            </a:r>
            <a:r>
              <a:rPr lang="en-GB" dirty="0">
                <a:latin typeface="Open Sans"/>
              </a:rPr>
              <a:t>et force motrice</a:t>
            </a:r>
            <a:r>
              <a:rPr lang="en-GB" sz="1200" kern="1200" dirty="0">
                <a:solidFill>
                  <a:schemeClr val="tx1"/>
                </a:solidFill>
                <a:effectLst/>
                <a:latin typeface="Open Sans"/>
              </a:rPr>
              <a:t>. Pour les utilisations spécifiques de l'électricité et de la force motrice, il n'y a qu'une seule catégorie de </a:t>
            </a:r>
            <a:r>
              <a:rPr lang="en-US" sz="1200" b="0" kern="1200" dirty="0" err="1">
                <a:solidFill>
                  <a:schemeClr val="tx1"/>
                </a:solidFill>
                <a:effectLst/>
                <a:latin typeface="Open Sans"/>
              </a:rPr>
              <a:t>formes</a:t>
            </a:r>
            <a:r>
              <a:rPr lang="en-GB" sz="1200" kern="1200" dirty="0">
                <a:solidFill>
                  <a:schemeClr val="tx1"/>
                </a:solidFill>
                <a:effectLst/>
                <a:latin typeface="Open Sans"/>
              </a:rPr>
              <a:t> d'énergie finale à considérer et les équations utilisées dans les calculs sont en termes d'énergie finale. Il n'est pas nécessaire de tenir compte des rendements. Pour les utilisations thermiques, </a:t>
            </a:r>
            <a:r>
              <a:rPr lang="en-GB" sz="1200" kern="1200" dirty="0" err="1">
                <a:solidFill>
                  <a:schemeClr val="tx1"/>
                </a:solidFill>
                <a:effectLst/>
                <a:latin typeface="Open Sans"/>
              </a:rPr>
              <a:t>presque</a:t>
            </a:r>
            <a:r>
              <a:rPr lang="en-GB" sz="1200" kern="1200" dirty="0">
                <a:solidFill>
                  <a:schemeClr val="tx1"/>
                </a:solidFill>
                <a:effectLst/>
                <a:latin typeface="Open Sans"/>
              </a:rPr>
              <a:t> </a:t>
            </a:r>
            <a:r>
              <a:rPr lang="en-GB" sz="1200" kern="1200">
                <a:solidFill>
                  <a:schemeClr val="tx1"/>
                </a:solidFill>
                <a:effectLst/>
                <a:latin typeface="Open Sans"/>
              </a:rPr>
              <a:t>toutes </a:t>
            </a:r>
            <a:r>
              <a:rPr lang="en-GB" sz="1200" kern="1200" dirty="0">
                <a:solidFill>
                  <a:schemeClr val="tx1"/>
                </a:solidFill>
                <a:effectLst/>
                <a:latin typeface="Open Sans"/>
              </a:rPr>
              <a:t>les </a:t>
            </a:r>
            <a:r>
              <a:rPr lang="en-US" sz="1200" b="0" kern="1200" dirty="0" err="1">
                <a:solidFill>
                  <a:schemeClr val="tx1"/>
                </a:solidFill>
                <a:effectLst/>
                <a:latin typeface="Open Sans"/>
              </a:rPr>
              <a:t>formes</a:t>
            </a:r>
            <a:r>
              <a:rPr lang="en-GB" sz="1200" kern="1200" dirty="0">
                <a:solidFill>
                  <a:schemeClr val="tx1"/>
                </a:solidFill>
                <a:effectLst/>
                <a:latin typeface="Open Sans"/>
              </a:rPr>
              <a:t> énergétiques de la catégorie de l'énergie finale peuvent être pris en compte. Seuls les carburants ne le sont </a:t>
            </a:r>
            <a:r>
              <a:rPr lang="en-GB" dirty="0">
                <a:latin typeface="Open Sans"/>
              </a:rPr>
              <a:t>pas</a:t>
            </a:r>
            <a:r>
              <a:rPr lang="en-GB" sz="1200" kern="1200" dirty="0">
                <a:solidFill>
                  <a:schemeClr val="tx1"/>
                </a:solidFill>
                <a:effectLst/>
                <a:latin typeface="Open Sans"/>
              </a:rPr>
              <a:t>. Dans ce cas, il faut tenir compte des rendements et des parts de marché.</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a typeface="+mn-ea"/>
              <a:cs typeface="+mn-cs"/>
            </a:endParaRP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239876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Dans le dernier </a:t>
            </a:r>
            <a:r>
              <a:rPr lang="en-GB" dirty="0">
                <a:latin typeface="Open Sans"/>
              </a:rPr>
              <a:t>tableau d'entrée </a:t>
            </a:r>
            <a:r>
              <a:rPr lang="en-GB" sz="1200" kern="1200" dirty="0">
                <a:solidFill>
                  <a:schemeClr val="tx1"/>
                </a:solidFill>
                <a:effectLst/>
                <a:latin typeface="Open Sans"/>
              </a:rPr>
              <a:t>du </a:t>
            </a:r>
            <a:r>
              <a:rPr lang="en-GB" dirty="0">
                <a:latin typeface="Open Sans"/>
              </a:rPr>
              <a:t>MAED pour le sous-secteur </a:t>
            </a:r>
            <a:r>
              <a:rPr lang="en-GB" sz="1200" kern="1200" dirty="0">
                <a:solidFill>
                  <a:schemeClr val="tx1"/>
                </a:solidFill>
                <a:effectLst/>
                <a:latin typeface="Open Sans"/>
              </a:rPr>
              <a:t>manufacturier, les facteurs spécifiques des industries sidérurgiques et pétrochimiques sont nécessaires. La production d'acier et les besoins en matières premières de l'industrie pétrochimique sont calculés dans le modèle en fonction de la valeur ajoutée du premier sous-secteur manufacturier. Ils sont calculés à l'aide d'une équation linéaire, la valeur ajoutée étant </a:t>
            </a:r>
            <a:r>
              <a:rPr lang="en-GB" dirty="0">
                <a:latin typeface="Open Sans"/>
              </a:rPr>
              <a:t>une </a:t>
            </a:r>
            <a:r>
              <a:rPr lang="en-GB" sz="1200" kern="1200" dirty="0">
                <a:solidFill>
                  <a:schemeClr val="tx1"/>
                </a:solidFill>
                <a:effectLst/>
                <a:latin typeface="Open Sans"/>
              </a:rPr>
              <a:t>variable indépendante. Les coefficients sont trouvés </a:t>
            </a:r>
            <a:r>
              <a:rPr lang="en-GB" dirty="0">
                <a:latin typeface="Open Sans"/>
              </a:rPr>
              <a:t>en ajustant </a:t>
            </a:r>
            <a:r>
              <a:rPr lang="en-GB" sz="1200" kern="1200" dirty="0">
                <a:solidFill>
                  <a:schemeClr val="tx1"/>
                </a:solidFill>
                <a:effectLst/>
                <a:latin typeface="Open Sans"/>
              </a:rPr>
              <a:t>une tendance linéaire sur des données historiques. Le </a:t>
            </a:r>
            <a:r>
              <a:rPr lang="en-GB" dirty="0">
                <a:latin typeface="Open Sans"/>
              </a:rPr>
              <a:t>premier coefficient est l'</a:t>
            </a:r>
            <a:r>
              <a:rPr lang="en-GB" sz="1200" kern="1200" dirty="0">
                <a:solidFill>
                  <a:schemeClr val="tx1"/>
                </a:solidFill>
                <a:effectLst/>
                <a:latin typeface="Open Sans"/>
              </a:rPr>
              <a:t>ordonnée à l'origine de la droite, exprimée en millions de tonnes d'acier ou de matières premières</a:t>
            </a:r>
            <a:r>
              <a:rPr lang="en-GB" dirty="0">
                <a:latin typeface="Open Sans"/>
              </a:rPr>
              <a:t>. Le second est la </a:t>
            </a:r>
            <a:r>
              <a:rPr lang="en-GB" sz="1200" kern="1200" dirty="0">
                <a:solidFill>
                  <a:schemeClr val="tx1"/>
                </a:solidFill>
                <a:effectLst/>
                <a:latin typeface="Open Sans"/>
              </a:rPr>
              <a:t>pente de la droite, exprimée en </a:t>
            </a:r>
            <a:r>
              <a:rPr lang="en-GB" dirty="0">
                <a:latin typeface="Open Sans"/>
              </a:rPr>
              <a:t>millions de </a:t>
            </a:r>
            <a:r>
              <a:rPr lang="en-GB" sz="1200" kern="1200" dirty="0">
                <a:solidFill>
                  <a:schemeClr val="tx1"/>
                </a:solidFill>
                <a:effectLst/>
                <a:latin typeface="Open Sans"/>
              </a:rPr>
              <a:t>tonnes d'acier ou de matières premières par milliers de millions d'unités monétaires de valeur ajoutée.</a:t>
            </a:r>
          </a:p>
        </p:txBody>
      </p:sp>
    </p:spTree>
    <p:extLst>
      <p:ext uri="{BB962C8B-B14F-4D97-AF65-F5344CB8AC3E}">
        <p14:creationId xmlns:p14="http://schemas.microsoft.com/office/powerpoint/2010/main" val="580001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Il y a une étape supplémentaire à franchir dans les sous-secteurs </a:t>
            </a:r>
            <a:r>
              <a:rPr lang="en-GB" dirty="0">
                <a:latin typeface="Open Sans"/>
              </a:rPr>
              <a:t>manufacturiers. </a:t>
            </a:r>
            <a:r>
              <a:rPr lang="en-GB" sz="1200" kern="1200" dirty="0">
                <a:solidFill>
                  <a:schemeClr val="tx1"/>
                </a:solidFill>
                <a:effectLst/>
                <a:latin typeface="Open Sans"/>
              </a:rPr>
              <a:t>Selon </a:t>
            </a:r>
            <a:r>
              <a:rPr lang="en-GB" dirty="0">
                <a:latin typeface="Open Sans"/>
              </a:rPr>
              <a:t>la </a:t>
            </a:r>
            <a:r>
              <a:rPr lang="en-GB" sz="1200" kern="1200" dirty="0">
                <a:solidFill>
                  <a:schemeClr val="tx1"/>
                </a:solidFill>
                <a:effectLst/>
                <a:latin typeface="Open Sans"/>
              </a:rPr>
              <a:t>méthodologie du MAED, trois gammes d'utilisations thermiques sont définies dans l'industrie manufacturière. Basse température, pour le chauffage des locaux et de l'eau. Température moyenne, pour la production de vapeur</a:t>
            </a:r>
            <a:r>
              <a:rPr lang="en-GB" dirty="0">
                <a:latin typeface="Open Sans"/>
              </a:rPr>
              <a:t>. </a:t>
            </a:r>
            <a:r>
              <a:rPr lang="en-GB" sz="1200" kern="1200" dirty="0">
                <a:solidFill>
                  <a:schemeClr val="tx1"/>
                </a:solidFill>
                <a:effectLst/>
                <a:latin typeface="Open Sans"/>
              </a:rPr>
              <a:t>Haute </a:t>
            </a:r>
            <a:r>
              <a:rPr lang="en-GB" dirty="0">
                <a:latin typeface="Open Sans"/>
              </a:rPr>
              <a:t>température, </a:t>
            </a:r>
            <a:r>
              <a:rPr lang="en-GB" sz="1200" kern="1200" dirty="0">
                <a:solidFill>
                  <a:schemeClr val="tx1"/>
                </a:solidFill>
                <a:effectLst/>
                <a:latin typeface="Open Sans"/>
              </a:rPr>
              <a:t>pour les fours industriels.</a:t>
            </a:r>
          </a:p>
          <a:p>
            <a:r>
              <a:rPr lang="en-US" sz="1200" kern="1200" dirty="0">
                <a:solidFill>
                  <a:schemeClr val="tx1"/>
                </a:solidFill>
                <a:effectLst/>
                <a:latin typeface="Open Sans"/>
              </a:rPr>
              <a:t>Chaque sous-secteur a ses propres processus industriels. C'est pourquoi les besoins en basses, moyennes et hautes températures diffèrent d'un sous-secteur à l'autre.  La part de la demande d'énergie thermique utile de chaque sous-secteur devrait être séparée par plage de température.</a:t>
            </a:r>
            <a:endParaRPr lang="en-GB" sz="1200" kern="1200" dirty="0">
              <a:solidFill>
                <a:schemeClr val="tx1"/>
              </a:solidFill>
              <a:effectLst/>
              <a:latin typeface="Open Sans"/>
            </a:endParaRPr>
          </a:p>
          <a:p>
            <a:r>
              <a:rPr lang="en-US" sz="1200" kern="1200" dirty="0">
                <a:solidFill>
                  <a:schemeClr val="tx1"/>
                </a:solidFill>
                <a:effectLst/>
                <a:ea typeface="+mn-ea"/>
                <a:cs typeface="+mn-cs"/>
              </a:rPr>
              <a:t>Dans chaque sous-secteur, la somme des parts des températures basses, moyennes et élevées doit être égale à 1. </a:t>
            </a:r>
            <a:r>
              <a:rPr lang="en-GB" sz="1200" kern="1200" dirty="0">
                <a:solidFill>
                  <a:schemeClr val="tx1"/>
                </a:solidFill>
                <a:effectLst/>
                <a:ea typeface="+mn-ea"/>
                <a:cs typeface="+mn-cs"/>
              </a:rPr>
              <a:t>Dans la nouvelle version du MAED, l'utilisateur peut choisir les niveaux qui seront modélisés.  L'énergie utile, par plage de température, est également convertie en énergie finale, en tenant compte de la pénétration et de le </a:t>
            </a:r>
            <a:r>
              <a:rPr lang="en-GB" sz="1200" kern="1200" dirty="0" err="1">
                <a:solidFill>
                  <a:schemeClr val="tx1"/>
                </a:solidFill>
                <a:effectLst/>
                <a:ea typeface="+mn-ea"/>
                <a:cs typeface="+mn-cs"/>
              </a:rPr>
              <a:t>rendement</a:t>
            </a:r>
            <a:r>
              <a:rPr lang="en-GB" sz="1200" kern="1200" dirty="0">
                <a:solidFill>
                  <a:schemeClr val="tx1"/>
                </a:solidFill>
                <a:effectLst/>
                <a:ea typeface="+mn-ea"/>
                <a:cs typeface="+mn-cs"/>
              </a:rPr>
              <a:t> de chaque source d'énergie alternative. </a:t>
            </a:r>
          </a:p>
          <a:p>
            <a:pPr eaLnBrk="1" hangingPunct="1">
              <a:spcBef>
                <a:spcPct val="0"/>
              </a:spcBef>
            </a:pPr>
            <a:r>
              <a:rPr lang="en-US" altLang="en-US" dirty="0">
                <a:latin typeface="Open Sans"/>
              </a:rPr>
              <a:t>Une capture d'écran du logiciel MAED illustre la manière dont les valeurs peuvent être saisies.</a:t>
            </a:r>
            <a:endParaRPr lang="en-US" altLang="en-US" dirty="0"/>
          </a:p>
        </p:txBody>
      </p:sp>
    </p:spTree>
    <p:extLst>
      <p:ext uri="{BB962C8B-B14F-4D97-AF65-F5344CB8AC3E}">
        <p14:creationId xmlns:p14="http://schemas.microsoft.com/office/powerpoint/2010/main" val="48042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Voyons maintenant un exemple de saisie de données pour le transport de marchandises.</a:t>
            </a:r>
          </a:p>
          <a:p>
            <a:r>
              <a:rPr lang="en-GB" sz="1200" kern="1200" dirty="0">
                <a:solidFill>
                  <a:schemeClr val="tx1"/>
                </a:solidFill>
                <a:effectLst/>
                <a:latin typeface="Open Sans"/>
              </a:rPr>
              <a:t>Il n'y a que trois tableaux à remplir dans le domaine du transport de marchandises</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Le premier tableau correspond au besoin de transport de marchandises des différents secteurs productifs en termes de </a:t>
            </a:r>
            <a:r>
              <a:rPr lang="en-GB" dirty="0">
                <a:latin typeface="Open Sans"/>
              </a:rPr>
              <a:t>tonnes-kilomètres </a:t>
            </a:r>
            <a:r>
              <a:rPr lang="en-GB" sz="1200" kern="1200" dirty="0">
                <a:solidFill>
                  <a:schemeClr val="tx1"/>
                </a:solidFill>
                <a:effectLst/>
                <a:latin typeface="Open Sans"/>
              </a:rPr>
              <a:t>par unité monétaire de valeur ajoutée. Rappelons que le MAED utilisera une équation linéaire pour calculer le nombre total de </a:t>
            </a:r>
            <a:r>
              <a:rPr lang="en-GB" dirty="0">
                <a:latin typeface="Open Sans"/>
              </a:rPr>
              <a:t>tonnes-kilomètres de fret </a:t>
            </a:r>
            <a:r>
              <a:rPr lang="en-GB" sz="1200" kern="1200" dirty="0">
                <a:solidFill>
                  <a:schemeClr val="tx1"/>
                </a:solidFill>
                <a:effectLst/>
                <a:latin typeface="Open Sans"/>
              </a:rPr>
              <a:t>dans le pays, qui est le paramètre moteur. La valeur de </a:t>
            </a:r>
            <a:r>
              <a:rPr lang="en-GB" dirty="0">
                <a:latin typeface="Open Sans"/>
              </a:rPr>
              <a:t>base </a:t>
            </a:r>
            <a:r>
              <a:rPr lang="en-GB" sz="1200" kern="1200" dirty="0">
                <a:solidFill>
                  <a:schemeClr val="tx1"/>
                </a:solidFill>
                <a:effectLst/>
                <a:latin typeface="Open Sans"/>
              </a:rPr>
              <a:t>est l'ordonnée à l'origine de l'ajustement linéaire du fret total par rapport à la valeur ajoutée totale. Les coefficients variables doivent être trouvés pour chaque sous-secteur productif, en utilisant la même méthodologie que celle expliquée pour la production d'acier et de matières premières. Une fois ces valeurs introduites, le programme calcule le nombre total de </a:t>
            </a:r>
            <a:r>
              <a:rPr lang="en-GB" dirty="0">
                <a:latin typeface="Open Sans"/>
              </a:rPr>
              <a:t>tonnes-kilomètres de fret </a:t>
            </a:r>
            <a:r>
              <a:rPr lang="en-GB" sz="1200" kern="1200" dirty="0">
                <a:solidFill>
                  <a:schemeClr val="tx1"/>
                </a:solidFill>
                <a:effectLst/>
                <a:latin typeface="Open Sans"/>
              </a:rPr>
              <a:t>dans le pays</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Le deuxième tableau </a:t>
            </a:r>
            <a:r>
              <a:rPr lang="en-GB" dirty="0">
                <a:latin typeface="Open Sans"/>
              </a:rPr>
              <a:t>correspondant à </a:t>
            </a:r>
            <a:r>
              <a:rPr lang="en-GB" sz="1200" kern="1200" dirty="0">
                <a:solidFill>
                  <a:schemeClr val="tx1"/>
                </a:solidFill>
                <a:effectLst/>
                <a:latin typeface="Open Sans"/>
              </a:rPr>
              <a:t>la répartition modale doit ensuite être introduit, en termes de part du transport total de marchandises en </a:t>
            </a:r>
            <a:r>
              <a:rPr lang="en-GB" dirty="0">
                <a:latin typeface="Open Sans"/>
              </a:rPr>
              <a:t>tonnes-kilomètres </a:t>
            </a:r>
            <a:r>
              <a:rPr lang="en-GB" sz="1200" kern="1200" dirty="0">
                <a:solidFill>
                  <a:schemeClr val="tx1"/>
                </a:solidFill>
                <a:effectLst/>
                <a:latin typeface="Open Sans"/>
              </a:rPr>
              <a:t>par chaque mode, comme les trains diesel et électriques.</a:t>
            </a:r>
          </a:p>
          <a:p>
            <a:r>
              <a:rPr lang="en-GB" sz="1200" kern="1200" dirty="0">
                <a:solidFill>
                  <a:schemeClr val="tx1"/>
                </a:solidFill>
                <a:effectLst/>
                <a:latin typeface="Open Sans"/>
              </a:rPr>
              <a:t>Le troisième tableau contient des données sur les intensités énergétiques, ou la consommation spécifique de carburant pour chaque mode de transport de marchandises.  Attention aux unités, il ne s'agit pas de la simple performance du véhicule en termes de litres aux 100 </a:t>
            </a:r>
            <a:r>
              <a:rPr lang="en-GB" dirty="0">
                <a:latin typeface="Open Sans"/>
              </a:rPr>
              <a:t>kilomètres</a:t>
            </a:r>
            <a:r>
              <a:rPr lang="en-GB" sz="1200" kern="1200" dirty="0">
                <a:solidFill>
                  <a:schemeClr val="tx1"/>
                </a:solidFill>
                <a:effectLst/>
                <a:latin typeface="Open Sans"/>
              </a:rPr>
              <a:t>. Cette intensité est l'énergie pour 100 </a:t>
            </a:r>
            <a:r>
              <a:rPr lang="en-GB" dirty="0">
                <a:latin typeface="Open Sans"/>
              </a:rPr>
              <a:t>tonnes-kilomètres </a:t>
            </a:r>
            <a:r>
              <a:rPr lang="en-GB" sz="1200" kern="1200" dirty="0">
                <a:solidFill>
                  <a:schemeClr val="tx1"/>
                </a:solidFill>
                <a:effectLst/>
                <a:latin typeface="Open Sans"/>
              </a:rPr>
              <a:t>transportées.</a:t>
            </a:r>
          </a:p>
          <a:p>
            <a:r>
              <a:rPr lang="en-GB" sz="1200" kern="1200" dirty="0">
                <a:solidFill>
                  <a:schemeClr val="tx1"/>
                </a:solidFill>
                <a:effectLst/>
                <a:latin typeface="Open Sans"/>
              </a:rPr>
              <a:t>Une fois que vous avez rempli les trois tableaux, le programme effectue les calculs correspondants et les résultats pour le secteur du transport de marchandises pour l'année de base </a:t>
            </a:r>
            <a:r>
              <a:rPr lang="en-GB" dirty="0">
                <a:latin typeface="Open Sans"/>
              </a:rPr>
              <a:t>sont </a:t>
            </a:r>
            <a:r>
              <a:rPr lang="en-GB" sz="1200" kern="1200" dirty="0">
                <a:solidFill>
                  <a:schemeClr val="tx1"/>
                </a:solidFill>
                <a:effectLst/>
                <a:latin typeface="Open Sans"/>
              </a:rPr>
              <a:t>affichés dans différents tableaux.</a:t>
            </a:r>
            <a:r>
              <a:rPr lang="en-GB" dirty="0">
                <a:latin typeface="Open Sans"/>
              </a:rPr>
              <a:t>  </a:t>
            </a:r>
            <a:endParaRPr lang="en-GB" sz="1200" kern="1200" dirty="0">
              <a:solidFill>
                <a:schemeClr val="tx1"/>
              </a:solidFill>
              <a:effectLst/>
            </a:endParaRP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2280522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Dans le MAED, pour le secteur des services, les utilisations du chauffage des locaux et de </a:t>
            </a:r>
            <a:r>
              <a:rPr lang="en-GB" dirty="0">
                <a:latin typeface="Open Sans"/>
              </a:rPr>
              <a:t>la </a:t>
            </a:r>
            <a:r>
              <a:rPr lang="en-GB" sz="1200" kern="1200" dirty="0">
                <a:solidFill>
                  <a:schemeClr val="tx1"/>
                </a:solidFill>
                <a:effectLst/>
                <a:latin typeface="Open Sans"/>
              </a:rPr>
              <a:t>climatisation sont prises en compte. Le paramètre </a:t>
            </a:r>
            <a:r>
              <a:rPr lang="en-GB" dirty="0">
                <a:latin typeface="Open Sans"/>
              </a:rPr>
              <a:t>déterminant </a:t>
            </a:r>
            <a:r>
              <a:rPr lang="en-GB" sz="1200" kern="1200" dirty="0">
                <a:solidFill>
                  <a:schemeClr val="tx1"/>
                </a:solidFill>
                <a:effectLst/>
                <a:latin typeface="Open Sans"/>
              </a:rPr>
              <a:t>est le besoin spécifique de chauffage ou de climatisation de la zone.</a:t>
            </a:r>
          </a:p>
          <a:p>
            <a:r>
              <a:rPr lang="en-GB" sz="1200" kern="1200" dirty="0">
                <a:solidFill>
                  <a:schemeClr val="tx1"/>
                </a:solidFill>
                <a:effectLst/>
                <a:latin typeface="Open Sans"/>
              </a:rPr>
              <a:t>Les informations démographiques dont nous disposons permettent de déterminer le nombre d'employés dans le secteur des </a:t>
            </a:r>
            <a:r>
              <a:rPr lang="en-GB" dirty="0">
                <a:latin typeface="Open Sans"/>
              </a:rPr>
              <a:t>services. </a:t>
            </a:r>
            <a:r>
              <a:rPr lang="en-GB" sz="1200" kern="1200" dirty="0">
                <a:solidFill>
                  <a:schemeClr val="tx1"/>
                </a:solidFill>
                <a:effectLst/>
                <a:latin typeface="Open Sans"/>
              </a:rPr>
              <a:t>Ensuite, en faisant l'hypothèse de la surface de plancher par employé et des exigences spécifiques, toutes les informations nécessaires peuvent être estimées </a:t>
            </a:r>
            <a:r>
              <a:rPr lang="en-GB" dirty="0">
                <a:latin typeface="Open Sans"/>
              </a:rPr>
              <a:t>et introduites dans le </a:t>
            </a:r>
            <a:r>
              <a:rPr lang="en-GB" sz="1200" kern="1200" dirty="0">
                <a:solidFill>
                  <a:schemeClr val="tx1"/>
                </a:solidFill>
                <a:effectLst/>
                <a:latin typeface="Open Sans"/>
              </a:rPr>
              <a:t>programme.</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Normalement, la population active d'un pays se compose de toutes les personnes en âge de travailler, généralement au-delà d'un certain âge minimum et en deçà de l'âge de la retraite. L'âge minimum et l'âge de la retraite sont spécifiques à chaque pays.</a:t>
            </a:r>
          </a:p>
          <a:p>
            <a:r>
              <a:rPr lang="en-GB" sz="1200" kern="1200" dirty="0">
                <a:solidFill>
                  <a:schemeClr val="tx1"/>
                </a:solidFill>
                <a:effectLst/>
                <a:latin typeface="Open Sans"/>
              </a:rPr>
              <a:t>Dans le secteur des services, le facteur déterminant pour le chauffage et la climatisation des locaux est la surface au sol, qui est définie à partir du nombre d'employés dans ce secteur. Cette valeur est calculée comme une fraction de la main-d'œuvre réelle.</a:t>
            </a:r>
          </a:p>
          <a:p>
            <a:r>
              <a:rPr lang="en-GB" sz="1200" kern="1200" dirty="0">
                <a:solidFill>
                  <a:schemeClr val="tx1"/>
                </a:solidFill>
                <a:effectLst/>
                <a:latin typeface="Open Sans"/>
              </a:rPr>
              <a:t>Les données finales pour le secteur des services sont les </a:t>
            </a:r>
            <a:r>
              <a:rPr lang="en-GB" dirty="0" err="1">
                <a:latin typeface="Open Sans"/>
              </a:rPr>
              <a:t>rendements</a:t>
            </a:r>
            <a:r>
              <a:rPr lang="en-GB" dirty="0">
                <a:latin typeface="Open Sans"/>
              </a:rPr>
              <a:t> </a:t>
            </a:r>
            <a:r>
              <a:rPr lang="en-GB" sz="1200" kern="1200" dirty="0">
                <a:solidFill>
                  <a:schemeClr val="tx1"/>
                </a:solidFill>
                <a:effectLst/>
                <a:latin typeface="Open Sans"/>
              </a:rPr>
              <a:t>et les pénétrations</a:t>
            </a:r>
            <a:r>
              <a:rPr lang="en-GB" dirty="0">
                <a:latin typeface="Open Sans"/>
              </a:rPr>
              <a:t>. </a:t>
            </a:r>
            <a:endParaRPr lang="en-GB" sz="1200" kern="1200" dirty="0">
              <a:solidFill>
                <a:schemeClr val="tx1"/>
              </a:solidFill>
              <a:effectLst/>
            </a:endParaRPr>
          </a:p>
        </p:txBody>
      </p:sp>
    </p:spTree>
    <p:extLst>
      <p:ext uri="{BB962C8B-B14F-4D97-AF65-F5344CB8AC3E}">
        <p14:creationId xmlns:p14="http://schemas.microsoft.com/office/powerpoint/2010/main" val="3951521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defRPr/>
            </a:pPr>
            <a:r>
              <a:rPr lang="en-GB" sz="1200" kern="1200" dirty="0">
                <a:solidFill>
                  <a:schemeClr val="tx1"/>
                </a:solidFill>
                <a:latin typeface="Open Sans"/>
              </a:rPr>
              <a:t>Une fois les données d'entrée collectées et les sous-secteurs définis, les données d'entrée peuvent être saisies d'abord dans les tableaux généraux du </a:t>
            </a:r>
            <a:r>
              <a:rPr lang="en-GB" dirty="0">
                <a:latin typeface="Open Sans"/>
              </a:rPr>
              <a:t>PIB. </a:t>
            </a:r>
            <a:r>
              <a:rPr lang="en-GB" sz="1200" kern="1200" dirty="0">
                <a:solidFill>
                  <a:schemeClr val="tx1"/>
                </a:solidFill>
                <a:latin typeface="Open Sans"/>
              </a:rPr>
              <a:t>et de la démographie du MAED, puis de manière spécifique à chaque sous-secteur dans les tableaux pertinents pour les </a:t>
            </a:r>
            <a:r>
              <a:rPr lang="en-GB" sz="1200" u="none" strike="noStrike" kern="1200" baseline="0" dirty="0">
                <a:solidFill>
                  <a:schemeClr val="tx1"/>
                </a:solidFill>
                <a:latin typeface="Open Sans"/>
              </a:rPr>
              <a:t>secteurs de l'industrie, des </a:t>
            </a:r>
            <a:r>
              <a:rPr lang="en-GB" dirty="0">
                <a:latin typeface="Open Sans"/>
              </a:rPr>
              <a:t>services</a:t>
            </a:r>
            <a:r>
              <a:rPr lang="en-GB" sz="1200" u="none" strike="noStrike" kern="1200" baseline="0" dirty="0">
                <a:solidFill>
                  <a:schemeClr val="tx1"/>
                </a:solidFill>
                <a:latin typeface="Open Sans"/>
              </a:rPr>
              <a:t>, des </a:t>
            </a:r>
            <a:r>
              <a:rPr lang="en-GB" dirty="0">
                <a:latin typeface="Open Sans"/>
              </a:rPr>
              <a:t>ménages et des transports.</a:t>
            </a:r>
            <a:endParaRPr lang="en-GB" sz="1200" kern="1200" dirty="0">
              <a:solidFill>
                <a:schemeClr val="tx1"/>
              </a:solidFill>
              <a:latin typeface="Open Sans"/>
            </a:endParaRPr>
          </a:p>
          <a:p>
            <a:r>
              <a:rPr lang="en-GB" sz="1200" kern="1200" dirty="0">
                <a:solidFill>
                  <a:schemeClr val="tx1"/>
                </a:solidFill>
                <a:latin typeface="Open Sans"/>
              </a:rPr>
              <a:t>L'utilisateur doit veiller à </a:t>
            </a:r>
            <a:r>
              <a:rPr lang="en-GB" sz="1200" u="none" strike="noStrike" kern="1200" baseline="0" dirty="0">
                <a:solidFill>
                  <a:schemeClr val="tx1"/>
                </a:solidFill>
                <a:latin typeface="Open Sans"/>
              </a:rPr>
              <a:t>créer une feuille de calcul "description"</a:t>
            </a:r>
            <a:r>
              <a:rPr lang="en-GB" dirty="0">
                <a:latin typeface="Open Sans"/>
              </a:rPr>
              <a:t>. Cela lui permettra de </a:t>
            </a:r>
            <a:r>
              <a:rPr lang="en-GB" sz="1200" u="none" strike="noStrike" kern="1200" baseline="0" dirty="0">
                <a:solidFill>
                  <a:schemeClr val="tx1"/>
                </a:solidFill>
                <a:latin typeface="Open Sans"/>
              </a:rPr>
              <a:t>garder une trace du scénario et des sources de données d'entrée qu'il utilise.</a:t>
            </a:r>
          </a:p>
          <a:p>
            <a:r>
              <a:rPr lang="en-GB" sz="1200" kern="1200" dirty="0">
                <a:solidFill>
                  <a:schemeClr val="tx1"/>
                </a:solidFill>
                <a:latin typeface="Open Sans"/>
              </a:rPr>
              <a:t>Il est recommandé que</a:t>
            </a:r>
            <a:r>
              <a:rPr lang="en-GB" dirty="0">
                <a:latin typeface="Open Sans"/>
              </a:rPr>
              <a:t>, </a:t>
            </a:r>
            <a:r>
              <a:rPr lang="en-GB" sz="1200" kern="1200" dirty="0">
                <a:solidFill>
                  <a:schemeClr val="tx1"/>
                </a:solidFill>
                <a:latin typeface="Open Sans"/>
              </a:rPr>
              <a:t>dans le fichier de préparation des données d'entrée, les feuilles de travail pour le </a:t>
            </a:r>
            <a:r>
              <a:rPr lang="en-GB" dirty="0">
                <a:latin typeface="Open Sans"/>
              </a:rPr>
              <a:t>PIB. </a:t>
            </a:r>
            <a:r>
              <a:rPr lang="en-GB" sz="1200" kern="1200" dirty="0">
                <a:solidFill>
                  <a:schemeClr val="tx1"/>
                </a:solidFill>
                <a:latin typeface="Open Sans"/>
              </a:rPr>
              <a:t>et le bilan énergétique aient une structure similaire à celle des données d'entrée requises dans le MAED</a:t>
            </a:r>
            <a:r>
              <a:rPr lang="en-GB" dirty="0">
                <a:latin typeface="Open Sans"/>
              </a:rPr>
              <a:t>. </a:t>
            </a:r>
            <a:endParaRPr lang="en-GB" sz="1200" kern="1200" dirty="0">
              <a:solidFill>
                <a:schemeClr val="tx1"/>
              </a:solidFill>
            </a:endParaRPr>
          </a:p>
          <a:p>
            <a:pPr rtl="0"/>
            <a:endParaRPr lang="en-GB" sz="1200" kern="1200" dirty="0">
              <a:solidFill>
                <a:schemeClr val="tx1"/>
              </a:solidFill>
              <a:ea typeface="+mn-ea"/>
              <a:cs typeface="+mn-cs"/>
            </a:endParaRPr>
          </a:p>
        </p:txBody>
      </p:sp>
    </p:spTree>
    <p:extLst>
      <p:ext uri="{BB962C8B-B14F-4D97-AF65-F5344CB8AC3E}">
        <p14:creationId xmlns:p14="http://schemas.microsoft.com/office/powerpoint/2010/main" val="589587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Une fois que l'utilisateur a obtenu les données du bilan énergétique, l'accent est mis sur la partie relative à la consommation d'énergie finale. La première étape consiste à l'adapter à la structure définie par le MAED et à transférer les données nécessaires dans le fichier de préparation des entrées.</a:t>
            </a:r>
          </a:p>
          <a:p>
            <a:r>
              <a:rPr lang="en-GB" sz="1200" kern="1200" dirty="0">
                <a:solidFill>
                  <a:schemeClr val="tx1"/>
                </a:solidFill>
                <a:effectLst/>
                <a:latin typeface="Open Sans"/>
              </a:rPr>
              <a:t>Normalement, le bilan énergétique est donné en unités d'origine. L'utilisateur doit appliquer des facteurs de conversion pour produire cette partie de l'information dans n'importe quelle unité physique. Dans ce cas, l'unité d'</a:t>
            </a:r>
            <a:r>
              <a:rPr lang="en-GB" dirty="0">
                <a:latin typeface="Open Sans"/>
              </a:rPr>
              <a:t>énergie </a:t>
            </a:r>
            <a:r>
              <a:rPr lang="en-GB" sz="1200" kern="1200" dirty="0">
                <a:solidFill>
                  <a:schemeClr val="tx1"/>
                </a:solidFill>
                <a:effectLst/>
                <a:latin typeface="Open Sans"/>
              </a:rPr>
              <a:t>choisie est le millier de </a:t>
            </a:r>
            <a:r>
              <a:rPr lang="en-GB" dirty="0">
                <a:latin typeface="Open Sans"/>
              </a:rPr>
              <a:t>tonnes d'</a:t>
            </a:r>
            <a:r>
              <a:rPr lang="en-GB" sz="1200" kern="1200" dirty="0">
                <a:solidFill>
                  <a:schemeClr val="tx1"/>
                </a:solidFill>
                <a:effectLst/>
                <a:latin typeface="Open Sans"/>
              </a:rPr>
              <a:t>équivalent pétrole.</a:t>
            </a:r>
          </a:p>
          <a:p>
            <a:r>
              <a:rPr lang="en-GB" sz="1200" kern="1200" dirty="0">
                <a:solidFill>
                  <a:schemeClr val="tx1"/>
                </a:solidFill>
                <a:effectLst/>
                <a:latin typeface="Open Sans"/>
              </a:rPr>
              <a:t>N'oubliez pas de vérifier les unités spécifiées dans le MAED lors de la saisie des données. Par exemple, le modèle MAED demandera les intensités énergétiques en termes de kilo </a:t>
            </a:r>
            <a:r>
              <a:rPr lang="en-GB" dirty="0">
                <a:latin typeface="Open Sans"/>
              </a:rPr>
              <a:t>wattheures </a:t>
            </a:r>
            <a:r>
              <a:rPr lang="en-GB" sz="1200" kern="1200" dirty="0">
                <a:solidFill>
                  <a:schemeClr val="tx1"/>
                </a:solidFill>
                <a:effectLst/>
                <a:latin typeface="Open Sans"/>
              </a:rPr>
              <a:t>par dollar. Nous aurons donc besoin d'un facteur de conversion.</a:t>
            </a: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358461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spcBef>
                <a:spcPts val="0"/>
              </a:spcBef>
              <a:spcAft>
                <a:spcPts val="0"/>
              </a:spcAft>
              <a:defRPr/>
            </a:pPr>
            <a:r>
              <a:rPr lang="en-GB" dirty="0">
                <a:latin typeface="Open Sans"/>
              </a:rPr>
              <a:t>Ce cours comporte quatre résultats escomptés pour l'apprenant : </a:t>
            </a:r>
            <a:endParaRPr lang="en-US" dirty="0">
              <a:latin typeface="Open Sans"/>
            </a:endParaRPr>
          </a:p>
          <a:p>
            <a:pPr>
              <a:spcBef>
                <a:spcPts val="0"/>
              </a:spcBef>
              <a:spcAft>
                <a:spcPts val="0"/>
              </a:spcAft>
              <a:defRPr/>
            </a:pPr>
            <a:r>
              <a:rPr lang="en-US" dirty="0">
                <a:latin typeface="Open Sans"/>
              </a:rPr>
              <a:t>Pour </a:t>
            </a:r>
            <a:r>
              <a:rPr lang="en-GB" dirty="0">
                <a:latin typeface="Open Sans"/>
              </a:rPr>
              <a:t>obtenir une </a:t>
            </a:r>
            <a:r>
              <a:rPr lang="en-GB" dirty="0">
                <a:latin typeface="Open Sans"/>
                <a:sym typeface="Arial"/>
              </a:rPr>
              <a:t>vue d'ensemble de l'approche des données d'entrée du logiciel MAED</a:t>
            </a:r>
            <a:endParaRPr lang="en-US" dirty="0">
              <a:latin typeface="Open Sans"/>
              <a:sym typeface="Arial"/>
            </a:endParaRPr>
          </a:p>
          <a:p>
            <a:pPr>
              <a:spcBef>
                <a:spcPts val="0"/>
              </a:spcBef>
              <a:spcAft>
                <a:spcPts val="0"/>
              </a:spcAft>
              <a:defRPr/>
            </a:pPr>
            <a:r>
              <a:rPr lang="en-US" dirty="0">
                <a:latin typeface="Open Sans"/>
                <a:sym typeface="Arial"/>
              </a:rPr>
              <a:t>Pour </a:t>
            </a:r>
            <a:r>
              <a:rPr lang="en-GB" dirty="0">
                <a:latin typeface="Open Sans"/>
                <a:sym typeface="Arial"/>
              </a:rPr>
              <a:t>connaître la structure des données d'entrée </a:t>
            </a:r>
            <a:endParaRPr lang="en-US" dirty="0">
              <a:latin typeface="Open Sans"/>
              <a:sym typeface="Arial"/>
            </a:endParaRPr>
          </a:p>
          <a:p>
            <a:pPr>
              <a:spcBef>
                <a:spcPts val="0"/>
              </a:spcBef>
              <a:spcAft>
                <a:spcPts val="0"/>
              </a:spcAft>
              <a:defRPr/>
            </a:pPr>
            <a:r>
              <a:rPr lang="en-GB" dirty="0">
                <a:latin typeface="Open Sans"/>
                <a:sym typeface="Arial"/>
              </a:rPr>
              <a:t>Pour connaître des exemples spécifiques d'obtention de paramètres de données d'entrée </a:t>
            </a:r>
            <a:endParaRPr lang="en-US" dirty="0">
              <a:latin typeface="Open Sans"/>
              <a:sym typeface="Arial"/>
            </a:endParaRPr>
          </a:p>
          <a:p>
            <a:pPr>
              <a:spcBef>
                <a:spcPts val="0"/>
              </a:spcBef>
              <a:spcAft>
                <a:spcPts val="0"/>
              </a:spcAft>
              <a:defRPr/>
            </a:pPr>
            <a:r>
              <a:rPr lang="en-GB" dirty="0">
                <a:latin typeface="Open Sans"/>
                <a:sym typeface="Arial"/>
              </a:rPr>
              <a:t>Et de comprendre comment les données d'entrée peuvent ensuite être mises en œuvre</a:t>
            </a:r>
            <a:r>
              <a:rPr lang="en-US" dirty="0">
                <a:latin typeface="Open Sans"/>
                <a:sym typeface="Arial"/>
              </a:rPr>
              <a:t>. </a:t>
            </a:r>
            <a:endParaRPr lang="en-US" dirty="0">
              <a:latin typeface="Open Sans"/>
            </a:endParaRPr>
          </a:p>
        </p:txBody>
      </p:sp>
    </p:spTree>
    <p:extLst>
      <p:ext uri="{BB962C8B-B14F-4D97-AF65-F5344CB8AC3E}">
        <p14:creationId xmlns:p14="http://schemas.microsoft.com/office/powerpoint/2010/main" val="455808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Pour les utilisations thermiques, la demande d'énergie finale doit être convertie en </a:t>
            </a:r>
            <a:r>
              <a:rPr lang="en-GB" dirty="0">
                <a:latin typeface="Open Sans"/>
              </a:rPr>
              <a:t>demande d'énergie </a:t>
            </a:r>
            <a:r>
              <a:rPr lang="en-GB" sz="1200" kern="1200" dirty="0">
                <a:solidFill>
                  <a:schemeClr val="tx1"/>
                </a:solidFill>
                <a:effectLst/>
                <a:latin typeface="Open Sans"/>
              </a:rPr>
              <a:t>utile afin que les intensités énergétiques puissent être calculées.</a:t>
            </a:r>
          </a:p>
          <a:p>
            <a:r>
              <a:rPr lang="en-GB" sz="1200" kern="1200" dirty="0">
                <a:solidFill>
                  <a:schemeClr val="tx1"/>
                </a:solidFill>
                <a:effectLst/>
                <a:latin typeface="Open Sans"/>
              </a:rPr>
              <a:t>Pour obtenir la </a:t>
            </a:r>
            <a:r>
              <a:rPr lang="en-GB" dirty="0">
                <a:latin typeface="Open Sans"/>
              </a:rPr>
              <a:t>demande </a:t>
            </a:r>
            <a:r>
              <a:rPr lang="en-GB" sz="1200" kern="1200" dirty="0">
                <a:solidFill>
                  <a:schemeClr val="tx1"/>
                </a:solidFill>
                <a:effectLst/>
                <a:latin typeface="Open Sans"/>
              </a:rPr>
              <a:t>finale </a:t>
            </a:r>
            <a:r>
              <a:rPr lang="en-GB" dirty="0">
                <a:latin typeface="Open Sans"/>
              </a:rPr>
              <a:t>d'</a:t>
            </a:r>
            <a:r>
              <a:rPr lang="en-GB" sz="1200" kern="1200" dirty="0">
                <a:solidFill>
                  <a:schemeClr val="tx1"/>
                </a:solidFill>
                <a:effectLst/>
                <a:latin typeface="Open Sans"/>
              </a:rPr>
              <a:t>énergie </a:t>
            </a:r>
            <a:r>
              <a:rPr lang="en-GB" dirty="0">
                <a:latin typeface="Open Sans"/>
              </a:rPr>
              <a:t>pour les </a:t>
            </a:r>
            <a:r>
              <a:rPr lang="en-GB" sz="1200" kern="1200" dirty="0">
                <a:solidFill>
                  <a:schemeClr val="tx1"/>
                </a:solidFill>
                <a:effectLst/>
                <a:latin typeface="Open Sans"/>
              </a:rPr>
              <a:t>usages thermiques, nous devons d'abord vérifier la consommation finale dans notre fichier de préparation des données. Par exemple, le </a:t>
            </a:r>
            <a:r>
              <a:rPr lang="en-GB" dirty="0">
                <a:latin typeface="Open Sans"/>
              </a:rPr>
              <a:t>sous-secteur de l'</a:t>
            </a:r>
            <a:r>
              <a:rPr lang="en-GB" sz="1200" kern="1200" dirty="0">
                <a:solidFill>
                  <a:schemeClr val="tx1"/>
                </a:solidFill>
                <a:effectLst/>
                <a:latin typeface="Open Sans"/>
              </a:rPr>
              <a:t>agriculture utilise du </a:t>
            </a:r>
            <a:r>
              <a:rPr lang="en-GB" dirty="0">
                <a:latin typeface="Open Sans"/>
              </a:rPr>
              <a:t>bois</a:t>
            </a:r>
            <a:r>
              <a:rPr lang="en-GB" sz="1200" kern="1200" dirty="0">
                <a:solidFill>
                  <a:schemeClr val="tx1"/>
                </a:solidFill>
                <a:effectLst/>
                <a:latin typeface="Open Sans"/>
              </a:rPr>
              <a:t>, de l'</a:t>
            </a:r>
            <a:r>
              <a:rPr lang="en-GB" dirty="0">
                <a:latin typeface="Open Sans"/>
              </a:rPr>
              <a:t>électricité </a:t>
            </a:r>
            <a:r>
              <a:rPr lang="en-GB" sz="1200" kern="1200" dirty="0">
                <a:solidFill>
                  <a:schemeClr val="tx1"/>
                </a:solidFill>
                <a:effectLst/>
                <a:latin typeface="Open Sans"/>
              </a:rPr>
              <a:t>et du </a:t>
            </a:r>
            <a:r>
              <a:rPr lang="en-GB" dirty="0">
                <a:latin typeface="Open Sans"/>
              </a:rPr>
              <a:t>diesel</a:t>
            </a:r>
            <a:r>
              <a:rPr lang="en-GB" sz="1200" kern="1200" dirty="0">
                <a:solidFill>
                  <a:schemeClr val="tx1"/>
                </a:solidFill>
                <a:effectLst/>
                <a:latin typeface="Open Sans"/>
              </a:rPr>
              <a:t>. La demande d'énergie finale pour </a:t>
            </a:r>
            <a:r>
              <a:rPr lang="en-GB" sz="1200" kern="1200" dirty="0" err="1">
                <a:solidFill>
                  <a:schemeClr val="tx1"/>
                </a:solidFill>
                <a:effectLst/>
                <a:latin typeface="Open Sans"/>
              </a:rPr>
              <a:t>chaque</a:t>
            </a:r>
            <a:r>
              <a:rPr lang="en-GB" sz="1200" kern="1200" dirty="0">
                <a:solidFill>
                  <a:schemeClr val="tx1"/>
                </a:solidFill>
                <a:effectLst/>
                <a:latin typeface="Open Sans"/>
              </a:rPr>
              <a:t> </a:t>
            </a:r>
            <a:r>
              <a:rPr lang="en-GB" sz="1200" kern="1200" dirty="0" err="1">
                <a:solidFill>
                  <a:schemeClr val="tx1"/>
                </a:solidFill>
                <a:effectLst/>
                <a:latin typeface="Open Sans"/>
              </a:rPr>
              <a:t>forme</a:t>
            </a:r>
            <a:r>
              <a:rPr lang="en-GB" sz="1200" kern="1200" dirty="0">
                <a:solidFill>
                  <a:schemeClr val="tx1"/>
                </a:solidFill>
                <a:effectLst/>
                <a:latin typeface="Open Sans"/>
              </a:rPr>
              <a:t> </a:t>
            </a:r>
            <a:r>
              <a:rPr lang="en-GB" sz="1200" kern="1200" dirty="0" err="1">
                <a:solidFill>
                  <a:schemeClr val="tx1"/>
                </a:solidFill>
                <a:effectLst/>
                <a:latin typeface="Open Sans"/>
              </a:rPr>
              <a:t>d´énergiepour</a:t>
            </a:r>
            <a:r>
              <a:rPr lang="en-GB" sz="1200" kern="1200" dirty="0">
                <a:solidFill>
                  <a:schemeClr val="tx1"/>
                </a:solidFill>
                <a:effectLst/>
                <a:latin typeface="Open Sans"/>
              </a:rPr>
              <a:t> les usages thermiques dans l'agriculture peut être obtenue auprès du </a:t>
            </a:r>
            <a:r>
              <a:rPr lang="en-GB" dirty="0">
                <a:latin typeface="Open Sans"/>
              </a:rPr>
              <a:t>ministère de </a:t>
            </a:r>
            <a:r>
              <a:rPr lang="en-GB" sz="1200" kern="1200" dirty="0">
                <a:solidFill>
                  <a:schemeClr val="tx1"/>
                </a:solidFill>
                <a:effectLst/>
                <a:latin typeface="Open Sans"/>
              </a:rPr>
              <a:t>l'</a:t>
            </a:r>
            <a:r>
              <a:rPr lang="en-GB" dirty="0">
                <a:latin typeface="Open Sans"/>
              </a:rPr>
              <a:t>énergie. </a:t>
            </a:r>
            <a:endParaRPr lang="en-GB" sz="1200" kern="1200" dirty="0">
              <a:solidFill>
                <a:schemeClr val="tx1"/>
              </a:solidFill>
              <a:effectLst/>
            </a:endParaRPr>
          </a:p>
          <a:p>
            <a:r>
              <a:rPr lang="en-GB" sz="1200" kern="1200" dirty="0">
                <a:solidFill>
                  <a:schemeClr val="tx1"/>
                </a:solidFill>
                <a:effectLst/>
                <a:latin typeface="Open Sans"/>
              </a:rPr>
              <a:t>On peut alors supposer ou mesurer, par exemple</a:t>
            </a:r>
            <a:r>
              <a:rPr lang="en-GB" dirty="0">
                <a:latin typeface="Open Sans"/>
              </a:rPr>
              <a:t>, </a:t>
            </a:r>
            <a:r>
              <a:rPr lang="en-GB" sz="1200" kern="1200" dirty="0" err="1">
                <a:solidFill>
                  <a:schemeClr val="tx1"/>
                </a:solidFill>
                <a:effectLst/>
                <a:latin typeface="Open Sans"/>
              </a:rPr>
              <a:t>une</a:t>
            </a:r>
            <a:r>
              <a:rPr lang="en-GB" sz="1200" kern="1200" dirty="0">
                <a:solidFill>
                  <a:schemeClr val="tx1"/>
                </a:solidFill>
                <a:effectLst/>
                <a:latin typeface="Open Sans"/>
              </a:rPr>
              <a:t> </a:t>
            </a:r>
            <a:r>
              <a:rPr lang="en-GB" sz="1200" kern="1200" dirty="0" err="1">
                <a:solidFill>
                  <a:schemeClr val="tx1"/>
                </a:solidFill>
                <a:effectLst/>
                <a:latin typeface="Open Sans"/>
              </a:rPr>
              <a:t>rendement</a:t>
            </a:r>
            <a:r>
              <a:rPr lang="en-GB" sz="1200" kern="1200" dirty="0">
                <a:solidFill>
                  <a:schemeClr val="tx1"/>
                </a:solidFill>
                <a:effectLst/>
                <a:latin typeface="Open Sans"/>
              </a:rPr>
              <a:t> de 20 % </a:t>
            </a:r>
            <a:r>
              <a:rPr lang="en-GB" dirty="0">
                <a:latin typeface="Open Sans"/>
              </a:rPr>
              <a:t>pour </a:t>
            </a:r>
            <a:r>
              <a:rPr lang="en-GB" sz="1200" kern="1200" dirty="0">
                <a:solidFill>
                  <a:schemeClr val="tx1"/>
                </a:solidFill>
                <a:effectLst/>
                <a:latin typeface="Open Sans"/>
              </a:rPr>
              <a:t>le bois, de 95 % </a:t>
            </a:r>
            <a:r>
              <a:rPr lang="en-GB" dirty="0">
                <a:latin typeface="Open Sans"/>
              </a:rPr>
              <a:t>pour </a:t>
            </a:r>
            <a:r>
              <a:rPr lang="en-GB" sz="1200" kern="1200" dirty="0">
                <a:solidFill>
                  <a:schemeClr val="tx1"/>
                </a:solidFill>
                <a:effectLst/>
                <a:latin typeface="Open Sans"/>
              </a:rPr>
              <a:t>l'électricité et de 80 % pour le diesel. Il ne s'agit pas de valeurs par défaut, car chaque valeur doit être déterminée pour un pays donné.</a:t>
            </a:r>
          </a:p>
          <a:p>
            <a:r>
              <a:rPr lang="en-GB" sz="1200" kern="1200" dirty="0">
                <a:solidFill>
                  <a:schemeClr val="tx1"/>
                </a:solidFill>
                <a:effectLst/>
                <a:latin typeface="Open Sans"/>
              </a:rPr>
              <a:t>Ces rendements doivent ensuite être recalculés par rapport au rendement de l'électricité avant d'introduire les valeurs dans le MAED. Rappelons que le MAED calcule toujours l'électricité en termes d'énergie finale.</a:t>
            </a:r>
          </a:p>
          <a:p>
            <a:r>
              <a:rPr lang="en-GB" sz="1200" kern="1200" dirty="0">
                <a:solidFill>
                  <a:schemeClr val="tx1"/>
                </a:solidFill>
                <a:effectLst/>
                <a:latin typeface="Open Sans"/>
              </a:rPr>
              <a:t>Nous pouvons maintenant calculer la </a:t>
            </a:r>
            <a:r>
              <a:rPr lang="en-GB" dirty="0">
                <a:latin typeface="Open Sans"/>
              </a:rPr>
              <a:t>demande d'</a:t>
            </a:r>
            <a:r>
              <a:rPr lang="en-GB" sz="1200" kern="1200" dirty="0">
                <a:solidFill>
                  <a:schemeClr val="tx1"/>
                </a:solidFill>
                <a:effectLst/>
                <a:latin typeface="Open Sans"/>
              </a:rPr>
              <a:t>énergie utile </a:t>
            </a:r>
            <a:r>
              <a:rPr lang="en-GB" dirty="0">
                <a:latin typeface="Open Sans"/>
              </a:rPr>
              <a:t>de </a:t>
            </a:r>
            <a:r>
              <a:rPr lang="en-GB" sz="1200" kern="1200" dirty="0">
                <a:solidFill>
                  <a:schemeClr val="tx1"/>
                </a:solidFill>
                <a:effectLst/>
                <a:latin typeface="Open Sans"/>
              </a:rPr>
              <a:t>chaque utilisation en multipliant la </a:t>
            </a:r>
            <a:r>
              <a:rPr lang="en-GB" dirty="0">
                <a:latin typeface="Open Sans"/>
              </a:rPr>
              <a:t>demande d'énergie </a:t>
            </a:r>
            <a:r>
              <a:rPr lang="en-GB" sz="1200" kern="1200" dirty="0">
                <a:solidFill>
                  <a:schemeClr val="tx1"/>
                </a:solidFill>
                <a:effectLst/>
                <a:latin typeface="Open Sans"/>
              </a:rPr>
              <a:t>finale </a:t>
            </a:r>
            <a:r>
              <a:rPr lang="en-GB" dirty="0">
                <a:latin typeface="Open Sans"/>
              </a:rPr>
              <a:t>par le </a:t>
            </a:r>
            <a:r>
              <a:rPr lang="en-GB" dirty="0" err="1">
                <a:latin typeface="Open Sans"/>
              </a:rPr>
              <a:t>rendement</a:t>
            </a:r>
            <a:r>
              <a:rPr lang="en-GB" sz="1200" kern="1200" dirty="0">
                <a:solidFill>
                  <a:schemeClr val="tx1"/>
                </a:solidFill>
                <a:effectLst/>
                <a:latin typeface="Open Sans"/>
              </a:rPr>
              <a:t>. Enfin, nous pouvons trouver les parts du bois et du diesel pour les utilisations thermiques </a:t>
            </a:r>
            <a:r>
              <a:rPr lang="en-GB" dirty="0">
                <a:latin typeface="Open Sans"/>
              </a:rPr>
              <a:t>en </a:t>
            </a:r>
            <a:r>
              <a:rPr lang="en-GB" sz="1200" kern="1200" dirty="0">
                <a:solidFill>
                  <a:schemeClr val="tx1"/>
                </a:solidFill>
                <a:effectLst/>
                <a:latin typeface="Open Sans"/>
              </a:rPr>
              <a:t>divisant la </a:t>
            </a:r>
            <a:r>
              <a:rPr lang="en-GB" dirty="0">
                <a:latin typeface="Open Sans"/>
              </a:rPr>
              <a:t>demande d'</a:t>
            </a:r>
            <a:r>
              <a:rPr lang="en-GB" sz="1200" kern="1200" dirty="0">
                <a:solidFill>
                  <a:schemeClr val="tx1"/>
                </a:solidFill>
                <a:effectLst/>
                <a:latin typeface="Open Sans"/>
              </a:rPr>
              <a:t>énergie utile fournie par chaque source par la demande totale </a:t>
            </a:r>
            <a:r>
              <a:rPr lang="en-GB" dirty="0">
                <a:latin typeface="Open Sans"/>
              </a:rPr>
              <a:t>d'</a:t>
            </a:r>
            <a:r>
              <a:rPr lang="en-GB" sz="1200" kern="1200" dirty="0">
                <a:solidFill>
                  <a:schemeClr val="tx1"/>
                </a:solidFill>
                <a:effectLst/>
                <a:latin typeface="Open Sans"/>
              </a:rPr>
              <a:t>énergie utile.</a:t>
            </a:r>
          </a:p>
          <a:p>
            <a:r>
              <a:rPr lang="en-GB" sz="1200" kern="1200" dirty="0">
                <a:solidFill>
                  <a:schemeClr val="tx1"/>
                </a:solidFill>
                <a:effectLst/>
                <a:latin typeface="Open Sans"/>
              </a:rPr>
              <a:t>La dernière étape consiste à déterminer les intensités énergétiques</a:t>
            </a:r>
            <a:r>
              <a:rPr lang="en-GB" dirty="0">
                <a:latin typeface="Open Sans"/>
              </a:rPr>
              <a:t>. Pour ce faire, on </a:t>
            </a:r>
            <a:r>
              <a:rPr lang="en-GB" sz="1200" kern="1200" dirty="0">
                <a:solidFill>
                  <a:schemeClr val="tx1"/>
                </a:solidFill>
                <a:effectLst/>
                <a:latin typeface="Open Sans"/>
              </a:rPr>
              <a:t>divise la </a:t>
            </a:r>
            <a:r>
              <a:rPr lang="en-GB" dirty="0">
                <a:latin typeface="Open Sans"/>
              </a:rPr>
              <a:t>demande d'</a:t>
            </a:r>
            <a:r>
              <a:rPr lang="en-GB" sz="1200" kern="1200" dirty="0">
                <a:solidFill>
                  <a:schemeClr val="tx1"/>
                </a:solidFill>
                <a:effectLst/>
                <a:latin typeface="Open Sans"/>
              </a:rPr>
              <a:t>énergie utile par le </a:t>
            </a:r>
            <a:r>
              <a:rPr lang="en-GB" dirty="0">
                <a:latin typeface="Open Sans"/>
              </a:rPr>
              <a:t>PIB. </a:t>
            </a:r>
            <a:r>
              <a:rPr lang="en-GB" sz="1200" kern="1200" dirty="0">
                <a:solidFill>
                  <a:schemeClr val="tx1"/>
                </a:solidFill>
                <a:effectLst/>
                <a:latin typeface="Open Sans"/>
              </a:rPr>
              <a:t>correspondant. Ceci peut être saisi dans les données d'entrée du MAED.</a:t>
            </a:r>
          </a:p>
          <a:p>
            <a:r>
              <a:rPr lang="en-GB" sz="1200" kern="1200" dirty="0">
                <a:solidFill>
                  <a:schemeClr val="tx1"/>
                </a:solidFill>
                <a:effectLst/>
                <a:latin typeface="Open Sans"/>
              </a:rPr>
              <a:t>Sur cette diapositive, le total des </a:t>
            </a:r>
            <a:r>
              <a:rPr lang="en-GB" dirty="0">
                <a:latin typeface="Open Sans"/>
              </a:rPr>
              <a:t>kilo wattheures </a:t>
            </a:r>
            <a:r>
              <a:rPr lang="en-GB" sz="1200" kern="1200" dirty="0">
                <a:solidFill>
                  <a:schemeClr val="tx1"/>
                </a:solidFill>
                <a:effectLst/>
                <a:latin typeface="Open Sans"/>
              </a:rPr>
              <a:t>pour l'électricité et les utilisations thermiques est divisé par le </a:t>
            </a:r>
            <a:r>
              <a:rPr lang="en-GB" dirty="0">
                <a:latin typeface="Open Sans"/>
              </a:rPr>
              <a:t>PIB</a:t>
            </a:r>
            <a:r>
              <a:rPr lang="en-GB" sz="1200" kern="1200" dirty="0">
                <a:solidFill>
                  <a:schemeClr val="tx1"/>
                </a:solidFill>
                <a:effectLst/>
                <a:latin typeface="Open Sans"/>
              </a:rPr>
              <a:t> sectoriel de l'agriculture afin d'obtenir les intensités énergétiques respectives.</a:t>
            </a:r>
          </a:p>
        </p:txBody>
      </p:sp>
    </p:spTree>
    <p:extLst>
      <p:ext uri="{BB962C8B-B14F-4D97-AF65-F5344CB8AC3E}">
        <p14:creationId xmlns:p14="http://schemas.microsoft.com/office/powerpoint/2010/main" val="1137033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L'utilisateur peut maintenant comparer les résultats avec les statistiques et vérifier la reconstruction de l'année de base. </a:t>
            </a:r>
          </a:p>
          <a:p>
            <a:r>
              <a:rPr lang="en-GB" sz="1200" kern="1200" dirty="0">
                <a:solidFill>
                  <a:schemeClr val="tx1"/>
                </a:solidFill>
                <a:effectLst/>
                <a:ea typeface="+mn-ea"/>
                <a:cs typeface="+mn-cs"/>
              </a:rPr>
              <a:t>Les résultats doivent être analysés et comparés aux statistiques du bilan énergétique de l'année de référence.</a:t>
            </a:r>
          </a:p>
          <a:p>
            <a:r>
              <a:rPr lang="en-GB" sz="1200" kern="1200" dirty="0">
                <a:solidFill>
                  <a:schemeClr val="tx1"/>
                </a:solidFill>
                <a:effectLst/>
                <a:latin typeface="Open Sans"/>
              </a:rPr>
              <a:t>L'utilisateur doit vérifier si les données sont identiques. S'il y a des </a:t>
            </a:r>
            <a:r>
              <a:rPr lang="en-GB" dirty="0">
                <a:latin typeface="Open Sans"/>
              </a:rPr>
              <a:t>valeurs </a:t>
            </a:r>
            <a:r>
              <a:rPr lang="en-GB" sz="1200" kern="1200" dirty="0">
                <a:solidFill>
                  <a:schemeClr val="tx1"/>
                </a:solidFill>
                <a:effectLst/>
                <a:latin typeface="Open Sans"/>
              </a:rPr>
              <a:t>différentes, l'utilisateur doit rechercher l'erreur et trouver où les valeurs d'entrée sont différentes. Avant de poursuivre, l'utilisateur doit effacer toute différence significative.</a:t>
            </a:r>
          </a:p>
          <a:p>
            <a:r>
              <a:rPr lang="en-GB" sz="1200" kern="1200" dirty="0">
                <a:solidFill>
                  <a:schemeClr val="tx1"/>
                </a:solidFill>
                <a:effectLst/>
                <a:ea typeface="+mn-ea"/>
                <a:cs typeface="+mn-cs"/>
              </a:rPr>
              <a:t>Si les résultats du MAED correspondent à ceux des statistiques, l'utilisateur est prêt à saisir les données du scénario.</a:t>
            </a:r>
          </a:p>
        </p:txBody>
      </p:sp>
    </p:spTree>
    <p:extLst>
      <p:ext uri="{BB962C8B-B14F-4D97-AF65-F5344CB8AC3E}">
        <p14:creationId xmlns:p14="http://schemas.microsoft.com/office/powerpoint/2010/main" val="1062038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Enfin, les scénarios peuvent être conçus de manière à ce que les projections puissent être calculées.</a:t>
            </a:r>
          </a:p>
          <a:p>
            <a:r>
              <a:rPr lang="en-GB" sz="1200" kern="1200" dirty="0">
                <a:solidFill>
                  <a:schemeClr val="tx1"/>
                </a:solidFill>
                <a:effectLst/>
                <a:latin typeface="Open Sans"/>
              </a:rPr>
              <a:t>Comme expliqué dans le cours 6, les données de scénario sont des valeurs de données d'entrée pour les années futures. Elles correspondent à l'évolution démographique future attendue, ainsi qu'aux objectifs de développement économique du gouvernement. Ces données constituent la composante </a:t>
            </a:r>
            <a:r>
              <a:rPr lang="en-GB" dirty="0">
                <a:latin typeface="Open Sans"/>
              </a:rPr>
              <a:t>socio-économique de ce que nous appelons le </a:t>
            </a:r>
            <a:r>
              <a:rPr lang="en-GB" sz="1200" kern="1200" dirty="0">
                <a:solidFill>
                  <a:schemeClr val="tx1"/>
                </a:solidFill>
                <a:effectLst/>
                <a:latin typeface="Open Sans"/>
              </a:rPr>
              <a:t>scénario "de base". À partir de ce scénario de base, il est facile de créer, par exemple, un scénario de croissance économique "élevée" </a:t>
            </a:r>
            <a:r>
              <a:rPr lang="en-GB" dirty="0">
                <a:latin typeface="Open Sans"/>
              </a:rPr>
              <a:t>en </a:t>
            </a:r>
            <a:r>
              <a:rPr lang="en-GB" sz="1200" kern="1200" dirty="0">
                <a:solidFill>
                  <a:schemeClr val="tx1"/>
                </a:solidFill>
                <a:effectLst/>
                <a:latin typeface="Open Sans"/>
              </a:rPr>
              <a:t>modifiant simplement le taux de croissance. Le </a:t>
            </a:r>
            <a:r>
              <a:rPr lang="en-GB" dirty="0">
                <a:latin typeface="Open Sans"/>
              </a:rPr>
              <a:t>PIB </a:t>
            </a:r>
            <a:r>
              <a:rPr lang="en-GB" sz="1200" kern="1200" dirty="0">
                <a:solidFill>
                  <a:schemeClr val="tx1"/>
                </a:solidFill>
                <a:effectLst/>
                <a:latin typeface="Open Sans"/>
              </a:rPr>
              <a:t>total sera différent, de même que la demande totale d'énergie finale. L'utilisateur peut faire ce genre d'exercice avant d'avoir établi un "scénario de base" raisonnable</a:t>
            </a:r>
            <a:r>
              <a:rPr lang="en-GB" dirty="0">
                <a:latin typeface="Open Sans"/>
              </a:rPr>
              <a:t>. </a:t>
            </a:r>
            <a:endParaRPr lang="en-GB" sz="1200" kern="1200" dirty="0">
              <a:solidFill>
                <a:schemeClr val="tx1"/>
              </a:solidFill>
              <a:effectLst/>
            </a:endParaRPr>
          </a:p>
          <a:p>
            <a:r>
              <a:rPr lang="en-GB" sz="1200" kern="1200" dirty="0">
                <a:solidFill>
                  <a:schemeClr val="tx1"/>
                </a:solidFill>
                <a:effectLst/>
                <a:ea typeface="+mn-ea"/>
                <a:cs typeface="+mn-cs"/>
              </a:rPr>
              <a:t>Un scénario "Business as usual" peut être élaboré en copiant simplement les valeurs de l'année de base dans le reste des colonnes pour toutes les données techniques.</a:t>
            </a:r>
          </a:p>
          <a:p>
            <a:r>
              <a:rPr lang="en-GB" dirty="0">
                <a:latin typeface="Open Sans"/>
              </a:rPr>
              <a:t>L'</a:t>
            </a:r>
            <a:r>
              <a:rPr lang="en-GB" sz="1200" kern="1200" dirty="0">
                <a:solidFill>
                  <a:schemeClr val="tx1"/>
                </a:solidFill>
                <a:effectLst/>
                <a:latin typeface="Open Sans"/>
              </a:rPr>
              <a:t>utilisateur peut également créer un scénario "économie d'énergie dans les appareils" avec pour objectif une réduction de</a:t>
            </a:r>
            <a:r>
              <a:rPr lang="en-GB" dirty="0">
                <a:latin typeface="Open Sans"/>
              </a:rPr>
              <a:t> 10 % </a:t>
            </a:r>
            <a:r>
              <a:rPr lang="en-GB" sz="1200" kern="1200" dirty="0">
                <a:solidFill>
                  <a:schemeClr val="tx1"/>
                </a:solidFill>
                <a:effectLst/>
                <a:latin typeface="Open Sans"/>
              </a:rPr>
              <a:t>de la consommation à chaque période. </a:t>
            </a:r>
            <a:endParaRPr lang="en-GB" sz="1200" kern="1200" dirty="0">
              <a:solidFill>
                <a:schemeClr val="tx1"/>
              </a:solidFill>
              <a:effectLst/>
            </a:endParaRPr>
          </a:p>
          <a:p>
            <a:r>
              <a:rPr lang="en-GB" sz="1200" kern="1200" dirty="0">
                <a:solidFill>
                  <a:schemeClr val="tx1"/>
                </a:solidFill>
                <a:effectLst/>
                <a:latin typeface="Open Sans"/>
              </a:rPr>
              <a:t>Chaque scénario créé doit être solidement justifié. </a:t>
            </a:r>
            <a:endParaRPr lang="en-GB" dirty="0"/>
          </a:p>
          <a:p>
            <a:r>
              <a:rPr lang="en-GB" dirty="0">
                <a:latin typeface="Open Sans"/>
              </a:rPr>
              <a:t>Ce cours conclut le cours 8, qui portait sur la cohérence et la structure des données d'entrée.</a:t>
            </a:r>
            <a:endParaRPr lang="en-GB" dirty="0"/>
          </a:p>
        </p:txBody>
      </p:sp>
    </p:spTree>
    <p:extLst>
      <p:ext uri="{BB962C8B-B14F-4D97-AF65-F5344CB8AC3E}">
        <p14:creationId xmlns:p14="http://schemas.microsoft.com/office/powerpoint/2010/main" val="121078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Le MAED étant un modèle d'utilisation finale, il nécessite une quantité considérable de données d'entrée. Il faut savoir que les données d'entrée doivent être introduites </a:t>
            </a:r>
            <a:r>
              <a:rPr lang="en-GB" dirty="0">
                <a:latin typeface="Open Sans"/>
              </a:rPr>
              <a:t>dans le </a:t>
            </a:r>
            <a:r>
              <a:rPr lang="en-GB" sz="1200" kern="1200" dirty="0">
                <a:solidFill>
                  <a:schemeClr val="tx1"/>
                </a:solidFill>
                <a:effectLst/>
                <a:latin typeface="Open Sans"/>
              </a:rPr>
              <a:t>modèle dans les unités spécifiées pour chaque paramètre. Les variables d'entrée et leurs unités sont listées et définies dans le chapitre 4 du manuel du MAED sur 19 pages. Ce grand nombre de pages indique l'ampleur de la tâche de préparation des données. De </a:t>
            </a:r>
            <a:r>
              <a:rPr lang="en-GB" dirty="0">
                <a:latin typeface="Open Sans"/>
              </a:rPr>
              <a:t>plus, la </a:t>
            </a:r>
            <a:r>
              <a:rPr lang="en-GB" sz="1200" kern="1200" dirty="0">
                <a:solidFill>
                  <a:schemeClr val="tx1"/>
                </a:solidFill>
                <a:effectLst/>
                <a:latin typeface="Open Sans"/>
              </a:rPr>
              <a:t>quantité de données dépend fortement du nombre de sous-secteurs définis par l'utilisateur</a:t>
            </a:r>
            <a:r>
              <a:rPr lang="en-GB" dirty="0">
                <a:latin typeface="Open Sans"/>
              </a:rPr>
              <a:t>. </a:t>
            </a:r>
            <a:endParaRPr lang="en-GB" sz="1200" kern="1200" dirty="0">
              <a:solidFill>
                <a:schemeClr val="tx1"/>
              </a:solidFill>
              <a:effectLst/>
              <a:ea typeface="+mn-ea"/>
              <a:cs typeface="+mn-cs"/>
            </a:endParaRPr>
          </a:p>
          <a:p>
            <a:r>
              <a:rPr lang="en-GB" sz="1200" kern="1200" dirty="0">
                <a:solidFill>
                  <a:schemeClr val="tx1"/>
                </a:solidFill>
                <a:effectLst/>
                <a:ea typeface="+mn-ea"/>
                <a:cs typeface="+mn-cs"/>
              </a:rPr>
              <a:t>Il convient de rappeler que toutes les données d'entrée doivent être saisies manuellement dans les cellules blanches. Pour éviter d'utiliser accidentellement les données du "cas de démonstration Données manuelles" fourni à titre d'exemple avec le programme, nous vous recommandons de supprimer toutes les données lorsque vous utilisez le modèle pour la première fois dans votre pays.</a:t>
            </a:r>
          </a:p>
          <a:p>
            <a:r>
              <a:rPr lang="en-US" sz="1200" kern="1200" dirty="0">
                <a:solidFill>
                  <a:schemeClr val="tx1"/>
                </a:solidFill>
                <a:effectLst/>
                <a:latin typeface="Open Sans"/>
              </a:rPr>
              <a:t>L'une des questions clés dans le processus de préparation des données est la cohérence </a:t>
            </a:r>
            <a:r>
              <a:rPr lang="en-US" dirty="0">
                <a:latin typeface="Open Sans"/>
              </a:rPr>
              <a:t>des données</a:t>
            </a:r>
            <a:r>
              <a:rPr lang="en-US" sz="1200" kern="1200" dirty="0">
                <a:solidFill>
                  <a:schemeClr val="tx1"/>
                </a:solidFill>
                <a:effectLst/>
                <a:latin typeface="Open Sans"/>
              </a:rPr>
              <a:t>. Le MAED ne dispose d'aucun mécanisme interne pour la vérifier. L'utilisateur doit être très prudent et prêter attention à cette question.</a:t>
            </a:r>
            <a:endParaRPr lang="en-GB" sz="1200" kern="1200" dirty="0">
              <a:solidFill>
                <a:schemeClr val="tx1"/>
              </a:solidFill>
              <a:effectLst/>
              <a:latin typeface="Open Sans"/>
            </a:endParaRPr>
          </a:p>
          <a:p>
            <a:r>
              <a:rPr lang="en-US" sz="1200" kern="1200" dirty="0">
                <a:solidFill>
                  <a:schemeClr val="tx1"/>
                </a:solidFill>
                <a:effectLst/>
                <a:latin typeface="Open Sans"/>
              </a:rPr>
              <a:t>Pour cette raison, il est fortement recommandé d'utiliser </a:t>
            </a:r>
            <a:r>
              <a:rPr lang="en-US" dirty="0">
                <a:latin typeface="Open Sans"/>
              </a:rPr>
              <a:t>un </a:t>
            </a:r>
            <a:r>
              <a:rPr lang="en-US" sz="1200" kern="1200" dirty="0">
                <a:solidFill>
                  <a:schemeClr val="tx1"/>
                </a:solidFill>
                <a:effectLst/>
                <a:latin typeface="Open Sans"/>
              </a:rPr>
              <a:t>fichier </a:t>
            </a:r>
            <a:r>
              <a:rPr lang="en-US" dirty="0">
                <a:latin typeface="Open Sans"/>
              </a:rPr>
              <a:t>séparé </a:t>
            </a:r>
            <a:r>
              <a:rPr lang="en-US" sz="1200" kern="1200" dirty="0">
                <a:solidFill>
                  <a:schemeClr val="tx1"/>
                </a:solidFill>
                <a:effectLst/>
                <a:latin typeface="Open Sans"/>
              </a:rPr>
              <a:t>contenant des ensembles d'informations pour la préparation des données d'entrée. Ce n'est qu'après avoir vérifié la cohérence des données dans les différents tableaux </a:t>
            </a:r>
            <a:r>
              <a:rPr lang="en-US" dirty="0">
                <a:latin typeface="Open Sans"/>
              </a:rPr>
              <a:t>que les </a:t>
            </a:r>
            <a:r>
              <a:rPr lang="en-US" sz="1200" kern="1200" dirty="0">
                <a:solidFill>
                  <a:schemeClr val="tx1"/>
                </a:solidFill>
                <a:effectLst/>
                <a:latin typeface="Open Sans"/>
              </a:rPr>
              <a:t>données </a:t>
            </a:r>
            <a:r>
              <a:rPr lang="en-US" dirty="0">
                <a:latin typeface="Open Sans"/>
              </a:rPr>
              <a:t>doivent être </a:t>
            </a:r>
            <a:r>
              <a:rPr lang="en-US" sz="1200" kern="1200" dirty="0">
                <a:solidFill>
                  <a:schemeClr val="tx1"/>
                </a:solidFill>
                <a:effectLst/>
                <a:latin typeface="Open Sans"/>
              </a:rPr>
              <a:t>saisies dans les cellules correspondantes du MAED.</a:t>
            </a:r>
            <a:endParaRPr lang="en-GB" sz="1200" kern="1200" dirty="0">
              <a:solidFill>
                <a:schemeClr val="tx1"/>
              </a:solidFill>
              <a:effectLst/>
              <a:latin typeface="Open Sans"/>
            </a:endParaRPr>
          </a:p>
          <a:p>
            <a:r>
              <a:rPr lang="en-US" sz="1200" kern="1200" dirty="0">
                <a:solidFill>
                  <a:schemeClr val="tx1"/>
                </a:solidFill>
                <a:effectLst/>
                <a:latin typeface="Open Sans"/>
              </a:rPr>
              <a:t>Vous pouvez constituer un fichier avec des informations provenant de différentes sources pour préparer toutes les données d'entrée nécessaires en suivant la structure principale du MAED.</a:t>
            </a:r>
            <a:r>
              <a:rPr lang="en-US" dirty="0">
                <a:latin typeface="Open Sans"/>
              </a:rPr>
              <a:t> Sachez que le MAED a été mis à jour au fil des ans et que les différentes versions sont identifiées par des numéros de version. </a:t>
            </a:r>
            <a:endParaRPr lang="en-US" sz="1200" kern="1200" dirty="0">
              <a:solidFill>
                <a:schemeClr val="tx1"/>
              </a:solidFill>
              <a:effectLst/>
            </a:endParaRPr>
          </a:p>
          <a:p>
            <a:pPr eaLnBrk="1" hangingPunct="1">
              <a:spcBef>
                <a:spcPct val="0"/>
              </a:spcBef>
              <a:buClr>
                <a:srgbClr val="000000"/>
              </a:buClr>
              <a:buFont typeface="Arial,Sans-Serif"/>
              <a:buChar char="•"/>
            </a:pPr>
            <a:endParaRPr lang="en-GB" altLang="en-US" dirty="0">
              <a:sym typeface="Calibri" panose="020F0502020204030204" pitchFamily="34" charset="0"/>
            </a:endParaRPr>
          </a:p>
        </p:txBody>
      </p:sp>
    </p:spTree>
    <p:extLst>
      <p:ext uri="{BB962C8B-B14F-4D97-AF65-F5344CB8AC3E}">
        <p14:creationId xmlns:p14="http://schemas.microsoft.com/office/powerpoint/2010/main" val="3934616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L'acquisition des données d'entrée peut être plus ou moins simple. Il existe quatre types principaux de données d'entrée :</a:t>
            </a:r>
          </a:p>
          <a:p>
            <a:r>
              <a:rPr lang="en-GB" sz="1200" kern="1200" dirty="0">
                <a:solidFill>
                  <a:schemeClr val="tx1"/>
                </a:solidFill>
                <a:effectLst/>
                <a:ea typeface="+mn-ea"/>
                <a:cs typeface="+mn-cs"/>
              </a:rPr>
              <a:t> </a:t>
            </a:r>
          </a:p>
          <a:p>
            <a:r>
              <a:rPr lang="en-GB" sz="1200" kern="1200" dirty="0">
                <a:solidFill>
                  <a:schemeClr val="tx1"/>
                </a:solidFill>
                <a:effectLst/>
                <a:latin typeface="Open Sans"/>
              </a:rPr>
              <a:t>Tout d'abord, certaines données peuvent être directement obtenues à partir d'informations statistiques générales. Il s'agit notamment du </a:t>
            </a:r>
            <a:r>
              <a:rPr lang="en-GB" dirty="0">
                <a:latin typeface="Open Sans"/>
              </a:rPr>
              <a:t>PIB </a:t>
            </a:r>
            <a:r>
              <a:rPr lang="en-GB" sz="1200" kern="1200" dirty="0">
                <a:solidFill>
                  <a:schemeClr val="tx1"/>
                </a:solidFill>
                <a:effectLst/>
                <a:latin typeface="Open Sans"/>
              </a:rPr>
              <a:t>et de </a:t>
            </a:r>
            <a:r>
              <a:rPr lang="en-GB" dirty="0">
                <a:latin typeface="Open Sans"/>
              </a:rPr>
              <a:t>sa </a:t>
            </a:r>
            <a:r>
              <a:rPr lang="en-GB" sz="1200" kern="1200" dirty="0">
                <a:solidFill>
                  <a:schemeClr val="tx1"/>
                </a:solidFill>
                <a:effectLst/>
                <a:latin typeface="Open Sans"/>
              </a:rPr>
              <a:t>structure, de la plupart des données démographiques, de la possession d'une voiture, du nombre de maisons</a:t>
            </a:r>
            <a:r>
              <a:rPr lang="en-GB" dirty="0">
                <a:latin typeface="Open Sans"/>
              </a:rPr>
              <a:t>, etc</a:t>
            </a:r>
            <a:r>
              <a:rPr lang="en-GB" sz="1200" kern="1200" dirty="0">
                <a:solidFill>
                  <a:schemeClr val="tx1"/>
                </a:solidFill>
                <a:effectLst/>
                <a:latin typeface="Open Sans"/>
              </a:rPr>
              <a:t>.</a:t>
            </a: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GB" sz="1200" kern="1200" dirty="0">
                <a:solidFill>
                  <a:schemeClr val="tx1"/>
                </a:solidFill>
                <a:effectLst/>
                <a:latin typeface="Open Sans"/>
              </a:rPr>
              <a:t>Deuxièmement, les données d'entrée peuvent </a:t>
            </a:r>
            <a:r>
              <a:rPr lang="en-GB" dirty="0">
                <a:latin typeface="Open Sans"/>
              </a:rPr>
              <a:t>nécessiter l'</a:t>
            </a:r>
            <a:r>
              <a:rPr lang="en-GB" sz="1200" kern="1200" dirty="0">
                <a:solidFill>
                  <a:schemeClr val="tx1"/>
                </a:solidFill>
                <a:effectLst/>
                <a:latin typeface="Open Sans"/>
              </a:rPr>
              <a:t>analyse de différentes sources au niveau de l'activité. Par exemple, le bilan énergétique par </a:t>
            </a:r>
            <a:r>
              <a:rPr lang="en-GB" dirty="0">
                <a:latin typeface="Open Sans"/>
              </a:rPr>
              <a:t>utilisation finale </a:t>
            </a:r>
            <a:r>
              <a:rPr lang="en-GB" sz="1200" kern="1200" dirty="0">
                <a:solidFill>
                  <a:schemeClr val="tx1"/>
                </a:solidFill>
                <a:effectLst/>
                <a:latin typeface="Open Sans"/>
              </a:rPr>
              <a:t>sectorielle, le</a:t>
            </a:r>
            <a:r>
              <a:rPr lang="en-GB" sz="1200" kern="1200" baseline="0" dirty="0">
                <a:solidFill>
                  <a:schemeClr val="tx1"/>
                </a:solidFill>
                <a:effectLst/>
                <a:latin typeface="Open Sans"/>
              </a:rPr>
              <a:t> </a:t>
            </a:r>
            <a:r>
              <a:rPr lang="en-GB" sz="1200" kern="1200" dirty="0" err="1">
                <a:solidFill>
                  <a:schemeClr val="tx1"/>
                </a:solidFill>
                <a:effectLst/>
                <a:latin typeface="Open Sans"/>
              </a:rPr>
              <a:t>rendement</a:t>
            </a:r>
            <a:r>
              <a:rPr lang="en-GB" sz="1200" kern="1200" dirty="0">
                <a:solidFill>
                  <a:schemeClr val="tx1"/>
                </a:solidFill>
                <a:effectLst/>
                <a:latin typeface="Open Sans"/>
              </a:rPr>
              <a:t> des différents processus et équipements technologiques, les facteurs de charge des différents modes de transport</a:t>
            </a:r>
            <a:r>
              <a:rPr lang="en-GB" dirty="0">
                <a:latin typeface="Open Sans"/>
              </a:rPr>
              <a:t>, etc. </a:t>
            </a:r>
            <a:endParaRPr lang="en-GB" sz="1200" kern="1200" dirty="0">
              <a:solidFill>
                <a:schemeClr val="tx1"/>
              </a:solidFill>
              <a:effectLst/>
            </a:endParaRP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US" sz="1200" kern="1200" dirty="0">
                <a:solidFill>
                  <a:schemeClr val="tx1"/>
                </a:solidFill>
                <a:effectLst/>
                <a:latin typeface="Open Sans"/>
              </a:rPr>
              <a:t>Troisièmement, il y a des données qui n'existent pas du tout dans les informations statistiques mais qui pourraient être calculées à partir des informations disponibles. Par exemple, les intensités énergétiques de processus spécifiques peuvent être dérivées d'informations sur le </a:t>
            </a:r>
            <a:r>
              <a:rPr lang="en-US" dirty="0">
                <a:latin typeface="Open Sans"/>
              </a:rPr>
              <a:t>PIB </a:t>
            </a:r>
            <a:r>
              <a:rPr lang="en-US" sz="1200" kern="1200" dirty="0">
                <a:solidFill>
                  <a:schemeClr val="tx1"/>
                </a:solidFill>
                <a:effectLst/>
                <a:latin typeface="Open Sans"/>
              </a:rPr>
              <a:t>et la consommation d'énergie à partir du bilan énergétique. D'autres exemples incluent le </a:t>
            </a:r>
            <a:r>
              <a:rPr lang="en-US" dirty="0">
                <a:latin typeface="Open Sans"/>
              </a:rPr>
              <a:t>calcul de la </a:t>
            </a:r>
            <a:r>
              <a:rPr lang="en-US" sz="1200" kern="1200" dirty="0">
                <a:solidFill>
                  <a:schemeClr val="tx1"/>
                </a:solidFill>
                <a:effectLst/>
                <a:latin typeface="Open Sans"/>
              </a:rPr>
              <a:t>taille des ménages ou du nombre de personnes par famille en fonction </a:t>
            </a:r>
            <a:r>
              <a:rPr lang="en-US" dirty="0">
                <a:latin typeface="Open Sans"/>
              </a:rPr>
              <a:t>du </a:t>
            </a:r>
            <a:r>
              <a:rPr lang="en-US" sz="1200" kern="1200" dirty="0">
                <a:solidFill>
                  <a:schemeClr val="tx1"/>
                </a:solidFill>
                <a:effectLst/>
                <a:latin typeface="Open Sans"/>
              </a:rPr>
              <a:t>type de logement ou du niveau économique</a:t>
            </a:r>
            <a:r>
              <a:rPr lang="en-US" dirty="0">
                <a:latin typeface="Open Sans"/>
              </a:rPr>
              <a:t>, de la </a:t>
            </a:r>
            <a:r>
              <a:rPr lang="en-US" sz="1200" kern="1200" dirty="0">
                <a:solidFill>
                  <a:schemeClr val="tx1"/>
                </a:solidFill>
                <a:effectLst/>
                <a:latin typeface="Open Sans"/>
              </a:rPr>
              <a:t>mobilité de la population</a:t>
            </a:r>
            <a:r>
              <a:rPr lang="en-US" dirty="0">
                <a:latin typeface="Open Sans"/>
              </a:rPr>
              <a:t>, etc</a:t>
            </a:r>
            <a:r>
              <a:rPr lang="en-US" sz="1200" kern="1200" dirty="0">
                <a:solidFill>
                  <a:schemeClr val="tx1"/>
                </a:solidFill>
                <a:effectLst/>
                <a:latin typeface="Open Sans"/>
              </a:rPr>
              <a:t>.</a:t>
            </a:r>
            <a:endParaRPr lang="en-GB" sz="1200" kern="1200" dirty="0">
              <a:solidFill>
                <a:schemeClr val="tx1"/>
              </a:solidFill>
              <a:effectLst/>
              <a:latin typeface="Open Sans"/>
            </a:endParaRP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GB" sz="1200" kern="1200" dirty="0">
                <a:solidFill>
                  <a:schemeClr val="tx1"/>
                </a:solidFill>
                <a:effectLst/>
                <a:latin typeface="Open Sans"/>
              </a:rPr>
              <a:t>Enfin, d'autres données ne peuvent être évaluées qu'à l'aide d'hypothèses fondées sur diverses enquêtes, des mesures directes, le jugement professionnel d'experts ou une </a:t>
            </a:r>
            <a:r>
              <a:rPr lang="en-GB" dirty="0">
                <a:latin typeface="Open Sans"/>
              </a:rPr>
              <a:t>combinaison de </a:t>
            </a:r>
            <a:r>
              <a:rPr lang="en-GB" sz="1200" kern="1200" dirty="0">
                <a:solidFill>
                  <a:schemeClr val="tx1"/>
                </a:solidFill>
                <a:effectLst/>
                <a:latin typeface="Open Sans"/>
              </a:rPr>
              <a:t>ces éléments</a:t>
            </a:r>
            <a:r>
              <a:rPr lang="en-GB" dirty="0">
                <a:latin typeface="Open Sans"/>
              </a:rPr>
              <a:t>. </a:t>
            </a:r>
            <a:endParaRPr lang="en-GB" sz="1200" kern="1200" dirty="0">
              <a:solidFill>
                <a:schemeClr val="tx1"/>
              </a:solidFill>
              <a:effectLst/>
            </a:endParaRPr>
          </a:p>
          <a:p>
            <a:r>
              <a:rPr lang="en-GB" dirty="0">
                <a:latin typeface="Open Sans"/>
              </a:rPr>
              <a:t>Les</a:t>
            </a:r>
            <a:r>
              <a:rPr lang="en-GB" sz="1200" kern="1200" dirty="0">
                <a:solidFill>
                  <a:schemeClr val="tx1"/>
                </a:solidFill>
                <a:effectLst/>
                <a:latin typeface="Open Sans"/>
              </a:rPr>
              <a:t> exemples sont la part de la biomasse traditionnelle dans l'industrie, la part de la chaleur par niveau de température dans une industrie donnée</a:t>
            </a:r>
            <a:r>
              <a:rPr lang="en-GB" dirty="0">
                <a:latin typeface="Open Sans"/>
              </a:rPr>
              <a:t>, </a:t>
            </a:r>
            <a:r>
              <a:rPr lang="en-GB" sz="1200" kern="1200" dirty="0">
                <a:solidFill>
                  <a:schemeClr val="tx1"/>
                </a:solidFill>
                <a:effectLst/>
                <a:latin typeface="Open Sans"/>
              </a:rPr>
              <a:t>et les intensités énergétiques pour la cuisson. </a:t>
            </a:r>
            <a:endParaRPr lang="en-GB" sz="1200" kern="1200" dirty="0">
              <a:solidFill>
                <a:schemeClr val="tx1"/>
              </a:solidFill>
              <a:effectLst/>
            </a:endParaRPr>
          </a:p>
        </p:txBody>
      </p:sp>
    </p:spTree>
    <p:extLst>
      <p:ext uri="{BB962C8B-B14F-4D97-AF65-F5344CB8AC3E}">
        <p14:creationId xmlns:p14="http://schemas.microsoft.com/office/powerpoint/2010/main" val="395796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Le reste de ce mini-cours récapitule ce qui a été discuté dans le </a:t>
            </a:r>
            <a:r>
              <a:rPr lang="en-GB" dirty="0" err="1">
                <a:latin typeface="Open Sans"/>
              </a:rPr>
              <a:t>cours</a:t>
            </a:r>
            <a:r>
              <a:rPr lang="en-GB" dirty="0">
                <a:latin typeface="Open Sans"/>
              </a:rPr>
              <a:t> </a:t>
            </a:r>
            <a:r>
              <a:rPr lang="en-GB" sz="1200" kern="1200" dirty="0">
                <a:solidFill>
                  <a:schemeClr val="tx1"/>
                </a:solidFill>
                <a:effectLst/>
                <a:latin typeface="Open Sans"/>
              </a:rPr>
              <a:t>6.4. </a:t>
            </a:r>
          </a:p>
          <a:p>
            <a:r>
              <a:rPr lang="en-GB" sz="1200" kern="1200" dirty="0">
                <a:solidFill>
                  <a:schemeClr val="tx1"/>
                </a:solidFill>
                <a:effectLst/>
                <a:latin typeface="Open Sans"/>
              </a:rPr>
              <a:t>L'exécution d'une étude du MAED se déroule en trois phases :</a:t>
            </a:r>
          </a:p>
          <a:p>
            <a:r>
              <a:rPr lang="en-GB" sz="1200" kern="1200" dirty="0">
                <a:solidFill>
                  <a:schemeClr val="tx1"/>
                </a:solidFill>
                <a:effectLst/>
                <a:latin typeface="Open Sans"/>
              </a:rPr>
              <a:t>Premièrement : Reconstruction de la consommation d'énergie dans l'année de base. La structure et les quantités de sortie du modèle MAED doivent être égales à la consommation réelle du pays au cours de l'année de base.</a:t>
            </a:r>
          </a:p>
          <a:p>
            <a:r>
              <a:rPr lang="en-GB" sz="1200" kern="1200" dirty="0">
                <a:solidFill>
                  <a:schemeClr val="tx1"/>
                </a:solidFill>
                <a:effectLst/>
                <a:ea typeface="+mn-ea"/>
                <a:cs typeface="+mn-cs"/>
              </a:rPr>
              <a:t>Deuxièmement : établir des scénarios de développement économique, social et technologique</a:t>
            </a:r>
            <a:r>
              <a:rPr lang="en-US" sz="1200" kern="1200" dirty="0">
                <a:solidFill>
                  <a:schemeClr val="tx1"/>
                </a:solidFill>
                <a:effectLst/>
                <a:ea typeface="+mn-ea"/>
                <a:cs typeface="+mn-cs"/>
              </a:rPr>
              <a:t>.</a:t>
            </a:r>
            <a:endParaRPr lang="en-GB" sz="1200" kern="1200" dirty="0">
              <a:solidFill>
                <a:schemeClr val="tx1"/>
              </a:solidFill>
              <a:effectLst/>
              <a:ea typeface="+mn-ea"/>
              <a:cs typeface="+mn-cs"/>
            </a:endParaRPr>
          </a:p>
          <a:p>
            <a:r>
              <a:rPr lang="en-GB" sz="1200" kern="1200" dirty="0">
                <a:solidFill>
                  <a:schemeClr val="tx1"/>
                </a:solidFill>
                <a:effectLst/>
                <a:latin typeface="Open Sans"/>
              </a:rPr>
              <a:t>Et enfin : Analyse des projections de la demande d'énergie découlant des scénarios.</a:t>
            </a:r>
          </a:p>
          <a:p>
            <a:r>
              <a:rPr lang="en-GB" sz="1200" kern="1200" dirty="0">
                <a:solidFill>
                  <a:schemeClr val="tx1"/>
                </a:solidFill>
                <a:effectLst/>
                <a:ea typeface="+mn-ea"/>
                <a:cs typeface="+mn-cs"/>
              </a:rPr>
              <a:t>En conséquence, les données d'entrée doivent être collectées pour les deux premières étapes. </a:t>
            </a:r>
          </a:p>
          <a:p>
            <a:r>
              <a:rPr lang="en-GB" sz="1200" kern="1200" dirty="0">
                <a:solidFill>
                  <a:schemeClr val="tx1"/>
                </a:solidFill>
                <a:effectLst/>
                <a:ea typeface="+mn-ea"/>
                <a:cs typeface="+mn-cs"/>
              </a:rPr>
              <a:t>Première phase. Données d'entrée de l'année de base. Ces données sont définies sur la base de la consommation réelle de cette année. </a:t>
            </a:r>
          </a:p>
          <a:p>
            <a:r>
              <a:rPr lang="en-GB" sz="1200" kern="1200" dirty="0">
                <a:solidFill>
                  <a:schemeClr val="tx1"/>
                </a:solidFill>
                <a:effectLst/>
                <a:latin typeface="Open Sans"/>
              </a:rPr>
              <a:t>Deuxième phase : Les données d'entrée du scénario. Les données pour les années futures sont préparées sur la base de scénarios de développement économique, social et technologique</a:t>
            </a:r>
            <a:r>
              <a:rPr lang="en-US" sz="1200" kern="1200" dirty="0">
                <a:solidFill>
                  <a:schemeClr val="tx1"/>
                </a:solidFill>
                <a:effectLst/>
                <a:latin typeface="Open Sans"/>
              </a:rPr>
              <a:t>.</a:t>
            </a:r>
            <a:endParaRPr lang="en-GB" sz="1200" kern="1200" dirty="0">
              <a:solidFill>
                <a:schemeClr val="tx1"/>
              </a:solidFill>
              <a:effectLst/>
              <a:latin typeface="Open Sans"/>
            </a:endParaRPr>
          </a:p>
        </p:txBody>
      </p:sp>
    </p:spTree>
    <p:extLst>
      <p:ext uri="{BB962C8B-B14F-4D97-AF65-F5344CB8AC3E}">
        <p14:creationId xmlns:p14="http://schemas.microsoft.com/office/powerpoint/2010/main" val="273028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US" sz="1200" kern="1200" dirty="0">
                <a:solidFill>
                  <a:schemeClr val="tx1"/>
                </a:solidFill>
                <a:effectLst/>
                <a:ea typeface="+mn-ea"/>
                <a:cs typeface="+mn-cs"/>
              </a:rPr>
              <a:t>La valeur de la consommation spécifique d'énergie pour l'année de base est un paramètre crucial pour l'estimation de la demande future d'énergie. Le choix de </a:t>
            </a:r>
            <a:r>
              <a:rPr lang="en-US" sz="1200" kern="1200" dirty="0" err="1">
                <a:solidFill>
                  <a:schemeClr val="tx1"/>
                </a:solidFill>
                <a:effectLst/>
                <a:ea typeface="+mn-ea"/>
                <a:cs typeface="+mn-cs"/>
              </a:rPr>
              <a:t>l'année</a:t>
            </a:r>
            <a:r>
              <a:rPr lang="en-US" sz="1200" kern="1200" dirty="0">
                <a:solidFill>
                  <a:schemeClr val="tx1"/>
                </a:solidFill>
                <a:effectLst/>
                <a:ea typeface="+mn-ea"/>
                <a:cs typeface="+mn-cs"/>
              </a:rPr>
              <a:t> de </a:t>
            </a:r>
            <a:r>
              <a:rPr lang="en-US" sz="1200" kern="1200" dirty="0" err="1">
                <a:solidFill>
                  <a:schemeClr val="tx1"/>
                </a:solidFill>
                <a:effectLst/>
                <a:ea typeface="+mn-ea"/>
                <a:cs typeface="+mn-cs"/>
              </a:rPr>
              <a:t>baseest</a:t>
            </a:r>
            <a:r>
              <a:rPr lang="en-US" sz="1200" kern="1200" dirty="0">
                <a:solidFill>
                  <a:schemeClr val="tx1"/>
                </a:solidFill>
                <a:effectLst/>
                <a:ea typeface="+mn-ea"/>
                <a:cs typeface="+mn-cs"/>
              </a:rPr>
              <a:t> donc une question très importante.</a:t>
            </a:r>
            <a:endParaRPr lang="en-GB" sz="1200" kern="1200" dirty="0">
              <a:solidFill>
                <a:schemeClr val="tx1"/>
              </a:solidFill>
              <a:effectLst/>
              <a:ea typeface="+mn-ea"/>
              <a:cs typeface="+mn-cs"/>
            </a:endParaRPr>
          </a:p>
          <a:p>
            <a:r>
              <a:rPr lang="en-US" sz="1200" kern="1200" dirty="0">
                <a:solidFill>
                  <a:schemeClr val="tx1"/>
                </a:solidFill>
                <a:effectLst/>
                <a:latin typeface="Open Sans"/>
              </a:rPr>
              <a:t>Il existe plusieurs critères pour la sélection de l'année de base. Premièrement, </a:t>
            </a:r>
            <a:r>
              <a:rPr lang="en-US" sz="1200" kern="1200" dirty="0" err="1">
                <a:solidFill>
                  <a:schemeClr val="tx1"/>
                </a:solidFill>
                <a:effectLst/>
                <a:latin typeface="Open Sans"/>
              </a:rPr>
              <a:t>l'année</a:t>
            </a:r>
            <a:r>
              <a:rPr lang="en-US" sz="1200" kern="1200" dirty="0">
                <a:solidFill>
                  <a:schemeClr val="tx1"/>
                </a:solidFill>
                <a:effectLst/>
                <a:latin typeface="Open Sans"/>
              </a:rPr>
              <a:t> de </a:t>
            </a:r>
            <a:r>
              <a:rPr lang="en-US" sz="1200" kern="1200" dirty="0" err="1">
                <a:solidFill>
                  <a:schemeClr val="tx1"/>
                </a:solidFill>
                <a:effectLst/>
                <a:latin typeface="Open Sans"/>
              </a:rPr>
              <a:t>basedoit</a:t>
            </a:r>
            <a:r>
              <a:rPr lang="en-US" sz="1200" kern="1200" dirty="0">
                <a:solidFill>
                  <a:schemeClr val="tx1"/>
                </a:solidFill>
                <a:effectLst/>
                <a:latin typeface="Open Sans"/>
              </a:rPr>
              <a:t> être choisie parmi les années les plus récentes pour lesquelles des statistiques énergétiques et économiques sont disponibles, fiables et cohérentes. Deuxièmement, </a:t>
            </a:r>
            <a:r>
              <a:rPr lang="en-GB" sz="1200" kern="1200" dirty="0">
                <a:solidFill>
                  <a:schemeClr val="tx1"/>
                </a:solidFill>
                <a:effectLst/>
                <a:latin typeface="Open Sans"/>
              </a:rPr>
              <a:t>l'</a:t>
            </a:r>
            <a:r>
              <a:rPr lang="en-US" sz="1200" kern="1200" dirty="0" err="1">
                <a:solidFill>
                  <a:schemeClr val="tx1"/>
                </a:solidFill>
                <a:effectLst/>
                <a:latin typeface="Open Sans"/>
              </a:rPr>
              <a:t>année</a:t>
            </a:r>
            <a:r>
              <a:rPr lang="en-US" sz="1200" kern="1200" dirty="0">
                <a:solidFill>
                  <a:schemeClr val="tx1"/>
                </a:solidFill>
                <a:effectLst/>
                <a:latin typeface="Open Sans"/>
              </a:rPr>
              <a:t> de </a:t>
            </a:r>
            <a:r>
              <a:rPr lang="en-US" sz="1200" kern="1200" dirty="0" err="1">
                <a:solidFill>
                  <a:schemeClr val="tx1"/>
                </a:solidFill>
                <a:effectLst/>
                <a:latin typeface="Open Sans"/>
              </a:rPr>
              <a:t>basedoit</a:t>
            </a:r>
            <a:r>
              <a:rPr lang="en-US" sz="1200" kern="1200" dirty="0">
                <a:solidFill>
                  <a:schemeClr val="tx1"/>
                </a:solidFill>
                <a:effectLst/>
                <a:latin typeface="Open Sans"/>
              </a:rPr>
              <a:t> être choisie pour représenter des conditions stables de consommation d'énergie. </a:t>
            </a:r>
            <a:r>
              <a:rPr lang="en-GB" dirty="0">
                <a:latin typeface="Open Sans"/>
              </a:rPr>
              <a:t>Enfin</a:t>
            </a:r>
            <a:r>
              <a:rPr lang="en-US" sz="1200" kern="1200" dirty="0">
                <a:solidFill>
                  <a:schemeClr val="tx1"/>
                </a:solidFill>
                <a:effectLst/>
                <a:latin typeface="Open Sans"/>
              </a:rPr>
              <a:t>, </a:t>
            </a:r>
            <a:r>
              <a:rPr lang="en-US" dirty="0">
                <a:latin typeface="Open Sans"/>
              </a:rPr>
              <a:t>si des </a:t>
            </a:r>
            <a:r>
              <a:rPr lang="en-US" sz="1200" kern="1200" dirty="0">
                <a:solidFill>
                  <a:schemeClr val="tx1"/>
                </a:solidFill>
                <a:effectLst/>
                <a:latin typeface="Open Sans"/>
              </a:rPr>
              <a:t>situations inhabituelles</a:t>
            </a:r>
            <a:r>
              <a:rPr lang="en-US" dirty="0">
                <a:latin typeface="Open Sans"/>
              </a:rPr>
              <a:t>, </a:t>
            </a:r>
            <a:r>
              <a:rPr lang="en-US" sz="1200" kern="1200" dirty="0">
                <a:solidFill>
                  <a:schemeClr val="tx1"/>
                </a:solidFill>
                <a:effectLst/>
                <a:latin typeface="Open Sans"/>
              </a:rPr>
              <a:t>telles qu'une crise économique, des conditions climatiques extrêmes ou une crise politique</a:t>
            </a:r>
            <a:r>
              <a:rPr lang="en-US" dirty="0">
                <a:latin typeface="Open Sans"/>
              </a:rPr>
              <a:t>, </a:t>
            </a:r>
            <a:r>
              <a:rPr lang="en-US" sz="1200" kern="1200" dirty="0">
                <a:solidFill>
                  <a:schemeClr val="tx1"/>
                </a:solidFill>
                <a:effectLst/>
                <a:latin typeface="Open Sans"/>
              </a:rPr>
              <a:t>se sont produites au cours d'une année donnée, celle-ci ne doit pas être choisie comme année de référence.</a:t>
            </a:r>
            <a:endParaRPr lang="en-GB" sz="1200" kern="1200" dirty="0">
              <a:solidFill>
                <a:schemeClr val="tx1"/>
              </a:solidFill>
              <a:effectLst/>
              <a:latin typeface="Open Sans"/>
            </a:endParaRPr>
          </a:p>
          <a:p>
            <a:r>
              <a:rPr lang="en-US" sz="1200" kern="1200" dirty="0">
                <a:solidFill>
                  <a:schemeClr val="tx1"/>
                </a:solidFill>
                <a:effectLst/>
                <a:latin typeface="Open Sans"/>
              </a:rPr>
              <a:t>Pour reconstruire l'année de base, un processus itératif est adopté. </a:t>
            </a:r>
            <a:r>
              <a:rPr lang="en-GB" sz="1200" kern="1200" dirty="0">
                <a:solidFill>
                  <a:schemeClr val="tx1"/>
                </a:solidFill>
                <a:effectLst/>
                <a:latin typeface="Open Sans"/>
              </a:rPr>
              <a:t>Tout d'abord, des </a:t>
            </a:r>
            <a:r>
              <a:rPr lang="en-US" sz="1200" kern="1200" dirty="0">
                <a:solidFill>
                  <a:schemeClr val="tx1"/>
                </a:solidFill>
                <a:effectLst/>
                <a:latin typeface="Open Sans"/>
              </a:rPr>
              <a:t>données statistiques sur la consommation d'énergie par secteur, par utilisation finale et par combustible pour l'année de base sélectionnée doivent être rassemblées. </a:t>
            </a:r>
            <a:r>
              <a:rPr lang="en-GB" sz="1200" kern="1200" dirty="0">
                <a:solidFill>
                  <a:schemeClr val="tx1"/>
                </a:solidFill>
                <a:effectLst/>
                <a:latin typeface="Open Sans"/>
              </a:rPr>
              <a:t>Ensuite, les </a:t>
            </a:r>
            <a:r>
              <a:rPr lang="en-US" sz="1200" kern="1200" dirty="0">
                <a:solidFill>
                  <a:schemeClr val="tx1"/>
                </a:solidFill>
                <a:effectLst/>
                <a:latin typeface="Open Sans"/>
              </a:rPr>
              <a:t>données d'entrée du MAED pour l'année de base sont calculées. Le modèle MAED est ensuite exécuté avec ces données d'entrée. Les résultats du MAED sont comparés aux valeurs statistiques pour l'année en question. En cas de divergence, la procédure doit être répétée en ajustant les paramètres du MAED.</a:t>
            </a:r>
            <a:endParaRPr lang="en-GB" sz="1200" kern="1200" dirty="0">
              <a:solidFill>
                <a:schemeClr val="tx1"/>
              </a:solidFill>
              <a:effectLst/>
              <a:latin typeface="Open Sans"/>
            </a:endParaRPr>
          </a:p>
          <a:p>
            <a:r>
              <a:rPr lang="en-US" sz="1200" kern="1200" dirty="0">
                <a:solidFill>
                  <a:schemeClr val="tx1"/>
                </a:solidFill>
                <a:effectLst/>
                <a:latin typeface="Open Sans"/>
              </a:rPr>
              <a:t>L'objectif de cette phase est d'établir </a:t>
            </a:r>
            <a:r>
              <a:rPr lang="en-US" sz="1200" kern="1200" dirty="0" err="1">
                <a:solidFill>
                  <a:schemeClr val="tx1"/>
                </a:solidFill>
                <a:effectLst/>
                <a:latin typeface="Open Sans"/>
              </a:rPr>
              <a:t>une</a:t>
            </a:r>
            <a:r>
              <a:rPr lang="en-US" sz="1200" kern="1200" dirty="0">
                <a:solidFill>
                  <a:schemeClr val="tx1"/>
                </a:solidFill>
                <a:effectLst/>
                <a:latin typeface="Open Sans"/>
              </a:rPr>
              <a:t> </a:t>
            </a:r>
            <a:r>
              <a:rPr lang="en-US" sz="1200" kern="1200" dirty="0" err="1">
                <a:solidFill>
                  <a:schemeClr val="tx1"/>
                </a:solidFill>
                <a:effectLst/>
                <a:latin typeface="Open Sans"/>
              </a:rPr>
              <a:t>baseet</a:t>
            </a:r>
            <a:r>
              <a:rPr lang="en-US" sz="1200" kern="1200" dirty="0">
                <a:solidFill>
                  <a:schemeClr val="tx1"/>
                </a:solidFill>
                <a:effectLst/>
                <a:latin typeface="Open Sans"/>
              </a:rPr>
              <a:t> de valider le programme pour le système énergétique du pays concerné.</a:t>
            </a:r>
            <a:endParaRPr lang="en-GB" sz="1200" kern="1200" dirty="0">
              <a:solidFill>
                <a:schemeClr val="tx1"/>
              </a:solidFill>
              <a:effectLst/>
              <a:latin typeface="Open Sans"/>
            </a:endParaRPr>
          </a:p>
          <a:p>
            <a:r>
              <a:rPr lang="en-US" sz="1200" kern="1200" dirty="0">
                <a:solidFill>
                  <a:schemeClr val="tx1"/>
                </a:solidFill>
                <a:effectLst/>
                <a:ea typeface="+mn-ea"/>
                <a:cs typeface="+mn-cs"/>
              </a:rPr>
              <a:t>Lors de la définition de l'année de base, </a:t>
            </a:r>
            <a:r>
              <a:rPr lang="en-GB" sz="1200" kern="1200" dirty="0">
                <a:solidFill>
                  <a:schemeClr val="tx1"/>
                </a:solidFill>
                <a:effectLst/>
                <a:ea typeface="+mn-ea"/>
                <a:cs typeface="+mn-cs"/>
              </a:rPr>
              <a:t>l'utilisateur doit décider des unités qu'il utilisera dans son modèle. </a:t>
            </a:r>
          </a:p>
          <a:p>
            <a:r>
              <a:rPr lang="en-GB" sz="1200" kern="1200" dirty="0">
                <a:solidFill>
                  <a:schemeClr val="tx1"/>
                </a:solidFill>
                <a:effectLst/>
                <a:ea typeface="+mn-ea"/>
                <a:cs typeface="+mn-cs"/>
              </a:rPr>
              <a:t>Chaque fois que l'utilisateur crée un cas, nous recommandons d'entrer la description de l'étude de cas ou une caractéristique particulière du problème qu'il étudie, afin de conserver une trace.</a:t>
            </a:r>
          </a:p>
          <a:p>
            <a:pPr eaLnBrk="1" hangingPunct="1">
              <a:spcBef>
                <a:spcPct val="0"/>
              </a:spcBef>
              <a:buClr>
                <a:srgbClr val="000000"/>
              </a:buClr>
              <a:buFont typeface="Arial,Sans-Serif"/>
              <a:buChar char="•"/>
            </a:pPr>
            <a:endParaRPr lang="en-GB" altLang="en-US" dirty="0">
              <a:sym typeface="Calibri" panose="020F0502020204030204" pitchFamily="34" charset="0"/>
            </a:endParaRPr>
          </a:p>
        </p:txBody>
      </p:sp>
    </p:spTree>
    <p:extLst>
      <p:ext uri="{BB962C8B-B14F-4D97-AF65-F5344CB8AC3E}">
        <p14:creationId xmlns:p14="http://schemas.microsoft.com/office/powerpoint/2010/main" val="205207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US" sz="1200" kern="1200" dirty="0">
                <a:solidFill>
                  <a:schemeClr val="tx1"/>
                </a:solidFill>
                <a:effectLst/>
                <a:latin typeface="Open Sans"/>
              </a:rPr>
              <a:t>Après avoir terminé la première étape de l'étude, la reconstruction de la consommation d'énergie de l'année de référence, l'</a:t>
            </a:r>
            <a:r>
              <a:rPr lang="en-GB" sz="1200" kern="1200" dirty="0">
                <a:solidFill>
                  <a:schemeClr val="tx1"/>
                </a:solidFill>
                <a:effectLst/>
                <a:latin typeface="Open Sans"/>
              </a:rPr>
              <a:t>utilisateur peut passer à la deuxième étape : l'</a:t>
            </a:r>
            <a:r>
              <a:rPr lang="en-US" dirty="0">
                <a:latin typeface="Open Sans"/>
              </a:rPr>
              <a:t>élaboration ou la construction </a:t>
            </a:r>
            <a:r>
              <a:rPr lang="en-GB" sz="1200" kern="1200" dirty="0">
                <a:solidFill>
                  <a:schemeClr val="tx1"/>
                </a:solidFill>
                <a:effectLst/>
                <a:latin typeface="Open Sans"/>
              </a:rPr>
              <a:t>des scénarios</a:t>
            </a:r>
            <a:r>
              <a:rPr lang="en-US" dirty="0">
                <a:latin typeface="Open Sans"/>
              </a:rPr>
              <a:t>. </a:t>
            </a:r>
            <a:endParaRPr lang="en-GB" sz="1200" kern="1200" dirty="0">
              <a:solidFill>
                <a:schemeClr val="tx1"/>
              </a:solidFill>
              <a:effectLst/>
              <a:ea typeface="+mn-ea"/>
              <a:cs typeface="+mn-cs"/>
            </a:endParaRPr>
          </a:p>
          <a:p>
            <a:r>
              <a:rPr lang="en-GB" sz="1200" kern="1200" dirty="0">
                <a:solidFill>
                  <a:schemeClr val="tx1"/>
                </a:solidFill>
                <a:effectLst/>
                <a:latin typeface="Open Sans"/>
              </a:rPr>
              <a:t>Dans le cadre du MAED, un scénario est un ensemble de paramètres décrivant un </a:t>
            </a:r>
            <a:r>
              <a:rPr lang="en-GB" dirty="0">
                <a:latin typeface="Open Sans"/>
              </a:rPr>
              <a:t>modèle possible de </a:t>
            </a:r>
            <a:r>
              <a:rPr lang="en-GB" sz="1200" kern="1200" dirty="0">
                <a:solidFill>
                  <a:schemeClr val="tx1"/>
                </a:solidFill>
                <a:effectLst/>
                <a:latin typeface="Open Sans"/>
              </a:rPr>
              <a:t>développement à long terme d'un </a:t>
            </a:r>
            <a:r>
              <a:rPr lang="en-GB" dirty="0">
                <a:latin typeface="Open Sans"/>
              </a:rPr>
              <a:t>pays, </a:t>
            </a:r>
            <a:r>
              <a:rPr lang="en-GB" sz="1200" kern="1200" dirty="0">
                <a:solidFill>
                  <a:schemeClr val="tx1"/>
                </a:solidFill>
                <a:effectLst/>
                <a:latin typeface="Open Sans"/>
              </a:rPr>
              <a:t>y compris des aspects tels que sa situation </a:t>
            </a:r>
            <a:r>
              <a:rPr lang="en-GB" dirty="0">
                <a:latin typeface="Open Sans"/>
              </a:rPr>
              <a:t>économique</a:t>
            </a:r>
            <a:r>
              <a:rPr lang="en-GB" sz="1200" kern="1200" dirty="0">
                <a:solidFill>
                  <a:schemeClr val="tx1"/>
                </a:solidFill>
                <a:effectLst/>
                <a:latin typeface="Open Sans"/>
              </a:rPr>
              <a:t>, </a:t>
            </a:r>
            <a:r>
              <a:rPr lang="en-GB" dirty="0">
                <a:latin typeface="Open Sans"/>
              </a:rPr>
              <a:t>démographique</a:t>
            </a:r>
            <a:r>
              <a:rPr lang="en-GB" sz="1200" kern="1200" dirty="0">
                <a:solidFill>
                  <a:schemeClr val="tx1"/>
                </a:solidFill>
                <a:effectLst/>
                <a:latin typeface="Open Sans"/>
              </a:rPr>
              <a:t>, sociale et technologique.</a:t>
            </a:r>
          </a:p>
          <a:p>
            <a:r>
              <a:rPr lang="en-GB" sz="1200" kern="1200" dirty="0">
                <a:solidFill>
                  <a:schemeClr val="tx1"/>
                </a:solidFill>
                <a:effectLst/>
                <a:latin typeface="Open Sans"/>
              </a:rPr>
              <a:t>La quantité de données d'entrée pour le MAED est relativement importante, comme pour tous les modèles de type désagrégé. C'est le prix à payer pour pouvoir fournir des informations raisonnablement détaillées sur les résultats</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Toutes les données d'entrée appartiennent à l'un des quatre groupes. L'économie, la démographie, le mode de vie et la technologie.</a:t>
            </a:r>
          </a:p>
          <a:p>
            <a:r>
              <a:rPr lang="en-GB" sz="1200" kern="1200" dirty="0">
                <a:solidFill>
                  <a:schemeClr val="tx1"/>
                </a:solidFill>
                <a:effectLst/>
                <a:latin typeface="Open Sans"/>
              </a:rPr>
              <a:t>Chaque groupe dispose de son propre ensemble de données d'entrée.</a:t>
            </a:r>
          </a:p>
          <a:p>
            <a:r>
              <a:rPr lang="en-GB" sz="1200" kern="1200" dirty="0">
                <a:solidFill>
                  <a:schemeClr val="tx1"/>
                </a:solidFill>
                <a:effectLst/>
                <a:latin typeface="Open Sans"/>
              </a:rPr>
              <a:t>L'économie comprendra le PIB</a:t>
            </a:r>
            <a:r>
              <a:rPr lang="en-GB" dirty="0">
                <a:latin typeface="Open Sans"/>
              </a:rPr>
              <a:t>, son </a:t>
            </a:r>
            <a:r>
              <a:rPr lang="en-GB" sz="1200" kern="1200" dirty="0">
                <a:solidFill>
                  <a:schemeClr val="tx1"/>
                </a:solidFill>
                <a:effectLst/>
                <a:latin typeface="Open Sans"/>
              </a:rPr>
              <a:t>taux de croissance et la structure de l'économie en termes de part du PIB de chaque secteur. La population active est également nécessaire</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La démographie comprendra la population, le taux de croissance de la population, la part de la population urbaine et rurale et la taille de la famille. Le mode de vie comprendra la taille des logements, la mobilité, la possession d'une voiture, l'électrification </a:t>
            </a:r>
            <a:r>
              <a:rPr lang="en-GB" dirty="0">
                <a:latin typeface="Open Sans"/>
              </a:rPr>
              <a:t>et </a:t>
            </a:r>
            <a:r>
              <a:rPr lang="en-GB" sz="1200" kern="1200" dirty="0">
                <a:solidFill>
                  <a:schemeClr val="tx1"/>
                </a:solidFill>
                <a:effectLst/>
                <a:latin typeface="Open Sans"/>
              </a:rPr>
              <a:t>l'utilisation d'appareils. Les données sur les intrants technologiques </a:t>
            </a:r>
            <a:r>
              <a:rPr lang="en-GB" dirty="0">
                <a:latin typeface="Open Sans"/>
              </a:rPr>
              <a:t>comprennent les </a:t>
            </a:r>
            <a:r>
              <a:rPr lang="en-GB" sz="1200" kern="1200" dirty="0">
                <a:solidFill>
                  <a:schemeClr val="tx1"/>
                </a:solidFill>
                <a:effectLst/>
                <a:latin typeface="Open Sans"/>
              </a:rPr>
              <a:t>intensités énergétiques dans tous les secteurs, le </a:t>
            </a:r>
            <a:r>
              <a:rPr lang="en-GB" sz="1200" kern="1200" dirty="0" err="1">
                <a:solidFill>
                  <a:schemeClr val="tx1"/>
                </a:solidFill>
                <a:effectLst/>
                <a:latin typeface="Open Sans"/>
              </a:rPr>
              <a:t>rendement</a:t>
            </a:r>
            <a:r>
              <a:rPr lang="en-GB" sz="1200" kern="1200" dirty="0">
                <a:solidFill>
                  <a:schemeClr val="tx1"/>
                </a:solidFill>
                <a:effectLst/>
                <a:latin typeface="Open Sans"/>
              </a:rPr>
              <a:t> des équipements et des processus d'</a:t>
            </a:r>
            <a:r>
              <a:rPr lang="en-GB" dirty="0">
                <a:latin typeface="Open Sans"/>
              </a:rPr>
              <a:t>utilisation finale</a:t>
            </a:r>
            <a:r>
              <a:rPr lang="en-GB" sz="1200" kern="1200" dirty="0">
                <a:solidFill>
                  <a:schemeClr val="tx1"/>
                </a:solidFill>
                <a:effectLst/>
                <a:latin typeface="Open Sans"/>
              </a:rPr>
              <a:t>, et la pénétration du marché par les différentes technologies et les </a:t>
            </a:r>
            <a:r>
              <a:rPr lang="en-GB" sz="1200" kern="1200" dirty="0" err="1">
                <a:solidFill>
                  <a:schemeClr val="tx1"/>
                </a:solidFill>
                <a:effectLst/>
                <a:latin typeface="Open Sans"/>
              </a:rPr>
              <a:t>différentes</a:t>
            </a:r>
            <a:r>
              <a:rPr lang="en-GB" sz="1200" kern="1200" dirty="0">
                <a:solidFill>
                  <a:schemeClr val="tx1"/>
                </a:solidFill>
                <a:effectLst/>
                <a:latin typeface="Open Sans"/>
              </a:rPr>
              <a:t> </a:t>
            </a:r>
            <a:r>
              <a:rPr lang="en-GB" sz="1200" kern="1200" dirty="0" err="1">
                <a:solidFill>
                  <a:schemeClr val="tx1"/>
                </a:solidFill>
                <a:effectLst/>
                <a:latin typeface="Open Sans"/>
              </a:rPr>
              <a:t>formes</a:t>
            </a:r>
            <a:r>
              <a:rPr lang="en-GB" sz="1200" kern="1200" dirty="0">
                <a:solidFill>
                  <a:schemeClr val="tx1"/>
                </a:solidFill>
                <a:effectLst/>
                <a:latin typeface="Open Sans"/>
              </a:rPr>
              <a:t> </a:t>
            </a:r>
            <a:r>
              <a:rPr lang="en-GB" sz="1200" kern="1200" dirty="0" err="1">
                <a:solidFill>
                  <a:schemeClr val="tx1"/>
                </a:solidFill>
                <a:effectLst/>
                <a:latin typeface="Open Sans"/>
              </a:rPr>
              <a:t>énergétiques</a:t>
            </a:r>
            <a:r>
              <a:rPr lang="en-GB" sz="1200" kern="1200" dirty="0">
                <a:solidFill>
                  <a:schemeClr val="tx1"/>
                </a:solidFill>
                <a:effectLst/>
                <a:latin typeface="Open Sans"/>
              </a:rPr>
              <a:t>.</a:t>
            </a:r>
          </a:p>
        </p:txBody>
      </p:sp>
    </p:spTree>
    <p:extLst>
      <p:ext uri="{BB962C8B-B14F-4D97-AF65-F5344CB8AC3E}">
        <p14:creationId xmlns:p14="http://schemas.microsoft.com/office/powerpoint/2010/main" val="6077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À l'intérieur de chaque secteur, l'utilisateur décide du nombre de sous-secteurs à modéliser à l'aide des boutons d'ajout et de suppression, et </a:t>
            </a:r>
            <a:r>
              <a:rPr lang="en-GB" dirty="0">
                <a:latin typeface="Open Sans"/>
              </a:rPr>
              <a:t>il écrit les </a:t>
            </a:r>
            <a:r>
              <a:rPr lang="en-GB" sz="1200" kern="1200" dirty="0">
                <a:solidFill>
                  <a:schemeClr val="tx1"/>
                </a:solidFill>
                <a:effectLst/>
                <a:latin typeface="Open Sans"/>
              </a:rPr>
              <a:t>noms des </a:t>
            </a:r>
            <a:r>
              <a:rPr lang="en-GB" dirty="0">
                <a:latin typeface="Open Sans"/>
              </a:rPr>
              <a:t>sous-secteurs.</a:t>
            </a:r>
          </a:p>
          <a:p>
            <a:r>
              <a:rPr lang="en-GB" sz="1200" kern="1200" dirty="0">
                <a:solidFill>
                  <a:schemeClr val="tx1"/>
                </a:solidFill>
                <a:effectLst/>
                <a:latin typeface="Open Sans"/>
              </a:rPr>
              <a:t>Par défaut, tous les secteurs doivent avoir au moins un sous-secteur. L</a:t>
            </a:r>
            <a:r>
              <a:rPr lang="en-GB" dirty="0">
                <a:latin typeface="Open Sans"/>
              </a:rPr>
              <a:t>'</a:t>
            </a:r>
            <a:r>
              <a:rPr lang="en-GB" sz="1200" kern="1200" dirty="0">
                <a:solidFill>
                  <a:schemeClr val="tx1"/>
                </a:solidFill>
                <a:effectLst/>
                <a:latin typeface="Open Sans"/>
              </a:rPr>
              <a:t>option de suppression n'est pas disponible pour le premier sous-secteur de chaque secteur.</a:t>
            </a:r>
          </a:p>
          <a:p>
            <a:r>
              <a:rPr lang="en-GB" dirty="0">
                <a:latin typeface="Open Sans"/>
              </a:rPr>
              <a:t>Une fois cette </a:t>
            </a:r>
            <a:r>
              <a:rPr lang="en-GB" sz="1200" kern="1200" dirty="0">
                <a:solidFill>
                  <a:schemeClr val="tx1"/>
                </a:solidFill>
                <a:effectLst/>
                <a:latin typeface="Open Sans"/>
              </a:rPr>
              <a:t>étape </a:t>
            </a:r>
            <a:r>
              <a:rPr lang="en-GB" dirty="0">
                <a:latin typeface="Open Sans"/>
              </a:rPr>
              <a:t>franchie</a:t>
            </a:r>
            <a:r>
              <a:rPr lang="en-GB" sz="1200" kern="1200" dirty="0">
                <a:solidFill>
                  <a:schemeClr val="tx1"/>
                </a:solidFill>
                <a:effectLst/>
                <a:latin typeface="Open Sans"/>
              </a:rPr>
              <a:t>, la question </a:t>
            </a:r>
            <a:r>
              <a:rPr lang="en-GB" dirty="0">
                <a:latin typeface="Open Sans"/>
              </a:rPr>
              <a:t>suivante se pose :</a:t>
            </a:r>
            <a:r>
              <a:rPr lang="en-GB" sz="1200" kern="1200" dirty="0">
                <a:solidFill>
                  <a:schemeClr val="tx1"/>
                </a:solidFill>
                <a:effectLst/>
                <a:latin typeface="Open Sans"/>
              </a:rPr>
              <a:t> Quels critères l'utilisateur doit-il utiliser pour définir le nombre de sous-secteurs ?</a:t>
            </a:r>
          </a:p>
          <a:p>
            <a:r>
              <a:rPr lang="en-GB" dirty="0">
                <a:latin typeface="Open Sans"/>
              </a:rPr>
              <a:t>Les données provenant de différentes sources nous aideront à définir le nombre de sous-secteurs dans chaque secteur. Dans tous ces sous-secteurs, le principal facteur sera l'intensité énergétique. Et pour trouver les intensités énergétiques, nous devons diviser la consommation d'énergie par la valeur ajoutée. Cela signifie que les données d'un bilan énergétique sont divisées </a:t>
            </a:r>
            <a:r>
              <a:rPr lang="en-GB" sz="1200" kern="1200" dirty="0">
                <a:solidFill>
                  <a:schemeClr val="tx1"/>
                </a:solidFill>
                <a:effectLst/>
                <a:latin typeface="Open Sans"/>
              </a:rPr>
              <a:t>par les données des tableaux de </a:t>
            </a:r>
            <a:r>
              <a:rPr lang="en-GB" dirty="0">
                <a:latin typeface="Open Sans"/>
              </a:rPr>
              <a:t>PIB. </a:t>
            </a:r>
            <a:endParaRPr lang="en-GB" sz="1200" kern="1200" dirty="0">
              <a:solidFill>
                <a:schemeClr val="tx1"/>
              </a:solidFill>
              <a:effectLst/>
            </a:endParaRPr>
          </a:p>
          <a:p>
            <a:r>
              <a:rPr lang="en-GB" sz="1200" kern="1200" dirty="0">
                <a:solidFill>
                  <a:schemeClr val="tx1"/>
                </a:solidFill>
                <a:effectLst/>
                <a:latin typeface="Open Sans"/>
              </a:rPr>
              <a:t>Les données sur le </a:t>
            </a:r>
            <a:r>
              <a:rPr lang="en-GB" dirty="0">
                <a:latin typeface="Open Sans"/>
              </a:rPr>
              <a:t>PIB </a:t>
            </a:r>
            <a:r>
              <a:rPr lang="en-GB" sz="1200" kern="1200" dirty="0">
                <a:solidFill>
                  <a:schemeClr val="tx1"/>
                </a:solidFill>
                <a:effectLst/>
                <a:latin typeface="Open Sans"/>
              </a:rPr>
              <a:t>doivent avoir le même </a:t>
            </a:r>
            <a:r>
              <a:rPr lang="en-GB" dirty="0">
                <a:latin typeface="Open Sans"/>
              </a:rPr>
              <a:t>niveau de désagrégation </a:t>
            </a:r>
            <a:r>
              <a:rPr lang="en-GB" sz="1200" kern="1200" dirty="0">
                <a:solidFill>
                  <a:schemeClr val="tx1"/>
                </a:solidFill>
                <a:effectLst/>
                <a:latin typeface="Open Sans"/>
              </a:rPr>
              <a:t>que les </a:t>
            </a:r>
            <a:r>
              <a:rPr lang="en-GB" dirty="0">
                <a:latin typeface="Open Sans"/>
              </a:rPr>
              <a:t>données </a:t>
            </a:r>
            <a:r>
              <a:rPr lang="en-GB" sz="1200" kern="1200" dirty="0">
                <a:solidFill>
                  <a:schemeClr val="tx1"/>
                </a:solidFill>
                <a:effectLst/>
                <a:latin typeface="Open Sans"/>
              </a:rPr>
              <a:t>sur le </a:t>
            </a:r>
            <a:r>
              <a:rPr lang="en-GB" dirty="0">
                <a:latin typeface="Open Sans"/>
              </a:rPr>
              <a:t>bilan </a:t>
            </a:r>
            <a:r>
              <a:rPr lang="en-GB" sz="1200" kern="1200" dirty="0">
                <a:solidFill>
                  <a:schemeClr val="tx1"/>
                </a:solidFill>
                <a:effectLst/>
                <a:latin typeface="Open Sans"/>
              </a:rPr>
              <a:t>énergétique. L'utilisateur est donc limité par la granularité la plus grossière disponible.</a:t>
            </a:r>
          </a:p>
          <a:p>
            <a:r>
              <a:rPr lang="en-GB" sz="1200" kern="1200" dirty="0">
                <a:solidFill>
                  <a:schemeClr val="tx1"/>
                </a:solidFill>
                <a:effectLst/>
                <a:latin typeface="Open Sans"/>
              </a:rPr>
              <a:t>Une fois les sous-secteurs définis, tous les tableaux de données d'entrée doivent refléter la nouvelle structure du modèle</a:t>
            </a:r>
            <a:r>
              <a:rPr lang="en-GB" dirty="0">
                <a:latin typeface="Open Sans"/>
              </a:rPr>
              <a:t>, </a:t>
            </a:r>
            <a:r>
              <a:rPr lang="en-GB" sz="1200" kern="1200" dirty="0">
                <a:solidFill>
                  <a:schemeClr val="tx1"/>
                </a:solidFill>
                <a:effectLst/>
                <a:latin typeface="Open Sans"/>
              </a:rPr>
              <a:t>tant </a:t>
            </a:r>
            <a:r>
              <a:rPr lang="en-GB" dirty="0">
                <a:latin typeface="Open Sans"/>
              </a:rPr>
              <a:t>pour les </a:t>
            </a:r>
            <a:r>
              <a:rPr lang="en-GB" sz="1200" kern="1200" dirty="0">
                <a:solidFill>
                  <a:schemeClr val="tx1"/>
                </a:solidFill>
                <a:effectLst/>
                <a:latin typeface="Open Sans"/>
              </a:rPr>
              <a:t>données économiques </a:t>
            </a:r>
            <a:r>
              <a:rPr lang="en-GB" dirty="0">
                <a:latin typeface="Open Sans"/>
              </a:rPr>
              <a:t>que pour </a:t>
            </a:r>
            <a:r>
              <a:rPr lang="en-GB" sz="1200" kern="1200" dirty="0">
                <a:solidFill>
                  <a:schemeClr val="tx1"/>
                </a:solidFill>
                <a:effectLst/>
                <a:latin typeface="Open Sans"/>
              </a:rPr>
              <a:t>les données techniques.</a:t>
            </a:r>
          </a:p>
          <a:p>
            <a:r>
              <a:rPr lang="en-GB" sz="1200" kern="1200" dirty="0">
                <a:solidFill>
                  <a:schemeClr val="tx1"/>
                </a:solidFill>
                <a:effectLst/>
                <a:latin typeface="Open Sans"/>
              </a:rPr>
              <a:t>Selon la sélection des </a:t>
            </a:r>
            <a:r>
              <a:rPr lang="en-GB" dirty="0">
                <a:latin typeface="Open Sans"/>
              </a:rPr>
              <a:t>sous-secteurs</a:t>
            </a:r>
            <a:r>
              <a:rPr lang="en-GB" sz="1200" kern="1200" dirty="0">
                <a:solidFill>
                  <a:schemeClr val="tx1"/>
                </a:solidFill>
                <a:effectLst/>
                <a:latin typeface="Open Sans"/>
              </a:rPr>
              <a:t>, la structure du modèle MAED est modifiée, comme le reflète la forme des données d'entrée et des tableaux de résultats.</a:t>
            </a:r>
          </a:p>
        </p:txBody>
      </p:sp>
    </p:spTree>
    <p:extLst>
      <p:ext uri="{BB962C8B-B14F-4D97-AF65-F5344CB8AC3E}">
        <p14:creationId xmlns:p14="http://schemas.microsoft.com/office/powerpoint/2010/main" val="368417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Il se peut que l'utilisateur dispose d'une désagrégation complète des données relatives au </a:t>
            </a:r>
            <a:r>
              <a:rPr lang="en-GB" dirty="0">
                <a:latin typeface="Open Sans"/>
              </a:rPr>
              <a:t>PIB. Cependant, il peut avoir une désagrégation </a:t>
            </a:r>
            <a:r>
              <a:rPr lang="en-GB" sz="1200" kern="1200" dirty="0">
                <a:solidFill>
                  <a:schemeClr val="tx1"/>
                </a:solidFill>
                <a:effectLst/>
                <a:latin typeface="Open Sans"/>
              </a:rPr>
              <a:t>très faible pour le bilan énergétique. Voici à quoi peuvent ressembler les tableaux de données. Si des données sur les sous-secteurs sont disponibles pour le bilan énergétique mais pas pour le </a:t>
            </a:r>
            <a:r>
              <a:rPr lang="en-GB" dirty="0">
                <a:latin typeface="Open Sans"/>
              </a:rPr>
              <a:t>PIB., il </a:t>
            </a:r>
            <a:r>
              <a:rPr lang="en-GB" sz="1200" kern="1200" dirty="0">
                <a:solidFill>
                  <a:schemeClr val="tx1"/>
                </a:solidFill>
                <a:effectLst/>
                <a:latin typeface="Open Sans"/>
              </a:rPr>
              <a:t>n'est pas possible de définir tous les sous-secteurs. L'utilisateur doit donc sélectionner la granularité la plus fine </a:t>
            </a:r>
            <a:r>
              <a:rPr lang="en-GB" dirty="0">
                <a:latin typeface="Open Sans"/>
              </a:rPr>
              <a:t>disponible à </a:t>
            </a:r>
            <a:r>
              <a:rPr lang="en-GB" sz="1200" kern="1200" dirty="0">
                <a:solidFill>
                  <a:schemeClr val="tx1"/>
                </a:solidFill>
                <a:effectLst/>
                <a:latin typeface="Open Sans"/>
              </a:rPr>
              <a:t>la fois pour le bilan énergétique </a:t>
            </a:r>
            <a:r>
              <a:rPr lang="en-GB" dirty="0">
                <a:latin typeface="Open Sans"/>
              </a:rPr>
              <a:t>et le PIB..</a:t>
            </a:r>
            <a:endParaRPr lang="en-GB" sz="1200" kern="1200" dirty="0">
              <a:solidFill>
                <a:schemeClr val="tx1"/>
              </a:solidFill>
              <a:effectLst/>
              <a:latin typeface="Open Sans"/>
            </a:endParaRPr>
          </a:p>
          <a:p>
            <a:r>
              <a:rPr lang="en-GB" sz="1200" kern="1200" dirty="0">
                <a:solidFill>
                  <a:schemeClr val="tx1"/>
                </a:solidFill>
                <a:effectLst/>
                <a:latin typeface="Open Sans"/>
              </a:rPr>
              <a:t>Prenons l'exemple du secteur de la construction. Dans ce cas</a:t>
            </a:r>
            <a:r>
              <a:rPr lang="en-GB" dirty="0">
                <a:latin typeface="Open Sans"/>
              </a:rPr>
              <a:t>, dans le tableau de gauche, </a:t>
            </a:r>
            <a:r>
              <a:rPr lang="en-GB" sz="1200" kern="1200" dirty="0">
                <a:solidFill>
                  <a:schemeClr val="tx1"/>
                </a:solidFill>
                <a:effectLst/>
                <a:latin typeface="Open Sans"/>
              </a:rPr>
              <a:t>nous disposons de bonnes informations sur le </a:t>
            </a:r>
            <a:r>
              <a:rPr lang="en-GB" dirty="0">
                <a:latin typeface="Open Sans"/>
              </a:rPr>
              <a:t>PIB, </a:t>
            </a:r>
            <a:r>
              <a:rPr lang="en-GB" sz="1200" kern="1200" dirty="0">
                <a:solidFill>
                  <a:schemeClr val="tx1"/>
                </a:solidFill>
                <a:effectLst/>
                <a:latin typeface="Open Sans"/>
              </a:rPr>
              <a:t>où la valeur ajoutée est divisée </a:t>
            </a:r>
            <a:r>
              <a:rPr lang="en-GB" dirty="0">
                <a:latin typeface="Open Sans"/>
              </a:rPr>
              <a:t>en </a:t>
            </a:r>
            <a:r>
              <a:rPr lang="en-GB" sz="1200" kern="1200" dirty="0">
                <a:solidFill>
                  <a:schemeClr val="tx1"/>
                </a:solidFill>
                <a:effectLst/>
                <a:latin typeface="Open Sans"/>
              </a:rPr>
              <a:t>bâtiments, constructions publiques et autres. Mais il n'y a pas de </a:t>
            </a:r>
            <a:r>
              <a:rPr lang="en-GB" dirty="0">
                <a:latin typeface="Open Sans"/>
              </a:rPr>
              <a:t>telle désagrégation de </a:t>
            </a:r>
            <a:r>
              <a:rPr lang="en-GB" sz="1200" kern="1200" dirty="0">
                <a:solidFill>
                  <a:schemeClr val="tx1"/>
                </a:solidFill>
                <a:effectLst/>
                <a:latin typeface="Open Sans"/>
              </a:rPr>
              <a:t>la consommation d'énergie dans le tableau de droite. Nous sommes </a:t>
            </a:r>
            <a:r>
              <a:rPr lang="en-GB" dirty="0">
                <a:latin typeface="Open Sans"/>
              </a:rPr>
              <a:t>donc </a:t>
            </a:r>
            <a:r>
              <a:rPr lang="en-GB" sz="1200" kern="1200" dirty="0">
                <a:solidFill>
                  <a:schemeClr val="tx1"/>
                </a:solidFill>
                <a:effectLst/>
                <a:latin typeface="Open Sans"/>
              </a:rPr>
              <a:t>limités par la granularité plus grossière disponible et devons travailler avec la valeur ajoutée totale du </a:t>
            </a:r>
            <a:r>
              <a:rPr lang="en-GB" dirty="0">
                <a:latin typeface="Open Sans"/>
              </a:rPr>
              <a:t>sous-secteur de la construction </a:t>
            </a:r>
            <a:r>
              <a:rPr lang="en-GB" sz="1200" kern="1200" dirty="0">
                <a:solidFill>
                  <a:schemeClr val="tx1"/>
                </a:solidFill>
                <a:effectLst/>
                <a:latin typeface="Open Sans"/>
              </a:rPr>
              <a:t>pour rendre ces deux ensembles de données compatibles.</a:t>
            </a:r>
          </a:p>
        </p:txBody>
      </p:sp>
    </p:spTree>
    <p:extLst>
      <p:ext uri="{BB962C8B-B14F-4D97-AF65-F5344CB8AC3E}">
        <p14:creationId xmlns:p14="http://schemas.microsoft.com/office/powerpoint/2010/main" val="1873662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3/19/2025</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3/19/2025</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3/19/2025</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3/19/2025</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3/19/2025</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3/19/2025</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3/19/2025</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3/19/2025</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3/19/2025</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3/19/2025</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3/19/2025</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3/19/2025</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Cliquez pour modifier le style du titre principal</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Cliquez pour modifier les styles de texte du Master</a:t>
            </a:r>
          </a:p>
          <a:p>
            <a:pPr lvl="1"/>
            <a:r>
              <a:rPr lang="en-GB" altLang="en-US"/>
              <a:t>Deuxième niveau</a:t>
            </a:r>
          </a:p>
          <a:p>
            <a:pPr lvl="2"/>
            <a:r>
              <a:rPr lang="en-GB" altLang="en-US"/>
              <a:t>Troisième niveau</a:t>
            </a:r>
          </a:p>
          <a:p>
            <a:pPr lvl="3"/>
            <a:r>
              <a:rPr lang="en-GB" altLang="en-US"/>
              <a:t>Quatrième niveau</a:t>
            </a:r>
          </a:p>
          <a:p>
            <a:pPr lvl="4"/>
            <a:r>
              <a:rPr lang="en-GB" altLang="en-US"/>
              <a:t>Cinquième niveau</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t>3/19/2025</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E05A65D1-C125-4AD8-923F-DD4060D9B331}"/>
              </a:ext>
            </a:extLst>
          </p:cNvPr>
          <p:cNvPicPr>
            <a:picLocks noChangeAspect="1"/>
          </p:cNvPicPr>
          <p:nvPr/>
        </p:nvPicPr>
        <p:blipFill>
          <a:blip r:embed="rId3"/>
          <a:stretch>
            <a:fillRect/>
          </a:stretch>
        </p:blipFill>
        <p:spPr>
          <a:xfrm>
            <a:off x="1186" y="2174"/>
            <a:ext cx="12193506" cy="6852602"/>
          </a:xfrm>
          <a:prstGeom prst="rect">
            <a:avLst/>
          </a:prstGeom>
        </p:spPr>
      </p:pic>
      <p:sp>
        <p:nvSpPr>
          <p:cNvPr id="4" name="TextBox 1">
            <a:extLst>
              <a:ext uri="{FF2B5EF4-FFF2-40B4-BE49-F238E27FC236}">
                <a16:creationId xmlns:a16="http://schemas.microsoft.com/office/drawing/2014/main" id="{B9B7D080-81DB-41DE-BE33-C3132C3E0AA5}"/>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4267741"/>
            <a:ext cx="805338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Session 8</a:t>
            </a:r>
            <a:r>
              <a:rPr lang="en-ZA" altLang="en-US" sz="4400" b="1" dirty="0">
                <a:latin typeface="Open Sans ExtraBold"/>
                <a:ea typeface="Open Sans ExtraBold"/>
                <a:cs typeface="Open Sans ExtraBold"/>
              </a:rPr>
              <a:t> </a:t>
            </a:r>
            <a:br>
              <a:rPr lang="en-ZA" altLang="en-US" sz="4400" b="1" dirty="0">
                <a:latin typeface="Open Sans ExtraBold"/>
                <a:ea typeface="Open Sans ExtraBold"/>
                <a:cs typeface="Open Sans ExtraBold"/>
              </a:rPr>
            </a:br>
            <a:r>
              <a:rPr lang="en-GB" altLang="en-US" sz="4400" b="1" dirty="0">
                <a:latin typeface="Open Sans ExtraBold"/>
                <a:ea typeface="Open Sans ExtraBold"/>
                <a:cs typeface="Open Sans ExtraBold"/>
              </a:rPr>
              <a:t>COHÉRENCE ET STRUCTURE DES DONNÉES D'ENTRÉE</a:t>
            </a:r>
            <a:endParaRPr lang="en-US" altLang="en-US" sz="4400" b="1" dirty="0">
              <a:latin typeface="Open Sans ExtraBold"/>
              <a:ea typeface="Open Sans ExtraBold"/>
              <a:cs typeface="Open Sans ExtraBold"/>
            </a:endParaRPr>
          </a:p>
        </p:txBody>
      </p:sp>
      <p:sp>
        <p:nvSpPr>
          <p:cNvPr id="5" name="TextBox 4">
            <a:extLst>
              <a:ext uri="{FF2B5EF4-FFF2-40B4-BE49-F238E27FC236}">
                <a16:creationId xmlns:a16="http://schemas.microsoft.com/office/drawing/2014/main" id="{972E9F3B-C7E9-C649-A038-7E4E044FB40E}"/>
              </a:ext>
            </a:extLst>
          </p:cNvPr>
          <p:cNvSpPr txBox="1"/>
          <p:nvPr/>
        </p:nvSpPr>
        <p:spPr>
          <a:xfrm>
            <a:off x="610325" y="3481198"/>
            <a:ext cx="2934182" cy="646331"/>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Calibri" panose="020F0502020204030204" pitchFamily="34" charset="0"/>
                <a:ea typeface="Quattrocento Sans"/>
              </a:rPr>
              <a:t>Modèle pour l´Analyse de la Demande d´Energie (MAED)</a:t>
            </a:r>
            <a:endParaRPr lang="en-ZA" b="1" dirty="0">
              <a:latin typeface="Open Sans ExtraBold"/>
              <a:ea typeface="Open Sans ExtraBold" panose="020B0606030504020204" pitchFamily="34" charset="0"/>
              <a:cs typeface="Open Sans ExtraBold"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0787" y="1816497"/>
            <a:ext cx="8811815" cy="405504"/>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Désagrégation pour le secteur des transports</a:t>
            </a:r>
          </a:p>
          <a:p>
            <a:pPr eaLnBrk="1" hangingPunct="1">
              <a:lnSpc>
                <a:spcPct val="100000"/>
              </a:lnSpc>
              <a:spcAft>
                <a:spcPts val="1200"/>
              </a:spcAft>
              <a:buFontTx/>
              <a:buNone/>
            </a:pPr>
            <a:endParaRPr lang="en-GB" altLang="en-US" sz="200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10</a:t>
            </a:fld>
            <a:endParaRPr lang="en-US" altLang="en-US" sz="1400" b="1">
              <a:solidFill>
                <a:schemeClr val="bg1"/>
              </a:solidFill>
              <a:latin typeface="Open Sans ExtraBold"/>
              <a:ea typeface="Open Sans ExtraBold"/>
              <a:cs typeface="Open Sans ExtraBold"/>
            </a:endParaRPr>
          </a:p>
        </p:txBody>
      </p:sp>
      <p:graphicFrame>
        <p:nvGraphicFramePr>
          <p:cNvPr id="11" name="Table 10">
            <a:extLst>
              <a:ext uri="{FF2B5EF4-FFF2-40B4-BE49-F238E27FC236}">
                <a16:creationId xmlns:a16="http://schemas.microsoft.com/office/drawing/2014/main" id="{FA2FE7C5-2CD0-6543-BE4E-A4311F7F20DF}"/>
              </a:ext>
            </a:extLst>
          </p:cNvPr>
          <p:cNvGraphicFramePr>
            <a:graphicFrameLocks noGrp="1"/>
          </p:cNvGraphicFramePr>
          <p:nvPr>
            <p:extLst>
              <p:ext uri="{D42A27DB-BD31-4B8C-83A1-F6EECF244321}">
                <p14:modId xmlns:p14="http://schemas.microsoft.com/office/powerpoint/2010/main" val="3624914386"/>
              </p:ext>
            </p:extLst>
          </p:nvPr>
        </p:nvGraphicFramePr>
        <p:xfrm>
          <a:off x="960300" y="2276969"/>
          <a:ext cx="10448458" cy="3717465"/>
        </p:xfrm>
        <a:graphic>
          <a:graphicData uri="http://schemas.openxmlformats.org/drawingml/2006/table">
            <a:tbl>
              <a:tblPr firstRow="1" bandRow="1">
                <a:tableStyleId>{2D5ABB26-0587-4C30-8999-92F81FD0307C}</a:tableStyleId>
              </a:tblPr>
              <a:tblGrid>
                <a:gridCol w="3623732">
                  <a:extLst>
                    <a:ext uri="{9D8B030D-6E8A-4147-A177-3AD203B41FA5}">
                      <a16:colId xmlns:a16="http://schemas.microsoft.com/office/drawing/2014/main" val="20000"/>
                    </a:ext>
                  </a:extLst>
                </a:gridCol>
                <a:gridCol w="3404936">
                  <a:extLst>
                    <a:ext uri="{9D8B030D-6E8A-4147-A177-3AD203B41FA5}">
                      <a16:colId xmlns:a16="http://schemas.microsoft.com/office/drawing/2014/main" val="20001"/>
                    </a:ext>
                  </a:extLst>
                </a:gridCol>
                <a:gridCol w="3419790">
                  <a:extLst>
                    <a:ext uri="{9D8B030D-6E8A-4147-A177-3AD203B41FA5}">
                      <a16:colId xmlns:a16="http://schemas.microsoft.com/office/drawing/2014/main" val="20002"/>
                    </a:ext>
                  </a:extLst>
                </a:gridCol>
              </a:tblGrid>
              <a:tr h="669760">
                <a:tc>
                  <a:txBody>
                    <a:bodyPr/>
                    <a:lstStyle/>
                    <a:p>
                      <a:pPr algn="ctr"/>
                      <a:r>
                        <a:rPr lang="en-US" sz="1800" b="1" i="0" dirty="0">
                          <a:solidFill>
                            <a:schemeClr val="tx1"/>
                          </a:solidFill>
                          <a:latin typeface="Open Sans"/>
                          <a:ea typeface="Open Sans Light" panose="020B0306030504020204" pitchFamily="34" charset="0"/>
                          <a:cs typeface="Open Sans Light" panose="020B0306030504020204" pitchFamily="34" charset="0"/>
                        </a:rPr>
                        <a:t>Type de transport</a:t>
                      </a:r>
                      <a:endParaRPr lang="en-GB" sz="1800" b="1" i="0" dirty="0">
                        <a:solidFill>
                          <a:schemeClr val="tx1"/>
                        </a:solidFill>
                        <a:latin typeface="Open Sans"/>
                        <a:ea typeface="Open Sans Light" panose="020B0306030504020204" pitchFamily="34" charset="0"/>
                        <a:cs typeface="Open Sans Light" panose="020B0306030504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fr-FR" sz="1800" b="1" i="0" kern="1200" dirty="0">
                          <a:solidFill>
                            <a:schemeClr val="tx1"/>
                          </a:solidFill>
                          <a:latin typeface="Open Sans"/>
                          <a:ea typeface="Open Sans Light" panose="020B0306030504020204" pitchFamily="34" charset="0"/>
                          <a:cs typeface="Open Sans Light" panose="020B0306030504020204" pitchFamily="34" charset="0"/>
                        </a:rPr>
                        <a:t>Nombre maximum recommandé de modes.</a:t>
                      </a:r>
                      <a:endParaRPr lang="en-GB" sz="1800" b="1" i="0" kern="1200" dirty="0">
                        <a:solidFill>
                          <a:schemeClr val="tx1"/>
                        </a:solidFill>
                        <a:latin typeface="Open Sans"/>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b="1" i="0" kern="1200" dirty="0" err="1">
                          <a:solidFill>
                            <a:schemeClr val="tx1"/>
                          </a:solidFill>
                          <a:latin typeface="Open Sans"/>
                          <a:ea typeface="Open Sans Light" panose="020B0306030504020204" pitchFamily="34" charset="0"/>
                          <a:cs typeface="Open Sans Light" panose="020B0306030504020204" pitchFamily="34" charset="0"/>
                        </a:rPr>
                        <a:t>Nombre</a:t>
                      </a:r>
                      <a:r>
                        <a:rPr lang="en-US" sz="1800" b="1" i="0" kern="1200" dirty="0">
                          <a:solidFill>
                            <a:schemeClr val="tx1"/>
                          </a:solidFill>
                          <a:latin typeface="Open Sans"/>
                          <a:ea typeface="Open Sans Light" panose="020B0306030504020204" pitchFamily="34" charset="0"/>
                          <a:cs typeface="Open Sans Light" panose="020B0306030504020204" pitchFamily="34" charset="0"/>
                        </a:rPr>
                        <a:t> maximal </a:t>
                      </a:r>
                      <a:r>
                        <a:rPr lang="en-US" sz="1800" b="1" i="0" kern="1200" dirty="0" err="1">
                          <a:solidFill>
                            <a:schemeClr val="tx1"/>
                          </a:solidFill>
                          <a:latin typeface="Open Sans"/>
                          <a:ea typeface="Open Sans Light" panose="020B0306030504020204" pitchFamily="34" charset="0"/>
                          <a:cs typeface="Open Sans Light" panose="020B0306030504020204" pitchFamily="34" charset="0"/>
                        </a:rPr>
                        <a:t>recommandé</a:t>
                      </a:r>
                      <a:r>
                        <a:rPr lang="en-US" sz="1800" b="1" i="0" kern="1200" dirty="0">
                          <a:solidFill>
                            <a:schemeClr val="tx1"/>
                          </a:solidFill>
                          <a:latin typeface="Open Sans"/>
                          <a:ea typeface="Open Sans Light" panose="020B0306030504020204" pitchFamily="34" charset="0"/>
                          <a:cs typeface="Open Sans Light" panose="020B0306030504020204" pitchFamily="34" charset="0"/>
                        </a:rPr>
                        <a:t> de </a:t>
                      </a:r>
                      <a:r>
                        <a:rPr lang="en-US" sz="1800" b="1" i="0" kern="1200" dirty="0" err="1">
                          <a:solidFill>
                            <a:schemeClr val="tx1"/>
                          </a:solidFill>
                          <a:latin typeface="Open Sans"/>
                          <a:ea typeface="Open Sans Light" panose="020B0306030504020204" pitchFamily="34" charset="0"/>
                          <a:cs typeface="Open Sans Light" panose="020B0306030504020204" pitchFamily="34" charset="0"/>
                        </a:rPr>
                        <a:t>carburants</a:t>
                      </a:r>
                      <a:endParaRPr lang="en-GB" sz="1800" b="1" i="0" kern="1200" dirty="0">
                        <a:solidFill>
                          <a:schemeClr val="tx1"/>
                        </a:solidFill>
                        <a:latin typeface="Open Sans"/>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5890">
                <a:tc>
                  <a:txBody>
                    <a:bodyPr/>
                    <a:lstStyle/>
                    <a:p>
                      <a:pPr algn="ct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36797387"/>
                  </a:ext>
                </a:extLst>
              </a:tr>
              <a:tr h="1571096">
                <a:tc>
                  <a:txBody>
                    <a:bodyPr/>
                    <a:lstStyle/>
                    <a:p>
                      <a:pPr algn="ctr"/>
                      <a:r>
                        <a:rPr lang="en-US" sz="1800" b="0" i="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Passagers</a:t>
                      </a:r>
                      <a:r>
                        <a:rPr lang="en-US" sz="18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800" b="0" i="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niveau</a:t>
                      </a:r>
                      <a:r>
                        <a:rPr lang="en-US" sz="18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national)</a:t>
                      </a:r>
                    </a:p>
                    <a:p>
                      <a:pPr algn="ctr"/>
                      <a:endParaRPr lang="en-US" sz="18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ctr">
                        <a:buFont typeface="Arial" pitchFamily="34" charset="0"/>
                        <a:buChar char="•"/>
                      </a:pPr>
                      <a:r>
                        <a:rPr lang="en-US" sz="1800" b="0" i="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interrubain</a:t>
                      </a:r>
                      <a:endParaRPr lang="en-US" sz="18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ctr">
                        <a:buFont typeface="Arial" pitchFamily="34" charset="0"/>
                        <a:buChar char="•"/>
                      </a:pPr>
                      <a:endParaRPr lang="en-US" sz="18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ctr">
                        <a:buFont typeface="Arial" pitchFamily="34" charset="0"/>
                        <a:buChar char="•"/>
                      </a:pPr>
                      <a:r>
                        <a:rPr lang="en-US" sz="1800" b="0" i="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Urbain</a:t>
                      </a:r>
                      <a:endParaRPr lang="en-GB" sz="18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8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18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15</a:t>
                      </a:r>
                    </a:p>
                    <a:p>
                      <a:pPr algn="ctr"/>
                      <a:endParaRPr lang="en-US" sz="18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5 </a:t>
                      </a:r>
                      <a:r>
                        <a:rPr lang="en-US" sz="1800" b="0" i="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type de </a:t>
                      </a:r>
                      <a:r>
                        <a:rPr lang="en-US" sz="18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voiture</a:t>
                      </a:r>
                    </a:p>
                    <a:p>
                      <a:pPr algn="ctr"/>
                      <a:r>
                        <a:rPr lang="en-US" sz="1800" b="0" i="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10 modes publics</a:t>
                      </a:r>
                      <a:endParaRPr lang="en-GB" sz="18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35351">
                <a:tc>
                  <a:txBody>
                    <a:bodyPr/>
                    <a:lstStyle/>
                    <a:p>
                      <a:pPr algn="ctr"/>
                      <a:r>
                        <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Fret (niveau national)</a:t>
                      </a:r>
                    </a:p>
                  </a:txBody>
                  <a:tcPr>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15</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578825">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International</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type agrégé</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type </a:t>
                      </a:r>
                      <a:r>
                        <a:rPr lang="en-US" sz="1800" b="0" i="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agrégé</a:t>
                      </a:r>
                      <a:endParaRPr lang="en-GB" sz="18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4" name="Google Shape;113;p16">
            <a:extLst>
              <a:ext uri="{FF2B5EF4-FFF2-40B4-BE49-F238E27FC236}">
                <a16:creationId xmlns:a16="http://schemas.microsoft.com/office/drawing/2014/main" id="{5BA00089-0F7D-411E-8452-4F74C3657EAA}"/>
              </a:ext>
            </a:extLst>
          </p:cNvPr>
          <p:cNvSpPr txBox="1">
            <a:spLocks noChangeArrowheads="1"/>
          </p:cNvSpPr>
          <p:nvPr/>
        </p:nvSpPr>
        <p:spPr bwMode="auto">
          <a:xfrm>
            <a:off x="467509" y="483644"/>
            <a:ext cx="10722461" cy="87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sz="4000" dirty="0">
                <a:latin typeface="Open Sans"/>
              </a:rPr>
              <a:t>Session 8.2 </a:t>
            </a:r>
            <a:r>
              <a:rPr lang="en-GB" sz="4000" dirty="0">
                <a:latin typeface="Open Sans"/>
              </a:rPr>
              <a:t>Structure des </a:t>
            </a:r>
            <a:r>
              <a:rPr lang="en-GB" sz="4000" dirty="0" err="1">
                <a:latin typeface="Open Sans"/>
              </a:rPr>
              <a:t>données</a:t>
            </a:r>
            <a:r>
              <a:rPr lang="en-GB" sz="4000" dirty="0">
                <a:latin typeface="Open Sans"/>
              </a:rPr>
              <a:t> </a:t>
            </a:r>
            <a:r>
              <a:rPr lang="en-GB" sz="4000" dirty="0" err="1">
                <a:latin typeface="Open Sans"/>
              </a:rPr>
              <a:t>d'entrée</a:t>
            </a:r>
            <a:endParaRPr lang="en-GB" sz="4000" dirty="0">
              <a:latin typeface="Open Sans"/>
            </a:endParaRPr>
          </a:p>
        </p:txBody>
      </p:sp>
    </p:spTree>
    <p:extLst>
      <p:ext uri="{BB962C8B-B14F-4D97-AF65-F5344CB8AC3E}">
        <p14:creationId xmlns:p14="http://schemas.microsoft.com/office/powerpoint/2010/main" val="72897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11</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838200" y="1825625"/>
            <a:ext cx="10515600" cy="4033754"/>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0000"/>
              </a:lnSpc>
              <a:spcAft>
                <a:spcPts val="1200"/>
              </a:spcAft>
              <a:buFontTx/>
              <a:buNone/>
            </a:pPr>
            <a:r>
              <a:rPr lang="en-GB" altLang="en-US" sz="2000" b="1" dirty="0">
                <a:solidFill>
                  <a:srgbClr val="9DC3E6"/>
                </a:solidFill>
              </a:rPr>
              <a:t>Source des données : Données de </a:t>
            </a:r>
            <a:r>
              <a:rPr lang="en-GB" altLang="en-US" sz="2000" b="1" dirty="0" err="1">
                <a:solidFill>
                  <a:srgbClr val="9DC3E6"/>
                </a:solidFill>
              </a:rPr>
              <a:t>l'Office</a:t>
            </a:r>
            <a:r>
              <a:rPr lang="en-GB" altLang="en-US" sz="2000" b="1" dirty="0">
                <a:solidFill>
                  <a:srgbClr val="9DC3E6"/>
                </a:solidFill>
              </a:rPr>
              <a:t> des </a:t>
            </a:r>
            <a:r>
              <a:rPr lang="en-GB" altLang="en-US" sz="2000" b="1" dirty="0" err="1">
                <a:solidFill>
                  <a:srgbClr val="9DC3E6"/>
                </a:solidFill>
              </a:rPr>
              <a:t>statistiques</a:t>
            </a:r>
            <a:r>
              <a:rPr lang="en-GB" altLang="en-US" sz="2000" b="1" dirty="0">
                <a:solidFill>
                  <a:srgbClr val="9DC3E6"/>
                </a:solidFill>
              </a:rPr>
              <a:t> </a:t>
            </a:r>
            <a:r>
              <a:rPr lang="en-GB" altLang="en-US" sz="2000" b="1" dirty="0" err="1">
                <a:solidFill>
                  <a:srgbClr val="9DC3E6"/>
                </a:solidFill>
              </a:rPr>
              <a:t>nationales</a:t>
            </a:r>
            <a:endParaRPr lang="en-GB" altLang="en-US" sz="2000" b="1" dirty="0">
              <a:solidFill>
                <a:srgbClr val="9DC3E6"/>
              </a:solidFill>
            </a:endParaRPr>
          </a:p>
          <a:p>
            <a:pPr eaLnBrk="1" hangingPunct="1">
              <a:lnSpc>
                <a:spcPct val="100000"/>
              </a:lnSpc>
              <a:spcAft>
                <a:spcPts val="1200"/>
              </a:spcAft>
              <a:buFontTx/>
              <a:buNone/>
            </a:pPr>
            <a:endParaRPr lang="en-GB" altLang="en-US" sz="2000" dirty="0">
              <a:solidFill>
                <a:srgbClr val="9DC3E6"/>
              </a:solidFill>
            </a:endParaRPr>
          </a:p>
          <a:p>
            <a:pPr marL="342900" indent="-342900" eaLnBrk="1" hangingPunct="1">
              <a:lnSpc>
                <a:spcPct val="100000"/>
              </a:lnSpc>
              <a:spcBef>
                <a:spcPts val="0"/>
              </a:spcBef>
              <a:spcAft>
                <a:spcPts val="500"/>
              </a:spcAft>
            </a:pPr>
            <a:r>
              <a:rPr lang="en-GB" sz="2000" dirty="0" err="1"/>
              <a:t>Recensement</a:t>
            </a:r>
            <a:endParaRPr lang="en-GB" sz="2000" dirty="0"/>
          </a:p>
          <a:p>
            <a:pPr marL="342900" indent="-342900" eaLnBrk="1" hangingPunct="1">
              <a:lnSpc>
                <a:spcPct val="100000"/>
              </a:lnSpc>
              <a:spcBef>
                <a:spcPts val="0"/>
              </a:spcBef>
              <a:spcAft>
                <a:spcPts val="500"/>
              </a:spcAft>
            </a:pPr>
            <a:r>
              <a:rPr lang="en-GB" sz="2000" dirty="0">
                <a:latin typeface="Open Sans"/>
              </a:rPr>
              <a:t>Taille des </a:t>
            </a:r>
            <a:r>
              <a:rPr lang="en-GB" sz="2000" dirty="0" err="1">
                <a:latin typeface="Open Sans"/>
              </a:rPr>
              <a:t>logements</a:t>
            </a:r>
            <a:r>
              <a:rPr lang="en-GB" sz="2000" dirty="0">
                <a:latin typeface="Open Sans"/>
              </a:rPr>
              <a:t> </a:t>
            </a:r>
            <a:r>
              <a:rPr lang="en-GB" sz="2000" dirty="0" err="1">
                <a:latin typeface="Open Sans"/>
              </a:rPr>
              <a:t>en</a:t>
            </a:r>
            <a:r>
              <a:rPr lang="en-GB" sz="2000" dirty="0">
                <a:latin typeface="Open Sans"/>
              </a:rPr>
              <a:t> </a:t>
            </a:r>
            <a:r>
              <a:rPr lang="en-GB" sz="2000" dirty="0" err="1">
                <a:latin typeface="Open Sans"/>
              </a:rPr>
              <a:t>termes</a:t>
            </a:r>
            <a:r>
              <a:rPr lang="en-GB" sz="2000" dirty="0">
                <a:latin typeface="Open Sans"/>
              </a:rPr>
              <a:t> de </a:t>
            </a:r>
            <a:r>
              <a:rPr lang="en-GB" sz="2000" dirty="0" err="1">
                <a:latin typeface="Open Sans"/>
              </a:rPr>
              <a:t>personnes</a:t>
            </a:r>
            <a:r>
              <a:rPr lang="en-GB" sz="2000" dirty="0">
                <a:latin typeface="Open Sans"/>
              </a:rPr>
              <a:t> par ménage, dans les zones rurales et </a:t>
            </a:r>
            <a:r>
              <a:rPr lang="en-GB" sz="2000" dirty="0" err="1">
                <a:latin typeface="Open Sans"/>
              </a:rPr>
              <a:t>urbaines</a:t>
            </a:r>
            <a:endParaRPr lang="en-GB" sz="2000" dirty="0">
              <a:latin typeface="Open Sans"/>
            </a:endParaRPr>
          </a:p>
          <a:p>
            <a:pPr marL="342900" indent="-342900" eaLnBrk="1" hangingPunct="1">
              <a:lnSpc>
                <a:spcPct val="100000"/>
              </a:lnSpc>
              <a:spcBef>
                <a:spcPts val="0"/>
              </a:spcBef>
              <a:spcAft>
                <a:spcPts val="500"/>
              </a:spcAft>
            </a:pPr>
            <a:r>
              <a:rPr lang="en-GB" sz="2000" dirty="0"/>
              <a:t>Population dans les </a:t>
            </a:r>
            <a:r>
              <a:rPr lang="en-GB" sz="2000" dirty="0" err="1"/>
              <a:t>grandes</a:t>
            </a:r>
            <a:r>
              <a:rPr lang="en-GB" sz="2000" dirty="0"/>
              <a:t> </a:t>
            </a:r>
            <a:r>
              <a:rPr lang="en-GB" sz="2000" dirty="0" err="1"/>
              <a:t>villes</a:t>
            </a:r>
            <a:endParaRPr lang="en-GB" sz="2000" dirty="0"/>
          </a:p>
          <a:p>
            <a:pPr marL="342900" indent="-342900" eaLnBrk="1" hangingPunct="1">
              <a:lnSpc>
                <a:spcPct val="100000"/>
              </a:lnSpc>
              <a:spcBef>
                <a:spcPts val="0"/>
              </a:spcBef>
              <a:spcAft>
                <a:spcPts val="500"/>
              </a:spcAft>
            </a:pPr>
            <a:r>
              <a:rPr lang="en-GB" sz="2000" dirty="0" err="1">
                <a:latin typeface="Open Sans"/>
              </a:rPr>
              <a:t>Quelques</a:t>
            </a:r>
            <a:r>
              <a:rPr lang="en-GB" sz="2000" dirty="0">
                <a:latin typeface="Open Sans"/>
              </a:rPr>
              <a:t> </a:t>
            </a:r>
            <a:r>
              <a:rPr lang="en-GB" sz="2000" dirty="0" err="1">
                <a:latin typeface="Open Sans"/>
              </a:rPr>
              <a:t>autres</a:t>
            </a:r>
            <a:r>
              <a:rPr lang="en-GB" sz="2000" dirty="0">
                <a:latin typeface="Open Sans"/>
              </a:rPr>
              <a:t> données qui </a:t>
            </a:r>
            <a:r>
              <a:rPr lang="en-GB" sz="2000" dirty="0" err="1">
                <a:latin typeface="Open Sans"/>
              </a:rPr>
              <a:t>peuvent</a:t>
            </a:r>
            <a:r>
              <a:rPr lang="en-GB" sz="2000" dirty="0">
                <a:latin typeface="Open Sans"/>
              </a:rPr>
              <a:t> </a:t>
            </a:r>
            <a:r>
              <a:rPr lang="en-GB" sz="2000" dirty="0" err="1">
                <a:latin typeface="Open Sans"/>
              </a:rPr>
              <a:t>être</a:t>
            </a:r>
            <a:r>
              <a:rPr lang="en-GB" sz="2000" dirty="0">
                <a:latin typeface="Open Sans"/>
              </a:rPr>
              <a:t> </a:t>
            </a:r>
            <a:r>
              <a:rPr lang="en-GB" sz="2000" dirty="0" err="1">
                <a:latin typeface="Open Sans"/>
              </a:rPr>
              <a:t>utilisées</a:t>
            </a:r>
            <a:r>
              <a:rPr lang="en-GB" sz="2000" dirty="0">
                <a:latin typeface="Open Sans"/>
              </a:rPr>
              <a:t> pour </a:t>
            </a:r>
            <a:r>
              <a:rPr lang="en-GB" sz="2000" dirty="0" err="1">
                <a:latin typeface="Open Sans"/>
              </a:rPr>
              <a:t>caractériser</a:t>
            </a:r>
            <a:r>
              <a:rPr lang="en-GB" sz="2000" dirty="0">
                <a:latin typeface="Open Sans"/>
              </a:rPr>
              <a:t> le mode de vie</a:t>
            </a:r>
            <a:endParaRPr lang="en-GB" sz="2000" dirty="0"/>
          </a:p>
          <a:p>
            <a:pPr marL="342900" indent="-342900" eaLnBrk="1" hangingPunct="1">
              <a:lnSpc>
                <a:spcPct val="100000"/>
              </a:lnSpc>
              <a:spcBef>
                <a:spcPts val="0"/>
              </a:spcBef>
              <a:spcAft>
                <a:spcPts val="500"/>
              </a:spcAft>
            </a:pPr>
            <a:r>
              <a:rPr lang="en-GB" sz="2000" dirty="0"/>
              <a:t>Si le </a:t>
            </a:r>
            <a:r>
              <a:rPr lang="en-GB" sz="2000" dirty="0" err="1"/>
              <a:t>taux</a:t>
            </a:r>
            <a:r>
              <a:rPr lang="en-GB" sz="2000" dirty="0"/>
              <a:t> de </a:t>
            </a:r>
            <a:r>
              <a:rPr lang="en-GB" sz="2000" dirty="0" err="1"/>
              <a:t>croissance</a:t>
            </a:r>
            <a:r>
              <a:rPr lang="en-GB" sz="2000" dirty="0"/>
              <a:t> </a:t>
            </a:r>
            <a:r>
              <a:rPr lang="en-GB" sz="2000" dirty="0" err="1"/>
              <a:t>démographique</a:t>
            </a:r>
            <a:r>
              <a:rPr lang="en-GB" sz="2000" dirty="0"/>
              <a:t> </a:t>
            </a:r>
            <a:r>
              <a:rPr lang="en-GB" sz="2000" dirty="0" err="1"/>
              <a:t>est</a:t>
            </a:r>
            <a:r>
              <a:rPr lang="en-GB" sz="2000" dirty="0"/>
              <a:t> </a:t>
            </a:r>
            <a:r>
              <a:rPr lang="en-GB" sz="2000" dirty="0" err="1"/>
              <a:t>donné</a:t>
            </a:r>
            <a:r>
              <a:rPr lang="en-GB" sz="2000" dirty="0"/>
              <a:t>, il </a:t>
            </a:r>
            <a:r>
              <a:rPr lang="en-GB" sz="2000" dirty="0" err="1"/>
              <a:t>peut</a:t>
            </a:r>
            <a:r>
              <a:rPr lang="en-GB" sz="2000" dirty="0"/>
              <a:t> </a:t>
            </a:r>
            <a:r>
              <a:rPr lang="en-GB" sz="2000" dirty="0" err="1"/>
              <a:t>être</a:t>
            </a:r>
            <a:r>
              <a:rPr lang="en-GB" sz="2000" dirty="0"/>
              <a:t> </a:t>
            </a:r>
            <a:r>
              <a:rPr lang="en-GB" sz="2000" dirty="0" err="1"/>
              <a:t>utilisé</a:t>
            </a:r>
            <a:r>
              <a:rPr lang="en-GB" sz="2000" dirty="0"/>
              <a:t> pour </a:t>
            </a:r>
            <a:r>
              <a:rPr lang="en-GB" sz="2000" dirty="0" err="1"/>
              <a:t>établir</a:t>
            </a:r>
            <a:r>
              <a:rPr lang="en-GB" sz="2000" dirty="0"/>
              <a:t> le </a:t>
            </a:r>
            <a:r>
              <a:rPr lang="en-GB" sz="2000" dirty="0" err="1"/>
              <a:t>scénario</a:t>
            </a:r>
            <a:r>
              <a:rPr lang="en-GB" sz="2000" dirty="0"/>
              <a:t> de base </a:t>
            </a:r>
            <a:r>
              <a:rPr lang="en-GB" sz="2000" dirty="0" err="1"/>
              <a:t>démographique</a:t>
            </a:r>
            <a:r>
              <a:rPr lang="en-GB" sz="2000" dirty="0"/>
              <a:t>.</a:t>
            </a:r>
          </a:p>
          <a:p>
            <a:pPr marL="342900" indent="-342900" eaLnBrk="1" hangingPunct="1">
              <a:lnSpc>
                <a:spcPct val="100000"/>
              </a:lnSpc>
              <a:spcBef>
                <a:spcPts val="0"/>
              </a:spcBef>
              <a:spcAft>
                <a:spcPts val="500"/>
              </a:spcAft>
            </a:pPr>
            <a:r>
              <a:rPr lang="en-GB" sz="2000" dirty="0" err="1"/>
              <a:t>Répartition</a:t>
            </a:r>
            <a:r>
              <a:rPr lang="en-GB" sz="2000" dirty="0"/>
              <a:t> de la population par </a:t>
            </a:r>
            <a:r>
              <a:rPr lang="en-GB" sz="2000" dirty="0" err="1"/>
              <a:t>âge</a:t>
            </a:r>
            <a:r>
              <a:rPr lang="en-GB" sz="2000" dirty="0"/>
              <a:t> </a:t>
            </a:r>
            <a:r>
              <a:rPr lang="en-GB" sz="2000" dirty="0" err="1"/>
              <a:t>ou</a:t>
            </a:r>
            <a:r>
              <a:rPr lang="en-GB" sz="2000" dirty="0"/>
              <a:t> </a:t>
            </a:r>
            <a:r>
              <a:rPr lang="en-GB" sz="2000" dirty="0" err="1"/>
              <a:t>groupe</a:t>
            </a:r>
            <a:r>
              <a:rPr lang="en-GB" sz="2000" dirty="0"/>
              <a:t> </a:t>
            </a:r>
            <a:r>
              <a:rPr lang="en-GB" sz="2000" dirty="0" err="1"/>
              <a:t>d'âge</a:t>
            </a:r>
            <a:endParaRPr lang="en-GB" altLang="en-US" sz="2000" dirty="0">
              <a:solidFill>
                <a:srgbClr val="9DC3E6"/>
              </a:solidFill>
            </a:endParaRPr>
          </a:p>
          <a:p>
            <a:pPr marL="0" indent="0">
              <a:buSzPts val="1600"/>
              <a:buNone/>
            </a:pPr>
            <a:endParaRPr lang="en-GB" dirty="0"/>
          </a:p>
        </p:txBody>
      </p:sp>
      <p:sp>
        <p:nvSpPr>
          <p:cNvPr id="21" name="Text Box 3">
            <a:extLst>
              <a:ext uri="{FF2B5EF4-FFF2-40B4-BE49-F238E27FC236}">
                <a16:creationId xmlns:a16="http://schemas.microsoft.com/office/drawing/2014/main" id="{8B6C594E-3EAE-494C-8C22-51670020CB56}"/>
              </a:ext>
            </a:extLst>
          </p:cNvPr>
          <p:cNvSpPr txBox="1">
            <a:spLocks noChangeArrowheads="1"/>
          </p:cNvSpPr>
          <p:nvPr/>
        </p:nvSpPr>
        <p:spPr bwMode="auto">
          <a:xfrm>
            <a:off x="1018127" y="2345174"/>
            <a:ext cx="2088000" cy="408623"/>
          </a:xfrm>
          <a:prstGeom prst="roundRect">
            <a:avLst/>
          </a:prstGeom>
          <a:solidFill>
            <a:srgbClr val="66C8FF">
              <a:alpha val="12941"/>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L'économie</a:t>
            </a:r>
          </a:p>
        </p:txBody>
      </p:sp>
      <p:sp>
        <p:nvSpPr>
          <p:cNvPr id="22" name="Text Box 4">
            <a:extLst>
              <a:ext uri="{FF2B5EF4-FFF2-40B4-BE49-F238E27FC236}">
                <a16:creationId xmlns:a16="http://schemas.microsoft.com/office/drawing/2014/main" id="{4DF2B0FA-A2BA-F94D-8EB9-4643C6CC9765}"/>
              </a:ext>
            </a:extLst>
          </p:cNvPr>
          <p:cNvSpPr txBox="1">
            <a:spLocks noChangeArrowheads="1"/>
          </p:cNvSpPr>
          <p:nvPr/>
        </p:nvSpPr>
        <p:spPr bwMode="auto">
          <a:xfrm>
            <a:off x="3772204" y="2345175"/>
            <a:ext cx="2088000" cy="408623"/>
          </a:xfrm>
          <a:prstGeom prst="roundRect">
            <a:avLst/>
          </a:prstGeom>
          <a:solidFill>
            <a:srgbClr val="66C8FF">
              <a:alpha val="49412"/>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Démographie</a:t>
            </a:r>
          </a:p>
        </p:txBody>
      </p:sp>
      <p:sp>
        <p:nvSpPr>
          <p:cNvPr id="23" name="Text Box 5">
            <a:extLst>
              <a:ext uri="{FF2B5EF4-FFF2-40B4-BE49-F238E27FC236}">
                <a16:creationId xmlns:a16="http://schemas.microsoft.com/office/drawing/2014/main" id="{AD3FE898-C599-FB44-BDBA-B773F6357A3A}"/>
              </a:ext>
            </a:extLst>
          </p:cNvPr>
          <p:cNvSpPr txBox="1">
            <a:spLocks noChangeArrowheads="1"/>
          </p:cNvSpPr>
          <p:nvPr/>
        </p:nvSpPr>
        <p:spPr bwMode="auto">
          <a:xfrm>
            <a:off x="6526284" y="2345175"/>
            <a:ext cx="2088000" cy="408623"/>
          </a:xfrm>
          <a:prstGeom prst="roundRect">
            <a:avLst/>
          </a:prstGeom>
          <a:solidFill>
            <a:srgbClr val="66C8FF">
              <a:alpha val="49412"/>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Mode de vie</a:t>
            </a:r>
          </a:p>
        </p:txBody>
      </p:sp>
      <p:sp>
        <p:nvSpPr>
          <p:cNvPr id="25" name="Text Box 6">
            <a:extLst>
              <a:ext uri="{FF2B5EF4-FFF2-40B4-BE49-F238E27FC236}">
                <a16:creationId xmlns:a16="http://schemas.microsoft.com/office/drawing/2014/main" id="{918BE428-5DED-DB49-BD78-EA5D99E1A479}"/>
              </a:ext>
            </a:extLst>
          </p:cNvPr>
          <p:cNvSpPr txBox="1">
            <a:spLocks noChangeArrowheads="1"/>
          </p:cNvSpPr>
          <p:nvPr/>
        </p:nvSpPr>
        <p:spPr bwMode="auto">
          <a:xfrm>
            <a:off x="9280362" y="2345174"/>
            <a:ext cx="2088000" cy="408623"/>
          </a:xfrm>
          <a:prstGeom prst="roundRect">
            <a:avLst/>
          </a:prstGeom>
          <a:solidFill>
            <a:srgbClr val="66C8FF">
              <a:alpha val="12941"/>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Technologie</a:t>
            </a:r>
          </a:p>
        </p:txBody>
      </p:sp>
      <p:sp>
        <p:nvSpPr>
          <p:cNvPr id="2" name="Google Shape;113;p16">
            <a:extLst>
              <a:ext uri="{FF2B5EF4-FFF2-40B4-BE49-F238E27FC236}">
                <a16:creationId xmlns:a16="http://schemas.microsoft.com/office/drawing/2014/main" id="{2607BA09-132A-DCD1-F340-387A415534C0}"/>
              </a:ext>
            </a:extLst>
          </p:cNvPr>
          <p:cNvSpPr txBox="1">
            <a:spLocks noChangeArrowheads="1"/>
          </p:cNvSpPr>
          <p:nvPr/>
        </p:nvSpPr>
        <p:spPr bwMode="auto">
          <a:xfrm>
            <a:off x="467509" y="483644"/>
            <a:ext cx="10722461" cy="87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sz="4000" dirty="0">
                <a:latin typeface="Open Sans"/>
              </a:rPr>
              <a:t>Session 8.2 </a:t>
            </a:r>
            <a:r>
              <a:rPr lang="en-GB" sz="4000" dirty="0">
                <a:latin typeface="Open Sans"/>
              </a:rPr>
              <a:t>Structure des </a:t>
            </a:r>
            <a:r>
              <a:rPr lang="en-GB" sz="4000" dirty="0" err="1">
                <a:latin typeface="Open Sans"/>
              </a:rPr>
              <a:t>données</a:t>
            </a:r>
            <a:r>
              <a:rPr lang="en-GB" sz="4000" dirty="0">
                <a:latin typeface="Open Sans"/>
              </a:rPr>
              <a:t> </a:t>
            </a:r>
            <a:r>
              <a:rPr lang="en-GB" sz="4000" dirty="0" err="1">
                <a:latin typeface="Open Sans"/>
              </a:rPr>
              <a:t>d'entrée</a:t>
            </a:r>
            <a:endParaRPr lang="en-GB" sz="4000" dirty="0">
              <a:latin typeface="Open Sans"/>
            </a:endParaRPr>
          </a:p>
        </p:txBody>
      </p:sp>
    </p:spTree>
    <p:extLst>
      <p:ext uri="{BB962C8B-B14F-4D97-AF65-F5344CB8AC3E}">
        <p14:creationId xmlns:p14="http://schemas.microsoft.com/office/powerpoint/2010/main" val="166320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12</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467509" y="991235"/>
            <a:ext cx="11308566" cy="4366927"/>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0000"/>
              </a:lnSpc>
              <a:spcAft>
                <a:spcPts val="1200"/>
              </a:spcAft>
              <a:buNone/>
            </a:pPr>
            <a:r>
              <a:rPr lang="en-GB" altLang="en-US" sz="2000" b="1" dirty="0">
                <a:solidFill>
                  <a:srgbClr val="9DC3E6"/>
                </a:solidFill>
              </a:rPr>
              <a:t>Source des données : Banque centrale / </a:t>
            </a:r>
            <a:r>
              <a:rPr lang="fr-FR" altLang="en-US" sz="2000" b="1" dirty="0">
                <a:solidFill>
                  <a:srgbClr val="9DC3E6"/>
                </a:solidFill>
              </a:rPr>
              <a:t>Institut National de la Statistique </a:t>
            </a:r>
            <a:r>
              <a:rPr lang="en-GB" altLang="en-US" sz="2000" b="1" dirty="0">
                <a:solidFill>
                  <a:srgbClr val="9DC3E6"/>
                </a:solidFill>
              </a:rPr>
              <a:t> et </a:t>
            </a:r>
            <a:r>
              <a:rPr lang="en-GB" altLang="en-US" sz="2000" b="1" dirty="0" err="1">
                <a:solidFill>
                  <a:srgbClr val="9DC3E6"/>
                </a:solidFill>
              </a:rPr>
              <a:t>ministère</a:t>
            </a:r>
            <a:r>
              <a:rPr lang="en-GB" altLang="en-US" sz="2000" b="1" dirty="0">
                <a:solidFill>
                  <a:srgbClr val="9DC3E6"/>
                </a:solidFill>
              </a:rPr>
              <a:t> de </a:t>
            </a:r>
            <a:r>
              <a:rPr lang="en-GB" altLang="en-US" sz="2000" b="1" dirty="0" err="1">
                <a:solidFill>
                  <a:srgbClr val="9DC3E6"/>
                </a:solidFill>
              </a:rPr>
              <a:t>l'énergie</a:t>
            </a:r>
            <a:r>
              <a:rPr lang="en-GB" altLang="en-US" sz="2000" b="1" dirty="0">
                <a:solidFill>
                  <a:srgbClr val="9DC3E6"/>
                </a:solidFill>
              </a:rPr>
              <a:t> </a:t>
            </a:r>
          </a:p>
          <a:p>
            <a:pPr eaLnBrk="1" hangingPunct="1">
              <a:lnSpc>
                <a:spcPct val="100000"/>
              </a:lnSpc>
              <a:spcAft>
                <a:spcPts val="1200"/>
              </a:spcAft>
              <a:buNone/>
            </a:pPr>
            <a:endParaRPr lang="en-GB" altLang="en-US" sz="2000" b="1" dirty="0">
              <a:solidFill>
                <a:srgbClr val="9DC3E6"/>
              </a:solidFill>
            </a:endParaRPr>
          </a:p>
          <a:p>
            <a:pPr eaLnBrk="1" hangingPunct="1">
              <a:lnSpc>
                <a:spcPct val="100000"/>
              </a:lnSpc>
              <a:spcAft>
                <a:spcPts val="1200"/>
              </a:spcAft>
              <a:buFontTx/>
              <a:buNone/>
            </a:pPr>
            <a:endParaRPr lang="en-GB" altLang="en-US" sz="2000" dirty="0">
              <a:solidFill>
                <a:srgbClr val="9DC3E6"/>
              </a:solidFill>
            </a:endParaRPr>
          </a:p>
          <a:p>
            <a:pPr marL="0" indent="0" eaLnBrk="1" hangingPunct="1">
              <a:lnSpc>
                <a:spcPct val="100000"/>
              </a:lnSpc>
              <a:spcBef>
                <a:spcPts val="0"/>
              </a:spcBef>
              <a:spcAft>
                <a:spcPts val="500"/>
              </a:spcAft>
              <a:buNone/>
            </a:pPr>
            <a:r>
              <a:rPr lang="en-GB" sz="2000" b="1" dirty="0" err="1"/>
              <a:t>Banque</a:t>
            </a:r>
            <a:r>
              <a:rPr lang="en-GB" sz="2000" b="1" dirty="0"/>
              <a:t> </a:t>
            </a:r>
            <a:r>
              <a:rPr lang="en-GB" sz="2000" b="1" dirty="0" err="1"/>
              <a:t>centrale</a:t>
            </a:r>
            <a:r>
              <a:rPr lang="en-GB" sz="2000" b="1" dirty="0"/>
              <a:t> / </a:t>
            </a:r>
            <a:r>
              <a:rPr lang="fr-FR" sz="2000" b="1" dirty="0"/>
              <a:t>Institut National de la Statistique </a:t>
            </a:r>
            <a:endParaRPr lang="en-GB" sz="2000" b="1" dirty="0"/>
          </a:p>
          <a:p>
            <a:pPr eaLnBrk="1" hangingPunct="1">
              <a:lnSpc>
                <a:spcPct val="100000"/>
              </a:lnSpc>
              <a:spcBef>
                <a:spcPts val="0"/>
              </a:spcBef>
              <a:spcAft>
                <a:spcPts val="500"/>
              </a:spcAft>
            </a:pPr>
            <a:r>
              <a:rPr lang="en-GB" sz="2000" dirty="0"/>
              <a:t>PIB</a:t>
            </a:r>
          </a:p>
          <a:p>
            <a:pPr eaLnBrk="1" hangingPunct="1">
              <a:lnSpc>
                <a:spcPct val="100000"/>
              </a:lnSpc>
              <a:spcBef>
                <a:spcPts val="0"/>
              </a:spcBef>
              <a:spcAft>
                <a:spcPts val="500"/>
              </a:spcAft>
            </a:pPr>
            <a:r>
              <a:rPr lang="en-GB" sz="2000" dirty="0" err="1"/>
              <a:t>Objectifs</a:t>
            </a:r>
            <a:r>
              <a:rPr lang="en-GB" sz="2000" dirty="0"/>
              <a:t> </a:t>
            </a:r>
            <a:r>
              <a:rPr lang="en-GB" sz="2000" dirty="0" err="1"/>
              <a:t>économiques</a:t>
            </a:r>
            <a:r>
              <a:rPr lang="en-GB" sz="2000" dirty="0"/>
              <a:t> du </a:t>
            </a:r>
            <a:r>
              <a:rPr lang="en-GB" sz="2000" dirty="0" err="1"/>
              <a:t>gouvernement</a:t>
            </a:r>
            <a:endParaRPr lang="en-GB" sz="2000" dirty="0"/>
          </a:p>
          <a:p>
            <a:pPr marL="0" indent="0" eaLnBrk="1" hangingPunct="1">
              <a:lnSpc>
                <a:spcPct val="100000"/>
              </a:lnSpc>
              <a:spcBef>
                <a:spcPts val="0"/>
              </a:spcBef>
              <a:spcAft>
                <a:spcPts val="500"/>
              </a:spcAft>
              <a:buNone/>
            </a:pPr>
            <a:endParaRPr lang="en-GB" altLang="en-US" sz="2000" dirty="0"/>
          </a:p>
          <a:p>
            <a:pPr marL="0" indent="0" eaLnBrk="1" hangingPunct="1">
              <a:lnSpc>
                <a:spcPct val="100000"/>
              </a:lnSpc>
              <a:spcBef>
                <a:spcPts val="0"/>
              </a:spcBef>
              <a:spcAft>
                <a:spcPts val="500"/>
              </a:spcAft>
              <a:buNone/>
            </a:pPr>
            <a:r>
              <a:rPr lang="en-GB" sz="2000" b="1" dirty="0" err="1"/>
              <a:t>Ministère</a:t>
            </a:r>
            <a:r>
              <a:rPr lang="en-GB" sz="2000" b="1" dirty="0"/>
              <a:t> de </a:t>
            </a:r>
            <a:r>
              <a:rPr lang="en-GB" sz="2000" b="1" dirty="0" err="1"/>
              <a:t>l'énergie</a:t>
            </a:r>
            <a:endParaRPr lang="en-GB" sz="2000" b="1" dirty="0"/>
          </a:p>
          <a:p>
            <a:pPr eaLnBrk="1" hangingPunct="1">
              <a:lnSpc>
                <a:spcPct val="100000"/>
              </a:lnSpc>
              <a:spcBef>
                <a:spcPts val="0"/>
              </a:spcBef>
              <a:spcAft>
                <a:spcPts val="500"/>
              </a:spcAft>
            </a:pPr>
            <a:r>
              <a:rPr lang="en-GB" altLang="en-US" sz="2000" dirty="0" err="1"/>
              <a:t>Bilan</a:t>
            </a:r>
            <a:r>
              <a:rPr lang="en-GB" altLang="en-US" sz="2000" dirty="0"/>
              <a:t> </a:t>
            </a:r>
            <a:r>
              <a:rPr lang="en-GB" altLang="en-US" sz="2000" dirty="0" err="1"/>
              <a:t>énergétique</a:t>
            </a:r>
            <a:endParaRPr lang="en-GB" altLang="en-US" sz="2000" dirty="0"/>
          </a:p>
          <a:p>
            <a:pPr marL="0" indent="0" eaLnBrk="1" hangingPunct="1">
              <a:lnSpc>
                <a:spcPct val="100000"/>
              </a:lnSpc>
              <a:spcBef>
                <a:spcPts val="0"/>
              </a:spcBef>
              <a:spcAft>
                <a:spcPts val="500"/>
              </a:spcAft>
              <a:buNone/>
            </a:pPr>
            <a:endParaRPr lang="en-GB" altLang="en-US" sz="2000" dirty="0"/>
          </a:p>
          <a:p>
            <a:pPr marL="0" indent="0" eaLnBrk="1" hangingPunct="1">
              <a:lnSpc>
                <a:spcPct val="100000"/>
              </a:lnSpc>
              <a:spcBef>
                <a:spcPts val="0"/>
              </a:spcBef>
              <a:spcAft>
                <a:spcPts val="500"/>
              </a:spcAft>
              <a:buNone/>
            </a:pPr>
            <a:r>
              <a:rPr lang="en-GB" altLang="en-US" sz="2000" b="1" dirty="0" err="1"/>
              <a:t>Ministère</a:t>
            </a:r>
            <a:r>
              <a:rPr lang="en-GB" altLang="en-US" sz="2000" b="1" dirty="0"/>
              <a:t> des transports : </a:t>
            </a:r>
          </a:p>
          <a:p>
            <a:pPr eaLnBrk="1" hangingPunct="1">
              <a:lnSpc>
                <a:spcPct val="100000"/>
              </a:lnSpc>
              <a:spcBef>
                <a:spcPts val="0"/>
              </a:spcBef>
              <a:spcAft>
                <a:spcPts val="500"/>
              </a:spcAft>
            </a:pPr>
            <a:r>
              <a:rPr lang="en-GB" altLang="en-US" sz="2000" dirty="0">
                <a:latin typeface="Open Sans"/>
              </a:rPr>
              <a:t>Par </a:t>
            </a:r>
            <a:r>
              <a:rPr lang="en-GB" altLang="en-US" sz="2000" dirty="0" err="1">
                <a:latin typeface="Open Sans"/>
              </a:rPr>
              <a:t>exemple</a:t>
            </a:r>
            <a:r>
              <a:rPr lang="en-GB" altLang="en-US" sz="2000" dirty="0">
                <a:latin typeface="Open Sans"/>
              </a:rPr>
              <a:t>, </a:t>
            </a:r>
            <a:r>
              <a:rPr lang="en-GB" altLang="en-US" sz="2000" dirty="0" err="1">
                <a:latin typeface="Open Sans"/>
              </a:rPr>
              <a:t>statistiques</a:t>
            </a:r>
            <a:r>
              <a:rPr lang="en-GB" altLang="en-US" sz="2000" dirty="0">
                <a:latin typeface="Open Sans"/>
              </a:rPr>
              <a:t> sur les </a:t>
            </a:r>
            <a:r>
              <a:rPr lang="en-GB" altLang="en-US" sz="2000" dirty="0" err="1">
                <a:latin typeface="Open Sans"/>
              </a:rPr>
              <a:t>données</a:t>
            </a:r>
            <a:r>
              <a:rPr lang="en-GB" altLang="en-US" sz="2000" dirty="0">
                <a:latin typeface="Open Sans"/>
              </a:rPr>
              <a:t> relatives au fret </a:t>
            </a:r>
            <a:endParaRPr lang="en-GB" altLang="en-US" sz="2000" dirty="0"/>
          </a:p>
          <a:p>
            <a:pPr marL="0" indent="0">
              <a:buSzPts val="1600"/>
              <a:buNone/>
            </a:pPr>
            <a:endParaRPr lang="en-GB" dirty="0"/>
          </a:p>
        </p:txBody>
      </p:sp>
      <p:sp>
        <p:nvSpPr>
          <p:cNvPr id="21" name="Text Box 3">
            <a:extLst>
              <a:ext uri="{FF2B5EF4-FFF2-40B4-BE49-F238E27FC236}">
                <a16:creationId xmlns:a16="http://schemas.microsoft.com/office/drawing/2014/main" id="{8B6C594E-3EAE-494C-8C22-51670020CB56}"/>
              </a:ext>
            </a:extLst>
          </p:cNvPr>
          <p:cNvSpPr txBox="1">
            <a:spLocks noChangeArrowheads="1"/>
          </p:cNvSpPr>
          <p:nvPr/>
        </p:nvSpPr>
        <p:spPr bwMode="auto">
          <a:xfrm>
            <a:off x="1018127" y="2025134"/>
            <a:ext cx="2088000" cy="408623"/>
          </a:xfrm>
          <a:prstGeom prst="roundRect">
            <a:avLst/>
          </a:prstGeom>
          <a:solidFill>
            <a:srgbClr val="66C8FF">
              <a:alpha val="49412"/>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dirty="0" err="1">
                <a:latin typeface="Open Sans Light" panose="020B0306030504020204" pitchFamily="34" charset="0"/>
                <a:ea typeface="Open Sans Light" panose="020B0306030504020204" pitchFamily="34" charset="0"/>
                <a:cs typeface="Open Sans Light" panose="020B0306030504020204" pitchFamily="34" charset="0"/>
              </a:rPr>
              <a:t>Economie</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Text Box 4">
            <a:extLst>
              <a:ext uri="{FF2B5EF4-FFF2-40B4-BE49-F238E27FC236}">
                <a16:creationId xmlns:a16="http://schemas.microsoft.com/office/drawing/2014/main" id="{4DF2B0FA-A2BA-F94D-8EB9-4643C6CC9765}"/>
              </a:ext>
            </a:extLst>
          </p:cNvPr>
          <p:cNvSpPr txBox="1">
            <a:spLocks noChangeArrowheads="1"/>
          </p:cNvSpPr>
          <p:nvPr/>
        </p:nvSpPr>
        <p:spPr bwMode="auto">
          <a:xfrm>
            <a:off x="3772204" y="2025135"/>
            <a:ext cx="2088000" cy="408623"/>
          </a:xfrm>
          <a:prstGeom prst="roundRect">
            <a:avLst/>
          </a:prstGeom>
          <a:solidFill>
            <a:srgbClr val="66C8FF">
              <a:alpha val="12941"/>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Démographie</a:t>
            </a:r>
          </a:p>
        </p:txBody>
      </p:sp>
      <p:sp>
        <p:nvSpPr>
          <p:cNvPr id="23" name="Text Box 5">
            <a:extLst>
              <a:ext uri="{FF2B5EF4-FFF2-40B4-BE49-F238E27FC236}">
                <a16:creationId xmlns:a16="http://schemas.microsoft.com/office/drawing/2014/main" id="{AD3FE898-C599-FB44-BDBA-B773F6357A3A}"/>
              </a:ext>
            </a:extLst>
          </p:cNvPr>
          <p:cNvSpPr txBox="1">
            <a:spLocks noChangeArrowheads="1"/>
          </p:cNvSpPr>
          <p:nvPr/>
        </p:nvSpPr>
        <p:spPr bwMode="auto">
          <a:xfrm>
            <a:off x="6526284" y="2025135"/>
            <a:ext cx="2088000" cy="408623"/>
          </a:xfrm>
          <a:prstGeom prst="roundRect">
            <a:avLst/>
          </a:prstGeom>
          <a:solidFill>
            <a:srgbClr val="66C8FF">
              <a:alpha val="12941"/>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Mode de vie</a:t>
            </a:r>
          </a:p>
        </p:txBody>
      </p:sp>
      <p:sp>
        <p:nvSpPr>
          <p:cNvPr id="25" name="Text Box 6">
            <a:extLst>
              <a:ext uri="{FF2B5EF4-FFF2-40B4-BE49-F238E27FC236}">
                <a16:creationId xmlns:a16="http://schemas.microsoft.com/office/drawing/2014/main" id="{918BE428-5DED-DB49-BD78-EA5D99E1A479}"/>
              </a:ext>
            </a:extLst>
          </p:cNvPr>
          <p:cNvSpPr txBox="1">
            <a:spLocks noChangeArrowheads="1"/>
          </p:cNvSpPr>
          <p:nvPr/>
        </p:nvSpPr>
        <p:spPr bwMode="auto">
          <a:xfrm>
            <a:off x="9280362" y="2025134"/>
            <a:ext cx="2088000" cy="408623"/>
          </a:xfrm>
          <a:prstGeom prst="roundRect">
            <a:avLst/>
          </a:prstGeom>
          <a:solidFill>
            <a:srgbClr val="66C8FF">
              <a:alpha val="49412"/>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Technologie</a:t>
            </a:r>
          </a:p>
        </p:txBody>
      </p:sp>
      <p:sp>
        <p:nvSpPr>
          <p:cNvPr id="2" name="Google Shape;113;p16">
            <a:extLst>
              <a:ext uri="{FF2B5EF4-FFF2-40B4-BE49-F238E27FC236}">
                <a16:creationId xmlns:a16="http://schemas.microsoft.com/office/drawing/2014/main" id="{47873469-ACFD-CD22-6594-79140514970B}"/>
              </a:ext>
            </a:extLst>
          </p:cNvPr>
          <p:cNvSpPr txBox="1">
            <a:spLocks noChangeArrowheads="1"/>
          </p:cNvSpPr>
          <p:nvPr/>
        </p:nvSpPr>
        <p:spPr bwMode="auto">
          <a:xfrm>
            <a:off x="844699" y="0"/>
            <a:ext cx="10722461" cy="87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sz="4000" dirty="0">
                <a:latin typeface="Open Sans"/>
              </a:rPr>
              <a:t>Session 8.2 </a:t>
            </a:r>
            <a:r>
              <a:rPr lang="en-GB" sz="4000" dirty="0">
                <a:latin typeface="Open Sans"/>
              </a:rPr>
              <a:t>Structure des </a:t>
            </a:r>
            <a:r>
              <a:rPr lang="en-GB" sz="4000" dirty="0" err="1">
                <a:latin typeface="Open Sans"/>
              </a:rPr>
              <a:t>données</a:t>
            </a:r>
            <a:r>
              <a:rPr lang="en-GB" sz="4000" dirty="0">
                <a:latin typeface="Open Sans"/>
              </a:rPr>
              <a:t> </a:t>
            </a:r>
            <a:r>
              <a:rPr lang="en-GB" sz="4000" dirty="0" err="1">
                <a:latin typeface="Open Sans"/>
              </a:rPr>
              <a:t>d'entrée</a:t>
            </a:r>
            <a:endParaRPr lang="en-GB" sz="4000" dirty="0">
              <a:latin typeface="Open Sans"/>
            </a:endParaRPr>
          </a:p>
        </p:txBody>
      </p:sp>
    </p:spTree>
    <p:extLst>
      <p:ext uri="{BB962C8B-B14F-4D97-AF65-F5344CB8AC3E}">
        <p14:creationId xmlns:p14="http://schemas.microsoft.com/office/powerpoint/2010/main" val="198255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Google Shape;115;p16">
            <a:extLst>
              <a:ext uri="{FF2B5EF4-FFF2-40B4-BE49-F238E27FC236}">
                <a16:creationId xmlns:a16="http://schemas.microsoft.com/office/drawing/2014/main" id="{1C465FCB-6451-EF49-9ECE-024B0D21DF17}"/>
              </a:ext>
            </a:extLst>
          </p:cNvPr>
          <p:cNvSpPr txBox="1"/>
          <p:nvPr/>
        </p:nvSpPr>
        <p:spPr>
          <a:xfrm>
            <a:off x="1122639" y="1763489"/>
            <a:ext cx="10096500"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Secteur d'activité</a:t>
            </a:r>
          </a:p>
        </p:txBody>
      </p:sp>
      <p:grpSp>
        <p:nvGrpSpPr>
          <p:cNvPr id="88" name="Group 87">
            <a:extLst>
              <a:ext uri="{FF2B5EF4-FFF2-40B4-BE49-F238E27FC236}">
                <a16:creationId xmlns:a16="http://schemas.microsoft.com/office/drawing/2014/main" id="{147DB14F-A1C1-784F-BBA2-143FAFC227D1}"/>
              </a:ext>
            </a:extLst>
          </p:cNvPr>
          <p:cNvGrpSpPr/>
          <p:nvPr/>
        </p:nvGrpSpPr>
        <p:grpSpPr>
          <a:xfrm>
            <a:off x="-232120" y="2162900"/>
            <a:ext cx="7634974" cy="4113649"/>
            <a:chOff x="678858" y="1884278"/>
            <a:chExt cx="10497793" cy="4484429"/>
          </a:xfrm>
        </p:grpSpPr>
        <p:grpSp>
          <p:nvGrpSpPr>
            <p:cNvPr id="89" name="Group 88">
              <a:extLst>
                <a:ext uri="{FF2B5EF4-FFF2-40B4-BE49-F238E27FC236}">
                  <a16:creationId xmlns:a16="http://schemas.microsoft.com/office/drawing/2014/main" id="{BCB93DF6-2F79-3149-A6A7-C575195CE510}"/>
                </a:ext>
              </a:extLst>
            </p:cNvPr>
            <p:cNvGrpSpPr/>
            <p:nvPr/>
          </p:nvGrpSpPr>
          <p:grpSpPr>
            <a:xfrm>
              <a:off x="678858" y="2699653"/>
              <a:ext cx="10497793" cy="3669054"/>
              <a:chOff x="678858" y="2582582"/>
              <a:chExt cx="10497793" cy="3786240"/>
            </a:xfrm>
          </p:grpSpPr>
          <p:sp>
            <p:nvSpPr>
              <p:cNvPr id="97" name="Text Box 31">
                <a:extLst>
                  <a:ext uri="{FF2B5EF4-FFF2-40B4-BE49-F238E27FC236}">
                    <a16:creationId xmlns:a16="http://schemas.microsoft.com/office/drawing/2014/main" id="{4218308F-7208-5649-B462-22F8BB04F8B6}"/>
                  </a:ext>
                </a:extLst>
              </p:cNvPr>
              <p:cNvSpPr txBox="1">
                <a:spLocks noChangeArrowheads="1"/>
              </p:cNvSpPr>
              <p:nvPr/>
            </p:nvSpPr>
            <p:spPr bwMode="auto">
              <a:xfrm>
                <a:off x="678858" y="2637875"/>
                <a:ext cx="1908001" cy="344761"/>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1200" dirty="0">
                    <a:latin typeface="Open Sans Light"/>
                    <a:ea typeface="Open Sans Light" panose="020B0306030504020204" pitchFamily="34" charset="0"/>
                    <a:cs typeface="Open Sans Light" panose="020B0306030504020204" pitchFamily="34" charset="0"/>
                  </a:rPr>
                  <a:t>Sous-</a:t>
                </a:r>
                <a:r>
                  <a:rPr lang="en-US" sz="1200" dirty="0" err="1">
                    <a:latin typeface="Open Sans Light"/>
                    <a:ea typeface="Open Sans Light" panose="020B0306030504020204" pitchFamily="34" charset="0"/>
                    <a:cs typeface="Open Sans Light" panose="020B0306030504020204" pitchFamily="34" charset="0"/>
                  </a:rPr>
                  <a:t>secteur</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8" name="Text Box 31">
                <a:extLst>
                  <a:ext uri="{FF2B5EF4-FFF2-40B4-BE49-F238E27FC236}">
                    <a16:creationId xmlns:a16="http://schemas.microsoft.com/office/drawing/2014/main" id="{5CAE2E87-C025-F547-A195-4FE56D5D3802}"/>
                  </a:ext>
                </a:extLst>
              </p:cNvPr>
              <p:cNvSpPr txBox="1">
                <a:spLocks noChangeArrowheads="1"/>
              </p:cNvSpPr>
              <p:nvPr/>
            </p:nvSpPr>
            <p:spPr bwMode="auto">
              <a:xfrm>
                <a:off x="788643" y="4268980"/>
                <a:ext cx="1908000" cy="344761"/>
              </a:xfrm>
              <a:prstGeom prst="roundRect">
                <a:avLst/>
              </a:prstGeom>
              <a:noFill/>
              <a:ln w="9525">
                <a:noFill/>
                <a:miter lim="800000"/>
                <a:headEnd/>
                <a:tailEnd/>
              </a:ln>
              <a:effectLst/>
            </p:spPr>
            <p:txBody>
              <a:bodyPr wrap="square">
                <a:spAutoFit/>
              </a:bodyPr>
              <a:lstStyle/>
              <a:p>
                <a:pPr algn="r">
                  <a:spcBef>
                    <a:spcPct val="50000"/>
                  </a:spcBef>
                </a:pPr>
                <a:r>
                  <a:rPr lang="en-US" sz="1200">
                    <a:latin typeface="Open Sans Light" panose="020B0306030504020204" pitchFamily="34" charset="0"/>
                    <a:ea typeface="Open Sans Light" panose="020B0306030504020204" pitchFamily="34" charset="0"/>
                    <a:cs typeface="Open Sans Light" panose="020B0306030504020204" pitchFamily="34" charset="0"/>
                  </a:rPr>
                  <a:t>Utilisation finale</a:t>
                </a:r>
              </a:p>
            </p:txBody>
          </p:sp>
          <p:sp>
            <p:nvSpPr>
              <p:cNvPr id="99" name="Rectangle 4">
                <a:extLst>
                  <a:ext uri="{FF2B5EF4-FFF2-40B4-BE49-F238E27FC236}">
                    <a16:creationId xmlns:a16="http://schemas.microsoft.com/office/drawing/2014/main" id="{ACEA7DE6-4CEC-FF49-AFE6-747D5EC83316}"/>
                  </a:ext>
                </a:extLst>
              </p:cNvPr>
              <p:cNvSpPr>
                <a:spLocks noChangeArrowheads="1"/>
              </p:cNvSpPr>
              <p:nvPr/>
            </p:nvSpPr>
            <p:spPr bwMode="auto">
              <a:xfrm>
                <a:off x="2755202" y="4239987"/>
                <a:ext cx="2704032" cy="468000"/>
              </a:xfrm>
              <a:prstGeom prst="roundRect">
                <a:avLst/>
              </a:prstGeom>
              <a:solidFill>
                <a:srgbClr val="B53541">
                  <a:alpha val="50588"/>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Utilisation</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spécifique</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de </a:t>
                </a:r>
              </a:p>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l'électricité</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0" name="Rectangle 40">
                <a:extLst>
                  <a:ext uri="{FF2B5EF4-FFF2-40B4-BE49-F238E27FC236}">
                    <a16:creationId xmlns:a16="http://schemas.microsoft.com/office/drawing/2014/main" id="{9C3A5548-8877-0D40-AD05-E9C865B48BBE}"/>
                  </a:ext>
                </a:extLst>
              </p:cNvPr>
              <p:cNvSpPr>
                <a:spLocks noChangeArrowheads="1"/>
              </p:cNvSpPr>
              <p:nvPr/>
            </p:nvSpPr>
            <p:spPr bwMode="auto">
              <a:xfrm>
                <a:off x="7460262" y="2582583"/>
                <a:ext cx="2304864" cy="397112"/>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Industrie</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manufacturière</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1" name="Rectangle 3">
                <a:extLst>
                  <a:ext uri="{FF2B5EF4-FFF2-40B4-BE49-F238E27FC236}">
                    <a16:creationId xmlns:a16="http://schemas.microsoft.com/office/drawing/2014/main" id="{B1432E62-0DA3-554C-B51D-0BEFC30907E0}"/>
                  </a:ext>
                </a:extLst>
              </p:cNvPr>
              <p:cNvSpPr>
                <a:spLocks noChangeArrowheads="1"/>
              </p:cNvSpPr>
              <p:nvPr/>
            </p:nvSpPr>
            <p:spPr bwMode="auto">
              <a:xfrm>
                <a:off x="2766002" y="2582583"/>
                <a:ext cx="1240151" cy="468000"/>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Agriculture</a:t>
                </a:r>
              </a:p>
            </p:txBody>
          </p:sp>
          <p:sp>
            <p:nvSpPr>
              <p:cNvPr id="102" name="Rectangle 35">
                <a:extLst>
                  <a:ext uri="{FF2B5EF4-FFF2-40B4-BE49-F238E27FC236}">
                    <a16:creationId xmlns:a16="http://schemas.microsoft.com/office/drawing/2014/main" id="{46297F0D-C51A-B449-A8F4-19E9C8E7F798}"/>
                  </a:ext>
                </a:extLst>
              </p:cNvPr>
              <p:cNvSpPr>
                <a:spLocks noChangeArrowheads="1"/>
              </p:cNvSpPr>
              <p:nvPr/>
            </p:nvSpPr>
            <p:spPr bwMode="auto">
              <a:xfrm>
                <a:off x="7894357" y="3411285"/>
                <a:ext cx="1101731" cy="468000"/>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Equipement</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3" name="Rectangle 36">
                <a:extLst>
                  <a:ext uri="{FF2B5EF4-FFF2-40B4-BE49-F238E27FC236}">
                    <a16:creationId xmlns:a16="http://schemas.microsoft.com/office/drawing/2014/main" id="{7327C5E0-7F9C-CE4D-93CD-BFBD5BB63C06}"/>
                  </a:ext>
                </a:extLst>
              </p:cNvPr>
              <p:cNvSpPr>
                <a:spLocks noChangeArrowheads="1"/>
              </p:cNvSpPr>
              <p:nvPr/>
            </p:nvSpPr>
            <p:spPr bwMode="auto">
              <a:xfrm>
                <a:off x="9060430"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biens</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a:t>
                </a:r>
              </a:p>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durables</a:t>
                </a:r>
              </a:p>
            </p:txBody>
          </p:sp>
          <p:sp>
            <p:nvSpPr>
              <p:cNvPr id="104" name="Rectangle 37">
                <a:extLst>
                  <a:ext uri="{FF2B5EF4-FFF2-40B4-BE49-F238E27FC236}">
                    <a16:creationId xmlns:a16="http://schemas.microsoft.com/office/drawing/2014/main" id="{EE3E8E76-3BAB-0C4B-B845-D4F159C26A99}"/>
                  </a:ext>
                </a:extLst>
              </p:cNvPr>
              <p:cNvSpPr>
                <a:spLocks noChangeArrowheads="1"/>
              </p:cNvSpPr>
              <p:nvPr/>
            </p:nvSpPr>
            <p:spPr bwMode="auto">
              <a:xfrm>
                <a:off x="10140921"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Divers</a:t>
                </a:r>
              </a:p>
            </p:txBody>
          </p:sp>
          <p:sp>
            <p:nvSpPr>
              <p:cNvPr id="105" name="Rectangle 38">
                <a:extLst>
                  <a:ext uri="{FF2B5EF4-FFF2-40B4-BE49-F238E27FC236}">
                    <a16:creationId xmlns:a16="http://schemas.microsoft.com/office/drawing/2014/main" id="{3DD81840-E8F2-A84A-ABE8-9DA351C0EA20}"/>
                  </a:ext>
                </a:extLst>
              </p:cNvPr>
              <p:cNvSpPr>
                <a:spLocks noChangeArrowheads="1"/>
              </p:cNvSpPr>
              <p:nvPr/>
            </p:nvSpPr>
            <p:spPr bwMode="auto">
              <a:xfrm>
                <a:off x="4068036" y="2582582"/>
                <a:ext cx="1370029" cy="468000"/>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La construction</a:t>
                </a:r>
              </a:p>
            </p:txBody>
          </p:sp>
          <p:sp>
            <p:nvSpPr>
              <p:cNvPr id="106" name="Rectangle 39">
                <a:extLst>
                  <a:ext uri="{FF2B5EF4-FFF2-40B4-BE49-F238E27FC236}">
                    <a16:creationId xmlns:a16="http://schemas.microsoft.com/office/drawing/2014/main" id="{EA08CE24-4B60-D64E-8ADA-BD7F7C3CD065}"/>
                  </a:ext>
                </a:extLst>
              </p:cNvPr>
              <p:cNvSpPr>
                <a:spLocks noChangeArrowheads="1"/>
              </p:cNvSpPr>
              <p:nvPr/>
            </p:nvSpPr>
            <p:spPr bwMode="auto">
              <a:xfrm>
                <a:off x="5478761" y="2582583"/>
                <a:ext cx="1085718" cy="468000"/>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Exploitation </a:t>
                </a:r>
              </a:p>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minière</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7" name="Rectangle 40">
                <a:extLst>
                  <a:ext uri="{FF2B5EF4-FFF2-40B4-BE49-F238E27FC236}">
                    <a16:creationId xmlns:a16="http://schemas.microsoft.com/office/drawing/2014/main" id="{41BCCEFD-B151-D94F-80D3-E713FEE9D98F}"/>
                  </a:ext>
                </a:extLst>
              </p:cNvPr>
              <p:cNvSpPr>
                <a:spLocks noChangeArrowheads="1"/>
              </p:cNvSpPr>
              <p:nvPr/>
            </p:nvSpPr>
            <p:spPr bwMode="auto">
              <a:xfrm>
                <a:off x="6662842" y="3411285"/>
                <a:ext cx="1167171" cy="468000"/>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Matériaux</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8" name="Rectangle 15">
                <a:extLst>
                  <a:ext uri="{FF2B5EF4-FFF2-40B4-BE49-F238E27FC236}">
                    <a16:creationId xmlns:a16="http://schemas.microsoft.com/office/drawing/2014/main" id="{1315E3BA-2A16-D647-8501-8524ACD2B601}"/>
                  </a:ext>
                </a:extLst>
              </p:cNvPr>
              <p:cNvSpPr>
                <a:spLocks noChangeArrowheads="1"/>
              </p:cNvSpPr>
              <p:nvPr/>
            </p:nvSpPr>
            <p:spPr bwMode="auto">
              <a:xfrm>
                <a:off x="6263633" y="4239987"/>
                <a:ext cx="2449801" cy="468000"/>
              </a:xfrm>
              <a:prstGeom prst="roundRect">
                <a:avLst/>
              </a:prstGeom>
              <a:solidFill>
                <a:srgbClr val="B53541">
                  <a:alpha val="50588"/>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Chaleur à usage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thermique</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9" name="Rectangle 16">
                <a:extLst>
                  <a:ext uri="{FF2B5EF4-FFF2-40B4-BE49-F238E27FC236}">
                    <a16:creationId xmlns:a16="http://schemas.microsoft.com/office/drawing/2014/main" id="{BD857ED6-E6D3-E542-B276-1261AC8E3B8A}"/>
                  </a:ext>
                </a:extLst>
              </p:cNvPr>
              <p:cNvSpPr>
                <a:spLocks noChangeArrowheads="1"/>
              </p:cNvSpPr>
              <p:nvPr/>
            </p:nvSpPr>
            <p:spPr bwMode="auto">
              <a:xfrm>
                <a:off x="9706833" y="4239987"/>
                <a:ext cx="1469818" cy="468000"/>
              </a:xfrm>
              <a:prstGeom prst="roundRect">
                <a:avLst/>
              </a:prstGeom>
              <a:solidFill>
                <a:srgbClr val="B53541">
                  <a:alpha val="50588"/>
                </a:srgbClr>
              </a:solidFill>
              <a:ln w="9525">
                <a:noFill/>
                <a:miter lim="800000"/>
                <a:headEnd/>
                <a:tailEnd/>
              </a:ln>
              <a:effectLst/>
            </p:spPr>
            <p:txBody>
              <a:bodyPr wrap="none" lIns="91440" tIns="45720" rIns="91440" bIns="45720" anchor="ctr"/>
              <a:lstStyle/>
              <a:p>
                <a:pPr algn="ctr"/>
                <a:r>
                  <a:rPr lang="en-US" sz="1100" dirty="0">
                    <a:latin typeface="Open Sans Light"/>
                    <a:ea typeface="Open Sans Light" panose="020B0306030504020204" pitchFamily="34" charset="0"/>
                    <a:cs typeface="Open Sans Light" panose="020B0306030504020204" pitchFamily="34" charset="0"/>
                  </a:rPr>
                  <a:t>force </a:t>
                </a:r>
              </a:p>
              <a:p>
                <a:pPr algn="ctr"/>
                <a:r>
                  <a:rPr lang="en-US" sz="1100" dirty="0" err="1">
                    <a:latin typeface="Open Sans Light"/>
                    <a:ea typeface="Open Sans Light" panose="020B0306030504020204" pitchFamily="34" charset="0"/>
                    <a:cs typeface="Open Sans Light" panose="020B0306030504020204" pitchFamily="34" charset="0"/>
                  </a:rPr>
                  <a:t>motrice</a:t>
                </a:r>
                <a:endParaRPr lang="en-US" sz="1100" dirty="0">
                  <a:latin typeface="Open Sans Light"/>
                  <a:ea typeface="Open Sans Light" panose="020B0306030504020204" pitchFamily="34" charset="0"/>
                  <a:cs typeface="Open Sans Light" panose="020B0306030504020204" pitchFamily="34" charset="0"/>
                </a:endParaRPr>
              </a:p>
            </p:txBody>
          </p:sp>
          <p:sp>
            <p:nvSpPr>
              <p:cNvPr id="110" name="Rectangle 5">
                <a:extLst>
                  <a:ext uri="{FF2B5EF4-FFF2-40B4-BE49-F238E27FC236}">
                    <a16:creationId xmlns:a16="http://schemas.microsoft.com/office/drawing/2014/main" id="{645F8605-9C2F-CC44-95CD-130F6F87AB8D}"/>
                  </a:ext>
                </a:extLst>
              </p:cNvPr>
              <p:cNvSpPr>
                <a:spLocks noChangeArrowheads="1"/>
              </p:cNvSpPr>
              <p:nvPr/>
            </p:nvSpPr>
            <p:spPr bwMode="auto">
              <a:xfrm>
                <a:off x="2755751" y="5068689"/>
                <a:ext cx="1799352"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Matières </a:t>
                </a:r>
              </a:p>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premières/coke</a:t>
                </a:r>
              </a:p>
            </p:txBody>
          </p:sp>
          <p:sp>
            <p:nvSpPr>
              <p:cNvPr id="111" name="Rectangle 7">
                <a:extLst>
                  <a:ext uri="{FF2B5EF4-FFF2-40B4-BE49-F238E27FC236}">
                    <a16:creationId xmlns:a16="http://schemas.microsoft.com/office/drawing/2014/main" id="{7FCBEC49-27B3-9849-847B-65F26C5B86E8}"/>
                  </a:ext>
                </a:extLst>
              </p:cNvPr>
              <p:cNvSpPr>
                <a:spLocks noChangeArrowheads="1"/>
              </p:cNvSpPr>
              <p:nvPr/>
            </p:nvSpPr>
            <p:spPr bwMode="auto">
              <a:xfrm>
                <a:off x="4625659"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Solaire</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thermique</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2" name="Rectangle 8">
                <a:extLst>
                  <a:ext uri="{FF2B5EF4-FFF2-40B4-BE49-F238E27FC236}">
                    <a16:creationId xmlns:a16="http://schemas.microsoft.com/office/drawing/2014/main" id="{2046E764-14E1-CA4D-86EB-87B42896F46C}"/>
                  </a:ext>
                </a:extLst>
              </p:cNvPr>
              <p:cNvSpPr>
                <a:spLocks noChangeArrowheads="1"/>
              </p:cNvSpPr>
              <p:nvPr/>
            </p:nvSpPr>
            <p:spPr bwMode="auto">
              <a:xfrm>
                <a:off x="6205953"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Combustibles </a:t>
                </a:r>
              </a:p>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fossiles</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Rectangle 9">
                <a:extLst>
                  <a:ext uri="{FF2B5EF4-FFF2-40B4-BE49-F238E27FC236}">
                    <a16:creationId xmlns:a16="http://schemas.microsoft.com/office/drawing/2014/main" id="{CA896C03-A0C6-734B-820B-430C145B88C9}"/>
                  </a:ext>
                </a:extLst>
              </p:cNvPr>
              <p:cNvSpPr>
                <a:spLocks noChangeArrowheads="1"/>
              </p:cNvSpPr>
              <p:nvPr/>
            </p:nvSpPr>
            <p:spPr bwMode="auto">
              <a:xfrm>
                <a:off x="7744640" y="5897392"/>
                <a:ext cx="3412425"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Biomasse</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traditionnelle</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et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moderne</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4" name="Rectangle 10">
                <a:extLst>
                  <a:ext uri="{FF2B5EF4-FFF2-40B4-BE49-F238E27FC236}">
                    <a16:creationId xmlns:a16="http://schemas.microsoft.com/office/drawing/2014/main" id="{B2E87415-7EA3-5B48-9E7D-72CAC17FA106}"/>
                  </a:ext>
                </a:extLst>
              </p:cNvPr>
              <p:cNvSpPr>
                <a:spLocks noChangeArrowheads="1"/>
              </p:cNvSpPr>
              <p:nvPr/>
            </p:nvSpPr>
            <p:spPr bwMode="auto">
              <a:xfrm>
                <a:off x="4605837" y="5068689"/>
                <a:ext cx="1079731"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L'électricité</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6" name="Rectangle 11">
                <a:extLst>
                  <a:ext uri="{FF2B5EF4-FFF2-40B4-BE49-F238E27FC236}">
                    <a16:creationId xmlns:a16="http://schemas.microsoft.com/office/drawing/2014/main" id="{1E3C3039-A2AD-814F-9DB2-7B987820F00D}"/>
                  </a:ext>
                </a:extLst>
              </p:cNvPr>
              <p:cNvSpPr>
                <a:spLocks noChangeArrowheads="1"/>
              </p:cNvSpPr>
              <p:nvPr/>
            </p:nvSpPr>
            <p:spPr bwMode="auto">
              <a:xfrm>
                <a:off x="5838654" y="5068689"/>
                <a:ext cx="1229605"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Pompe</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à </a:t>
                </a:r>
              </a:p>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chaleur</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7" name="Rectangle 12">
                <a:extLst>
                  <a:ext uri="{FF2B5EF4-FFF2-40B4-BE49-F238E27FC236}">
                    <a16:creationId xmlns:a16="http://schemas.microsoft.com/office/drawing/2014/main" id="{F4058661-B4A8-7C4F-B774-DD2B0B8B7539}"/>
                  </a:ext>
                </a:extLst>
              </p:cNvPr>
              <p:cNvSpPr>
                <a:spLocks noChangeArrowheads="1"/>
              </p:cNvSpPr>
              <p:nvPr/>
            </p:nvSpPr>
            <p:spPr bwMode="auto">
              <a:xfrm>
                <a:off x="7118299" y="5068689"/>
                <a:ext cx="2588535"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Chaleur issue de </a:t>
                </a:r>
              </a:p>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la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cogénération</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8" name="Rectangle 13">
                <a:extLst>
                  <a:ext uri="{FF2B5EF4-FFF2-40B4-BE49-F238E27FC236}">
                    <a16:creationId xmlns:a16="http://schemas.microsoft.com/office/drawing/2014/main" id="{77D8C541-94D8-A642-B787-B465133D9FBF}"/>
                  </a:ext>
                </a:extLst>
              </p:cNvPr>
              <p:cNvSpPr>
                <a:spLocks noChangeArrowheads="1"/>
              </p:cNvSpPr>
              <p:nvPr/>
            </p:nvSpPr>
            <p:spPr bwMode="auto">
              <a:xfrm>
                <a:off x="9765124" y="5068689"/>
                <a:ext cx="1411527" cy="468000"/>
              </a:xfrm>
              <a:prstGeom prst="roundRect">
                <a:avLst/>
              </a:prstGeom>
              <a:solidFill>
                <a:srgbClr val="66C8FF">
                  <a:alpha val="51373"/>
                </a:srgbClr>
              </a:solidFill>
              <a:ln w="9525">
                <a:noFill/>
                <a:miter lim="800000"/>
                <a:headEnd/>
                <a:tailEnd/>
              </a:ln>
              <a:effectLst/>
            </p:spPr>
            <p:txBody>
              <a:bodyPr wrap="none" lIns="91440" tIns="45720" rIns="91440" bIns="45720" anchor="ctr"/>
              <a:lstStyle/>
              <a:p>
                <a:pPr algn="ctr"/>
                <a:r>
                  <a:rPr lang="en-US" sz="1100" dirty="0">
                    <a:latin typeface="Open Sans Light"/>
                    <a:ea typeface="Open Sans Light" panose="020B0306030504020204" pitchFamily="34" charset="0"/>
                    <a:cs typeface="Open Sans Light" panose="020B0306030504020204" pitchFamily="34" charset="0"/>
                  </a:rPr>
                  <a:t>Carburant á </a:t>
                </a:r>
              </a:p>
              <a:p>
                <a:pPr algn="ctr"/>
                <a:r>
                  <a:rPr lang="en-US" sz="1100" dirty="0" err="1">
                    <a:latin typeface="Open Sans Light"/>
                    <a:ea typeface="Open Sans Light" panose="020B0306030504020204" pitchFamily="34" charset="0"/>
                    <a:cs typeface="Open Sans Light" panose="020B0306030504020204" pitchFamily="34" charset="0"/>
                  </a:rPr>
                  <a:t>moteur</a:t>
                </a:r>
                <a:endParaRPr lang="en-US" sz="1100" dirty="0">
                  <a:latin typeface="Open Sans Light"/>
                  <a:ea typeface="Open Sans Light" panose="020B0306030504020204" pitchFamily="34" charset="0"/>
                  <a:cs typeface="Open Sans Light" panose="020B0306030504020204" pitchFamily="34" charset="0"/>
                </a:endParaRPr>
              </a:p>
            </p:txBody>
          </p:sp>
          <p:sp>
            <p:nvSpPr>
              <p:cNvPr id="119" name="Rectangle 14">
                <a:extLst>
                  <a:ext uri="{FF2B5EF4-FFF2-40B4-BE49-F238E27FC236}">
                    <a16:creationId xmlns:a16="http://schemas.microsoft.com/office/drawing/2014/main" id="{150FFF89-AA27-4E4B-B9D8-5F0624E800AF}"/>
                  </a:ext>
                </a:extLst>
              </p:cNvPr>
              <p:cNvSpPr>
                <a:spLocks noChangeArrowheads="1"/>
              </p:cNvSpPr>
              <p:nvPr/>
            </p:nvSpPr>
            <p:spPr bwMode="auto">
              <a:xfrm>
                <a:off x="3059816" y="590082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Chauffage</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urbain</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0" name="Straight Connector 119">
                <a:extLst>
                  <a:ext uri="{FF2B5EF4-FFF2-40B4-BE49-F238E27FC236}">
                    <a16:creationId xmlns:a16="http://schemas.microsoft.com/office/drawing/2014/main" id="{49360051-CE4C-484D-86E0-8B267233AF02}"/>
                  </a:ext>
                </a:extLst>
              </p:cNvPr>
              <p:cNvCxnSpPr>
                <a:cxnSpLocks/>
              </p:cNvCxnSpPr>
              <p:nvPr/>
            </p:nvCxnSpPr>
            <p:spPr>
              <a:xfrm flipV="1">
                <a:off x="3819932" y="5713822"/>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18D2459-2F20-5841-A968-11544C770251}"/>
                  </a:ext>
                </a:extLst>
              </p:cNvPr>
              <p:cNvCxnSpPr>
                <a:cxnSpLocks/>
              </p:cNvCxnSpPr>
              <p:nvPr/>
            </p:nvCxnSpPr>
            <p:spPr>
              <a:xfrm>
                <a:off x="931419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4EC545C-0585-9B4F-B85E-932B6396BC61}"/>
                  </a:ext>
                </a:extLst>
              </p:cNvPr>
              <p:cNvCxnSpPr>
                <a:cxnSpLocks/>
              </p:cNvCxnSpPr>
              <p:nvPr/>
            </p:nvCxnSpPr>
            <p:spPr>
              <a:xfrm>
                <a:off x="694112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20E8A74-1E61-6043-BA3F-ED279F3AAE26}"/>
                  </a:ext>
                </a:extLst>
              </p:cNvPr>
              <p:cNvCxnSpPr>
                <a:cxnSpLocks/>
              </p:cNvCxnSpPr>
              <p:nvPr/>
            </p:nvCxnSpPr>
            <p:spPr>
              <a:xfrm>
                <a:off x="5347920"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291BFE8-FE5C-E149-8B15-F2C277990A67}"/>
                  </a:ext>
                </a:extLst>
              </p:cNvPr>
              <p:cNvCxnSpPr>
                <a:cxnSpLocks/>
              </p:cNvCxnSpPr>
              <p:nvPr/>
            </p:nvCxnSpPr>
            <p:spPr>
              <a:xfrm>
                <a:off x="3819932" y="5713354"/>
                <a:ext cx="54942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A77DC57-4653-914F-949F-E0E2735A757E}"/>
                  </a:ext>
                </a:extLst>
              </p:cNvPr>
              <p:cNvCxnSpPr>
                <a:cxnSpLocks/>
              </p:cNvCxnSpPr>
              <p:nvPr/>
            </p:nvCxnSpPr>
            <p:spPr>
              <a:xfrm flipV="1">
                <a:off x="5759442" y="4911089"/>
                <a:ext cx="0" cy="802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90FAB1F-36C5-B545-8CC9-2A3CFCA32D16}"/>
                  </a:ext>
                </a:extLst>
              </p:cNvPr>
              <p:cNvCxnSpPr>
                <a:cxnSpLocks/>
              </p:cNvCxnSpPr>
              <p:nvPr/>
            </p:nvCxnSpPr>
            <p:spPr>
              <a:xfrm flipV="1">
                <a:off x="5158058"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D2B8183-E785-7548-9148-250E1F35F57A}"/>
                  </a:ext>
                </a:extLst>
              </p:cNvPr>
              <p:cNvCxnSpPr>
                <a:cxnSpLocks/>
              </p:cNvCxnSpPr>
              <p:nvPr/>
            </p:nvCxnSpPr>
            <p:spPr>
              <a:xfrm flipV="1">
                <a:off x="6449614"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B66418C-DE74-194F-ABAF-37A195FD515E}"/>
                  </a:ext>
                </a:extLst>
              </p:cNvPr>
              <p:cNvCxnSpPr>
                <a:cxnSpLocks/>
              </p:cNvCxnSpPr>
              <p:nvPr/>
            </p:nvCxnSpPr>
            <p:spPr>
              <a:xfrm flipV="1">
                <a:off x="8406266"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BBC8EFF-061B-DE40-ABC8-8F012E203EB3}"/>
                  </a:ext>
                </a:extLst>
              </p:cNvPr>
              <p:cNvCxnSpPr>
                <a:cxnSpLocks/>
              </p:cNvCxnSpPr>
              <p:nvPr/>
            </p:nvCxnSpPr>
            <p:spPr>
              <a:xfrm flipH="1">
                <a:off x="5158059" y="4911089"/>
                <a:ext cx="3256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B830DC45-64B8-A249-B0DF-D008C264705C}"/>
                  </a:ext>
                </a:extLst>
              </p:cNvPr>
              <p:cNvCxnSpPr>
                <a:cxnSpLocks/>
                <a:endCxn id="108" idx="2"/>
              </p:cNvCxnSpPr>
              <p:nvPr/>
            </p:nvCxnSpPr>
            <p:spPr>
              <a:xfrm flipH="1" flipV="1">
                <a:off x="7488534" y="4707987"/>
                <a:ext cx="0"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252554E1-886B-324F-92CB-99DA91BEA9C3}"/>
                  </a:ext>
                </a:extLst>
              </p:cNvPr>
              <p:cNvCxnSpPr>
                <a:cxnSpLocks/>
                <a:stCxn id="118" idx="0"/>
                <a:endCxn id="109" idx="2"/>
              </p:cNvCxnSpPr>
              <p:nvPr/>
            </p:nvCxnSpPr>
            <p:spPr>
              <a:xfrm flipH="1" flipV="1">
                <a:off x="10441743" y="4707987"/>
                <a:ext cx="0" cy="3607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7CED31CA-173D-C646-85CF-B07D68649448}"/>
                  </a:ext>
                </a:extLst>
              </p:cNvPr>
              <p:cNvCxnSpPr>
                <a:cxnSpLocks/>
              </p:cNvCxnSpPr>
              <p:nvPr/>
            </p:nvCxnSpPr>
            <p:spPr>
              <a:xfrm flipV="1">
                <a:off x="4818719" y="4701529"/>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FFA1B0A-A5BE-894D-84A6-9A80D6E6DD9A}"/>
                  </a:ext>
                </a:extLst>
              </p:cNvPr>
              <p:cNvCxnSpPr>
                <a:cxnSpLocks/>
              </p:cNvCxnSpPr>
              <p:nvPr/>
            </p:nvCxnSpPr>
            <p:spPr>
              <a:xfrm flipH="1" flipV="1">
                <a:off x="3356686" y="4049887"/>
                <a:ext cx="7310535" cy="194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FB2941FF-4DA2-F94E-A2A3-F2C19278D708}"/>
                  </a:ext>
                </a:extLst>
              </p:cNvPr>
              <p:cNvCxnSpPr>
                <a:cxnSpLocks/>
              </p:cNvCxnSpPr>
              <p:nvPr/>
            </p:nvCxnSpPr>
            <p:spPr>
              <a:xfrm>
                <a:off x="3372058" y="3055069"/>
                <a:ext cx="0"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9BBE6322-6621-A849-A9AE-D5826AB7A5A6}"/>
                  </a:ext>
                </a:extLst>
              </p:cNvPr>
              <p:cNvCxnSpPr>
                <a:cxnSpLocks/>
              </p:cNvCxnSpPr>
              <p:nvPr/>
            </p:nvCxnSpPr>
            <p:spPr>
              <a:xfrm flipH="1">
                <a:off x="4752658"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55AAFE87-B4A1-1B4D-ACD7-A04688AF2349}"/>
                  </a:ext>
                </a:extLst>
              </p:cNvPr>
              <p:cNvCxnSpPr>
                <a:cxnSpLocks/>
              </p:cNvCxnSpPr>
              <p:nvPr/>
            </p:nvCxnSpPr>
            <p:spPr>
              <a:xfrm flipH="1">
                <a:off x="5981196"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C9481C4-7170-BC41-A573-30B21BAD71FD}"/>
                  </a:ext>
                </a:extLst>
              </p:cNvPr>
              <p:cNvCxnSpPr>
                <a:cxnSpLocks/>
              </p:cNvCxnSpPr>
              <p:nvPr/>
            </p:nvCxnSpPr>
            <p:spPr>
              <a:xfrm flipH="1" flipV="1">
                <a:off x="7238395" y="3230934"/>
                <a:ext cx="34111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89DAA3A-9D30-3D49-AD4E-A8AB2B047ABD}"/>
                  </a:ext>
                </a:extLst>
              </p:cNvPr>
              <p:cNvCxnSpPr>
                <a:cxnSpLocks/>
              </p:cNvCxnSpPr>
              <p:nvPr/>
            </p:nvCxnSpPr>
            <p:spPr>
              <a:xfrm>
                <a:off x="9016980" y="304756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5A21ADE-92E7-ED47-ABE6-626A75E5132E}"/>
                  </a:ext>
                </a:extLst>
              </p:cNvPr>
              <p:cNvCxnSpPr>
                <a:cxnSpLocks/>
              </p:cNvCxnSpPr>
              <p:nvPr/>
            </p:nvCxnSpPr>
            <p:spPr>
              <a:xfrm>
                <a:off x="7246427" y="3237488"/>
                <a:ext cx="1"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786351B-42BB-714C-B15D-87D5EF9407A4}"/>
                  </a:ext>
                </a:extLst>
              </p:cNvPr>
              <p:cNvCxnSpPr>
                <a:cxnSpLocks/>
              </p:cNvCxnSpPr>
              <p:nvPr/>
            </p:nvCxnSpPr>
            <p:spPr>
              <a:xfrm>
                <a:off x="8381584"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3C605D-FAA7-3648-8171-3F6D76040F3C}"/>
                  </a:ext>
                </a:extLst>
              </p:cNvPr>
              <p:cNvCxnSpPr>
                <a:cxnSpLocks/>
              </p:cNvCxnSpPr>
              <p:nvPr/>
            </p:nvCxnSpPr>
            <p:spPr>
              <a:xfrm>
                <a:off x="10651896"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CE28D35-29AD-224B-8D1F-543483131A5D}"/>
                  </a:ext>
                </a:extLst>
              </p:cNvPr>
              <p:cNvCxnSpPr>
                <a:cxnSpLocks/>
              </p:cNvCxnSpPr>
              <p:nvPr/>
            </p:nvCxnSpPr>
            <p:spPr>
              <a:xfrm>
                <a:off x="9516741"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42BB2148-3E22-C04A-85D5-33E41874A6FE}"/>
                  </a:ext>
                </a:extLst>
              </p:cNvPr>
              <p:cNvCxnSpPr>
                <a:cxnSpLocks/>
              </p:cNvCxnSpPr>
              <p:nvPr/>
            </p:nvCxnSpPr>
            <p:spPr>
              <a:xfrm flipH="1">
                <a:off x="7246427" y="388477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6DF5673C-65E0-6B40-B998-E1DD7F1855B5}"/>
                  </a:ext>
                </a:extLst>
              </p:cNvPr>
              <p:cNvCxnSpPr>
                <a:cxnSpLocks/>
              </p:cNvCxnSpPr>
              <p:nvPr/>
            </p:nvCxnSpPr>
            <p:spPr>
              <a:xfrm flipH="1">
                <a:off x="8381584"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6C1C5246-AFC7-474B-BE58-7DD97716E64C}"/>
                  </a:ext>
                </a:extLst>
              </p:cNvPr>
              <p:cNvCxnSpPr>
                <a:cxnSpLocks/>
              </p:cNvCxnSpPr>
              <p:nvPr/>
            </p:nvCxnSpPr>
            <p:spPr>
              <a:xfrm flipH="1">
                <a:off x="9516740"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D5A72EF-4C4F-294B-9530-19BA2DA144EC}"/>
                  </a:ext>
                </a:extLst>
              </p:cNvPr>
              <p:cNvCxnSpPr>
                <a:cxnSpLocks/>
              </p:cNvCxnSpPr>
              <p:nvPr/>
            </p:nvCxnSpPr>
            <p:spPr>
              <a:xfrm flipH="1">
                <a:off x="10648995" y="387796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2B4F2EC4-C16B-A041-BF1C-EE9552F3E78F}"/>
                  </a:ext>
                </a:extLst>
              </p:cNvPr>
              <p:cNvCxnSpPr>
                <a:cxnSpLocks/>
              </p:cNvCxnSpPr>
              <p:nvPr/>
            </p:nvCxnSpPr>
            <p:spPr>
              <a:xfrm flipH="1">
                <a:off x="10441741" y="408898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4B8D1261-8E76-5A4C-A519-EC4F0639BBF3}"/>
                  </a:ext>
                </a:extLst>
              </p:cNvPr>
              <p:cNvCxnSpPr>
                <a:cxnSpLocks/>
              </p:cNvCxnSpPr>
              <p:nvPr/>
            </p:nvCxnSpPr>
            <p:spPr>
              <a:xfrm flipH="1">
                <a:off x="7551755" y="4081355"/>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1A5B3C21-4069-6442-8E0B-95DB611F3AD2}"/>
                  </a:ext>
                </a:extLst>
              </p:cNvPr>
              <p:cNvCxnSpPr>
                <a:cxnSpLocks/>
              </p:cNvCxnSpPr>
              <p:nvPr/>
            </p:nvCxnSpPr>
            <p:spPr>
              <a:xfrm flipH="1">
                <a:off x="4108553" y="405645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Text Box 31">
                <a:extLst>
                  <a:ext uri="{FF2B5EF4-FFF2-40B4-BE49-F238E27FC236}">
                    <a16:creationId xmlns:a16="http://schemas.microsoft.com/office/drawing/2014/main" id="{EA520D9B-647C-8443-A6C8-7D671C42C1D6}"/>
                  </a:ext>
                </a:extLst>
              </p:cNvPr>
              <p:cNvSpPr txBox="1">
                <a:spLocks noChangeArrowheads="1"/>
              </p:cNvSpPr>
              <p:nvPr/>
            </p:nvSpPr>
            <p:spPr bwMode="auto">
              <a:xfrm>
                <a:off x="917808" y="5094015"/>
                <a:ext cx="1778834" cy="574601"/>
              </a:xfrm>
              <a:prstGeom prst="roundRect">
                <a:avLst/>
              </a:prstGeom>
              <a:noFill/>
              <a:ln w="9525">
                <a:noFill/>
                <a:miter lim="800000"/>
                <a:headEnd/>
                <a:tailEnd/>
              </a:ln>
              <a:effectLst/>
            </p:spPr>
            <p:txBody>
              <a:bodyPr wrap="square">
                <a:spAutoFit/>
              </a:bodyPr>
              <a:lstStyle/>
              <a:p>
                <a:pPr>
                  <a:spcBef>
                    <a:spcPct val="50000"/>
                  </a:spcBef>
                </a:pPr>
                <a:r>
                  <a:rPr lang="en-US" sz="1200" dirty="0" err="1">
                    <a:latin typeface="Open Sans Light" panose="020B0306030504020204" pitchFamily="34" charset="0"/>
                    <a:ea typeface="Open Sans Light" panose="020B0306030504020204" pitchFamily="34" charset="0"/>
                    <a:cs typeface="Open Sans Light" panose="020B0306030504020204" pitchFamily="34" charset="0"/>
                  </a:rPr>
                  <a:t>Forme</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rPr>
                  <a:t>d'énergie</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 finale</a:t>
                </a:r>
              </a:p>
            </p:txBody>
          </p:sp>
        </p:grpSp>
        <p:sp>
          <p:nvSpPr>
            <p:cNvPr id="90" name="Rectangle 39">
              <a:extLst>
                <a:ext uri="{FF2B5EF4-FFF2-40B4-BE49-F238E27FC236}">
                  <a16:creationId xmlns:a16="http://schemas.microsoft.com/office/drawing/2014/main" id="{A0D4ABC8-4A86-624E-824A-6DA2B08465C0}"/>
                </a:ext>
              </a:extLst>
            </p:cNvPr>
            <p:cNvSpPr>
              <a:spLocks noChangeArrowheads="1"/>
            </p:cNvSpPr>
            <p:nvPr/>
          </p:nvSpPr>
          <p:spPr bwMode="auto">
            <a:xfrm>
              <a:off x="6021620" y="1884278"/>
              <a:ext cx="1085718" cy="453516"/>
            </a:xfrm>
            <a:prstGeom prst="roundRect">
              <a:avLst/>
            </a:prstGeom>
            <a:solidFill>
              <a:srgbClr val="A5A5A5">
                <a:alpha val="50196"/>
              </a:srgbClr>
            </a:solidFill>
            <a:ln w="9525">
              <a:noFill/>
              <a:miter lim="800000"/>
              <a:headEnd/>
              <a:tailEnd/>
            </a:ln>
            <a:effectLst/>
          </p:spPr>
          <p:txBody>
            <a:bodyPr wrap="none" anchor="ctr"/>
            <a:lstStyle/>
            <a:p>
              <a:pPr algn="ctr"/>
              <a:r>
                <a:rPr lang="en-US" sz="1200" dirty="0" err="1">
                  <a:latin typeface="Open Sans Light" panose="020B0306030504020204" pitchFamily="34" charset="0"/>
                  <a:ea typeface="Open Sans Light" panose="020B0306030504020204" pitchFamily="34" charset="0"/>
                  <a:cs typeface="Open Sans Light" panose="020B0306030504020204" pitchFamily="34" charset="0"/>
                </a:rPr>
                <a:t>L'industrie</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91" name="Straight Connector 90">
              <a:extLst>
                <a:ext uri="{FF2B5EF4-FFF2-40B4-BE49-F238E27FC236}">
                  <a16:creationId xmlns:a16="http://schemas.microsoft.com/office/drawing/2014/main" id="{879292FB-88C5-054C-A0C8-756BC33BE6EF}"/>
                </a:ext>
              </a:extLst>
            </p:cNvPr>
            <p:cNvCxnSpPr>
              <a:cxnSpLocks/>
            </p:cNvCxnSpPr>
            <p:nvPr/>
          </p:nvCxnSpPr>
          <p:spPr>
            <a:xfrm flipH="1">
              <a:off x="3372058" y="2525459"/>
              <a:ext cx="564492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62B5D7EE-FB70-684F-82B0-E5CB04B732AD}"/>
                </a:ext>
              </a:extLst>
            </p:cNvPr>
            <p:cNvCxnSpPr>
              <a:cxnSpLocks/>
            </p:cNvCxnSpPr>
            <p:nvPr/>
          </p:nvCxnSpPr>
          <p:spPr>
            <a:xfrm flipH="1">
              <a:off x="8998487" y="2540808"/>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CFB2BE4-575B-FD4F-BB60-7D78EB6AB887}"/>
                </a:ext>
              </a:extLst>
            </p:cNvPr>
            <p:cNvCxnSpPr>
              <a:cxnSpLocks/>
            </p:cNvCxnSpPr>
            <p:nvPr/>
          </p:nvCxnSpPr>
          <p:spPr>
            <a:xfrm flipH="1">
              <a:off x="4780683" y="2534335"/>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0847D72-10D0-1D4B-9A4C-D18A055ACD82}"/>
                </a:ext>
              </a:extLst>
            </p:cNvPr>
            <p:cNvCxnSpPr>
              <a:cxnSpLocks/>
            </p:cNvCxnSpPr>
            <p:nvPr/>
          </p:nvCxnSpPr>
          <p:spPr>
            <a:xfrm flipH="1">
              <a:off x="3391011" y="2538321"/>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DA847DE-47C8-4D44-A12F-6DCEEDCAC95C}"/>
                </a:ext>
              </a:extLst>
            </p:cNvPr>
            <p:cNvCxnSpPr>
              <a:cxnSpLocks/>
            </p:cNvCxnSpPr>
            <p:nvPr/>
          </p:nvCxnSpPr>
          <p:spPr>
            <a:xfrm flipH="1">
              <a:off x="6021620" y="2527416"/>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D4C990BB-ABBD-3242-8F89-D5B81619B797}"/>
                </a:ext>
              </a:extLst>
            </p:cNvPr>
            <p:cNvCxnSpPr>
              <a:cxnSpLocks/>
            </p:cNvCxnSpPr>
            <p:nvPr/>
          </p:nvCxnSpPr>
          <p:spPr>
            <a:xfrm flipH="1">
              <a:off x="6568271" y="2340833"/>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13</a:t>
            </a:fld>
            <a:endParaRPr lang="en-US" altLang="en-US" sz="1400" b="1">
              <a:solidFill>
                <a:schemeClr val="bg1"/>
              </a:solidFill>
              <a:latin typeface="Open Sans ExtraBold"/>
              <a:ea typeface="Open Sans ExtraBold"/>
              <a:cs typeface="Open Sans ExtraBold"/>
            </a:endParaRPr>
          </a:p>
        </p:txBody>
      </p:sp>
      <p:sp>
        <p:nvSpPr>
          <p:cNvPr id="2" name="Google Shape;113;p16">
            <a:extLst>
              <a:ext uri="{FF2B5EF4-FFF2-40B4-BE49-F238E27FC236}">
                <a16:creationId xmlns:a16="http://schemas.microsoft.com/office/drawing/2014/main" id="{74B2021A-1010-4D99-B9D5-9CC52DA90370}"/>
              </a:ext>
            </a:extLst>
          </p:cNvPr>
          <p:cNvSpPr txBox="1">
            <a:spLocks noChangeArrowheads="1"/>
          </p:cNvSpPr>
          <p:nvPr/>
        </p:nvSpPr>
        <p:spPr bwMode="auto">
          <a:xfrm>
            <a:off x="856129" y="581365"/>
            <a:ext cx="10304306" cy="87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Session 8.3 </a:t>
            </a:r>
            <a:r>
              <a:rPr lang="en-GB" dirty="0" err="1">
                <a:latin typeface="Open Sans"/>
              </a:rPr>
              <a:t>Exemples</a:t>
            </a:r>
            <a:r>
              <a:rPr lang="en-GB" dirty="0">
                <a:latin typeface="Open Sans"/>
              </a:rPr>
              <a:t> de données </a:t>
            </a:r>
            <a:r>
              <a:rPr lang="en-GB" dirty="0" err="1">
                <a:latin typeface="Open Sans"/>
              </a:rPr>
              <a:t>d'entrée</a:t>
            </a:r>
            <a:endParaRPr lang="en-GB" dirty="0">
              <a:latin typeface="Open Sans"/>
            </a:endParaRPr>
          </a:p>
        </p:txBody>
      </p:sp>
      <p:grpSp>
        <p:nvGrpSpPr>
          <p:cNvPr id="5" name="Group 4">
            <a:extLst>
              <a:ext uri="{FF2B5EF4-FFF2-40B4-BE49-F238E27FC236}">
                <a16:creationId xmlns:a16="http://schemas.microsoft.com/office/drawing/2014/main" id="{67BE8F85-A8B1-4D1B-ACE5-D9A21409E96B}"/>
              </a:ext>
            </a:extLst>
          </p:cNvPr>
          <p:cNvGrpSpPr/>
          <p:nvPr/>
        </p:nvGrpSpPr>
        <p:grpSpPr>
          <a:xfrm>
            <a:off x="7752055" y="1798155"/>
            <a:ext cx="3988549" cy="4600800"/>
            <a:chOff x="7506890" y="1563607"/>
            <a:chExt cx="4174079" cy="4815470"/>
          </a:xfrm>
        </p:grpSpPr>
        <p:pic>
          <p:nvPicPr>
            <p:cNvPr id="77" name="Picture 76" descr="Screen Clipping">
              <a:extLst>
                <a:ext uri="{FF2B5EF4-FFF2-40B4-BE49-F238E27FC236}">
                  <a16:creationId xmlns:a16="http://schemas.microsoft.com/office/drawing/2014/main" id="{CA1E2C3A-703A-5047-B425-BADDFD8176B7}"/>
                </a:ext>
              </a:extLst>
            </p:cNvPr>
            <p:cNvPicPr>
              <a:picLocks noChangeAspect="1"/>
            </p:cNvPicPr>
            <p:nvPr/>
          </p:nvPicPr>
          <p:blipFill rotWithShape="1">
            <a:blip r:embed="rId3">
              <a:extLst>
                <a:ext uri="{28A0092B-C50C-407E-A947-70E740481C1C}">
                  <a14:useLocalDpi xmlns:a14="http://schemas.microsoft.com/office/drawing/2010/main" val="0"/>
                </a:ext>
              </a:extLst>
            </a:blip>
            <a:srcRect l="6925" t="1825" r="10361" b="1"/>
            <a:stretch/>
          </p:blipFill>
          <p:spPr>
            <a:xfrm>
              <a:off x="7506890" y="1563607"/>
              <a:ext cx="4174079" cy="4815470"/>
            </a:xfrm>
            <a:prstGeom prst="rect">
              <a:avLst/>
            </a:prstGeom>
          </p:spPr>
        </p:pic>
        <p:sp>
          <p:nvSpPr>
            <p:cNvPr id="76" name="Rectangle 15">
              <a:extLst>
                <a:ext uri="{FF2B5EF4-FFF2-40B4-BE49-F238E27FC236}">
                  <a16:creationId xmlns:a16="http://schemas.microsoft.com/office/drawing/2014/main" id="{D4B120F9-D762-4DC4-B08E-0E31E80B969D}"/>
                </a:ext>
              </a:extLst>
            </p:cNvPr>
            <p:cNvSpPr>
              <a:spLocks noChangeArrowheads="1"/>
            </p:cNvSpPr>
            <p:nvPr/>
          </p:nvSpPr>
          <p:spPr bwMode="auto">
            <a:xfrm>
              <a:off x="9103266" y="2341147"/>
              <a:ext cx="554665" cy="274406"/>
            </a:xfrm>
            <a:prstGeom prst="roundRect">
              <a:avLst/>
            </a:prstGeom>
            <a:solidFill>
              <a:srgbClr val="B53541">
                <a:alpha val="29804"/>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78" name="Rectangle 15">
              <a:extLst>
                <a:ext uri="{FF2B5EF4-FFF2-40B4-BE49-F238E27FC236}">
                  <a16:creationId xmlns:a16="http://schemas.microsoft.com/office/drawing/2014/main" id="{5B89ABA2-3B36-4C41-83C3-5135CFEFBC05}"/>
                </a:ext>
              </a:extLst>
            </p:cNvPr>
            <p:cNvSpPr>
              <a:spLocks noChangeArrowheads="1"/>
            </p:cNvSpPr>
            <p:nvPr/>
          </p:nvSpPr>
          <p:spPr bwMode="auto">
            <a:xfrm>
              <a:off x="9773577" y="2349558"/>
              <a:ext cx="644502" cy="265996"/>
            </a:xfrm>
            <a:prstGeom prst="roundRect">
              <a:avLst/>
            </a:prstGeom>
            <a:solidFill>
              <a:srgbClr val="B53541">
                <a:alpha val="29804"/>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79" name="Rectangle 15">
              <a:extLst>
                <a:ext uri="{FF2B5EF4-FFF2-40B4-BE49-F238E27FC236}">
                  <a16:creationId xmlns:a16="http://schemas.microsoft.com/office/drawing/2014/main" id="{85B329E6-C71C-4075-AA05-B126A7421B94}"/>
                </a:ext>
              </a:extLst>
            </p:cNvPr>
            <p:cNvSpPr>
              <a:spLocks noChangeArrowheads="1"/>
            </p:cNvSpPr>
            <p:nvPr/>
          </p:nvSpPr>
          <p:spPr bwMode="auto">
            <a:xfrm>
              <a:off x="10519148" y="2349556"/>
              <a:ext cx="554665" cy="265997"/>
            </a:xfrm>
            <a:prstGeom prst="roundRect">
              <a:avLst/>
            </a:prstGeom>
            <a:solidFill>
              <a:srgbClr val="B53541">
                <a:alpha val="29804"/>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18098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60B1B3F-A8DD-42E1-9136-BCB31DAD6E1F}"/>
              </a:ext>
            </a:extLst>
          </p:cNvPr>
          <p:cNvGrpSpPr/>
          <p:nvPr/>
        </p:nvGrpSpPr>
        <p:grpSpPr>
          <a:xfrm>
            <a:off x="7739661" y="1890679"/>
            <a:ext cx="3873271" cy="2713037"/>
            <a:chOff x="7527627" y="2328001"/>
            <a:chExt cx="4091931" cy="2865437"/>
          </a:xfrm>
        </p:grpSpPr>
        <p:grpSp>
          <p:nvGrpSpPr>
            <p:cNvPr id="68" name="Group 67">
              <a:extLst>
                <a:ext uri="{FF2B5EF4-FFF2-40B4-BE49-F238E27FC236}">
                  <a16:creationId xmlns:a16="http://schemas.microsoft.com/office/drawing/2014/main" id="{0962379C-CD95-0C4B-9864-62C682A83E5C}"/>
                </a:ext>
              </a:extLst>
            </p:cNvPr>
            <p:cNvGrpSpPr/>
            <p:nvPr/>
          </p:nvGrpSpPr>
          <p:grpSpPr>
            <a:xfrm>
              <a:off x="7527627" y="2328001"/>
              <a:ext cx="4091931" cy="2865437"/>
              <a:chOff x="1979712" y="3230563"/>
              <a:chExt cx="4657725" cy="2865437"/>
            </a:xfrm>
          </p:grpSpPr>
          <p:pic>
            <p:nvPicPr>
              <p:cNvPr id="69" name="Picture 3">
                <a:extLst>
                  <a:ext uri="{FF2B5EF4-FFF2-40B4-BE49-F238E27FC236}">
                    <a16:creationId xmlns:a16="http://schemas.microsoft.com/office/drawing/2014/main" id="{C665E342-08E1-6246-A99D-A0B249421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230563"/>
                <a:ext cx="4657725"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0" name="Straight Connector 69">
                <a:extLst>
                  <a:ext uri="{FF2B5EF4-FFF2-40B4-BE49-F238E27FC236}">
                    <a16:creationId xmlns:a16="http://schemas.microsoft.com/office/drawing/2014/main" id="{F4ECA80A-AFBA-7542-89ED-94B6A7B7114A}"/>
                  </a:ext>
                </a:extLst>
              </p:cNvPr>
              <p:cNvCxnSpPr/>
              <p:nvPr/>
            </p:nvCxnSpPr>
            <p:spPr bwMode="auto">
              <a:xfrm flipV="1">
                <a:off x="2665884" y="3501008"/>
                <a:ext cx="3384376" cy="1656184"/>
              </a:xfrm>
              <a:prstGeom prst="line">
                <a:avLst/>
              </a:prstGeom>
              <a:solidFill>
                <a:srgbClr val="FF6600"/>
              </a:solidFill>
              <a:ln w="222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4" name="Group 73">
              <a:extLst>
                <a:ext uri="{FF2B5EF4-FFF2-40B4-BE49-F238E27FC236}">
                  <a16:creationId xmlns:a16="http://schemas.microsoft.com/office/drawing/2014/main" id="{F662DFF5-E805-AF43-8C64-3C669157254F}"/>
                </a:ext>
              </a:extLst>
            </p:cNvPr>
            <p:cNvGrpSpPr/>
            <p:nvPr/>
          </p:nvGrpSpPr>
          <p:grpSpPr>
            <a:xfrm>
              <a:off x="8037285" y="2905177"/>
              <a:ext cx="1487231" cy="1233775"/>
              <a:chOff x="6325766" y="4090387"/>
              <a:chExt cx="1487231" cy="1233775"/>
            </a:xfrm>
          </p:grpSpPr>
          <p:sp>
            <p:nvSpPr>
              <p:cNvPr id="77" name="TextBox 76">
                <a:extLst>
                  <a:ext uri="{FF2B5EF4-FFF2-40B4-BE49-F238E27FC236}">
                    <a16:creationId xmlns:a16="http://schemas.microsoft.com/office/drawing/2014/main" id="{7DBFD26C-9601-1946-B022-A2A7BBEA062F}"/>
                  </a:ext>
                </a:extLst>
              </p:cNvPr>
              <p:cNvSpPr txBox="1"/>
              <p:nvPr/>
            </p:nvSpPr>
            <p:spPr>
              <a:xfrm>
                <a:off x="6325766" y="4090387"/>
                <a:ext cx="1487231" cy="390079"/>
              </a:xfrm>
              <a:prstGeom prst="rect">
                <a:avLst/>
              </a:prstGeom>
              <a:noFill/>
            </p:spPr>
            <p:txBody>
              <a:bodyPr wrap="none" lIns="91440" tIns="45720" rIns="91440" bIns="45720" rtlCol="0" anchor="t">
                <a:spAutoFit/>
              </a:bodyPr>
              <a:lstStyle/>
              <a:p>
                <a:r>
                  <a:rPr lang="en-GB" dirty="0">
                    <a:latin typeface="Open Sans Light"/>
                    <a:ea typeface="Open Sans Light" panose="020B0306030504020204" pitchFamily="34" charset="0"/>
                    <a:cs typeface="Open Sans Light" panose="020B0306030504020204" pitchFamily="34" charset="0"/>
                  </a:rPr>
                  <a:t>const. (1.46)</a:t>
                </a:r>
              </a:p>
            </p:txBody>
          </p:sp>
          <p:cxnSp>
            <p:nvCxnSpPr>
              <p:cNvPr id="82" name="Straight Arrow Connector 81">
                <a:extLst>
                  <a:ext uri="{FF2B5EF4-FFF2-40B4-BE49-F238E27FC236}">
                    <a16:creationId xmlns:a16="http://schemas.microsoft.com/office/drawing/2014/main" id="{E61B3C9D-B087-894E-B8A0-CE5B970047D8}"/>
                  </a:ext>
                </a:extLst>
              </p:cNvPr>
              <p:cNvCxnSpPr/>
              <p:nvPr/>
            </p:nvCxnSpPr>
            <p:spPr bwMode="auto">
              <a:xfrm flipH="1">
                <a:off x="6435533" y="4459719"/>
                <a:ext cx="311148" cy="864443"/>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Group 82">
              <a:extLst>
                <a:ext uri="{FF2B5EF4-FFF2-40B4-BE49-F238E27FC236}">
                  <a16:creationId xmlns:a16="http://schemas.microsoft.com/office/drawing/2014/main" id="{928DA07A-03D4-4A45-AAAE-8CD8841A4683}"/>
                </a:ext>
              </a:extLst>
            </p:cNvPr>
            <p:cNvGrpSpPr/>
            <p:nvPr/>
          </p:nvGrpSpPr>
          <p:grpSpPr>
            <a:xfrm>
              <a:off x="9379688" y="3100686"/>
              <a:ext cx="2237205" cy="1106233"/>
              <a:chOff x="7228964" y="3900987"/>
              <a:chExt cx="2237205" cy="1106233"/>
            </a:xfrm>
          </p:grpSpPr>
          <p:sp>
            <p:nvSpPr>
              <p:cNvPr id="84" name="Right Triangle 83">
                <a:extLst>
                  <a:ext uri="{FF2B5EF4-FFF2-40B4-BE49-F238E27FC236}">
                    <a16:creationId xmlns:a16="http://schemas.microsoft.com/office/drawing/2014/main" id="{F1CE5EB7-235D-7A4A-B352-4828B9F4101F}"/>
                  </a:ext>
                </a:extLst>
              </p:cNvPr>
              <p:cNvSpPr/>
              <p:nvPr/>
            </p:nvSpPr>
            <p:spPr bwMode="auto">
              <a:xfrm flipH="1">
                <a:off x="7228964" y="3900987"/>
                <a:ext cx="839490" cy="468000"/>
              </a:xfrm>
              <a:prstGeom prst="rtTriangle">
                <a:avLst/>
              </a:prstGeom>
              <a:noFill/>
              <a:ln w="222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1" name="TextBox 140">
                <a:extLst>
                  <a:ext uri="{FF2B5EF4-FFF2-40B4-BE49-F238E27FC236}">
                    <a16:creationId xmlns:a16="http://schemas.microsoft.com/office/drawing/2014/main" id="{524174E4-0DC9-8A42-A0CF-13CABAFCEDE7}"/>
                  </a:ext>
                </a:extLst>
              </p:cNvPr>
              <p:cNvSpPr txBox="1"/>
              <p:nvPr/>
            </p:nvSpPr>
            <p:spPr>
              <a:xfrm>
                <a:off x="7354986" y="4617141"/>
                <a:ext cx="2111183" cy="390079"/>
              </a:xfrm>
              <a:prstGeom prst="rect">
                <a:avLst/>
              </a:prstGeom>
              <a:noFill/>
            </p:spPr>
            <p:txBody>
              <a:bodyPr wrap="none" lIns="91440" tIns="45720" rIns="91440" bIns="45720" rtlCol="0" anchor="t">
                <a:spAutoFit/>
              </a:bodyPr>
              <a:lstStyle/>
              <a:p>
                <a:r>
                  <a:rPr lang="en-GB" dirty="0">
                    <a:latin typeface="Open Sans Light"/>
                    <a:ea typeface="Open Sans Light" panose="020B0306030504020204" pitchFamily="34" charset="0"/>
                    <a:cs typeface="Open Sans Light" panose="020B0306030504020204" pitchFamily="34" charset="0"/>
                  </a:rPr>
                  <a:t>Pente = var. (1,91)</a:t>
                </a:r>
              </a:p>
            </p:txBody>
          </p:sp>
          <p:cxnSp>
            <p:nvCxnSpPr>
              <p:cNvPr id="142" name="Straight Arrow Connector 141">
                <a:extLst>
                  <a:ext uri="{FF2B5EF4-FFF2-40B4-BE49-F238E27FC236}">
                    <a16:creationId xmlns:a16="http://schemas.microsoft.com/office/drawing/2014/main" id="{65D5F04F-7A84-8E40-81FD-FC76C04C3731}"/>
                  </a:ext>
                </a:extLst>
              </p:cNvPr>
              <p:cNvCxnSpPr/>
              <p:nvPr/>
            </p:nvCxnSpPr>
            <p:spPr bwMode="auto">
              <a:xfrm flipH="1" flipV="1">
                <a:off x="7772042" y="4463511"/>
                <a:ext cx="296412" cy="153630"/>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46" name="Google Shape;115;p16">
            <a:extLst>
              <a:ext uri="{FF2B5EF4-FFF2-40B4-BE49-F238E27FC236}">
                <a16:creationId xmlns:a16="http://schemas.microsoft.com/office/drawing/2014/main" id="{6A4894DA-2A4F-0B41-8250-F52A88D3042F}"/>
              </a:ext>
            </a:extLst>
          </p:cNvPr>
          <p:cNvSpPr txBox="1"/>
          <p:nvPr/>
        </p:nvSpPr>
        <p:spPr>
          <a:xfrm>
            <a:off x="552643" y="1309853"/>
            <a:ext cx="9807332" cy="51814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Industries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sidérurgiques</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et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pétrochimiques</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ajustement</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linéaire</a:t>
            </a:r>
            <a:endPar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Google Shape;113;p16">
            <a:extLst>
              <a:ext uri="{FF2B5EF4-FFF2-40B4-BE49-F238E27FC236}">
                <a16:creationId xmlns:a16="http://schemas.microsoft.com/office/drawing/2014/main" id="{CA8DB663-961F-43C4-A00F-80C2CA020D21}"/>
              </a:ext>
            </a:extLst>
          </p:cNvPr>
          <p:cNvSpPr txBox="1">
            <a:spLocks noChangeArrowheads="1"/>
          </p:cNvSpPr>
          <p:nvPr/>
        </p:nvSpPr>
        <p:spPr bwMode="auto">
          <a:xfrm>
            <a:off x="552643" y="-171260"/>
            <a:ext cx="10991314"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Session 8.3 </a:t>
            </a:r>
            <a:r>
              <a:rPr lang="en-GB" dirty="0" err="1">
                <a:latin typeface="Open Sans"/>
              </a:rPr>
              <a:t>Exemples</a:t>
            </a:r>
            <a:r>
              <a:rPr lang="en-GB" dirty="0">
                <a:latin typeface="Open Sans"/>
              </a:rPr>
              <a:t> de </a:t>
            </a:r>
            <a:r>
              <a:rPr lang="en-GB" dirty="0" err="1">
                <a:latin typeface="Open Sans"/>
              </a:rPr>
              <a:t>données</a:t>
            </a:r>
            <a:r>
              <a:rPr lang="en-GB" dirty="0">
                <a:latin typeface="Open Sans"/>
              </a:rPr>
              <a:t> </a:t>
            </a:r>
            <a:r>
              <a:rPr lang="en-GB" dirty="0" err="1">
                <a:latin typeface="Open Sans"/>
              </a:rPr>
              <a:t>d'entrée</a:t>
            </a:r>
            <a:endParaRPr lang="en-GB" dirty="0">
              <a:latin typeface="Open Sans"/>
            </a:endParaRPr>
          </a:p>
        </p:txBody>
      </p:sp>
      <p:sp>
        <p:nvSpPr>
          <p:cNvPr id="5" name="Slide Number Placeholder 5">
            <a:extLst>
              <a:ext uri="{FF2B5EF4-FFF2-40B4-BE49-F238E27FC236}">
                <a16:creationId xmlns:a16="http://schemas.microsoft.com/office/drawing/2014/main" id="{2BE5A33F-0937-4A60-BBF7-F93F54D8DA6E}"/>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14</a:t>
            </a:fld>
            <a:endParaRPr lang="en-US" altLang="en-US" sz="1400" b="1">
              <a:solidFill>
                <a:schemeClr val="bg1"/>
              </a:solidFill>
              <a:latin typeface="Open Sans ExtraBold"/>
              <a:ea typeface="Open Sans ExtraBold"/>
              <a:cs typeface="Open Sans ExtraBold"/>
            </a:endParaRPr>
          </a:p>
        </p:txBody>
      </p:sp>
      <p:grpSp>
        <p:nvGrpSpPr>
          <p:cNvPr id="78" name="Group 87">
            <a:extLst>
              <a:ext uri="{FF2B5EF4-FFF2-40B4-BE49-F238E27FC236}">
                <a16:creationId xmlns:a16="http://schemas.microsoft.com/office/drawing/2014/main" id="{A3118752-5838-4CCD-AB1C-C0163BB9615C}"/>
              </a:ext>
            </a:extLst>
          </p:cNvPr>
          <p:cNvGrpSpPr/>
          <p:nvPr/>
        </p:nvGrpSpPr>
        <p:grpSpPr>
          <a:xfrm>
            <a:off x="-152275" y="2162900"/>
            <a:ext cx="7795465" cy="4113649"/>
            <a:chOff x="788643" y="1884278"/>
            <a:chExt cx="10718461" cy="4484429"/>
          </a:xfrm>
        </p:grpSpPr>
        <p:grpSp>
          <p:nvGrpSpPr>
            <p:cNvPr id="79" name="Group 88">
              <a:extLst>
                <a:ext uri="{FF2B5EF4-FFF2-40B4-BE49-F238E27FC236}">
                  <a16:creationId xmlns:a16="http://schemas.microsoft.com/office/drawing/2014/main" id="{83D8F398-66B3-4558-A609-3A7634020B32}"/>
                </a:ext>
              </a:extLst>
            </p:cNvPr>
            <p:cNvGrpSpPr/>
            <p:nvPr/>
          </p:nvGrpSpPr>
          <p:grpSpPr>
            <a:xfrm>
              <a:off x="788643" y="2699653"/>
              <a:ext cx="10718461" cy="3669054"/>
              <a:chOff x="788643" y="2582582"/>
              <a:chExt cx="10718461" cy="3786240"/>
            </a:xfrm>
          </p:grpSpPr>
          <p:sp>
            <p:nvSpPr>
              <p:cNvPr id="90" name="Text Box 31">
                <a:extLst>
                  <a:ext uri="{FF2B5EF4-FFF2-40B4-BE49-F238E27FC236}">
                    <a16:creationId xmlns:a16="http://schemas.microsoft.com/office/drawing/2014/main" id="{937E98E0-A0C8-408D-A67C-2C228C5FF4B6}"/>
                  </a:ext>
                </a:extLst>
              </p:cNvPr>
              <p:cNvSpPr txBox="1">
                <a:spLocks noChangeArrowheads="1"/>
              </p:cNvSpPr>
              <p:nvPr/>
            </p:nvSpPr>
            <p:spPr bwMode="auto">
              <a:xfrm>
                <a:off x="930312" y="2637875"/>
                <a:ext cx="1908000" cy="344761"/>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1200" dirty="0">
                    <a:latin typeface="Open Sans Light"/>
                    <a:ea typeface="Open Sans Light" panose="020B0306030504020204" pitchFamily="34" charset="0"/>
                    <a:cs typeface="Open Sans Light" panose="020B0306030504020204" pitchFamily="34" charset="0"/>
                  </a:rPr>
                  <a:t>Sous-</a:t>
                </a:r>
                <a:r>
                  <a:rPr lang="en-US" sz="1200" dirty="0" err="1">
                    <a:latin typeface="Open Sans Light"/>
                    <a:ea typeface="Open Sans Light" panose="020B0306030504020204" pitchFamily="34" charset="0"/>
                    <a:cs typeface="Open Sans Light" panose="020B0306030504020204" pitchFamily="34" charset="0"/>
                  </a:rPr>
                  <a:t>secteur</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1" name="Text Box 31">
                <a:extLst>
                  <a:ext uri="{FF2B5EF4-FFF2-40B4-BE49-F238E27FC236}">
                    <a16:creationId xmlns:a16="http://schemas.microsoft.com/office/drawing/2014/main" id="{31CA3288-A592-4CA8-8630-0D87A3756359}"/>
                  </a:ext>
                </a:extLst>
              </p:cNvPr>
              <p:cNvSpPr txBox="1">
                <a:spLocks noChangeArrowheads="1"/>
              </p:cNvSpPr>
              <p:nvPr/>
            </p:nvSpPr>
            <p:spPr bwMode="auto">
              <a:xfrm>
                <a:off x="788643" y="4268980"/>
                <a:ext cx="1908000" cy="344761"/>
              </a:xfrm>
              <a:prstGeom prst="roundRect">
                <a:avLst/>
              </a:prstGeom>
              <a:noFill/>
              <a:ln w="9525">
                <a:noFill/>
                <a:miter lim="800000"/>
                <a:headEnd/>
                <a:tailEnd/>
              </a:ln>
              <a:effectLst/>
            </p:spPr>
            <p:txBody>
              <a:bodyPr wrap="square">
                <a:spAutoFit/>
              </a:bodyPr>
              <a:lstStyle/>
              <a:p>
                <a:pPr algn="r">
                  <a:spcBef>
                    <a:spcPct val="50000"/>
                  </a:spcBef>
                </a:pPr>
                <a:r>
                  <a:rPr lang="en-US" sz="1200">
                    <a:latin typeface="Open Sans Light" panose="020B0306030504020204" pitchFamily="34" charset="0"/>
                    <a:ea typeface="Open Sans Light" panose="020B0306030504020204" pitchFamily="34" charset="0"/>
                    <a:cs typeface="Open Sans Light" panose="020B0306030504020204" pitchFamily="34" charset="0"/>
                  </a:rPr>
                  <a:t>Utilisation finale</a:t>
                </a:r>
              </a:p>
            </p:txBody>
          </p:sp>
          <p:sp>
            <p:nvSpPr>
              <p:cNvPr id="92" name="Rectangle 4">
                <a:extLst>
                  <a:ext uri="{FF2B5EF4-FFF2-40B4-BE49-F238E27FC236}">
                    <a16:creationId xmlns:a16="http://schemas.microsoft.com/office/drawing/2014/main" id="{501E1150-1F1E-4976-A634-990BE3CAF02D}"/>
                  </a:ext>
                </a:extLst>
              </p:cNvPr>
              <p:cNvSpPr>
                <a:spLocks noChangeArrowheads="1"/>
              </p:cNvSpPr>
              <p:nvPr/>
            </p:nvSpPr>
            <p:spPr bwMode="auto">
              <a:xfrm>
                <a:off x="2755202" y="4239987"/>
                <a:ext cx="2704032" cy="468000"/>
              </a:xfrm>
              <a:prstGeom prst="roundRect">
                <a:avLst/>
              </a:prstGeom>
              <a:solidFill>
                <a:srgbClr val="B53541">
                  <a:alpha val="50588"/>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Utilisation</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spécifique</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de </a:t>
                </a:r>
              </a:p>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l'électricité</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3" name="Rectangle 40">
                <a:extLst>
                  <a:ext uri="{FF2B5EF4-FFF2-40B4-BE49-F238E27FC236}">
                    <a16:creationId xmlns:a16="http://schemas.microsoft.com/office/drawing/2014/main" id="{949C3C44-3847-4D07-83C4-299B271754B7}"/>
                  </a:ext>
                </a:extLst>
              </p:cNvPr>
              <p:cNvSpPr>
                <a:spLocks noChangeArrowheads="1"/>
              </p:cNvSpPr>
              <p:nvPr/>
            </p:nvSpPr>
            <p:spPr bwMode="auto">
              <a:xfrm>
                <a:off x="7460262" y="2582583"/>
                <a:ext cx="2304864" cy="397112"/>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Industrie</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manufacturière</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4" name="Rectangle 3">
                <a:extLst>
                  <a:ext uri="{FF2B5EF4-FFF2-40B4-BE49-F238E27FC236}">
                    <a16:creationId xmlns:a16="http://schemas.microsoft.com/office/drawing/2014/main" id="{DF903444-28D7-47C8-8443-4F2273B18B72}"/>
                  </a:ext>
                </a:extLst>
              </p:cNvPr>
              <p:cNvSpPr>
                <a:spLocks noChangeArrowheads="1"/>
              </p:cNvSpPr>
              <p:nvPr/>
            </p:nvSpPr>
            <p:spPr bwMode="auto">
              <a:xfrm>
                <a:off x="2766002" y="2582583"/>
                <a:ext cx="1240151" cy="468000"/>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Agriculture</a:t>
                </a:r>
              </a:p>
            </p:txBody>
          </p:sp>
          <p:sp>
            <p:nvSpPr>
              <p:cNvPr id="95" name="Rectangle 35">
                <a:extLst>
                  <a:ext uri="{FF2B5EF4-FFF2-40B4-BE49-F238E27FC236}">
                    <a16:creationId xmlns:a16="http://schemas.microsoft.com/office/drawing/2014/main" id="{20B15310-CDAC-4A53-906C-CAEFCD2C7361}"/>
                  </a:ext>
                </a:extLst>
              </p:cNvPr>
              <p:cNvSpPr>
                <a:spLocks noChangeArrowheads="1"/>
              </p:cNvSpPr>
              <p:nvPr/>
            </p:nvSpPr>
            <p:spPr bwMode="auto">
              <a:xfrm>
                <a:off x="7894357" y="3411285"/>
                <a:ext cx="1101731" cy="468000"/>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Equipement</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6" name="Rectangle 36">
                <a:extLst>
                  <a:ext uri="{FF2B5EF4-FFF2-40B4-BE49-F238E27FC236}">
                    <a16:creationId xmlns:a16="http://schemas.microsoft.com/office/drawing/2014/main" id="{7F3FF140-D0E2-4D3E-B53B-B863E76C2FD8}"/>
                  </a:ext>
                </a:extLst>
              </p:cNvPr>
              <p:cNvSpPr>
                <a:spLocks noChangeArrowheads="1"/>
              </p:cNvSpPr>
              <p:nvPr/>
            </p:nvSpPr>
            <p:spPr bwMode="auto">
              <a:xfrm>
                <a:off x="9060430"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biens</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a:t>
                </a:r>
              </a:p>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durables</a:t>
                </a:r>
              </a:p>
            </p:txBody>
          </p:sp>
          <p:sp>
            <p:nvSpPr>
              <p:cNvPr id="97" name="Rectangle 37">
                <a:extLst>
                  <a:ext uri="{FF2B5EF4-FFF2-40B4-BE49-F238E27FC236}">
                    <a16:creationId xmlns:a16="http://schemas.microsoft.com/office/drawing/2014/main" id="{111B0C05-792C-4278-817B-222260B44A32}"/>
                  </a:ext>
                </a:extLst>
              </p:cNvPr>
              <p:cNvSpPr>
                <a:spLocks noChangeArrowheads="1"/>
              </p:cNvSpPr>
              <p:nvPr/>
            </p:nvSpPr>
            <p:spPr bwMode="auto">
              <a:xfrm>
                <a:off x="10140921"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Divers</a:t>
                </a:r>
              </a:p>
            </p:txBody>
          </p:sp>
          <p:sp>
            <p:nvSpPr>
              <p:cNvPr id="98" name="Rectangle 38">
                <a:extLst>
                  <a:ext uri="{FF2B5EF4-FFF2-40B4-BE49-F238E27FC236}">
                    <a16:creationId xmlns:a16="http://schemas.microsoft.com/office/drawing/2014/main" id="{39DCE3C5-9503-4916-9291-534743B84D7D}"/>
                  </a:ext>
                </a:extLst>
              </p:cNvPr>
              <p:cNvSpPr>
                <a:spLocks noChangeArrowheads="1"/>
              </p:cNvSpPr>
              <p:nvPr/>
            </p:nvSpPr>
            <p:spPr bwMode="auto">
              <a:xfrm>
                <a:off x="4068036" y="2582582"/>
                <a:ext cx="1370029" cy="468000"/>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La construction</a:t>
                </a:r>
              </a:p>
            </p:txBody>
          </p:sp>
          <p:sp>
            <p:nvSpPr>
              <p:cNvPr id="99" name="Rectangle 39">
                <a:extLst>
                  <a:ext uri="{FF2B5EF4-FFF2-40B4-BE49-F238E27FC236}">
                    <a16:creationId xmlns:a16="http://schemas.microsoft.com/office/drawing/2014/main" id="{2D9EE6E1-BC5E-4534-8F34-6B2B4FD37669}"/>
                  </a:ext>
                </a:extLst>
              </p:cNvPr>
              <p:cNvSpPr>
                <a:spLocks noChangeArrowheads="1"/>
              </p:cNvSpPr>
              <p:nvPr/>
            </p:nvSpPr>
            <p:spPr bwMode="auto">
              <a:xfrm>
                <a:off x="5478761" y="2582583"/>
                <a:ext cx="1085718" cy="468000"/>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Exploitation </a:t>
                </a:r>
              </a:p>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minière</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0" name="Rectangle 40">
                <a:extLst>
                  <a:ext uri="{FF2B5EF4-FFF2-40B4-BE49-F238E27FC236}">
                    <a16:creationId xmlns:a16="http://schemas.microsoft.com/office/drawing/2014/main" id="{E453539C-D793-4E92-86F3-0751923CE7AD}"/>
                  </a:ext>
                </a:extLst>
              </p:cNvPr>
              <p:cNvSpPr>
                <a:spLocks noChangeArrowheads="1"/>
              </p:cNvSpPr>
              <p:nvPr/>
            </p:nvSpPr>
            <p:spPr bwMode="auto">
              <a:xfrm>
                <a:off x="6662842" y="3411285"/>
                <a:ext cx="1167171" cy="468000"/>
              </a:xfrm>
              <a:prstGeom prst="roundRect">
                <a:avLst/>
              </a:prstGeom>
              <a:solidFill>
                <a:srgbClr val="A5A5A5">
                  <a:alpha val="50196"/>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Matériaux</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1" name="Rectangle 15">
                <a:extLst>
                  <a:ext uri="{FF2B5EF4-FFF2-40B4-BE49-F238E27FC236}">
                    <a16:creationId xmlns:a16="http://schemas.microsoft.com/office/drawing/2014/main" id="{DBA91582-425F-4DC0-8C70-539CF26D07DF}"/>
                  </a:ext>
                </a:extLst>
              </p:cNvPr>
              <p:cNvSpPr>
                <a:spLocks noChangeArrowheads="1"/>
              </p:cNvSpPr>
              <p:nvPr/>
            </p:nvSpPr>
            <p:spPr bwMode="auto">
              <a:xfrm>
                <a:off x="6263633" y="4239987"/>
                <a:ext cx="2449801" cy="468000"/>
              </a:xfrm>
              <a:prstGeom prst="roundRect">
                <a:avLst/>
              </a:prstGeom>
              <a:solidFill>
                <a:srgbClr val="B53541">
                  <a:alpha val="50588"/>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Chaleur à usage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thermique</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 name="Rectangle 16">
                <a:extLst>
                  <a:ext uri="{FF2B5EF4-FFF2-40B4-BE49-F238E27FC236}">
                    <a16:creationId xmlns:a16="http://schemas.microsoft.com/office/drawing/2014/main" id="{5E3B1ED0-FDD9-4AE7-BB21-4C2159F44B14}"/>
                  </a:ext>
                </a:extLst>
              </p:cNvPr>
              <p:cNvSpPr>
                <a:spLocks noChangeArrowheads="1"/>
              </p:cNvSpPr>
              <p:nvPr/>
            </p:nvSpPr>
            <p:spPr bwMode="auto">
              <a:xfrm>
                <a:off x="9706833" y="4239987"/>
                <a:ext cx="1469818" cy="468000"/>
              </a:xfrm>
              <a:prstGeom prst="roundRect">
                <a:avLst/>
              </a:prstGeom>
              <a:solidFill>
                <a:srgbClr val="B53541">
                  <a:alpha val="50588"/>
                </a:srgbClr>
              </a:solidFill>
              <a:ln w="9525">
                <a:noFill/>
                <a:miter lim="800000"/>
                <a:headEnd/>
                <a:tailEnd/>
              </a:ln>
              <a:effectLst/>
            </p:spPr>
            <p:txBody>
              <a:bodyPr wrap="none" lIns="91440" tIns="45720" rIns="91440" bIns="45720" anchor="ctr"/>
              <a:lstStyle/>
              <a:p>
                <a:pPr algn="ctr"/>
                <a:r>
                  <a:rPr lang="en-US" sz="1100" dirty="0">
                    <a:latin typeface="Open Sans Light"/>
                    <a:ea typeface="Open Sans Light" panose="020B0306030504020204" pitchFamily="34" charset="0"/>
                    <a:cs typeface="Open Sans Light" panose="020B0306030504020204" pitchFamily="34" charset="0"/>
                  </a:rPr>
                  <a:t>Force </a:t>
                </a:r>
              </a:p>
              <a:p>
                <a:pPr algn="ctr"/>
                <a:r>
                  <a:rPr lang="en-US" sz="1100" dirty="0" err="1">
                    <a:latin typeface="Open Sans Light"/>
                    <a:ea typeface="Open Sans Light" panose="020B0306030504020204" pitchFamily="34" charset="0"/>
                    <a:cs typeface="Open Sans Light" panose="020B0306030504020204" pitchFamily="34" charset="0"/>
                  </a:rPr>
                  <a:t>motrice</a:t>
                </a:r>
                <a:endParaRPr lang="en-US" sz="1100" dirty="0">
                  <a:latin typeface="Open Sans Light"/>
                  <a:ea typeface="Open Sans Light" panose="020B0306030504020204" pitchFamily="34" charset="0"/>
                  <a:cs typeface="Open Sans Light" panose="020B0306030504020204" pitchFamily="34" charset="0"/>
                </a:endParaRPr>
              </a:p>
            </p:txBody>
          </p:sp>
          <p:sp>
            <p:nvSpPr>
              <p:cNvPr id="103" name="Rectangle 5">
                <a:extLst>
                  <a:ext uri="{FF2B5EF4-FFF2-40B4-BE49-F238E27FC236}">
                    <a16:creationId xmlns:a16="http://schemas.microsoft.com/office/drawing/2014/main" id="{DF068B9B-1078-468F-A298-F74040FA588C}"/>
                  </a:ext>
                </a:extLst>
              </p:cNvPr>
              <p:cNvSpPr>
                <a:spLocks noChangeArrowheads="1"/>
              </p:cNvSpPr>
              <p:nvPr/>
            </p:nvSpPr>
            <p:spPr bwMode="auto">
              <a:xfrm>
                <a:off x="2755751" y="5068689"/>
                <a:ext cx="1799352"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Matières </a:t>
                </a:r>
              </a:p>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premières/coke</a:t>
                </a:r>
              </a:p>
            </p:txBody>
          </p:sp>
          <p:sp>
            <p:nvSpPr>
              <p:cNvPr id="104" name="Rectangle 7">
                <a:extLst>
                  <a:ext uri="{FF2B5EF4-FFF2-40B4-BE49-F238E27FC236}">
                    <a16:creationId xmlns:a16="http://schemas.microsoft.com/office/drawing/2014/main" id="{155FDF1A-9984-4FFA-AD4E-7180B816CEE4}"/>
                  </a:ext>
                </a:extLst>
              </p:cNvPr>
              <p:cNvSpPr>
                <a:spLocks noChangeArrowheads="1"/>
              </p:cNvSpPr>
              <p:nvPr/>
            </p:nvSpPr>
            <p:spPr bwMode="auto">
              <a:xfrm>
                <a:off x="4625659"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Solaire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thrmique</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5" name="Rectangle 8">
                <a:extLst>
                  <a:ext uri="{FF2B5EF4-FFF2-40B4-BE49-F238E27FC236}">
                    <a16:creationId xmlns:a16="http://schemas.microsoft.com/office/drawing/2014/main" id="{3BC4AB1F-844F-4EB2-9078-C1DF7E21F9E3}"/>
                  </a:ext>
                </a:extLst>
              </p:cNvPr>
              <p:cNvSpPr>
                <a:spLocks noChangeArrowheads="1"/>
              </p:cNvSpPr>
              <p:nvPr/>
            </p:nvSpPr>
            <p:spPr bwMode="auto">
              <a:xfrm>
                <a:off x="6205953"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Combustibles </a:t>
                </a:r>
              </a:p>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fossiles</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6" name="Rectangle 9">
                <a:extLst>
                  <a:ext uri="{FF2B5EF4-FFF2-40B4-BE49-F238E27FC236}">
                    <a16:creationId xmlns:a16="http://schemas.microsoft.com/office/drawing/2014/main" id="{D72605FD-769F-49F3-B257-964BC271BD27}"/>
                  </a:ext>
                </a:extLst>
              </p:cNvPr>
              <p:cNvSpPr>
                <a:spLocks noChangeArrowheads="1"/>
              </p:cNvSpPr>
              <p:nvPr/>
            </p:nvSpPr>
            <p:spPr bwMode="auto">
              <a:xfrm>
                <a:off x="7744640" y="5897392"/>
                <a:ext cx="3412425"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Biomasse</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traditionnelle</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et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moderne</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7" name="Rectangle 10">
                <a:extLst>
                  <a:ext uri="{FF2B5EF4-FFF2-40B4-BE49-F238E27FC236}">
                    <a16:creationId xmlns:a16="http://schemas.microsoft.com/office/drawing/2014/main" id="{660FFCA9-21D5-47AB-93D5-49DD8F061C68}"/>
                  </a:ext>
                </a:extLst>
              </p:cNvPr>
              <p:cNvSpPr>
                <a:spLocks noChangeArrowheads="1"/>
              </p:cNvSpPr>
              <p:nvPr/>
            </p:nvSpPr>
            <p:spPr bwMode="auto">
              <a:xfrm>
                <a:off x="4605837" y="5068689"/>
                <a:ext cx="1079731"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L'électricité</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8" name="Rectangle 11">
                <a:extLst>
                  <a:ext uri="{FF2B5EF4-FFF2-40B4-BE49-F238E27FC236}">
                    <a16:creationId xmlns:a16="http://schemas.microsoft.com/office/drawing/2014/main" id="{5699339A-F1D2-401C-A7EF-CAFAD11DFEF4}"/>
                  </a:ext>
                </a:extLst>
              </p:cNvPr>
              <p:cNvSpPr>
                <a:spLocks noChangeArrowheads="1"/>
              </p:cNvSpPr>
              <p:nvPr/>
            </p:nvSpPr>
            <p:spPr bwMode="auto">
              <a:xfrm>
                <a:off x="5838654" y="5068689"/>
                <a:ext cx="1229605"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Pompe</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à </a:t>
                </a:r>
              </a:p>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chaleur</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9" name="Rectangle 12">
                <a:extLst>
                  <a:ext uri="{FF2B5EF4-FFF2-40B4-BE49-F238E27FC236}">
                    <a16:creationId xmlns:a16="http://schemas.microsoft.com/office/drawing/2014/main" id="{50D2DD96-53A0-483D-8555-CF3AF616EA1E}"/>
                  </a:ext>
                </a:extLst>
              </p:cNvPr>
              <p:cNvSpPr>
                <a:spLocks noChangeArrowheads="1"/>
              </p:cNvSpPr>
              <p:nvPr/>
            </p:nvSpPr>
            <p:spPr bwMode="auto">
              <a:xfrm>
                <a:off x="7118299" y="5068689"/>
                <a:ext cx="2588535"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Chaleur issue de </a:t>
                </a:r>
              </a:p>
              <a:p>
                <a:pPr algn="ctr"/>
                <a:r>
                  <a:rPr lang="en-US" sz="1100" dirty="0">
                    <a:latin typeface="Open Sans Light" panose="020B0306030504020204" pitchFamily="34" charset="0"/>
                    <a:ea typeface="Open Sans Light" panose="020B0306030504020204" pitchFamily="34" charset="0"/>
                    <a:cs typeface="Open Sans Light" panose="020B0306030504020204" pitchFamily="34" charset="0"/>
                  </a:rPr>
                  <a:t>la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cogénération</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0" name="Rectangle 13">
                <a:extLst>
                  <a:ext uri="{FF2B5EF4-FFF2-40B4-BE49-F238E27FC236}">
                    <a16:creationId xmlns:a16="http://schemas.microsoft.com/office/drawing/2014/main" id="{8E428705-45CA-4AC8-8139-EE5E0C73B6B0}"/>
                  </a:ext>
                </a:extLst>
              </p:cNvPr>
              <p:cNvSpPr>
                <a:spLocks noChangeArrowheads="1"/>
              </p:cNvSpPr>
              <p:nvPr/>
            </p:nvSpPr>
            <p:spPr bwMode="auto">
              <a:xfrm>
                <a:off x="9765123" y="5068689"/>
                <a:ext cx="1741981" cy="468000"/>
              </a:xfrm>
              <a:prstGeom prst="roundRect">
                <a:avLst/>
              </a:prstGeom>
              <a:solidFill>
                <a:srgbClr val="66C8FF">
                  <a:alpha val="51373"/>
                </a:srgbClr>
              </a:solidFill>
              <a:ln w="9525">
                <a:noFill/>
                <a:miter lim="800000"/>
                <a:headEnd/>
                <a:tailEnd/>
              </a:ln>
              <a:effectLst/>
            </p:spPr>
            <p:txBody>
              <a:bodyPr wrap="none" lIns="91440" tIns="45720" rIns="91440" bIns="45720" anchor="ctr"/>
              <a:lstStyle/>
              <a:p>
                <a:pPr algn="ctr"/>
                <a:r>
                  <a:rPr lang="en-US" sz="1100" dirty="0">
                    <a:latin typeface="Open Sans Light"/>
                    <a:ea typeface="Open Sans Light" panose="020B0306030504020204" pitchFamily="34" charset="0"/>
                    <a:cs typeface="Open Sans Light" panose="020B0306030504020204" pitchFamily="34" charset="0"/>
                  </a:rPr>
                  <a:t>Carburant á </a:t>
                </a:r>
                <a:r>
                  <a:rPr lang="en-US" sz="1100" dirty="0" err="1">
                    <a:latin typeface="Open Sans Light"/>
                    <a:ea typeface="Open Sans Light" panose="020B0306030504020204" pitchFamily="34" charset="0"/>
                    <a:cs typeface="Open Sans Light" panose="020B0306030504020204" pitchFamily="34" charset="0"/>
                  </a:rPr>
                  <a:t>moteur</a:t>
                </a:r>
                <a:endParaRPr lang="en-US" sz="1100" dirty="0">
                  <a:latin typeface="Open Sans Light"/>
                  <a:ea typeface="Open Sans Light" panose="020B0306030504020204" pitchFamily="34" charset="0"/>
                  <a:cs typeface="Open Sans Light" panose="020B0306030504020204" pitchFamily="34" charset="0"/>
                </a:endParaRPr>
              </a:p>
            </p:txBody>
          </p:sp>
          <p:sp>
            <p:nvSpPr>
              <p:cNvPr id="111" name="Rectangle 14">
                <a:extLst>
                  <a:ext uri="{FF2B5EF4-FFF2-40B4-BE49-F238E27FC236}">
                    <a16:creationId xmlns:a16="http://schemas.microsoft.com/office/drawing/2014/main" id="{53E85755-D20C-4D46-82B5-9CC005A89741}"/>
                  </a:ext>
                </a:extLst>
              </p:cNvPr>
              <p:cNvSpPr>
                <a:spLocks noChangeArrowheads="1"/>
              </p:cNvSpPr>
              <p:nvPr/>
            </p:nvSpPr>
            <p:spPr bwMode="auto">
              <a:xfrm>
                <a:off x="3059816" y="590082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Chauffage</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100" dirty="0" err="1">
                    <a:latin typeface="Open Sans Light" panose="020B0306030504020204" pitchFamily="34" charset="0"/>
                    <a:ea typeface="Open Sans Light" panose="020B0306030504020204" pitchFamily="34" charset="0"/>
                    <a:cs typeface="Open Sans Light" panose="020B0306030504020204" pitchFamily="34" charset="0"/>
                  </a:rPr>
                  <a:t>urbain</a:t>
                </a:r>
                <a:endParaRPr lang="en-US"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12" name="Straight Connector 119">
                <a:extLst>
                  <a:ext uri="{FF2B5EF4-FFF2-40B4-BE49-F238E27FC236}">
                    <a16:creationId xmlns:a16="http://schemas.microsoft.com/office/drawing/2014/main" id="{C691E5D3-222F-4516-A581-8EAA5F497B8E}"/>
                  </a:ext>
                </a:extLst>
              </p:cNvPr>
              <p:cNvCxnSpPr>
                <a:cxnSpLocks/>
              </p:cNvCxnSpPr>
              <p:nvPr/>
            </p:nvCxnSpPr>
            <p:spPr>
              <a:xfrm flipV="1">
                <a:off x="3819932" y="5713822"/>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3" name="Straight Connector 120">
                <a:extLst>
                  <a:ext uri="{FF2B5EF4-FFF2-40B4-BE49-F238E27FC236}">
                    <a16:creationId xmlns:a16="http://schemas.microsoft.com/office/drawing/2014/main" id="{017A9C3C-E6E0-489A-955F-41519AD85ABF}"/>
                  </a:ext>
                </a:extLst>
              </p:cNvPr>
              <p:cNvCxnSpPr>
                <a:cxnSpLocks/>
              </p:cNvCxnSpPr>
              <p:nvPr/>
            </p:nvCxnSpPr>
            <p:spPr>
              <a:xfrm>
                <a:off x="931419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21">
                <a:extLst>
                  <a:ext uri="{FF2B5EF4-FFF2-40B4-BE49-F238E27FC236}">
                    <a16:creationId xmlns:a16="http://schemas.microsoft.com/office/drawing/2014/main" id="{20C23FAE-AC9C-4089-AEB6-B1EA66DA9960}"/>
                  </a:ext>
                </a:extLst>
              </p:cNvPr>
              <p:cNvCxnSpPr>
                <a:cxnSpLocks/>
              </p:cNvCxnSpPr>
              <p:nvPr/>
            </p:nvCxnSpPr>
            <p:spPr>
              <a:xfrm>
                <a:off x="694112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22">
                <a:extLst>
                  <a:ext uri="{FF2B5EF4-FFF2-40B4-BE49-F238E27FC236}">
                    <a16:creationId xmlns:a16="http://schemas.microsoft.com/office/drawing/2014/main" id="{0AF1D684-95E8-436D-B0E0-F50647898084}"/>
                  </a:ext>
                </a:extLst>
              </p:cNvPr>
              <p:cNvCxnSpPr>
                <a:cxnSpLocks/>
              </p:cNvCxnSpPr>
              <p:nvPr/>
            </p:nvCxnSpPr>
            <p:spPr>
              <a:xfrm>
                <a:off x="5347920"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23">
                <a:extLst>
                  <a:ext uri="{FF2B5EF4-FFF2-40B4-BE49-F238E27FC236}">
                    <a16:creationId xmlns:a16="http://schemas.microsoft.com/office/drawing/2014/main" id="{6440B064-D94C-456A-B8F7-0CFFBE540BEB}"/>
                  </a:ext>
                </a:extLst>
              </p:cNvPr>
              <p:cNvCxnSpPr>
                <a:cxnSpLocks/>
              </p:cNvCxnSpPr>
              <p:nvPr/>
            </p:nvCxnSpPr>
            <p:spPr>
              <a:xfrm>
                <a:off x="3819932" y="5713354"/>
                <a:ext cx="54942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Arrow Connector 124">
                <a:extLst>
                  <a:ext uri="{FF2B5EF4-FFF2-40B4-BE49-F238E27FC236}">
                    <a16:creationId xmlns:a16="http://schemas.microsoft.com/office/drawing/2014/main" id="{9E695F13-A369-4061-A667-CC4CCF672B54}"/>
                  </a:ext>
                </a:extLst>
              </p:cNvPr>
              <p:cNvCxnSpPr>
                <a:cxnSpLocks/>
              </p:cNvCxnSpPr>
              <p:nvPr/>
            </p:nvCxnSpPr>
            <p:spPr>
              <a:xfrm flipV="1">
                <a:off x="5759442" y="4911089"/>
                <a:ext cx="0" cy="802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Connector 125">
                <a:extLst>
                  <a:ext uri="{FF2B5EF4-FFF2-40B4-BE49-F238E27FC236}">
                    <a16:creationId xmlns:a16="http://schemas.microsoft.com/office/drawing/2014/main" id="{83B6C184-F2DA-482E-BA1B-90E2526AADB0}"/>
                  </a:ext>
                </a:extLst>
              </p:cNvPr>
              <p:cNvCxnSpPr>
                <a:cxnSpLocks/>
              </p:cNvCxnSpPr>
              <p:nvPr/>
            </p:nvCxnSpPr>
            <p:spPr>
              <a:xfrm flipV="1">
                <a:off x="5158058"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26">
                <a:extLst>
                  <a:ext uri="{FF2B5EF4-FFF2-40B4-BE49-F238E27FC236}">
                    <a16:creationId xmlns:a16="http://schemas.microsoft.com/office/drawing/2014/main" id="{044C45F1-E9D5-4D62-A12F-1C4DA175C50B}"/>
                  </a:ext>
                </a:extLst>
              </p:cNvPr>
              <p:cNvCxnSpPr>
                <a:cxnSpLocks/>
              </p:cNvCxnSpPr>
              <p:nvPr/>
            </p:nvCxnSpPr>
            <p:spPr>
              <a:xfrm flipV="1">
                <a:off x="6449614"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0" name="Straight Connector 127">
                <a:extLst>
                  <a:ext uri="{FF2B5EF4-FFF2-40B4-BE49-F238E27FC236}">
                    <a16:creationId xmlns:a16="http://schemas.microsoft.com/office/drawing/2014/main" id="{2EA746FF-B4FB-474A-B8E7-F02825A5C52C}"/>
                  </a:ext>
                </a:extLst>
              </p:cNvPr>
              <p:cNvCxnSpPr>
                <a:cxnSpLocks/>
              </p:cNvCxnSpPr>
              <p:nvPr/>
            </p:nvCxnSpPr>
            <p:spPr>
              <a:xfrm flipV="1">
                <a:off x="8406266"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8">
                <a:extLst>
                  <a:ext uri="{FF2B5EF4-FFF2-40B4-BE49-F238E27FC236}">
                    <a16:creationId xmlns:a16="http://schemas.microsoft.com/office/drawing/2014/main" id="{6DE38962-5A7A-4AF5-B760-F3DB471EF8D0}"/>
                  </a:ext>
                </a:extLst>
              </p:cNvPr>
              <p:cNvCxnSpPr>
                <a:cxnSpLocks/>
              </p:cNvCxnSpPr>
              <p:nvPr/>
            </p:nvCxnSpPr>
            <p:spPr>
              <a:xfrm flipH="1">
                <a:off x="5158059" y="4911089"/>
                <a:ext cx="3256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Arrow Connector 129">
                <a:extLst>
                  <a:ext uri="{FF2B5EF4-FFF2-40B4-BE49-F238E27FC236}">
                    <a16:creationId xmlns:a16="http://schemas.microsoft.com/office/drawing/2014/main" id="{FFB51224-E979-4B0F-857C-380DDD4546C5}"/>
                  </a:ext>
                </a:extLst>
              </p:cNvPr>
              <p:cNvCxnSpPr>
                <a:cxnSpLocks/>
                <a:endCxn id="101" idx="2"/>
              </p:cNvCxnSpPr>
              <p:nvPr/>
            </p:nvCxnSpPr>
            <p:spPr>
              <a:xfrm flipH="1" flipV="1">
                <a:off x="7488534" y="4707987"/>
                <a:ext cx="0"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30">
                <a:extLst>
                  <a:ext uri="{FF2B5EF4-FFF2-40B4-BE49-F238E27FC236}">
                    <a16:creationId xmlns:a16="http://schemas.microsoft.com/office/drawing/2014/main" id="{437C692A-4781-4F4C-A826-3F03303AB16E}"/>
                  </a:ext>
                </a:extLst>
              </p:cNvPr>
              <p:cNvCxnSpPr>
                <a:cxnSpLocks/>
                <a:stCxn id="110" idx="0"/>
                <a:endCxn id="102" idx="2"/>
              </p:cNvCxnSpPr>
              <p:nvPr/>
            </p:nvCxnSpPr>
            <p:spPr>
              <a:xfrm flipH="1" flipV="1">
                <a:off x="10441743" y="4707987"/>
                <a:ext cx="194371" cy="3607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31">
                <a:extLst>
                  <a:ext uri="{FF2B5EF4-FFF2-40B4-BE49-F238E27FC236}">
                    <a16:creationId xmlns:a16="http://schemas.microsoft.com/office/drawing/2014/main" id="{6FEEE656-3835-43A2-A6E8-99AA0CCEA6F8}"/>
                  </a:ext>
                </a:extLst>
              </p:cNvPr>
              <p:cNvCxnSpPr>
                <a:cxnSpLocks/>
              </p:cNvCxnSpPr>
              <p:nvPr/>
            </p:nvCxnSpPr>
            <p:spPr>
              <a:xfrm flipV="1">
                <a:off x="4818719" y="4701529"/>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Connector 132">
                <a:extLst>
                  <a:ext uri="{FF2B5EF4-FFF2-40B4-BE49-F238E27FC236}">
                    <a16:creationId xmlns:a16="http://schemas.microsoft.com/office/drawing/2014/main" id="{50731F3D-FD10-4FC1-892B-B4E46A19349C}"/>
                  </a:ext>
                </a:extLst>
              </p:cNvPr>
              <p:cNvCxnSpPr>
                <a:cxnSpLocks/>
              </p:cNvCxnSpPr>
              <p:nvPr/>
            </p:nvCxnSpPr>
            <p:spPr>
              <a:xfrm flipH="1" flipV="1">
                <a:off x="3356686" y="4049887"/>
                <a:ext cx="7310535" cy="194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Arrow Connector 133">
                <a:extLst>
                  <a:ext uri="{FF2B5EF4-FFF2-40B4-BE49-F238E27FC236}">
                    <a16:creationId xmlns:a16="http://schemas.microsoft.com/office/drawing/2014/main" id="{1D7796CC-2321-42AC-9200-71CAFC7F789B}"/>
                  </a:ext>
                </a:extLst>
              </p:cNvPr>
              <p:cNvCxnSpPr>
                <a:cxnSpLocks/>
              </p:cNvCxnSpPr>
              <p:nvPr/>
            </p:nvCxnSpPr>
            <p:spPr>
              <a:xfrm>
                <a:off x="3372058" y="3055069"/>
                <a:ext cx="0"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34">
                <a:extLst>
                  <a:ext uri="{FF2B5EF4-FFF2-40B4-BE49-F238E27FC236}">
                    <a16:creationId xmlns:a16="http://schemas.microsoft.com/office/drawing/2014/main" id="{A6353E81-B354-4F81-83F3-7621286FEB0C}"/>
                  </a:ext>
                </a:extLst>
              </p:cNvPr>
              <p:cNvCxnSpPr>
                <a:cxnSpLocks/>
              </p:cNvCxnSpPr>
              <p:nvPr/>
            </p:nvCxnSpPr>
            <p:spPr>
              <a:xfrm flipH="1">
                <a:off x="4752658"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35">
                <a:extLst>
                  <a:ext uri="{FF2B5EF4-FFF2-40B4-BE49-F238E27FC236}">
                    <a16:creationId xmlns:a16="http://schemas.microsoft.com/office/drawing/2014/main" id="{AC032E08-409A-4D5D-9F0E-BF3451CEAB13}"/>
                  </a:ext>
                </a:extLst>
              </p:cNvPr>
              <p:cNvCxnSpPr>
                <a:cxnSpLocks/>
              </p:cNvCxnSpPr>
              <p:nvPr/>
            </p:nvCxnSpPr>
            <p:spPr>
              <a:xfrm flipH="1">
                <a:off x="5981196"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36">
                <a:extLst>
                  <a:ext uri="{FF2B5EF4-FFF2-40B4-BE49-F238E27FC236}">
                    <a16:creationId xmlns:a16="http://schemas.microsoft.com/office/drawing/2014/main" id="{38EB8046-9AF7-4B74-A2B7-B8B83264F617}"/>
                  </a:ext>
                </a:extLst>
              </p:cNvPr>
              <p:cNvCxnSpPr>
                <a:cxnSpLocks/>
              </p:cNvCxnSpPr>
              <p:nvPr/>
            </p:nvCxnSpPr>
            <p:spPr>
              <a:xfrm flipH="1" flipV="1">
                <a:off x="7238395" y="3230934"/>
                <a:ext cx="34111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37">
                <a:extLst>
                  <a:ext uri="{FF2B5EF4-FFF2-40B4-BE49-F238E27FC236}">
                    <a16:creationId xmlns:a16="http://schemas.microsoft.com/office/drawing/2014/main" id="{55665000-1016-409B-BA40-78FE91D17A74}"/>
                  </a:ext>
                </a:extLst>
              </p:cNvPr>
              <p:cNvCxnSpPr>
                <a:cxnSpLocks/>
              </p:cNvCxnSpPr>
              <p:nvPr/>
            </p:nvCxnSpPr>
            <p:spPr>
              <a:xfrm>
                <a:off x="9016980" y="304756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8">
                <a:extLst>
                  <a:ext uri="{FF2B5EF4-FFF2-40B4-BE49-F238E27FC236}">
                    <a16:creationId xmlns:a16="http://schemas.microsoft.com/office/drawing/2014/main" id="{F8DC15E4-252B-4131-A506-387C99567814}"/>
                  </a:ext>
                </a:extLst>
              </p:cNvPr>
              <p:cNvCxnSpPr>
                <a:cxnSpLocks/>
              </p:cNvCxnSpPr>
              <p:nvPr/>
            </p:nvCxnSpPr>
            <p:spPr>
              <a:xfrm>
                <a:off x="7246427" y="3237488"/>
                <a:ext cx="1"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9">
                <a:extLst>
                  <a:ext uri="{FF2B5EF4-FFF2-40B4-BE49-F238E27FC236}">
                    <a16:creationId xmlns:a16="http://schemas.microsoft.com/office/drawing/2014/main" id="{D974BA88-D655-4CAF-A779-D831E86022BE}"/>
                  </a:ext>
                </a:extLst>
              </p:cNvPr>
              <p:cNvCxnSpPr>
                <a:cxnSpLocks/>
              </p:cNvCxnSpPr>
              <p:nvPr/>
            </p:nvCxnSpPr>
            <p:spPr>
              <a:xfrm>
                <a:off x="8381584"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40">
                <a:extLst>
                  <a:ext uri="{FF2B5EF4-FFF2-40B4-BE49-F238E27FC236}">
                    <a16:creationId xmlns:a16="http://schemas.microsoft.com/office/drawing/2014/main" id="{D081B1DC-A45A-42D0-BCB4-2C3C61565F56}"/>
                  </a:ext>
                </a:extLst>
              </p:cNvPr>
              <p:cNvCxnSpPr>
                <a:cxnSpLocks/>
              </p:cNvCxnSpPr>
              <p:nvPr/>
            </p:nvCxnSpPr>
            <p:spPr>
              <a:xfrm>
                <a:off x="10651896"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41">
                <a:extLst>
                  <a:ext uri="{FF2B5EF4-FFF2-40B4-BE49-F238E27FC236}">
                    <a16:creationId xmlns:a16="http://schemas.microsoft.com/office/drawing/2014/main" id="{E3937B54-2BB3-411D-92E4-64CCA2D973FD}"/>
                  </a:ext>
                </a:extLst>
              </p:cNvPr>
              <p:cNvCxnSpPr>
                <a:cxnSpLocks/>
              </p:cNvCxnSpPr>
              <p:nvPr/>
            </p:nvCxnSpPr>
            <p:spPr>
              <a:xfrm>
                <a:off x="9516741"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Arrow Connector 142">
                <a:extLst>
                  <a:ext uri="{FF2B5EF4-FFF2-40B4-BE49-F238E27FC236}">
                    <a16:creationId xmlns:a16="http://schemas.microsoft.com/office/drawing/2014/main" id="{EC7F9EFA-69F0-456F-B715-32EA07396383}"/>
                  </a:ext>
                </a:extLst>
              </p:cNvPr>
              <p:cNvCxnSpPr>
                <a:cxnSpLocks/>
              </p:cNvCxnSpPr>
              <p:nvPr/>
            </p:nvCxnSpPr>
            <p:spPr>
              <a:xfrm flipH="1">
                <a:off x="7246427" y="388477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43">
                <a:extLst>
                  <a:ext uri="{FF2B5EF4-FFF2-40B4-BE49-F238E27FC236}">
                    <a16:creationId xmlns:a16="http://schemas.microsoft.com/office/drawing/2014/main" id="{A8EA3B93-FB62-4C4A-819D-843F4285D4B2}"/>
                  </a:ext>
                </a:extLst>
              </p:cNvPr>
              <p:cNvCxnSpPr>
                <a:cxnSpLocks/>
              </p:cNvCxnSpPr>
              <p:nvPr/>
            </p:nvCxnSpPr>
            <p:spPr>
              <a:xfrm flipH="1">
                <a:off x="8381584"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44">
                <a:extLst>
                  <a:ext uri="{FF2B5EF4-FFF2-40B4-BE49-F238E27FC236}">
                    <a16:creationId xmlns:a16="http://schemas.microsoft.com/office/drawing/2014/main" id="{095CFF16-279B-45BC-8F84-FB16C6724EA2}"/>
                  </a:ext>
                </a:extLst>
              </p:cNvPr>
              <p:cNvCxnSpPr>
                <a:cxnSpLocks/>
              </p:cNvCxnSpPr>
              <p:nvPr/>
            </p:nvCxnSpPr>
            <p:spPr>
              <a:xfrm flipH="1">
                <a:off x="9516740"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45">
                <a:extLst>
                  <a:ext uri="{FF2B5EF4-FFF2-40B4-BE49-F238E27FC236}">
                    <a16:creationId xmlns:a16="http://schemas.microsoft.com/office/drawing/2014/main" id="{CD523386-8A5D-4E3B-85E3-E402B53D464A}"/>
                  </a:ext>
                </a:extLst>
              </p:cNvPr>
              <p:cNvCxnSpPr>
                <a:cxnSpLocks/>
              </p:cNvCxnSpPr>
              <p:nvPr/>
            </p:nvCxnSpPr>
            <p:spPr>
              <a:xfrm flipH="1">
                <a:off x="10648995" y="387796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46">
                <a:extLst>
                  <a:ext uri="{FF2B5EF4-FFF2-40B4-BE49-F238E27FC236}">
                    <a16:creationId xmlns:a16="http://schemas.microsoft.com/office/drawing/2014/main" id="{C25026CE-918F-44D5-B126-B19384FE7137}"/>
                  </a:ext>
                </a:extLst>
              </p:cNvPr>
              <p:cNvCxnSpPr>
                <a:cxnSpLocks/>
              </p:cNvCxnSpPr>
              <p:nvPr/>
            </p:nvCxnSpPr>
            <p:spPr>
              <a:xfrm flipH="1">
                <a:off x="10441741" y="408898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47">
                <a:extLst>
                  <a:ext uri="{FF2B5EF4-FFF2-40B4-BE49-F238E27FC236}">
                    <a16:creationId xmlns:a16="http://schemas.microsoft.com/office/drawing/2014/main" id="{45CA7FC5-AD1E-40D5-BD2C-F8026A9238B3}"/>
                  </a:ext>
                </a:extLst>
              </p:cNvPr>
              <p:cNvCxnSpPr>
                <a:cxnSpLocks/>
              </p:cNvCxnSpPr>
              <p:nvPr/>
            </p:nvCxnSpPr>
            <p:spPr>
              <a:xfrm flipH="1">
                <a:off x="7551755" y="4081355"/>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8">
                <a:extLst>
                  <a:ext uri="{FF2B5EF4-FFF2-40B4-BE49-F238E27FC236}">
                    <a16:creationId xmlns:a16="http://schemas.microsoft.com/office/drawing/2014/main" id="{5C50112A-B8DE-4300-B9A9-CADCCCAE0B49}"/>
                  </a:ext>
                </a:extLst>
              </p:cNvPr>
              <p:cNvCxnSpPr>
                <a:cxnSpLocks/>
              </p:cNvCxnSpPr>
              <p:nvPr/>
            </p:nvCxnSpPr>
            <p:spPr>
              <a:xfrm flipH="1">
                <a:off x="4108553" y="405645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Text Box 31">
                <a:extLst>
                  <a:ext uri="{FF2B5EF4-FFF2-40B4-BE49-F238E27FC236}">
                    <a16:creationId xmlns:a16="http://schemas.microsoft.com/office/drawing/2014/main" id="{7B4CD1B6-F685-4D9E-A12B-D7370D780568}"/>
                  </a:ext>
                </a:extLst>
              </p:cNvPr>
              <p:cNvSpPr txBox="1">
                <a:spLocks noChangeArrowheads="1"/>
              </p:cNvSpPr>
              <p:nvPr/>
            </p:nvSpPr>
            <p:spPr bwMode="auto">
              <a:xfrm>
                <a:off x="917808" y="5094015"/>
                <a:ext cx="1778834" cy="574601"/>
              </a:xfrm>
              <a:prstGeom prst="roundRect">
                <a:avLst/>
              </a:prstGeom>
              <a:noFill/>
              <a:ln w="9525">
                <a:noFill/>
                <a:miter lim="800000"/>
                <a:headEnd/>
                <a:tailEnd/>
              </a:ln>
              <a:effectLst/>
            </p:spPr>
            <p:txBody>
              <a:bodyPr wrap="square">
                <a:spAutoFit/>
              </a:bodyPr>
              <a:lstStyle/>
              <a:p>
                <a:pPr>
                  <a:spcBef>
                    <a:spcPct val="50000"/>
                  </a:spcBef>
                </a:pPr>
                <a:r>
                  <a:rPr lang="en-US" sz="1200" dirty="0" err="1">
                    <a:latin typeface="Open Sans Light" panose="020B0306030504020204" pitchFamily="34" charset="0"/>
                    <a:ea typeface="Open Sans Light" panose="020B0306030504020204" pitchFamily="34" charset="0"/>
                    <a:cs typeface="Open Sans Light" panose="020B0306030504020204" pitchFamily="34" charset="0"/>
                  </a:rPr>
                  <a:t>Forme</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rPr>
                  <a:t>d'énergie</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 finale</a:t>
                </a:r>
              </a:p>
            </p:txBody>
          </p:sp>
        </p:grpSp>
        <p:sp>
          <p:nvSpPr>
            <p:cNvPr id="80" name="Rectangle 39">
              <a:extLst>
                <a:ext uri="{FF2B5EF4-FFF2-40B4-BE49-F238E27FC236}">
                  <a16:creationId xmlns:a16="http://schemas.microsoft.com/office/drawing/2014/main" id="{24E06324-9692-4194-A690-76CD9BE05D9E}"/>
                </a:ext>
              </a:extLst>
            </p:cNvPr>
            <p:cNvSpPr>
              <a:spLocks noChangeArrowheads="1"/>
            </p:cNvSpPr>
            <p:nvPr/>
          </p:nvSpPr>
          <p:spPr bwMode="auto">
            <a:xfrm>
              <a:off x="6021620" y="1884278"/>
              <a:ext cx="1085718" cy="453516"/>
            </a:xfrm>
            <a:prstGeom prst="roundRect">
              <a:avLst/>
            </a:prstGeom>
            <a:solidFill>
              <a:srgbClr val="A5A5A5">
                <a:alpha val="50196"/>
              </a:srgbClr>
            </a:solidFill>
            <a:ln w="9525">
              <a:noFill/>
              <a:miter lim="800000"/>
              <a:headEnd/>
              <a:tailEnd/>
            </a:ln>
            <a:effectLst/>
          </p:spPr>
          <p:txBody>
            <a:bodyPr wrap="none" anchor="ctr"/>
            <a:lstStyle/>
            <a:p>
              <a:pPr algn="ctr"/>
              <a:r>
                <a:rPr lang="en-US" sz="1200" dirty="0" err="1">
                  <a:latin typeface="Open Sans Light" panose="020B0306030504020204" pitchFamily="34" charset="0"/>
                  <a:ea typeface="Open Sans Light" panose="020B0306030504020204" pitchFamily="34" charset="0"/>
                  <a:cs typeface="Open Sans Light" panose="020B0306030504020204" pitchFamily="34" charset="0"/>
                </a:rPr>
                <a:t>L'industrie</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81" name="Straight Connector 90">
              <a:extLst>
                <a:ext uri="{FF2B5EF4-FFF2-40B4-BE49-F238E27FC236}">
                  <a16:creationId xmlns:a16="http://schemas.microsoft.com/office/drawing/2014/main" id="{52912928-EBA3-408C-B425-866752A08EB4}"/>
                </a:ext>
              </a:extLst>
            </p:cNvPr>
            <p:cNvCxnSpPr>
              <a:cxnSpLocks/>
            </p:cNvCxnSpPr>
            <p:nvPr/>
          </p:nvCxnSpPr>
          <p:spPr>
            <a:xfrm flipH="1">
              <a:off x="3372058" y="2525459"/>
              <a:ext cx="564492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91">
              <a:extLst>
                <a:ext uri="{FF2B5EF4-FFF2-40B4-BE49-F238E27FC236}">
                  <a16:creationId xmlns:a16="http://schemas.microsoft.com/office/drawing/2014/main" id="{857C019E-53E7-48C2-B682-A0CCEA02F3A1}"/>
                </a:ext>
              </a:extLst>
            </p:cNvPr>
            <p:cNvCxnSpPr>
              <a:cxnSpLocks/>
            </p:cNvCxnSpPr>
            <p:nvPr/>
          </p:nvCxnSpPr>
          <p:spPr>
            <a:xfrm flipH="1">
              <a:off x="8998487" y="2540808"/>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92">
              <a:extLst>
                <a:ext uri="{FF2B5EF4-FFF2-40B4-BE49-F238E27FC236}">
                  <a16:creationId xmlns:a16="http://schemas.microsoft.com/office/drawing/2014/main" id="{7E2A16F6-FFB8-4A50-A7CC-1B23F7D971A3}"/>
                </a:ext>
              </a:extLst>
            </p:cNvPr>
            <p:cNvCxnSpPr>
              <a:cxnSpLocks/>
            </p:cNvCxnSpPr>
            <p:nvPr/>
          </p:nvCxnSpPr>
          <p:spPr>
            <a:xfrm flipH="1">
              <a:off x="4780683" y="2534335"/>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93">
              <a:extLst>
                <a:ext uri="{FF2B5EF4-FFF2-40B4-BE49-F238E27FC236}">
                  <a16:creationId xmlns:a16="http://schemas.microsoft.com/office/drawing/2014/main" id="{F0956E5E-4A95-4F58-99E1-BD7F2EF3AF12}"/>
                </a:ext>
              </a:extLst>
            </p:cNvPr>
            <p:cNvCxnSpPr>
              <a:cxnSpLocks/>
            </p:cNvCxnSpPr>
            <p:nvPr/>
          </p:nvCxnSpPr>
          <p:spPr>
            <a:xfrm flipH="1">
              <a:off x="3391011" y="2538321"/>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94">
              <a:extLst>
                <a:ext uri="{FF2B5EF4-FFF2-40B4-BE49-F238E27FC236}">
                  <a16:creationId xmlns:a16="http://schemas.microsoft.com/office/drawing/2014/main" id="{3E385412-9378-49DE-8E8F-20970C03A100}"/>
                </a:ext>
              </a:extLst>
            </p:cNvPr>
            <p:cNvCxnSpPr>
              <a:cxnSpLocks/>
            </p:cNvCxnSpPr>
            <p:nvPr/>
          </p:nvCxnSpPr>
          <p:spPr>
            <a:xfrm flipH="1">
              <a:off x="6021620" y="2527416"/>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95">
              <a:extLst>
                <a:ext uri="{FF2B5EF4-FFF2-40B4-BE49-F238E27FC236}">
                  <a16:creationId xmlns:a16="http://schemas.microsoft.com/office/drawing/2014/main" id="{47C446BD-8570-41C6-B276-60DDE8DC179F}"/>
                </a:ext>
              </a:extLst>
            </p:cNvPr>
            <p:cNvCxnSpPr>
              <a:cxnSpLocks/>
            </p:cNvCxnSpPr>
            <p:nvPr/>
          </p:nvCxnSpPr>
          <p:spPr>
            <a:xfrm flipH="1">
              <a:off x="6568271" y="2340833"/>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628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with low confidence">
            <a:extLst>
              <a:ext uri="{FF2B5EF4-FFF2-40B4-BE49-F238E27FC236}">
                <a16:creationId xmlns:a16="http://schemas.microsoft.com/office/drawing/2014/main" id="{7361A60B-0F66-2347-A4CB-3ED63452A898}"/>
              </a:ext>
            </a:extLst>
          </p:cNvPr>
          <p:cNvPicPr>
            <a:picLocks noChangeAspect="1"/>
          </p:cNvPicPr>
          <p:nvPr/>
        </p:nvPicPr>
        <p:blipFill>
          <a:blip r:embed="rId3"/>
          <a:stretch>
            <a:fillRect/>
          </a:stretch>
        </p:blipFill>
        <p:spPr>
          <a:xfrm>
            <a:off x="8193674" y="1428196"/>
            <a:ext cx="3028868" cy="4190424"/>
          </a:xfrm>
          <a:prstGeom prst="rect">
            <a:avLst/>
          </a:prstGeom>
        </p:spPr>
      </p:pic>
      <p:sp>
        <p:nvSpPr>
          <p:cNvPr id="115" name="Google Shape;115;p16">
            <a:extLst>
              <a:ext uri="{FF2B5EF4-FFF2-40B4-BE49-F238E27FC236}">
                <a16:creationId xmlns:a16="http://schemas.microsoft.com/office/drawing/2014/main" id="{BEED846D-A27C-4CE9-83AC-578F822929F2}"/>
              </a:ext>
            </a:extLst>
          </p:cNvPr>
          <p:cNvSpPr txBox="1"/>
          <p:nvPr/>
        </p:nvSpPr>
        <p:spPr>
          <a:xfrm>
            <a:off x="855985" y="1561470"/>
            <a:ext cx="731163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4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Utilisations </a:t>
            </a:r>
            <a:r>
              <a:rPr lang="en-GB" altLang="en-US" sz="24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thermiques</a:t>
            </a:r>
            <a:r>
              <a:rPr lang="en-GB" altLang="en-US" sz="24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pour </a:t>
            </a:r>
            <a:r>
              <a:rPr lang="en-GB" altLang="en-US" sz="24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l´industrie</a:t>
            </a:r>
            <a:r>
              <a:rPr lang="en-GB" altLang="en-US" sz="24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a:t>
            </a:r>
            <a:r>
              <a:rPr lang="en-GB" altLang="en-US" sz="24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manufactrière</a:t>
            </a:r>
            <a:endParaRPr lang="en-GB" altLang="en-US" sz="2400" b="1"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r>
              <a:rPr lang="en-GB" altLang="en-US" sz="2000" dirty="0">
                <a:latin typeface="Open Sans" panose="020B0606030504020204" pitchFamily="34" charset="0"/>
                <a:ea typeface="Open Sans" panose="020B0606030504020204" pitchFamily="34" charset="0"/>
                <a:cs typeface="Open Sans" panose="020B0606030504020204" pitchFamily="34" charset="0"/>
              </a:rPr>
              <a:t>S</a:t>
            </a: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15</a:t>
            </a:fld>
            <a:endParaRPr lang="en-US" altLang="en-US" sz="1400" b="1">
              <a:solidFill>
                <a:schemeClr val="bg1"/>
              </a:solidFill>
              <a:latin typeface="Open Sans ExtraBold"/>
              <a:ea typeface="Open Sans ExtraBold"/>
              <a:cs typeface="Open Sans ExtraBold"/>
            </a:endParaRPr>
          </a:p>
        </p:txBody>
      </p:sp>
      <p:sp>
        <p:nvSpPr>
          <p:cNvPr id="89" name="Text Box 4">
            <a:extLst>
              <a:ext uri="{FF2B5EF4-FFF2-40B4-BE49-F238E27FC236}">
                <a16:creationId xmlns:a16="http://schemas.microsoft.com/office/drawing/2014/main" id="{D9752D37-ACD8-7846-87D4-AC2D6E59E00C}"/>
              </a:ext>
            </a:extLst>
          </p:cNvPr>
          <p:cNvSpPr txBox="1">
            <a:spLocks noChangeArrowheads="1"/>
          </p:cNvSpPr>
          <p:nvPr/>
        </p:nvSpPr>
        <p:spPr bwMode="auto">
          <a:xfrm>
            <a:off x="9040361" y="1411627"/>
            <a:ext cx="2003119" cy="307777"/>
          </a:xfrm>
          <a:prstGeom prst="rect">
            <a:avLst/>
          </a:prstGeom>
          <a:noFill/>
          <a:ln w="9525">
            <a:noFill/>
            <a:miter lim="800000"/>
            <a:headEnd/>
            <a:tailEnd/>
          </a:ln>
          <a:effectLst/>
        </p:spPr>
        <p:txBody>
          <a:bodyPr>
            <a:spAutoFit/>
          </a:bodyPr>
          <a:lstStyle/>
          <a:p>
            <a:pPr algn="ctr">
              <a:spcBef>
                <a:spcPct val="50000"/>
              </a:spcBef>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Divers</a:t>
            </a:r>
          </a:p>
        </p:txBody>
      </p:sp>
      <p:sp>
        <p:nvSpPr>
          <p:cNvPr id="90" name="Text Box 9">
            <a:extLst>
              <a:ext uri="{FF2B5EF4-FFF2-40B4-BE49-F238E27FC236}">
                <a16:creationId xmlns:a16="http://schemas.microsoft.com/office/drawing/2014/main" id="{60530DD5-E61F-B44B-A142-7BC08DE1BCBA}"/>
              </a:ext>
            </a:extLst>
          </p:cNvPr>
          <p:cNvSpPr txBox="1">
            <a:spLocks noChangeArrowheads="1"/>
          </p:cNvSpPr>
          <p:nvPr/>
        </p:nvSpPr>
        <p:spPr bwMode="auto">
          <a:xfrm>
            <a:off x="8831938" y="1773626"/>
            <a:ext cx="2003119" cy="307777"/>
          </a:xfrm>
          <a:prstGeom prst="rect">
            <a:avLst/>
          </a:prstGeom>
          <a:noFill/>
          <a:ln w="9525">
            <a:noFill/>
            <a:miter lim="800000"/>
            <a:headEnd/>
            <a:tailEnd/>
          </a:ln>
          <a:effectLst/>
        </p:spPr>
        <p:txBody>
          <a:bodyPr>
            <a:spAutoFit/>
          </a:bodyPr>
          <a:lstStyle/>
          <a:p>
            <a:pPr algn="ctr">
              <a:spcBef>
                <a:spcPct val="50000"/>
              </a:spcBef>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Biens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durables</a:t>
            </a:r>
          </a:p>
        </p:txBody>
      </p:sp>
      <p:sp>
        <p:nvSpPr>
          <p:cNvPr id="91" name="Text Box 10">
            <a:extLst>
              <a:ext uri="{FF2B5EF4-FFF2-40B4-BE49-F238E27FC236}">
                <a16:creationId xmlns:a16="http://schemas.microsoft.com/office/drawing/2014/main" id="{20B1ED97-F1D0-B549-8F51-A8BF509EBD6D}"/>
              </a:ext>
            </a:extLst>
          </p:cNvPr>
          <p:cNvSpPr txBox="1">
            <a:spLocks noChangeArrowheads="1"/>
          </p:cNvSpPr>
          <p:nvPr/>
        </p:nvSpPr>
        <p:spPr bwMode="auto">
          <a:xfrm>
            <a:off x="8559800" y="2160569"/>
            <a:ext cx="2003119" cy="307777"/>
          </a:xfrm>
          <a:prstGeom prst="rect">
            <a:avLst/>
          </a:prstGeom>
          <a:noFill/>
          <a:ln w="9525">
            <a:noFill/>
            <a:miter lim="800000"/>
            <a:headEnd/>
            <a:tailEnd/>
          </a:ln>
          <a:effectLst/>
        </p:spPr>
        <p:txBody>
          <a:bodyPr wrap="square">
            <a:spAutoFit/>
          </a:bodyPr>
          <a:lstStyle/>
          <a:p>
            <a:pPr algn="ctr">
              <a:spcBef>
                <a:spcPct val="50000"/>
              </a:spcBef>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Equipement</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2" name="Text Box 11">
            <a:extLst>
              <a:ext uri="{FF2B5EF4-FFF2-40B4-BE49-F238E27FC236}">
                <a16:creationId xmlns:a16="http://schemas.microsoft.com/office/drawing/2014/main" id="{C34C54ED-E662-8C41-9FED-748A475F6D6A}"/>
              </a:ext>
            </a:extLst>
          </p:cNvPr>
          <p:cNvSpPr txBox="1">
            <a:spLocks noChangeArrowheads="1"/>
          </p:cNvSpPr>
          <p:nvPr/>
        </p:nvSpPr>
        <p:spPr bwMode="auto">
          <a:xfrm>
            <a:off x="8254999" y="2597033"/>
            <a:ext cx="2003119" cy="307777"/>
          </a:xfrm>
          <a:prstGeom prst="rect">
            <a:avLst/>
          </a:prstGeom>
          <a:noFill/>
          <a:ln w="9525">
            <a:noFill/>
            <a:miter lim="800000"/>
            <a:headEnd/>
            <a:tailEnd/>
          </a:ln>
          <a:effectLst/>
        </p:spPr>
        <p:txBody>
          <a:bodyPr wrap="square">
            <a:spAutoFit/>
          </a:bodyPr>
          <a:lstStyle/>
          <a:p>
            <a:pPr algn="ctr">
              <a:spcBef>
                <a:spcPct val="50000"/>
              </a:spcBef>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Matériaux</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3" name="Text Box 14">
            <a:extLst>
              <a:ext uri="{FF2B5EF4-FFF2-40B4-BE49-F238E27FC236}">
                <a16:creationId xmlns:a16="http://schemas.microsoft.com/office/drawing/2014/main" id="{57EFB569-D345-7447-B572-A433DDA6E528}"/>
              </a:ext>
            </a:extLst>
          </p:cNvPr>
          <p:cNvSpPr txBox="1">
            <a:spLocks noChangeArrowheads="1"/>
          </p:cNvSpPr>
          <p:nvPr/>
        </p:nvSpPr>
        <p:spPr bwMode="auto">
          <a:xfrm>
            <a:off x="7323402" y="3921883"/>
            <a:ext cx="3720078" cy="523220"/>
          </a:xfrm>
          <a:prstGeom prst="rect">
            <a:avLst/>
          </a:prstGeom>
          <a:noFill/>
          <a:ln w="9525">
            <a:noFill/>
            <a:miter lim="800000"/>
            <a:headEnd/>
            <a:tailEnd/>
          </a:ln>
          <a:effectLst/>
        </p:spPr>
        <p:txBody>
          <a:bodyPr>
            <a:spAutoFit/>
          </a:bodyPr>
          <a:lstStyle/>
          <a:p>
            <a:pPr algn="ctr">
              <a:spcBef>
                <a:spcPts val="0"/>
              </a:spcBef>
            </a:pPr>
            <a:r>
              <a:rPr lang="en-US" sz="1400" dirty="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Production de </a:t>
            </a:r>
            <a:r>
              <a:rPr lang="en-US" sz="1400" dirty="0" err="1">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vapeur</a:t>
            </a:r>
            <a:r>
              <a:rPr lang="en-US" sz="1400" dirty="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 </a:t>
            </a:r>
          </a:p>
          <a:p>
            <a:pPr algn="ctr">
              <a:spcBef>
                <a:spcPts val="0"/>
              </a:spcBef>
            </a:pPr>
            <a:r>
              <a:rPr lang="en-US" sz="1400" dirty="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1400" dirty="0" err="1">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Moyen</a:t>
            </a:r>
            <a:r>
              <a:rPr lang="en-US" sz="1400" dirty="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94" name="Text Box 15">
            <a:extLst>
              <a:ext uri="{FF2B5EF4-FFF2-40B4-BE49-F238E27FC236}">
                <a16:creationId xmlns:a16="http://schemas.microsoft.com/office/drawing/2014/main" id="{CB5D1C6A-A85C-CD42-95B6-9092C974F5F3}"/>
              </a:ext>
            </a:extLst>
          </p:cNvPr>
          <p:cNvSpPr txBox="1">
            <a:spLocks noChangeArrowheads="1"/>
          </p:cNvSpPr>
          <p:nvPr/>
        </p:nvSpPr>
        <p:spPr bwMode="auto">
          <a:xfrm>
            <a:off x="7575369" y="2998533"/>
            <a:ext cx="3362378" cy="553998"/>
          </a:xfrm>
          <a:prstGeom prst="rect">
            <a:avLst/>
          </a:prstGeom>
          <a:noFill/>
          <a:ln w="9525">
            <a:noFill/>
            <a:miter lim="800000"/>
            <a:headEnd/>
            <a:tailEnd/>
          </a:ln>
          <a:effectLst/>
        </p:spPr>
        <p:txBody>
          <a:bodyPr>
            <a:spAutoFit/>
          </a:bodyPr>
          <a:lstStyle/>
          <a:p>
            <a:pPr algn="ctr">
              <a:spcBef>
                <a:spcPct val="50000"/>
              </a:spcBef>
            </a:pPr>
            <a:r>
              <a:rPr lang="en-US" sz="1400" dirty="0">
                <a:solidFill>
                  <a:srgbClr val="B53541"/>
                </a:solidFill>
                <a:latin typeface="Open Sans Light" panose="020B0306030504020204" pitchFamily="34" charset="0"/>
              </a:rPr>
              <a:t>Fours </a:t>
            </a:r>
            <a:br>
              <a:rPr lang="en-US" sz="1400" dirty="0">
                <a:solidFill>
                  <a:srgbClr val="B53541"/>
                </a:solidFill>
                <a:latin typeface="Open Sans Light" panose="020B0306030504020204" pitchFamily="34" charset="0"/>
              </a:rPr>
            </a:br>
            <a:r>
              <a:rPr lang="en-US" sz="1400" dirty="0">
                <a:solidFill>
                  <a:srgbClr val="B53541"/>
                </a:solidFill>
                <a:latin typeface="Open Sans Light" panose="020B0306030504020204" pitchFamily="34" charset="0"/>
              </a:rPr>
              <a:t>(</a:t>
            </a:r>
            <a:r>
              <a:rPr lang="en-US" sz="1400" dirty="0" err="1">
                <a:solidFill>
                  <a:srgbClr val="B53541"/>
                </a:solidFill>
                <a:latin typeface="Open Sans Light" panose="020B0306030504020204" pitchFamily="34" charset="0"/>
              </a:rPr>
              <a:t>Elevé</a:t>
            </a:r>
            <a:r>
              <a:rPr lang="en-US" sz="1600" dirty="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95" name="Text Box 39">
            <a:extLst>
              <a:ext uri="{FF2B5EF4-FFF2-40B4-BE49-F238E27FC236}">
                <a16:creationId xmlns:a16="http://schemas.microsoft.com/office/drawing/2014/main" id="{24FAF268-B9C8-3E4B-852E-F35B39953C78}"/>
              </a:ext>
            </a:extLst>
          </p:cNvPr>
          <p:cNvSpPr txBox="1">
            <a:spLocks noChangeArrowheads="1"/>
          </p:cNvSpPr>
          <p:nvPr/>
        </p:nvSpPr>
        <p:spPr bwMode="auto">
          <a:xfrm>
            <a:off x="8116217" y="5622312"/>
            <a:ext cx="2366907" cy="523220"/>
          </a:xfrm>
          <a:prstGeom prst="rect">
            <a:avLst/>
          </a:prstGeom>
          <a:noFill/>
          <a:ln w="9525">
            <a:noFill/>
            <a:miter lim="800000"/>
            <a:headEnd/>
            <a:tailEnd/>
          </a:ln>
          <a:effectLst/>
        </p:spPr>
        <p:txBody>
          <a:bodyPr wrap="square">
            <a:spAutoFit/>
          </a:bodyPr>
          <a:lstStyle/>
          <a:p>
            <a:pPr algn="ctr"/>
            <a:r>
              <a:rPr lang="en-US" sz="1400" dirty="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Processus </a:t>
            </a:r>
            <a:r>
              <a:rPr lang="en-US" sz="1400" dirty="0" err="1">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d'utilisation</a:t>
            </a:r>
            <a:r>
              <a:rPr lang="en-US" sz="1400" dirty="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 de la </a:t>
            </a:r>
            <a:r>
              <a:rPr lang="en-US" sz="1400" dirty="0" err="1">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chaleur</a:t>
            </a:r>
            <a:endParaRPr lang="en-US" sz="1400" dirty="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5" name="Text Box 14">
            <a:extLst>
              <a:ext uri="{FF2B5EF4-FFF2-40B4-BE49-F238E27FC236}">
                <a16:creationId xmlns:a16="http://schemas.microsoft.com/office/drawing/2014/main" id="{69746EE1-8414-7A43-BD98-1B146C072907}"/>
              </a:ext>
            </a:extLst>
          </p:cNvPr>
          <p:cNvSpPr txBox="1">
            <a:spLocks noChangeArrowheads="1"/>
          </p:cNvSpPr>
          <p:nvPr/>
        </p:nvSpPr>
        <p:spPr bwMode="auto">
          <a:xfrm>
            <a:off x="7439632" y="4786335"/>
            <a:ext cx="3720078" cy="738664"/>
          </a:xfrm>
          <a:prstGeom prst="rect">
            <a:avLst/>
          </a:prstGeom>
          <a:noFill/>
          <a:ln w="9525">
            <a:noFill/>
            <a:miter lim="800000"/>
            <a:headEnd/>
            <a:tailEnd/>
          </a:ln>
          <a:effectLst/>
        </p:spPr>
        <p:txBody>
          <a:bodyPr>
            <a:spAutoFit/>
          </a:bodyPr>
          <a:lstStyle>
            <a:defPPr>
              <a:defRPr lang="en-US"/>
            </a:defPPr>
            <a:lvl1pPr algn="ctr">
              <a:spcBef>
                <a:spcPts val="0"/>
              </a:spcBef>
              <a:defRPr>
                <a:solidFill>
                  <a:srgbClr val="B53541"/>
                </a:solidFill>
              </a:defRPr>
            </a:lvl1pPr>
          </a:lstStyle>
          <a:p>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Chauffage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des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locaux</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et </a:t>
            </a:r>
          </a:p>
          <a:p>
            <a:r>
              <a:rPr lang="en-US" sz="1400" dirty="0">
                <a:latin typeface="Open Sans Light" panose="020B0306030504020204" pitchFamily="34" charset="0"/>
                <a:ea typeface="Open Sans Light" panose="020B0306030504020204" pitchFamily="34" charset="0"/>
                <a:cs typeface="Open Sans Light" panose="020B0306030504020204" pitchFamily="34" charset="0"/>
              </a:rPr>
              <a:t>de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l'eau</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p>
          <a:p>
            <a:r>
              <a:rPr lang="en-US" sz="1400" dirty="0">
                <a:latin typeface="Open Sans Light" panose="020B0306030504020204" pitchFamily="34" charset="0"/>
                <a:ea typeface="Open Sans Light" panose="020B0306030504020204" pitchFamily="34" charset="0"/>
                <a:cs typeface="Open Sans Light" panose="020B0306030504020204" pitchFamily="34" charset="0"/>
              </a:rPr>
              <a:t>(bas)</a:t>
            </a:r>
          </a:p>
        </p:txBody>
      </p:sp>
      <p:sp>
        <p:nvSpPr>
          <p:cNvPr id="97" name="TextBox 96">
            <a:extLst>
              <a:ext uri="{FF2B5EF4-FFF2-40B4-BE49-F238E27FC236}">
                <a16:creationId xmlns:a16="http://schemas.microsoft.com/office/drawing/2014/main" id="{3AF0BF15-256A-844F-A633-0DFEA5295BD0}"/>
              </a:ext>
            </a:extLst>
          </p:cNvPr>
          <p:cNvSpPr txBox="1"/>
          <p:nvPr/>
        </p:nvSpPr>
        <p:spPr>
          <a:xfrm>
            <a:off x="9561359" y="1071730"/>
            <a:ext cx="1736373" cy="338554"/>
          </a:xfrm>
          <a:prstGeom prst="rect">
            <a:avLst/>
          </a:prstGeom>
          <a:noFill/>
        </p:spPr>
        <p:txBody>
          <a:bodyPr wrap="none" rtlCol="0">
            <a:spAutoFit/>
          </a:body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SL + SM + SH = 1</a:t>
            </a: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8" name="TextBox 97">
            <a:extLst>
              <a:ext uri="{FF2B5EF4-FFF2-40B4-BE49-F238E27FC236}">
                <a16:creationId xmlns:a16="http://schemas.microsoft.com/office/drawing/2014/main" id="{100A8655-57FE-5745-A4D4-C122FAFE3446}"/>
              </a:ext>
            </a:extLst>
          </p:cNvPr>
          <p:cNvSpPr txBox="1"/>
          <p:nvPr/>
        </p:nvSpPr>
        <p:spPr>
          <a:xfrm>
            <a:off x="11154955" y="3544072"/>
            <a:ext cx="402674" cy="338554"/>
          </a:xfrm>
          <a:prstGeom prst="rect">
            <a:avLst/>
          </a:prstGeom>
          <a:noFill/>
        </p:spPr>
        <p:txBody>
          <a:bodyPr wrap="none" rtlCol="0">
            <a:spAutoFit/>
          </a:bodyPr>
          <a:lstStyle/>
          <a:p>
            <a:r>
              <a:rPr lang="en-US"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SL</a:t>
            </a:r>
            <a:endParaRPr lang="en-GB"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9" name="TextBox 98">
            <a:extLst>
              <a:ext uri="{FF2B5EF4-FFF2-40B4-BE49-F238E27FC236}">
                <a16:creationId xmlns:a16="http://schemas.microsoft.com/office/drawing/2014/main" id="{88619F1D-D74D-0F49-BF46-526951BBFDA4}"/>
              </a:ext>
            </a:extLst>
          </p:cNvPr>
          <p:cNvSpPr txBox="1"/>
          <p:nvPr/>
        </p:nvSpPr>
        <p:spPr>
          <a:xfrm>
            <a:off x="11130590" y="2248307"/>
            <a:ext cx="473206" cy="338554"/>
          </a:xfrm>
          <a:prstGeom prst="rect">
            <a:avLst/>
          </a:prstGeom>
          <a:noFill/>
        </p:spPr>
        <p:txBody>
          <a:bodyPr wrap="none" rtlCol="0">
            <a:spAutoFit/>
          </a:bodyPr>
          <a:lstStyle/>
          <a:p>
            <a:r>
              <a:rPr lang="en-US"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SM</a:t>
            </a:r>
            <a:endParaRPr lang="en-GB"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0" name="TextBox 99">
            <a:extLst>
              <a:ext uri="{FF2B5EF4-FFF2-40B4-BE49-F238E27FC236}">
                <a16:creationId xmlns:a16="http://schemas.microsoft.com/office/drawing/2014/main" id="{8B9E64C7-1CA6-544F-AAA2-3EA521FC5681}"/>
              </a:ext>
            </a:extLst>
          </p:cNvPr>
          <p:cNvSpPr txBox="1"/>
          <p:nvPr/>
        </p:nvSpPr>
        <p:spPr>
          <a:xfrm>
            <a:off x="11136614" y="1414282"/>
            <a:ext cx="444352" cy="338554"/>
          </a:xfrm>
          <a:prstGeom prst="rect">
            <a:avLst/>
          </a:prstGeom>
          <a:noFill/>
        </p:spPr>
        <p:txBody>
          <a:bodyPr wrap="none" rtlCol="0">
            <a:spAutoFit/>
          </a:bodyPr>
          <a:lstStyle/>
          <a:p>
            <a:r>
              <a:rPr lang="en-US"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SH</a:t>
            </a:r>
            <a:endParaRPr lang="en-GB"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0" name="Picture 79" descr="Screen Clipping">
            <a:extLst>
              <a:ext uri="{FF2B5EF4-FFF2-40B4-BE49-F238E27FC236}">
                <a16:creationId xmlns:a16="http://schemas.microsoft.com/office/drawing/2014/main" id="{A18FA7BA-5697-E442-886E-8641C8BB066C}"/>
              </a:ext>
            </a:extLst>
          </p:cNvPr>
          <p:cNvPicPr>
            <a:picLocks noChangeAspect="1"/>
          </p:cNvPicPr>
          <p:nvPr/>
        </p:nvPicPr>
        <p:blipFill rotWithShape="1">
          <a:blip r:embed="rId4">
            <a:extLst>
              <a:ext uri="{28A0092B-C50C-407E-A947-70E740481C1C}">
                <a14:useLocalDpi xmlns:a14="http://schemas.microsoft.com/office/drawing/2010/main" val="0"/>
              </a:ext>
            </a:extLst>
          </a:blip>
          <a:srcRect r="5123"/>
          <a:stretch/>
        </p:blipFill>
        <p:spPr>
          <a:xfrm>
            <a:off x="854997" y="2928510"/>
            <a:ext cx="6851308" cy="2004636"/>
          </a:xfrm>
          <a:prstGeom prst="rect">
            <a:avLst/>
          </a:prstGeom>
        </p:spPr>
      </p:pic>
      <p:sp>
        <p:nvSpPr>
          <p:cNvPr id="4" name="Google Shape;113;p16">
            <a:extLst>
              <a:ext uri="{FF2B5EF4-FFF2-40B4-BE49-F238E27FC236}">
                <a16:creationId xmlns:a16="http://schemas.microsoft.com/office/drawing/2014/main" id="{FA91E0C6-356C-4900-A637-D3CC0B6788BD}"/>
              </a:ext>
            </a:extLst>
          </p:cNvPr>
          <p:cNvSpPr txBox="1">
            <a:spLocks noChangeArrowheads="1"/>
          </p:cNvSpPr>
          <p:nvPr/>
        </p:nvSpPr>
        <p:spPr bwMode="auto">
          <a:xfrm>
            <a:off x="854997" y="219334"/>
            <a:ext cx="9818720"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Session 8.3 </a:t>
            </a:r>
            <a:r>
              <a:rPr lang="en-GB" dirty="0" err="1">
                <a:latin typeface="Open Sans"/>
              </a:rPr>
              <a:t>Exemples</a:t>
            </a:r>
            <a:r>
              <a:rPr lang="en-GB" dirty="0">
                <a:latin typeface="Open Sans"/>
              </a:rPr>
              <a:t> de </a:t>
            </a:r>
            <a:r>
              <a:rPr lang="en-GB" dirty="0" err="1">
                <a:latin typeface="Open Sans"/>
              </a:rPr>
              <a:t>données</a:t>
            </a:r>
            <a:r>
              <a:rPr lang="en-GB" dirty="0">
                <a:latin typeface="Open Sans"/>
              </a:rPr>
              <a:t> </a:t>
            </a:r>
            <a:r>
              <a:rPr lang="en-GB" dirty="0" err="1">
                <a:latin typeface="Open Sans"/>
              </a:rPr>
              <a:t>d'entrée</a:t>
            </a:r>
            <a:endParaRPr lang="en-GB" dirty="0">
              <a:latin typeface="Open Sans"/>
            </a:endParaRPr>
          </a:p>
        </p:txBody>
      </p:sp>
      <p:sp>
        <p:nvSpPr>
          <p:cNvPr id="20" name="ZoneTexte 19">
            <a:extLst>
              <a:ext uri="{FF2B5EF4-FFF2-40B4-BE49-F238E27FC236}">
                <a16:creationId xmlns:a16="http://schemas.microsoft.com/office/drawing/2014/main" id="{E5AD783B-B75A-445E-97C3-48676787AD3E}"/>
              </a:ext>
            </a:extLst>
          </p:cNvPr>
          <p:cNvSpPr txBox="1"/>
          <p:nvPr/>
        </p:nvSpPr>
        <p:spPr>
          <a:xfrm>
            <a:off x="917829" y="2768939"/>
            <a:ext cx="6842791" cy="523220"/>
          </a:xfrm>
          <a:prstGeom prst="rect">
            <a:avLst/>
          </a:prstGeom>
          <a:solidFill>
            <a:schemeClr val="bg1"/>
          </a:solidFill>
          <a:ln>
            <a:solidFill>
              <a:schemeClr val="bg2">
                <a:lumMod val="75000"/>
              </a:schemeClr>
            </a:solidFill>
          </a:ln>
        </p:spPr>
        <p:txBody>
          <a:bodyPr wrap="square" rtlCol="0">
            <a:spAutoFit/>
          </a:bodyPr>
          <a:lstStyle/>
          <a:p>
            <a:r>
              <a:rPr lang="fr-FR" sz="1400" dirty="0"/>
              <a:t>Part de la demande énergétique thermique utile par niveau de température dans le secteur manufacturier</a:t>
            </a:r>
          </a:p>
        </p:txBody>
      </p:sp>
    </p:spTree>
    <p:extLst>
      <p:ext uri="{BB962C8B-B14F-4D97-AF65-F5344CB8AC3E}">
        <p14:creationId xmlns:p14="http://schemas.microsoft.com/office/powerpoint/2010/main" val="3655750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31">
            <a:extLst>
              <a:ext uri="{FF2B5EF4-FFF2-40B4-BE49-F238E27FC236}">
                <a16:creationId xmlns:a16="http://schemas.microsoft.com/office/drawing/2014/main" id="{C5FFD655-DFE7-BB4F-8233-34D80BDB75BE}"/>
              </a:ext>
            </a:extLst>
          </p:cNvPr>
          <p:cNvSpPr txBox="1">
            <a:spLocks noChangeArrowheads="1"/>
          </p:cNvSpPr>
          <p:nvPr/>
        </p:nvSpPr>
        <p:spPr bwMode="auto">
          <a:xfrm>
            <a:off x="205741" y="2991781"/>
            <a:ext cx="1427838" cy="340519"/>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1400">
                <a:latin typeface="Open Sans Light"/>
                <a:ea typeface="Open Sans Light" panose="020B0306030504020204" pitchFamily="34" charset="0"/>
                <a:cs typeface="Open Sans Light" panose="020B0306030504020204" pitchFamily="34" charset="0"/>
              </a:rPr>
              <a:t>Sous-secteur</a:t>
            </a:r>
            <a:endParaRPr lang="en-US" sz="1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2" name="Rectangle 3">
            <a:extLst>
              <a:ext uri="{FF2B5EF4-FFF2-40B4-BE49-F238E27FC236}">
                <a16:creationId xmlns:a16="http://schemas.microsoft.com/office/drawing/2014/main" id="{9B8DD487-53D0-214B-875C-C4CB2B29EBE0}"/>
              </a:ext>
            </a:extLst>
          </p:cNvPr>
          <p:cNvSpPr>
            <a:spLocks noChangeArrowheads="1"/>
          </p:cNvSpPr>
          <p:nvPr/>
        </p:nvSpPr>
        <p:spPr bwMode="auto">
          <a:xfrm>
            <a:off x="1685483" y="2947831"/>
            <a:ext cx="928058"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Urbain</a:t>
            </a:r>
          </a:p>
        </p:txBody>
      </p:sp>
      <p:sp>
        <p:nvSpPr>
          <p:cNvPr id="96" name="Rectangle 38">
            <a:extLst>
              <a:ext uri="{FF2B5EF4-FFF2-40B4-BE49-F238E27FC236}">
                <a16:creationId xmlns:a16="http://schemas.microsoft.com/office/drawing/2014/main" id="{B8DB7A2C-4A2B-A248-8B3B-0EB53639DC00}"/>
              </a:ext>
            </a:extLst>
          </p:cNvPr>
          <p:cNvSpPr>
            <a:spLocks noChangeArrowheads="1"/>
          </p:cNvSpPr>
          <p:nvPr/>
        </p:nvSpPr>
        <p:spPr bwMode="auto">
          <a:xfrm>
            <a:off x="2659850" y="2947830"/>
            <a:ext cx="1025251" cy="428089"/>
          </a:xfrm>
          <a:prstGeom prst="roundRect">
            <a:avLst/>
          </a:prstGeom>
          <a:solidFill>
            <a:srgbClr val="A5A5A5">
              <a:alpha val="50196"/>
            </a:srgbClr>
          </a:solidFill>
          <a:ln w="9525">
            <a:noFill/>
            <a:miter lim="800000"/>
            <a:headEnd/>
            <a:tailEnd/>
          </a:ln>
          <a:effectLst/>
        </p:spPr>
        <p:txBody>
          <a:bodyPr wrap="none" anchor="ctr"/>
          <a:lstStyle/>
          <a:p>
            <a:pPr algn="ctr"/>
            <a:r>
              <a:rPr lang="fr-FR" sz="1400" b="1" dirty="0"/>
              <a:t>Interurbain</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7" name="Rectangle 39">
            <a:extLst>
              <a:ext uri="{FF2B5EF4-FFF2-40B4-BE49-F238E27FC236}">
                <a16:creationId xmlns:a16="http://schemas.microsoft.com/office/drawing/2014/main" id="{A5AB4142-A6E3-BC41-9BEA-5A870E007174}"/>
              </a:ext>
            </a:extLst>
          </p:cNvPr>
          <p:cNvSpPr>
            <a:spLocks noChangeArrowheads="1"/>
          </p:cNvSpPr>
          <p:nvPr/>
        </p:nvSpPr>
        <p:spPr bwMode="auto">
          <a:xfrm>
            <a:off x="3715556" y="2947831"/>
            <a:ext cx="812489"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Fret</a:t>
            </a:r>
          </a:p>
        </p:txBody>
      </p:sp>
      <p:cxnSp>
        <p:nvCxnSpPr>
          <p:cNvPr id="78" name="Straight Connector 77">
            <a:extLst>
              <a:ext uri="{FF2B5EF4-FFF2-40B4-BE49-F238E27FC236}">
                <a16:creationId xmlns:a16="http://schemas.microsoft.com/office/drawing/2014/main" id="{FA474031-4C67-7241-94EE-41FF27A160D5}"/>
              </a:ext>
            </a:extLst>
          </p:cNvPr>
          <p:cNvCxnSpPr>
            <a:cxnSpLocks/>
          </p:cNvCxnSpPr>
          <p:nvPr/>
        </p:nvCxnSpPr>
        <p:spPr>
          <a:xfrm flipH="1" flipV="1">
            <a:off x="2139021" y="2783534"/>
            <a:ext cx="1982779" cy="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8890B32-89FC-6D4C-BD2B-1B16B237533D}"/>
              </a:ext>
            </a:extLst>
          </p:cNvPr>
          <p:cNvCxnSpPr>
            <a:cxnSpLocks/>
          </p:cNvCxnSpPr>
          <p:nvPr/>
        </p:nvCxnSpPr>
        <p:spPr>
          <a:xfrm flipH="1">
            <a:off x="3129621" y="2791912"/>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D4D79E0-03C6-9346-9C66-2E2005572651}"/>
              </a:ext>
            </a:extLst>
          </p:cNvPr>
          <p:cNvCxnSpPr>
            <a:cxnSpLocks/>
          </p:cNvCxnSpPr>
          <p:nvPr/>
        </p:nvCxnSpPr>
        <p:spPr>
          <a:xfrm flipH="1">
            <a:off x="2153204" y="2795674"/>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0FCCA39-8C46-944F-8007-F1F7CC39C938}"/>
              </a:ext>
            </a:extLst>
          </p:cNvPr>
          <p:cNvCxnSpPr>
            <a:cxnSpLocks/>
          </p:cNvCxnSpPr>
          <p:nvPr/>
        </p:nvCxnSpPr>
        <p:spPr>
          <a:xfrm flipH="1">
            <a:off x="4121800" y="2778755"/>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531AC03-9509-074C-979D-2605A0D524CA}"/>
              </a:ext>
            </a:extLst>
          </p:cNvPr>
          <p:cNvCxnSpPr>
            <a:cxnSpLocks/>
          </p:cNvCxnSpPr>
          <p:nvPr/>
        </p:nvCxnSpPr>
        <p:spPr>
          <a:xfrm flipH="1">
            <a:off x="3135501" y="2610267"/>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Google Shape;115;p16">
            <a:extLst>
              <a:ext uri="{FF2B5EF4-FFF2-40B4-BE49-F238E27FC236}">
                <a16:creationId xmlns:a16="http://schemas.microsoft.com/office/drawing/2014/main" id="{6A4894DA-2A4F-0B41-8250-F52A88D3042F}"/>
              </a:ext>
            </a:extLst>
          </p:cNvPr>
          <p:cNvSpPr txBox="1"/>
          <p:nvPr/>
        </p:nvSpPr>
        <p:spPr>
          <a:xfrm>
            <a:off x="966156" y="1605904"/>
            <a:ext cx="10096500" cy="32337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Transport de marchandises</a:t>
            </a:r>
          </a:p>
        </p:txBody>
      </p:sp>
      <p:pic>
        <p:nvPicPr>
          <p:cNvPr id="144" name="Picture 143" descr="Screen Clipping">
            <a:extLst>
              <a:ext uri="{FF2B5EF4-FFF2-40B4-BE49-F238E27FC236}">
                <a16:creationId xmlns:a16="http://schemas.microsoft.com/office/drawing/2014/main" id="{02CBBCD0-703F-5248-A2AA-AC42CE2F7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604" y="2147462"/>
            <a:ext cx="2338010" cy="3562682"/>
          </a:xfrm>
          <a:prstGeom prst="rect">
            <a:avLst/>
          </a:prstGeom>
        </p:spPr>
      </p:pic>
      <mc:AlternateContent xmlns:mc="http://schemas.openxmlformats.org/markup-compatibility/2006" xmlns:a14="http://schemas.microsoft.com/office/drawing/2010/main">
        <mc:Choice Requires="a14">
          <p:sp>
            <p:nvSpPr>
              <p:cNvPr id="149" name="Rectangle 148">
                <a:extLst>
                  <a:ext uri="{FF2B5EF4-FFF2-40B4-BE49-F238E27FC236}">
                    <a16:creationId xmlns:a16="http://schemas.microsoft.com/office/drawing/2014/main" id="{9DAF9859-A6A1-7943-B044-35779FE20AC7}"/>
                  </a:ext>
                </a:extLst>
              </p:cNvPr>
              <p:cNvSpPr/>
              <p:nvPr/>
            </p:nvSpPr>
            <p:spPr>
              <a:xfrm>
                <a:off x="7658346" y="5111999"/>
                <a:ext cx="4572000" cy="615425"/>
              </a:xfrm>
              <a:prstGeom prst="rect">
                <a:avLst/>
              </a:prstGeom>
            </p:spPr>
            <p:txBody>
              <a:bodyPr>
                <a:spAutoFit/>
              </a:bodyPr>
              <a:lstStyle/>
              <a:p>
                <a:pPr lvl="1"/>
                <a14:m>
                  <m:oMathPara xmlns:m="http://schemas.openxmlformats.org/officeDocument/2006/math">
                    <m:oMathParaPr>
                      <m:jc m:val="centerGroup"/>
                    </m:oMathParaPr>
                    <m:oMath xmlns:m="http://schemas.openxmlformats.org/officeDocument/2006/math">
                      <m:f>
                        <m:fPr>
                          <m:ctrlPr>
                            <a:rPr lang="en-GB" sz="1400" b="0" i="1" smtClean="0">
                              <a:solidFill>
                                <a:schemeClr val="tx1"/>
                              </a:solidFill>
                              <a:latin typeface="Cambria Math" panose="02040503050406030204" pitchFamily="18" charset="0"/>
                              <a:cs typeface="Times New Roman" pitchFamily="18" charset="0"/>
                            </a:rPr>
                          </m:ctrlPr>
                        </m:fPr>
                        <m:num>
                          <m:r>
                            <a:rPr lang="en-GB" sz="1400" b="0" i="1" smtClean="0">
                              <a:solidFill>
                                <a:schemeClr val="tx1"/>
                              </a:solidFill>
                              <a:latin typeface="Cambria Math" panose="02040503050406030204" pitchFamily="18" charset="0"/>
                              <a:cs typeface="Times New Roman" pitchFamily="18" charset="0"/>
                            </a:rPr>
                            <m:t>𝑡</m:t>
                          </m:r>
                          <m:r>
                            <a:rPr lang="en-GB" sz="1400" b="0" i="1" smtClean="0">
                              <a:solidFill>
                                <a:schemeClr val="tx1"/>
                              </a:solidFill>
                              <a:latin typeface="Cambria Math" panose="02040503050406030204" pitchFamily="18" charset="0"/>
                              <a:cs typeface="Times New Roman" pitchFamily="18" charset="0"/>
                            </a:rPr>
                            <m:t>.</m:t>
                          </m:r>
                          <m:r>
                            <a:rPr lang="en-GB" sz="1400" b="0" i="1" smtClean="0">
                              <a:solidFill>
                                <a:schemeClr val="tx1"/>
                              </a:solidFill>
                              <a:latin typeface="Cambria Math" panose="02040503050406030204" pitchFamily="18" charset="0"/>
                              <a:cs typeface="Times New Roman" pitchFamily="18" charset="0"/>
                            </a:rPr>
                            <m:t>𝑘𝑚</m:t>
                          </m:r>
                        </m:num>
                        <m:den>
                          <m:r>
                            <a:rPr lang="en-GB" sz="1400" b="0" i="1" smtClean="0">
                              <a:solidFill>
                                <a:schemeClr val="tx1"/>
                              </a:solidFill>
                              <a:latin typeface="Cambria Math" panose="02040503050406030204" pitchFamily="18" charset="0"/>
                              <a:cs typeface="Times New Roman" pitchFamily="18" charset="0"/>
                            </a:rPr>
                            <m:t>𝑈𝑆</m:t>
                          </m:r>
                          <m:r>
                            <a:rPr lang="en-GB" sz="1400" b="0" i="1" smtClean="0">
                              <a:solidFill>
                                <a:schemeClr val="tx1"/>
                              </a:solidFill>
                              <a:latin typeface="Cambria Math" panose="02040503050406030204" pitchFamily="18" charset="0"/>
                              <a:cs typeface="Times New Roman" pitchFamily="18" charset="0"/>
                            </a:rPr>
                            <m:t>$</m:t>
                          </m:r>
                        </m:den>
                      </m:f>
                      <m:r>
                        <a:rPr lang="en-US" sz="1400" i="1" smtClean="0">
                          <a:solidFill>
                            <a:schemeClr val="tx1"/>
                          </a:solidFill>
                          <a:latin typeface="Cambria Math"/>
                          <a:cs typeface="Times New Roman" pitchFamily="18" charset="0"/>
                        </a:rPr>
                        <m:t>=</m:t>
                      </m:r>
                      <m:r>
                        <a:rPr lang="en-GB" sz="1400" b="0" i="1" smtClean="0">
                          <a:solidFill>
                            <a:schemeClr val="tx1"/>
                          </a:solidFill>
                          <a:latin typeface="Cambria Math" panose="02040503050406030204" pitchFamily="18" charset="0"/>
                          <a:cs typeface="Times New Roman" pitchFamily="18" charset="0"/>
                        </a:rPr>
                        <m:t>𝐴</m:t>
                      </m:r>
                      <m:r>
                        <a:rPr lang="en-US" sz="1400" i="1" smtClean="0">
                          <a:solidFill>
                            <a:schemeClr val="tx1"/>
                          </a:solidFill>
                          <a:latin typeface="Cambria Math"/>
                          <a:cs typeface="Times New Roman" pitchFamily="18" charset="0"/>
                        </a:rPr>
                        <m:t>+ </m:t>
                      </m:r>
                      <m:nary>
                        <m:naryPr>
                          <m:chr m:val="∑"/>
                          <m:supHide m:val="on"/>
                          <m:ctrlPr>
                            <a:rPr lang="en-US" sz="1400" i="1">
                              <a:solidFill>
                                <a:schemeClr val="tx1"/>
                              </a:solidFill>
                              <a:latin typeface="Cambria Math" panose="02040503050406030204" pitchFamily="18" charset="0"/>
                              <a:cs typeface="Times New Roman" pitchFamily="18" charset="0"/>
                            </a:rPr>
                          </m:ctrlPr>
                        </m:naryPr>
                        <m:sub>
                          <m:r>
                            <m:rPr>
                              <m:brk m:alnAt="7"/>
                            </m:rPr>
                            <a:rPr lang="en-US" sz="1400" i="1">
                              <a:solidFill>
                                <a:schemeClr val="tx1"/>
                              </a:solidFill>
                              <a:latin typeface="Cambria Math"/>
                              <a:cs typeface="Times New Roman" pitchFamily="18" charset="0"/>
                            </a:rPr>
                            <m:t>𝑖</m:t>
                          </m:r>
                          <m:r>
                            <a:rPr lang="en-US" sz="1400" i="1">
                              <a:solidFill>
                                <a:schemeClr val="tx1"/>
                              </a:solidFill>
                              <a:latin typeface="Cambria Math"/>
                              <a:cs typeface="Times New Roman" pitchFamily="18" charset="0"/>
                            </a:rPr>
                            <m:t>=</m:t>
                          </m:r>
                          <m:r>
                            <a:rPr lang="en-US" sz="1400" i="1">
                              <a:solidFill>
                                <a:schemeClr val="tx1"/>
                              </a:solidFill>
                              <a:latin typeface="Cambria Math"/>
                              <a:cs typeface="Times New Roman" pitchFamily="18" charset="0"/>
                            </a:rPr>
                            <m:t>𝐸𝑐𝑜𝑛</m:t>
                          </m:r>
                          <m:r>
                            <m:rPr>
                              <m:brk m:alnAt="7"/>
                            </m:rPr>
                            <a:rPr lang="en-US" sz="1400" i="1">
                              <a:solidFill>
                                <a:schemeClr val="tx1"/>
                              </a:solidFill>
                              <a:latin typeface="Cambria Math"/>
                              <a:cs typeface="Times New Roman" pitchFamily="18" charset="0"/>
                            </a:rPr>
                            <m:t> </m:t>
                          </m:r>
                          <m:r>
                            <a:rPr lang="en-US" sz="1400" i="1">
                              <a:solidFill>
                                <a:schemeClr val="tx1"/>
                              </a:solidFill>
                              <a:latin typeface="Cambria Math"/>
                              <a:cs typeface="Times New Roman" pitchFamily="18" charset="0"/>
                            </a:rPr>
                            <m:t>𝑆𝑒𝑐𝑡</m:t>
                          </m:r>
                          <m:r>
                            <m:rPr>
                              <m:brk m:alnAt="7"/>
                            </m:rPr>
                            <a:rPr lang="en-US" sz="1400" i="1">
                              <a:solidFill>
                                <a:schemeClr val="tx1"/>
                              </a:solidFill>
                              <a:latin typeface="Cambria Math"/>
                              <a:cs typeface="Times New Roman" pitchFamily="18" charset="0"/>
                            </a:rPr>
                            <m:t> </m:t>
                          </m:r>
                        </m:sub>
                        <m:sup/>
                        <m:e>
                          <m:sSub>
                            <m:sSubPr>
                              <m:ctrlPr>
                                <a:rPr lang="en-US" sz="1400" i="1">
                                  <a:solidFill>
                                    <a:schemeClr val="tx1"/>
                                  </a:solidFill>
                                  <a:latin typeface="Cambria Math" panose="02040503050406030204" pitchFamily="18" charset="0"/>
                                  <a:cs typeface="Times New Roman" pitchFamily="18" charset="0"/>
                                </a:rPr>
                              </m:ctrlPr>
                            </m:sSubPr>
                            <m:e>
                              <m:r>
                                <a:rPr lang="en-GB" sz="1400" b="0" i="1" smtClean="0">
                                  <a:solidFill>
                                    <a:schemeClr val="tx1"/>
                                  </a:solidFill>
                                  <a:latin typeface="Cambria Math" panose="02040503050406030204" pitchFamily="18" charset="0"/>
                                  <a:cs typeface="Times New Roman" pitchFamily="18" charset="0"/>
                                </a:rPr>
                                <m:t>𝐵</m:t>
                              </m:r>
                              <m:r>
                                <a:rPr lang="en-US" sz="1400" i="1">
                                  <a:solidFill>
                                    <a:schemeClr val="tx1"/>
                                  </a:solidFill>
                                  <a:latin typeface="Cambria Math"/>
                                  <a:cs typeface="Times New Roman" pitchFamily="18" charset="0"/>
                                </a:rPr>
                                <m:t>(</m:t>
                              </m:r>
                              <m:r>
                                <a:rPr lang="en-US" sz="1400" i="1">
                                  <a:solidFill>
                                    <a:schemeClr val="tx1"/>
                                  </a:solidFill>
                                  <a:latin typeface="Cambria Math"/>
                                  <a:cs typeface="Times New Roman" pitchFamily="18" charset="0"/>
                                </a:rPr>
                                <m:t>𝑖</m:t>
                              </m:r>
                              <m:r>
                                <a:rPr lang="en-US" sz="1400" i="1">
                                  <a:solidFill>
                                    <a:schemeClr val="tx1"/>
                                  </a:solidFill>
                                  <a:latin typeface="Cambria Math"/>
                                  <a:cs typeface="Times New Roman" pitchFamily="18" charset="0"/>
                                </a:rPr>
                                <m:t>)</m:t>
                              </m:r>
                            </m:e>
                            <m:sub/>
                          </m:sSub>
                          <m:r>
                            <a:rPr lang="en-GB" sz="1400" b="0" i="1" smtClean="0">
                              <a:solidFill>
                                <a:schemeClr val="tx1"/>
                              </a:solidFill>
                              <a:latin typeface="Cambria Math" panose="02040503050406030204" pitchFamily="18" charset="0"/>
                              <a:cs typeface="Times New Roman" pitchFamily="18" charset="0"/>
                            </a:rPr>
                            <m:t>×</m:t>
                          </m:r>
                          <m:r>
                            <a:rPr lang="en-US" sz="1400" i="1">
                              <a:solidFill>
                                <a:schemeClr val="tx1"/>
                              </a:solidFill>
                              <a:latin typeface="Cambria Math"/>
                              <a:cs typeface="Times New Roman" pitchFamily="18" charset="0"/>
                            </a:rPr>
                            <m:t> </m:t>
                          </m:r>
                          <m:sSub>
                            <m:sSubPr>
                              <m:ctrlPr>
                                <a:rPr lang="en-US" sz="1400" i="1">
                                  <a:solidFill>
                                    <a:schemeClr val="tx1"/>
                                  </a:solidFill>
                                  <a:latin typeface="Cambria Math" panose="02040503050406030204" pitchFamily="18" charset="0"/>
                                  <a:cs typeface="Times New Roman" pitchFamily="18" charset="0"/>
                                </a:rPr>
                              </m:ctrlPr>
                            </m:sSubPr>
                            <m:e>
                              <m:r>
                                <a:rPr lang="en-US" sz="1400" i="1">
                                  <a:solidFill>
                                    <a:schemeClr val="tx1"/>
                                  </a:solidFill>
                                  <a:latin typeface="Cambria Math"/>
                                  <a:cs typeface="Times New Roman" pitchFamily="18" charset="0"/>
                                </a:rPr>
                                <m:t>𝑉𝐴</m:t>
                              </m:r>
                              <m:r>
                                <a:rPr lang="en-US" sz="1400" i="1">
                                  <a:solidFill>
                                    <a:schemeClr val="tx1"/>
                                  </a:solidFill>
                                  <a:latin typeface="Cambria Math"/>
                                  <a:cs typeface="Times New Roman" pitchFamily="18" charset="0"/>
                                </a:rPr>
                                <m:t>(</m:t>
                              </m:r>
                              <m:r>
                                <a:rPr lang="en-US" sz="1400" i="1">
                                  <a:solidFill>
                                    <a:schemeClr val="tx1"/>
                                  </a:solidFill>
                                  <a:latin typeface="Cambria Math"/>
                                  <a:cs typeface="Times New Roman" pitchFamily="18" charset="0"/>
                                </a:rPr>
                                <m:t>𝑖</m:t>
                              </m:r>
                              <m:r>
                                <a:rPr lang="en-US" sz="1400" i="1">
                                  <a:solidFill>
                                    <a:schemeClr val="tx1"/>
                                  </a:solidFill>
                                  <a:latin typeface="Cambria Math"/>
                                  <a:cs typeface="Times New Roman" pitchFamily="18" charset="0"/>
                                </a:rPr>
                                <m:t>)</m:t>
                              </m:r>
                            </m:e>
                            <m:sub/>
                          </m:sSub>
                        </m:e>
                      </m:nary>
                    </m:oMath>
                  </m:oMathPara>
                </a14:m>
                <a:endPar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xmlns:a16="http://schemas.microsoft.com/office/drawing/2014/main" xmlns:p14="http://schemas.microsoft.com/office/powerpoint/2010/main">
          <p:sp>
            <p:nvSpPr>
              <p:cNvPr id="149" name="Rectangle 148">
                <a:extLst>
                  <a:ext uri="{FF2B5EF4-FFF2-40B4-BE49-F238E27FC236}">
                    <a16:creationId xmlns:a16="http://schemas.microsoft.com/office/drawing/2014/main" id="{9DAF9859-A6A1-7943-B044-35779FE20AC7}"/>
                  </a:ext>
                </a:extLst>
              </p:cNvPr>
              <p:cNvSpPr>
                <a:spLocks noRot="1" noChangeAspect="1" noMove="1" noResize="1" noEditPoints="1" noAdjustHandles="1" noChangeArrowheads="1" noChangeShapeType="1" noTextEdit="1"/>
              </p:cNvSpPr>
              <p:nvPr/>
            </p:nvSpPr>
            <p:spPr>
              <a:xfrm>
                <a:off x="7658346" y="5111999"/>
                <a:ext cx="4572000" cy="615425"/>
              </a:xfrm>
              <a:prstGeom prst="rect">
                <a:avLst/>
              </a:prstGeom>
              <a:blipFill>
                <a:blip r:embed="rId4"/>
                <a:stretch>
                  <a:fillRect t="-115842" b="-166337"/>
                </a:stretch>
              </a:blipFill>
            </p:spPr>
            <p:txBody>
              <a:bodyPr/>
              <a:lstStyle/>
              <a:p>
                <a:r>
                  <a:rPr lang="en-US">
                    <a:noFill/>
                  </a:rPr>
                  <a:t> </a:t>
                </a:r>
              </a:p>
            </p:txBody>
          </p:sp>
        </mc:Fallback>
      </mc:AlternateContent>
      <p:cxnSp>
        <p:nvCxnSpPr>
          <p:cNvPr id="152" name="Straight Arrow Connector 151">
            <a:extLst>
              <a:ext uri="{FF2B5EF4-FFF2-40B4-BE49-F238E27FC236}">
                <a16:creationId xmlns:a16="http://schemas.microsoft.com/office/drawing/2014/main" id="{CA79F949-A705-F44D-9242-9F412BD78070}"/>
              </a:ext>
            </a:extLst>
          </p:cNvPr>
          <p:cNvCxnSpPr/>
          <p:nvPr/>
        </p:nvCxnSpPr>
        <p:spPr bwMode="auto">
          <a:xfrm flipH="1" flipV="1">
            <a:off x="7175816" y="5140894"/>
            <a:ext cx="914580" cy="278817"/>
          </a:xfrm>
          <a:prstGeom prst="straightConnector1">
            <a:avLst/>
          </a:prstGeom>
          <a:solidFill>
            <a:srgbClr val="FF6600"/>
          </a:solidFill>
          <a:ln w="222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oup 4">
            <a:extLst>
              <a:ext uri="{FF2B5EF4-FFF2-40B4-BE49-F238E27FC236}">
                <a16:creationId xmlns:a16="http://schemas.microsoft.com/office/drawing/2014/main" id="{645ABD59-DE52-402E-B06A-0F8781D43B01}"/>
              </a:ext>
            </a:extLst>
          </p:cNvPr>
          <p:cNvGrpSpPr/>
          <p:nvPr/>
        </p:nvGrpSpPr>
        <p:grpSpPr>
          <a:xfrm>
            <a:off x="7317778" y="2130221"/>
            <a:ext cx="4344291" cy="2629912"/>
            <a:chOff x="7344282" y="2037456"/>
            <a:chExt cx="4344291" cy="2629912"/>
          </a:xfrm>
        </p:grpSpPr>
        <p:grpSp>
          <p:nvGrpSpPr>
            <p:cNvPr id="145" name="Group 144">
              <a:extLst>
                <a:ext uri="{FF2B5EF4-FFF2-40B4-BE49-F238E27FC236}">
                  <a16:creationId xmlns:a16="http://schemas.microsoft.com/office/drawing/2014/main" id="{A2B03847-F7D4-7D49-ACEB-64312910FECC}"/>
                </a:ext>
              </a:extLst>
            </p:cNvPr>
            <p:cNvGrpSpPr/>
            <p:nvPr/>
          </p:nvGrpSpPr>
          <p:grpSpPr>
            <a:xfrm>
              <a:off x="7344282" y="2037456"/>
              <a:ext cx="4344291" cy="2629912"/>
              <a:chOff x="4788023" y="1133293"/>
              <a:chExt cx="4344291" cy="2629912"/>
            </a:xfrm>
          </p:grpSpPr>
          <p:pic>
            <p:nvPicPr>
              <p:cNvPr id="147" name="Picture 146" descr="Screen Clipping">
                <a:extLst>
                  <a:ext uri="{FF2B5EF4-FFF2-40B4-BE49-F238E27FC236}">
                    <a16:creationId xmlns:a16="http://schemas.microsoft.com/office/drawing/2014/main" id="{3ACC23C9-7D18-A846-A2EE-79CA80BFA4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3" y="1133293"/>
                <a:ext cx="4344291" cy="2629912"/>
              </a:xfrm>
              <a:prstGeom prst="rect">
                <a:avLst/>
              </a:prstGeom>
            </p:spPr>
          </p:pic>
          <p:cxnSp>
            <p:nvCxnSpPr>
              <p:cNvPr id="148" name="Straight Connector 147">
                <a:extLst>
                  <a:ext uri="{FF2B5EF4-FFF2-40B4-BE49-F238E27FC236}">
                    <a16:creationId xmlns:a16="http://schemas.microsoft.com/office/drawing/2014/main" id="{D30319BA-8949-8C43-BDC0-9DE52047381F}"/>
                  </a:ext>
                </a:extLst>
              </p:cNvPr>
              <p:cNvCxnSpPr/>
              <p:nvPr/>
            </p:nvCxnSpPr>
            <p:spPr bwMode="auto">
              <a:xfrm flipV="1">
                <a:off x="5660143" y="1340768"/>
                <a:ext cx="2921155" cy="1512168"/>
              </a:xfrm>
              <a:prstGeom prst="line">
                <a:avLst/>
              </a:prstGeom>
              <a:solidFill>
                <a:srgbClr val="FF6600"/>
              </a:solidFill>
              <a:ln w="222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3" name="Group 152">
              <a:extLst>
                <a:ext uri="{FF2B5EF4-FFF2-40B4-BE49-F238E27FC236}">
                  <a16:creationId xmlns:a16="http://schemas.microsoft.com/office/drawing/2014/main" id="{FE035175-D814-7A42-8B75-A1B87F4FE689}"/>
                </a:ext>
              </a:extLst>
            </p:cNvPr>
            <p:cNvGrpSpPr/>
            <p:nvPr/>
          </p:nvGrpSpPr>
          <p:grpSpPr>
            <a:xfrm>
              <a:off x="9388175" y="2728535"/>
              <a:ext cx="1245239" cy="1085486"/>
              <a:chOff x="7228964" y="3900987"/>
              <a:chExt cx="1245239" cy="1085486"/>
            </a:xfrm>
          </p:grpSpPr>
          <p:sp>
            <p:nvSpPr>
              <p:cNvPr id="154" name="Right Triangle 153">
                <a:extLst>
                  <a:ext uri="{FF2B5EF4-FFF2-40B4-BE49-F238E27FC236}">
                    <a16:creationId xmlns:a16="http://schemas.microsoft.com/office/drawing/2014/main" id="{B7D75EB6-9E19-A043-8680-F75D45DC7B8F}"/>
                  </a:ext>
                </a:extLst>
              </p:cNvPr>
              <p:cNvSpPr/>
              <p:nvPr/>
            </p:nvSpPr>
            <p:spPr bwMode="auto">
              <a:xfrm flipH="1">
                <a:off x="7228964" y="3900987"/>
                <a:ext cx="864000" cy="432000"/>
              </a:xfrm>
              <a:prstGeom prst="rtTriangle">
                <a:avLst/>
              </a:prstGeom>
              <a:noFill/>
              <a:ln w="222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5" name="TextBox 154">
                <a:extLst>
                  <a:ext uri="{FF2B5EF4-FFF2-40B4-BE49-F238E27FC236}">
                    <a16:creationId xmlns:a16="http://schemas.microsoft.com/office/drawing/2014/main" id="{E307EA0D-1302-E24F-984A-63C101EA38A0}"/>
                  </a:ext>
                </a:extLst>
              </p:cNvPr>
              <p:cNvSpPr txBox="1"/>
              <p:nvPr/>
            </p:nvSpPr>
            <p:spPr>
              <a:xfrm>
                <a:off x="7354986" y="4617141"/>
                <a:ext cx="1119217" cy="369332"/>
              </a:xfrm>
              <a:prstGeom prst="rect">
                <a:avLst/>
              </a:prstGeom>
              <a:no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Pente= B</a:t>
                </a:r>
              </a:p>
            </p:txBody>
          </p:sp>
          <p:cxnSp>
            <p:nvCxnSpPr>
              <p:cNvPr id="156" name="Straight Arrow Connector 155">
                <a:extLst>
                  <a:ext uri="{FF2B5EF4-FFF2-40B4-BE49-F238E27FC236}">
                    <a16:creationId xmlns:a16="http://schemas.microsoft.com/office/drawing/2014/main" id="{5E2DAE4B-D1A4-474D-96DE-16B3192BECED}"/>
                  </a:ext>
                </a:extLst>
              </p:cNvPr>
              <p:cNvCxnSpPr/>
              <p:nvPr/>
            </p:nvCxnSpPr>
            <p:spPr bwMode="auto">
              <a:xfrm flipH="1" flipV="1">
                <a:off x="7772042" y="4463511"/>
                <a:ext cx="296412" cy="153630"/>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7" name="Group 156">
              <a:extLst>
                <a:ext uri="{FF2B5EF4-FFF2-40B4-BE49-F238E27FC236}">
                  <a16:creationId xmlns:a16="http://schemas.microsoft.com/office/drawing/2014/main" id="{83337368-CB54-B44C-955D-275734E9011B}"/>
                </a:ext>
              </a:extLst>
            </p:cNvPr>
            <p:cNvGrpSpPr/>
            <p:nvPr/>
          </p:nvGrpSpPr>
          <p:grpSpPr>
            <a:xfrm>
              <a:off x="8135685" y="2399708"/>
              <a:ext cx="1555234" cy="1253653"/>
              <a:chOff x="6325766" y="4070509"/>
              <a:chExt cx="1555234" cy="1253653"/>
            </a:xfrm>
          </p:grpSpPr>
          <p:sp>
            <p:nvSpPr>
              <p:cNvPr id="158" name="TextBox 157">
                <a:extLst>
                  <a:ext uri="{FF2B5EF4-FFF2-40B4-BE49-F238E27FC236}">
                    <a16:creationId xmlns:a16="http://schemas.microsoft.com/office/drawing/2014/main" id="{09B245EC-7366-DD47-9C82-1CA0E550EB88}"/>
                  </a:ext>
                </a:extLst>
              </p:cNvPr>
              <p:cNvSpPr txBox="1"/>
              <p:nvPr/>
            </p:nvSpPr>
            <p:spPr>
              <a:xfrm>
                <a:off x="6325766" y="4070509"/>
                <a:ext cx="1555234" cy="369332"/>
              </a:xfrm>
              <a:prstGeom prst="rect">
                <a:avLst/>
              </a:prstGeom>
              <a:noFill/>
            </p:spPr>
            <p:txBody>
              <a:bodyPr wrap="none" rtlCol="0">
                <a:spAutoFit/>
              </a:bodyPr>
              <a:lstStyle/>
              <a:p>
                <a:r>
                  <a:rPr lang="en-GB" dirty="0">
                    <a:latin typeface="Open Sans Light" panose="020B0306030504020204" pitchFamily="34" charset="0"/>
                    <a:ea typeface="Open Sans Light" panose="020B0306030504020204" pitchFamily="34" charset="0"/>
                    <a:cs typeface="Open Sans Light" panose="020B0306030504020204" pitchFamily="34" charset="0"/>
                  </a:rPr>
                  <a:t>Interception = A</a:t>
                </a:r>
              </a:p>
            </p:txBody>
          </p:sp>
          <p:cxnSp>
            <p:nvCxnSpPr>
              <p:cNvPr id="159" name="Straight Arrow Connector 158">
                <a:extLst>
                  <a:ext uri="{FF2B5EF4-FFF2-40B4-BE49-F238E27FC236}">
                    <a16:creationId xmlns:a16="http://schemas.microsoft.com/office/drawing/2014/main" id="{BBA9A576-3F2E-644C-933E-495305F0BDFA}"/>
                  </a:ext>
                </a:extLst>
              </p:cNvPr>
              <p:cNvCxnSpPr/>
              <p:nvPr/>
            </p:nvCxnSpPr>
            <p:spPr bwMode="auto">
              <a:xfrm flipH="1">
                <a:off x="6435533" y="4459719"/>
                <a:ext cx="311148" cy="864443"/>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4" name="Google Shape;113;p16">
            <a:extLst>
              <a:ext uri="{FF2B5EF4-FFF2-40B4-BE49-F238E27FC236}">
                <a16:creationId xmlns:a16="http://schemas.microsoft.com/office/drawing/2014/main" id="{BD42D2E2-E89A-45F7-9101-04121342E8B1}"/>
              </a:ext>
            </a:extLst>
          </p:cNvPr>
          <p:cNvSpPr txBox="1">
            <a:spLocks noChangeArrowheads="1"/>
          </p:cNvSpPr>
          <p:nvPr/>
        </p:nvSpPr>
        <p:spPr bwMode="auto">
          <a:xfrm>
            <a:off x="673331" y="729628"/>
            <a:ext cx="10988738" cy="79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Session 8.3 </a:t>
            </a:r>
            <a:r>
              <a:rPr lang="en-GB" dirty="0" err="1">
                <a:latin typeface="Open Sans"/>
              </a:rPr>
              <a:t>Exemples</a:t>
            </a:r>
            <a:r>
              <a:rPr lang="en-GB" dirty="0">
                <a:latin typeface="Open Sans"/>
              </a:rPr>
              <a:t> de </a:t>
            </a:r>
            <a:r>
              <a:rPr lang="en-GB" dirty="0" err="1">
                <a:latin typeface="Open Sans"/>
              </a:rPr>
              <a:t>données</a:t>
            </a:r>
            <a:r>
              <a:rPr lang="en-GB" dirty="0">
                <a:latin typeface="Open Sans"/>
              </a:rPr>
              <a:t> </a:t>
            </a:r>
            <a:r>
              <a:rPr lang="en-GB" dirty="0" err="1">
                <a:latin typeface="Open Sans"/>
              </a:rPr>
              <a:t>d'entrée</a:t>
            </a:r>
            <a:endParaRPr lang="en-GB" dirty="0">
              <a:latin typeface="Open Sans"/>
            </a:endParaRPr>
          </a:p>
        </p:txBody>
      </p:sp>
      <p:sp>
        <p:nvSpPr>
          <p:cNvPr id="76" name="Rectangle 39">
            <a:extLst>
              <a:ext uri="{FF2B5EF4-FFF2-40B4-BE49-F238E27FC236}">
                <a16:creationId xmlns:a16="http://schemas.microsoft.com/office/drawing/2014/main" id="{D039D8CB-D6B9-FE40-94EA-FC66AA981393}"/>
              </a:ext>
            </a:extLst>
          </p:cNvPr>
          <p:cNvSpPr>
            <a:spLocks noChangeArrowheads="1"/>
          </p:cNvSpPr>
          <p:nvPr/>
        </p:nvSpPr>
        <p:spPr bwMode="auto">
          <a:xfrm>
            <a:off x="2464410" y="2180592"/>
            <a:ext cx="1309524"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6" name="Slide Number Placeholder 5">
            <a:extLst>
              <a:ext uri="{FF2B5EF4-FFF2-40B4-BE49-F238E27FC236}">
                <a16:creationId xmlns:a16="http://schemas.microsoft.com/office/drawing/2014/main" id="{82D56B76-25CC-40A3-A361-FF29E0B5499A}"/>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16</a:t>
            </a:fld>
            <a:endParaRPr lang="en-US" altLang="en-US" sz="1400" b="1">
              <a:solidFill>
                <a:schemeClr val="bg1"/>
              </a:solidFill>
              <a:latin typeface="Open Sans ExtraBold"/>
              <a:ea typeface="Open Sans ExtraBold"/>
              <a:cs typeface="Open Sans ExtraBold"/>
            </a:endParaRPr>
          </a:p>
        </p:txBody>
      </p:sp>
      <p:sp>
        <p:nvSpPr>
          <p:cNvPr id="2" name="Rectangle 1">
            <a:extLst>
              <a:ext uri="{FF2B5EF4-FFF2-40B4-BE49-F238E27FC236}">
                <a16:creationId xmlns:a16="http://schemas.microsoft.com/office/drawing/2014/main" id="{80AAA733-496A-4EDD-BDE3-7AE18771B3D8}"/>
              </a:ext>
            </a:extLst>
          </p:cNvPr>
          <p:cNvSpPr/>
          <p:nvPr/>
        </p:nvSpPr>
        <p:spPr>
          <a:xfrm>
            <a:off x="7407215" y="2315062"/>
            <a:ext cx="304800" cy="116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557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2" y="1763489"/>
            <a:ext cx="7037387" cy="4424400"/>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Secteur</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des services : obtention des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paramètres</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déterminants</a:t>
            </a:r>
            <a:endPar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indent="-342900" eaLnBrk="1" hangingPunct="1">
              <a:lnSpc>
                <a:spcPct val="100000"/>
              </a:lnSpc>
              <a:spcAft>
                <a:spcPts val="1200"/>
              </a:spcAft>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17</a:t>
            </a:fld>
            <a:endParaRPr lang="en-US" altLang="en-US" sz="1400" b="1">
              <a:solidFill>
                <a:schemeClr val="bg1"/>
              </a:solidFill>
              <a:latin typeface="Open Sans ExtraBold"/>
              <a:ea typeface="Open Sans ExtraBold"/>
              <a:cs typeface="Open Sans ExtraBold"/>
            </a:endParaRPr>
          </a:p>
        </p:txBody>
      </p:sp>
      <p:pic>
        <p:nvPicPr>
          <p:cNvPr id="6" name="Picture 5" descr="Screen Clipping">
            <a:extLst>
              <a:ext uri="{FF2B5EF4-FFF2-40B4-BE49-F238E27FC236}">
                <a16:creationId xmlns:a16="http://schemas.microsoft.com/office/drawing/2014/main" id="{901519FE-DF0C-1A44-AF3F-5237A891E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528" y="263312"/>
            <a:ext cx="3066338" cy="5928254"/>
          </a:xfrm>
          <a:prstGeom prst="rect">
            <a:avLst/>
          </a:prstGeom>
        </p:spPr>
      </p:pic>
      <p:grpSp>
        <p:nvGrpSpPr>
          <p:cNvPr id="7" name="Group 6">
            <a:extLst>
              <a:ext uri="{FF2B5EF4-FFF2-40B4-BE49-F238E27FC236}">
                <a16:creationId xmlns:a16="http://schemas.microsoft.com/office/drawing/2014/main" id="{CB380941-412D-1647-841D-0EB8C3BA1329}"/>
              </a:ext>
            </a:extLst>
          </p:cNvPr>
          <p:cNvGrpSpPr/>
          <p:nvPr/>
        </p:nvGrpSpPr>
        <p:grpSpPr>
          <a:xfrm>
            <a:off x="1162181" y="2602703"/>
            <a:ext cx="6048672" cy="3040858"/>
            <a:chOff x="1910915" y="1168757"/>
            <a:chExt cx="6048672" cy="3040858"/>
          </a:xfrm>
        </p:grpSpPr>
        <p:grpSp>
          <p:nvGrpSpPr>
            <p:cNvPr id="8" name="Group 7">
              <a:extLst>
                <a:ext uri="{FF2B5EF4-FFF2-40B4-BE49-F238E27FC236}">
                  <a16:creationId xmlns:a16="http://schemas.microsoft.com/office/drawing/2014/main" id="{CB3EC6D5-4029-5D4B-B75F-E9A8195E4ECE}"/>
                </a:ext>
              </a:extLst>
            </p:cNvPr>
            <p:cNvGrpSpPr/>
            <p:nvPr/>
          </p:nvGrpSpPr>
          <p:grpSpPr>
            <a:xfrm>
              <a:off x="1910915" y="1168757"/>
              <a:ext cx="6048672" cy="3040858"/>
              <a:chOff x="2771800" y="1268760"/>
              <a:chExt cx="6984776" cy="3568121"/>
            </a:xfrm>
          </p:grpSpPr>
          <p:grpSp>
            <p:nvGrpSpPr>
              <p:cNvPr id="14" name="Group 13">
                <a:extLst>
                  <a:ext uri="{FF2B5EF4-FFF2-40B4-BE49-F238E27FC236}">
                    <a16:creationId xmlns:a16="http://schemas.microsoft.com/office/drawing/2014/main" id="{E0C87BA9-1870-BB4B-B1EF-453ED1E07549}"/>
                  </a:ext>
                </a:extLst>
              </p:cNvPr>
              <p:cNvGrpSpPr/>
              <p:nvPr/>
            </p:nvGrpSpPr>
            <p:grpSpPr>
              <a:xfrm>
                <a:off x="2771800" y="1268760"/>
                <a:ext cx="6984776" cy="3568121"/>
                <a:chOff x="2915816" y="1556792"/>
                <a:chExt cx="6584776" cy="3124200"/>
              </a:xfrm>
            </p:grpSpPr>
            <p:sp>
              <p:nvSpPr>
                <p:cNvPr id="29" name="Oval 3">
                  <a:extLst>
                    <a:ext uri="{FF2B5EF4-FFF2-40B4-BE49-F238E27FC236}">
                      <a16:creationId xmlns:a16="http://schemas.microsoft.com/office/drawing/2014/main" id="{68615C6D-DEAB-5346-AC4C-33E3DF3FA55D}"/>
                    </a:ext>
                  </a:extLst>
                </p:cNvPr>
                <p:cNvSpPr>
                  <a:spLocks noChangeArrowheads="1"/>
                </p:cNvSpPr>
                <p:nvPr/>
              </p:nvSpPr>
              <p:spPr bwMode="auto">
                <a:xfrm>
                  <a:off x="2915816" y="1556792"/>
                  <a:ext cx="3276600" cy="3124200"/>
                </a:xfrm>
                <a:prstGeom prst="ellipse">
                  <a:avLst/>
                </a:prstGeom>
                <a:solidFill>
                  <a:srgbClr val="FF00FF"/>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30" name="Line 12">
                  <a:extLst>
                    <a:ext uri="{FF2B5EF4-FFF2-40B4-BE49-F238E27FC236}">
                      <a16:creationId xmlns:a16="http://schemas.microsoft.com/office/drawing/2014/main" id="{830028E6-38EB-6E43-90DE-A59FC58BB6B6}"/>
                    </a:ext>
                  </a:extLst>
                </p:cNvPr>
                <p:cNvSpPr>
                  <a:spLocks noChangeShapeType="1"/>
                </p:cNvSpPr>
                <p:nvPr/>
              </p:nvSpPr>
              <p:spPr bwMode="auto">
                <a:xfrm flipV="1">
                  <a:off x="5020227" y="1787623"/>
                  <a:ext cx="1351972" cy="399661"/>
                </a:xfrm>
                <a:prstGeom prst="line">
                  <a:avLst/>
                </a:prstGeom>
                <a:noFill/>
                <a:ln w="38100">
                  <a:solidFill>
                    <a:srgbClr val="A50021"/>
                  </a:solidFill>
                  <a:round/>
                  <a:headEnd/>
                  <a:tailEnd type="triangle" w="med" len="med"/>
                </a:ln>
                <a:effectLst/>
              </p:spPr>
              <p:txBody>
                <a:bodyPr/>
                <a:lstStyle/>
                <a:p>
                  <a:endParaRPr lang="ru-RU" sz="1800">
                    <a:latin typeface="Open Sans" panose="020B0606030504020204" pitchFamily="34" charset="0"/>
                  </a:endParaRPr>
                </a:p>
              </p:txBody>
            </p:sp>
            <p:sp>
              <p:nvSpPr>
                <p:cNvPr id="31" name="Text Box 15">
                  <a:extLst>
                    <a:ext uri="{FF2B5EF4-FFF2-40B4-BE49-F238E27FC236}">
                      <a16:creationId xmlns:a16="http://schemas.microsoft.com/office/drawing/2014/main" id="{07E8AFDA-9407-8245-BE2B-FCAAD02614BD}"/>
                    </a:ext>
                  </a:extLst>
                </p:cNvPr>
                <p:cNvSpPr txBox="1">
                  <a:spLocks noChangeArrowheads="1"/>
                </p:cNvSpPr>
                <p:nvPr/>
              </p:nvSpPr>
              <p:spPr bwMode="auto">
                <a:xfrm>
                  <a:off x="6300192" y="1556792"/>
                  <a:ext cx="3200400" cy="411076"/>
                </a:xfrm>
                <a:prstGeom prst="rect">
                  <a:avLst/>
                </a:prstGeom>
                <a:noFill/>
                <a:ln w="9525">
                  <a:noFill/>
                  <a:miter lim="800000"/>
                  <a:headEnd/>
                  <a:tailEnd/>
                </a:ln>
                <a:effectLst/>
              </p:spPr>
              <p:txBody>
                <a:bodyPr>
                  <a:spAutoFit/>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Population totale</a:t>
                  </a:r>
                </a:p>
              </p:txBody>
            </p:sp>
          </p:grpSp>
          <p:grpSp>
            <p:nvGrpSpPr>
              <p:cNvPr id="15" name="Group 14">
                <a:extLst>
                  <a:ext uri="{FF2B5EF4-FFF2-40B4-BE49-F238E27FC236}">
                    <a16:creationId xmlns:a16="http://schemas.microsoft.com/office/drawing/2014/main" id="{29821581-D131-F648-9DBD-82B0F2730D04}"/>
                  </a:ext>
                </a:extLst>
              </p:cNvPr>
              <p:cNvGrpSpPr/>
              <p:nvPr/>
            </p:nvGrpSpPr>
            <p:grpSpPr>
              <a:xfrm>
                <a:off x="3456474" y="2278496"/>
                <a:ext cx="5963344" cy="2548135"/>
                <a:chOff x="3456474" y="2278496"/>
                <a:chExt cx="5963344" cy="2548135"/>
              </a:xfrm>
            </p:grpSpPr>
            <p:grpSp>
              <p:nvGrpSpPr>
                <p:cNvPr id="16" name="Group 15">
                  <a:extLst>
                    <a:ext uri="{FF2B5EF4-FFF2-40B4-BE49-F238E27FC236}">
                      <a16:creationId xmlns:a16="http://schemas.microsoft.com/office/drawing/2014/main" id="{7980F395-596B-844D-A54B-3D9DCF298AFC}"/>
                    </a:ext>
                  </a:extLst>
                </p:cNvPr>
                <p:cNvGrpSpPr/>
                <p:nvPr/>
              </p:nvGrpSpPr>
              <p:grpSpPr>
                <a:xfrm>
                  <a:off x="3456474" y="2278496"/>
                  <a:ext cx="5963344" cy="2548135"/>
                  <a:chOff x="1524000" y="1955506"/>
                  <a:chExt cx="5387504" cy="2159293"/>
                </a:xfrm>
              </p:grpSpPr>
              <p:sp>
                <p:nvSpPr>
                  <p:cNvPr id="26" name="Oval 4">
                    <a:extLst>
                      <a:ext uri="{FF2B5EF4-FFF2-40B4-BE49-F238E27FC236}">
                        <a16:creationId xmlns:a16="http://schemas.microsoft.com/office/drawing/2014/main" id="{8DF5BA7C-8438-B444-86E7-85B1C7E6DF52}"/>
                      </a:ext>
                    </a:extLst>
                  </p:cNvPr>
                  <p:cNvSpPr>
                    <a:spLocks noChangeArrowheads="1"/>
                  </p:cNvSpPr>
                  <p:nvPr/>
                </p:nvSpPr>
                <p:spPr bwMode="auto">
                  <a:xfrm>
                    <a:off x="1524000" y="2209799"/>
                    <a:ext cx="1981200" cy="1905000"/>
                  </a:xfrm>
                  <a:prstGeom prst="ellipse">
                    <a:avLst/>
                  </a:prstGeom>
                  <a:solidFill>
                    <a:srgbClr val="00CC66"/>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27" name="Line 13">
                    <a:extLst>
                      <a:ext uri="{FF2B5EF4-FFF2-40B4-BE49-F238E27FC236}">
                        <a16:creationId xmlns:a16="http://schemas.microsoft.com/office/drawing/2014/main" id="{3554D14D-CA95-EC41-8872-920C09A2EE00}"/>
                      </a:ext>
                    </a:extLst>
                  </p:cNvPr>
                  <p:cNvSpPr>
                    <a:spLocks noChangeShapeType="1"/>
                  </p:cNvSpPr>
                  <p:nvPr/>
                </p:nvSpPr>
                <p:spPr bwMode="auto">
                  <a:xfrm flipV="1">
                    <a:off x="2922134" y="2209800"/>
                    <a:ext cx="1468864" cy="354526"/>
                  </a:xfrm>
                  <a:prstGeom prst="line">
                    <a:avLst/>
                  </a:prstGeom>
                  <a:noFill/>
                  <a:ln w="38100">
                    <a:solidFill>
                      <a:srgbClr val="A50021"/>
                    </a:solidFill>
                    <a:round/>
                    <a:headEnd/>
                    <a:tailEnd type="triangle" w="med" len="med"/>
                  </a:ln>
                  <a:effectLst/>
                </p:spPr>
                <p:txBody>
                  <a:bodyPr/>
                  <a:lstStyle/>
                  <a:p>
                    <a:endParaRPr lang="ru-RU">
                      <a:latin typeface="Open Sans" panose="020B0606030504020204" pitchFamily="34" charset="0"/>
                    </a:endParaRPr>
                  </a:p>
                </p:txBody>
              </p:sp>
              <p:sp>
                <p:nvSpPr>
                  <p:cNvPr id="28" name="Text Box 16">
                    <a:extLst>
                      <a:ext uri="{FF2B5EF4-FFF2-40B4-BE49-F238E27FC236}">
                        <a16:creationId xmlns:a16="http://schemas.microsoft.com/office/drawing/2014/main" id="{990B95BE-7691-8E4F-8B39-4DD6E804A9A0}"/>
                      </a:ext>
                    </a:extLst>
                  </p:cNvPr>
                  <p:cNvSpPr txBox="1">
                    <a:spLocks noChangeArrowheads="1"/>
                  </p:cNvSpPr>
                  <p:nvPr/>
                </p:nvSpPr>
                <p:spPr bwMode="auto">
                  <a:xfrm>
                    <a:off x="4319096" y="1955506"/>
                    <a:ext cx="2592408" cy="703876"/>
                  </a:xfrm>
                  <a:prstGeom prst="rect">
                    <a:avLst/>
                  </a:prstGeom>
                  <a:noFill/>
                  <a:ln w="9525">
                    <a:noFill/>
                    <a:miter lim="800000"/>
                    <a:headEnd/>
                    <a:tailEnd/>
                  </a:ln>
                  <a:effectLst/>
                </p:spPr>
                <p:txBody>
                  <a:bodyPr wrap="square" lIns="91440" tIns="45720" rIns="91440" bIns="45720" anchor="t">
                    <a:spAutoFit/>
                  </a:bodyPr>
                  <a:lstStyle/>
                  <a:p>
                    <a:r>
                      <a:rPr lang="en-US" sz="2000" dirty="0">
                        <a:solidFill>
                          <a:schemeClr val="tx2"/>
                        </a:solidFill>
                        <a:latin typeface="Open Sans Light"/>
                        <a:ea typeface="Open Sans Light" panose="020B0306030504020204" pitchFamily="34" charset="0"/>
                        <a:cs typeface="Open Sans Light" panose="020B0306030504020204" pitchFamily="34" charset="0"/>
                      </a:rPr>
                      <a:t>Population active </a:t>
                    </a:r>
                    <a:r>
                      <a:rPr lang="en-US" sz="2000" dirty="0" err="1">
                        <a:solidFill>
                          <a:schemeClr val="tx2"/>
                        </a:solidFill>
                        <a:latin typeface="Open Sans Light"/>
                        <a:ea typeface="Open Sans Light" panose="020B0306030504020204" pitchFamily="34" charset="0"/>
                        <a:cs typeface="Open Sans Light" panose="020B0306030504020204" pitchFamily="34" charset="0"/>
                      </a:rPr>
                      <a:t>potentielle</a:t>
                    </a:r>
                    <a:endParaRPr lang="en-US" sz="2000" dirty="0">
                      <a:solidFill>
                        <a:schemeClr val="tx2"/>
                      </a:solidFill>
                      <a:latin typeface="Open Sans Light"/>
                      <a:ea typeface="Open Sans Light" panose="020B0306030504020204" pitchFamily="34" charset="0"/>
                      <a:cs typeface="Open Sans Light" panose="020B0306030504020204" pitchFamily="34" charset="0"/>
                    </a:endParaRPr>
                  </a:p>
                </p:txBody>
              </p:sp>
            </p:grpSp>
            <p:sp>
              <p:nvSpPr>
                <p:cNvPr id="18" name="Text Box 18">
                  <a:extLst>
                    <a:ext uri="{FF2B5EF4-FFF2-40B4-BE49-F238E27FC236}">
                      <a16:creationId xmlns:a16="http://schemas.microsoft.com/office/drawing/2014/main" id="{73918AE7-971F-484B-B01D-A74F06F07B27}"/>
                    </a:ext>
                  </a:extLst>
                </p:cNvPr>
                <p:cNvSpPr txBox="1">
                  <a:spLocks noChangeArrowheads="1"/>
                </p:cNvSpPr>
                <p:nvPr/>
              </p:nvSpPr>
              <p:spPr bwMode="auto">
                <a:xfrm>
                  <a:off x="6755429" y="3951590"/>
                  <a:ext cx="2607481" cy="659989"/>
                </a:xfrm>
                <a:prstGeom prst="rect">
                  <a:avLst/>
                </a:prstGeom>
                <a:noFill/>
                <a:ln w="9525">
                  <a:noFill/>
                  <a:miter lim="800000"/>
                  <a:headEnd/>
                  <a:tailEnd/>
                </a:ln>
                <a:effectLst/>
              </p:spPr>
              <p:txBody>
                <a:bodyPr wrap="square" lIns="91440" tIns="45720" rIns="91440" bIns="45720" anchor="t">
                  <a:spAutoFit/>
                </a:bodyPr>
                <a:lstStyle/>
                <a:p>
                  <a:pPr>
                    <a:lnSpc>
                      <a:spcPct val="75000"/>
                    </a:lnSpc>
                  </a:pPr>
                  <a:r>
                    <a:rPr lang="en-US" sz="2000" dirty="0">
                      <a:solidFill>
                        <a:schemeClr val="tx2"/>
                      </a:solidFill>
                      <a:latin typeface="Open Sans Light"/>
                      <a:ea typeface="Open Sans Light" panose="020B0306030504020204" pitchFamily="34" charset="0"/>
                      <a:cs typeface="Open Sans Light" panose="020B0306030504020204" pitchFamily="34" charset="0"/>
                    </a:rPr>
                    <a:t>Population active </a:t>
                  </a:r>
                  <a:r>
                    <a:rPr lang="en-US" sz="2000" dirty="0" err="1">
                      <a:solidFill>
                        <a:schemeClr val="tx2"/>
                      </a:solidFill>
                      <a:latin typeface="Open Sans Light"/>
                      <a:ea typeface="Open Sans Light" panose="020B0306030504020204" pitchFamily="34" charset="0"/>
                      <a:cs typeface="Open Sans Light" panose="020B0306030504020204" pitchFamily="34" charset="0"/>
                    </a:rPr>
                    <a:t>dans</a:t>
                  </a:r>
                  <a:r>
                    <a:rPr lang="en-US" sz="2000" dirty="0">
                      <a:solidFill>
                        <a:schemeClr val="tx2"/>
                      </a:solidFill>
                      <a:latin typeface="Open Sans Light"/>
                      <a:ea typeface="Open Sans Light" panose="020B0306030504020204" pitchFamily="34" charset="0"/>
                      <a:cs typeface="Open Sans Light" panose="020B0306030504020204" pitchFamily="34" charset="0"/>
                    </a:rPr>
                    <a:t> le </a:t>
                  </a:r>
                  <a:r>
                    <a:rPr lang="en-US" sz="2000" dirty="0" err="1">
                      <a:solidFill>
                        <a:schemeClr val="tx2"/>
                      </a:solidFill>
                      <a:latin typeface="Open Sans Light"/>
                      <a:ea typeface="Open Sans Light" panose="020B0306030504020204" pitchFamily="34" charset="0"/>
                      <a:cs typeface="Open Sans Light" panose="020B0306030504020204" pitchFamily="34" charset="0"/>
                    </a:rPr>
                    <a:t>secteur</a:t>
                  </a:r>
                  <a:r>
                    <a:rPr lang="en-US" sz="2000" dirty="0">
                      <a:solidFill>
                        <a:schemeClr val="tx2"/>
                      </a:solidFill>
                      <a:latin typeface="Open Sans Light"/>
                      <a:ea typeface="Open Sans Light" panose="020B0306030504020204" pitchFamily="34" charset="0"/>
                      <a:cs typeface="Open Sans Light" panose="020B0306030504020204" pitchFamily="34" charset="0"/>
                    </a:rPr>
                    <a:t> des services</a:t>
                  </a:r>
                </a:p>
              </p:txBody>
            </p:sp>
            <p:grpSp>
              <p:nvGrpSpPr>
                <p:cNvPr id="19" name="Group 18">
                  <a:extLst>
                    <a:ext uri="{FF2B5EF4-FFF2-40B4-BE49-F238E27FC236}">
                      <a16:creationId xmlns:a16="http://schemas.microsoft.com/office/drawing/2014/main" id="{F256A510-5584-D14A-8110-4DC46D6451E0}"/>
                    </a:ext>
                  </a:extLst>
                </p:cNvPr>
                <p:cNvGrpSpPr/>
                <p:nvPr/>
              </p:nvGrpSpPr>
              <p:grpSpPr>
                <a:xfrm>
                  <a:off x="3870722" y="3241034"/>
                  <a:ext cx="5472608" cy="1555861"/>
                  <a:chOff x="1828800" y="2667000"/>
                  <a:chExt cx="5364088" cy="1447800"/>
                </a:xfrm>
              </p:grpSpPr>
              <p:sp>
                <p:nvSpPr>
                  <p:cNvPr id="22" name="Oval 5">
                    <a:extLst>
                      <a:ext uri="{FF2B5EF4-FFF2-40B4-BE49-F238E27FC236}">
                        <a16:creationId xmlns:a16="http://schemas.microsoft.com/office/drawing/2014/main" id="{2D3DBC23-E750-A64D-AE1D-FB2221BEF0B2}"/>
                      </a:ext>
                    </a:extLst>
                  </p:cNvPr>
                  <p:cNvSpPr>
                    <a:spLocks noChangeArrowheads="1"/>
                  </p:cNvSpPr>
                  <p:nvPr/>
                </p:nvSpPr>
                <p:spPr bwMode="auto">
                  <a:xfrm>
                    <a:off x="1828800" y="2819400"/>
                    <a:ext cx="1371600" cy="1295400"/>
                  </a:xfrm>
                  <a:prstGeom prst="ellipse">
                    <a:avLst/>
                  </a:prstGeom>
                  <a:solidFill>
                    <a:srgbClr val="FF9933"/>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23" name="Line 14">
                    <a:extLst>
                      <a:ext uri="{FF2B5EF4-FFF2-40B4-BE49-F238E27FC236}">
                        <a16:creationId xmlns:a16="http://schemas.microsoft.com/office/drawing/2014/main" id="{E1831F2B-FD5A-E741-8DF8-B09812089B7D}"/>
                      </a:ext>
                    </a:extLst>
                  </p:cNvPr>
                  <p:cNvSpPr>
                    <a:spLocks noChangeShapeType="1"/>
                  </p:cNvSpPr>
                  <p:nvPr/>
                </p:nvSpPr>
                <p:spPr bwMode="auto">
                  <a:xfrm flipV="1">
                    <a:off x="3045523" y="2971800"/>
                    <a:ext cx="1591589" cy="356405"/>
                  </a:xfrm>
                  <a:prstGeom prst="line">
                    <a:avLst/>
                  </a:prstGeom>
                  <a:noFill/>
                  <a:ln w="38100">
                    <a:solidFill>
                      <a:srgbClr val="A50021"/>
                    </a:solidFill>
                    <a:round/>
                    <a:headEnd/>
                    <a:tailEnd type="triangle" w="med" len="med"/>
                  </a:ln>
                  <a:effectLst/>
                </p:spPr>
                <p:txBody>
                  <a:bodyPr/>
                  <a:lstStyle/>
                  <a:p>
                    <a:endParaRPr lang="ru-RU">
                      <a:latin typeface="Open Sans" panose="020B0606030504020204" pitchFamily="34" charset="0"/>
                    </a:endParaRPr>
                  </a:p>
                </p:txBody>
              </p:sp>
              <p:sp>
                <p:nvSpPr>
                  <p:cNvPr id="25" name="Text Box 18">
                    <a:extLst>
                      <a:ext uri="{FF2B5EF4-FFF2-40B4-BE49-F238E27FC236}">
                        <a16:creationId xmlns:a16="http://schemas.microsoft.com/office/drawing/2014/main" id="{9B9F2E61-EED9-F04F-B7F4-340ADA4885A2}"/>
                      </a:ext>
                    </a:extLst>
                  </p:cNvPr>
                  <p:cNvSpPr txBox="1">
                    <a:spLocks noChangeArrowheads="1"/>
                  </p:cNvSpPr>
                  <p:nvPr/>
                </p:nvSpPr>
                <p:spPr bwMode="auto">
                  <a:xfrm>
                    <a:off x="4637112" y="2667000"/>
                    <a:ext cx="2555776" cy="605328"/>
                  </a:xfrm>
                  <a:prstGeom prst="rect">
                    <a:avLst/>
                  </a:prstGeom>
                  <a:noFill/>
                  <a:ln w="9525">
                    <a:noFill/>
                    <a:miter lim="800000"/>
                    <a:headEnd/>
                    <a:tailEnd/>
                  </a:ln>
                  <a:effectLst/>
                </p:spPr>
                <p:txBody>
                  <a:bodyPr wrap="square" lIns="91440" tIns="45720" rIns="91440" bIns="45720" anchor="t">
                    <a:spAutoFit/>
                  </a:bodyPr>
                  <a:lstStyle/>
                  <a:p>
                    <a:pPr>
                      <a:lnSpc>
                        <a:spcPct val="75000"/>
                      </a:lnSpc>
                    </a:pPr>
                    <a:r>
                      <a:rPr lang="en-US" sz="2000" dirty="0">
                        <a:solidFill>
                          <a:schemeClr val="tx2"/>
                        </a:solidFill>
                        <a:latin typeface="Open Sans Light"/>
                        <a:ea typeface="Open Sans Light" panose="020B0306030504020204" pitchFamily="34" charset="0"/>
                        <a:cs typeface="Open Sans Light" panose="020B0306030504020204" pitchFamily="34" charset="0"/>
                      </a:rPr>
                      <a:t>Population active </a:t>
                    </a:r>
                    <a:r>
                      <a:rPr lang="en-US" sz="2000" dirty="0" err="1">
                        <a:solidFill>
                          <a:schemeClr val="tx2"/>
                        </a:solidFill>
                        <a:latin typeface="Open Sans Light"/>
                        <a:ea typeface="Open Sans Light" panose="020B0306030504020204" pitchFamily="34" charset="0"/>
                        <a:cs typeface="Open Sans Light" panose="020B0306030504020204" pitchFamily="34" charset="0"/>
                      </a:rPr>
                      <a:t>occupée</a:t>
                    </a:r>
                    <a:endParaRPr lang="en-US" sz="2000" dirty="0">
                      <a:solidFill>
                        <a:schemeClr val="tx2"/>
                      </a:solidFill>
                      <a:latin typeface="Open Sans Light"/>
                      <a:ea typeface="Open Sans Light" panose="020B0306030504020204" pitchFamily="34" charset="0"/>
                      <a:cs typeface="Open Sans Light" panose="020B0306030504020204" pitchFamily="34" charset="0"/>
                    </a:endParaRPr>
                  </a:p>
                </p:txBody>
              </p:sp>
            </p:grpSp>
            <p:sp>
              <p:nvSpPr>
                <p:cNvPr id="20" name="Oval 5">
                  <a:extLst>
                    <a:ext uri="{FF2B5EF4-FFF2-40B4-BE49-F238E27FC236}">
                      <a16:creationId xmlns:a16="http://schemas.microsoft.com/office/drawing/2014/main" id="{7EDADC55-124B-2E4A-81F3-A44938A1C04D}"/>
                    </a:ext>
                  </a:extLst>
                </p:cNvPr>
                <p:cNvSpPr>
                  <a:spLocks noChangeArrowheads="1"/>
                </p:cNvSpPr>
                <p:nvPr/>
              </p:nvSpPr>
              <p:spPr bwMode="auto">
                <a:xfrm>
                  <a:off x="4031940" y="3750779"/>
                  <a:ext cx="1080120" cy="1051805"/>
                </a:xfrm>
                <a:prstGeom prst="ellipse">
                  <a:avLst/>
                </a:prstGeom>
                <a:solidFill>
                  <a:srgbClr val="FFFF00"/>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21" name="Line 14">
                  <a:extLst>
                    <a:ext uri="{FF2B5EF4-FFF2-40B4-BE49-F238E27FC236}">
                      <a16:creationId xmlns:a16="http://schemas.microsoft.com/office/drawing/2014/main" id="{81901CD3-A5A9-A74B-B1B0-2EC7D017B594}"/>
                    </a:ext>
                  </a:extLst>
                </p:cNvPr>
                <p:cNvSpPr>
                  <a:spLocks noChangeShapeType="1"/>
                </p:cNvSpPr>
                <p:nvPr/>
              </p:nvSpPr>
              <p:spPr bwMode="auto">
                <a:xfrm flipV="1">
                  <a:off x="4860033" y="4221088"/>
                  <a:ext cx="1690290" cy="379719"/>
                </a:xfrm>
                <a:prstGeom prst="line">
                  <a:avLst/>
                </a:prstGeom>
                <a:noFill/>
                <a:ln w="38100">
                  <a:solidFill>
                    <a:srgbClr val="A50021"/>
                  </a:solidFill>
                  <a:round/>
                  <a:headEnd/>
                  <a:tailEnd type="triangle" w="med" len="med"/>
                </a:ln>
                <a:effectLst/>
              </p:spPr>
              <p:txBody>
                <a:bodyPr/>
                <a:lstStyle/>
                <a:p>
                  <a:endParaRPr lang="ru-RU">
                    <a:latin typeface="Open Sans" panose="020B0606030504020204" pitchFamily="34" charset="0"/>
                  </a:endParaRPr>
                </a:p>
              </p:txBody>
            </p:sp>
          </p:grpSp>
        </p:grpSp>
        <p:grpSp>
          <p:nvGrpSpPr>
            <p:cNvPr id="9" name="Group 8">
              <a:extLst>
                <a:ext uri="{FF2B5EF4-FFF2-40B4-BE49-F238E27FC236}">
                  <a16:creationId xmlns:a16="http://schemas.microsoft.com/office/drawing/2014/main" id="{5EFA4FDE-9BFA-0E48-8BAC-D3EAF0352D1F}"/>
                </a:ext>
              </a:extLst>
            </p:cNvPr>
            <p:cNvGrpSpPr/>
            <p:nvPr/>
          </p:nvGrpSpPr>
          <p:grpSpPr>
            <a:xfrm>
              <a:off x="3064899" y="1548714"/>
              <a:ext cx="824265" cy="2348938"/>
              <a:chOff x="3064899" y="1548714"/>
              <a:chExt cx="824265" cy="2348938"/>
            </a:xfrm>
          </p:grpSpPr>
          <p:sp>
            <p:nvSpPr>
              <p:cNvPr id="10" name="TextBox 9">
                <a:extLst>
                  <a:ext uri="{FF2B5EF4-FFF2-40B4-BE49-F238E27FC236}">
                    <a16:creationId xmlns:a16="http://schemas.microsoft.com/office/drawing/2014/main" id="{EBA1CF03-07D6-AC4C-AA9F-EBC5FE8B28F8}"/>
                  </a:ext>
                </a:extLst>
              </p:cNvPr>
              <p:cNvSpPr txBox="1"/>
              <p:nvPr/>
            </p:nvSpPr>
            <p:spPr>
              <a:xfrm>
                <a:off x="3270083" y="1548714"/>
                <a:ext cx="431528" cy="307777"/>
              </a:xfrm>
              <a:prstGeom prst="rect">
                <a:avLst/>
              </a:prstGeom>
              <a:noFill/>
            </p:spPr>
            <p:txBody>
              <a:bodyPr wrap="none" rtlCol="0">
                <a:spAutoFit/>
              </a:bodyPr>
              <a:lstStyle/>
              <a:p>
                <a:r>
                  <a:rPr lang="en-US" sz="1400">
                    <a:latin typeface="Open Sans" panose="020B0606030504020204" pitchFamily="34" charset="0"/>
                  </a:rPr>
                  <a:t>PO</a:t>
                </a:r>
                <a:endParaRPr lang="en-GB" sz="1400">
                  <a:latin typeface="Open Sans" panose="020B0606030504020204" pitchFamily="34" charset="0"/>
                </a:endParaRPr>
              </a:p>
            </p:txBody>
          </p:sp>
          <p:sp>
            <p:nvSpPr>
              <p:cNvPr id="11" name="TextBox 10">
                <a:extLst>
                  <a:ext uri="{FF2B5EF4-FFF2-40B4-BE49-F238E27FC236}">
                    <a16:creationId xmlns:a16="http://schemas.microsoft.com/office/drawing/2014/main" id="{98B470BE-8562-A44A-90BD-AB6BD8FD67F7}"/>
                  </a:ext>
                </a:extLst>
              </p:cNvPr>
              <p:cNvSpPr txBox="1"/>
              <p:nvPr/>
            </p:nvSpPr>
            <p:spPr>
              <a:xfrm>
                <a:off x="3230810" y="2452773"/>
                <a:ext cx="492443" cy="307777"/>
              </a:xfrm>
              <a:prstGeom prst="rect">
                <a:avLst/>
              </a:prstGeom>
              <a:noFill/>
            </p:spPr>
            <p:txBody>
              <a:bodyPr wrap="none" rtlCol="0">
                <a:spAutoFit/>
              </a:bodyPr>
              <a:lstStyle/>
              <a:p>
                <a:r>
                  <a:rPr lang="en-US" sz="1400">
                    <a:latin typeface="Open Sans" panose="020B0606030504020204" pitchFamily="34" charset="0"/>
                  </a:rPr>
                  <a:t>PLF</a:t>
                </a:r>
                <a:endParaRPr lang="en-GB" sz="1400">
                  <a:latin typeface="Open Sans" panose="020B0606030504020204" pitchFamily="34" charset="0"/>
                </a:endParaRPr>
              </a:p>
            </p:txBody>
          </p:sp>
          <p:sp>
            <p:nvSpPr>
              <p:cNvPr id="12" name="TextBox 11">
                <a:extLst>
                  <a:ext uri="{FF2B5EF4-FFF2-40B4-BE49-F238E27FC236}">
                    <a16:creationId xmlns:a16="http://schemas.microsoft.com/office/drawing/2014/main" id="{48E8EB5D-4B12-1F43-8A7F-115533294539}"/>
                  </a:ext>
                </a:extLst>
              </p:cNvPr>
              <p:cNvSpPr txBox="1"/>
              <p:nvPr/>
            </p:nvSpPr>
            <p:spPr>
              <a:xfrm>
                <a:off x="3064899" y="3021236"/>
                <a:ext cx="824265" cy="307777"/>
              </a:xfrm>
              <a:prstGeom prst="rect">
                <a:avLst/>
              </a:prstGeom>
              <a:noFill/>
            </p:spPr>
            <p:txBody>
              <a:bodyPr wrap="none" rtlCol="0">
                <a:spAutoFit/>
              </a:bodyPr>
              <a:lstStyle/>
              <a:p>
                <a:r>
                  <a:rPr lang="en-US" sz="1400">
                    <a:latin typeface="Open Sans" panose="020B0606030504020204" pitchFamily="34" charset="0"/>
                  </a:rPr>
                  <a:t>PARTLF</a:t>
                </a:r>
                <a:endParaRPr lang="en-GB" sz="1400">
                  <a:latin typeface="Open Sans" panose="020B0606030504020204" pitchFamily="34" charset="0"/>
                </a:endParaRPr>
              </a:p>
            </p:txBody>
          </p:sp>
          <p:sp>
            <p:nvSpPr>
              <p:cNvPr id="13" name="TextBox 12">
                <a:extLst>
                  <a:ext uri="{FF2B5EF4-FFF2-40B4-BE49-F238E27FC236}">
                    <a16:creationId xmlns:a16="http://schemas.microsoft.com/office/drawing/2014/main" id="{08FBE21F-0A3D-6041-9FB4-75EF881291F9}"/>
                  </a:ext>
                </a:extLst>
              </p:cNvPr>
              <p:cNvSpPr txBox="1"/>
              <p:nvPr/>
            </p:nvSpPr>
            <p:spPr>
              <a:xfrm>
                <a:off x="3116195" y="3589875"/>
                <a:ext cx="692818" cy="307777"/>
              </a:xfrm>
              <a:prstGeom prst="rect">
                <a:avLst/>
              </a:prstGeom>
              <a:noFill/>
            </p:spPr>
            <p:txBody>
              <a:bodyPr wrap="none" rtlCol="0">
                <a:spAutoFit/>
              </a:bodyPr>
              <a:lstStyle/>
              <a:p>
                <a:r>
                  <a:rPr lang="en-US" sz="1400">
                    <a:latin typeface="Open Sans" panose="020B0606030504020204" pitchFamily="34" charset="0"/>
                  </a:rPr>
                  <a:t>PLSER</a:t>
                </a:r>
                <a:endParaRPr lang="en-GB" sz="1400">
                  <a:latin typeface="Open Sans" panose="020B0606030504020204" pitchFamily="34" charset="0"/>
                </a:endParaRPr>
              </a:p>
            </p:txBody>
          </p:sp>
        </p:grpSp>
      </p:grpSp>
      <p:sp>
        <p:nvSpPr>
          <p:cNvPr id="4" name="Google Shape;113;p16">
            <a:extLst>
              <a:ext uri="{FF2B5EF4-FFF2-40B4-BE49-F238E27FC236}">
                <a16:creationId xmlns:a16="http://schemas.microsoft.com/office/drawing/2014/main" id="{CCD9E827-AF69-4E13-9314-1FFA3D68D6D7}"/>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Session 8.3 </a:t>
            </a:r>
            <a:r>
              <a:rPr lang="en-GB" dirty="0" err="1">
                <a:latin typeface="Open Sans"/>
              </a:rPr>
              <a:t>Exemples</a:t>
            </a:r>
            <a:r>
              <a:rPr lang="en-GB" dirty="0">
                <a:latin typeface="Open Sans"/>
              </a:rPr>
              <a:t> de </a:t>
            </a:r>
            <a:r>
              <a:rPr lang="en-GB" dirty="0" err="1">
                <a:latin typeface="Open Sans"/>
              </a:rPr>
              <a:t>données</a:t>
            </a:r>
            <a:r>
              <a:rPr lang="en-GB" dirty="0">
                <a:latin typeface="Open Sans"/>
              </a:rPr>
              <a:t> </a:t>
            </a:r>
            <a:r>
              <a:rPr lang="en-GB" dirty="0" err="1">
                <a:latin typeface="Open Sans"/>
              </a:rPr>
              <a:t>d'entrée</a:t>
            </a:r>
            <a:endParaRPr lang="en-GB" dirty="0">
              <a:latin typeface="Open Sans"/>
            </a:endParaRPr>
          </a:p>
        </p:txBody>
      </p:sp>
    </p:spTree>
    <p:extLst>
      <p:ext uri="{BB962C8B-B14F-4D97-AF65-F5344CB8AC3E}">
        <p14:creationId xmlns:p14="http://schemas.microsoft.com/office/powerpoint/2010/main" val="136543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3" y="1683479"/>
            <a:ext cx="10096500"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err="1">
                <a:solidFill>
                  <a:srgbClr val="9DC3E6"/>
                </a:solidFill>
                <a:ea typeface="Open Sans" panose="020B0606030504020204" pitchFamily="34" charset="0"/>
                <a:cs typeface="Open Sans" panose="020B0606030504020204" pitchFamily="34" charset="0"/>
              </a:rPr>
              <a:t>Saisie</a:t>
            </a:r>
            <a:r>
              <a:rPr lang="en-GB" altLang="en-US" sz="2000" b="1" dirty="0">
                <a:solidFill>
                  <a:srgbClr val="9DC3E6"/>
                </a:solidFill>
                <a:ea typeface="Open Sans" panose="020B0606030504020204" pitchFamily="34" charset="0"/>
                <a:cs typeface="Open Sans" panose="020B0606030504020204" pitchFamily="34" charset="0"/>
              </a:rPr>
              <a:t> des données </a:t>
            </a:r>
            <a:r>
              <a:rPr lang="en-GB" altLang="en-US" sz="2000" b="1" dirty="0" err="1">
                <a:solidFill>
                  <a:srgbClr val="9DC3E6"/>
                </a:solidFill>
                <a:ea typeface="Open Sans" panose="020B0606030504020204" pitchFamily="34" charset="0"/>
                <a:cs typeface="Open Sans" panose="020B0606030504020204" pitchFamily="34" charset="0"/>
              </a:rPr>
              <a:t>d'entrée</a:t>
            </a:r>
            <a:endParaRPr lang="en-GB" altLang="en-US" sz="2000" b="1" dirty="0">
              <a:solidFill>
                <a:srgbClr val="9DC3E6"/>
              </a:solidFill>
              <a:ea typeface="Open Sans" panose="020B0606030504020204" pitchFamily="34" charset="0"/>
              <a:cs typeface="Open Sans" panose="020B0606030504020204" pitchFamily="34" charset="0"/>
            </a:endParaRPr>
          </a:p>
          <a:p>
            <a:pPr>
              <a:lnSpc>
                <a:spcPct val="100000"/>
              </a:lnSpc>
              <a:spcBef>
                <a:spcPts val="500"/>
              </a:spcBef>
              <a:spcAft>
                <a:spcPts val="1200"/>
              </a:spcAft>
              <a:buNone/>
            </a:pPr>
            <a:endParaRPr lang="en-GB" altLang="en-US" sz="2000" dirty="0">
              <a:solidFill>
                <a:srgbClr val="9DC3E6"/>
              </a:solidFill>
              <a:ea typeface="Open Sans" panose="020B0606030504020204" pitchFamily="34" charset="0"/>
              <a:cs typeface="Open Sans" panose="020B0606030504020204" pitchFamily="34" charset="0"/>
            </a:endParaRPr>
          </a:p>
          <a:p>
            <a:pPr marL="457200" indent="-457200" eaLnBrk="1" hangingPunct="1">
              <a:lnSpc>
                <a:spcPct val="100000"/>
              </a:lnSpc>
              <a:spcBef>
                <a:spcPts val="500"/>
              </a:spcBef>
              <a:spcAft>
                <a:spcPts val="1200"/>
              </a:spcAft>
              <a:buFontTx/>
              <a:buAutoNum type="arabicPeriod"/>
            </a:pPr>
            <a:r>
              <a:rPr lang="en-GB" alt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Tableaux </a:t>
            </a:r>
            <a:r>
              <a:rPr lang="en-GB" altLang="en-US" sz="20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généraux</a:t>
            </a:r>
            <a:endParaRPr lang="en-GB" alt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indent="-457200" eaLnBrk="1" hangingPunct="1">
              <a:lnSpc>
                <a:spcPct val="100000"/>
              </a:lnSpc>
              <a:spcBef>
                <a:spcPts val="500"/>
              </a:spcBef>
              <a:spcAft>
                <a:spcPts val="1200"/>
              </a:spcAft>
              <a:buFontTx/>
              <a:buAutoNum type="arabicPeriod"/>
            </a:pPr>
            <a:r>
              <a:rPr lang="en-GB" alt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Par sous-</a:t>
            </a:r>
            <a:r>
              <a:rPr lang="en-GB" altLang="en-US" sz="20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secteur</a:t>
            </a:r>
            <a:endParaRPr lang="en-GB" alt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18</a:t>
            </a:fld>
            <a:endParaRPr lang="en-US" altLang="en-US" sz="1400" b="1">
              <a:solidFill>
                <a:schemeClr val="bg1"/>
              </a:solidFill>
              <a:latin typeface="Open Sans ExtraBold"/>
              <a:ea typeface="Open Sans ExtraBold"/>
              <a:cs typeface="Open Sans ExtraBold"/>
            </a:endParaRPr>
          </a:p>
        </p:txBody>
      </p:sp>
      <p:sp>
        <p:nvSpPr>
          <p:cNvPr id="33" name="Text Box 3">
            <a:extLst>
              <a:ext uri="{FF2B5EF4-FFF2-40B4-BE49-F238E27FC236}">
                <a16:creationId xmlns:a16="http://schemas.microsoft.com/office/drawing/2014/main" id="{238795BD-C67D-B645-9484-EAE7186B1F61}"/>
              </a:ext>
            </a:extLst>
          </p:cNvPr>
          <p:cNvSpPr txBox="1">
            <a:spLocks noChangeArrowheads="1"/>
          </p:cNvSpPr>
          <p:nvPr/>
        </p:nvSpPr>
        <p:spPr bwMode="auto">
          <a:xfrm>
            <a:off x="3345527" y="2185515"/>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dirty="0" err="1">
                <a:latin typeface="Open Sans Light" panose="020B0306030504020204" pitchFamily="34" charset="0"/>
                <a:ea typeface="Open Sans Light" panose="020B0306030504020204" pitchFamily="34" charset="0"/>
                <a:cs typeface="Open Sans Light" panose="020B0306030504020204" pitchFamily="34" charset="0"/>
              </a:rPr>
              <a:t>Economie</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AutoShape 11">
            <a:extLst>
              <a:ext uri="{FF2B5EF4-FFF2-40B4-BE49-F238E27FC236}">
                <a16:creationId xmlns:a16="http://schemas.microsoft.com/office/drawing/2014/main" id="{BEF2B11A-60BD-A049-ACAB-A897F3A0DC56}"/>
              </a:ext>
            </a:extLst>
          </p:cNvPr>
          <p:cNvSpPr>
            <a:spLocks noChangeArrowheads="1"/>
          </p:cNvSpPr>
          <p:nvPr/>
        </p:nvSpPr>
        <p:spPr bwMode="auto">
          <a:xfrm>
            <a:off x="4113630" y="2584090"/>
            <a:ext cx="443793" cy="3547302"/>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6" name="Text Box 4">
            <a:extLst>
              <a:ext uri="{FF2B5EF4-FFF2-40B4-BE49-F238E27FC236}">
                <a16:creationId xmlns:a16="http://schemas.microsoft.com/office/drawing/2014/main" id="{011CE4C7-DBEF-2F41-861E-BA7F5CA86DC2}"/>
              </a:ext>
            </a:extLst>
          </p:cNvPr>
          <p:cNvSpPr txBox="1">
            <a:spLocks noChangeArrowheads="1"/>
          </p:cNvSpPr>
          <p:nvPr/>
        </p:nvSpPr>
        <p:spPr bwMode="auto">
          <a:xfrm>
            <a:off x="5387125" y="2185516"/>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Démographie</a:t>
            </a:r>
          </a:p>
        </p:txBody>
      </p:sp>
      <p:sp>
        <p:nvSpPr>
          <p:cNvPr id="40" name="AutoShape 12">
            <a:extLst>
              <a:ext uri="{FF2B5EF4-FFF2-40B4-BE49-F238E27FC236}">
                <a16:creationId xmlns:a16="http://schemas.microsoft.com/office/drawing/2014/main" id="{6D95B1A6-5339-804B-8A35-09AE2C2D77B2}"/>
              </a:ext>
            </a:extLst>
          </p:cNvPr>
          <p:cNvSpPr>
            <a:spLocks noChangeArrowheads="1"/>
          </p:cNvSpPr>
          <p:nvPr/>
        </p:nvSpPr>
        <p:spPr bwMode="auto">
          <a:xfrm>
            <a:off x="6155228" y="2584089"/>
            <a:ext cx="443793" cy="3546000"/>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7" name="Text Box 5">
            <a:extLst>
              <a:ext uri="{FF2B5EF4-FFF2-40B4-BE49-F238E27FC236}">
                <a16:creationId xmlns:a16="http://schemas.microsoft.com/office/drawing/2014/main" id="{C6E69D34-F750-2E44-A5B1-739497E32821}"/>
              </a:ext>
            </a:extLst>
          </p:cNvPr>
          <p:cNvSpPr txBox="1">
            <a:spLocks noChangeArrowheads="1"/>
          </p:cNvSpPr>
          <p:nvPr/>
        </p:nvSpPr>
        <p:spPr bwMode="auto">
          <a:xfrm>
            <a:off x="7428723" y="2185516"/>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Mode de vie</a:t>
            </a:r>
          </a:p>
        </p:txBody>
      </p:sp>
      <p:sp>
        <p:nvSpPr>
          <p:cNvPr id="41" name="AutoShape 13">
            <a:extLst>
              <a:ext uri="{FF2B5EF4-FFF2-40B4-BE49-F238E27FC236}">
                <a16:creationId xmlns:a16="http://schemas.microsoft.com/office/drawing/2014/main" id="{110A5CAB-2BAA-1E46-8A2D-5CC66422FB1F}"/>
              </a:ext>
            </a:extLst>
          </p:cNvPr>
          <p:cNvSpPr>
            <a:spLocks noChangeArrowheads="1"/>
          </p:cNvSpPr>
          <p:nvPr/>
        </p:nvSpPr>
        <p:spPr bwMode="auto">
          <a:xfrm>
            <a:off x="8196826" y="2584090"/>
            <a:ext cx="443793" cy="3546000"/>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8" name="Text Box 6">
            <a:extLst>
              <a:ext uri="{FF2B5EF4-FFF2-40B4-BE49-F238E27FC236}">
                <a16:creationId xmlns:a16="http://schemas.microsoft.com/office/drawing/2014/main" id="{7CF36742-CF41-7448-A806-27F299A1C231}"/>
              </a:ext>
            </a:extLst>
          </p:cNvPr>
          <p:cNvSpPr txBox="1">
            <a:spLocks noChangeArrowheads="1"/>
          </p:cNvSpPr>
          <p:nvPr/>
        </p:nvSpPr>
        <p:spPr bwMode="auto">
          <a:xfrm>
            <a:off x="9470322" y="2185515"/>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Technologie</a:t>
            </a:r>
          </a:p>
        </p:txBody>
      </p:sp>
      <p:sp>
        <p:nvSpPr>
          <p:cNvPr id="42" name="AutoShape 14">
            <a:extLst>
              <a:ext uri="{FF2B5EF4-FFF2-40B4-BE49-F238E27FC236}">
                <a16:creationId xmlns:a16="http://schemas.microsoft.com/office/drawing/2014/main" id="{38CD56AB-8BF5-7242-B637-DF1807BC86C8}"/>
              </a:ext>
            </a:extLst>
          </p:cNvPr>
          <p:cNvSpPr>
            <a:spLocks noChangeArrowheads="1"/>
          </p:cNvSpPr>
          <p:nvPr/>
        </p:nvSpPr>
        <p:spPr bwMode="auto">
          <a:xfrm>
            <a:off x="10238425" y="2584090"/>
            <a:ext cx="443793" cy="3546000"/>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45" name="Text Box 1038">
            <a:extLst>
              <a:ext uri="{FF2B5EF4-FFF2-40B4-BE49-F238E27FC236}">
                <a16:creationId xmlns:a16="http://schemas.microsoft.com/office/drawing/2014/main" id="{5044C396-910B-7B4E-B436-2A8443606111}"/>
              </a:ext>
            </a:extLst>
          </p:cNvPr>
          <p:cNvSpPr txBox="1">
            <a:spLocks noChangeArrowheads="1"/>
          </p:cNvSpPr>
          <p:nvPr/>
        </p:nvSpPr>
        <p:spPr bwMode="auto">
          <a:xfrm>
            <a:off x="1633507" y="3921378"/>
            <a:ext cx="144000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err="1">
                <a:latin typeface="Open Sans Light" panose="020B0306030504020204" pitchFamily="34" charset="0"/>
                <a:ea typeface="Open Sans Light" panose="020B0306030504020204" pitchFamily="34" charset="0"/>
                <a:cs typeface="Open Sans Light" panose="020B0306030504020204" pitchFamily="34" charset="0"/>
              </a:rPr>
              <a:t>Industrie</a:t>
            </a:r>
            <a:endParaRPr lang="en-US"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Text Box 1039">
            <a:extLst>
              <a:ext uri="{FF2B5EF4-FFF2-40B4-BE49-F238E27FC236}">
                <a16:creationId xmlns:a16="http://schemas.microsoft.com/office/drawing/2014/main" id="{DB7121FD-308D-F54D-B6CD-D2BCF10CC33C}"/>
              </a:ext>
            </a:extLst>
          </p:cNvPr>
          <p:cNvSpPr txBox="1">
            <a:spLocks noChangeArrowheads="1"/>
          </p:cNvSpPr>
          <p:nvPr/>
        </p:nvSpPr>
        <p:spPr bwMode="auto">
          <a:xfrm>
            <a:off x="1633507" y="5447922"/>
            <a:ext cx="144000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47" name="Text Box 1040">
            <a:extLst>
              <a:ext uri="{FF2B5EF4-FFF2-40B4-BE49-F238E27FC236}">
                <a16:creationId xmlns:a16="http://schemas.microsoft.com/office/drawing/2014/main" id="{0ACD2E45-F63B-AF41-8DCB-3874B0049E9F}"/>
              </a:ext>
            </a:extLst>
          </p:cNvPr>
          <p:cNvSpPr txBox="1">
            <a:spLocks noChangeArrowheads="1"/>
          </p:cNvSpPr>
          <p:nvPr/>
        </p:nvSpPr>
        <p:spPr bwMode="auto">
          <a:xfrm>
            <a:off x="1633507" y="4430226"/>
            <a:ext cx="1440000"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48" name="Text Box 1041">
            <a:extLst>
              <a:ext uri="{FF2B5EF4-FFF2-40B4-BE49-F238E27FC236}">
                <a16:creationId xmlns:a16="http://schemas.microsoft.com/office/drawing/2014/main" id="{E9059A38-0CA0-2D40-8867-B46E2A553C29}"/>
              </a:ext>
            </a:extLst>
          </p:cNvPr>
          <p:cNvSpPr txBox="1">
            <a:spLocks noChangeArrowheads="1"/>
          </p:cNvSpPr>
          <p:nvPr/>
        </p:nvSpPr>
        <p:spPr bwMode="auto">
          <a:xfrm>
            <a:off x="1633507" y="4939074"/>
            <a:ext cx="144000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Ménage</a:t>
            </a:r>
          </a:p>
        </p:txBody>
      </p:sp>
      <p:sp>
        <p:nvSpPr>
          <p:cNvPr id="43" name="TextBox 42">
            <a:extLst>
              <a:ext uri="{FF2B5EF4-FFF2-40B4-BE49-F238E27FC236}">
                <a16:creationId xmlns:a16="http://schemas.microsoft.com/office/drawing/2014/main" id="{D62F5B2E-688E-8A41-9D72-2DC91437A3A1}"/>
              </a:ext>
            </a:extLst>
          </p:cNvPr>
          <p:cNvSpPr txBox="1"/>
          <p:nvPr/>
        </p:nvSpPr>
        <p:spPr>
          <a:xfrm>
            <a:off x="3923765" y="2920966"/>
            <a:ext cx="721278" cy="408623"/>
          </a:xfrm>
          <a:prstGeom prst="roundRect">
            <a:avLst/>
          </a:prstGeom>
          <a:solidFill>
            <a:srgbClr val="FFFFFF">
              <a:alpha val="50980"/>
            </a:srgbClr>
          </a:solidFill>
        </p:spPr>
        <p:txBody>
          <a:bodyPr wrap="none" rtlCol="0">
            <a:spAutoFit/>
          </a:bodyPr>
          <a:lstStyle/>
          <a:p>
            <a:r>
              <a:rPr lang="en-GB" dirty="0">
                <a:latin typeface="Open Sans Light" panose="020B0306030504020204" pitchFamily="34" charset="0"/>
                <a:ea typeface="Open Sans Light" panose="020B0306030504020204" pitchFamily="34" charset="0"/>
                <a:cs typeface="Open Sans Light" panose="020B0306030504020204" pitchFamily="34" charset="0"/>
              </a:rPr>
              <a:t>"PIB”</a:t>
            </a:r>
          </a:p>
        </p:txBody>
      </p:sp>
      <p:sp>
        <p:nvSpPr>
          <p:cNvPr id="51" name="TextBox 50">
            <a:extLst>
              <a:ext uri="{FF2B5EF4-FFF2-40B4-BE49-F238E27FC236}">
                <a16:creationId xmlns:a16="http://schemas.microsoft.com/office/drawing/2014/main" id="{45809D0B-83E3-9945-ACEA-F46B4FB76C2E}"/>
              </a:ext>
            </a:extLst>
          </p:cNvPr>
          <p:cNvSpPr txBox="1"/>
          <p:nvPr/>
        </p:nvSpPr>
        <p:spPr>
          <a:xfrm>
            <a:off x="5546884" y="2926784"/>
            <a:ext cx="1777606" cy="408623"/>
          </a:xfrm>
          <a:prstGeom prst="roundRect">
            <a:avLst/>
          </a:prstGeom>
          <a:solidFill>
            <a:srgbClr val="FFFFFF">
              <a:alpha val="50980"/>
            </a:srgbClr>
          </a:solidFill>
        </p:spPr>
        <p:txBody>
          <a:bodyPr wrap="none" rtlCol="0">
            <a:spAutoFit/>
          </a:bodyPr>
          <a:lstStyle/>
          <a:p>
            <a:r>
              <a:rPr lang="en-GB" dirty="0">
                <a:latin typeface="Open Sans Light" panose="020B0306030504020204" pitchFamily="34" charset="0"/>
                <a:ea typeface="Open Sans Light" panose="020B0306030504020204" pitchFamily="34" charset="0"/>
                <a:cs typeface="Open Sans Light" panose="020B0306030504020204" pitchFamily="34" charset="0"/>
              </a:rPr>
              <a:t>"</a:t>
            </a:r>
            <a:r>
              <a:rPr lang="en-GB" dirty="0" err="1">
                <a:latin typeface="Open Sans Light" panose="020B0306030504020204" pitchFamily="34" charset="0"/>
                <a:ea typeface="Open Sans Light" panose="020B0306030504020204" pitchFamily="34" charset="0"/>
                <a:cs typeface="Open Sans Light" panose="020B0306030504020204" pitchFamily="34" charset="0"/>
              </a:rPr>
              <a:t>Démographie</a:t>
            </a:r>
            <a:r>
              <a:rPr lang="en-GB" dirty="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52" name="AutoShape 11">
            <a:extLst>
              <a:ext uri="{FF2B5EF4-FFF2-40B4-BE49-F238E27FC236}">
                <a16:creationId xmlns:a16="http://schemas.microsoft.com/office/drawing/2014/main" id="{06AC68ED-9B19-1C4A-AE7A-5B12197B5812}"/>
              </a:ext>
            </a:extLst>
          </p:cNvPr>
          <p:cNvSpPr>
            <a:spLocks noChangeArrowheads="1"/>
          </p:cNvSpPr>
          <p:nvPr/>
        </p:nvSpPr>
        <p:spPr bwMode="auto">
          <a:xfrm rot="16200000">
            <a:off x="7037107" y="3909007"/>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53" name="AutoShape 11">
            <a:extLst>
              <a:ext uri="{FF2B5EF4-FFF2-40B4-BE49-F238E27FC236}">
                <a16:creationId xmlns:a16="http://schemas.microsoft.com/office/drawing/2014/main" id="{DD6DA37B-ADB1-0B40-962C-39E13D2BC5A1}"/>
              </a:ext>
            </a:extLst>
          </p:cNvPr>
          <p:cNvSpPr>
            <a:spLocks noChangeArrowheads="1"/>
          </p:cNvSpPr>
          <p:nvPr/>
        </p:nvSpPr>
        <p:spPr bwMode="auto">
          <a:xfrm rot="16200000">
            <a:off x="7036722" y="4408943"/>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54" name="AutoShape 11">
            <a:extLst>
              <a:ext uri="{FF2B5EF4-FFF2-40B4-BE49-F238E27FC236}">
                <a16:creationId xmlns:a16="http://schemas.microsoft.com/office/drawing/2014/main" id="{87F07F99-2FFB-484F-BC59-28DBBA9F772D}"/>
              </a:ext>
            </a:extLst>
          </p:cNvPr>
          <p:cNvSpPr>
            <a:spLocks noChangeArrowheads="1"/>
          </p:cNvSpPr>
          <p:nvPr/>
        </p:nvSpPr>
        <p:spPr bwMode="auto">
          <a:xfrm rot="16200000">
            <a:off x="7036722" y="4917791"/>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55" name="AutoShape 11">
            <a:extLst>
              <a:ext uri="{FF2B5EF4-FFF2-40B4-BE49-F238E27FC236}">
                <a16:creationId xmlns:a16="http://schemas.microsoft.com/office/drawing/2014/main" id="{9794E83F-D226-E844-89B8-8DAE4CE13C52}"/>
              </a:ext>
            </a:extLst>
          </p:cNvPr>
          <p:cNvSpPr>
            <a:spLocks noChangeArrowheads="1"/>
          </p:cNvSpPr>
          <p:nvPr/>
        </p:nvSpPr>
        <p:spPr bwMode="auto">
          <a:xfrm rot="16200000">
            <a:off x="7036722" y="5426639"/>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72C0EEEF-6263-4419-9A9A-02EF41C58F25}"/>
              </a:ext>
            </a:extLst>
          </p:cNvPr>
          <p:cNvSpPr txBox="1">
            <a:spLocks noChangeArrowheads="1"/>
          </p:cNvSpPr>
          <p:nvPr/>
        </p:nvSpPr>
        <p:spPr bwMode="auto">
          <a:xfrm>
            <a:off x="856129" y="284184"/>
            <a:ext cx="10742313"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Session 8.4 </a:t>
            </a:r>
            <a:r>
              <a:rPr lang="en-GB" dirty="0">
                <a:latin typeface="Open Sans"/>
              </a:rPr>
              <a:t>De la </a:t>
            </a:r>
            <a:r>
              <a:rPr lang="en-GB" dirty="0" err="1">
                <a:latin typeface="Open Sans"/>
              </a:rPr>
              <a:t>collecte</a:t>
            </a:r>
            <a:r>
              <a:rPr lang="en-GB" dirty="0">
                <a:latin typeface="Open Sans"/>
              </a:rPr>
              <a:t> des données </a:t>
            </a:r>
            <a:br>
              <a:rPr lang="en-GB" dirty="0">
                <a:latin typeface="Open Sans"/>
              </a:rPr>
            </a:br>
            <a:r>
              <a:rPr lang="en-GB" dirty="0">
                <a:latin typeface="Open Sans"/>
              </a:rPr>
              <a:t>à la mise </a:t>
            </a:r>
            <a:r>
              <a:rPr lang="en-GB" dirty="0" err="1">
                <a:latin typeface="Open Sans"/>
              </a:rPr>
              <a:t>en</a:t>
            </a:r>
            <a:r>
              <a:rPr lang="en-GB" dirty="0">
                <a:latin typeface="Open Sans"/>
              </a:rPr>
              <a:t> </a:t>
            </a:r>
            <a:r>
              <a:rPr lang="en-GB" dirty="0" err="1">
                <a:latin typeface="Open Sans"/>
              </a:rPr>
              <a:t>œuvre</a:t>
            </a:r>
            <a:endParaRPr lang="en-GB" dirty="0">
              <a:latin typeface="Open Sans"/>
            </a:endParaRPr>
          </a:p>
        </p:txBody>
      </p:sp>
    </p:spTree>
    <p:extLst>
      <p:ext uri="{BB962C8B-B14F-4D97-AF65-F5344CB8AC3E}">
        <p14:creationId xmlns:p14="http://schemas.microsoft.com/office/powerpoint/2010/main" val="3132245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94039" y="1770115"/>
            <a:ext cx="10096500" cy="478391"/>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Bilan</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énergétique</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conversion des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unités</a:t>
            </a:r>
            <a:endPar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19</a:t>
            </a:fld>
            <a:endParaRPr lang="en-US" altLang="en-US" sz="1400" b="1">
              <a:solidFill>
                <a:schemeClr val="bg1"/>
              </a:solidFill>
              <a:latin typeface="Open Sans ExtraBold"/>
              <a:ea typeface="Open Sans ExtraBold"/>
              <a:cs typeface="Open Sans ExtraBold"/>
            </a:endParaRPr>
          </a:p>
        </p:txBody>
      </p:sp>
      <p:pic>
        <p:nvPicPr>
          <p:cNvPr id="23" name="Picture 22" descr="Screen Clipping">
            <a:extLst>
              <a:ext uri="{FF2B5EF4-FFF2-40B4-BE49-F238E27FC236}">
                <a16:creationId xmlns:a16="http://schemas.microsoft.com/office/drawing/2014/main" id="{0DF4220C-C195-7246-B836-24632A7A99AF}"/>
              </a:ext>
            </a:extLst>
          </p:cNvPr>
          <p:cNvPicPr>
            <a:picLocks noChangeAspect="1"/>
          </p:cNvPicPr>
          <p:nvPr/>
        </p:nvPicPr>
        <p:blipFill rotWithShape="1">
          <a:blip r:embed="rId3">
            <a:extLst>
              <a:ext uri="{28A0092B-C50C-407E-A947-70E740481C1C}">
                <a14:useLocalDpi xmlns:a14="http://schemas.microsoft.com/office/drawing/2010/main" val="0"/>
              </a:ext>
            </a:extLst>
          </a:blip>
          <a:srcRect r="34184"/>
          <a:stretch/>
        </p:blipFill>
        <p:spPr>
          <a:xfrm>
            <a:off x="6556032" y="2276107"/>
            <a:ext cx="4971997" cy="3134163"/>
          </a:xfrm>
          <a:prstGeom prst="rect">
            <a:avLst/>
          </a:prstGeom>
        </p:spPr>
      </p:pic>
      <p:pic>
        <p:nvPicPr>
          <p:cNvPr id="25" name="Picture 24" descr="Screen Clipping">
            <a:extLst>
              <a:ext uri="{FF2B5EF4-FFF2-40B4-BE49-F238E27FC236}">
                <a16:creationId xmlns:a16="http://schemas.microsoft.com/office/drawing/2014/main" id="{CB5D89BE-7D8F-6543-A6A4-8AABF290B3B1}"/>
              </a:ext>
            </a:extLst>
          </p:cNvPr>
          <p:cNvPicPr>
            <a:picLocks noChangeAspect="1"/>
          </p:cNvPicPr>
          <p:nvPr/>
        </p:nvPicPr>
        <p:blipFill rotWithShape="1">
          <a:blip r:embed="rId4">
            <a:extLst>
              <a:ext uri="{28A0092B-C50C-407E-A947-70E740481C1C}">
                <a14:useLocalDpi xmlns:a14="http://schemas.microsoft.com/office/drawing/2010/main" val="0"/>
              </a:ext>
            </a:extLst>
          </a:blip>
          <a:srcRect r="34504" b="9591"/>
          <a:stretch/>
        </p:blipFill>
        <p:spPr>
          <a:xfrm>
            <a:off x="1048285" y="2276107"/>
            <a:ext cx="4254573" cy="3134163"/>
          </a:xfrm>
          <a:prstGeom prst="rect">
            <a:avLst/>
          </a:prstGeom>
        </p:spPr>
      </p:pic>
      <p:sp>
        <p:nvSpPr>
          <p:cNvPr id="26" name="AutoShape 11">
            <a:extLst>
              <a:ext uri="{FF2B5EF4-FFF2-40B4-BE49-F238E27FC236}">
                <a16:creationId xmlns:a16="http://schemas.microsoft.com/office/drawing/2014/main" id="{FD9F6AF1-015D-5D4E-95DF-83814BBD8F5E}"/>
              </a:ext>
            </a:extLst>
          </p:cNvPr>
          <p:cNvSpPr>
            <a:spLocks noChangeArrowheads="1"/>
          </p:cNvSpPr>
          <p:nvPr/>
        </p:nvSpPr>
        <p:spPr bwMode="auto">
          <a:xfrm rot="16200000">
            <a:off x="5721142" y="3974994"/>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FB72133E-C4D6-4B67-AC84-8B6916532A7D}"/>
              </a:ext>
            </a:extLst>
          </p:cNvPr>
          <p:cNvSpPr txBox="1">
            <a:spLocks noChangeArrowheads="1"/>
          </p:cNvSpPr>
          <p:nvPr/>
        </p:nvSpPr>
        <p:spPr bwMode="auto">
          <a:xfrm>
            <a:off x="856129" y="581364"/>
            <a:ext cx="10828940"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Session 8.4 </a:t>
            </a:r>
            <a:r>
              <a:rPr lang="en-GB" dirty="0">
                <a:latin typeface="Open Sans"/>
              </a:rPr>
              <a:t>De la </a:t>
            </a:r>
            <a:r>
              <a:rPr lang="en-GB" dirty="0" err="1">
                <a:latin typeface="Open Sans"/>
              </a:rPr>
              <a:t>collecte</a:t>
            </a:r>
            <a:r>
              <a:rPr lang="en-GB" dirty="0">
                <a:latin typeface="Open Sans"/>
              </a:rPr>
              <a:t> des données </a:t>
            </a:r>
            <a:br>
              <a:rPr lang="en-GB" dirty="0">
                <a:latin typeface="Open Sans"/>
              </a:rPr>
            </a:br>
            <a:r>
              <a:rPr lang="en-GB" dirty="0">
                <a:latin typeface="Open Sans"/>
              </a:rPr>
              <a:t>à la mise </a:t>
            </a:r>
            <a:r>
              <a:rPr lang="en-GB" dirty="0" err="1">
                <a:latin typeface="Open Sans"/>
              </a:rPr>
              <a:t>en</a:t>
            </a:r>
            <a:r>
              <a:rPr lang="en-GB" dirty="0">
                <a:latin typeface="Open Sans"/>
              </a:rPr>
              <a:t> </a:t>
            </a:r>
            <a:r>
              <a:rPr lang="en-GB" dirty="0" err="1">
                <a:latin typeface="Open Sans"/>
              </a:rPr>
              <a:t>œuvre</a:t>
            </a:r>
            <a:endParaRPr lang="en-GB" dirty="0">
              <a:latin typeface="Open Sans"/>
            </a:endParaRPr>
          </a:p>
        </p:txBody>
      </p:sp>
    </p:spTree>
    <p:extLst>
      <p:ext uri="{BB962C8B-B14F-4D97-AF65-F5344CB8AC3E}">
        <p14:creationId xmlns:p14="http://schemas.microsoft.com/office/powerpoint/2010/main" val="239311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38200" y="36487"/>
            <a:ext cx="10515600" cy="1325562"/>
          </a:xfrm>
        </p:spPr>
        <p:txBody>
          <a:bodyPr lIns="121900" tIns="121900" rIns="121900" bIns="121900" rtlCol="0"/>
          <a:lstStyle/>
          <a:p>
            <a:pPr eaLnBrk="1" fontAlgn="auto" hangingPunct="1">
              <a:defRPr/>
            </a:pPr>
            <a:r>
              <a:rPr lang="en-GB" dirty="0" err="1"/>
              <a:t>Résultats</a:t>
            </a:r>
            <a:r>
              <a:rPr lang="en-GB" dirty="0"/>
              <a:t> </a:t>
            </a:r>
            <a:r>
              <a:rPr lang="en-GB" dirty="0" err="1"/>
              <a:t>d’Apprentissage</a:t>
            </a:r>
            <a:r>
              <a:rPr lang="en-GB" dirty="0"/>
              <a:t> </a:t>
            </a:r>
            <a:r>
              <a:rPr lang="en-GB" dirty="0" err="1"/>
              <a:t>Visés</a:t>
            </a:r>
            <a:r>
              <a:rPr lang="en-GB" dirty="0"/>
              <a:t> (RAV)</a:t>
            </a:r>
          </a:p>
        </p:txBody>
      </p:sp>
      <p:grpSp>
        <p:nvGrpSpPr>
          <p:cNvPr id="17411" name="Google Shape;101;p15">
            <a:extLst>
              <a:ext uri="{FF2B5EF4-FFF2-40B4-BE49-F238E27FC236}">
                <a16:creationId xmlns:a16="http://schemas.microsoft.com/office/drawing/2014/main" id="{50AF0A54-DD91-4D21-AC26-B9FD7792B12E}"/>
              </a:ext>
            </a:extLst>
          </p:cNvPr>
          <p:cNvGrpSpPr>
            <a:grpSpLocks/>
          </p:cNvGrpSpPr>
          <p:nvPr/>
        </p:nvGrpSpPr>
        <p:grpSpPr bwMode="auto">
          <a:xfrm>
            <a:off x="6686550" y="1684649"/>
            <a:ext cx="4286250" cy="3149901"/>
            <a:chOff x="5322277" y="1528650"/>
            <a:chExt cx="3214025" cy="2447800"/>
          </a:xfrm>
        </p:grpSpPr>
        <p:sp>
          <p:nvSpPr>
            <p:cNvPr id="17413" name="Google Shape;102;p15">
              <a:extLst>
                <a:ext uri="{FF2B5EF4-FFF2-40B4-BE49-F238E27FC236}">
                  <a16:creationId xmlns:a16="http://schemas.microsoft.com/office/drawing/2014/main" id="{43DE169F-8A22-4F54-8370-B010F0F75E08}"/>
                </a:ext>
              </a:extLst>
            </p:cNvPr>
            <p:cNvSpPr>
              <a:spLocks noChangeArrowheads="1"/>
            </p:cNvSpPr>
            <p:nvPr/>
          </p:nvSpPr>
          <p:spPr bwMode="auto">
            <a:xfrm>
              <a:off x="5322277" y="15286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8.1. Aperçu des données d'entrée du MAED</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4" name="Google Shape;103;p15">
              <a:extLst>
                <a:ext uri="{FF2B5EF4-FFF2-40B4-BE49-F238E27FC236}">
                  <a16:creationId xmlns:a16="http://schemas.microsoft.com/office/drawing/2014/main" id="{FF516A10-E762-428F-A161-36388C652F50}"/>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8.2. Structure des données d'entrée</a:t>
              </a:r>
            </a:p>
          </p:txBody>
        </p:sp>
        <p:sp>
          <p:nvSpPr>
            <p:cNvPr id="17415" name="Google Shape;104;p15">
              <a:extLst>
                <a:ext uri="{FF2B5EF4-FFF2-40B4-BE49-F238E27FC236}">
                  <a16:creationId xmlns:a16="http://schemas.microsoft.com/office/drawing/2014/main" id="{D2280B66-129D-46C5-9D99-2DE8D5C0F5F5}"/>
                </a:ext>
              </a:extLst>
            </p:cNvPr>
            <p:cNvSpPr>
              <a:spLocks noChangeArrowheads="1"/>
            </p:cNvSpPr>
            <p:nvPr/>
          </p:nvSpPr>
          <p:spPr bwMode="auto">
            <a:xfrm>
              <a:off x="5322277"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8.3. Exemples de données d'entrée</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6" name="Google Shape;105;p15">
              <a:extLst>
                <a:ext uri="{FF2B5EF4-FFF2-40B4-BE49-F238E27FC236}">
                  <a16:creationId xmlns:a16="http://schemas.microsoft.com/office/drawing/2014/main" id="{EB596C1E-F79E-4C65-B8F2-C5B8F6BC4800}"/>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8.4. De la collecte des données à la mise en œuvre</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7417" name="Google Shape;106;p15">
              <a:extLst>
                <a:ext uri="{FF2B5EF4-FFF2-40B4-BE49-F238E27FC236}">
                  <a16:creationId xmlns:a16="http://schemas.microsoft.com/office/drawing/2014/main" id="{84BDB13C-FFA0-4C75-A1AC-96BCF3C7EB47}"/>
                </a:ext>
              </a:extLst>
            </p:cNvPr>
            <p:cNvCxnSpPr>
              <a:cxnSpLocks/>
              <a:stCxn id="17413" idx="2"/>
              <a:endCxn id="17414" idx="0"/>
            </p:cNvCxnSpPr>
            <p:nvPr/>
          </p:nvCxnSpPr>
          <p:spPr bwMode="auto">
            <a:xfrm>
              <a:off x="6929290" y="1995150"/>
              <a:ext cx="0" cy="2172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8" name="Google Shape;107;p15">
              <a:extLst>
                <a:ext uri="{FF2B5EF4-FFF2-40B4-BE49-F238E27FC236}">
                  <a16:creationId xmlns:a16="http://schemas.microsoft.com/office/drawing/2014/main" id="{3A9123C5-FE65-478A-B07F-D16BE6167BAA}"/>
                </a:ext>
              </a:extLst>
            </p:cNvPr>
            <p:cNvCxnSpPr>
              <a:cxnSpLocks/>
              <a:stCxn id="17414" idx="2"/>
              <a:endCxn id="17415"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9" name="Google Shape;108;p15">
              <a:extLst>
                <a:ext uri="{FF2B5EF4-FFF2-40B4-BE49-F238E27FC236}">
                  <a16:creationId xmlns:a16="http://schemas.microsoft.com/office/drawing/2014/main" id="{F9EE0391-02BF-4681-B20F-4C1D82E09179}"/>
                </a:ext>
              </a:extLst>
            </p:cNvPr>
            <p:cNvCxnSpPr>
              <a:cxnSpLocks/>
              <a:stCxn id="17415" idx="2"/>
              <a:endCxn id="17416"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t>2</a:t>
            </a:fld>
            <a:endParaRPr lang="en-US" altLang="en-US" sz="1400" b="1">
              <a:solidFill>
                <a:schemeClr val="bg1"/>
              </a:solidFill>
              <a:latin typeface="Open Sans ExtraBold"/>
              <a:ea typeface="Open Sans ExtraBold"/>
              <a:cs typeface="Open Sans ExtraBold"/>
            </a:endParaRPr>
          </a:p>
        </p:txBody>
      </p:sp>
      <p:sp>
        <p:nvSpPr>
          <p:cNvPr id="14" name="Google Shape;115;p16">
            <a:extLst>
              <a:ext uri="{FF2B5EF4-FFF2-40B4-BE49-F238E27FC236}">
                <a16:creationId xmlns:a16="http://schemas.microsoft.com/office/drawing/2014/main" id="{42847172-80C9-2B4A-9198-9C40FF4A0EA5}"/>
              </a:ext>
            </a:extLst>
          </p:cNvPr>
          <p:cNvSpPr txBox="1"/>
          <p:nvPr/>
        </p:nvSpPr>
        <p:spPr>
          <a:xfrm>
            <a:off x="838200" y="1547566"/>
            <a:ext cx="5539105" cy="3849205"/>
          </a:xfrm>
          <a:prstGeom prst="rect">
            <a:avLst/>
          </a:prstGeom>
          <a:noFill/>
          <a:ln>
            <a:noFill/>
          </a:ln>
        </p:spPr>
        <p:txBody>
          <a:bodyPr spcFirstLastPara="1" lIns="121900" tIns="60933" rIns="121900" bIns="60933" anchor="t"/>
          <a:lstStyle/>
          <a:p>
            <a:pPr eaLnBrk="1" fontAlgn="auto" hangingPunct="1">
              <a:spcBef>
                <a:spcPts val="1000"/>
              </a:spcBef>
              <a:spcAft>
                <a:spcPts val="0"/>
              </a:spcAft>
              <a:defRPr/>
            </a:pP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Ce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cours</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comporte</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quatre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objectifs</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d'apprentissage</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t>
            </a:r>
          </a:p>
          <a:p>
            <a:pPr marL="342900" indent="-342900" eaLnBrk="1" fontAlgn="auto" hangingPunct="1">
              <a:spcBef>
                <a:spcPts val="1000"/>
              </a:spcBef>
              <a:spcAft>
                <a:spcPts val="0"/>
              </a:spcAft>
              <a:buFont typeface="Arial" panose="020B0604020202020204" pitchFamily="34" charset="0"/>
              <a:buChar char="•"/>
              <a:defRPr/>
            </a:pPr>
            <a:r>
              <a:rPr lang="en-GB" sz="2000" dirty="0">
                <a:latin typeface="Open Sans" panose="020B0606030504020204" pitchFamily="34" charset="0"/>
                <a:cs typeface="Open Sans" panose="020B0606030504020204" pitchFamily="34" charset="0"/>
              </a:rPr>
              <a:t>RAV1 : </a:t>
            </a:r>
            <a:r>
              <a:rPr lang="en-GB" sz="2000" dirty="0" err="1">
                <a:latin typeface="Open Sans" panose="020B0606030504020204" pitchFamily="34" charset="0"/>
                <a:cs typeface="Open Sans" panose="020B0606030504020204" pitchFamily="34" charset="0"/>
              </a:rPr>
              <a:t>Obtenir</a:t>
            </a:r>
            <a:r>
              <a:rPr lang="en-GB" sz="2000" dirty="0">
                <a:latin typeface="Open Sans" panose="020B0606030504020204" pitchFamily="34" charset="0"/>
                <a:cs typeface="Open Sans" panose="020B0606030504020204" pitchFamily="34" charset="0"/>
              </a:rPr>
              <a:t> </a:t>
            </a:r>
            <a:r>
              <a:rPr lang="en-GB" sz="2000" dirty="0" err="1">
                <a:latin typeface="Open Sans" panose="020B0606030504020204" pitchFamily="34" charset="0"/>
                <a:cs typeface="Open Sans" panose="020B0606030504020204" pitchFamily="34" charset="0"/>
              </a:rPr>
              <a:t>une</a:t>
            </a:r>
            <a:r>
              <a:rPr lang="en-GB" sz="2000" dirty="0">
                <a:latin typeface="Open Sans" panose="020B0606030504020204" pitchFamily="34" charset="0"/>
                <a:cs typeface="Open Sans" panose="020B0606030504020204" pitchFamily="34" charset="0"/>
              </a:rPr>
              <a:t> </a:t>
            </a:r>
            <a:r>
              <a:rPr lang="en-GB" sz="2000" dirty="0" err="1">
                <a:latin typeface="Open Sans" panose="020B0606030504020204" pitchFamily="34" charset="0"/>
                <a:cs typeface="Open Sans" panose="020B0606030504020204" pitchFamily="34" charset="0"/>
              </a:rPr>
              <a:t>vue</a:t>
            </a:r>
            <a:r>
              <a:rPr lang="en-GB" sz="2000" dirty="0">
                <a:latin typeface="Open Sans" panose="020B0606030504020204" pitchFamily="34" charset="0"/>
                <a:cs typeface="Open Sans" panose="020B0606030504020204" pitchFamily="34" charset="0"/>
              </a:rPr>
              <a:t> </a:t>
            </a:r>
            <a:r>
              <a:rPr lang="en-GB" sz="2000" dirty="0" err="1">
                <a:latin typeface="Open Sans" panose="020B0606030504020204" pitchFamily="34" charset="0"/>
                <a:cs typeface="Open Sans" panose="020B0606030504020204" pitchFamily="34" charset="0"/>
              </a:rPr>
              <a:t>d'ensemble</a:t>
            </a:r>
            <a:r>
              <a:rPr lang="en-GB" sz="2000" dirty="0">
                <a:latin typeface="Open Sans" panose="020B0606030504020204" pitchFamily="34" charset="0"/>
                <a:cs typeface="Open Sans" panose="020B0606030504020204" pitchFamily="34" charset="0"/>
              </a:rPr>
              <a:t> de </a:t>
            </a:r>
            <a:r>
              <a:rPr lang="en-GB" sz="2000" dirty="0" err="1">
                <a:latin typeface="Open Sans" panose="020B0606030504020204" pitchFamily="34" charset="0"/>
                <a:cs typeface="Open Sans" panose="020B0606030504020204" pitchFamily="34" charset="0"/>
              </a:rPr>
              <a:t>l'approche</a:t>
            </a:r>
            <a:r>
              <a:rPr lang="en-GB" sz="2000" dirty="0">
                <a:latin typeface="Open Sans" panose="020B0606030504020204" pitchFamily="34" charset="0"/>
                <a:cs typeface="Open Sans" panose="020B0606030504020204" pitchFamily="34" charset="0"/>
              </a:rPr>
              <a:t> des données </a:t>
            </a:r>
            <a:r>
              <a:rPr lang="en-GB" sz="2000" dirty="0" err="1">
                <a:latin typeface="Open Sans" panose="020B0606030504020204" pitchFamily="34" charset="0"/>
                <a:cs typeface="Open Sans" panose="020B0606030504020204" pitchFamily="34" charset="0"/>
              </a:rPr>
              <a:t>d'entrée</a:t>
            </a:r>
            <a:r>
              <a:rPr lang="en-GB" sz="2000" dirty="0">
                <a:latin typeface="Open Sans" panose="020B0606030504020204" pitchFamily="34" charset="0"/>
                <a:cs typeface="Open Sans" panose="020B0606030504020204" pitchFamily="34" charset="0"/>
              </a:rPr>
              <a:t> du </a:t>
            </a:r>
            <a:r>
              <a:rPr lang="en-GB" sz="2000" dirty="0" err="1">
                <a:latin typeface="Open Sans" panose="020B0606030504020204" pitchFamily="34" charset="0"/>
                <a:cs typeface="Open Sans" panose="020B0606030504020204" pitchFamily="34" charset="0"/>
              </a:rPr>
              <a:t>logiciel</a:t>
            </a:r>
            <a:r>
              <a:rPr lang="en-GB" sz="2000" dirty="0">
                <a:latin typeface="Open Sans" panose="020B0606030504020204" pitchFamily="34" charset="0"/>
                <a:cs typeface="Open Sans" panose="020B0606030504020204" pitchFamily="34" charset="0"/>
              </a:rPr>
              <a:t> MAED</a:t>
            </a:r>
          </a:p>
          <a:p>
            <a:pPr marL="342900" indent="-342900" eaLnBrk="1" fontAlgn="auto" hangingPunct="1">
              <a:spcBef>
                <a:spcPts val="1000"/>
              </a:spcBef>
              <a:spcAft>
                <a:spcPts val="0"/>
              </a:spcAft>
              <a:buFont typeface="Arial" panose="020B0604020202020204" pitchFamily="34" charset="0"/>
              <a:buChar char="•"/>
              <a:defRPr/>
            </a:pPr>
            <a:r>
              <a:rPr lang="en-GB" sz="2000" dirty="0">
                <a:latin typeface="Open Sans" panose="020B0606030504020204" pitchFamily="34" charset="0"/>
                <a:cs typeface="Open Sans" panose="020B0606030504020204" pitchFamily="34" charset="0"/>
              </a:rPr>
              <a:t>RAV2 : </a:t>
            </a:r>
            <a:r>
              <a:rPr lang="en-GB" sz="2000" dirty="0" err="1">
                <a:latin typeface="Open Sans" panose="020B0606030504020204" pitchFamily="34" charset="0"/>
                <a:cs typeface="Open Sans" panose="020B0606030504020204" pitchFamily="34" charset="0"/>
              </a:rPr>
              <a:t>Connaître</a:t>
            </a:r>
            <a:r>
              <a:rPr lang="en-GB" sz="2000" dirty="0">
                <a:latin typeface="Open Sans" panose="020B0606030504020204" pitchFamily="34" charset="0"/>
                <a:cs typeface="Open Sans" panose="020B0606030504020204" pitchFamily="34" charset="0"/>
              </a:rPr>
              <a:t> la structure des données </a:t>
            </a:r>
            <a:r>
              <a:rPr lang="en-GB" sz="2000" dirty="0" err="1">
                <a:latin typeface="Open Sans" panose="020B0606030504020204" pitchFamily="34" charset="0"/>
                <a:cs typeface="Open Sans" panose="020B0606030504020204" pitchFamily="34" charset="0"/>
              </a:rPr>
              <a:t>d'entrée</a:t>
            </a:r>
            <a:endParaRPr lang="en-GB" sz="2000" dirty="0">
              <a:latin typeface="Open Sans" panose="020B0606030504020204" pitchFamily="34" charset="0"/>
              <a:cs typeface="Open Sans" panose="020B0606030504020204" pitchFamily="34" charset="0"/>
            </a:endParaRPr>
          </a:p>
          <a:p>
            <a:pPr marL="342900" indent="-342900">
              <a:spcBef>
                <a:spcPts val="1000"/>
              </a:spcBef>
              <a:spcAft>
                <a:spcPts val="0"/>
              </a:spcAft>
              <a:buFont typeface="Arial" panose="020B0604020202020204" pitchFamily="34" charset="0"/>
              <a:buChar char="•"/>
              <a:defRPr/>
            </a:pPr>
            <a:r>
              <a:rPr lang="en-GB" sz="2000" dirty="0">
                <a:latin typeface="Open Sans" panose="020B0606030504020204" pitchFamily="34" charset="0"/>
                <a:cs typeface="Open Sans" panose="020B0606030504020204" pitchFamily="34" charset="0"/>
              </a:rPr>
              <a:t>RAV3 : </a:t>
            </a:r>
            <a:r>
              <a:rPr lang="en-GB" sz="2000" dirty="0" err="1">
                <a:latin typeface="Open Sans" panose="020B0606030504020204" pitchFamily="34" charset="0"/>
                <a:cs typeface="Open Sans" panose="020B0606030504020204" pitchFamily="34" charset="0"/>
              </a:rPr>
              <a:t>Apprendre</a:t>
            </a:r>
            <a:r>
              <a:rPr lang="en-GB" sz="2000" dirty="0">
                <a:latin typeface="Open Sans" panose="020B0606030504020204" pitchFamily="34" charset="0"/>
                <a:cs typeface="Open Sans" panose="020B0606030504020204" pitchFamily="34" charset="0"/>
              </a:rPr>
              <a:t> des </a:t>
            </a:r>
            <a:r>
              <a:rPr lang="en-GB" sz="2000" dirty="0" err="1">
                <a:latin typeface="Open Sans" panose="020B0606030504020204" pitchFamily="34" charset="0"/>
                <a:cs typeface="Open Sans" panose="020B0606030504020204" pitchFamily="34" charset="0"/>
              </a:rPr>
              <a:t>exemples</a:t>
            </a:r>
            <a:r>
              <a:rPr lang="en-GB" sz="2000" dirty="0">
                <a:latin typeface="Open Sans" panose="020B0606030504020204" pitchFamily="34" charset="0"/>
                <a:cs typeface="Open Sans" panose="020B0606030504020204" pitchFamily="34" charset="0"/>
              </a:rPr>
              <a:t> </a:t>
            </a:r>
            <a:r>
              <a:rPr lang="en-GB" sz="2000" dirty="0" err="1">
                <a:latin typeface="Open Sans" panose="020B0606030504020204" pitchFamily="34" charset="0"/>
                <a:cs typeface="Open Sans" panose="020B0606030504020204" pitchFamily="34" charset="0"/>
              </a:rPr>
              <a:t>spécifiques</a:t>
            </a:r>
            <a:r>
              <a:rPr lang="en-GB" sz="2000" dirty="0">
                <a:latin typeface="Open Sans" panose="020B0606030504020204" pitchFamily="34" charset="0"/>
                <a:cs typeface="Open Sans" panose="020B0606030504020204" pitchFamily="34" charset="0"/>
              </a:rPr>
              <a:t> pour </a:t>
            </a:r>
            <a:r>
              <a:rPr lang="en-GB" sz="2000" dirty="0" err="1">
                <a:latin typeface="Open Sans" panose="020B0606030504020204" pitchFamily="34" charset="0"/>
                <a:cs typeface="Open Sans" panose="020B0606030504020204" pitchFamily="34" charset="0"/>
              </a:rPr>
              <a:t>obtenir</a:t>
            </a:r>
            <a:r>
              <a:rPr lang="en-GB" sz="2000" dirty="0">
                <a:latin typeface="Open Sans" panose="020B0606030504020204" pitchFamily="34" charset="0"/>
                <a:cs typeface="Open Sans" panose="020B0606030504020204" pitchFamily="34" charset="0"/>
              </a:rPr>
              <a:t> les </a:t>
            </a:r>
            <a:r>
              <a:rPr lang="en-GB" sz="2000" dirty="0" err="1">
                <a:latin typeface="Open Sans" panose="020B0606030504020204" pitchFamily="34" charset="0"/>
                <a:cs typeface="Open Sans" panose="020B0606030504020204" pitchFamily="34" charset="0"/>
              </a:rPr>
              <a:t>paramètres</a:t>
            </a:r>
            <a:r>
              <a:rPr lang="en-GB" sz="2000" dirty="0">
                <a:latin typeface="Open Sans" panose="020B0606030504020204" pitchFamily="34" charset="0"/>
                <a:cs typeface="Open Sans" panose="020B0606030504020204" pitchFamily="34" charset="0"/>
              </a:rPr>
              <a:t> des données </a:t>
            </a:r>
            <a:r>
              <a:rPr lang="en-GB" sz="2000" dirty="0" err="1">
                <a:latin typeface="Open Sans" panose="020B0606030504020204" pitchFamily="34" charset="0"/>
                <a:cs typeface="Open Sans" panose="020B0606030504020204" pitchFamily="34" charset="0"/>
              </a:rPr>
              <a:t>d'entrée</a:t>
            </a:r>
            <a:endParaRPr lang="en-GB" sz="1600" dirty="0">
              <a:latin typeface="Open Sans" panose="020B0606030504020204" pitchFamily="34" charset="0"/>
            </a:endParaRPr>
          </a:p>
          <a:p>
            <a:pPr marL="342900" indent="-342900" eaLnBrk="1" fontAlgn="auto" hangingPunct="1">
              <a:spcBef>
                <a:spcPts val="1000"/>
              </a:spcBef>
              <a:spcAft>
                <a:spcPts val="0"/>
              </a:spcAft>
              <a:buFont typeface="Arial" panose="020B0604020202020204" pitchFamily="34" charset="0"/>
              <a:buChar char="•"/>
              <a:defRPr/>
            </a:pPr>
            <a:r>
              <a:rPr lang="en-GB" sz="2000" dirty="0">
                <a:latin typeface="Open Sans" panose="020B0606030504020204" pitchFamily="34" charset="0"/>
                <a:cs typeface="Open Sans" panose="020B0606030504020204" pitchFamily="34" charset="0"/>
              </a:rPr>
              <a:t>RAV4 : </a:t>
            </a:r>
            <a:r>
              <a:rPr lang="fr-FR" sz="2000" dirty="0">
                <a:latin typeface="Open Sans" panose="020B0606030504020204" pitchFamily="34" charset="0"/>
                <a:cs typeface="Open Sans" panose="020B0606030504020204" pitchFamily="34" charset="0"/>
              </a:rPr>
              <a:t>Comprendre comment les données d'entrée peuvent être appliquées par la suite</a:t>
            </a:r>
            <a:r>
              <a:rPr lang="fr-FR" sz="2000" dirty="0"/>
              <a:t>.</a:t>
            </a:r>
            <a:endParaRPr lang="en-GB" sz="2000" dirty="0">
              <a:latin typeface="Open Sans" panose="020B0606030504020204" pitchFamily="34" charset="0"/>
              <a:cs typeface="Open Sans" panose="020B0606030504020204"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20</a:t>
            </a:fld>
            <a:endParaRPr lang="en-US" altLang="en-US" sz="1400" b="1">
              <a:solidFill>
                <a:schemeClr val="bg1"/>
              </a:solidFill>
              <a:latin typeface="Open Sans ExtraBold"/>
              <a:ea typeface="Open Sans ExtraBold"/>
              <a:cs typeface="Open Sans ExtraBold"/>
            </a:endParaRPr>
          </a:p>
        </p:txBody>
      </p:sp>
      <mc:AlternateContent xmlns:mc="http://schemas.openxmlformats.org/markup-compatibility/2006" xmlns:a14="http://schemas.microsoft.com/office/drawing/2010/main">
        <mc:Choice Requires="a14">
          <p:sp>
            <p:nvSpPr>
              <p:cNvPr id="85" name="Google Shape;115;p16">
                <a:extLst>
                  <a:ext uri="{FF2B5EF4-FFF2-40B4-BE49-F238E27FC236}">
                    <a16:creationId xmlns:a16="http://schemas.microsoft.com/office/drawing/2014/main" id="{859C869A-B7FF-7345-99A5-3146AAF6D48C}"/>
                  </a:ext>
                </a:extLst>
              </p:cNvPr>
              <p:cNvSpPr txBox="1"/>
              <p:nvPr/>
            </p:nvSpPr>
            <p:spPr>
              <a:xfrm>
                <a:off x="494291" y="1574465"/>
                <a:ext cx="5133749" cy="429501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Intensité énergétique de l'énergie utile </a:t>
                </a:r>
              </a:p>
              <a:p>
                <a:pPr>
                  <a:buNone/>
                </a:pPr>
                <a:r>
                  <a:rPr lang="en-GB" sz="1700" dirty="0">
                    <a:latin typeface="Open Sans" panose="020B0606030504020204" pitchFamily="34" charset="0"/>
                    <a:ea typeface="Open Sans" panose="020B0606030504020204" pitchFamily="34" charset="0"/>
                    <a:cs typeface="Open Sans" panose="020B0606030504020204" pitchFamily="34" charset="0"/>
                  </a:rPr>
                  <a:t>Pour la forme d´énergie</a:t>
                </a:r>
                <a14:m>
                  <m:oMath xmlns:m="http://schemas.openxmlformats.org/officeDocument/2006/math">
                    <m:r>
                      <a:rPr lang="fr-FR" sz="2000" b="0" i="0" dirty="0" smtClean="0">
                        <a:solidFill>
                          <a:prstClr val="black"/>
                        </a:solidFill>
                        <a:latin typeface="Cambria Math" panose="02040503050406030204" pitchFamily="18" charset="0"/>
                        <a:ea typeface="Open Sans" panose="020B0606030504020204" pitchFamily="34" charset="0"/>
                        <a:cs typeface="Open Sans" panose="020B0606030504020204" pitchFamily="34" charset="0"/>
                      </a:rPr>
                      <m:t> </m:t>
                    </m:r>
                    <m:r>
                      <a:rPr lang="en-GB" sz="2000" dirty="0">
                        <a:solidFill>
                          <a:prstClr val="black"/>
                        </a:solidFill>
                        <a:latin typeface="Cambria Math" panose="02040503050406030204" pitchFamily="18" charset="0"/>
                        <a:ea typeface="Open Sans" panose="020B0606030504020204" pitchFamily="34" charset="0"/>
                        <a:cs typeface="Open Sans" panose="020B0606030504020204" pitchFamily="34" charset="0"/>
                      </a:rPr>
                      <m:t>𝑐</m:t>
                    </m:r>
                  </m:oMath>
                </a14:m>
                <a:r>
                  <a:rPr lang="en-GB" sz="1700" dirty="0">
                    <a:latin typeface="Open Sans" panose="020B0606030504020204" pitchFamily="34" charset="0"/>
                    <a:ea typeface="Open Sans" panose="020B0606030504020204" pitchFamily="34" charset="0"/>
                    <a:cs typeface="Open Sans" panose="020B0606030504020204" pitchFamily="34" charset="0"/>
                  </a:rPr>
                  <a:t> l'utilisation finale </a:t>
                </a:r>
                <a14:m>
                  <m:oMath xmlns:m="http://schemas.openxmlformats.org/officeDocument/2006/math">
                    <m:r>
                      <a:rPr kumimoji="0" lang="en-GB" sz="2000" b="0" i="0" u="none" strike="noStrike" kern="1200" cap="none" spc="0" normalizeH="0" baseline="0" noProof="0" dirty="0" smtClean="0">
                        <a:ln>
                          <a:noFill/>
                        </a:ln>
                        <a:solidFill>
                          <a:prstClr val="black"/>
                        </a:solidFill>
                        <a:effectLst/>
                        <a:uLnTx/>
                        <a:uFillTx/>
                        <a:latin typeface="Cambria Math" panose="02040503050406030204" pitchFamily="18" charset="0"/>
                        <a:ea typeface="Open Sans" panose="020B0606030504020204" pitchFamily="34" charset="0"/>
                        <a:cs typeface="Open Sans" panose="020B0606030504020204" pitchFamily="34" charset="0"/>
                      </a:rPr>
                      <m:t>𝑒</m:t>
                    </m:r>
                  </m:oMath>
                </a14:m>
                <a:r>
                  <a:rPr lang="en-GB" sz="1700" dirty="0">
                    <a:latin typeface="Open Sans" panose="020B0606030504020204" pitchFamily="34" charset="0"/>
                    <a:ea typeface="Open Sans" panose="020B0606030504020204" pitchFamily="34" charset="0"/>
                    <a:cs typeface="Open Sans" panose="020B0606030504020204" pitchFamily="34" charset="0"/>
                  </a:rPr>
                  <a:t>, l'année </a:t>
                </a:r>
                <a14:m>
                  <m:oMath xmlns:m="http://schemas.openxmlformats.org/officeDocument/2006/math">
                    <m:r>
                      <a:rPr lang="en-GB" sz="2000" dirty="0">
                        <a:solidFill>
                          <a:prstClr val="black"/>
                        </a:solidFill>
                        <a:latin typeface="Cambria Math" panose="02040503050406030204" pitchFamily="18" charset="0"/>
                        <a:ea typeface="Open Sans" panose="020B0606030504020204" pitchFamily="34" charset="0"/>
                        <a:cs typeface="Open Sans" panose="020B0606030504020204" pitchFamily="34" charset="0"/>
                      </a:rPr>
                      <m:t>𝑡</m:t>
                    </m:r>
                  </m:oMath>
                </a14:m>
                <a:endParaRPr lang="en-GB" sz="1700" dirty="0">
                  <a:latin typeface="Open Sans" panose="020B0606030504020204" pitchFamily="34" charset="0"/>
                  <a:ea typeface="Open Sans" panose="020B0606030504020204" pitchFamily="34" charset="0"/>
                  <a:cs typeface="Open Sans" panose="020B0606030504020204" pitchFamily="34" charset="0"/>
                </a:endParaRPr>
              </a:p>
              <a:p>
                <a:pPr>
                  <a:buNone/>
                </a:pPr>
                <a:r>
                  <a:rPr lang="en-GB" sz="1700" dirty="0">
                    <a:latin typeface="Open Sans" panose="020B0606030504020204" pitchFamily="34" charset="0"/>
                    <a:ea typeface="Open Sans" panose="020B0606030504020204" pitchFamily="34" charset="0"/>
                    <a:cs typeface="Open Sans" panose="020B0606030504020204" pitchFamily="34" charset="0"/>
                  </a:rPr>
                  <a:t>par exemple, pour les </a:t>
                </a:r>
                <a:r>
                  <a:rPr lang="en-GB" sz="1700" dirty="0" err="1">
                    <a:latin typeface="Open Sans" panose="020B0606030504020204" pitchFamily="34" charset="0"/>
                    <a:ea typeface="Open Sans" panose="020B0606030504020204" pitchFamily="34" charset="0"/>
                    <a:cs typeface="Open Sans" panose="020B0606030504020204" pitchFamily="34" charset="0"/>
                  </a:rPr>
                  <a:t>formes</a:t>
                </a:r>
                <a:r>
                  <a:rPr lang="en-GB" sz="1700" dirty="0">
                    <a:latin typeface="Open Sans" panose="020B0606030504020204" pitchFamily="34" charset="0"/>
                    <a:ea typeface="Open Sans" panose="020B0606030504020204" pitchFamily="34" charset="0"/>
                    <a:cs typeface="Open Sans" panose="020B0606030504020204" pitchFamily="34" charset="0"/>
                  </a:rPr>
                  <a:t> </a:t>
                </a:r>
                <a:r>
                  <a:rPr lang="en-GB" sz="1700" dirty="0" err="1">
                    <a:latin typeface="Open Sans" panose="020B0606030504020204" pitchFamily="34" charset="0"/>
                    <a:ea typeface="Open Sans" panose="020B0606030504020204" pitchFamily="34" charset="0"/>
                    <a:cs typeface="Open Sans" panose="020B0606030504020204" pitchFamily="34" charset="0"/>
                  </a:rPr>
                  <a:t>d’énergie</a:t>
                </a:r>
                <a:r>
                  <a:rPr lang="en-GB" sz="1700" dirty="0">
                    <a:latin typeface="Open Sans" panose="020B0606030504020204" pitchFamily="34" charset="0"/>
                    <a:ea typeface="Open Sans" panose="020B0606030504020204" pitchFamily="34" charset="0"/>
                    <a:cs typeface="Open Sans" panose="020B0606030504020204" pitchFamily="34" charset="0"/>
                  </a:rPr>
                  <a:t> </a:t>
                </a:r>
                <a:r>
                  <a:rPr lang="en-GB" sz="1700" dirty="0" err="1">
                    <a:latin typeface="Open Sans" panose="020B0606030504020204" pitchFamily="34" charset="0"/>
                    <a:ea typeface="Open Sans" panose="020B0606030504020204" pitchFamily="34" charset="0"/>
                    <a:cs typeface="Open Sans" panose="020B0606030504020204" pitchFamily="34" charset="0"/>
                  </a:rPr>
                  <a:t>bois</a:t>
                </a:r>
                <a:r>
                  <a:rPr lang="en-GB" sz="1700" dirty="0">
                    <a:latin typeface="Open Sans" panose="020B0606030504020204" pitchFamily="34" charset="0"/>
                    <a:ea typeface="Open Sans" panose="020B0606030504020204" pitchFamily="34" charset="0"/>
                    <a:cs typeface="Open Sans" panose="020B0606030504020204" pitchFamily="34" charset="0"/>
                  </a:rPr>
                  <a:t>, électricité, diesel pour les utilisations finales thermiques</a:t>
                </a:r>
              </a:p>
              <a:p>
                <a:pPr>
                  <a:spcAft>
                    <a:spcPts val="1000"/>
                  </a:spcAft>
                  <a:buNone/>
                </a:pPr>
                <a14:m>
                  <m:oMathPara xmlns:m="http://schemas.openxmlformats.org/officeDocument/2006/math">
                    <m:oMathParaPr>
                      <m:jc m:val="centerGroup"/>
                    </m:oMathParaPr>
                    <m:oMath xmlns:m="http://schemas.openxmlformats.org/officeDocument/2006/math">
                      <m:r>
                        <a:rPr lang="en-GB" sz="1700" dirty="0">
                          <a:latin typeface="Cambria Math" panose="02040503050406030204" pitchFamily="18" charset="0"/>
                        </a:rPr>
                        <m:t>𝑈𝐸</m:t>
                      </m:r>
                      <m:sSub>
                        <m:sSubPr>
                          <m:ctrlPr>
                            <a:rPr lang="en-GB" sz="1700" i="1" dirty="0">
                              <a:latin typeface="Cambria Math" panose="02040503050406030204" pitchFamily="18" charset="0"/>
                            </a:rPr>
                          </m:ctrlPr>
                        </m:sSubPr>
                        <m:e>
                          <m:r>
                            <a:rPr lang="en-GB" sz="1700" dirty="0">
                              <a:latin typeface="Cambria Math" panose="02040503050406030204" pitchFamily="18" charset="0"/>
                            </a:rPr>
                            <m:t>𝐷</m:t>
                          </m:r>
                        </m:e>
                        <m:sub>
                          <m:r>
                            <a:rPr lang="en-GB" sz="1700" dirty="0" err="1">
                              <a:latin typeface="Cambria Math" panose="02040503050406030204" pitchFamily="18" charset="0"/>
                            </a:rPr>
                            <m:t>𝑐</m:t>
                          </m:r>
                          <m:r>
                            <a:rPr lang="en-GB" sz="1700" dirty="0" err="1">
                              <a:latin typeface="Cambria Math" panose="02040503050406030204" pitchFamily="18" charset="0"/>
                            </a:rPr>
                            <m:t>,</m:t>
                          </m:r>
                          <m:r>
                            <a:rPr lang="en-GB" sz="1700" dirty="0" err="1">
                              <a:latin typeface="Cambria Math" panose="02040503050406030204" pitchFamily="18" charset="0"/>
                            </a:rPr>
                            <m:t>𝑒</m:t>
                          </m:r>
                        </m:sub>
                      </m:sSub>
                      <m:r>
                        <a:rPr lang="en-GB" sz="1700" dirty="0">
                          <a:latin typeface="Cambria Math" panose="02040503050406030204" pitchFamily="18" charset="0"/>
                        </a:rPr>
                        <m:t>=</m:t>
                      </m:r>
                      <m:r>
                        <a:rPr lang="en-GB" sz="1700" dirty="0">
                          <a:latin typeface="Cambria Math" panose="02040503050406030204" pitchFamily="18" charset="0"/>
                        </a:rPr>
                        <m:t>𝐹𝐸</m:t>
                      </m:r>
                      <m:sSub>
                        <m:sSubPr>
                          <m:ctrlPr>
                            <a:rPr lang="en-GB" sz="1700" i="1" dirty="0">
                              <a:latin typeface="Cambria Math" panose="02040503050406030204" pitchFamily="18" charset="0"/>
                            </a:rPr>
                          </m:ctrlPr>
                        </m:sSubPr>
                        <m:e>
                          <m:r>
                            <a:rPr lang="en-GB" sz="1700" dirty="0">
                              <a:latin typeface="Cambria Math" panose="02040503050406030204" pitchFamily="18" charset="0"/>
                            </a:rPr>
                            <m:t>𝐷</m:t>
                          </m:r>
                        </m:e>
                        <m:sub>
                          <m:r>
                            <a:rPr lang="en-GB" sz="1700" dirty="0" err="1">
                              <a:latin typeface="Cambria Math" panose="02040503050406030204" pitchFamily="18" charset="0"/>
                            </a:rPr>
                            <m:t>𝑐</m:t>
                          </m:r>
                          <m:r>
                            <a:rPr lang="en-GB" sz="1700" dirty="0" err="1">
                              <a:latin typeface="Cambria Math" panose="02040503050406030204" pitchFamily="18" charset="0"/>
                            </a:rPr>
                            <m:t>,</m:t>
                          </m:r>
                          <m:r>
                            <a:rPr lang="en-GB" sz="1700" dirty="0" err="1">
                              <a:latin typeface="Cambria Math" panose="02040503050406030204" pitchFamily="18" charset="0"/>
                            </a:rPr>
                            <m:t>𝑒</m:t>
                          </m:r>
                        </m:sub>
                      </m:sSub>
                      <m:sSub>
                        <m:sSubPr>
                          <m:ctrlPr>
                            <a:rPr lang="en-GB" sz="1700" i="1" dirty="0">
                              <a:latin typeface="Cambria Math" panose="02040503050406030204" pitchFamily="18" charset="0"/>
                            </a:rPr>
                          </m:ctrlPr>
                        </m:sSubPr>
                        <m:e>
                          <m:r>
                            <a:rPr lang="en-GB" sz="1700" dirty="0" err="1">
                              <a:latin typeface="Cambria Math" panose="02040503050406030204" pitchFamily="18" charset="0"/>
                            </a:rPr>
                            <m:t>𝜂</m:t>
                          </m:r>
                        </m:e>
                        <m:sub>
                          <m:r>
                            <a:rPr lang="en-GB" sz="1700" dirty="0" err="1">
                              <a:latin typeface="Cambria Math" panose="02040503050406030204" pitchFamily="18" charset="0"/>
                            </a:rPr>
                            <m:t>𝑐</m:t>
                          </m:r>
                          <m:r>
                            <a:rPr lang="en-GB" sz="1700" dirty="0" err="1">
                              <a:latin typeface="Cambria Math" panose="02040503050406030204" pitchFamily="18" charset="0"/>
                            </a:rPr>
                            <m:t>,</m:t>
                          </m:r>
                          <m:r>
                            <a:rPr lang="en-GB" sz="1700" dirty="0" err="1">
                              <a:latin typeface="Cambria Math" panose="02040503050406030204" pitchFamily="18" charset="0"/>
                            </a:rPr>
                            <m:t>𝑒</m:t>
                          </m:r>
                        </m:sub>
                      </m:sSub>
                    </m:oMath>
                  </m:oMathPara>
                </a14:m>
                <a:endParaRPr lang="en-GB" sz="1700" dirty="0">
                  <a:latin typeface="Open Sans" panose="020B0606030504020204" pitchFamily="34" charset="0"/>
                  <a:ea typeface="Open Sans" panose="020B0606030504020204" pitchFamily="34" charset="0"/>
                  <a:cs typeface="Open Sans" panose="020B0606030504020204" pitchFamily="34" charset="0"/>
                </a:endParaRPr>
              </a:p>
              <a:p>
                <a:pPr>
                  <a:spcAft>
                    <a:spcPts val="1000"/>
                  </a:spcAft>
                  <a:buNone/>
                </a:pPr>
                <a14:m>
                  <m:oMathPara xmlns:m="http://schemas.openxmlformats.org/officeDocument/2006/math">
                    <m:oMathParaPr>
                      <m:jc m:val="centerGroup"/>
                    </m:oMathParaPr>
                    <m:oMath xmlns:m="http://schemas.openxmlformats.org/officeDocument/2006/math">
                      <m:sSub>
                        <m:sSubPr>
                          <m:ctrlPr>
                            <a:rPr lang="en-GB" sz="1700" i="1" dirty="0">
                              <a:latin typeface="Cambria Math" panose="02040503050406030204" pitchFamily="18" charset="0"/>
                            </a:rPr>
                          </m:ctrlPr>
                        </m:sSubPr>
                        <m:e>
                          <m:r>
                            <a:rPr lang="en-GB" sz="1700" dirty="0">
                              <a:latin typeface="Cambria Math" panose="02040503050406030204" pitchFamily="18" charset="0"/>
                            </a:rPr>
                            <m:t>𝑀</m:t>
                          </m:r>
                        </m:e>
                        <m:sub>
                          <m:r>
                            <a:rPr lang="en-GB" sz="1700" dirty="0">
                              <a:latin typeface="Cambria Math" panose="02040503050406030204" pitchFamily="18" charset="0"/>
                            </a:rPr>
                            <m:t>𝑐</m:t>
                          </m:r>
                          <m:r>
                            <a:rPr lang="en-GB" sz="1700" dirty="0" err="1">
                              <a:latin typeface="Cambria Math" panose="02040503050406030204" pitchFamily="18" charset="0"/>
                            </a:rPr>
                            <m:t>,</m:t>
                          </m:r>
                          <m:r>
                            <a:rPr lang="en-GB" sz="1700" dirty="0">
                              <a:latin typeface="Cambria Math" panose="02040503050406030204" pitchFamily="18" charset="0"/>
                            </a:rPr>
                            <m:t>𝑒</m:t>
                          </m:r>
                        </m:sub>
                      </m:sSub>
                      <m:r>
                        <a:rPr lang="en-GB" sz="1700" dirty="0">
                          <a:latin typeface="Cambria Math" panose="02040503050406030204" pitchFamily="18" charset="0"/>
                        </a:rPr>
                        <m:t>=</m:t>
                      </m:r>
                      <m:f>
                        <m:fPr>
                          <m:ctrlPr>
                            <a:rPr lang="en-GB" sz="1700" i="1" dirty="0">
                              <a:latin typeface="Cambria Math" panose="02040503050406030204" pitchFamily="18" charset="0"/>
                            </a:rPr>
                          </m:ctrlPr>
                        </m:fPr>
                        <m:num>
                          <m:r>
                            <a:rPr lang="en-GB" sz="1700" dirty="0">
                              <a:latin typeface="Cambria Math" panose="02040503050406030204" pitchFamily="18" charset="0"/>
                            </a:rPr>
                            <m:t>𝑈𝐸</m:t>
                          </m:r>
                          <m:sSub>
                            <m:sSubPr>
                              <m:ctrlPr>
                                <a:rPr lang="en-GB" sz="1700" i="1" dirty="0">
                                  <a:latin typeface="Cambria Math" panose="02040503050406030204" pitchFamily="18" charset="0"/>
                                </a:rPr>
                              </m:ctrlPr>
                            </m:sSubPr>
                            <m:e>
                              <m:r>
                                <a:rPr lang="en-GB" sz="1700" dirty="0">
                                  <a:latin typeface="Cambria Math" panose="02040503050406030204" pitchFamily="18" charset="0"/>
                                </a:rPr>
                                <m:t>𝐷</m:t>
                              </m:r>
                            </m:e>
                            <m:sub>
                              <m:r>
                                <a:rPr lang="en-GB" sz="1700" dirty="0" err="1">
                                  <a:latin typeface="Cambria Math" panose="02040503050406030204" pitchFamily="18" charset="0"/>
                                </a:rPr>
                                <m:t>𝑐</m:t>
                              </m:r>
                              <m:r>
                                <a:rPr lang="en-GB" sz="1700" dirty="0" err="1">
                                  <a:latin typeface="Cambria Math" panose="02040503050406030204" pitchFamily="18" charset="0"/>
                                </a:rPr>
                                <m:t>,</m:t>
                              </m:r>
                              <m:r>
                                <a:rPr lang="en-GB" sz="1700" dirty="0" err="1">
                                  <a:latin typeface="Cambria Math" panose="02040503050406030204" pitchFamily="18" charset="0"/>
                                </a:rPr>
                                <m:t>𝑒</m:t>
                              </m:r>
                            </m:sub>
                          </m:sSub>
                        </m:num>
                        <m:den>
                          <m:nary>
                            <m:naryPr>
                              <m:chr m:val="∑"/>
                              <m:supHide m:val="on"/>
                              <m:ctrlPr>
                                <a:rPr lang="en-GB" sz="1700" i="1" dirty="0">
                                  <a:latin typeface="Cambria Math" panose="02040503050406030204" pitchFamily="18" charset="0"/>
                                </a:rPr>
                              </m:ctrlPr>
                            </m:naryPr>
                            <m:sub>
                              <m:r>
                                <a:rPr lang="en-GB" sz="1700" dirty="0">
                                  <a:latin typeface="Cambria Math" panose="02040503050406030204" pitchFamily="18" charset="0"/>
                                </a:rPr>
                                <m:t>𝑐</m:t>
                              </m:r>
                              <m:r>
                                <a:rPr lang="en-GB" sz="1700" dirty="0">
                                  <a:latin typeface="Cambria Math" panose="02040503050406030204" pitchFamily="18" charset="0"/>
                                </a:rPr>
                                <m:t> ∈ </m:t>
                              </m:r>
                              <m:r>
                                <a:rPr lang="en-GB" sz="1700" dirty="0">
                                  <a:latin typeface="Cambria Math" panose="02040503050406030204" pitchFamily="18" charset="0"/>
                                </a:rPr>
                                <m:t>𝑐𝑎𝑟𝑟𝑖𝑒𝑟𝑠</m:t>
                              </m:r>
                            </m:sub>
                            <m:sup/>
                            <m:e>
                              <m:r>
                                <a:rPr lang="en-GB" sz="1700" dirty="0">
                                  <a:latin typeface="Cambria Math" panose="02040503050406030204" pitchFamily="18" charset="0"/>
                                </a:rPr>
                                <m:t>𝑈𝐸</m:t>
                              </m:r>
                              <m:sSub>
                                <m:sSubPr>
                                  <m:ctrlPr>
                                    <a:rPr lang="en-GB" sz="1700" i="1" dirty="0">
                                      <a:latin typeface="Cambria Math" panose="02040503050406030204" pitchFamily="18" charset="0"/>
                                    </a:rPr>
                                  </m:ctrlPr>
                                </m:sSubPr>
                                <m:e>
                                  <m:r>
                                    <a:rPr lang="en-GB" sz="1700" dirty="0">
                                      <a:latin typeface="Cambria Math" panose="02040503050406030204" pitchFamily="18" charset="0"/>
                                    </a:rPr>
                                    <m:t>𝐷</m:t>
                                  </m:r>
                                </m:e>
                                <m:sub>
                                  <m:r>
                                    <a:rPr lang="en-GB" sz="1700" dirty="0" err="1">
                                      <a:latin typeface="Cambria Math" panose="02040503050406030204" pitchFamily="18" charset="0"/>
                                    </a:rPr>
                                    <m:t>𝑐</m:t>
                                  </m:r>
                                  <m:r>
                                    <a:rPr lang="en-GB" sz="1700" dirty="0" err="1">
                                      <a:latin typeface="Cambria Math" panose="02040503050406030204" pitchFamily="18" charset="0"/>
                                    </a:rPr>
                                    <m:t>,</m:t>
                                  </m:r>
                                  <m:r>
                                    <a:rPr lang="en-GB" sz="1700" dirty="0" err="1">
                                      <a:latin typeface="Cambria Math" panose="02040503050406030204" pitchFamily="18" charset="0"/>
                                    </a:rPr>
                                    <m:t>𝑒</m:t>
                                  </m:r>
                                </m:sub>
                              </m:sSub>
                            </m:e>
                          </m:nary>
                        </m:den>
                      </m:f>
                    </m:oMath>
                  </m:oMathPara>
                </a14:m>
                <a:endParaRPr lang="en-GB" sz="1700" dirty="0">
                  <a:latin typeface="Open Sans" panose="020B0606030504020204" pitchFamily="34" charset="0"/>
                  <a:ea typeface="Open Sans" panose="020B0606030504020204" pitchFamily="34" charset="0"/>
                  <a:cs typeface="Open Sans" panose="020B0606030504020204" pitchFamily="34" charset="0"/>
                </a:endParaRPr>
              </a:p>
              <a:p>
                <a:pPr>
                  <a:spcAft>
                    <a:spcPts val="1000"/>
                  </a:spcAft>
                  <a:buNone/>
                </a:pPr>
                <a14:m>
                  <m:oMathPara xmlns:m="http://schemas.openxmlformats.org/officeDocument/2006/math">
                    <m:oMathParaPr>
                      <m:jc m:val="centerGroup"/>
                    </m:oMathParaPr>
                    <m:oMath xmlns:m="http://schemas.openxmlformats.org/officeDocument/2006/math">
                      <m:r>
                        <a:rPr lang="en-GB" sz="1700">
                          <a:latin typeface="Cambria Math" panose="02040503050406030204" pitchFamily="18" charset="0"/>
                          <a:ea typeface="Open Sans" panose="020B0606030504020204" pitchFamily="34" charset="0"/>
                          <a:cs typeface="Open Sans" panose="020B0606030504020204" pitchFamily="34" charset="0"/>
                        </a:rPr>
                        <m:t>𝐸</m:t>
                      </m:r>
                      <m:sSub>
                        <m:sSubPr>
                          <m:ctrlPr>
                            <a:rPr lang="en-GB" sz="1700" i="1">
                              <a:latin typeface="Cambria Math" panose="02040503050406030204" pitchFamily="18" charset="0"/>
                              <a:ea typeface="Open Sans" panose="020B0606030504020204" pitchFamily="34" charset="0"/>
                              <a:cs typeface="Open Sans" panose="020B0606030504020204" pitchFamily="34" charset="0"/>
                            </a:rPr>
                          </m:ctrlPr>
                        </m:sSubPr>
                        <m:e>
                          <m:r>
                            <a:rPr lang="en-GB" sz="1700">
                              <a:latin typeface="Cambria Math" panose="02040503050406030204" pitchFamily="18" charset="0"/>
                              <a:ea typeface="Open Sans" panose="020B0606030504020204" pitchFamily="34" charset="0"/>
                              <a:cs typeface="Open Sans" panose="020B0606030504020204" pitchFamily="34" charset="0"/>
                            </a:rPr>
                            <m:t>𝐼</m:t>
                          </m:r>
                        </m:e>
                        <m:sub>
                          <m:r>
                            <a:rPr lang="en-GB" sz="1700">
                              <a:latin typeface="Cambria Math" panose="02040503050406030204" pitchFamily="18" charset="0"/>
                              <a:ea typeface="Open Sans" panose="020B0606030504020204" pitchFamily="34" charset="0"/>
                              <a:cs typeface="Open Sans" panose="020B0606030504020204" pitchFamily="34" charset="0"/>
                            </a:rPr>
                            <m:t>𝑐</m:t>
                          </m:r>
                          <m:r>
                            <a:rPr lang="en-GB" sz="1700">
                              <a:latin typeface="Cambria Math" panose="02040503050406030204" pitchFamily="18" charset="0"/>
                              <a:ea typeface="Open Sans" panose="020B0606030504020204" pitchFamily="34" charset="0"/>
                              <a:cs typeface="Open Sans" panose="020B0606030504020204" pitchFamily="34" charset="0"/>
                            </a:rPr>
                            <m:t>,</m:t>
                          </m:r>
                          <m:r>
                            <a:rPr lang="en-GB" sz="1700">
                              <a:latin typeface="Cambria Math" panose="02040503050406030204" pitchFamily="18" charset="0"/>
                              <a:ea typeface="Open Sans" panose="020B0606030504020204" pitchFamily="34" charset="0"/>
                              <a:cs typeface="Open Sans" panose="020B0606030504020204" pitchFamily="34" charset="0"/>
                            </a:rPr>
                            <m:t>𝑒</m:t>
                          </m:r>
                        </m:sub>
                      </m:sSub>
                      <m:r>
                        <a:rPr lang="en-GB" sz="1700">
                          <a:latin typeface="Cambria Math" panose="02040503050406030204" pitchFamily="18" charset="0"/>
                          <a:ea typeface="Open Sans" panose="020B0606030504020204" pitchFamily="34" charset="0"/>
                          <a:cs typeface="Open Sans" panose="020B0606030504020204" pitchFamily="34" charset="0"/>
                        </a:rPr>
                        <m:t>=</m:t>
                      </m:r>
                      <m:f>
                        <m:fPr>
                          <m:ctrlPr>
                            <a:rPr lang="en-GB" sz="1700" i="1" dirty="0">
                              <a:latin typeface="Cambria Math" panose="02040503050406030204" pitchFamily="18" charset="0"/>
                            </a:rPr>
                          </m:ctrlPr>
                        </m:fPr>
                        <m:num>
                          <m:r>
                            <a:rPr lang="en-GB" sz="1700" dirty="0">
                              <a:latin typeface="Cambria Math" panose="02040503050406030204" pitchFamily="18" charset="0"/>
                            </a:rPr>
                            <m:t>𝑈𝐸</m:t>
                          </m:r>
                          <m:sSub>
                            <m:sSubPr>
                              <m:ctrlPr>
                                <a:rPr lang="en-GB" sz="1700" i="1" dirty="0">
                                  <a:latin typeface="Cambria Math" panose="02040503050406030204" pitchFamily="18" charset="0"/>
                                </a:rPr>
                              </m:ctrlPr>
                            </m:sSubPr>
                            <m:e>
                              <m:r>
                                <a:rPr lang="en-GB" sz="1700" dirty="0">
                                  <a:latin typeface="Cambria Math" panose="02040503050406030204" pitchFamily="18" charset="0"/>
                                </a:rPr>
                                <m:t>𝐷</m:t>
                              </m:r>
                            </m:e>
                            <m:sub>
                              <m:r>
                                <a:rPr lang="en-GB" sz="1700" dirty="0" err="1">
                                  <a:latin typeface="Cambria Math" panose="02040503050406030204" pitchFamily="18" charset="0"/>
                                </a:rPr>
                                <m:t>𝑐</m:t>
                              </m:r>
                              <m:r>
                                <a:rPr lang="en-GB" sz="1700" dirty="0" err="1">
                                  <a:latin typeface="Cambria Math" panose="02040503050406030204" pitchFamily="18" charset="0"/>
                                </a:rPr>
                                <m:t>,</m:t>
                              </m:r>
                              <m:r>
                                <a:rPr lang="en-GB" sz="1700" dirty="0" err="1">
                                  <a:latin typeface="Cambria Math" panose="02040503050406030204" pitchFamily="18" charset="0"/>
                                </a:rPr>
                                <m:t>𝑒</m:t>
                              </m:r>
                            </m:sub>
                          </m:sSub>
                        </m:num>
                        <m:den>
                          <m:r>
                            <a:rPr lang="en-GB" sz="1700" dirty="0">
                              <a:latin typeface="Cambria Math" panose="02040503050406030204" pitchFamily="18" charset="0"/>
                            </a:rPr>
                            <m:t>𝐺𝐷</m:t>
                          </m:r>
                          <m:sSub>
                            <m:sSubPr>
                              <m:ctrlPr>
                                <a:rPr lang="en-GB" sz="1700" i="1" dirty="0">
                                  <a:latin typeface="Cambria Math" panose="02040503050406030204" pitchFamily="18" charset="0"/>
                                </a:rPr>
                              </m:ctrlPr>
                            </m:sSubPr>
                            <m:e>
                              <m:r>
                                <a:rPr lang="en-GB" sz="1700" dirty="0">
                                  <a:latin typeface="Cambria Math" panose="02040503050406030204" pitchFamily="18" charset="0"/>
                                </a:rPr>
                                <m:t>𝑃</m:t>
                              </m:r>
                            </m:e>
                            <m:sub>
                              <m:r>
                                <a:rPr lang="en-GB" sz="1700" dirty="0">
                                  <a:latin typeface="Cambria Math" panose="02040503050406030204" pitchFamily="18" charset="0"/>
                                </a:rPr>
                                <m:t>𝑡</m:t>
                              </m:r>
                            </m:sub>
                          </m:sSub>
                        </m:den>
                      </m:f>
                    </m:oMath>
                  </m:oMathPara>
                </a14:m>
                <a:endParaRPr lang="en-GB" sz="1700" dirty="0">
                  <a:latin typeface="Open Sans" panose="020B0606030504020204" pitchFamily="34" charset="0"/>
                  <a:ea typeface="Open Sans" panose="020B0606030504020204" pitchFamily="34" charset="0"/>
                  <a:cs typeface="Open Sans" panose="020B0606030504020204" pitchFamily="34" charset="0"/>
                </a:endParaRPr>
              </a:p>
              <a:p>
                <a:pPr>
                  <a:spcBef>
                    <a:spcPts val="0"/>
                  </a:spcBef>
                  <a:buNone/>
                </a:pPr>
                <a:r>
                  <a:rPr lang="en-GB" sz="17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m:rPr>
                        <m:sty m:val="p"/>
                      </m:rPr>
                      <a:rPr kumimoji="0" lang="en-GB"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UE</m:t>
                    </m:r>
                    <m:sSub>
                      <m:sSubPr>
                        <m:ctrlPr>
                          <a:rPr kumimoji="0" lang="en-GB"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m:rPr>
                            <m:sty m:val="p"/>
                          </m:rP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D</m:t>
                        </m:r>
                      </m:e>
                      <m:sub>
                        <m:r>
                          <m:rPr>
                            <m:sty m:val="p"/>
                          </m:rP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c</m:t>
                        </m:r>
                        <m: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sty m:val="p"/>
                          </m:rP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e</m:t>
                        </m:r>
                      </m:sub>
                    </m:sSub>
                  </m:oMath>
                </a14:m>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1700" dirty="0">
                    <a:latin typeface="Open Sans" panose="020B0606030504020204" pitchFamily="34" charset="0"/>
                    <a:ea typeface="Open Sans" panose="020B0606030504020204" pitchFamily="34" charset="0"/>
                    <a:cs typeface="Open Sans" panose="020B0606030504020204" pitchFamily="34" charset="0"/>
                  </a:rPr>
                  <a:t>demande d'énergie utile</a:t>
                </a:r>
              </a:p>
              <a:p>
                <a:pPr>
                  <a:spcBef>
                    <a:spcPts val="0"/>
                  </a:spcBef>
                  <a:buNone/>
                </a:pPr>
                <a:r>
                  <a:rPr lang="en-GB" sz="17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m:rPr>
                        <m:sty m:val="p"/>
                      </m:rPr>
                      <a:rPr kumimoji="0" lang="en-GB"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FE</m:t>
                    </m:r>
                    <m:sSub>
                      <m:sSubPr>
                        <m:ctrlPr>
                          <a:rPr kumimoji="0" lang="en-GB"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m:rPr>
                            <m:sty m:val="p"/>
                          </m:rP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D</m:t>
                        </m:r>
                      </m:e>
                      <m:sub>
                        <m:r>
                          <m:rPr>
                            <m:sty m:val="p"/>
                          </m:rP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c</m:t>
                        </m:r>
                        <m: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sty m:val="p"/>
                          </m:rP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e</m:t>
                        </m:r>
                      </m:sub>
                    </m:sSub>
                  </m:oMath>
                </a14:m>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1700" dirty="0">
                    <a:latin typeface="Open Sans" panose="020B0606030504020204" pitchFamily="34" charset="0"/>
                    <a:ea typeface="Open Sans" panose="020B0606030504020204" pitchFamily="34" charset="0"/>
                    <a:cs typeface="Open Sans" panose="020B0606030504020204" pitchFamily="34" charset="0"/>
                  </a:rPr>
                  <a:t>demande d'énergie finale</a:t>
                </a:r>
              </a:p>
              <a:p>
                <a:pPr>
                  <a:spcBef>
                    <a:spcPts val="0"/>
                  </a:spcBef>
                  <a:buNone/>
                </a:pPr>
                <a:r>
                  <a:rPr lang="en-GB" sz="17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m:rPr>
                            <m:sty m:val="p"/>
                          </m:rP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m:t>
                        </m:r>
                      </m:e>
                      <m:sub>
                        <m:r>
                          <m:rPr>
                            <m:sty m:val="p"/>
                          </m:rP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e</m:t>
                        </m:r>
                        <m: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sty m:val="p"/>
                          </m:rP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s</m:t>
                        </m:r>
                      </m:sub>
                    </m:sSub>
                  </m:oMath>
                </a14:m>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1700" dirty="0">
                    <a:latin typeface="Open Sans" panose="020B0606030504020204" pitchFamily="34" charset="0"/>
                    <a:ea typeface="Open Sans" panose="020B0606030504020204" pitchFamily="34" charset="0"/>
                    <a:cs typeface="Open Sans" panose="020B0606030504020204" pitchFamily="34" charset="0"/>
                  </a:rPr>
                  <a:t>pénétration</a:t>
                </a:r>
              </a:p>
              <a:p>
                <a:pPr>
                  <a:spcBef>
                    <a:spcPts val="0"/>
                  </a:spcBef>
                  <a:buNone/>
                </a:pPr>
                <a:r>
                  <a:rPr lang="en-GB" sz="17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kumimoji="0" lang="en-GB" sz="2000" b="0" i="0" u="none" strike="noStrike" kern="1200" cap="none" spc="0" normalizeH="0" baseline="0" noProof="0" smtClean="0">
                        <a:ln>
                          <a:noFill/>
                        </a:ln>
                        <a:solidFill>
                          <a:prstClr val="black"/>
                        </a:solidFill>
                        <a:effectLst/>
                        <a:uLnTx/>
                        <a:uFillTx/>
                        <a:latin typeface="Cambria Math" panose="02040503050406030204" pitchFamily="18" charset="0"/>
                        <a:ea typeface="Open Sans" panose="020B0606030504020204" pitchFamily="34" charset="0"/>
                        <a:cs typeface="Open Sans" panose="020B0606030504020204" pitchFamily="34" charset="0"/>
                      </a:rPr>
                      <m:t>𝐸</m:t>
                    </m:r>
                    <m:sSub>
                      <m:sSubPr>
                        <m:ctrlPr>
                          <a:rPr kumimoji="0" lang="en-GB" sz="2000" b="0" i="1" u="none" strike="noStrike" kern="1200" cap="none" spc="0" normalizeH="0" baseline="0" noProof="0">
                            <a:ln>
                              <a:noFill/>
                            </a:ln>
                            <a:solidFill>
                              <a:prstClr val="black"/>
                            </a:solidFill>
                            <a:effectLst/>
                            <a:uLnTx/>
                            <a:uFillTx/>
                            <a:latin typeface="Cambria Math" panose="02040503050406030204" pitchFamily="18" charset="0"/>
                            <a:ea typeface="Open Sans" panose="020B0606030504020204" pitchFamily="34" charset="0"/>
                            <a:cs typeface="Open Sans" panose="020B0606030504020204" pitchFamily="34" charset="0"/>
                          </a:rPr>
                        </m:ctrlPr>
                      </m:sSubPr>
                      <m:e>
                        <m: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Open Sans" panose="020B0606030504020204" pitchFamily="34" charset="0"/>
                            <a:cs typeface="Open Sans" panose="020B0606030504020204" pitchFamily="34" charset="0"/>
                          </a:rPr>
                          <m:t>𝐼</m:t>
                        </m:r>
                      </m:e>
                      <m:sub>
                        <m: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Open Sans" panose="020B0606030504020204" pitchFamily="34" charset="0"/>
                            <a:cs typeface="Open Sans" panose="020B0606030504020204" pitchFamily="34" charset="0"/>
                          </a:rPr>
                          <m:t>𝑐</m:t>
                        </m:r>
                        <m: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Open Sans" panose="020B0606030504020204" pitchFamily="34" charset="0"/>
                            <a:cs typeface="Open Sans" panose="020B0606030504020204" pitchFamily="34" charset="0"/>
                          </a:rPr>
                          <m:t>,</m:t>
                        </m:r>
                        <m: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Open Sans" panose="020B0606030504020204" pitchFamily="34" charset="0"/>
                            <a:cs typeface="Open Sans" panose="020B0606030504020204" pitchFamily="34" charset="0"/>
                          </a:rPr>
                          <m:t>𝑒</m:t>
                        </m:r>
                      </m:sub>
                    </m:sSub>
                  </m:oMath>
                </a14:m>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1700" dirty="0">
                    <a:latin typeface="Open Sans" panose="020B0606030504020204" pitchFamily="34" charset="0"/>
                    <a:ea typeface="Open Sans" panose="020B0606030504020204" pitchFamily="34" charset="0"/>
                    <a:cs typeface="Open Sans" panose="020B0606030504020204" pitchFamily="34" charset="0"/>
                  </a:rPr>
                  <a:t>l'intensité énergétique</a:t>
                </a: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85" name="Google Shape;115;p16">
                <a:extLst>
                  <a:ext uri="{FF2B5EF4-FFF2-40B4-BE49-F238E27FC236}">
                    <a16:creationId xmlns:a16="http://schemas.microsoft.com/office/drawing/2014/main" id="{859C869A-B7FF-7345-99A5-3146AAF6D48C}"/>
                  </a:ext>
                </a:extLst>
              </p:cNvPr>
              <p:cNvSpPr txBox="1">
                <a:spLocks noRot="1" noChangeAspect="1" noMove="1" noResize="1" noEditPoints="1" noAdjustHandles="1" noChangeArrowheads="1" noChangeShapeType="1" noTextEdit="1"/>
              </p:cNvSpPr>
              <p:nvPr/>
            </p:nvSpPr>
            <p:spPr>
              <a:xfrm>
                <a:off x="494291" y="1574465"/>
                <a:ext cx="5133749" cy="4295017"/>
              </a:xfrm>
              <a:prstGeom prst="rect">
                <a:avLst/>
              </a:prstGeom>
              <a:blipFill>
                <a:blip r:embed="rId3"/>
                <a:stretch>
                  <a:fillRect l="-594" t="-426" b="-20426"/>
                </a:stretch>
              </a:blipFill>
              <a:ln>
                <a:noFill/>
              </a:ln>
            </p:spPr>
            <p:txBody>
              <a:bodyPr/>
              <a:lstStyle/>
              <a:p>
                <a:r>
                  <a:rPr lang="fr-MA">
                    <a:noFill/>
                  </a:rPr>
                  <a:t> </a:t>
                </a:r>
              </a:p>
            </p:txBody>
          </p:sp>
        </mc:Fallback>
      </mc:AlternateContent>
      <p:graphicFrame>
        <p:nvGraphicFramePr>
          <p:cNvPr id="68" name="Table 67">
            <a:extLst>
              <a:ext uri="{FF2B5EF4-FFF2-40B4-BE49-F238E27FC236}">
                <a16:creationId xmlns:a16="http://schemas.microsoft.com/office/drawing/2014/main" id="{100DDF3B-37D8-8246-9EEE-445E52EDC506}"/>
              </a:ext>
            </a:extLst>
          </p:cNvPr>
          <p:cNvGraphicFramePr>
            <a:graphicFrameLocks noGrp="1"/>
          </p:cNvGraphicFramePr>
          <p:nvPr>
            <p:extLst>
              <p:ext uri="{D42A27DB-BD31-4B8C-83A1-F6EECF244321}">
                <p14:modId xmlns:p14="http://schemas.microsoft.com/office/powerpoint/2010/main" val="1272151622"/>
              </p:ext>
            </p:extLst>
          </p:nvPr>
        </p:nvGraphicFramePr>
        <p:xfrm>
          <a:off x="5473700" y="2711667"/>
          <a:ext cx="6254827" cy="3687048"/>
        </p:xfrm>
        <a:graphic>
          <a:graphicData uri="http://schemas.openxmlformats.org/drawingml/2006/table">
            <a:tbl>
              <a:tblPr>
                <a:tableStyleId>{5C22544A-7EE6-4342-B048-85BDC9FD1C3A}</a:tableStyleId>
              </a:tblPr>
              <a:tblGrid>
                <a:gridCol w="1541512">
                  <a:extLst>
                    <a:ext uri="{9D8B030D-6E8A-4147-A177-3AD203B41FA5}">
                      <a16:colId xmlns:a16="http://schemas.microsoft.com/office/drawing/2014/main" val="20000"/>
                    </a:ext>
                  </a:extLst>
                </a:gridCol>
                <a:gridCol w="508457">
                  <a:extLst>
                    <a:ext uri="{9D8B030D-6E8A-4147-A177-3AD203B41FA5}">
                      <a16:colId xmlns:a16="http://schemas.microsoft.com/office/drawing/2014/main" val="20001"/>
                    </a:ext>
                  </a:extLst>
                </a:gridCol>
                <a:gridCol w="430440">
                  <a:extLst>
                    <a:ext uri="{9D8B030D-6E8A-4147-A177-3AD203B41FA5}">
                      <a16:colId xmlns:a16="http://schemas.microsoft.com/office/drawing/2014/main" val="20002"/>
                    </a:ext>
                  </a:extLst>
                </a:gridCol>
                <a:gridCol w="702154">
                  <a:extLst>
                    <a:ext uri="{9D8B030D-6E8A-4147-A177-3AD203B41FA5}">
                      <a16:colId xmlns:a16="http://schemas.microsoft.com/office/drawing/2014/main" val="20003"/>
                    </a:ext>
                  </a:extLst>
                </a:gridCol>
                <a:gridCol w="535496">
                  <a:extLst>
                    <a:ext uri="{9D8B030D-6E8A-4147-A177-3AD203B41FA5}">
                      <a16:colId xmlns:a16="http://schemas.microsoft.com/office/drawing/2014/main" val="20004"/>
                    </a:ext>
                  </a:extLst>
                </a:gridCol>
                <a:gridCol w="771965">
                  <a:extLst>
                    <a:ext uri="{9D8B030D-6E8A-4147-A177-3AD203B41FA5}">
                      <a16:colId xmlns:a16="http://schemas.microsoft.com/office/drawing/2014/main" val="20005"/>
                    </a:ext>
                  </a:extLst>
                </a:gridCol>
                <a:gridCol w="968490">
                  <a:extLst>
                    <a:ext uri="{9D8B030D-6E8A-4147-A177-3AD203B41FA5}">
                      <a16:colId xmlns:a16="http://schemas.microsoft.com/office/drawing/2014/main" val="20006"/>
                    </a:ext>
                  </a:extLst>
                </a:gridCol>
                <a:gridCol w="796313">
                  <a:extLst>
                    <a:ext uri="{9D8B030D-6E8A-4147-A177-3AD203B41FA5}">
                      <a16:colId xmlns:a16="http://schemas.microsoft.com/office/drawing/2014/main" val="20007"/>
                    </a:ext>
                  </a:extLst>
                </a:gridCol>
              </a:tblGrid>
              <a:tr h="338208">
                <a:tc>
                  <a:txBody>
                    <a:bodyPr/>
                    <a:lstStyle/>
                    <a:p>
                      <a:pPr algn="l" fontAlgn="b"/>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ktep</a:t>
                      </a:r>
                      <a:r>
                        <a:rPr lang="en-GB" sz="11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GB" sz="1100" b="0" i="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en</a:t>
                      </a:r>
                      <a:r>
                        <a:rPr lang="en-GB" sz="11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kWh</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11630000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0"/>
                  </a:ext>
                </a:extLst>
              </a:tr>
              <a:tr h="201115">
                <a:tc>
                  <a:txBody>
                    <a:bodyPr/>
                    <a:lstStyle/>
                    <a:p>
                      <a:pPr algn="l" fontAlgn="b"/>
                      <a:r>
                        <a:rPr lang="en-GB" sz="11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Agriculture</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1"/>
                  </a:ext>
                </a:extLst>
              </a:tr>
              <a:tr h="201115">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Énergie finale</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Bois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L'électricité</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2"/>
                  </a:ext>
                </a:extLst>
              </a:tr>
              <a:tr h="201115">
                <a:tc>
                  <a:txBody>
                    <a:bodyPr/>
                    <a:lstStyle/>
                    <a:p>
                      <a:pPr algn="l" fontAlgn="b"/>
                      <a:r>
                        <a:rPr lang="en-GB" sz="1100" b="0" i="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Electricité</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3"/>
                  </a:ext>
                </a:extLst>
              </a:tr>
              <a:tr h="201115">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Utilisations thermiques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104.70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86.58</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191.28</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4"/>
                  </a:ext>
                </a:extLst>
              </a:tr>
              <a:tr h="201115">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5"/>
                  </a:ext>
                </a:extLst>
              </a:tr>
              <a:tr h="338208">
                <a:tc>
                  <a:txBody>
                    <a:bodyPr/>
                    <a:lstStyle/>
                    <a:p>
                      <a:pPr algn="l" fontAlgn="b"/>
                      <a:r>
                        <a:rPr lang="en-GB" sz="1100" b="0" i="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Rendement</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Bois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L'électricité</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Moyennes pondérales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6"/>
                  </a:ext>
                </a:extLst>
              </a:tr>
              <a:tr h="201115">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Utilisations thermiques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0.20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0.95</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0.80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7"/>
                  </a:ext>
                </a:extLst>
              </a:tr>
              <a:tr h="201115">
                <a:tc>
                  <a:txBody>
                    <a:bodyPr/>
                    <a:lstStyle/>
                    <a:p>
                      <a:pPr algn="l" fontAlgn="b"/>
                      <a:r>
                        <a:rPr lang="en-GB" sz="1100" b="0" i="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Rendement</a:t>
                      </a:r>
                      <a:r>
                        <a:rPr lang="en-GB" sz="11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dans MAED</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0.21</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1.00</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0.84</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8"/>
                  </a:ext>
                </a:extLst>
              </a:tr>
              <a:tr h="201115">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9"/>
                  </a:ext>
                </a:extLst>
              </a:tr>
              <a:tr h="353962">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Énergie utile</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Bois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L'électricité</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 (</a:t>
                      </a:r>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 - kWh</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Intensité énergétique</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0"/>
                  </a:ext>
                </a:extLst>
              </a:tr>
              <a:tr h="201115">
                <a:tc>
                  <a:txBody>
                    <a:bodyPr/>
                    <a:lstStyle/>
                    <a:p>
                      <a:pPr algn="l" fontAlgn="b"/>
                      <a:r>
                        <a:rPr lang="en-GB" sz="1100" b="0" i="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Electricité</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298853784.0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0.152</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1"/>
                  </a:ext>
                </a:extLst>
              </a:tr>
              <a:tr h="201115">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Utilisations thermiques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22.04</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72.91</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94.95</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1104305551.2</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0.560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2"/>
                  </a:ext>
                </a:extLst>
              </a:tr>
              <a:tr h="201115">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3"/>
                  </a:ext>
                </a:extLst>
              </a:tr>
              <a:tr h="243290">
                <a:tc>
                  <a:txBody>
                    <a:bodyPr/>
                    <a:lstStyle/>
                    <a:p>
                      <a:pPr algn="l" fontAlgn="b"/>
                      <a:r>
                        <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Parts</a:t>
                      </a: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Bois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L'électricité</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Total</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4"/>
                  </a:ext>
                </a:extLst>
              </a:tr>
              <a:tr h="201115">
                <a:tc>
                  <a:txBody>
                    <a:bodyPr/>
                    <a:lstStyle/>
                    <a:p>
                      <a:pPr algn="l" fontAlgn="b"/>
                      <a:r>
                        <a:rPr lang="en-GB" sz="11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Utilisations </a:t>
                      </a:r>
                      <a:r>
                        <a:rPr lang="en-GB" sz="1100" b="0" i="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thermiques</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23.21</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76.79</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100.00</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5"/>
                  </a:ext>
                </a:extLst>
              </a:tr>
            </a:tbl>
          </a:graphicData>
        </a:graphic>
      </p:graphicFrame>
      <p:pic>
        <p:nvPicPr>
          <p:cNvPr id="69" name="Picture 68" descr="Screen Clipping">
            <a:extLst>
              <a:ext uri="{FF2B5EF4-FFF2-40B4-BE49-F238E27FC236}">
                <a16:creationId xmlns:a16="http://schemas.microsoft.com/office/drawing/2014/main" id="{48623129-226F-E546-AB86-248E90FFE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2109" y="369329"/>
            <a:ext cx="3135600" cy="2347178"/>
          </a:xfrm>
          <a:prstGeom prst="rect">
            <a:avLst/>
          </a:prstGeom>
        </p:spPr>
      </p:pic>
      <p:sp>
        <p:nvSpPr>
          <p:cNvPr id="70" name="Rectangle 69">
            <a:extLst>
              <a:ext uri="{FF2B5EF4-FFF2-40B4-BE49-F238E27FC236}">
                <a16:creationId xmlns:a16="http://schemas.microsoft.com/office/drawing/2014/main" id="{E56748D3-6620-FB40-AE73-32A04B0C657F}"/>
              </a:ext>
            </a:extLst>
          </p:cNvPr>
          <p:cNvSpPr/>
          <p:nvPr/>
        </p:nvSpPr>
        <p:spPr bwMode="auto">
          <a:xfrm>
            <a:off x="8330670" y="890437"/>
            <a:ext cx="2808312" cy="181100"/>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71" name="Rectangle 70">
            <a:extLst>
              <a:ext uri="{FF2B5EF4-FFF2-40B4-BE49-F238E27FC236}">
                <a16:creationId xmlns:a16="http://schemas.microsoft.com/office/drawing/2014/main" id="{3EE4B932-AD41-1749-9E4C-A112ACA1C310}"/>
              </a:ext>
            </a:extLst>
          </p:cNvPr>
          <p:cNvSpPr/>
          <p:nvPr/>
        </p:nvSpPr>
        <p:spPr bwMode="auto">
          <a:xfrm>
            <a:off x="11017303" y="4919464"/>
            <a:ext cx="633108" cy="792088"/>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74" name="Rectangle 73">
            <a:extLst>
              <a:ext uri="{FF2B5EF4-FFF2-40B4-BE49-F238E27FC236}">
                <a16:creationId xmlns:a16="http://schemas.microsoft.com/office/drawing/2014/main" id="{E3AE19D8-727D-654B-AB5B-BD002CC9B11F}"/>
              </a:ext>
            </a:extLst>
          </p:cNvPr>
          <p:cNvSpPr/>
          <p:nvPr/>
        </p:nvSpPr>
        <p:spPr bwMode="auto">
          <a:xfrm>
            <a:off x="9984481" y="5312978"/>
            <a:ext cx="925257" cy="398573"/>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DB49DE5B-BD75-480C-A476-B1DA5F66D2EB}"/>
              </a:ext>
            </a:extLst>
          </p:cNvPr>
          <p:cNvSpPr txBox="1">
            <a:spLocks noChangeArrowheads="1"/>
          </p:cNvSpPr>
          <p:nvPr/>
        </p:nvSpPr>
        <p:spPr bwMode="auto">
          <a:xfrm>
            <a:off x="125730" y="127830"/>
            <a:ext cx="8320660"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Session 8.4 </a:t>
            </a:r>
            <a:r>
              <a:rPr lang="en-GB" dirty="0">
                <a:latin typeface="Open Sans"/>
              </a:rPr>
              <a:t>De la </a:t>
            </a:r>
            <a:r>
              <a:rPr lang="en-GB" dirty="0" err="1">
                <a:latin typeface="Open Sans"/>
              </a:rPr>
              <a:t>collecte</a:t>
            </a:r>
            <a:r>
              <a:rPr lang="en-GB" dirty="0">
                <a:latin typeface="Open Sans"/>
              </a:rPr>
              <a:t> des données à la mise </a:t>
            </a:r>
            <a:r>
              <a:rPr lang="en-GB" dirty="0" err="1">
                <a:latin typeface="Open Sans"/>
              </a:rPr>
              <a:t>en</a:t>
            </a:r>
            <a:r>
              <a:rPr lang="en-GB" dirty="0">
                <a:latin typeface="Open Sans"/>
              </a:rPr>
              <a:t> </a:t>
            </a:r>
            <a:r>
              <a:rPr lang="en-GB" dirty="0" err="1">
                <a:latin typeface="Open Sans"/>
              </a:rPr>
              <a:t>œuvre</a:t>
            </a:r>
            <a:endParaRPr lang="en-GB" dirty="0">
              <a:latin typeface="Open Sans"/>
            </a:endParaRPr>
          </a:p>
        </p:txBody>
      </p:sp>
    </p:spTree>
    <p:extLst>
      <p:ext uri="{BB962C8B-B14F-4D97-AF65-F5344CB8AC3E}">
        <p14:creationId xmlns:p14="http://schemas.microsoft.com/office/powerpoint/2010/main" val="390669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21</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904461" y="1622928"/>
            <a:ext cx="6997148" cy="254824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None/>
              <a:defRPr/>
            </a:pP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Sélection</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et reconstruction de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l'année</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de base</a:t>
            </a:r>
          </a:p>
          <a:p>
            <a:pPr marL="0" indent="0">
              <a:buSzPts val="1600"/>
              <a:buNone/>
            </a:pPr>
            <a:endParaRPr lang="en-GB" sz="2000" dirty="0"/>
          </a:p>
          <a:p>
            <a:pPr marL="0" indent="0">
              <a:buSzPts val="1600"/>
              <a:buNone/>
            </a:pPr>
            <a:endParaRPr lang="en-GB" sz="2000" dirty="0"/>
          </a:p>
          <a:p>
            <a:pPr>
              <a:buSzPts val="1600"/>
            </a:pPr>
            <a:r>
              <a:rPr lang="en-GB" sz="2000" dirty="0"/>
              <a:t>Une </a:t>
            </a:r>
            <a:r>
              <a:rPr lang="en-GB" sz="2000" dirty="0" err="1"/>
              <a:t>fois</a:t>
            </a:r>
            <a:r>
              <a:rPr lang="en-GB" sz="2000" dirty="0"/>
              <a:t> les </a:t>
            </a:r>
            <a:r>
              <a:rPr lang="en-GB" sz="2000" dirty="0" err="1"/>
              <a:t>données</a:t>
            </a:r>
            <a:r>
              <a:rPr lang="en-GB" sz="2000" dirty="0"/>
              <a:t> </a:t>
            </a:r>
            <a:r>
              <a:rPr lang="en-GB" sz="2000" dirty="0" err="1"/>
              <a:t>d'entrée</a:t>
            </a:r>
            <a:r>
              <a:rPr lang="en-GB" sz="2000" dirty="0"/>
              <a:t> </a:t>
            </a:r>
            <a:r>
              <a:rPr lang="en-GB" sz="2000" dirty="0" err="1"/>
              <a:t>calculées</a:t>
            </a:r>
            <a:r>
              <a:rPr lang="en-GB" sz="2000" dirty="0"/>
              <a:t>, </a:t>
            </a:r>
            <a:r>
              <a:rPr lang="en-GB" sz="2000" dirty="0" err="1"/>
              <a:t>lancez</a:t>
            </a:r>
            <a:r>
              <a:rPr lang="en-GB" sz="2000" dirty="0"/>
              <a:t> MAED pour </a:t>
            </a:r>
            <a:r>
              <a:rPr lang="en-GB" sz="2000" dirty="0" err="1"/>
              <a:t>l'année</a:t>
            </a:r>
            <a:r>
              <a:rPr lang="en-GB" sz="2000" dirty="0"/>
              <a:t> de base et </a:t>
            </a:r>
            <a:r>
              <a:rPr lang="en-GB" sz="2000" dirty="0" err="1"/>
              <a:t>comparez</a:t>
            </a:r>
            <a:r>
              <a:rPr lang="en-GB" sz="2000" dirty="0"/>
              <a:t> les </a:t>
            </a:r>
            <a:r>
              <a:rPr lang="en-GB" sz="2000" dirty="0" err="1"/>
              <a:t>résultats</a:t>
            </a:r>
            <a:r>
              <a:rPr lang="en-GB" sz="2000" dirty="0"/>
              <a:t> avec les </a:t>
            </a:r>
            <a:r>
              <a:rPr lang="en-GB" sz="2000" dirty="0" err="1"/>
              <a:t>statistiques</a:t>
            </a:r>
            <a:r>
              <a:rPr lang="en-GB" sz="2000" dirty="0"/>
              <a:t>.</a:t>
            </a:r>
          </a:p>
          <a:p>
            <a:pPr>
              <a:buSzPts val="1600"/>
            </a:pPr>
            <a:r>
              <a:rPr lang="en-GB" sz="2000" dirty="0" err="1"/>
              <a:t>Vérifier</a:t>
            </a:r>
            <a:r>
              <a:rPr lang="en-GB" sz="2000" dirty="0"/>
              <a:t> la reconstitution de </a:t>
            </a:r>
            <a:r>
              <a:rPr lang="en-GB" sz="2000" dirty="0" err="1"/>
              <a:t>l'année</a:t>
            </a:r>
            <a:r>
              <a:rPr lang="en-GB" sz="2000" dirty="0"/>
              <a:t> de base</a:t>
            </a:r>
          </a:p>
        </p:txBody>
      </p:sp>
      <p:sp>
        <p:nvSpPr>
          <p:cNvPr id="10" name="Chevron 9">
            <a:extLst>
              <a:ext uri="{FF2B5EF4-FFF2-40B4-BE49-F238E27FC236}">
                <a16:creationId xmlns:a16="http://schemas.microsoft.com/office/drawing/2014/main" id="{1FC71009-D3E6-4A4A-8E5D-57A51553D128}"/>
              </a:ext>
            </a:extLst>
          </p:cNvPr>
          <p:cNvSpPr/>
          <p:nvPr/>
        </p:nvSpPr>
        <p:spPr>
          <a:xfrm>
            <a:off x="2343781" y="2210952"/>
            <a:ext cx="2520000" cy="6480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solidFill>
                  <a:schemeClr val="bg1"/>
                </a:solidFill>
                <a:latin typeface="Open Sans Light"/>
                <a:ea typeface="Open Sans Light" panose="020B0306030504020204" pitchFamily="34" charset="0"/>
                <a:cs typeface="Open Sans Light" panose="020B0306030504020204" pitchFamily="34" charset="0"/>
              </a:rPr>
              <a:t>Reconstruction de </a:t>
            </a:r>
            <a:r>
              <a:rPr lang="en-GB" sz="1600" dirty="0" err="1">
                <a:solidFill>
                  <a:schemeClr val="bg1"/>
                </a:solidFill>
                <a:latin typeface="Open Sans Light"/>
                <a:ea typeface="Open Sans Light" panose="020B0306030504020204" pitchFamily="34" charset="0"/>
                <a:cs typeface="Open Sans Light" panose="020B0306030504020204" pitchFamily="34" charset="0"/>
              </a:rPr>
              <a:t>l'année</a:t>
            </a:r>
            <a:r>
              <a:rPr lang="en-GB" sz="1600" dirty="0">
                <a:solidFill>
                  <a:schemeClr val="bg1"/>
                </a:solidFill>
                <a:latin typeface="Open Sans Light"/>
                <a:ea typeface="Open Sans Light" panose="020B0306030504020204" pitchFamily="34" charset="0"/>
                <a:cs typeface="Open Sans Light" panose="020B0306030504020204" pitchFamily="34" charset="0"/>
              </a:rPr>
              <a:t> de base</a:t>
            </a:r>
          </a:p>
        </p:txBody>
      </p:sp>
      <p:sp>
        <p:nvSpPr>
          <p:cNvPr id="11" name="Chevron 10">
            <a:extLst>
              <a:ext uri="{FF2B5EF4-FFF2-40B4-BE49-F238E27FC236}">
                <a16:creationId xmlns:a16="http://schemas.microsoft.com/office/drawing/2014/main" id="{4A56CB5B-1002-4245-A509-2FF54A6540D1}"/>
              </a:ext>
            </a:extLst>
          </p:cNvPr>
          <p:cNvSpPr/>
          <p:nvPr/>
        </p:nvSpPr>
        <p:spPr>
          <a:xfrm>
            <a:off x="4817777" y="2212132"/>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Élaboration</a:t>
            </a:r>
            <a:r>
              <a:rPr lang="en-GB"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de </a:t>
            </a:r>
            <a:r>
              <a:rPr lang="en-GB" sz="16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scénarios</a:t>
            </a:r>
            <a:endParaRPr lang="en-GB"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Chevron 11">
            <a:extLst>
              <a:ext uri="{FF2B5EF4-FFF2-40B4-BE49-F238E27FC236}">
                <a16:creationId xmlns:a16="http://schemas.microsoft.com/office/drawing/2014/main" id="{AC82DC86-DC8C-034C-86C7-6FF4FD29235C}"/>
              </a:ext>
            </a:extLst>
          </p:cNvPr>
          <p:cNvSpPr/>
          <p:nvPr/>
        </p:nvSpPr>
        <p:spPr>
          <a:xfrm>
            <a:off x="7291772" y="2212132"/>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Projections de la </a:t>
            </a:r>
            <a:r>
              <a:rPr lang="en-GB" sz="16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demande</a:t>
            </a:r>
            <a:r>
              <a:rPr lang="en-GB"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16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d'énergie</a:t>
            </a:r>
            <a:endParaRPr lang="en-GB"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 name="Group 1">
            <a:extLst>
              <a:ext uri="{FF2B5EF4-FFF2-40B4-BE49-F238E27FC236}">
                <a16:creationId xmlns:a16="http://schemas.microsoft.com/office/drawing/2014/main" id="{24154D1D-5FEC-0C4E-9F50-8D71CD6F25D0}"/>
              </a:ext>
            </a:extLst>
          </p:cNvPr>
          <p:cNvGrpSpPr/>
          <p:nvPr/>
        </p:nvGrpSpPr>
        <p:grpSpPr>
          <a:xfrm>
            <a:off x="3170483" y="4406266"/>
            <a:ext cx="5698155" cy="1954585"/>
            <a:chOff x="3170483" y="4406266"/>
            <a:chExt cx="5698155" cy="1954585"/>
          </a:xfrm>
        </p:grpSpPr>
        <p:sp>
          <p:nvSpPr>
            <p:cNvPr id="13" name="Text Box 3">
              <a:extLst>
                <a:ext uri="{FF2B5EF4-FFF2-40B4-BE49-F238E27FC236}">
                  <a16:creationId xmlns:a16="http://schemas.microsoft.com/office/drawing/2014/main" id="{AB64D8E1-8A5E-2B41-B2EC-82D02BB29640}"/>
                </a:ext>
              </a:extLst>
            </p:cNvPr>
            <p:cNvSpPr txBox="1">
              <a:spLocks noChangeArrowheads="1"/>
            </p:cNvSpPr>
            <p:nvPr/>
          </p:nvSpPr>
          <p:spPr bwMode="auto">
            <a:xfrm>
              <a:off x="6054330"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latin typeface="Open Sans Light" panose="020B0306030504020204" pitchFamily="34" charset="0"/>
                  <a:ea typeface="Open Sans Light" panose="020B0306030504020204" pitchFamily="34" charset="0"/>
                  <a:cs typeface="Open Sans Light" panose="020B0306030504020204" pitchFamily="34" charset="0"/>
                </a:rPr>
                <a:t>Calculer les données d'entrée pour l'année de base</a:t>
              </a:r>
            </a:p>
          </p:txBody>
        </p:sp>
        <p:sp>
          <p:nvSpPr>
            <p:cNvPr id="14" name="Text Box 4">
              <a:extLst>
                <a:ext uri="{FF2B5EF4-FFF2-40B4-BE49-F238E27FC236}">
                  <a16:creationId xmlns:a16="http://schemas.microsoft.com/office/drawing/2014/main" id="{6587BE0F-1DE5-FF4B-9F0F-208591BD4B9F}"/>
                </a:ext>
              </a:extLst>
            </p:cNvPr>
            <p:cNvSpPr txBox="1">
              <a:spLocks noChangeArrowheads="1"/>
            </p:cNvSpPr>
            <p:nvPr/>
          </p:nvSpPr>
          <p:spPr bwMode="auto">
            <a:xfrm>
              <a:off x="3301124" y="5317489"/>
              <a:ext cx="2664000" cy="817245"/>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Vérifier</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l'exactitude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des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résultats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de MAED pour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l'année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de base</a:t>
              </a:r>
            </a:p>
          </p:txBody>
        </p:sp>
        <p:sp>
          <p:nvSpPr>
            <p:cNvPr id="15" name="Text Box 5">
              <a:extLst>
                <a:ext uri="{FF2B5EF4-FFF2-40B4-BE49-F238E27FC236}">
                  <a16:creationId xmlns:a16="http://schemas.microsoft.com/office/drawing/2014/main" id="{86E3C9A4-AF85-634C-8C50-F4648DA0E41A}"/>
                </a:ext>
              </a:extLst>
            </p:cNvPr>
            <p:cNvSpPr txBox="1">
              <a:spLocks noChangeArrowheads="1"/>
            </p:cNvSpPr>
            <p:nvPr/>
          </p:nvSpPr>
          <p:spPr bwMode="auto">
            <a:xfrm>
              <a:off x="6054330" y="5413559"/>
              <a:ext cx="2664000" cy="612000"/>
            </a:xfrm>
            <a:prstGeom prst="roundRect">
              <a:avLst/>
            </a:prstGeom>
            <a:solidFill>
              <a:schemeClr val="accent3">
                <a:alpha val="50196"/>
              </a:schemeClr>
            </a:solidFill>
            <a:ln w="9525">
              <a:no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Exécuter le modèle MAED</a:t>
              </a:r>
            </a:p>
          </p:txBody>
        </p:sp>
        <p:sp>
          <p:nvSpPr>
            <p:cNvPr id="16" name="Text Box 2">
              <a:extLst>
                <a:ext uri="{FF2B5EF4-FFF2-40B4-BE49-F238E27FC236}">
                  <a16:creationId xmlns:a16="http://schemas.microsoft.com/office/drawing/2014/main" id="{31D2F70B-5153-EF46-8AB6-37C97952BC96}"/>
                </a:ext>
              </a:extLst>
            </p:cNvPr>
            <p:cNvSpPr txBox="1">
              <a:spLocks noChangeArrowheads="1"/>
            </p:cNvSpPr>
            <p:nvPr/>
          </p:nvSpPr>
          <p:spPr bwMode="auto">
            <a:xfrm>
              <a:off x="3301124" y="4590522"/>
              <a:ext cx="2664000" cy="817245"/>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Collecte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ajustement</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des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paramètres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de MAED pour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l'année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de base</a:t>
              </a:r>
            </a:p>
          </p:txBody>
        </p:sp>
        <p:sp>
          <p:nvSpPr>
            <p:cNvPr id="17" name="Straight Connector 3">
              <a:extLst>
                <a:ext uri="{FF2B5EF4-FFF2-40B4-BE49-F238E27FC236}">
                  <a16:creationId xmlns:a16="http://schemas.microsoft.com/office/drawing/2014/main" id="{8FD8BD7E-851E-7149-833B-7C45E158A2FF}"/>
                </a:ext>
              </a:extLst>
            </p:cNvPr>
            <p:cNvSpPr/>
            <p:nvPr/>
          </p:nvSpPr>
          <p:spPr>
            <a:xfrm rot="2987910">
              <a:off x="5155739" y="459752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Straight Connector 3">
              <a:extLst>
                <a:ext uri="{FF2B5EF4-FFF2-40B4-BE49-F238E27FC236}">
                  <a16:creationId xmlns:a16="http://schemas.microsoft.com/office/drawing/2014/main" id="{1F11F949-5741-6749-B9F1-A5716DA83D31}"/>
                </a:ext>
              </a:extLst>
            </p:cNvPr>
            <p:cNvSpPr/>
            <p:nvPr/>
          </p:nvSpPr>
          <p:spPr>
            <a:xfrm rot="19256044">
              <a:off x="3170483" y="453656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Straight Connector 3">
              <a:extLst>
                <a:ext uri="{FF2B5EF4-FFF2-40B4-BE49-F238E27FC236}">
                  <a16:creationId xmlns:a16="http://schemas.microsoft.com/office/drawing/2014/main" id="{DB102A6B-F564-9A4A-B0E2-59EBAC7D7B76}"/>
                </a:ext>
              </a:extLst>
            </p:cNvPr>
            <p:cNvSpPr/>
            <p:nvPr/>
          </p:nvSpPr>
          <p:spPr>
            <a:xfrm rot="8546125">
              <a:off x="7105308" y="444604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Straight Connector 3">
              <a:extLst>
                <a:ext uri="{FF2B5EF4-FFF2-40B4-BE49-F238E27FC236}">
                  <a16:creationId xmlns:a16="http://schemas.microsoft.com/office/drawing/2014/main" id="{B1999047-AEBC-FD47-8D25-90B50E898A14}"/>
                </a:ext>
              </a:extLst>
            </p:cNvPr>
            <p:cNvSpPr/>
            <p:nvPr/>
          </p:nvSpPr>
          <p:spPr>
            <a:xfrm rot="13859928">
              <a:off x="5142566" y="4406266"/>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grpSp>
      <p:sp>
        <p:nvSpPr>
          <p:cNvPr id="5" name="Google Shape;113;p16">
            <a:extLst>
              <a:ext uri="{FF2B5EF4-FFF2-40B4-BE49-F238E27FC236}">
                <a16:creationId xmlns:a16="http://schemas.microsoft.com/office/drawing/2014/main" id="{D9BB4F7D-623A-430E-9071-E16B90C0E027}"/>
              </a:ext>
            </a:extLst>
          </p:cNvPr>
          <p:cNvSpPr txBox="1">
            <a:spLocks noChangeArrowheads="1"/>
          </p:cNvSpPr>
          <p:nvPr/>
        </p:nvSpPr>
        <p:spPr bwMode="auto">
          <a:xfrm>
            <a:off x="904461" y="172211"/>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Session 8.4 </a:t>
            </a:r>
            <a:r>
              <a:rPr lang="en-GB" dirty="0">
                <a:latin typeface="Open Sans"/>
              </a:rPr>
              <a:t>De la </a:t>
            </a:r>
            <a:r>
              <a:rPr lang="en-GB" dirty="0" err="1">
                <a:latin typeface="Open Sans"/>
              </a:rPr>
              <a:t>collecte</a:t>
            </a:r>
            <a:r>
              <a:rPr lang="en-GB" dirty="0">
                <a:latin typeface="Open Sans"/>
              </a:rPr>
              <a:t> des données à la mise </a:t>
            </a:r>
            <a:r>
              <a:rPr lang="en-GB" dirty="0" err="1">
                <a:latin typeface="Open Sans"/>
              </a:rPr>
              <a:t>en</a:t>
            </a:r>
            <a:r>
              <a:rPr lang="en-GB" dirty="0">
                <a:latin typeface="Open Sans"/>
              </a:rPr>
              <a:t> </a:t>
            </a:r>
            <a:r>
              <a:rPr lang="en-GB" dirty="0" err="1">
                <a:latin typeface="Open Sans"/>
              </a:rPr>
              <a:t>œuvre</a:t>
            </a:r>
            <a:endParaRPr lang="en-GB" dirty="0">
              <a:latin typeface="Open Sans"/>
            </a:endParaRPr>
          </a:p>
        </p:txBody>
      </p:sp>
    </p:spTree>
    <p:extLst>
      <p:ext uri="{BB962C8B-B14F-4D97-AF65-F5344CB8AC3E}">
        <p14:creationId xmlns:p14="http://schemas.microsoft.com/office/powerpoint/2010/main" val="57306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22</a:t>
            </a:fld>
            <a:endParaRPr lang="en-US" altLang="en-US" sz="1400" b="1">
              <a:solidFill>
                <a:schemeClr val="bg1"/>
              </a:solidFill>
              <a:latin typeface="Open Sans ExtraBold"/>
              <a:ea typeface="Open Sans ExtraBold"/>
              <a:cs typeface="Open Sans ExtraBold"/>
            </a:endParaRPr>
          </a:p>
        </p:txBody>
      </p:sp>
      <p:sp>
        <p:nvSpPr>
          <p:cNvPr id="10" name="Chevron 9">
            <a:extLst>
              <a:ext uri="{FF2B5EF4-FFF2-40B4-BE49-F238E27FC236}">
                <a16:creationId xmlns:a16="http://schemas.microsoft.com/office/drawing/2014/main" id="{1FC71009-D3E6-4A4A-8E5D-57A51553D128}"/>
              </a:ext>
            </a:extLst>
          </p:cNvPr>
          <p:cNvSpPr/>
          <p:nvPr/>
        </p:nvSpPr>
        <p:spPr>
          <a:xfrm>
            <a:off x="2343781" y="2297091"/>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Reconstruction de </a:t>
            </a:r>
            <a:r>
              <a:rPr lang="en-GB" sz="16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l'année</a:t>
            </a:r>
            <a:r>
              <a:rPr lang="en-GB"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de base</a:t>
            </a:r>
          </a:p>
        </p:txBody>
      </p:sp>
      <p:sp>
        <p:nvSpPr>
          <p:cNvPr id="11" name="Chevron 10">
            <a:extLst>
              <a:ext uri="{FF2B5EF4-FFF2-40B4-BE49-F238E27FC236}">
                <a16:creationId xmlns:a16="http://schemas.microsoft.com/office/drawing/2014/main" id="{4A56CB5B-1002-4245-A509-2FF54A6540D1}"/>
              </a:ext>
            </a:extLst>
          </p:cNvPr>
          <p:cNvSpPr/>
          <p:nvPr/>
        </p:nvSpPr>
        <p:spPr>
          <a:xfrm>
            <a:off x="4817777" y="2298271"/>
            <a:ext cx="2520000" cy="6480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err="1">
                <a:solidFill>
                  <a:schemeClr val="bg1"/>
                </a:solidFill>
                <a:latin typeface="Open Sans Light"/>
                <a:ea typeface="Open Sans Light" panose="020B0306030504020204" pitchFamily="34" charset="0"/>
                <a:cs typeface="Open Sans Light" panose="020B0306030504020204" pitchFamily="34" charset="0"/>
              </a:rPr>
              <a:t>Élaboration</a:t>
            </a:r>
            <a:r>
              <a:rPr lang="en-GB" sz="1600" dirty="0">
                <a:solidFill>
                  <a:schemeClr val="bg1"/>
                </a:solidFill>
                <a:latin typeface="Open Sans Light"/>
                <a:ea typeface="Open Sans Light" panose="020B0306030504020204" pitchFamily="34" charset="0"/>
                <a:cs typeface="Open Sans Light" panose="020B0306030504020204" pitchFamily="34" charset="0"/>
              </a:rPr>
              <a:t> de </a:t>
            </a:r>
            <a:r>
              <a:rPr lang="en-GB" sz="1600" dirty="0" err="1">
                <a:solidFill>
                  <a:schemeClr val="bg1"/>
                </a:solidFill>
                <a:latin typeface="Open Sans Light"/>
                <a:ea typeface="Open Sans Light" panose="020B0306030504020204" pitchFamily="34" charset="0"/>
                <a:cs typeface="Open Sans Light" panose="020B0306030504020204" pitchFamily="34" charset="0"/>
              </a:rPr>
              <a:t>scénarios</a:t>
            </a:r>
            <a:endParaRPr lang="en-GB" sz="1600" dirty="0">
              <a:solidFill>
                <a:schemeClr val="bg1"/>
              </a:solidFill>
              <a:latin typeface="Open Sans Light"/>
              <a:ea typeface="Open Sans Light" panose="020B0306030504020204" pitchFamily="34" charset="0"/>
              <a:cs typeface="Open Sans Light" panose="020B0306030504020204" pitchFamily="34" charset="0"/>
            </a:endParaRPr>
          </a:p>
        </p:txBody>
      </p:sp>
      <p:sp>
        <p:nvSpPr>
          <p:cNvPr id="12" name="Chevron 11">
            <a:extLst>
              <a:ext uri="{FF2B5EF4-FFF2-40B4-BE49-F238E27FC236}">
                <a16:creationId xmlns:a16="http://schemas.microsoft.com/office/drawing/2014/main" id="{AC82DC86-DC8C-034C-86C7-6FF4FD29235C}"/>
              </a:ext>
            </a:extLst>
          </p:cNvPr>
          <p:cNvSpPr/>
          <p:nvPr/>
        </p:nvSpPr>
        <p:spPr>
          <a:xfrm>
            <a:off x="7291772" y="2298271"/>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Projections de la </a:t>
            </a:r>
            <a:r>
              <a:rPr lang="en-GB" sz="15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demande</a:t>
            </a:r>
            <a:r>
              <a:rPr lang="en-GB" sz="1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15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d'énergie</a:t>
            </a:r>
            <a:endParaRPr lang="en-GB" sz="1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0" name="Picture 19" descr="Screen Clipping">
            <a:extLst>
              <a:ext uri="{FF2B5EF4-FFF2-40B4-BE49-F238E27FC236}">
                <a16:creationId xmlns:a16="http://schemas.microsoft.com/office/drawing/2014/main" id="{AEA4155E-C18E-9441-8313-41549D692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473" y="3109093"/>
            <a:ext cx="4309430" cy="2701837"/>
          </a:xfrm>
          <a:prstGeom prst="rect">
            <a:avLst/>
          </a:prstGeom>
        </p:spPr>
      </p:pic>
      <p:pic>
        <p:nvPicPr>
          <p:cNvPr id="34" name="Picture 33" descr="Screen Clipping">
            <a:extLst>
              <a:ext uri="{FF2B5EF4-FFF2-40B4-BE49-F238E27FC236}">
                <a16:creationId xmlns:a16="http://schemas.microsoft.com/office/drawing/2014/main" id="{28E3B673-C3FA-7042-A6B4-DB5A20BED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207" y="3118950"/>
            <a:ext cx="4303793" cy="2640248"/>
          </a:xfrm>
          <a:prstGeom prst="rect">
            <a:avLst/>
          </a:prstGeom>
        </p:spPr>
      </p:pic>
      <p:sp>
        <p:nvSpPr>
          <p:cNvPr id="4" name="Google Shape;113;p16">
            <a:extLst>
              <a:ext uri="{FF2B5EF4-FFF2-40B4-BE49-F238E27FC236}">
                <a16:creationId xmlns:a16="http://schemas.microsoft.com/office/drawing/2014/main" id="{D8BA6970-97AB-447A-9D87-9E4BA0330B11}"/>
              </a:ext>
            </a:extLst>
          </p:cNvPr>
          <p:cNvSpPr txBox="1">
            <a:spLocks noChangeArrowheads="1"/>
          </p:cNvSpPr>
          <p:nvPr/>
        </p:nvSpPr>
        <p:spPr bwMode="auto">
          <a:xfrm>
            <a:off x="856129" y="324510"/>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Session 8.4 </a:t>
            </a:r>
            <a:r>
              <a:rPr lang="en-GB" dirty="0">
                <a:latin typeface="Open Sans"/>
              </a:rPr>
              <a:t>De la </a:t>
            </a:r>
            <a:r>
              <a:rPr lang="en-GB" dirty="0" err="1">
                <a:latin typeface="Open Sans"/>
              </a:rPr>
              <a:t>collecte</a:t>
            </a:r>
            <a:r>
              <a:rPr lang="en-GB" dirty="0">
                <a:latin typeface="Open Sans"/>
              </a:rPr>
              <a:t> des données à la mise </a:t>
            </a:r>
            <a:r>
              <a:rPr lang="en-GB" dirty="0" err="1">
                <a:latin typeface="Open Sans"/>
              </a:rPr>
              <a:t>en</a:t>
            </a:r>
            <a:r>
              <a:rPr lang="en-GB" dirty="0">
                <a:latin typeface="Open Sans"/>
              </a:rPr>
              <a:t> </a:t>
            </a:r>
            <a:r>
              <a:rPr lang="en-GB" dirty="0" err="1">
                <a:latin typeface="Open Sans"/>
              </a:rPr>
              <a:t>œuvre</a:t>
            </a:r>
            <a:endParaRPr lang="en-GB" dirty="0">
              <a:latin typeface="Open Sans"/>
            </a:endParaRPr>
          </a:p>
        </p:txBody>
      </p:sp>
      <p:sp>
        <p:nvSpPr>
          <p:cNvPr id="5" name="TextBox 4">
            <a:extLst>
              <a:ext uri="{FF2B5EF4-FFF2-40B4-BE49-F238E27FC236}">
                <a16:creationId xmlns:a16="http://schemas.microsoft.com/office/drawing/2014/main" id="{5E91B25F-E710-4B4B-88C6-411943028356}"/>
              </a:ext>
            </a:extLst>
          </p:cNvPr>
          <p:cNvSpPr txBox="1"/>
          <p:nvPr/>
        </p:nvSpPr>
        <p:spPr>
          <a:xfrm>
            <a:off x="4724400" y="328653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Content Placeholder 2">
            <a:extLst>
              <a:ext uri="{FF2B5EF4-FFF2-40B4-BE49-F238E27FC236}">
                <a16:creationId xmlns:a16="http://schemas.microsoft.com/office/drawing/2014/main" id="{965DE771-2F18-4AD8-9334-C46F7A8F2B55}"/>
              </a:ext>
            </a:extLst>
          </p:cNvPr>
          <p:cNvSpPr txBox="1">
            <a:spLocks/>
          </p:cNvSpPr>
          <p:nvPr/>
        </p:nvSpPr>
        <p:spPr>
          <a:xfrm>
            <a:off x="904461" y="1720577"/>
            <a:ext cx="6997148" cy="447779"/>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a:lnSpc>
                <a:spcPct val="110000"/>
              </a:lnSpc>
              <a:spcAft>
                <a:spcPts val="1200"/>
              </a:spcAft>
              <a:buNone/>
              <a:defRPr/>
            </a:pPr>
            <a:r>
              <a:rPr lang="en-ZA" sz="2000" b="1" dirty="0" err="1">
                <a:solidFill>
                  <a:schemeClr val="accent5">
                    <a:lumMod val="60000"/>
                    <a:lumOff val="40000"/>
                  </a:schemeClr>
                </a:solidFill>
                <a:latin typeface="Open Sans"/>
              </a:rPr>
              <a:t>Élaboration</a:t>
            </a:r>
            <a:r>
              <a:rPr lang="en-ZA" sz="2000" b="1" dirty="0">
                <a:solidFill>
                  <a:schemeClr val="accent5">
                    <a:lumMod val="60000"/>
                    <a:lumOff val="40000"/>
                  </a:schemeClr>
                </a:solidFill>
                <a:latin typeface="Open Sans"/>
              </a:rPr>
              <a:t> de </a:t>
            </a:r>
            <a:r>
              <a:rPr lang="en-ZA" sz="2000" b="1" dirty="0" err="1">
                <a:solidFill>
                  <a:schemeClr val="accent5">
                    <a:lumMod val="60000"/>
                    <a:lumOff val="40000"/>
                  </a:schemeClr>
                </a:solidFill>
                <a:latin typeface="Open Sans"/>
              </a:rPr>
              <a:t>scénarios</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264911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114980FE-1727-4B35-9D1D-FFCDB634719B}"/>
              </a:ext>
            </a:extLst>
          </p:cNvPr>
          <p:cNvPicPr>
            <a:picLocks noChangeAspect="1"/>
          </p:cNvPicPr>
          <p:nvPr/>
        </p:nvPicPr>
        <p:blipFill>
          <a:blip r:embed="rId2"/>
          <a:stretch>
            <a:fillRect/>
          </a:stretch>
        </p:blipFill>
        <p:spPr>
          <a:xfrm>
            <a:off x="708" y="-19299"/>
            <a:ext cx="12190521" cy="6892739"/>
          </a:xfrm>
          <a:prstGeom prst="rect">
            <a:avLst/>
          </a:prstGeom>
        </p:spPr>
      </p:pic>
      <p:sp>
        <p:nvSpPr>
          <p:cNvPr id="5" name="TextBox 3">
            <a:extLst>
              <a:ext uri="{FF2B5EF4-FFF2-40B4-BE49-F238E27FC236}">
                <a16:creationId xmlns:a16="http://schemas.microsoft.com/office/drawing/2014/main" id="{87344C9B-5BA8-41A6-A625-17533DFBE831}"/>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Cours de la GCC (cela vous amènera </a:t>
            </a:r>
            <a:br>
              <a:rPr lang="en-US" sz="800">
                <a:latin typeface="Open Sans"/>
                <a:ea typeface="+mn-lt"/>
                <a:cs typeface="+mn-lt"/>
              </a:rPr>
            </a:br>
            <a:r>
              <a:rPr lang="en-US" sz="800">
                <a:solidFill>
                  <a:schemeClr val="bg1"/>
                </a:solidFill>
                <a:latin typeface="Open Sans"/>
                <a:ea typeface="+mn-lt"/>
                <a:cs typeface="+mn-lt"/>
              </a:rPr>
              <a:t>au lien du site web http://www.ClimateCompatibleGrowth.com/teachingmaterials)</a:t>
            </a:r>
          </a:p>
        </p:txBody>
      </p:sp>
      <p:sp>
        <p:nvSpPr>
          <p:cNvPr id="7" name="Slide Number Placeholder 5">
            <a:extLst>
              <a:ext uri="{FF2B5EF4-FFF2-40B4-BE49-F238E27FC236}">
                <a16:creationId xmlns:a16="http://schemas.microsoft.com/office/drawing/2014/main" id="{C5408F95-C739-456E-A975-ECB7C6293B4E}"/>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23</a:t>
            </a:fld>
            <a:endParaRPr lang="en-US" altLang="en-US" sz="1400" b="1">
              <a:solidFill>
                <a:schemeClr val="bg1"/>
              </a:solidFill>
              <a:latin typeface="Open Sans ExtraBold"/>
              <a:ea typeface="Open Sans ExtraBold"/>
              <a:cs typeface="Open Sans ExtraBold"/>
            </a:endParaRPr>
          </a:p>
        </p:txBody>
      </p:sp>
      <p:sp>
        <p:nvSpPr>
          <p:cNvPr id="2" name="TextBox 1">
            <a:extLst>
              <a:ext uri="{FF2B5EF4-FFF2-40B4-BE49-F238E27FC236}">
                <a16:creationId xmlns:a16="http://schemas.microsoft.com/office/drawing/2014/main" id="{6702B1DF-D68D-44AD-5639-8E19A80ED643}"/>
              </a:ext>
            </a:extLst>
          </p:cNvPr>
          <p:cNvSpPr txBox="1"/>
          <p:nvPr/>
        </p:nvSpPr>
        <p:spPr>
          <a:xfrm>
            <a:off x="8811492" y="4675914"/>
            <a:ext cx="323120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 </a:t>
            </a:r>
            <a:r>
              <a:rPr lang="en-US" sz="800" dirty="0">
                <a:solidFill>
                  <a:schemeClr val="bg1"/>
                </a:solidFill>
                <a:latin typeface="Open Sans"/>
                <a:ea typeface="+mn-lt"/>
                <a:cs typeface="+mn-lt"/>
              </a:rPr>
              <a:t>I., </a:t>
            </a:r>
            <a:r>
              <a:rPr lang="en-US" sz="800" dirty="0" err="1">
                <a:solidFill>
                  <a:schemeClr val="bg1"/>
                </a:solidFill>
                <a:latin typeface="Open Sans"/>
                <a:ea typeface="+mn-lt"/>
                <a:cs typeface="+mn-lt"/>
              </a:rPr>
              <a:t>Hasanovic </a:t>
            </a:r>
            <a:r>
              <a:rPr lang="en-US" sz="800" dirty="0">
                <a:solidFill>
                  <a:schemeClr val="bg1"/>
                </a:solidFill>
                <a:latin typeface="Open Sans"/>
                <a:ea typeface="+mn-lt"/>
                <a:cs typeface="+mn-lt"/>
              </a:rPr>
              <a:t>S., Gritsevskyi </a:t>
            </a:r>
            <a:r>
              <a:rPr lang="en-US" sz="800" dirty="0" err="1">
                <a:solidFill>
                  <a:schemeClr val="bg1"/>
                </a:solidFill>
                <a:latin typeface="Open Sans"/>
                <a:ea typeface="+mn-lt"/>
                <a:cs typeface="+mn-lt"/>
              </a:rPr>
              <a:t>A,Stankeviciute </a:t>
            </a:r>
            <a:r>
              <a:rPr lang="en-US" sz="800" dirty="0">
                <a:solidFill>
                  <a:schemeClr val="bg1"/>
                </a:solidFill>
                <a:latin typeface="Open Sans"/>
                <a:ea typeface="+mn-lt"/>
                <a:cs typeface="+mn-lt"/>
              </a:rPr>
              <a:t>L., Tot M. ;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Session 8 : "</a:t>
            </a:r>
            <a:r>
              <a:rPr lang="en-GB" sz="800" dirty="0">
                <a:solidFill>
                  <a:schemeClr val="bg1"/>
                </a:solidFill>
                <a:latin typeface="Open Sans"/>
                <a:ea typeface="+mn-lt"/>
                <a:cs typeface="+mn-lt"/>
              </a:rPr>
              <a:t>INPUT DATA CONSISTENCY AND STRUCTURE</a:t>
            </a:r>
            <a:r>
              <a:rPr lang="en-US" sz="800" dirty="0">
                <a:solidFill>
                  <a:schemeClr val="bg1"/>
                </a:solidFill>
                <a:latin typeface="Open Sans"/>
                <a:ea typeface="+mn-lt"/>
                <a:cs typeface="+mn-lt"/>
              </a:rPr>
              <a:t>" , Projections de la demande d'énergie avec le MAED (Modèle d'analyse de la demande d'énergie). Version 2.0.  [présentation en ligne]. </a:t>
            </a:r>
            <a:r>
              <a:rPr lang="en-US" sz="800" dirty="0" err="1">
                <a:solidFill>
                  <a:schemeClr val="bg1"/>
                </a:solidFill>
                <a:latin typeface="Open Sans"/>
                <a:ea typeface="+mn-lt"/>
                <a:cs typeface="+mn-lt"/>
              </a:rPr>
              <a:t>Programme </a:t>
            </a:r>
            <a:r>
              <a:rPr lang="en-US" sz="800" dirty="0">
                <a:solidFill>
                  <a:schemeClr val="bg1"/>
                </a:solidFill>
                <a:latin typeface="Open Sans"/>
                <a:ea typeface="+mn-lt"/>
                <a:cs typeface="+mn-lt"/>
              </a:rPr>
              <a:t>et croissance compatibles avec le climat et Agence internationale de l'énergie atomique.</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2" y="1849628"/>
            <a:ext cx="6175997" cy="3980453"/>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18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Défis</a:t>
            </a:r>
            <a:r>
              <a:rPr lang="en-GB" altLang="en-US" sz="18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pour la </a:t>
            </a:r>
            <a:r>
              <a:rPr lang="en-GB" altLang="en-US" sz="18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préparation</a:t>
            </a:r>
            <a:r>
              <a:rPr lang="en-GB" altLang="en-US" sz="18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des données </a:t>
            </a:r>
            <a:r>
              <a:rPr lang="en-GB" altLang="en-US" sz="18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d'entrée</a:t>
            </a:r>
            <a:r>
              <a:rPr lang="en-GB" altLang="en-US" sz="18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dans MAED</a:t>
            </a:r>
          </a:p>
          <a:p>
            <a:pPr marL="342900" indent="-342900" eaLnBrk="1" hangingPunct="1">
              <a:lnSpc>
                <a:spcPct val="100000"/>
              </a:lnSpc>
              <a:spcAft>
                <a:spcPts val="1200"/>
              </a:spcAft>
            </a:pPr>
            <a:r>
              <a:rPr lang="en-GB" altLang="en-US" sz="1600" dirty="0" err="1">
                <a:ea typeface="Open Sans" panose="020B0606030504020204" pitchFamily="34" charset="0"/>
                <a:cs typeface="Open Sans" panose="020B0606030504020204" pitchFamily="34" charset="0"/>
              </a:rPr>
              <a:t>Etant</a:t>
            </a:r>
            <a:r>
              <a:rPr lang="en-GB" altLang="en-US" sz="1600" dirty="0">
                <a:ea typeface="Open Sans" panose="020B0606030504020204" pitchFamily="34" charset="0"/>
                <a:cs typeface="Open Sans" panose="020B0606030504020204" pitchFamily="34" charset="0"/>
              </a:rPr>
              <a:t> un </a:t>
            </a:r>
            <a:r>
              <a:rPr lang="en-GB" altLang="en-US" sz="1600" dirty="0" err="1">
                <a:ea typeface="Open Sans" panose="020B0606030504020204" pitchFamily="34" charset="0"/>
                <a:cs typeface="Open Sans" panose="020B0606030504020204" pitchFamily="34" charset="0"/>
              </a:rPr>
              <a:t>modèle</a:t>
            </a:r>
            <a:r>
              <a:rPr lang="en-GB" altLang="en-US" sz="1600" dirty="0">
                <a:ea typeface="Open Sans" panose="020B0606030504020204" pitchFamily="34" charset="0"/>
                <a:cs typeface="Open Sans" panose="020B0606030504020204" pitchFamily="34" charset="0"/>
              </a:rPr>
              <a:t> </a:t>
            </a:r>
            <a:r>
              <a:rPr lang="en-GB" altLang="en-US" sz="1600" dirty="0" err="1">
                <a:ea typeface="Open Sans" panose="020B0606030504020204" pitchFamily="34" charset="0"/>
                <a:cs typeface="Open Sans" panose="020B0606030504020204" pitchFamily="34" charset="0"/>
              </a:rPr>
              <a:t>d'utilisation</a:t>
            </a:r>
            <a:r>
              <a:rPr lang="en-GB" altLang="en-US" sz="1600" dirty="0">
                <a:ea typeface="Open Sans" panose="020B0606030504020204" pitchFamily="34" charset="0"/>
                <a:cs typeface="Open Sans" panose="020B0606030504020204" pitchFamily="34" charset="0"/>
              </a:rPr>
              <a:t> finale, MAED </a:t>
            </a:r>
            <a:r>
              <a:rPr lang="en-GB" altLang="en-US" sz="1600" dirty="0" err="1">
                <a:ea typeface="Open Sans" panose="020B0606030504020204" pitchFamily="34" charset="0"/>
                <a:cs typeface="Open Sans" panose="020B0606030504020204" pitchFamily="34" charset="0"/>
              </a:rPr>
              <a:t>nécessite</a:t>
            </a:r>
            <a:r>
              <a:rPr lang="en-GB" altLang="en-US" sz="1600" dirty="0">
                <a:ea typeface="Open Sans" panose="020B0606030504020204" pitchFamily="34" charset="0"/>
                <a:cs typeface="Open Sans" panose="020B0606030504020204" pitchFamily="34" charset="0"/>
              </a:rPr>
              <a:t> </a:t>
            </a:r>
            <a:r>
              <a:rPr lang="en-GB" altLang="en-US" sz="1600" dirty="0" err="1">
                <a:ea typeface="Open Sans" panose="020B0606030504020204" pitchFamily="34" charset="0"/>
                <a:cs typeface="Open Sans" panose="020B0606030504020204" pitchFamily="34" charset="0"/>
              </a:rPr>
              <a:t>une</a:t>
            </a:r>
            <a:r>
              <a:rPr lang="en-GB" altLang="en-US" sz="1600" dirty="0">
                <a:ea typeface="Open Sans" panose="020B0606030504020204" pitchFamily="34" charset="0"/>
                <a:cs typeface="Open Sans" panose="020B0606030504020204" pitchFamily="34" charset="0"/>
              </a:rPr>
              <a:t> </a:t>
            </a:r>
            <a:r>
              <a:rPr lang="en-GB" altLang="en-US" sz="1600" dirty="0" err="1">
                <a:ea typeface="Open Sans" panose="020B0606030504020204" pitchFamily="34" charset="0"/>
                <a:cs typeface="Open Sans" panose="020B0606030504020204" pitchFamily="34" charset="0"/>
              </a:rPr>
              <a:t>quantité</a:t>
            </a:r>
            <a:r>
              <a:rPr lang="en-GB" altLang="en-US" sz="1600" dirty="0">
                <a:ea typeface="Open Sans" panose="020B0606030504020204" pitchFamily="34" charset="0"/>
                <a:cs typeface="Open Sans" panose="020B0606030504020204" pitchFamily="34" charset="0"/>
              </a:rPr>
              <a:t> </a:t>
            </a:r>
            <a:r>
              <a:rPr lang="en-GB" altLang="en-US" sz="1600" dirty="0" err="1">
                <a:ea typeface="Open Sans" panose="020B0606030504020204" pitchFamily="34" charset="0"/>
                <a:cs typeface="Open Sans" panose="020B0606030504020204" pitchFamily="34" charset="0"/>
              </a:rPr>
              <a:t>considérable</a:t>
            </a:r>
            <a:r>
              <a:rPr lang="en-GB" altLang="en-US" sz="1600" dirty="0">
                <a:ea typeface="Open Sans" panose="020B0606030504020204" pitchFamily="34" charset="0"/>
                <a:cs typeface="Open Sans" panose="020B0606030504020204" pitchFamily="34" charset="0"/>
              </a:rPr>
              <a:t> de données </a:t>
            </a:r>
            <a:r>
              <a:rPr lang="en-GB" altLang="en-US" sz="1600" dirty="0" err="1">
                <a:ea typeface="Open Sans" panose="020B0606030504020204" pitchFamily="34" charset="0"/>
                <a:cs typeface="Open Sans" panose="020B0606030504020204" pitchFamily="34" charset="0"/>
              </a:rPr>
              <a:t>d'entrée</a:t>
            </a:r>
            <a:r>
              <a:rPr lang="en-GB" altLang="en-US" sz="1600" dirty="0">
                <a:ea typeface="Open Sans" panose="020B0606030504020204" pitchFamily="34" charset="0"/>
                <a:cs typeface="Open Sans" panose="020B0606030504020204" pitchFamily="34" charset="0"/>
              </a:rPr>
              <a:t>.</a:t>
            </a:r>
          </a:p>
          <a:p>
            <a:pPr marL="342900" indent="-342900" eaLnBrk="1" hangingPunct="1">
              <a:lnSpc>
                <a:spcPct val="100000"/>
              </a:lnSpc>
              <a:spcAft>
                <a:spcPts val="1200"/>
              </a:spcAft>
            </a:pPr>
            <a:r>
              <a:rPr lang="en-GB" altLang="en-US" sz="1600" dirty="0" err="1">
                <a:ea typeface="Open Sans" panose="020B0606030504020204" pitchFamily="34" charset="0"/>
                <a:cs typeface="Open Sans" panose="020B0606030504020204" pitchFamily="34" charset="0"/>
              </a:rPr>
              <a:t>Liste</a:t>
            </a:r>
            <a:r>
              <a:rPr lang="en-GB" altLang="en-US" sz="1600" dirty="0">
                <a:ea typeface="Open Sans" panose="020B0606030504020204" pitchFamily="34" charset="0"/>
                <a:cs typeface="Open Sans" panose="020B0606030504020204" pitchFamily="34" charset="0"/>
              </a:rPr>
              <a:t> des </a:t>
            </a:r>
            <a:r>
              <a:rPr lang="en-GB" altLang="en-US" sz="1600" dirty="0" err="1">
                <a:ea typeface="Open Sans" panose="020B0606030504020204" pitchFamily="34" charset="0"/>
                <a:cs typeface="Open Sans" panose="020B0606030504020204" pitchFamily="34" charset="0"/>
              </a:rPr>
              <a:t>définitions</a:t>
            </a:r>
            <a:r>
              <a:rPr lang="en-GB" altLang="en-US" sz="1600" dirty="0">
                <a:ea typeface="Open Sans" panose="020B0606030504020204" pitchFamily="34" charset="0"/>
                <a:cs typeface="Open Sans" panose="020B0606030504020204" pitchFamily="34" charset="0"/>
              </a:rPr>
              <a:t> des données </a:t>
            </a:r>
            <a:r>
              <a:rPr lang="en-GB" altLang="en-US" sz="1600" dirty="0" err="1">
                <a:ea typeface="Open Sans" panose="020B0606030504020204" pitchFamily="34" charset="0"/>
                <a:cs typeface="Open Sans" panose="020B0606030504020204" pitchFamily="34" charset="0"/>
              </a:rPr>
              <a:t>d'entrée</a:t>
            </a:r>
            <a:r>
              <a:rPr lang="en-GB" altLang="en-US" sz="1600" dirty="0">
                <a:ea typeface="Open Sans" panose="020B0606030504020204" pitchFamily="34" charset="0"/>
                <a:cs typeface="Open Sans" panose="020B0606030504020204" pitchFamily="34" charset="0"/>
              </a:rPr>
              <a:t> et des </a:t>
            </a:r>
            <a:r>
              <a:rPr lang="en-GB" altLang="en-US" sz="1600" dirty="0" err="1">
                <a:ea typeface="Open Sans" panose="020B0606030504020204" pitchFamily="34" charset="0"/>
                <a:cs typeface="Open Sans" panose="020B0606030504020204" pitchFamily="34" charset="0"/>
              </a:rPr>
              <a:t>unités</a:t>
            </a:r>
            <a:r>
              <a:rPr lang="en-GB" altLang="en-US" sz="1600" dirty="0">
                <a:ea typeface="Open Sans" panose="020B0606030504020204" pitchFamily="34" charset="0"/>
                <a:cs typeface="Open Sans" panose="020B0606030504020204" pitchFamily="34" charset="0"/>
              </a:rPr>
              <a:t> dans le </a:t>
            </a:r>
            <a:r>
              <a:rPr lang="en-GB" altLang="en-US" sz="1600" dirty="0" err="1">
                <a:ea typeface="Open Sans" panose="020B0606030504020204" pitchFamily="34" charset="0"/>
                <a:cs typeface="Open Sans" panose="020B0606030504020204" pitchFamily="34" charset="0"/>
              </a:rPr>
              <a:t>manuel</a:t>
            </a:r>
            <a:r>
              <a:rPr lang="en-GB" altLang="en-US" sz="1600" dirty="0">
                <a:ea typeface="Open Sans" panose="020B0606030504020204" pitchFamily="34" charset="0"/>
                <a:cs typeface="Open Sans" panose="020B0606030504020204" pitchFamily="34" charset="0"/>
              </a:rPr>
              <a:t> de </a:t>
            </a:r>
            <a:r>
              <a:rPr lang="en-GB" altLang="en-US" sz="1600" dirty="0" err="1">
                <a:ea typeface="Open Sans" panose="020B0606030504020204" pitchFamily="34" charset="0"/>
                <a:cs typeface="Open Sans" panose="020B0606030504020204" pitchFamily="34" charset="0"/>
              </a:rPr>
              <a:t>l'utilisateur</a:t>
            </a:r>
            <a:endParaRPr lang="en-GB" altLang="en-US" sz="1600" dirty="0">
              <a:ea typeface="Open Sans" panose="020B0606030504020204" pitchFamily="34" charset="0"/>
              <a:cs typeface="Open Sans" panose="020B0606030504020204" pitchFamily="34" charset="0"/>
            </a:endParaRPr>
          </a:p>
          <a:p>
            <a:pPr marL="342900" indent="-342900" eaLnBrk="1" hangingPunct="1">
              <a:lnSpc>
                <a:spcPct val="100000"/>
              </a:lnSpc>
              <a:spcAft>
                <a:spcPts val="1200"/>
              </a:spcAft>
            </a:pPr>
            <a:r>
              <a:rPr lang="fr-FR" sz="1600" dirty="0">
                <a:latin typeface="Open Sans" panose="020B0606030504020204" pitchFamily="34" charset="0"/>
                <a:ea typeface="Open Sans" panose="020B0606030504020204" pitchFamily="34" charset="0"/>
                <a:cs typeface="Open Sans" panose="020B0606030504020204" pitchFamily="34" charset="0"/>
              </a:rPr>
              <a:t>Supprimer toutes les données lors de la première utilisation du modèle dans votre pays.</a:t>
            </a:r>
          </a:p>
          <a:p>
            <a:pPr marL="342900" indent="-342900" eaLnBrk="1" hangingPunct="1">
              <a:lnSpc>
                <a:spcPct val="100000"/>
              </a:lnSpc>
              <a:spcAft>
                <a:spcPts val="1200"/>
              </a:spcAft>
            </a:pPr>
            <a:r>
              <a:rPr lang="en-GB" altLang="en-US" sz="1600" dirty="0">
                <a:latin typeface="Open Sans" panose="020B0606030504020204" pitchFamily="34" charset="0"/>
                <a:ea typeface="Open Sans" panose="020B0606030504020204" pitchFamily="34" charset="0"/>
                <a:cs typeface="Open Sans" panose="020B0606030504020204" pitchFamily="34" charset="0"/>
              </a:rPr>
              <a:t>Question </a:t>
            </a:r>
            <a:r>
              <a:rPr lang="en-GB" altLang="en-US" sz="1600" dirty="0" err="1">
                <a:latin typeface="Open Sans" panose="020B0606030504020204" pitchFamily="34" charset="0"/>
                <a:ea typeface="Open Sans" panose="020B0606030504020204" pitchFamily="34" charset="0"/>
                <a:cs typeface="Open Sans" panose="020B0606030504020204" pitchFamily="34" charset="0"/>
              </a:rPr>
              <a:t>clé</a:t>
            </a:r>
            <a:r>
              <a:rPr lang="en-GB" altLang="en-US" sz="1600" dirty="0">
                <a:latin typeface="Open Sans" panose="020B0606030504020204" pitchFamily="34" charset="0"/>
                <a:ea typeface="Open Sans" panose="020B0606030504020204" pitchFamily="34" charset="0"/>
                <a:cs typeface="Open Sans" panose="020B0606030504020204" pitchFamily="34" charset="0"/>
              </a:rPr>
              <a:t>: </a:t>
            </a:r>
            <a:r>
              <a:rPr lang="en-GB" altLang="en-US" sz="1600" dirty="0" err="1">
                <a:latin typeface="Open Sans" panose="020B0606030504020204" pitchFamily="34" charset="0"/>
                <a:ea typeface="Open Sans" panose="020B0606030504020204" pitchFamily="34" charset="0"/>
                <a:cs typeface="Open Sans" panose="020B0606030504020204" pitchFamily="34" charset="0"/>
              </a:rPr>
              <a:t>cohérence</a:t>
            </a:r>
            <a:r>
              <a:rPr lang="en-GB" altLang="en-US" sz="1600" dirty="0">
                <a:latin typeface="Open Sans" panose="020B0606030504020204" pitchFamily="34" charset="0"/>
                <a:ea typeface="Open Sans" panose="020B0606030504020204" pitchFamily="34" charset="0"/>
                <a:cs typeface="Open Sans" panose="020B0606030504020204" pitchFamily="34" charset="0"/>
              </a:rPr>
              <a:t> des </a:t>
            </a:r>
            <a:r>
              <a:rPr lang="en-GB" altLang="en-US" sz="1600" dirty="0" err="1">
                <a:latin typeface="Open Sans" panose="020B0606030504020204" pitchFamily="34" charset="0"/>
                <a:ea typeface="Open Sans" panose="020B0606030504020204" pitchFamily="34" charset="0"/>
                <a:cs typeface="Open Sans" panose="020B0606030504020204" pitchFamily="34" charset="0"/>
              </a:rPr>
              <a:t>données</a:t>
            </a:r>
            <a:r>
              <a:rPr lang="en-GB" altLang="en-US" sz="1600" dirty="0">
                <a:latin typeface="Open Sans" panose="020B0606030504020204" pitchFamily="34" charset="0"/>
                <a:ea typeface="Open Sans" panose="020B0606030504020204" pitchFamily="34" charset="0"/>
                <a:cs typeface="Open Sans" panose="020B0606030504020204" pitchFamily="34" charset="0"/>
              </a:rPr>
              <a:t> → Utiliser des </a:t>
            </a:r>
            <a:r>
              <a:rPr lang="en-GB" altLang="en-US" sz="1600" dirty="0" err="1">
                <a:latin typeface="Open Sans" panose="020B0606030504020204" pitchFamily="34" charset="0"/>
                <a:ea typeface="Open Sans" panose="020B0606030504020204" pitchFamily="34" charset="0"/>
                <a:cs typeface="Open Sans" panose="020B0606030504020204" pitchFamily="34" charset="0"/>
              </a:rPr>
              <a:t>fichiers</a:t>
            </a:r>
            <a:r>
              <a:rPr lang="en-GB" altLang="en-US" sz="1600" dirty="0">
                <a:latin typeface="Open Sans" panose="020B0606030504020204" pitchFamily="34" charset="0"/>
                <a:ea typeface="Open Sans" panose="020B0606030504020204" pitchFamily="34" charset="0"/>
                <a:cs typeface="Open Sans" panose="020B0606030504020204" pitchFamily="34" charset="0"/>
              </a:rPr>
              <a:t> </a:t>
            </a:r>
            <a:r>
              <a:rPr lang="en-GB" altLang="en-US" sz="1600" dirty="0" err="1">
                <a:latin typeface="Open Sans" panose="020B0606030504020204" pitchFamily="34" charset="0"/>
                <a:ea typeface="Open Sans" panose="020B0606030504020204" pitchFamily="34" charset="0"/>
                <a:cs typeface="Open Sans" panose="020B0606030504020204" pitchFamily="34" charset="0"/>
              </a:rPr>
              <a:t>distincts</a:t>
            </a:r>
            <a:r>
              <a:rPr lang="en-GB" altLang="en-US" sz="1600" dirty="0">
                <a:latin typeface="Open Sans" panose="020B0606030504020204" pitchFamily="34" charset="0"/>
                <a:ea typeface="Open Sans" panose="020B0606030504020204" pitchFamily="34" charset="0"/>
                <a:cs typeface="Open Sans" panose="020B0606030504020204" pitchFamily="34" charset="0"/>
              </a:rPr>
              <a:t> pour la </a:t>
            </a:r>
            <a:r>
              <a:rPr lang="en-GB" altLang="en-US" sz="1600" dirty="0" err="1">
                <a:latin typeface="Open Sans" panose="020B0606030504020204" pitchFamily="34" charset="0"/>
                <a:ea typeface="Open Sans" panose="020B0606030504020204" pitchFamily="34" charset="0"/>
                <a:cs typeface="Open Sans" panose="020B0606030504020204" pitchFamily="34" charset="0"/>
              </a:rPr>
              <a:t>préparation</a:t>
            </a:r>
            <a:r>
              <a:rPr lang="en-GB" altLang="en-US" sz="1600" dirty="0">
                <a:latin typeface="Open Sans" panose="020B0606030504020204" pitchFamily="34" charset="0"/>
                <a:ea typeface="Open Sans" panose="020B0606030504020204" pitchFamily="34" charset="0"/>
                <a:cs typeface="Open Sans" panose="020B0606030504020204" pitchFamily="34" charset="0"/>
              </a:rPr>
              <a:t> des </a:t>
            </a:r>
            <a:r>
              <a:rPr lang="en-GB" altLang="en-US" sz="1600" dirty="0" err="1">
                <a:latin typeface="Open Sans" panose="020B0606030504020204" pitchFamily="34" charset="0"/>
                <a:ea typeface="Open Sans" panose="020B0606030504020204" pitchFamily="34" charset="0"/>
                <a:cs typeface="Open Sans" panose="020B0606030504020204" pitchFamily="34" charset="0"/>
              </a:rPr>
              <a:t>données</a:t>
            </a:r>
            <a:r>
              <a:rPr lang="en-GB" altLang="en-US" sz="1600" dirty="0">
                <a:latin typeface="Open Sans" panose="020B0606030504020204" pitchFamily="34" charset="0"/>
                <a:ea typeface="Open Sans" panose="020B0606030504020204" pitchFamily="34" charset="0"/>
                <a:cs typeface="Open Sans" panose="020B0606030504020204" pitchFamily="34" charset="0"/>
              </a:rPr>
              <a:t> </a:t>
            </a:r>
            <a:r>
              <a:rPr lang="en-GB" altLang="en-US" sz="1600" dirty="0" err="1">
                <a:latin typeface="Open Sans" panose="020B0606030504020204" pitchFamily="34" charset="0"/>
                <a:ea typeface="Open Sans" panose="020B0606030504020204" pitchFamily="34" charset="0"/>
                <a:cs typeface="Open Sans" panose="020B0606030504020204" pitchFamily="34" charset="0"/>
              </a:rPr>
              <a:t>d'entrée</a:t>
            </a:r>
            <a:endParaRPr lang="en-GB" altLang="en-US"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eaLnBrk="1" hangingPunct="1">
              <a:lnSpc>
                <a:spcPct val="100000"/>
              </a:lnSpc>
              <a:spcAft>
                <a:spcPts val="1200"/>
              </a:spcAft>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3</a:t>
            </a:fld>
            <a:endParaRPr lang="en-US" altLang="en-US" sz="1400" b="1">
              <a:solidFill>
                <a:schemeClr val="bg1"/>
              </a:solidFill>
              <a:latin typeface="Open Sans ExtraBold"/>
              <a:ea typeface="Open Sans ExtraBold"/>
              <a:cs typeface="Open Sans ExtraBold"/>
            </a:endParaRPr>
          </a:p>
        </p:txBody>
      </p:sp>
      <p:sp>
        <p:nvSpPr>
          <p:cNvPr id="24" name="Google Shape;113;p16">
            <a:extLst>
              <a:ext uri="{FF2B5EF4-FFF2-40B4-BE49-F238E27FC236}">
                <a16:creationId xmlns:a16="http://schemas.microsoft.com/office/drawing/2014/main" id="{BD052431-641E-1D48-935A-CEC66F721803}"/>
              </a:ext>
            </a:extLst>
          </p:cNvPr>
          <p:cNvSpPr>
            <a:spLocks noGrp="1" noChangeArrowheads="1"/>
          </p:cNvSpPr>
          <p:nvPr>
            <p:ph type="title"/>
          </p:nvPr>
        </p:nvSpPr>
        <p:spPr>
          <a:xfrm>
            <a:off x="888725" y="208060"/>
            <a:ext cx="8611144" cy="1343491"/>
          </a:xfrm>
        </p:spPr>
        <p:txBody>
          <a:bodyPr lIns="121900" tIns="121900" rIns="121900" bIns="121900"/>
          <a:lstStyle/>
          <a:p>
            <a:pPr eaLnBrk="1" hangingPunct="1"/>
            <a:r>
              <a:rPr lang="en-GB" altLang="en-US" dirty="0">
                <a:latin typeface="Open Sans"/>
              </a:rPr>
              <a:t>Session 8.1 Vue d'ensemble des données </a:t>
            </a:r>
            <a:r>
              <a:rPr lang="en-GB" altLang="en-US" dirty="0" err="1">
                <a:latin typeface="Open Sans"/>
              </a:rPr>
              <a:t>d'entrée</a:t>
            </a:r>
            <a:r>
              <a:rPr lang="en-GB" altLang="en-US" dirty="0">
                <a:latin typeface="Open Sans"/>
              </a:rPr>
              <a:t> de MAED</a:t>
            </a:r>
          </a:p>
        </p:txBody>
      </p:sp>
      <p:grpSp>
        <p:nvGrpSpPr>
          <p:cNvPr id="3" name="Group 2">
            <a:extLst>
              <a:ext uri="{FF2B5EF4-FFF2-40B4-BE49-F238E27FC236}">
                <a16:creationId xmlns:a16="http://schemas.microsoft.com/office/drawing/2014/main" id="{F9E4E7BB-CDF6-CC46-86B8-60669B8CD81D}"/>
              </a:ext>
            </a:extLst>
          </p:cNvPr>
          <p:cNvGrpSpPr/>
          <p:nvPr/>
        </p:nvGrpSpPr>
        <p:grpSpPr>
          <a:xfrm>
            <a:off x="7920972" y="1459019"/>
            <a:ext cx="3330606" cy="4676191"/>
            <a:chOff x="7920972" y="1302003"/>
            <a:chExt cx="3330606" cy="4676191"/>
          </a:xfrm>
        </p:grpSpPr>
        <p:pic>
          <p:nvPicPr>
            <p:cNvPr id="17" name="Picture 16" descr="Screen Clipping">
              <a:extLst>
                <a:ext uri="{FF2B5EF4-FFF2-40B4-BE49-F238E27FC236}">
                  <a16:creationId xmlns:a16="http://schemas.microsoft.com/office/drawing/2014/main" id="{7D54F6DD-0F40-CF4F-A152-D7011CAED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972" y="1302003"/>
              <a:ext cx="3330606" cy="4676191"/>
            </a:xfrm>
            <a:prstGeom prst="rect">
              <a:avLst/>
            </a:prstGeom>
          </p:spPr>
        </p:pic>
        <p:pic>
          <p:nvPicPr>
            <p:cNvPr id="2" name="Picture 1">
              <a:extLst>
                <a:ext uri="{FF2B5EF4-FFF2-40B4-BE49-F238E27FC236}">
                  <a16:creationId xmlns:a16="http://schemas.microsoft.com/office/drawing/2014/main" id="{79AABE7E-8549-B64B-939A-77747BCAF837}"/>
                </a:ext>
              </a:extLst>
            </p:cNvPr>
            <p:cNvPicPr>
              <a:picLocks noChangeAspect="1"/>
            </p:cNvPicPr>
            <p:nvPr/>
          </p:nvPicPr>
          <p:blipFill>
            <a:blip r:embed="rId4"/>
            <a:stretch>
              <a:fillRect/>
            </a:stretch>
          </p:blipFill>
          <p:spPr>
            <a:xfrm>
              <a:off x="8110755" y="2531428"/>
              <a:ext cx="1039144" cy="415965"/>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A53FF1C-38D3-D64E-9CE5-861BD1FC2F0B}"/>
              </a:ext>
            </a:extLst>
          </p:cNvPr>
          <p:cNvGraphicFramePr>
            <a:graphicFrameLocks noGrp="1"/>
          </p:cNvGraphicFramePr>
          <p:nvPr>
            <p:extLst>
              <p:ext uri="{D42A27DB-BD31-4B8C-83A1-F6EECF244321}">
                <p14:modId xmlns:p14="http://schemas.microsoft.com/office/powerpoint/2010/main" val="564366113"/>
              </p:ext>
            </p:extLst>
          </p:nvPr>
        </p:nvGraphicFramePr>
        <p:xfrm>
          <a:off x="915764" y="2313167"/>
          <a:ext cx="10448457" cy="2621280"/>
        </p:xfrm>
        <a:graphic>
          <a:graphicData uri="http://schemas.openxmlformats.org/drawingml/2006/table">
            <a:tbl>
              <a:tblPr firstRow="1" bandRow="1">
                <a:tableStyleId>{2D5ABB26-0587-4C30-8999-92F81FD0307C}</a:tableStyleId>
              </a:tblPr>
              <a:tblGrid>
                <a:gridCol w="2322500">
                  <a:extLst>
                    <a:ext uri="{9D8B030D-6E8A-4147-A177-3AD203B41FA5}">
                      <a16:colId xmlns:a16="http://schemas.microsoft.com/office/drawing/2014/main" val="819556766"/>
                    </a:ext>
                  </a:extLst>
                </a:gridCol>
                <a:gridCol w="2547257">
                  <a:extLst>
                    <a:ext uri="{9D8B030D-6E8A-4147-A177-3AD203B41FA5}">
                      <a16:colId xmlns:a16="http://schemas.microsoft.com/office/drawing/2014/main" val="2682436284"/>
                    </a:ext>
                  </a:extLst>
                </a:gridCol>
                <a:gridCol w="2198914">
                  <a:extLst>
                    <a:ext uri="{9D8B030D-6E8A-4147-A177-3AD203B41FA5}">
                      <a16:colId xmlns:a16="http://schemas.microsoft.com/office/drawing/2014/main" val="3909410142"/>
                    </a:ext>
                  </a:extLst>
                </a:gridCol>
                <a:gridCol w="3379786">
                  <a:extLst>
                    <a:ext uri="{9D8B030D-6E8A-4147-A177-3AD203B41FA5}">
                      <a16:colId xmlns:a16="http://schemas.microsoft.com/office/drawing/2014/main" val="714672957"/>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333333"/>
                        </a:buClr>
                        <a:buSzPts val="1600"/>
                        <a:buFontTx/>
                        <a:buNone/>
                        <a:tabLst/>
                        <a:defRPr/>
                      </a:pPr>
                      <a:r>
                        <a:rPr lang="en-GB" altLang="en-US" sz="1600" b="0" i="0" kern="1200" dirty="0">
                          <a:solidFill>
                            <a:schemeClr val="tx1"/>
                          </a:solidFill>
                          <a:latin typeface="Open Sans Light"/>
                          <a:ea typeface="Open Sans Light" panose="020B0306030504020204" pitchFamily="34" charset="0"/>
                          <a:cs typeface="Open Sans Light" panose="020B0306030504020204" pitchFamily="34" charset="0"/>
                        </a:rPr>
                        <a:t>Données </a:t>
                      </a:r>
                      <a:r>
                        <a:rPr lang="en-GB" altLang="en-US" sz="1600" b="0" i="0" kern="1200" dirty="0" err="1">
                          <a:solidFill>
                            <a:schemeClr val="tx1"/>
                          </a:solidFill>
                          <a:latin typeface="Open Sans Light"/>
                          <a:ea typeface="Open Sans Light" panose="020B0306030504020204" pitchFamily="34" charset="0"/>
                          <a:cs typeface="Open Sans Light" panose="020B0306030504020204" pitchFamily="34" charset="0"/>
                        </a:rPr>
                        <a:t>statistiques</a:t>
                      </a:r>
                      <a:r>
                        <a:rPr lang="en-GB" altLang="en-US" sz="1600" b="0" i="0" kern="1200" dirty="0">
                          <a:solidFill>
                            <a:schemeClr val="tx1"/>
                          </a:solidFill>
                          <a:latin typeface="Open Sans Light"/>
                          <a:ea typeface="Open Sans Light" panose="020B0306030504020204" pitchFamily="34" charset="0"/>
                          <a:cs typeface="Open Sans Light" panose="020B0306030504020204" pitchFamily="34" charset="0"/>
                        </a:rPr>
                        <a:t> générales</a:t>
                      </a:r>
                    </a:p>
                  </a:txBody>
                  <a:tcPr>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
                          <a:srgbClr val="333333"/>
                        </a:buClr>
                        <a:buSzPts val="1600"/>
                        <a:buFontTx/>
                        <a:buNone/>
                      </a:pPr>
                      <a:r>
                        <a:rPr lang="en-GB" altLang="en-US" sz="1600" b="0" i="0" kern="1200" dirty="0">
                          <a:solidFill>
                            <a:schemeClr val="tx1"/>
                          </a:solidFill>
                          <a:latin typeface="Open Sans Light"/>
                          <a:ea typeface="Open Sans Light" panose="020B0306030504020204" pitchFamily="34" charset="0"/>
                          <a:cs typeface="Open Sans Light" panose="020B0306030504020204" pitchFamily="34" charset="0"/>
                        </a:rPr>
                        <a:t>Données nécessitant </a:t>
                      </a:r>
                      <a:br>
                        <a:rPr lang="en-GB" altLang="en-US" sz="1600" b="0" i="0" kern="1200" dirty="0">
                          <a:solidFill>
                            <a:srgbClr val="000000"/>
                          </a:solidFill>
                          <a:latin typeface="Open Sans Light"/>
                          <a:ea typeface="Open Sans Light" panose="020B0306030504020204" pitchFamily="34" charset="0"/>
                          <a:cs typeface="Open Sans Light" panose="020B0306030504020204" pitchFamily="34" charset="0"/>
                        </a:rPr>
                      </a:br>
                      <a:r>
                        <a:rPr lang="en-GB" altLang="en-US" sz="1600" b="0" i="0" kern="1200" dirty="0">
                          <a:solidFill>
                            <a:schemeClr val="tx1"/>
                          </a:solidFill>
                          <a:latin typeface="Open Sans Light"/>
                          <a:ea typeface="Open Sans Light" panose="020B0306030504020204" pitchFamily="34" charset="0"/>
                          <a:cs typeface="Open Sans Light" panose="020B0306030504020204" pitchFamily="34" charset="0"/>
                        </a:rPr>
                        <a:t>l'analyse</a:t>
                      </a:r>
                    </a:p>
                  </a:txBody>
                  <a:tcPr>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
                          <a:srgbClr val="333333"/>
                        </a:buClr>
                        <a:buSzPts val="1600"/>
                        <a:buFontTx/>
                        <a:buNone/>
                      </a:pPr>
                      <a:r>
                        <a:rPr lang="en-GB" sz="1600" b="0" i="0" kern="1200" dirty="0">
                          <a:solidFill>
                            <a:schemeClr val="tx1"/>
                          </a:solidFill>
                          <a:latin typeface="Open Sans Light"/>
                          <a:ea typeface="Open Sans Light" panose="020B0306030504020204" pitchFamily="34" charset="0"/>
                          <a:cs typeface="Open Sans Light" panose="020B0306030504020204" pitchFamily="34" charset="0"/>
                        </a:rPr>
                        <a:t>Données qui peuvent </a:t>
                      </a:r>
                      <a:br>
                        <a:rPr lang="en-GB" sz="1600" b="0" i="0" kern="1200" dirty="0">
                          <a:solidFill>
                            <a:srgbClr val="000000"/>
                          </a:solidFill>
                          <a:latin typeface="Open Sans Light"/>
                          <a:ea typeface="Open Sans Light" panose="020B0306030504020204" pitchFamily="34" charset="0"/>
                          <a:cs typeface="Open Sans Light" panose="020B0306030504020204" pitchFamily="34" charset="0"/>
                        </a:rPr>
                      </a:br>
                      <a:r>
                        <a:rPr lang="en-GB" sz="1600" b="0" i="0" kern="1200" dirty="0" err="1">
                          <a:solidFill>
                            <a:schemeClr val="tx1"/>
                          </a:solidFill>
                          <a:latin typeface="Open Sans Light"/>
                          <a:ea typeface="Open Sans Light" panose="020B0306030504020204" pitchFamily="34" charset="0"/>
                          <a:cs typeface="Open Sans Light" panose="020B0306030504020204" pitchFamily="34" charset="0"/>
                        </a:rPr>
                        <a:t>être</a:t>
                      </a:r>
                      <a:r>
                        <a:rPr lang="en-GB" sz="1600" b="0" i="0" kern="1200" dirty="0">
                          <a:solidFill>
                            <a:schemeClr val="tx1"/>
                          </a:solidFill>
                          <a:latin typeface="Open Sans Light"/>
                          <a:ea typeface="Open Sans Light" panose="020B0306030504020204" pitchFamily="34" charset="0"/>
                          <a:cs typeface="Open Sans Light" panose="020B0306030504020204" pitchFamily="34" charset="0"/>
                        </a:rPr>
                        <a:t> </a:t>
                      </a:r>
                      <a:r>
                        <a:rPr lang="en-GB" sz="1600" b="0" i="0" kern="1200" dirty="0" err="1">
                          <a:solidFill>
                            <a:schemeClr val="tx1"/>
                          </a:solidFill>
                          <a:latin typeface="Open Sans Light"/>
                          <a:ea typeface="Open Sans Light" panose="020B0306030504020204" pitchFamily="34" charset="0"/>
                          <a:cs typeface="Open Sans Light" panose="020B0306030504020204" pitchFamily="34" charset="0"/>
                        </a:rPr>
                        <a:t>calculées</a:t>
                      </a:r>
                      <a:endParaRPr lang="en-GB" sz="1600" b="0" i="0" kern="1200" dirty="0">
                        <a:solidFill>
                          <a:schemeClr val="tx1"/>
                        </a:solidFill>
                        <a:latin typeface="Open Sans Light"/>
                        <a:ea typeface="Open Sans Light" panose="020B0306030504020204" pitchFamily="34" charset="0"/>
                        <a:cs typeface="Open Sans Light" panose="020B0306030504020204" pitchFamily="34" charset="0"/>
                      </a:endParaRPr>
                    </a:p>
                  </a:txBody>
                  <a:tcPr>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
                          <a:srgbClr val="333333"/>
                        </a:buClr>
                        <a:buSzPts val="1600"/>
                        <a:buFontTx/>
                        <a:buNone/>
                      </a:pPr>
                      <a:r>
                        <a:rPr lang="en-GB" sz="1600" b="0" i="0" kern="1200" dirty="0">
                          <a:solidFill>
                            <a:schemeClr val="tx1"/>
                          </a:solidFill>
                          <a:latin typeface="Open Sans Light"/>
                          <a:ea typeface="Open Sans Light" panose="020B0306030504020204" pitchFamily="34" charset="0"/>
                          <a:cs typeface="Open Sans Light" panose="020B0306030504020204" pitchFamily="34" charset="0"/>
                        </a:rPr>
                        <a:t>Les données qui reposent </a:t>
                      </a:r>
                      <a:br>
                        <a:rPr lang="en-GB" sz="1600" b="0" i="0" kern="1200" dirty="0">
                          <a:solidFill>
                            <a:srgbClr val="000000"/>
                          </a:solidFill>
                          <a:latin typeface="Open Sans Light"/>
                          <a:ea typeface="Open Sans Light" panose="020B0306030504020204" pitchFamily="34" charset="0"/>
                          <a:cs typeface="Open Sans Light" panose="020B0306030504020204" pitchFamily="34" charset="0"/>
                        </a:rPr>
                      </a:br>
                      <a:r>
                        <a:rPr lang="en-GB" sz="1600" b="0" i="0" kern="1200" dirty="0">
                          <a:solidFill>
                            <a:schemeClr val="tx1"/>
                          </a:solidFill>
                          <a:latin typeface="Open Sans Light"/>
                          <a:ea typeface="Open Sans Light" panose="020B0306030504020204" pitchFamily="34" charset="0"/>
                          <a:cs typeface="Open Sans Light" panose="020B0306030504020204" pitchFamily="34" charset="0"/>
                        </a:rPr>
                        <a:t>sur des hypothèses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8011313"/>
                  </a:ext>
                </a:extLst>
              </a:tr>
              <a:tr h="370840">
                <a:tc>
                  <a:txBody>
                    <a:bodyPr/>
                    <a:lstStyle/>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600" b="0" i="0" kern="1200" dirty="0">
                          <a:solidFill>
                            <a:schemeClr val="tx1"/>
                          </a:solidFill>
                          <a:latin typeface="Open Sans Light"/>
                          <a:ea typeface="Open Sans Light" panose="020B0306030504020204" pitchFamily="34" charset="0"/>
                          <a:cs typeface="Open Sans Light" panose="020B0306030504020204" pitchFamily="34" charset="0"/>
                        </a:rPr>
                        <a:t>PIB et structure du PIB</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600" b="0" i="0" kern="1200" dirty="0">
                          <a:solidFill>
                            <a:schemeClr val="tx1"/>
                          </a:solidFill>
                          <a:latin typeface="Open Sans Light"/>
                          <a:ea typeface="Open Sans Light" panose="020B0306030504020204" pitchFamily="34" charset="0"/>
                          <a:cs typeface="Open Sans Light" panose="020B0306030504020204" pitchFamily="34" charset="0"/>
                        </a:rPr>
                        <a:t>Données démographiques</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600" b="0" i="0" kern="1200" dirty="0">
                          <a:solidFill>
                            <a:schemeClr val="tx1"/>
                          </a:solidFill>
                          <a:latin typeface="Open Sans Light"/>
                          <a:ea typeface="Open Sans Light" panose="020B0306030504020204" pitchFamily="34" charset="0"/>
                          <a:cs typeface="Open Sans Light" panose="020B0306030504020204" pitchFamily="34" charset="0"/>
                        </a:rPr>
                        <a:t>Possession de </a:t>
                      </a:r>
                      <a:r>
                        <a:rPr lang="en-GB" altLang="en-US" sz="1600" b="0" i="0" kern="1200" dirty="0" err="1">
                          <a:solidFill>
                            <a:schemeClr val="tx1"/>
                          </a:solidFill>
                          <a:latin typeface="Open Sans Light"/>
                          <a:ea typeface="Open Sans Light" panose="020B0306030504020204" pitchFamily="34" charset="0"/>
                          <a:cs typeface="Open Sans Light" panose="020B0306030504020204" pitchFamily="34" charset="0"/>
                        </a:rPr>
                        <a:t>voitures</a:t>
                      </a:r>
                      <a:r>
                        <a:rPr lang="en-GB" altLang="en-US" sz="1600" b="0" i="0" kern="1200" dirty="0">
                          <a:solidFill>
                            <a:schemeClr val="tx1"/>
                          </a:solidFill>
                          <a:latin typeface="Open Sans Light"/>
                          <a:ea typeface="Open Sans Light" panose="020B0306030504020204" pitchFamily="34" charset="0"/>
                          <a:cs typeface="Open Sans Light" panose="020B0306030504020204" pitchFamily="34" charset="0"/>
                        </a:rPr>
                        <a:t> </a:t>
                      </a:r>
                      <a:r>
                        <a:rPr lang="en-GB" altLang="en-US" sz="1600" b="0" i="0" kern="1200" dirty="0" err="1">
                          <a:solidFill>
                            <a:schemeClr val="tx1"/>
                          </a:solidFill>
                          <a:latin typeface="Open Sans Light"/>
                          <a:ea typeface="Open Sans Light" panose="020B0306030504020204" pitchFamily="34" charset="0"/>
                          <a:cs typeface="Open Sans Light" panose="020B0306030504020204" pitchFamily="34" charset="0"/>
                        </a:rPr>
                        <a:t>particulières</a:t>
                      </a:r>
                      <a:endParaRPr lang="en-GB" altLang="en-US" sz="1600" b="0" i="0" kern="1200" dirty="0">
                        <a:solidFill>
                          <a:schemeClr val="tx1"/>
                        </a:solidFill>
                        <a:latin typeface="Open Sans Light"/>
                        <a:ea typeface="Open Sans Light" panose="020B0306030504020204" pitchFamily="34" charset="0"/>
                        <a:cs typeface="Open Sans Light" panose="020B0306030504020204" pitchFamily="34" charset="0"/>
                      </a:endParaRP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600" b="0" i="0" kern="1200" dirty="0" err="1">
                          <a:solidFill>
                            <a:schemeClr val="tx1"/>
                          </a:solidFill>
                          <a:latin typeface="Open Sans Light"/>
                          <a:ea typeface="Open Sans Light" panose="020B0306030504020204" pitchFamily="34" charset="0"/>
                          <a:cs typeface="Open Sans Light" panose="020B0306030504020204" pitchFamily="34" charset="0"/>
                        </a:rPr>
                        <a:t>Nombre</a:t>
                      </a:r>
                      <a:r>
                        <a:rPr lang="en-GB" altLang="en-US" sz="1600" b="0" i="0" kern="1200" dirty="0">
                          <a:solidFill>
                            <a:schemeClr val="tx1"/>
                          </a:solidFill>
                          <a:latin typeface="Open Sans Light"/>
                          <a:ea typeface="Open Sans Light" panose="020B0306030504020204" pitchFamily="34" charset="0"/>
                          <a:cs typeface="Open Sans Light" panose="020B0306030504020204" pitchFamily="34" charset="0"/>
                        </a:rPr>
                        <a:t> de </a:t>
                      </a:r>
                      <a:r>
                        <a:rPr lang="en-GB" altLang="en-US" sz="1600" b="0" i="0" kern="1200" dirty="0" err="1">
                          <a:solidFill>
                            <a:schemeClr val="tx1"/>
                          </a:solidFill>
                          <a:latin typeface="Open Sans Light"/>
                          <a:ea typeface="Open Sans Light" panose="020B0306030504020204" pitchFamily="34" charset="0"/>
                          <a:cs typeface="Open Sans Light" panose="020B0306030504020204" pitchFamily="34" charset="0"/>
                        </a:rPr>
                        <a:t>logements</a:t>
                      </a:r>
                      <a:r>
                        <a:rPr lang="en-GB" altLang="en-US" sz="1600" b="0" i="0" kern="1200" dirty="0">
                          <a:solidFill>
                            <a:schemeClr val="tx1"/>
                          </a:solidFill>
                          <a:latin typeface="Open Sans Light"/>
                          <a:ea typeface="Open Sans Light" panose="020B0306030504020204" pitchFamily="34" charset="0"/>
                          <a:cs typeface="Open Sans Light" panose="020B0306030504020204" pitchFamily="34" charset="0"/>
                        </a:rPr>
                        <a:t> </a:t>
                      </a:r>
                    </a:p>
                  </a:txBody>
                  <a:tcPr>
                    <a:lnT w="12700" cap="flat" cmpd="sng" algn="ctr">
                      <a:solidFill>
                        <a:schemeClr val="tx1"/>
                      </a:solidFill>
                      <a:prstDash val="solid"/>
                      <a:round/>
                      <a:headEnd type="none" w="med" len="med"/>
                      <a:tailEnd type="none" w="med" len="med"/>
                    </a:lnT>
                  </a:tcPr>
                </a:tc>
                <a:tc>
                  <a:txBody>
                    <a:bodyPr/>
                    <a:lstStyle/>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600" b="0" i="0" kern="1200" dirty="0">
                          <a:solidFill>
                            <a:schemeClr val="tx1"/>
                          </a:solidFill>
                          <a:latin typeface="Open Sans Light"/>
                          <a:ea typeface="Open Sans Light" panose="020B0306030504020204" pitchFamily="34" charset="0"/>
                          <a:cs typeface="Open Sans Light" panose="020B0306030504020204" pitchFamily="34" charset="0"/>
                        </a:rPr>
                        <a:t>Bilan énergétique par utilisation finale sectorielle</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600" b="0" i="0" kern="12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Rendement</a:t>
                      </a:r>
                      <a:r>
                        <a:rPr lang="en-GB" altLang="en-US" sz="1600" b="0" i="0" kern="12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altLang="en-US" sz="16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des processus et des équipements</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6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Facteurs de charge des modes de transport</a:t>
                      </a:r>
                    </a:p>
                  </a:txBody>
                  <a:tcPr>
                    <a:lnT w="12700" cap="flat" cmpd="sng" algn="ctr">
                      <a:solidFill>
                        <a:schemeClr val="tx1"/>
                      </a:solidFill>
                      <a:prstDash val="solid"/>
                      <a:round/>
                      <a:headEnd type="none" w="med" len="med"/>
                      <a:tailEnd type="none" w="med" len="med"/>
                    </a:lnT>
                  </a:tcPr>
                </a:tc>
                <a:tc>
                  <a:txBody>
                    <a:bodyPr/>
                    <a:lstStyle/>
                    <a:p>
                      <a:pPr marL="342900" marR="0" lvl="0" indent="-342900" algn="l" defTabSz="914400" rtl="0" eaLnBrk="1" fontAlgn="auto" latinLnBrk="0" hangingPunct="1">
                        <a:lnSpc>
                          <a:spcPct val="100000"/>
                        </a:lnSpc>
                        <a:spcBef>
                          <a:spcPts val="0"/>
                        </a:spcBef>
                        <a:spcAft>
                          <a:spcPts val="0"/>
                        </a:spcAft>
                        <a:buClr>
                          <a:srgbClr val="333333"/>
                        </a:buClr>
                        <a:buSzPts val="1600"/>
                        <a:buFont typeface="Arial" panose="020B0604020202020204" pitchFamily="34" charset="0"/>
                        <a:buChar char="•"/>
                        <a:tabLst/>
                        <a:defRPr/>
                      </a:pPr>
                      <a:r>
                        <a:rPr lang="fr-FR" sz="1600" b="0" i="0" kern="1200" dirty="0">
                          <a:solidFill>
                            <a:schemeClr val="tx1"/>
                          </a:solidFill>
                          <a:latin typeface="Open Sans Light"/>
                          <a:ea typeface="Open Sans Light" panose="020B0306030504020204" pitchFamily="34" charset="0"/>
                          <a:cs typeface="Open Sans Light" panose="020B0306030504020204" pitchFamily="34" charset="0"/>
                        </a:rPr>
                        <a:t>Intensités énergétiques des processus spécifiques</a:t>
                      </a:r>
                    </a:p>
                    <a:p>
                      <a:pPr marL="342900" marR="0" lvl="0" indent="-342900" algn="l" defTabSz="914400" rtl="0" eaLnBrk="1" fontAlgn="auto" latinLnBrk="0" hangingPunct="1">
                        <a:lnSpc>
                          <a:spcPct val="100000"/>
                        </a:lnSpc>
                        <a:spcBef>
                          <a:spcPts val="0"/>
                        </a:spcBef>
                        <a:spcAft>
                          <a:spcPts val="0"/>
                        </a:spcAft>
                        <a:buClr>
                          <a:srgbClr val="333333"/>
                        </a:buClr>
                        <a:buSzPts val="1600"/>
                        <a:buFont typeface="Arial" panose="020B0604020202020204" pitchFamily="34" charset="0"/>
                        <a:buChar char="•"/>
                        <a:tabLst/>
                        <a:defRPr/>
                      </a:pPr>
                      <a:r>
                        <a:rPr lang="en-GB" sz="1600" b="0" i="0" kern="1200" dirty="0">
                          <a:solidFill>
                            <a:schemeClr val="tx1"/>
                          </a:solidFill>
                          <a:latin typeface="Open Sans Light"/>
                          <a:ea typeface="Open Sans Light" panose="020B0306030504020204" pitchFamily="34" charset="0"/>
                          <a:cs typeface="Open Sans Light" panose="020B0306030504020204" pitchFamily="34" charset="0"/>
                        </a:rPr>
                        <a:t>Taille des ménages par type de logement</a:t>
                      </a:r>
                    </a:p>
                    <a:p>
                      <a:pPr marL="342900" marR="0" lvl="0" indent="-342900" algn="l" defTabSz="914400" rtl="0" eaLnBrk="1" fontAlgn="auto" latinLnBrk="0" hangingPunct="1">
                        <a:lnSpc>
                          <a:spcPct val="100000"/>
                        </a:lnSpc>
                        <a:spcBef>
                          <a:spcPts val="0"/>
                        </a:spcBef>
                        <a:spcAft>
                          <a:spcPts val="0"/>
                        </a:spcAft>
                        <a:buClr>
                          <a:srgbClr val="333333"/>
                        </a:buClr>
                        <a:buSzPts val="1600"/>
                        <a:buFont typeface="Arial" panose="020B0604020202020204" pitchFamily="34" charset="0"/>
                        <a:buChar char="•"/>
                        <a:tabLst/>
                        <a:defRPr/>
                      </a:pPr>
                      <a:r>
                        <a:rPr lang="en-GB" sz="1600" b="0" i="0" kern="1200" dirty="0">
                          <a:solidFill>
                            <a:schemeClr val="tx1"/>
                          </a:solidFill>
                          <a:latin typeface="Open Sans Light"/>
                          <a:ea typeface="Open Sans Light" panose="020B0306030504020204" pitchFamily="34" charset="0"/>
                          <a:cs typeface="Open Sans Light" panose="020B0306030504020204" pitchFamily="34" charset="0"/>
                        </a:rPr>
                        <a:t>Mobilité de la population</a:t>
                      </a:r>
                    </a:p>
                  </a:txBody>
                  <a:tcPr>
                    <a:lnT w="12700" cap="flat" cmpd="sng" algn="ctr">
                      <a:solidFill>
                        <a:schemeClr val="tx1"/>
                      </a:solidFill>
                      <a:prstDash val="solid"/>
                      <a:round/>
                      <a:headEnd type="none" w="med" len="med"/>
                      <a:tailEnd type="none" w="med" len="med"/>
                    </a:lnT>
                  </a:tcPr>
                </a:tc>
                <a:tc>
                  <a:txBody>
                    <a:bodyPr/>
                    <a:lstStyle/>
                    <a:p>
                      <a:pPr lvl="0"/>
                      <a:r>
                        <a:rPr lang="en-GB" sz="1600" b="0" i="0" dirty="0">
                          <a:latin typeface="Open Sans Light" panose="020B0306030504020204" pitchFamily="34" charset="0"/>
                          <a:ea typeface="Open Sans Light" panose="020B0306030504020204" pitchFamily="34" charset="0"/>
                          <a:cs typeface="Open Sans Light" panose="020B0306030504020204" pitchFamily="34" charset="0"/>
                        </a:rPr>
                        <a:t>Hypothèses </a:t>
                      </a:r>
                      <a:r>
                        <a:rPr lang="en-GB" sz="1600" b="0" i="0" dirty="0" err="1">
                          <a:latin typeface="Open Sans Light" panose="020B0306030504020204" pitchFamily="34" charset="0"/>
                          <a:ea typeface="Open Sans Light" panose="020B0306030504020204" pitchFamily="34" charset="0"/>
                          <a:cs typeface="Open Sans Light" panose="020B0306030504020204" pitchFamily="34" charset="0"/>
                        </a:rPr>
                        <a:t>basées</a:t>
                      </a:r>
                      <a:r>
                        <a:rPr lang="en-GB" sz="1600" b="0" i="0" dirty="0">
                          <a:latin typeface="Open Sans Light" panose="020B0306030504020204" pitchFamily="34" charset="0"/>
                          <a:ea typeface="Open Sans Light" panose="020B0306030504020204" pitchFamily="34" charset="0"/>
                          <a:cs typeface="Open Sans Light" panose="020B0306030504020204" pitchFamily="34" charset="0"/>
                        </a:rPr>
                        <a:t> sur: </a:t>
                      </a:r>
                      <a:r>
                        <a:rPr lang="en-GB" sz="1600" b="0" i="0" dirty="0" err="1">
                          <a:latin typeface="Open Sans Light" panose="020B0306030504020204" pitchFamily="34" charset="0"/>
                          <a:ea typeface="Open Sans Light" panose="020B0306030504020204" pitchFamily="34" charset="0"/>
                          <a:cs typeface="Open Sans Light" panose="020B0306030504020204" pitchFamily="34" charset="0"/>
                        </a:rPr>
                        <a:t>Enquêtes</a:t>
                      </a:r>
                      <a:r>
                        <a:rPr lang="en-GB" sz="1600" b="0" i="0" dirty="0">
                          <a:latin typeface="Open Sans Light" panose="020B0306030504020204" pitchFamily="34" charset="0"/>
                          <a:ea typeface="Open Sans Light" panose="020B0306030504020204" pitchFamily="34" charset="0"/>
                          <a:cs typeface="Open Sans Light" panose="020B0306030504020204" pitchFamily="34" charset="0"/>
                        </a:rPr>
                        <a:t>, Mesures directes, Jugement d'experts</a:t>
                      </a:r>
                    </a:p>
                    <a:p>
                      <a:pPr marL="285750" lvl="0" indent="-285750">
                        <a:buFont typeface="Arial" panose="020B0604020202020204" pitchFamily="34" charset="0"/>
                        <a:buChar char="•"/>
                      </a:pPr>
                      <a:r>
                        <a:rPr lang="en-GB" sz="1600" b="0" i="0" dirty="0">
                          <a:latin typeface="Open Sans Light" panose="020B0306030504020204" pitchFamily="34" charset="0"/>
                          <a:ea typeface="Open Sans Light" panose="020B0306030504020204" pitchFamily="34" charset="0"/>
                          <a:cs typeface="Open Sans Light" panose="020B0306030504020204" pitchFamily="34" charset="0"/>
                        </a:rPr>
                        <a:t>Part de la biomasse traditionnelle dans l'industrie</a:t>
                      </a:r>
                    </a:p>
                    <a:p>
                      <a:pPr marL="285750" lvl="0" indent="-285750">
                        <a:buFont typeface="Arial" panose="020B0604020202020204" pitchFamily="34" charset="0"/>
                        <a:buChar char="•"/>
                      </a:pPr>
                      <a:r>
                        <a:rPr lang="en-GB" sz="1600" b="0" i="0" dirty="0">
                          <a:latin typeface="Open Sans Light" panose="020B0306030504020204" pitchFamily="34" charset="0"/>
                          <a:ea typeface="Open Sans Light" panose="020B0306030504020204" pitchFamily="34" charset="0"/>
                          <a:cs typeface="Open Sans Light" panose="020B0306030504020204" pitchFamily="34" charset="0"/>
                        </a:rPr>
                        <a:t>Chaleur par niveau de température dans une industrie donnée </a:t>
                      </a:r>
                    </a:p>
                    <a:p>
                      <a:pPr marL="285750" lvl="0" indent="-285750">
                        <a:buFont typeface="Arial" panose="020B0604020202020204" pitchFamily="34" charset="0"/>
                        <a:buChar char="•"/>
                      </a:pPr>
                      <a:r>
                        <a:rPr lang="en-GB" sz="1600" b="0" i="0" dirty="0">
                          <a:latin typeface="Open Sans Light" panose="020B0306030504020204" pitchFamily="34" charset="0"/>
                          <a:ea typeface="Open Sans Light" panose="020B0306030504020204" pitchFamily="34" charset="0"/>
                          <a:cs typeface="Open Sans Light" panose="020B0306030504020204" pitchFamily="34" charset="0"/>
                        </a:rPr>
                        <a:t>Intensité énergétique pour la cuisson</a:t>
                      </a:r>
                    </a:p>
                    <a:p>
                      <a:pPr lvl="0"/>
                      <a:endParaRPr lang="en-GB" sz="16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37108392"/>
                  </a:ext>
                </a:extLst>
              </a:tr>
            </a:tbl>
          </a:graphicData>
        </a:graphic>
      </p:graphicFrame>
      <p:sp>
        <p:nvSpPr>
          <p:cNvPr id="115" name="Google Shape;115;p16">
            <a:extLst>
              <a:ext uri="{FF2B5EF4-FFF2-40B4-BE49-F238E27FC236}">
                <a16:creationId xmlns:a16="http://schemas.microsoft.com/office/drawing/2014/main" id="{BEED846D-A27C-4CE9-83AC-578F822929F2}"/>
              </a:ext>
            </a:extLst>
          </p:cNvPr>
          <p:cNvSpPr txBox="1"/>
          <p:nvPr/>
        </p:nvSpPr>
        <p:spPr>
          <a:xfrm>
            <a:off x="805526" y="1699736"/>
            <a:ext cx="4617500" cy="524773"/>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Sources des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données</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d’entrée</a:t>
            </a: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4</a:t>
            </a:fld>
            <a:endParaRPr lang="en-US" altLang="en-US" sz="1400" b="1">
              <a:solidFill>
                <a:schemeClr val="bg1"/>
              </a:solidFill>
              <a:latin typeface="Open Sans ExtraBold"/>
              <a:ea typeface="Open Sans ExtraBold"/>
              <a:cs typeface="Open Sans ExtraBold"/>
            </a:endParaRPr>
          </a:p>
        </p:txBody>
      </p:sp>
      <p:sp>
        <p:nvSpPr>
          <p:cNvPr id="5" name="Google Shape;113;p16">
            <a:extLst>
              <a:ext uri="{FF2B5EF4-FFF2-40B4-BE49-F238E27FC236}">
                <a16:creationId xmlns:a16="http://schemas.microsoft.com/office/drawing/2014/main" id="{D170F963-1E80-446F-8E40-87E78F09EDDC}"/>
              </a:ext>
            </a:extLst>
          </p:cNvPr>
          <p:cNvSpPr txBox="1">
            <a:spLocks noChangeArrowheads="1"/>
          </p:cNvSpPr>
          <p:nvPr/>
        </p:nvSpPr>
        <p:spPr bwMode="auto">
          <a:xfrm>
            <a:off x="805526" y="267588"/>
            <a:ext cx="10668932"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Session 8.1 Vue d'ensemble des données d'entrée du MAED</a:t>
            </a:r>
          </a:p>
        </p:txBody>
      </p:sp>
      <p:cxnSp>
        <p:nvCxnSpPr>
          <p:cNvPr id="6" name="Straight Arrow Connector 5">
            <a:extLst>
              <a:ext uri="{FF2B5EF4-FFF2-40B4-BE49-F238E27FC236}">
                <a16:creationId xmlns:a16="http://schemas.microsoft.com/office/drawing/2014/main" id="{A3A4CBCC-ACA8-427F-A9EF-E2A859A17635}"/>
              </a:ext>
            </a:extLst>
          </p:cNvPr>
          <p:cNvCxnSpPr/>
          <p:nvPr/>
        </p:nvCxnSpPr>
        <p:spPr>
          <a:xfrm flipH="1">
            <a:off x="3226906" y="2415209"/>
            <a:ext cx="6625" cy="3293164"/>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F2ABE8F-3442-4460-8BEF-339A0F70C8C4}"/>
              </a:ext>
            </a:extLst>
          </p:cNvPr>
          <p:cNvCxnSpPr>
            <a:cxnSpLocks/>
          </p:cNvCxnSpPr>
          <p:nvPr/>
        </p:nvCxnSpPr>
        <p:spPr>
          <a:xfrm flipH="1">
            <a:off x="5784575" y="2415208"/>
            <a:ext cx="6625" cy="3306416"/>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E2F92F-BF6F-403A-B971-3460BD950472}"/>
              </a:ext>
            </a:extLst>
          </p:cNvPr>
          <p:cNvCxnSpPr>
            <a:cxnSpLocks/>
          </p:cNvCxnSpPr>
          <p:nvPr/>
        </p:nvCxnSpPr>
        <p:spPr>
          <a:xfrm flipH="1">
            <a:off x="7964557" y="2395329"/>
            <a:ext cx="6625" cy="3306416"/>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63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5</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904461" y="1825625"/>
            <a:ext cx="10515600" cy="2548248"/>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Font typeface="Arial" panose="020B0604020202020204" pitchFamily="34" charset="0"/>
              <a:buNone/>
              <a:defRPr/>
            </a:pP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Réalisation</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de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l'étude</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MAED</a:t>
            </a:r>
            <a:endPar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6" indent="-457200">
              <a:lnSpc>
                <a:spcPct val="120000"/>
              </a:lnSpc>
              <a:spcBef>
                <a:spcPts val="1000"/>
              </a:spcBef>
              <a:buClr>
                <a:srgbClr val="333333"/>
              </a:buClr>
              <a:buSzPts val="1300"/>
              <a:buFont typeface="+mj-lt"/>
              <a:buAutoNum type="arabicPeriod"/>
              <a:defRPr/>
            </a:pPr>
            <a:r>
              <a:rPr lang="en-GB" dirty="0">
                <a:latin typeface="Open Sans"/>
                <a:ea typeface="Open Sans" panose="020B0606030504020204" pitchFamily="34" charset="0"/>
                <a:cs typeface="Open Sans" panose="020B0606030504020204" pitchFamily="34" charset="0"/>
              </a:rPr>
              <a:t>Reconstruction de la </a:t>
            </a:r>
            <a:r>
              <a:rPr lang="en-GB" dirty="0" err="1">
                <a:latin typeface="Open Sans"/>
                <a:ea typeface="Open Sans" panose="020B0606030504020204" pitchFamily="34" charset="0"/>
                <a:cs typeface="Open Sans" panose="020B0606030504020204" pitchFamily="34" charset="0"/>
              </a:rPr>
              <a:t>consommation</a:t>
            </a:r>
            <a:r>
              <a:rPr lang="en-GB" dirty="0">
                <a:latin typeface="Open Sans"/>
                <a:ea typeface="Open Sans" panose="020B0606030504020204" pitchFamily="34" charset="0"/>
                <a:cs typeface="Open Sans" panose="020B0606030504020204" pitchFamily="34" charset="0"/>
              </a:rPr>
              <a:t> </a:t>
            </a:r>
            <a:r>
              <a:rPr lang="en-GB" dirty="0" err="1">
                <a:latin typeface="Open Sans"/>
                <a:ea typeface="Open Sans" panose="020B0606030504020204" pitchFamily="34" charset="0"/>
                <a:cs typeface="Open Sans" panose="020B0606030504020204" pitchFamily="34" charset="0"/>
              </a:rPr>
              <a:t>d'énergie</a:t>
            </a:r>
            <a:r>
              <a:rPr lang="en-GB" dirty="0">
                <a:latin typeface="Open Sans"/>
                <a:ea typeface="Open Sans" panose="020B0606030504020204" pitchFamily="34" charset="0"/>
                <a:cs typeface="Open Sans" panose="020B0606030504020204" pitchFamily="34" charset="0"/>
              </a:rPr>
              <a:t> dans </a:t>
            </a:r>
            <a:r>
              <a:rPr lang="en-GB" dirty="0" err="1">
                <a:latin typeface="Open Sans"/>
                <a:ea typeface="Open Sans" panose="020B0606030504020204" pitchFamily="34" charset="0"/>
                <a:cs typeface="Open Sans" panose="020B0606030504020204" pitchFamily="34" charset="0"/>
              </a:rPr>
              <a:t>l'année</a:t>
            </a:r>
            <a:r>
              <a:rPr lang="en-GB" dirty="0">
                <a:latin typeface="Open Sans"/>
                <a:ea typeface="Open Sans" panose="020B0606030504020204" pitchFamily="34" charset="0"/>
                <a:cs typeface="Open Sans" panose="020B0606030504020204" pitchFamily="34" charset="0"/>
              </a:rPr>
              <a:t> de base. </a:t>
            </a:r>
            <a:r>
              <a:rPr lang="en-GB" dirty="0" err="1">
                <a:latin typeface="Open Sans"/>
                <a:ea typeface="Open Sans" panose="020B0606030504020204" pitchFamily="34" charset="0"/>
                <a:cs typeface="Open Sans" panose="020B0606030504020204" pitchFamily="34" charset="0"/>
              </a:rPr>
              <a:t>Consommation</a:t>
            </a:r>
            <a:r>
              <a:rPr lang="en-GB" dirty="0">
                <a:latin typeface="Open Sans"/>
                <a:ea typeface="Open Sans" panose="020B0606030504020204" pitchFamily="34" charset="0"/>
                <a:cs typeface="Open Sans" panose="020B0606030504020204" pitchFamily="34" charset="0"/>
              </a:rPr>
              <a:t> </a:t>
            </a:r>
            <a:br>
              <a:rPr lang="en-GB" dirty="0">
                <a:latin typeface="Open Sans"/>
                <a:ea typeface="Open Sans" panose="020B0606030504020204" pitchFamily="34" charset="0"/>
                <a:cs typeface="Open Sans" panose="020B0606030504020204" pitchFamily="34" charset="0"/>
              </a:rPr>
            </a:br>
            <a:r>
              <a:rPr lang="en-GB" dirty="0">
                <a:latin typeface="Open Sans"/>
                <a:ea typeface="Open Sans" panose="020B0606030504020204" pitchFamily="34" charset="0"/>
                <a:cs typeface="Open Sans" panose="020B0606030504020204" pitchFamily="34" charset="0"/>
              </a:rPr>
              <a:t>par </a:t>
            </a:r>
            <a:r>
              <a:rPr lang="en-GB" dirty="0" err="1">
                <a:latin typeface="Open Sans"/>
                <a:ea typeface="Open Sans" panose="020B0606030504020204" pitchFamily="34" charset="0"/>
                <a:cs typeface="Open Sans" panose="020B0606030504020204" pitchFamily="34" charset="0"/>
              </a:rPr>
              <a:t>secteur</a:t>
            </a:r>
            <a:r>
              <a:rPr lang="en-GB" dirty="0">
                <a:latin typeface="Open Sans"/>
                <a:ea typeface="Open Sans" panose="020B0606030504020204" pitchFamily="34" charset="0"/>
                <a:cs typeface="Open Sans" panose="020B0606030504020204" pitchFamily="34" charset="0"/>
              </a:rPr>
              <a:t>, par utilisation finale et par </a:t>
            </a:r>
            <a:r>
              <a:rPr lang="en-GB" dirty="0" err="1">
                <a:latin typeface="Open Sans"/>
                <a:ea typeface="Open Sans" panose="020B0606030504020204" pitchFamily="34" charset="0"/>
                <a:cs typeface="Open Sans" panose="020B0606030504020204" pitchFamily="34" charset="0"/>
              </a:rPr>
              <a:t>formes</a:t>
            </a:r>
            <a:r>
              <a:rPr lang="en-GB" dirty="0">
                <a:latin typeface="Open Sans"/>
                <a:ea typeface="Open Sans" panose="020B0606030504020204" pitchFamily="34" charset="0"/>
                <a:cs typeface="Open Sans" panose="020B0606030504020204" pitchFamily="34" charset="0"/>
              </a:rPr>
              <a:t> </a:t>
            </a:r>
            <a:r>
              <a:rPr lang="en-GB" dirty="0" err="1">
                <a:latin typeface="Open Sans"/>
                <a:ea typeface="Open Sans" panose="020B0606030504020204" pitchFamily="34" charset="0"/>
                <a:cs typeface="Open Sans" panose="020B0606030504020204" pitchFamily="34" charset="0"/>
              </a:rPr>
              <a:t>d´énergie</a:t>
            </a:r>
            <a:r>
              <a:rPr lang="en-GB" dirty="0">
                <a:latin typeface="Open Sans"/>
                <a:ea typeface="Open Sans" panose="020B0606030504020204" pitchFamily="34" charset="0"/>
                <a:cs typeface="Open Sans" panose="020B0606030504020204" pitchFamily="34" charset="0"/>
              </a:rPr>
              <a:t>. Le </a:t>
            </a:r>
            <a:r>
              <a:rPr lang="en-GB" dirty="0" err="1">
                <a:latin typeface="Open Sans"/>
                <a:ea typeface="Open Sans" panose="020B0606030504020204" pitchFamily="34" charset="0"/>
                <a:cs typeface="Open Sans" panose="020B0606030504020204" pitchFamily="34" charset="0"/>
              </a:rPr>
              <a:t>résultat</a:t>
            </a:r>
            <a:r>
              <a:rPr lang="en-GB" dirty="0">
                <a:latin typeface="Open Sans"/>
                <a:ea typeface="Open Sans" panose="020B0606030504020204" pitchFamily="34" charset="0"/>
                <a:cs typeface="Open Sans" panose="020B0606030504020204" pitchFamily="34" charset="0"/>
              </a:rPr>
              <a:t> de la </a:t>
            </a:r>
            <a:r>
              <a:rPr lang="en-GB" dirty="0" err="1">
                <a:latin typeface="Open Sans"/>
                <a:ea typeface="Open Sans" panose="020B0606030504020204" pitchFamily="34" charset="0"/>
                <a:cs typeface="Open Sans" panose="020B0606030504020204" pitchFamily="34" charset="0"/>
              </a:rPr>
              <a:t>consommation</a:t>
            </a:r>
            <a:r>
              <a:rPr lang="en-GB" dirty="0">
                <a:latin typeface="Open Sans"/>
                <a:ea typeface="Open Sans" panose="020B0606030504020204" pitchFamily="34" charset="0"/>
                <a:cs typeface="Open Sans" panose="020B0606030504020204" pitchFamily="34" charset="0"/>
              </a:rPr>
              <a:t> </a:t>
            </a:r>
            <a:br>
              <a:rPr lang="en-GB" dirty="0">
                <a:latin typeface="Open Sans"/>
                <a:ea typeface="Open Sans" panose="020B0606030504020204" pitchFamily="34" charset="0"/>
                <a:cs typeface="Open Sans" panose="020B0606030504020204" pitchFamily="34" charset="0"/>
              </a:rPr>
            </a:br>
            <a:r>
              <a:rPr lang="en-GB" dirty="0" err="1">
                <a:latin typeface="Open Sans"/>
                <a:ea typeface="Open Sans" panose="020B0606030504020204" pitchFamily="34" charset="0"/>
                <a:cs typeface="Open Sans" panose="020B0606030504020204" pitchFamily="34" charset="0"/>
              </a:rPr>
              <a:t>calculée</a:t>
            </a:r>
            <a:r>
              <a:rPr lang="en-GB" dirty="0">
                <a:latin typeface="Open Sans"/>
                <a:ea typeface="Open Sans" panose="020B0606030504020204" pitchFamily="34" charset="0"/>
                <a:cs typeface="Open Sans" panose="020B0606030504020204" pitchFamily="34" charset="0"/>
              </a:rPr>
              <a:t> par le </a:t>
            </a:r>
            <a:r>
              <a:rPr lang="en-GB" dirty="0" err="1">
                <a:latin typeface="Open Sans"/>
                <a:ea typeface="Open Sans" panose="020B0606030504020204" pitchFamily="34" charset="0"/>
                <a:cs typeface="Open Sans" panose="020B0606030504020204" pitchFamily="34" charset="0"/>
              </a:rPr>
              <a:t>modèle</a:t>
            </a:r>
            <a:r>
              <a:rPr lang="en-GB" dirty="0">
                <a:latin typeface="Open Sans"/>
                <a:ea typeface="Open Sans" panose="020B0606030504020204" pitchFamily="34" charset="0"/>
                <a:cs typeface="Open Sans" panose="020B0606030504020204" pitchFamily="34" charset="0"/>
              </a:rPr>
              <a:t> MAED doit </a:t>
            </a:r>
            <a:r>
              <a:rPr lang="en-GB" dirty="0" err="1">
                <a:latin typeface="Open Sans"/>
                <a:ea typeface="Open Sans" panose="020B0606030504020204" pitchFamily="34" charset="0"/>
                <a:cs typeface="Open Sans" panose="020B0606030504020204" pitchFamily="34" charset="0"/>
              </a:rPr>
              <a:t>être</a:t>
            </a:r>
            <a:r>
              <a:rPr lang="en-GB" dirty="0">
                <a:latin typeface="Open Sans"/>
                <a:ea typeface="Open Sans" panose="020B0606030504020204" pitchFamily="34" charset="0"/>
                <a:cs typeface="Open Sans" panose="020B0606030504020204" pitchFamily="34" charset="0"/>
              </a:rPr>
              <a:t> </a:t>
            </a:r>
            <a:r>
              <a:rPr lang="en-GB" dirty="0" err="1">
                <a:latin typeface="Open Sans"/>
                <a:ea typeface="Open Sans" panose="020B0606030504020204" pitchFamily="34" charset="0"/>
                <a:cs typeface="Open Sans" panose="020B0606030504020204" pitchFamily="34" charset="0"/>
              </a:rPr>
              <a:t>égal</a:t>
            </a:r>
            <a:r>
              <a:rPr lang="en-GB" dirty="0">
                <a:latin typeface="Open Sans"/>
                <a:ea typeface="Open Sans" panose="020B0606030504020204" pitchFamily="34" charset="0"/>
                <a:cs typeface="Open Sans" panose="020B0606030504020204" pitchFamily="34" charset="0"/>
              </a:rPr>
              <a:t> aux données </a:t>
            </a:r>
            <a:r>
              <a:rPr lang="en-GB" dirty="0" err="1">
                <a:latin typeface="Open Sans"/>
                <a:ea typeface="Open Sans" panose="020B0606030504020204" pitchFamily="34" charset="0"/>
                <a:cs typeface="Open Sans" panose="020B0606030504020204" pitchFamily="34" charset="0"/>
              </a:rPr>
              <a:t>réelles</a:t>
            </a:r>
            <a:r>
              <a:rPr lang="en-GB" dirty="0">
                <a:latin typeface="Open Sans"/>
                <a:ea typeface="Open Sans" panose="020B0606030504020204" pitchFamily="34" charset="0"/>
                <a:cs typeface="Open Sans" panose="020B0606030504020204" pitchFamily="34" charset="0"/>
              </a:rPr>
              <a:t> de </a:t>
            </a:r>
            <a:r>
              <a:rPr lang="en-GB" dirty="0" err="1">
                <a:latin typeface="Open Sans"/>
                <a:ea typeface="Open Sans" panose="020B0606030504020204" pitchFamily="34" charset="0"/>
                <a:cs typeface="Open Sans" panose="020B0606030504020204" pitchFamily="34" charset="0"/>
              </a:rPr>
              <a:t>l'année</a:t>
            </a:r>
            <a:r>
              <a:rPr lang="en-GB" dirty="0">
                <a:latin typeface="Open Sans"/>
                <a:ea typeface="Open Sans" panose="020B0606030504020204" pitchFamily="34" charset="0"/>
                <a:cs typeface="Open Sans" panose="020B0606030504020204" pitchFamily="34" charset="0"/>
              </a:rPr>
              <a:t> de base.</a:t>
            </a:r>
          </a:p>
          <a:p>
            <a:pPr marL="457200" lvl="6" indent="-457200">
              <a:lnSpc>
                <a:spcPct val="120000"/>
              </a:lnSpc>
              <a:spcBef>
                <a:spcPts val="1000"/>
              </a:spcBef>
              <a:buClr>
                <a:srgbClr val="333333"/>
              </a:buClr>
              <a:buSzPts val="1300"/>
              <a:buFont typeface="+mj-lt"/>
              <a:buAutoNum type="arabicPeriod"/>
              <a:defRPr/>
            </a:pPr>
            <a:r>
              <a:rPr lang="fr-FR" dirty="0">
                <a:latin typeface="Open Sans"/>
                <a:ea typeface="Open Sans" panose="020B0606030504020204" pitchFamily="34" charset="0"/>
                <a:cs typeface="Open Sans" panose="020B0606030504020204" pitchFamily="34" charset="0"/>
              </a:rPr>
              <a:t>Élaboration de scénarios de développement économique, social et technologique</a:t>
            </a:r>
          </a:p>
          <a:p>
            <a:pPr marL="457200" lvl="6" indent="-457200">
              <a:lnSpc>
                <a:spcPct val="120000"/>
              </a:lnSpc>
              <a:spcBef>
                <a:spcPts val="1000"/>
              </a:spcBef>
              <a:buClr>
                <a:srgbClr val="333333"/>
              </a:buClr>
              <a:buSzPts val="1300"/>
              <a:buFont typeface="+mj-lt"/>
              <a:buAutoNum type="arabicPeriod"/>
              <a:defRPr/>
            </a:pPr>
            <a:r>
              <a:rPr lang="en-GB" dirty="0">
                <a:latin typeface="Open Sans" panose="020B0606030504020204" pitchFamily="34" charset="0"/>
                <a:ea typeface="Open Sans" panose="020B0606030504020204" pitchFamily="34" charset="0"/>
                <a:cs typeface="Open Sans" panose="020B0606030504020204" pitchFamily="34" charset="0"/>
              </a:rPr>
              <a:t>Analyse des projections de la </a:t>
            </a:r>
            <a:r>
              <a:rPr lang="en-GB" dirty="0" err="1">
                <a:latin typeface="Open Sans" panose="020B0606030504020204" pitchFamily="34" charset="0"/>
                <a:ea typeface="Open Sans" panose="020B0606030504020204" pitchFamily="34" charset="0"/>
                <a:cs typeface="Open Sans" panose="020B0606030504020204" pitchFamily="34" charset="0"/>
              </a:rPr>
              <a:t>demande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d'énergie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résultant</a:t>
            </a:r>
            <a:r>
              <a:rPr lang="en-GB" dirty="0">
                <a:latin typeface="Open Sans" panose="020B0606030504020204" pitchFamily="34" charset="0"/>
                <a:ea typeface="Open Sans" panose="020B0606030504020204" pitchFamily="34" charset="0"/>
                <a:cs typeface="Open Sans" panose="020B0606030504020204" pitchFamily="34" charset="0"/>
              </a:rPr>
              <a:t> des </a:t>
            </a:r>
            <a:r>
              <a:rPr lang="en-GB" dirty="0" err="1">
                <a:latin typeface="Open Sans" panose="020B0606030504020204" pitchFamily="34" charset="0"/>
                <a:ea typeface="Open Sans" panose="020B0606030504020204" pitchFamily="34" charset="0"/>
                <a:cs typeface="Open Sans" panose="020B0606030504020204" pitchFamily="34" charset="0"/>
              </a:rPr>
              <a:t>scénarios</a:t>
            </a:r>
            <a:r>
              <a:rPr lang="en-GB" dirty="0">
                <a:latin typeface="Open Sans" panose="020B0606030504020204" pitchFamily="34" charset="0"/>
                <a:ea typeface="Open Sans" panose="020B0606030504020204" pitchFamily="34" charset="0"/>
                <a:cs typeface="Open Sans" panose="020B0606030504020204" pitchFamily="34" charset="0"/>
              </a:rPr>
              <a:t>.</a:t>
            </a:r>
          </a:p>
        </p:txBody>
      </p:sp>
      <p:sp>
        <p:nvSpPr>
          <p:cNvPr id="4" name="Google Shape;113;p16">
            <a:extLst>
              <a:ext uri="{FF2B5EF4-FFF2-40B4-BE49-F238E27FC236}">
                <a16:creationId xmlns:a16="http://schemas.microsoft.com/office/drawing/2014/main" id="{35B931DB-6D6D-4343-9349-429B808CB8E0}"/>
              </a:ext>
            </a:extLst>
          </p:cNvPr>
          <p:cNvSpPr txBox="1">
            <a:spLocks noChangeArrowheads="1"/>
          </p:cNvSpPr>
          <p:nvPr/>
        </p:nvSpPr>
        <p:spPr bwMode="auto">
          <a:xfrm>
            <a:off x="856129" y="581364"/>
            <a:ext cx="9673326"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Session 8.1 Vue </a:t>
            </a:r>
            <a:r>
              <a:rPr lang="en-GB" altLang="en-US" dirty="0" err="1">
                <a:latin typeface="Open Sans"/>
              </a:rPr>
              <a:t>d'ensemble</a:t>
            </a:r>
            <a:r>
              <a:rPr lang="en-GB" altLang="en-US" dirty="0">
                <a:latin typeface="Open Sans"/>
              </a:rPr>
              <a:t> des données </a:t>
            </a:r>
            <a:r>
              <a:rPr lang="en-GB" altLang="en-US" dirty="0" err="1">
                <a:latin typeface="Open Sans"/>
              </a:rPr>
              <a:t>d'entrée</a:t>
            </a:r>
            <a:r>
              <a:rPr lang="en-GB" altLang="en-US" dirty="0">
                <a:latin typeface="Open Sans"/>
              </a:rPr>
              <a:t> de MAED</a:t>
            </a:r>
          </a:p>
        </p:txBody>
      </p:sp>
      <p:sp>
        <p:nvSpPr>
          <p:cNvPr id="2" name="Chevron 11">
            <a:extLst>
              <a:ext uri="{FF2B5EF4-FFF2-40B4-BE49-F238E27FC236}">
                <a16:creationId xmlns:a16="http://schemas.microsoft.com/office/drawing/2014/main" id="{F9B069A1-3C7C-95D5-3779-97EA8EA19F8F}"/>
              </a:ext>
            </a:extLst>
          </p:cNvPr>
          <p:cNvSpPr/>
          <p:nvPr/>
        </p:nvSpPr>
        <p:spPr>
          <a:xfrm>
            <a:off x="1902370" y="4846684"/>
            <a:ext cx="2986331" cy="1149045"/>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1. Reconstruction de l'année de base</a:t>
            </a:r>
          </a:p>
        </p:txBody>
      </p:sp>
      <p:sp>
        <p:nvSpPr>
          <p:cNvPr id="3" name="Chevron 12">
            <a:extLst>
              <a:ext uri="{FF2B5EF4-FFF2-40B4-BE49-F238E27FC236}">
                <a16:creationId xmlns:a16="http://schemas.microsoft.com/office/drawing/2014/main" id="{ECB6422A-2340-636D-351A-5A60F4133F90}"/>
              </a:ext>
            </a:extLst>
          </p:cNvPr>
          <p:cNvSpPr/>
          <p:nvPr/>
        </p:nvSpPr>
        <p:spPr>
          <a:xfrm>
            <a:off x="4530575" y="4846684"/>
            <a:ext cx="2986331" cy="1149045"/>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2. Élaboration de scénarios</a:t>
            </a:r>
          </a:p>
        </p:txBody>
      </p:sp>
      <p:sp>
        <p:nvSpPr>
          <p:cNvPr id="5" name="Chevron 13">
            <a:extLst>
              <a:ext uri="{FF2B5EF4-FFF2-40B4-BE49-F238E27FC236}">
                <a16:creationId xmlns:a16="http://schemas.microsoft.com/office/drawing/2014/main" id="{E85BCD78-BA36-30BD-A5BB-DCA7434DC11A}"/>
              </a:ext>
            </a:extLst>
          </p:cNvPr>
          <p:cNvSpPr/>
          <p:nvPr/>
        </p:nvSpPr>
        <p:spPr>
          <a:xfrm>
            <a:off x="7119499" y="4846684"/>
            <a:ext cx="2986331" cy="1149045"/>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3. Analyse des résultats</a:t>
            </a:r>
          </a:p>
        </p:txBody>
      </p:sp>
    </p:spTree>
    <p:extLst>
      <p:ext uri="{BB962C8B-B14F-4D97-AF65-F5344CB8AC3E}">
        <p14:creationId xmlns:p14="http://schemas.microsoft.com/office/powerpoint/2010/main" val="234187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6</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838200" y="1825625"/>
            <a:ext cx="10515600" cy="2548248"/>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None/>
              <a:defRPr/>
            </a:pP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Sélection</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et reconstruction de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l'année</a:t>
            </a: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de base</a:t>
            </a:r>
          </a:p>
          <a:p>
            <a:pPr marL="0" indent="0">
              <a:lnSpc>
                <a:spcPct val="100000"/>
              </a:lnSpc>
              <a:buSzPts val="1600"/>
              <a:buNone/>
            </a:pPr>
            <a:endParaRPr lang="en-GB" dirty="0"/>
          </a:p>
          <a:p>
            <a:pPr marL="342900" lvl="6" indent="-342900">
              <a:spcBef>
                <a:spcPts val="1000"/>
              </a:spcBef>
              <a:buClr>
                <a:srgbClr val="333333"/>
              </a:buClr>
              <a:buSzPts val="1300"/>
              <a:defRPr/>
            </a:pPr>
            <a:r>
              <a:rPr lang="fr-FR" dirty="0">
                <a:latin typeface="Open Sans"/>
                <a:ea typeface="Open Sans" panose="020B0606030504020204" pitchFamily="34" charset="0"/>
                <a:cs typeface="Open Sans" panose="020B0606030504020204" pitchFamily="34" charset="0"/>
              </a:rPr>
              <a:t>L'année de référence doit être choisie parmi la plus récente dans le passé pour laquelle des statistiques énergétiques et économiques sont disponibles, fiables et cohérentes.</a:t>
            </a:r>
          </a:p>
          <a:p>
            <a:pPr marL="342900" lvl="6" indent="-342900">
              <a:spcBef>
                <a:spcPts val="1000"/>
              </a:spcBef>
              <a:buClr>
                <a:srgbClr val="333333"/>
              </a:buClr>
              <a:buSzPts val="1300"/>
              <a:defRPr/>
            </a:pPr>
            <a:r>
              <a:rPr lang="en-GB" dirty="0" err="1">
                <a:latin typeface="Open Sans" panose="020B0606030504020204" pitchFamily="34" charset="0"/>
                <a:ea typeface="Open Sans" panose="020B0606030504020204" pitchFamily="34" charset="0"/>
                <a:cs typeface="Open Sans" panose="020B0606030504020204" pitchFamily="34" charset="0"/>
              </a:rPr>
              <a:t>L'année</a:t>
            </a:r>
            <a:r>
              <a:rPr lang="en-GB" dirty="0">
                <a:latin typeface="Open Sans" panose="020B0606030504020204" pitchFamily="34" charset="0"/>
                <a:ea typeface="Open Sans" panose="020B0606030504020204" pitchFamily="34" charset="0"/>
                <a:cs typeface="Open Sans" panose="020B0606030504020204" pitchFamily="34" charset="0"/>
              </a:rPr>
              <a:t> de base </a:t>
            </a:r>
            <a:r>
              <a:rPr lang="en-GB" dirty="0" err="1">
                <a:latin typeface="Open Sans" panose="020B0606030504020204" pitchFamily="34" charset="0"/>
                <a:ea typeface="Open Sans" panose="020B0606030504020204" pitchFamily="34" charset="0"/>
                <a:cs typeface="Open Sans" panose="020B0606030504020204" pitchFamily="34" charset="0"/>
              </a:rPr>
              <a:t>doit</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représenter</a:t>
            </a:r>
            <a:r>
              <a:rPr lang="en-GB" dirty="0">
                <a:latin typeface="Open Sans" panose="020B0606030504020204" pitchFamily="34" charset="0"/>
                <a:ea typeface="Open Sans" panose="020B0606030504020204" pitchFamily="34" charset="0"/>
                <a:cs typeface="Open Sans" panose="020B0606030504020204" pitchFamily="34" charset="0"/>
              </a:rPr>
              <a:t> des conditions stables de </a:t>
            </a:r>
            <a:r>
              <a:rPr lang="en-GB" dirty="0" err="1">
                <a:latin typeface="Open Sans" panose="020B0606030504020204" pitchFamily="34" charset="0"/>
                <a:ea typeface="Open Sans" panose="020B0606030504020204" pitchFamily="34" charset="0"/>
                <a:cs typeface="Open Sans" panose="020B0606030504020204" pitchFamily="34" charset="0"/>
              </a:rPr>
              <a:t>consommation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d'énergie</a:t>
            </a:r>
            <a:r>
              <a:rPr lang="en-GB" dirty="0">
                <a:latin typeface="Open Sans" panose="020B0606030504020204" pitchFamily="34" charset="0"/>
                <a:ea typeface="Open Sans" panose="020B0606030504020204" pitchFamily="34" charset="0"/>
                <a:cs typeface="Open Sans" panose="020B0606030504020204" pitchFamily="34" charset="0"/>
              </a:rPr>
              <a:t>.</a:t>
            </a:r>
          </a:p>
          <a:p>
            <a:pPr marL="342900" lvl="6" indent="-342900">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rPr>
              <a:t>Des situations </a:t>
            </a:r>
            <a:r>
              <a:rPr lang="en-GB" dirty="0" err="1">
                <a:latin typeface="Open Sans" panose="020B0606030504020204" pitchFamily="34" charset="0"/>
                <a:ea typeface="Open Sans" panose="020B0606030504020204" pitchFamily="34" charset="0"/>
                <a:cs typeface="Open Sans" panose="020B0606030504020204" pitchFamily="34" charset="0"/>
              </a:rPr>
              <a:t>inhabituelles</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devraient</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empêcher</a:t>
            </a:r>
            <a:r>
              <a:rPr lang="en-GB" dirty="0">
                <a:latin typeface="Open Sans" panose="020B0606030504020204" pitchFamily="34" charset="0"/>
                <a:ea typeface="Open Sans" panose="020B0606030504020204" pitchFamily="34" charset="0"/>
                <a:cs typeface="Open Sans" panose="020B0606030504020204" pitchFamily="34" charset="0"/>
              </a:rPr>
              <a:t> la </a:t>
            </a:r>
            <a:r>
              <a:rPr lang="en-GB" dirty="0" err="1">
                <a:latin typeface="Open Sans" panose="020B0606030504020204" pitchFamily="34" charset="0"/>
                <a:ea typeface="Open Sans" panose="020B0606030504020204" pitchFamily="34" charset="0"/>
                <a:cs typeface="Open Sans" panose="020B0606030504020204" pitchFamily="34" charset="0"/>
              </a:rPr>
              <a:t>sélection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d'une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année</a:t>
            </a:r>
            <a:r>
              <a:rPr lang="en-GB" dirty="0">
                <a:latin typeface="Open Sans" panose="020B0606030504020204" pitchFamily="34" charset="0"/>
                <a:ea typeface="Open Sans" panose="020B0606030504020204" pitchFamily="34" charset="0"/>
                <a:cs typeface="Open Sans" panose="020B0606030504020204" pitchFamily="34" charset="0"/>
              </a:rPr>
              <a:t>.</a:t>
            </a:r>
          </a:p>
        </p:txBody>
      </p:sp>
      <p:grpSp>
        <p:nvGrpSpPr>
          <p:cNvPr id="2" name="Group 1">
            <a:extLst>
              <a:ext uri="{FF2B5EF4-FFF2-40B4-BE49-F238E27FC236}">
                <a16:creationId xmlns:a16="http://schemas.microsoft.com/office/drawing/2014/main" id="{6AD4F41C-5FBB-E441-AE2E-12296C98FDA8}"/>
              </a:ext>
            </a:extLst>
          </p:cNvPr>
          <p:cNvGrpSpPr/>
          <p:nvPr/>
        </p:nvGrpSpPr>
        <p:grpSpPr>
          <a:xfrm>
            <a:off x="3170483" y="4406266"/>
            <a:ext cx="5698155" cy="1954585"/>
            <a:chOff x="3170483" y="4406266"/>
            <a:chExt cx="5698155" cy="1954585"/>
          </a:xfrm>
        </p:grpSpPr>
        <p:sp>
          <p:nvSpPr>
            <p:cNvPr id="13" name="Text Box 3">
              <a:extLst>
                <a:ext uri="{FF2B5EF4-FFF2-40B4-BE49-F238E27FC236}">
                  <a16:creationId xmlns:a16="http://schemas.microsoft.com/office/drawing/2014/main" id="{AB64D8E1-8A5E-2B41-B2EC-82D02BB29640}"/>
                </a:ext>
              </a:extLst>
            </p:cNvPr>
            <p:cNvSpPr txBox="1">
              <a:spLocks noChangeArrowheads="1"/>
            </p:cNvSpPr>
            <p:nvPr/>
          </p:nvSpPr>
          <p:spPr bwMode="auto">
            <a:xfrm>
              <a:off x="6054330"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latin typeface="Open Sans Light" panose="020B0306030504020204" pitchFamily="34" charset="0"/>
                  <a:ea typeface="Open Sans Light" panose="020B0306030504020204" pitchFamily="34" charset="0"/>
                  <a:cs typeface="Open Sans Light" panose="020B0306030504020204" pitchFamily="34" charset="0"/>
                </a:rPr>
                <a:t>Calculer les données d'entrée pour l'année de base</a:t>
              </a:r>
            </a:p>
          </p:txBody>
        </p:sp>
        <p:sp>
          <p:nvSpPr>
            <p:cNvPr id="14" name="Text Box 4">
              <a:extLst>
                <a:ext uri="{FF2B5EF4-FFF2-40B4-BE49-F238E27FC236}">
                  <a16:creationId xmlns:a16="http://schemas.microsoft.com/office/drawing/2014/main" id="{6587BE0F-1DE5-FF4B-9F0F-208591BD4B9F}"/>
                </a:ext>
              </a:extLst>
            </p:cNvPr>
            <p:cNvSpPr txBox="1">
              <a:spLocks noChangeArrowheads="1"/>
            </p:cNvSpPr>
            <p:nvPr/>
          </p:nvSpPr>
          <p:spPr bwMode="auto">
            <a:xfrm>
              <a:off x="3301124" y="5317489"/>
              <a:ext cx="2664000" cy="817245"/>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Vérifier</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l'exactitude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des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résultats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de MAED pour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l'année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de base</a:t>
              </a:r>
            </a:p>
          </p:txBody>
        </p:sp>
        <p:sp>
          <p:nvSpPr>
            <p:cNvPr id="15" name="Text Box 5">
              <a:extLst>
                <a:ext uri="{FF2B5EF4-FFF2-40B4-BE49-F238E27FC236}">
                  <a16:creationId xmlns:a16="http://schemas.microsoft.com/office/drawing/2014/main" id="{86E3C9A4-AF85-634C-8C50-F4648DA0E41A}"/>
                </a:ext>
              </a:extLst>
            </p:cNvPr>
            <p:cNvSpPr txBox="1">
              <a:spLocks noChangeArrowheads="1"/>
            </p:cNvSpPr>
            <p:nvPr/>
          </p:nvSpPr>
          <p:spPr bwMode="auto">
            <a:xfrm>
              <a:off x="6054330" y="5413559"/>
              <a:ext cx="2664000" cy="612000"/>
            </a:xfrm>
            <a:prstGeom prst="roundRect">
              <a:avLst/>
            </a:prstGeom>
            <a:solidFill>
              <a:schemeClr val="accent3">
                <a:alpha val="50196"/>
              </a:schemeClr>
            </a:solidFill>
            <a:ln w="9525">
              <a:no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Exécuter le modèle MAED</a:t>
              </a:r>
            </a:p>
          </p:txBody>
        </p:sp>
        <p:sp>
          <p:nvSpPr>
            <p:cNvPr id="16" name="Text Box 2">
              <a:extLst>
                <a:ext uri="{FF2B5EF4-FFF2-40B4-BE49-F238E27FC236}">
                  <a16:creationId xmlns:a16="http://schemas.microsoft.com/office/drawing/2014/main" id="{31D2F70B-5153-EF46-8AB6-37C97952BC96}"/>
                </a:ext>
              </a:extLst>
            </p:cNvPr>
            <p:cNvSpPr txBox="1">
              <a:spLocks noChangeArrowheads="1"/>
            </p:cNvSpPr>
            <p:nvPr/>
          </p:nvSpPr>
          <p:spPr bwMode="auto">
            <a:xfrm>
              <a:off x="3301124"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Collecte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ajustement</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des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paramètres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du MAED pour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l'année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de base</a:t>
              </a:r>
            </a:p>
          </p:txBody>
        </p:sp>
        <p:sp>
          <p:nvSpPr>
            <p:cNvPr id="17" name="Straight Connector 3">
              <a:extLst>
                <a:ext uri="{FF2B5EF4-FFF2-40B4-BE49-F238E27FC236}">
                  <a16:creationId xmlns:a16="http://schemas.microsoft.com/office/drawing/2014/main" id="{8FD8BD7E-851E-7149-833B-7C45E158A2FF}"/>
                </a:ext>
              </a:extLst>
            </p:cNvPr>
            <p:cNvSpPr/>
            <p:nvPr/>
          </p:nvSpPr>
          <p:spPr>
            <a:xfrm rot="2987910">
              <a:off x="5155739" y="459752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Straight Connector 3">
              <a:extLst>
                <a:ext uri="{FF2B5EF4-FFF2-40B4-BE49-F238E27FC236}">
                  <a16:creationId xmlns:a16="http://schemas.microsoft.com/office/drawing/2014/main" id="{1F11F949-5741-6749-B9F1-A5716DA83D31}"/>
                </a:ext>
              </a:extLst>
            </p:cNvPr>
            <p:cNvSpPr/>
            <p:nvPr/>
          </p:nvSpPr>
          <p:spPr>
            <a:xfrm rot="19256044">
              <a:off x="3170483" y="453656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Straight Connector 3">
              <a:extLst>
                <a:ext uri="{FF2B5EF4-FFF2-40B4-BE49-F238E27FC236}">
                  <a16:creationId xmlns:a16="http://schemas.microsoft.com/office/drawing/2014/main" id="{DB102A6B-F564-9A4A-B0E2-59EBAC7D7B76}"/>
                </a:ext>
              </a:extLst>
            </p:cNvPr>
            <p:cNvSpPr/>
            <p:nvPr/>
          </p:nvSpPr>
          <p:spPr>
            <a:xfrm rot="8546125">
              <a:off x="7105308" y="444604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Straight Connector 3">
              <a:extLst>
                <a:ext uri="{FF2B5EF4-FFF2-40B4-BE49-F238E27FC236}">
                  <a16:creationId xmlns:a16="http://schemas.microsoft.com/office/drawing/2014/main" id="{B1999047-AEBC-FD47-8D25-90B50E898A14}"/>
                </a:ext>
              </a:extLst>
            </p:cNvPr>
            <p:cNvSpPr/>
            <p:nvPr/>
          </p:nvSpPr>
          <p:spPr>
            <a:xfrm rot="13859928">
              <a:off x="5142566" y="4406266"/>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grpSp>
      <p:sp>
        <p:nvSpPr>
          <p:cNvPr id="5" name="Google Shape;113;p16">
            <a:extLst>
              <a:ext uri="{FF2B5EF4-FFF2-40B4-BE49-F238E27FC236}">
                <a16:creationId xmlns:a16="http://schemas.microsoft.com/office/drawing/2014/main" id="{CDC40F9C-4062-4A52-9029-2DAC02057B28}"/>
              </a:ext>
            </a:extLst>
          </p:cNvPr>
          <p:cNvSpPr txBox="1">
            <a:spLocks noChangeArrowheads="1"/>
          </p:cNvSpPr>
          <p:nvPr/>
        </p:nvSpPr>
        <p:spPr bwMode="auto">
          <a:xfrm>
            <a:off x="856129" y="581364"/>
            <a:ext cx="9645616"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Session 8.1 Vue </a:t>
            </a:r>
            <a:r>
              <a:rPr lang="en-GB" altLang="en-US" dirty="0" err="1">
                <a:latin typeface="Open Sans"/>
              </a:rPr>
              <a:t>d'ensemble</a:t>
            </a:r>
            <a:r>
              <a:rPr lang="en-GB" altLang="en-US" dirty="0">
                <a:latin typeface="Open Sans"/>
              </a:rPr>
              <a:t> des données </a:t>
            </a:r>
            <a:r>
              <a:rPr lang="en-GB" altLang="en-US" dirty="0" err="1">
                <a:latin typeface="Open Sans"/>
              </a:rPr>
              <a:t>d'entrée</a:t>
            </a:r>
            <a:r>
              <a:rPr lang="en-GB" altLang="en-US" dirty="0">
                <a:latin typeface="Open Sans"/>
              </a:rPr>
              <a:t> de MAED</a:t>
            </a:r>
          </a:p>
        </p:txBody>
      </p:sp>
      <p:sp>
        <p:nvSpPr>
          <p:cNvPr id="3" name="Chevron 11">
            <a:extLst>
              <a:ext uri="{FF2B5EF4-FFF2-40B4-BE49-F238E27FC236}">
                <a16:creationId xmlns:a16="http://schemas.microsoft.com/office/drawing/2014/main" id="{9712F121-7CEC-052F-DFA5-DF25291B58CF}"/>
              </a:ext>
            </a:extLst>
          </p:cNvPr>
          <p:cNvSpPr/>
          <p:nvPr/>
        </p:nvSpPr>
        <p:spPr>
          <a:xfrm>
            <a:off x="1773717" y="2260685"/>
            <a:ext cx="2727517" cy="612000"/>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solidFill>
                  <a:schemeClr val="tx1"/>
                </a:solidFill>
                <a:latin typeface="Open Sans"/>
              </a:rPr>
              <a:t>1. Reconstruction de l'année de base</a:t>
            </a:r>
          </a:p>
        </p:txBody>
      </p:sp>
      <p:sp>
        <p:nvSpPr>
          <p:cNvPr id="4" name="Chevron 12">
            <a:extLst>
              <a:ext uri="{FF2B5EF4-FFF2-40B4-BE49-F238E27FC236}">
                <a16:creationId xmlns:a16="http://schemas.microsoft.com/office/drawing/2014/main" id="{911DEB67-1768-BFF1-F37E-ADCE9FBD621B}"/>
              </a:ext>
            </a:extLst>
          </p:cNvPr>
          <p:cNvSpPr/>
          <p:nvPr/>
        </p:nvSpPr>
        <p:spPr>
          <a:xfrm>
            <a:off x="4401922" y="2260685"/>
            <a:ext cx="2727517" cy="612000"/>
          </a:xfrm>
          <a:prstGeom prst="chevron">
            <a:avLst/>
          </a:prstGeom>
          <a:solidFill>
            <a:srgbClr val="A9D18E">
              <a:alpha val="3294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2. Élaboration de scénarios</a:t>
            </a:r>
          </a:p>
        </p:txBody>
      </p:sp>
      <p:sp>
        <p:nvSpPr>
          <p:cNvPr id="7" name="Chevron 13">
            <a:extLst>
              <a:ext uri="{FF2B5EF4-FFF2-40B4-BE49-F238E27FC236}">
                <a16:creationId xmlns:a16="http://schemas.microsoft.com/office/drawing/2014/main" id="{7E89435C-175A-0DFB-FEE3-69DD37A7C9A3}"/>
              </a:ext>
            </a:extLst>
          </p:cNvPr>
          <p:cNvSpPr/>
          <p:nvPr/>
        </p:nvSpPr>
        <p:spPr>
          <a:xfrm>
            <a:off x="6990846" y="2260685"/>
            <a:ext cx="2727517" cy="612000"/>
          </a:xfrm>
          <a:prstGeom prst="chevron">
            <a:avLst/>
          </a:prstGeom>
          <a:solidFill>
            <a:srgbClr val="A9D18E">
              <a:alpha val="3294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3. Analyse des résultats</a:t>
            </a:r>
          </a:p>
        </p:txBody>
      </p:sp>
    </p:spTree>
    <p:extLst>
      <p:ext uri="{BB962C8B-B14F-4D97-AF65-F5344CB8AC3E}">
        <p14:creationId xmlns:p14="http://schemas.microsoft.com/office/powerpoint/2010/main" val="53653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7</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838200" y="1671513"/>
            <a:ext cx="10515600" cy="254824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None/>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Types de </a:t>
            </a:r>
            <a:r>
              <a:rPr lang="en-ZA"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données</a:t>
            </a:r>
            <a:endPar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SzPts val="1600"/>
              <a:buNone/>
            </a:pPr>
            <a:endParaRPr lang="en-GB" dirty="0"/>
          </a:p>
        </p:txBody>
      </p:sp>
      <p:sp>
        <p:nvSpPr>
          <p:cNvPr id="10" name="Chevron 9">
            <a:extLst>
              <a:ext uri="{FF2B5EF4-FFF2-40B4-BE49-F238E27FC236}">
                <a16:creationId xmlns:a16="http://schemas.microsoft.com/office/drawing/2014/main" id="{1FC71009-D3E6-4A4A-8E5D-57A51553D128}"/>
              </a:ext>
            </a:extLst>
          </p:cNvPr>
          <p:cNvSpPr/>
          <p:nvPr/>
        </p:nvSpPr>
        <p:spPr>
          <a:xfrm>
            <a:off x="2343781" y="2172750"/>
            <a:ext cx="2520000" cy="732585"/>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Reconstruction de </a:t>
            </a:r>
            <a:r>
              <a:rPr lang="en-GB" sz="16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l'année</a:t>
            </a:r>
            <a:r>
              <a:rPr lang="en-GB"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de base</a:t>
            </a:r>
          </a:p>
        </p:txBody>
      </p:sp>
      <p:sp>
        <p:nvSpPr>
          <p:cNvPr id="11" name="Chevron 10">
            <a:extLst>
              <a:ext uri="{FF2B5EF4-FFF2-40B4-BE49-F238E27FC236}">
                <a16:creationId xmlns:a16="http://schemas.microsoft.com/office/drawing/2014/main" id="{4A56CB5B-1002-4245-A509-2FF54A6540D1}"/>
              </a:ext>
            </a:extLst>
          </p:cNvPr>
          <p:cNvSpPr/>
          <p:nvPr/>
        </p:nvSpPr>
        <p:spPr>
          <a:xfrm>
            <a:off x="4817777" y="2173930"/>
            <a:ext cx="2520000" cy="73258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err="1">
                <a:solidFill>
                  <a:schemeClr val="bg1"/>
                </a:solidFill>
                <a:latin typeface="Open Sans Light"/>
                <a:ea typeface="Open Sans Light" panose="020B0306030504020204" pitchFamily="34" charset="0"/>
                <a:cs typeface="Open Sans Light" panose="020B0306030504020204" pitchFamily="34" charset="0"/>
              </a:rPr>
              <a:t>Élaboration</a:t>
            </a:r>
            <a:r>
              <a:rPr lang="en-GB" sz="1600" dirty="0">
                <a:solidFill>
                  <a:schemeClr val="bg1"/>
                </a:solidFill>
                <a:latin typeface="Open Sans Light"/>
                <a:ea typeface="Open Sans Light" panose="020B0306030504020204" pitchFamily="34" charset="0"/>
                <a:cs typeface="Open Sans Light" panose="020B0306030504020204" pitchFamily="34" charset="0"/>
              </a:rPr>
              <a:t> de </a:t>
            </a:r>
            <a:r>
              <a:rPr lang="en-GB" sz="1600" dirty="0" err="1">
                <a:solidFill>
                  <a:schemeClr val="bg1"/>
                </a:solidFill>
                <a:latin typeface="Open Sans Light"/>
                <a:ea typeface="Open Sans Light" panose="020B0306030504020204" pitchFamily="34" charset="0"/>
                <a:cs typeface="Open Sans Light" panose="020B0306030504020204" pitchFamily="34" charset="0"/>
              </a:rPr>
              <a:t>scénarios</a:t>
            </a:r>
            <a:endParaRPr lang="en-GB" sz="1600" dirty="0">
              <a:solidFill>
                <a:schemeClr val="bg1"/>
              </a:solidFill>
              <a:latin typeface="Open Sans Light"/>
              <a:ea typeface="Open Sans Light" panose="020B0306030504020204" pitchFamily="34" charset="0"/>
              <a:cs typeface="Open Sans Light" panose="020B0306030504020204" pitchFamily="34" charset="0"/>
            </a:endParaRPr>
          </a:p>
        </p:txBody>
      </p:sp>
      <p:sp>
        <p:nvSpPr>
          <p:cNvPr id="12" name="Chevron 11">
            <a:extLst>
              <a:ext uri="{FF2B5EF4-FFF2-40B4-BE49-F238E27FC236}">
                <a16:creationId xmlns:a16="http://schemas.microsoft.com/office/drawing/2014/main" id="{AC82DC86-DC8C-034C-86C7-6FF4FD29235C}"/>
              </a:ext>
            </a:extLst>
          </p:cNvPr>
          <p:cNvSpPr/>
          <p:nvPr/>
        </p:nvSpPr>
        <p:spPr>
          <a:xfrm>
            <a:off x="7291772" y="2173930"/>
            <a:ext cx="2520000" cy="732585"/>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Projections de la </a:t>
            </a:r>
            <a:r>
              <a:rPr lang="en-GB" sz="16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demande</a:t>
            </a:r>
            <a:r>
              <a:rPr lang="en-GB"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1600" dirty="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d'énergie</a:t>
            </a:r>
            <a:endParaRPr lang="en-GB"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 Box 3">
            <a:extLst>
              <a:ext uri="{FF2B5EF4-FFF2-40B4-BE49-F238E27FC236}">
                <a16:creationId xmlns:a16="http://schemas.microsoft.com/office/drawing/2014/main" id="{8B6C594E-3EAE-494C-8C22-51670020CB56}"/>
              </a:ext>
            </a:extLst>
          </p:cNvPr>
          <p:cNvSpPr txBox="1">
            <a:spLocks noChangeArrowheads="1"/>
          </p:cNvSpPr>
          <p:nvPr/>
        </p:nvSpPr>
        <p:spPr bwMode="auto">
          <a:xfrm>
            <a:off x="1018127" y="3143458"/>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L'économie</a:t>
            </a:r>
          </a:p>
        </p:txBody>
      </p:sp>
      <p:sp>
        <p:nvSpPr>
          <p:cNvPr id="22" name="Text Box 4">
            <a:extLst>
              <a:ext uri="{FF2B5EF4-FFF2-40B4-BE49-F238E27FC236}">
                <a16:creationId xmlns:a16="http://schemas.microsoft.com/office/drawing/2014/main" id="{4DF2B0FA-A2BA-F94D-8EB9-4643C6CC9765}"/>
              </a:ext>
            </a:extLst>
          </p:cNvPr>
          <p:cNvSpPr txBox="1">
            <a:spLocks noChangeArrowheads="1"/>
          </p:cNvSpPr>
          <p:nvPr/>
        </p:nvSpPr>
        <p:spPr bwMode="auto">
          <a:xfrm>
            <a:off x="3772204" y="3143459"/>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Démographie</a:t>
            </a:r>
          </a:p>
        </p:txBody>
      </p:sp>
      <p:sp>
        <p:nvSpPr>
          <p:cNvPr id="23" name="Text Box 5">
            <a:extLst>
              <a:ext uri="{FF2B5EF4-FFF2-40B4-BE49-F238E27FC236}">
                <a16:creationId xmlns:a16="http://schemas.microsoft.com/office/drawing/2014/main" id="{AD3FE898-C599-FB44-BDBA-B773F6357A3A}"/>
              </a:ext>
            </a:extLst>
          </p:cNvPr>
          <p:cNvSpPr txBox="1">
            <a:spLocks noChangeArrowheads="1"/>
          </p:cNvSpPr>
          <p:nvPr/>
        </p:nvSpPr>
        <p:spPr bwMode="auto">
          <a:xfrm>
            <a:off x="6526284" y="3143459"/>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Mode de vie</a:t>
            </a:r>
          </a:p>
        </p:txBody>
      </p:sp>
      <p:sp>
        <p:nvSpPr>
          <p:cNvPr id="25" name="Text Box 6">
            <a:extLst>
              <a:ext uri="{FF2B5EF4-FFF2-40B4-BE49-F238E27FC236}">
                <a16:creationId xmlns:a16="http://schemas.microsoft.com/office/drawing/2014/main" id="{918BE428-5DED-DB49-BD78-EA5D99E1A479}"/>
              </a:ext>
            </a:extLst>
          </p:cNvPr>
          <p:cNvSpPr txBox="1">
            <a:spLocks noChangeArrowheads="1"/>
          </p:cNvSpPr>
          <p:nvPr/>
        </p:nvSpPr>
        <p:spPr bwMode="auto">
          <a:xfrm>
            <a:off x="9280362" y="3143458"/>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Technologie</a:t>
            </a:r>
          </a:p>
        </p:txBody>
      </p:sp>
      <p:sp>
        <p:nvSpPr>
          <p:cNvPr id="26" name="Text Box 7">
            <a:extLst>
              <a:ext uri="{FF2B5EF4-FFF2-40B4-BE49-F238E27FC236}">
                <a16:creationId xmlns:a16="http://schemas.microsoft.com/office/drawing/2014/main" id="{3F3465AE-0AC1-1644-8319-9F7757CD5F78}"/>
              </a:ext>
            </a:extLst>
          </p:cNvPr>
          <p:cNvSpPr txBox="1">
            <a:spLocks noChangeArrowheads="1"/>
          </p:cNvSpPr>
          <p:nvPr/>
        </p:nvSpPr>
        <p:spPr bwMode="auto">
          <a:xfrm>
            <a:off x="802128" y="4112296"/>
            <a:ext cx="25199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dirty="0">
                <a:latin typeface="Open Sans" panose="020B0606030504020204" pitchFamily="34" charset="0"/>
                <a:cs typeface="Open Sans" panose="020B0606030504020204" pitchFamily="34" charset="0"/>
              </a:rPr>
              <a:t>PIB</a:t>
            </a:r>
          </a:p>
          <a:p>
            <a:pPr marL="285750" indent="-285750" eaLnBrk="1" hangingPunct="1">
              <a:buFont typeface="Arial" panose="020B0604020202020204" pitchFamily="34" charset="0"/>
              <a:buChar char="•"/>
            </a:pPr>
            <a:r>
              <a:rPr lang="en-US" dirty="0" err="1">
                <a:latin typeface="Open Sans" panose="020B0606030504020204" pitchFamily="34" charset="0"/>
                <a:cs typeface="Open Sans" panose="020B0606030504020204" pitchFamily="34" charset="0"/>
              </a:rPr>
              <a:t>Taux</a:t>
            </a:r>
            <a:r>
              <a:rPr lang="en-US" dirty="0">
                <a:latin typeface="Open Sans" panose="020B0606030504020204" pitchFamily="34" charset="0"/>
                <a:cs typeface="Open Sans" panose="020B0606030504020204" pitchFamily="34" charset="0"/>
              </a:rPr>
              <a:t> de </a:t>
            </a:r>
            <a:r>
              <a:rPr lang="en-US" dirty="0" err="1">
                <a:latin typeface="Open Sans" panose="020B0606030504020204" pitchFamily="34" charset="0"/>
                <a:cs typeface="Open Sans" panose="020B0606030504020204" pitchFamily="34" charset="0"/>
              </a:rPr>
              <a:t>croissance</a:t>
            </a:r>
            <a:r>
              <a:rPr lang="en-US" dirty="0">
                <a:latin typeface="Open Sans" panose="020B0606030504020204" pitchFamily="34" charset="0"/>
                <a:cs typeface="Open Sans" panose="020B0606030504020204" pitchFamily="34" charset="0"/>
              </a:rPr>
              <a:t> du PIB</a:t>
            </a:r>
          </a:p>
          <a:p>
            <a:pPr marL="285750" indent="-285750" eaLnBrk="1" hangingPunct="1">
              <a:buFont typeface="Arial" panose="020B0604020202020204" pitchFamily="34" charset="0"/>
              <a:buChar char="•"/>
            </a:pPr>
            <a:r>
              <a:rPr lang="en-US" dirty="0">
                <a:latin typeface="Open Sans" panose="020B0606030504020204" pitchFamily="34" charset="0"/>
                <a:cs typeface="Open Sans" panose="020B0606030504020204" pitchFamily="34" charset="0"/>
              </a:rPr>
              <a:t>Part des sous-</a:t>
            </a:r>
            <a:r>
              <a:rPr lang="en-US" dirty="0" err="1">
                <a:latin typeface="Open Sans" panose="020B0606030504020204" pitchFamily="34" charset="0"/>
                <a:cs typeface="Open Sans" panose="020B0606030504020204" pitchFamily="34" charset="0"/>
              </a:rPr>
              <a:t>secteurs</a:t>
            </a:r>
            <a:endParaRPr lang="en-US" dirty="0">
              <a:latin typeface="Open Sans" panose="020B0606030504020204" pitchFamily="34" charset="0"/>
              <a:cs typeface="Open Sans" panose="020B0606030504020204" pitchFamily="34" charset="0"/>
            </a:endParaRPr>
          </a:p>
          <a:p>
            <a:pPr marL="285750" indent="-285750" eaLnBrk="1" hangingPunct="1">
              <a:buFont typeface="Arial" panose="020B0604020202020204" pitchFamily="34" charset="0"/>
              <a:buChar char="•"/>
            </a:pPr>
            <a:r>
              <a:rPr lang="en-US" dirty="0">
                <a:latin typeface="Open Sans"/>
                <a:cs typeface="Open Sans" panose="020B0606030504020204" pitchFamily="34" charset="0"/>
              </a:rPr>
              <a:t>Population active</a:t>
            </a:r>
          </a:p>
        </p:txBody>
      </p:sp>
      <p:sp>
        <p:nvSpPr>
          <p:cNvPr id="27" name="Text Box 8">
            <a:extLst>
              <a:ext uri="{FF2B5EF4-FFF2-40B4-BE49-F238E27FC236}">
                <a16:creationId xmlns:a16="http://schemas.microsoft.com/office/drawing/2014/main" id="{99C0C876-C118-7941-908D-2BFA7B52B63D}"/>
              </a:ext>
            </a:extLst>
          </p:cNvPr>
          <p:cNvSpPr txBox="1">
            <a:spLocks noChangeArrowheads="1"/>
          </p:cNvSpPr>
          <p:nvPr/>
        </p:nvSpPr>
        <p:spPr bwMode="auto">
          <a:xfrm>
            <a:off x="3556205" y="4112296"/>
            <a:ext cx="251999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dirty="0" err="1">
                <a:latin typeface="Open Sans" panose="020B0606030504020204" pitchFamily="34" charset="0"/>
                <a:cs typeface="Open Sans" panose="020B0606030504020204" pitchFamily="34" charset="0"/>
              </a:rPr>
              <a:t>Taux</a:t>
            </a:r>
            <a:r>
              <a:rPr lang="en-US" dirty="0">
                <a:latin typeface="Open Sans" panose="020B0606030504020204" pitchFamily="34" charset="0"/>
                <a:cs typeface="Open Sans" panose="020B0606030504020204" pitchFamily="34" charset="0"/>
              </a:rPr>
              <a:t> de </a:t>
            </a:r>
            <a:r>
              <a:rPr lang="en-US" dirty="0" err="1">
                <a:latin typeface="Open Sans" panose="020B0606030504020204" pitchFamily="34" charset="0"/>
                <a:cs typeface="Open Sans" panose="020B0606030504020204" pitchFamily="34" charset="0"/>
              </a:rPr>
              <a:t>croissance</a:t>
            </a:r>
            <a:r>
              <a:rPr lang="en-US" dirty="0">
                <a:latin typeface="Open Sans" panose="020B0606030504020204" pitchFamily="34" charset="0"/>
                <a:cs typeface="Open Sans" panose="020B0606030504020204" pitchFamily="34" charset="0"/>
              </a:rPr>
              <a:t> de la population</a:t>
            </a:r>
          </a:p>
          <a:p>
            <a:pPr marL="285750" indent="-285750" eaLnBrk="1" hangingPunct="1">
              <a:buFont typeface="Arial" panose="020B0604020202020204" pitchFamily="34" charset="0"/>
              <a:buChar char="•"/>
            </a:pPr>
            <a:r>
              <a:rPr lang="en-US" dirty="0">
                <a:latin typeface="Open Sans" panose="020B0606030504020204" pitchFamily="34" charset="0"/>
                <a:cs typeface="Open Sans" panose="020B0606030504020204" pitchFamily="34" charset="0"/>
              </a:rPr>
              <a:t>Taille de la </a:t>
            </a:r>
            <a:r>
              <a:rPr lang="en-US" dirty="0" err="1">
                <a:latin typeface="Open Sans" panose="020B0606030504020204" pitchFamily="34" charset="0"/>
                <a:cs typeface="Open Sans" panose="020B0606030504020204" pitchFamily="34" charset="0"/>
              </a:rPr>
              <a:t>famille</a:t>
            </a:r>
            <a:endParaRPr lang="en-US" dirty="0">
              <a:latin typeface="Open Sans" panose="020B0606030504020204" pitchFamily="34" charset="0"/>
              <a:cs typeface="Open Sans" panose="020B0606030504020204" pitchFamily="34" charset="0"/>
            </a:endParaRPr>
          </a:p>
          <a:p>
            <a:pPr marL="285750" indent="-285750" eaLnBrk="1" hangingPunct="1">
              <a:buFont typeface="Arial" panose="020B0604020202020204" pitchFamily="34" charset="0"/>
              <a:buChar char="•"/>
            </a:pPr>
            <a:r>
              <a:rPr lang="en-US" dirty="0" err="1">
                <a:latin typeface="Open Sans" panose="020B0606030504020204" pitchFamily="34" charset="0"/>
                <a:cs typeface="Open Sans" panose="020B0606030504020204" pitchFamily="34" charset="0"/>
              </a:rPr>
              <a:t>Urbanisation</a:t>
            </a:r>
            <a:endParaRPr lang="en-US" sz="2000" dirty="0">
              <a:latin typeface="Open Sans" panose="020B0606030504020204" pitchFamily="34" charset="0"/>
              <a:cs typeface="Open Sans" panose="020B0606030504020204" pitchFamily="34" charset="0"/>
            </a:endParaRPr>
          </a:p>
        </p:txBody>
      </p:sp>
      <p:sp>
        <p:nvSpPr>
          <p:cNvPr id="28" name="Text Box 9">
            <a:extLst>
              <a:ext uri="{FF2B5EF4-FFF2-40B4-BE49-F238E27FC236}">
                <a16:creationId xmlns:a16="http://schemas.microsoft.com/office/drawing/2014/main" id="{879F18F3-8726-6A4E-8FEA-92AE0117F608}"/>
              </a:ext>
            </a:extLst>
          </p:cNvPr>
          <p:cNvSpPr txBox="1">
            <a:spLocks noChangeArrowheads="1"/>
          </p:cNvSpPr>
          <p:nvPr/>
        </p:nvSpPr>
        <p:spPr bwMode="auto">
          <a:xfrm>
            <a:off x="6310284" y="4112296"/>
            <a:ext cx="252000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dirty="0">
                <a:latin typeface="Open Sans" panose="020B0606030504020204" pitchFamily="34" charset="0"/>
                <a:cs typeface="Open Sans" panose="020B0606030504020204" pitchFamily="34" charset="0"/>
              </a:rPr>
              <a:t>Taille du ménage</a:t>
            </a:r>
          </a:p>
          <a:p>
            <a:pPr marL="285750" indent="-285750" eaLnBrk="1" hangingPunct="1">
              <a:buFont typeface="Arial" panose="020B0604020202020204" pitchFamily="34" charset="0"/>
              <a:buChar char="•"/>
            </a:pPr>
            <a:r>
              <a:rPr lang="en-US" dirty="0" err="1">
                <a:latin typeface="Open Sans" panose="020B0606030504020204" pitchFamily="34" charset="0"/>
                <a:cs typeface="Open Sans" panose="020B0606030504020204" pitchFamily="34" charset="0"/>
              </a:rPr>
              <a:t>Mobilité</a:t>
            </a:r>
            <a:endParaRPr lang="en-US" dirty="0">
              <a:latin typeface="Open Sans" panose="020B0606030504020204" pitchFamily="34" charset="0"/>
              <a:cs typeface="Open Sans" panose="020B0606030504020204" pitchFamily="34" charset="0"/>
            </a:endParaRPr>
          </a:p>
          <a:p>
            <a:pPr marL="285750" indent="-285750" eaLnBrk="1" hangingPunct="1">
              <a:buFont typeface="Arial" panose="020B0604020202020204" pitchFamily="34" charset="0"/>
              <a:buChar char="•"/>
            </a:pPr>
            <a:r>
              <a:rPr lang="en-US" dirty="0">
                <a:latin typeface="Open Sans" panose="020B0606030504020204" pitchFamily="34" charset="0"/>
                <a:cs typeface="Open Sans" panose="020B0606030504020204" pitchFamily="34" charset="0"/>
              </a:rPr>
              <a:t>Possession </a:t>
            </a:r>
            <a:r>
              <a:rPr lang="en-US" dirty="0" err="1">
                <a:latin typeface="Open Sans" panose="020B0606030504020204" pitchFamily="34" charset="0"/>
                <a:cs typeface="Open Sans" panose="020B0606030504020204" pitchFamily="34" charset="0"/>
              </a:rPr>
              <a:t>d'une</a:t>
            </a:r>
            <a:r>
              <a:rPr lang="en-US" dirty="0">
                <a:latin typeface="Open Sans" panose="020B0606030504020204" pitchFamily="34" charset="0"/>
                <a:cs typeface="Open Sans" panose="020B0606030504020204" pitchFamily="34" charset="0"/>
              </a:rPr>
              <a:t> voiture</a:t>
            </a:r>
          </a:p>
          <a:p>
            <a:pPr marL="285750" indent="-285750" eaLnBrk="1" hangingPunct="1">
              <a:buFont typeface="Arial" panose="020B0604020202020204" pitchFamily="34" charset="0"/>
              <a:buChar char="•"/>
            </a:pPr>
            <a:r>
              <a:rPr lang="en-US" dirty="0" err="1">
                <a:latin typeface="Open Sans" panose="020B0606030504020204" pitchFamily="34" charset="0"/>
                <a:cs typeface="Open Sans" panose="020B0606030504020204" pitchFamily="34" charset="0"/>
              </a:rPr>
              <a:t>Électrification</a:t>
            </a:r>
            <a:endParaRPr lang="en-US" dirty="0">
              <a:latin typeface="Open Sans" panose="020B0606030504020204" pitchFamily="34" charset="0"/>
              <a:cs typeface="Open Sans" panose="020B0606030504020204" pitchFamily="34" charset="0"/>
            </a:endParaRPr>
          </a:p>
          <a:p>
            <a:pPr marL="285750" indent="-285750" eaLnBrk="1" hangingPunct="1">
              <a:buFont typeface="Arial" panose="020B0604020202020204" pitchFamily="34" charset="0"/>
              <a:buChar char="•"/>
            </a:pPr>
            <a:r>
              <a:rPr lang="en-US" dirty="0" err="1">
                <a:latin typeface="Open Sans" panose="020B0606030504020204" pitchFamily="34" charset="0"/>
                <a:cs typeface="Open Sans" panose="020B0606030504020204" pitchFamily="34" charset="0"/>
              </a:rPr>
              <a:t>Appareils</a:t>
            </a:r>
            <a:r>
              <a:rPr lang="en-US" dirty="0">
                <a:latin typeface="Open Sans" panose="020B0606030504020204" pitchFamily="34" charset="0"/>
                <a:cs typeface="Open Sans" panose="020B0606030504020204" pitchFamily="34" charset="0"/>
              </a:rPr>
              <a:t> </a:t>
            </a:r>
            <a:r>
              <a:rPr lang="en-US" dirty="0" err="1">
                <a:latin typeface="Open Sans" panose="020B0606030504020204" pitchFamily="34" charset="0"/>
                <a:cs typeface="Open Sans" panose="020B0606030504020204" pitchFamily="34" charset="0"/>
              </a:rPr>
              <a:t>électroménagers</a:t>
            </a:r>
            <a:endParaRPr lang="en-US" dirty="0">
              <a:latin typeface="Open Sans" panose="020B0606030504020204" pitchFamily="34" charset="0"/>
              <a:cs typeface="Open Sans" panose="020B0606030504020204" pitchFamily="34" charset="0"/>
            </a:endParaRPr>
          </a:p>
        </p:txBody>
      </p:sp>
      <p:sp>
        <p:nvSpPr>
          <p:cNvPr id="29" name="Text Box 10">
            <a:extLst>
              <a:ext uri="{FF2B5EF4-FFF2-40B4-BE49-F238E27FC236}">
                <a16:creationId xmlns:a16="http://schemas.microsoft.com/office/drawing/2014/main" id="{26FD2D0D-7D24-4141-B565-0BE43F1D7088}"/>
              </a:ext>
            </a:extLst>
          </p:cNvPr>
          <p:cNvSpPr txBox="1">
            <a:spLocks noChangeArrowheads="1"/>
          </p:cNvSpPr>
          <p:nvPr/>
        </p:nvSpPr>
        <p:spPr bwMode="auto">
          <a:xfrm>
            <a:off x="9064363" y="4112296"/>
            <a:ext cx="25199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dirty="0" err="1">
                <a:latin typeface="Open Sans" panose="020B0606030504020204" pitchFamily="34" charset="0"/>
                <a:cs typeface="Open Sans" panose="020B0606030504020204" pitchFamily="34" charset="0"/>
              </a:rPr>
              <a:t>Intensité</a:t>
            </a:r>
            <a:r>
              <a:rPr lang="en-US" dirty="0">
                <a:latin typeface="Open Sans" panose="020B0606030504020204" pitchFamily="34" charset="0"/>
                <a:cs typeface="Open Sans" panose="020B0606030504020204" pitchFamily="34" charset="0"/>
              </a:rPr>
              <a:t> </a:t>
            </a:r>
            <a:r>
              <a:rPr lang="en-US" dirty="0" err="1">
                <a:latin typeface="Open Sans" panose="020B0606030504020204" pitchFamily="34" charset="0"/>
                <a:cs typeface="Open Sans" panose="020B0606030504020204" pitchFamily="34" charset="0"/>
              </a:rPr>
              <a:t>énergétique</a:t>
            </a:r>
            <a:endParaRPr lang="en-US" dirty="0">
              <a:latin typeface="Open Sans" panose="020B0606030504020204" pitchFamily="34" charset="0"/>
              <a:cs typeface="Open Sans" panose="020B0606030504020204" pitchFamily="34" charset="0"/>
            </a:endParaRPr>
          </a:p>
          <a:p>
            <a:pPr marL="285750" indent="-285750" eaLnBrk="1" hangingPunct="1">
              <a:buFont typeface="Arial" panose="020B0604020202020204" pitchFamily="34" charset="0"/>
              <a:buChar char="•"/>
            </a:pPr>
            <a:r>
              <a:rPr lang="fr-FR" dirty="0">
                <a:latin typeface="Open Sans" panose="020B0606030504020204" pitchFamily="34" charset="0"/>
                <a:cs typeface="Open Sans" panose="020B0606030504020204" pitchFamily="34" charset="0"/>
              </a:rPr>
              <a:t>Consommations spécifiques d'énergie</a:t>
            </a:r>
          </a:p>
          <a:p>
            <a:pPr marL="285750" indent="-285750" eaLnBrk="1" hangingPunct="1">
              <a:buFont typeface="Arial" panose="020B0604020202020204" pitchFamily="34" charset="0"/>
              <a:buChar char="•"/>
            </a:pPr>
            <a:r>
              <a:rPr lang="en-US" dirty="0" err="1">
                <a:latin typeface="Open Sans" panose="020B0606030504020204" pitchFamily="34" charset="0"/>
                <a:cs typeface="Open Sans" panose="020B0606030504020204" pitchFamily="34" charset="0"/>
              </a:rPr>
              <a:t>Rendements</a:t>
            </a:r>
            <a:endParaRPr lang="en-US" dirty="0">
              <a:latin typeface="Open Sans" panose="020B0606030504020204" pitchFamily="34" charset="0"/>
              <a:cs typeface="Open Sans" panose="020B0606030504020204" pitchFamily="34" charset="0"/>
            </a:endParaRPr>
          </a:p>
          <a:p>
            <a:pPr marL="285750" indent="-285750" eaLnBrk="1" hangingPunct="1">
              <a:buFont typeface="Arial" panose="020B0604020202020204" pitchFamily="34" charset="0"/>
              <a:buChar char="•"/>
            </a:pPr>
            <a:r>
              <a:rPr lang="en-US" dirty="0" err="1">
                <a:latin typeface="Open Sans" panose="020B0606030504020204" pitchFamily="34" charset="0"/>
                <a:cs typeface="Open Sans" panose="020B0606030504020204" pitchFamily="34" charset="0"/>
              </a:rPr>
              <a:t>Pénétration</a:t>
            </a:r>
            <a:r>
              <a:rPr lang="en-US" dirty="0">
                <a:latin typeface="Open Sans" panose="020B0606030504020204" pitchFamily="34" charset="0"/>
                <a:cs typeface="Open Sans" panose="020B0606030504020204" pitchFamily="34" charset="0"/>
              </a:rPr>
              <a:t> des </a:t>
            </a:r>
            <a:r>
              <a:rPr lang="en-US" dirty="0" err="1">
                <a:latin typeface="Open Sans" panose="020B0606030504020204" pitchFamily="34" charset="0"/>
                <a:cs typeface="Open Sans" panose="020B0606030504020204" pitchFamily="34" charset="0"/>
              </a:rPr>
              <a:t>formes</a:t>
            </a:r>
            <a:r>
              <a:rPr lang="en-US" dirty="0">
                <a:latin typeface="Open Sans" panose="020B0606030504020204" pitchFamily="34" charset="0"/>
                <a:cs typeface="Open Sans" panose="020B0606030504020204" pitchFamily="34" charset="0"/>
              </a:rPr>
              <a:t> </a:t>
            </a:r>
            <a:r>
              <a:rPr lang="en-US" dirty="0" err="1">
                <a:latin typeface="Open Sans" panose="020B0606030504020204" pitchFamily="34" charset="0"/>
                <a:cs typeface="Open Sans" panose="020B0606030504020204" pitchFamily="34" charset="0"/>
              </a:rPr>
              <a:t>d’énergie</a:t>
            </a:r>
            <a:endParaRPr lang="en-US" dirty="0">
              <a:latin typeface="Open Sans" panose="020B0606030504020204" pitchFamily="34" charset="0"/>
              <a:cs typeface="Open Sans" panose="020B0606030504020204" pitchFamily="34" charset="0"/>
            </a:endParaRPr>
          </a:p>
        </p:txBody>
      </p:sp>
      <p:sp>
        <p:nvSpPr>
          <p:cNvPr id="30" name="AutoShape 11">
            <a:extLst>
              <a:ext uri="{FF2B5EF4-FFF2-40B4-BE49-F238E27FC236}">
                <a16:creationId xmlns:a16="http://schemas.microsoft.com/office/drawing/2014/main" id="{C6B35708-1BAF-4046-BCC7-817F33CB1237}"/>
              </a:ext>
            </a:extLst>
          </p:cNvPr>
          <p:cNvSpPr>
            <a:spLocks noChangeArrowheads="1"/>
          </p:cNvSpPr>
          <p:nvPr/>
        </p:nvSpPr>
        <p:spPr bwMode="auto">
          <a:xfrm>
            <a:off x="1828127"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1" name="AutoShape 12">
            <a:extLst>
              <a:ext uri="{FF2B5EF4-FFF2-40B4-BE49-F238E27FC236}">
                <a16:creationId xmlns:a16="http://schemas.microsoft.com/office/drawing/2014/main" id="{32EDFB02-314A-0346-91FB-91106D97F4A9}"/>
              </a:ext>
            </a:extLst>
          </p:cNvPr>
          <p:cNvSpPr>
            <a:spLocks noChangeArrowheads="1"/>
          </p:cNvSpPr>
          <p:nvPr/>
        </p:nvSpPr>
        <p:spPr bwMode="auto">
          <a:xfrm>
            <a:off x="4582204"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2" name="AutoShape 13">
            <a:extLst>
              <a:ext uri="{FF2B5EF4-FFF2-40B4-BE49-F238E27FC236}">
                <a16:creationId xmlns:a16="http://schemas.microsoft.com/office/drawing/2014/main" id="{91EB69D9-7FF2-434E-989D-7F30DE2AF8B4}"/>
              </a:ext>
            </a:extLst>
          </p:cNvPr>
          <p:cNvSpPr>
            <a:spLocks noChangeArrowheads="1"/>
          </p:cNvSpPr>
          <p:nvPr/>
        </p:nvSpPr>
        <p:spPr bwMode="auto">
          <a:xfrm>
            <a:off x="7336284"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3" name="AutoShape 14">
            <a:extLst>
              <a:ext uri="{FF2B5EF4-FFF2-40B4-BE49-F238E27FC236}">
                <a16:creationId xmlns:a16="http://schemas.microsoft.com/office/drawing/2014/main" id="{6CF34588-9214-034F-9495-86ED5C30AB7C}"/>
              </a:ext>
            </a:extLst>
          </p:cNvPr>
          <p:cNvSpPr>
            <a:spLocks noChangeArrowheads="1"/>
          </p:cNvSpPr>
          <p:nvPr/>
        </p:nvSpPr>
        <p:spPr bwMode="auto">
          <a:xfrm>
            <a:off x="10090362"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5EE89EFB-95EF-4C0F-95D7-1CB8EA636F13}"/>
              </a:ext>
            </a:extLst>
          </p:cNvPr>
          <p:cNvSpPr txBox="1">
            <a:spLocks noChangeArrowheads="1"/>
          </p:cNvSpPr>
          <p:nvPr/>
        </p:nvSpPr>
        <p:spPr bwMode="auto">
          <a:xfrm>
            <a:off x="856129" y="345061"/>
            <a:ext cx="10088962"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Session 8.1 Vue </a:t>
            </a:r>
            <a:r>
              <a:rPr lang="en-GB" altLang="en-US" dirty="0" err="1">
                <a:latin typeface="Open Sans"/>
              </a:rPr>
              <a:t>d'ensemble</a:t>
            </a:r>
            <a:r>
              <a:rPr lang="en-GB" altLang="en-US" dirty="0">
                <a:latin typeface="Open Sans"/>
              </a:rPr>
              <a:t> des données </a:t>
            </a:r>
            <a:r>
              <a:rPr lang="en-GB" altLang="en-US" dirty="0" err="1">
                <a:latin typeface="Open Sans"/>
              </a:rPr>
              <a:t>d'entrée</a:t>
            </a:r>
            <a:r>
              <a:rPr lang="en-GB" altLang="en-US" dirty="0">
                <a:latin typeface="Open Sans"/>
              </a:rPr>
              <a:t> de MAED</a:t>
            </a:r>
          </a:p>
        </p:txBody>
      </p:sp>
    </p:spTree>
    <p:extLst>
      <p:ext uri="{BB962C8B-B14F-4D97-AF65-F5344CB8AC3E}">
        <p14:creationId xmlns:p14="http://schemas.microsoft.com/office/powerpoint/2010/main" val="26035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38">
            <a:extLst>
              <a:ext uri="{FF2B5EF4-FFF2-40B4-BE49-F238E27FC236}">
                <a16:creationId xmlns:a16="http://schemas.microsoft.com/office/drawing/2014/main" id="{1F427649-53E5-0242-A6DF-32F359705631}"/>
              </a:ext>
            </a:extLst>
          </p:cNvPr>
          <p:cNvSpPr txBox="1">
            <a:spLocks noChangeArrowheads="1"/>
          </p:cNvSpPr>
          <p:nvPr/>
        </p:nvSpPr>
        <p:spPr bwMode="auto">
          <a:xfrm>
            <a:off x="3379718" y="4704203"/>
            <a:ext cx="1496920" cy="340519"/>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L'industrie</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 Box 1039">
            <a:extLst>
              <a:ext uri="{FF2B5EF4-FFF2-40B4-BE49-F238E27FC236}">
                <a16:creationId xmlns:a16="http://schemas.microsoft.com/office/drawing/2014/main" id="{13899095-C8B0-7C4A-85CE-096E1528928E}"/>
              </a:ext>
            </a:extLst>
          </p:cNvPr>
          <p:cNvSpPr txBox="1">
            <a:spLocks noChangeArrowheads="1"/>
          </p:cNvSpPr>
          <p:nvPr/>
        </p:nvSpPr>
        <p:spPr bwMode="auto">
          <a:xfrm>
            <a:off x="9543505" y="4704203"/>
            <a:ext cx="1673028" cy="340519"/>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10" name="Text Box 1040">
            <a:extLst>
              <a:ext uri="{FF2B5EF4-FFF2-40B4-BE49-F238E27FC236}">
                <a16:creationId xmlns:a16="http://schemas.microsoft.com/office/drawing/2014/main" id="{A81FA8C0-DAC3-4642-9191-2F634D12A118}"/>
              </a:ext>
            </a:extLst>
          </p:cNvPr>
          <p:cNvSpPr txBox="1">
            <a:spLocks noChangeArrowheads="1"/>
          </p:cNvSpPr>
          <p:nvPr/>
        </p:nvSpPr>
        <p:spPr bwMode="auto">
          <a:xfrm>
            <a:off x="5404962" y="4704203"/>
            <a:ext cx="1320812" cy="340519"/>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11" name="Text Box 1041">
            <a:extLst>
              <a:ext uri="{FF2B5EF4-FFF2-40B4-BE49-F238E27FC236}">
                <a16:creationId xmlns:a16="http://schemas.microsoft.com/office/drawing/2014/main" id="{65262652-F187-9B48-B283-1DE5E6C69389}"/>
              </a:ext>
            </a:extLst>
          </p:cNvPr>
          <p:cNvSpPr txBox="1">
            <a:spLocks noChangeArrowheads="1"/>
          </p:cNvSpPr>
          <p:nvPr/>
        </p:nvSpPr>
        <p:spPr bwMode="auto">
          <a:xfrm>
            <a:off x="7254098" y="4704203"/>
            <a:ext cx="1849136" cy="340519"/>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Ménage</a:t>
            </a:r>
          </a:p>
        </p:txBody>
      </p:sp>
      <p:sp>
        <p:nvSpPr>
          <p:cNvPr id="12" name="Text Box 1042">
            <a:extLst>
              <a:ext uri="{FF2B5EF4-FFF2-40B4-BE49-F238E27FC236}">
                <a16:creationId xmlns:a16="http://schemas.microsoft.com/office/drawing/2014/main" id="{0063EF71-17C6-B943-A115-650A5516A1E9}"/>
              </a:ext>
            </a:extLst>
          </p:cNvPr>
          <p:cNvSpPr txBox="1">
            <a:spLocks noChangeArrowheads="1"/>
          </p:cNvSpPr>
          <p:nvPr/>
        </p:nvSpPr>
        <p:spPr bwMode="auto">
          <a:xfrm>
            <a:off x="6265539" y="5334866"/>
            <a:ext cx="2023617" cy="340519"/>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industrie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manufacturière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13" name="Text Box 1044">
            <a:extLst>
              <a:ext uri="{FF2B5EF4-FFF2-40B4-BE49-F238E27FC236}">
                <a16:creationId xmlns:a16="http://schemas.microsoft.com/office/drawing/2014/main" id="{04D2AEE8-71C2-834F-8531-37ADC2F5C045}"/>
              </a:ext>
            </a:extLst>
          </p:cNvPr>
          <p:cNvSpPr txBox="1">
            <a:spLocks noChangeArrowheads="1"/>
          </p:cNvSpPr>
          <p:nvPr/>
        </p:nvSpPr>
        <p:spPr bwMode="auto">
          <a:xfrm>
            <a:off x="3444607" y="5325125"/>
            <a:ext cx="1013869" cy="360000"/>
          </a:xfrm>
          <a:prstGeom prst="roundRect">
            <a:avLst/>
          </a:prstGeom>
          <a:solidFill>
            <a:srgbClr val="A5A5A5">
              <a:alpha val="50196"/>
            </a:srgbClr>
          </a:solidFill>
          <a:ln w="9525">
            <a:noFill/>
            <a:miter lim="800000"/>
            <a:headEnd/>
            <a:tailEnd/>
          </a:ln>
          <a:effectLst/>
        </p:spPr>
        <p:txBody>
          <a:bodyPr wrap="none" anchor="ctr"/>
          <a:lstStyle>
            <a:defPPr>
              <a:defRPr lang="en-US"/>
            </a:defPPr>
            <a:lvl1pPr algn="ctr">
              <a:defRPr>
                <a:latin typeface="Open Sans" panose="020B0606030504020204" pitchFamily="34" charset="0"/>
                <a:ea typeface="Open Sans" panose="020B0606030504020204" pitchFamily="34" charset="0"/>
                <a:cs typeface="Open Sans" panose="020B0606030504020204" pitchFamily="34" charset="0"/>
              </a:defRPr>
            </a:lvl1p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Constr.</a:t>
            </a:r>
          </a:p>
        </p:txBody>
      </p:sp>
      <p:sp>
        <p:nvSpPr>
          <p:cNvPr id="14" name="Text Box 1045">
            <a:extLst>
              <a:ext uri="{FF2B5EF4-FFF2-40B4-BE49-F238E27FC236}">
                <a16:creationId xmlns:a16="http://schemas.microsoft.com/office/drawing/2014/main" id="{DE83B822-BA6B-BB42-A860-2FDBD6595AC8}"/>
              </a:ext>
            </a:extLst>
          </p:cNvPr>
          <p:cNvSpPr txBox="1">
            <a:spLocks noChangeArrowheads="1"/>
          </p:cNvSpPr>
          <p:nvPr/>
        </p:nvSpPr>
        <p:spPr bwMode="auto">
          <a:xfrm>
            <a:off x="4505669" y="5343344"/>
            <a:ext cx="1408076" cy="306467"/>
          </a:xfrm>
          <a:prstGeom prst="roundRect">
            <a:avLst>
              <a:gd name="adj" fmla="val 16667"/>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dirty="0">
                <a:latin typeface="Open Sans Light" panose="020B0306030504020204" pitchFamily="34" charset="0"/>
                <a:ea typeface="Open Sans Light" panose="020B0306030504020204" pitchFamily="34" charset="0"/>
                <a:cs typeface="Open Sans Light" panose="020B0306030504020204" pitchFamily="34" charset="0"/>
              </a:rPr>
              <a:t>Exploitation </a:t>
            </a:r>
            <a:r>
              <a:rPr lang="en-US" sz="1200" dirty="0" err="1">
                <a:latin typeface="Open Sans Light" panose="020B0306030504020204" pitchFamily="34" charset="0"/>
                <a:ea typeface="Open Sans Light" panose="020B0306030504020204" pitchFamily="34" charset="0"/>
                <a:cs typeface="Open Sans Light" panose="020B0306030504020204" pitchFamily="34" charset="0"/>
              </a:rPr>
              <a:t>minière</a:t>
            </a:r>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Text Box 1046">
            <a:extLst>
              <a:ext uri="{FF2B5EF4-FFF2-40B4-BE49-F238E27FC236}">
                <a16:creationId xmlns:a16="http://schemas.microsoft.com/office/drawing/2014/main" id="{8D3C3640-BFC6-2045-A0B1-31CC0B74A6C5}"/>
              </a:ext>
            </a:extLst>
          </p:cNvPr>
          <p:cNvSpPr txBox="1">
            <a:spLocks noChangeArrowheads="1"/>
          </p:cNvSpPr>
          <p:nvPr/>
        </p:nvSpPr>
        <p:spPr bwMode="auto">
          <a:xfrm>
            <a:off x="10467649" y="5334866"/>
            <a:ext cx="529090" cy="340519"/>
          </a:xfrm>
          <a:prstGeom prst="roundRect">
            <a:avLst/>
          </a:prstGeom>
          <a:solidFill>
            <a:srgbClr val="A5A5A5">
              <a:alpha val="50196"/>
            </a:srgbClr>
          </a:solidFill>
          <a:ln w="12700">
            <a:noFill/>
            <a:miter lim="800000"/>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latin typeface="Open Sans Light" panose="020B0306030504020204" pitchFamily="34" charset="0"/>
                <a:ea typeface="Open Sans Light" panose="020B0306030504020204" pitchFamily="34" charset="0"/>
                <a:cs typeface="Open Sans Light" panose="020B0306030504020204" pitchFamily="34" charset="0"/>
              </a:rPr>
              <a:t>Fret</a:t>
            </a:r>
          </a:p>
        </p:txBody>
      </p:sp>
      <p:sp>
        <p:nvSpPr>
          <p:cNvPr id="16" name="Text Box 1047">
            <a:extLst>
              <a:ext uri="{FF2B5EF4-FFF2-40B4-BE49-F238E27FC236}">
                <a16:creationId xmlns:a16="http://schemas.microsoft.com/office/drawing/2014/main" id="{0A7D524B-9C37-5448-A9EF-671909566F06}"/>
              </a:ext>
            </a:extLst>
          </p:cNvPr>
          <p:cNvSpPr txBox="1">
            <a:spLocks noChangeArrowheads="1"/>
          </p:cNvSpPr>
          <p:nvPr/>
        </p:nvSpPr>
        <p:spPr bwMode="auto">
          <a:xfrm>
            <a:off x="8846153" y="5334866"/>
            <a:ext cx="1269702" cy="340519"/>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Passagers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7" name="Text Box 1049">
            <a:extLst>
              <a:ext uri="{FF2B5EF4-FFF2-40B4-BE49-F238E27FC236}">
                <a16:creationId xmlns:a16="http://schemas.microsoft.com/office/drawing/2014/main" id="{000A7F60-AED4-E04A-9D74-E18B9D3E6E88}"/>
              </a:ext>
            </a:extLst>
          </p:cNvPr>
          <p:cNvSpPr txBox="1">
            <a:spLocks noChangeArrowheads="1"/>
          </p:cNvSpPr>
          <p:nvPr/>
        </p:nvSpPr>
        <p:spPr bwMode="auto">
          <a:xfrm>
            <a:off x="3669830" y="5872010"/>
            <a:ext cx="1584974" cy="340519"/>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Matériaux</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ext Box 1050">
            <a:extLst>
              <a:ext uri="{FF2B5EF4-FFF2-40B4-BE49-F238E27FC236}">
                <a16:creationId xmlns:a16="http://schemas.microsoft.com/office/drawing/2014/main" id="{59C67F6F-1160-6F48-82D6-EF1284362F87}"/>
              </a:ext>
            </a:extLst>
          </p:cNvPr>
          <p:cNvSpPr txBox="1">
            <a:spLocks noChangeArrowheads="1"/>
          </p:cNvSpPr>
          <p:nvPr/>
        </p:nvSpPr>
        <p:spPr bwMode="auto">
          <a:xfrm>
            <a:off x="5335459" y="5872010"/>
            <a:ext cx="1398248" cy="340519"/>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err="1">
                <a:latin typeface="Open Sans Light" panose="020B0306030504020204" pitchFamily="34" charset="0"/>
                <a:ea typeface="Open Sans Light" panose="020B0306030504020204" pitchFamily="34" charset="0"/>
                <a:cs typeface="Open Sans Light" panose="020B0306030504020204" pitchFamily="34" charset="0"/>
              </a:rPr>
              <a:t>Equipement</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Text Box 1051">
            <a:extLst>
              <a:ext uri="{FF2B5EF4-FFF2-40B4-BE49-F238E27FC236}">
                <a16:creationId xmlns:a16="http://schemas.microsoft.com/office/drawing/2014/main" id="{ACD33140-9E93-3848-84D9-BDB884959233}"/>
              </a:ext>
            </a:extLst>
          </p:cNvPr>
          <p:cNvSpPr txBox="1">
            <a:spLocks noChangeArrowheads="1"/>
          </p:cNvSpPr>
          <p:nvPr/>
        </p:nvSpPr>
        <p:spPr bwMode="auto">
          <a:xfrm>
            <a:off x="6820074" y="5889036"/>
            <a:ext cx="1761082" cy="306467"/>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dirty="0" err="1">
                <a:latin typeface="Open Sans Light" panose="020B0306030504020204" pitchFamily="34" charset="0"/>
                <a:ea typeface="Open Sans Light" panose="020B0306030504020204" pitchFamily="34" charset="0"/>
                <a:cs typeface="Open Sans Light" panose="020B0306030504020204" pitchFamily="34" charset="0"/>
              </a:rPr>
              <a:t>Produits</a:t>
            </a:r>
            <a:r>
              <a:rPr lang="en-US" sz="1200" dirty="0">
                <a:latin typeface="Open Sans Light" panose="020B0306030504020204" pitchFamily="34" charset="0"/>
                <a:ea typeface="Open Sans Light" panose="020B0306030504020204" pitchFamily="34" charset="0"/>
                <a:cs typeface="Open Sans Light" panose="020B0306030504020204" pitchFamily="34" charset="0"/>
              </a:rPr>
              <a:t> non durables</a:t>
            </a:r>
          </a:p>
        </p:txBody>
      </p:sp>
      <p:sp>
        <p:nvSpPr>
          <p:cNvPr id="20" name="Text Box 1052">
            <a:extLst>
              <a:ext uri="{FF2B5EF4-FFF2-40B4-BE49-F238E27FC236}">
                <a16:creationId xmlns:a16="http://schemas.microsoft.com/office/drawing/2014/main" id="{9DD9A976-6BFE-5647-9944-598AE207A0F8}"/>
              </a:ext>
            </a:extLst>
          </p:cNvPr>
          <p:cNvSpPr txBox="1">
            <a:spLocks noChangeArrowheads="1"/>
          </p:cNvSpPr>
          <p:nvPr/>
        </p:nvSpPr>
        <p:spPr bwMode="auto">
          <a:xfrm>
            <a:off x="2563975" y="5325125"/>
            <a:ext cx="780984" cy="360000"/>
          </a:xfrm>
          <a:prstGeom prst="roundRect">
            <a:avLst/>
          </a:prstGeom>
          <a:solidFill>
            <a:srgbClr val="A5A5A5">
              <a:alpha val="50196"/>
            </a:srgbClr>
          </a:solidFill>
          <a:ln w="9525">
            <a:noFill/>
            <a:miter lim="800000"/>
            <a:headEnd/>
            <a:tailEnd/>
          </a:ln>
          <a:effectLst/>
        </p:spPr>
        <p:txBody>
          <a:bodyPr wrap="none" anchor="ctr"/>
          <a:lstStyle>
            <a:defPPr>
              <a:defRPr lang="en-US"/>
            </a:defPPr>
            <a:lvl1pPr algn="ctr">
              <a:defRPr>
                <a:latin typeface="Open Sans" panose="020B0606030504020204" pitchFamily="34" charset="0"/>
                <a:ea typeface="Open Sans" panose="020B0606030504020204" pitchFamily="34" charset="0"/>
                <a:cs typeface="Open Sans" panose="020B0606030504020204" pitchFamily="34" charset="0"/>
              </a:defRPr>
            </a:lvl1p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Agric</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23" name="Line 1061">
            <a:extLst>
              <a:ext uri="{FF2B5EF4-FFF2-40B4-BE49-F238E27FC236}">
                <a16:creationId xmlns:a16="http://schemas.microsoft.com/office/drawing/2014/main" id="{8208D881-202F-094D-8C7E-D5CBADB20A8F}"/>
              </a:ext>
            </a:extLst>
          </p:cNvPr>
          <p:cNvSpPr>
            <a:spLocks noChangeShapeType="1"/>
          </p:cNvSpPr>
          <p:nvPr/>
        </p:nvSpPr>
        <p:spPr bwMode="auto">
          <a:xfrm flipH="1">
            <a:off x="3062537" y="5034398"/>
            <a:ext cx="1058557" cy="288881"/>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Line 1062">
            <a:extLst>
              <a:ext uri="{FF2B5EF4-FFF2-40B4-BE49-F238E27FC236}">
                <a16:creationId xmlns:a16="http://schemas.microsoft.com/office/drawing/2014/main" id="{619F1C8A-CAE5-B046-B124-542ECB82663E}"/>
              </a:ext>
            </a:extLst>
          </p:cNvPr>
          <p:cNvSpPr>
            <a:spLocks noChangeShapeType="1"/>
          </p:cNvSpPr>
          <p:nvPr/>
        </p:nvSpPr>
        <p:spPr bwMode="auto">
          <a:xfrm flipH="1">
            <a:off x="4019003" y="5034398"/>
            <a:ext cx="102090" cy="288881"/>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Line 1063">
            <a:extLst>
              <a:ext uri="{FF2B5EF4-FFF2-40B4-BE49-F238E27FC236}">
                <a16:creationId xmlns:a16="http://schemas.microsoft.com/office/drawing/2014/main" id="{CB1C579A-4B00-A24B-9844-89D3BAF1BCF4}"/>
              </a:ext>
            </a:extLst>
          </p:cNvPr>
          <p:cNvSpPr>
            <a:spLocks noChangeShapeType="1"/>
          </p:cNvSpPr>
          <p:nvPr/>
        </p:nvSpPr>
        <p:spPr bwMode="auto">
          <a:xfrm>
            <a:off x="4145154" y="5034398"/>
            <a:ext cx="841646" cy="288882"/>
          </a:xfrm>
          <a:prstGeom prst="line">
            <a:avLst/>
          </a:prstGeom>
          <a:solidFill>
            <a:srgbClr val="A5A5A5">
              <a:alpha val="50196"/>
            </a:srgbClr>
          </a:solidFill>
          <a:ln w="9525">
            <a:noFill/>
            <a:miter lim="800000"/>
            <a:headEnd/>
            <a:tailEnd/>
          </a:ln>
          <a:effectLst/>
        </p:spPr>
        <p:txBody>
          <a:bodyPr wrap="none" anchor="ctr"/>
          <a:lstStyle/>
          <a:p>
            <a:pPr algn="ct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Line 1064">
            <a:extLst>
              <a:ext uri="{FF2B5EF4-FFF2-40B4-BE49-F238E27FC236}">
                <a16:creationId xmlns:a16="http://schemas.microsoft.com/office/drawing/2014/main" id="{11C25170-D558-914D-AFF8-D90E2BA15DF4}"/>
              </a:ext>
            </a:extLst>
          </p:cNvPr>
          <p:cNvSpPr>
            <a:spLocks noChangeShapeType="1"/>
          </p:cNvSpPr>
          <p:nvPr/>
        </p:nvSpPr>
        <p:spPr bwMode="auto">
          <a:xfrm>
            <a:off x="4121093" y="5034398"/>
            <a:ext cx="3133005" cy="288881"/>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Line 1065">
            <a:extLst>
              <a:ext uri="{FF2B5EF4-FFF2-40B4-BE49-F238E27FC236}">
                <a16:creationId xmlns:a16="http://schemas.microsoft.com/office/drawing/2014/main" id="{4ACB1324-C84F-1C4C-BB22-847EBCC66B89}"/>
              </a:ext>
            </a:extLst>
          </p:cNvPr>
          <p:cNvSpPr>
            <a:spLocks noChangeShapeType="1"/>
          </p:cNvSpPr>
          <p:nvPr/>
        </p:nvSpPr>
        <p:spPr bwMode="auto">
          <a:xfrm flipH="1">
            <a:off x="4458476" y="5685125"/>
            <a:ext cx="2717164"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Line 1066">
            <a:extLst>
              <a:ext uri="{FF2B5EF4-FFF2-40B4-BE49-F238E27FC236}">
                <a16:creationId xmlns:a16="http://schemas.microsoft.com/office/drawing/2014/main" id="{66C9E02A-9437-CD4B-B204-616F7401580B}"/>
              </a:ext>
            </a:extLst>
          </p:cNvPr>
          <p:cNvSpPr>
            <a:spLocks noChangeShapeType="1"/>
          </p:cNvSpPr>
          <p:nvPr/>
        </p:nvSpPr>
        <p:spPr bwMode="auto">
          <a:xfrm flipH="1">
            <a:off x="6163726" y="5685125"/>
            <a:ext cx="962141"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Line 1067">
            <a:extLst>
              <a:ext uri="{FF2B5EF4-FFF2-40B4-BE49-F238E27FC236}">
                <a16:creationId xmlns:a16="http://schemas.microsoft.com/office/drawing/2014/main" id="{53190A27-5446-6149-946A-DD915CFADF10}"/>
              </a:ext>
            </a:extLst>
          </p:cNvPr>
          <p:cNvSpPr>
            <a:spLocks noChangeShapeType="1"/>
          </p:cNvSpPr>
          <p:nvPr/>
        </p:nvSpPr>
        <p:spPr bwMode="auto">
          <a:xfrm>
            <a:off x="7191937" y="5685125"/>
            <a:ext cx="450692"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Line 1069">
            <a:extLst>
              <a:ext uri="{FF2B5EF4-FFF2-40B4-BE49-F238E27FC236}">
                <a16:creationId xmlns:a16="http://schemas.microsoft.com/office/drawing/2014/main" id="{1F41F82F-6535-1741-997E-6D66F8F4BE8B}"/>
              </a:ext>
            </a:extLst>
          </p:cNvPr>
          <p:cNvSpPr>
            <a:spLocks noChangeShapeType="1"/>
          </p:cNvSpPr>
          <p:nvPr/>
        </p:nvSpPr>
        <p:spPr bwMode="auto">
          <a:xfrm>
            <a:off x="10374612" y="5034399"/>
            <a:ext cx="440271" cy="308946"/>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0">
            <a:extLst>
              <a:ext uri="{FF2B5EF4-FFF2-40B4-BE49-F238E27FC236}">
                <a16:creationId xmlns:a16="http://schemas.microsoft.com/office/drawing/2014/main" id="{372F7B6C-D928-5249-A48F-C574F8BA70FA}"/>
              </a:ext>
            </a:extLst>
          </p:cNvPr>
          <p:cNvSpPr>
            <a:spLocks noChangeShapeType="1"/>
          </p:cNvSpPr>
          <p:nvPr/>
        </p:nvSpPr>
        <p:spPr bwMode="auto">
          <a:xfrm flipH="1">
            <a:off x="9475210" y="5054462"/>
            <a:ext cx="899403" cy="288882"/>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ext Box 1082">
            <a:extLst>
              <a:ext uri="{FF2B5EF4-FFF2-40B4-BE49-F238E27FC236}">
                <a16:creationId xmlns:a16="http://schemas.microsoft.com/office/drawing/2014/main" id="{1DD9C415-C970-B440-8871-01251CCCCA7A}"/>
              </a:ext>
            </a:extLst>
          </p:cNvPr>
          <p:cNvSpPr txBox="1">
            <a:spLocks noChangeArrowheads="1"/>
          </p:cNvSpPr>
          <p:nvPr/>
        </p:nvSpPr>
        <p:spPr bwMode="auto">
          <a:xfrm>
            <a:off x="8829172" y="5889036"/>
            <a:ext cx="560621" cy="306467"/>
          </a:xfrm>
          <a:prstGeom prst="roundRect">
            <a:avLst/>
          </a:prstGeom>
          <a:solidFill>
            <a:srgbClr val="A5A5A5">
              <a:alpha val="50196"/>
            </a:srgbClr>
          </a:solidFill>
          <a:ln w="12700">
            <a:noFill/>
            <a:miter lim="800000"/>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dirty="0">
                <a:latin typeface="Open Sans Light" panose="020B0306030504020204" pitchFamily="34" charset="0"/>
                <a:ea typeface="Open Sans Light" panose="020B0306030504020204" pitchFamily="34" charset="0"/>
                <a:cs typeface="Open Sans Light" panose="020B0306030504020204" pitchFamily="34" charset="0"/>
              </a:rPr>
              <a:t>Divers</a:t>
            </a:r>
            <a:endParaRPr lang="en-US"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5" name="Line 1083">
            <a:extLst>
              <a:ext uri="{FF2B5EF4-FFF2-40B4-BE49-F238E27FC236}">
                <a16:creationId xmlns:a16="http://schemas.microsoft.com/office/drawing/2014/main" id="{E864EC5D-63C6-1547-91F3-87C647C18250}"/>
              </a:ext>
            </a:extLst>
          </p:cNvPr>
          <p:cNvSpPr>
            <a:spLocks noChangeShapeType="1"/>
          </p:cNvSpPr>
          <p:nvPr/>
        </p:nvSpPr>
        <p:spPr bwMode="auto">
          <a:xfrm>
            <a:off x="7175640" y="5685125"/>
            <a:ext cx="1927594"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Box 31">
            <a:extLst>
              <a:ext uri="{FF2B5EF4-FFF2-40B4-BE49-F238E27FC236}">
                <a16:creationId xmlns:a16="http://schemas.microsoft.com/office/drawing/2014/main" id="{FC7E3FDE-8633-774F-A63E-74818FCF62F1}"/>
              </a:ext>
            </a:extLst>
          </p:cNvPr>
          <p:cNvSpPr txBox="1">
            <a:spLocks noChangeArrowheads="1"/>
          </p:cNvSpPr>
          <p:nvPr/>
        </p:nvSpPr>
        <p:spPr bwMode="auto">
          <a:xfrm>
            <a:off x="515436" y="4718513"/>
            <a:ext cx="1908000" cy="442674"/>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2000">
                <a:latin typeface="Open Sans Light" panose="020B0306030504020204" pitchFamily="34" charset="0"/>
                <a:ea typeface="Open Sans Light" panose="020B0306030504020204" pitchFamily="34" charset="0"/>
                <a:cs typeface="Open Sans Light" panose="020B0306030504020204" pitchFamily="34" charset="0"/>
              </a:rPr>
              <a:t>Secteur</a:t>
            </a:r>
          </a:p>
        </p:txBody>
      </p:sp>
      <mc:AlternateContent xmlns:mc="http://schemas.openxmlformats.org/markup-compatibility/2006" xmlns:a14="http://schemas.microsoft.com/office/drawing/2010/main">
        <mc:Choice Requires="a14">
          <p:sp>
            <p:nvSpPr>
              <p:cNvPr id="33" name="Google Shape;115;p16">
                <a:extLst>
                  <a:ext uri="{FF2B5EF4-FFF2-40B4-BE49-F238E27FC236}">
                    <a16:creationId xmlns:a16="http://schemas.microsoft.com/office/drawing/2014/main" id="{A63947B5-D15A-8941-B899-D18D7FC70C7F}"/>
                  </a:ext>
                </a:extLst>
              </p:cNvPr>
              <p:cNvSpPr txBox="1"/>
              <p:nvPr/>
            </p:nvSpPr>
            <p:spPr>
              <a:xfrm>
                <a:off x="768184" y="1562992"/>
                <a:ext cx="10097748" cy="287711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Définir les sous-secteurs</a:t>
                </a:r>
              </a:p>
              <a:p>
                <a:pPr marL="342900" indent="-342900" eaLnBrk="1" hangingPunct="1">
                  <a:lnSpc>
                    <a:spcPct val="100000"/>
                  </a:lnSpc>
                  <a:spcAft>
                    <a:spcPts val="1200"/>
                  </a:spcAft>
                </a:pPr>
                <a:r>
                  <a:rPr lang="en-GB" sz="1800" dirty="0">
                    <a:latin typeface="Open Sans" panose="020B0606030504020204" pitchFamily="34" charset="0"/>
                    <a:ea typeface="Open Sans" panose="020B0606030504020204" pitchFamily="34" charset="0"/>
                    <a:cs typeface="Open Sans" panose="020B0606030504020204" pitchFamily="34" charset="0"/>
                  </a:rPr>
                  <a:t>Sous-secteurs définis par l'utilisateur</a:t>
                </a:r>
              </a:p>
              <a:p>
                <a:pPr marL="342900" indent="-342900" eaLnBrk="1" hangingPunct="1">
                  <a:lnSpc>
                    <a:spcPct val="100000"/>
                  </a:lnSpc>
                  <a:spcAft>
                    <a:spcPts val="1200"/>
                  </a:spcAft>
                </a:pPr>
                <a:r>
                  <a:rPr lang="en-GB" sz="1800" dirty="0">
                    <a:latin typeface="Open Sans" panose="020B0606030504020204" pitchFamily="34" charset="0"/>
                    <a:ea typeface="Open Sans" panose="020B0606030504020204" pitchFamily="34" charset="0"/>
                    <a:cs typeface="Open Sans" panose="020B0606030504020204" pitchFamily="34" charset="0"/>
                  </a:rPr>
                  <a:t>Principaux </a:t>
                </a:r>
                <a:r>
                  <a:rPr lang="en-GB" sz="1800" dirty="0" err="1">
                    <a:latin typeface="Open Sans" panose="020B0606030504020204" pitchFamily="34" charset="0"/>
                    <a:ea typeface="Open Sans" panose="020B0606030504020204" pitchFamily="34" charset="0"/>
                    <a:cs typeface="Open Sans" panose="020B0606030504020204" pitchFamily="34" charset="0"/>
                  </a:rPr>
                  <a:t>paramètres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déterminants</a:t>
                </a:r>
                <a:r>
                  <a:rPr lang="en-GB" sz="1800" dirty="0">
                    <a:latin typeface="Open Sans" panose="020B0606030504020204" pitchFamily="34" charset="0"/>
                    <a:ea typeface="Open Sans" panose="020B0606030504020204" pitchFamily="34" charset="0"/>
                    <a:cs typeface="Open Sans" panose="020B0606030504020204" pitchFamily="34" charset="0"/>
                  </a:rPr>
                  <a:t> : intensité énergétique </a:t>
                </a: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r>
                        <m:rPr>
                          <m:sty m:val="p"/>
                        </m:rPr>
                        <a:rPr lang="en-GB" sz="1800">
                          <a:latin typeface="Cambria Math" panose="02040503050406030204" pitchFamily="18" charset="0"/>
                        </a:rPr>
                        <m:t>E</m:t>
                      </m:r>
                      <m:r>
                        <a:rPr lang="en-GB" sz="1800">
                          <a:latin typeface="Cambria Math" panose="02040503050406030204" pitchFamily="18" charset="0"/>
                        </a:rPr>
                        <m:t>𝐼</m:t>
                      </m:r>
                      <m:r>
                        <a:rPr lang="en-GB" sz="1800">
                          <a:latin typeface="Cambria Math" panose="02040503050406030204" pitchFamily="18" charset="0"/>
                        </a:rPr>
                        <m:t>=</m:t>
                      </m:r>
                      <m:f>
                        <m:fPr>
                          <m:ctrlPr>
                            <a:rPr lang="en-GB" sz="1800" i="1">
                              <a:latin typeface="Cambria Math" panose="02040503050406030204" pitchFamily="18" charset="0"/>
                            </a:rPr>
                          </m:ctrlPr>
                        </m:fPr>
                        <m:num>
                          <m:r>
                            <a:rPr lang="en-GB" sz="1800">
                              <a:latin typeface="Cambria Math"/>
                            </a:rPr>
                            <m:t>𝑘𝑊h</m:t>
                          </m:r>
                        </m:num>
                        <m:den>
                          <m:r>
                            <a:rPr lang="en-GB" sz="1800">
                              <a:latin typeface="Cambria Math"/>
                            </a:rPr>
                            <m:t>𝑈𝑆</m:t>
                          </m:r>
                          <m:r>
                            <a:rPr lang="en-GB" sz="1800">
                              <a:latin typeface="Cambria Math"/>
                            </a:rPr>
                            <m:t>$</m:t>
                          </m:r>
                        </m:den>
                      </m:f>
                      <m:r>
                        <a:rPr lang="en-GB" sz="1800">
                          <a:latin typeface="Cambria Math"/>
                        </a:rPr>
                        <m:t>=</m:t>
                      </m:r>
                      <m:f>
                        <m:fPr>
                          <m:ctrlPr>
                            <a:rPr lang="en-GB" sz="1800" i="1">
                              <a:latin typeface="Cambria Math" panose="02040503050406030204" pitchFamily="18" charset="0"/>
                            </a:rPr>
                          </m:ctrlPr>
                        </m:fPr>
                        <m:num>
                          <m:r>
                            <m:rPr>
                              <m:sty m:val="p"/>
                            </m:rPr>
                            <a:rPr lang="fr-FR" sz="1800" b="0" i="0" smtClean="0">
                              <a:latin typeface="Cambria Math" panose="02040503050406030204" pitchFamily="18" charset="0"/>
                            </a:rPr>
                            <m:t>Donn</m:t>
                          </m:r>
                          <m:r>
                            <a:rPr lang="fr-FR" sz="1800" b="0" i="0" smtClean="0">
                              <a:latin typeface="Cambria Math" panose="02040503050406030204" pitchFamily="18" charset="0"/>
                            </a:rPr>
                            <m:t>é</m:t>
                          </m:r>
                          <m:r>
                            <m:rPr>
                              <m:sty m:val="p"/>
                            </m:rPr>
                            <a:rPr lang="fr-FR" sz="1800" b="0" i="0" smtClean="0">
                              <a:latin typeface="Cambria Math" panose="02040503050406030204" pitchFamily="18" charset="0"/>
                            </a:rPr>
                            <m:t>es</m:t>
                          </m:r>
                          <m:r>
                            <a:rPr lang="fr-FR" sz="1800" b="0" i="0" smtClean="0">
                              <a:latin typeface="Cambria Math" panose="02040503050406030204" pitchFamily="18" charset="0"/>
                            </a:rPr>
                            <m:t> </m:t>
                          </m:r>
                          <m:r>
                            <m:rPr>
                              <m:sty m:val="p"/>
                            </m:rPr>
                            <a:rPr lang="fr-FR" sz="1800" b="0" i="0" smtClean="0">
                              <a:latin typeface="Cambria Math" panose="02040503050406030204" pitchFamily="18" charset="0"/>
                            </a:rPr>
                            <m:t>du</m:t>
                          </m:r>
                          <m:r>
                            <a:rPr lang="fr-FR" sz="1800" b="0" i="0" smtClean="0">
                              <a:latin typeface="Cambria Math" panose="02040503050406030204" pitchFamily="18" charset="0"/>
                            </a:rPr>
                            <m:t> </m:t>
                          </m:r>
                          <m:r>
                            <m:rPr>
                              <m:sty m:val="p"/>
                            </m:rPr>
                            <a:rPr lang="fr-FR" sz="1800" b="0" i="0" smtClean="0">
                              <a:latin typeface="Cambria Math" panose="02040503050406030204" pitchFamily="18" charset="0"/>
                            </a:rPr>
                            <m:t>bilan</m:t>
                          </m:r>
                          <m:r>
                            <a:rPr lang="fr-FR" sz="1800" b="0" i="0" smtClean="0">
                              <a:latin typeface="Cambria Math" panose="02040503050406030204" pitchFamily="18" charset="0"/>
                            </a:rPr>
                            <m:t> é</m:t>
                          </m:r>
                          <m:r>
                            <m:rPr>
                              <m:sty m:val="p"/>
                            </m:rPr>
                            <a:rPr lang="fr-FR" sz="1800" b="0" i="0" smtClean="0">
                              <a:latin typeface="Cambria Math" panose="02040503050406030204" pitchFamily="18" charset="0"/>
                            </a:rPr>
                            <m:t>nerg</m:t>
                          </m:r>
                          <m:r>
                            <a:rPr lang="fr-FR" sz="1800" b="0" i="0" smtClean="0">
                              <a:latin typeface="Cambria Math" panose="02040503050406030204" pitchFamily="18" charset="0"/>
                            </a:rPr>
                            <m:t>é</m:t>
                          </m:r>
                          <m:r>
                            <m:rPr>
                              <m:sty m:val="p"/>
                            </m:rPr>
                            <a:rPr lang="fr-FR" sz="1800" b="0" i="0" smtClean="0">
                              <a:latin typeface="Cambria Math" panose="02040503050406030204" pitchFamily="18" charset="0"/>
                            </a:rPr>
                            <m:t>tique</m:t>
                          </m:r>
                        </m:num>
                        <m:den>
                          <m:r>
                            <m:rPr>
                              <m:sty m:val="p"/>
                            </m:rPr>
                            <a:rPr lang="fr-FR" sz="1800" b="0" i="0" smtClean="0">
                              <a:latin typeface="Cambria Math" panose="02040503050406030204" pitchFamily="18" charset="0"/>
                            </a:rPr>
                            <m:t>Donn</m:t>
                          </m:r>
                          <m:r>
                            <a:rPr lang="fr-FR" sz="1800" b="0" i="0" smtClean="0">
                              <a:latin typeface="Cambria Math" panose="02040503050406030204" pitchFamily="18" charset="0"/>
                            </a:rPr>
                            <m:t>é</m:t>
                          </m:r>
                          <m:r>
                            <m:rPr>
                              <m:sty m:val="p"/>
                            </m:rPr>
                            <a:rPr lang="fr-FR" sz="1800" b="0" i="0" smtClean="0">
                              <a:latin typeface="Cambria Math" panose="02040503050406030204" pitchFamily="18" charset="0"/>
                            </a:rPr>
                            <m:t>es</m:t>
                          </m:r>
                          <m:r>
                            <a:rPr lang="fr-FR" sz="1800" b="0" i="0" smtClean="0">
                              <a:latin typeface="Cambria Math" panose="02040503050406030204" pitchFamily="18" charset="0"/>
                            </a:rPr>
                            <m:t> </m:t>
                          </m:r>
                          <m:r>
                            <m:rPr>
                              <m:sty m:val="p"/>
                            </m:rPr>
                            <a:rPr lang="fr-FR" sz="1800" b="0" i="0" smtClean="0">
                              <a:latin typeface="Cambria Math" panose="02040503050406030204" pitchFamily="18" charset="0"/>
                            </a:rPr>
                            <m:t>du</m:t>
                          </m:r>
                          <m:r>
                            <a:rPr lang="fr-FR" sz="1800" b="0" i="0" smtClean="0">
                              <a:latin typeface="Cambria Math" panose="02040503050406030204" pitchFamily="18" charset="0"/>
                            </a:rPr>
                            <m:t> </m:t>
                          </m:r>
                          <m:r>
                            <m:rPr>
                              <m:sty m:val="p"/>
                            </m:rPr>
                            <a:rPr lang="fr-FR" sz="1800" b="0" i="0" smtClean="0">
                              <a:latin typeface="Cambria Math" panose="02040503050406030204" pitchFamily="18" charset="0"/>
                            </a:rPr>
                            <m:t>PIB</m:t>
                          </m:r>
                        </m:den>
                      </m:f>
                    </m:oMath>
                  </m:oMathPara>
                </a14:m>
                <a:endParaRPr lang="en-GB" altLang="en-US" sz="18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0"/>
                  </a:spcAft>
                  <a:buNone/>
                </a:pPr>
                <a:r>
                  <a:rPr lang="en-GB" altLang="en-US" sz="1800" dirty="0">
                    <a:latin typeface="Open Sans" panose="020B0606030504020204" pitchFamily="34" charset="0"/>
                    <a:ea typeface="Open Sans" panose="020B0606030504020204" pitchFamily="34" charset="0"/>
                    <a:cs typeface="Open Sans" panose="020B0606030504020204" pitchFamily="34" charset="0"/>
                  </a:rPr>
                  <a:t>Sélectionnez la granularité la plus fine disponible pour le bilan énergétique et le PIB. </a:t>
                </a:r>
                <a:r>
                  <a:rPr lang="en-GB" altLang="en-US" sz="1800" dirty="0" err="1">
                    <a:latin typeface="Open Sans" panose="020B0606030504020204" pitchFamily="34" charset="0"/>
                    <a:ea typeface="Open Sans" panose="020B0606030504020204" pitchFamily="34" charset="0"/>
                    <a:cs typeface="Open Sans" panose="020B0606030504020204" pitchFamily="34" charset="0"/>
                  </a:rPr>
                  <a:t>Exemple</a:t>
                </a:r>
                <a:r>
                  <a:rPr lang="en-GB" altLang="en-US" sz="1800" dirty="0">
                    <a:latin typeface="Open Sans" panose="020B0606030504020204" pitchFamily="34" charset="0"/>
                    <a:ea typeface="Open Sans" panose="020B0606030504020204" pitchFamily="34" charset="0"/>
                    <a:cs typeface="Open Sans" panose="020B0606030504020204" pitchFamily="34" charset="0"/>
                  </a:rPr>
                  <a:t>:</a:t>
                </a:r>
              </a:p>
            </p:txBody>
          </p:sp>
        </mc:Choice>
        <mc:Fallback xmlns="">
          <p:sp>
            <p:nvSpPr>
              <p:cNvPr id="33" name="Google Shape;115;p16">
                <a:extLst>
                  <a:ext uri="{FF2B5EF4-FFF2-40B4-BE49-F238E27FC236}">
                    <a16:creationId xmlns:a16="http://schemas.microsoft.com/office/drawing/2014/main" id="{A63947B5-D15A-8941-B899-D18D7FC70C7F}"/>
                  </a:ext>
                </a:extLst>
              </p:cNvPr>
              <p:cNvSpPr txBox="1">
                <a:spLocks noRot="1" noChangeAspect="1" noMove="1" noResize="1" noEditPoints="1" noAdjustHandles="1" noChangeArrowheads="1" noChangeShapeType="1" noTextEdit="1"/>
              </p:cNvSpPr>
              <p:nvPr/>
            </p:nvSpPr>
            <p:spPr>
              <a:xfrm>
                <a:off x="768184" y="1562992"/>
                <a:ext cx="10097748" cy="2877118"/>
              </a:xfrm>
              <a:prstGeom prst="rect">
                <a:avLst/>
              </a:prstGeom>
              <a:blipFill>
                <a:blip r:embed="rId3"/>
                <a:stretch>
                  <a:fillRect l="-302" t="-636" b="-3814"/>
                </a:stretch>
              </a:blipFill>
              <a:ln>
                <a:noFill/>
              </a:ln>
            </p:spPr>
            <p:txBody>
              <a:bodyPr/>
              <a:lstStyle/>
              <a:p>
                <a:r>
                  <a:rPr lang="fr-MA">
                    <a:noFill/>
                  </a:rPr>
                  <a:t> </a:t>
                </a:r>
              </a:p>
            </p:txBody>
          </p:sp>
        </mc:Fallback>
      </mc:AlternateContent>
      <p:sp>
        <p:nvSpPr>
          <p:cNvPr id="37" name="Text Box 31">
            <a:extLst>
              <a:ext uri="{FF2B5EF4-FFF2-40B4-BE49-F238E27FC236}">
                <a16:creationId xmlns:a16="http://schemas.microsoft.com/office/drawing/2014/main" id="{64D84454-DA35-8C4A-95BC-1F34DF13155C}"/>
              </a:ext>
            </a:extLst>
          </p:cNvPr>
          <p:cNvSpPr txBox="1">
            <a:spLocks noChangeArrowheads="1"/>
          </p:cNvSpPr>
          <p:nvPr/>
        </p:nvSpPr>
        <p:spPr bwMode="auto">
          <a:xfrm>
            <a:off x="515436" y="5284486"/>
            <a:ext cx="1908000" cy="442674"/>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2000">
                <a:latin typeface="Open Sans Light"/>
                <a:ea typeface="Open Sans Light" panose="020B0306030504020204" pitchFamily="34" charset="0"/>
                <a:cs typeface="Open Sans Light" panose="020B0306030504020204" pitchFamily="34" charset="0"/>
              </a:rPr>
              <a:t>Sous-secteur</a:t>
            </a:r>
            <a:endParaRPr lang="en-US" sz="2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Google Shape;113;p16">
            <a:extLst>
              <a:ext uri="{FF2B5EF4-FFF2-40B4-BE49-F238E27FC236}">
                <a16:creationId xmlns:a16="http://schemas.microsoft.com/office/drawing/2014/main" id="{67AAB2A1-F439-47E4-A81D-D10BAA831C33}"/>
              </a:ext>
            </a:extLst>
          </p:cNvPr>
          <p:cNvSpPr txBox="1">
            <a:spLocks noChangeArrowheads="1"/>
          </p:cNvSpPr>
          <p:nvPr/>
        </p:nvSpPr>
        <p:spPr bwMode="auto">
          <a:xfrm>
            <a:off x="1143650" y="96203"/>
            <a:ext cx="10040152" cy="110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Session 8.2 </a:t>
            </a:r>
            <a:r>
              <a:rPr lang="en-GB" dirty="0">
                <a:latin typeface="Open Sans"/>
              </a:rPr>
              <a:t>Structure des données d'entrée</a:t>
            </a:r>
          </a:p>
        </p:txBody>
      </p:sp>
      <p:sp>
        <p:nvSpPr>
          <p:cNvPr id="5" name="Slide Number Placeholder 5">
            <a:extLst>
              <a:ext uri="{FF2B5EF4-FFF2-40B4-BE49-F238E27FC236}">
                <a16:creationId xmlns:a16="http://schemas.microsoft.com/office/drawing/2014/main" id="{6BF64EEF-C51E-4683-B711-02042C840E31}"/>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8</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149903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617312" y="1782886"/>
            <a:ext cx="3623218" cy="3747439"/>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err="1">
                <a:solidFill>
                  <a:srgbClr val="9DC3E6"/>
                </a:solidFill>
                <a:ea typeface="Open Sans" panose="020B0606030504020204" pitchFamily="34" charset="0"/>
                <a:cs typeface="Open Sans" panose="020B0606030504020204" pitchFamily="34" charset="0"/>
              </a:rPr>
              <a:t>Exemple</a:t>
            </a:r>
            <a:r>
              <a:rPr lang="en-GB" altLang="en-US" sz="2000" b="1" dirty="0">
                <a:solidFill>
                  <a:srgbClr val="9DC3E6"/>
                </a:solidFill>
                <a:ea typeface="Open Sans" panose="020B0606030504020204" pitchFamily="34" charset="0"/>
                <a:cs typeface="Open Sans" panose="020B0606030504020204" pitchFamily="34" charset="0"/>
              </a:rPr>
              <a:t> de </a:t>
            </a:r>
            <a:r>
              <a:rPr lang="en-GB" altLang="en-US" sz="2000" b="1" dirty="0" err="1">
                <a:solidFill>
                  <a:srgbClr val="9DC3E6"/>
                </a:solidFill>
                <a:ea typeface="Open Sans" panose="020B0606030504020204" pitchFamily="34" charset="0"/>
                <a:cs typeface="Open Sans" panose="020B0606030504020204" pitchFamily="34" charset="0"/>
              </a:rPr>
              <a:t>désagrégation</a:t>
            </a:r>
            <a:r>
              <a:rPr lang="en-GB" altLang="en-US" sz="2000" b="1" dirty="0">
                <a:solidFill>
                  <a:srgbClr val="9DC3E6"/>
                </a:solidFill>
                <a:ea typeface="Open Sans" panose="020B0606030504020204" pitchFamily="34" charset="0"/>
                <a:cs typeface="Open Sans" panose="020B0606030504020204" pitchFamily="34" charset="0"/>
              </a:rPr>
              <a:t> des sous-</a:t>
            </a:r>
            <a:r>
              <a:rPr lang="en-GB" altLang="en-US" sz="2000" b="1" dirty="0" err="1">
                <a:solidFill>
                  <a:srgbClr val="9DC3E6"/>
                </a:solidFill>
                <a:ea typeface="Open Sans" panose="020B0606030504020204" pitchFamily="34" charset="0"/>
                <a:cs typeface="Open Sans" panose="020B0606030504020204" pitchFamily="34" charset="0"/>
              </a:rPr>
              <a:t>secteur</a:t>
            </a:r>
            <a:endParaRPr lang="en-GB" altLang="en-US" sz="2000" b="1" dirty="0">
              <a:solidFill>
                <a:srgbClr val="9DC3E6"/>
              </a:solidFill>
              <a:ea typeface="Open Sans" panose="020B0606030504020204" pitchFamily="34" charset="0"/>
              <a:cs typeface="Open Sans" panose="020B0606030504020204" pitchFamily="34" charset="0"/>
            </a:endParaRPr>
          </a:p>
          <a:p>
            <a:pPr marL="342900" indent="-342900" eaLnBrk="1" hangingPunct="1">
              <a:lnSpc>
                <a:spcPct val="100000"/>
              </a:lnSpc>
              <a:spcAft>
                <a:spcPts val="1200"/>
              </a:spcAft>
            </a:pPr>
            <a:r>
              <a:rPr lang="en-GB" altLang="en-US" sz="1800" dirty="0">
                <a:latin typeface="Open Sans" panose="020B0606030504020204" pitchFamily="34" charset="0"/>
                <a:ea typeface="Open Sans" panose="020B0606030504020204" pitchFamily="34" charset="0"/>
                <a:cs typeface="Open Sans" panose="020B0606030504020204" pitchFamily="34" charset="0"/>
              </a:rPr>
              <a:t>Les sous-</a:t>
            </a:r>
            <a:r>
              <a:rPr lang="en-GB" altLang="en-US" sz="1800" dirty="0" err="1">
                <a:latin typeface="Open Sans" panose="020B0606030504020204" pitchFamily="34" charset="0"/>
                <a:ea typeface="Open Sans" panose="020B0606030504020204" pitchFamily="34" charset="0"/>
                <a:cs typeface="Open Sans" panose="020B0606030504020204" pitchFamily="34" charset="0"/>
              </a:rPr>
              <a:t>secteurs</a:t>
            </a:r>
            <a:r>
              <a:rPr lang="en-GB" altLang="en-US" sz="1800" dirty="0">
                <a:latin typeface="Open Sans" panose="020B0606030504020204" pitchFamily="34" charset="0"/>
                <a:ea typeface="Open Sans" panose="020B0606030504020204" pitchFamily="34" charset="0"/>
                <a:cs typeface="Open Sans" panose="020B0606030504020204" pitchFamily="34" charset="0"/>
              </a:rPr>
              <a:t> </a:t>
            </a:r>
            <a:r>
              <a:rPr lang="en-GB" altLang="en-US" sz="1800" dirty="0" err="1">
                <a:latin typeface="Open Sans" panose="020B0606030504020204" pitchFamily="34" charset="0"/>
                <a:ea typeface="Open Sans" panose="020B0606030504020204" pitchFamily="34" charset="0"/>
                <a:cs typeface="Open Sans" panose="020B0606030504020204" pitchFamily="34" charset="0"/>
              </a:rPr>
              <a:t>doivent</a:t>
            </a:r>
            <a:r>
              <a:rPr lang="en-GB" altLang="en-US" sz="1800" dirty="0">
                <a:latin typeface="Open Sans" panose="020B0606030504020204" pitchFamily="34" charset="0"/>
                <a:ea typeface="Open Sans" panose="020B0606030504020204" pitchFamily="34" charset="0"/>
                <a:cs typeface="Open Sans" panose="020B0606030504020204" pitchFamily="34" charset="0"/>
              </a:rPr>
              <a:t> </a:t>
            </a:r>
            <a:r>
              <a:rPr lang="en-GB" altLang="en-US" sz="1800" dirty="0" err="1">
                <a:latin typeface="Open Sans" panose="020B0606030504020204" pitchFamily="34" charset="0"/>
                <a:ea typeface="Open Sans" panose="020B0606030504020204" pitchFamily="34" charset="0"/>
                <a:cs typeface="Open Sans" panose="020B0606030504020204" pitchFamily="34" charset="0"/>
              </a:rPr>
              <a:t>être</a:t>
            </a:r>
            <a:r>
              <a:rPr lang="en-GB" altLang="en-US" sz="1800" dirty="0">
                <a:latin typeface="Open Sans" panose="020B0606030504020204" pitchFamily="34" charset="0"/>
                <a:ea typeface="Open Sans" panose="020B0606030504020204" pitchFamily="34" charset="0"/>
                <a:cs typeface="Open Sans" panose="020B0606030504020204" pitchFamily="34" charset="0"/>
              </a:rPr>
              <a:t> compatibles avec les données du PIB et du </a:t>
            </a:r>
            <a:r>
              <a:rPr lang="en-GB" altLang="en-US" sz="1800" dirty="0" err="1">
                <a:latin typeface="Open Sans" panose="020B0606030504020204" pitchFamily="34" charset="0"/>
                <a:ea typeface="Open Sans" panose="020B0606030504020204" pitchFamily="34" charset="0"/>
                <a:cs typeface="Open Sans" panose="020B0606030504020204" pitchFamily="34" charset="0"/>
              </a:rPr>
              <a:t>bilan</a:t>
            </a:r>
            <a:r>
              <a:rPr lang="en-GB" altLang="en-US" sz="1800" dirty="0">
                <a:latin typeface="Open Sans" panose="020B0606030504020204" pitchFamily="34" charset="0"/>
                <a:ea typeface="Open Sans" panose="020B0606030504020204" pitchFamily="34" charset="0"/>
                <a:cs typeface="Open Sans" panose="020B0606030504020204" pitchFamily="34" charset="0"/>
              </a:rPr>
              <a:t> </a:t>
            </a:r>
            <a:r>
              <a:rPr lang="en-GB" altLang="en-US" sz="1800" dirty="0" err="1">
                <a:latin typeface="Open Sans" panose="020B0606030504020204" pitchFamily="34" charset="0"/>
                <a:ea typeface="Open Sans" panose="020B0606030504020204" pitchFamily="34" charset="0"/>
                <a:cs typeface="Open Sans" panose="020B0606030504020204" pitchFamily="34" charset="0"/>
              </a:rPr>
              <a:t>énergétique</a:t>
            </a:r>
            <a:r>
              <a:rPr lang="en-GB" altLang="en-US" sz="1800" dirty="0">
                <a:latin typeface="Open Sans" panose="020B0606030504020204" pitchFamily="34" charset="0"/>
                <a:ea typeface="Open Sans" panose="020B0606030504020204" pitchFamily="34" charset="0"/>
                <a:cs typeface="Open Sans" panose="020B0606030504020204" pitchFamily="34" charset="0"/>
              </a:rPr>
              <a:t>.</a:t>
            </a:r>
          </a:p>
          <a:p>
            <a:pPr marL="342900" indent="-342900" eaLnBrk="1" hangingPunct="1">
              <a:lnSpc>
                <a:spcPct val="100000"/>
              </a:lnSpc>
              <a:spcAft>
                <a:spcPts val="1200"/>
              </a:spcAft>
            </a:pPr>
            <a:r>
              <a:rPr lang="fr-FR" altLang="en-US" sz="1800" dirty="0">
                <a:latin typeface="Open Sans" panose="020B0606030504020204" pitchFamily="34" charset="0"/>
                <a:ea typeface="Open Sans" panose="020B0606030504020204" pitchFamily="34" charset="0"/>
                <a:cs typeface="Open Sans" panose="020B0606030504020204" pitchFamily="34" charset="0"/>
              </a:rPr>
              <a:t>Opter pour la résolution la plus large</a:t>
            </a: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9</a:t>
            </a:fld>
            <a:endParaRPr lang="en-US" altLang="en-US" sz="1400" b="1">
              <a:solidFill>
                <a:schemeClr val="bg1"/>
              </a:solidFill>
              <a:latin typeface="Open Sans ExtraBold"/>
              <a:ea typeface="Open Sans ExtraBold"/>
              <a:cs typeface="Open Sans ExtraBold"/>
            </a:endParaRPr>
          </a:p>
        </p:txBody>
      </p:sp>
      <p:grpSp>
        <p:nvGrpSpPr>
          <p:cNvPr id="2" name="Group 1">
            <a:extLst>
              <a:ext uri="{FF2B5EF4-FFF2-40B4-BE49-F238E27FC236}">
                <a16:creationId xmlns:a16="http://schemas.microsoft.com/office/drawing/2014/main" id="{5F40F514-34DE-5741-8EAF-E93329BF743B}"/>
              </a:ext>
            </a:extLst>
          </p:cNvPr>
          <p:cNvGrpSpPr/>
          <p:nvPr/>
        </p:nvGrpSpPr>
        <p:grpSpPr>
          <a:xfrm>
            <a:off x="4459333" y="1782886"/>
            <a:ext cx="6792686" cy="3840130"/>
            <a:chOff x="1382485" y="2038156"/>
            <a:chExt cx="8996536" cy="5788842"/>
          </a:xfrm>
        </p:grpSpPr>
        <p:pic>
          <p:nvPicPr>
            <p:cNvPr id="33" name="Picture 32" descr="Screen Clipping">
              <a:extLst>
                <a:ext uri="{FF2B5EF4-FFF2-40B4-BE49-F238E27FC236}">
                  <a16:creationId xmlns:a16="http://schemas.microsoft.com/office/drawing/2014/main" id="{F0EEB04A-30C2-F444-A607-61FE9A3634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2485" y="2177884"/>
              <a:ext cx="3753374" cy="5649114"/>
            </a:xfrm>
            <a:prstGeom prst="rect">
              <a:avLst/>
            </a:prstGeom>
          </p:spPr>
        </p:pic>
        <p:sp>
          <p:nvSpPr>
            <p:cNvPr id="39" name="Oval 38">
              <a:extLst>
                <a:ext uri="{FF2B5EF4-FFF2-40B4-BE49-F238E27FC236}">
                  <a16:creationId xmlns:a16="http://schemas.microsoft.com/office/drawing/2014/main" id="{F4C77311-995F-244F-BF65-2A779932341D}"/>
                </a:ext>
              </a:extLst>
            </p:cNvPr>
            <p:cNvSpPr/>
            <p:nvPr>
              <p:custDataLst>
                <p:tags r:id="rId1"/>
              </p:custDataLst>
            </p:nvPr>
          </p:nvSpPr>
          <p:spPr bwMode="auto">
            <a:xfrm>
              <a:off x="1382485" y="6843243"/>
              <a:ext cx="1512168" cy="786011"/>
            </a:xfrm>
            <a:prstGeom prst="ellipse">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40" name="Rectangle 39">
              <a:extLst>
                <a:ext uri="{FF2B5EF4-FFF2-40B4-BE49-F238E27FC236}">
                  <a16:creationId xmlns:a16="http://schemas.microsoft.com/office/drawing/2014/main" id="{CFCF5942-C26B-614A-83D0-1B4B637E55BE}"/>
                </a:ext>
              </a:extLst>
            </p:cNvPr>
            <p:cNvSpPr/>
            <p:nvPr>
              <p:custDataLst>
                <p:tags r:id="rId2"/>
              </p:custDataLst>
            </p:nvPr>
          </p:nvSpPr>
          <p:spPr bwMode="auto">
            <a:xfrm>
              <a:off x="1629927" y="6900062"/>
              <a:ext cx="3449680" cy="157685"/>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pic>
          <p:nvPicPr>
            <p:cNvPr id="41" name="Content Placeholder 13" descr="Screen Clipping">
              <a:extLst>
                <a:ext uri="{FF2B5EF4-FFF2-40B4-BE49-F238E27FC236}">
                  <a16:creationId xmlns:a16="http://schemas.microsoft.com/office/drawing/2014/main" id="{A2A5E383-FF6C-714E-A05F-A4B974BBAE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2642" y="2038156"/>
              <a:ext cx="6106379" cy="2781689"/>
            </a:xfrm>
            <a:prstGeom prst="rect">
              <a:avLst/>
            </a:prstGeom>
          </p:spPr>
        </p:pic>
        <p:sp>
          <p:nvSpPr>
            <p:cNvPr id="42" name="Rectangle 41">
              <a:extLst>
                <a:ext uri="{FF2B5EF4-FFF2-40B4-BE49-F238E27FC236}">
                  <a16:creationId xmlns:a16="http://schemas.microsoft.com/office/drawing/2014/main" id="{3D4007A9-6C11-0749-AE0D-3B4F0D6C85EC}"/>
                </a:ext>
              </a:extLst>
            </p:cNvPr>
            <p:cNvSpPr/>
            <p:nvPr>
              <p:custDataLst>
                <p:tags r:id="rId3"/>
              </p:custDataLst>
            </p:nvPr>
          </p:nvSpPr>
          <p:spPr bwMode="auto">
            <a:xfrm>
              <a:off x="4629766" y="4475260"/>
              <a:ext cx="5715744" cy="157685"/>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grpSp>
      <p:sp>
        <p:nvSpPr>
          <p:cNvPr id="3" name="Google Shape;113;p16">
            <a:extLst>
              <a:ext uri="{FF2B5EF4-FFF2-40B4-BE49-F238E27FC236}">
                <a16:creationId xmlns:a16="http://schemas.microsoft.com/office/drawing/2014/main" id="{9044DE0E-BC8F-463F-BDE5-C37A013EC679}"/>
              </a:ext>
            </a:extLst>
          </p:cNvPr>
          <p:cNvSpPr txBox="1">
            <a:spLocks noChangeArrowheads="1"/>
          </p:cNvSpPr>
          <p:nvPr/>
        </p:nvSpPr>
        <p:spPr bwMode="auto">
          <a:xfrm>
            <a:off x="598316" y="-71954"/>
            <a:ext cx="11789183"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sz="4000" dirty="0">
                <a:latin typeface="Open Sans"/>
              </a:rPr>
              <a:t>Session 8.2 </a:t>
            </a:r>
            <a:r>
              <a:rPr lang="en-GB" sz="4000" dirty="0">
                <a:latin typeface="Open Sans"/>
              </a:rPr>
              <a:t>Structure des </a:t>
            </a:r>
            <a:r>
              <a:rPr lang="en-GB" sz="4000" dirty="0" err="1">
                <a:latin typeface="Open Sans"/>
              </a:rPr>
              <a:t>données</a:t>
            </a:r>
            <a:r>
              <a:rPr lang="en-GB" sz="4000" dirty="0">
                <a:latin typeface="Open Sans"/>
              </a:rPr>
              <a:t> </a:t>
            </a:r>
            <a:r>
              <a:rPr lang="en-GB" sz="4000" dirty="0" err="1">
                <a:latin typeface="Open Sans"/>
              </a:rPr>
              <a:t>d'entrée</a:t>
            </a:r>
            <a:endParaRPr lang="en-GB" sz="4000" dirty="0">
              <a:latin typeface="Open Sans"/>
            </a:endParaRPr>
          </a:p>
        </p:txBody>
      </p:sp>
    </p:spTree>
    <p:extLst>
      <p:ext uri="{BB962C8B-B14F-4D97-AF65-F5344CB8AC3E}">
        <p14:creationId xmlns:p14="http://schemas.microsoft.com/office/powerpoint/2010/main" val="455049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2CEBE4-F8E5-4B49-A7A8-138A5B0ABC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F587A4-2E70-45EC-BE7D-17F9D27F3F2F}">
  <ds:schemaRefs>
    <ds:schemaRef ds:uri="http://schemas.microsoft.com/office/2006/documentManagement/types"/>
    <ds:schemaRef ds:uri="http://purl.org/dc/elements/1.1/"/>
    <ds:schemaRef ds:uri="0b696a8a-ab1a-459b-a09e-44df7cbe9330"/>
    <ds:schemaRef ds:uri="http://www.w3.org/XML/1998/namespace"/>
    <ds:schemaRef ds:uri="http://purl.org/dc/terms/"/>
    <ds:schemaRef ds:uri="35b8b66e-5759-43c1-a138-f967a8bf5a20"/>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8700</TotalTime>
  <Words>6053</Words>
  <Application>Microsoft Office PowerPoint</Application>
  <PresentationFormat>Widescreen</PresentationFormat>
  <Paragraphs>586</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Arial,Sans-Serif</vt:lpstr>
      <vt:lpstr>Calibri</vt:lpstr>
      <vt:lpstr>Calibri Light</vt:lpstr>
      <vt:lpstr>Cambria Math</vt:lpstr>
      <vt:lpstr>Open Sans</vt:lpstr>
      <vt:lpstr>Open Sans ExtraBold</vt:lpstr>
      <vt:lpstr>Open Sans Light</vt:lpstr>
      <vt:lpstr>Office Theme</vt:lpstr>
      <vt:lpstr>PowerPoint Presentation</vt:lpstr>
      <vt:lpstr>Résultats d’Apprentissage Visés (RAV)</vt:lpstr>
      <vt:lpstr>Session 8.1 Vue d'ensemble des données d'entrée de MAED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HACHAD</dc:creator>
  <cp:keywords>, docId:BE543E6C51A06F8410DECDE26B583A18</cp:keywords>
  <cp:lastModifiedBy>Ashutosh.Bhagurkar</cp:lastModifiedBy>
  <cp:revision>200</cp:revision>
  <dcterms:created xsi:type="dcterms:W3CDTF">2021-02-10T16:48:02Z</dcterms:created>
  <dcterms:modified xsi:type="dcterms:W3CDTF">2025-03-19T17:27:24Z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