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sldIdLst>
    <p:sldId id="256" r:id="rId5"/>
    <p:sldId id="257" r:id="rId6"/>
    <p:sldId id="263" r:id="rId7"/>
    <p:sldId id="264" r:id="rId8"/>
    <p:sldId id="265" r:id="rId9"/>
    <p:sldId id="266" r:id="rId10"/>
    <p:sldId id="267" r:id="rId11"/>
    <p:sldId id="283" r:id="rId12"/>
    <p:sldId id="272" r:id="rId13"/>
    <p:sldId id="271" r:id="rId14"/>
    <p:sldId id="270" r:id="rId15"/>
    <p:sldId id="269" r:id="rId16"/>
    <p:sldId id="268" r:id="rId17"/>
    <p:sldId id="284" r:id="rId18"/>
    <p:sldId id="277" r:id="rId19"/>
    <p:sldId id="276" r:id="rId20"/>
    <p:sldId id="275" r:id="rId21"/>
    <p:sldId id="274" r:id="rId22"/>
    <p:sldId id="273" r:id="rId23"/>
    <p:sldId id="285" r:id="rId24"/>
    <p:sldId id="279" r:id="rId25"/>
    <p:sldId id="282" r:id="rId26"/>
    <p:sldId id="281" r:id="rId27"/>
    <p:sldId id="280" r:id="rId28"/>
    <p:sldId id="278" r:id="rId29"/>
    <p:sldId id="286" r:id="rId30"/>
    <p:sldId id="26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ijHDuicZ7yZKdl2F1g62dQ==" hashData="Ukzx1AwGcEt+wyzyueF6PZsjuXV75Vg9UGlsm0DspL3dd2G5HBu7RK1gzoLdQVIsHMPRGehCFgw/KrhAbG4Q4Q=="/>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2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9261C8-FF89-CE4C-B6F3-4BF3B50B5519}" v="4" dt="2021-03-25T17:29:15.859"/>
    <p1510:client id="{41AB0A56-3C6F-8E8E-74DD-FB623E1B6AD3}" v="1" dt="2021-03-26T06:29:02.763"/>
    <p1510:client id="{87F09573-FD14-D2B6-1F32-801278447DF5}" v="619" dt="2021-03-25T16:36:20.213"/>
    <p1510:client id="{B05D75C4-E794-7167-7CE7-9DDEA2AAA253}" v="42" dt="2021-03-25T23:01:01.4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5845"/>
  </p:normalViewPr>
  <p:slideViewPr>
    <p:cSldViewPr snapToGrid="0">
      <p:cViewPr varScale="1">
        <p:scale>
          <a:sx n="85" d="100"/>
          <a:sy n="85" d="100"/>
        </p:scale>
        <p:origin x="155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anthony.patterson@gmail.com" userId="S::urn:spo:guest#simon.anthony.patterson@gmail.com::" providerId="AD" clId="Web-{87F09573-FD14-D2B6-1F32-801278447DF5}"/>
    <pc:docChg chg="modSld">
      <pc:chgData name="simon.anthony.patterson@gmail.com" userId="S::urn:spo:guest#simon.anthony.patterson@gmail.com::" providerId="AD" clId="Web-{87F09573-FD14-D2B6-1F32-801278447DF5}" dt="2021-03-25T16:36:20.213" v="552" actId="20577"/>
      <pc:docMkLst>
        <pc:docMk/>
      </pc:docMkLst>
      <pc:sldChg chg="modSp modNotes">
        <pc:chgData name="simon.anthony.patterson@gmail.com" userId="S::urn:spo:guest#simon.anthony.patterson@gmail.com::" providerId="AD" clId="Web-{87F09573-FD14-D2B6-1F32-801278447DF5}" dt="2021-03-25T14:51:49.929" v="209"/>
        <pc:sldMkLst>
          <pc:docMk/>
          <pc:sldMk cId="348628638" sldId="263"/>
        </pc:sldMkLst>
        <pc:spChg chg="mod">
          <ac:chgData name="simon.anthony.patterson@gmail.com" userId="S::urn:spo:guest#simon.anthony.patterson@gmail.com::" providerId="AD" clId="Web-{87F09573-FD14-D2B6-1F32-801278447DF5}" dt="2021-03-25T14:33:36.264" v="10" actId="20577"/>
          <ac:spMkLst>
            <pc:docMk/>
            <pc:sldMk cId="348628638" sldId="263"/>
            <ac:spMk id="8" creationId="{63FE2775-FB72-4D44-B480-06EBB7F679B3}"/>
          </ac:spMkLst>
        </pc:spChg>
        <pc:spChg chg="mod">
          <ac:chgData name="simon.anthony.patterson@gmail.com" userId="S::urn:spo:guest#simon.anthony.patterson@gmail.com::" providerId="AD" clId="Web-{87F09573-FD14-D2B6-1F32-801278447DF5}" dt="2021-03-25T14:33:29.545" v="3" actId="20577"/>
          <ac:spMkLst>
            <pc:docMk/>
            <pc:sldMk cId="348628638" sldId="263"/>
            <ac:spMk id="9" creationId="{D65E6D98-BE8C-6B4C-B23E-6167300445AE}"/>
          </ac:spMkLst>
        </pc:spChg>
        <pc:picChg chg="mod">
          <ac:chgData name="simon.anthony.patterson@gmail.com" userId="S::urn:spo:guest#simon.anthony.patterson@gmail.com::" providerId="AD" clId="Web-{87F09573-FD14-D2B6-1F32-801278447DF5}" dt="2021-03-25T14:50:23.193" v="207" actId="1076"/>
          <ac:picMkLst>
            <pc:docMk/>
            <pc:sldMk cId="348628638" sldId="263"/>
            <ac:picMk id="10" creationId="{8F033296-52D5-FA4F-88EF-F6EF36B60AE8}"/>
          </ac:picMkLst>
        </pc:picChg>
      </pc:sldChg>
      <pc:sldChg chg="modSp modNotes">
        <pc:chgData name="simon.anthony.patterson@gmail.com" userId="S::urn:spo:guest#simon.anthony.patterson@gmail.com::" providerId="AD" clId="Web-{87F09573-FD14-D2B6-1F32-801278447DF5}" dt="2021-03-25T14:55:59.122" v="231" actId="14100"/>
        <pc:sldMkLst>
          <pc:docMk/>
          <pc:sldMk cId="2708744156" sldId="264"/>
        </pc:sldMkLst>
        <pc:spChg chg="mod">
          <ac:chgData name="simon.anthony.patterson@gmail.com" userId="S::urn:spo:guest#simon.anthony.patterson@gmail.com::" providerId="AD" clId="Web-{87F09573-FD14-D2B6-1F32-801278447DF5}" dt="2021-03-25T14:33:44.154" v="16" actId="20577"/>
          <ac:spMkLst>
            <pc:docMk/>
            <pc:sldMk cId="2708744156" sldId="264"/>
            <ac:spMk id="2" creationId="{1A6FC7C2-CCA9-470D-AF59-C536F4780FC9}"/>
          </ac:spMkLst>
        </pc:spChg>
        <pc:spChg chg="mod">
          <ac:chgData name="simon.anthony.patterson@gmail.com" userId="S::urn:spo:guest#simon.anthony.patterson@gmail.com::" providerId="AD" clId="Web-{87F09573-FD14-D2B6-1F32-801278447DF5}" dt="2021-03-25T14:33:40.498" v="12" actId="20577"/>
          <ac:spMkLst>
            <pc:docMk/>
            <pc:sldMk cId="2708744156" sldId="264"/>
            <ac:spMk id="3" creationId="{CB23013E-5B7C-4C9E-9EE4-91E4D8D32DAC}"/>
          </ac:spMkLst>
        </pc:spChg>
        <pc:spChg chg="mod">
          <ac:chgData name="simon.anthony.patterson@gmail.com" userId="S::urn:spo:guest#simon.anthony.patterson@gmail.com::" providerId="AD" clId="Web-{87F09573-FD14-D2B6-1F32-801278447DF5}" dt="2021-03-25T14:55:59.122" v="231" actId="14100"/>
          <ac:spMkLst>
            <pc:docMk/>
            <pc:sldMk cId="2708744156" sldId="264"/>
            <ac:spMk id="9" creationId="{EDCFA738-046E-5E4F-8C1E-FF71C4DF3578}"/>
          </ac:spMkLst>
        </pc:spChg>
      </pc:sldChg>
      <pc:sldChg chg="modSp modNotes">
        <pc:chgData name="simon.anthony.patterson@gmail.com" userId="S::urn:spo:guest#simon.anthony.patterson@gmail.com::" providerId="AD" clId="Web-{87F09573-FD14-D2B6-1F32-801278447DF5}" dt="2021-03-25T15:02:53.819" v="239"/>
        <pc:sldMkLst>
          <pc:docMk/>
          <pc:sldMk cId="3278782939" sldId="265"/>
        </pc:sldMkLst>
        <pc:spChg chg="mod">
          <ac:chgData name="simon.anthony.patterson@gmail.com" userId="S::urn:spo:guest#simon.anthony.patterson@gmail.com::" providerId="AD" clId="Web-{87F09573-FD14-D2B6-1F32-801278447DF5}" dt="2021-03-25T14:33:56.545" v="29" actId="20577"/>
          <ac:spMkLst>
            <pc:docMk/>
            <pc:sldMk cId="3278782939" sldId="265"/>
            <ac:spMk id="2" creationId="{A63B7A96-ECCB-46C0-8C20-BFD1C7DDC1F2}"/>
          </ac:spMkLst>
        </pc:spChg>
        <pc:spChg chg="mod">
          <ac:chgData name="simon.anthony.patterson@gmail.com" userId="S::urn:spo:guest#simon.anthony.patterson@gmail.com::" providerId="AD" clId="Web-{87F09573-FD14-D2B6-1F32-801278447DF5}" dt="2021-03-25T14:33:51.092" v="26" actId="20577"/>
          <ac:spMkLst>
            <pc:docMk/>
            <pc:sldMk cId="3278782939" sldId="265"/>
            <ac:spMk id="3" creationId="{22DD3658-F79E-43A0-AA5B-39D1232E8064}"/>
          </ac:spMkLst>
        </pc:spChg>
        <pc:spChg chg="mod">
          <ac:chgData name="simon.anthony.patterson@gmail.com" userId="S::urn:spo:guest#simon.anthony.patterson@gmail.com::" providerId="AD" clId="Web-{87F09573-FD14-D2B6-1F32-801278447DF5}" dt="2021-03-25T14:58:15.719" v="233" actId="20577"/>
          <ac:spMkLst>
            <pc:docMk/>
            <pc:sldMk cId="3278782939" sldId="265"/>
            <ac:spMk id="9" creationId="{A460C881-CEBF-6D49-99AE-B83C360ABE13}"/>
          </ac:spMkLst>
        </pc:spChg>
        <pc:spChg chg="mod">
          <ac:chgData name="simon.anthony.patterson@gmail.com" userId="S::urn:spo:guest#simon.anthony.patterson@gmail.com::" providerId="AD" clId="Web-{87F09573-FD14-D2B6-1F32-801278447DF5}" dt="2021-03-25T14:34:50.531" v="52" actId="20577"/>
          <ac:spMkLst>
            <pc:docMk/>
            <pc:sldMk cId="3278782939" sldId="265"/>
            <ac:spMk id="11" creationId="{E2454EA8-772E-CB40-A139-FBE0F332F4D0}"/>
          </ac:spMkLst>
        </pc:spChg>
      </pc:sldChg>
      <pc:sldChg chg="modSp modNotes">
        <pc:chgData name="simon.anthony.patterson@gmail.com" userId="S::urn:spo:guest#simon.anthony.patterson@gmail.com::" providerId="AD" clId="Web-{87F09573-FD14-D2B6-1F32-801278447DF5}" dt="2021-03-25T15:04:57.994" v="244"/>
        <pc:sldMkLst>
          <pc:docMk/>
          <pc:sldMk cId="986106943" sldId="266"/>
        </pc:sldMkLst>
        <pc:spChg chg="mod">
          <ac:chgData name="simon.anthony.patterson@gmail.com" userId="S::urn:spo:guest#simon.anthony.patterson@gmail.com::" providerId="AD" clId="Web-{87F09573-FD14-D2B6-1F32-801278447DF5}" dt="2021-03-25T14:34:09.092" v="40" actId="20577"/>
          <ac:spMkLst>
            <pc:docMk/>
            <pc:sldMk cId="986106943" sldId="266"/>
            <ac:spMk id="2" creationId="{1E5CB060-C008-4424-93CC-4448E5F712D1}"/>
          </ac:spMkLst>
        </pc:spChg>
        <pc:spChg chg="mod">
          <ac:chgData name="simon.anthony.patterson@gmail.com" userId="S::urn:spo:guest#simon.anthony.patterson@gmail.com::" providerId="AD" clId="Web-{87F09573-FD14-D2B6-1F32-801278447DF5}" dt="2021-03-25T14:34:00.373" v="32" actId="20577"/>
          <ac:spMkLst>
            <pc:docMk/>
            <pc:sldMk cId="986106943" sldId="266"/>
            <ac:spMk id="3" creationId="{905F26A7-57A9-43C0-BACC-67C40AECCE2B}"/>
          </ac:spMkLst>
        </pc:spChg>
        <pc:spChg chg="mod">
          <ac:chgData name="simon.anthony.patterson@gmail.com" userId="S::urn:spo:guest#simon.anthony.patterson@gmail.com::" providerId="AD" clId="Web-{87F09573-FD14-D2B6-1F32-801278447DF5}" dt="2021-03-25T15:03:41.898" v="242" actId="20577"/>
          <ac:spMkLst>
            <pc:docMk/>
            <pc:sldMk cId="986106943" sldId="266"/>
            <ac:spMk id="9" creationId="{609EB1F4-BA9E-D946-B50C-FCF6DA64BE67}"/>
          </ac:spMkLst>
        </pc:spChg>
      </pc:sldChg>
      <pc:sldChg chg="modSp modNotes">
        <pc:chgData name="simon.anthony.patterson@gmail.com" userId="S::urn:spo:guest#simon.anthony.patterson@gmail.com::" providerId="AD" clId="Web-{87F09573-FD14-D2B6-1F32-801278447DF5}" dt="2021-03-25T15:09:30.797" v="261"/>
        <pc:sldMkLst>
          <pc:docMk/>
          <pc:sldMk cId="174070660" sldId="267"/>
        </pc:sldMkLst>
        <pc:spChg chg="mod">
          <ac:chgData name="simon.anthony.patterson@gmail.com" userId="S::urn:spo:guest#simon.anthony.patterson@gmail.com::" providerId="AD" clId="Web-{87F09573-FD14-D2B6-1F32-801278447DF5}" dt="2021-03-25T14:34:19.983" v="46" actId="20577"/>
          <ac:spMkLst>
            <pc:docMk/>
            <pc:sldMk cId="174070660" sldId="267"/>
            <ac:spMk id="2" creationId="{0D518822-2540-4C37-94DC-7D4210115BF3}"/>
          </ac:spMkLst>
        </pc:spChg>
        <pc:spChg chg="mod">
          <ac:chgData name="simon.anthony.patterson@gmail.com" userId="S::urn:spo:guest#simon.anthony.patterson@gmail.com::" providerId="AD" clId="Web-{87F09573-FD14-D2B6-1F32-801278447DF5}" dt="2021-03-25T14:34:15.124" v="43" actId="20577"/>
          <ac:spMkLst>
            <pc:docMk/>
            <pc:sldMk cId="174070660" sldId="267"/>
            <ac:spMk id="3" creationId="{FD9CC5E6-5840-4009-A306-5BDF4F5E348F}"/>
          </ac:spMkLst>
        </pc:spChg>
      </pc:sldChg>
      <pc:sldChg chg="modSp modNotes">
        <pc:chgData name="simon.anthony.patterson@gmail.com" userId="S::urn:spo:guest#simon.anthony.patterson@gmail.com::" providerId="AD" clId="Web-{87F09573-FD14-D2B6-1F32-801278447DF5}" dt="2021-03-25T15:55:36.705" v="448"/>
        <pc:sldMkLst>
          <pc:docMk/>
          <pc:sldMk cId="1732966013" sldId="268"/>
        </pc:sldMkLst>
        <pc:spChg chg="mod">
          <ac:chgData name="simon.anthony.patterson@gmail.com" userId="S::urn:spo:guest#simon.anthony.patterson@gmail.com::" providerId="AD" clId="Web-{87F09573-FD14-D2B6-1F32-801278447DF5}" dt="2021-03-25T14:36:20.767" v="74" actId="20577"/>
          <ac:spMkLst>
            <pc:docMk/>
            <pc:sldMk cId="1732966013" sldId="268"/>
            <ac:spMk id="2" creationId="{28CDE5CA-C3C5-43BA-974E-1857E9FDEFE0}"/>
          </ac:spMkLst>
        </pc:spChg>
        <pc:spChg chg="mod">
          <ac:chgData name="simon.anthony.patterson@gmail.com" userId="S::urn:spo:guest#simon.anthony.patterson@gmail.com::" providerId="AD" clId="Web-{87F09573-FD14-D2B6-1F32-801278447DF5}" dt="2021-03-25T14:36:20.720" v="73" actId="20577"/>
          <ac:spMkLst>
            <pc:docMk/>
            <pc:sldMk cId="1732966013" sldId="268"/>
            <ac:spMk id="3" creationId="{B893F1BA-AED6-4C2A-B32B-63CB6F0C7F9A}"/>
          </ac:spMkLst>
        </pc:spChg>
      </pc:sldChg>
      <pc:sldChg chg="addSp modSp modNotes">
        <pc:chgData name="simon.anthony.patterson@gmail.com" userId="S::urn:spo:guest#simon.anthony.patterson@gmail.com::" providerId="AD" clId="Web-{87F09573-FD14-D2B6-1F32-801278447DF5}" dt="2021-03-25T15:51:27.668" v="408"/>
        <pc:sldMkLst>
          <pc:docMk/>
          <pc:sldMk cId="3720167370" sldId="269"/>
        </pc:sldMkLst>
        <pc:spChg chg="mod">
          <ac:chgData name="simon.anthony.patterson@gmail.com" userId="S::urn:spo:guest#simon.anthony.patterson@gmail.com::" providerId="AD" clId="Web-{87F09573-FD14-D2B6-1F32-801278447DF5}" dt="2021-03-25T14:46:10.874" v="204" actId="20577"/>
          <ac:spMkLst>
            <pc:docMk/>
            <pc:sldMk cId="3720167370" sldId="269"/>
            <ac:spMk id="2" creationId="{29640623-8B58-4DD6-8CCD-D161D15E0210}"/>
          </ac:spMkLst>
        </pc:spChg>
        <pc:spChg chg="mod">
          <ac:chgData name="simon.anthony.patterson@gmail.com" userId="S::urn:spo:guest#simon.anthony.patterson@gmail.com::" providerId="AD" clId="Web-{87F09573-FD14-D2B6-1F32-801278447DF5}" dt="2021-03-25T14:36:20.314" v="68" actId="20577"/>
          <ac:spMkLst>
            <pc:docMk/>
            <pc:sldMk cId="3720167370" sldId="269"/>
            <ac:spMk id="3" creationId="{EA2D3ED2-314B-4216-BEA0-3D1EF64B3DF6}"/>
          </ac:spMkLst>
        </pc:spChg>
        <pc:spChg chg="mod">
          <ac:chgData name="simon.anthony.patterson@gmail.com" userId="S::urn:spo:guest#simon.anthony.patterson@gmail.com::" providerId="AD" clId="Web-{87F09573-FD14-D2B6-1F32-801278447DF5}" dt="2021-03-25T15:42:33.593" v="303" actId="20577"/>
          <ac:spMkLst>
            <pc:docMk/>
            <pc:sldMk cId="3720167370" sldId="269"/>
            <ac:spMk id="9" creationId="{CE15C7A2-6B03-CE47-A167-DBD1FEDCD511}"/>
          </ac:spMkLst>
        </pc:spChg>
        <pc:spChg chg="mod">
          <ac:chgData name="simon.anthony.patterson@gmail.com" userId="S::urn:spo:guest#simon.anthony.patterson@gmail.com::" providerId="AD" clId="Web-{87F09573-FD14-D2B6-1F32-801278447DF5}" dt="2021-03-25T14:45:20.498" v="188" actId="1076"/>
          <ac:spMkLst>
            <pc:docMk/>
            <pc:sldMk cId="3720167370" sldId="269"/>
            <ac:spMk id="11" creationId="{9FB3E44E-CEAF-BB49-B13E-C3D10D7F057D}"/>
          </ac:spMkLst>
        </pc:spChg>
        <pc:spChg chg="add mod">
          <ac:chgData name="simon.anthony.patterson@gmail.com" userId="S::urn:spo:guest#simon.anthony.patterson@gmail.com::" providerId="AD" clId="Web-{87F09573-FD14-D2B6-1F32-801278447DF5}" dt="2021-03-25T14:46:06.765" v="202" actId="1076"/>
          <ac:spMkLst>
            <pc:docMk/>
            <pc:sldMk cId="3720167370" sldId="269"/>
            <ac:spMk id="12" creationId="{ACAF9DE8-DB2F-43AE-A1F5-5C8BB8DBC262}"/>
          </ac:spMkLst>
        </pc:spChg>
        <pc:grpChg chg="add">
          <ac:chgData name="simon.anthony.patterson@gmail.com" userId="S::urn:spo:guest#simon.anthony.patterson@gmail.com::" providerId="AD" clId="Web-{87F09573-FD14-D2B6-1F32-801278447DF5}" dt="2021-03-25T14:46:32.547" v="205"/>
          <ac:grpSpMkLst>
            <pc:docMk/>
            <pc:sldMk cId="3720167370" sldId="269"/>
            <ac:grpSpMk id="4" creationId="{A887589C-8BC5-4810-9B2A-625D487194EA}"/>
          </ac:grpSpMkLst>
        </pc:grpChg>
        <pc:picChg chg="mod">
          <ac:chgData name="simon.anthony.patterson@gmail.com" userId="S::urn:spo:guest#simon.anthony.patterson@gmail.com::" providerId="AD" clId="Web-{87F09573-FD14-D2B6-1F32-801278447DF5}" dt="2021-03-25T14:45:16.576" v="187" actId="1076"/>
          <ac:picMkLst>
            <pc:docMk/>
            <pc:sldMk cId="3720167370" sldId="269"/>
            <ac:picMk id="10" creationId="{5CBD4734-BCE4-8E42-98F3-C782DEBACC68}"/>
          </ac:picMkLst>
        </pc:picChg>
      </pc:sldChg>
      <pc:sldChg chg="modSp modNotes">
        <pc:chgData name="simon.anthony.patterson@gmail.com" userId="S::urn:spo:guest#simon.anthony.patterson@gmail.com::" providerId="AD" clId="Web-{87F09573-FD14-D2B6-1F32-801278447DF5}" dt="2021-03-25T15:40:37.667" v="292"/>
        <pc:sldMkLst>
          <pc:docMk/>
          <pc:sldMk cId="114964038" sldId="270"/>
        </pc:sldMkLst>
        <pc:spChg chg="mod">
          <ac:chgData name="simon.anthony.patterson@gmail.com" userId="S::urn:spo:guest#simon.anthony.patterson@gmail.com::" providerId="AD" clId="Web-{87F09573-FD14-D2B6-1F32-801278447DF5}" dt="2021-03-25T14:35:19.422" v="67" actId="20577"/>
          <ac:spMkLst>
            <pc:docMk/>
            <pc:sldMk cId="114964038" sldId="270"/>
            <ac:spMk id="2" creationId="{5F3B2F5C-3EEC-46B5-82C9-37BD0B5A8ABA}"/>
          </ac:spMkLst>
        </pc:spChg>
        <pc:spChg chg="mod">
          <ac:chgData name="simon.anthony.patterson@gmail.com" userId="S::urn:spo:guest#simon.anthony.patterson@gmail.com::" providerId="AD" clId="Web-{87F09573-FD14-D2B6-1F32-801278447DF5}" dt="2021-03-25T14:35:14.438" v="63" actId="20577"/>
          <ac:spMkLst>
            <pc:docMk/>
            <pc:sldMk cId="114964038" sldId="270"/>
            <ac:spMk id="3" creationId="{E9C8CFDD-47C6-4FD9-A290-8AE79F0FCF01}"/>
          </ac:spMkLst>
        </pc:spChg>
      </pc:sldChg>
      <pc:sldChg chg="modSp modNotes">
        <pc:chgData name="simon.anthony.patterson@gmail.com" userId="S::urn:spo:guest#simon.anthony.patterson@gmail.com::" providerId="AD" clId="Web-{87F09573-FD14-D2B6-1F32-801278447DF5}" dt="2021-03-25T15:13:25.271" v="287"/>
        <pc:sldMkLst>
          <pc:docMk/>
          <pc:sldMk cId="587726888" sldId="271"/>
        </pc:sldMkLst>
        <pc:spChg chg="mod">
          <ac:chgData name="simon.anthony.patterson@gmail.com" userId="S::urn:spo:guest#simon.anthony.patterson@gmail.com::" providerId="AD" clId="Web-{87F09573-FD14-D2B6-1F32-801278447DF5}" dt="2021-03-25T14:35:10.422" v="60" actId="20577"/>
          <ac:spMkLst>
            <pc:docMk/>
            <pc:sldMk cId="587726888" sldId="271"/>
            <ac:spMk id="2" creationId="{613BA12B-0FEF-4ABB-890B-4DBB09D7E127}"/>
          </ac:spMkLst>
        </pc:spChg>
        <pc:spChg chg="mod">
          <ac:chgData name="simon.anthony.patterson@gmail.com" userId="S::urn:spo:guest#simon.anthony.patterson@gmail.com::" providerId="AD" clId="Web-{87F09573-FD14-D2B6-1F32-801278447DF5}" dt="2021-03-25T14:35:06.422" v="58" actId="20577"/>
          <ac:spMkLst>
            <pc:docMk/>
            <pc:sldMk cId="587726888" sldId="271"/>
            <ac:spMk id="3" creationId="{D11CE719-EC0B-4155-BC83-A4588A332E41}"/>
          </ac:spMkLst>
        </pc:spChg>
      </pc:sldChg>
      <pc:sldChg chg="modSp modNotes">
        <pc:chgData name="simon.anthony.patterson@gmail.com" userId="S::urn:spo:guest#simon.anthony.patterson@gmail.com::" providerId="AD" clId="Web-{87F09573-FD14-D2B6-1F32-801278447DF5}" dt="2021-03-25T15:12:16.082" v="283"/>
        <pc:sldMkLst>
          <pc:docMk/>
          <pc:sldMk cId="512869664" sldId="272"/>
        </pc:sldMkLst>
        <pc:spChg chg="mod">
          <ac:chgData name="simon.anthony.patterson@gmail.com" userId="S::urn:spo:guest#simon.anthony.patterson@gmail.com::" providerId="AD" clId="Web-{87F09573-FD14-D2B6-1F32-801278447DF5}" dt="2021-03-25T14:35:03.125" v="55" actId="20577"/>
          <ac:spMkLst>
            <pc:docMk/>
            <pc:sldMk cId="512869664" sldId="272"/>
            <ac:spMk id="14" creationId="{A58EF622-1AB4-4544-9FE7-2A7013B49AA2}"/>
          </ac:spMkLst>
        </pc:spChg>
        <pc:spChg chg="mod">
          <ac:chgData name="simon.anthony.patterson@gmail.com" userId="S::urn:spo:guest#simon.anthony.patterson@gmail.com::" providerId="AD" clId="Web-{87F09573-FD14-D2B6-1F32-801278447DF5}" dt="2021-03-25T14:34:57.734" v="53" actId="20577"/>
          <ac:spMkLst>
            <pc:docMk/>
            <pc:sldMk cId="512869664" sldId="272"/>
            <ac:spMk id="16" creationId="{DD127327-DFED-4F90-BAD9-25607E1245A9}"/>
          </ac:spMkLst>
        </pc:spChg>
      </pc:sldChg>
      <pc:sldChg chg="modSp">
        <pc:chgData name="simon.anthony.patterson@gmail.com" userId="S::urn:spo:guest#simon.anthony.patterson@gmail.com::" providerId="AD" clId="Web-{87F09573-FD14-D2B6-1F32-801278447DF5}" dt="2021-03-25T16:18:08.188" v="475" actId="1076"/>
        <pc:sldMkLst>
          <pc:docMk/>
          <pc:sldMk cId="2350981283" sldId="273"/>
        </pc:sldMkLst>
        <pc:spChg chg="mod">
          <ac:chgData name="simon.anthony.patterson@gmail.com" userId="S::urn:spo:guest#simon.anthony.patterson@gmail.com::" providerId="AD" clId="Web-{87F09573-FD14-D2B6-1F32-801278447DF5}" dt="2021-03-25T14:37:12.847" v="122" actId="20577"/>
          <ac:spMkLst>
            <pc:docMk/>
            <pc:sldMk cId="2350981283" sldId="273"/>
            <ac:spMk id="2" creationId="{FADB97D1-802D-4A55-8795-73969639FFD8}"/>
          </ac:spMkLst>
        </pc:spChg>
        <pc:spChg chg="mod">
          <ac:chgData name="simon.anthony.patterson@gmail.com" userId="S::urn:spo:guest#simon.anthony.patterson@gmail.com::" providerId="AD" clId="Web-{87F09573-FD14-D2B6-1F32-801278447DF5}" dt="2021-03-25T16:17:58.063" v="473" actId="1076"/>
          <ac:spMkLst>
            <pc:docMk/>
            <pc:sldMk cId="2350981283" sldId="273"/>
            <ac:spMk id="3" creationId="{E6934D26-62CC-42CA-9C15-56CAD712AAF7}"/>
          </ac:spMkLst>
        </pc:spChg>
        <pc:spChg chg="mod">
          <ac:chgData name="simon.anthony.patterson@gmail.com" userId="S::urn:spo:guest#simon.anthony.patterson@gmail.com::" providerId="AD" clId="Web-{87F09573-FD14-D2B6-1F32-801278447DF5}" dt="2021-03-25T16:18:05.907" v="474" actId="1076"/>
          <ac:spMkLst>
            <pc:docMk/>
            <pc:sldMk cId="2350981283" sldId="273"/>
            <ac:spMk id="12" creationId="{BE945BB0-6985-AE4B-A057-36C666B537DF}"/>
          </ac:spMkLst>
        </pc:spChg>
        <pc:picChg chg="mod">
          <ac:chgData name="simon.anthony.patterson@gmail.com" userId="S::urn:spo:guest#simon.anthony.patterson@gmail.com::" providerId="AD" clId="Web-{87F09573-FD14-D2B6-1F32-801278447DF5}" dt="2021-03-25T16:18:08.188" v="475" actId="1076"/>
          <ac:picMkLst>
            <pc:docMk/>
            <pc:sldMk cId="2350981283" sldId="273"/>
            <ac:picMk id="10" creationId="{4D1E412A-9CF3-9C49-9203-601761A2F994}"/>
          </ac:picMkLst>
        </pc:picChg>
      </pc:sldChg>
      <pc:sldChg chg="modSp modNotes">
        <pc:chgData name="simon.anthony.patterson@gmail.com" userId="S::urn:spo:guest#simon.anthony.patterson@gmail.com::" providerId="AD" clId="Web-{87F09573-FD14-D2B6-1F32-801278447DF5}" dt="2021-03-25T16:17:47.281" v="470"/>
        <pc:sldMkLst>
          <pc:docMk/>
          <pc:sldMk cId="3260765223" sldId="274"/>
        </pc:sldMkLst>
        <pc:spChg chg="mod">
          <ac:chgData name="simon.anthony.patterson@gmail.com" userId="S::urn:spo:guest#simon.anthony.patterson@gmail.com::" providerId="AD" clId="Web-{87F09573-FD14-D2B6-1F32-801278447DF5}" dt="2021-03-25T14:37:03.487" v="114" actId="20577"/>
          <ac:spMkLst>
            <pc:docMk/>
            <pc:sldMk cId="3260765223" sldId="274"/>
            <ac:spMk id="2" creationId="{49229B8C-5752-4C60-83BF-591678EEB8F7}"/>
          </ac:spMkLst>
        </pc:spChg>
        <pc:spChg chg="mod">
          <ac:chgData name="simon.anthony.patterson@gmail.com" userId="S::urn:spo:guest#simon.anthony.patterson@gmail.com::" providerId="AD" clId="Web-{87F09573-FD14-D2B6-1F32-801278447DF5}" dt="2021-03-25T14:36:53.284" v="104" actId="14100"/>
          <ac:spMkLst>
            <pc:docMk/>
            <pc:sldMk cId="3260765223" sldId="274"/>
            <ac:spMk id="3" creationId="{E46BF089-335D-4495-AE44-CCFD00FEE23D}"/>
          </ac:spMkLst>
        </pc:spChg>
        <pc:spChg chg="mod">
          <ac:chgData name="simon.anthony.patterson@gmail.com" userId="S::urn:spo:guest#simon.anthony.patterson@gmail.com::" providerId="AD" clId="Web-{87F09573-FD14-D2B6-1F32-801278447DF5}" dt="2021-03-25T16:07:13.283" v="467" actId="20577"/>
          <ac:spMkLst>
            <pc:docMk/>
            <pc:sldMk cId="3260765223" sldId="274"/>
            <ac:spMk id="9" creationId="{FAE7E1A3-DD88-F641-9B2B-D0FA1ED614D3}"/>
          </ac:spMkLst>
        </pc:spChg>
      </pc:sldChg>
      <pc:sldChg chg="modSp modNotes">
        <pc:chgData name="simon.anthony.patterson@gmail.com" userId="S::urn:spo:guest#simon.anthony.patterson@gmail.com::" providerId="AD" clId="Web-{87F09573-FD14-D2B6-1F32-801278447DF5}" dt="2021-03-25T16:03:37.637" v="464"/>
        <pc:sldMkLst>
          <pc:docMk/>
          <pc:sldMk cId="3403935878" sldId="275"/>
        </pc:sldMkLst>
        <pc:spChg chg="mod">
          <ac:chgData name="simon.anthony.patterson@gmail.com" userId="S::urn:spo:guest#simon.anthony.patterson@gmail.com::" providerId="AD" clId="Web-{87F09573-FD14-D2B6-1F32-801278447DF5}" dt="2021-03-25T14:36:40.315" v="97" actId="20577"/>
          <ac:spMkLst>
            <pc:docMk/>
            <pc:sldMk cId="3403935878" sldId="275"/>
            <ac:spMk id="2" creationId="{5B4051D8-337D-4286-834F-0ECA129E5358}"/>
          </ac:spMkLst>
        </pc:spChg>
        <pc:spChg chg="mod">
          <ac:chgData name="simon.anthony.patterson@gmail.com" userId="S::urn:spo:guest#simon.anthony.patterson@gmail.com::" providerId="AD" clId="Web-{87F09573-FD14-D2B6-1F32-801278447DF5}" dt="2021-03-25T14:36:34.674" v="91" actId="14100"/>
          <ac:spMkLst>
            <pc:docMk/>
            <pc:sldMk cId="3403935878" sldId="275"/>
            <ac:spMk id="3" creationId="{D336B3B5-C08F-493C-9F52-F7EB7852715E}"/>
          </ac:spMkLst>
        </pc:spChg>
      </pc:sldChg>
      <pc:sldChg chg="modSp">
        <pc:chgData name="simon.anthony.patterson@gmail.com" userId="S::urn:spo:guest#simon.anthony.patterson@gmail.com::" providerId="AD" clId="Web-{87F09573-FD14-D2B6-1F32-801278447DF5}" dt="2021-03-25T16:00:15.398" v="462" actId="20577"/>
        <pc:sldMkLst>
          <pc:docMk/>
          <pc:sldMk cId="96489157" sldId="276"/>
        </pc:sldMkLst>
        <pc:spChg chg="mod">
          <ac:chgData name="simon.anthony.patterson@gmail.com" userId="S::urn:spo:guest#simon.anthony.patterson@gmail.com::" providerId="AD" clId="Web-{87F09573-FD14-D2B6-1F32-801278447DF5}" dt="2021-03-25T14:36:29.361" v="88" actId="20577"/>
          <ac:spMkLst>
            <pc:docMk/>
            <pc:sldMk cId="96489157" sldId="276"/>
            <ac:spMk id="2" creationId="{E204DB0F-0438-4977-BCCA-7331495AFA49}"/>
          </ac:spMkLst>
        </pc:spChg>
        <pc:spChg chg="mod">
          <ac:chgData name="simon.anthony.patterson@gmail.com" userId="S::urn:spo:guest#simon.anthony.patterson@gmail.com::" providerId="AD" clId="Web-{87F09573-FD14-D2B6-1F32-801278447DF5}" dt="2021-03-25T14:36:24.924" v="81" actId="14100"/>
          <ac:spMkLst>
            <pc:docMk/>
            <pc:sldMk cId="96489157" sldId="276"/>
            <ac:spMk id="3" creationId="{B49F7216-4443-4233-A470-F5E623A66687}"/>
          </ac:spMkLst>
        </pc:spChg>
        <pc:spChg chg="mod">
          <ac:chgData name="simon.anthony.patterson@gmail.com" userId="S::urn:spo:guest#simon.anthony.patterson@gmail.com::" providerId="AD" clId="Web-{87F09573-FD14-D2B6-1F32-801278447DF5}" dt="2021-03-25T16:00:15.398" v="462" actId="20577"/>
          <ac:spMkLst>
            <pc:docMk/>
            <pc:sldMk cId="96489157" sldId="276"/>
            <ac:spMk id="9" creationId="{4073D8E0-2040-4E48-A636-D160FB185F91}"/>
          </ac:spMkLst>
        </pc:spChg>
      </pc:sldChg>
      <pc:sldChg chg="modSp modNotes">
        <pc:chgData name="simon.anthony.patterson@gmail.com" userId="S::urn:spo:guest#simon.anthony.patterson@gmail.com::" providerId="AD" clId="Web-{87F09573-FD14-D2B6-1F32-801278447DF5}" dt="2021-03-25T15:58:59.022" v="459"/>
        <pc:sldMkLst>
          <pc:docMk/>
          <pc:sldMk cId="1366613964" sldId="277"/>
        </pc:sldMkLst>
        <pc:spChg chg="mod">
          <ac:chgData name="simon.anthony.patterson@gmail.com" userId="S::urn:spo:guest#simon.anthony.patterson@gmail.com::" providerId="AD" clId="Web-{87F09573-FD14-D2B6-1F32-801278447DF5}" dt="2021-03-25T14:36:21.017" v="77" actId="20577"/>
          <ac:spMkLst>
            <pc:docMk/>
            <pc:sldMk cId="1366613964" sldId="277"/>
            <ac:spMk id="2" creationId="{E5290789-4A7F-4A16-A49B-ED3E401AA4D0}"/>
          </ac:spMkLst>
        </pc:spChg>
        <pc:spChg chg="mod">
          <ac:chgData name="simon.anthony.patterson@gmail.com" userId="S::urn:spo:guest#simon.anthony.patterson@gmail.com::" providerId="AD" clId="Web-{87F09573-FD14-D2B6-1F32-801278447DF5}" dt="2021-03-25T14:36:20.923" v="76" actId="14100"/>
          <ac:spMkLst>
            <pc:docMk/>
            <pc:sldMk cId="1366613964" sldId="277"/>
            <ac:spMk id="3" creationId="{10D20B26-BC9C-42AC-BE6B-C7F1D0F1B2DE}"/>
          </ac:spMkLst>
        </pc:spChg>
      </pc:sldChg>
      <pc:sldChg chg="modSp">
        <pc:chgData name="simon.anthony.patterson@gmail.com" userId="S::urn:spo:guest#simon.anthony.patterson@gmail.com::" providerId="AD" clId="Web-{87F09573-FD14-D2B6-1F32-801278447DF5}" dt="2021-03-25T16:36:20.213" v="552" actId="20577"/>
        <pc:sldMkLst>
          <pc:docMk/>
          <pc:sldMk cId="3688935345" sldId="278"/>
        </pc:sldMkLst>
        <pc:spChg chg="mod">
          <ac:chgData name="simon.anthony.patterson@gmail.com" userId="S::urn:spo:guest#simon.anthony.patterson@gmail.com::" providerId="AD" clId="Web-{87F09573-FD14-D2B6-1F32-801278447DF5}" dt="2021-03-25T14:38:18.504" v="164" actId="20577"/>
          <ac:spMkLst>
            <pc:docMk/>
            <pc:sldMk cId="3688935345" sldId="278"/>
            <ac:spMk id="2" creationId="{23C18A49-8C6D-4875-A379-745FACC0F575}"/>
          </ac:spMkLst>
        </pc:spChg>
        <pc:spChg chg="mod">
          <ac:chgData name="simon.anthony.patterson@gmail.com" userId="S::urn:spo:guest#simon.anthony.patterson@gmail.com::" providerId="AD" clId="Web-{87F09573-FD14-D2B6-1F32-801278447DF5}" dt="2021-03-25T14:38:13.301" v="154" actId="14100"/>
          <ac:spMkLst>
            <pc:docMk/>
            <pc:sldMk cId="3688935345" sldId="278"/>
            <ac:spMk id="3" creationId="{223A0F81-3AEC-4973-9556-6C431C866729}"/>
          </ac:spMkLst>
        </pc:spChg>
        <pc:spChg chg="mod">
          <ac:chgData name="simon.anthony.patterson@gmail.com" userId="S::urn:spo:guest#simon.anthony.patterson@gmail.com::" providerId="AD" clId="Web-{87F09573-FD14-D2B6-1F32-801278447DF5}" dt="2021-03-25T16:36:20.213" v="552" actId="20577"/>
          <ac:spMkLst>
            <pc:docMk/>
            <pc:sldMk cId="3688935345" sldId="278"/>
            <ac:spMk id="9" creationId="{D17E091A-2244-ED4B-A255-CC8B98900ED9}"/>
          </ac:spMkLst>
        </pc:spChg>
      </pc:sldChg>
      <pc:sldChg chg="modSp modNotes">
        <pc:chgData name="simon.anthony.patterson@gmail.com" userId="S::urn:spo:guest#simon.anthony.patterson@gmail.com::" providerId="AD" clId="Web-{87F09573-FD14-D2B6-1F32-801278447DF5}" dt="2021-03-25T16:24:32.931" v="483"/>
        <pc:sldMkLst>
          <pc:docMk/>
          <pc:sldMk cId="2952233061" sldId="279"/>
        </pc:sldMkLst>
        <pc:spChg chg="mod">
          <ac:chgData name="simon.anthony.patterson@gmail.com" userId="S::urn:spo:guest#simon.anthony.patterson@gmail.com::" providerId="AD" clId="Web-{87F09573-FD14-D2B6-1F32-801278447DF5}" dt="2021-03-25T14:37:23.034" v="126" actId="20577"/>
          <ac:spMkLst>
            <pc:docMk/>
            <pc:sldMk cId="2952233061" sldId="279"/>
            <ac:spMk id="2" creationId="{E719454D-F154-4623-87A1-5C8A8D35B8D6}"/>
          </ac:spMkLst>
        </pc:spChg>
        <pc:spChg chg="mod">
          <ac:chgData name="simon.anthony.patterson@gmail.com" userId="S::urn:spo:guest#simon.anthony.patterson@gmail.com::" providerId="AD" clId="Web-{87F09573-FD14-D2B6-1F32-801278447DF5}" dt="2021-03-25T14:37:33.613" v="131" actId="14100"/>
          <ac:spMkLst>
            <pc:docMk/>
            <pc:sldMk cId="2952233061" sldId="279"/>
            <ac:spMk id="3" creationId="{27CDF012-95B2-44DF-BEEE-B412B4985BF0}"/>
          </ac:spMkLst>
        </pc:spChg>
        <pc:spChg chg="mod">
          <ac:chgData name="simon.anthony.patterson@gmail.com" userId="S::urn:spo:guest#simon.anthony.patterson@gmail.com::" providerId="AD" clId="Web-{87F09573-FD14-D2B6-1F32-801278447DF5}" dt="2021-03-25T16:22:53.898" v="478" actId="20577"/>
          <ac:spMkLst>
            <pc:docMk/>
            <pc:sldMk cId="2952233061" sldId="279"/>
            <ac:spMk id="9" creationId="{96F62825-3473-EB4A-AFA4-6B560EA74987}"/>
          </ac:spMkLst>
        </pc:spChg>
      </pc:sldChg>
      <pc:sldChg chg="modSp modNotes">
        <pc:chgData name="simon.anthony.patterson@gmail.com" userId="S::urn:spo:guest#simon.anthony.patterson@gmail.com::" providerId="AD" clId="Web-{87F09573-FD14-D2B6-1F32-801278447DF5}" dt="2021-03-25T16:35:31.477" v="550"/>
        <pc:sldMkLst>
          <pc:docMk/>
          <pc:sldMk cId="1399507600" sldId="280"/>
        </pc:sldMkLst>
        <pc:spChg chg="mod">
          <ac:chgData name="simon.anthony.patterson@gmail.com" userId="S::urn:spo:guest#simon.anthony.patterson@gmail.com::" providerId="AD" clId="Web-{87F09573-FD14-D2B6-1F32-801278447DF5}" dt="2021-03-25T14:38:29.114" v="171" actId="20577"/>
          <ac:spMkLst>
            <pc:docMk/>
            <pc:sldMk cId="1399507600" sldId="280"/>
            <ac:spMk id="2" creationId="{A0C963D5-E744-4F4F-85F6-02DB6E445BB1}"/>
          </ac:spMkLst>
        </pc:spChg>
        <pc:spChg chg="mod">
          <ac:chgData name="simon.anthony.patterson@gmail.com" userId="S::urn:spo:guest#simon.anthony.patterson@gmail.com::" providerId="AD" clId="Web-{87F09573-FD14-D2B6-1F32-801278447DF5}" dt="2021-03-25T14:38:23.145" v="165" actId="14100"/>
          <ac:spMkLst>
            <pc:docMk/>
            <pc:sldMk cId="1399507600" sldId="280"/>
            <ac:spMk id="3" creationId="{712935FE-5BBA-41F1-9FB2-660B40352769}"/>
          </ac:spMkLst>
        </pc:spChg>
        <pc:spChg chg="mod">
          <ac:chgData name="simon.anthony.patterson@gmail.com" userId="S::urn:spo:guest#simon.anthony.patterson@gmail.com::" providerId="AD" clId="Web-{87F09573-FD14-D2B6-1F32-801278447DF5}" dt="2021-03-25T16:34:05.429" v="539" actId="20577"/>
          <ac:spMkLst>
            <pc:docMk/>
            <pc:sldMk cId="1399507600" sldId="280"/>
            <ac:spMk id="9" creationId="{D87CC9C9-EFCE-EC49-B767-C7A942D41A52}"/>
          </ac:spMkLst>
        </pc:spChg>
      </pc:sldChg>
      <pc:sldChg chg="modSp modNotes">
        <pc:chgData name="simon.anthony.patterson@gmail.com" userId="S::urn:spo:guest#simon.anthony.patterson@gmail.com::" providerId="AD" clId="Web-{87F09573-FD14-D2B6-1F32-801278447DF5}" dt="2021-03-25T16:31:31.644" v="526" actId="20577"/>
        <pc:sldMkLst>
          <pc:docMk/>
          <pc:sldMk cId="2832146655" sldId="281"/>
        </pc:sldMkLst>
        <pc:spChg chg="mod">
          <ac:chgData name="simon.anthony.patterson@gmail.com" userId="S::urn:spo:guest#simon.anthony.patterson@gmail.com::" providerId="AD" clId="Web-{87F09573-FD14-D2B6-1F32-801278447DF5}" dt="2021-03-25T14:38:02.551" v="145" actId="20577"/>
          <ac:spMkLst>
            <pc:docMk/>
            <pc:sldMk cId="2832146655" sldId="281"/>
            <ac:spMk id="2" creationId="{20E7C9F4-C39A-42AD-AAC3-76FBE09D7CC1}"/>
          </ac:spMkLst>
        </pc:spChg>
        <pc:spChg chg="mod">
          <ac:chgData name="simon.anthony.patterson@gmail.com" userId="S::urn:spo:guest#simon.anthony.patterson@gmail.com::" providerId="AD" clId="Web-{87F09573-FD14-D2B6-1F32-801278447DF5}" dt="2021-03-25T14:37:51.910" v="139" actId="14100"/>
          <ac:spMkLst>
            <pc:docMk/>
            <pc:sldMk cId="2832146655" sldId="281"/>
            <ac:spMk id="3" creationId="{EC6F2EEA-4570-43F2-984D-D5B0E8755638}"/>
          </ac:spMkLst>
        </pc:spChg>
        <pc:spChg chg="mod">
          <ac:chgData name="simon.anthony.patterson@gmail.com" userId="S::urn:spo:guest#simon.anthony.patterson@gmail.com::" providerId="AD" clId="Web-{87F09573-FD14-D2B6-1F32-801278447DF5}" dt="2021-03-25T16:31:31.644" v="526" actId="20577"/>
          <ac:spMkLst>
            <pc:docMk/>
            <pc:sldMk cId="2832146655" sldId="281"/>
            <ac:spMk id="9" creationId="{7748AD28-CB46-4547-A00F-661FD4455328}"/>
          </ac:spMkLst>
        </pc:spChg>
      </pc:sldChg>
      <pc:sldChg chg="modSp modNotes">
        <pc:chgData name="simon.anthony.patterson@gmail.com" userId="S::urn:spo:guest#simon.anthony.patterson@gmail.com::" providerId="AD" clId="Web-{87F09573-FD14-D2B6-1F32-801278447DF5}" dt="2021-03-25T16:27:31.326" v="507"/>
        <pc:sldMkLst>
          <pc:docMk/>
          <pc:sldMk cId="4047703891" sldId="282"/>
        </pc:sldMkLst>
        <pc:spChg chg="mod">
          <ac:chgData name="simon.anthony.patterson@gmail.com" userId="S::urn:spo:guest#simon.anthony.patterson@gmail.com::" providerId="AD" clId="Web-{87F09573-FD14-D2B6-1F32-801278447DF5}" dt="2021-03-25T14:37:44.441" v="136" actId="20577"/>
          <ac:spMkLst>
            <pc:docMk/>
            <pc:sldMk cId="4047703891" sldId="282"/>
            <ac:spMk id="2" creationId="{8940687F-D932-47B2-AC62-223983333317}"/>
          </ac:spMkLst>
        </pc:spChg>
        <pc:spChg chg="mod">
          <ac:chgData name="simon.anthony.patterson@gmail.com" userId="S::urn:spo:guest#simon.anthony.patterson@gmail.com::" providerId="AD" clId="Web-{87F09573-FD14-D2B6-1F32-801278447DF5}" dt="2021-03-25T14:37:28.941" v="130" actId="14100"/>
          <ac:spMkLst>
            <pc:docMk/>
            <pc:sldMk cId="4047703891" sldId="282"/>
            <ac:spMk id="3" creationId="{CF31A909-63D7-4AE0-89F9-809218C9F44C}"/>
          </ac:spMkLst>
        </pc:spChg>
        <pc:spChg chg="mod">
          <ac:chgData name="simon.anthony.patterson@gmail.com" userId="S::urn:spo:guest#simon.anthony.patterson@gmail.com::" providerId="AD" clId="Web-{87F09573-FD14-D2B6-1F32-801278447DF5}" dt="2021-03-25T16:25:10.307" v="485" actId="20577"/>
          <ac:spMkLst>
            <pc:docMk/>
            <pc:sldMk cId="4047703891" sldId="282"/>
            <ac:spMk id="9" creationId="{33BF4B8F-1C6A-A046-84FC-0D6BC270263F}"/>
          </ac:spMkLst>
        </pc:spChg>
      </pc:sldChg>
    </pc:docChg>
  </pc:docChgLst>
  <pc:docChgLst>
    <pc:chgData name=" " userId="2d719ca8-e096-4499-80ca-17d2a1fa41d9" providerId="ADAL" clId="{189261C8-FF89-CE4C-B6F3-4BF3B50B5519}"/>
    <pc:docChg chg="undo custSel modSld">
      <pc:chgData name=" " userId="2d719ca8-e096-4499-80ca-17d2a1fa41d9" providerId="ADAL" clId="{189261C8-FF89-CE4C-B6F3-4BF3B50B5519}" dt="2021-03-25T18:24:18.398" v="1005" actId="20577"/>
      <pc:docMkLst>
        <pc:docMk/>
      </pc:docMkLst>
      <pc:sldChg chg="modSp mod">
        <pc:chgData name=" " userId="2d719ca8-e096-4499-80ca-17d2a1fa41d9" providerId="ADAL" clId="{189261C8-FF89-CE4C-B6F3-4BF3B50B5519}" dt="2021-03-25T17:28:22.424" v="1" actId="14100"/>
        <pc:sldMkLst>
          <pc:docMk/>
          <pc:sldMk cId="2708744156" sldId="264"/>
        </pc:sldMkLst>
        <pc:picChg chg="mod">
          <ac:chgData name=" " userId="2d719ca8-e096-4499-80ca-17d2a1fa41d9" providerId="ADAL" clId="{189261C8-FF89-CE4C-B6F3-4BF3B50B5519}" dt="2021-03-25T17:28:22.424" v="1" actId="14100"/>
          <ac:picMkLst>
            <pc:docMk/>
            <pc:sldMk cId="2708744156" sldId="264"/>
            <ac:picMk id="10" creationId="{1C7CD8DB-1320-6943-891F-2B77743BAE3A}"/>
          </ac:picMkLst>
        </pc:picChg>
      </pc:sldChg>
      <pc:sldChg chg="modNotesTx">
        <pc:chgData name=" " userId="2d719ca8-e096-4499-80ca-17d2a1fa41d9" providerId="ADAL" clId="{189261C8-FF89-CE4C-B6F3-4BF3B50B5519}" dt="2021-03-25T17:29:15.859" v="3" actId="20577"/>
        <pc:sldMkLst>
          <pc:docMk/>
          <pc:sldMk cId="3278782939" sldId="265"/>
        </pc:sldMkLst>
      </pc:sldChg>
      <pc:sldChg chg="modNotesTx">
        <pc:chgData name=" " userId="2d719ca8-e096-4499-80ca-17d2a1fa41d9" providerId="ADAL" clId="{189261C8-FF89-CE4C-B6F3-4BF3B50B5519}" dt="2021-03-25T17:32:04.165" v="9" actId="20577"/>
        <pc:sldMkLst>
          <pc:docMk/>
          <pc:sldMk cId="174070660" sldId="267"/>
        </pc:sldMkLst>
      </pc:sldChg>
      <pc:sldChg chg="modNotesTx">
        <pc:chgData name=" " userId="2d719ca8-e096-4499-80ca-17d2a1fa41d9" providerId="ADAL" clId="{189261C8-FF89-CE4C-B6F3-4BF3B50B5519}" dt="2021-03-25T17:44:31.623" v="230" actId="113"/>
        <pc:sldMkLst>
          <pc:docMk/>
          <pc:sldMk cId="1732966013" sldId="268"/>
        </pc:sldMkLst>
      </pc:sldChg>
      <pc:sldChg chg="modSp mod modNotesTx">
        <pc:chgData name=" " userId="2d719ca8-e096-4499-80ca-17d2a1fa41d9" providerId="ADAL" clId="{189261C8-FF89-CE4C-B6F3-4BF3B50B5519}" dt="2021-03-25T17:41:33.984" v="229" actId="20577"/>
        <pc:sldMkLst>
          <pc:docMk/>
          <pc:sldMk cId="3720167370" sldId="269"/>
        </pc:sldMkLst>
        <pc:spChg chg="mod">
          <ac:chgData name=" " userId="2d719ca8-e096-4499-80ca-17d2a1fa41d9" providerId="ADAL" clId="{189261C8-FF89-CE4C-B6F3-4BF3B50B5519}" dt="2021-03-25T17:41:27.532" v="222" actId="20577"/>
          <ac:spMkLst>
            <pc:docMk/>
            <pc:sldMk cId="3720167370" sldId="269"/>
            <ac:spMk id="9" creationId="{CE15C7A2-6B03-CE47-A167-DBD1FEDCD511}"/>
          </ac:spMkLst>
        </pc:spChg>
      </pc:sldChg>
      <pc:sldChg chg="modNotesTx">
        <pc:chgData name=" " userId="2d719ca8-e096-4499-80ca-17d2a1fa41d9" providerId="ADAL" clId="{189261C8-FF89-CE4C-B6F3-4BF3B50B5519}" dt="2021-03-25T17:41:07.659" v="219" actId="20577"/>
        <pc:sldMkLst>
          <pc:docMk/>
          <pc:sldMk cId="114964038" sldId="270"/>
        </pc:sldMkLst>
      </pc:sldChg>
      <pc:sldChg chg="modNotesTx">
        <pc:chgData name=" " userId="2d719ca8-e096-4499-80ca-17d2a1fa41d9" providerId="ADAL" clId="{189261C8-FF89-CE4C-B6F3-4BF3B50B5519}" dt="2021-03-25T17:33:14.277" v="57" actId="20577"/>
        <pc:sldMkLst>
          <pc:docMk/>
          <pc:sldMk cId="512869664" sldId="272"/>
        </pc:sldMkLst>
      </pc:sldChg>
      <pc:sldChg chg="modSp mod modNotesTx">
        <pc:chgData name=" " userId="2d719ca8-e096-4499-80ca-17d2a1fa41d9" providerId="ADAL" clId="{189261C8-FF89-CE4C-B6F3-4BF3B50B5519}" dt="2021-03-25T18:22:43.215" v="1004" actId="1076"/>
        <pc:sldMkLst>
          <pc:docMk/>
          <pc:sldMk cId="3260765223" sldId="274"/>
        </pc:sldMkLst>
        <pc:spChg chg="mod">
          <ac:chgData name=" " userId="2d719ca8-e096-4499-80ca-17d2a1fa41d9" providerId="ADAL" clId="{189261C8-FF89-CE4C-B6F3-4BF3B50B5519}" dt="2021-03-25T18:22:39.545" v="1002" actId="313"/>
          <ac:spMkLst>
            <pc:docMk/>
            <pc:sldMk cId="3260765223" sldId="274"/>
            <ac:spMk id="9" creationId="{FAE7E1A3-DD88-F641-9B2B-D0FA1ED614D3}"/>
          </ac:spMkLst>
        </pc:spChg>
        <pc:picChg chg="mod">
          <ac:chgData name=" " userId="2d719ca8-e096-4499-80ca-17d2a1fa41d9" providerId="ADAL" clId="{189261C8-FF89-CE4C-B6F3-4BF3B50B5519}" dt="2021-03-25T18:22:43.215" v="1004" actId="1076"/>
          <ac:picMkLst>
            <pc:docMk/>
            <pc:sldMk cId="3260765223" sldId="274"/>
            <ac:picMk id="5" creationId="{67EF8E5A-BA09-1042-8B07-9DE9BF668F29}"/>
          </ac:picMkLst>
        </pc:picChg>
      </pc:sldChg>
      <pc:sldChg chg="modSp mod">
        <pc:chgData name=" " userId="2d719ca8-e096-4499-80ca-17d2a1fa41d9" providerId="ADAL" clId="{189261C8-FF89-CE4C-B6F3-4BF3B50B5519}" dt="2021-03-25T18:22:27.650" v="995" actId="313"/>
        <pc:sldMkLst>
          <pc:docMk/>
          <pc:sldMk cId="3403935878" sldId="275"/>
        </pc:sldMkLst>
        <pc:spChg chg="mod">
          <ac:chgData name=" " userId="2d719ca8-e096-4499-80ca-17d2a1fa41d9" providerId="ADAL" clId="{189261C8-FF89-CE4C-B6F3-4BF3B50B5519}" dt="2021-03-25T18:22:27.650" v="995" actId="313"/>
          <ac:spMkLst>
            <pc:docMk/>
            <pc:sldMk cId="3403935878" sldId="275"/>
            <ac:spMk id="9" creationId="{DB5E79E2-2CCF-5C43-B5A0-5E668E0863B7}"/>
          </ac:spMkLst>
        </pc:spChg>
      </pc:sldChg>
      <pc:sldChg chg="modSp mod modNotesTx">
        <pc:chgData name=" " userId="2d719ca8-e096-4499-80ca-17d2a1fa41d9" providerId="ADAL" clId="{189261C8-FF89-CE4C-B6F3-4BF3B50B5519}" dt="2021-03-25T17:49:25.996" v="361" actId="20577"/>
        <pc:sldMkLst>
          <pc:docMk/>
          <pc:sldMk cId="1366613964" sldId="277"/>
        </pc:sldMkLst>
        <pc:spChg chg="mod">
          <ac:chgData name=" " userId="2d719ca8-e096-4499-80ca-17d2a1fa41d9" providerId="ADAL" clId="{189261C8-FF89-CE4C-B6F3-4BF3B50B5519}" dt="2021-03-25T17:45:15.752" v="232" actId="20577"/>
          <ac:spMkLst>
            <pc:docMk/>
            <pc:sldMk cId="1366613964" sldId="277"/>
            <ac:spMk id="9" creationId="{FA542C92-E4FB-3345-AC9E-403D596EC480}"/>
          </ac:spMkLst>
        </pc:spChg>
      </pc:sldChg>
      <pc:sldChg chg="modSp mod modNotesTx">
        <pc:chgData name=" " userId="2d719ca8-e096-4499-80ca-17d2a1fa41d9" providerId="ADAL" clId="{189261C8-FF89-CE4C-B6F3-4BF3B50B5519}" dt="2021-03-25T18:22:38.631" v="1001" actId="313"/>
        <pc:sldMkLst>
          <pc:docMk/>
          <pc:sldMk cId="3688935345" sldId="278"/>
        </pc:sldMkLst>
        <pc:spChg chg="mod">
          <ac:chgData name=" " userId="2d719ca8-e096-4499-80ca-17d2a1fa41d9" providerId="ADAL" clId="{189261C8-FF89-CE4C-B6F3-4BF3B50B5519}" dt="2021-03-25T18:22:38.631" v="1001" actId="313"/>
          <ac:spMkLst>
            <pc:docMk/>
            <pc:sldMk cId="3688935345" sldId="278"/>
            <ac:spMk id="9" creationId="{D17E091A-2244-ED4B-A255-CC8B98900ED9}"/>
          </ac:spMkLst>
        </pc:spChg>
      </pc:sldChg>
      <pc:sldChg chg="modSp mod modNotesTx">
        <pc:chgData name=" " userId="2d719ca8-e096-4499-80ca-17d2a1fa41d9" providerId="ADAL" clId="{189261C8-FF89-CE4C-B6F3-4BF3B50B5519}" dt="2021-03-25T18:22:29.178" v="997" actId="313"/>
        <pc:sldMkLst>
          <pc:docMk/>
          <pc:sldMk cId="2952233061" sldId="279"/>
        </pc:sldMkLst>
        <pc:spChg chg="mod">
          <ac:chgData name=" " userId="2d719ca8-e096-4499-80ca-17d2a1fa41d9" providerId="ADAL" clId="{189261C8-FF89-CE4C-B6F3-4BF3B50B5519}" dt="2021-03-25T18:22:29.178" v="997" actId="313"/>
          <ac:spMkLst>
            <pc:docMk/>
            <pc:sldMk cId="2952233061" sldId="279"/>
            <ac:spMk id="9" creationId="{96F62825-3473-EB4A-AFA4-6B560EA74987}"/>
          </ac:spMkLst>
        </pc:spChg>
      </pc:sldChg>
      <pc:sldChg chg="modSp mod">
        <pc:chgData name=" " userId="2d719ca8-e096-4499-80ca-17d2a1fa41d9" providerId="ADAL" clId="{189261C8-FF89-CE4C-B6F3-4BF3B50B5519}" dt="2021-03-25T18:22:37.845" v="1000" actId="313"/>
        <pc:sldMkLst>
          <pc:docMk/>
          <pc:sldMk cId="1399507600" sldId="280"/>
        </pc:sldMkLst>
        <pc:spChg chg="mod">
          <ac:chgData name=" " userId="2d719ca8-e096-4499-80ca-17d2a1fa41d9" providerId="ADAL" clId="{189261C8-FF89-CE4C-B6F3-4BF3B50B5519}" dt="2021-03-25T18:22:36.528" v="999" actId="313"/>
          <ac:spMkLst>
            <pc:docMk/>
            <pc:sldMk cId="1399507600" sldId="280"/>
            <ac:spMk id="2" creationId="{A0C963D5-E744-4F4F-85F6-02DB6E445BB1}"/>
          </ac:spMkLst>
        </pc:spChg>
        <pc:spChg chg="mod">
          <ac:chgData name=" " userId="2d719ca8-e096-4499-80ca-17d2a1fa41d9" providerId="ADAL" clId="{189261C8-FF89-CE4C-B6F3-4BF3B50B5519}" dt="2021-03-25T18:22:37.845" v="1000" actId="313"/>
          <ac:spMkLst>
            <pc:docMk/>
            <pc:sldMk cId="1399507600" sldId="280"/>
            <ac:spMk id="9" creationId="{D87CC9C9-EFCE-EC49-B767-C7A942D41A52}"/>
          </ac:spMkLst>
        </pc:spChg>
      </pc:sldChg>
      <pc:sldChg chg="modSp mod modNotesTx">
        <pc:chgData name=" " userId="2d719ca8-e096-4499-80ca-17d2a1fa41d9" providerId="ADAL" clId="{189261C8-FF89-CE4C-B6F3-4BF3B50B5519}" dt="2021-03-25T18:17:45.390" v="981" actId="20577"/>
        <pc:sldMkLst>
          <pc:docMk/>
          <pc:sldMk cId="2832146655" sldId="281"/>
        </pc:sldMkLst>
        <pc:spChg chg="mod">
          <ac:chgData name=" " userId="2d719ca8-e096-4499-80ca-17d2a1fa41d9" providerId="ADAL" clId="{189261C8-FF89-CE4C-B6F3-4BF3B50B5519}" dt="2021-03-25T18:06:32.239" v="586" actId="1036"/>
          <ac:spMkLst>
            <pc:docMk/>
            <pc:sldMk cId="2832146655" sldId="281"/>
            <ac:spMk id="2" creationId="{20E7C9F4-C39A-42AD-AAC3-76FBE09D7CC1}"/>
          </ac:spMkLst>
        </pc:spChg>
        <pc:spChg chg="mod">
          <ac:chgData name=" " userId="2d719ca8-e096-4499-80ca-17d2a1fa41d9" providerId="ADAL" clId="{189261C8-FF89-CE4C-B6F3-4BF3B50B5519}" dt="2021-03-25T18:06:32.239" v="586" actId="1036"/>
          <ac:spMkLst>
            <pc:docMk/>
            <pc:sldMk cId="2832146655" sldId="281"/>
            <ac:spMk id="3" creationId="{EC6F2EEA-4570-43F2-984D-D5B0E8755638}"/>
          </ac:spMkLst>
        </pc:spChg>
        <pc:spChg chg="mod">
          <ac:chgData name=" " userId="2d719ca8-e096-4499-80ca-17d2a1fa41d9" providerId="ADAL" clId="{189261C8-FF89-CE4C-B6F3-4BF3B50B5519}" dt="2021-03-25T18:06:32.239" v="586" actId="1036"/>
          <ac:spMkLst>
            <pc:docMk/>
            <pc:sldMk cId="2832146655" sldId="281"/>
            <ac:spMk id="6" creationId="{4BDB5223-6EB5-1046-88BB-84ED760A29CE}"/>
          </ac:spMkLst>
        </pc:spChg>
        <pc:spChg chg="mod">
          <ac:chgData name=" " userId="2d719ca8-e096-4499-80ca-17d2a1fa41d9" providerId="ADAL" clId="{189261C8-FF89-CE4C-B6F3-4BF3B50B5519}" dt="2021-03-25T18:06:32.239" v="586" actId="1036"/>
          <ac:spMkLst>
            <pc:docMk/>
            <pc:sldMk cId="2832146655" sldId="281"/>
            <ac:spMk id="9" creationId="{7748AD28-CB46-4547-A00F-661FD4455328}"/>
          </ac:spMkLst>
        </pc:spChg>
        <pc:spChg chg="mod">
          <ac:chgData name=" " userId="2d719ca8-e096-4499-80ca-17d2a1fa41d9" providerId="ADAL" clId="{189261C8-FF89-CE4C-B6F3-4BF3B50B5519}" dt="2021-03-25T18:06:32.239" v="586" actId="1036"/>
          <ac:spMkLst>
            <pc:docMk/>
            <pc:sldMk cId="2832146655" sldId="281"/>
            <ac:spMk id="11" creationId="{08802E03-5FD8-744B-8F15-59AF8668A920}"/>
          </ac:spMkLst>
        </pc:spChg>
        <pc:picChg chg="mod">
          <ac:chgData name=" " userId="2d719ca8-e096-4499-80ca-17d2a1fa41d9" providerId="ADAL" clId="{189261C8-FF89-CE4C-B6F3-4BF3B50B5519}" dt="2021-03-25T18:15:22.776" v="588" actId="1076"/>
          <ac:picMkLst>
            <pc:docMk/>
            <pc:sldMk cId="2832146655" sldId="281"/>
            <ac:picMk id="5" creationId="{67EF8E5A-BA09-1042-8B07-9DE9BF668F29}"/>
          </ac:picMkLst>
        </pc:picChg>
        <pc:picChg chg="mod">
          <ac:chgData name=" " userId="2d719ca8-e096-4499-80ca-17d2a1fa41d9" providerId="ADAL" clId="{189261C8-FF89-CE4C-B6F3-4BF3B50B5519}" dt="2021-03-25T18:06:32.239" v="586" actId="1036"/>
          <ac:picMkLst>
            <pc:docMk/>
            <pc:sldMk cId="2832146655" sldId="281"/>
            <ac:picMk id="10" creationId="{142A8127-8C89-3B49-8102-F2E16E9F01BA}"/>
          </ac:picMkLst>
        </pc:picChg>
      </pc:sldChg>
      <pc:sldChg chg="modSp mod modNotesTx">
        <pc:chgData name=" " userId="2d719ca8-e096-4499-80ca-17d2a1fa41d9" providerId="ADAL" clId="{189261C8-FF89-CE4C-B6F3-4BF3B50B5519}" dt="2021-03-25T18:24:18.398" v="1005" actId="20577"/>
        <pc:sldMkLst>
          <pc:docMk/>
          <pc:sldMk cId="4047703891" sldId="282"/>
        </pc:sldMkLst>
        <pc:spChg chg="mod">
          <ac:chgData name=" " userId="2d719ca8-e096-4499-80ca-17d2a1fa41d9" providerId="ADAL" clId="{189261C8-FF89-CE4C-B6F3-4BF3B50B5519}" dt="2021-03-25T18:22:35.760" v="998" actId="313"/>
          <ac:spMkLst>
            <pc:docMk/>
            <pc:sldMk cId="4047703891" sldId="282"/>
            <ac:spMk id="9" creationId="{33BF4B8F-1C6A-A046-84FC-0D6BC270263F}"/>
          </ac:spMkLst>
        </pc:spChg>
        <pc:spChg chg="mod">
          <ac:chgData name=" " userId="2d719ca8-e096-4499-80ca-17d2a1fa41d9" providerId="ADAL" clId="{189261C8-FF89-CE4C-B6F3-4BF3B50B5519}" dt="2021-03-25T17:54:41.925" v="438" actId="1076"/>
          <ac:spMkLst>
            <pc:docMk/>
            <pc:sldMk cId="4047703891" sldId="282"/>
            <ac:spMk id="12" creationId="{E688F8AA-03C8-804D-B84C-FFE754B0668A}"/>
          </ac:spMkLst>
        </pc:spChg>
        <pc:picChg chg="mod">
          <ac:chgData name=" " userId="2d719ca8-e096-4499-80ca-17d2a1fa41d9" providerId="ADAL" clId="{189261C8-FF89-CE4C-B6F3-4BF3B50B5519}" dt="2021-03-25T17:54:49.213" v="441" actId="1076"/>
          <ac:picMkLst>
            <pc:docMk/>
            <pc:sldMk cId="4047703891" sldId="282"/>
            <ac:picMk id="10" creationId="{BB7085D9-27DE-2147-B7B7-8926B278950E}"/>
          </ac:picMkLst>
        </pc:picChg>
        <pc:picChg chg="mod">
          <ac:chgData name=" " userId="2d719ca8-e096-4499-80ca-17d2a1fa41d9" providerId="ADAL" clId="{189261C8-FF89-CE4C-B6F3-4BF3B50B5519}" dt="2021-03-25T17:54:54.250" v="443" actId="1076"/>
          <ac:picMkLst>
            <pc:docMk/>
            <pc:sldMk cId="4047703891" sldId="282"/>
            <ac:picMk id="11" creationId="{97A27482-940F-BD46-92E0-BC8790194D65}"/>
          </ac:picMkLst>
        </pc:picChg>
      </pc:sldChg>
    </pc:docChg>
  </pc:docChgLst>
  <pc:docChgLst>
    <pc:chgData name="simon.anthony.patterson@gmail.com" userId="S::urn:spo:guest#simon.anthony.patterson@gmail.com::" providerId="AD" clId="Web-{B05D75C4-E794-7167-7CE7-9DDEA2AAA253}"/>
    <pc:docChg chg="modSld">
      <pc:chgData name="simon.anthony.patterson@gmail.com" userId="S::urn:spo:guest#simon.anthony.patterson@gmail.com::" providerId="AD" clId="Web-{B05D75C4-E794-7167-7CE7-9DDEA2AAA253}" dt="2021-03-25T23:01:01.432" v="19" actId="20577"/>
      <pc:docMkLst>
        <pc:docMk/>
      </pc:docMkLst>
      <pc:sldChg chg="modSp">
        <pc:chgData name="simon.anthony.patterson@gmail.com" userId="S::urn:spo:guest#simon.anthony.patterson@gmail.com::" providerId="AD" clId="Web-{B05D75C4-E794-7167-7CE7-9DDEA2AAA253}" dt="2021-03-25T22:56:56.799" v="15" actId="20577"/>
        <pc:sldMkLst>
          <pc:docMk/>
          <pc:sldMk cId="2559802330" sldId="256"/>
        </pc:sldMkLst>
        <pc:spChg chg="mod">
          <ac:chgData name="simon.anthony.patterson@gmail.com" userId="S::urn:spo:guest#simon.anthony.patterson@gmail.com::" providerId="AD" clId="Web-{B05D75C4-E794-7167-7CE7-9DDEA2AAA253}" dt="2021-03-25T22:56:56.799" v="15" actId="20577"/>
          <ac:spMkLst>
            <pc:docMk/>
            <pc:sldMk cId="2559802330" sldId="256"/>
            <ac:spMk id="5" creationId="{7A64E691-7814-FE47-A332-0A7257AB0132}"/>
          </ac:spMkLst>
        </pc:spChg>
      </pc:sldChg>
      <pc:sldChg chg="modSp">
        <pc:chgData name="simon.anthony.patterson@gmail.com" userId="S::urn:spo:guest#simon.anthony.patterson@gmail.com::" providerId="AD" clId="Web-{B05D75C4-E794-7167-7CE7-9DDEA2AAA253}" dt="2021-03-25T23:01:01.432" v="19" actId="20577"/>
        <pc:sldMkLst>
          <pc:docMk/>
          <pc:sldMk cId="4233018141" sldId="257"/>
        </pc:sldMkLst>
        <pc:spChg chg="mod">
          <ac:chgData name="simon.anthony.patterson@gmail.com" userId="S::urn:spo:guest#simon.anthony.patterson@gmail.com::" providerId="AD" clId="Web-{B05D75C4-E794-7167-7CE7-9DDEA2AAA253}" dt="2021-03-25T23:01:01.432" v="19" actId="20577"/>
          <ac:spMkLst>
            <pc:docMk/>
            <pc:sldMk cId="4233018141" sldId="257"/>
            <ac:spMk id="18" creationId="{C955E120-6C4A-409B-B2BB-F331E08FAC4E}"/>
          </ac:spMkLst>
        </pc:spChg>
      </pc:sldChg>
    </pc:docChg>
  </pc:docChgLst>
  <pc:docChgLst>
    <pc:chgData name="simon.anthony.patterson@gmail.com" userId="S::urn:spo:guest#simon.anthony.patterson@gmail.com::" providerId="AD" clId="Web-{E7C1C0AC-0845-19FB-1348-C7A61FC266AD}"/>
    <pc:docChg chg="modSld">
      <pc:chgData name="simon.anthony.patterson@gmail.com" userId="S::urn:spo:guest#simon.anthony.patterson@gmail.com::" providerId="AD" clId="Web-{E7C1C0AC-0845-19FB-1348-C7A61FC266AD}" dt="2021-03-25T13:39:28.992" v="25"/>
      <pc:docMkLst>
        <pc:docMk/>
      </pc:docMkLst>
      <pc:sldChg chg="modNotes">
        <pc:chgData name="simon.anthony.patterson@gmail.com" userId="S::urn:spo:guest#simon.anthony.patterson@gmail.com::" providerId="AD" clId="Web-{E7C1C0AC-0845-19FB-1348-C7A61FC266AD}" dt="2021-03-25T13:39:28.992" v="25"/>
        <pc:sldMkLst>
          <pc:docMk/>
          <pc:sldMk cId="4233018141" sldId="257"/>
        </pc:sldMkLst>
      </pc:sldChg>
    </pc:docChg>
  </pc:docChgLst>
  <pc:docChgLst>
    <pc:chgData name="simon.anthony.patterson@gmail.com" userId="S::urn:spo:guest#simon.anthony.patterson@gmail.com::" providerId="AD" clId="Web-{A3FD61EC-EE1B-6268-2D22-C00AA6DE65F7}"/>
    <pc:docChg chg="modSld">
      <pc:chgData name="simon.anthony.patterson@gmail.com" userId="S::urn:spo:guest#simon.anthony.patterson@gmail.com::" providerId="AD" clId="Web-{A3FD61EC-EE1B-6268-2D22-C00AA6DE65F7}" dt="2021-03-25T14:10:33.452" v="16"/>
      <pc:docMkLst>
        <pc:docMk/>
      </pc:docMkLst>
      <pc:sldChg chg="modNotes">
        <pc:chgData name="simon.anthony.patterson@gmail.com" userId="S::urn:spo:guest#simon.anthony.patterson@gmail.com::" providerId="AD" clId="Web-{A3FD61EC-EE1B-6268-2D22-C00AA6DE65F7}" dt="2021-03-25T14:10:33.452" v="16"/>
        <pc:sldMkLst>
          <pc:docMk/>
          <pc:sldMk cId="348628638" sldId="263"/>
        </pc:sldMkLst>
      </pc:sldChg>
    </pc:docChg>
  </pc:docChgLst>
  <pc:docChgLst>
    <pc:chgData name="Allington, Lucy" userId="S::lucy.allington19_imperial.ac.uk#ext#@lunet.onmicrosoft.com::4927d0bd-f935-4b67-a619-3e826b9f9ac1" providerId="AD" clId="Web-{41AB0A56-3C6F-8E8E-74DD-FB623E1B6AD3}"/>
    <pc:docChg chg="modSld">
      <pc:chgData name="Allington, Lucy" userId="S::lucy.allington19_imperial.ac.uk#ext#@lunet.onmicrosoft.com::4927d0bd-f935-4b67-a619-3e826b9f9ac1" providerId="AD" clId="Web-{41AB0A56-3C6F-8E8E-74DD-FB623E1B6AD3}" dt="2021-03-26T06:29:02.763" v="0"/>
      <pc:docMkLst>
        <pc:docMk/>
      </pc:docMkLst>
      <pc:sldChg chg="delSp">
        <pc:chgData name="Allington, Lucy" userId="S::lucy.allington19_imperial.ac.uk#ext#@lunet.onmicrosoft.com::4927d0bd-f935-4b67-a619-3e826b9f9ac1" providerId="AD" clId="Web-{41AB0A56-3C6F-8E8E-74DD-FB623E1B6AD3}" dt="2021-03-26T06:29:02.763" v="0"/>
        <pc:sldMkLst>
          <pc:docMk/>
          <pc:sldMk cId="1451157423" sldId="285"/>
        </pc:sldMkLst>
        <pc:spChg chg="del">
          <ac:chgData name="Allington, Lucy" userId="S::lucy.allington19_imperial.ac.uk#ext#@lunet.onmicrosoft.com::4927d0bd-f935-4b67-a619-3e826b9f9ac1" providerId="AD" clId="Web-{41AB0A56-3C6F-8E8E-74DD-FB623E1B6AD3}" dt="2021-03-26T06:29:02.763" v="0"/>
          <ac:spMkLst>
            <pc:docMk/>
            <pc:sldMk cId="1451157423" sldId="285"/>
            <ac:spMk id="16" creationId="{39F88480-FD63-4768-A19D-322160B0016F}"/>
          </ac:spMkLst>
        </pc:spChg>
      </pc:sldChg>
    </pc:docChg>
  </pc:docChgLst>
  <pc:docChgLst>
    <pc:chgData name="Kell, Alexander J M" userId="S::a.kell_imperial.ac.uk#ext#@lunet.onmicrosoft.com::2d719ca8-e096-4499-80ca-17d2a1fa41d9" providerId="AD" clId="Web-{87008F34-DFE0-551C-4AA1-33500C7484E2}"/>
    <pc:docChg chg="modSld">
      <pc:chgData name="Kell, Alexander J M" userId="S::a.kell_imperial.ac.uk#ext#@lunet.onmicrosoft.com::2d719ca8-e096-4499-80ca-17d2a1fa41d9" providerId="AD" clId="Web-{87008F34-DFE0-551C-4AA1-33500C7484E2}" dt="2021-03-15T16:38:43.291" v="3" actId="20577"/>
      <pc:docMkLst>
        <pc:docMk/>
      </pc:docMkLst>
      <pc:sldChg chg="modSp">
        <pc:chgData name="Kell, Alexander J M" userId="S::a.kell_imperial.ac.uk#ext#@lunet.onmicrosoft.com::2d719ca8-e096-4499-80ca-17d2a1fa41d9" providerId="AD" clId="Web-{87008F34-DFE0-551C-4AA1-33500C7484E2}" dt="2021-03-15T16:37:46.915" v="0" actId="20577"/>
        <pc:sldMkLst>
          <pc:docMk/>
          <pc:sldMk cId="96489157" sldId="276"/>
        </pc:sldMkLst>
        <pc:spChg chg="mod">
          <ac:chgData name="Kell, Alexander J M" userId="S::a.kell_imperial.ac.uk#ext#@lunet.onmicrosoft.com::2d719ca8-e096-4499-80ca-17d2a1fa41d9" providerId="AD" clId="Web-{87008F34-DFE0-551C-4AA1-33500C7484E2}" dt="2021-03-15T16:37:46.915" v="0" actId="20577"/>
          <ac:spMkLst>
            <pc:docMk/>
            <pc:sldMk cId="96489157" sldId="276"/>
            <ac:spMk id="9" creationId="{4073D8E0-2040-4E48-A636-D160FB185F91}"/>
          </ac:spMkLst>
        </pc:spChg>
      </pc:sldChg>
      <pc:sldChg chg="modSp">
        <pc:chgData name="Kell, Alexander J M" userId="S::a.kell_imperial.ac.uk#ext#@lunet.onmicrosoft.com::2d719ca8-e096-4499-80ca-17d2a1fa41d9" providerId="AD" clId="Web-{87008F34-DFE0-551C-4AA1-33500C7484E2}" dt="2021-03-15T16:38:43.291" v="3" actId="20577"/>
        <pc:sldMkLst>
          <pc:docMk/>
          <pc:sldMk cId="3688935345" sldId="278"/>
        </pc:sldMkLst>
        <pc:spChg chg="mod">
          <ac:chgData name="Kell, Alexander J M" userId="S::a.kell_imperial.ac.uk#ext#@lunet.onmicrosoft.com::2d719ca8-e096-4499-80ca-17d2a1fa41d9" providerId="AD" clId="Web-{87008F34-DFE0-551C-4AA1-33500C7484E2}" dt="2021-03-15T16:38:43.291" v="3" actId="20577"/>
          <ac:spMkLst>
            <pc:docMk/>
            <pc:sldMk cId="3688935345" sldId="278"/>
            <ac:spMk id="9" creationId="{D17E091A-2244-ED4B-A255-CC8B98900ED9}"/>
          </ac:spMkLst>
        </pc:spChg>
      </pc:sldChg>
      <pc:sldChg chg="modSp">
        <pc:chgData name="Kell, Alexander J M" userId="S::a.kell_imperial.ac.uk#ext#@lunet.onmicrosoft.com::2d719ca8-e096-4499-80ca-17d2a1fa41d9" providerId="AD" clId="Web-{87008F34-DFE0-551C-4AA1-33500C7484E2}" dt="2021-03-15T16:38:43.150" v="2" actId="20577"/>
        <pc:sldMkLst>
          <pc:docMk/>
          <pc:sldMk cId="2952233061" sldId="279"/>
        </pc:sldMkLst>
        <pc:spChg chg="mod">
          <ac:chgData name="Kell, Alexander J M" userId="S::a.kell_imperial.ac.uk#ext#@lunet.onmicrosoft.com::2d719ca8-e096-4499-80ca-17d2a1fa41d9" providerId="AD" clId="Web-{87008F34-DFE0-551C-4AA1-33500C7484E2}" dt="2021-03-15T16:38:43.150" v="2" actId="20577"/>
          <ac:spMkLst>
            <pc:docMk/>
            <pc:sldMk cId="2952233061" sldId="279"/>
            <ac:spMk id="9" creationId="{96F62825-3473-EB4A-AFA4-6B560EA7498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6E5E8-0DA1-5A46-8547-7997C183DD09}" type="datetimeFigureOut">
              <a:rPr lang="en-US" smtClean="0"/>
              <a:t>3/19/2025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Cliquez pour modifier les styles de texte du Master</a:t>
            </a:r>
          </a:p>
          <a:p>
            <a:pPr lvl="1"/>
            <a:r>
              <a:rPr lang="en-GB"/>
              <a:t>Deuxième niveau</a:t>
            </a:r>
          </a:p>
          <a:p>
            <a:pPr lvl="2"/>
            <a:r>
              <a:rPr lang="en-GB"/>
              <a:t>Troisième niveau</a:t>
            </a:r>
          </a:p>
          <a:p>
            <a:pPr lvl="3"/>
            <a:r>
              <a:rPr lang="en-GB"/>
              <a:t>Quatrième niveau</a:t>
            </a:r>
          </a:p>
          <a:p>
            <a:pPr lvl="4"/>
            <a:r>
              <a:rPr lang="en-GB"/>
              <a:t>Cinquième niveau</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A28AF-C390-D94A-86D3-7BD7243CB0E2}" type="slidenum">
              <a:rPr lang="en-US" smtClean="0"/>
              <a:t>‹#›</a:t>
            </a:fld>
            <a:endParaRPr lang="en-US"/>
          </a:p>
        </p:txBody>
      </p:sp>
    </p:spTree>
    <p:extLst>
      <p:ext uri="{BB962C8B-B14F-4D97-AF65-F5344CB8AC3E}">
        <p14:creationId xmlns:p14="http://schemas.microsoft.com/office/powerpoint/2010/main" val="2195048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6A28AF-C390-D94A-86D3-7BD7243CB0E2}" type="slidenum">
              <a:rPr lang="en-US" smtClean="0"/>
              <a:t>1</a:t>
            </a:fld>
            <a:endParaRPr lang="en-US"/>
          </a:p>
        </p:txBody>
      </p:sp>
    </p:spTree>
    <p:extLst>
      <p:ext uri="{BB962C8B-B14F-4D97-AF65-F5344CB8AC3E}">
        <p14:creationId xmlns:p14="http://schemas.microsoft.com/office/powerpoint/2010/main" val="758460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err="1"/>
              <a:t>Aucun</a:t>
            </a:r>
            <a:r>
              <a:rPr lang="en-GB" dirty="0"/>
              <a:t> problème de flexibilité n'ayant été identifié dans les </a:t>
            </a:r>
            <a:r>
              <a:rPr lang="en-GB" dirty="0" err="1"/>
              <a:t>scénarios</a:t>
            </a:r>
            <a:r>
              <a:rPr lang="en-GB" dirty="0"/>
              <a:t> de référence et </a:t>
            </a:r>
            <a:r>
              <a:rPr lang="en-GB" dirty="0" err="1"/>
              <a:t>REmap</a:t>
            </a:r>
            <a:r>
              <a:rPr lang="en-GB" dirty="0"/>
              <a:t>, une analyse de la </a:t>
            </a:r>
            <a:r>
              <a:rPr lang="en-GB" dirty="0" err="1"/>
              <a:t>sensibilité</a:t>
            </a:r>
            <a:r>
              <a:rPr lang="en-GB" dirty="0"/>
              <a:t> a été réalisée pour vérifier s'il existait des </a:t>
            </a:r>
            <a:r>
              <a:rPr lang="en-GB" dirty="0" err="1"/>
              <a:t>investissements</a:t>
            </a:r>
            <a:r>
              <a:rPr lang="en-GB" dirty="0"/>
              <a:t> </a:t>
            </a:r>
            <a:r>
              <a:rPr lang="en-GB" dirty="0" err="1"/>
              <a:t>additionnels</a:t>
            </a:r>
            <a:r>
              <a:rPr lang="en-GB" dirty="0"/>
              <a:t> rentables. Pour ce faire, le mode expansion de </a:t>
            </a:r>
            <a:r>
              <a:rPr lang="en-GB" dirty="0" err="1"/>
              <a:t>FlexTool</a:t>
            </a:r>
            <a:r>
              <a:rPr lang="en-GB" dirty="0"/>
              <a:t> a été utilisé et a </a:t>
            </a:r>
            <a:r>
              <a:rPr lang="en-GB" dirty="0" err="1"/>
              <a:t>permis</a:t>
            </a:r>
            <a:r>
              <a:rPr lang="en-GB" dirty="0"/>
              <a:t> de </a:t>
            </a:r>
            <a:r>
              <a:rPr lang="en-GB" dirty="0" err="1"/>
              <a:t>déterminer</a:t>
            </a:r>
            <a:r>
              <a:rPr lang="en-GB" dirty="0"/>
              <a:t> que le coût total minimal du </a:t>
            </a:r>
            <a:r>
              <a:rPr lang="en-GB" dirty="0" err="1"/>
              <a:t>système</a:t>
            </a:r>
            <a:r>
              <a:rPr lang="en-GB" dirty="0"/>
              <a:t> du scenario </a:t>
            </a:r>
            <a:r>
              <a:rPr lang="en-GB" dirty="0" err="1"/>
              <a:t>REmap</a:t>
            </a:r>
            <a:r>
              <a:rPr lang="en-GB" dirty="0"/>
              <a:t> </a:t>
            </a:r>
            <a:r>
              <a:rPr lang="en-GB" dirty="0" err="1"/>
              <a:t>est</a:t>
            </a:r>
            <a:r>
              <a:rPr lang="en-GB" dirty="0"/>
              <a:t> attaint </a:t>
            </a:r>
            <a:r>
              <a:rPr lang="en-GB" dirty="0" err="1"/>
              <a:t>en</a:t>
            </a:r>
            <a:r>
              <a:rPr lang="en-GB" dirty="0"/>
              <a:t> ajoutant 15 GW d'énergie éolienne, 23,8 GW d'énergie solaire et 2 GW de biomasse. La part des énergies renouvelables variables passe ainsi de 12,3% à 33,4% (par exemple, l'énergie photovoltaïque et l'énergie éolienne) et la part des énergies renouvelables, qui comprend également l'énergie hydraulique et l'énergie biologique, passe de 49% à 74%. Ceci </a:t>
            </a:r>
            <a:r>
              <a:rPr lang="en-GB" dirty="0" err="1"/>
              <a:t>est</a:t>
            </a:r>
            <a:r>
              <a:rPr lang="en-GB" dirty="0"/>
              <a:t> </a:t>
            </a:r>
            <a:r>
              <a:rPr lang="en-GB" dirty="0" err="1"/>
              <a:t>présenté</a:t>
            </a:r>
            <a:r>
              <a:rPr lang="en-GB" dirty="0"/>
              <a:t> dans la figure de gauche qui </a:t>
            </a:r>
            <a:r>
              <a:rPr lang="en-GB" dirty="0" err="1"/>
              <a:t>illustre</a:t>
            </a:r>
            <a:r>
              <a:rPr lang="en-GB" dirty="0"/>
              <a:t> la capacité de production.</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La figure de droite montre les coûts totaux du système avec et sans </a:t>
            </a:r>
            <a:r>
              <a:rPr lang="en-GB" dirty="0" err="1"/>
              <a:t>investissements</a:t>
            </a:r>
            <a:r>
              <a:rPr lang="en-GB" dirty="0"/>
              <a:t> </a:t>
            </a:r>
            <a:r>
              <a:rPr lang="en-GB" dirty="0" err="1"/>
              <a:t>additionnels</a:t>
            </a:r>
            <a:r>
              <a:rPr lang="en-GB" dirty="0"/>
              <a:t>. L'augmentation des coûts d'investissement dans l'éolien, le solaire et, dans une moindre mesure, la biomasse, ainsi que les coûts de </a:t>
            </a:r>
            <a:r>
              <a:rPr lang="en-GB" dirty="0" err="1"/>
              <a:t>réduction</a:t>
            </a:r>
            <a:r>
              <a:rPr lang="en-GB" dirty="0"/>
              <a:t> de la production de 2%, sont couverts par les économies réalisées sur les coûts d'exploitation de la capacité de production à partir de combustibles fossiles.</a:t>
            </a:r>
            <a:endParaRPr lang="en-GB"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a:p>
        </p:txBody>
      </p:sp>
    </p:spTree>
    <p:extLst>
      <p:ext uri="{BB962C8B-B14F-4D97-AF65-F5344CB8AC3E}">
        <p14:creationId xmlns:p14="http://schemas.microsoft.com/office/powerpoint/2010/main" val="2740735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Pour créer votre propre fichier de données, vous devez décider de la structure du modèle. Ceci </a:t>
            </a:r>
            <a:r>
              <a:rPr lang="en-GB" dirty="0" err="1"/>
              <a:t>inclut</a:t>
            </a:r>
            <a:r>
              <a:rPr lang="en-GB" dirty="0"/>
              <a:t>, par exemple, le nombre de nœuds et </a:t>
            </a:r>
            <a:r>
              <a:rPr lang="en-GB" dirty="0" err="1"/>
              <a:t>l’identification</a:t>
            </a:r>
            <a:r>
              <a:rPr lang="en-GB" dirty="0"/>
              <a:t> de </a:t>
            </a:r>
            <a:r>
              <a:rPr lang="en-GB" dirty="0" err="1"/>
              <a:t>toutes</a:t>
            </a:r>
            <a:r>
              <a:rPr lang="en-GB" dirty="0"/>
              <a:t> les technologies que </a:t>
            </a:r>
            <a:r>
              <a:rPr lang="en-GB" dirty="0" err="1"/>
              <a:t>l’on</a:t>
            </a:r>
            <a:r>
              <a:rPr lang="en-GB" dirty="0"/>
              <a:t> </a:t>
            </a:r>
            <a:r>
              <a:rPr lang="en-GB" dirty="0" err="1"/>
              <a:t>souhaite</a:t>
            </a:r>
            <a:r>
              <a:rPr lang="en-GB" dirty="0"/>
              <a:t> </a:t>
            </a:r>
            <a:r>
              <a:rPr lang="en-GB" dirty="0" err="1"/>
              <a:t>modéliser</a:t>
            </a:r>
            <a:r>
              <a:rPr lang="en-GB" dirty="0"/>
              <a:t>.</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Plus le modèle que vous souhaitez concevoir est détaillé, plus </a:t>
            </a:r>
            <a:r>
              <a:rPr lang="en-GB" dirty="0" err="1"/>
              <a:t>vous</a:t>
            </a:r>
            <a:r>
              <a:rPr lang="en-GB" dirty="0"/>
              <a:t> </a:t>
            </a:r>
            <a:r>
              <a:rPr lang="en-GB" dirty="0" err="1"/>
              <a:t>aurez</a:t>
            </a:r>
            <a:r>
              <a:rPr lang="en-GB" dirty="0"/>
              <a:t> besoin de données. Par exemple, les modèles à plusieurs nœuds nécessitent beaucoup plus de données que les modèles à un seul nœud.</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Les données </a:t>
            </a:r>
            <a:r>
              <a:rPr lang="en-GB" dirty="0" err="1"/>
              <a:t>requises</a:t>
            </a:r>
            <a:r>
              <a:rPr lang="en-GB" dirty="0"/>
              <a:t> </a:t>
            </a:r>
            <a:r>
              <a:rPr lang="en-GB" dirty="0" err="1"/>
              <a:t>sont</a:t>
            </a:r>
            <a:r>
              <a:rPr lang="en-GB" dirty="0"/>
              <a:t> </a:t>
            </a:r>
            <a:r>
              <a:rPr lang="en-GB" dirty="0" err="1"/>
              <a:t>indiquées</a:t>
            </a:r>
            <a:r>
              <a:rPr lang="en-GB" dirty="0"/>
              <a:t> dans le tableau de droite. Parmi les données </a:t>
            </a:r>
            <a:r>
              <a:rPr lang="en-GB" dirty="0" err="1"/>
              <a:t>concernant</a:t>
            </a:r>
            <a:r>
              <a:rPr lang="en-GB" dirty="0"/>
              <a:t> le système, la demande annuelle et les importations annuelles doivent être exprimées en gigawattheures. Les pertes et la marge de capacité doivent être utilisées si elles sont </a:t>
            </a:r>
            <a:r>
              <a:rPr lang="en-GB" dirty="0" err="1"/>
              <a:t>disponibles</a:t>
            </a:r>
            <a:r>
              <a:rPr lang="en-GB" dirty="0"/>
              <a:t>. Pour chaque nœud, la capacité d'interconnexion avec d'autres pays est requise, de même que la capacité de transmission entre les </a:t>
            </a:r>
            <a:r>
              <a:rPr lang="en-GB" dirty="0" err="1"/>
              <a:t>nœuds</a:t>
            </a:r>
            <a:r>
              <a:rPr lang="en-GB" dirty="0"/>
              <a:t>.</a:t>
            </a:r>
          </a:p>
          <a:p>
            <a:pPr marL="0" lvl="0" indent="0" algn="l" rtl="0">
              <a:spcBef>
                <a:spcPts val="0"/>
              </a:spcBef>
              <a:spcAft>
                <a:spcPts val="0"/>
              </a:spcAft>
              <a:buNone/>
            </a:pPr>
            <a:endParaRPr lang="en-GB" dirty="0"/>
          </a:p>
          <a:p>
            <a:r>
              <a:rPr lang="en-GB" dirty="0"/>
              <a:t>La capacité existante par </a:t>
            </a:r>
            <a:r>
              <a:rPr lang="en-GB" dirty="0" err="1"/>
              <a:t>forme</a:t>
            </a:r>
            <a:r>
              <a:rPr lang="en-GB" dirty="0"/>
              <a:t> </a:t>
            </a:r>
            <a:r>
              <a:rPr lang="en-GB" dirty="0" err="1"/>
              <a:t>d’énergie</a:t>
            </a:r>
            <a:r>
              <a:rPr lang="en-GB" dirty="0"/>
              <a:t> ou technologie est requise en mégawatts. Les </a:t>
            </a:r>
            <a:r>
              <a:rPr lang="en-GB" dirty="0" err="1"/>
              <a:t>paramètres</a:t>
            </a:r>
            <a:r>
              <a:rPr lang="en-GB" dirty="0"/>
              <a:t> </a:t>
            </a:r>
            <a:r>
              <a:rPr lang="en-GB" dirty="0" err="1"/>
              <a:t>liés</a:t>
            </a:r>
            <a:r>
              <a:rPr lang="en-GB" dirty="0"/>
              <a:t> à </a:t>
            </a:r>
            <a:r>
              <a:rPr lang="en-GB" dirty="0" err="1"/>
              <a:t>cette</a:t>
            </a:r>
            <a:r>
              <a:rPr lang="en-GB" dirty="0"/>
              <a:t> capacité, tels que </a:t>
            </a:r>
            <a:r>
              <a:rPr lang="en-GB" dirty="0" err="1"/>
              <a:t>l’efficacité</a:t>
            </a:r>
            <a:r>
              <a:rPr lang="en-GB" dirty="0"/>
              <a:t> et les coûts d'exploitation et de maintenance, peuvent </a:t>
            </a:r>
            <a:r>
              <a:rPr lang="en-GB" dirty="0" err="1"/>
              <a:t>être</a:t>
            </a:r>
            <a:r>
              <a:rPr lang="en-GB" dirty="0"/>
              <a:t> </a:t>
            </a:r>
            <a:r>
              <a:rPr lang="en-GB" dirty="0" err="1"/>
              <a:t>fournis</a:t>
            </a:r>
            <a:r>
              <a:rPr lang="en-GB" dirty="0"/>
              <a:t> s'ils sont disponibles. La production par </a:t>
            </a:r>
            <a:r>
              <a:rPr lang="en-GB" dirty="0" err="1"/>
              <a:t>forme</a:t>
            </a:r>
            <a:r>
              <a:rPr lang="en-GB" dirty="0"/>
              <a:t> </a:t>
            </a:r>
            <a:r>
              <a:rPr lang="en-GB" dirty="0" err="1"/>
              <a:t>d’énergie</a:t>
            </a:r>
            <a:r>
              <a:rPr lang="en-GB" dirty="0"/>
              <a:t> ou technologie est requise en gigawattheures. La capacité des réservoirs hydroélectriques et les </a:t>
            </a:r>
            <a:r>
              <a:rPr lang="en-GB" dirty="0" err="1"/>
              <a:t>investissements</a:t>
            </a:r>
            <a:r>
              <a:rPr lang="en-GB" dirty="0"/>
              <a:t> </a:t>
            </a:r>
            <a:r>
              <a:rPr lang="en-GB" dirty="0" err="1"/>
              <a:t>connus</a:t>
            </a:r>
            <a:r>
              <a:rPr lang="en-GB" dirty="0"/>
              <a:t> </a:t>
            </a:r>
            <a:r>
              <a:rPr lang="en-GB" dirty="0" err="1"/>
              <a:t>ou</a:t>
            </a:r>
            <a:r>
              <a:rPr lang="en-GB" dirty="0"/>
              <a:t> </a:t>
            </a:r>
            <a:r>
              <a:rPr lang="en-GB" dirty="0" err="1"/>
              <a:t>prévus</a:t>
            </a:r>
            <a:r>
              <a:rPr lang="en-GB" dirty="0"/>
              <a:t> </a:t>
            </a:r>
            <a:r>
              <a:rPr lang="en-GB" dirty="0" err="1"/>
              <a:t>sont</a:t>
            </a:r>
            <a:r>
              <a:rPr lang="en-GB" dirty="0"/>
              <a:t> </a:t>
            </a:r>
            <a:r>
              <a:rPr lang="en-GB" dirty="0" err="1"/>
              <a:t>requis</a:t>
            </a:r>
            <a:r>
              <a:rPr lang="en-GB" dirty="0"/>
              <a:t> pour </a:t>
            </a:r>
            <a:r>
              <a:rPr lang="en-GB" dirty="0" err="1"/>
              <a:t>toutes</a:t>
            </a:r>
            <a:r>
              <a:rPr lang="en-GB" dirty="0"/>
              <a:t> les </a:t>
            </a:r>
            <a:r>
              <a:rPr lang="en-GB" dirty="0" err="1"/>
              <a:t>années</a:t>
            </a:r>
            <a:r>
              <a:rPr lang="en-GB" dirty="0"/>
              <a:t> du </a:t>
            </a:r>
            <a:r>
              <a:rPr lang="en-GB" dirty="0" err="1"/>
              <a:t>modèle</a:t>
            </a:r>
            <a:r>
              <a:rPr lang="en-GB" dirty="0"/>
              <a:t>.</a:t>
            </a:r>
            <a:endParaRPr lang="en-GB" dirty="0">
              <a:cs typeface="Calibri"/>
            </a:endParaRPr>
          </a:p>
          <a:p>
            <a:pPr marL="0" lvl="0" indent="0" algn="l" rtl="0">
              <a:spcBef>
                <a:spcPts val="0"/>
              </a:spcBef>
              <a:spcAft>
                <a:spcPts val="0"/>
              </a:spcAft>
              <a:buNone/>
            </a:pPr>
            <a:endParaRPr lang="en-GB" dirty="0"/>
          </a:p>
          <a:p>
            <a:r>
              <a:rPr lang="en-GB" dirty="0"/>
              <a:t>Enfin, outre le coût des combustibles, la demande d'électricité, les apports hydrauliques, la production éolienne, la production solaire et les importations d'électricité </a:t>
            </a:r>
            <a:r>
              <a:rPr lang="en-GB" dirty="0" err="1"/>
              <a:t>sont</a:t>
            </a:r>
            <a:r>
              <a:rPr lang="en-GB" dirty="0"/>
              <a:t> </a:t>
            </a:r>
            <a:r>
              <a:rPr lang="en-GB" dirty="0" err="1"/>
              <a:t>toutes</a:t>
            </a:r>
            <a:r>
              <a:rPr lang="en-GB" dirty="0"/>
              <a:t> des données nécessaires pour </a:t>
            </a:r>
            <a:r>
              <a:rPr lang="en-GB" dirty="0" err="1"/>
              <a:t>toutes</a:t>
            </a:r>
            <a:r>
              <a:rPr lang="en-GB" dirty="0"/>
              <a:t> les </a:t>
            </a:r>
            <a:r>
              <a:rPr lang="en-GB" dirty="0" err="1"/>
              <a:t>années</a:t>
            </a:r>
            <a:r>
              <a:rPr lang="en-GB" dirty="0"/>
              <a:t> du </a:t>
            </a:r>
            <a:r>
              <a:rPr lang="en-GB" dirty="0" err="1"/>
              <a:t>modèle</a:t>
            </a:r>
            <a:r>
              <a:rPr lang="en-GB" dirty="0"/>
              <a:t>.</a:t>
            </a:r>
            <a:endParaRPr lang="en-GB"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a:p>
        </p:txBody>
      </p:sp>
    </p:spTree>
    <p:extLst>
      <p:ext uri="{BB962C8B-B14F-4D97-AF65-F5344CB8AC3E}">
        <p14:creationId xmlns:p14="http://schemas.microsoft.com/office/powerpoint/2010/main" val="4239480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Une analyse de la </a:t>
            </a:r>
            <a:r>
              <a:rPr lang="en-GB" dirty="0" err="1"/>
              <a:t>sensibilité</a:t>
            </a:r>
            <a:r>
              <a:rPr lang="en-GB" dirty="0"/>
              <a:t> a été conçue pour étudier l'impact du solaire photovoltaïque et de l'éolien sur la flexibilité du système. Une analyse de la </a:t>
            </a:r>
            <a:r>
              <a:rPr lang="en-GB" dirty="0" err="1"/>
              <a:t>sensibilité</a:t>
            </a:r>
            <a:r>
              <a:rPr lang="en-GB" dirty="0"/>
              <a:t> modifie les variables clés afin de </a:t>
            </a:r>
            <a:r>
              <a:rPr lang="en-GB" dirty="0" err="1"/>
              <a:t>déterminer</a:t>
            </a:r>
            <a:r>
              <a:rPr lang="en-GB" dirty="0"/>
              <a:t> les impacts sur les </a:t>
            </a:r>
            <a:r>
              <a:rPr lang="en-GB" dirty="0" err="1"/>
              <a:t>résultats</a:t>
            </a:r>
            <a:r>
              <a:rPr lang="en-GB" dirty="0"/>
              <a:t>.</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Pour cette analyse de sensibilité, l'énergie solaire photovoltaïque et l'énergie éolienne sont progressivement ajoutées pour tester les limites de flexibilité du système. Au total, 34 scénarios d'énergie renouvelable variable ont été simulés. La figure de droite </a:t>
            </a:r>
            <a:r>
              <a:rPr lang="en-GB" dirty="0" err="1"/>
              <a:t>présente</a:t>
            </a:r>
            <a:r>
              <a:rPr lang="en-GB" dirty="0"/>
              <a:t> la reduction de la production de l'énergie renouvelable variable en fonction de différentes parts d'énergie renouvelable pour 26 des scénarios simulés.</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Comme on peut le </a:t>
            </a:r>
            <a:r>
              <a:rPr lang="en-GB" dirty="0" err="1"/>
              <a:t>voir</a:t>
            </a:r>
            <a:r>
              <a:rPr lang="en-GB" dirty="0"/>
              <a:t> dans le scénario de référence et le scénario </a:t>
            </a:r>
            <a:r>
              <a:rPr lang="en-GB" dirty="0" err="1"/>
              <a:t>REmap</a:t>
            </a:r>
            <a:r>
              <a:rPr lang="en-GB" dirty="0"/>
              <a:t>, il n'y a </a:t>
            </a:r>
            <a:r>
              <a:rPr lang="en-GB" dirty="0" err="1"/>
              <a:t>aucune</a:t>
            </a:r>
            <a:r>
              <a:rPr lang="en-GB" dirty="0"/>
              <a:t> réduction de la production des ÉRV. Les réductions commencent à apparaître dans le scénario </a:t>
            </a:r>
            <a:r>
              <a:rPr lang="en-GB" dirty="0" err="1"/>
              <a:t>REmap</a:t>
            </a:r>
            <a:r>
              <a:rPr lang="en-GB" dirty="0"/>
              <a:t> avec 40 gigawatts d'énergie </a:t>
            </a:r>
            <a:r>
              <a:rPr lang="en-GB" dirty="0" err="1"/>
              <a:t>photovoltaïque</a:t>
            </a:r>
            <a:r>
              <a:rPr lang="en-GB" dirty="0"/>
              <a:t> et </a:t>
            </a:r>
            <a:r>
              <a:rPr lang="en-GB" dirty="0" err="1"/>
              <a:t>aucune</a:t>
            </a:r>
            <a:r>
              <a:rPr lang="en-GB" dirty="0"/>
              <a:t> production </a:t>
            </a:r>
            <a:r>
              <a:rPr lang="en-GB" dirty="0" err="1"/>
              <a:t>d’énergie</a:t>
            </a:r>
            <a:r>
              <a:rPr lang="en-GB" dirty="0"/>
              <a:t> éolienne. Cependant, la réduction totale est inférieure à 0,5%, ce qui est un niveau raisonnable.</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Le scénario d'investissement optimisé </a:t>
            </a:r>
            <a:r>
              <a:rPr lang="en-GB" dirty="0" err="1"/>
              <a:t>REmap</a:t>
            </a:r>
            <a:r>
              <a:rPr lang="en-GB" dirty="0"/>
              <a:t> donne un niveau de réduction de 1,9%.</a:t>
            </a:r>
            <a:endParaRPr lang="en-GB" dirty="0">
              <a:cs typeface="Calibri"/>
            </a:endParaRPr>
          </a:p>
          <a:p>
            <a:pPr marL="0" lvl="0" indent="0" algn="l" rtl="0">
              <a:spcBef>
                <a:spcPts val="0"/>
              </a:spcBef>
              <a:spcAft>
                <a:spcPts val="0"/>
              </a:spcAft>
              <a:buNone/>
            </a:pPr>
            <a:endParaRPr lang="en-GB" dirty="0"/>
          </a:p>
          <a:p>
            <a:r>
              <a:rPr lang="en-GB" dirty="0"/>
              <a:t>Les réductions dans le système commencent à augmenter de manière significative après le scénario de 40 gigawatts de photovoltaïque ou le scénario de 30 gigawatts d'éolien. </a:t>
            </a:r>
            <a:r>
              <a:rPr lang="en-GB" b="0" dirty="0"/>
              <a:t>Par exemple, le scénario modélisant 40 gigawatts de photovoltaïque et 30 gigawatts d'éolien atteint plus de 3% de reduction de la production.</a:t>
            </a:r>
            <a:endParaRPr lang="en-GB" b="0"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a:p>
        </p:txBody>
      </p:sp>
    </p:spTree>
    <p:extLst>
      <p:ext uri="{BB962C8B-B14F-4D97-AF65-F5344CB8AC3E}">
        <p14:creationId xmlns:p14="http://schemas.microsoft.com/office/powerpoint/2010/main" val="2684595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err="1"/>
              <a:t>Utilisons</a:t>
            </a:r>
            <a:r>
              <a:rPr lang="en-GB" dirty="0"/>
              <a:t> </a:t>
            </a:r>
            <a:r>
              <a:rPr lang="en-GB" dirty="0" err="1"/>
              <a:t>maintenant</a:t>
            </a:r>
            <a:r>
              <a:rPr lang="en-GB" dirty="0"/>
              <a:t> les outils de </a:t>
            </a:r>
            <a:r>
              <a:rPr lang="en-GB" dirty="0" err="1"/>
              <a:t>flexibilité</a:t>
            </a:r>
            <a:r>
              <a:rPr lang="en-GB" dirty="0"/>
              <a:t> de </a:t>
            </a:r>
            <a:r>
              <a:rPr lang="en-GB" dirty="0" err="1"/>
              <a:t>FlexTool</a:t>
            </a:r>
            <a:r>
              <a:rPr lang="en-GB" dirty="0"/>
              <a:t> dans le </a:t>
            </a:r>
            <a:r>
              <a:rPr lang="en-GB" dirty="0" err="1"/>
              <a:t>cas</a:t>
            </a:r>
            <a:r>
              <a:rPr lang="en-GB" dirty="0"/>
              <a:t> du </a:t>
            </a:r>
            <a:r>
              <a:rPr lang="en-GB" dirty="0" err="1"/>
              <a:t>modèle</a:t>
            </a:r>
            <a:r>
              <a:rPr lang="en-GB" dirty="0"/>
              <a:t> </a:t>
            </a:r>
            <a:r>
              <a:rPr lang="en-GB" dirty="0" err="1"/>
              <a:t>appelé</a:t>
            </a:r>
            <a:r>
              <a:rPr lang="en-GB" dirty="0"/>
              <a:t> “demoModel-1”.</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err="1"/>
              <a:t>Vérifions</a:t>
            </a:r>
            <a:r>
              <a:rPr lang="en-GB" dirty="0"/>
              <a:t> tout </a:t>
            </a:r>
            <a:r>
              <a:rPr lang="en-GB" dirty="0" err="1"/>
              <a:t>d’abord</a:t>
            </a:r>
            <a:r>
              <a:rPr lang="en-GB" dirty="0"/>
              <a:t> la </a:t>
            </a:r>
            <a:r>
              <a:rPr lang="en-GB" dirty="0" err="1"/>
              <a:t>capacité</a:t>
            </a:r>
            <a:r>
              <a:rPr lang="en-GB" dirty="0"/>
              <a:t> </a:t>
            </a:r>
            <a:r>
              <a:rPr lang="en-GB" dirty="0" err="1"/>
              <a:t>d'interconnexion</a:t>
            </a:r>
            <a:r>
              <a:rPr lang="en-GB" dirty="0"/>
              <a:t> (qui permettent d'importer ou d'exporter de </a:t>
            </a:r>
            <a:r>
              <a:rPr lang="en-GB" dirty="0" err="1"/>
              <a:t>l'électricité</a:t>
            </a:r>
            <a:r>
              <a:rPr lang="en-GB" dirty="0"/>
              <a:t>). Dans le </a:t>
            </a:r>
            <a:r>
              <a:rPr lang="en-GB" dirty="0" err="1"/>
              <a:t>cas</a:t>
            </a:r>
            <a:r>
              <a:rPr lang="en-GB" dirty="0"/>
              <a:t> du </a:t>
            </a:r>
            <a:r>
              <a:rPr lang="en-GB" dirty="0" err="1"/>
              <a:t>modèle</a:t>
            </a:r>
            <a:r>
              <a:rPr lang="en-GB" dirty="0"/>
              <a:t> “demoModel-1”, nous ne connaissons pas la </a:t>
            </a:r>
            <a:r>
              <a:rPr lang="en-GB" dirty="0" err="1"/>
              <a:t>capacité</a:t>
            </a:r>
            <a:r>
              <a:rPr lang="en-GB" dirty="0"/>
              <a:t> </a:t>
            </a:r>
            <a:r>
              <a:rPr lang="en-GB" dirty="0" err="1"/>
              <a:t>mais</a:t>
            </a:r>
            <a:r>
              <a:rPr lang="en-GB" dirty="0"/>
              <a:t> nous </a:t>
            </a:r>
            <a:r>
              <a:rPr lang="en-GB" dirty="0" err="1"/>
              <a:t>pouvons</a:t>
            </a:r>
            <a:r>
              <a:rPr lang="en-GB" dirty="0"/>
              <a:t> </a:t>
            </a:r>
            <a:r>
              <a:rPr lang="en-GB" dirty="0" err="1"/>
              <a:t>constater</a:t>
            </a:r>
            <a:r>
              <a:rPr lang="en-GB" dirty="0"/>
              <a:t> que l'énergie importée annuellement est inférieure à 3% de la </a:t>
            </a:r>
            <a:r>
              <a:rPr lang="en-GB" dirty="0" err="1"/>
              <a:t>demande</a:t>
            </a:r>
            <a:r>
              <a:rPr lang="en-GB" dirty="0"/>
              <a:t> </a:t>
            </a:r>
            <a:r>
              <a:rPr lang="en-GB" dirty="0" err="1"/>
              <a:t>annuelle</a:t>
            </a:r>
            <a:r>
              <a:rPr lang="en-GB" dirty="0"/>
              <a:t> (</a:t>
            </a:r>
            <a:r>
              <a:rPr lang="en-GB" dirty="0" err="1"/>
              <a:t>voir</a:t>
            </a:r>
            <a:r>
              <a:rPr lang="en-GB" dirty="0"/>
              <a:t> la </a:t>
            </a:r>
            <a:r>
              <a:rPr lang="en-GB" dirty="0" err="1"/>
              <a:t>feuille</a:t>
            </a:r>
            <a:r>
              <a:rPr lang="en-GB" dirty="0"/>
              <a:t> “</a:t>
            </a:r>
            <a:r>
              <a:rPr lang="en-GB" dirty="0" err="1"/>
              <a:t>gridNode</a:t>
            </a:r>
            <a:r>
              <a:rPr lang="en-GB" dirty="0"/>
              <a:t>” du fichier de données). </a:t>
            </a:r>
            <a:r>
              <a:rPr lang="en-GB" dirty="0" err="1"/>
              <a:t>Cette</a:t>
            </a:r>
            <a:r>
              <a:rPr lang="en-GB" dirty="0"/>
              <a:t> </a:t>
            </a:r>
            <a:r>
              <a:rPr lang="en-GB" dirty="0" err="1"/>
              <a:t>valeur</a:t>
            </a:r>
            <a:r>
              <a:rPr lang="en-GB" dirty="0"/>
              <a:t> </a:t>
            </a:r>
            <a:r>
              <a:rPr lang="en-GB" dirty="0" err="1"/>
              <a:t>est</a:t>
            </a:r>
            <a:r>
              <a:rPr lang="en-GB" dirty="0"/>
              <a:t> </a:t>
            </a:r>
            <a:r>
              <a:rPr lang="en-GB" dirty="0" err="1"/>
              <a:t>considérée</a:t>
            </a:r>
            <a:r>
              <a:rPr lang="en-GB" dirty="0"/>
              <a:t> </a:t>
            </a:r>
            <a:r>
              <a:rPr lang="en-GB" dirty="0" err="1"/>
              <a:t>comme</a:t>
            </a:r>
            <a:r>
              <a:rPr lang="en-GB" dirty="0"/>
              <a:t> </a:t>
            </a:r>
            <a:r>
              <a:rPr lang="en-GB" dirty="0" err="1"/>
              <a:t>étant</a:t>
            </a:r>
            <a:r>
              <a:rPr lang="en-GB" dirty="0"/>
              <a:t> </a:t>
            </a:r>
            <a:r>
              <a:rPr lang="en-GB" dirty="0" err="1"/>
              <a:t>faible</a:t>
            </a:r>
            <a:r>
              <a:rPr lang="en-GB" dirty="0"/>
              <a:t>, mais des données </a:t>
            </a:r>
            <a:r>
              <a:rPr lang="en-GB" dirty="0" err="1"/>
              <a:t>additionnelles</a:t>
            </a:r>
            <a:r>
              <a:rPr lang="en-GB" dirty="0"/>
              <a:t> pour </a:t>
            </a:r>
            <a:r>
              <a:rPr lang="en-GB" dirty="0" err="1"/>
              <a:t>l’analyse</a:t>
            </a:r>
            <a:r>
              <a:rPr lang="en-GB" dirty="0"/>
              <a:t> de </a:t>
            </a:r>
            <a:r>
              <a:rPr lang="en-GB" dirty="0" err="1"/>
              <a:t>cas</a:t>
            </a:r>
            <a:r>
              <a:rPr lang="en-GB" dirty="0"/>
              <a:t> reels.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Nous </a:t>
            </a:r>
            <a:r>
              <a:rPr lang="en-GB" dirty="0" err="1"/>
              <a:t>vérifions</a:t>
            </a:r>
            <a:r>
              <a:rPr lang="en-GB" dirty="0"/>
              <a:t> ensuite les capacités de montée en puissance du générateur. Aucun problème de montée en puissance n'a été identifié pour le </a:t>
            </a:r>
            <a:r>
              <a:rPr lang="en-GB" dirty="0" err="1"/>
              <a:t>modèle</a:t>
            </a:r>
            <a:r>
              <a:rPr lang="en-GB" dirty="0"/>
              <a:t> “demoModel-1”. Toutefois, dans une étude de cas réelle, il est nécessaire d'effectuer une analyse sur une année complète et de consulter l'opérateur du système. En effet, il se peut que le modèle existant n'ait pas entièrement pris en compte </a:t>
            </a:r>
            <a:r>
              <a:rPr lang="en-GB" dirty="0" err="1"/>
              <a:t>certains</a:t>
            </a:r>
            <a:r>
              <a:rPr lang="en-GB" dirty="0"/>
              <a:t> </a:t>
            </a:r>
            <a:r>
              <a:rPr lang="en-GB" dirty="0" err="1"/>
              <a:t>éléments</a:t>
            </a:r>
            <a:r>
              <a:rPr lang="en-GB" dirty="0"/>
              <a:t> (par </a:t>
            </a:r>
            <a:r>
              <a:rPr lang="en-GB" dirty="0" err="1"/>
              <a:t>exemple</a:t>
            </a:r>
            <a:r>
              <a:rPr lang="en-GB" dirty="0"/>
              <a:t>: les jours où la demande d'électricité est </a:t>
            </a:r>
            <a:r>
              <a:rPr lang="en-GB" dirty="0" err="1"/>
              <a:t>particulièrement</a:t>
            </a:r>
            <a:r>
              <a:rPr lang="en-GB" dirty="0"/>
              <a:t> </a:t>
            </a:r>
            <a:r>
              <a:rPr lang="en-GB" dirty="0" err="1"/>
              <a:t>élevée</a:t>
            </a:r>
            <a:r>
              <a:rPr lang="en-GB" dirty="0"/>
              <a:t>).</a:t>
            </a:r>
            <a:endParaRPr lang="en-GB"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15</a:t>
            </a:fld>
            <a:endParaRPr lang="en-US"/>
          </a:p>
        </p:txBody>
      </p:sp>
    </p:spTree>
    <p:extLst>
      <p:ext uri="{BB962C8B-B14F-4D97-AF65-F5344CB8AC3E}">
        <p14:creationId xmlns:p14="http://schemas.microsoft.com/office/powerpoint/2010/main" val="404721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err="1"/>
              <a:t>L'adéquation</a:t>
            </a:r>
            <a:r>
              <a:rPr lang="en-GB" dirty="0"/>
              <a:t> entre la demande et l'énergie renouvelable variable, </a:t>
            </a:r>
            <a:r>
              <a:rPr lang="en-GB" dirty="0" err="1"/>
              <a:t>l’analyse</a:t>
            </a:r>
            <a:r>
              <a:rPr lang="en-GB" dirty="0"/>
              <a:t> des </a:t>
            </a:r>
            <a:r>
              <a:rPr lang="en-GB" dirty="0" err="1"/>
              <a:t>résultats</a:t>
            </a:r>
            <a:r>
              <a:rPr lang="en-GB" dirty="0"/>
              <a:t> de </a:t>
            </a:r>
            <a:r>
              <a:rPr lang="en-GB" dirty="0" err="1"/>
              <a:t>répartition</a:t>
            </a:r>
            <a:r>
              <a:rPr lang="en-GB" dirty="0"/>
              <a:t> montre que la demande maximale se situe après le coucher du soleil. Cependant, les séries chronologiques annuelles de l'énergie éolienne et solaire ne présentent pas une grande variabilité saisonnière. Nous attribuons donc une note moyenne à l'adéquation entre la demande et les énergies renouvelables variables.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En ce qui concerne la </a:t>
            </a:r>
            <a:r>
              <a:rPr lang="en-GB" dirty="0" err="1"/>
              <a:t>stabilité</a:t>
            </a:r>
            <a:r>
              <a:rPr lang="en-GB" dirty="0"/>
              <a:t> des apports </a:t>
            </a:r>
            <a:r>
              <a:rPr lang="en-GB" dirty="0" err="1"/>
              <a:t>en</a:t>
            </a:r>
            <a:r>
              <a:rPr lang="en-GB" dirty="0"/>
              <a:t> eau, la production au fil de l'eau varie considérablement d'une saison à l'autre. En revanche, le </a:t>
            </a:r>
            <a:r>
              <a:rPr lang="en-GB" dirty="0" err="1"/>
              <a:t>débit</a:t>
            </a:r>
            <a:r>
              <a:rPr lang="en-GB" dirty="0"/>
              <a:t> du réservoir est plus stable d'une saison à l'autre. Par conséquent, nous attribuons une note </a:t>
            </a:r>
            <a:r>
              <a:rPr lang="en-GB" dirty="0" err="1"/>
              <a:t>moyenne</a:t>
            </a:r>
            <a:r>
              <a:rPr lang="en-GB" dirty="0"/>
              <a:t> aux apports </a:t>
            </a:r>
            <a:r>
              <a:rPr lang="en-GB" dirty="0" err="1"/>
              <a:t>en</a:t>
            </a:r>
            <a:r>
              <a:rPr lang="en-GB" dirty="0"/>
              <a:t> eau.</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C'est pourquoi nous avons qualifié ces deux facteurs de flexibilité de “</a:t>
            </a:r>
            <a:r>
              <a:rPr lang="en-GB" dirty="0" err="1"/>
              <a:t>moyens</a:t>
            </a:r>
            <a:r>
              <a:rPr lang="en-GB" dirty="0"/>
              <a:t>”; toutefois, dans une étude de cas réelle, il faudrait disposer de plus de données (</a:t>
            </a:r>
            <a:r>
              <a:rPr lang="en-GB" dirty="0" err="1"/>
              <a:t>ils</a:t>
            </a:r>
            <a:r>
              <a:rPr lang="en-GB" dirty="0"/>
              <a:t> pourraient également être considérés </a:t>
            </a:r>
            <a:r>
              <a:rPr lang="en-GB" dirty="0" err="1"/>
              <a:t>comme</a:t>
            </a:r>
            <a:r>
              <a:rPr lang="en-GB" dirty="0"/>
              <a:t> </a:t>
            </a:r>
            <a:r>
              <a:rPr lang="en-GB" dirty="0" err="1"/>
              <a:t>faibles</a:t>
            </a:r>
            <a:r>
              <a:rPr lang="en-GB" dirty="0"/>
              <a:t>).</a:t>
            </a:r>
          </a:p>
        </p:txBody>
      </p:sp>
      <p:sp>
        <p:nvSpPr>
          <p:cNvPr id="4" name="Slide Number Placeholder 3"/>
          <p:cNvSpPr>
            <a:spLocks noGrp="1"/>
          </p:cNvSpPr>
          <p:nvPr>
            <p:ph type="sldNum" sz="quarter" idx="5"/>
          </p:nvPr>
        </p:nvSpPr>
        <p:spPr/>
        <p:txBody>
          <a:bodyPr/>
          <a:lstStyle/>
          <a:p>
            <a:fld id="{496A28AF-C390-D94A-86D3-7BD7243CB0E2}" type="slidenum">
              <a:rPr lang="en-US" smtClean="0"/>
              <a:t>16</a:t>
            </a:fld>
            <a:endParaRPr lang="en-US"/>
          </a:p>
        </p:txBody>
      </p:sp>
    </p:spTree>
    <p:extLst>
      <p:ext uri="{BB962C8B-B14F-4D97-AF65-F5344CB8AC3E}">
        <p14:creationId xmlns:p14="http://schemas.microsoft.com/office/powerpoint/2010/main" val="1267501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err="1"/>
              <a:t>L’exercice</a:t>
            </a:r>
            <a:r>
              <a:rPr lang="en-GB" dirty="0"/>
              <a:t> pratique </a:t>
            </a:r>
            <a:r>
              <a:rPr lang="en-GB" dirty="0" err="1"/>
              <a:t>précédent</a:t>
            </a:r>
            <a:r>
              <a:rPr lang="en-GB" dirty="0"/>
              <a:t> a </a:t>
            </a:r>
            <a:r>
              <a:rPr lang="en-GB" dirty="0" err="1"/>
              <a:t>montré</a:t>
            </a:r>
            <a:r>
              <a:rPr lang="en-GB" dirty="0"/>
              <a:t> que le nœud A a une perte de charge </a:t>
            </a:r>
            <a:r>
              <a:rPr lang="en-GB" dirty="0" err="1"/>
              <a:t>alors</a:t>
            </a:r>
            <a:r>
              <a:rPr lang="en-GB" dirty="0"/>
              <a:t> que le nœud C a une capacité excédentaire. Nous </a:t>
            </a:r>
            <a:r>
              <a:rPr lang="en-GB" dirty="0" err="1"/>
              <a:t>pouvons</a:t>
            </a:r>
            <a:r>
              <a:rPr lang="en-GB" dirty="0"/>
              <a:t> </a:t>
            </a:r>
            <a:r>
              <a:rPr lang="en-GB" dirty="0" err="1"/>
              <a:t>en</a:t>
            </a:r>
            <a:r>
              <a:rPr lang="en-GB" dirty="0"/>
              <a:t> déduire que les lignes de transmission n'ont pas une capacité suffisante. Nous considérons donc que la force du réseau interne est faible.</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Nous pouvons vérifier les données </a:t>
            </a:r>
            <a:r>
              <a:rPr lang="en-GB" dirty="0" err="1"/>
              <a:t>concernant</a:t>
            </a:r>
            <a:r>
              <a:rPr lang="en-GB" dirty="0"/>
              <a:t> la capacité de stockage en consultant la </a:t>
            </a:r>
            <a:r>
              <a:rPr lang="en-GB" dirty="0" err="1"/>
              <a:t>feuille</a:t>
            </a:r>
            <a:r>
              <a:rPr lang="en-GB" dirty="0"/>
              <a:t> </a:t>
            </a:r>
            <a:r>
              <a:rPr lang="en-GB" b="1" dirty="0"/>
              <a:t>units</a:t>
            </a:r>
            <a:r>
              <a:rPr lang="en-GB" dirty="0"/>
              <a:t>. Nous </a:t>
            </a:r>
            <a:r>
              <a:rPr lang="en-GB" dirty="0" err="1"/>
              <a:t>pouvons</a:t>
            </a:r>
            <a:r>
              <a:rPr lang="en-GB" dirty="0"/>
              <a:t> </a:t>
            </a:r>
            <a:r>
              <a:rPr lang="en-GB" dirty="0" err="1"/>
              <a:t>aussi</a:t>
            </a:r>
            <a:r>
              <a:rPr lang="en-GB" dirty="0"/>
              <a:t> </a:t>
            </a:r>
            <a:r>
              <a:rPr lang="en-GB" dirty="0" err="1"/>
              <a:t>connaître</a:t>
            </a:r>
            <a:r>
              <a:rPr lang="en-GB" dirty="0"/>
              <a:t> les données </a:t>
            </a:r>
            <a:r>
              <a:rPr lang="en-GB" dirty="0" err="1"/>
              <a:t>concernant</a:t>
            </a:r>
            <a:r>
              <a:rPr lang="en-GB" dirty="0"/>
              <a:t> la </a:t>
            </a:r>
            <a:r>
              <a:rPr lang="en-GB" dirty="0" err="1"/>
              <a:t>demande</a:t>
            </a:r>
            <a:r>
              <a:rPr lang="en-GB" dirty="0"/>
              <a:t> </a:t>
            </a:r>
            <a:r>
              <a:rPr lang="en-GB" dirty="0" err="1"/>
              <a:t>annuelle</a:t>
            </a:r>
            <a:r>
              <a:rPr lang="en-GB" dirty="0"/>
              <a:t> </a:t>
            </a:r>
            <a:r>
              <a:rPr lang="en-GB" dirty="0" err="1"/>
              <a:t>en</a:t>
            </a:r>
            <a:r>
              <a:rPr lang="en-GB" dirty="0"/>
              <a:t> consultant la </a:t>
            </a:r>
            <a:r>
              <a:rPr lang="en-GB" dirty="0" err="1"/>
              <a:t>feuille</a:t>
            </a:r>
            <a:r>
              <a:rPr lang="en-GB" dirty="0"/>
              <a:t> </a:t>
            </a:r>
            <a:r>
              <a:rPr lang="en-GB" b="1" dirty="0" err="1"/>
              <a:t>gridNode</a:t>
            </a:r>
            <a:r>
              <a:rPr lang="en-GB" dirty="0"/>
              <a:t>.</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La </a:t>
            </a:r>
            <a:r>
              <a:rPr lang="en-GB" dirty="0" err="1"/>
              <a:t>capacité</a:t>
            </a:r>
            <a:r>
              <a:rPr lang="en-GB" dirty="0"/>
              <a:t> de stockage représente environ 1% de la demande annuelle totale. Par conséquent, l'unité hydroélectrique du réservoir </a:t>
            </a:r>
            <a:r>
              <a:rPr lang="en-GB" dirty="0" err="1"/>
              <a:t>est</a:t>
            </a:r>
            <a:r>
              <a:rPr lang="en-GB" dirty="0"/>
              <a:t> </a:t>
            </a:r>
            <a:r>
              <a:rPr lang="en-GB" dirty="0" err="1"/>
              <a:t>faible</a:t>
            </a:r>
            <a:r>
              <a:rPr lang="en-GB" dirty="0"/>
              <a:t> par rapport à la demande annuelle. Nous considérons </a:t>
            </a:r>
            <a:r>
              <a:rPr lang="en-GB" dirty="0" err="1"/>
              <a:t>donc</a:t>
            </a:r>
            <a:r>
              <a:rPr lang="en-GB" dirty="0"/>
              <a:t> </a:t>
            </a:r>
            <a:r>
              <a:rPr lang="en-GB" dirty="0" err="1"/>
              <a:t>cet</a:t>
            </a:r>
            <a:r>
              <a:rPr lang="en-GB" dirty="0"/>
              <a:t> </a:t>
            </a:r>
            <a:r>
              <a:rPr lang="en-GB" dirty="0" err="1"/>
              <a:t>élément</a:t>
            </a:r>
            <a:r>
              <a:rPr lang="en-GB" dirty="0"/>
              <a:t> comment </a:t>
            </a:r>
            <a:r>
              <a:rPr lang="en-GB" dirty="0" err="1"/>
              <a:t>étant</a:t>
            </a:r>
            <a:r>
              <a:rPr lang="en-GB" dirty="0"/>
              <a:t> faible.</a:t>
            </a:r>
          </a:p>
        </p:txBody>
      </p:sp>
      <p:sp>
        <p:nvSpPr>
          <p:cNvPr id="4" name="Slide Number Placeholder 3"/>
          <p:cNvSpPr>
            <a:spLocks noGrp="1"/>
          </p:cNvSpPr>
          <p:nvPr>
            <p:ph type="sldNum" sz="quarter" idx="5"/>
          </p:nvPr>
        </p:nvSpPr>
        <p:spPr/>
        <p:txBody>
          <a:bodyPr/>
          <a:lstStyle/>
          <a:p>
            <a:fld id="{496A28AF-C390-D94A-86D3-7BD7243CB0E2}" type="slidenum">
              <a:rPr lang="en-US" smtClean="0"/>
              <a:t>17</a:t>
            </a:fld>
            <a:endParaRPr lang="en-US"/>
          </a:p>
        </p:txBody>
      </p:sp>
    </p:spTree>
    <p:extLst>
      <p:ext uri="{BB962C8B-B14F-4D97-AF65-F5344CB8AC3E}">
        <p14:creationId xmlns:p14="http://schemas.microsoft.com/office/powerpoint/2010/main" val="3129169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Cette diapositive analyse la dispersion géographique de la production et de la </a:t>
            </a:r>
            <a:r>
              <a:rPr lang="en-GB" dirty="0" err="1"/>
              <a:t>demande</a:t>
            </a:r>
            <a:r>
              <a:rPr lang="en-GB" dirty="0"/>
              <a:t> des </a:t>
            </a:r>
            <a:r>
              <a:rPr lang="en-GB" dirty="0" err="1"/>
              <a:t>énergies</a:t>
            </a:r>
            <a:r>
              <a:rPr lang="en-GB" dirty="0"/>
              <a:t> renouvelables variables, ainsi que de la demande minimale par rapport à la </a:t>
            </a:r>
            <a:r>
              <a:rPr lang="en-GB" dirty="0" err="1"/>
              <a:t>capacité</a:t>
            </a:r>
            <a:r>
              <a:rPr lang="en-GB" dirty="0"/>
              <a:t> des </a:t>
            </a:r>
            <a:r>
              <a:rPr lang="en-GB" dirty="0" err="1"/>
              <a:t>énergies</a:t>
            </a:r>
            <a:r>
              <a:rPr lang="en-GB" dirty="0"/>
              <a:t> renouvelables variables.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Pour </a:t>
            </a:r>
            <a:r>
              <a:rPr lang="en-GB" dirty="0" err="1"/>
              <a:t>évaluer</a:t>
            </a:r>
            <a:r>
              <a:rPr lang="en-GB" dirty="0"/>
              <a:t> la dispersion géographique de la production et de la demande d'énergie renouvelable variable, nous devons vérifier la demande à chaque nœud de la feuille de nœuds du réseau à partir des données. Deuxièmement, nous devons vérifier le niveau d'énergie renouvelable variable à chaque nœud.</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Les résultats sont les </a:t>
            </a:r>
            <a:r>
              <a:rPr lang="en-GB" dirty="0" err="1"/>
              <a:t>suivants</a:t>
            </a:r>
            <a:r>
              <a:rPr lang="en-GB" dirty="0"/>
              <a:t>:</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Le nœud A </a:t>
            </a:r>
            <a:r>
              <a:rPr lang="en-GB" dirty="0" err="1"/>
              <a:t>a</a:t>
            </a:r>
            <a:r>
              <a:rPr lang="en-GB" dirty="0"/>
              <a:t> 53% de la </a:t>
            </a:r>
            <a:r>
              <a:rPr lang="en-GB" dirty="0" err="1"/>
              <a:t>demande</a:t>
            </a:r>
            <a:r>
              <a:rPr lang="en-GB" dirty="0"/>
              <a:t> et 2% de la production d'énergie </a:t>
            </a:r>
            <a:r>
              <a:rPr lang="en-GB" dirty="0" err="1"/>
              <a:t>renouvelable</a:t>
            </a:r>
            <a:r>
              <a:rPr lang="en-GB" dirty="0"/>
              <a:t> variable.</a:t>
            </a:r>
          </a:p>
          <a:p>
            <a:pPr marL="0" lvl="0" indent="0" algn="l" rtl="0">
              <a:spcBef>
                <a:spcPts val="0"/>
              </a:spcBef>
              <a:spcAft>
                <a:spcPts val="0"/>
              </a:spcAft>
              <a:buNone/>
            </a:pPr>
            <a:r>
              <a:rPr lang="en-GB" dirty="0"/>
              <a:t>Le nœud B a 17% de la </a:t>
            </a:r>
            <a:r>
              <a:rPr lang="en-GB" dirty="0" err="1"/>
              <a:t>demande</a:t>
            </a:r>
            <a:r>
              <a:rPr lang="en-GB" dirty="0"/>
              <a:t> et 60% de la production d'énergie renouvelable variable.</a:t>
            </a:r>
          </a:p>
          <a:p>
            <a:pPr marL="0" lvl="0" indent="0" algn="l" rtl="0">
              <a:spcBef>
                <a:spcPts val="0"/>
              </a:spcBef>
              <a:spcAft>
                <a:spcPts val="0"/>
              </a:spcAft>
              <a:buNone/>
            </a:pPr>
            <a:r>
              <a:rPr lang="en-GB" dirty="0"/>
              <a:t>Le nœud C a 27% de la </a:t>
            </a:r>
            <a:r>
              <a:rPr lang="en-GB" dirty="0" err="1"/>
              <a:t>demande</a:t>
            </a:r>
            <a:r>
              <a:rPr lang="en-GB" dirty="0"/>
              <a:t> et 37% de la production d'énergie renouvelable variable.</a:t>
            </a:r>
          </a:p>
          <a:p>
            <a:pPr marL="0" lvl="0" indent="0" algn="l" rtl="0">
              <a:spcBef>
                <a:spcPts val="0"/>
              </a:spcBef>
              <a:spcAft>
                <a:spcPts val="0"/>
              </a:spcAft>
              <a:buNone/>
            </a:pPr>
            <a:r>
              <a:rPr lang="en-GB" dirty="0"/>
              <a:t>Le nœud D a 3% de la </a:t>
            </a:r>
            <a:r>
              <a:rPr lang="en-GB" dirty="0" err="1"/>
              <a:t>demande</a:t>
            </a:r>
            <a:r>
              <a:rPr lang="en-GB" dirty="0"/>
              <a:t> et 1% de la production d'énergie renouvelable variable.</a:t>
            </a:r>
          </a:p>
          <a:p>
            <a:pPr marL="0" lvl="0" indent="0" algn="l" rtl="0">
              <a:spcBef>
                <a:spcPts val="0"/>
              </a:spcBef>
              <a:spcAft>
                <a:spcPts val="0"/>
              </a:spcAft>
              <a:buNone/>
            </a:pPr>
            <a:endParaRPr lang="en-GB" dirty="0"/>
          </a:p>
          <a:p>
            <a:r>
              <a:rPr lang="en-GB" dirty="0"/>
              <a:t>Ceci signifie que la demande et la production variable d'énergie renouvelable ne sont pas bien adaptées, en particulier au nœud A et au nœud B. La note attribuée à cet aspect est faible, mais elle pourrait être </a:t>
            </a:r>
            <a:r>
              <a:rPr lang="en-GB" dirty="0" err="1"/>
              <a:t>améliorée</a:t>
            </a:r>
            <a:r>
              <a:rPr lang="en-GB" dirty="0"/>
              <a:t> dans le future.</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Ensuite, nous </a:t>
            </a:r>
            <a:r>
              <a:rPr lang="en-GB" dirty="0" err="1"/>
              <a:t>analysons</a:t>
            </a:r>
            <a:r>
              <a:rPr lang="en-GB" dirty="0"/>
              <a:t> la demande minimale par rapport à la production </a:t>
            </a:r>
            <a:r>
              <a:rPr lang="en-GB" dirty="0" err="1"/>
              <a:t>d'énergie</a:t>
            </a:r>
            <a:r>
              <a:rPr lang="en-GB" dirty="0"/>
              <a:t> </a:t>
            </a:r>
            <a:r>
              <a:rPr lang="en-GB" dirty="0" err="1"/>
              <a:t>renouvelable</a:t>
            </a:r>
            <a:r>
              <a:rPr lang="en-GB" dirty="0"/>
              <a:t> variable. À </a:t>
            </a:r>
            <a:r>
              <a:rPr lang="en-GB" dirty="0" err="1"/>
              <a:t>cette</a:t>
            </a:r>
            <a:r>
              <a:rPr lang="en-GB" dirty="0"/>
              <a:t> fin, nous vérifions qu'il y a suffisamment de capacité pour couvrir la production des </a:t>
            </a:r>
            <a:r>
              <a:rPr lang="en-GB" dirty="0" err="1"/>
              <a:t>énergies</a:t>
            </a:r>
            <a:r>
              <a:rPr lang="en-GB" dirty="0"/>
              <a:t> </a:t>
            </a:r>
            <a:r>
              <a:rPr lang="en-GB" dirty="0" err="1"/>
              <a:t>renouvelables</a:t>
            </a:r>
            <a:r>
              <a:rPr lang="en-GB" dirty="0"/>
              <a:t> variables et les importations. En faisant ce calcul, nous constatons que la charge nette minimale est de 675 MW, ce qui est bien. Nous lui attribuons donc une note élevée.</a:t>
            </a:r>
          </a:p>
        </p:txBody>
      </p:sp>
      <p:sp>
        <p:nvSpPr>
          <p:cNvPr id="4" name="Slide Number Placeholder 3"/>
          <p:cNvSpPr>
            <a:spLocks noGrp="1"/>
          </p:cNvSpPr>
          <p:nvPr>
            <p:ph type="sldNum" sz="quarter" idx="5"/>
          </p:nvPr>
        </p:nvSpPr>
        <p:spPr/>
        <p:txBody>
          <a:bodyPr/>
          <a:lstStyle/>
          <a:p>
            <a:fld id="{496A28AF-C390-D94A-86D3-7BD7243CB0E2}" type="slidenum">
              <a:rPr lang="en-US" smtClean="0"/>
              <a:t>18</a:t>
            </a:fld>
            <a:endParaRPr lang="en-US"/>
          </a:p>
        </p:txBody>
      </p:sp>
    </p:spTree>
    <p:extLst>
      <p:ext uri="{BB962C8B-B14F-4D97-AF65-F5344CB8AC3E}">
        <p14:creationId xmlns:p14="http://schemas.microsoft.com/office/powerpoint/2010/main" val="876899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Les périodes représentatives sont un moyen de réduire le calcul total qui serait nécessaire pour exécuter la simulation sur une année entière. Nous pouvons sélectionner quelques jours représentatifs qui, comme leur nom l'indique, représentent une année </a:t>
            </a:r>
            <a:r>
              <a:rPr lang="en-GB" dirty="0" err="1"/>
              <a:t>entière</a:t>
            </a:r>
            <a:r>
              <a:rPr lang="en-GB" dirty="0"/>
              <a:t>.</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Nous choisissons ces jours représentatifs en fonction de la charge nette et du débit entrant. Plus précisément, nous choisissons 4 semaines pour la </a:t>
            </a:r>
            <a:r>
              <a:rPr lang="en-GB" dirty="0" err="1"/>
              <a:t>répartition</a:t>
            </a:r>
            <a:r>
              <a:rPr lang="en-GB" dirty="0"/>
              <a:t> et 4 jours pour l'investissement. Nous choisissons une </a:t>
            </a:r>
            <a:r>
              <a:rPr lang="en-GB" dirty="0" err="1"/>
              <a:t>semaine</a:t>
            </a:r>
            <a:r>
              <a:rPr lang="en-GB" dirty="0"/>
              <a:t> pour </a:t>
            </a:r>
            <a:r>
              <a:rPr lang="en-GB" dirty="0" err="1"/>
              <a:t>chaque</a:t>
            </a:r>
            <a:r>
              <a:rPr lang="en-GB" dirty="0"/>
              <a:t> jour avec une charge nette maximale et une autre avec une charge nette minimale. Nous choisissons également une </a:t>
            </a:r>
            <a:r>
              <a:rPr lang="en-GB" dirty="0" err="1"/>
              <a:t>semaine</a:t>
            </a:r>
            <a:r>
              <a:rPr lang="en-GB" dirty="0"/>
              <a:t> pour </a:t>
            </a:r>
            <a:r>
              <a:rPr lang="en-GB" dirty="0" err="1"/>
              <a:t>chaque</a:t>
            </a:r>
            <a:r>
              <a:rPr lang="en-GB" dirty="0"/>
              <a:t> jour avec un apport maximal et une autre avec un apport minimal.</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Nous </a:t>
            </a:r>
            <a:r>
              <a:rPr lang="en-GB" dirty="0" err="1"/>
              <a:t>effectuons</a:t>
            </a:r>
            <a:r>
              <a:rPr lang="en-GB" dirty="0"/>
              <a:t> un </a:t>
            </a:r>
            <a:r>
              <a:rPr lang="en-GB" dirty="0" err="1"/>
              <a:t>contrôle</a:t>
            </a:r>
            <a:r>
              <a:rPr lang="en-GB" dirty="0"/>
              <a:t> de la </a:t>
            </a:r>
            <a:r>
              <a:rPr lang="en-GB" dirty="0" err="1"/>
              <a:t>qualité</a:t>
            </a:r>
            <a:r>
              <a:rPr lang="en-GB" dirty="0"/>
              <a:t> en comparant les courbes de durée de l'année complète aux séries temporelles sélectionnées.</a:t>
            </a:r>
          </a:p>
        </p:txBody>
      </p:sp>
      <p:sp>
        <p:nvSpPr>
          <p:cNvPr id="4" name="Slide Number Placeholder 3"/>
          <p:cNvSpPr>
            <a:spLocks noGrp="1"/>
          </p:cNvSpPr>
          <p:nvPr>
            <p:ph type="sldNum" sz="quarter" idx="5"/>
          </p:nvPr>
        </p:nvSpPr>
        <p:spPr/>
        <p:txBody>
          <a:bodyPr/>
          <a:lstStyle/>
          <a:p>
            <a:fld id="{496A28AF-C390-D94A-86D3-7BD7243CB0E2}" type="slidenum">
              <a:rPr lang="en-US" smtClean="0"/>
              <a:t>19</a:t>
            </a:fld>
            <a:endParaRPr lang="en-US"/>
          </a:p>
        </p:txBody>
      </p:sp>
    </p:spTree>
    <p:extLst>
      <p:ext uri="{BB962C8B-B14F-4D97-AF65-F5344CB8AC3E}">
        <p14:creationId xmlns:p14="http://schemas.microsoft.com/office/powerpoint/2010/main" val="1188142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Le modèle de démonstration 2 est composé de deux </a:t>
            </a:r>
            <a:r>
              <a:rPr lang="en-GB" dirty="0" err="1"/>
              <a:t>fichiers</a:t>
            </a:r>
            <a:r>
              <a:rPr lang="en-GB" dirty="0"/>
              <a:t>: un pour 2017 et un pour 2030. Vous trouverez ces modèles dans le dossier des données.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Le modèle 2017 </a:t>
            </a:r>
            <a:r>
              <a:rPr lang="en-GB" dirty="0" err="1"/>
              <a:t>évalue</a:t>
            </a:r>
            <a:r>
              <a:rPr lang="en-GB" dirty="0"/>
              <a:t> </a:t>
            </a:r>
            <a:r>
              <a:rPr lang="en-GB" dirty="0" err="1"/>
              <a:t>une</a:t>
            </a:r>
            <a:r>
              <a:rPr lang="en-GB" dirty="0"/>
              <a:t> situation courante, </a:t>
            </a:r>
            <a:r>
              <a:rPr lang="en-GB" dirty="0" err="1"/>
              <a:t>alors</a:t>
            </a:r>
            <a:r>
              <a:rPr lang="en-GB" dirty="0"/>
              <a:t> que le modèle 2030 évalue le plan d'expansion de la capacité.</a:t>
            </a:r>
          </a:p>
          <a:p>
            <a:pPr marL="0" lvl="0" indent="0" algn="l" rtl="0">
              <a:spcBef>
                <a:spcPts val="0"/>
              </a:spcBef>
              <a:spcAft>
                <a:spcPts val="0"/>
              </a:spcAft>
              <a:buNone/>
            </a:pPr>
            <a:endParaRPr lang="en-GB" dirty="0"/>
          </a:p>
          <a:p>
            <a:r>
              <a:rPr lang="en-GB" dirty="0"/>
              <a:t>Les nouveaux investissements pour 2030 sont des centrales au gaz naturel dans le nœud C, de l'énergie éolienne dans le nœud A et de </a:t>
            </a:r>
            <a:r>
              <a:rPr lang="en-GB" dirty="0" err="1"/>
              <a:t>faibles</a:t>
            </a:r>
            <a:r>
              <a:rPr lang="en-GB" dirty="0"/>
              <a:t> parts d'énergie photovoltaïque dans tous les nœuds.</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Après avoir exécuté ces modèles, nous ne constatons </a:t>
            </a:r>
            <a:r>
              <a:rPr lang="en-GB" dirty="0" err="1"/>
              <a:t>aucun</a:t>
            </a:r>
            <a:r>
              <a:rPr lang="en-GB" dirty="0"/>
              <a:t> </a:t>
            </a:r>
            <a:r>
              <a:rPr lang="en-GB" dirty="0" err="1"/>
              <a:t>problème</a:t>
            </a:r>
            <a:r>
              <a:rPr lang="en-GB" dirty="0"/>
              <a:t> </a:t>
            </a:r>
            <a:r>
              <a:rPr lang="en-GB" dirty="0" err="1"/>
              <a:t>significatif</a:t>
            </a:r>
            <a:r>
              <a:rPr lang="en-GB" dirty="0"/>
              <a:t> de </a:t>
            </a:r>
            <a:r>
              <a:rPr lang="en-GB" dirty="0" err="1"/>
              <a:t>flexibilité</a:t>
            </a:r>
            <a:r>
              <a:rPr lang="en-GB" dirty="0"/>
              <a:t>. Les </a:t>
            </a:r>
            <a:r>
              <a:rPr lang="en-GB" dirty="0" err="1"/>
              <a:t>défis</a:t>
            </a:r>
            <a:r>
              <a:rPr lang="en-GB" dirty="0"/>
              <a:t> de flexibilité sont mis en évidence par </a:t>
            </a:r>
            <a:r>
              <a:rPr lang="en-GB" dirty="0" err="1"/>
              <a:t>l'ovale</a:t>
            </a:r>
            <a:r>
              <a:rPr lang="en-GB" dirty="0"/>
              <a:t> </a:t>
            </a:r>
            <a:r>
              <a:rPr lang="en-GB" dirty="0" err="1"/>
              <a:t>orangé</a:t>
            </a:r>
            <a:r>
              <a:rPr lang="en-GB" dirty="0"/>
              <a:t>. Le modèle de démonstration présenté en 2017 ne </a:t>
            </a:r>
            <a:r>
              <a:rPr lang="en-GB" dirty="0" err="1"/>
              <a:t>présente</a:t>
            </a:r>
            <a:r>
              <a:rPr lang="en-GB" dirty="0"/>
              <a:t> </a:t>
            </a:r>
            <a:r>
              <a:rPr lang="en-GB" dirty="0" err="1"/>
              <a:t>aucune</a:t>
            </a:r>
            <a:r>
              <a:rPr lang="en-GB" dirty="0"/>
              <a:t> </a:t>
            </a:r>
            <a:r>
              <a:rPr lang="en-GB" dirty="0" err="1"/>
              <a:t>difficulté</a:t>
            </a:r>
            <a:r>
              <a:rPr lang="en-GB" dirty="0"/>
              <a:t>, </a:t>
            </a:r>
            <a:r>
              <a:rPr lang="en-GB" dirty="0" err="1"/>
              <a:t>alors</a:t>
            </a:r>
            <a:r>
              <a:rPr lang="en-GB" dirty="0"/>
              <a:t> que le modèle en 2030 ne montre </a:t>
            </a:r>
            <a:r>
              <a:rPr lang="en-GB" dirty="0" err="1"/>
              <a:t>aucun</a:t>
            </a:r>
            <a:r>
              <a:rPr lang="en-GB" dirty="0"/>
              <a:t> </a:t>
            </a:r>
            <a:r>
              <a:rPr lang="en-GB" dirty="0" err="1"/>
              <a:t>défi</a:t>
            </a:r>
            <a:r>
              <a:rPr lang="en-GB" dirty="0"/>
              <a:t> </a:t>
            </a:r>
            <a:r>
              <a:rPr lang="en-GB" dirty="0" err="1"/>
              <a:t>significatif</a:t>
            </a:r>
            <a:r>
              <a:rPr lang="en-GB" dirty="0"/>
              <a:t>.</a:t>
            </a:r>
          </a:p>
        </p:txBody>
      </p:sp>
      <p:sp>
        <p:nvSpPr>
          <p:cNvPr id="4" name="Slide Number Placeholder 3"/>
          <p:cNvSpPr>
            <a:spLocks noGrp="1"/>
          </p:cNvSpPr>
          <p:nvPr>
            <p:ph type="sldNum" sz="quarter" idx="5"/>
          </p:nvPr>
        </p:nvSpPr>
        <p:spPr/>
        <p:txBody>
          <a:bodyPr/>
          <a:lstStyle/>
          <a:p>
            <a:fld id="{496A28AF-C390-D94A-86D3-7BD7243CB0E2}" type="slidenum">
              <a:rPr lang="en-US" smtClean="0"/>
              <a:t>21</a:t>
            </a:fld>
            <a:endParaRPr lang="en-US"/>
          </a:p>
        </p:txBody>
      </p:sp>
    </p:spTree>
    <p:extLst>
      <p:ext uri="{BB962C8B-B14F-4D97-AF65-F5344CB8AC3E}">
        <p14:creationId xmlns:p14="http://schemas.microsoft.com/office/powerpoint/2010/main" val="3076660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Nous avons vu dans la diapositive précédente qu'il y a </a:t>
            </a:r>
            <a:r>
              <a:rPr lang="en-GB" dirty="0" err="1"/>
              <a:t>une</a:t>
            </a:r>
            <a:r>
              <a:rPr lang="en-GB" dirty="0"/>
              <a:t> </a:t>
            </a:r>
            <a:r>
              <a:rPr lang="en-GB" dirty="0" err="1"/>
              <a:t>faible</a:t>
            </a:r>
            <a:r>
              <a:rPr lang="en-GB" dirty="0"/>
              <a:t> reduction de la production des ÉRV dans le scenario 2030 du </a:t>
            </a:r>
            <a:r>
              <a:rPr lang="en-GB" dirty="0" err="1"/>
              <a:t>modèle</a:t>
            </a:r>
            <a:r>
              <a:rPr lang="en-GB" dirty="0"/>
              <a:t>. La figure du haut (“VRE curtailment”) </a:t>
            </a:r>
            <a:r>
              <a:rPr lang="en-GB" dirty="0" err="1"/>
              <a:t>indique</a:t>
            </a:r>
            <a:r>
              <a:rPr lang="en-GB" dirty="0"/>
              <a:t> que </a:t>
            </a:r>
            <a:r>
              <a:rPr lang="en-GB" dirty="0" err="1"/>
              <a:t>cette</a:t>
            </a:r>
            <a:r>
              <a:rPr lang="en-GB" dirty="0"/>
              <a:t> reduction se produit au nœud D.</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Pour analyser la </a:t>
            </a:r>
            <a:r>
              <a:rPr lang="en-GB" dirty="0" err="1"/>
              <a:t>capacité</a:t>
            </a:r>
            <a:r>
              <a:rPr lang="en-GB" dirty="0"/>
              <a:t> de montée </a:t>
            </a:r>
            <a:r>
              <a:rPr lang="en-GB" dirty="0" err="1"/>
              <a:t>en</a:t>
            </a:r>
            <a:r>
              <a:rPr lang="en-GB" dirty="0"/>
              <a:t> puissance aux divers </a:t>
            </a:r>
            <a:r>
              <a:rPr lang="en-GB" dirty="0" err="1"/>
              <a:t>noeuds</a:t>
            </a:r>
            <a:r>
              <a:rPr lang="en-GB" dirty="0"/>
              <a:t>, nous </a:t>
            </a:r>
            <a:r>
              <a:rPr lang="en-GB" dirty="0" err="1"/>
              <a:t>vérifions</a:t>
            </a:r>
            <a:r>
              <a:rPr lang="en-GB" dirty="0"/>
              <a:t> les </a:t>
            </a:r>
            <a:r>
              <a:rPr lang="en-GB" dirty="0" err="1"/>
              <a:t>résultats</a:t>
            </a:r>
            <a:r>
              <a:rPr lang="en-GB" dirty="0"/>
              <a:t> des </a:t>
            </a:r>
            <a:r>
              <a:rPr lang="en-GB" dirty="0" err="1"/>
              <a:t>taux</a:t>
            </a:r>
            <a:r>
              <a:rPr lang="en-GB" dirty="0"/>
              <a:t> de puissance </a:t>
            </a:r>
            <a:r>
              <a:rPr lang="en-GB" dirty="0" err="1"/>
              <a:t>en</a:t>
            </a:r>
            <a:r>
              <a:rPr lang="en-GB" dirty="0"/>
              <a:t> consultant la </a:t>
            </a:r>
            <a:r>
              <a:rPr lang="en-GB" dirty="0" err="1"/>
              <a:t>feuille</a:t>
            </a:r>
            <a:r>
              <a:rPr lang="en-GB" dirty="0"/>
              <a:t> “</a:t>
            </a:r>
            <a:r>
              <a:rPr lang="en-GB" dirty="0" err="1"/>
              <a:t>nodePlot</a:t>
            </a:r>
            <a:r>
              <a:rPr lang="en-GB" dirty="0"/>
              <a:t>”. Nous constatons que tous les nœuds ont une capacité suffisante. Sur la figure, nous avons mis en </a:t>
            </a:r>
            <a:r>
              <a:rPr lang="en-GB" dirty="0" err="1"/>
              <a:t>évidence</a:t>
            </a:r>
            <a:r>
              <a:rPr lang="en-GB" dirty="0"/>
              <a:t> les </a:t>
            </a:r>
            <a:r>
              <a:rPr lang="en-GB" dirty="0" err="1"/>
              <a:t>résultats</a:t>
            </a:r>
            <a:r>
              <a:rPr lang="en-GB" dirty="0"/>
              <a:t> du nœud B </a:t>
            </a:r>
            <a:r>
              <a:rPr lang="en-GB" dirty="0" err="1"/>
              <a:t>concernant</a:t>
            </a:r>
            <a:r>
              <a:rPr lang="en-GB" dirty="0"/>
              <a:t> le </a:t>
            </a:r>
            <a:r>
              <a:rPr lang="en-GB" dirty="0" err="1"/>
              <a:t>taux</a:t>
            </a:r>
            <a:r>
              <a:rPr lang="en-GB" dirty="0"/>
              <a:t> de puissance de type “1 </a:t>
            </a:r>
            <a:r>
              <a:rPr lang="en-GB" dirty="0" err="1"/>
              <a:t>heure</a:t>
            </a:r>
            <a:r>
              <a:rPr lang="en-GB" dirty="0"/>
              <a:t> </a:t>
            </a:r>
            <a:r>
              <a:rPr lang="en-GB" dirty="0" err="1"/>
              <a:t>elec</a:t>
            </a:r>
            <a:r>
              <a:rPr lang="en-GB" dirty="0"/>
              <a:t>”. On </a:t>
            </a:r>
            <a:r>
              <a:rPr lang="en-GB" dirty="0" err="1"/>
              <a:t>peut</a:t>
            </a:r>
            <a:r>
              <a:rPr lang="en-GB" dirty="0"/>
              <a:t> </a:t>
            </a:r>
            <a:r>
              <a:rPr lang="en-GB" dirty="0" err="1"/>
              <a:t>constater</a:t>
            </a:r>
            <a:r>
              <a:rPr lang="en-GB" dirty="0"/>
              <a:t> que, </a:t>
            </a:r>
            <a:r>
              <a:rPr lang="en-GB" dirty="0" err="1"/>
              <a:t>en</a:t>
            </a:r>
            <a:r>
              <a:rPr lang="en-GB" dirty="0"/>
              <a:t> 2030, le nœud B a une capacité </a:t>
            </a:r>
            <a:r>
              <a:rPr lang="en-GB" dirty="0" err="1"/>
              <a:t>limitée</a:t>
            </a:r>
            <a:r>
              <a:rPr lang="en-GB" dirty="0"/>
              <a:t> de </a:t>
            </a:r>
            <a:r>
              <a:rPr lang="en-GB" dirty="0" err="1"/>
              <a:t>descante</a:t>
            </a:r>
            <a:r>
              <a:rPr lang="en-GB" dirty="0"/>
              <a:t> </a:t>
            </a:r>
            <a:r>
              <a:rPr lang="en-GB" dirty="0" err="1"/>
              <a:t>en</a:t>
            </a:r>
            <a:r>
              <a:rPr lang="en-GB" dirty="0"/>
              <a:t> puissance. Cependant, cette </a:t>
            </a:r>
            <a:r>
              <a:rPr lang="en-GB" dirty="0" err="1"/>
              <a:t>capacité</a:t>
            </a:r>
            <a:r>
              <a:rPr lang="en-GB" dirty="0"/>
              <a:t> </a:t>
            </a:r>
            <a:r>
              <a:rPr lang="en-GB" dirty="0" err="1"/>
              <a:t>performe</a:t>
            </a:r>
            <a:r>
              <a:rPr lang="en-GB" dirty="0"/>
              <a:t> très bonne lorsque l'on ajoute des connexions de transfert.</a:t>
            </a:r>
            <a:endParaRPr lang="en-GB"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22</a:t>
            </a:fld>
            <a:endParaRPr lang="en-US"/>
          </a:p>
        </p:txBody>
      </p:sp>
    </p:spTree>
    <p:extLst>
      <p:ext uri="{BB962C8B-B14F-4D97-AF65-F5344CB8AC3E}">
        <p14:creationId xmlns:p14="http://schemas.microsoft.com/office/powerpoint/2010/main" val="3403440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À la fin de </a:t>
            </a:r>
            <a:r>
              <a:rPr lang="en-US" dirty="0" err="1"/>
              <a:t>ce</a:t>
            </a:r>
            <a:r>
              <a:rPr lang="en-US" dirty="0"/>
              <a:t> </a:t>
            </a:r>
            <a:r>
              <a:rPr lang="en-US" dirty="0" err="1"/>
              <a:t>cours</a:t>
            </a:r>
            <a:r>
              <a:rPr lang="en-US" dirty="0"/>
              <a:t>, </a:t>
            </a:r>
            <a:r>
              <a:rPr lang="en-US" dirty="0" err="1"/>
              <a:t>vous</a:t>
            </a:r>
            <a:r>
              <a:rPr lang="en-US" dirty="0"/>
              <a:t> </a:t>
            </a:r>
            <a:r>
              <a:rPr lang="en-US" dirty="0" err="1"/>
              <a:t>devriez</a:t>
            </a:r>
            <a:r>
              <a:rPr lang="en-US" dirty="0"/>
              <a:t>:</a:t>
            </a:r>
          </a:p>
          <a:p>
            <a:endParaRPr lang="en-US" dirty="0"/>
          </a:p>
          <a:p>
            <a:r>
              <a:rPr lang="en-US" dirty="0"/>
              <a:t>1) </a:t>
            </a:r>
            <a:r>
              <a:rPr lang="en-US" dirty="0" err="1"/>
              <a:t>Être</a:t>
            </a:r>
            <a:r>
              <a:rPr lang="en-US" dirty="0"/>
              <a:t> </a:t>
            </a:r>
            <a:r>
              <a:rPr lang="en-US" dirty="0" err="1"/>
              <a:t>en</a:t>
            </a:r>
            <a:r>
              <a:rPr lang="en-US" dirty="0"/>
              <a:t> </a:t>
            </a:r>
            <a:r>
              <a:rPr lang="en-US" dirty="0" err="1"/>
              <a:t>mesure</a:t>
            </a:r>
            <a:r>
              <a:rPr lang="en-US" dirty="0"/>
              <a:t> </a:t>
            </a:r>
            <a:r>
              <a:rPr lang="en-US" dirty="0" err="1"/>
              <a:t>d’étudier</a:t>
            </a:r>
            <a:r>
              <a:rPr lang="en-US" dirty="0"/>
              <a:t> un </a:t>
            </a:r>
            <a:r>
              <a:rPr lang="en-US" dirty="0" err="1"/>
              <a:t>exemple</a:t>
            </a:r>
            <a:r>
              <a:rPr lang="en-US" dirty="0"/>
              <a:t> </a:t>
            </a:r>
            <a:r>
              <a:rPr lang="en-US" dirty="0" err="1"/>
              <a:t>d’étude</a:t>
            </a:r>
            <a:r>
              <a:rPr lang="en-US" dirty="0"/>
              <a:t> de </a:t>
            </a:r>
            <a:r>
              <a:rPr lang="en-US" dirty="0" err="1"/>
              <a:t>cas</a:t>
            </a:r>
            <a:endParaRPr lang="en-US" dirty="0"/>
          </a:p>
          <a:p>
            <a:r>
              <a:rPr lang="en-US" dirty="0"/>
              <a:t>2) </a:t>
            </a:r>
            <a:r>
              <a:rPr lang="en-US" dirty="0" err="1"/>
              <a:t>Être</a:t>
            </a:r>
            <a:r>
              <a:rPr lang="en-US" dirty="0"/>
              <a:t> </a:t>
            </a:r>
            <a:r>
              <a:rPr lang="en-US" dirty="0" err="1"/>
              <a:t>en</a:t>
            </a:r>
            <a:r>
              <a:rPr lang="en-US" dirty="0"/>
              <a:t> </a:t>
            </a:r>
            <a:r>
              <a:rPr lang="en-US" dirty="0" err="1"/>
              <a:t>mesure</a:t>
            </a:r>
            <a:r>
              <a:rPr lang="en-US" dirty="0"/>
              <a:t> </a:t>
            </a:r>
            <a:r>
              <a:rPr lang="en-US" dirty="0" err="1"/>
              <a:t>d’évaluer</a:t>
            </a:r>
            <a:r>
              <a:rPr lang="en-US" dirty="0"/>
              <a:t> la flexibilité d'un exemple d'étude de </a:t>
            </a:r>
            <a:r>
              <a:rPr lang="en-US" dirty="0" err="1"/>
              <a:t>cas</a:t>
            </a:r>
            <a:endParaRPr lang="en-US" dirty="0">
              <a:cs typeface="Calibri"/>
            </a:endParaRPr>
          </a:p>
          <a:p>
            <a:r>
              <a:rPr lang="en-US" dirty="0"/>
              <a:t>3) </a:t>
            </a:r>
            <a:r>
              <a:rPr lang="en-US" dirty="0" err="1"/>
              <a:t>Être</a:t>
            </a:r>
            <a:r>
              <a:rPr lang="en-US" dirty="0"/>
              <a:t> </a:t>
            </a:r>
            <a:r>
              <a:rPr lang="en-US" dirty="0" err="1"/>
              <a:t>en</a:t>
            </a:r>
            <a:r>
              <a:rPr lang="en-US" dirty="0"/>
              <a:t> </a:t>
            </a:r>
            <a:r>
              <a:rPr lang="en-US" dirty="0" err="1"/>
              <a:t>mesure</a:t>
            </a:r>
            <a:r>
              <a:rPr lang="en-US" dirty="0"/>
              <a:t> </a:t>
            </a:r>
            <a:r>
              <a:rPr lang="en-US" dirty="0" err="1"/>
              <a:t>d’Identifier</a:t>
            </a:r>
            <a:r>
              <a:rPr lang="en-US" dirty="0"/>
              <a:t> les principaux indicateurs de </a:t>
            </a:r>
            <a:r>
              <a:rPr lang="en-US" dirty="0" err="1"/>
              <a:t>flexibilité</a:t>
            </a:r>
            <a:endParaRPr lang="en-US" dirty="0">
              <a:cs typeface="Calibri"/>
            </a:endParaRPr>
          </a:p>
          <a:p>
            <a:r>
              <a:rPr lang="en-US" dirty="0"/>
              <a:t>4) Comprendre les différences entre les </a:t>
            </a:r>
            <a:r>
              <a:rPr lang="en-US" dirty="0" err="1"/>
              <a:t>différents</a:t>
            </a:r>
            <a:r>
              <a:rPr lang="en-US" dirty="0"/>
              <a:t> </a:t>
            </a:r>
            <a:r>
              <a:rPr lang="en-US" dirty="0" err="1"/>
              <a:t>scénarios</a:t>
            </a:r>
            <a:endParaRPr lang="en-US"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a:p>
        </p:txBody>
      </p:sp>
    </p:spTree>
    <p:extLst>
      <p:ext uri="{BB962C8B-B14F-4D97-AF65-F5344CB8AC3E}">
        <p14:creationId xmlns:p14="http://schemas.microsoft.com/office/powerpoint/2010/main" val="7532684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La </a:t>
            </a:r>
            <a:r>
              <a:rPr lang="en-GB" dirty="0" err="1"/>
              <a:t>feuille</a:t>
            </a:r>
            <a:r>
              <a:rPr lang="en-GB" dirty="0"/>
              <a:t> “</a:t>
            </a:r>
            <a:r>
              <a:rPr lang="en-GB" dirty="0" err="1"/>
              <a:t>genUnitGroup_elec_plot</a:t>
            </a:r>
            <a:r>
              <a:rPr lang="en-GB" dirty="0"/>
              <a:t>” </a:t>
            </a:r>
            <a:r>
              <a:rPr lang="en-GB" dirty="0" err="1"/>
              <a:t>présente</a:t>
            </a:r>
            <a:r>
              <a:rPr lang="en-GB" dirty="0"/>
              <a:t> les graphiques de répartition. Une figure de </a:t>
            </a:r>
            <a:r>
              <a:rPr lang="en-GB" dirty="0" err="1"/>
              <a:t>répartition</a:t>
            </a:r>
            <a:r>
              <a:rPr lang="en-GB" dirty="0"/>
              <a:t> </a:t>
            </a:r>
            <a:r>
              <a:rPr lang="en-GB" dirty="0" err="1"/>
              <a:t>illustre</a:t>
            </a:r>
            <a:r>
              <a:rPr lang="en-GB" dirty="0"/>
              <a:t> la contribution de chaque technologie à la demande totale d'électricité. Par exemple, dans la figure du haut, le charbon fournit une charge de base d'un peu plus de 500 </a:t>
            </a:r>
            <a:r>
              <a:rPr lang="en-GB" dirty="0" err="1"/>
              <a:t>mégawatts</a:t>
            </a:r>
            <a:r>
              <a:rPr lang="en-GB" dirty="0"/>
              <a:t> et le reste de la demande pour cette semaine est couvert par le pétrole, l'énergie photovoltaïque et un peu d'énergie éolienne.</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La barre de défilement permet de changer de semaine. La première semaine est celle où la demande est la plus faible, tandis que la troisième semaine est celle où la charge nette est la plus </a:t>
            </a:r>
            <a:r>
              <a:rPr lang="en-GB" dirty="0" err="1"/>
              <a:t>élevée</a:t>
            </a:r>
            <a:r>
              <a:rPr lang="en-GB" dirty="0"/>
              <a:t>.</a:t>
            </a:r>
          </a:p>
          <a:p>
            <a:pPr marL="0" lvl="0" indent="0" algn="l" rtl="0">
              <a:spcBef>
                <a:spcPts val="0"/>
              </a:spcBef>
              <a:spcAft>
                <a:spcPts val="0"/>
              </a:spcAft>
              <a:buNone/>
            </a:pPr>
            <a:endParaRPr lang="en-GB" dirty="0"/>
          </a:p>
          <a:p>
            <a:r>
              <a:rPr lang="en-GB" dirty="0"/>
              <a:t>Les charges minimales des unités de charbon et de gaz semblent acceptables à l'horizon 2030. Les petites unités pétrolières devraient également être acceptables.</a:t>
            </a:r>
            <a:endParaRPr lang="en-GB"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23</a:t>
            </a:fld>
            <a:endParaRPr lang="en-US"/>
          </a:p>
        </p:txBody>
      </p:sp>
    </p:spTree>
    <p:extLst>
      <p:ext uri="{BB962C8B-B14F-4D97-AF65-F5344CB8AC3E}">
        <p14:creationId xmlns:p14="http://schemas.microsoft.com/office/powerpoint/2010/main" val="1469336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Dans une diapositive précédente, nous avons vu que le nœud D a des </a:t>
            </a:r>
            <a:r>
              <a:rPr lang="en-GB" dirty="0" err="1"/>
              <a:t>réductions</a:t>
            </a:r>
            <a:r>
              <a:rPr lang="en-GB" dirty="0"/>
              <a:t> de production des ÉRV. À quoi </a:t>
            </a:r>
            <a:r>
              <a:rPr lang="en-GB" dirty="0" err="1"/>
              <a:t>sont-elles</a:t>
            </a:r>
            <a:r>
              <a:rPr lang="en-GB" dirty="0"/>
              <a:t> dues ?</a:t>
            </a:r>
          </a:p>
          <a:p>
            <a:endParaRPr lang="en-GB" dirty="0"/>
          </a:p>
          <a:p>
            <a:r>
              <a:rPr lang="en-GB" dirty="0" err="1"/>
              <a:t>Examinons</a:t>
            </a:r>
            <a:r>
              <a:rPr lang="en-GB" dirty="0"/>
              <a:t> la </a:t>
            </a:r>
            <a:r>
              <a:rPr lang="en-GB" dirty="0" err="1"/>
              <a:t>feuille</a:t>
            </a:r>
            <a:r>
              <a:rPr lang="en-GB" dirty="0"/>
              <a:t> “</a:t>
            </a:r>
            <a:r>
              <a:rPr lang="en-GB" dirty="0" err="1"/>
              <a:t>gen_Unit_elec</a:t>
            </a:r>
            <a:r>
              <a:rPr lang="en-GB" dirty="0"/>
              <a:t>”, </a:t>
            </a:r>
            <a:r>
              <a:rPr lang="en-GB" dirty="0" err="1"/>
              <a:t>scénario</a:t>
            </a:r>
            <a:r>
              <a:rPr lang="en-GB" dirty="0"/>
              <a:t> 2030, </a:t>
            </a:r>
            <a:r>
              <a:rPr lang="en-GB" dirty="0" err="1"/>
              <a:t>noeud</a:t>
            </a:r>
            <a:r>
              <a:rPr lang="en-GB" dirty="0"/>
              <a:t> D. </a:t>
            </a:r>
            <a:r>
              <a:rPr lang="en-GB" dirty="0" err="1"/>
              <a:t>Déterminons</a:t>
            </a:r>
            <a:r>
              <a:rPr lang="en-GB" dirty="0"/>
              <a:t> les sources d'énergie renouvelables variables qui ont une production nulle. Dans ce cas, nous </a:t>
            </a:r>
            <a:r>
              <a:rPr lang="en-GB" dirty="0" err="1"/>
              <a:t>nous</a:t>
            </a:r>
            <a:r>
              <a:rPr lang="en-GB" dirty="0"/>
              <a:t> </a:t>
            </a:r>
            <a:r>
              <a:rPr lang="en-GB" dirty="0" err="1"/>
              <a:t>intéresseons</a:t>
            </a:r>
            <a:r>
              <a:rPr lang="en-GB" dirty="0"/>
              <a:t> à </a:t>
            </a:r>
            <a:r>
              <a:rPr lang="en-GB" dirty="0" err="1"/>
              <a:t>l'énergie</a:t>
            </a:r>
            <a:r>
              <a:rPr lang="en-GB" dirty="0"/>
              <a:t> </a:t>
            </a:r>
            <a:r>
              <a:rPr lang="en-GB" dirty="0" err="1"/>
              <a:t>éolienne</a:t>
            </a:r>
            <a:r>
              <a:rPr lang="en-GB" dirty="0"/>
              <a:t> car l'énergie photovoltaïque peut avoir une production nulle en l'absence d'irradiation solaire.</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Nous </a:t>
            </a:r>
            <a:r>
              <a:rPr lang="en-GB" dirty="0" err="1"/>
              <a:t>constatons</a:t>
            </a:r>
            <a:r>
              <a:rPr lang="en-GB" dirty="0"/>
              <a:t> que, pour le </a:t>
            </a:r>
            <a:r>
              <a:rPr lang="en-GB" dirty="0" err="1"/>
              <a:t>noeud</a:t>
            </a:r>
            <a:r>
              <a:rPr lang="en-GB" dirty="0"/>
              <a:t> D, la production eolienne </a:t>
            </a:r>
            <a:r>
              <a:rPr lang="en-GB" dirty="0" err="1"/>
              <a:t>est</a:t>
            </a:r>
            <a:r>
              <a:rPr lang="en-GB" dirty="0"/>
              <a:t> </a:t>
            </a:r>
            <a:r>
              <a:rPr lang="en-GB" dirty="0" err="1"/>
              <a:t>nulle</a:t>
            </a:r>
            <a:r>
              <a:rPr lang="en-GB" dirty="0"/>
              <a:t> entre heures 1403 et 1406. Il y a donc </a:t>
            </a:r>
            <a:r>
              <a:rPr lang="en-GB" dirty="0" err="1"/>
              <a:t>eu</a:t>
            </a:r>
            <a:r>
              <a:rPr lang="en-GB" dirty="0"/>
              <a:t> reduction de la production. Au cours de ces heures, nous </a:t>
            </a:r>
            <a:r>
              <a:rPr lang="en-GB" dirty="0" err="1"/>
              <a:t>constatons</a:t>
            </a:r>
            <a:r>
              <a:rPr lang="en-GB" dirty="0"/>
              <a:t> que la part locale non synchrone </a:t>
            </a:r>
            <a:r>
              <a:rPr lang="en-GB" dirty="0" err="1"/>
              <a:t>atteint</a:t>
            </a:r>
            <a:r>
              <a:rPr lang="en-GB" dirty="0"/>
              <a:t> 80% et que, par conséquent, la production d'énergie renouvelable variable est réduite.</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La part maximale non synchrone est définie dans les </a:t>
            </a:r>
            <a:r>
              <a:rPr lang="en-GB" dirty="0" err="1"/>
              <a:t>feuilles</a:t>
            </a:r>
            <a:r>
              <a:rPr lang="en-GB" dirty="0"/>
              <a:t> de données “</a:t>
            </a:r>
            <a:r>
              <a:rPr lang="en-GB" dirty="0" err="1"/>
              <a:t>gridNode</a:t>
            </a:r>
            <a:r>
              <a:rPr lang="en-GB" dirty="0"/>
              <a:t>” et “</a:t>
            </a:r>
            <a:r>
              <a:rPr lang="en-GB" dirty="0" err="1"/>
              <a:t>nodeGroups</a:t>
            </a:r>
            <a:r>
              <a:rPr lang="en-GB" dirty="0"/>
              <a:t>”.</a:t>
            </a:r>
            <a:endParaRPr lang="en-GB"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24</a:t>
            </a:fld>
            <a:endParaRPr lang="en-US"/>
          </a:p>
        </p:txBody>
      </p:sp>
    </p:spTree>
    <p:extLst>
      <p:ext uri="{BB962C8B-B14F-4D97-AF65-F5344CB8AC3E}">
        <p14:creationId xmlns:p14="http://schemas.microsoft.com/office/powerpoint/2010/main" val="42438750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err="1"/>
              <a:t>Voyons</a:t>
            </a:r>
            <a:r>
              <a:rPr lang="en-GB" dirty="0"/>
              <a:t> comment </a:t>
            </a:r>
            <a:r>
              <a:rPr lang="en-GB" dirty="0" err="1"/>
              <a:t>exécuter</a:t>
            </a:r>
            <a:r>
              <a:rPr lang="en-GB" dirty="0"/>
              <a:t> divers </a:t>
            </a:r>
            <a:r>
              <a:rPr lang="en-GB" dirty="0" err="1"/>
              <a:t>scénarios</a:t>
            </a:r>
            <a:r>
              <a:rPr lang="en-GB" dirty="0"/>
              <a:t> </a:t>
            </a:r>
            <a:r>
              <a:rPr lang="en-GB" dirty="0" err="1"/>
              <a:t>afin</a:t>
            </a:r>
            <a:r>
              <a:rPr lang="en-GB" dirty="0"/>
              <a:t> </a:t>
            </a:r>
            <a:r>
              <a:rPr lang="en-GB" dirty="0" err="1"/>
              <a:t>d’effectuer</a:t>
            </a:r>
            <a:r>
              <a:rPr lang="en-GB" dirty="0"/>
              <a:t>, par </a:t>
            </a:r>
            <a:r>
              <a:rPr lang="en-GB" dirty="0" err="1"/>
              <a:t>exemple</a:t>
            </a:r>
            <a:r>
              <a:rPr lang="en-GB" dirty="0"/>
              <a:t>, </a:t>
            </a:r>
            <a:r>
              <a:rPr lang="en-GB" dirty="0" err="1"/>
              <a:t>l’analyse</a:t>
            </a:r>
            <a:r>
              <a:rPr lang="en-GB" dirty="0"/>
              <a:t> de cycles </a:t>
            </a:r>
            <a:r>
              <a:rPr lang="en-GB" dirty="0" err="1"/>
              <a:t>d'investissement</a:t>
            </a:r>
            <a:r>
              <a:rPr lang="en-GB" dirty="0"/>
              <a:t> </a:t>
            </a:r>
            <a:r>
              <a:rPr lang="en-GB" dirty="0" err="1"/>
              <a:t>prédéfinis</a:t>
            </a:r>
            <a:r>
              <a:rPr lang="en-GB" dirty="0"/>
              <a:t>. </a:t>
            </a:r>
            <a:r>
              <a:rPr lang="en-GB" dirty="0" err="1"/>
              <a:t>Ils</a:t>
            </a:r>
            <a:r>
              <a:rPr lang="en-GB" dirty="0"/>
              <a:t> peuvent être sélectionnés dans la feuille de calcul Excel de </a:t>
            </a:r>
            <a:r>
              <a:rPr lang="en-GB" dirty="0" err="1"/>
              <a:t>FlexTool</a:t>
            </a:r>
            <a:r>
              <a:rPr lang="en-GB" dirty="0"/>
              <a:t> et </a:t>
            </a:r>
            <a:r>
              <a:rPr lang="en-GB" dirty="0" err="1"/>
              <a:t>êre</a:t>
            </a:r>
            <a:r>
              <a:rPr lang="en-GB" dirty="0"/>
              <a:t> </a:t>
            </a:r>
            <a:r>
              <a:rPr lang="en-GB" dirty="0" err="1"/>
              <a:t>exécutés</a:t>
            </a:r>
            <a:r>
              <a:rPr lang="en-GB" dirty="0"/>
              <a:t> avec le scénario de base.</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Le scénario de stockage ajoute 5 mégawatts de stockage en batterie au nœud D. Le nœud D est un nœud insulaire avec des réductions </a:t>
            </a:r>
            <a:r>
              <a:rPr lang="en-GB" dirty="0" err="1"/>
              <a:t>mineures</a:t>
            </a:r>
            <a:r>
              <a:rPr lang="en-GB" dirty="0"/>
              <a:t>.</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Le scénario photovoltaïque oblige </a:t>
            </a:r>
            <a:r>
              <a:rPr lang="en-GB" dirty="0" err="1"/>
              <a:t>FlexTool</a:t>
            </a:r>
            <a:r>
              <a:rPr lang="en-GB" dirty="0"/>
              <a:t> à investir 100 </a:t>
            </a:r>
            <a:r>
              <a:rPr lang="en-GB" dirty="0" err="1"/>
              <a:t>mégawatts</a:t>
            </a:r>
            <a:r>
              <a:rPr lang="en-GB" dirty="0"/>
              <a:t> </a:t>
            </a:r>
            <a:r>
              <a:rPr lang="en-GB" dirty="0" err="1"/>
              <a:t>additionnels</a:t>
            </a:r>
            <a:r>
              <a:rPr lang="en-GB" dirty="0"/>
              <a:t> en photovoltaïque dans le nœud A, 50 mégawatts en photovoltaïque dans le nœud B et 100 mégawatts en photovoltaïque dans le nœud C.</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Il </a:t>
            </a:r>
            <a:r>
              <a:rPr lang="en-GB" dirty="0" err="1"/>
              <a:t>suffit</a:t>
            </a:r>
            <a:r>
              <a:rPr lang="en-GB" dirty="0"/>
              <a:t> de </a:t>
            </a:r>
            <a:r>
              <a:rPr lang="en-GB" dirty="0" err="1"/>
              <a:t>consuter</a:t>
            </a:r>
            <a:r>
              <a:rPr lang="en-GB" dirty="0"/>
              <a:t> la </a:t>
            </a:r>
            <a:r>
              <a:rPr lang="en-GB" dirty="0" err="1"/>
              <a:t>feuille</a:t>
            </a:r>
            <a:r>
              <a:rPr lang="en-GB" dirty="0"/>
              <a:t> de definition de la </a:t>
            </a:r>
            <a:r>
              <a:rPr lang="en-GB" dirty="0" err="1"/>
              <a:t>sensibilité</a:t>
            </a:r>
            <a:r>
              <a:rPr lang="en-GB" dirty="0"/>
              <a:t> de </a:t>
            </a:r>
            <a:r>
              <a:rPr lang="en-GB" dirty="0" err="1"/>
              <a:t>FlexTool</a:t>
            </a:r>
            <a:r>
              <a:rPr lang="en-GB" dirty="0"/>
              <a:t> pour savoir comment </a:t>
            </a:r>
            <a:r>
              <a:rPr lang="en-GB" dirty="0" err="1"/>
              <a:t>créer</a:t>
            </a:r>
            <a:r>
              <a:rPr lang="en-GB" dirty="0"/>
              <a:t> </a:t>
            </a:r>
            <a:r>
              <a:rPr lang="en-GB" dirty="0" err="1"/>
              <a:t>ces</a:t>
            </a:r>
            <a:r>
              <a:rPr lang="en-GB" dirty="0"/>
              <a:t> deux </a:t>
            </a:r>
            <a:r>
              <a:rPr lang="en-GB" dirty="0" err="1"/>
              <a:t>scénarios</a:t>
            </a:r>
            <a:r>
              <a:rPr lang="en-GB" dirty="0"/>
              <a:t>.</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Vous êtes arrivé à la fin du Cours 15. Le Cours 16 </a:t>
            </a:r>
            <a:r>
              <a:rPr lang="en-GB" dirty="0" err="1"/>
              <a:t>porte</a:t>
            </a:r>
            <a:r>
              <a:rPr lang="en-GB" dirty="0"/>
              <a:t> sur les options de flexibilité de </a:t>
            </a:r>
            <a:r>
              <a:rPr lang="en-GB" dirty="0" err="1"/>
              <a:t>FlexTool</a:t>
            </a:r>
            <a:r>
              <a:rPr lang="en-GB" dirty="0"/>
              <a:t>.</a:t>
            </a:r>
          </a:p>
        </p:txBody>
      </p:sp>
      <p:sp>
        <p:nvSpPr>
          <p:cNvPr id="4" name="Slide Number Placeholder 3"/>
          <p:cNvSpPr>
            <a:spLocks noGrp="1"/>
          </p:cNvSpPr>
          <p:nvPr>
            <p:ph type="sldNum" sz="quarter" idx="5"/>
          </p:nvPr>
        </p:nvSpPr>
        <p:spPr/>
        <p:txBody>
          <a:bodyPr/>
          <a:lstStyle/>
          <a:p>
            <a:fld id="{496A28AF-C390-D94A-86D3-7BD7243CB0E2}" type="slidenum">
              <a:rPr lang="en-US" smtClean="0"/>
              <a:t>25</a:t>
            </a:fld>
            <a:endParaRPr lang="en-US"/>
          </a:p>
        </p:txBody>
      </p:sp>
    </p:spTree>
    <p:extLst>
      <p:ext uri="{BB962C8B-B14F-4D97-AF65-F5344CB8AC3E}">
        <p14:creationId xmlns:p14="http://schemas.microsoft.com/office/powerpoint/2010/main" val="4101674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6A28AF-C390-D94A-86D3-7BD7243CB0E2}" type="slidenum">
              <a:rPr lang="en-US" smtClean="0"/>
              <a:t>26</a:t>
            </a:fld>
            <a:endParaRPr lang="en-US"/>
          </a:p>
        </p:txBody>
      </p:sp>
    </p:spTree>
    <p:extLst>
      <p:ext uri="{BB962C8B-B14F-4D97-AF65-F5344CB8AC3E}">
        <p14:creationId xmlns:p14="http://schemas.microsoft.com/office/powerpoint/2010/main" val="42334764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6A28AF-C390-D94A-86D3-7BD7243CB0E2}" type="slidenum">
              <a:rPr lang="en-US" smtClean="0"/>
              <a:t>27</a:t>
            </a:fld>
            <a:endParaRPr lang="en-US"/>
          </a:p>
        </p:txBody>
      </p:sp>
    </p:spTree>
    <p:extLst>
      <p:ext uri="{BB962C8B-B14F-4D97-AF65-F5344CB8AC3E}">
        <p14:creationId xmlns:p14="http://schemas.microsoft.com/office/powerpoint/2010/main" val="973158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900"/>
              </a:spcBef>
            </a:pPr>
            <a:r>
              <a:rPr lang="en-GB" dirty="0"/>
              <a:t>Dans cette conférence, nous explorerons un exemple d'étude de cas de la Thaïlande. Le processus d'engagement de </a:t>
            </a:r>
            <a:r>
              <a:rPr lang="en-GB" dirty="0" err="1"/>
              <a:t>FlexTool </a:t>
            </a:r>
            <a:r>
              <a:rPr lang="en-GB" dirty="0"/>
              <a:t>pour la Thaïlande a commencé par une invitation formelle de l'Agence internationale pour les énergies renouvelables (ou IRENA) à agir en tant qu'entité de point focal pour la Thaïlande, le ministère de l'énergie, et plus spécifiquement le département du développement et de l'efficacité des énergies alternatives.</a:t>
            </a:r>
          </a:p>
          <a:p>
            <a:pPr marL="0" lvl="0" indent="0" algn="l" rtl="0">
              <a:spcBef>
                <a:spcPts val="900"/>
              </a:spcBef>
              <a:spcAft>
                <a:spcPts val="0"/>
              </a:spcAft>
              <a:buNone/>
            </a:pPr>
            <a:endParaRPr lang="en-GB" dirty="0"/>
          </a:p>
          <a:p>
            <a:pPr>
              <a:spcBef>
                <a:spcPts val="900"/>
              </a:spcBef>
            </a:pPr>
            <a:r>
              <a:rPr lang="en-GB" dirty="0"/>
              <a:t>Cette analyse a </a:t>
            </a:r>
            <a:r>
              <a:rPr lang="en-GB" dirty="0" err="1"/>
              <a:t>permis</a:t>
            </a:r>
            <a:r>
              <a:rPr lang="en-GB" dirty="0"/>
              <a:t> </a:t>
            </a:r>
            <a:r>
              <a:rPr lang="en-GB" dirty="0" err="1"/>
              <a:t>d’analyser</a:t>
            </a:r>
            <a:r>
              <a:rPr lang="en-GB" dirty="0"/>
              <a:t> la capacité du réseau à intégrer davantage </a:t>
            </a:r>
            <a:r>
              <a:rPr lang="en-GB" dirty="0" err="1"/>
              <a:t>d'énergies</a:t>
            </a:r>
            <a:r>
              <a:rPr lang="en-GB" dirty="0"/>
              <a:t> </a:t>
            </a:r>
            <a:r>
              <a:rPr lang="en-GB" dirty="0" err="1"/>
              <a:t>renouvelables</a:t>
            </a:r>
            <a:r>
              <a:rPr lang="en-GB" dirty="0"/>
              <a:t> et </a:t>
            </a:r>
            <a:r>
              <a:rPr lang="en-GB" dirty="0" err="1"/>
              <a:t>d’évaluer</a:t>
            </a:r>
            <a:r>
              <a:rPr lang="en-GB" dirty="0"/>
              <a:t> l'impact économique de ces énergies. Les scénarios ont pris en compte le futur mix de production </a:t>
            </a:r>
            <a:r>
              <a:rPr lang="en-GB" dirty="0" err="1"/>
              <a:t>en</a:t>
            </a:r>
            <a:r>
              <a:rPr lang="en-GB" dirty="0"/>
              <a:t> 2036 avec deux </a:t>
            </a:r>
            <a:r>
              <a:rPr lang="en-GB" dirty="0" err="1"/>
              <a:t>scénarios</a:t>
            </a:r>
            <a:r>
              <a:rPr lang="en-GB" dirty="0"/>
              <a:t> </a:t>
            </a:r>
            <a:r>
              <a:rPr lang="en-GB" dirty="0" err="1"/>
              <a:t>particuliers</a:t>
            </a:r>
            <a:r>
              <a:rPr lang="en-GB" dirty="0"/>
              <a:t>: (1) le scénario de référence et (2) le scénario </a:t>
            </a:r>
            <a:r>
              <a:rPr lang="en-GB" dirty="0" err="1"/>
              <a:t>REmap</a:t>
            </a:r>
            <a:r>
              <a:rPr lang="en-GB" dirty="0"/>
              <a:t>. Le scénario </a:t>
            </a:r>
            <a:r>
              <a:rPr lang="en-GB" dirty="0" err="1"/>
              <a:t>REmap</a:t>
            </a:r>
            <a:r>
              <a:rPr lang="en-GB" dirty="0"/>
              <a:t> prévoit un déploiement plus important des énergies renouvelables et une réduction de la capacité de production </a:t>
            </a:r>
            <a:r>
              <a:rPr lang="en-GB" dirty="0" err="1"/>
              <a:t>thermique</a:t>
            </a:r>
            <a:r>
              <a:rPr lang="en-GB" dirty="0"/>
              <a:t>.</a:t>
            </a:r>
            <a:endParaRPr lang="en-GB" dirty="0">
              <a:cs typeface="Calibri"/>
            </a:endParaRPr>
          </a:p>
          <a:p>
            <a:pPr marL="0" lvl="0" indent="0" algn="l" rtl="0">
              <a:spcBef>
                <a:spcPts val="900"/>
              </a:spcBef>
              <a:spcAft>
                <a:spcPts val="0"/>
              </a:spcAft>
              <a:buNone/>
            </a:pPr>
            <a:endParaRPr lang="en-GB" dirty="0"/>
          </a:p>
          <a:p>
            <a:pPr marL="0" lvl="0" indent="0" algn="l" rtl="0">
              <a:spcBef>
                <a:spcPts val="900"/>
              </a:spcBef>
              <a:spcAft>
                <a:spcPts val="0"/>
              </a:spcAft>
              <a:buNone/>
            </a:pPr>
            <a:r>
              <a:rPr lang="en-GB" dirty="0"/>
              <a:t>La figure </a:t>
            </a:r>
            <a:r>
              <a:rPr lang="en-GB" dirty="0" err="1"/>
              <a:t>présente</a:t>
            </a:r>
            <a:r>
              <a:rPr lang="en-GB" dirty="0"/>
              <a:t> les principaux défis identifiés avant le début de </a:t>
            </a:r>
            <a:r>
              <a:rPr lang="en-GB" dirty="0" err="1"/>
              <a:t>l'évaluation</a:t>
            </a:r>
            <a:r>
              <a:rPr lang="en-GB" dirty="0"/>
              <a:t> ainsi que l'analyse pertinente qui a été entreprise pour relever ces défis.</a:t>
            </a:r>
          </a:p>
          <a:p>
            <a:pPr marL="0" lvl="0" indent="0" algn="l" rtl="0">
              <a:spcBef>
                <a:spcPts val="900"/>
              </a:spcBef>
              <a:spcAft>
                <a:spcPts val="0"/>
              </a:spcAft>
              <a:buNone/>
            </a:pPr>
            <a:endParaRPr lang="en-GB" dirty="0"/>
          </a:p>
          <a:p>
            <a:pPr marL="0" lvl="0" indent="0" algn="l" rtl="0">
              <a:spcBef>
                <a:spcPts val="900"/>
              </a:spcBef>
              <a:spcAft>
                <a:spcPts val="0"/>
              </a:spcAft>
              <a:buNone/>
            </a:pPr>
            <a:r>
              <a:rPr lang="en-GB" dirty="0" err="1"/>
              <a:t>L'expérience</a:t>
            </a:r>
            <a:r>
              <a:rPr lang="en-GB" dirty="0"/>
              <a:t> en matière d'exploitation de systèmes comportant une part élevée d'énergie </a:t>
            </a:r>
            <a:r>
              <a:rPr lang="en-GB" dirty="0" err="1"/>
              <a:t>renouvelable</a:t>
            </a:r>
            <a:r>
              <a:rPr lang="en-GB" dirty="0"/>
              <a:t> variable était limitée. </a:t>
            </a:r>
            <a:r>
              <a:rPr lang="en-GB" dirty="0" err="1"/>
              <a:t>L'interconnexion</a:t>
            </a:r>
            <a:r>
              <a:rPr lang="en-GB" dirty="0"/>
              <a:t> avec d'autres pays était </a:t>
            </a:r>
            <a:r>
              <a:rPr lang="en-GB" dirty="0" err="1"/>
              <a:t>faible</a:t>
            </a:r>
            <a:r>
              <a:rPr lang="en-GB" dirty="0"/>
              <a:t> et la charge maximale de la Thaïlande se produit après le coucher du soleil.</a:t>
            </a:r>
          </a:p>
          <a:p>
            <a:pPr marL="0" lvl="0" indent="0" algn="l" rtl="0">
              <a:spcBef>
                <a:spcPts val="900"/>
              </a:spcBef>
              <a:spcAft>
                <a:spcPts val="0"/>
              </a:spcAft>
              <a:buNone/>
            </a:pPr>
            <a:endParaRPr lang="en-GB" dirty="0"/>
          </a:p>
          <a:p>
            <a:pPr marL="0" lvl="0" indent="0" algn="l" rtl="0">
              <a:spcBef>
                <a:spcPts val="900"/>
              </a:spcBef>
              <a:spcAft>
                <a:spcPts val="0"/>
              </a:spcAft>
              <a:buNone/>
            </a:pPr>
            <a:r>
              <a:rPr lang="en-GB" dirty="0"/>
              <a:t>L'analyse entreprise </a:t>
            </a:r>
            <a:r>
              <a:rPr lang="en-GB" dirty="0" err="1"/>
              <a:t>simule</a:t>
            </a:r>
            <a:r>
              <a:rPr lang="en-GB" dirty="0"/>
              <a:t> les deux </a:t>
            </a:r>
            <a:r>
              <a:rPr lang="en-GB" dirty="0" err="1"/>
              <a:t>scénarios</a:t>
            </a:r>
            <a:r>
              <a:rPr lang="en-GB" dirty="0"/>
              <a:t> </a:t>
            </a:r>
            <a:r>
              <a:rPr lang="en-GB" dirty="0" err="1"/>
              <a:t>ainsi</a:t>
            </a:r>
            <a:r>
              <a:rPr lang="en-GB" dirty="0"/>
              <a:t> qu'une évaluation de la combinaison optimale de capacités de production d'électricité (y compris le stockage). La planification à long terme des augmentations possibles de la part des ÉRV, principalement à partir de </a:t>
            </a:r>
            <a:r>
              <a:rPr lang="en-GB" dirty="0" err="1"/>
              <a:t>l'énergie</a:t>
            </a:r>
            <a:r>
              <a:rPr lang="en-GB" dirty="0"/>
              <a:t> </a:t>
            </a:r>
            <a:r>
              <a:rPr lang="en-GB" dirty="0" err="1"/>
              <a:t>photovoltaïque</a:t>
            </a:r>
            <a:r>
              <a:rPr lang="en-GB" dirty="0"/>
              <a:t>, a </a:t>
            </a:r>
            <a:r>
              <a:rPr lang="en-GB" dirty="0" err="1"/>
              <a:t>été</a:t>
            </a:r>
            <a:r>
              <a:rPr lang="en-GB" dirty="0"/>
              <a:t> </a:t>
            </a:r>
            <a:r>
              <a:rPr lang="en-GB" dirty="0" err="1"/>
              <a:t>effectuée</a:t>
            </a:r>
            <a:r>
              <a:rPr lang="en-GB" dirty="0"/>
              <a:t>.</a:t>
            </a:r>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a:p>
        </p:txBody>
      </p:sp>
    </p:spTree>
    <p:extLst>
      <p:ext uri="{BB962C8B-B14F-4D97-AF65-F5344CB8AC3E}">
        <p14:creationId xmlns:p14="http://schemas.microsoft.com/office/powerpoint/2010/main" val="2599110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La Thaïlande a des liens avec le Myanmar via des contrats à long terme avec des opérateurs hydroélectriques de ce pays. Il existe des plans d'expansion de l'énergie hydroélectrique au Laos et au Myanmar. Pour le reste, les connexions entre les pays voisins sont faibles.</a:t>
            </a:r>
          </a:p>
          <a:p>
            <a:pPr marL="0" lvl="0" indent="0" algn="l" rtl="0">
              <a:spcBef>
                <a:spcPts val="0"/>
              </a:spcBef>
              <a:spcAft>
                <a:spcPts val="0"/>
              </a:spcAft>
              <a:buNone/>
            </a:pPr>
            <a:endParaRPr lang="en-GB" dirty="0"/>
          </a:p>
          <a:p>
            <a:r>
              <a:rPr lang="en-GB" dirty="0"/>
              <a:t>En ce qui concerne le réseau interne, la Thaïlande </a:t>
            </a:r>
            <a:r>
              <a:rPr lang="en-GB" dirty="0" err="1"/>
              <a:t>est</a:t>
            </a:r>
            <a:r>
              <a:rPr lang="en-GB" dirty="0"/>
              <a:t> un “long” pays où la demande et la production sont inégales. Par exemple, Bangkok consomme beaucoup plus d'électricité qu'elle n'en produit, et il y a de grandes installations hydroélectriques dans le nord du pays. Cependant, on ne dispose pas de suffisamment de données régionales pour le réseau interne de la Thaïlande.</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Plusieurs décisions de modélisation </a:t>
            </a:r>
            <a:r>
              <a:rPr lang="en-GB" dirty="0" err="1"/>
              <a:t>ont</a:t>
            </a:r>
            <a:r>
              <a:rPr lang="en-GB" dirty="0"/>
              <a:t> </a:t>
            </a:r>
            <a:r>
              <a:rPr lang="en-GB" dirty="0" err="1"/>
              <a:t>dû</a:t>
            </a:r>
            <a:r>
              <a:rPr lang="en-GB" dirty="0"/>
              <a:t> </a:t>
            </a:r>
            <a:r>
              <a:rPr lang="en-GB" dirty="0" err="1"/>
              <a:t>être</a:t>
            </a:r>
            <a:r>
              <a:rPr lang="en-GB" dirty="0"/>
              <a:t> prises dans cette étude de cas. Par exemple, la Thaïlande a été modélisée comme un seul nœud, ce qui peut être amélioré dans les études futures. L'étude de cas inclut également des centrales hydroélectriques sous contrat au Laos et au Myanmar dans le cadre du modèle thaïlandais.</a:t>
            </a:r>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a:p>
        </p:txBody>
      </p:sp>
    </p:spTree>
    <p:extLst>
      <p:ext uri="{BB962C8B-B14F-4D97-AF65-F5344CB8AC3E}">
        <p14:creationId xmlns:p14="http://schemas.microsoft.com/office/powerpoint/2010/main" val="3476933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La demande annuelle d'électricité devrait augmenter de 70% entre 2015 et 2036, selon E. GAT et le ministère de </a:t>
            </a:r>
            <a:r>
              <a:rPr lang="en-GB" dirty="0" err="1"/>
              <a:t>l'énergie</a:t>
            </a:r>
            <a:r>
              <a:rPr lang="en-GB" dirty="0"/>
              <a:t>.</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On s'attend à ce que cette augmentation rapide de la demande d'électricité soit satisfaite par l'ajout de capacités de production à base de combustibles fossiles. La part de l'éolien et du solaire devrait être </a:t>
            </a:r>
            <a:r>
              <a:rPr lang="en-GB" dirty="0" err="1"/>
              <a:t>relativement</a:t>
            </a:r>
            <a:r>
              <a:rPr lang="en-GB" dirty="0"/>
              <a:t> </a:t>
            </a:r>
            <a:r>
              <a:rPr lang="en-GB" dirty="0" err="1"/>
              <a:t>faible</a:t>
            </a:r>
            <a:r>
              <a:rPr lang="en-GB" dirty="0"/>
              <a:t> et plusieurs gigawatts de capacité de pompage hydroélectrique devraient être construits.</a:t>
            </a:r>
          </a:p>
          <a:p>
            <a:pPr marL="0" lvl="0" indent="0" algn="l" rtl="0">
              <a:spcBef>
                <a:spcPts val="0"/>
              </a:spcBef>
              <a:spcAft>
                <a:spcPts val="0"/>
              </a:spcAft>
              <a:buNone/>
            </a:pPr>
            <a:endParaRPr lang="en-GB" dirty="0"/>
          </a:p>
          <a:p>
            <a:r>
              <a:rPr lang="en-GB" dirty="0"/>
              <a:t>Dans le modèle à un nœud, aucun problème d'adéquation des capacités </a:t>
            </a:r>
            <a:r>
              <a:rPr lang="en-GB" dirty="0" err="1"/>
              <a:t>n'est</a:t>
            </a:r>
            <a:r>
              <a:rPr lang="en-GB" dirty="0"/>
              <a:t> </a:t>
            </a:r>
            <a:r>
              <a:rPr lang="en-GB" dirty="0" err="1"/>
              <a:t>attendu</a:t>
            </a:r>
            <a:r>
              <a:rPr lang="en-GB" dirty="0"/>
              <a:t> en raison d'un solide équilibre des capacités. Il ne devrait pas y avoir de problèmes de capacité en raison de la présence de réservoirs hydroélectriques et de gaz naturel. </a:t>
            </a:r>
            <a:r>
              <a:rPr lang="en-GB" dirty="0" err="1"/>
              <a:t>Aucune</a:t>
            </a:r>
            <a:r>
              <a:rPr lang="en-GB" dirty="0"/>
              <a:t> </a:t>
            </a:r>
            <a:r>
              <a:rPr lang="en-GB" dirty="0" err="1"/>
              <a:t>réduction</a:t>
            </a:r>
            <a:r>
              <a:rPr lang="en-GB" dirty="0"/>
              <a:t> des ÉRV n'est attendue en raison de </a:t>
            </a:r>
            <a:r>
              <a:rPr lang="en-GB" dirty="0" err="1"/>
              <a:t>leur</a:t>
            </a:r>
            <a:r>
              <a:rPr lang="en-GB" dirty="0"/>
              <a:t> </a:t>
            </a:r>
            <a:r>
              <a:rPr lang="en-GB" dirty="0" err="1"/>
              <a:t>faible</a:t>
            </a:r>
            <a:r>
              <a:rPr lang="en-GB" dirty="0"/>
              <a:t> part et de la présence de réservoirs hydroélectriques et de centrales hydroélectriques à pompage. Toutefois, on peut se demander si une </a:t>
            </a:r>
            <a:r>
              <a:rPr lang="en-GB" dirty="0" err="1"/>
              <a:t>capacité</a:t>
            </a:r>
            <a:r>
              <a:rPr lang="en-GB" dirty="0"/>
              <a:t> </a:t>
            </a:r>
            <a:r>
              <a:rPr lang="en-GB" dirty="0" err="1"/>
              <a:t>additionnelle</a:t>
            </a:r>
            <a:r>
              <a:rPr lang="en-GB" dirty="0"/>
              <a:t> d'énergie renouvelable variable serait moins chère que la production à base de combustibles fossiles.</a:t>
            </a:r>
            <a:endParaRPr lang="en-GB"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a:p>
        </p:txBody>
      </p:sp>
    </p:spTree>
    <p:extLst>
      <p:ext uri="{BB962C8B-B14F-4D97-AF65-F5344CB8AC3E}">
        <p14:creationId xmlns:p14="http://schemas.microsoft.com/office/powerpoint/2010/main" val="1782950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Un facteur important </a:t>
            </a:r>
            <a:r>
              <a:rPr lang="en-GB" dirty="0" err="1"/>
              <a:t>permettant</a:t>
            </a:r>
            <a:r>
              <a:rPr lang="en-GB" dirty="0"/>
              <a:t> comprendre la flexibilité de la Thaïlande est que la demande d'électricité maximale se situe après le coucher du soleil. Par conséquent, l'énergie solaire photovoltaïque ne peut pas contribuer directement à la production d'électricité en période de pointe. Ceci signifie que le stockage est nécessaire. La Thaïlande a décidé d'investir à la fois dans les réservoirs et dans l'hydroélectricité pompée. Cette dernière peut être utilisée pour répondre aux pointes de la demande et aux périodes d'accalmie de l'offre provenant des énergies renouvelables variables.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Un deuxième facteur qui </a:t>
            </a:r>
            <a:r>
              <a:rPr lang="en-GB" dirty="0" err="1"/>
              <a:t>est</a:t>
            </a:r>
            <a:r>
              <a:rPr lang="en-GB" dirty="0"/>
              <a:t> la </a:t>
            </a:r>
            <a:r>
              <a:rPr lang="en-GB" dirty="0" err="1"/>
              <a:t>variabilité</a:t>
            </a:r>
            <a:r>
              <a:rPr lang="en-GB" dirty="0"/>
              <a:t> des apports d'eau. Les variations annuelles des apports hydrauliques ne sont pas </a:t>
            </a:r>
            <a:r>
              <a:rPr lang="en-GB" dirty="0" err="1"/>
              <a:t>exceptionnellement</a:t>
            </a:r>
            <a:r>
              <a:rPr lang="en-GB" dirty="0"/>
              <a:t> </a:t>
            </a:r>
            <a:r>
              <a:rPr lang="en-GB" dirty="0" err="1"/>
              <a:t>importantes</a:t>
            </a:r>
            <a:r>
              <a:rPr lang="en-GB" dirty="0"/>
              <a:t> mais les </a:t>
            </a:r>
            <a:r>
              <a:rPr lang="en-GB" dirty="0" err="1"/>
              <a:t>années</a:t>
            </a:r>
            <a:r>
              <a:rPr lang="en-GB" dirty="0"/>
              <a:t> </a:t>
            </a:r>
            <a:r>
              <a:rPr lang="en-GB" dirty="0" err="1"/>
              <a:t>potentiellement</a:t>
            </a:r>
            <a:r>
              <a:rPr lang="en-GB" dirty="0"/>
              <a:t> sèches doivent être simulées dans </a:t>
            </a:r>
            <a:r>
              <a:rPr lang="en-GB" dirty="0" err="1"/>
              <a:t>FlexTool</a:t>
            </a:r>
            <a:r>
              <a:rPr lang="en-GB" dirty="0"/>
              <a:t>.</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Un autre facteur est que la dispersion </a:t>
            </a:r>
            <a:r>
              <a:rPr lang="en-GB" dirty="0" err="1"/>
              <a:t>géographique</a:t>
            </a:r>
            <a:r>
              <a:rPr lang="en-GB" dirty="0"/>
              <a:t> des </a:t>
            </a:r>
            <a:r>
              <a:rPr lang="en-GB" dirty="0" err="1"/>
              <a:t>énergies</a:t>
            </a:r>
            <a:r>
              <a:rPr lang="en-GB" dirty="0"/>
              <a:t> </a:t>
            </a:r>
            <a:r>
              <a:rPr lang="en-GB" dirty="0" err="1"/>
              <a:t>renouvelables</a:t>
            </a:r>
            <a:r>
              <a:rPr lang="en-GB" dirty="0"/>
              <a:t> variables ne peut pas être analysée avec un modèle à un seul nœud. Si nous devions évaluer les effets des différentes conditions météorologiques à différents endroits de la Thaïlande, il </a:t>
            </a:r>
            <a:r>
              <a:rPr lang="en-GB" dirty="0" err="1"/>
              <a:t>faudrait</a:t>
            </a:r>
            <a:r>
              <a:rPr lang="en-GB" dirty="0"/>
              <a:t> utiliser </a:t>
            </a:r>
            <a:r>
              <a:rPr lang="en-GB" dirty="0" err="1"/>
              <a:t>davantage</a:t>
            </a:r>
            <a:r>
              <a:rPr lang="en-GB" dirty="0"/>
              <a:t> de nœuds. De même, la force du réseau interne ne peut être analysée avec un modèle à un seul nœud.</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La Thaïlande disposait de données par intervalles de 30 minutes, ce qui nous a permis de modéliser et </a:t>
            </a:r>
            <a:r>
              <a:rPr lang="en-GB" dirty="0" err="1"/>
              <a:t>d’analyser</a:t>
            </a:r>
            <a:r>
              <a:rPr lang="en-GB" dirty="0"/>
              <a:t> de façon </a:t>
            </a:r>
            <a:r>
              <a:rPr lang="en-GB" dirty="0" err="1"/>
              <a:t>particulière</a:t>
            </a:r>
            <a:r>
              <a:rPr lang="en-GB" dirty="0"/>
              <a:t> les taux de montée </a:t>
            </a:r>
            <a:r>
              <a:rPr lang="en-GB" dirty="0" err="1"/>
              <a:t>en</a:t>
            </a:r>
            <a:r>
              <a:rPr lang="en-GB" dirty="0"/>
              <a:t> puissance.</a:t>
            </a:r>
            <a:endParaRPr lang="en-GB"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a:p>
        </p:txBody>
      </p:sp>
    </p:spTree>
    <p:extLst>
      <p:ext uri="{BB962C8B-B14F-4D97-AF65-F5344CB8AC3E}">
        <p14:creationId xmlns:p14="http://schemas.microsoft.com/office/powerpoint/2010/main" val="3060277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Les valeurs "élevées" indiquent de très bonnes conditions, les niveaux "moyens" indiquent des conditions normales et les niveaux "faibles" indiquent des défis </a:t>
            </a:r>
            <a:r>
              <a:rPr lang="en-GB" dirty="0" err="1"/>
              <a:t>importants</a:t>
            </a:r>
            <a:r>
              <a:rPr lang="en-GB" dirty="0"/>
              <a:t> </a:t>
            </a:r>
            <a:r>
              <a:rPr lang="en-GB" dirty="0" err="1"/>
              <a:t>afin</a:t>
            </a:r>
            <a:r>
              <a:rPr lang="en-GB" dirty="0"/>
              <a:t> </a:t>
            </a:r>
            <a:r>
              <a:rPr lang="en-GB" dirty="0" err="1"/>
              <a:t>d’augmenter</a:t>
            </a:r>
            <a:r>
              <a:rPr lang="en-GB" dirty="0"/>
              <a:t> la flexibilité du </a:t>
            </a:r>
            <a:r>
              <a:rPr lang="en-GB" dirty="0" err="1"/>
              <a:t>système</a:t>
            </a:r>
            <a:r>
              <a:rPr lang="en-GB" dirty="0"/>
              <a:t> </a:t>
            </a:r>
            <a:r>
              <a:rPr lang="en-GB" dirty="0" err="1"/>
              <a:t>électrique</a:t>
            </a:r>
            <a:r>
              <a:rPr lang="en-GB" dirty="0"/>
              <a:t> </a:t>
            </a:r>
            <a:r>
              <a:rPr lang="en-GB" dirty="0" err="1"/>
              <a:t>existant</a:t>
            </a:r>
            <a:r>
              <a:rPr lang="en-GB" dirty="0"/>
              <a:t>. Certaines de ces valeurs sont étiquetées "N/A" car le système est modélisé comme un nœud unique.</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La capacité d'interconnexion par rapport à la demande moyenne est faible. Ceci s'explique par le fait que, comme indiqué précédemment, la capacité d'interconnexion entre les pays extérieurs et la Thaïlande est relativement faible. Cependant, la Thaïlande possède de grandes capacités de montée en puissance des générateurs. Ceci est dû à la grande quantité de gaz naturel et d'options hydroélectriques.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En raison de la faible quantité d'énergie renouvelable variable, l'adéquation entre la demande et la production d'énergie renouvelable est moyenne. Le stockage par rapport à la demande annuelle </a:t>
            </a:r>
            <a:r>
              <a:rPr lang="en-GB" dirty="0" err="1"/>
              <a:t>est</a:t>
            </a:r>
            <a:r>
              <a:rPr lang="en-GB" dirty="0"/>
              <a:t> </a:t>
            </a:r>
            <a:r>
              <a:rPr lang="en-GB" dirty="0" err="1"/>
              <a:t>aussi</a:t>
            </a:r>
            <a:r>
              <a:rPr lang="en-GB" dirty="0"/>
              <a:t> </a:t>
            </a:r>
            <a:r>
              <a:rPr lang="en-GB" dirty="0" err="1"/>
              <a:t>moyen</a:t>
            </a:r>
            <a:r>
              <a:rPr lang="en-GB" dirty="0"/>
              <a:t>. L'évaluation "élevée" de la demande minimale par rapport à la capacité de production d'électricité à partir de sources renouvelables est due à la faible quantité d'électricité à partir de sources renouvelables.</a:t>
            </a:r>
            <a:endParaRPr lang="en-GB" dirty="0">
              <a:cs typeface="Calibri"/>
            </a:endParaRPr>
          </a:p>
          <a:p>
            <a:pPr marL="0" lvl="0" indent="0" algn="l" rtl="0">
              <a:spcBef>
                <a:spcPts val="0"/>
              </a:spcBef>
              <a:spcAft>
                <a:spcPts val="0"/>
              </a:spcAft>
              <a:buNone/>
            </a:pPr>
            <a:endParaRPr lang="en-GB" dirty="0"/>
          </a:p>
          <a:p>
            <a:r>
              <a:rPr lang="en-GB" dirty="0" err="1"/>
              <a:t>L'étude</a:t>
            </a:r>
            <a:r>
              <a:rPr lang="en-GB" dirty="0"/>
              <a:t> de cas sur la Thaïlande étant modélisée comme un modèle à nœud unique, il n'est pas possible d'analyser la force du réseau interne et la dispersion géographique de la production et de la demande d'électricité d'origine renouvelable.</a:t>
            </a:r>
            <a:endParaRPr lang="en-GB"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a:p>
        </p:txBody>
      </p:sp>
    </p:spTree>
    <p:extLst>
      <p:ext uri="{BB962C8B-B14F-4D97-AF65-F5344CB8AC3E}">
        <p14:creationId xmlns:p14="http://schemas.microsoft.com/office/powerpoint/2010/main" val="147201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err="1"/>
              <a:t>Qautre</a:t>
            </a:r>
            <a:r>
              <a:rPr lang="en-GB" dirty="0"/>
              <a:t> figures </a:t>
            </a:r>
            <a:r>
              <a:rPr lang="en-GB" dirty="0" err="1"/>
              <a:t>sont</a:t>
            </a:r>
            <a:r>
              <a:rPr lang="en-GB" dirty="0"/>
              <a:t> </a:t>
            </a:r>
            <a:r>
              <a:rPr lang="en-GB" dirty="0" err="1"/>
              <a:t>présentées</a:t>
            </a:r>
            <a:r>
              <a:rPr lang="en-GB" dirty="0"/>
              <a:t> sur </a:t>
            </a:r>
            <a:r>
              <a:rPr lang="en-GB" dirty="0" err="1"/>
              <a:t>cette</a:t>
            </a:r>
            <a:r>
              <a:rPr lang="en-GB" dirty="0"/>
              <a:t> diapositive; les deux figures du haut se réfèrent au scénario de référence 2036, tandis que les deux figures du bas se réfèrent au scénario </a:t>
            </a:r>
            <a:r>
              <a:rPr lang="en-GB" dirty="0" err="1"/>
              <a:t>REmap</a:t>
            </a:r>
            <a:r>
              <a:rPr lang="en-GB" dirty="0"/>
              <a:t>.</a:t>
            </a:r>
          </a:p>
          <a:p>
            <a:pPr marL="0" lvl="0" indent="0" algn="l" rtl="0">
              <a:spcBef>
                <a:spcPts val="0"/>
              </a:spcBef>
              <a:spcAft>
                <a:spcPts val="0"/>
              </a:spcAft>
              <a:buNone/>
            </a:pPr>
            <a:endParaRPr lang="en-GB" dirty="0"/>
          </a:p>
          <a:p>
            <a:r>
              <a:rPr lang="en-GB" dirty="0"/>
              <a:t>Le scénario de </a:t>
            </a:r>
            <a:r>
              <a:rPr lang="en-GB" dirty="0" err="1"/>
              <a:t>référence</a:t>
            </a:r>
            <a:r>
              <a:rPr lang="en-GB" dirty="0"/>
              <a:t> </a:t>
            </a:r>
            <a:r>
              <a:rPr lang="en-GB" dirty="0" err="1"/>
              <a:t>illustre</a:t>
            </a:r>
            <a:r>
              <a:rPr lang="en-GB" dirty="0"/>
              <a:t> que nous avons une majorité de charbon et de gaz, </a:t>
            </a:r>
            <a:r>
              <a:rPr lang="en-GB" dirty="0" err="1"/>
              <a:t>représentant</a:t>
            </a:r>
            <a:r>
              <a:rPr lang="en-GB" dirty="0"/>
              <a:t> </a:t>
            </a:r>
            <a:r>
              <a:rPr lang="en-GB" dirty="0" err="1"/>
              <a:t>respectivement</a:t>
            </a:r>
            <a:r>
              <a:rPr lang="en-GB" dirty="0"/>
              <a:t> de 29% et 28%. Ils sont </a:t>
            </a:r>
            <a:r>
              <a:rPr lang="en-GB" dirty="0" err="1"/>
              <a:t>suivis</a:t>
            </a:r>
            <a:r>
              <a:rPr lang="en-GB" dirty="0"/>
              <a:t> par 18% d'électricité fournie par le </a:t>
            </a:r>
            <a:r>
              <a:rPr lang="en-GB" dirty="0" err="1"/>
              <a:t>biogaz</a:t>
            </a:r>
            <a:r>
              <a:rPr lang="en-GB" dirty="0"/>
              <a:t> </a:t>
            </a:r>
            <a:r>
              <a:rPr lang="en-GB" dirty="0" err="1"/>
              <a:t>etde</a:t>
            </a:r>
            <a:r>
              <a:rPr lang="en-GB" dirty="0"/>
              <a:t> 17% par l'hydroélectricité. La production d'énergie solaire et éolienne est beaucoup </a:t>
            </a:r>
            <a:r>
              <a:rPr lang="en-GB" dirty="0" err="1"/>
              <a:t>moins</a:t>
            </a:r>
            <a:r>
              <a:rPr lang="en-GB" dirty="0"/>
              <a:t> </a:t>
            </a:r>
            <a:r>
              <a:rPr lang="en-GB" dirty="0" err="1"/>
              <a:t>importante</a:t>
            </a:r>
            <a:r>
              <a:rPr lang="en-GB" dirty="0"/>
              <a:t> </a:t>
            </a:r>
            <a:r>
              <a:rPr lang="en-GB" dirty="0" err="1"/>
              <a:t>puisqu'elle</a:t>
            </a:r>
            <a:r>
              <a:rPr lang="en-GB" dirty="0"/>
              <a:t> ne </a:t>
            </a:r>
            <a:r>
              <a:rPr lang="en-GB" dirty="0" err="1"/>
              <a:t>représente</a:t>
            </a:r>
            <a:r>
              <a:rPr lang="en-GB" dirty="0"/>
              <a:t> que 2%. Enfin, les déchets </a:t>
            </a:r>
            <a:r>
              <a:rPr lang="en-GB" dirty="0" err="1"/>
              <a:t>fournissent</a:t>
            </a:r>
            <a:r>
              <a:rPr lang="en-GB" dirty="0"/>
              <a:t> 1% de </a:t>
            </a:r>
            <a:r>
              <a:rPr lang="en-GB" dirty="0" err="1"/>
              <a:t>l'électricité</a:t>
            </a:r>
            <a:r>
              <a:rPr lang="en-GB" dirty="0"/>
              <a:t>.</a:t>
            </a:r>
            <a:endParaRPr lang="en-GB" dirty="0">
              <a:cs typeface="Calibri"/>
            </a:endParaRPr>
          </a:p>
          <a:p>
            <a:pPr marL="0" lvl="0" indent="0" algn="l" rtl="0">
              <a:spcBef>
                <a:spcPts val="0"/>
              </a:spcBef>
              <a:spcAft>
                <a:spcPts val="0"/>
              </a:spcAft>
              <a:buNone/>
            </a:pPr>
            <a:endParaRPr lang="en-GB" dirty="0"/>
          </a:p>
          <a:p>
            <a:r>
              <a:rPr lang="en-GB" dirty="0"/>
              <a:t>Le </a:t>
            </a:r>
            <a:r>
              <a:rPr lang="en-GB" dirty="0" err="1"/>
              <a:t>scénario</a:t>
            </a:r>
            <a:r>
              <a:rPr lang="en-GB" dirty="0"/>
              <a:t> Remap </a:t>
            </a:r>
            <a:r>
              <a:rPr lang="en-GB" dirty="0" err="1"/>
              <a:t>présente</a:t>
            </a:r>
            <a:r>
              <a:rPr lang="en-GB" dirty="0"/>
              <a:t> une augmentation de l'énergie solaire photovoltaïque et de </a:t>
            </a:r>
            <a:r>
              <a:rPr lang="en-GB" dirty="0" err="1"/>
              <a:t>l'énergie</a:t>
            </a:r>
            <a:r>
              <a:rPr lang="en-GB" dirty="0"/>
              <a:t> eolienne, </a:t>
            </a:r>
            <a:r>
              <a:rPr lang="en-GB" dirty="0" err="1"/>
              <a:t>principalement</a:t>
            </a:r>
            <a:r>
              <a:rPr lang="en-GB" dirty="0"/>
              <a:t> au detriment du charbon et du gaz. L'énergie solaire photovoltaïque passe de 3% à 8%. De son </a:t>
            </a:r>
            <a:r>
              <a:rPr lang="en-GB" dirty="0" err="1"/>
              <a:t>côté</a:t>
            </a:r>
            <a:r>
              <a:rPr lang="en-GB" dirty="0"/>
              <a:t>, </a:t>
            </a:r>
            <a:r>
              <a:rPr lang="en-GB" dirty="0" err="1"/>
              <a:t>l'énergie</a:t>
            </a:r>
            <a:r>
              <a:rPr lang="en-GB" dirty="0"/>
              <a:t> éolienne représente environ 4% de la répartition.</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L'impact de la </a:t>
            </a:r>
            <a:r>
              <a:rPr lang="en-GB" dirty="0" err="1"/>
              <a:t>flexibilité</a:t>
            </a:r>
            <a:r>
              <a:rPr lang="en-GB" dirty="0"/>
              <a:t> </a:t>
            </a:r>
            <a:r>
              <a:rPr lang="en-GB" dirty="0" err="1"/>
              <a:t>est</a:t>
            </a:r>
            <a:r>
              <a:rPr lang="en-GB" dirty="0"/>
              <a:t> illustré par les graphiques de droite. Alors que dans le scénario de </a:t>
            </a:r>
            <a:r>
              <a:rPr lang="en-GB" dirty="0" err="1"/>
              <a:t>référence</a:t>
            </a:r>
            <a:r>
              <a:rPr lang="en-GB" dirty="0"/>
              <a:t> l'énergie photovoltaïque réduit la quantité de gaz nécessaire certains jours, le </a:t>
            </a:r>
            <a:r>
              <a:rPr lang="en-GB" dirty="0" err="1"/>
              <a:t>scénario</a:t>
            </a:r>
            <a:r>
              <a:rPr lang="en-GB" dirty="0"/>
              <a:t> </a:t>
            </a:r>
            <a:r>
              <a:rPr lang="en-GB" dirty="0" err="1"/>
              <a:t>REmap</a:t>
            </a:r>
            <a:r>
              <a:rPr lang="en-GB" dirty="0"/>
              <a:t> propose que la production de </a:t>
            </a:r>
            <a:r>
              <a:rPr lang="en-GB" dirty="0" err="1"/>
              <a:t>l'énergie</a:t>
            </a:r>
            <a:r>
              <a:rPr lang="en-GB" dirty="0"/>
              <a:t> </a:t>
            </a:r>
            <a:r>
              <a:rPr lang="en-GB" dirty="0" err="1"/>
              <a:t>solaire</a:t>
            </a:r>
            <a:r>
              <a:rPr lang="en-GB" dirty="0"/>
              <a:t> </a:t>
            </a:r>
            <a:r>
              <a:rPr lang="en-GB" dirty="0" err="1"/>
              <a:t>réduit</a:t>
            </a:r>
            <a:r>
              <a:rPr lang="en-GB" dirty="0"/>
              <a:t> de façon </a:t>
            </a:r>
            <a:r>
              <a:rPr lang="en-GB" dirty="0" err="1"/>
              <a:t>importante</a:t>
            </a:r>
            <a:r>
              <a:rPr lang="en-GB" dirty="0"/>
              <a:t> la consommation de </a:t>
            </a:r>
            <a:r>
              <a:rPr lang="en-GB" dirty="0" err="1"/>
              <a:t>gaz</a:t>
            </a:r>
            <a:r>
              <a:rPr lang="en-GB" dirty="0"/>
              <a:t> pour </a:t>
            </a:r>
            <a:r>
              <a:rPr lang="en-GB" dirty="0" err="1"/>
              <a:t>chaque</a:t>
            </a:r>
            <a:r>
              <a:rPr lang="en-GB" dirty="0"/>
              <a:t> tranche de temps.</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En outre, le scénario </a:t>
            </a:r>
            <a:r>
              <a:rPr lang="en-GB" dirty="0" err="1"/>
              <a:t>REmap </a:t>
            </a:r>
            <a:r>
              <a:rPr lang="en-GB" dirty="0"/>
              <a:t>montre une augmentation beaucoup plus importante de l'utilisation de l'hydroélectricité par pompage en raison du stockage de l'énergie pendant la journée et de son utilisation pendant la nuit.</a:t>
            </a:r>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a:p>
        </p:txBody>
      </p:sp>
    </p:spTree>
    <p:extLst>
      <p:ext uri="{BB962C8B-B14F-4D97-AF65-F5344CB8AC3E}">
        <p14:creationId xmlns:p14="http://schemas.microsoft.com/office/powerpoint/2010/main" val="737154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err="1"/>
              <a:t>Cette</a:t>
            </a:r>
            <a:r>
              <a:rPr lang="en-GB" dirty="0"/>
              <a:t> diapositive </a:t>
            </a:r>
            <a:r>
              <a:rPr lang="en-GB" dirty="0" err="1"/>
              <a:t>présente</a:t>
            </a:r>
            <a:r>
              <a:rPr lang="en-GB" dirty="0"/>
              <a:t> des </a:t>
            </a:r>
            <a:r>
              <a:rPr lang="en-GB" dirty="0" err="1"/>
              <a:t>paramètres</a:t>
            </a:r>
            <a:r>
              <a:rPr lang="en-GB" dirty="0"/>
              <a:t> </a:t>
            </a:r>
            <a:r>
              <a:rPr lang="en-GB" dirty="0" err="1"/>
              <a:t>concernant</a:t>
            </a:r>
            <a:r>
              <a:rPr lang="en-GB" dirty="0"/>
              <a:t> la </a:t>
            </a:r>
            <a:r>
              <a:rPr lang="en-GB" dirty="0" err="1"/>
              <a:t>flexibilité</a:t>
            </a:r>
            <a:r>
              <a:rPr lang="en-GB" dirty="0"/>
              <a:t> du </a:t>
            </a:r>
            <a:r>
              <a:rPr lang="en-GB" dirty="0" err="1"/>
              <a:t>système</a:t>
            </a:r>
            <a:r>
              <a:rPr lang="en-GB" dirty="0"/>
              <a:t>. </a:t>
            </a:r>
            <a:r>
              <a:rPr lang="en-GB" dirty="0" err="1"/>
              <a:t>Ces</a:t>
            </a:r>
            <a:r>
              <a:rPr lang="en-GB" dirty="0"/>
              <a:t> paramètres </a:t>
            </a:r>
            <a:r>
              <a:rPr lang="en-GB" dirty="0" err="1"/>
              <a:t>sont</a:t>
            </a:r>
            <a:r>
              <a:rPr lang="en-GB" dirty="0"/>
              <a:t> (1) la </a:t>
            </a:r>
            <a:r>
              <a:rPr lang="en-GB" dirty="0" err="1"/>
              <a:t>réduction</a:t>
            </a:r>
            <a:r>
              <a:rPr lang="en-GB" dirty="0"/>
              <a:t> de la production des ÉRV, (2) les pertes de charge, (3) les </a:t>
            </a:r>
            <a:r>
              <a:rPr lang="en-GB" dirty="0" err="1"/>
              <a:t>pertes</a:t>
            </a:r>
            <a:r>
              <a:rPr lang="en-GB" dirty="0"/>
              <a:t> </a:t>
            </a:r>
            <a:r>
              <a:rPr lang="en-GB" dirty="0" err="1"/>
              <a:t>inutiles</a:t>
            </a:r>
            <a:r>
              <a:rPr lang="en-GB" dirty="0"/>
              <a:t> </a:t>
            </a:r>
            <a:r>
              <a:rPr lang="en-GB" dirty="0" err="1"/>
              <a:t>d’énergie</a:t>
            </a:r>
            <a:r>
              <a:rPr lang="en-GB" dirty="0"/>
              <a:t> et (4) l'insuffisance des réserves.</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La limitation (</a:t>
            </a:r>
            <a:r>
              <a:rPr lang="en-GB" dirty="0" err="1"/>
              <a:t>ou</a:t>
            </a:r>
            <a:r>
              <a:rPr lang="en-GB" dirty="0"/>
              <a:t> reduction) de la production des ÉRV </a:t>
            </a:r>
            <a:r>
              <a:rPr lang="en-GB" dirty="0" err="1"/>
              <a:t>est</a:t>
            </a:r>
            <a:r>
              <a:rPr lang="en-GB" dirty="0"/>
              <a:t> </a:t>
            </a:r>
            <a:r>
              <a:rPr lang="en-GB" dirty="0" err="1"/>
              <a:t>parfois</a:t>
            </a:r>
            <a:r>
              <a:rPr lang="en-GB" dirty="0"/>
              <a:t> necessaire </a:t>
            </a:r>
            <a:r>
              <a:rPr lang="en-GB" dirty="0" err="1"/>
              <a:t>afin</a:t>
            </a:r>
            <a:r>
              <a:rPr lang="en-GB" dirty="0"/>
              <a:t> </a:t>
            </a:r>
            <a:r>
              <a:rPr lang="en-GB" dirty="0" err="1"/>
              <a:t>d’éviter</a:t>
            </a:r>
            <a:r>
              <a:rPr lang="en-GB" dirty="0"/>
              <a:t> une offre excédentaire. La perte de charge se produit lorsque la charge du système dépasse la production disponible (la </a:t>
            </a:r>
            <a:r>
              <a:rPr lang="en-GB" dirty="0" err="1"/>
              <a:t>demande</a:t>
            </a:r>
            <a:r>
              <a:rPr lang="en-GB" dirty="0"/>
              <a:t> </a:t>
            </a:r>
            <a:r>
              <a:rPr lang="en-GB" dirty="0" err="1"/>
              <a:t>est</a:t>
            </a:r>
            <a:r>
              <a:rPr lang="en-GB" dirty="0"/>
              <a:t> supérieure à </a:t>
            </a:r>
            <a:r>
              <a:rPr lang="en-GB" dirty="0" err="1"/>
              <a:t>l'offer</a:t>
            </a:r>
            <a:r>
              <a:rPr lang="en-GB" dirty="0"/>
              <a:t>). Il y a </a:t>
            </a:r>
            <a:r>
              <a:rPr lang="en-GB" dirty="0" err="1"/>
              <a:t>pertes</a:t>
            </a:r>
            <a:r>
              <a:rPr lang="en-GB" dirty="0"/>
              <a:t> </a:t>
            </a:r>
            <a:r>
              <a:rPr lang="en-GB" dirty="0" err="1"/>
              <a:t>inutiles</a:t>
            </a:r>
            <a:r>
              <a:rPr lang="en-GB" dirty="0"/>
              <a:t> </a:t>
            </a:r>
            <a:r>
              <a:rPr lang="en-GB" dirty="0" err="1"/>
              <a:t>d’énergie</a:t>
            </a:r>
            <a:r>
              <a:rPr lang="en-GB" dirty="0"/>
              <a:t> les apports </a:t>
            </a:r>
            <a:r>
              <a:rPr lang="en-GB" dirty="0" err="1"/>
              <a:t>en</a:t>
            </a:r>
            <a:r>
              <a:rPr lang="en-GB" dirty="0"/>
              <a:t> eau dépasse la quantité qui peut être utilisée par les générateurs </a:t>
            </a:r>
            <a:r>
              <a:rPr lang="en-GB" dirty="0" err="1"/>
              <a:t>hydroélectriques</a:t>
            </a:r>
            <a:r>
              <a:rPr lang="en-GB" dirty="0"/>
              <a:t> (</a:t>
            </a:r>
            <a:r>
              <a:rPr lang="en-GB" dirty="0" err="1"/>
              <a:t>lorsque</a:t>
            </a:r>
            <a:r>
              <a:rPr lang="en-GB" dirty="0"/>
              <a:t> les réservoirs </a:t>
            </a:r>
            <a:r>
              <a:rPr lang="en-GB" dirty="0" err="1"/>
              <a:t>sont</a:t>
            </a:r>
            <a:r>
              <a:rPr lang="en-GB" dirty="0"/>
              <a:t> </a:t>
            </a:r>
            <a:r>
              <a:rPr lang="en-GB" dirty="0" err="1"/>
              <a:t>pleins</a:t>
            </a:r>
            <a:r>
              <a:rPr lang="en-GB" dirty="0"/>
              <a:t>). </a:t>
            </a:r>
            <a:r>
              <a:rPr lang="en-GB" dirty="0" err="1"/>
              <a:t>L’insuffisance</a:t>
            </a:r>
            <a:r>
              <a:rPr lang="en-GB" dirty="0"/>
              <a:t> des réserves se produit lorsque les besoins en réserves ne peuvent être satisfaits.</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err="1"/>
              <a:t>L’analyse</a:t>
            </a:r>
            <a:r>
              <a:rPr lang="en-GB" dirty="0"/>
              <a:t> de la </a:t>
            </a:r>
            <a:r>
              <a:rPr lang="en-GB" dirty="0" err="1"/>
              <a:t>Thaïlande</a:t>
            </a:r>
            <a:r>
              <a:rPr lang="en-GB" dirty="0"/>
              <a:t> </a:t>
            </a:r>
            <a:r>
              <a:rPr lang="en-GB" dirty="0" err="1"/>
              <a:t>indique</a:t>
            </a:r>
            <a:r>
              <a:rPr lang="en-GB" dirty="0"/>
              <a:t> que les </a:t>
            </a:r>
            <a:r>
              <a:rPr lang="en-GB" dirty="0" err="1"/>
              <a:t>résultats</a:t>
            </a:r>
            <a:r>
              <a:rPr lang="en-GB" dirty="0"/>
              <a:t> </a:t>
            </a:r>
            <a:r>
              <a:rPr lang="en-GB" dirty="0" err="1"/>
              <a:t>sont</a:t>
            </a:r>
            <a:r>
              <a:rPr lang="en-GB" dirty="0"/>
              <a:t> </a:t>
            </a:r>
            <a:r>
              <a:rPr lang="en-GB" dirty="0" err="1"/>
              <a:t>nuls</a:t>
            </a:r>
            <a:r>
              <a:rPr lang="en-GB" dirty="0"/>
              <a:t> pour </a:t>
            </a:r>
            <a:r>
              <a:rPr lang="en-GB" dirty="0" err="1"/>
              <a:t>tous</a:t>
            </a:r>
            <a:r>
              <a:rPr lang="en-GB" dirty="0"/>
              <a:t> </a:t>
            </a:r>
            <a:r>
              <a:rPr lang="en-GB" dirty="0" err="1"/>
              <a:t>ces</a:t>
            </a:r>
            <a:r>
              <a:rPr lang="en-GB" dirty="0"/>
              <a:t> </a:t>
            </a:r>
            <a:r>
              <a:rPr lang="en-GB" dirty="0" err="1"/>
              <a:t>paramètres</a:t>
            </a:r>
            <a:r>
              <a:rPr lang="en-GB" dirty="0"/>
              <a:t>. Ceci </a:t>
            </a:r>
            <a:r>
              <a:rPr lang="en-GB" dirty="0" err="1"/>
              <a:t>signifie</a:t>
            </a:r>
            <a:r>
              <a:rPr lang="en-GB" dirty="0"/>
              <a:t> qu'avec la combinaison de 12% d'énergie éolienne et </a:t>
            </a:r>
            <a:r>
              <a:rPr lang="en-GB" dirty="0" err="1"/>
              <a:t>solaire</a:t>
            </a:r>
            <a:r>
              <a:rPr lang="en-GB" dirty="0"/>
              <a:t> (</a:t>
            </a:r>
            <a:r>
              <a:rPr lang="en-GB" dirty="0" err="1"/>
              <a:t>voir</a:t>
            </a:r>
            <a:r>
              <a:rPr lang="en-GB" dirty="0"/>
              <a:t> la diapositive </a:t>
            </a:r>
            <a:r>
              <a:rPr lang="en-GB" dirty="0" err="1"/>
              <a:t>précédente</a:t>
            </a:r>
            <a:r>
              <a:rPr lang="en-GB" dirty="0"/>
              <a:t>), </a:t>
            </a:r>
            <a:r>
              <a:rPr lang="en-GB" dirty="0" err="1"/>
              <a:t>aucun</a:t>
            </a:r>
            <a:r>
              <a:rPr lang="en-GB" dirty="0"/>
              <a:t> problème de flexibilité n'a été </a:t>
            </a:r>
            <a:r>
              <a:rPr lang="en-GB" dirty="0" err="1"/>
              <a:t>rencontré</a:t>
            </a:r>
            <a:r>
              <a:rPr lang="en-GB" dirty="0"/>
              <a:t>.</a:t>
            </a:r>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a:p>
        </p:txBody>
      </p:sp>
    </p:spTree>
    <p:extLst>
      <p:ext uri="{BB962C8B-B14F-4D97-AF65-F5344CB8AC3E}">
        <p14:creationId xmlns:p14="http://schemas.microsoft.com/office/powerpoint/2010/main" val="577206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950AB-7923-654D-A291-A2D93829C45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0A4D518-7A0D-E64D-BFF9-227E2FE8B2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DAEF637-4F65-4E4F-9090-B74EE225B96D}"/>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5" name="Footer Placeholder 4">
            <a:extLst>
              <a:ext uri="{FF2B5EF4-FFF2-40B4-BE49-F238E27FC236}">
                <a16:creationId xmlns:a16="http://schemas.microsoft.com/office/drawing/2014/main" id="{1DCAE473-0CE2-E347-B317-4BA55C07093E}"/>
              </a:ext>
            </a:extLst>
          </p:cNvPr>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C11CD2F5-C8D5-5F44-B3D7-C158CE199089}"/>
              </a:ext>
            </a:extLst>
          </p:cNvPr>
          <p:cNvSpPr txBox="1">
            <a:spLocks/>
          </p:cNvSpPr>
          <p:nvPr userDrawn="1"/>
        </p:nvSpPr>
        <p:spPr>
          <a:xfrm>
            <a:off x="11701849" y="6455804"/>
            <a:ext cx="4530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Slide Number Placeholder 5">
            <a:extLst>
              <a:ext uri="{FF2B5EF4-FFF2-40B4-BE49-F238E27FC236}">
                <a16:creationId xmlns:a16="http://schemas.microsoft.com/office/drawing/2014/main" id="{1B0A21EF-E976-2245-8909-4A9AEB1FB143}"/>
              </a:ext>
            </a:extLst>
          </p:cNvPr>
          <p:cNvSpPr txBox="1">
            <a:spLocks/>
          </p:cNvSpPr>
          <p:nvPr userDrawn="1"/>
        </p:nvSpPr>
        <p:spPr>
          <a:xfrm>
            <a:off x="11798644" y="6492875"/>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854D2D-F7E8-B04D-95AC-3B508D13757F}" type="slidenum">
              <a:rPr lang="en-US" smtClean="0"/>
              <a:pPr/>
              <a:t>‹#›</a:t>
            </a:fld>
            <a:endParaRPr lang="en-US"/>
          </a:p>
        </p:txBody>
      </p:sp>
    </p:spTree>
    <p:extLst>
      <p:ext uri="{BB962C8B-B14F-4D97-AF65-F5344CB8AC3E}">
        <p14:creationId xmlns:p14="http://schemas.microsoft.com/office/powerpoint/2010/main" val="2972115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3C5E7-7C5E-2B4F-8CB5-F538E399EAB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B9B5934-225F-7940-AFAB-4AB67D11200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1F6F5D-9BD4-2C4A-8403-A6A3E797F821}"/>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5" name="Footer Placeholder 4">
            <a:extLst>
              <a:ext uri="{FF2B5EF4-FFF2-40B4-BE49-F238E27FC236}">
                <a16:creationId xmlns:a16="http://schemas.microsoft.com/office/drawing/2014/main" id="{2738AADC-51D9-1442-86E5-F5F2E6E207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B75BF-F6F8-0C4C-B43E-EEC4A3999000}"/>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86092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7C89AA-FF07-CE4D-9A0C-1DB75C630B8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E67FB89-E286-B44A-8AE9-CFB56E40F9F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E9FD1A-C7CD-1240-95A3-98987EDD5953}"/>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5" name="Footer Placeholder 4">
            <a:extLst>
              <a:ext uri="{FF2B5EF4-FFF2-40B4-BE49-F238E27FC236}">
                <a16:creationId xmlns:a16="http://schemas.microsoft.com/office/drawing/2014/main" id="{21049528-CAA4-DF40-B521-CBC8FF8F3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52E02C-B988-424F-BEFF-21D61C9D41A3}"/>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1427761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CFF-28F6-C249-B15D-73A6FFC07EA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000CA9-F862-0B42-A259-EAFDA2DD408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321DC9-873B-134F-8600-8A65169D25A6}"/>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5" name="Footer Placeholder 4">
            <a:extLst>
              <a:ext uri="{FF2B5EF4-FFF2-40B4-BE49-F238E27FC236}">
                <a16:creationId xmlns:a16="http://schemas.microsoft.com/office/drawing/2014/main" id="{2E8F8AFF-68B0-564D-AA35-B80FD101DD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394593-2117-1A41-88E1-64040F6B8C98}"/>
              </a:ext>
            </a:extLst>
          </p:cNvPr>
          <p:cNvSpPr>
            <a:spLocks noGrp="1"/>
          </p:cNvSpPr>
          <p:nvPr>
            <p:ph type="sldNum" sz="quarter" idx="12"/>
          </p:nvPr>
        </p:nvSpPr>
        <p:spPr>
          <a:xfrm>
            <a:off x="11786286" y="6497852"/>
            <a:ext cx="405714" cy="365125"/>
          </a:xfrm>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195985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5D05-3E98-9A40-9416-1BC063B3303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28154D0-E755-2446-AF57-FD1338D0B5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F6CE68F-D20E-D546-B169-85FD91E9EEEF}"/>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5" name="Footer Placeholder 4">
            <a:extLst>
              <a:ext uri="{FF2B5EF4-FFF2-40B4-BE49-F238E27FC236}">
                <a16:creationId xmlns:a16="http://schemas.microsoft.com/office/drawing/2014/main" id="{889CCA52-6FF5-B343-A9E1-3B799D5AF2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FF7DBF-C514-A64F-8439-077A32F361B3}"/>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413580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B9119-EAFC-2144-A835-99E352B9F2A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D1E6330-C053-1A42-A2FF-5D1C41D43A3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D187D09-8E3E-464D-9459-080850DC0A5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3A17DD6-5C7B-A443-BB34-79506B333823}"/>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6" name="Footer Placeholder 5">
            <a:extLst>
              <a:ext uri="{FF2B5EF4-FFF2-40B4-BE49-F238E27FC236}">
                <a16:creationId xmlns:a16="http://schemas.microsoft.com/office/drawing/2014/main" id="{B01933FA-057D-8A47-8065-929430002C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C21A6E-13CD-E548-944C-3DD1C4816B90}"/>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287273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412F0-EA94-3240-950C-69ACA753E45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C176235-531C-CE4E-8B93-B9785C89B4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540FFAB-C7D3-0041-9381-FE04AC25A9F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398FA5-F7C5-B74E-9B35-B4C601736C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BB6D7C5-2EC5-3F4C-A50F-2986DC9EA7B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D49598F-96B0-F549-96C9-B9192602DCC1}"/>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8" name="Footer Placeholder 7">
            <a:extLst>
              <a:ext uri="{FF2B5EF4-FFF2-40B4-BE49-F238E27FC236}">
                <a16:creationId xmlns:a16="http://schemas.microsoft.com/office/drawing/2014/main" id="{180E12B8-48A6-7646-A966-A33CBAFE9F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6FAE17-E01E-8044-80A3-41D88883CD8E}"/>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503341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EFA3E-15E3-194B-B3AF-82F6DF9ED33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014AE16-EFF4-3342-9180-7D3D419FBF13}"/>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4" name="Footer Placeholder 3">
            <a:extLst>
              <a:ext uri="{FF2B5EF4-FFF2-40B4-BE49-F238E27FC236}">
                <a16:creationId xmlns:a16="http://schemas.microsoft.com/office/drawing/2014/main" id="{67B9AE86-2558-A749-B900-7770E826DF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D2CDFF-3D15-6745-9D15-6EA43C848DCF}"/>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400978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B2A383-BCCE-154F-A715-E8324039A35E}"/>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3" name="Footer Placeholder 2">
            <a:extLst>
              <a:ext uri="{FF2B5EF4-FFF2-40B4-BE49-F238E27FC236}">
                <a16:creationId xmlns:a16="http://schemas.microsoft.com/office/drawing/2014/main" id="{A8384AA7-423E-874F-83DB-AEC17AD87C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2D7EC0-C2FA-C94B-9513-0E70028F215C}"/>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617824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03E85-E399-4C4C-9F5E-5410914A6F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7EEEAFF-9E29-F64B-9D79-4387839A71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983AAD2-CFED-874F-BD61-92F46F52BA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EDCBDCF-6111-CA45-86F3-62715EFE5223}"/>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6" name="Footer Placeholder 5">
            <a:extLst>
              <a:ext uri="{FF2B5EF4-FFF2-40B4-BE49-F238E27FC236}">
                <a16:creationId xmlns:a16="http://schemas.microsoft.com/office/drawing/2014/main" id="{B91A835C-7CDB-F644-BB12-42906DDCE0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26C525-16F1-0141-98A7-EA13629EB705}"/>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819461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1B02C-472E-2C4B-80BD-432ADC2A058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C930ADF-AED9-914A-846F-0B8C3B98E0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6425A4-D843-E646-9845-652B04731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A73FBD1-3AE0-6043-A1EF-4A86A62BDF6B}"/>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6" name="Footer Placeholder 5">
            <a:extLst>
              <a:ext uri="{FF2B5EF4-FFF2-40B4-BE49-F238E27FC236}">
                <a16:creationId xmlns:a16="http://schemas.microsoft.com/office/drawing/2014/main" id="{EB2F8096-444A-144A-BF0B-EEF3AAEBA3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497514-67FA-B14F-95DB-C6B8BF3FFF9A}"/>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910793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E74C20-67B0-5143-AA45-E75E8CEBBC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Cliquez pour modifier le style du titre principal</a:t>
            </a:r>
            <a:endParaRPr lang="en-US"/>
          </a:p>
        </p:txBody>
      </p:sp>
      <p:sp>
        <p:nvSpPr>
          <p:cNvPr id="3" name="Text Placeholder 2">
            <a:extLst>
              <a:ext uri="{FF2B5EF4-FFF2-40B4-BE49-F238E27FC236}">
                <a16:creationId xmlns:a16="http://schemas.microsoft.com/office/drawing/2014/main" id="{8FC8CAE7-6127-9E44-9639-7F3C30E21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Cliquez pour modifier les styles de texte du Master</a:t>
            </a:r>
          </a:p>
          <a:p>
            <a:pPr lvl="1"/>
            <a:r>
              <a:rPr lang="en-GB"/>
              <a:t>Deuxième niveau</a:t>
            </a:r>
          </a:p>
          <a:p>
            <a:pPr lvl="2"/>
            <a:r>
              <a:rPr lang="en-GB"/>
              <a:t>Troisième niveau</a:t>
            </a:r>
          </a:p>
          <a:p>
            <a:pPr lvl="3"/>
            <a:r>
              <a:rPr lang="en-GB"/>
              <a:t>Quatrième niveau</a:t>
            </a:r>
          </a:p>
          <a:p>
            <a:pPr lvl="4"/>
            <a:r>
              <a:rPr lang="en-GB"/>
              <a:t>Cinquième niveau</a:t>
            </a:r>
            <a:endParaRPr lang="en-US"/>
          </a:p>
        </p:txBody>
      </p:sp>
      <p:sp>
        <p:nvSpPr>
          <p:cNvPr id="4" name="Date Placeholder 3">
            <a:extLst>
              <a:ext uri="{FF2B5EF4-FFF2-40B4-BE49-F238E27FC236}">
                <a16:creationId xmlns:a16="http://schemas.microsoft.com/office/drawing/2014/main" id="{BFAE333A-A2AB-0141-920B-9DE9FA5944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BB1F3-09E8-2A4B-94FB-2B55395E3B4A}" type="datetimeFigureOut">
              <a:rPr lang="en-US" smtClean="0"/>
              <a:t>3/19/2025</a:t>
            </a:fld>
            <a:endParaRPr lang="en-US"/>
          </a:p>
        </p:txBody>
      </p:sp>
      <p:sp>
        <p:nvSpPr>
          <p:cNvPr id="5" name="Footer Placeholder 4">
            <a:extLst>
              <a:ext uri="{FF2B5EF4-FFF2-40B4-BE49-F238E27FC236}">
                <a16:creationId xmlns:a16="http://schemas.microsoft.com/office/drawing/2014/main" id="{04B85086-63E3-8542-9FBC-7940E59C92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5CFCC1-8BB2-7F45-A666-0218E21EAE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2B3B0-2BE9-CC4D-B1FD-EFE2D6A22EBD}" type="slidenum">
              <a:rPr lang="en-US" smtClean="0"/>
              <a:t>‹#›</a:t>
            </a:fld>
            <a:endParaRPr lang="en-US"/>
          </a:p>
        </p:txBody>
      </p:sp>
    </p:spTree>
    <p:extLst>
      <p:ext uri="{BB962C8B-B14F-4D97-AF65-F5344CB8AC3E}">
        <p14:creationId xmlns:p14="http://schemas.microsoft.com/office/powerpoint/2010/main" val="4116179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A picture containing background pattern&#10;&#10;Description automatically generated">
            <a:extLst>
              <a:ext uri="{FF2B5EF4-FFF2-40B4-BE49-F238E27FC236}">
                <a16:creationId xmlns:a16="http://schemas.microsoft.com/office/drawing/2014/main" id="{3BAF3904-44E0-4C3F-A22C-DBEDF2BA6BDF}"/>
              </a:ext>
            </a:extLst>
          </p:cNvPr>
          <p:cNvPicPr>
            <a:picLocks noChangeAspect="1"/>
          </p:cNvPicPr>
          <p:nvPr/>
        </p:nvPicPr>
        <p:blipFill>
          <a:blip r:embed="rId3"/>
          <a:stretch>
            <a:fillRect/>
          </a:stretch>
        </p:blipFill>
        <p:spPr>
          <a:xfrm>
            <a:off x="0" y="153"/>
            <a:ext cx="12192000" cy="6857693"/>
          </a:xfrm>
          <a:prstGeom prst="rect">
            <a:avLst/>
          </a:prstGeom>
        </p:spPr>
      </p:pic>
      <p:sp>
        <p:nvSpPr>
          <p:cNvPr id="5" name="TextBox 4">
            <a:extLst>
              <a:ext uri="{FF2B5EF4-FFF2-40B4-BE49-F238E27FC236}">
                <a16:creationId xmlns:a16="http://schemas.microsoft.com/office/drawing/2014/main" id="{7A64E691-7814-FE47-A332-0A7257AB0132}"/>
              </a:ext>
            </a:extLst>
          </p:cNvPr>
          <p:cNvSpPr txBox="1"/>
          <p:nvPr/>
        </p:nvSpPr>
        <p:spPr>
          <a:xfrm>
            <a:off x="561485" y="3105833"/>
            <a:ext cx="5348147" cy="646331"/>
          </a:xfrm>
          <a:prstGeom prst="rect">
            <a:avLst/>
          </a:prstGeom>
          <a:noFill/>
        </p:spPr>
        <p:txBody>
          <a:bodyPr wrap="square" lIns="91440" tIns="45720" rIns="91440" bIns="45720" rtlCol="0" anchor="b">
            <a:spAutoFit/>
          </a:bodyPr>
          <a:lstStyle/>
          <a:p>
            <a:r>
              <a:rPr lang="en-ZA" b="1" dirty="0">
                <a:latin typeface="Open Sans ExtraBold"/>
                <a:ea typeface="Open Sans ExtraBold" panose="020B0606030504020204" pitchFamily="34" charset="0"/>
                <a:cs typeface="Open Sans ExtraBold" panose="020B0606030504020204" pitchFamily="34" charset="0"/>
              </a:rPr>
              <a:t>La </a:t>
            </a:r>
            <a:r>
              <a:rPr lang="en-ZA" b="1" dirty="0" err="1">
                <a:latin typeface="Open Sans ExtraBold"/>
                <a:ea typeface="Open Sans ExtraBold" panose="020B0606030504020204" pitchFamily="34" charset="0"/>
                <a:cs typeface="Open Sans ExtraBold" panose="020B0606030504020204" pitchFamily="34" charset="0"/>
              </a:rPr>
              <a:t>modélisation</a:t>
            </a:r>
            <a:r>
              <a:rPr lang="en-ZA" b="1" dirty="0">
                <a:latin typeface="Open Sans ExtraBold"/>
                <a:ea typeface="Open Sans ExtraBold" panose="020B0606030504020204" pitchFamily="34" charset="0"/>
                <a:cs typeface="Open Sans ExtraBold" panose="020B0606030504020204" pitchFamily="34" charset="0"/>
              </a:rPr>
              <a:t> et la </a:t>
            </a:r>
            <a:r>
              <a:rPr lang="en-ZA" b="1" dirty="0" err="1">
                <a:latin typeface="Open Sans ExtraBold"/>
                <a:ea typeface="Open Sans ExtraBold" panose="020B0606030504020204" pitchFamily="34" charset="0"/>
                <a:cs typeface="Open Sans ExtraBold" panose="020B0606030504020204" pitchFamily="34" charset="0"/>
              </a:rPr>
              <a:t>flexibilité</a:t>
            </a:r>
            <a:r>
              <a:rPr lang="en-ZA" b="1" dirty="0">
                <a:latin typeface="Open Sans ExtraBold"/>
                <a:ea typeface="Open Sans ExtraBold" panose="020B0606030504020204" pitchFamily="34" charset="0"/>
                <a:cs typeface="Open Sans ExtraBold" panose="020B0606030504020204" pitchFamily="34" charset="0"/>
              </a:rPr>
              <a:t> </a:t>
            </a:r>
            <a:br>
              <a:rPr lang="en-ZA" b="1" dirty="0">
                <a:latin typeface="Open Sans ExtraBold"/>
                <a:ea typeface="Open Sans ExtraBold" panose="020B0606030504020204" pitchFamily="34" charset="0"/>
                <a:cs typeface="Open Sans ExtraBold" panose="020B0606030504020204" pitchFamily="34" charset="0"/>
              </a:rPr>
            </a:br>
            <a:r>
              <a:rPr lang="en-ZA" b="1" dirty="0">
                <a:latin typeface="Open Sans ExtraBold"/>
                <a:ea typeface="Open Sans ExtraBold" panose="020B0606030504020204" pitchFamily="34" charset="0"/>
                <a:cs typeface="Open Sans ExtraBold" panose="020B0606030504020204" pitchFamily="34" charset="0"/>
              </a:rPr>
              <a:t>du </a:t>
            </a:r>
            <a:r>
              <a:rPr lang="en-ZA" b="1" dirty="0" err="1">
                <a:latin typeface="Open Sans ExtraBold"/>
                <a:ea typeface="Open Sans ExtraBold" panose="020B0606030504020204" pitchFamily="34" charset="0"/>
                <a:cs typeface="Open Sans ExtraBold" panose="020B0606030504020204" pitchFamily="34" charset="0"/>
              </a:rPr>
              <a:t>secteur</a:t>
            </a:r>
            <a:r>
              <a:rPr lang="en-ZA" b="1" dirty="0">
                <a:latin typeface="Open Sans ExtraBold"/>
                <a:ea typeface="Open Sans ExtraBold" panose="020B0606030504020204" pitchFamily="34" charset="0"/>
                <a:cs typeface="Open Sans ExtraBold" panose="020B0606030504020204" pitchFamily="34" charset="0"/>
              </a:rPr>
              <a:t> </a:t>
            </a:r>
            <a:r>
              <a:rPr lang="en-ZA" b="1" dirty="0" err="1">
                <a:latin typeface="Open Sans ExtraBold"/>
                <a:ea typeface="Open Sans ExtraBold" panose="020B0606030504020204" pitchFamily="34" charset="0"/>
                <a:cs typeface="Open Sans ExtraBold" panose="020B0606030504020204" pitchFamily="34" charset="0"/>
              </a:rPr>
              <a:t>énergétique</a:t>
            </a:r>
            <a:endParaRPr lang="en-US" b="1" dirty="0">
              <a:latin typeface="Open Sans ExtraBold"/>
              <a:ea typeface="Open Sans ExtraBold" panose="020B0606030504020204" pitchFamily="34" charset="0"/>
              <a:cs typeface="Open Sans ExtraBold" panose="020B0606030504020204" pitchFamily="34" charset="0"/>
            </a:endParaRPr>
          </a:p>
        </p:txBody>
      </p:sp>
      <p:sp>
        <p:nvSpPr>
          <p:cNvPr id="6" name="TextBox 5">
            <a:extLst>
              <a:ext uri="{FF2B5EF4-FFF2-40B4-BE49-F238E27FC236}">
                <a16:creationId xmlns:a16="http://schemas.microsoft.com/office/drawing/2014/main" id="{99DEA05E-3DE2-714D-9D7C-D14D82DB9D79}"/>
              </a:ext>
            </a:extLst>
          </p:cNvPr>
          <p:cNvSpPr txBox="1"/>
          <p:nvPr/>
        </p:nvSpPr>
        <p:spPr>
          <a:xfrm>
            <a:off x="495057" y="3654439"/>
            <a:ext cx="7699153" cy="2800767"/>
          </a:xfrm>
          <a:prstGeom prst="rect">
            <a:avLst/>
          </a:prstGeom>
          <a:noFill/>
        </p:spPr>
        <p:txBody>
          <a:bodyPr wrap="square" lIns="91440" tIns="45720" rIns="91440" bIns="45720" rtlCol="0" anchor="b">
            <a:spAutoFit/>
          </a:bodyPr>
          <a:lstStyle/>
          <a:p>
            <a:r>
              <a:rPr lang="en-ZA" sz="4400" b="1" dirty="0">
                <a:solidFill>
                  <a:schemeClr val="bg1"/>
                </a:solidFill>
                <a:latin typeface="Open Sans ExtraBold"/>
                <a:ea typeface="Open Sans ExtraBold" panose="020B0606030504020204" pitchFamily="34" charset="0"/>
                <a:cs typeface="Open Sans ExtraBold" panose="020B0606030504020204" pitchFamily="34" charset="0"/>
              </a:rPr>
              <a:t>Cours 15</a:t>
            </a:r>
            <a:r>
              <a:rPr lang="en-ZA" sz="4400" b="1" dirty="0">
                <a:latin typeface="Open Sans ExtraBold"/>
                <a:ea typeface="Open Sans ExtraBold" panose="020B0606030504020204" pitchFamily="34" charset="0"/>
                <a:cs typeface="Open Sans ExtraBold" panose="020B0606030504020204" pitchFamily="34" charset="0"/>
              </a:rPr>
              <a:t> </a:t>
            </a:r>
            <a:br>
              <a:rPr lang="en-ZA" sz="4400" b="1" dirty="0">
                <a:latin typeface="Open Sans ExtraBold"/>
                <a:ea typeface="Open Sans ExtraBold" panose="020B0606030504020204" pitchFamily="34" charset="0"/>
                <a:cs typeface="Open Sans ExtraBold" panose="020B0606030504020204" pitchFamily="34" charset="0"/>
              </a:rPr>
            </a:br>
            <a:r>
              <a:rPr lang="en-ZA" sz="4400" b="1" dirty="0" err="1">
                <a:latin typeface="Open Sans ExtraBold"/>
                <a:ea typeface="Open Sans ExtraBold" panose="020B0606030504020204" pitchFamily="34" charset="0"/>
                <a:cs typeface="Open Sans ExtraBold" panose="020B0606030504020204" pitchFamily="34" charset="0"/>
              </a:rPr>
              <a:t>Création</a:t>
            </a:r>
            <a:r>
              <a:rPr lang="en-ZA" sz="4400" b="1" dirty="0">
                <a:latin typeface="Open Sans ExtraBold"/>
                <a:ea typeface="Open Sans ExtraBold" panose="020B0606030504020204" pitchFamily="34" charset="0"/>
                <a:cs typeface="Open Sans ExtraBold" panose="020B0606030504020204" pitchFamily="34" charset="0"/>
              </a:rPr>
              <a:t> </a:t>
            </a:r>
            <a:r>
              <a:rPr lang="en-ZA" sz="4400" b="1" dirty="0" err="1">
                <a:latin typeface="Open Sans ExtraBold"/>
                <a:ea typeface="Open Sans ExtraBold" panose="020B0606030504020204" pitchFamily="34" charset="0"/>
                <a:cs typeface="Open Sans ExtraBold" panose="020B0606030504020204" pitchFamily="34" charset="0"/>
              </a:rPr>
              <a:t>d'une</a:t>
            </a:r>
            <a:r>
              <a:rPr lang="en-ZA" sz="4400" b="1" dirty="0">
                <a:latin typeface="Open Sans ExtraBold"/>
                <a:ea typeface="Open Sans ExtraBold" panose="020B0606030504020204" pitchFamily="34" charset="0"/>
                <a:cs typeface="Open Sans ExtraBold" panose="020B0606030504020204" pitchFamily="34" charset="0"/>
              </a:rPr>
              <a:t> </a:t>
            </a:r>
            <a:r>
              <a:rPr lang="en-ZA" sz="4400" b="1" dirty="0" err="1">
                <a:latin typeface="Open Sans ExtraBold"/>
                <a:ea typeface="Open Sans ExtraBold" panose="020B0606030504020204" pitchFamily="34" charset="0"/>
                <a:cs typeface="Open Sans ExtraBold" panose="020B0606030504020204" pitchFamily="34" charset="0"/>
              </a:rPr>
              <a:t>évaluation</a:t>
            </a:r>
            <a:r>
              <a:rPr lang="en-ZA" sz="4400" b="1" dirty="0">
                <a:latin typeface="Open Sans ExtraBold"/>
                <a:ea typeface="Open Sans ExtraBold" panose="020B0606030504020204" pitchFamily="34" charset="0"/>
                <a:cs typeface="Open Sans ExtraBold" panose="020B0606030504020204" pitchFamily="34" charset="0"/>
              </a:rPr>
              <a:t> de la </a:t>
            </a:r>
            <a:r>
              <a:rPr lang="en-ZA" sz="4400" b="1" dirty="0" err="1">
                <a:latin typeface="Open Sans ExtraBold"/>
                <a:ea typeface="Open Sans ExtraBold" panose="020B0606030504020204" pitchFamily="34" charset="0"/>
                <a:cs typeface="Open Sans ExtraBold" panose="020B0606030504020204" pitchFamily="34" charset="0"/>
              </a:rPr>
              <a:t>flexibilité</a:t>
            </a:r>
            <a:endParaRPr lang="en-ZA" sz="4400" b="1" dirty="0">
              <a:latin typeface="Open Sans ExtraBold"/>
              <a:ea typeface="Open Sans ExtraBold" panose="020B0606030504020204" pitchFamily="34" charset="0"/>
              <a:cs typeface="Open Sans ExtraBold" panose="020B0606030504020204" pitchFamily="34" charset="0"/>
            </a:endParaRPr>
          </a:p>
          <a:p>
            <a:r>
              <a:rPr lang="en-ZA" sz="4400" b="1" dirty="0">
                <a:latin typeface="Open Sans ExtraBold"/>
                <a:ea typeface="Open Sans ExtraBold" panose="020B0606030504020204" pitchFamily="34" charset="0"/>
                <a:cs typeface="Open Sans ExtraBold" panose="020B0606030504020204" pitchFamily="34" charset="0"/>
              </a:rPr>
              <a:t>avec </a:t>
            </a:r>
            <a:r>
              <a:rPr lang="en-ZA" sz="4400" b="1" dirty="0" err="1">
                <a:latin typeface="Open Sans ExtraBold"/>
                <a:ea typeface="Open Sans ExtraBold" panose="020B0606030504020204" pitchFamily="34" charset="0"/>
                <a:cs typeface="Open Sans ExtraBold" panose="020B0606030504020204" pitchFamily="34" charset="0"/>
              </a:rPr>
              <a:t>FlexTool</a:t>
            </a:r>
            <a:endParaRPr lang="en-US" sz="4400" b="1" dirty="0">
              <a:latin typeface="Open Sans ExtraBold"/>
              <a:ea typeface="Open Sans ExtraBold" panose="020B0606030504020204" pitchFamily="34" charset="0"/>
              <a:cs typeface="Open Sans ExtraBold" panose="020B0606030504020204" pitchFamily="34" charset="0"/>
            </a:endParaRPr>
          </a:p>
        </p:txBody>
      </p:sp>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559802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t>10</a:t>
            </a:fld>
            <a:endParaRPr lang="en-US" sz="1400" b="1">
              <a:solidFill>
                <a:schemeClr val="bg1"/>
              </a:solidFill>
              <a:latin typeface="Open Sans ExtraBold"/>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613BA12B-0FEF-4ABB-890B-4DBB09D7E127}"/>
              </a:ext>
            </a:extLst>
          </p:cNvPr>
          <p:cNvSpPr/>
          <p:nvPr/>
        </p:nvSpPr>
        <p:spPr>
          <a:xfrm>
            <a:off x="887215" y="1411390"/>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15.2.2 Flexibilité en 2036</a:t>
            </a:r>
          </a:p>
        </p:txBody>
      </p:sp>
      <p:sp>
        <p:nvSpPr>
          <p:cNvPr id="3" name="Title 10">
            <a:extLst>
              <a:ext uri="{FF2B5EF4-FFF2-40B4-BE49-F238E27FC236}">
                <a16:creationId xmlns:a16="http://schemas.microsoft.com/office/drawing/2014/main" id="{D11CE719-EC0B-4155-BC83-A4588A332E41}"/>
              </a:ext>
            </a:extLst>
          </p:cNvPr>
          <p:cNvSpPr txBox="1">
            <a:spLocks/>
          </p:cNvSpPr>
          <p:nvPr/>
        </p:nvSpPr>
        <p:spPr>
          <a:xfrm>
            <a:off x="887215" y="582419"/>
            <a:ext cx="7651304" cy="7985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15.2 Analyse des </a:t>
            </a:r>
            <a:r>
              <a:rPr lang="en-GB" sz="4400" dirty="0" err="1">
                <a:latin typeface="Open Sans"/>
                <a:ea typeface="Open Sans" panose="020B0606030504020204" pitchFamily="34" charset="0"/>
                <a:cs typeface="Open Sans" panose="020B0606030504020204" pitchFamily="34" charset="0"/>
                <a:sym typeface="Bodoni SvtyTwo ITC TT-Book"/>
              </a:rPr>
              <a:t>scénarios</a:t>
            </a:r>
            <a:endParaRPr lang="en-GB" sz="4400" dirty="0">
              <a:latin typeface="Open Sans"/>
              <a:ea typeface="Open Sans" panose="020B0606030504020204" pitchFamily="34" charset="0"/>
              <a:cs typeface="Open Sans" panose="020B0606030504020204" pitchFamily="34" charset="0"/>
              <a:sym typeface="Bodoni SvtyTwo ITC TT-Book"/>
            </a:endParaRPr>
          </a:p>
        </p:txBody>
      </p:sp>
      <p:pic>
        <p:nvPicPr>
          <p:cNvPr id="10" name="Picture 9" descr="Table&#10;&#10;Description automatically generated">
            <a:extLst>
              <a:ext uri="{FF2B5EF4-FFF2-40B4-BE49-F238E27FC236}">
                <a16:creationId xmlns:a16="http://schemas.microsoft.com/office/drawing/2014/main" id="{2BE664DC-650C-754D-8B64-11A1A1641D3B}"/>
              </a:ext>
            </a:extLst>
          </p:cNvPr>
          <p:cNvPicPr>
            <a:picLocks noChangeAspect="1"/>
          </p:cNvPicPr>
          <p:nvPr/>
        </p:nvPicPr>
        <p:blipFill>
          <a:blip r:embed="rId4"/>
          <a:stretch>
            <a:fillRect/>
          </a:stretch>
        </p:blipFill>
        <p:spPr>
          <a:xfrm>
            <a:off x="1470787" y="2346308"/>
            <a:ext cx="9250426" cy="1778928"/>
          </a:xfrm>
          <a:prstGeom prst="rect">
            <a:avLst/>
          </a:prstGeom>
        </p:spPr>
      </p:pic>
      <p:sp>
        <p:nvSpPr>
          <p:cNvPr id="11" name="TextBox 10">
            <a:extLst>
              <a:ext uri="{FF2B5EF4-FFF2-40B4-BE49-F238E27FC236}">
                <a16:creationId xmlns:a16="http://schemas.microsoft.com/office/drawing/2014/main" id="{5FA7F000-BB3B-2544-A94F-E1331C255167}"/>
              </a:ext>
            </a:extLst>
          </p:cNvPr>
          <p:cNvSpPr txBox="1"/>
          <p:nvPr/>
        </p:nvSpPr>
        <p:spPr>
          <a:xfrm>
            <a:off x="2499548" y="4163638"/>
            <a:ext cx="7192903" cy="646331"/>
          </a:xfrm>
          <a:prstGeom prst="rect">
            <a:avLst/>
          </a:prstGeom>
          <a:noFill/>
        </p:spPr>
        <p:txBody>
          <a:bodyPr wrap="square" rtlCol="0">
            <a:spAutoFit/>
          </a:bodyPr>
          <a:lstStyle/>
          <a:p>
            <a:pPr algn="ctr"/>
            <a:r>
              <a:rPr lang="en-US" dirty="0" err="1"/>
              <a:t>Principaux</a:t>
            </a:r>
            <a:r>
              <a:rPr lang="en-US" dirty="0"/>
              <a:t> </a:t>
            </a:r>
            <a:r>
              <a:rPr lang="en-US" dirty="0" err="1"/>
              <a:t>indicateurs</a:t>
            </a:r>
            <a:r>
              <a:rPr lang="en-US" dirty="0"/>
              <a:t> de </a:t>
            </a:r>
            <a:r>
              <a:rPr lang="en-US" dirty="0" err="1"/>
              <a:t>flexibilité</a:t>
            </a:r>
            <a:r>
              <a:rPr lang="en-US" dirty="0"/>
              <a:t> du </a:t>
            </a:r>
            <a:r>
              <a:rPr lang="en-US" dirty="0" err="1"/>
              <a:t>système</a:t>
            </a:r>
            <a:r>
              <a:rPr lang="en-US" dirty="0"/>
              <a:t> </a:t>
            </a:r>
            <a:r>
              <a:rPr lang="en-US" dirty="0" err="1"/>
              <a:t>électrique</a:t>
            </a:r>
            <a:r>
              <a:rPr lang="en-US" dirty="0"/>
              <a:t> </a:t>
            </a:r>
            <a:r>
              <a:rPr lang="en-US" dirty="0" err="1"/>
              <a:t>thaïlandais</a:t>
            </a:r>
            <a:endParaRPr lang="en-US" dirty="0"/>
          </a:p>
          <a:p>
            <a:pPr algn="ctr"/>
            <a:r>
              <a:rPr lang="en-US" dirty="0"/>
              <a:t>pour les </a:t>
            </a:r>
            <a:r>
              <a:rPr lang="en-US" dirty="0" err="1"/>
              <a:t>scénarios</a:t>
            </a:r>
            <a:r>
              <a:rPr lang="en-US" dirty="0"/>
              <a:t> (1) de </a:t>
            </a:r>
            <a:r>
              <a:rPr lang="en-US" dirty="0" err="1"/>
              <a:t>référence</a:t>
            </a:r>
            <a:r>
              <a:rPr lang="en-US" dirty="0"/>
              <a:t> 2036 et (2) </a:t>
            </a:r>
            <a:r>
              <a:rPr lang="en-US" dirty="0" err="1"/>
              <a:t>REmap</a:t>
            </a:r>
            <a:r>
              <a:rPr lang="en-US" dirty="0"/>
              <a:t> (IRENA, 2019) [1]</a:t>
            </a:r>
          </a:p>
        </p:txBody>
      </p:sp>
    </p:spTree>
    <p:extLst>
      <p:ext uri="{BB962C8B-B14F-4D97-AF65-F5344CB8AC3E}">
        <p14:creationId xmlns:p14="http://schemas.microsoft.com/office/powerpoint/2010/main" val="587726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Open Sans ExtraBold"/>
                <a:ea typeface="Open Sans ExtraBold" panose="020B0606030504020204" pitchFamily="34" charset="0"/>
                <a:cs typeface="Open Sans ExtraBold" panose="020B0606030504020204" pitchFamily="34" charset="0"/>
              </a:rPr>
              <a:t>11</a:t>
            </a:r>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5F3B2F5C-3EEC-46B5-82C9-37BD0B5A8ABA}"/>
              </a:ext>
            </a:extLst>
          </p:cNvPr>
          <p:cNvSpPr/>
          <p:nvPr/>
        </p:nvSpPr>
        <p:spPr>
          <a:xfrm>
            <a:off x="968751" y="1411390"/>
            <a:ext cx="6806558"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15.2.3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Évaluation</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des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investissements</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additionnels</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3" name="Title 10">
            <a:extLst>
              <a:ext uri="{FF2B5EF4-FFF2-40B4-BE49-F238E27FC236}">
                <a16:creationId xmlns:a16="http://schemas.microsoft.com/office/drawing/2014/main" id="{E9C8CFDD-47C6-4FD9-A290-8AE79F0FCF01}"/>
              </a:ext>
            </a:extLst>
          </p:cNvPr>
          <p:cNvSpPr txBox="1">
            <a:spLocks/>
          </p:cNvSpPr>
          <p:nvPr/>
        </p:nvSpPr>
        <p:spPr>
          <a:xfrm>
            <a:off x="887215" y="11897"/>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15.2 Analyse des </a:t>
            </a:r>
            <a:r>
              <a:rPr lang="en-GB" sz="4400" dirty="0" err="1">
                <a:latin typeface="Open Sans"/>
                <a:ea typeface="Open Sans" panose="020B0606030504020204" pitchFamily="34" charset="0"/>
                <a:cs typeface="Open Sans" panose="020B0606030504020204" pitchFamily="34" charset="0"/>
                <a:sym typeface="Bodoni SvtyTwo ITC TT-Book"/>
              </a:rPr>
              <a:t>scénarios</a:t>
            </a:r>
            <a:endParaRPr lang="en-GB" sz="4400" dirty="0">
              <a:latin typeface="Open Sans"/>
              <a:ea typeface="Open Sans" panose="020B0606030504020204" pitchFamily="34" charset="0"/>
              <a:cs typeface="Open Sans" panose="020B0606030504020204" pitchFamily="34" charset="0"/>
              <a:sym typeface="Bodoni SvtyTwo ITC TT-Book"/>
            </a:endParaRPr>
          </a:p>
        </p:txBody>
      </p:sp>
      <p:pic>
        <p:nvPicPr>
          <p:cNvPr id="10" name="Picture 9" descr="Graphical user interface, chart&#10;&#10;Description automatically generated">
            <a:extLst>
              <a:ext uri="{FF2B5EF4-FFF2-40B4-BE49-F238E27FC236}">
                <a16:creationId xmlns:a16="http://schemas.microsoft.com/office/drawing/2014/main" id="{93584BCF-B5BE-A34C-8CBF-08574222F439}"/>
              </a:ext>
            </a:extLst>
          </p:cNvPr>
          <p:cNvPicPr>
            <a:picLocks noChangeAspect="1"/>
          </p:cNvPicPr>
          <p:nvPr/>
        </p:nvPicPr>
        <p:blipFill>
          <a:blip r:embed="rId4"/>
          <a:stretch>
            <a:fillRect/>
          </a:stretch>
        </p:blipFill>
        <p:spPr>
          <a:xfrm>
            <a:off x="1453211" y="2067440"/>
            <a:ext cx="9285577" cy="3317499"/>
          </a:xfrm>
          <a:prstGeom prst="rect">
            <a:avLst/>
          </a:prstGeom>
        </p:spPr>
      </p:pic>
      <p:sp>
        <p:nvSpPr>
          <p:cNvPr id="11" name="TextBox 10">
            <a:extLst>
              <a:ext uri="{FF2B5EF4-FFF2-40B4-BE49-F238E27FC236}">
                <a16:creationId xmlns:a16="http://schemas.microsoft.com/office/drawing/2014/main" id="{CC1C6A08-C739-A94D-BDF7-EC56277C2C05}"/>
              </a:ext>
            </a:extLst>
          </p:cNvPr>
          <p:cNvSpPr txBox="1"/>
          <p:nvPr/>
        </p:nvSpPr>
        <p:spPr>
          <a:xfrm>
            <a:off x="861973" y="5372661"/>
            <a:ext cx="10304979" cy="646331"/>
          </a:xfrm>
          <a:prstGeom prst="rect">
            <a:avLst/>
          </a:prstGeom>
          <a:noFill/>
        </p:spPr>
        <p:txBody>
          <a:bodyPr wrap="square" rtlCol="0">
            <a:spAutoFit/>
          </a:bodyPr>
          <a:lstStyle/>
          <a:p>
            <a:pPr algn="ctr"/>
            <a:r>
              <a:rPr lang="en-US" dirty="0"/>
              <a:t>Des </a:t>
            </a:r>
            <a:r>
              <a:rPr lang="en-US" dirty="0" err="1"/>
              <a:t>investissements</a:t>
            </a:r>
            <a:r>
              <a:rPr lang="en-US" dirty="0"/>
              <a:t> </a:t>
            </a:r>
            <a:r>
              <a:rPr lang="en-US" dirty="0" err="1"/>
              <a:t>additionnels</a:t>
            </a:r>
            <a:r>
              <a:rPr lang="en-US" dirty="0"/>
              <a:t> dans </a:t>
            </a:r>
            <a:r>
              <a:rPr lang="en-US" dirty="0" err="1"/>
              <a:t>l'éolien</a:t>
            </a:r>
            <a:r>
              <a:rPr lang="en-US" dirty="0"/>
              <a:t> et le </a:t>
            </a:r>
            <a:r>
              <a:rPr lang="en-US" dirty="0" err="1"/>
              <a:t>solaire</a:t>
            </a:r>
            <a:r>
              <a:rPr lang="en-US" dirty="0"/>
              <a:t> </a:t>
            </a:r>
            <a:r>
              <a:rPr lang="en-US" dirty="0" err="1"/>
              <a:t>pourraient</a:t>
            </a:r>
            <a:r>
              <a:rPr lang="en-US" dirty="0"/>
              <a:t> </a:t>
            </a:r>
            <a:r>
              <a:rPr lang="en-US" dirty="0" err="1"/>
              <a:t>permettre</a:t>
            </a:r>
            <a:r>
              <a:rPr lang="en-US" dirty="0"/>
              <a:t> à la </a:t>
            </a:r>
            <a:r>
              <a:rPr lang="en-US" dirty="0" err="1"/>
              <a:t>Thaïlande</a:t>
            </a:r>
            <a:endParaRPr lang="en-US" dirty="0"/>
          </a:p>
          <a:p>
            <a:pPr algn="ctr"/>
            <a:r>
              <a:rPr lang="en-US" dirty="0" err="1"/>
              <a:t>d'économiser</a:t>
            </a:r>
            <a:r>
              <a:rPr lang="en-US" dirty="0"/>
              <a:t> plus de </a:t>
            </a:r>
            <a:r>
              <a:rPr lang="en-US" b="1" dirty="0"/>
              <a:t>2 000 millions USD par </a:t>
            </a:r>
            <a:r>
              <a:rPr lang="en-US" b="1" dirty="0" err="1"/>
              <a:t>année</a:t>
            </a:r>
            <a:r>
              <a:rPr lang="en-US" dirty="0"/>
              <a:t>, (</a:t>
            </a:r>
            <a:r>
              <a:rPr lang="en-US" dirty="0" err="1"/>
              <a:t>incluant</a:t>
            </a:r>
            <a:r>
              <a:rPr lang="en-US" dirty="0"/>
              <a:t> les </a:t>
            </a:r>
            <a:r>
              <a:rPr lang="en-US" dirty="0" err="1"/>
              <a:t>coûts</a:t>
            </a:r>
            <a:r>
              <a:rPr lang="en-US" dirty="0"/>
              <a:t> </a:t>
            </a:r>
            <a:r>
              <a:rPr lang="en-US" dirty="0" err="1"/>
              <a:t>d'investissement</a:t>
            </a:r>
            <a:r>
              <a:rPr lang="en-US" dirty="0"/>
              <a:t> (IRENA, 2019) [1]</a:t>
            </a:r>
          </a:p>
        </p:txBody>
      </p:sp>
    </p:spTree>
    <p:extLst>
      <p:ext uri="{BB962C8B-B14F-4D97-AF65-F5344CB8AC3E}">
        <p14:creationId xmlns:p14="http://schemas.microsoft.com/office/powerpoint/2010/main" val="114964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2265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Open Sans ExtraBold"/>
                <a:ea typeface="Open Sans ExtraBold" panose="020B0606030504020204" pitchFamily="34" charset="0"/>
                <a:cs typeface="Open Sans ExtraBold" panose="020B0606030504020204" pitchFamily="34" charset="0"/>
              </a:rPr>
              <a:t>12</a:t>
            </a:r>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 name="Title 10">
            <a:extLst>
              <a:ext uri="{FF2B5EF4-FFF2-40B4-BE49-F238E27FC236}">
                <a16:creationId xmlns:a16="http://schemas.microsoft.com/office/drawing/2014/main" id="{EA2D3ED2-314B-4216-BEA0-3D1EF64B3DF6}"/>
              </a:ext>
            </a:extLst>
          </p:cNvPr>
          <p:cNvSpPr txBox="1">
            <a:spLocks/>
          </p:cNvSpPr>
          <p:nvPr/>
        </p:nvSpPr>
        <p:spPr>
          <a:xfrm>
            <a:off x="891882" y="-1"/>
            <a:ext cx="7651304" cy="7341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15.2 Analyse des </a:t>
            </a:r>
            <a:r>
              <a:rPr lang="en-GB" sz="4400" dirty="0" err="1">
                <a:latin typeface="Open Sans"/>
                <a:ea typeface="Open Sans" panose="020B0606030504020204" pitchFamily="34" charset="0"/>
                <a:cs typeface="Open Sans" panose="020B0606030504020204" pitchFamily="34" charset="0"/>
                <a:sym typeface="Bodoni SvtyTwo ITC TT-Book"/>
              </a:rPr>
              <a:t>scénarios</a:t>
            </a:r>
            <a:endParaRPr lang="en-GB" sz="4400" dirty="0">
              <a:latin typeface="Open Sans"/>
              <a:ea typeface="Open Sans" panose="020B0606030504020204" pitchFamily="34" charset="0"/>
              <a:cs typeface="Open Sans" panose="020B0606030504020204" pitchFamily="34" charset="0"/>
              <a:sym typeface="Bodoni SvtyTwo ITC TT-Book"/>
            </a:endParaRPr>
          </a:p>
        </p:txBody>
      </p:sp>
      <p:sp>
        <p:nvSpPr>
          <p:cNvPr id="9" name="Content Placeholder 8">
            <a:extLst>
              <a:ext uri="{FF2B5EF4-FFF2-40B4-BE49-F238E27FC236}">
                <a16:creationId xmlns:a16="http://schemas.microsoft.com/office/drawing/2014/main" id="{CE15C7A2-6B03-CE47-A167-DBD1FEDCD511}"/>
              </a:ext>
            </a:extLst>
          </p:cNvPr>
          <p:cNvSpPr>
            <a:spLocks noGrp="1"/>
          </p:cNvSpPr>
          <p:nvPr>
            <p:ph idx="1"/>
          </p:nvPr>
        </p:nvSpPr>
        <p:spPr>
          <a:xfrm>
            <a:off x="789859" y="1711219"/>
            <a:ext cx="5511458" cy="3658699"/>
          </a:xfrm>
        </p:spPr>
        <p:txBody>
          <a:bodyPr vert="horz" lIns="91440" tIns="45720" rIns="91440" bIns="45720" rtlCol="0" anchor="t">
            <a:normAutofit fontScale="92500" lnSpcReduction="20000"/>
          </a:bodyPr>
          <a:lstStyle/>
          <a:p>
            <a:r>
              <a:rPr lang="en-US" sz="2000" dirty="0">
                <a:latin typeface="Open Sans"/>
                <a:ea typeface="Open Sans" panose="020B0606030504020204" pitchFamily="34" charset="0"/>
                <a:cs typeface="Open Sans" panose="020B0606030504020204" pitchFamily="34" charset="0"/>
              </a:rPr>
              <a:t>Lors de la préparation des </a:t>
            </a:r>
            <a:r>
              <a:rPr lang="en-US" sz="2000" dirty="0" err="1">
                <a:latin typeface="Open Sans"/>
                <a:ea typeface="Open Sans" panose="020B0606030504020204" pitchFamily="34" charset="0"/>
                <a:cs typeface="Open Sans" panose="020B0606030504020204" pitchFamily="34" charset="0"/>
              </a:rPr>
              <a:t>fichiers</a:t>
            </a:r>
            <a:r>
              <a:rPr lang="en-US" sz="2000" dirty="0">
                <a:latin typeface="Open Sans"/>
                <a:ea typeface="Open Sans" panose="020B0606030504020204" pitchFamily="34" charset="0"/>
                <a:cs typeface="Open Sans" panose="020B0606030504020204" pitchFamily="34" charset="0"/>
              </a:rPr>
              <a:t> de données, les </a:t>
            </a:r>
            <a:r>
              <a:rPr lang="en-US" sz="2000" dirty="0" err="1">
                <a:latin typeface="Open Sans"/>
                <a:ea typeface="Open Sans" panose="020B0606030504020204" pitchFamily="34" charset="0"/>
                <a:cs typeface="Open Sans" panose="020B0606030504020204" pitchFamily="34" charset="0"/>
              </a:rPr>
              <a:t>modélisateurs</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doivent</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créer</a:t>
            </a:r>
            <a:r>
              <a:rPr lang="en-US" sz="2000" dirty="0">
                <a:latin typeface="Open Sans"/>
                <a:ea typeface="Open Sans" panose="020B0606030504020204" pitchFamily="34" charset="0"/>
                <a:cs typeface="Open Sans" panose="020B0606030504020204" pitchFamily="34" charset="0"/>
              </a:rPr>
              <a:t> la structure de </a:t>
            </a:r>
            <a:r>
              <a:rPr lang="en-US" sz="2000" dirty="0" err="1">
                <a:latin typeface="Open Sans"/>
                <a:ea typeface="Open Sans" panose="020B0606030504020204" pitchFamily="34" charset="0"/>
                <a:cs typeface="Open Sans" panose="020B0606030504020204" pitchFamily="34" charset="0"/>
              </a:rPr>
              <a:t>leur</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modèle</a:t>
            </a:r>
            <a:r>
              <a:rPr lang="en-US" sz="2000" dirty="0">
                <a:latin typeface="Open Sans"/>
                <a:ea typeface="Open Sans" panose="020B0606030504020204" pitchFamily="34" charset="0"/>
                <a:cs typeface="Open Sans" panose="020B0606030504020204" pitchFamily="34" charset="0"/>
              </a:rPr>
              <a:t>:</a:t>
            </a:r>
          </a:p>
          <a:p>
            <a:pPr lvl="1"/>
            <a:r>
              <a:rPr lang="en-US" sz="2000" dirty="0">
                <a:latin typeface="Open Sans"/>
                <a:ea typeface="Open Sans" panose="020B0606030504020204" pitchFamily="34" charset="0"/>
                <a:cs typeface="Open Sans" panose="020B0606030504020204" pitchFamily="34" charset="0"/>
              </a:rPr>
              <a:t>Nombre de nœuds</a:t>
            </a:r>
          </a:p>
          <a:p>
            <a:pPr lvl="1"/>
            <a:r>
              <a:rPr lang="en-US" sz="2000" dirty="0">
                <a:latin typeface="Open Sans"/>
                <a:ea typeface="Open Sans" panose="020B0606030504020204" pitchFamily="34" charset="0"/>
                <a:cs typeface="Open Sans" panose="020B0606030504020204" pitchFamily="34" charset="0"/>
              </a:rPr>
              <a:t>Technologies modélisées, etc.</a:t>
            </a:r>
            <a:endParaRPr lang="en-US" sz="2000" dirty="0">
              <a:latin typeface="Open Sans" panose="020B0606030504020204" pitchFamily="34" charset="0"/>
              <a:ea typeface="Open Sans" panose="020B0606030504020204" pitchFamily="34" charset="0"/>
              <a:cs typeface="Open Sans" panose="020B0606030504020204" pitchFamily="34" charset="0"/>
            </a:endParaRPr>
          </a:p>
          <a:p>
            <a:r>
              <a:rPr lang="en-US" sz="2000" dirty="0">
                <a:latin typeface="Open Sans" panose="020B0606030504020204" pitchFamily="34" charset="0"/>
                <a:ea typeface="Open Sans" panose="020B0606030504020204" pitchFamily="34" charset="0"/>
                <a:cs typeface="Open Sans" panose="020B0606030504020204" pitchFamily="34" charset="0"/>
              </a:rPr>
              <a:t>Le degré de </a:t>
            </a:r>
            <a:r>
              <a:rPr lang="en-US" sz="2000" dirty="0" err="1">
                <a:latin typeface="Open Sans" panose="020B0606030504020204" pitchFamily="34" charset="0"/>
                <a:ea typeface="Open Sans" panose="020B0606030504020204" pitchFamily="34" charset="0"/>
                <a:cs typeface="Open Sans" panose="020B0606030504020204" pitchFamily="34" charset="0"/>
              </a:rPr>
              <a:t>détail</a:t>
            </a:r>
            <a:r>
              <a:rPr lang="en-US" sz="2000" dirty="0">
                <a:latin typeface="Open Sans" panose="020B0606030504020204" pitchFamily="34" charset="0"/>
                <a:ea typeface="Open Sans" panose="020B0606030504020204" pitchFamily="34" charset="0"/>
                <a:cs typeface="Open Sans" panose="020B0606030504020204" pitchFamily="34" charset="0"/>
              </a:rPr>
              <a:t> influence la </a:t>
            </a:r>
            <a:r>
              <a:rPr lang="en-US" sz="2000" dirty="0" err="1">
                <a:latin typeface="Open Sans" panose="020B0606030504020204" pitchFamily="34" charset="0"/>
                <a:ea typeface="Open Sans" panose="020B0606030504020204" pitchFamily="34" charset="0"/>
                <a:cs typeface="Open Sans" panose="020B0606030504020204" pitchFamily="34" charset="0"/>
              </a:rPr>
              <a:t>quantité</a:t>
            </a:r>
            <a:r>
              <a:rPr lang="en-US" sz="2000" dirty="0">
                <a:latin typeface="Open Sans" panose="020B0606030504020204" pitchFamily="34" charset="0"/>
                <a:ea typeface="Open Sans" panose="020B0606030504020204" pitchFamily="34" charset="0"/>
                <a:cs typeface="Open Sans" panose="020B0606030504020204" pitchFamily="34" charset="0"/>
              </a:rPr>
              <a:t> de données requises. Par exemple, les modèles à plusieurs nœuds nécessitent beaucoup plus de données qu'un modèle à un seul nœud.</a:t>
            </a:r>
          </a:p>
          <a:p>
            <a:r>
              <a:rPr lang="en-US" sz="2000" dirty="0">
                <a:latin typeface="Open Sans"/>
                <a:ea typeface="Open Sans" panose="020B0606030504020204" pitchFamily="34" charset="0"/>
                <a:cs typeface="Open Sans" panose="020B0606030504020204" pitchFamily="34" charset="0"/>
              </a:rPr>
              <a:t>Les données </a:t>
            </a:r>
            <a:r>
              <a:rPr lang="en-US" sz="2000" dirty="0" err="1">
                <a:latin typeface="Open Sans"/>
                <a:ea typeface="Open Sans" panose="020B0606030504020204" pitchFamily="34" charset="0"/>
                <a:cs typeface="Open Sans" panose="020B0606030504020204" pitchFamily="34" charset="0"/>
              </a:rPr>
              <a:t>requises</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sont</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indiquées</a:t>
            </a:r>
            <a:r>
              <a:rPr lang="en-US" sz="2000" dirty="0">
                <a:latin typeface="Open Sans"/>
                <a:ea typeface="Open Sans" panose="020B0606030504020204" pitchFamily="34" charset="0"/>
                <a:cs typeface="Open Sans" panose="020B0606030504020204" pitchFamily="34" charset="0"/>
              </a:rPr>
              <a:t> dans le tableau de droite.</a:t>
            </a:r>
          </a:p>
          <a:p>
            <a:pPr lvl="1"/>
            <a:r>
              <a:rPr lang="en-US" sz="2000" dirty="0">
                <a:latin typeface="Open Sans"/>
                <a:ea typeface="Open Sans" panose="020B0606030504020204" pitchFamily="34" charset="0"/>
                <a:cs typeface="Open Sans" panose="020B0606030504020204" pitchFamily="34" charset="0"/>
              </a:rPr>
              <a:t>Il faut </a:t>
            </a:r>
            <a:r>
              <a:rPr lang="en-US" sz="2000" dirty="0" err="1">
                <a:latin typeface="Open Sans"/>
                <a:ea typeface="Open Sans" panose="020B0606030504020204" pitchFamily="34" charset="0"/>
                <a:cs typeface="Open Sans" panose="020B0606030504020204" pitchFamily="34" charset="0"/>
              </a:rPr>
              <a:t>obtenir</a:t>
            </a:r>
            <a:r>
              <a:rPr lang="en-US" sz="2000" dirty="0">
                <a:latin typeface="Open Sans"/>
                <a:ea typeface="Open Sans" panose="020B0606030504020204" pitchFamily="34" charset="0"/>
                <a:cs typeface="Open Sans" panose="020B0606030504020204" pitchFamily="34" charset="0"/>
              </a:rPr>
              <a:t> les données pour l'année de </a:t>
            </a:r>
            <a:r>
              <a:rPr lang="en-US" sz="2000" dirty="0" err="1">
                <a:latin typeface="Open Sans"/>
                <a:ea typeface="Open Sans" panose="020B0606030504020204" pitchFamily="34" charset="0"/>
                <a:cs typeface="Open Sans" panose="020B0606030504020204" pitchFamily="34" charset="0"/>
              </a:rPr>
              <a:t>référence</a:t>
            </a:r>
            <a:r>
              <a:rPr lang="en-US" sz="2000" dirty="0">
                <a:latin typeface="Open Sans"/>
                <a:ea typeface="Open Sans" panose="020B0606030504020204" pitchFamily="34" charset="0"/>
                <a:cs typeface="Open Sans" panose="020B0606030504020204" pitchFamily="34" charset="0"/>
              </a:rPr>
              <a:t> et determiner </a:t>
            </a:r>
            <a:r>
              <a:rPr lang="en-US" sz="2000" dirty="0" err="1">
                <a:latin typeface="Open Sans"/>
                <a:ea typeface="Open Sans" panose="020B0606030504020204" pitchFamily="34" charset="0"/>
                <a:cs typeface="Open Sans" panose="020B0606030504020204" pitchFamily="34" charset="0"/>
              </a:rPr>
              <a:t>celles</a:t>
            </a:r>
            <a:r>
              <a:rPr lang="en-US" sz="2000" dirty="0">
                <a:latin typeface="Open Sans"/>
                <a:ea typeface="Open Sans" panose="020B0606030504020204" pitchFamily="34" charset="0"/>
                <a:cs typeface="Open Sans" panose="020B0606030504020204" pitchFamily="34" charset="0"/>
              </a:rPr>
              <a:t> de </a:t>
            </a:r>
            <a:r>
              <a:rPr lang="en-US" sz="2000" dirty="0" err="1">
                <a:latin typeface="Open Sans"/>
                <a:ea typeface="Open Sans" panose="020B0606030504020204" pitchFamily="34" charset="0"/>
                <a:cs typeface="Open Sans" panose="020B0606030504020204" pitchFamily="34" charset="0"/>
              </a:rPr>
              <a:t>toutes</a:t>
            </a:r>
            <a:r>
              <a:rPr lang="en-US" sz="2000" dirty="0">
                <a:latin typeface="Open Sans"/>
                <a:ea typeface="Open Sans" panose="020B0606030504020204" pitchFamily="34" charset="0"/>
                <a:cs typeface="Open Sans" panose="020B0606030504020204" pitchFamily="34" charset="0"/>
              </a:rPr>
              <a:t> les années suivantes.</a:t>
            </a:r>
          </a:p>
        </p:txBody>
      </p:sp>
      <p:pic>
        <p:nvPicPr>
          <p:cNvPr id="10" name="Picture 9" descr="Graphical user interface, text, application&#10;&#10;Description automatically generated">
            <a:extLst>
              <a:ext uri="{FF2B5EF4-FFF2-40B4-BE49-F238E27FC236}">
                <a16:creationId xmlns:a16="http://schemas.microsoft.com/office/drawing/2014/main" id="{5CBD4734-BCE4-8E42-98F3-C782DEBACC68}"/>
              </a:ext>
            </a:extLst>
          </p:cNvPr>
          <p:cNvPicPr>
            <a:picLocks noChangeAspect="1"/>
          </p:cNvPicPr>
          <p:nvPr/>
        </p:nvPicPr>
        <p:blipFill>
          <a:blip r:embed="rId4"/>
          <a:stretch>
            <a:fillRect/>
          </a:stretch>
        </p:blipFill>
        <p:spPr>
          <a:xfrm>
            <a:off x="6534741" y="1384436"/>
            <a:ext cx="4851828" cy="4431336"/>
          </a:xfrm>
          <a:prstGeom prst="rect">
            <a:avLst/>
          </a:prstGeom>
        </p:spPr>
      </p:pic>
      <p:sp>
        <p:nvSpPr>
          <p:cNvPr id="11" name="TextBox 10">
            <a:extLst>
              <a:ext uri="{FF2B5EF4-FFF2-40B4-BE49-F238E27FC236}">
                <a16:creationId xmlns:a16="http://schemas.microsoft.com/office/drawing/2014/main" id="{9FB3E44E-CEAF-BB49-B13E-C3D10D7F057D}"/>
              </a:ext>
            </a:extLst>
          </p:cNvPr>
          <p:cNvSpPr txBox="1"/>
          <p:nvPr/>
        </p:nvSpPr>
        <p:spPr>
          <a:xfrm>
            <a:off x="6855075" y="5760584"/>
            <a:ext cx="4518915" cy="584775"/>
          </a:xfrm>
          <a:prstGeom prst="rect">
            <a:avLst/>
          </a:prstGeom>
          <a:noFill/>
        </p:spPr>
        <p:txBody>
          <a:bodyPr wrap="square" rtlCol="0">
            <a:spAutoFit/>
          </a:bodyPr>
          <a:lstStyle/>
          <a:p>
            <a:pPr algn="ctr"/>
            <a:r>
              <a:rPr lang="en-US" sz="1600" dirty="0"/>
              <a:t>Résumé des données </a:t>
            </a:r>
            <a:r>
              <a:rPr lang="en-US" sz="1600" dirty="0" err="1"/>
              <a:t>nécessaires</a:t>
            </a:r>
            <a:r>
              <a:rPr lang="en-US" sz="1600" dirty="0"/>
              <a:t> </a:t>
            </a:r>
          </a:p>
          <a:p>
            <a:pPr algn="ctr"/>
            <a:r>
              <a:rPr lang="en-US" sz="1600" dirty="0"/>
              <a:t>pour </a:t>
            </a:r>
            <a:r>
              <a:rPr lang="en-US" sz="1600" dirty="0" err="1"/>
              <a:t>une</a:t>
            </a:r>
            <a:r>
              <a:rPr lang="en-US" sz="1600" dirty="0"/>
              <a:t> étude de </a:t>
            </a:r>
            <a:r>
              <a:rPr lang="en-US" sz="1600" dirty="0" err="1"/>
              <a:t>cas</a:t>
            </a:r>
            <a:r>
              <a:rPr lang="en-US" sz="1600" dirty="0"/>
              <a:t> </a:t>
            </a:r>
            <a:r>
              <a:rPr lang="en-US" sz="1600" dirty="0" err="1"/>
              <a:t>FlexTool</a:t>
            </a:r>
            <a:r>
              <a:rPr lang="en-US" sz="1600" dirty="0"/>
              <a:t> (IRENA, 2020) [2]</a:t>
            </a:r>
          </a:p>
        </p:txBody>
      </p:sp>
      <p:sp>
        <p:nvSpPr>
          <p:cNvPr id="7" name="Rectangle 6">
            <a:extLst>
              <a:ext uri="{FF2B5EF4-FFF2-40B4-BE49-F238E27FC236}">
                <a16:creationId xmlns:a16="http://schemas.microsoft.com/office/drawing/2014/main" id="{D27B8A2F-89C1-D9A5-66B1-FC669207175C}"/>
              </a:ext>
            </a:extLst>
          </p:cNvPr>
          <p:cNvSpPr/>
          <p:nvPr/>
        </p:nvSpPr>
        <p:spPr>
          <a:xfrm>
            <a:off x="943966" y="842173"/>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15.2.5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Préparer</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votre</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propre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fichier</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de données</a:t>
            </a:r>
          </a:p>
        </p:txBody>
      </p:sp>
    </p:spTree>
    <p:extLst>
      <p:ext uri="{BB962C8B-B14F-4D97-AF65-F5344CB8AC3E}">
        <p14:creationId xmlns:p14="http://schemas.microsoft.com/office/powerpoint/2010/main" val="3720167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t>13</a:t>
            </a:fld>
            <a:endParaRPr lang="en-US" sz="1400" b="1">
              <a:solidFill>
                <a:schemeClr val="bg1"/>
              </a:solidFill>
              <a:latin typeface="Open Sans ExtraBold"/>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28CDE5CA-C3C5-43BA-974E-1857E9FDEFE0}"/>
              </a:ext>
            </a:extLst>
          </p:cNvPr>
          <p:cNvSpPr/>
          <p:nvPr/>
        </p:nvSpPr>
        <p:spPr>
          <a:xfrm>
            <a:off x="920669" y="934674"/>
            <a:ext cx="4117267"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15.2.5 Analyse de la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sensibilité</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3" name="Title 10">
            <a:extLst>
              <a:ext uri="{FF2B5EF4-FFF2-40B4-BE49-F238E27FC236}">
                <a16:creationId xmlns:a16="http://schemas.microsoft.com/office/drawing/2014/main" id="{B893F1BA-AED6-4C2A-B32B-63CB6F0C7F9A}"/>
              </a:ext>
            </a:extLst>
          </p:cNvPr>
          <p:cNvSpPr txBox="1">
            <a:spLocks/>
          </p:cNvSpPr>
          <p:nvPr/>
        </p:nvSpPr>
        <p:spPr>
          <a:xfrm>
            <a:off x="834483" y="51503"/>
            <a:ext cx="7651304" cy="7678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15.2 Analyse des </a:t>
            </a:r>
            <a:r>
              <a:rPr lang="en-GB" sz="4400" dirty="0" err="1">
                <a:latin typeface="Open Sans"/>
                <a:ea typeface="Open Sans" panose="020B0606030504020204" pitchFamily="34" charset="0"/>
                <a:cs typeface="Open Sans" panose="020B0606030504020204" pitchFamily="34" charset="0"/>
                <a:sym typeface="Bodoni SvtyTwo ITC TT-Book"/>
              </a:rPr>
              <a:t>scénarios</a:t>
            </a:r>
            <a:endParaRPr lang="en-GB" sz="4400" dirty="0">
              <a:latin typeface="Open Sans"/>
              <a:ea typeface="Open Sans" panose="020B0606030504020204" pitchFamily="34" charset="0"/>
              <a:cs typeface="Open Sans" panose="020B0606030504020204" pitchFamily="34" charset="0"/>
              <a:sym typeface="Bodoni SvtyTwo ITC TT-Book"/>
            </a:endParaRPr>
          </a:p>
        </p:txBody>
      </p:sp>
      <p:sp>
        <p:nvSpPr>
          <p:cNvPr id="9" name="Content Placeholder 8">
            <a:extLst>
              <a:ext uri="{FF2B5EF4-FFF2-40B4-BE49-F238E27FC236}">
                <a16:creationId xmlns:a16="http://schemas.microsoft.com/office/drawing/2014/main" id="{5710D621-0E18-E24C-9371-2FD6B9D64060}"/>
              </a:ext>
            </a:extLst>
          </p:cNvPr>
          <p:cNvSpPr>
            <a:spLocks noGrp="1"/>
          </p:cNvSpPr>
          <p:nvPr>
            <p:ph idx="1"/>
          </p:nvPr>
        </p:nvSpPr>
        <p:spPr>
          <a:xfrm>
            <a:off x="834483" y="1537503"/>
            <a:ext cx="5257800" cy="4400514"/>
          </a:xfrm>
        </p:spPr>
        <p:txBody>
          <a:bodyPr>
            <a:normAutofit fontScale="92500" lnSpcReduction="10000"/>
          </a:bodyPr>
          <a:lstStyle/>
          <a:p>
            <a:r>
              <a:rPr lang="en-US" sz="2000" dirty="0">
                <a:latin typeface="Open Sans" panose="020B0606030504020204" pitchFamily="34" charset="0"/>
                <a:ea typeface="Open Sans" panose="020B0606030504020204" pitchFamily="34" charset="0"/>
                <a:cs typeface="Open Sans" panose="020B0606030504020204" pitchFamily="34" charset="0"/>
              </a:rPr>
              <a:t>Une </a:t>
            </a:r>
            <a:r>
              <a:rPr lang="en-US" sz="2000" dirty="0" err="1">
                <a:latin typeface="Open Sans" panose="020B0606030504020204" pitchFamily="34" charset="0"/>
                <a:ea typeface="Open Sans" panose="020B0606030504020204" pitchFamily="34" charset="0"/>
                <a:cs typeface="Open Sans" panose="020B0606030504020204" pitchFamily="34" charset="0"/>
              </a:rPr>
              <a:t>analyse</a:t>
            </a:r>
            <a:r>
              <a:rPr lang="en-US" sz="2000" dirty="0">
                <a:latin typeface="Open Sans" panose="020B0606030504020204" pitchFamily="34" charset="0"/>
                <a:ea typeface="Open Sans" panose="020B0606030504020204" pitchFamily="34" charset="0"/>
                <a:cs typeface="Open Sans" panose="020B0606030504020204" pitchFamily="34" charset="0"/>
              </a:rPr>
              <a:t> de la </a:t>
            </a:r>
            <a:r>
              <a:rPr lang="en-US" sz="2000" dirty="0" err="1">
                <a:latin typeface="Open Sans" panose="020B0606030504020204" pitchFamily="34" charset="0"/>
                <a:ea typeface="Open Sans" panose="020B0606030504020204" pitchFamily="34" charset="0"/>
                <a:cs typeface="Open Sans" panose="020B0606030504020204" pitchFamily="34" charset="0"/>
              </a:rPr>
              <a:t>sensibilité</a:t>
            </a:r>
            <a:r>
              <a:rPr lang="en-US" sz="2000" dirty="0">
                <a:latin typeface="Open Sans" panose="020B0606030504020204" pitchFamily="34" charset="0"/>
                <a:ea typeface="Open Sans" panose="020B0606030504020204" pitchFamily="34" charset="0"/>
                <a:cs typeface="Open Sans" panose="020B0606030504020204" pitchFamily="34" charset="0"/>
              </a:rPr>
              <a:t> a </a:t>
            </a:r>
            <a:r>
              <a:rPr lang="en-US" sz="2000" dirty="0" err="1">
                <a:latin typeface="Open Sans" panose="020B0606030504020204" pitchFamily="34" charset="0"/>
                <a:ea typeface="Open Sans" panose="020B0606030504020204" pitchFamily="34" charset="0"/>
                <a:cs typeface="Open Sans" panose="020B0606030504020204" pitchFamily="34" charset="0"/>
              </a:rPr>
              <a:t>été</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réalisée</a:t>
            </a:r>
            <a:r>
              <a:rPr lang="en-US" sz="2000" dirty="0">
                <a:latin typeface="Open Sans" panose="020B0606030504020204" pitchFamily="34" charset="0"/>
                <a:ea typeface="Open Sans" panose="020B0606030504020204" pitchFamily="34" charset="0"/>
                <a:cs typeface="Open Sans" panose="020B0606030504020204" pitchFamily="34" charset="0"/>
              </a:rPr>
              <a:t> pour </a:t>
            </a:r>
            <a:r>
              <a:rPr lang="en-US" sz="2000" dirty="0" err="1">
                <a:latin typeface="Open Sans" panose="020B0606030504020204" pitchFamily="34" charset="0"/>
                <a:ea typeface="Open Sans" panose="020B0606030504020204" pitchFamily="34" charset="0"/>
                <a:cs typeface="Open Sans" panose="020B0606030504020204" pitchFamily="34" charset="0"/>
              </a:rPr>
              <a:t>étudier</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l'impact</a:t>
            </a:r>
            <a:r>
              <a:rPr lang="en-US" sz="2000" dirty="0">
                <a:latin typeface="Open Sans" panose="020B0606030504020204" pitchFamily="34" charset="0"/>
                <a:ea typeface="Open Sans" panose="020B0606030504020204" pitchFamily="34" charset="0"/>
                <a:cs typeface="Open Sans" panose="020B0606030504020204" pitchFamily="34" charset="0"/>
              </a:rPr>
              <a:t> de </a:t>
            </a:r>
            <a:r>
              <a:rPr lang="en-US" sz="2000" dirty="0" err="1">
                <a:latin typeface="Open Sans" panose="020B0606030504020204" pitchFamily="34" charset="0"/>
                <a:ea typeface="Open Sans" panose="020B0606030504020204" pitchFamily="34" charset="0"/>
                <a:cs typeface="Open Sans" panose="020B0606030504020204" pitchFamily="34" charset="0"/>
              </a:rPr>
              <a:t>l'énergie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solaire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photovoltaïque</a:t>
            </a:r>
            <a:r>
              <a:rPr lang="en-US" sz="2000" dirty="0">
                <a:latin typeface="Open Sans" panose="020B0606030504020204" pitchFamily="34" charset="0"/>
                <a:ea typeface="Open Sans" panose="020B0606030504020204" pitchFamily="34" charset="0"/>
                <a:cs typeface="Open Sans" panose="020B0606030504020204" pitchFamily="34" charset="0"/>
              </a:rPr>
              <a:t> et de </a:t>
            </a:r>
            <a:r>
              <a:rPr lang="en-US" sz="2000" dirty="0" err="1">
                <a:latin typeface="Open Sans" panose="020B0606030504020204" pitchFamily="34" charset="0"/>
                <a:ea typeface="Open Sans" panose="020B0606030504020204" pitchFamily="34" charset="0"/>
                <a:cs typeface="Open Sans" panose="020B0606030504020204" pitchFamily="34" charset="0"/>
              </a:rPr>
              <a:t>l'énergie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éolienne</a:t>
            </a:r>
            <a:r>
              <a:rPr lang="en-US" sz="2000" dirty="0">
                <a:latin typeface="Open Sans" panose="020B0606030504020204" pitchFamily="34" charset="0"/>
                <a:ea typeface="Open Sans" panose="020B0606030504020204" pitchFamily="34" charset="0"/>
                <a:cs typeface="Open Sans" panose="020B0606030504020204" pitchFamily="34" charset="0"/>
              </a:rPr>
              <a:t> sur la </a:t>
            </a:r>
            <a:r>
              <a:rPr lang="en-US" sz="2000" dirty="0" err="1">
                <a:latin typeface="Open Sans" panose="020B0606030504020204" pitchFamily="34" charset="0"/>
                <a:ea typeface="Open Sans" panose="020B0606030504020204" pitchFamily="34" charset="0"/>
                <a:cs typeface="Open Sans" panose="020B0606030504020204" pitchFamily="34" charset="0"/>
              </a:rPr>
              <a:t>flexibilité</a:t>
            </a:r>
            <a:r>
              <a:rPr lang="en-US" sz="2000" dirty="0">
                <a:latin typeface="Open Sans" panose="020B0606030504020204" pitchFamily="34" charset="0"/>
                <a:ea typeface="Open Sans" panose="020B0606030504020204" pitchFamily="34" charset="0"/>
                <a:cs typeface="Open Sans" panose="020B0606030504020204" pitchFamily="34" charset="0"/>
              </a:rPr>
              <a:t> du </a:t>
            </a:r>
            <a:r>
              <a:rPr lang="en-US" sz="2000" dirty="0" err="1">
                <a:latin typeface="Open Sans" panose="020B0606030504020204" pitchFamily="34" charset="0"/>
                <a:ea typeface="Open Sans" panose="020B0606030504020204" pitchFamily="34" charset="0"/>
                <a:cs typeface="Open Sans" panose="020B0606030504020204" pitchFamily="34" charset="0"/>
              </a:rPr>
              <a:t>système</a:t>
            </a:r>
            <a:r>
              <a:rPr lang="en-US" sz="2000" dirty="0">
                <a:latin typeface="Open Sans" panose="020B0606030504020204" pitchFamily="34" charset="0"/>
                <a:ea typeface="Open Sans" panose="020B0606030504020204" pitchFamily="34" charset="0"/>
                <a:cs typeface="Open Sans" panose="020B0606030504020204" pitchFamily="34" charset="0"/>
              </a:rPr>
              <a:t>.</a:t>
            </a:r>
          </a:p>
          <a:p>
            <a:r>
              <a:rPr lang="en-US" sz="2000" dirty="0">
                <a:latin typeface="Open Sans" panose="020B0606030504020204" pitchFamily="34" charset="0"/>
                <a:ea typeface="Open Sans" panose="020B0606030504020204" pitchFamily="34" charset="0"/>
                <a:cs typeface="Open Sans" panose="020B0606030504020204" pitchFamily="34" charset="0"/>
              </a:rPr>
              <a:t>Dans le </a:t>
            </a:r>
            <a:r>
              <a:rPr lang="en-US" sz="2000" dirty="0" err="1">
                <a:latin typeface="Open Sans" panose="020B0606030504020204" pitchFamily="34" charset="0"/>
                <a:ea typeface="Open Sans" panose="020B0606030504020204" pitchFamily="34" charset="0"/>
                <a:cs typeface="Open Sans" panose="020B0606030504020204" pitchFamily="34" charset="0"/>
              </a:rPr>
              <a:t>scénario</a:t>
            </a:r>
            <a:r>
              <a:rPr lang="en-US" sz="2000" dirty="0">
                <a:latin typeface="Open Sans" panose="020B0606030504020204" pitchFamily="34" charset="0"/>
                <a:ea typeface="Open Sans" panose="020B0606030504020204" pitchFamily="34" charset="0"/>
                <a:cs typeface="Open Sans" panose="020B0606030504020204" pitchFamily="34" charset="0"/>
              </a:rPr>
              <a:t> de </a:t>
            </a:r>
            <a:r>
              <a:rPr lang="en-US" sz="2000" dirty="0" err="1">
                <a:latin typeface="Open Sans" panose="020B0606030504020204" pitchFamily="34" charset="0"/>
                <a:ea typeface="Open Sans" panose="020B0606030504020204" pitchFamily="34" charset="0"/>
                <a:cs typeface="Open Sans" panose="020B0606030504020204" pitchFamily="34" charset="0"/>
              </a:rPr>
              <a:t>référence</a:t>
            </a:r>
            <a:r>
              <a:rPr lang="en-US" sz="2000" dirty="0">
                <a:latin typeface="Open Sans" panose="020B0606030504020204" pitchFamily="34" charset="0"/>
                <a:ea typeface="Open Sans" panose="020B0606030504020204" pitchFamily="34" charset="0"/>
                <a:cs typeface="Open Sans" panose="020B0606030504020204" pitchFamily="34" charset="0"/>
              </a:rPr>
              <a:t> et le </a:t>
            </a:r>
            <a:r>
              <a:rPr lang="en-US" sz="2000" dirty="0" err="1">
                <a:latin typeface="Open Sans" panose="020B0606030504020204" pitchFamily="34" charset="0"/>
                <a:ea typeface="Open Sans" panose="020B0606030504020204" pitchFamily="34" charset="0"/>
                <a:cs typeface="Open Sans" panose="020B0606030504020204" pitchFamily="34" charset="0"/>
              </a:rPr>
              <a:t>scénario</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REmap</a:t>
            </a:r>
            <a:r>
              <a:rPr lang="en-US" sz="2000" dirty="0">
                <a:latin typeface="Open Sans" panose="020B0606030504020204" pitchFamily="34" charset="0"/>
                <a:ea typeface="Open Sans" panose="020B0606030504020204" pitchFamily="34" charset="0"/>
                <a:cs typeface="Open Sans" panose="020B0606030504020204" pitchFamily="34" charset="0"/>
              </a:rPr>
              <a:t>, il </a:t>
            </a:r>
            <a:r>
              <a:rPr lang="en-US" sz="2000" dirty="0" err="1">
                <a:latin typeface="Open Sans" panose="020B0606030504020204" pitchFamily="34" charset="0"/>
                <a:ea typeface="Open Sans" panose="020B0606030504020204" pitchFamily="34" charset="0"/>
                <a:cs typeface="Open Sans" panose="020B0606030504020204" pitchFamily="34" charset="0"/>
              </a:rPr>
              <a:t>n’y</a:t>
            </a:r>
            <a:r>
              <a:rPr lang="en-US" sz="2000" dirty="0">
                <a:latin typeface="Open Sans" panose="020B0606030504020204" pitchFamily="34" charset="0"/>
                <a:ea typeface="Open Sans" panose="020B0606030504020204" pitchFamily="34" charset="0"/>
                <a:cs typeface="Open Sans" panose="020B0606030504020204" pitchFamily="34" charset="0"/>
              </a:rPr>
              <a:t> a </a:t>
            </a:r>
            <a:r>
              <a:rPr lang="en-US" sz="2000" dirty="0" err="1">
                <a:latin typeface="Open Sans" panose="020B0606030504020204" pitchFamily="34" charset="0"/>
                <a:ea typeface="Open Sans" panose="020B0606030504020204" pitchFamily="34" charset="0"/>
                <a:cs typeface="Open Sans" panose="020B0606030504020204" pitchFamily="34" charset="0"/>
              </a:rPr>
              <a:t>aucun</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problème</a:t>
            </a:r>
            <a:r>
              <a:rPr lang="en-US" sz="2000" dirty="0">
                <a:latin typeface="Open Sans" panose="020B0606030504020204" pitchFamily="34" charset="0"/>
                <a:ea typeface="Open Sans" panose="020B0606030504020204" pitchFamily="34" charset="0"/>
                <a:cs typeface="Open Sans" panose="020B0606030504020204" pitchFamily="34" charset="0"/>
              </a:rPr>
              <a:t> de </a:t>
            </a:r>
            <a:r>
              <a:rPr lang="en-US" sz="2000" dirty="0" err="1">
                <a:latin typeface="Open Sans" panose="020B0606030504020204" pitchFamily="34" charset="0"/>
                <a:ea typeface="Open Sans" panose="020B0606030504020204" pitchFamily="34" charset="0"/>
                <a:cs typeface="Open Sans" panose="020B0606030504020204" pitchFamily="34" charset="0"/>
              </a:rPr>
              <a:t>réduction</a:t>
            </a:r>
            <a:r>
              <a:rPr lang="en-US" sz="2000" dirty="0">
                <a:latin typeface="Open Sans" panose="020B0606030504020204" pitchFamily="34" charset="0"/>
                <a:ea typeface="Open Sans" panose="020B0606030504020204" pitchFamily="34" charset="0"/>
                <a:cs typeface="Open Sans" panose="020B0606030504020204" pitchFamily="34" charset="0"/>
              </a:rPr>
              <a:t> de la production et de </a:t>
            </a:r>
            <a:r>
              <a:rPr lang="en-US" sz="2000" dirty="0" err="1">
                <a:latin typeface="Open Sans" panose="020B0606030504020204" pitchFamily="34" charset="0"/>
                <a:ea typeface="Open Sans" panose="020B0606030504020204" pitchFamily="34" charset="0"/>
                <a:cs typeface="Open Sans" panose="020B0606030504020204" pitchFamily="34" charset="0"/>
              </a:rPr>
              <a:t>flexibilité</a:t>
            </a:r>
            <a:r>
              <a:rPr lang="en-US" sz="2000" dirty="0">
                <a:latin typeface="Open Sans" panose="020B0606030504020204" pitchFamily="34" charset="0"/>
                <a:ea typeface="Open Sans" panose="020B0606030504020204" pitchFamily="34" charset="0"/>
                <a:cs typeface="Open Sans" panose="020B0606030504020204" pitchFamily="34" charset="0"/>
              </a:rPr>
              <a:t>.</a:t>
            </a:r>
          </a:p>
          <a:p>
            <a:r>
              <a:rPr lang="en-US" sz="2000" dirty="0">
                <a:latin typeface="Open Sans" panose="020B0606030504020204" pitchFamily="34" charset="0"/>
                <a:ea typeface="Open Sans" panose="020B0606030504020204" pitchFamily="34" charset="0"/>
                <a:cs typeface="Open Sans" panose="020B0606030504020204" pitchFamily="34" charset="0"/>
              </a:rPr>
              <a:t>Dans le </a:t>
            </a:r>
            <a:r>
              <a:rPr lang="en-US" sz="2000" dirty="0" err="1">
                <a:latin typeface="Open Sans" panose="020B0606030504020204" pitchFamily="34" charset="0"/>
                <a:ea typeface="Open Sans" panose="020B0606030504020204" pitchFamily="34" charset="0"/>
                <a:cs typeface="Open Sans" panose="020B0606030504020204" pitchFamily="34" charset="0"/>
              </a:rPr>
              <a:t>scénario</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REmap</a:t>
            </a:r>
            <a:r>
              <a:rPr lang="en-US" sz="2000" dirty="0">
                <a:latin typeface="Open Sans" panose="020B0606030504020204" pitchFamily="34" charset="0"/>
                <a:ea typeface="Open Sans" panose="020B0606030504020204" pitchFamily="34" charset="0"/>
                <a:cs typeface="Open Sans" panose="020B0606030504020204" pitchFamily="34" charset="0"/>
              </a:rPr>
              <a:t> avec 40 GW de PV, la </a:t>
            </a:r>
            <a:r>
              <a:rPr lang="en-US" sz="2000" dirty="0" err="1">
                <a:latin typeface="Open Sans" panose="020B0606030504020204" pitchFamily="34" charset="0"/>
                <a:ea typeface="Open Sans" panose="020B0606030504020204" pitchFamily="34" charset="0"/>
                <a:cs typeface="Open Sans" panose="020B0606030504020204" pitchFamily="34" charset="0"/>
              </a:rPr>
              <a:t>réduction</a:t>
            </a:r>
            <a:r>
              <a:rPr lang="en-US" sz="2000" dirty="0">
                <a:latin typeface="Open Sans" panose="020B0606030504020204" pitchFamily="34" charset="0"/>
                <a:ea typeface="Open Sans" panose="020B0606030504020204" pitchFamily="34" charset="0"/>
                <a:cs typeface="Open Sans" panose="020B0606030504020204" pitchFamily="34" charset="0"/>
              </a:rPr>
              <a:t> des ÉRV commence à </a:t>
            </a:r>
            <a:r>
              <a:rPr lang="en-US" sz="2000" dirty="0" err="1">
                <a:latin typeface="Open Sans" panose="020B0606030504020204" pitchFamily="34" charset="0"/>
                <a:ea typeface="Open Sans" panose="020B0606030504020204" pitchFamily="34" charset="0"/>
                <a:cs typeface="Open Sans" panose="020B0606030504020204" pitchFamily="34" charset="0"/>
              </a:rPr>
              <a:t>apparaître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moins</a:t>
            </a:r>
            <a:r>
              <a:rPr lang="en-US" sz="2000" dirty="0">
                <a:latin typeface="Open Sans" panose="020B0606030504020204" pitchFamily="34" charset="0"/>
                <a:ea typeface="Open Sans" panose="020B0606030504020204" pitchFamily="34" charset="0"/>
                <a:cs typeface="Open Sans" panose="020B0606030504020204" pitchFamily="34" charset="0"/>
              </a:rPr>
              <a:t> de 0,5%).</a:t>
            </a:r>
          </a:p>
          <a:p>
            <a:r>
              <a:rPr lang="en-US" sz="2000" dirty="0">
                <a:latin typeface="Open Sans" panose="020B0606030504020204" pitchFamily="34" charset="0"/>
                <a:ea typeface="Open Sans" panose="020B0606030504020204" pitchFamily="34" charset="0"/>
                <a:cs typeface="Open Sans" panose="020B0606030504020204" pitchFamily="34" charset="0"/>
              </a:rPr>
              <a:t>Le </a:t>
            </a:r>
            <a:r>
              <a:rPr lang="en-US" sz="2000" dirty="0" err="1">
                <a:latin typeface="Open Sans" panose="020B0606030504020204" pitchFamily="34" charset="0"/>
                <a:ea typeface="Open Sans" panose="020B0606030504020204" pitchFamily="34" charset="0"/>
                <a:cs typeface="Open Sans" panose="020B0606030504020204" pitchFamily="34" charset="0"/>
              </a:rPr>
              <a:t>scénario</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d'investissement</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optimisé</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REmap</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donne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une</a:t>
            </a:r>
            <a:r>
              <a:rPr lang="en-US" sz="2000" dirty="0">
                <a:latin typeface="Open Sans" panose="020B0606030504020204" pitchFamily="34" charset="0"/>
                <a:ea typeface="Open Sans" panose="020B0606030504020204" pitchFamily="34" charset="0"/>
                <a:cs typeface="Open Sans" panose="020B0606030504020204" pitchFamily="34" charset="0"/>
              </a:rPr>
              <a:t> reduction de production de 1,9% des ÉRV.</a:t>
            </a:r>
          </a:p>
          <a:p>
            <a:r>
              <a:rPr lang="en-US" sz="2000" dirty="0">
                <a:latin typeface="Open Sans" panose="020B0606030504020204" pitchFamily="34" charset="0"/>
                <a:ea typeface="Open Sans" panose="020B0606030504020204" pitchFamily="34" charset="0"/>
                <a:cs typeface="Open Sans" panose="020B0606030504020204" pitchFamily="34" charset="0"/>
              </a:rPr>
              <a:t>Bonne </a:t>
            </a:r>
            <a:r>
              <a:rPr lang="en-US" sz="2000" dirty="0" err="1">
                <a:latin typeface="Open Sans" panose="020B0606030504020204" pitchFamily="34" charset="0"/>
                <a:ea typeface="Open Sans" panose="020B0606030504020204" pitchFamily="34" charset="0"/>
                <a:cs typeface="Open Sans" panose="020B0606030504020204" pitchFamily="34" charset="0"/>
              </a:rPr>
              <a:t>adéquation</a:t>
            </a:r>
            <a:r>
              <a:rPr lang="en-US" sz="2000" dirty="0">
                <a:latin typeface="Open Sans" panose="020B0606030504020204" pitchFamily="34" charset="0"/>
                <a:ea typeface="Open Sans" panose="020B0606030504020204" pitchFamily="34" charset="0"/>
                <a:cs typeface="Open Sans" panose="020B0606030504020204" pitchFamily="34" charset="0"/>
              </a:rPr>
              <a:t> avec le stockage </a:t>
            </a:r>
            <a:r>
              <a:rPr lang="en-US" sz="2000" dirty="0" err="1">
                <a:latin typeface="Open Sans" panose="020B0606030504020204" pitchFamily="34" charset="0"/>
                <a:ea typeface="Open Sans" panose="020B0606030504020204" pitchFamily="34" charset="0"/>
                <a:cs typeface="Open Sans" panose="020B0606030504020204" pitchFamily="34" charset="0"/>
              </a:rPr>
              <a:t>hydroélectrique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installé</a:t>
            </a:r>
            <a:r>
              <a:rPr lang="en-US" sz="2000" dirty="0">
                <a:latin typeface="Open Sans" panose="020B0606030504020204" pitchFamily="34" charset="0"/>
                <a:ea typeface="Open Sans" panose="020B0606030504020204" pitchFamily="34" charset="0"/>
                <a:cs typeface="Open Sans" panose="020B0606030504020204" pitchFamily="34" charset="0"/>
              </a:rPr>
              <a:t> dans le </a:t>
            </a:r>
            <a:r>
              <a:rPr lang="en-US" sz="2000" dirty="0" err="1">
                <a:latin typeface="Open Sans" panose="020B0606030504020204" pitchFamily="34" charset="0"/>
                <a:ea typeface="Open Sans" panose="020B0606030504020204" pitchFamily="34" charset="0"/>
                <a:cs typeface="Open Sans" panose="020B0606030504020204" pitchFamily="34" charset="0"/>
              </a:rPr>
              <a:t>système</a:t>
            </a:r>
            <a:r>
              <a:rPr lang="en-US" sz="2000" dirty="0">
                <a:latin typeface="Open Sans" panose="020B0606030504020204" pitchFamily="34" charset="0"/>
                <a:ea typeface="Open Sans" panose="020B0606030504020204" pitchFamily="34" charset="0"/>
                <a:cs typeface="Open Sans" panose="020B0606030504020204" pitchFamily="34" charset="0"/>
              </a:rPr>
              <a:t>.</a:t>
            </a:r>
          </a:p>
        </p:txBody>
      </p:sp>
      <p:pic>
        <p:nvPicPr>
          <p:cNvPr id="10" name="Picture 9" descr="Chart, scatter chart&#10;&#10;Description automatically generated">
            <a:extLst>
              <a:ext uri="{FF2B5EF4-FFF2-40B4-BE49-F238E27FC236}">
                <a16:creationId xmlns:a16="http://schemas.microsoft.com/office/drawing/2014/main" id="{2FA9DDF2-7321-A446-A05E-5D1A1AFE44D9}"/>
              </a:ext>
            </a:extLst>
          </p:cNvPr>
          <p:cNvPicPr>
            <a:picLocks noChangeAspect="1"/>
          </p:cNvPicPr>
          <p:nvPr/>
        </p:nvPicPr>
        <p:blipFill>
          <a:blip r:embed="rId4"/>
          <a:stretch>
            <a:fillRect/>
          </a:stretch>
        </p:blipFill>
        <p:spPr>
          <a:xfrm>
            <a:off x="6096000" y="1756650"/>
            <a:ext cx="5524072" cy="3298196"/>
          </a:xfrm>
          <a:prstGeom prst="rect">
            <a:avLst/>
          </a:prstGeom>
        </p:spPr>
      </p:pic>
      <p:sp>
        <p:nvSpPr>
          <p:cNvPr id="11" name="TextBox 10">
            <a:extLst>
              <a:ext uri="{FF2B5EF4-FFF2-40B4-BE49-F238E27FC236}">
                <a16:creationId xmlns:a16="http://schemas.microsoft.com/office/drawing/2014/main" id="{4D958FAA-E83E-B047-A8B8-7E664CD244F6}"/>
              </a:ext>
            </a:extLst>
          </p:cNvPr>
          <p:cNvSpPr txBox="1"/>
          <p:nvPr/>
        </p:nvSpPr>
        <p:spPr>
          <a:xfrm>
            <a:off x="6750002" y="5076940"/>
            <a:ext cx="4518915" cy="553998"/>
          </a:xfrm>
          <a:prstGeom prst="rect">
            <a:avLst/>
          </a:prstGeom>
          <a:noFill/>
        </p:spPr>
        <p:txBody>
          <a:bodyPr wrap="square" rtlCol="0">
            <a:spAutoFit/>
          </a:bodyPr>
          <a:lstStyle/>
          <a:p>
            <a:pPr algn="ctr"/>
            <a:r>
              <a:rPr lang="en-US" sz="1500" dirty="0" err="1"/>
              <a:t>Réduction</a:t>
            </a:r>
            <a:r>
              <a:rPr lang="en-US" sz="1500" dirty="0"/>
              <a:t> des ÉRV à </a:t>
            </a:r>
            <a:r>
              <a:rPr lang="en-US" sz="1500" dirty="0" err="1"/>
              <a:t>différents</a:t>
            </a:r>
            <a:r>
              <a:rPr lang="en-US" sz="1500" dirty="0"/>
              <a:t> </a:t>
            </a:r>
            <a:r>
              <a:rPr lang="en-US" sz="1500" dirty="0" err="1"/>
              <a:t>niveaux</a:t>
            </a:r>
            <a:r>
              <a:rPr lang="en-US" sz="1500" dirty="0"/>
              <a:t> de </a:t>
            </a:r>
            <a:r>
              <a:rPr lang="en-US" sz="1500" dirty="0" err="1"/>
              <a:t>pénétration</a:t>
            </a:r>
            <a:r>
              <a:rPr lang="en-US" sz="1500" dirty="0"/>
              <a:t> du </a:t>
            </a:r>
            <a:r>
              <a:rPr lang="en-US" sz="1500" dirty="0" err="1"/>
              <a:t>solaire</a:t>
            </a:r>
            <a:r>
              <a:rPr lang="en-US" sz="1500" dirty="0"/>
              <a:t> et de </a:t>
            </a:r>
            <a:r>
              <a:rPr lang="en-US" sz="1500" dirty="0" err="1"/>
              <a:t>l'éolien</a:t>
            </a:r>
            <a:r>
              <a:rPr lang="en-US" sz="1500" dirty="0"/>
              <a:t> </a:t>
            </a:r>
            <a:r>
              <a:rPr lang="en-US" sz="1500" dirty="0" err="1"/>
              <a:t>en</a:t>
            </a:r>
            <a:r>
              <a:rPr lang="en-US" sz="1500" dirty="0"/>
              <a:t> 2036 (IRENA, 2019) [1]</a:t>
            </a:r>
          </a:p>
        </p:txBody>
      </p:sp>
    </p:spTree>
    <p:extLst>
      <p:ext uri="{BB962C8B-B14F-4D97-AF65-F5344CB8AC3E}">
        <p14:creationId xmlns:p14="http://schemas.microsoft.com/office/powerpoint/2010/main" val="1732966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E45B2B-0ACF-1146-83DF-4C27539A76BC}"/>
              </a:ext>
            </a:extLst>
          </p:cNvPr>
          <p:cNvPicPr>
            <a:picLocks noChangeAspect="1"/>
          </p:cNvPicPr>
          <p:nvPr/>
        </p:nvPicPr>
        <p:blipFill>
          <a:blip r:embed="rId2"/>
          <a:srcRect/>
          <a:stretch/>
        </p:blipFill>
        <p:spPr>
          <a:xfrm>
            <a:off x="0" y="679"/>
            <a:ext cx="12192000" cy="6858000"/>
          </a:xfrm>
          <a:prstGeom prst="rect">
            <a:avLst/>
          </a:prstGeom>
        </p:spPr>
      </p:pic>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Title 10">
            <a:extLst>
              <a:ext uri="{FF2B5EF4-FFF2-40B4-BE49-F238E27FC236}">
                <a16:creationId xmlns:a16="http://schemas.microsoft.com/office/drawing/2014/main" id="{03B02CEE-7EEE-42EE-829E-04AA912D4508}"/>
              </a:ext>
            </a:extLst>
          </p:cNvPr>
          <p:cNvSpPr txBox="1">
            <a:spLocks/>
          </p:cNvSpPr>
          <p:nvPr/>
        </p:nvSpPr>
        <p:spPr>
          <a:xfrm>
            <a:off x="887215" y="535826"/>
            <a:ext cx="7651304" cy="84199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Cours 15.2 </a:t>
            </a:r>
            <a:r>
              <a:rPr lang="en-GB" sz="4400" dirty="0" err="1">
                <a:latin typeface="Open Sans"/>
              </a:rPr>
              <a:t>Références</a:t>
            </a:r>
            <a:endParaRPr lang="en-GB" sz="4400" dirty="0">
              <a:latin typeface="Open Sans"/>
            </a:endParaRPr>
          </a:p>
        </p:txBody>
      </p:sp>
      <p:sp>
        <p:nvSpPr>
          <p:cNvPr id="14" name="TextBox 13">
            <a:extLst>
              <a:ext uri="{FF2B5EF4-FFF2-40B4-BE49-F238E27FC236}">
                <a16:creationId xmlns:a16="http://schemas.microsoft.com/office/drawing/2014/main" id="{8818C6DB-DCC8-4F77-9788-739B2C5587D2}"/>
              </a:ext>
            </a:extLst>
          </p:cNvPr>
          <p:cNvSpPr txBox="1"/>
          <p:nvPr/>
        </p:nvSpPr>
        <p:spPr>
          <a:xfrm>
            <a:off x="929196" y="1494761"/>
            <a:ext cx="5302928"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GB" dirty="0"/>
              <a:t>IRENA (2019), Thailand power system flexibility assessment: IRENA </a:t>
            </a:r>
            <a:r>
              <a:rPr lang="en-GB" dirty="0" err="1"/>
              <a:t>FlexTool</a:t>
            </a:r>
            <a:r>
              <a:rPr lang="en-GB" dirty="0"/>
              <a:t> Case Study, </a:t>
            </a:r>
            <a:r>
              <a:rPr lang="en-GB" dirty="0" err="1"/>
              <a:t>Agence</a:t>
            </a:r>
            <a:r>
              <a:rPr lang="en-GB" dirty="0"/>
              <a:t> </a:t>
            </a:r>
            <a:r>
              <a:rPr lang="en-GB" dirty="0" err="1"/>
              <a:t>internationale</a:t>
            </a:r>
            <a:r>
              <a:rPr lang="en-GB" dirty="0"/>
              <a:t> pour les </a:t>
            </a:r>
            <a:r>
              <a:rPr lang="en-GB" dirty="0" err="1"/>
              <a:t>énergies</a:t>
            </a:r>
            <a:r>
              <a:rPr lang="en-GB" dirty="0"/>
              <a:t> </a:t>
            </a:r>
            <a:r>
              <a:rPr lang="en-GB" dirty="0" err="1"/>
              <a:t>renouvelables</a:t>
            </a:r>
            <a:r>
              <a:rPr lang="en-GB" dirty="0"/>
              <a:t>, Abu Dhabi. </a:t>
            </a:r>
          </a:p>
          <a:p>
            <a:pPr marL="342900" indent="-342900">
              <a:buAutoNum type="arabicPeriod"/>
            </a:pPr>
            <a:r>
              <a:rPr lang="en-GB" dirty="0"/>
              <a:t>IRENA (2020), IRENA </a:t>
            </a:r>
            <a:r>
              <a:rPr lang="en-GB" dirty="0" err="1"/>
              <a:t>FlexTool</a:t>
            </a:r>
            <a:r>
              <a:rPr lang="en-GB" dirty="0"/>
              <a:t> Basic Training, </a:t>
            </a:r>
            <a:r>
              <a:rPr lang="en-GB" dirty="0" err="1"/>
              <a:t>Agence</a:t>
            </a:r>
            <a:r>
              <a:rPr lang="en-GB" dirty="0"/>
              <a:t> </a:t>
            </a:r>
            <a:r>
              <a:rPr lang="en-GB" dirty="0" err="1"/>
              <a:t>internationale</a:t>
            </a:r>
            <a:r>
              <a:rPr lang="en-GB" dirty="0"/>
              <a:t> pour les </a:t>
            </a:r>
            <a:r>
              <a:rPr lang="en-GB" dirty="0" err="1"/>
              <a:t>énergies</a:t>
            </a:r>
            <a:r>
              <a:rPr lang="en-GB" dirty="0"/>
              <a:t> </a:t>
            </a:r>
            <a:r>
              <a:rPr lang="en-GB" dirty="0" err="1"/>
              <a:t>renouvelables</a:t>
            </a:r>
            <a:r>
              <a:rPr lang="en-GB" dirty="0"/>
              <a:t>, Abu Dhabi.</a:t>
            </a:r>
          </a:p>
        </p:txBody>
      </p:sp>
    </p:spTree>
    <p:extLst>
      <p:ext uri="{BB962C8B-B14F-4D97-AF65-F5344CB8AC3E}">
        <p14:creationId xmlns:p14="http://schemas.microsoft.com/office/powerpoint/2010/main" val="1491342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E5290789-4A7F-4A16-A49B-ED3E401AA4D0}"/>
              </a:ext>
            </a:extLst>
          </p:cNvPr>
          <p:cNvSpPr/>
          <p:nvPr/>
        </p:nvSpPr>
        <p:spPr>
          <a:xfrm>
            <a:off x="805679" y="1108542"/>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15.3.1 demoModel-1</a:t>
            </a:r>
          </a:p>
        </p:txBody>
      </p:sp>
      <p:sp>
        <p:nvSpPr>
          <p:cNvPr id="3" name="Title 10">
            <a:extLst>
              <a:ext uri="{FF2B5EF4-FFF2-40B4-BE49-F238E27FC236}">
                <a16:creationId xmlns:a16="http://schemas.microsoft.com/office/drawing/2014/main" id="{10D20B26-BC9C-42AC-BE6B-C7F1D0F1B2DE}"/>
              </a:ext>
            </a:extLst>
          </p:cNvPr>
          <p:cNvSpPr txBox="1">
            <a:spLocks/>
          </p:cNvSpPr>
          <p:nvPr/>
        </p:nvSpPr>
        <p:spPr>
          <a:xfrm>
            <a:off x="733080" y="244617"/>
            <a:ext cx="10292138" cy="77995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15.3 </a:t>
            </a:r>
            <a:r>
              <a:rPr lang="en-GB" sz="4400" dirty="0" err="1">
                <a:latin typeface="Open Sans"/>
                <a:ea typeface="Open Sans" panose="020B0606030504020204" pitchFamily="34" charset="0"/>
                <a:cs typeface="Open Sans" panose="020B0606030504020204" pitchFamily="34" charset="0"/>
                <a:sym typeface="Bodoni SvtyTwo ITC TT-Book"/>
              </a:rPr>
              <a:t>Évaluer</a:t>
            </a:r>
            <a:r>
              <a:rPr lang="en-GB" sz="4400" dirty="0">
                <a:latin typeface="Open Sans"/>
                <a:ea typeface="Open Sans" panose="020B0606030504020204" pitchFamily="34" charset="0"/>
                <a:cs typeface="Open Sans" panose="020B0606030504020204" pitchFamily="34" charset="0"/>
                <a:sym typeface="Bodoni SvtyTwo ITC TT-Book"/>
              </a:rPr>
              <a:t> les </a:t>
            </a:r>
            <a:r>
              <a:rPr lang="en-GB" sz="4400" dirty="0" err="1">
                <a:latin typeface="Open Sans"/>
                <a:ea typeface="Open Sans" panose="020B0606030504020204" pitchFamily="34" charset="0"/>
                <a:cs typeface="Open Sans" panose="020B0606030504020204" pitchFamily="34" charset="0"/>
                <a:sym typeface="Bodoni SvtyTwo ITC TT-Book"/>
              </a:rPr>
              <a:t>facteurs</a:t>
            </a:r>
            <a:r>
              <a:rPr lang="en-GB" sz="4400" dirty="0">
                <a:latin typeface="Open Sans"/>
                <a:ea typeface="Open Sans" panose="020B0606030504020204" pitchFamily="34" charset="0"/>
                <a:cs typeface="Open Sans" panose="020B0606030504020204" pitchFamily="34" charset="0"/>
                <a:sym typeface="Bodoni SvtyTwo ITC TT-Book"/>
              </a:rPr>
              <a:t> de </a:t>
            </a:r>
            <a:r>
              <a:rPr lang="en-GB" sz="4400" dirty="0" err="1">
                <a:latin typeface="Open Sans"/>
                <a:ea typeface="Open Sans" panose="020B0606030504020204" pitchFamily="34" charset="0"/>
                <a:cs typeface="Open Sans" panose="020B0606030504020204" pitchFamily="34" charset="0"/>
                <a:sym typeface="Bodoni SvtyTwo ITC TT-Book"/>
              </a:rPr>
              <a:t>flexibilité</a:t>
            </a:r>
            <a:endParaRPr lang="en-GB" sz="4400" dirty="0">
              <a:latin typeface="Open Sans"/>
              <a:ea typeface="Open Sans" panose="020B0606030504020204" pitchFamily="34" charset="0"/>
              <a:cs typeface="Open Sans" panose="020B0606030504020204" pitchFamily="34" charset="0"/>
              <a:sym typeface="Bodoni SvtyTwo ITC TT-Book"/>
            </a:endParaRPr>
          </a:p>
        </p:txBody>
      </p:sp>
      <p:sp>
        <p:nvSpPr>
          <p:cNvPr id="9" name="Content Placeholder 8">
            <a:extLst>
              <a:ext uri="{FF2B5EF4-FFF2-40B4-BE49-F238E27FC236}">
                <a16:creationId xmlns:a16="http://schemas.microsoft.com/office/drawing/2014/main" id="{FA542C92-E4FB-3345-AC9E-403D596EC480}"/>
              </a:ext>
            </a:extLst>
          </p:cNvPr>
          <p:cNvSpPr>
            <a:spLocks noGrp="1"/>
          </p:cNvSpPr>
          <p:nvPr>
            <p:ph idx="1"/>
          </p:nvPr>
        </p:nvSpPr>
        <p:spPr>
          <a:xfrm>
            <a:off x="838200" y="1633430"/>
            <a:ext cx="5572874" cy="4277224"/>
          </a:xfrm>
        </p:spPr>
        <p:txBody>
          <a:bodyPr>
            <a:normAutofit lnSpcReduction="10000"/>
          </a:bodyPr>
          <a:lstStyle/>
          <a:p>
            <a:r>
              <a:rPr lang="en-US" sz="2000" dirty="0" err="1">
                <a:latin typeface="Open Sans" panose="020B0606030504020204" pitchFamily="34" charset="0"/>
                <a:ea typeface="Open Sans" panose="020B0606030504020204" pitchFamily="34" charset="0"/>
                <a:cs typeface="Open Sans" panose="020B0606030504020204" pitchFamily="34" charset="0"/>
              </a:rPr>
              <a:t>Capacité</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d'interconnexion</a:t>
            </a:r>
            <a:r>
              <a:rPr lang="en-US" sz="2000" dirty="0">
                <a:latin typeface="Open Sans" panose="020B0606030504020204" pitchFamily="34" charset="0"/>
                <a:ea typeface="Open Sans" panose="020B0606030504020204" pitchFamily="34" charset="0"/>
                <a:cs typeface="Open Sans" panose="020B0606030504020204" pitchFamily="34" charset="0"/>
              </a:rPr>
              <a:t> (vers d'autres pays):</a:t>
            </a:r>
          </a:p>
          <a:p>
            <a:pPr lvl="1"/>
            <a:r>
              <a:rPr lang="en-US" sz="2000" dirty="0">
                <a:latin typeface="Open Sans" panose="020B0606030504020204" pitchFamily="34" charset="0"/>
                <a:ea typeface="Open Sans" panose="020B0606030504020204" pitchFamily="34" charset="0"/>
                <a:cs typeface="Open Sans" panose="020B0606030504020204" pitchFamily="34" charset="0"/>
              </a:rPr>
              <a:t>Dans le </a:t>
            </a:r>
            <a:r>
              <a:rPr lang="en-US" sz="2000" dirty="0" err="1">
                <a:latin typeface="Open Sans" panose="020B0606030504020204" pitchFamily="34" charset="0"/>
                <a:ea typeface="Open Sans" panose="020B0606030504020204" pitchFamily="34" charset="0"/>
                <a:cs typeface="Open Sans" panose="020B0606030504020204" pitchFamily="34" charset="0"/>
              </a:rPr>
              <a:t>cas</a:t>
            </a:r>
            <a:r>
              <a:rPr lang="en-US" sz="2000" dirty="0">
                <a:latin typeface="Open Sans" panose="020B0606030504020204" pitchFamily="34" charset="0"/>
                <a:ea typeface="Open Sans" panose="020B0606030504020204" pitchFamily="34" charset="0"/>
                <a:cs typeface="Open Sans" panose="020B0606030504020204" pitchFamily="34" charset="0"/>
              </a:rPr>
              <a:t> du “demoModel-1”, nous ne connaissons pas la </a:t>
            </a:r>
            <a:r>
              <a:rPr lang="en-US" sz="2000" dirty="0" err="1">
                <a:latin typeface="Open Sans" panose="020B0606030504020204" pitchFamily="34" charset="0"/>
                <a:ea typeface="Open Sans" panose="020B0606030504020204" pitchFamily="34" charset="0"/>
                <a:cs typeface="Open Sans" panose="020B0606030504020204" pitchFamily="34" charset="0"/>
              </a:rPr>
              <a:t>capacité</a:t>
            </a:r>
            <a:r>
              <a:rPr lang="en-US" sz="2000" dirty="0">
                <a:latin typeface="Open Sans" panose="020B0606030504020204" pitchFamily="34" charset="0"/>
                <a:ea typeface="Open Sans" panose="020B0606030504020204" pitchFamily="34" charset="0"/>
                <a:cs typeface="Open Sans" panose="020B0606030504020204" pitchFamily="34" charset="0"/>
              </a:rPr>
              <a:t> mais l'énergie importée annuellement est inférieure à 3% de la demande annuelle.</a:t>
            </a:r>
          </a:p>
          <a:p>
            <a:pPr lvl="1"/>
            <a:r>
              <a:rPr lang="en-US" sz="2000" dirty="0">
                <a:latin typeface="Open Sans" panose="020B0606030504020204" pitchFamily="34" charset="0"/>
                <a:ea typeface="Open Sans" panose="020B0606030504020204" pitchFamily="34" charset="0"/>
                <a:cs typeface="Open Sans" panose="020B0606030504020204" pitchFamily="34" charset="0"/>
              </a:rPr>
              <a:t>Voir la </a:t>
            </a:r>
            <a:r>
              <a:rPr lang="en-US" sz="2000" dirty="0" err="1">
                <a:latin typeface="Open Sans" panose="020B0606030504020204" pitchFamily="34" charset="0"/>
                <a:ea typeface="Open Sans" panose="020B0606030504020204" pitchFamily="34" charset="0"/>
                <a:cs typeface="Open Sans" panose="020B0606030504020204" pitchFamily="34" charset="0"/>
              </a:rPr>
              <a:t>feuille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gridNode</a:t>
            </a:r>
            <a:r>
              <a:rPr lang="en-US" sz="2000" dirty="0">
                <a:latin typeface="Open Sans" panose="020B0606030504020204" pitchFamily="34" charset="0"/>
                <a:ea typeface="Open Sans" panose="020B0606030504020204" pitchFamily="34" charset="0"/>
                <a:cs typeface="Open Sans" panose="020B0606030504020204" pitchFamily="34" charset="0"/>
              </a:rPr>
              <a:t>” dans </a:t>
            </a:r>
            <a:br>
              <a:rPr lang="en-US" sz="2000" dirty="0">
                <a:latin typeface="Open Sans" panose="020B0606030504020204" pitchFamily="34" charset="0"/>
                <a:ea typeface="Open Sans" panose="020B0606030504020204" pitchFamily="34" charset="0"/>
                <a:cs typeface="Open Sans" panose="020B0606030504020204" pitchFamily="34" charset="0"/>
              </a:rPr>
            </a:br>
            <a:r>
              <a:rPr lang="en-US" sz="2000" dirty="0">
                <a:latin typeface="Open Sans" panose="020B0606030504020204" pitchFamily="34" charset="0"/>
                <a:ea typeface="Open Sans" panose="020B0606030504020204" pitchFamily="34" charset="0"/>
                <a:cs typeface="Open Sans" panose="020B0606030504020204" pitchFamily="34" charset="0"/>
              </a:rPr>
              <a:t>“demoModel-1.xlsm”</a:t>
            </a:r>
          </a:p>
          <a:p>
            <a:r>
              <a:rPr lang="en-US" sz="2000" dirty="0">
                <a:latin typeface="Open Sans" panose="020B0606030504020204" pitchFamily="34" charset="0"/>
                <a:ea typeface="Open Sans" panose="020B0606030504020204" pitchFamily="34" charset="0"/>
                <a:cs typeface="Open Sans" panose="020B0606030504020204" pitchFamily="34" charset="0"/>
              </a:rPr>
              <a:t>Capacités de montée en puissance des </a:t>
            </a:r>
            <a:r>
              <a:rPr lang="en-US" sz="2000" dirty="0" err="1">
                <a:latin typeface="Open Sans" panose="020B0606030504020204" pitchFamily="34" charset="0"/>
                <a:ea typeface="Open Sans" panose="020B0606030504020204" pitchFamily="34" charset="0"/>
                <a:cs typeface="Open Sans" panose="020B0606030504020204" pitchFamily="34" charset="0"/>
              </a:rPr>
              <a:t>générateurs</a:t>
            </a:r>
            <a:r>
              <a:rPr lang="en-US" sz="2000" dirty="0">
                <a:latin typeface="Open Sans" panose="020B0606030504020204" pitchFamily="34" charset="0"/>
                <a:ea typeface="Open Sans" panose="020B0606030504020204" pitchFamily="34" charset="0"/>
                <a:cs typeface="Open Sans" panose="020B0606030504020204" pitchFamily="34" charset="0"/>
              </a:rPr>
              <a:t>:</a:t>
            </a:r>
          </a:p>
          <a:p>
            <a:pPr lvl="1"/>
            <a:r>
              <a:rPr lang="en-US" sz="2000" dirty="0">
                <a:latin typeface="Open Sans" panose="020B0606030504020204" pitchFamily="34" charset="0"/>
                <a:ea typeface="Open Sans" panose="020B0606030504020204" pitchFamily="34" charset="0"/>
                <a:cs typeface="Open Sans" panose="020B0606030504020204" pitchFamily="34" charset="0"/>
              </a:rPr>
              <a:t>Aucun problème de montée </a:t>
            </a:r>
            <a:r>
              <a:rPr lang="en-US" sz="2000" dirty="0" err="1">
                <a:latin typeface="Open Sans" panose="020B0606030504020204" pitchFamily="34" charset="0"/>
                <a:ea typeface="Open Sans" panose="020B0606030504020204" pitchFamily="34" charset="0"/>
                <a:cs typeface="Open Sans" panose="020B0606030504020204" pitchFamily="34" charset="0"/>
              </a:rPr>
              <a:t>en</a:t>
            </a:r>
            <a:r>
              <a:rPr lang="en-US" sz="2000" dirty="0">
                <a:latin typeface="Open Sans" panose="020B0606030504020204" pitchFamily="34" charset="0"/>
                <a:ea typeface="Open Sans" panose="020B0606030504020204" pitchFamily="34" charset="0"/>
                <a:cs typeface="Open Sans" panose="020B0606030504020204" pitchFamily="34" charset="0"/>
              </a:rPr>
              <a:t> puissance n'a été identifié.</a:t>
            </a:r>
          </a:p>
          <a:p>
            <a:pPr lvl="1"/>
            <a:r>
              <a:rPr lang="en-US" sz="2000" dirty="0">
                <a:latin typeface="Open Sans" panose="020B0606030504020204" pitchFamily="34" charset="0"/>
                <a:ea typeface="Open Sans" panose="020B0606030504020204" pitchFamily="34" charset="0"/>
                <a:cs typeface="Open Sans" panose="020B0606030504020204" pitchFamily="34" charset="0"/>
              </a:rPr>
              <a:t>Dans une étude de cas réelle, une année </a:t>
            </a:r>
            <a:r>
              <a:rPr lang="en-US" sz="2000" dirty="0" err="1">
                <a:latin typeface="Open Sans" panose="020B0606030504020204" pitchFamily="34" charset="0"/>
                <a:ea typeface="Open Sans" panose="020B0606030504020204" pitchFamily="34" charset="0"/>
                <a:cs typeface="Open Sans" panose="020B0606030504020204" pitchFamily="34" charset="0"/>
              </a:rPr>
              <a:t>complète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serait</a:t>
            </a:r>
            <a:r>
              <a:rPr lang="en-US" sz="2000" dirty="0">
                <a:latin typeface="Open Sans" panose="020B0606030504020204" pitchFamily="34" charset="0"/>
                <a:ea typeface="Open Sans" panose="020B0606030504020204" pitchFamily="34" charset="0"/>
                <a:cs typeface="Open Sans" panose="020B0606030504020204" pitchFamily="34" charset="0"/>
              </a:rPr>
              <a:t> nécessaire.</a:t>
            </a:r>
          </a:p>
        </p:txBody>
      </p:sp>
      <p:pic>
        <p:nvPicPr>
          <p:cNvPr id="10" name="Picture 9" descr="Table&#10;&#10;Description automatically generated">
            <a:extLst>
              <a:ext uri="{FF2B5EF4-FFF2-40B4-BE49-F238E27FC236}">
                <a16:creationId xmlns:a16="http://schemas.microsoft.com/office/drawing/2014/main" id="{22CBDB22-DC12-474A-8B4F-03CD629822F0}"/>
              </a:ext>
            </a:extLst>
          </p:cNvPr>
          <p:cNvPicPr>
            <a:picLocks noChangeAspect="1"/>
          </p:cNvPicPr>
          <p:nvPr/>
        </p:nvPicPr>
        <p:blipFill>
          <a:blip r:embed="rId4"/>
          <a:stretch>
            <a:fillRect/>
          </a:stretch>
        </p:blipFill>
        <p:spPr>
          <a:xfrm>
            <a:off x="6730643" y="2049145"/>
            <a:ext cx="4853089" cy="2625597"/>
          </a:xfrm>
          <a:prstGeom prst="rect">
            <a:avLst/>
          </a:prstGeom>
        </p:spPr>
      </p:pic>
      <p:sp>
        <p:nvSpPr>
          <p:cNvPr id="11" name="TextBox 10">
            <a:extLst>
              <a:ext uri="{FF2B5EF4-FFF2-40B4-BE49-F238E27FC236}">
                <a16:creationId xmlns:a16="http://schemas.microsoft.com/office/drawing/2014/main" id="{F0775C47-C81B-934B-98DE-2502992443B4}"/>
              </a:ext>
            </a:extLst>
          </p:cNvPr>
          <p:cNvSpPr txBox="1"/>
          <p:nvPr/>
        </p:nvSpPr>
        <p:spPr>
          <a:xfrm>
            <a:off x="6897729" y="4703877"/>
            <a:ext cx="4518915" cy="369332"/>
          </a:xfrm>
          <a:prstGeom prst="rect">
            <a:avLst/>
          </a:prstGeom>
          <a:noFill/>
        </p:spPr>
        <p:txBody>
          <a:bodyPr wrap="square" rtlCol="0">
            <a:spAutoFit/>
          </a:bodyPr>
          <a:lstStyle/>
          <a:p>
            <a:pPr algn="ctr"/>
            <a:r>
              <a:rPr lang="en-US" dirty="0" err="1"/>
              <a:t>Facilitateurs</a:t>
            </a:r>
            <a:r>
              <a:rPr lang="en-US" dirty="0"/>
              <a:t> de </a:t>
            </a:r>
            <a:r>
              <a:rPr lang="en-US" dirty="0" err="1"/>
              <a:t>flexibilité</a:t>
            </a:r>
            <a:r>
              <a:rPr lang="en-US" dirty="0"/>
              <a:t> (IRENA, 2019) [1]</a:t>
            </a:r>
          </a:p>
        </p:txBody>
      </p:sp>
    </p:spTree>
    <p:extLst>
      <p:ext uri="{BB962C8B-B14F-4D97-AF65-F5344CB8AC3E}">
        <p14:creationId xmlns:p14="http://schemas.microsoft.com/office/powerpoint/2010/main" val="1366613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t>16</a:t>
            </a:fld>
            <a:endParaRPr lang="en-US" sz="1400" b="1">
              <a:solidFill>
                <a:schemeClr val="bg1"/>
              </a:solidFill>
              <a:latin typeface="Open Sans ExtraBold"/>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E204DB0F-0438-4977-BCCA-7331495AFA49}"/>
              </a:ext>
            </a:extLst>
          </p:cNvPr>
          <p:cNvSpPr/>
          <p:nvPr/>
        </p:nvSpPr>
        <p:spPr>
          <a:xfrm>
            <a:off x="887215" y="1213372"/>
            <a:ext cx="3049947"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15.3.2 demoModel-1</a:t>
            </a:r>
          </a:p>
        </p:txBody>
      </p:sp>
      <p:sp>
        <p:nvSpPr>
          <p:cNvPr id="3" name="Title 10">
            <a:extLst>
              <a:ext uri="{FF2B5EF4-FFF2-40B4-BE49-F238E27FC236}">
                <a16:creationId xmlns:a16="http://schemas.microsoft.com/office/drawing/2014/main" id="{B49F7216-4443-4233-A470-F5E623A66687}"/>
              </a:ext>
            </a:extLst>
          </p:cNvPr>
          <p:cNvSpPr txBox="1">
            <a:spLocks/>
          </p:cNvSpPr>
          <p:nvPr/>
        </p:nvSpPr>
        <p:spPr>
          <a:xfrm>
            <a:off x="838200" y="37669"/>
            <a:ext cx="10588888" cy="9617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15.3 </a:t>
            </a:r>
            <a:r>
              <a:rPr lang="en-GB" sz="4400" dirty="0" err="1">
                <a:latin typeface="Open Sans"/>
                <a:ea typeface="Open Sans" panose="020B0606030504020204" pitchFamily="34" charset="0"/>
                <a:cs typeface="Open Sans" panose="020B0606030504020204" pitchFamily="34" charset="0"/>
                <a:sym typeface="Bodoni SvtyTwo ITC TT-Book"/>
              </a:rPr>
              <a:t>Évaluer</a:t>
            </a:r>
            <a:r>
              <a:rPr lang="en-GB" sz="4400" dirty="0">
                <a:latin typeface="Open Sans"/>
                <a:ea typeface="Open Sans" panose="020B0606030504020204" pitchFamily="34" charset="0"/>
                <a:cs typeface="Open Sans" panose="020B0606030504020204" pitchFamily="34" charset="0"/>
                <a:sym typeface="Bodoni SvtyTwo ITC TT-Book"/>
              </a:rPr>
              <a:t> les </a:t>
            </a:r>
            <a:r>
              <a:rPr lang="en-GB" sz="4400" dirty="0" err="1">
                <a:latin typeface="Open Sans"/>
                <a:ea typeface="Open Sans" panose="020B0606030504020204" pitchFamily="34" charset="0"/>
                <a:cs typeface="Open Sans" panose="020B0606030504020204" pitchFamily="34" charset="0"/>
                <a:sym typeface="Bodoni SvtyTwo ITC TT-Book"/>
              </a:rPr>
              <a:t>facteurs</a:t>
            </a:r>
            <a:r>
              <a:rPr lang="en-GB" sz="4400" dirty="0">
                <a:latin typeface="Open Sans"/>
                <a:ea typeface="Open Sans" panose="020B0606030504020204" pitchFamily="34" charset="0"/>
                <a:cs typeface="Open Sans" panose="020B0606030504020204" pitchFamily="34" charset="0"/>
                <a:sym typeface="Bodoni SvtyTwo ITC TT-Book"/>
              </a:rPr>
              <a:t> de </a:t>
            </a:r>
            <a:r>
              <a:rPr lang="en-GB" sz="4400" dirty="0" err="1">
                <a:latin typeface="Open Sans"/>
                <a:ea typeface="Open Sans" panose="020B0606030504020204" pitchFamily="34" charset="0"/>
                <a:cs typeface="Open Sans" panose="020B0606030504020204" pitchFamily="34" charset="0"/>
                <a:sym typeface="Bodoni SvtyTwo ITC TT-Book"/>
              </a:rPr>
              <a:t>flexibilité</a:t>
            </a:r>
            <a:endParaRPr lang="en-GB" sz="4400" dirty="0">
              <a:latin typeface="Open Sans"/>
              <a:ea typeface="Open Sans" panose="020B0606030504020204" pitchFamily="34" charset="0"/>
              <a:cs typeface="Open Sans" panose="020B0606030504020204" pitchFamily="34" charset="0"/>
              <a:sym typeface="Bodoni SvtyTwo ITC TT-Book"/>
            </a:endParaRPr>
          </a:p>
        </p:txBody>
      </p:sp>
      <p:sp>
        <p:nvSpPr>
          <p:cNvPr id="9" name="Content Placeholder 8">
            <a:extLst>
              <a:ext uri="{FF2B5EF4-FFF2-40B4-BE49-F238E27FC236}">
                <a16:creationId xmlns:a16="http://schemas.microsoft.com/office/drawing/2014/main" id="{4073D8E0-2040-4E48-A636-D160FB185F91}"/>
              </a:ext>
            </a:extLst>
          </p:cNvPr>
          <p:cNvSpPr>
            <a:spLocks noGrp="1"/>
          </p:cNvSpPr>
          <p:nvPr>
            <p:ph idx="1"/>
          </p:nvPr>
        </p:nvSpPr>
        <p:spPr>
          <a:xfrm>
            <a:off x="838199" y="1767385"/>
            <a:ext cx="4630727" cy="4027700"/>
          </a:xfrm>
        </p:spPr>
        <p:txBody>
          <a:bodyPr vert="horz" lIns="91440" tIns="45720" rIns="91440" bIns="45720" rtlCol="0" anchor="t">
            <a:normAutofit fontScale="92500" lnSpcReduction="20000"/>
          </a:bodyPr>
          <a:lstStyle/>
          <a:p>
            <a:r>
              <a:rPr lang="en-US" sz="2000" dirty="0"/>
              <a:t>L'adéquation entre la demande et les ÉRV:</a:t>
            </a:r>
          </a:p>
          <a:p>
            <a:pPr lvl="1"/>
            <a:r>
              <a:rPr lang="en-US" sz="2000" dirty="0"/>
              <a:t>Demande maximale après le coucher du soleil (voir les données </a:t>
            </a:r>
            <a:r>
              <a:rPr lang="en-US" sz="2000" dirty="0" err="1"/>
              <a:t>concernant</a:t>
            </a:r>
            <a:r>
              <a:rPr lang="en-US" sz="2000" dirty="0"/>
              <a:t> la répartition).</a:t>
            </a:r>
          </a:p>
          <a:p>
            <a:pPr lvl="1"/>
            <a:r>
              <a:rPr lang="en-US" sz="2000" dirty="0"/>
              <a:t>Les séries chronologiques annuelles de données éoliennes et solaires ne présentent pas une grande variabilité saisonnière (feuille </a:t>
            </a:r>
            <a:r>
              <a:rPr lang="en-US" sz="2000" b="1" dirty="0" err="1"/>
              <a:t>ts_cf</a:t>
            </a:r>
            <a:r>
              <a:rPr lang="en-US" sz="2000" b="1" dirty="0"/>
              <a:t>)</a:t>
            </a:r>
            <a:r>
              <a:rPr lang="en-US" sz="2000" dirty="0"/>
              <a:t>.</a:t>
            </a:r>
            <a:endParaRPr lang="en-US" sz="2000" b="1" dirty="0"/>
          </a:p>
          <a:p>
            <a:r>
              <a:rPr lang="en-US" sz="2000" dirty="0" err="1"/>
              <a:t>Stabilité</a:t>
            </a:r>
            <a:r>
              <a:rPr lang="en-US" sz="2000" dirty="0"/>
              <a:t> des apport </a:t>
            </a:r>
            <a:r>
              <a:rPr lang="en-US" sz="2000" dirty="0" err="1"/>
              <a:t>en</a:t>
            </a:r>
            <a:r>
              <a:rPr lang="en-US" sz="2000" dirty="0"/>
              <a:t> eau:</a:t>
            </a:r>
          </a:p>
          <a:p>
            <a:pPr lvl="1"/>
            <a:r>
              <a:rPr lang="en-US" sz="2000" dirty="0"/>
              <a:t>La production au fil de l'eau (</a:t>
            </a:r>
            <a:r>
              <a:rPr lang="en-US" sz="2000" dirty="0" err="1"/>
              <a:t>Hydro_ROR</a:t>
            </a:r>
            <a:r>
              <a:rPr lang="en-US" sz="2000" dirty="0"/>
              <a:t>) présente une </a:t>
            </a:r>
            <a:r>
              <a:rPr lang="en-US" sz="2000" dirty="0" err="1"/>
              <a:t>grande</a:t>
            </a:r>
            <a:r>
              <a:rPr lang="en-US" sz="2000" dirty="0"/>
              <a:t> </a:t>
            </a:r>
            <a:r>
              <a:rPr lang="en-US" sz="2000" dirty="0" err="1"/>
              <a:t>variabilité</a:t>
            </a:r>
            <a:r>
              <a:rPr lang="en-US" sz="2000" dirty="0"/>
              <a:t> entre les saisons (fiche </a:t>
            </a:r>
            <a:r>
              <a:rPr lang="en-US" sz="2000" b="1" dirty="0" err="1"/>
              <a:t>ts_inflow</a:t>
            </a:r>
            <a:r>
              <a:rPr lang="en-US" sz="2000" b="1" dirty="0"/>
              <a:t>)</a:t>
            </a:r>
            <a:r>
              <a:rPr lang="en-US" sz="2000" dirty="0"/>
              <a:t>.</a:t>
            </a:r>
            <a:endParaRPr lang="en-US" sz="2000" b="1" dirty="0"/>
          </a:p>
          <a:p>
            <a:pPr lvl="1"/>
            <a:r>
              <a:rPr lang="en-US" sz="2000" dirty="0"/>
              <a:t>Le débit du réservoir est plus stable d'une saison à l'autre.</a:t>
            </a:r>
          </a:p>
          <a:p>
            <a:pPr lvl="1"/>
            <a:r>
              <a:rPr lang="en-US" sz="2000" dirty="0"/>
              <a:t>Pas de données pour </a:t>
            </a:r>
            <a:r>
              <a:rPr lang="en-US" sz="2000" dirty="0" err="1"/>
              <a:t>toutes</a:t>
            </a:r>
            <a:r>
              <a:rPr lang="en-US" sz="2000" dirty="0"/>
              <a:t> les </a:t>
            </a:r>
            <a:r>
              <a:rPr lang="en-US" sz="2000" dirty="0" err="1"/>
              <a:t>années</a:t>
            </a:r>
            <a:r>
              <a:rPr lang="en-US" sz="2000" dirty="0"/>
              <a:t> du </a:t>
            </a:r>
            <a:r>
              <a:rPr lang="en-US" sz="2000" dirty="0" err="1"/>
              <a:t>modèle</a:t>
            </a:r>
            <a:r>
              <a:rPr lang="en-US" sz="2000" dirty="0"/>
              <a:t>.</a:t>
            </a:r>
          </a:p>
        </p:txBody>
      </p:sp>
      <p:pic>
        <p:nvPicPr>
          <p:cNvPr id="10" name="Picture 9" descr="Table&#10;&#10;Description automatically generated">
            <a:extLst>
              <a:ext uri="{FF2B5EF4-FFF2-40B4-BE49-F238E27FC236}">
                <a16:creationId xmlns:a16="http://schemas.microsoft.com/office/drawing/2014/main" id="{DEA90D1A-0F9C-174B-A2A4-B3ABC9AA05B2}"/>
              </a:ext>
            </a:extLst>
          </p:cNvPr>
          <p:cNvPicPr>
            <a:picLocks noChangeAspect="1"/>
          </p:cNvPicPr>
          <p:nvPr/>
        </p:nvPicPr>
        <p:blipFill>
          <a:blip r:embed="rId4"/>
          <a:stretch>
            <a:fillRect/>
          </a:stretch>
        </p:blipFill>
        <p:spPr>
          <a:xfrm>
            <a:off x="6096000" y="2112830"/>
            <a:ext cx="5422526" cy="2933671"/>
          </a:xfrm>
          <a:prstGeom prst="rect">
            <a:avLst/>
          </a:prstGeom>
        </p:spPr>
      </p:pic>
      <p:sp>
        <p:nvSpPr>
          <p:cNvPr id="11" name="TextBox 10">
            <a:extLst>
              <a:ext uri="{FF2B5EF4-FFF2-40B4-BE49-F238E27FC236}">
                <a16:creationId xmlns:a16="http://schemas.microsoft.com/office/drawing/2014/main" id="{D3407207-00A8-F846-A1AC-8B1AC014EA34}"/>
              </a:ext>
            </a:extLst>
          </p:cNvPr>
          <p:cNvSpPr txBox="1"/>
          <p:nvPr/>
        </p:nvSpPr>
        <p:spPr>
          <a:xfrm>
            <a:off x="6547805" y="5053982"/>
            <a:ext cx="4518915" cy="369332"/>
          </a:xfrm>
          <a:prstGeom prst="rect">
            <a:avLst/>
          </a:prstGeom>
          <a:noFill/>
        </p:spPr>
        <p:txBody>
          <a:bodyPr wrap="square" rtlCol="0">
            <a:spAutoFit/>
          </a:bodyPr>
          <a:lstStyle/>
          <a:p>
            <a:pPr algn="ctr"/>
            <a:r>
              <a:rPr lang="en-US" dirty="0" err="1"/>
              <a:t>Facilitateurs</a:t>
            </a:r>
            <a:r>
              <a:rPr lang="en-US" dirty="0"/>
              <a:t> de </a:t>
            </a:r>
            <a:r>
              <a:rPr lang="en-US" dirty="0" err="1"/>
              <a:t>flexibilité</a:t>
            </a:r>
            <a:r>
              <a:rPr lang="en-US" dirty="0"/>
              <a:t> (IRENA, 2019) [1]</a:t>
            </a:r>
          </a:p>
        </p:txBody>
      </p:sp>
    </p:spTree>
    <p:extLst>
      <p:ext uri="{BB962C8B-B14F-4D97-AF65-F5344CB8AC3E}">
        <p14:creationId xmlns:p14="http://schemas.microsoft.com/office/powerpoint/2010/main" val="96489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t>17</a:t>
            </a:fld>
            <a:endParaRPr lang="en-US" sz="1400" b="1">
              <a:solidFill>
                <a:schemeClr val="bg1"/>
              </a:solidFill>
              <a:latin typeface="Open Sans ExtraBold"/>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5B4051D8-337D-4286-834F-0ECA129E5358}"/>
              </a:ext>
            </a:extLst>
          </p:cNvPr>
          <p:cNvSpPr/>
          <p:nvPr/>
        </p:nvSpPr>
        <p:spPr>
          <a:xfrm>
            <a:off x="887215" y="1411390"/>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15.3.3 demoModel-1</a:t>
            </a:r>
          </a:p>
        </p:txBody>
      </p:sp>
      <p:sp>
        <p:nvSpPr>
          <p:cNvPr id="3" name="Title 10">
            <a:extLst>
              <a:ext uri="{FF2B5EF4-FFF2-40B4-BE49-F238E27FC236}">
                <a16:creationId xmlns:a16="http://schemas.microsoft.com/office/drawing/2014/main" id="{D336B3B5-C08F-493C-9F52-F7EB7852715E}"/>
              </a:ext>
            </a:extLst>
          </p:cNvPr>
          <p:cNvSpPr txBox="1">
            <a:spLocks/>
          </p:cNvSpPr>
          <p:nvPr/>
        </p:nvSpPr>
        <p:spPr>
          <a:xfrm>
            <a:off x="866895" y="538647"/>
            <a:ext cx="9927144" cy="8626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15.3 </a:t>
            </a:r>
            <a:r>
              <a:rPr lang="en-GB" sz="4400" dirty="0" err="1">
                <a:latin typeface="Open Sans"/>
                <a:ea typeface="Open Sans" panose="020B0606030504020204" pitchFamily="34" charset="0"/>
                <a:cs typeface="Open Sans" panose="020B0606030504020204" pitchFamily="34" charset="0"/>
                <a:sym typeface="Bodoni SvtyTwo ITC TT-Book"/>
              </a:rPr>
              <a:t>Évaluer</a:t>
            </a:r>
            <a:r>
              <a:rPr lang="en-GB" sz="4400" dirty="0">
                <a:latin typeface="Open Sans"/>
                <a:ea typeface="Open Sans" panose="020B0606030504020204" pitchFamily="34" charset="0"/>
                <a:cs typeface="Open Sans" panose="020B0606030504020204" pitchFamily="34" charset="0"/>
                <a:sym typeface="Bodoni SvtyTwo ITC TT-Book"/>
              </a:rPr>
              <a:t> les </a:t>
            </a:r>
            <a:r>
              <a:rPr lang="en-GB" sz="4400" dirty="0" err="1">
                <a:latin typeface="Open Sans"/>
                <a:ea typeface="Open Sans" panose="020B0606030504020204" pitchFamily="34" charset="0"/>
                <a:cs typeface="Open Sans" panose="020B0606030504020204" pitchFamily="34" charset="0"/>
                <a:sym typeface="Bodoni SvtyTwo ITC TT-Book"/>
              </a:rPr>
              <a:t>facteurs</a:t>
            </a:r>
            <a:r>
              <a:rPr lang="en-GB" sz="4400" dirty="0">
                <a:latin typeface="Open Sans"/>
                <a:ea typeface="Open Sans" panose="020B0606030504020204" pitchFamily="34" charset="0"/>
                <a:cs typeface="Open Sans" panose="020B0606030504020204" pitchFamily="34" charset="0"/>
                <a:sym typeface="Bodoni SvtyTwo ITC TT-Book"/>
              </a:rPr>
              <a:t> de </a:t>
            </a:r>
            <a:r>
              <a:rPr lang="en-GB" sz="4400" dirty="0" err="1">
                <a:latin typeface="Open Sans"/>
                <a:ea typeface="Open Sans" panose="020B0606030504020204" pitchFamily="34" charset="0"/>
                <a:cs typeface="Open Sans" panose="020B0606030504020204" pitchFamily="34" charset="0"/>
                <a:sym typeface="Bodoni SvtyTwo ITC TT-Book"/>
              </a:rPr>
              <a:t>flexibilité</a:t>
            </a:r>
            <a:endParaRPr lang="en-GB" sz="4400" dirty="0">
              <a:latin typeface="Open Sans"/>
              <a:ea typeface="Open Sans" panose="020B0606030504020204" pitchFamily="34" charset="0"/>
              <a:cs typeface="Open Sans" panose="020B0606030504020204" pitchFamily="34" charset="0"/>
              <a:sym typeface="Bodoni SvtyTwo ITC TT-Book"/>
            </a:endParaRPr>
          </a:p>
        </p:txBody>
      </p:sp>
      <p:sp>
        <p:nvSpPr>
          <p:cNvPr id="9" name="Content Placeholder 8">
            <a:extLst>
              <a:ext uri="{FF2B5EF4-FFF2-40B4-BE49-F238E27FC236}">
                <a16:creationId xmlns:a16="http://schemas.microsoft.com/office/drawing/2014/main" id="{DB5E79E2-2CCF-5C43-B5A0-5E668E0863B7}"/>
              </a:ext>
            </a:extLst>
          </p:cNvPr>
          <p:cNvSpPr>
            <a:spLocks noGrp="1"/>
          </p:cNvSpPr>
          <p:nvPr>
            <p:ph idx="1"/>
          </p:nvPr>
        </p:nvSpPr>
        <p:spPr>
          <a:xfrm>
            <a:off x="838200" y="1895515"/>
            <a:ext cx="6641387" cy="4021876"/>
          </a:xfrm>
        </p:spPr>
        <p:txBody>
          <a:bodyPr>
            <a:normAutofit fontScale="92500" lnSpcReduction="20000"/>
          </a:bodyPr>
          <a:lstStyle/>
          <a:p>
            <a:r>
              <a:rPr lang="en-US" sz="2000" dirty="0" err="1">
                <a:latin typeface="Open Sans" panose="020B0606030504020204" pitchFamily="34" charset="0"/>
                <a:ea typeface="Open Sans" panose="020B0606030504020204" pitchFamily="34" charset="0"/>
                <a:cs typeface="Open Sans" panose="020B0606030504020204" pitchFamily="34" charset="0"/>
              </a:rPr>
              <a:t>Résistance</a:t>
            </a:r>
            <a:r>
              <a:rPr lang="en-US" sz="2000" dirty="0">
                <a:latin typeface="Open Sans" panose="020B0606030504020204" pitchFamily="34" charset="0"/>
                <a:ea typeface="Open Sans" panose="020B0606030504020204" pitchFamily="34" charset="0"/>
                <a:cs typeface="Open Sans" panose="020B0606030504020204" pitchFamily="34" charset="0"/>
              </a:rPr>
              <a:t> au </a:t>
            </a:r>
            <a:r>
              <a:rPr lang="en-US" sz="2000" dirty="0" err="1">
                <a:latin typeface="Open Sans" panose="020B0606030504020204" pitchFamily="34" charset="0"/>
                <a:ea typeface="Open Sans" panose="020B0606030504020204" pitchFamily="34" charset="0"/>
                <a:cs typeface="Open Sans" panose="020B0606030504020204" pitchFamily="34" charset="0"/>
              </a:rPr>
              <a:t>réseau</a:t>
            </a:r>
            <a:r>
              <a:rPr lang="en-US" sz="2000" dirty="0">
                <a:latin typeface="Open Sans" panose="020B0606030504020204" pitchFamily="34" charset="0"/>
                <a:ea typeface="Open Sans" panose="020B0606030504020204" pitchFamily="34" charset="0"/>
                <a:cs typeface="Open Sans" panose="020B0606030504020204" pitchFamily="34" charset="0"/>
              </a:rPr>
              <a:t> interne:</a:t>
            </a:r>
          </a:p>
          <a:p>
            <a:pPr lvl="1"/>
            <a:r>
              <a:rPr lang="en-US" sz="2000" dirty="0">
                <a:latin typeface="Open Sans" panose="020B0606030504020204" pitchFamily="34" charset="0"/>
                <a:ea typeface="Open Sans" panose="020B0606030504020204" pitchFamily="34" charset="0"/>
                <a:cs typeface="Open Sans" panose="020B0606030504020204" pitchFamily="34" charset="0"/>
              </a:rPr>
              <a:t>Le </a:t>
            </a:r>
            <a:r>
              <a:rPr lang="en-US" sz="2000" dirty="0" err="1">
                <a:latin typeface="Open Sans" panose="020B0606030504020204" pitchFamily="34" charset="0"/>
                <a:ea typeface="Open Sans" panose="020B0606030504020204" pitchFamily="34" charset="0"/>
                <a:cs typeface="Open Sans" panose="020B0606030504020204" pitchFamily="34" charset="0"/>
              </a:rPr>
              <a:t>nœud</a:t>
            </a:r>
            <a:r>
              <a:rPr lang="en-US" sz="2000" dirty="0">
                <a:latin typeface="Open Sans" panose="020B0606030504020204" pitchFamily="34" charset="0"/>
                <a:ea typeface="Open Sans" panose="020B0606030504020204" pitchFamily="34" charset="0"/>
                <a:cs typeface="Open Sans" panose="020B0606030504020204" pitchFamily="34" charset="0"/>
              </a:rPr>
              <a:t> A </a:t>
            </a:r>
            <a:r>
              <a:rPr lang="en-US" sz="2000" dirty="0" err="1">
                <a:latin typeface="Open Sans" panose="020B0606030504020204" pitchFamily="34" charset="0"/>
                <a:ea typeface="Open Sans" panose="020B0606030504020204" pitchFamily="34" charset="0"/>
                <a:cs typeface="Open Sans" panose="020B0606030504020204" pitchFamily="34" charset="0"/>
              </a:rPr>
              <a:t>a</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une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perte</a:t>
            </a:r>
            <a:r>
              <a:rPr lang="en-US" sz="2000" dirty="0">
                <a:latin typeface="Open Sans" panose="020B0606030504020204" pitchFamily="34" charset="0"/>
                <a:ea typeface="Open Sans" panose="020B0606030504020204" pitchFamily="34" charset="0"/>
                <a:cs typeface="Open Sans" panose="020B0606030504020204" pitchFamily="34" charset="0"/>
              </a:rPr>
              <a:t> de charge et le </a:t>
            </a:r>
            <a:r>
              <a:rPr lang="en-US" sz="2000" dirty="0" err="1">
                <a:latin typeface="Open Sans" panose="020B0606030504020204" pitchFamily="34" charset="0"/>
                <a:ea typeface="Open Sans" panose="020B0606030504020204" pitchFamily="34" charset="0"/>
                <a:cs typeface="Open Sans" panose="020B0606030504020204" pitchFamily="34" charset="0"/>
              </a:rPr>
              <a:t>nœud</a:t>
            </a:r>
            <a:r>
              <a:rPr lang="en-US" sz="2000" dirty="0">
                <a:latin typeface="Open Sans" panose="020B0606030504020204" pitchFamily="34" charset="0"/>
                <a:ea typeface="Open Sans" panose="020B0606030504020204" pitchFamily="34" charset="0"/>
                <a:cs typeface="Open Sans" panose="020B0606030504020204" pitchFamily="34" charset="0"/>
              </a:rPr>
              <a:t> C a </a:t>
            </a:r>
            <a:r>
              <a:rPr lang="en-US" sz="2000" dirty="0" err="1">
                <a:latin typeface="Open Sans" panose="020B0606030504020204" pitchFamily="34" charset="0"/>
                <a:ea typeface="Open Sans" panose="020B0606030504020204" pitchFamily="34" charset="0"/>
                <a:cs typeface="Open Sans" panose="020B0606030504020204" pitchFamily="34" charset="0"/>
              </a:rPr>
              <a:t>une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capacité</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excédentaire</a:t>
            </a:r>
            <a:r>
              <a:rPr lang="en-US" sz="2000" dirty="0">
                <a:latin typeface="Open Sans" panose="020B0606030504020204" pitchFamily="34" charset="0"/>
                <a:ea typeface="Open Sans" panose="020B0606030504020204" pitchFamily="34" charset="0"/>
                <a:cs typeface="Open Sans" panose="020B0606030504020204" pitchFamily="34" charset="0"/>
              </a:rPr>
              <a:t>. Par </a:t>
            </a:r>
            <a:r>
              <a:rPr lang="en-US" sz="2000" dirty="0" err="1">
                <a:latin typeface="Open Sans" panose="020B0606030504020204" pitchFamily="34" charset="0"/>
                <a:ea typeface="Open Sans" panose="020B0606030504020204" pitchFamily="34" charset="0"/>
                <a:cs typeface="Open Sans" panose="020B0606030504020204" pitchFamily="34" charset="0"/>
              </a:rPr>
              <a:t>conséquent</a:t>
            </a:r>
            <a:r>
              <a:rPr lang="en-US" sz="2000" dirty="0">
                <a:latin typeface="Open Sans" panose="020B0606030504020204" pitchFamily="34" charset="0"/>
                <a:ea typeface="Open Sans" panose="020B0606030504020204" pitchFamily="34" charset="0"/>
                <a:cs typeface="Open Sans" panose="020B0606030504020204" pitchFamily="34" charset="0"/>
              </a:rPr>
              <a:t>, les </a:t>
            </a:r>
            <a:r>
              <a:rPr lang="en-US" sz="2000" dirty="0" err="1">
                <a:latin typeface="Open Sans" panose="020B0606030504020204" pitchFamily="34" charset="0"/>
                <a:ea typeface="Open Sans" panose="020B0606030504020204" pitchFamily="34" charset="0"/>
                <a:cs typeface="Open Sans" panose="020B0606030504020204" pitchFamily="34" charset="0"/>
              </a:rPr>
              <a:t>lignes</a:t>
            </a:r>
            <a:r>
              <a:rPr lang="en-US" sz="2000" dirty="0">
                <a:latin typeface="Open Sans" panose="020B0606030504020204" pitchFamily="34" charset="0"/>
                <a:ea typeface="Open Sans" panose="020B0606030504020204" pitchFamily="34" charset="0"/>
                <a:cs typeface="Open Sans" panose="020B0606030504020204" pitchFamily="34" charset="0"/>
              </a:rPr>
              <a:t> de transmission </a:t>
            </a:r>
            <a:r>
              <a:rPr lang="en-US" sz="2000" dirty="0" err="1">
                <a:latin typeface="Open Sans" panose="020B0606030504020204" pitchFamily="34" charset="0"/>
                <a:ea typeface="Open Sans" panose="020B0606030504020204" pitchFamily="34" charset="0"/>
                <a:cs typeface="Open Sans" panose="020B0606030504020204" pitchFamily="34" charset="0"/>
              </a:rPr>
              <a:t>n'ont</a:t>
            </a:r>
            <a:r>
              <a:rPr lang="en-US" sz="2000" dirty="0">
                <a:latin typeface="Open Sans" panose="020B0606030504020204" pitchFamily="34" charset="0"/>
                <a:ea typeface="Open Sans" panose="020B0606030504020204" pitchFamily="34" charset="0"/>
                <a:cs typeface="Open Sans" panose="020B0606030504020204" pitchFamily="34" charset="0"/>
              </a:rPr>
              <a:t> pas </a:t>
            </a:r>
            <a:r>
              <a:rPr lang="en-US" sz="2000" dirty="0" err="1">
                <a:latin typeface="Open Sans" panose="020B0606030504020204" pitchFamily="34" charset="0"/>
                <a:ea typeface="Open Sans" panose="020B0606030504020204" pitchFamily="34" charset="0"/>
                <a:cs typeface="Open Sans" panose="020B0606030504020204" pitchFamily="34" charset="0"/>
              </a:rPr>
              <a:t>une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capacité</a:t>
            </a:r>
            <a:r>
              <a:rPr lang="en-US" sz="2000" dirty="0">
                <a:latin typeface="Open Sans" panose="020B0606030504020204" pitchFamily="34" charset="0"/>
                <a:ea typeface="Open Sans" panose="020B0606030504020204" pitchFamily="34" charset="0"/>
                <a:cs typeface="Open Sans" panose="020B0606030504020204" pitchFamily="34" charset="0"/>
              </a:rPr>
              <a:t> suffisante.</a:t>
            </a:r>
          </a:p>
          <a:p>
            <a:pPr lvl="1"/>
            <a:r>
              <a:rPr lang="en-US" sz="2000" dirty="0" err="1">
                <a:latin typeface="Open Sans" panose="020B0606030504020204" pitchFamily="34" charset="0"/>
                <a:ea typeface="Open Sans" panose="020B0606030504020204" pitchFamily="34" charset="0"/>
                <a:cs typeface="Open Sans" panose="020B0606030504020204" pitchFamily="34" charset="0"/>
              </a:rPr>
              <a:t>Signalée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comme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étant</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faible</a:t>
            </a:r>
            <a:r>
              <a:rPr lang="en-US" sz="2000" dirty="0">
                <a:latin typeface="Open Sans" panose="020B0606030504020204" pitchFamily="34" charset="0"/>
                <a:ea typeface="Open Sans" panose="020B0606030504020204" pitchFamily="34" charset="0"/>
                <a:cs typeface="Open Sans" panose="020B0606030504020204" pitchFamily="34" charset="0"/>
              </a:rPr>
              <a:t>.</a:t>
            </a:r>
          </a:p>
          <a:p>
            <a:r>
              <a:rPr lang="en-US" sz="2000" dirty="0">
                <a:latin typeface="Open Sans" panose="020B0606030504020204" pitchFamily="34" charset="0"/>
                <a:ea typeface="Open Sans" panose="020B0606030504020204" pitchFamily="34" charset="0"/>
                <a:cs typeface="Open Sans" panose="020B0606030504020204" pitchFamily="34" charset="0"/>
              </a:rPr>
              <a:t>Stockage par rapport à la </a:t>
            </a:r>
            <a:r>
              <a:rPr lang="en-US" sz="2000" dirty="0" err="1">
                <a:latin typeface="Open Sans" panose="020B0606030504020204" pitchFamily="34" charset="0"/>
                <a:ea typeface="Open Sans" panose="020B0606030504020204" pitchFamily="34" charset="0"/>
                <a:cs typeface="Open Sans" panose="020B0606030504020204" pitchFamily="34" charset="0"/>
              </a:rPr>
              <a:t>demande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annuelle</a:t>
            </a:r>
            <a:r>
              <a:rPr lang="en-US" sz="2000" dirty="0">
                <a:latin typeface="Open Sans" panose="020B0606030504020204" pitchFamily="34" charset="0"/>
                <a:ea typeface="Open Sans" panose="020B0606030504020204" pitchFamily="34" charset="0"/>
                <a:cs typeface="Open Sans" panose="020B0606030504020204" pitchFamily="34" charset="0"/>
              </a:rPr>
              <a:t>:</a:t>
            </a:r>
          </a:p>
          <a:p>
            <a:pPr lvl="1"/>
            <a:r>
              <a:rPr lang="en-US" sz="2000" dirty="0" err="1">
                <a:latin typeface="Open Sans" panose="020B0606030504020204" pitchFamily="34" charset="0"/>
                <a:ea typeface="Open Sans" panose="020B0606030504020204" pitchFamily="34" charset="0"/>
                <a:cs typeface="Open Sans" panose="020B0606030504020204" pitchFamily="34" charset="0"/>
              </a:rPr>
              <a:t>Vérifier</a:t>
            </a:r>
            <a:r>
              <a:rPr lang="en-US" sz="2000" dirty="0">
                <a:latin typeface="Open Sans" panose="020B0606030504020204" pitchFamily="34" charset="0"/>
                <a:ea typeface="Open Sans" panose="020B0606030504020204" pitchFamily="34" charset="0"/>
                <a:cs typeface="Open Sans" panose="020B0606030504020204" pitchFamily="34" charset="0"/>
              </a:rPr>
              <a:t> la </a:t>
            </a:r>
            <a:r>
              <a:rPr lang="en-US" sz="2000" dirty="0" err="1">
                <a:latin typeface="Open Sans" panose="020B0606030504020204" pitchFamily="34" charset="0"/>
                <a:ea typeface="Open Sans" panose="020B0606030504020204" pitchFamily="34" charset="0"/>
                <a:cs typeface="Open Sans" panose="020B0606030504020204" pitchFamily="34" charset="0"/>
              </a:rPr>
              <a:t>capacité</a:t>
            </a:r>
            <a:r>
              <a:rPr lang="en-US" sz="2000" dirty="0">
                <a:latin typeface="Open Sans" panose="020B0606030504020204" pitchFamily="34" charset="0"/>
                <a:ea typeface="Open Sans" panose="020B0606030504020204" pitchFamily="34" charset="0"/>
                <a:cs typeface="Open Sans" panose="020B0606030504020204" pitchFamily="34" charset="0"/>
              </a:rPr>
              <a:t> de stockage de la </a:t>
            </a:r>
            <a:r>
              <a:rPr lang="en-US" sz="2000" dirty="0" err="1">
                <a:latin typeface="Open Sans" panose="020B0606030504020204" pitchFamily="34" charset="0"/>
                <a:ea typeface="Open Sans" panose="020B0606030504020204" pitchFamily="34" charset="0"/>
                <a:cs typeface="Open Sans" panose="020B0606030504020204" pitchFamily="34" charset="0"/>
              </a:rPr>
              <a:t>feuille</a:t>
            </a:r>
            <a:r>
              <a:rPr lang="en-US" sz="2000" dirty="0">
                <a:latin typeface="Open Sans" panose="020B0606030504020204" pitchFamily="34" charset="0"/>
                <a:ea typeface="Open Sans" panose="020B0606030504020204" pitchFamily="34" charset="0"/>
                <a:cs typeface="Open Sans" panose="020B0606030504020204" pitchFamily="34" charset="0"/>
              </a:rPr>
              <a:t> de données </a:t>
            </a:r>
            <a:r>
              <a:rPr lang="en-US" sz="2000" b="1" dirty="0">
                <a:latin typeface="Open Sans" panose="020B0606030504020204" pitchFamily="34" charset="0"/>
                <a:ea typeface="Open Sans" panose="020B0606030504020204" pitchFamily="34" charset="0"/>
                <a:cs typeface="Open Sans" panose="020B0606030504020204" pitchFamily="34" charset="0"/>
              </a:rPr>
              <a:t>units</a:t>
            </a:r>
            <a:r>
              <a:rPr lang="en-US" sz="2000" dirty="0">
                <a:latin typeface="Open Sans" panose="020B0606030504020204" pitchFamily="34" charset="0"/>
                <a:ea typeface="Open Sans" panose="020B0606030504020204" pitchFamily="34" charset="0"/>
                <a:cs typeface="Open Sans" panose="020B0606030504020204" pitchFamily="34" charset="0"/>
              </a:rPr>
              <a:t>.</a:t>
            </a:r>
          </a:p>
          <a:p>
            <a:pPr lvl="1"/>
            <a:r>
              <a:rPr lang="en-US" sz="2000" dirty="0" err="1">
                <a:latin typeface="Open Sans" panose="020B0606030504020204" pitchFamily="34" charset="0"/>
                <a:ea typeface="Open Sans" panose="020B0606030504020204" pitchFamily="34" charset="0"/>
                <a:cs typeface="Open Sans" panose="020B0606030504020204" pitchFamily="34" charset="0"/>
              </a:rPr>
              <a:t>Vérifier</a:t>
            </a:r>
            <a:r>
              <a:rPr lang="en-US" sz="2000" dirty="0">
                <a:latin typeface="Open Sans" panose="020B0606030504020204" pitchFamily="34" charset="0"/>
                <a:ea typeface="Open Sans" panose="020B0606030504020204" pitchFamily="34" charset="0"/>
                <a:cs typeface="Open Sans" panose="020B0606030504020204" pitchFamily="34" charset="0"/>
              </a:rPr>
              <a:t> la </a:t>
            </a:r>
            <a:r>
              <a:rPr lang="en-US" sz="2000" dirty="0" err="1">
                <a:latin typeface="Open Sans" panose="020B0606030504020204" pitchFamily="34" charset="0"/>
                <a:ea typeface="Open Sans" panose="020B0606030504020204" pitchFamily="34" charset="0"/>
                <a:cs typeface="Open Sans" panose="020B0606030504020204" pitchFamily="34" charset="0"/>
              </a:rPr>
              <a:t>demande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annuelle</a:t>
            </a:r>
            <a:r>
              <a:rPr lang="en-US" sz="2000" dirty="0">
                <a:latin typeface="Open Sans" panose="020B0606030504020204" pitchFamily="34" charset="0"/>
                <a:ea typeface="Open Sans" panose="020B0606030504020204" pitchFamily="34" charset="0"/>
                <a:cs typeface="Open Sans" panose="020B0606030504020204" pitchFamily="34" charset="0"/>
              </a:rPr>
              <a:t> à </a:t>
            </a:r>
            <a:r>
              <a:rPr lang="en-US" sz="2000" dirty="0" err="1">
                <a:latin typeface="Open Sans" panose="020B0606030504020204" pitchFamily="34" charset="0"/>
                <a:ea typeface="Open Sans" panose="020B0606030504020204" pitchFamily="34" charset="0"/>
                <a:cs typeface="Open Sans" panose="020B0606030504020204" pitchFamily="34" charset="0"/>
              </a:rPr>
              <a:t>partir</a:t>
            </a:r>
            <a:r>
              <a:rPr lang="en-US" sz="2000" dirty="0">
                <a:latin typeface="Open Sans" panose="020B0606030504020204" pitchFamily="34" charset="0"/>
                <a:ea typeface="Open Sans" panose="020B0606030504020204" pitchFamily="34" charset="0"/>
                <a:cs typeface="Open Sans" panose="020B0606030504020204" pitchFamily="34" charset="0"/>
              </a:rPr>
              <a:t> des données de la </a:t>
            </a:r>
            <a:r>
              <a:rPr lang="en-US" sz="2000" dirty="0" err="1">
                <a:latin typeface="Open Sans" panose="020B0606030504020204" pitchFamily="34" charset="0"/>
                <a:ea typeface="Open Sans" panose="020B0606030504020204" pitchFamily="34" charset="0"/>
                <a:cs typeface="Open Sans" panose="020B0606030504020204" pitchFamily="34" charset="0"/>
              </a:rPr>
              <a:t>feuille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b="1" dirty="0" err="1">
                <a:latin typeface="Open Sans" panose="020B0606030504020204" pitchFamily="34" charset="0"/>
                <a:ea typeface="Open Sans" panose="020B0606030504020204" pitchFamily="34" charset="0"/>
                <a:cs typeface="Open Sans" panose="020B0606030504020204" pitchFamily="34" charset="0"/>
              </a:rPr>
              <a:t>gridNode</a:t>
            </a:r>
            <a:r>
              <a:rPr lang="en-US" sz="2000" b="1" dirty="0">
                <a:latin typeface="Open Sans" panose="020B0606030504020204" pitchFamily="34" charset="0"/>
                <a:ea typeface="Open Sans" panose="020B0606030504020204" pitchFamily="34" charset="0"/>
                <a:cs typeface="Open Sans" panose="020B0606030504020204" pitchFamily="34" charset="0"/>
              </a:rPr>
              <a:t>.</a:t>
            </a:r>
          </a:p>
          <a:p>
            <a:pPr lvl="1"/>
            <a:r>
              <a:rPr lang="en-US" sz="2000" dirty="0" err="1">
                <a:latin typeface="Open Sans" panose="020B0606030504020204" pitchFamily="34" charset="0"/>
                <a:ea typeface="Open Sans" panose="020B0606030504020204" pitchFamily="34" charset="0"/>
                <a:cs typeface="Open Sans" panose="020B0606030504020204" pitchFamily="34" charset="0"/>
              </a:rPr>
              <a:t>Calculer</a:t>
            </a:r>
            <a:r>
              <a:rPr lang="en-US" sz="2000" dirty="0">
                <a:latin typeface="Open Sans" panose="020B0606030504020204" pitchFamily="34" charset="0"/>
                <a:ea typeface="Open Sans" panose="020B0606030504020204" pitchFamily="34" charset="0"/>
                <a:cs typeface="Open Sans" panose="020B0606030504020204" pitchFamily="34" charset="0"/>
              </a:rPr>
              <a:t> le stockage / la </a:t>
            </a:r>
            <a:r>
              <a:rPr lang="en-US" sz="2000" dirty="0" err="1">
                <a:latin typeface="Open Sans" panose="020B0606030504020204" pitchFamily="34" charset="0"/>
                <a:ea typeface="Open Sans" panose="020B0606030504020204" pitchFamily="34" charset="0"/>
                <a:cs typeface="Open Sans" panose="020B0606030504020204" pitchFamily="34" charset="0"/>
              </a:rPr>
              <a:t>demande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annuelle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totale</a:t>
            </a:r>
            <a:r>
              <a:rPr lang="en-US" sz="2000" dirty="0">
                <a:latin typeface="Open Sans" panose="020B0606030504020204" pitchFamily="34" charset="0"/>
                <a:ea typeface="Open Sans" panose="020B0606030504020204" pitchFamily="34" charset="0"/>
                <a:cs typeface="Open Sans" panose="020B0606030504020204" pitchFamily="34" charset="0"/>
              </a:rPr>
              <a:t> (~1%).</a:t>
            </a:r>
          </a:p>
          <a:p>
            <a:pPr lvl="1"/>
            <a:r>
              <a:rPr lang="en-US" sz="2000" dirty="0" err="1">
                <a:latin typeface="Open Sans" panose="020B0606030504020204" pitchFamily="34" charset="0"/>
                <a:ea typeface="Open Sans" panose="020B0606030504020204" pitchFamily="34" charset="0"/>
                <a:cs typeface="Open Sans" panose="020B0606030504020204" pitchFamily="34" charset="0"/>
              </a:rPr>
              <a:t>L'unité</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hydroélectrique</a:t>
            </a:r>
            <a:r>
              <a:rPr lang="en-US" sz="2000" dirty="0">
                <a:latin typeface="Open Sans" panose="020B0606030504020204" pitchFamily="34" charset="0"/>
                <a:ea typeface="Open Sans" panose="020B0606030504020204" pitchFamily="34" charset="0"/>
                <a:cs typeface="Open Sans" panose="020B0606030504020204" pitchFamily="34" charset="0"/>
              </a:rPr>
              <a:t> du </a:t>
            </a:r>
            <a:r>
              <a:rPr lang="en-US" sz="2000" dirty="0" err="1">
                <a:latin typeface="Open Sans" panose="020B0606030504020204" pitchFamily="34" charset="0"/>
                <a:ea typeface="Open Sans" panose="020B0606030504020204" pitchFamily="34" charset="0"/>
                <a:cs typeface="Open Sans" panose="020B0606030504020204" pitchFamily="34" charset="0"/>
              </a:rPr>
              <a:t>réservoir</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est</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faible</a:t>
            </a:r>
            <a:r>
              <a:rPr lang="en-US" sz="2000" dirty="0">
                <a:latin typeface="Open Sans" panose="020B0606030504020204" pitchFamily="34" charset="0"/>
                <a:ea typeface="Open Sans" panose="020B0606030504020204" pitchFamily="34" charset="0"/>
                <a:cs typeface="Open Sans" panose="020B0606030504020204" pitchFamily="34" charset="0"/>
              </a:rPr>
              <a:t> par rapport à la </a:t>
            </a:r>
            <a:r>
              <a:rPr lang="en-US" sz="2000" dirty="0" err="1">
                <a:latin typeface="Open Sans" panose="020B0606030504020204" pitchFamily="34" charset="0"/>
                <a:ea typeface="Open Sans" panose="020B0606030504020204" pitchFamily="34" charset="0"/>
                <a:cs typeface="Open Sans" panose="020B0606030504020204" pitchFamily="34" charset="0"/>
              </a:rPr>
              <a:t>demande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annuelle</a:t>
            </a:r>
            <a:r>
              <a:rPr lang="en-US" sz="2000" dirty="0">
                <a:latin typeface="Open Sans" panose="020B0606030504020204" pitchFamily="34" charset="0"/>
                <a:ea typeface="Open Sans" panose="020B0606030504020204" pitchFamily="34" charset="0"/>
                <a:cs typeface="Open Sans" panose="020B0606030504020204" pitchFamily="34" charset="0"/>
              </a:rPr>
              <a:t>.</a:t>
            </a:r>
          </a:p>
          <a:p>
            <a:pPr lvl="1"/>
            <a:r>
              <a:rPr lang="en-US" sz="2000" dirty="0" err="1">
                <a:latin typeface="Open Sans" panose="020B0606030504020204" pitchFamily="34" charset="0"/>
                <a:ea typeface="Open Sans" panose="020B0606030504020204" pitchFamily="34" charset="0"/>
                <a:cs typeface="Open Sans" panose="020B0606030504020204" pitchFamily="34" charset="0"/>
              </a:rPr>
              <a:t>Signalée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faible</a:t>
            </a:r>
            <a:r>
              <a:rPr lang="en-US" sz="2000" dirty="0">
                <a:latin typeface="Open Sans" panose="020B0606030504020204" pitchFamily="34" charset="0"/>
                <a:ea typeface="Open Sans" panose="020B0606030504020204" pitchFamily="34" charset="0"/>
                <a:cs typeface="Open Sans" panose="020B0606030504020204" pitchFamily="34" charset="0"/>
              </a:rPr>
              <a:t>.</a:t>
            </a:r>
          </a:p>
        </p:txBody>
      </p:sp>
      <p:pic>
        <p:nvPicPr>
          <p:cNvPr id="10" name="Picture 9" descr="Table&#10;&#10;Description automatically generated">
            <a:extLst>
              <a:ext uri="{FF2B5EF4-FFF2-40B4-BE49-F238E27FC236}">
                <a16:creationId xmlns:a16="http://schemas.microsoft.com/office/drawing/2014/main" id="{FBE39127-9A97-B14F-9120-18C50F3C2F1B}"/>
              </a:ext>
            </a:extLst>
          </p:cNvPr>
          <p:cNvPicPr>
            <a:picLocks noChangeAspect="1"/>
          </p:cNvPicPr>
          <p:nvPr/>
        </p:nvPicPr>
        <p:blipFill>
          <a:blip r:embed="rId4"/>
          <a:stretch>
            <a:fillRect/>
          </a:stretch>
        </p:blipFill>
        <p:spPr>
          <a:xfrm>
            <a:off x="7312645" y="2166958"/>
            <a:ext cx="4389619" cy="2379500"/>
          </a:xfrm>
          <a:prstGeom prst="rect">
            <a:avLst/>
          </a:prstGeom>
        </p:spPr>
      </p:pic>
      <p:sp>
        <p:nvSpPr>
          <p:cNvPr id="11" name="TextBox 10">
            <a:extLst>
              <a:ext uri="{FF2B5EF4-FFF2-40B4-BE49-F238E27FC236}">
                <a16:creationId xmlns:a16="http://schemas.microsoft.com/office/drawing/2014/main" id="{8B1A5979-E3BF-394C-AD04-51B7EB3E993E}"/>
              </a:ext>
            </a:extLst>
          </p:cNvPr>
          <p:cNvSpPr txBox="1"/>
          <p:nvPr/>
        </p:nvSpPr>
        <p:spPr>
          <a:xfrm>
            <a:off x="7378061" y="4560583"/>
            <a:ext cx="4276169" cy="369332"/>
          </a:xfrm>
          <a:prstGeom prst="rect">
            <a:avLst/>
          </a:prstGeom>
          <a:noFill/>
        </p:spPr>
        <p:txBody>
          <a:bodyPr wrap="square" rtlCol="0">
            <a:spAutoFit/>
          </a:bodyPr>
          <a:lstStyle/>
          <a:p>
            <a:pPr algn="ctr"/>
            <a:r>
              <a:rPr lang="en-US" dirty="0" err="1"/>
              <a:t>Facilitateurs</a:t>
            </a:r>
            <a:r>
              <a:rPr lang="en-US" dirty="0"/>
              <a:t> de </a:t>
            </a:r>
            <a:r>
              <a:rPr lang="en-US" dirty="0" err="1"/>
              <a:t>flexibilité</a:t>
            </a:r>
            <a:r>
              <a:rPr lang="en-US" dirty="0"/>
              <a:t> (IRENA, 2019) [1]</a:t>
            </a:r>
          </a:p>
        </p:txBody>
      </p:sp>
    </p:spTree>
    <p:extLst>
      <p:ext uri="{BB962C8B-B14F-4D97-AF65-F5344CB8AC3E}">
        <p14:creationId xmlns:p14="http://schemas.microsoft.com/office/powerpoint/2010/main" val="3403935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t>18</a:t>
            </a:fld>
            <a:endParaRPr lang="en-US" sz="1400" b="1">
              <a:solidFill>
                <a:schemeClr val="bg1"/>
              </a:solidFill>
              <a:latin typeface="Open Sans ExtraBold"/>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49229B8C-5752-4C60-83BF-591678EEB8F7}"/>
              </a:ext>
            </a:extLst>
          </p:cNvPr>
          <p:cNvSpPr/>
          <p:nvPr/>
        </p:nvSpPr>
        <p:spPr>
          <a:xfrm>
            <a:off x="161392" y="766092"/>
            <a:ext cx="2739062" cy="400110"/>
          </a:xfrm>
          <a:prstGeom prst="rect">
            <a:avLst/>
          </a:prstGeom>
        </p:spPr>
        <p:txBody>
          <a:bodyPr wrap="square" lIns="91440" tIns="45720" rIns="91440" bIns="45720" anchor="t">
            <a:spAutoFit/>
          </a:bodyPr>
          <a:lstStyle/>
          <a:p>
            <a:pPr algn="ct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15.3.4 demoModel-1</a:t>
            </a:r>
          </a:p>
        </p:txBody>
      </p:sp>
      <p:sp>
        <p:nvSpPr>
          <p:cNvPr id="3" name="Title 10">
            <a:extLst>
              <a:ext uri="{FF2B5EF4-FFF2-40B4-BE49-F238E27FC236}">
                <a16:creationId xmlns:a16="http://schemas.microsoft.com/office/drawing/2014/main" id="{E46BF089-335D-4495-AE44-CCFD00FEE23D}"/>
              </a:ext>
            </a:extLst>
          </p:cNvPr>
          <p:cNvSpPr txBox="1">
            <a:spLocks/>
          </p:cNvSpPr>
          <p:nvPr/>
        </p:nvSpPr>
        <p:spPr>
          <a:xfrm>
            <a:off x="92232" y="77655"/>
            <a:ext cx="10445304" cy="70940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15.3 </a:t>
            </a:r>
            <a:r>
              <a:rPr lang="en-GB" sz="4400" dirty="0" err="1">
                <a:latin typeface="Open Sans"/>
                <a:ea typeface="Open Sans" panose="020B0606030504020204" pitchFamily="34" charset="0"/>
                <a:cs typeface="Open Sans" panose="020B0606030504020204" pitchFamily="34" charset="0"/>
                <a:sym typeface="Bodoni SvtyTwo ITC TT-Book"/>
              </a:rPr>
              <a:t>Évaluer</a:t>
            </a:r>
            <a:r>
              <a:rPr lang="en-GB" sz="4400" dirty="0">
                <a:latin typeface="Open Sans"/>
                <a:ea typeface="Open Sans" panose="020B0606030504020204" pitchFamily="34" charset="0"/>
                <a:cs typeface="Open Sans" panose="020B0606030504020204" pitchFamily="34" charset="0"/>
                <a:sym typeface="Bodoni SvtyTwo ITC TT-Book"/>
              </a:rPr>
              <a:t> les </a:t>
            </a:r>
            <a:r>
              <a:rPr lang="en-GB" sz="4400" dirty="0" err="1">
                <a:latin typeface="Open Sans"/>
                <a:ea typeface="Open Sans" panose="020B0606030504020204" pitchFamily="34" charset="0"/>
                <a:cs typeface="Open Sans" panose="020B0606030504020204" pitchFamily="34" charset="0"/>
                <a:sym typeface="Bodoni SvtyTwo ITC TT-Book"/>
              </a:rPr>
              <a:t>facteurs</a:t>
            </a:r>
            <a:r>
              <a:rPr lang="en-GB" sz="4400" dirty="0">
                <a:latin typeface="Open Sans"/>
                <a:ea typeface="Open Sans" panose="020B0606030504020204" pitchFamily="34" charset="0"/>
                <a:cs typeface="Open Sans" panose="020B0606030504020204" pitchFamily="34" charset="0"/>
                <a:sym typeface="Bodoni SvtyTwo ITC TT-Book"/>
              </a:rPr>
              <a:t> de </a:t>
            </a:r>
            <a:r>
              <a:rPr lang="en-GB" sz="4400" dirty="0" err="1">
                <a:latin typeface="Open Sans"/>
                <a:ea typeface="Open Sans" panose="020B0606030504020204" pitchFamily="34" charset="0"/>
                <a:cs typeface="Open Sans" panose="020B0606030504020204" pitchFamily="34" charset="0"/>
                <a:sym typeface="Bodoni SvtyTwo ITC TT-Book"/>
              </a:rPr>
              <a:t>flexibilité</a:t>
            </a:r>
            <a:endParaRPr lang="en-GB" sz="4400" dirty="0">
              <a:latin typeface="Open Sans"/>
              <a:ea typeface="Open Sans" panose="020B0606030504020204" pitchFamily="34" charset="0"/>
              <a:cs typeface="Open Sans" panose="020B0606030504020204" pitchFamily="34" charset="0"/>
              <a:sym typeface="Bodoni SvtyTwo ITC TT-Book"/>
            </a:endParaRPr>
          </a:p>
        </p:txBody>
      </p:sp>
      <p:sp>
        <p:nvSpPr>
          <p:cNvPr id="9" name="Content Placeholder 8">
            <a:extLst>
              <a:ext uri="{FF2B5EF4-FFF2-40B4-BE49-F238E27FC236}">
                <a16:creationId xmlns:a16="http://schemas.microsoft.com/office/drawing/2014/main" id="{FAE7E1A3-DD88-F641-9B2B-D0FA1ED614D3}"/>
              </a:ext>
            </a:extLst>
          </p:cNvPr>
          <p:cNvSpPr>
            <a:spLocks noGrp="1"/>
          </p:cNvSpPr>
          <p:nvPr>
            <p:ph idx="1"/>
          </p:nvPr>
        </p:nvSpPr>
        <p:spPr>
          <a:xfrm>
            <a:off x="92232" y="1254428"/>
            <a:ext cx="8259676" cy="5041536"/>
          </a:xfrm>
        </p:spPr>
        <p:txBody>
          <a:bodyPr vert="horz" lIns="91440" tIns="45720" rIns="91440" bIns="45720" rtlCol="0" anchor="t">
            <a:noAutofit/>
          </a:bodyPr>
          <a:lstStyle/>
          <a:p>
            <a:r>
              <a:rPr lang="en-US" sz="1800" dirty="0">
                <a:latin typeface="Open Sans" panose="020B0606030504020204" pitchFamily="34" charset="0"/>
                <a:ea typeface="Open Sans" panose="020B0606030504020204" pitchFamily="34" charset="0"/>
                <a:cs typeface="Open Sans" panose="020B0606030504020204" pitchFamily="34" charset="0"/>
              </a:rPr>
              <a:t>Dispersion </a:t>
            </a:r>
            <a:r>
              <a:rPr lang="en-US" sz="1800" dirty="0" err="1">
                <a:latin typeface="Open Sans" panose="020B0606030504020204" pitchFamily="34" charset="0"/>
                <a:ea typeface="Open Sans" panose="020B0606030504020204" pitchFamily="34" charset="0"/>
                <a:cs typeface="Open Sans" panose="020B0606030504020204" pitchFamily="34" charset="0"/>
              </a:rPr>
              <a:t>géographique</a:t>
            </a:r>
            <a:r>
              <a:rPr lang="en-US" sz="1800" dirty="0">
                <a:latin typeface="Open Sans" panose="020B0606030504020204" pitchFamily="34" charset="0"/>
                <a:ea typeface="Open Sans" panose="020B0606030504020204" pitchFamily="34" charset="0"/>
                <a:cs typeface="Open Sans" panose="020B0606030504020204" pitchFamily="34" charset="0"/>
              </a:rPr>
              <a:t> de la production et de la </a:t>
            </a:r>
            <a:r>
              <a:rPr lang="en-US" sz="1800" dirty="0" err="1">
                <a:latin typeface="Open Sans" panose="020B0606030504020204" pitchFamily="34" charset="0"/>
                <a:ea typeface="Open Sans" panose="020B0606030504020204" pitchFamily="34" charset="0"/>
                <a:cs typeface="Open Sans" panose="020B0606030504020204" pitchFamily="34" charset="0"/>
              </a:rPr>
              <a:t>demande</a:t>
            </a:r>
            <a:r>
              <a:rPr lang="en-US" sz="1800" dirty="0">
                <a:latin typeface="Open Sans" panose="020B0606030504020204" pitchFamily="34" charset="0"/>
                <a:ea typeface="Open Sans" panose="020B0606030504020204" pitchFamily="34" charset="0"/>
                <a:cs typeface="Open Sans" panose="020B0606030504020204" pitchFamily="34" charset="0"/>
              </a:rPr>
              <a:t> des ÉRV</a:t>
            </a:r>
          </a:p>
          <a:p>
            <a:pPr lvl="1"/>
            <a:r>
              <a:rPr lang="en-US" sz="1800" dirty="0" err="1">
                <a:latin typeface="Open Sans" panose="020B0606030504020204" pitchFamily="34" charset="0"/>
                <a:ea typeface="Open Sans" panose="020B0606030504020204" pitchFamily="34" charset="0"/>
                <a:cs typeface="Open Sans" panose="020B0606030504020204" pitchFamily="34" charset="0"/>
              </a:rPr>
              <a:t>Vérifier</a:t>
            </a:r>
            <a:r>
              <a:rPr lang="en-US" sz="1800" dirty="0">
                <a:latin typeface="Open Sans" panose="020B0606030504020204" pitchFamily="34" charset="0"/>
                <a:ea typeface="Open Sans" panose="020B0606030504020204" pitchFamily="34" charset="0"/>
                <a:cs typeface="Open Sans" panose="020B0606030504020204" pitchFamily="34" charset="0"/>
              </a:rPr>
              <a:t> la </a:t>
            </a:r>
            <a:r>
              <a:rPr lang="en-US" sz="1800" dirty="0" err="1">
                <a:latin typeface="Open Sans" panose="020B0606030504020204" pitchFamily="34" charset="0"/>
                <a:ea typeface="Open Sans" panose="020B0606030504020204" pitchFamily="34" charset="0"/>
                <a:cs typeface="Open Sans" panose="020B0606030504020204" pitchFamily="34" charset="0"/>
              </a:rPr>
              <a:t>demande</a:t>
            </a:r>
            <a:r>
              <a:rPr lang="en-US" sz="1800" dirty="0">
                <a:latin typeface="Open Sans" panose="020B0606030504020204" pitchFamily="34" charset="0"/>
                <a:ea typeface="Open Sans" panose="020B0606030504020204" pitchFamily="34" charset="0"/>
                <a:cs typeface="Open Sans" panose="020B0606030504020204" pitchFamily="34" charset="0"/>
              </a:rPr>
              <a:t> au </a:t>
            </a:r>
            <a:r>
              <a:rPr lang="en-US" sz="1800" dirty="0" err="1">
                <a:latin typeface="Open Sans" panose="020B0606030504020204" pitchFamily="34" charset="0"/>
                <a:ea typeface="Open Sans" panose="020B0606030504020204" pitchFamily="34" charset="0"/>
                <a:cs typeface="Open Sans" panose="020B0606030504020204" pitchFamily="34" charset="0"/>
              </a:rPr>
              <a:t>niveau</a:t>
            </a:r>
            <a:r>
              <a:rPr lang="en-US" sz="1800" dirty="0">
                <a:latin typeface="Open Sans" panose="020B0606030504020204" pitchFamily="34" charset="0"/>
                <a:ea typeface="Open Sans" panose="020B0606030504020204" pitchFamily="34" charset="0"/>
                <a:cs typeface="Open Sans" panose="020B0606030504020204" pitchFamily="34" charset="0"/>
              </a:rPr>
              <a:t> du </a:t>
            </a:r>
            <a:r>
              <a:rPr lang="en-US" sz="1800" dirty="0" err="1">
                <a:latin typeface="Open Sans" panose="020B0606030504020204" pitchFamily="34" charset="0"/>
                <a:ea typeface="Open Sans" panose="020B0606030504020204" pitchFamily="34" charset="0"/>
                <a:cs typeface="Open Sans" panose="020B0606030504020204" pitchFamily="34" charset="0"/>
              </a:rPr>
              <a:t>nœud</a:t>
            </a:r>
            <a:r>
              <a:rPr lang="en-US" sz="1800" dirty="0">
                <a:latin typeface="Open Sans" panose="020B0606030504020204" pitchFamily="34" charset="0"/>
                <a:ea typeface="Open Sans" panose="020B0606030504020204" pitchFamily="34" charset="0"/>
                <a:cs typeface="Open Sans" panose="020B0606030504020204" pitchFamily="34" charset="0"/>
              </a:rPr>
              <a:t> à </a:t>
            </a:r>
            <a:r>
              <a:rPr lang="en-US" sz="1800" dirty="0" err="1">
                <a:latin typeface="Open Sans" panose="020B0606030504020204" pitchFamily="34" charset="0"/>
                <a:ea typeface="Open Sans" panose="020B0606030504020204" pitchFamily="34" charset="0"/>
                <a:cs typeface="Open Sans" panose="020B0606030504020204" pitchFamily="34" charset="0"/>
              </a:rPr>
              <a:t>partir</a:t>
            </a:r>
            <a:r>
              <a:rPr lang="en-US" sz="1800" dirty="0">
                <a:latin typeface="Open Sans" panose="020B0606030504020204" pitchFamily="34" charset="0"/>
                <a:ea typeface="Open Sans" panose="020B0606030504020204" pitchFamily="34" charset="0"/>
                <a:cs typeface="Open Sans" panose="020B0606030504020204" pitchFamily="34" charset="0"/>
              </a:rPr>
              <a:t> des données de la </a:t>
            </a:r>
            <a:r>
              <a:rPr lang="en-US" sz="1800" dirty="0" err="1">
                <a:latin typeface="Open Sans" panose="020B0606030504020204" pitchFamily="34" charset="0"/>
                <a:ea typeface="Open Sans" panose="020B0606030504020204" pitchFamily="34" charset="0"/>
                <a:cs typeface="Open Sans" panose="020B0606030504020204" pitchFamily="34" charset="0"/>
              </a:rPr>
              <a:t>feuille</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b="1" dirty="0" err="1">
                <a:latin typeface="Open Sans" panose="020B0606030504020204" pitchFamily="34" charset="0"/>
                <a:ea typeface="Open Sans" panose="020B0606030504020204" pitchFamily="34" charset="0"/>
                <a:cs typeface="Open Sans" panose="020B0606030504020204" pitchFamily="34" charset="0"/>
              </a:rPr>
              <a:t>gridNode</a:t>
            </a:r>
            <a:endParaRPr lang="en-US" sz="1800" dirty="0">
              <a:latin typeface="Open Sans" panose="020B0606030504020204" pitchFamily="34" charset="0"/>
              <a:ea typeface="Open Sans" panose="020B0606030504020204" pitchFamily="34" charset="0"/>
              <a:cs typeface="Open Sans" panose="020B0606030504020204" pitchFamily="34" charset="0"/>
            </a:endParaRPr>
          </a:p>
          <a:p>
            <a:pPr lvl="1"/>
            <a:r>
              <a:rPr lang="en-US" sz="1800" dirty="0" err="1">
                <a:latin typeface="Open Sans" panose="020B0606030504020204" pitchFamily="34" charset="0"/>
                <a:ea typeface="Open Sans" panose="020B0606030504020204" pitchFamily="34" charset="0"/>
                <a:cs typeface="Open Sans" panose="020B0606030504020204" pitchFamily="34" charset="0"/>
              </a:rPr>
              <a:t>Vérifier</a:t>
            </a:r>
            <a:r>
              <a:rPr lang="en-US" sz="1800" dirty="0">
                <a:latin typeface="Open Sans" panose="020B0606030504020204" pitchFamily="34" charset="0"/>
                <a:ea typeface="Open Sans" panose="020B0606030504020204" pitchFamily="34" charset="0"/>
                <a:cs typeface="Open Sans" panose="020B0606030504020204" pitchFamily="34" charset="0"/>
              </a:rPr>
              <a:t> la production des ÉRV au </a:t>
            </a:r>
            <a:r>
              <a:rPr lang="en-US" sz="1800" dirty="0" err="1">
                <a:latin typeface="Open Sans" panose="020B0606030504020204" pitchFamily="34" charset="0"/>
                <a:ea typeface="Open Sans" panose="020B0606030504020204" pitchFamily="34" charset="0"/>
                <a:cs typeface="Open Sans" panose="020B0606030504020204" pitchFamily="34" charset="0"/>
              </a:rPr>
              <a:t>niveau</a:t>
            </a:r>
            <a:r>
              <a:rPr lang="en-US" sz="1800" dirty="0">
                <a:latin typeface="Open Sans" panose="020B0606030504020204" pitchFamily="34" charset="0"/>
                <a:ea typeface="Open Sans" panose="020B0606030504020204" pitchFamily="34" charset="0"/>
                <a:cs typeface="Open Sans" panose="020B0606030504020204" pitchFamily="34" charset="0"/>
              </a:rPr>
              <a:t> du </a:t>
            </a:r>
            <a:r>
              <a:rPr lang="en-US" sz="1800" dirty="0" err="1">
                <a:latin typeface="Open Sans" panose="020B0606030504020204" pitchFamily="34" charset="0"/>
                <a:ea typeface="Open Sans" panose="020B0606030504020204" pitchFamily="34" charset="0"/>
                <a:cs typeface="Open Sans" panose="020B0606030504020204" pitchFamily="34" charset="0"/>
              </a:rPr>
              <a:t>nœud</a:t>
            </a:r>
            <a:r>
              <a:rPr lang="en-US" sz="1800" dirty="0">
                <a:latin typeface="Open Sans" panose="020B0606030504020204" pitchFamily="34" charset="0"/>
                <a:ea typeface="Open Sans" panose="020B0606030504020204" pitchFamily="34" charset="0"/>
                <a:cs typeface="Open Sans" panose="020B0606030504020204" pitchFamily="34" charset="0"/>
              </a:rPr>
              <a:t> à </a:t>
            </a:r>
            <a:r>
              <a:rPr lang="en-US" sz="1800" dirty="0" err="1">
                <a:latin typeface="Open Sans" panose="020B0606030504020204" pitchFamily="34" charset="0"/>
                <a:ea typeface="Open Sans" panose="020B0606030504020204" pitchFamily="34" charset="0"/>
                <a:cs typeface="Open Sans" panose="020B0606030504020204" pitchFamily="34" charset="0"/>
              </a:rPr>
              <a:t>partir</a:t>
            </a:r>
            <a:r>
              <a:rPr lang="en-US" sz="1800" dirty="0">
                <a:latin typeface="Open Sans" panose="020B0606030504020204" pitchFamily="34" charset="0"/>
                <a:ea typeface="Open Sans" panose="020B0606030504020204" pitchFamily="34" charset="0"/>
                <a:cs typeface="Open Sans" panose="020B0606030504020204" pitchFamily="34" charset="0"/>
              </a:rPr>
              <a:t> du </a:t>
            </a:r>
            <a:r>
              <a:rPr lang="en-US" sz="1800" dirty="0" err="1">
                <a:latin typeface="Open Sans" panose="020B0606030504020204" pitchFamily="34" charset="0"/>
                <a:ea typeface="Open Sans" panose="020B0606030504020204" pitchFamily="34" charset="0"/>
                <a:cs typeface="Open Sans" panose="020B0606030504020204" pitchFamily="34" charset="0"/>
              </a:rPr>
              <a:t>fichier</a:t>
            </a:r>
            <a:r>
              <a:rPr lang="en-US" sz="1800" dirty="0">
                <a:latin typeface="Open Sans" panose="020B0606030504020204" pitchFamily="34" charset="0"/>
                <a:ea typeface="Open Sans" panose="020B0606030504020204" pitchFamily="34" charset="0"/>
                <a:cs typeface="Open Sans" panose="020B0606030504020204" pitchFamily="34" charset="0"/>
              </a:rPr>
              <a:t> de </a:t>
            </a:r>
            <a:r>
              <a:rPr lang="en-US" sz="1800" dirty="0" err="1">
                <a:latin typeface="Open Sans" panose="020B0606030504020204" pitchFamily="34" charset="0"/>
                <a:ea typeface="Open Sans" panose="020B0606030504020204" pitchFamily="34" charset="0"/>
                <a:cs typeface="Open Sans" panose="020B0606030504020204" pitchFamily="34" charset="0"/>
              </a:rPr>
              <a:t>résultats</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dirty="0" err="1">
                <a:latin typeface="Open Sans" panose="020B0606030504020204" pitchFamily="34" charset="0"/>
                <a:ea typeface="Open Sans" panose="020B0606030504020204" pitchFamily="34" charset="0"/>
                <a:cs typeface="Open Sans" panose="020B0606030504020204" pitchFamily="34" charset="0"/>
              </a:rPr>
              <a:t>feuille</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b="1" dirty="0" err="1">
                <a:latin typeface="Open Sans" panose="020B0606030504020204" pitchFamily="34" charset="0"/>
                <a:ea typeface="Open Sans" panose="020B0606030504020204" pitchFamily="34" charset="0"/>
                <a:cs typeface="Open Sans" panose="020B0606030504020204" pitchFamily="34" charset="0"/>
              </a:rPr>
              <a:t>units_elec</a:t>
            </a:r>
            <a:endParaRPr lang="en-US" sz="1800" dirty="0">
              <a:latin typeface="Open Sans" panose="020B0606030504020204" pitchFamily="34" charset="0"/>
              <a:ea typeface="Open Sans" panose="020B0606030504020204" pitchFamily="34" charset="0"/>
              <a:cs typeface="Open Sans" panose="020B0606030504020204" pitchFamily="34" charset="0"/>
            </a:endParaRPr>
          </a:p>
          <a:p>
            <a:pPr lvl="1">
              <a:buFont typeface="Courier New" panose="02070309020205020404" pitchFamily="49" charset="0"/>
              <a:buChar char="o"/>
            </a:pPr>
            <a:r>
              <a:rPr lang="en-US" sz="1800" dirty="0" err="1">
                <a:latin typeface="Open Sans" panose="020B0606030504020204" pitchFamily="34" charset="0"/>
                <a:ea typeface="Open Sans" panose="020B0606030504020204" pitchFamily="34" charset="0"/>
                <a:cs typeface="Open Sans" panose="020B0606030504020204" pitchFamily="34" charset="0"/>
              </a:rPr>
              <a:t>nœud</a:t>
            </a:r>
            <a:r>
              <a:rPr lang="en-US" sz="1800" dirty="0">
                <a:latin typeface="Open Sans" panose="020B0606030504020204" pitchFamily="34" charset="0"/>
                <a:ea typeface="Open Sans" panose="020B0606030504020204" pitchFamily="34" charset="0"/>
                <a:cs typeface="Open Sans" panose="020B0606030504020204" pitchFamily="34" charset="0"/>
              </a:rPr>
              <a:t> A - 53% de la </a:t>
            </a:r>
            <a:r>
              <a:rPr lang="en-US" sz="1800" dirty="0" err="1">
                <a:latin typeface="Open Sans" panose="020B0606030504020204" pitchFamily="34" charset="0"/>
                <a:ea typeface="Open Sans" panose="020B0606030504020204" pitchFamily="34" charset="0"/>
                <a:cs typeface="Open Sans" panose="020B0606030504020204" pitchFamily="34" charset="0"/>
              </a:rPr>
              <a:t>demande</a:t>
            </a:r>
            <a:r>
              <a:rPr lang="en-US" sz="1800" dirty="0">
                <a:latin typeface="Open Sans" panose="020B0606030504020204" pitchFamily="34" charset="0"/>
                <a:ea typeface="Open Sans" panose="020B0606030504020204" pitchFamily="34" charset="0"/>
                <a:cs typeface="Open Sans" panose="020B0606030504020204" pitchFamily="34" charset="0"/>
              </a:rPr>
              <a:t>, 2% de la production des ÉRV</a:t>
            </a:r>
          </a:p>
          <a:p>
            <a:pPr lvl="1">
              <a:buFont typeface="Courier New" panose="02070309020205020404" pitchFamily="49" charset="0"/>
              <a:buChar char="o"/>
            </a:pPr>
            <a:r>
              <a:rPr lang="en-US" sz="1800" dirty="0" err="1">
                <a:latin typeface="Open Sans" panose="020B0606030504020204" pitchFamily="34" charset="0"/>
                <a:ea typeface="Open Sans" panose="020B0606030504020204" pitchFamily="34" charset="0"/>
                <a:cs typeface="Open Sans" panose="020B0606030504020204" pitchFamily="34" charset="0"/>
              </a:rPr>
              <a:t>nœud</a:t>
            </a:r>
            <a:r>
              <a:rPr lang="en-US" sz="1800" dirty="0">
                <a:latin typeface="Open Sans" panose="020B0606030504020204" pitchFamily="34" charset="0"/>
                <a:ea typeface="Open Sans" panose="020B0606030504020204" pitchFamily="34" charset="0"/>
                <a:cs typeface="Open Sans" panose="020B0606030504020204" pitchFamily="34" charset="0"/>
              </a:rPr>
              <a:t> B - 17% de la </a:t>
            </a:r>
            <a:r>
              <a:rPr lang="en-US" sz="1800" dirty="0" err="1">
                <a:latin typeface="Open Sans" panose="020B0606030504020204" pitchFamily="34" charset="0"/>
                <a:ea typeface="Open Sans" panose="020B0606030504020204" pitchFamily="34" charset="0"/>
                <a:cs typeface="Open Sans" panose="020B0606030504020204" pitchFamily="34" charset="0"/>
              </a:rPr>
              <a:t>demande</a:t>
            </a:r>
            <a:r>
              <a:rPr lang="en-US" sz="1800" dirty="0">
                <a:latin typeface="Open Sans" panose="020B0606030504020204" pitchFamily="34" charset="0"/>
                <a:ea typeface="Open Sans" panose="020B0606030504020204" pitchFamily="34" charset="0"/>
                <a:cs typeface="Open Sans" panose="020B0606030504020204" pitchFamily="34" charset="0"/>
              </a:rPr>
              <a:t>, 60% de la production des ÉRV</a:t>
            </a:r>
          </a:p>
          <a:p>
            <a:pPr lvl="1">
              <a:buFont typeface="Courier New" panose="02070309020205020404" pitchFamily="49" charset="0"/>
              <a:buChar char="o"/>
            </a:pPr>
            <a:r>
              <a:rPr lang="en-US" sz="1800" dirty="0" err="1">
                <a:latin typeface="Open Sans" panose="020B0606030504020204" pitchFamily="34" charset="0"/>
                <a:ea typeface="Open Sans" panose="020B0606030504020204" pitchFamily="34" charset="0"/>
                <a:cs typeface="Open Sans" panose="020B0606030504020204" pitchFamily="34" charset="0"/>
              </a:rPr>
              <a:t>nœud</a:t>
            </a:r>
            <a:r>
              <a:rPr lang="en-US" sz="1800" dirty="0">
                <a:latin typeface="Open Sans" panose="020B0606030504020204" pitchFamily="34" charset="0"/>
                <a:ea typeface="Open Sans" panose="020B0606030504020204" pitchFamily="34" charset="0"/>
                <a:cs typeface="Open Sans" panose="020B0606030504020204" pitchFamily="34" charset="0"/>
              </a:rPr>
              <a:t> C - 27% de la </a:t>
            </a:r>
            <a:r>
              <a:rPr lang="en-US" sz="1800" dirty="0" err="1">
                <a:latin typeface="Open Sans" panose="020B0606030504020204" pitchFamily="34" charset="0"/>
                <a:ea typeface="Open Sans" panose="020B0606030504020204" pitchFamily="34" charset="0"/>
                <a:cs typeface="Open Sans" panose="020B0606030504020204" pitchFamily="34" charset="0"/>
              </a:rPr>
              <a:t>demande</a:t>
            </a:r>
            <a:r>
              <a:rPr lang="en-US" sz="1800" dirty="0">
                <a:latin typeface="Open Sans" panose="020B0606030504020204" pitchFamily="34" charset="0"/>
                <a:ea typeface="Open Sans" panose="020B0606030504020204" pitchFamily="34" charset="0"/>
                <a:cs typeface="Open Sans" panose="020B0606030504020204" pitchFamily="34" charset="0"/>
              </a:rPr>
              <a:t>, 37% de la production des ÉRV</a:t>
            </a:r>
          </a:p>
          <a:p>
            <a:pPr lvl="1">
              <a:buFont typeface="Courier New" panose="02070309020205020404" pitchFamily="49" charset="0"/>
              <a:buChar char="o"/>
            </a:pPr>
            <a:r>
              <a:rPr lang="en-US" sz="1800" dirty="0" err="1">
                <a:latin typeface="Open Sans" panose="020B0606030504020204" pitchFamily="34" charset="0"/>
                <a:ea typeface="Open Sans" panose="020B0606030504020204" pitchFamily="34" charset="0"/>
                <a:cs typeface="Open Sans" panose="020B0606030504020204" pitchFamily="34" charset="0"/>
              </a:rPr>
              <a:t>nœud</a:t>
            </a:r>
            <a:r>
              <a:rPr lang="en-US" sz="1800" dirty="0">
                <a:latin typeface="Open Sans" panose="020B0606030504020204" pitchFamily="34" charset="0"/>
                <a:ea typeface="Open Sans" panose="020B0606030504020204" pitchFamily="34" charset="0"/>
                <a:cs typeface="Open Sans" panose="020B0606030504020204" pitchFamily="34" charset="0"/>
              </a:rPr>
              <a:t> D - 3% de la </a:t>
            </a:r>
            <a:r>
              <a:rPr lang="en-US" sz="1800" dirty="0" err="1">
                <a:latin typeface="Open Sans" panose="020B0606030504020204" pitchFamily="34" charset="0"/>
                <a:ea typeface="Open Sans" panose="020B0606030504020204" pitchFamily="34" charset="0"/>
                <a:cs typeface="Open Sans" panose="020B0606030504020204" pitchFamily="34" charset="0"/>
              </a:rPr>
              <a:t>demande</a:t>
            </a:r>
            <a:r>
              <a:rPr lang="en-US" sz="1800" dirty="0">
                <a:latin typeface="Open Sans" panose="020B0606030504020204" pitchFamily="34" charset="0"/>
                <a:ea typeface="Open Sans" panose="020B0606030504020204" pitchFamily="34" charset="0"/>
                <a:cs typeface="Open Sans" panose="020B0606030504020204" pitchFamily="34" charset="0"/>
              </a:rPr>
              <a:t>, 1% de la production des ÉRV</a:t>
            </a:r>
          </a:p>
          <a:p>
            <a:pPr lvl="1"/>
            <a:r>
              <a:rPr lang="en-US" sz="1800" dirty="0">
                <a:latin typeface="Open Sans" panose="020B0606030504020204" pitchFamily="34" charset="0"/>
                <a:ea typeface="Open Sans" panose="020B0606030504020204" pitchFamily="34" charset="0"/>
                <a:cs typeface="Open Sans" panose="020B0606030504020204" pitchFamily="34" charset="0"/>
              </a:rPr>
              <a:t>Le </a:t>
            </a:r>
            <a:r>
              <a:rPr lang="en-US" sz="1800" dirty="0" err="1">
                <a:latin typeface="Open Sans" panose="020B0606030504020204" pitchFamily="34" charset="0"/>
                <a:ea typeface="Open Sans" panose="020B0606030504020204" pitchFamily="34" charset="0"/>
                <a:cs typeface="Open Sans" panose="020B0606030504020204" pitchFamily="34" charset="0"/>
              </a:rPr>
              <a:t>niveau</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dirty="0" err="1">
                <a:latin typeface="Open Sans" panose="020B0606030504020204" pitchFamily="34" charset="0"/>
                <a:ea typeface="Open Sans" panose="020B0606030504020204" pitchFamily="34" charset="0"/>
                <a:cs typeface="Open Sans" panose="020B0606030504020204" pitchFamily="34" charset="0"/>
              </a:rPr>
              <a:t>est</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dirty="0" err="1">
                <a:latin typeface="Open Sans" panose="020B0606030504020204" pitchFamily="34" charset="0"/>
                <a:ea typeface="Open Sans" panose="020B0606030504020204" pitchFamily="34" charset="0"/>
                <a:cs typeface="Open Sans" panose="020B0606030504020204" pitchFamily="34" charset="0"/>
              </a:rPr>
              <a:t>faible</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dirty="0" err="1">
                <a:latin typeface="Open Sans" panose="020B0606030504020204" pitchFamily="34" charset="0"/>
                <a:ea typeface="Open Sans" panose="020B0606030504020204" pitchFamily="34" charset="0"/>
                <a:cs typeface="Open Sans" panose="020B0606030504020204" pitchFamily="34" charset="0"/>
              </a:rPr>
              <a:t>mais</a:t>
            </a:r>
            <a:r>
              <a:rPr lang="en-US" sz="1800" dirty="0">
                <a:latin typeface="Open Sans" panose="020B0606030504020204" pitchFamily="34" charset="0"/>
                <a:ea typeface="Open Sans" panose="020B0606030504020204" pitchFamily="34" charset="0"/>
                <a:cs typeface="Open Sans" panose="020B0606030504020204" pitchFamily="34" charset="0"/>
              </a:rPr>
              <a:t> les </a:t>
            </a:r>
            <a:r>
              <a:rPr lang="en-US" sz="1800" dirty="0" err="1">
                <a:latin typeface="Open Sans" panose="020B0606030504020204" pitchFamily="34" charset="0"/>
                <a:ea typeface="Open Sans" panose="020B0606030504020204" pitchFamily="34" charset="0"/>
                <a:cs typeface="Open Sans" panose="020B0606030504020204" pitchFamily="34" charset="0"/>
              </a:rPr>
              <a:t>investissements</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dirty="0" err="1">
                <a:latin typeface="Open Sans" panose="020B0606030504020204" pitchFamily="34" charset="0"/>
                <a:ea typeface="Open Sans" panose="020B0606030504020204" pitchFamily="34" charset="0"/>
                <a:cs typeface="Open Sans" panose="020B0606030504020204" pitchFamily="34" charset="0"/>
              </a:rPr>
              <a:t>futurs</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dirty="0" err="1">
                <a:latin typeface="Open Sans" panose="020B0606030504020204" pitchFamily="34" charset="0"/>
                <a:ea typeface="Open Sans" panose="020B0606030504020204" pitchFamily="34" charset="0"/>
                <a:cs typeface="Open Sans" panose="020B0606030504020204" pitchFamily="34" charset="0"/>
              </a:rPr>
              <a:t>pourraient</a:t>
            </a:r>
            <a:r>
              <a:rPr lang="en-US" sz="1800" dirty="0">
                <a:latin typeface="Open Sans" panose="020B0606030504020204" pitchFamily="34" charset="0"/>
                <a:ea typeface="Open Sans" panose="020B0606030504020204" pitchFamily="34" charset="0"/>
                <a:cs typeface="Open Sans" panose="020B0606030504020204" pitchFamily="34" charset="0"/>
              </a:rPr>
              <a:t> le </a:t>
            </a:r>
            <a:r>
              <a:rPr lang="en-US" sz="1800" dirty="0" err="1">
                <a:latin typeface="Open Sans" panose="020B0606030504020204" pitchFamily="34" charset="0"/>
                <a:ea typeface="Open Sans" panose="020B0606030504020204" pitchFamily="34" charset="0"/>
                <a:cs typeface="Open Sans" panose="020B0606030504020204" pitchFamily="34" charset="0"/>
              </a:rPr>
              <a:t>rendre</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dirty="0" err="1">
                <a:latin typeface="Open Sans" panose="020B0606030504020204" pitchFamily="34" charset="0"/>
                <a:ea typeface="Open Sans" panose="020B0606030504020204" pitchFamily="34" charset="0"/>
                <a:cs typeface="Open Sans" panose="020B0606030504020204" pitchFamily="34" charset="0"/>
              </a:rPr>
              <a:t>moyen</a:t>
            </a:r>
            <a:r>
              <a:rPr lang="en-US" sz="1800" dirty="0">
                <a:latin typeface="Open Sans" panose="020B0606030504020204" pitchFamily="34" charset="0"/>
                <a:ea typeface="Open Sans" panose="020B0606030504020204" pitchFamily="34" charset="0"/>
                <a:cs typeface="Open Sans" panose="020B0606030504020204" pitchFamily="34" charset="0"/>
              </a:rPr>
              <a:t>.</a:t>
            </a:r>
          </a:p>
          <a:p>
            <a:r>
              <a:rPr lang="en-US" sz="1800" dirty="0" err="1">
                <a:latin typeface="Open Sans" panose="020B0606030504020204" pitchFamily="34" charset="0"/>
                <a:ea typeface="Open Sans" panose="020B0606030504020204" pitchFamily="34" charset="0"/>
                <a:cs typeface="Open Sans" panose="020B0606030504020204" pitchFamily="34" charset="0"/>
              </a:rPr>
              <a:t>Demande</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dirty="0" err="1">
                <a:latin typeface="Open Sans" panose="020B0606030504020204" pitchFamily="34" charset="0"/>
                <a:ea typeface="Open Sans" panose="020B0606030504020204" pitchFamily="34" charset="0"/>
                <a:cs typeface="Open Sans" panose="020B0606030504020204" pitchFamily="34" charset="0"/>
              </a:rPr>
              <a:t>minimale</a:t>
            </a:r>
            <a:r>
              <a:rPr lang="en-US" sz="1800" dirty="0">
                <a:latin typeface="Open Sans" panose="020B0606030504020204" pitchFamily="34" charset="0"/>
                <a:ea typeface="Open Sans" panose="020B0606030504020204" pitchFamily="34" charset="0"/>
                <a:cs typeface="Open Sans" panose="020B0606030504020204" pitchFamily="34" charset="0"/>
              </a:rPr>
              <a:t> par rapport à la </a:t>
            </a:r>
            <a:r>
              <a:rPr lang="en-US" sz="1800" dirty="0" err="1">
                <a:latin typeface="Open Sans" panose="020B0606030504020204" pitchFamily="34" charset="0"/>
                <a:ea typeface="Open Sans" panose="020B0606030504020204" pitchFamily="34" charset="0"/>
                <a:cs typeface="Open Sans" panose="020B0606030504020204" pitchFamily="34" charset="0"/>
              </a:rPr>
              <a:t>capacité</a:t>
            </a:r>
            <a:r>
              <a:rPr lang="en-US" sz="1800" dirty="0">
                <a:latin typeface="Open Sans" panose="020B0606030504020204" pitchFamily="34" charset="0"/>
                <a:ea typeface="Open Sans" panose="020B0606030504020204" pitchFamily="34" charset="0"/>
                <a:cs typeface="Open Sans" panose="020B0606030504020204" pitchFamily="34" charset="0"/>
              </a:rPr>
              <a:t> des ÉRV</a:t>
            </a:r>
          </a:p>
          <a:p>
            <a:pPr lvl="1"/>
            <a:r>
              <a:rPr lang="en-US" sz="1800" dirty="0" err="1">
                <a:latin typeface="Open Sans"/>
                <a:ea typeface="Open Sans" panose="020B0606030504020204" pitchFamily="34" charset="0"/>
                <a:cs typeface="Open Sans" panose="020B0606030504020204" pitchFamily="34" charset="0"/>
              </a:rPr>
              <a:t>Vérifier</a:t>
            </a:r>
            <a:r>
              <a:rPr lang="en-US" sz="1800" dirty="0">
                <a:latin typeface="Open Sans"/>
                <a:ea typeface="Open Sans" panose="020B0606030504020204" pitchFamily="34" charset="0"/>
                <a:cs typeface="Open Sans" panose="020B0606030504020204" pitchFamily="34" charset="0"/>
              </a:rPr>
              <a:t> la charge </a:t>
            </a:r>
            <a:r>
              <a:rPr lang="en-US" sz="1800" dirty="0" err="1">
                <a:latin typeface="Open Sans"/>
                <a:ea typeface="Open Sans" panose="020B0606030504020204" pitchFamily="34" charset="0"/>
                <a:cs typeface="Open Sans" panose="020B0606030504020204" pitchFamily="34" charset="0"/>
              </a:rPr>
              <a:t>nette</a:t>
            </a:r>
            <a:r>
              <a:rPr lang="en-US" sz="1800" dirty="0">
                <a:latin typeface="Open Sans"/>
                <a:ea typeface="Open Sans" panose="020B0606030504020204" pitchFamily="34" charset="0"/>
                <a:cs typeface="Open Sans" panose="020B0606030504020204" pitchFamily="34" charset="0"/>
              </a:rPr>
              <a:t> </a:t>
            </a:r>
            <a:r>
              <a:rPr lang="en-US" sz="1800" dirty="0" err="1">
                <a:latin typeface="Open Sans"/>
                <a:ea typeface="Open Sans" panose="020B0606030504020204" pitchFamily="34" charset="0"/>
                <a:cs typeface="Open Sans" panose="020B0606030504020204" pitchFamily="34" charset="0"/>
              </a:rPr>
              <a:t>minimale</a:t>
            </a:r>
            <a:r>
              <a:rPr lang="en-US" sz="1800" dirty="0">
                <a:latin typeface="Open Sans"/>
                <a:ea typeface="Open Sans" panose="020B0606030504020204" pitchFamily="34" charset="0"/>
                <a:cs typeface="Open Sans" panose="020B0606030504020204" pitchFamily="34" charset="0"/>
              </a:rPr>
              <a:t> (</a:t>
            </a:r>
            <a:r>
              <a:rPr lang="en-US" sz="1800" dirty="0" err="1">
                <a:latin typeface="Open Sans"/>
                <a:ea typeface="Open Sans" panose="020B0606030504020204" pitchFamily="34" charset="0"/>
                <a:cs typeface="Open Sans" panose="020B0606030504020204" pitchFamily="34" charset="0"/>
              </a:rPr>
              <a:t>demande</a:t>
            </a:r>
            <a:r>
              <a:rPr lang="en-US" sz="1800" dirty="0">
                <a:latin typeface="Open Sans"/>
                <a:ea typeface="Open Sans" panose="020B0606030504020204" pitchFamily="34" charset="0"/>
                <a:cs typeface="Open Sans" panose="020B0606030504020204" pitchFamily="34" charset="0"/>
              </a:rPr>
              <a:t> + exportation </a:t>
            </a:r>
            <a:r>
              <a:rPr lang="en-US" sz="1800" dirty="0">
                <a:ea typeface="+mn-lt"/>
                <a:cs typeface="+mn-lt"/>
              </a:rPr>
              <a:t>- </a:t>
            </a:r>
            <a:r>
              <a:rPr lang="en-US" sz="1800" dirty="0">
                <a:latin typeface="Open Sans"/>
                <a:ea typeface="Open Sans" panose="020B0606030504020204" pitchFamily="34" charset="0"/>
                <a:cs typeface="Open Sans" panose="020B0606030504020204" pitchFamily="34" charset="0"/>
              </a:rPr>
              <a:t>importation </a:t>
            </a:r>
            <a:r>
              <a:rPr lang="en-US" sz="1800" dirty="0">
                <a:ea typeface="+mn-lt"/>
                <a:cs typeface="+mn-lt"/>
              </a:rPr>
              <a:t>- </a:t>
            </a:r>
            <a:r>
              <a:rPr lang="en-US" sz="1800" dirty="0">
                <a:latin typeface="Open Sans"/>
                <a:ea typeface="Open Sans" panose="020B0606030504020204" pitchFamily="34" charset="0"/>
                <a:cs typeface="Open Sans" panose="020B0606030504020204" pitchFamily="34" charset="0"/>
              </a:rPr>
              <a:t>ÉRV</a:t>
            </a:r>
            <a:r>
              <a:rPr lang="en-US" sz="1800" dirty="0">
                <a:ea typeface="+mn-lt"/>
                <a:cs typeface="+mn-lt"/>
              </a:rPr>
              <a:t>)</a:t>
            </a:r>
            <a:r>
              <a:rPr lang="en-US" sz="1800" dirty="0">
                <a:latin typeface="Open Sans"/>
                <a:ea typeface="Open Sans" panose="020B0606030504020204" pitchFamily="34" charset="0"/>
                <a:cs typeface="Open Sans" panose="020B0606030504020204" pitchFamily="34" charset="0"/>
              </a:rPr>
              <a:t> à </a:t>
            </a:r>
            <a:r>
              <a:rPr lang="en-US" sz="1800" dirty="0" err="1">
                <a:latin typeface="Open Sans"/>
                <a:ea typeface="Open Sans" panose="020B0606030504020204" pitchFamily="34" charset="0"/>
                <a:cs typeface="Open Sans" panose="020B0606030504020204" pitchFamily="34" charset="0"/>
              </a:rPr>
              <a:t>partir</a:t>
            </a:r>
            <a:r>
              <a:rPr lang="en-US" sz="1800" dirty="0">
                <a:latin typeface="Open Sans"/>
                <a:ea typeface="Open Sans" panose="020B0606030504020204" pitchFamily="34" charset="0"/>
                <a:cs typeface="Open Sans" panose="020B0606030504020204" pitchFamily="34" charset="0"/>
              </a:rPr>
              <a:t> du </a:t>
            </a:r>
            <a:r>
              <a:rPr lang="en-US" sz="1800" dirty="0" err="1">
                <a:latin typeface="Open Sans"/>
                <a:ea typeface="Open Sans" panose="020B0606030504020204" pitchFamily="34" charset="0"/>
                <a:cs typeface="Open Sans" panose="020B0606030504020204" pitchFamily="34" charset="0"/>
              </a:rPr>
              <a:t>fichier</a:t>
            </a:r>
            <a:r>
              <a:rPr lang="en-US" sz="1800" dirty="0">
                <a:latin typeface="Open Sans"/>
                <a:ea typeface="Open Sans" panose="020B0606030504020204" pitchFamily="34" charset="0"/>
                <a:cs typeface="Open Sans" panose="020B0606030504020204" pitchFamily="34" charset="0"/>
              </a:rPr>
              <a:t> de </a:t>
            </a:r>
            <a:r>
              <a:rPr lang="en-US" sz="1800" dirty="0" err="1">
                <a:latin typeface="Open Sans"/>
                <a:ea typeface="Open Sans" panose="020B0606030504020204" pitchFamily="34" charset="0"/>
                <a:cs typeface="Open Sans" panose="020B0606030504020204" pitchFamily="34" charset="0"/>
              </a:rPr>
              <a:t>résultats</a:t>
            </a:r>
            <a:r>
              <a:rPr lang="en-US" sz="1800" dirty="0">
                <a:latin typeface="Open Sans"/>
                <a:ea typeface="Open Sans" panose="020B0606030504020204" pitchFamily="34" charset="0"/>
                <a:cs typeface="Open Sans" panose="020B0606030504020204" pitchFamily="34" charset="0"/>
              </a:rPr>
              <a:t> de la </a:t>
            </a:r>
            <a:r>
              <a:rPr lang="en-US" sz="1800" dirty="0" err="1">
                <a:latin typeface="Open Sans"/>
                <a:ea typeface="Open Sans" panose="020B0606030504020204" pitchFamily="34" charset="0"/>
                <a:cs typeface="Open Sans" panose="020B0606030504020204" pitchFamily="34" charset="0"/>
              </a:rPr>
              <a:t>feuille</a:t>
            </a:r>
            <a:r>
              <a:rPr lang="en-US" sz="1800" b="1" dirty="0">
                <a:latin typeface="Open Sans"/>
                <a:ea typeface="Open Sans" panose="020B0606030504020204" pitchFamily="34" charset="0"/>
                <a:cs typeface="Open Sans" panose="020B0606030504020204" pitchFamily="34" charset="0"/>
              </a:rPr>
              <a:t> </a:t>
            </a:r>
            <a:r>
              <a:rPr lang="en-US" sz="1800" b="1" dirty="0" err="1">
                <a:latin typeface="Open Sans"/>
                <a:ea typeface="Open Sans" panose="020B0606030504020204" pitchFamily="34" charset="0"/>
                <a:cs typeface="Open Sans" panose="020B0606030504020204" pitchFamily="34" charset="0"/>
              </a:rPr>
              <a:t>genUnit_elec</a:t>
            </a:r>
            <a:endParaRPr lang="en-US" sz="1800" dirty="0">
              <a:latin typeface="Open Sans"/>
              <a:ea typeface="Open Sans" panose="020B0606030504020204" pitchFamily="34" charset="0"/>
              <a:cs typeface="Open Sans" panose="020B0606030504020204" pitchFamily="34" charset="0"/>
            </a:endParaRPr>
          </a:p>
          <a:p>
            <a:pPr lvl="1"/>
            <a:r>
              <a:rPr lang="en-US" sz="1800" dirty="0">
                <a:latin typeface="Open Sans" panose="020B0606030504020204" pitchFamily="34" charset="0"/>
                <a:ea typeface="Open Sans" panose="020B0606030504020204" pitchFamily="34" charset="0"/>
                <a:cs typeface="Open Sans" panose="020B0606030504020204" pitchFamily="34" charset="0"/>
              </a:rPr>
              <a:t>Dans le </a:t>
            </a:r>
            <a:r>
              <a:rPr lang="en-US" sz="1800" dirty="0" err="1">
                <a:latin typeface="Open Sans" panose="020B0606030504020204" pitchFamily="34" charset="0"/>
                <a:ea typeface="Open Sans" panose="020B0606030504020204" pitchFamily="34" charset="0"/>
                <a:cs typeface="Open Sans" panose="020B0606030504020204" pitchFamily="34" charset="0"/>
              </a:rPr>
              <a:t>scénario</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dirty="0" err="1">
                <a:latin typeface="Open Sans" panose="020B0606030504020204" pitchFamily="34" charset="0"/>
                <a:ea typeface="Open Sans" panose="020B0606030504020204" pitchFamily="34" charset="0"/>
                <a:cs typeface="Open Sans" panose="020B0606030504020204" pitchFamily="34" charset="0"/>
              </a:rPr>
              <a:t>invest_all</a:t>
            </a:r>
            <a:r>
              <a:rPr lang="en-US" sz="1800" dirty="0">
                <a:latin typeface="Open Sans" panose="020B0606030504020204" pitchFamily="34" charset="0"/>
                <a:ea typeface="Open Sans" panose="020B0606030504020204" pitchFamily="34" charset="0"/>
                <a:cs typeface="Open Sans" panose="020B0606030504020204" pitchFamily="34" charset="0"/>
              </a:rPr>
              <a:t>”, la charge </a:t>
            </a:r>
            <a:r>
              <a:rPr lang="en-US" sz="1800" dirty="0" err="1">
                <a:latin typeface="Open Sans" panose="020B0606030504020204" pitchFamily="34" charset="0"/>
                <a:ea typeface="Open Sans" panose="020B0606030504020204" pitchFamily="34" charset="0"/>
                <a:cs typeface="Open Sans" panose="020B0606030504020204" pitchFamily="34" charset="0"/>
              </a:rPr>
              <a:t>nette</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dirty="0" err="1">
                <a:latin typeface="Open Sans" panose="020B0606030504020204" pitchFamily="34" charset="0"/>
                <a:ea typeface="Open Sans" panose="020B0606030504020204" pitchFamily="34" charset="0"/>
                <a:cs typeface="Open Sans" panose="020B0606030504020204" pitchFamily="34" charset="0"/>
              </a:rPr>
              <a:t>minimale</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dirty="0" err="1">
                <a:latin typeface="Open Sans" panose="020B0606030504020204" pitchFamily="34" charset="0"/>
                <a:ea typeface="Open Sans" panose="020B0606030504020204" pitchFamily="34" charset="0"/>
                <a:cs typeface="Open Sans" panose="020B0606030504020204" pitchFamily="34" charset="0"/>
              </a:rPr>
              <a:t>est</a:t>
            </a:r>
            <a:r>
              <a:rPr lang="en-US" sz="1800" dirty="0">
                <a:latin typeface="Open Sans" panose="020B0606030504020204" pitchFamily="34" charset="0"/>
                <a:ea typeface="Open Sans" panose="020B0606030504020204" pitchFamily="34" charset="0"/>
                <a:cs typeface="Open Sans" panose="020B0606030504020204" pitchFamily="34" charset="0"/>
              </a:rPr>
              <a:t> de 675 MW, </a:t>
            </a:r>
            <a:r>
              <a:rPr lang="en-US" sz="1800" dirty="0" err="1">
                <a:latin typeface="Open Sans" panose="020B0606030504020204" pitchFamily="34" charset="0"/>
                <a:ea typeface="Open Sans" panose="020B0606030504020204" pitchFamily="34" charset="0"/>
                <a:cs typeface="Open Sans" panose="020B0606030504020204" pitchFamily="34" charset="0"/>
              </a:rPr>
              <a:t>aucun</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dirty="0" err="1">
                <a:latin typeface="Open Sans" panose="020B0606030504020204" pitchFamily="34" charset="0"/>
                <a:ea typeface="Open Sans" panose="020B0606030504020204" pitchFamily="34" charset="0"/>
                <a:cs typeface="Open Sans" panose="020B0606030504020204" pitchFamily="34" charset="0"/>
              </a:rPr>
              <a:t>problème</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dirty="0" err="1">
                <a:latin typeface="Open Sans" panose="020B0606030504020204" pitchFamily="34" charset="0"/>
                <a:ea typeface="Open Sans" panose="020B0606030504020204" pitchFamily="34" charset="0"/>
                <a:cs typeface="Open Sans" panose="020B0606030504020204" pitchFamily="34" charset="0"/>
              </a:rPr>
              <a:t>ici</a:t>
            </a:r>
            <a:r>
              <a:rPr lang="en-US" sz="1800" dirty="0">
                <a:latin typeface="Open Sans" panose="020B0606030504020204" pitchFamily="34" charset="0"/>
                <a:ea typeface="Open Sans" panose="020B0606030504020204" pitchFamily="34" charset="0"/>
                <a:cs typeface="Open Sans" panose="020B0606030504020204" pitchFamily="34" charset="0"/>
              </a:rPr>
              <a:t> non plus.</a:t>
            </a:r>
          </a:p>
        </p:txBody>
      </p:sp>
      <p:pic>
        <p:nvPicPr>
          <p:cNvPr id="10" name="Picture 9">
            <a:extLst>
              <a:ext uri="{FF2B5EF4-FFF2-40B4-BE49-F238E27FC236}">
                <a16:creationId xmlns:a16="http://schemas.microsoft.com/office/drawing/2014/main" id="{EB7CE552-52F9-D846-9B47-883C0A022284}"/>
              </a:ext>
            </a:extLst>
          </p:cNvPr>
          <p:cNvPicPr>
            <a:picLocks noChangeAspect="1"/>
          </p:cNvPicPr>
          <p:nvPr/>
        </p:nvPicPr>
        <p:blipFill>
          <a:blip r:embed="rId4"/>
          <a:stretch>
            <a:fillRect/>
          </a:stretch>
        </p:blipFill>
        <p:spPr>
          <a:xfrm>
            <a:off x="7970075" y="2737377"/>
            <a:ext cx="3719002" cy="2009284"/>
          </a:xfrm>
          <a:prstGeom prst="rect">
            <a:avLst/>
          </a:prstGeom>
        </p:spPr>
      </p:pic>
      <p:sp>
        <p:nvSpPr>
          <p:cNvPr id="11" name="TextBox 10">
            <a:extLst>
              <a:ext uri="{FF2B5EF4-FFF2-40B4-BE49-F238E27FC236}">
                <a16:creationId xmlns:a16="http://schemas.microsoft.com/office/drawing/2014/main" id="{7AE0FB19-9688-3C4B-AC05-98B1A7587BB0}"/>
              </a:ext>
            </a:extLst>
          </p:cNvPr>
          <p:cNvSpPr txBox="1"/>
          <p:nvPr/>
        </p:nvSpPr>
        <p:spPr>
          <a:xfrm>
            <a:off x="7673085" y="4710796"/>
            <a:ext cx="4518915" cy="276999"/>
          </a:xfrm>
          <a:prstGeom prst="rect">
            <a:avLst/>
          </a:prstGeom>
          <a:noFill/>
        </p:spPr>
        <p:txBody>
          <a:bodyPr wrap="square" rtlCol="0">
            <a:spAutoFit/>
          </a:bodyPr>
          <a:lstStyle/>
          <a:p>
            <a:pPr algn="ctr"/>
            <a:r>
              <a:rPr lang="en-US" sz="1200" dirty="0" err="1"/>
              <a:t>Facilitateurs</a:t>
            </a:r>
            <a:r>
              <a:rPr lang="en-US" sz="1200" dirty="0"/>
              <a:t> de </a:t>
            </a:r>
            <a:r>
              <a:rPr lang="en-US" sz="1200" dirty="0" err="1"/>
              <a:t>flexibilité</a:t>
            </a:r>
            <a:r>
              <a:rPr lang="en-US" sz="1200" dirty="0"/>
              <a:t> (IRENA, 2019) [1]</a:t>
            </a:r>
          </a:p>
        </p:txBody>
      </p:sp>
    </p:spTree>
    <p:extLst>
      <p:ext uri="{BB962C8B-B14F-4D97-AF65-F5344CB8AC3E}">
        <p14:creationId xmlns:p14="http://schemas.microsoft.com/office/powerpoint/2010/main" val="3260765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t>19</a:t>
            </a:fld>
            <a:endParaRPr lang="en-US" sz="1400" b="1">
              <a:solidFill>
                <a:schemeClr val="bg1"/>
              </a:solidFill>
              <a:latin typeface="Open Sans ExtraBold"/>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FADB97D1-802D-4A55-8795-73969639FFD8}"/>
              </a:ext>
            </a:extLst>
          </p:cNvPr>
          <p:cNvSpPr/>
          <p:nvPr/>
        </p:nvSpPr>
        <p:spPr>
          <a:xfrm>
            <a:off x="838199" y="860857"/>
            <a:ext cx="4368639"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15.3.5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Périodes</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représentatives</a:t>
            </a:r>
            <a:endParaRPr lang="en-US" dirty="0">
              <a:solidFill>
                <a:schemeClr val="accent5">
                  <a:lumMod val="60000"/>
                  <a:lumOff val="40000"/>
                </a:schemeClr>
              </a:solidFill>
            </a:endParaRPr>
          </a:p>
        </p:txBody>
      </p:sp>
      <p:pic>
        <p:nvPicPr>
          <p:cNvPr id="10" name="Picture 9" descr="Chart&#10;&#10;Description automatically generated">
            <a:extLst>
              <a:ext uri="{FF2B5EF4-FFF2-40B4-BE49-F238E27FC236}">
                <a16:creationId xmlns:a16="http://schemas.microsoft.com/office/drawing/2014/main" id="{4D1E412A-9CF3-9C49-9203-601761A2F994}"/>
              </a:ext>
            </a:extLst>
          </p:cNvPr>
          <p:cNvPicPr>
            <a:picLocks noChangeAspect="1"/>
          </p:cNvPicPr>
          <p:nvPr/>
        </p:nvPicPr>
        <p:blipFill>
          <a:blip r:embed="rId4"/>
          <a:stretch>
            <a:fillRect/>
          </a:stretch>
        </p:blipFill>
        <p:spPr>
          <a:xfrm>
            <a:off x="7215724" y="1378440"/>
            <a:ext cx="4138077" cy="4618703"/>
          </a:xfrm>
          <a:prstGeom prst="rect">
            <a:avLst/>
          </a:prstGeom>
        </p:spPr>
      </p:pic>
      <p:sp>
        <p:nvSpPr>
          <p:cNvPr id="9" name="Content Placeholder 8">
            <a:extLst>
              <a:ext uri="{FF2B5EF4-FFF2-40B4-BE49-F238E27FC236}">
                <a16:creationId xmlns:a16="http://schemas.microsoft.com/office/drawing/2014/main" id="{873752B7-0974-DA4A-AC57-F9BEFEDDD2FA}"/>
              </a:ext>
            </a:extLst>
          </p:cNvPr>
          <p:cNvSpPr>
            <a:spLocks noGrp="1"/>
          </p:cNvSpPr>
          <p:nvPr>
            <p:ph idx="1"/>
          </p:nvPr>
        </p:nvSpPr>
        <p:spPr>
          <a:xfrm>
            <a:off x="789183" y="1275092"/>
            <a:ext cx="6266936" cy="4910212"/>
          </a:xfrm>
        </p:spPr>
        <p:txBody>
          <a:bodyPr>
            <a:noAutofit/>
          </a:bodyPr>
          <a:lstStyle/>
          <a:p>
            <a:r>
              <a:rPr lang="en-US" sz="2000" dirty="0" err="1">
                <a:latin typeface="Open Sans" panose="020B0606030504020204" pitchFamily="34" charset="0"/>
                <a:ea typeface="Open Sans" panose="020B0606030504020204" pitchFamily="34" charset="0"/>
                <a:cs typeface="Open Sans" panose="020B0606030504020204" pitchFamily="34" charset="0"/>
              </a:rPr>
              <a:t>Sélection</a:t>
            </a:r>
            <a:r>
              <a:rPr lang="en-US" sz="2000" dirty="0">
                <a:latin typeface="Open Sans" panose="020B0606030504020204" pitchFamily="34" charset="0"/>
                <a:ea typeface="Open Sans" panose="020B0606030504020204" pitchFamily="34" charset="0"/>
                <a:cs typeface="Open Sans" panose="020B0606030504020204" pitchFamily="34" charset="0"/>
              </a:rPr>
              <a:t> de </a:t>
            </a:r>
            <a:r>
              <a:rPr lang="en-US" sz="2000" dirty="0" err="1">
                <a:latin typeface="Open Sans" panose="020B0606030504020204" pitchFamily="34" charset="0"/>
                <a:ea typeface="Open Sans" panose="020B0606030504020204" pitchFamily="34" charset="0"/>
                <a:cs typeface="Open Sans" panose="020B0606030504020204" pitchFamily="34" charset="0"/>
              </a:rPr>
              <a:t>jours</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représentatifs</a:t>
            </a:r>
            <a:r>
              <a:rPr lang="en-US" sz="2000" dirty="0">
                <a:latin typeface="Open Sans" panose="020B0606030504020204" pitchFamily="34" charset="0"/>
                <a:ea typeface="Open Sans" panose="020B0606030504020204" pitchFamily="34" charset="0"/>
                <a:cs typeface="Open Sans" panose="020B0606030504020204" pitchFamily="34" charset="0"/>
              </a:rPr>
              <a:t> sur la base de:</a:t>
            </a:r>
          </a:p>
          <a:p>
            <a:pPr lvl="1"/>
            <a:r>
              <a:rPr lang="en-US" sz="2000" dirty="0">
                <a:latin typeface="Open Sans" panose="020B0606030504020204" pitchFamily="34" charset="0"/>
                <a:ea typeface="Open Sans" panose="020B0606030504020204" pitchFamily="34" charset="0"/>
                <a:cs typeface="Open Sans" panose="020B0606030504020204" pitchFamily="34" charset="0"/>
              </a:rPr>
              <a:t>La charge </a:t>
            </a:r>
            <a:r>
              <a:rPr lang="en-US" sz="2000" dirty="0" err="1">
                <a:latin typeface="Open Sans" panose="020B0606030504020204" pitchFamily="34" charset="0"/>
                <a:ea typeface="Open Sans" panose="020B0606030504020204" pitchFamily="34" charset="0"/>
                <a:cs typeface="Open Sans" panose="020B0606030504020204" pitchFamily="34" charset="0"/>
              </a:rPr>
              <a:t>nette</a:t>
            </a:r>
            <a:r>
              <a:rPr lang="en-US" sz="2000" dirty="0">
                <a:latin typeface="Open Sans" panose="020B0606030504020204" pitchFamily="34" charset="0"/>
                <a:ea typeface="Open Sans" panose="020B0606030504020204" pitchFamily="34" charset="0"/>
                <a:cs typeface="Open Sans" panose="020B0606030504020204" pitchFamily="34" charset="0"/>
              </a:rPr>
              <a:t> (min et max)</a:t>
            </a:r>
          </a:p>
          <a:p>
            <a:pPr lvl="1"/>
            <a:r>
              <a:rPr lang="en-US" sz="2000" dirty="0">
                <a:latin typeface="Open Sans" panose="020B0606030504020204" pitchFamily="34" charset="0"/>
                <a:ea typeface="Open Sans" panose="020B0606030504020204" pitchFamily="34" charset="0"/>
                <a:cs typeface="Open Sans" panose="020B0606030504020204" pitchFamily="34" charset="0"/>
              </a:rPr>
              <a:t>Le </a:t>
            </a:r>
            <a:r>
              <a:rPr lang="en-US" sz="2000" dirty="0" err="1">
                <a:latin typeface="Open Sans" panose="020B0606030504020204" pitchFamily="34" charset="0"/>
                <a:ea typeface="Open Sans" panose="020B0606030504020204" pitchFamily="34" charset="0"/>
                <a:cs typeface="Open Sans" panose="020B0606030504020204" pitchFamily="34" charset="0"/>
              </a:rPr>
              <a:t>débit</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d'entrée</a:t>
            </a:r>
            <a:r>
              <a:rPr lang="en-US" sz="2000" dirty="0">
                <a:latin typeface="Open Sans" panose="020B0606030504020204" pitchFamily="34" charset="0"/>
                <a:ea typeface="Open Sans" panose="020B0606030504020204" pitchFamily="34" charset="0"/>
                <a:cs typeface="Open Sans" panose="020B0606030504020204" pitchFamily="34" charset="0"/>
              </a:rPr>
              <a:t> (min et max)</a:t>
            </a:r>
          </a:p>
          <a:p>
            <a:r>
              <a:rPr lang="en-US" sz="2000" dirty="0" err="1">
                <a:latin typeface="Open Sans" panose="020B0606030504020204" pitchFamily="34" charset="0"/>
                <a:ea typeface="Open Sans" panose="020B0606030504020204" pitchFamily="34" charset="0"/>
                <a:cs typeface="Open Sans" panose="020B0606030504020204" pitchFamily="34" charset="0"/>
              </a:rPr>
              <a:t>Ouvrir</a:t>
            </a:r>
            <a:r>
              <a:rPr lang="en-US" sz="2000" dirty="0">
                <a:latin typeface="Open Sans" panose="020B0606030504020204" pitchFamily="34" charset="0"/>
                <a:ea typeface="Open Sans" panose="020B0606030504020204" pitchFamily="34" charset="0"/>
                <a:cs typeface="Open Sans" panose="020B0606030504020204" pitchFamily="34" charset="0"/>
              </a:rPr>
              <a:t> le </a:t>
            </a:r>
            <a:r>
              <a:rPr lang="en-US" sz="2000" dirty="0" err="1">
                <a:latin typeface="Open Sans" panose="020B0606030504020204" pitchFamily="34" charset="0"/>
                <a:ea typeface="Open Sans" panose="020B0606030504020204" pitchFamily="34" charset="0"/>
                <a:cs typeface="Open Sans" panose="020B0606030504020204" pitchFamily="34" charset="0"/>
              </a:rPr>
              <a:t>fichier</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b="1" dirty="0">
                <a:latin typeface="Open Sans" panose="020B0606030504020204" pitchFamily="34" charset="0"/>
                <a:ea typeface="Open Sans" panose="020B0606030504020204" pitchFamily="34" charset="0"/>
                <a:cs typeface="Open Sans" panose="020B0606030504020204" pitchFamily="34" charset="0"/>
              </a:rPr>
              <a:t>input/demoModel-1-select-weeks.xlsx</a:t>
            </a:r>
          </a:p>
          <a:p>
            <a:r>
              <a:rPr lang="en-US" sz="2000" dirty="0" err="1">
                <a:latin typeface="Open Sans" panose="020B0606030504020204" pitchFamily="34" charset="0"/>
                <a:ea typeface="Open Sans" panose="020B0606030504020204" pitchFamily="34" charset="0"/>
                <a:cs typeface="Open Sans" panose="020B0606030504020204" pitchFamily="34" charset="0"/>
              </a:rPr>
              <a:t>Choisir</a:t>
            </a:r>
            <a:r>
              <a:rPr lang="en-US" sz="2000" dirty="0">
                <a:latin typeface="Open Sans" panose="020B0606030504020204" pitchFamily="34" charset="0"/>
                <a:ea typeface="Open Sans" panose="020B0606030504020204" pitchFamily="34" charset="0"/>
                <a:cs typeface="Open Sans" panose="020B0606030504020204" pitchFamily="34" charset="0"/>
              </a:rPr>
              <a:t> 4 </a:t>
            </a:r>
            <a:r>
              <a:rPr lang="en-US" sz="2000" dirty="0" err="1">
                <a:latin typeface="Open Sans" panose="020B0606030504020204" pitchFamily="34" charset="0"/>
                <a:ea typeface="Open Sans" panose="020B0606030504020204" pitchFamily="34" charset="0"/>
                <a:cs typeface="Open Sans" panose="020B0606030504020204" pitchFamily="34" charset="0"/>
              </a:rPr>
              <a:t>semaines</a:t>
            </a:r>
            <a:r>
              <a:rPr lang="en-US" sz="2000" dirty="0">
                <a:latin typeface="Open Sans" panose="020B0606030504020204" pitchFamily="34" charset="0"/>
                <a:ea typeface="Open Sans" panose="020B0606030504020204" pitchFamily="34" charset="0"/>
                <a:cs typeface="Open Sans" panose="020B0606030504020204" pitchFamily="34" charset="0"/>
              </a:rPr>
              <a:t> pour </a:t>
            </a:r>
            <a:r>
              <a:rPr lang="en-US" sz="2000" dirty="0" err="1">
                <a:latin typeface="Open Sans" panose="020B0606030504020204" pitchFamily="34" charset="0"/>
                <a:ea typeface="Open Sans" panose="020B0606030504020204" pitchFamily="34" charset="0"/>
                <a:cs typeface="Open Sans" panose="020B0606030504020204" pitchFamily="34" charset="0"/>
              </a:rPr>
              <a:t>l'envoi</a:t>
            </a:r>
            <a:r>
              <a:rPr lang="en-US" sz="2000" dirty="0">
                <a:latin typeface="Open Sans" panose="020B0606030504020204" pitchFamily="34" charset="0"/>
                <a:ea typeface="Open Sans" panose="020B0606030504020204" pitchFamily="34" charset="0"/>
                <a:cs typeface="Open Sans" panose="020B0606030504020204" pitchFamily="34" charset="0"/>
              </a:rPr>
              <a:t> et 4 </a:t>
            </a:r>
            <a:r>
              <a:rPr lang="en-US" sz="2000" dirty="0" err="1">
                <a:latin typeface="Open Sans" panose="020B0606030504020204" pitchFamily="34" charset="0"/>
                <a:ea typeface="Open Sans" panose="020B0606030504020204" pitchFamily="34" charset="0"/>
                <a:cs typeface="Open Sans" panose="020B0606030504020204" pitchFamily="34" charset="0"/>
              </a:rPr>
              <a:t>jours</a:t>
            </a:r>
            <a:r>
              <a:rPr lang="en-US" sz="2000" dirty="0">
                <a:latin typeface="Open Sans" panose="020B0606030504020204" pitchFamily="34" charset="0"/>
                <a:ea typeface="Open Sans" panose="020B0606030504020204" pitchFamily="34" charset="0"/>
                <a:cs typeface="Open Sans" panose="020B0606030504020204" pitchFamily="34" charset="0"/>
              </a:rPr>
              <a:t> pour </a:t>
            </a:r>
            <a:r>
              <a:rPr lang="en-US" sz="2000" dirty="0" err="1">
                <a:latin typeface="Open Sans" panose="020B0606030504020204" pitchFamily="34" charset="0"/>
                <a:ea typeface="Open Sans" panose="020B0606030504020204" pitchFamily="34" charset="0"/>
                <a:cs typeface="Open Sans" panose="020B0606030504020204" pitchFamily="34" charset="0"/>
              </a:rPr>
              <a:t>l'investissement</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lvl="1"/>
            <a:r>
              <a:rPr lang="en-US" sz="2000" dirty="0">
                <a:latin typeface="Open Sans" panose="020B0606030504020204" pitchFamily="34" charset="0"/>
                <a:ea typeface="Open Sans" panose="020B0606030504020204" pitchFamily="34" charset="0"/>
                <a:cs typeface="Open Sans" panose="020B0606030504020204" pitchFamily="34" charset="0"/>
              </a:rPr>
              <a:t>1 </a:t>
            </a:r>
            <a:r>
              <a:rPr lang="en-US" sz="2000" dirty="0" err="1">
                <a:latin typeface="Open Sans" panose="020B0606030504020204" pitchFamily="34" charset="0"/>
                <a:ea typeface="Open Sans" panose="020B0606030504020204" pitchFamily="34" charset="0"/>
                <a:cs typeface="Open Sans" panose="020B0606030504020204" pitchFamily="34" charset="0"/>
              </a:rPr>
              <a:t>semaine</a:t>
            </a:r>
            <a:r>
              <a:rPr lang="en-US" sz="2000" dirty="0">
                <a:latin typeface="Open Sans" panose="020B0606030504020204" pitchFamily="34" charset="0"/>
                <a:ea typeface="Open Sans" panose="020B0606030504020204" pitchFamily="34" charset="0"/>
                <a:cs typeface="Open Sans" panose="020B0606030504020204" pitchFamily="34" charset="0"/>
              </a:rPr>
              <a:t>/jour avec </a:t>
            </a:r>
            <a:r>
              <a:rPr lang="en-US" sz="2000" dirty="0" err="1">
                <a:latin typeface="Open Sans" panose="020B0606030504020204" pitchFamily="34" charset="0"/>
                <a:ea typeface="Open Sans" panose="020B0606030504020204" pitchFamily="34" charset="0"/>
                <a:cs typeface="Open Sans" panose="020B0606030504020204" pitchFamily="34" charset="0"/>
              </a:rPr>
              <a:t>une</a:t>
            </a:r>
            <a:r>
              <a:rPr lang="en-US" sz="2000" dirty="0">
                <a:latin typeface="Open Sans" panose="020B0606030504020204" pitchFamily="34" charset="0"/>
                <a:ea typeface="Open Sans" panose="020B0606030504020204" pitchFamily="34" charset="0"/>
                <a:cs typeface="Open Sans" panose="020B0606030504020204" pitchFamily="34" charset="0"/>
              </a:rPr>
              <a:t> charge </a:t>
            </a:r>
            <a:r>
              <a:rPr lang="en-US" sz="2000" dirty="0" err="1">
                <a:latin typeface="Open Sans" panose="020B0606030504020204" pitchFamily="34" charset="0"/>
                <a:ea typeface="Open Sans" panose="020B0606030504020204" pitchFamily="34" charset="0"/>
                <a:cs typeface="Open Sans" panose="020B0606030504020204" pitchFamily="34" charset="0"/>
              </a:rPr>
              <a:t>nette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maximale</a:t>
            </a:r>
            <a:r>
              <a:rPr lang="en-US" sz="2000" dirty="0">
                <a:latin typeface="Open Sans" panose="020B0606030504020204" pitchFamily="34" charset="0"/>
                <a:ea typeface="Open Sans" panose="020B0606030504020204" pitchFamily="34" charset="0"/>
                <a:cs typeface="Open Sans" panose="020B0606030504020204" pitchFamily="34" charset="0"/>
              </a:rPr>
              <a:t> et </a:t>
            </a:r>
            <a:r>
              <a:rPr lang="en-US" sz="2000" dirty="0" err="1">
                <a:latin typeface="Open Sans" panose="020B0606030504020204" pitchFamily="34" charset="0"/>
                <a:ea typeface="Open Sans" panose="020B0606030504020204" pitchFamily="34" charset="0"/>
                <a:cs typeface="Open Sans" panose="020B0606030504020204" pitchFamily="34" charset="0"/>
              </a:rPr>
              <a:t>une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semaine</a:t>
            </a:r>
            <a:r>
              <a:rPr lang="en-US" sz="2000" dirty="0">
                <a:latin typeface="Open Sans" panose="020B0606030504020204" pitchFamily="34" charset="0"/>
                <a:ea typeface="Open Sans" panose="020B0606030504020204" pitchFamily="34" charset="0"/>
                <a:cs typeface="Open Sans" panose="020B0606030504020204" pitchFamily="34" charset="0"/>
              </a:rPr>
              <a:t> avec </a:t>
            </a:r>
            <a:r>
              <a:rPr lang="en-US" sz="2000" dirty="0" err="1">
                <a:latin typeface="Open Sans" panose="020B0606030504020204" pitchFamily="34" charset="0"/>
                <a:ea typeface="Open Sans" panose="020B0606030504020204" pitchFamily="34" charset="0"/>
                <a:cs typeface="Open Sans" panose="020B0606030504020204" pitchFamily="34" charset="0"/>
              </a:rPr>
              <a:t>une</a:t>
            </a:r>
            <a:r>
              <a:rPr lang="en-US" sz="2000" dirty="0">
                <a:latin typeface="Open Sans" panose="020B0606030504020204" pitchFamily="34" charset="0"/>
                <a:ea typeface="Open Sans" panose="020B0606030504020204" pitchFamily="34" charset="0"/>
                <a:cs typeface="Open Sans" panose="020B0606030504020204" pitchFamily="34" charset="0"/>
              </a:rPr>
              <a:t> charge </a:t>
            </a:r>
            <a:r>
              <a:rPr lang="en-US" sz="2000" dirty="0" err="1">
                <a:latin typeface="Open Sans" panose="020B0606030504020204" pitchFamily="34" charset="0"/>
                <a:ea typeface="Open Sans" panose="020B0606030504020204" pitchFamily="34" charset="0"/>
                <a:cs typeface="Open Sans" panose="020B0606030504020204" pitchFamily="34" charset="0"/>
              </a:rPr>
              <a:t>nette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minimale</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lvl="1"/>
            <a:r>
              <a:rPr lang="en-US" sz="2000" dirty="0">
                <a:latin typeface="Open Sans" panose="020B0606030504020204" pitchFamily="34" charset="0"/>
                <a:ea typeface="Open Sans" panose="020B0606030504020204" pitchFamily="34" charset="0"/>
                <a:cs typeface="Open Sans" panose="020B0606030504020204" pitchFamily="34" charset="0"/>
              </a:rPr>
              <a:t>1 </a:t>
            </a:r>
            <a:r>
              <a:rPr lang="en-US" sz="2000" dirty="0" err="1">
                <a:latin typeface="Open Sans" panose="020B0606030504020204" pitchFamily="34" charset="0"/>
                <a:ea typeface="Open Sans" panose="020B0606030504020204" pitchFamily="34" charset="0"/>
                <a:cs typeface="Open Sans" panose="020B0606030504020204" pitchFamily="34" charset="0"/>
              </a:rPr>
              <a:t>semaine</a:t>
            </a:r>
            <a:r>
              <a:rPr lang="en-US" sz="2000" dirty="0">
                <a:latin typeface="Open Sans" panose="020B0606030504020204" pitchFamily="34" charset="0"/>
                <a:ea typeface="Open Sans" panose="020B0606030504020204" pitchFamily="34" charset="0"/>
                <a:cs typeface="Open Sans" panose="020B0606030504020204" pitchFamily="34" charset="0"/>
              </a:rPr>
              <a:t>/jour avec un </a:t>
            </a:r>
            <a:r>
              <a:rPr lang="en-US" sz="2000" dirty="0" err="1">
                <a:latin typeface="Open Sans" panose="020B0606030504020204" pitchFamily="34" charset="0"/>
                <a:ea typeface="Open Sans" panose="020B0606030504020204" pitchFamily="34" charset="0"/>
                <a:cs typeface="Open Sans" panose="020B0606030504020204" pitchFamily="34" charset="0"/>
              </a:rPr>
              <a:t>débit</a:t>
            </a:r>
            <a:r>
              <a:rPr lang="en-US" sz="2000" dirty="0">
                <a:latin typeface="Open Sans" panose="020B0606030504020204" pitchFamily="34" charset="0"/>
                <a:ea typeface="Open Sans" panose="020B0606030504020204" pitchFamily="34" charset="0"/>
                <a:cs typeface="Open Sans" panose="020B0606030504020204" pitchFamily="34" charset="0"/>
              </a:rPr>
              <a:t> maximum et </a:t>
            </a:r>
            <a:r>
              <a:rPr lang="en-US" sz="2000" dirty="0" err="1">
                <a:latin typeface="Open Sans" panose="020B0606030504020204" pitchFamily="34" charset="0"/>
                <a:ea typeface="Open Sans" panose="020B0606030504020204" pitchFamily="34" charset="0"/>
                <a:cs typeface="Open Sans" panose="020B0606030504020204" pitchFamily="34" charset="0"/>
              </a:rPr>
              <a:t>une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semaine</a:t>
            </a:r>
            <a:r>
              <a:rPr lang="en-US" sz="2000" dirty="0">
                <a:latin typeface="Open Sans" panose="020B0606030504020204" pitchFamily="34" charset="0"/>
                <a:ea typeface="Open Sans" panose="020B0606030504020204" pitchFamily="34" charset="0"/>
                <a:cs typeface="Open Sans" panose="020B0606030504020204" pitchFamily="34" charset="0"/>
              </a:rPr>
              <a:t> avec un </a:t>
            </a:r>
            <a:r>
              <a:rPr lang="en-US" sz="2000" dirty="0" err="1">
                <a:latin typeface="Open Sans" panose="020B0606030504020204" pitchFamily="34" charset="0"/>
                <a:ea typeface="Open Sans" panose="020B0606030504020204" pitchFamily="34" charset="0"/>
                <a:cs typeface="Open Sans" panose="020B0606030504020204" pitchFamily="34" charset="0"/>
              </a:rPr>
              <a:t>débit</a:t>
            </a:r>
            <a:r>
              <a:rPr lang="en-US" sz="2000" dirty="0">
                <a:latin typeface="Open Sans" panose="020B0606030504020204" pitchFamily="34" charset="0"/>
                <a:ea typeface="Open Sans" panose="020B0606030504020204" pitchFamily="34" charset="0"/>
                <a:cs typeface="Open Sans" panose="020B0606030504020204" pitchFamily="34" charset="0"/>
              </a:rPr>
              <a:t> minimum</a:t>
            </a:r>
          </a:p>
          <a:p>
            <a:r>
              <a:rPr lang="en-US" sz="2000" dirty="0" err="1">
                <a:latin typeface="Open Sans" panose="020B0606030504020204" pitchFamily="34" charset="0"/>
                <a:ea typeface="Open Sans" panose="020B0606030504020204" pitchFamily="34" charset="0"/>
                <a:cs typeface="Open Sans" panose="020B0606030504020204" pitchFamily="34" charset="0"/>
              </a:rPr>
              <a:t>Contrôle</a:t>
            </a:r>
            <a:r>
              <a:rPr lang="en-US" sz="2000" dirty="0">
                <a:latin typeface="Open Sans" panose="020B0606030504020204" pitchFamily="34" charset="0"/>
                <a:ea typeface="Open Sans" panose="020B0606030504020204" pitchFamily="34" charset="0"/>
                <a:cs typeface="Open Sans" panose="020B0606030504020204" pitchFamily="34" charset="0"/>
              </a:rPr>
              <a:t> de la </a:t>
            </a:r>
            <a:r>
              <a:rPr lang="en-US" sz="2000" dirty="0" err="1">
                <a:latin typeface="Open Sans" panose="020B0606030504020204" pitchFamily="34" charset="0"/>
                <a:ea typeface="Open Sans" panose="020B0606030504020204" pitchFamily="34" charset="0"/>
                <a:cs typeface="Open Sans" panose="020B0606030504020204" pitchFamily="34" charset="0"/>
              </a:rPr>
              <a:t>qualité</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en</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comparant</a:t>
            </a:r>
            <a:r>
              <a:rPr lang="en-US" sz="2000" dirty="0">
                <a:latin typeface="Open Sans" panose="020B0606030504020204" pitchFamily="34" charset="0"/>
                <a:ea typeface="Open Sans" panose="020B0606030504020204" pitchFamily="34" charset="0"/>
                <a:cs typeface="Open Sans" panose="020B0606030504020204" pitchFamily="34" charset="0"/>
              </a:rPr>
              <a:t> les </a:t>
            </a:r>
            <a:r>
              <a:rPr lang="en-US" sz="2000" dirty="0" err="1">
                <a:latin typeface="Open Sans" panose="020B0606030504020204" pitchFamily="34" charset="0"/>
                <a:ea typeface="Open Sans" panose="020B0606030504020204" pitchFamily="34" charset="0"/>
                <a:cs typeface="Open Sans" panose="020B0606030504020204" pitchFamily="34" charset="0"/>
              </a:rPr>
              <a:t>courbes</a:t>
            </a:r>
            <a:r>
              <a:rPr lang="en-US" sz="2000" dirty="0">
                <a:latin typeface="Open Sans" panose="020B0606030504020204" pitchFamily="34" charset="0"/>
                <a:ea typeface="Open Sans" panose="020B0606030504020204" pitchFamily="34" charset="0"/>
                <a:cs typeface="Open Sans" panose="020B0606030504020204" pitchFamily="34" charset="0"/>
              </a:rPr>
              <a:t> de durée de </a:t>
            </a:r>
            <a:r>
              <a:rPr lang="en-US" sz="2000" dirty="0" err="1">
                <a:latin typeface="Open Sans" panose="020B0606030504020204" pitchFamily="34" charset="0"/>
                <a:ea typeface="Open Sans" panose="020B0606030504020204" pitchFamily="34" charset="0"/>
                <a:cs typeface="Open Sans" panose="020B0606030504020204" pitchFamily="34" charset="0"/>
              </a:rPr>
              <a:t>l'année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entière</a:t>
            </a:r>
            <a:r>
              <a:rPr lang="en-US" sz="2000" dirty="0">
                <a:latin typeface="Open Sans" panose="020B0606030504020204" pitchFamily="34" charset="0"/>
                <a:ea typeface="Open Sans" panose="020B0606030504020204" pitchFamily="34" charset="0"/>
                <a:cs typeface="Open Sans" panose="020B0606030504020204" pitchFamily="34" charset="0"/>
              </a:rPr>
              <a:t> et les </a:t>
            </a:r>
            <a:r>
              <a:rPr lang="en-US" sz="2000" dirty="0" err="1">
                <a:latin typeface="Open Sans" panose="020B0606030504020204" pitchFamily="34" charset="0"/>
                <a:ea typeface="Open Sans" panose="020B0606030504020204" pitchFamily="34" charset="0"/>
                <a:cs typeface="Open Sans" panose="020B0606030504020204" pitchFamily="34" charset="0"/>
              </a:rPr>
              <a:t>séries</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chronologiques</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annuelles</a:t>
            </a:r>
            <a:r>
              <a:rPr lang="en-US" sz="2000" dirty="0">
                <a:latin typeface="Open Sans" panose="020B0606030504020204" pitchFamily="34" charset="0"/>
                <a:ea typeface="Open Sans" panose="020B0606030504020204" pitchFamily="34" charset="0"/>
                <a:cs typeface="Open Sans" panose="020B0606030504020204" pitchFamily="34" charset="0"/>
              </a:rPr>
              <a:t>.</a:t>
            </a:r>
          </a:p>
        </p:txBody>
      </p:sp>
      <p:sp>
        <p:nvSpPr>
          <p:cNvPr id="3" name="Title 10">
            <a:extLst>
              <a:ext uri="{FF2B5EF4-FFF2-40B4-BE49-F238E27FC236}">
                <a16:creationId xmlns:a16="http://schemas.microsoft.com/office/drawing/2014/main" id="{E6934D26-62CC-42CA-9C15-56CAD712AAF7}"/>
              </a:ext>
            </a:extLst>
          </p:cNvPr>
          <p:cNvSpPr txBox="1">
            <a:spLocks/>
          </p:cNvSpPr>
          <p:nvPr/>
        </p:nvSpPr>
        <p:spPr>
          <a:xfrm>
            <a:off x="817106" y="52417"/>
            <a:ext cx="9969319" cy="8084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15.3 </a:t>
            </a:r>
            <a:r>
              <a:rPr lang="en-GB" sz="4400" dirty="0" err="1">
                <a:latin typeface="Open Sans"/>
                <a:ea typeface="Open Sans" panose="020B0606030504020204" pitchFamily="34" charset="0"/>
                <a:cs typeface="Open Sans" panose="020B0606030504020204" pitchFamily="34" charset="0"/>
                <a:sym typeface="Bodoni SvtyTwo ITC TT-Book"/>
              </a:rPr>
              <a:t>Évaluer</a:t>
            </a:r>
            <a:r>
              <a:rPr lang="en-GB" sz="4400" dirty="0">
                <a:latin typeface="Open Sans"/>
                <a:ea typeface="Open Sans" panose="020B0606030504020204" pitchFamily="34" charset="0"/>
                <a:cs typeface="Open Sans" panose="020B0606030504020204" pitchFamily="34" charset="0"/>
                <a:sym typeface="Bodoni SvtyTwo ITC TT-Book"/>
              </a:rPr>
              <a:t> les </a:t>
            </a:r>
            <a:r>
              <a:rPr lang="en-GB" sz="4400" dirty="0" err="1">
                <a:latin typeface="Open Sans"/>
                <a:ea typeface="Open Sans" panose="020B0606030504020204" pitchFamily="34" charset="0"/>
                <a:cs typeface="Open Sans" panose="020B0606030504020204" pitchFamily="34" charset="0"/>
                <a:sym typeface="Bodoni SvtyTwo ITC TT-Book"/>
              </a:rPr>
              <a:t>facteurs</a:t>
            </a:r>
            <a:r>
              <a:rPr lang="en-GB" sz="4400" dirty="0">
                <a:latin typeface="Open Sans"/>
                <a:ea typeface="Open Sans" panose="020B0606030504020204" pitchFamily="34" charset="0"/>
                <a:cs typeface="Open Sans" panose="020B0606030504020204" pitchFamily="34" charset="0"/>
                <a:sym typeface="Bodoni SvtyTwo ITC TT-Book"/>
              </a:rPr>
              <a:t> de </a:t>
            </a:r>
            <a:r>
              <a:rPr lang="en-GB" sz="4400" dirty="0" err="1">
                <a:latin typeface="Open Sans"/>
                <a:ea typeface="Open Sans" panose="020B0606030504020204" pitchFamily="34" charset="0"/>
                <a:cs typeface="Open Sans" panose="020B0606030504020204" pitchFamily="34" charset="0"/>
                <a:sym typeface="Bodoni SvtyTwo ITC TT-Book"/>
              </a:rPr>
              <a:t>flexibilité</a:t>
            </a:r>
            <a:endParaRPr lang="en-GB" sz="4400" dirty="0">
              <a:latin typeface="Open Sans"/>
              <a:ea typeface="Open Sans" panose="020B0606030504020204" pitchFamily="34" charset="0"/>
              <a:cs typeface="Open Sans" panose="020B0606030504020204" pitchFamily="34" charset="0"/>
              <a:sym typeface="Bodoni SvtyTwo ITC TT-Book"/>
            </a:endParaRPr>
          </a:p>
        </p:txBody>
      </p:sp>
      <p:sp>
        <p:nvSpPr>
          <p:cNvPr id="12" name="TextBox 11">
            <a:extLst>
              <a:ext uri="{FF2B5EF4-FFF2-40B4-BE49-F238E27FC236}">
                <a16:creationId xmlns:a16="http://schemas.microsoft.com/office/drawing/2014/main" id="{BE945BB0-6985-AE4B-A057-36C666B537DF}"/>
              </a:ext>
            </a:extLst>
          </p:cNvPr>
          <p:cNvSpPr txBox="1"/>
          <p:nvPr/>
        </p:nvSpPr>
        <p:spPr>
          <a:xfrm>
            <a:off x="7728249" y="5997143"/>
            <a:ext cx="3477514" cy="338554"/>
          </a:xfrm>
          <a:prstGeom prst="rect">
            <a:avLst/>
          </a:prstGeom>
          <a:noFill/>
        </p:spPr>
        <p:txBody>
          <a:bodyPr wrap="square" rtlCol="0">
            <a:spAutoFit/>
          </a:bodyPr>
          <a:lstStyle/>
          <a:p>
            <a:pPr algn="ctr"/>
            <a:r>
              <a:rPr lang="en-US" sz="1600" dirty="0" err="1"/>
              <a:t>Jours</a:t>
            </a:r>
            <a:r>
              <a:rPr lang="en-US" sz="1600" dirty="0"/>
              <a:t> </a:t>
            </a:r>
            <a:r>
              <a:rPr lang="en-US" sz="1600" dirty="0" err="1"/>
              <a:t>représentatifs</a:t>
            </a:r>
            <a:r>
              <a:rPr lang="en-US" sz="1600" dirty="0"/>
              <a:t> (IRENA, 2020) [2]</a:t>
            </a:r>
          </a:p>
        </p:txBody>
      </p:sp>
    </p:spTree>
    <p:extLst>
      <p:ext uri="{BB962C8B-B14F-4D97-AF65-F5344CB8AC3E}">
        <p14:creationId xmlns:p14="http://schemas.microsoft.com/office/powerpoint/2010/main" val="2350981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64E691-7814-FE47-A332-0A7257AB0132}"/>
              </a:ext>
            </a:extLst>
          </p:cNvPr>
          <p:cNvSpPr txBox="1"/>
          <p:nvPr/>
        </p:nvSpPr>
        <p:spPr>
          <a:xfrm>
            <a:off x="747853" y="4067268"/>
            <a:ext cx="8050696" cy="369332"/>
          </a:xfrm>
          <a:prstGeom prst="rect">
            <a:avLst/>
          </a:prstGeom>
          <a:noFill/>
        </p:spPr>
        <p:txBody>
          <a:bodyPr wrap="square" rtlCol="0" anchor="b">
            <a:spAutoFit/>
          </a:bodyPr>
          <a:lstStyle/>
          <a:p>
            <a:r>
              <a:rPr lang="en-ZA"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Nom du cours</a:t>
            </a:r>
            <a:endParaRPr lang="en-US"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6" name="TextBox 5">
            <a:extLst>
              <a:ext uri="{FF2B5EF4-FFF2-40B4-BE49-F238E27FC236}">
                <a16:creationId xmlns:a16="http://schemas.microsoft.com/office/drawing/2014/main" id="{99DEA05E-3DE2-714D-9D7C-D14D82DB9D79}"/>
              </a:ext>
            </a:extLst>
          </p:cNvPr>
          <p:cNvSpPr txBox="1"/>
          <p:nvPr/>
        </p:nvSpPr>
        <p:spPr>
          <a:xfrm>
            <a:off x="735496" y="4391402"/>
            <a:ext cx="5801228" cy="1323439"/>
          </a:xfrm>
          <a:prstGeom prst="rect">
            <a:avLst/>
          </a:prstGeom>
          <a:noFill/>
        </p:spPr>
        <p:txBody>
          <a:bodyPr wrap="square" rtlCol="0" anchor="b">
            <a:spAutoFit/>
          </a:bodyPr>
          <a:lstStyle/>
          <a:p>
            <a:r>
              <a:rPr lang="en-ZA" sz="4000" b="1">
                <a:latin typeface="Open Sans ExtraBold" panose="020B0606030504020204" pitchFamily="34" charset="0"/>
                <a:ea typeface="Open Sans ExtraBold" panose="020B0606030504020204" pitchFamily="34" charset="0"/>
                <a:cs typeface="Open Sans ExtraBold" panose="020B0606030504020204" pitchFamily="34" charset="0"/>
              </a:rPr>
              <a:t>NUMÉRO ET NOM DE LA MINI CONFÉRENCE</a:t>
            </a:r>
            <a:endParaRPr lang="en-US" sz="8800" b="1">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TextBox 6">
            <a:extLst>
              <a:ext uri="{FF2B5EF4-FFF2-40B4-BE49-F238E27FC236}">
                <a16:creationId xmlns:a16="http://schemas.microsoft.com/office/drawing/2014/main" id="{3C276C9C-C4DA-D54A-9115-ED5E65939740}"/>
              </a:ext>
            </a:extLst>
          </p:cNvPr>
          <p:cNvSpPr txBox="1"/>
          <p:nvPr/>
        </p:nvSpPr>
        <p:spPr>
          <a:xfrm>
            <a:off x="735496" y="5628342"/>
            <a:ext cx="8050696" cy="523220"/>
          </a:xfrm>
          <a:prstGeom prst="rect">
            <a:avLst/>
          </a:prstGeom>
          <a:noFill/>
        </p:spPr>
        <p:txBody>
          <a:bodyPr wrap="square" rtlCol="0" anchor="b">
            <a:spAutoFit/>
          </a:bodyPr>
          <a:lstStyle/>
          <a:p>
            <a:r>
              <a:rPr lang="en-ZA" sz="2800" b="1" i="1">
                <a:solidFill>
                  <a:schemeClr val="bg1"/>
                </a:solidFill>
                <a:latin typeface="Open Sans" panose="020B0606030504020204" pitchFamily="34" charset="0"/>
                <a:ea typeface="Open Sans" panose="020B0606030504020204" pitchFamily="34" charset="0"/>
                <a:cs typeface="Open Sans" panose="020B0606030504020204" pitchFamily="34" charset="0"/>
              </a:rPr>
              <a:t>Mini conférence Objectif d'apprentissage</a:t>
            </a:r>
            <a:endParaRPr lang="en-US" sz="2800" b="1" i="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F5E45B2B-0ACF-1146-83DF-4C27539A76BC}"/>
              </a:ext>
            </a:extLst>
          </p:cNvPr>
          <p:cNvPicPr>
            <a:picLocks noChangeAspect="1"/>
          </p:cNvPicPr>
          <p:nvPr/>
        </p:nvPicPr>
        <p:blipFill>
          <a:blip r:embed="rId3"/>
          <a:srcRect/>
          <a:stretch/>
        </p:blipFill>
        <p:spPr>
          <a:xfrm>
            <a:off x="22650" y="16558"/>
            <a:ext cx="12192000" cy="6858000"/>
          </a:xfrm>
          <a:prstGeom prst="rect">
            <a:avLst/>
          </a:prstGeom>
        </p:spPr>
      </p:pic>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Rectangle 9">
            <a:extLst>
              <a:ext uri="{FF2B5EF4-FFF2-40B4-BE49-F238E27FC236}">
                <a16:creationId xmlns:a16="http://schemas.microsoft.com/office/drawing/2014/main" id="{DE12BCC7-83F1-3944-B152-68F1A272FE71}"/>
              </a:ext>
            </a:extLst>
          </p:cNvPr>
          <p:cNvSpPr/>
          <p:nvPr/>
        </p:nvSpPr>
        <p:spPr>
          <a:xfrm>
            <a:off x="887215" y="1820940"/>
            <a:ext cx="6217920" cy="1077218"/>
          </a:xfrm>
          <a:prstGeom prst="rect">
            <a:avLst/>
          </a:prstGeom>
        </p:spPr>
        <p:txBody>
          <a:bodyPr wrap="square" lIns="91440" tIns="45720" rIns="91440" bIns="45720" anchor="t">
            <a:spAutoFit/>
          </a:bodyPr>
          <a:lstStyle/>
          <a:p>
            <a:pPr>
              <a:spcAft>
                <a:spcPts val="1200"/>
              </a:spcAft>
            </a:pPr>
            <a:endParaRPr lang="en-ZA" b="1">
              <a:latin typeface="Open Sans" panose="020B0606030504020204" pitchFamily="34" charset="0"/>
              <a:ea typeface="Open Sans" panose="020B0606030504020204" pitchFamily="34" charset="0"/>
              <a:cs typeface="Open Sans" panose="020B0606030504020204" pitchFamily="34" charset="0"/>
            </a:endParaRPr>
          </a:p>
          <a:p>
            <a:br>
              <a:rPr lang="en-ZA"/>
            </a:br>
            <a:endParaRPr lang="en-US"/>
          </a:p>
        </p:txBody>
      </p:sp>
      <p:sp>
        <p:nvSpPr>
          <p:cNvPr id="8" name="Title 10">
            <a:extLst>
              <a:ext uri="{FF2B5EF4-FFF2-40B4-BE49-F238E27FC236}">
                <a16:creationId xmlns:a16="http://schemas.microsoft.com/office/drawing/2014/main" id="{6557CF9A-6914-444F-AC1E-3F0D640570C2}"/>
              </a:ext>
            </a:extLst>
          </p:cNvPr>
          <p:cNvSpPr txBox="1">
            <a:spLocks/>
          </p:cNvSpPr>
          <p:nvPr/>
        </p:nvSpPr>
        <p:spPr>
          <a:xfrm>
            <a:off x="835428" y="535826"/>
            <a:ext cx="10259680" cy="872221"/>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400" dirty="0" err="1">
                <a:latin typeface="Open Sans"/>
              </a:rPr>
              <a:t>Résultats</a:t>
            </a:r>
            <a:r>
              <a:rPr lang="en-GB" sz="4400" dirty="0">
                <a:latin typeface="Open Sans"/>
              </a:rPr>
              <a:t> </a:t>
            </a:r>
            <a:r>
              <a:rPr lang="en-GB" sz="4400" dirty="0" err="1">
                <a:latin typeface="Open Sans"/>
              </a:rPr>
              <a:t>attendus</a:t>
            </a:r>
            <a:r>
              <a:rPr lang="en-GB" sz="4400" dirty="0">
                <a:latin typeface="Open Sans"/>
              </a:rPr>
              <a:t> des </a:t>
            </a:r>
            <a:r>
              <a:rPr lang="en-GB" sz="4400" dirty="0" err="1">
                <a:latin typeface="Open Sans"/>
              </a:rPr>
              <a:t>apprentissages</a:t>
            </a:r>
            <a:endParaRPr lang="en-GB" sz="4400" dirty="0">
              <a:latin typeface="Open Sans"/>
            </a:endParaRPr>
          </a:p>
        </p:txBody>
      </p:sp>
      <p:sp>
        <p:nvSpPr>
          <p:cNvPr id="18" name="Content Placeholder 13">
            <a:extLst>
              <a:ext uri="{FF2B5EF4-FFF2-40B4-BE49-F238E27FC236}">
                <a16:creationId xmlns:a16="http://schemas.microsoft.com/office/drawing/2014/main" id="{C955E120-6C4A-409B-B2BB-F331E08FAC4E}"/>
              </a:ext>
            </a:extLst>
          </p:cNvPr>
          <p:cNvSpPr txBox="1">
            <a:spLocks/>
          </p:cNvSpPr>
          <p:nvPr/>
        </p:nvSpPr>
        <p:spPr>
          <a:xfrm>
            <a:off x="865020" y="1425005"/>
            <a:ext cx="8913818" cy="2243401"/>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spcBef>
                <a:spcPts val="1000"/>
              </a:spcBef>
            </a:pPr>
            <a:r>
              <a:rPr lang="en-GB" sz="2000" b="1" dirty="0">
                <a:solidFill>
                  <a:schemeClr val="accent5">
                    <a:lumMod val="60000"/>
                    <a:lumOff val="40000"/>
                  </a:schemeClr>
                </a:solidFill>
                <a:latin typeface="Open Sans"/>
                <a:ea typeface="+mn-lt"/>
                <a:cs typeface="+mn-lt"/>
              </a:rPr>
              <a:t>À la fin de </a:t>
            </a:r>
            <a:r>
              <a:rPr lang="en-GB" sz="2000" b="1" dirty="0" err="1">
                <a:solidFill>
                  <a:schemeClr val="accent5">
                    <a:lumMod val="60000"/>
                    <a:lumOff val="40000"/>
                  </a:schemeClr>
                </a:solidFill>
                <a:latin typeface="Open Sans"/>
                <a:ea typeface="+mn-lt"/>
                <a:cs typeface="+mn-lt"/>
              </a:rPr>
              <a:t>ce</a:t>
            </a:r>
            <a:r>
              <a:rPr lang="en-GB" sz="2000" b="1" dirty="0">
                <a:solidFill>
                  <a:schemeClr val="accent5">
                    <a:lumMod val="60000"/>
                    <a:lumOff val="40000"/>
                  </a:schemeClr>
                </a:solidFill>
                <a:latin typeface="Open Sans"/>
                <a:ea typeface="+mn-lt"/>
                <a:cs typeface="+mn-lt"/>
              </a:rPr>
              <a:t> </a:t>
            </a:r>
            <a:r>
              <a:rPr lang="en-GB" sz="2000" b="1" dirty="0" err="1">
                <a:solidFill>
                  <a:schemeClr val="accent5">
                    <a:lumMod val="60000"/>
                    <a:lumOff val="40000"/>
                  </a:schemeClr>
                </a:solidFill>
                <a:latin typeface="Open Sans"/>
                <a:ea typeface="+mn-lt"/>
                <a:cs typeface="+mn-lt"/>
              </a:rPr>
              <a:t>cours</a:t>
            </a:r>
            <a:r>
              <a:rPr lang="en-GB" sz="2000" b="1" dirty="0">
                <a:solidFill>
                  <a:schemeClr val="accent5">
                    <a:lumMod val="60000"/>
                    <a:lumOff val="40000"/>
                  </a:schemeClr>
                </a:solidFill>
                <a:latin typeface="Open Sans"/>
                <a:ea typeface="+mn-lt"/>
                <a:cs typeface="+mn-lt"/>
              </a:rPr>
              <a:t>, </a:t>
            </a:r>
            <a:r>
              <a:rPr lang="en-GB" sz="2000" b="1" dirty="0" err="1">
                <a:solidFill>
                  <a:schemeClr val="accent5">
                    <a:lumMod val="60000"/>
                    <a:lumOff val="40000"/>
                  </a:schemeClr>
                </a:solidFill>
                <a:latin typeface="Open Sans"/>
                <a:ea typeface="+mn-lt"/>
                <a:cs typeface="+mn-lt"/>
              </a:rPr>
              <a:t>vous</a:t>
            </a:r>
            <a:r>
              <a:rPr lang="en-GB" sz="2000" b="1" dirty="0">
                <a:solidFill>
                  <a:schemeClr val="accent5">
                    <a:lumMod val="60000"/>
                    <a:lumOff val="40000"/>
                  </a:schemeClr>
                </a:solidFill>
                <a:latin typeface="Open Sans"/>
                <a:ea typeface="+mn-lt"/>
                <a:cs typeface="+mn-lt"/>
              </a:rPr>
              <a:t> </a:t>
            </a:r>
            <a:r>
              <a:rPr lang="en-GB" sz="2000" b="1" dirty="0" err="1">
                <a:solidFill>
                  <a:schemeClr val="accent5">
                    <a:lumMod val="60000"/>
                    <a:lumOff val="40000"/>
                  </a:schemeClr>
                </a:solidFill>
                <a:latin typeface="Open Sans"/>
                <a:ea typeface="+mn-lt"/>
                <a:cs typeface="+mn-lt"/>
              </a:rPr>
              <a:t>devriez</a:t>
            </a:r>
            <a:r>
              <a:rPr lang="en-GB" sz="2000" b="1" dirty="0">
                <a:solidFill>
                  <a:schemeClr val="accent5">
                    <a:lumMod val="60000"/>
                    <a:lumOff val="40000"/>
                  </a:schemeClr>
                </a:solidFill>
                <a:latin typeface="Open Sans"/>
                <a:ea typeface="+mn-lt"/>
                <a:cs typeface="+mn-lt"/>
              </a:rPr>
              <a:t>:</a:t>
            </a:r>
            <a:endParaRPr lang="en-US" sz="2000" b="1" dirty="0">
              <a:solidFill>
                <a:schemeClr val="accent5">
                  <a:lumMod val="60000"/>
                  <a:lumOff val="40000"/>
                </a:schemeClr>
              </a:solidFill>
              <a:latin typeface="Open Sans"/>
              <a:cs typeface="Calibri" panose="020F0502020204030204"/>
            </a:endParaRPr>
          </a:p>
          <a:p>
            <a:pPr>
              <a:spcBef>
                <a:spcPts val="1000"/>
              </a:spcBef>
            </a:pPr>
            <a:r>
              <a:rPr lang="en-GB" sz="2000" dirty="0">
                <a:latin typeface="Open Sans"/>
                <a:ea typeface="+mn-lt"/>
                <a:cs typeface="+mn-lt"/>
              </a:rPr>
              <a:t>RAA1: </a:t>
            </a:r>
            <a:r>
              <a:rPr lang="en-GB" sz="2000" dirty="0" err="1">
                <a:latin typeface="Open Sans"/>
                <a:ea typeface="+mn-lt"/>
                <a:cs typeface="+mn-lt"/>
              </a:rPr>
              <a:t>Être</a:t>
            </a:r>
            <a:r>
              <a:rPr lang="en-GB" sz="2000" dirty="0">
                <a:latin typeface="Open Sans"/>
                <a:ea typeface="+mn-lt"/>
                <a:cs typeface="+mn-lt"/>
              </a:rPr>
              <a:t> </a:t>
            </a:r>
            <a:r>
              <a:rPr lang="en-GB" sz="2000" dirty="0" err="1">
                <a:latin typeface="Open Sans"/>
                <a:ea typeface="+mn-lt"/>
                <a:cs typeface="+mn-lt"/>
              </a:rPr>
              <a:t>en</a:t>
            </a:r>
            <a:r>
              <a:rPr lang="en-GB" sz="2000" dirty="0">
                <a:latin typeface="Open Sans"/>
                <a:ea typeface="+mn-lt"/>
                <a:cs typeface="+mn-lt"/>
              </a:rPr>
              <a:t> </a:t>
            </a:r>
            <a:r>
              <a:rPr lang="en-GB" sz="2000" dirty="0" err="1">
                <a:latin typeface="Open Sans"/>
                <a:ea typeface="+mn-lt"/>
                <a:cs typeface="+mn-lt"/>
              </a:rPr>
              <a:t>mesure</a:t>
            </a:r>
            <a:r>
              <a:rPr lang="en-GB" sz="2000" dirty="0">
                <a:latin typeface="Open Sans"/>
                <a:ea typeface="+mn-lt"/>
                <a:cs typeface="+mn-lt"/>
              </a:rPr>
              <a:t> </a:t>
            </a:r>
            <a:r>
              <a:rPr lang="en-GB" sz="2000" dirty="0" err="1">
                <a:latin typeface="Open Sans"/>
                <a:ea typeface="+mn-lt"/>
                <a:cs typeface="+mn-lt"/>
              </a:rPr>
              <a:t>d’étudier</a:t>
            </a:r>
            <a:r>
              <a:rPr lang="en-GB" sz="2000" dirty="0">
                <a:latin typeface="Open Sans"/>
                <a:ea typeface="+mn-lt"/>
                <a:cs typeface="+mn-lt"/>
              </a:rPr>
              <a:t> un </a:t>
            </a:r>
            <a:r>
              <a:rPr lang="en-GB" sz="2000" dirty="0" err="1">
                <a:latin typeface="Open Sans"/>
                <a:ea typeface="+mn-lt"/>
                <a:cs typeface="+mn-lt"/>
              </a:rPr>
              <a:t>exemple</a:t>
            </a:r>
            <a:r>
              <a:rPr lang="en-GB" sz="2000" dirty="0">
                <a:latin typeface="Open Sans"/>
                <a:ea typeface="+mn-lt"/>
                <a:cs typeface="+mn-lt"/>
              </a:rPr>
              <a:t> </a:t>
            </a:r>
            <a:r>
              <a:rPr lang="en-GB" sz="2000" dirty="0" err="1">
                <a:latin typeface="Open Sans"/>
                <a:ea typeface="+mn-lt"/>
                <a:cs typeface="+mn-lt"/>
              </a:rPr>
              <a:t>d’étude</a:t>
            </a:r>
            <a:r>
              <a:rPr lang="en-GB" sz="2000" dirty="0">
                <a:latin typeface="Open Sans"/>
                <a:ea typeface="+mn-lt"/>
                <a:cs typeface="+mn-lt"/>
              </a:rPr>
              <a:t> de </a:t>
            </a:r>
            <a:r>
              <a:rPr lang="en-GB" sz="2000" dirty="0" err="1">
                <a:latin typeface="Open Sans"/>
                <a:ea typeface="+mn-lt"/>
                <a:cs typeface="+mn-lt"/>
              </a:rPr>
              <a:t>cas</a:t>
            </a:r>
            <a:endParaRPr lang="en-GB" sz="2000" dirty="0">
              <a:latin typeface="Open Sans"/>
              <a:ea typeface="+mn-lt"/>
              <a:cs typeface="+mn-lt"/>
            </a:endParaRPr>
          </a:p>
          <a:p>
            <a:pPr>
              <a:spcBef>
                <a:spcPts val="1000"/>
              </a:spcBef>
            </a:pPr>
            <a:r>
              <a:rPr lang="en-US" sz="2000" dirty="0">
                <a:latin typeface="Open Sans"/>
                <a:ea typeface="+mn-lt"/>
                <a:cs typeface="+mn-lt"/>
              </a:rPr>
              <a:t>RAA2: </a:t>
            </a:r>
            <a:r>
              <a:rPr lang="en-US" sz="2000" dirty="0" err="1">
                <a:latin typeface="Open Sans"/>
                <a:ea typeface="+mn-lt"/>
                <a:cs typeface="+mn-lt"/>
              </a:rPr>
              <a:t>Être</a:t>
            </a:r>
            <a:r>
              <a:rPr lang="en-US" sz="2000" dirty="0">
                <a:latin typeface="Open Sans"/>
                <a:ea typeface="+mn-lt"/>
                <a:cs typeface="+mn-lt"/>
              </a:rPr>
              <a:t> </a:t>
            </a:r>
            <a:r>
              <a:rPr lang="en-US" sz="2000" dirty="0" err="1">
                <a:latin typeface="Open Sans"/>
                <a:ea typeface="+mn-lt"/>
                <a:cs typeface="+mn-lt"/>
              </a:rPr>
              <a:t>en</a:t>
            </a:r>
            <a:r>
              <a:rPr lang="en-US" sz="2000" dirty="0">
                <a:latin typeface="Open Sans"/>
                <a:ea typeface="+mn-lt"/>
                <a:cs typeface="+mn-lt"/>
              </a:rPr>
              <a:t> </a:t>
            </a:r>
            <a:r>
              <a:rPr lang="en-US" sz="2000" dirty="0" err="1">
                <a:latin typeface="Open Sans"/>
                <a:ea typeface="+mn-lt"/>
                <a:cs typeface="+mn-lt"/>
              </a:rPr>
              <a:t>msure</a:t>
            </a:r>
            <a:r>
              <a:rPr lang="en-US" sz="2000" dirty="0">
                <a:latin typeface="Open Sans"/>
                <a:ea typeface="+mn-lt"/>
                <a:cs typeface="+mn-lt"/>
              </a:rPr>
              <a:t> </a:t>
            </a:r>
            <a:r>
              <a:rPr lang="en-US" sz="2000" dirty="0" err="1">
                <a:latin typeface="Open Sans"/>
                <a:ea typeface="+mn-lt"/>
                <a:cs typeface="+mn-lt"/>
              </a:rPr>
              <a:t>d’évaluer</a:t>
            </a:r>
            <a:r>
              <a:rPr lang="en-US" sz="2000" dirty="0">
                <a:latin typeface="Open Sans"/>
                <a:ea typeface="+mn-lt"/>
                <a:cs typeface="+mn-lt"/>
              </a:rPr>
              <a:t> la flexibilité d'un exemple d'étude de </a:t>
            </a:r>
            <a:r>
              <a:rPr lang="en-US" sz="2000" dirty="0" err="1">
                <a:latin typeface="Open Sans"/>
                <a:ea typeface="+mn-lt"/>
                <a:cs typeface="+mn-lt"/>
              </a:rPr>
              <a:t>cas</a:t>
            </a:r>
            <a:endParaRPr lang="en-US" dirty="0">
              <a:cs typeface="Calibri"/>
            </a:endParaRPr>
          </a:p>
          <a:p>
            <a:pPr algn="l">
              <a:lnSpc>
                <a:spcPct val="100000"/>
              </a:lnSpc>
              <a:spcBef>
                <a:spcPts val="1000"/>
              </a:spcBef>
            </a:pPr>
            <a:r>
              <a:rPr lang="en-US" sz="2000" dirty="0">
                <a:latin typeface="Open Sans"/>
                <a:ea typeface="+mn-lt"/>
                <a:cs typeface="+mn-lt"/>
              </a:rPr>
              <a:t>RAA3: </a:t>
            </a:r>
            <a:r>
              <a:rPr lang="en-US" sz="2000" dirty="0" err="1">
                <a:latin typeface="Open Sans"/>
                <a:ea typeface="+mn-lt"/>
                <a:cs typeface="+mn-lt"/>
              </a:rPr>
              <a:t>Être</a:t>
            </a:r>
            <a:r>
              <a:rPr lang="en-US" sz="2000" dirty="0">
                <a:latin typeface="Open Sans"/>
                <a:ea typeface="+mn-lt"/>
                <a:cs typeface="+mn-lt"/>
              </a:rPr>
              <a:t> </a:t>
            </a:r>
            <a:r>
              <a:rPr lang="en-US" sz="2000" dirty="0" err="1">
                <a:latin typeface="Open Sans"/>
                <a:ea typeface="+mn-lt"/>
                <a:cs typeface="+mn-lt"/>
              </a:rPr>
              <a:t>en</a:t>
            </a:r>
            <a:r>
              <a:rPr lang="en-US" sz="2000" dirty="0">
                <a:latin typeface="Open Sans"/>
                <a:ea typeface="+mn-lt"/>
                <a:cs typeface="+mn-lt"/>
              </a:rPr>
              <a:t> </a:t>
            </a:r>
            <a:r>
              <a:rPr lang="en-US" sz="2000" dirty="0" err="1">
                <a:latin typeface="Open Sans"/>
                <a:ea typeface="+mn-lt"/>
                <a:cs typeface="+mn-lt"/>
              </a:rPr>
              <a:t>mesure</a:t>
            </a:r>
            <a:r>
              <a:rPr lang="en-US" sz="2000" dirty="0">
                <a:latin typeface="Open Sans"/>
                <a:ea typeface="+mn-lt"/>
                <a:cs typeface="+mn-lt"/>
              </a:rPr>
              <a:t> </a:t>
            </a:r>
            <a:r>
              <a:rPr lang="en-US" sz="2000" dirty="0" err="1">
                <a:latin typeface="Open Sans"/>
                <a:ea typeface="+mn-lt"/>
                <a:cs typeface="+mn-lt"/>
              </a:rPr>
              <a:t>d’identifier</a:t>
            </a:r>
            <a:r>
              <a:rPr lang="en-US" sz="2000" dirty="0">
                <a:latin typeface="Open Sans"/>
                <a:ea typeface="+mn-lt"/>
                <a:cs typeface="+mn-lt"/>
              </a:rPr>
              <a:t> les principaux indicateurs de </a:t>
            </a:r>
            <a:r>
              <a:rPr lang="en-US" sz="2000" dirty="0" err="1">
                <a:latin typeface="Open Sans"/>
                <a:ea typeface="+mn-lt"/>
                <a:cs typeface="+mn-lt"/>
              </a:rPr>
              <a:t>flexibilité</a:t>
            </a:r>
            <a:endParaRPr lang="en-US" sz="2000" dirty="0">
              <a:latin typeface="Open Sans"/>
              <a:ea typeface="+mn-lt"/>
              <a:cs typeface="+mn-lt"/>
            </a:endParaRPr>
          </a:p>
          <a:p>
            <a:pPr algn="l">
              <a:lnSpc>
                <a:spcPct val="100000"/>
              </a:lnSpc>
              <a:spcBef>
                <a:spcPts val="1000"/>
              </a:spcBef>
            </a:pPr>
            <a:r>
              <a:rPr lang="en-US" sz="2000" dirty="0">
                <a:latin typeface="Open Sans"/>
                <a:ea typeface="+mn-lt"/>
                <a:cs typeface="+mn-lt"/>
              </a:rPr>
              <a:t>RAA4: </a:t>
            </a:r>
            <a:r>
              <a:rPr lang="en-US" sz="2000" dirty="0" err="1">
                <a:latin typeface="Open Sans"/>
                <a:ea typeface="+mn-lt"/>
                <a:cs typeface="+mn-lt"/>
              </a:rPr>
              <a:t>Comprendre</a:t>
            </a:r>
            <a:r>
              <a:rPr lang="en-US" sz="2000" dirty="0">
                <a:latin typeface="Open Sans"/>
                <a:ea typeface="+mn-lt"/>
                <a:cs typeface="+mn-lt"/>
              </a:rPr>
              <a:t> les différences entre </a:t>
            </a:r>
            <a:r>
              <a:rPr lang="en-US" sz="2000" dirty="0" err="1">
                <a:latin typeface="Open Sans"/>
                <a:ea typeface="+mn-lt"/>
                <a:cs typeface="+mn-lt"/>
              </a:rPr>
              <a:t>différents</a:t>
            </a:r>
            <a:r>
              <a:rPr lang="en-US" sz="2000" dirty="0">
                <a:latin typeface="Open Sans"/>
                <a:ea typeface="+mn-lt"/>
                <a:cs typeface="+mn-lt"/>
              </a:rPr>
              <a:t> </a:t>
            </a:r>
            <a:r>
              <a:rPr lang="en-US" sz="2000" dirty="0" err="1">
                <a:latin typeface="Open Sans"/>
                <a:ea typeface="+mn-lt"/>
                <a:cs typeface="+mn-lt"/>
              </a:rPr>
              <a:t>scénarios</a:t>
            </a:r>
            <a:endParaRPr lang="en-US" sz="2000" b="1" dirty="0">
              <a:latin typeface="Open Sans"/>
              <a:cs typeface="Calibri"/>
            </a:endParaRPr>
          </a:p>
        </p:txBody>
      </p:sp>
    </p:spTree>
    <p:extLst>
      <p:ext uri="{BB962C8B-B14F-4D97-AF65-F5344CB8AC3E}">
        <p14:creationId xmlns:p14="http://schemas.microsoft.com/office/powerpoint/2010/main" val="4233018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E45B2B-0ACF-1146-83DF-4C27539A76BC}"/>
              </a:ext>
            </a:extLst>
          </p:cNvPr>
          <p:cNvPicPr>
            <a:picLocks noChangeAspect="1"/>
          </p:cNvPicPr>
          <p:nvPr/>
        </p:nvPicPr>
        <p:blipFill>
          <a:blip r:embed="rId2"/>
          <a:srcRect/>
          <a:stretch/>
        </p:blipFill>
        <p:spPr>
          <a:xfrm>
            <a:off x="0" y="679"/>
            <a:ext cx="12192000" cy="6858000"/>
          </a:xfrm>
          <a:prstGeom prst="rect">
            <a:avLst/>
          </a:prstGeom>
        </p:spPr>
      </p:pic>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20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Title 10">
            <a:extLst>
              <a:ext uri="{FF2B5EF4-FFF2-40B4-BE49-F238E27FC236}">
                <a16:creationId xmlns:a16="http://schemas.microsoft.com/office/drawing/2014/main" id="{ADC0324C-2421-47BE-9747-3F51E9D00F6C}"/>
              </a:ext>
            </a:extLst>
          </p:cNvPr>
          <p:cNvSpPr txBox="1">
            <a:spLocks/>
          </p:cNvSpPr>
          <p:nvPr/>
        </p:nvSpPr>
        <p:spPr>
          <a:xfrm>
            <a:off x="887215" y="547474"/>
            <a:ext cx="7651304" cy="8303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Cours 15.3 </a:t>
            </a:r>
            <a:r>
              <a:rPr lang="en-GB" sz="4400" dirty="0" err="1">
                <a:latin typeface="Open Sans"/>
              </a:rPr>
              <a:t>Références</a:t>
            </a:r>
            <a:endParaRPr lang="en-GB" sz="4400" dirty="0">
              <a:latin typeface="Open Sans"/>
            </a:endParaRPr>
          </a:p>
        </p:txBody>
      </p:sp>
      <p:sp>
        <p:nvSpPr>
          <p:cNvPr id="14" name="TextBox 13">
            <a:extLst>
              <a:ext uri="{FF2B5EF4-FFF2-40B4-BE49-F238E27FC236}">
                <a16:creationId xmlns:a16="http://schemas.microsoft.com/office/drawing/2014/main" id="{7D507794-18A6-470A-8393-F248ED44D8B9}"/>
              </a:ext>
            </a:extLst>
          </p:cNvPr>
          <p:cNvSpPr txBox="1"/>
          <p:nvPr/>
        </p:nvSpPr>
        <p:spPr>
          <a:xfrm>
            <a:off x="929196" y="1494761"/>
            <a:ext cx="5302928"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GB"/>
              <a:t>IRENA (2019), Thailand power system flexibility assessment : IRENA FlexTool Case Study, Agence internationale pour les énergies renouvelables, Abu Dhabi. </a:t>
            </a:r>
          </a:p>
          <a:p>
            <a:pPr marL="342900" indent="-342900">
              <a:buFontTx/>
              <a:buAutoNum type="arabicPeriod"/>
            </a:pPr>
            <a:r>
              <a:rPr lang="en-GB"/>
              <a:t>IRENA (2020), IRENA FlexTool Basic Training, Agence internationale pour les énergies renouvelables, Abu Dhabi.</a:t>
            </a:r>
          </a:p>
          <a:p>
            <a:pPr marL="342900" indent="-342900">
              <a:buAutoNum type="arabicPeriod"/>
            </a:pPr>
            <a:endParaRPr lang="en-GB"/>
          </a:p>
        </p:txBody>
      </p:sp>
    </p:spTree>
    <p:extLst>
      <p:ext uri="{BB962C8B-B14F-4D97-AF65-F5344CB8AC3E}">
        <p14:creationId xmlns:p14="http://schemas.microsoft.com/office/powerpoint/2010/main" val="1451157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Open Sans ExtraBold"/>
                <a:ea typeface="Open Sans ExtraBold" panose="020B0606030504020204" pitchFamily="34" charset="0"/>
                <a:cs typeface="Open Sans ExtraBold" panose="020B0606030504020204" pitchFamily="34" charset="0"/>
              </a:rPr>
              <a:t>21</a:t>
            </a:r>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E719454D-F154-4623-87A1-5C8A8D35B8D6}"/>
              </a:ext>
            </a:extLst>
          </p:cNvPr>
          <p:cNvSpPr/>
          <p:nvPr/>
        </p:nvSpPr>
        <p:spPr>
          <a:xfrm>
            <a:off x="887215" y="1411390"/>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15.4.1 Modèle de démonstration 2</a:t>
            </a:r>
          </a:p>
        </p:txBody>
      </p:sp>
      <p:sp>
        <p:nvSpPr>
          <p:cNvPr id="3" name="Title 10">
            <a:extLst>
              <a:ext uri="{FF2B5EF4-FFF2-40B4-BE49-F238E27FC236}">
                <a16:creationId xmlns:a16="http://schemas.microsoft.com/office/drawing/2014/main" id="{27CDF012-95B2-44DF-BEEE-B412B4985BF0}"/>
              </a:ext>
            </a:extLst>
          </p:cNvPr>
          <p:cNvSpPr txBox="1">
            <a:spLocks/>
          </p:cNvSpPr>
          <p:nvPr/>
        </p:nvSpPr>
        <p:spPr>
          <a:xfrm>
            <a:off x="887215" y="527387"/>
            <a:ext cx="9933870" cy="87390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15.4 </a:t>
            </a:r>
            <a:r>
              <a:rPr lang="en-GB" sz="4400" dirty="0" err="1">
                <a:latin typeface="Open Sans"/>
                <a:ea typeface="Open Sans" panose="020B0606030504020204" pitchFamily="34" charset="0"/>
                <a:cs typeface="Open Sans" panose="020B0606030504020204" pitchFamily="34" charset="0"/>
                <a:sym typeface="Bodoni SvtyTwo ITC TT-Book"/>
              </a:rPr>
              <a:t>Approfondir</a:t>
            </a:r>
            <a:r>
              <a:rPr lang="en-GB" sz="4400" dirty="0">
                <a:latin typeface="Open Sans"/>
                <a:ea typeface="Open Sans" panose="020B0606030504020204" pitchFamily="34" charset="0"/>
                <a:cs typeface="Open Sans" panose="020B0606030504020204" pitchFamily="34" charset="0"/>
                <a:sym typeface="Bodoni SvtyTwo ITC TT-Book"/>
              </a:rPr>
              <a:t> la </a:t>
            </a:r>
            <a:r>
              <a:rPr lang="en-GB" sz="4400" dirty="0" err="1">
                <a:latin typeface="Open Sans"/>
                <a:ea typeface="Open Sans" panose="020B0606030504020204" pitchFamily="34" charset="0"/>
                <a:cs typeface="Open Sans" panose="020B0606030504020204" pitchFamily="34" charset="0"/>
                <a:sym typeface="Bodoni SvtyTwo ITC TT-Book"/>
              </a:rPr>
              <a:t>flexibilité</a:t>
            </a:r>
            <a:endParaRPr lang="en-GB" sz="4400" dirty="0">
              <a:latin typeface="Open Sans"/>
              <a:ea typeface="Open Sans" panose="020B0606030504020204" pitchFamily="34" charset="0"/>
              <a:cs typeface="Open Sans" panose="020B0606030504020204" pitchFamily="34" charset="0"/>
              <a:sym typeface="Bodoni SvtyTwo ITC TT-Book"/>
            </a:endParaRPr>
          </a:p>
        </p:txBody>
      </p:sp>
      <p:sp>
        <p:nvSpPr>
          <p:cNvPr id="9" name="Content Placeholder 8">
            <a:extLst>
              <a:ext uri="{FF2B5EF4-FFF2-40B4-BE49-F238E27FC236}">
                <a16:creationId xmlns:a16="http://schemas.microsoft.com/office/drawing/2014/main" id="{96F62825-3473-EB4A-AFA4-6B560EA74987}"/>
              </a:ext>
            </a:extLst>
          </p:cNvPr>
          <p:cNvSpPr>
            <a:spLocks noGrp="1"/>
          </p:cNvSpPr>
          <p:nvPr>
            <p:ph idx="1"/>
          </p:nvPr>
        </p:nvSpPr>
        <p:spPr>
          <a:xfrm>
            <a:off x="838201" y="1962757"/>
            <a:ext cx="5257800" cy="3995357"/>
          </a:xfrm>
        </p:spPr>
        <p:txBody>
          <a:bodyPr vert="horz" lIns="91440" tIns="45720" rIns="91440" bIns="45720" rtlCol="0" anchor="t">
            <a:normAutofit fontScale="92500" lnSpcReduction="10000"/>
          </a:bodyPr>
          <a:lstStyle/>
          <a:p>
            <a:r>
              <a:rPr lang="en-US" sz="2000" dirty="0" err="1">
                <a:latin typeface="Open Sans" panose="020B0606030504020204" pitchFamily="34" charset="0"/>
                <a:ea typeface="Open Sans" panose="020B0606030504020204" pitchFamily="34" charset="0"/>
                <a:cs typeface="Open Sans" panose="020B0606030504020204" pitchFamily="34" charset="0"/>
              </a:rPr>
              <a:t>Ouvrir</a:t>
            </a:r>
            <a:r>
              <a:rPr lang="en-US" sz="2000" dirty="0">
                <a:latin typeface="Open Sans" panose="020B0606030504020204" pitchFamily="34" charset="0"/>
                <a:ea typeface="Open Sans" panose="020B0606030504020204" pitchFamily="34" charset="0"/>
                <a:cs typeface="Open Sans" panose="020B0606030504020204" pitchFamily="34" charset="0"/>
              </a:rPr>
              <a:t> les </a:t>
            </a:r>
            <a:r>
              <a:rPr lang="en-US" sz="2000" dirty="0" err="1">
                <a:latin typeface="Open Sans" panose="020B0606030504020204" pitchFamily="34" charset="0"/>
                <a:ea typeface="Open Sans" panose="020B0606030504020204" pitchFamily="34" charset="0"/>
                <a:cs typeface="Open Sans" panose="020B0606030504020204" pitchFamily="34" charset="0"/>
              </a:rPr>
              <a:t>fichier</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inputData</a:t>
            </a:r>
            <a:r>
              <a:rPr lang="en-US" sz="2000" dirty="0">
                <a:latin typeface="Open Sans" panose="020B0606030504020204" pitchFamily="34" charset="0"/>
                <a:ea typeface="Open Sans" panose="020B0606030504020204" pitchFamily="34" charset="0"/>
                <a:cs typeface="Open Sans" panose="020B0606030504020204" pitchFamily="34" charset="0"/>
              </a:rPr>
              <a:t>\demoModel-2-2017.xlsm” et </a:t>
            </a:r>
            <a:br>
              <a:rPr lang="en-US" sz="2000" dirty="0">
                <a:latin typeface="Open Sans" panose="020B0606030504020204" pitchFamily="34" charset="0"/>
                <a:ea typeface="Open Sans" panose="020B0606030504020204" pitchFamily="34" charset="0"/>
                <a:cs typeface="Open Sans" panose="020B0606030504020204" pitchFamily="34" charset="0"/>
              </a:rPr>
            </a:br>
            <a:r>
              <a:rPr lang="en-US" sz="2000" dirty="0">
                <a:latin typeface="Open Sans" panose="020B0606030504020204" pitchFamily="34" charset="0"/>
                <a:ea typeface="Open Sans" panose="020B0606030504020204" pitchFamily="34" charset="0"/>
                <a:cs typeface="Open Sans" panose="020B0606030504020204" pitchFamily="34" charset="0"/>
              </a:rPr>
              <a:t>“</a:t>
            </a:r>
            <a:r>
              <a:rPr lang="en-US" sz="2000" dirty="0" err="1">
                <a:latin typeface="Open Sans" panose="020B0606030504020204" pitchFamily="34" charset="0"/>
                <a:ea typeface="Open Sans" panose="020B0606030504020204" pitchFamily="34" charset="0"/>
                <a:cs typeface="Open Sans" panose="020B0606030504020204" pitchFamily="34" charset="0"/>
              </a:rPr>
              <a:t>inputData</a:t>
            </a:r>
            <a:r>
              <a:rPr lang="en-US" sz="2000" dirty="0">
                <a:latin typeface="Open Sans" panose="020B0606030504020204" pitchFamily="34" charset="0"/>
                <a:ea typeface="Open Sans" panose="020B0606030504020204" pitchFamily="34" charset="0"/>
                <a:cs typeface="Open Sans" panose="020B0606030504020204" pitchFamily="34" charset="0"/>
              </a:rPr>
              <a:t>\demoModèle-2-2030.xlsm”</a:t>
            </a:r>
          </a:p>
          <a:p>
            <a:r>
              <a:rPr lang="en-US" sz="2000" dirty="0">
                <a:latin typeface="Open Sans"/>
                <a:ea typeface="Open Sans" panose="020B0606030504020204" pitchFamily="34" charset="0"/>
                <a:cs typeface="Open Sans" panose="020B0606030504020204" pitchFamily="34" charset="0"/>
              </a:rPr>
              <a:t>Démonstration d'une étude de cas </a:t>
            </a:r>
            <a:r>
              <a:rPr lang="en-US" sz="2000" dirty="0" err="1">
                <a:latin typeface="Open Sans"/>
                <a:ea typeface="Open Sans" panose="020B0606030504020204" pitchFamily="34" charset="0"/>
                <a:cs typeface="Open Sans" panose="020B0606030504020204" pitchFamily="34" charset="0"/>
              </a:rPr>
              <a:t>évaluant</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une</a:t>
            </a:r>
            <a:r>
              <a:rPr lang="en-US" sz="2000" dirty="0">
                <a:latin typeface="Open Sans"/>
                <a:ea typeface="Open Sans" panose="020B0606030504020204" pitchFamily="34" charset="0"/>
                <a:cs typeface="Open Sans" panose="020B0606030504020204" pitchFamily="34" charset="0"/>
              </a:rPr>
              <a:t> situation courante (2017) et un plan d'expansion de la capacité (2030)</a:t>
            </a:r>
          </a:p>
          <a:p>
            <a:r>
              <a:rPr lang="en-US" sz="2000" dirty="0">
                <a:latin typeface="Open Sans"/>
                <a:ea typeface="Open Sans" panose="020B0606030504020204" pitchFamily="34" charset="0"/>
                <a:cs typeface="Open Sans" panose="020B0606030504020204" pitchFamily="34" charset="0"/>
              </a:rPr>
              <a:t>Les nouveaux investissements pour 2030 sont des centrales au gaz naturel dans le nœud C, de l'énergie éolienne dans le nœud A et de </a:t>
            </a:r>
            <a:r>
              <a:rPr lang="en-US" sz="2000" dirty="0" err="1">
                <a:latin typeface="Open Sans"/>
                <a:ea typeface="Open Sans" panose="020B0606030504020204" pitchFamily="34" charset="0"/>
                <a:cs typeface="Open Sans" panose="020B0606030504020204" pitchFamily="34" charset="0"/>
              </a:rPr>
              <a:t>faibles</a:t>
            </a:r>
            <a:r>
              <a:rPr lang="en-US" sz="2000" dirty="0">
                <a:latin typeface="Open Sans"/>
                <a:ea typeface="Open Sans" panose="020B0606030504020204" pitchFamily="34" charset="0"/>
                <a:cs typeface="Open Sans" panose="020B0606030504020204" pitchFamily="34" charset="0"/>
              </a:rPr>
              <a:t> parts d'énergie photovoltaïque dans tous les nœuds.</a:t>
            </a:r>
          </a:p>
          <a:p>
            <a:r>
              <a:rPr lang="en-US" sz="2000" dirty="0">
                <a:latin typeface="Open Sans"/>
                <a:ea typeface="Open Sans" panose="020B0606030504020204" pitchFamily="34" charset="0"/>
                <a:cs typeface="Open Sans" panose="020B0606030504020204" pitchFamily="34" charset="0"/>
              </a:rPr>
              <a:t>Exécution des </a:t>
            </a:r>
            <a:r>
              <a:rPr lang="en-US" sz="2000" dirty="0" err="1">
                <a:latin typeface="Open Sans"/>
                <a:ea typeface="Open Sans" panose="020B0606030504020204" pitchFamily="34" charset="0"/>
                <a:cs typeface="Open Sans" panose="020B0606030504020204" pitchFamily="34" charset="0"/>
              </a:rPr>
              <a:t>modèles</a:t>
            </a:r>
            <a:r>
              <a:rPr lang="en-US" sz="2000" dirty="0">
                <a:latin typeface="Open Sans"/>
                <a:ea typeface="Open Sans" panose="020B0606030504020204" pitchFamily="34" charset="0"/>
                <a:cs typeface="Open Sans" panose="020B0606030504020204" pitchFamily="34" charset="0"/>
              </a:rPr>
              <a:t>: aucun problème de flexibilité n'a </a:t>
            </a:r>
            <a:r>
              <a:rPr lang="en-US" sz="2000" dirty="0" err="1">
                <a:latin typeface="Open Sans"/>
                <a:ea typeface="Open Sans" panose="020B0606030504020204" pitchFamily="34" charset="0"/>
                <a:cs typeface="Open Sans" panose="020B0606030504020204" pitchFamily="34" charset="0"/>
              </a:rPr>
              <a:t>été</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détecté</a:t>
            </a:r>
            <a:r>
              <a:rPr lang="en-US" sz="2000" dirty="0">
                <a:latin typeface="Open Sans"/>
                <a:ea typeface="Open Sans" panose="020B0606030504020204" pitchFamily="34" charset="0"/>
                <a:cs typeface="Open Sans" panose="020B0606030504020204" pitchFamily="34" charset="0"/>
              </a:rPr>
              <a:t>; seul </a:t>
            </a:r>
            <a:r>
              <a:rPr lang="en-US" sz="2000" dirty="0" err="1">
                <a:latin typeface="Open Sans"/>
                <a:ea typeface="Open Sans" panose="020B0606030504020204" pitchFamily="34" charset="0"/>
                <a:cs typeface="Open Sans" panose="020B0606030504020204" pitchFamily="34" charset="0"/>
              </a:rPr>
              <a:t>une</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faible</a:t>
            </a:r>
            <a:r>
              <a:rPr lang="en-US" sz="2000" dirty="0">
                <a:latin typeface="Open Sans"/>
                <a:ea typeface="Open Sans" panose="020B0606030504020204" pitchFamily="34" charset="0"/>
                <a:cs typeface="Open Sans" panose="020B0606030504020204" pitchFamily="34" charset="0"/>
              </a:rPr>
              <a:t> reduction de la production des ÉRV a </a:t>
            </a:r>
            <a:r>
              <a:rPr lang="en-US" sz="2000" dirty="0" err="1">
                <a:latin typeface="Open Sans"/>
                <a:ea typeface="Open Sans" panose="020B0606030504020204" pitchFamily="34" charset="0"/>
                <a:cs typeface="Open Sans" panose="020B0606030504020204" pitchFamily="34" charset="0"/>
              </a:rPr>
              <a:t>été</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constatée</a:t>
            </a:r>
            <a:r>
              <a:rPr lang="en-US" sz="2000" dirty="0">
                <a:latin typeface="Open Sans"/>
                <a:ea typeface="Open Sans" panose="020B0606030504020204" pitchFamily="34" charset="0"/>
                <a:cs typeface="Open Sans" panose="020B0606030504020204" pitchFamily="34" charset="0"/>
              </a:rPr>
              <a:t>.</a:t>
            </a:r>
          </a:p>
        </p:txBody>
      </p:sp>
      <p:pic>
        <p:nvPicPr>
          <p:cNvPr id="10" name="Picture 9" descr="Table&#10;&#10;Description automatically generated">
            <a:extLst>
              <a:ext uri="{FF2B5EF4-FFF2-40B4-BE49-F238E27FC236}">
                <a16:creationId xmlns:a16="http://schemas.microsoft.com/office/drawing/2014/main" id="{CFF63DC8-5C9F-4A4B-81C2-D68BFA09230F}"/>
              </a:ext>
            </a:extLst>
          </p:cNvPr>
          <p:cNvPicPr>
            <a:picLocks noChangeAspect="1"/>
          </p:cNvPicPr>
          <p:nvPr/>
        </p:nvPicPr>
        <p:blipFill>
          <a:blip r:embed="rId4"/>
          <a:stretch>
            <a:fillRect/>
          </a:stretch>
        </p:blipFill>
        <p:spPr>
          <a:xfrm>
            <a:off x="6751166" y="1903597"/>
            <a:ext cx="4655049" cy="3752063"/>
          </a:xfrm>
          <a:prstGeom prst="rect">
            <a:avLst/>
          </a:prstGeom>
        </p:spPr>
      </p:pic>
      <p:sp>
        <p:nvSpPr>
          <p:cNvPr id="11" name="Oval 10">
            <a:extLst>
              <a:ext uri="{FF2B5EF4-FFF2-40B4-BE49-F238E27FC236}">
                <a16:creationId xmlns:a16="http://schemas.microsoft.com/office/drawing/2014/main" id="{214B36A8-D930-CE45-B1FD-1B87FEFC403E}"/>
              </a:ext>
            </a:extLst>
          </p:cNvPr>
          <p:cNvSpPr/>
          <p:nvPr/>
        </p:nvSpPr>
        <p:spPr>
          <a:xfrm>
            <a:off x="9299247" y="4181607"/>
            <a:ext cx="2241895" cy="1520280"/>
          </a:xfrm>
          <a:prstGeom prst="ellipse">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2" name="TextBox 11">
            <a:extLst>
              <a:ext uri="{FF2B5EF4-FFF2-40B4-BE49-F238E27FC236}">
                <a16:creationId xmlns:a16="http://schemas.microsoft.com/office/drawing/2014/main" id="{AEA18634-705E-7548-8AE6-9E4BC2249F22}"/>
              </a:ext>
            </a:extLst>
          </p:cNvPr>
          <p:cNvSpPr txBox="1"/>
          <p:nvPr/>
        </p:nvSpPr>
        <p:spPr>
          <a:xfrm>
            <a:off x="6771125" y="5666221"/>
            <a:ext cx="4518915" cy="307777"/>
          </a:xfrm>
          <a:prstGeom prst="rect">
            <a:avLst/>
          </a:prstGeom>
          <a:noFill/>
        </p:spPr>
        <p:txBody>
          <a:bodyPr wrap="square" rtlCol="0">
            <a:spAutoFit/>
          </a:bodyPr>
          <a:lstStyle/>
          <a:p>
            <a:pPr algn="ctr"/>
            <a:r>
              <a:rPr lang="en-US" sz="1400" dirty="0" err="1"/>
              <a:t>Résultats</a:t>
            </a:r>
            <a:r>
              <a:rPr lang="en-US" sz="1400" dirty="0"/>
              <a:t> du </a:t>
            </a:r>
            <a:r>
              <a:rPr lang="en-US" sz="1400" dirty="0" err="1"/>
              <a:t>modèle</a:t>
            </a:r>
            <a:r>
              <a:rPr lang="en-US" sz="1400" dirty="0"/>
              <a:t> de </a:t>
            </a:r>
            <a:r>
              <a:rPr lang="en-US" sz="1400" dirty="0" err="1"/>
              <a:t>démonstration</a:t>
            </a:r>
            <a:r>
              <a:rPr lang="en-US" sz="1400" dirty="0"/>
              <a:t> 2 (IRENA, 2020) [1]</a:t>
            </a:r>
          </a:p>
        </p:txBody>
      </p:sp>
    </p:spTree>
    <p:extLst>
      <p:ext uri="{BB962C8B-B14F-4D97-AF65-F5344CB8AC3E}">
        <p14:creationId xmlns:p14="http://schemas.microsoft.com/office/powerpoint/2010/main" val="2952233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22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8940687F-D932-47B2-AC62-223983333317}"/>
              </a:ext>
            </a:extLst>
          </p:cNvPr>
          <p:cNvSpPr/>
          <p:nvPr/>
        </p:nvSpPr>
        <p:spPr>
          <a:xfrm>
            <a:off x="887215" y="1411390"/>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15.4.2 demoModel-2</a:t>
            </a:r>
          </a:p>
        </p:txBody>
      </p:sp>
      <p:sp>
        <p:nvSpPr>
          <p:cNvPr id="3" name="Title 10">
            <a:extLst>
              <a:ext uri="{FF2B5EF4-FFF2-40B4-BE49-F238E27FC236}">
                <a16:creationId xmlns:a16="http://schemas.microsoft.com/office/drawing/2014/main" id="{CF31A909-63D7-4AE0-89F9-809218C9F44C}"/>
              </a:ext>
            </a:extLst>
          </p:cNvPr>
          <p:cNvSpPr txBox="1">
            <a:spLocks/>
          </p:cNvSpPr>
          <p:nvPr/>
        </p:nvSpPr>
        <p:spPr>
          <a:xfrm>
            <a:off x="866894" y="503713"/>
            <a:ext cx="9448587" cy="89757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15.4 </a:t>
            </a:r>
            <a:r>
              <a:rPr lang="en-GB" sz="4400" dirty="0" err="1">
                <a:latin typeface="Open Sans"/>
                <a:ea typeface="Open Sans" panose="020B0606030504020204" pitchFamily="34" charset="0"/>
                <a:cs typeface="Open Sans" panose="020B0606030504020204" pitchFamily="34" charset="0"/>
                <a:sym typeface="Bodoni SvtyTwo ITC TT-Book"/>
              </a:rPr>
              <a:t>Approfondir</a:t>
            </a:r>
            <a:r>
              <a:rPr lang="en-GB" sz="4400" dirty="0">
                <a:latin typeface="Open Sans"/>
                <a:ea typeface="Open Sans" panose="020B0606030504020204" pitchFamily="34" charset="0"/>
                <a:cs typeface="Open Sans" panose="020B0606030504020204" pitchFamily="34" charset="0"/>
                <a:sym typeface="Bodoni SvtyTwo ITC TT-Book"/>
              </a:rPr>
              <a:t> la </a:t>
            </a:r>
            <a:r>
              <a:rPr lang="en-GB" sz="4400" dirty="0" err="1">
                <a:latin typeface="Open Sans"/>
                <a:ea typeface="Open Sans" panose="020B0606030504020204" pitchFamily="34" charset="0"/>
                <a:cs typeface="Open Sans" panose="020B0606030504020204" pitchFamily="34" charset="0"/>
                <a:sym typeface="Bodoni SvtyTwo ITC TT-Book"/>
              </a:rPr>
              <a:t>flexibilité</a:t>
            </a:r>
            <a:endParaRPr lang="en-GB" sz="4400" dirty="0">
              <a:latin typeface="Open Sans"/>
              <a:ea typeface="Open Sans" panose="020B0606030504020204" pitchFamily="34" charset="0"/>
              <a:cs typeface="Open Sans" panose="020B0606030504020204" pitchFamily="34" charset="0"/>
              <a:sym typeface="Bodoni SvtyTwo ITC TT-Book"/>
            </a:endParaRPr>
          </a:p>
        </p:txBody>
      </p:sp>
      <p:sp>
        <p:nvSpPr>
          <p:cNvPr id="9" name="Content Placeholder 8">
            <a:extLst>
              <a:ext uri="{FF2B5EF4-FFF2-40B4-BE49-F238E27FC236}">
                <a16:creationId xmlns:a16="http://schemas.microsoft.com/office/drawing/2014/main" id="{33BF4B8F-1C6A-A046-84FC-0D6BC270263F}"/>
              </a:ext>
            </a:extLst>
          </p:cNvPr>
          <p:cNvSpPr>
            <a:spLocks noGrp="1"/>
          </p:cNvSpPr>
          <p:nvPr>
            <p:ph idx="1"/>
          </p:nvPr>
        </p:nvSpPr>
        <p:spPr>
          <a:xfrm>
            <a:off x="838199" y="1986055"/>
            <a:ext cx="5611472" cy="4007052"/>
          </a:xfrm>
        </p:spPr>
        <p:txBody>
          <a:bodyPr vert="horz" lIns="91440" tIns="45720" rIns="91440" bIns="45720" rtlCol="0" anchor="t">
            <a:normAutofit/>
          </a:bodyPr>
          <a:lstStyle/>
          <a:p>
            <a:r>
              <a:rPr lang="en-US" sz="2000" dirty="0">
                <a:latin typeface="Open Sans" panose="020B0606030504020204" pitchFamily="34" charset="0"/>
                <a:ea typeface="Open Sans" panose="020B0606030504020204" pitchFamily="34" charset="0"/>
                <a:cs typeface="Open Sans" panose="020B0606030504020204" pitchFamily="34" charset="0"/>
              </a:rPr>
              <a:t>Identifier la source de la reduction des ÉRV: </a:t>
            </a:r>
          </a:p>
          <a:p>
            <a:pPr lvl="1"/>
            <a:r>
              <a:rPr lang="en-US" sz="2000" dirty="0">
                <a:latin typeface="Open Sans" panose="020B0606030504020204" pitchFamily="34" charset="0"/>
                <a:ea typeface="Open Sans" panose="020B0606030504020204" pitchFamily="34" charset="0"/>
                <a:cs typeface="Open Sans" panose="020B0606030504020204" pitchFamily="34" charset="0"/>
              </a:rPr>
              <a:t>le nœud D a une réduction</a:t>
            </a:r>
          </a:p>
          <a:p>
            <a:r>
              <a:rPr lang="en-US" sz="2000" dirty="0">
                <a:latin typeface="Open Sans" panose="020B0606030504020204" pitchFamily="34" charset="0"/>
                <a:ea typeface="Open Sans" panose="020B0606030504020204" pitchFamily="34" charset="0"/>
                <a:cs typeface="Open Sans" panose="020B0606030504020204" pitchFamily="34" charset="0"/>
              </a:rPr>
              <a:t>Consultez la feuille </a:t>
            </a:r>
            <a:r>
              <a:rPr lang="en-US" sz="2000" b="1" dirty="0">
                <a:latin typeface="Open Sans" panose="020B0606030504020204" pitchFamily="34" charset="0"/>
                <a:ea typeface="Open Sans" panose="020B0606030504020204" pitchFamily="34" charset="0"/>
                <a:cs typeface="Open Sans" panose="020B0606030504020204" pitchFamily="34" charset="0"/>
              </a:rPr>
              <a:t>rampRoom_1h_elec_nodeX_plot </a:t>
            </a:r>
            <a:r>
              <a:rPr lang="en-US" sz="2000" dirty="0">
                <a:latin typeface="Open Sans" panose="020B0606030504020204" pitchFamily="34" charset="0"/>
                <a:ea typeface="Open Sans" panose="020B0606030504020204" pitchFamily="34" charset="0"/>
                <a:cs typeface="Open Sans" panose="020B0606030504020204" pitchFamily="34" charset="0"/>
              </a:rPr>
              <a:t>pour étudier les capacités de montée </a:t>
            </a:r>
            <a:r>
              <a:rPr lang="en-US" sz="2000" dirty="0" err="1">
                <a:latin typeface="Open Sans" panose="020B0606030504020204" pitchFamily="34" charset="0"/>
                <a:ea typeface="Open Sans" panose="020B0606030504020204" pitchFamily="34" charset="0"/>
                <a:cs typeface="Open Sans" panose="020B0606030504020204" pitchFamily="34" charset="0"/>
              </a:rPr>
              <a:t>en</a:t>
            </a:r>
            <a:r>
              <a:rPr lang="en-US" sz="2000" dirty="0">
                <a:latin typeface="Open Sans" panose="020B0606030504020204" pitchFamily="34" charset="0"/>
                <a:ea typeface="Open Sans" panose="020B0606030504020204" pitchFamily="34" charset="0"/>
                <a:cs typeface="Open Sans" panose="020B0606030504020204" pitchFamily="34" charset="0"/>
              </a:rPr>
              <a:t> puissance des différents nœuds.</a:t>
            </a:r>
          </a:p>
          <a:p>
            <a:pPr lvl="1"/>
            <a:r>
              <a:rPr lang="en-US" sz="2000" dirty="0">
                <a:latin typeface="Open Sans" panose="020B0606030504020204" pitchFamily="34" charset="0"/>
                <a:ea typeface="Open Sans" panose="020B0606030504020204" pitchFamily="34" charset="0"/>
                <a:cs typeface="Open Sans" panose="020B0606030504020204" pitchFamily="34" charset="0"/>
              </a:rPr>
              <a:t>Tous les nœuds ont une capacité de montée en puissance suffisante.</a:t>
            </a:r>
          </a:p>
          <a:p>
            <a:pPr lvl="1"/>
            <a:r>
              <a:rPr lang="en-US" sz="2000" dirty="0">
                <a:latin typeface="Open Sans"/>
                <a:ea typeface="Open Sans" panose="020B0606030504020204" pitchFamily="34" charset="0"/>
                <a:cs typeface="Open Sans" panose="020B0606030504020204" pitchFamily="34" charset="0"/>
              </a:rPr>
              <a:t>En 2030, le </a:t>
            </a:r>
            <a:r>
              <a:rPr lang="en-US" sz="2000" dirty="0" err="1">
                <a:latin typeface="Open Sans"/>
                <a:ea typeface="Open Sans" panose="020B0606030504020204" pitchFamily="34" charset="0"/>
                <a:cs typeface="Open Sans" panose="020B0606030504020204" pitchFamily="34" charset="0"/>
              </a:rPr>
              <a:t>nœud</a:t>
            </a:r>
            <a:r>
              <a:rPr lang="en-US" sz="2000" dirty="0">
                <a:latin typeface="Open Sans"/>
                <a:ea typeface="Open Sans" panose="020B0606030504020204" pitchFamily="34" charset="0"/>
                <a:cs typeface="Open Sans" panose="020B0606030504020204" pitchFamily="34" charset="0"/>
              </a:rPr>
              <a:t> B a une capacité limitée de </a:t>
            </a:r>
            <a:r>
              <a:rPr lang="en-US" sz="2000" dirty="0" err="1">
                <a:latin typeface="Open Sans"/>
                <a:ea typeface="Open Sans" panose="020B0606030504020204" pitchFamily="34" charset="0"/>
                <a:cs typeface="Open Sans" panose="020B0606030504020204" pitchFamily="34" charset="0"/>
              </a:rPr>
              <a:t>descente</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en</a:t>
            </a:r>
            <a:r>
              <a:rPr lang="en-US" sz="2000" dirty="0">
                <a:latin typeface="Open Sans"/>
                <a:ea typeface="Open Sans" panose="020B0606030504020204" pitchFamily="34" charset="0"/>
                <a:cs typeface="Open Sans" panose="020B0606030504020204" pitchFamily="34" charset="0"/>
              </a:rPr>
              <a:t> puissance mais de très bonnes capacités de montée en puissance lors de l'ajout de connexions de transfert.</a:t>
            </a:r>
          </a:p>
        </p:txBody>
      </p:sp>
      <p:pic>
        <p:nvPicPr>
          <p:cNvPr id="10" name="Picture 9" descr="Chart, bar chart&#10;&#10;Description automatically generated">
            <a:extLst>
              <a:ext uri="{FF2B5EF4-FFF2-40B4-BE49-F238E27FC236}">
                <a16:creationId xmlns:a16="http://schemas.microsoft.com/office/drawing/2014/main" id="{BB7085D9-27DE-2147-B7B7-8926B278950E}"/>
              </a:ext>
            </a:extLst>
          </p:cNvPr>
          <p:cNvPicPr>
            <a:picLocks noChangeAspect="1"/>
          </p:cNvPicPr>
          <p:nvPr/>
        </p:nvPicPr>
        <p:blipFill>
          <a:blip r:embed="rId4"/>
          <a:stretch>
            <a:fillRect/>
          </a:stretch>
        </p:blipFill>
        <p:spPr>
          <a:xfrm>
            <a:off x="7291451" y="1401291"/>
            <a:ext cx="3705098" cy="2582618"/>
          </a:xfrm>
          <a:prstGeom prst="rect">
            <a:avLst/>
          </a:prstGeom>
        </p:spPr>
      </p:pic>
      <p:pic>
        <p:nvPicPr>
          <p:cNvPr id="11" name="Picture 10" descr="Chart, line chart&#10;&#10;Description automatically generated">
            <a:extLst>
              <a:ext uri="{FF2B5EF4-FFF2-40B4-BE49-F238E27FC236}">
                <a16:creationId xmlns:a16="http://schemas.microsoft.com/office/drawing/2014/main" id="{97A27482-940F-BD46-92E0-BC8790194D65}"/>
              </a:ext>
            </a:extLst>
          </p:cNvPr>
          <p:cNvPicPr>
            <a:picLocks noChangeAspect="1"/>
          </p:cNvPicPr>
          <p:nvPr/>
        </p:nvPicPr>
        <p:blipFill>
          <a:blip r:embed="rId5"/>
          <a:stretch>
            <a:fillRect/>
          </a:stretch>
        </p:blipFill>
        <p:spPr>
          <a:xfrm>
            <a:off x="6934200" y="4046429"/>
            <a:ext cx="4773271" cy="1903894"/>
          </a:xfrm>
          <a:prstGeom prst="rect">
            <a:avLst/>
          </a:prstGeom>
        </p:spPr>
      </p:pic>
      <p:sp>
        <p:nvSpPr>
          <p:cNvPr id="12" name="TextBox 11">
            <a:extLst>
              <a:ext uri="{FF2B5EF4-FFF2-40B4-BE49-F238E27FC236}">
                <a16:creationId xmlns:a16="http://schemas.microsoft.com/office/drawing/2014/main" id="{E688F8AA-03C8-804D-B84C-FFE754B0668A}"/>
              </a:ext>
            </a:extLst>
          </p:cNvPr>
          <p:cNvSpPr txBox="1"/>
          <p:nvPr/>
        </p:nvSpPr>
        <p:spPr>
          <a:xfrm>
            <a:off x="6815215" y="5837995"/>
            <a:ext cx="4431324" cy="307777"/>
          </a:xfrm>
          <a:prstGeom prst="rect">
            <a:avLst/>
          </a:prstGeom>
          <a:noFill/>
        </p:spPr>
        <p:txBody>
          <a:bodyPr wrap="square" rtlCol="0">
            <a:spAutoFit/>
          </a:bodyPr>
          <a:lstStyle/>
          <a:p>
            <a:pPr algn="ctr"/>
            <a:r>
              <a:rPr lang="en-US" sz="1400" dirty="0" err="1"/>
              <a:t>Résultats</a:t>
            </a:r>
            <a:r>
              <a:rPr lang="en-US" sz="1400" dirty="0"/>
              <a:t> du </a:t>
            </a:r>
            <a:r>
              <a:rPr lang="en-US" sz="1400" dirty="0" err="1"/>
              <a:t>modèle</a:t>
            </a:r>
            <a:r>
              <a:rPr lang="en-US" sz="1400" dirty="0"/>
              <a:t> de </a:t>
            </a:r>
            <a:r>
              <a:rPr lang="en-US" sz="1400" dirty="0" err="1"/>
              <a:t>démonstration</a:t>
            </a:r>
            <a:r>
              <a:rPr lang="en-US" sz="1400" dirty="0"/>
              <a:t> 2 (IRENA, 2020) [1]</a:t>
            </a:r>
          </a:p>
        </p:txBody>
      </p:sp>
    </p:spTree>
    <p:extLst>
      <p:ext uri="{BB962C8B-B14F-4D97-AF65-F5344CB8AC3E}">
        <p14:creationId xmlns:p14="http://schemas.microsoft.com/office/powerpoint/2010/main" val="4047703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Open Sans ExtraBold"/>
                <a:ea typeface="Open Sans ExtraBold" panose="020B0606030504020204" pitchFamily="34" charset="0"/>
                <a:cs typeface="Open Sans ExtraBold" panose="020B0606030504020204" pitchFamily="34" charset="0"/>
              </a:rPr>
              <a:t>23</a:t>
            </a:r>
          </a:p>
        </p:txBody>
      </p:sp>
      <p:sp>
        <p:nvSpPr>
          <p:cNvPr id="2" name="Rectangle 1">
            <a:extLst>
              <a:ext uri="{FF2B5EF4-FFF2-40B4-BE49-F238E27FC236}">
                <a16:creationId xmlns:a16="http://schemas.microsoft.com/office/drawing/2014/main" id="{20E7C9F4-C39A-42AD-AAC3-76FBE09D7CC1}"/>
              </a:ext>
            </a:extLst>
          </p:cNvPr>
          <p:cNvSpPr/>
          <p:nvPr/>
        </p:nvSpPr>
        <p:spPr>
          <a:xfrm>
            <a:off x="838200" y="1028849"/>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15.4.3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Données</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de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répartition</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3" name="Title 10">
            <a:extLst>
              <a:ext uri="{FF2B5EF4-FFF2-40B4-BE49-F238E27FC236}">
                <a16:creationId xmlns:a16="http://schemas.microsoft.com/office/drawing/2014/main" id="{EC6F2EEA-4570-43F2-984D-D5B0E8755638}"/>
              </a:ext>
            </a:extLst>
          </p:cNvPr>
          <p:cNvSpPr txBox="1">
            <a:spLocks/>
          </p:cNvSpPr>
          <p:nvPr/>
        </p:nvSpPr>
        <p:spPr>
          <a:xfrm>
            <a:off x="838200" y="203846"/>
            <a:ext cx="9795283" cy="7487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15.4 </a:t>
            </a:r>
            <a:r>
              <a:rPr lang="en-GB" sz="4400" dirty="0" err="1">
                <a:latin typeface="Open Sans"/>
                <a:ea typeface="Open Sans" panose="020B0606030504020204" pitchFamily="34" charset="0"/>
                <a:cs typeface="Open Sans" panose="020B0606030504020204" pitchFamily="34" charset="0"/>
                <a:sym typeface="Bodoni SvtyTwo ITC TT-Book"/>
              </a:rPr>
              <a:t>Approfondir</a:t>
            </a:r>
            <a:r>
              <a:rPr lang="en-GB" sz="4400" dirty="0">
                <a:latin typeface="Open Sans"/>
                <a:ea typeface="Open Sans" panose="020B0606030504020204" pitchFamily="34" charset="0"/>
                <a:cs typeface="Open Sans" panose="020B0606030504020204" pitchFamily="34" charset="0"/>
                <a:sym typeface="Bodoni SvtyTwo ITC TT-Book"/>
              </a:rPr>
              <a:t> la </a:t>
            </a:r>
            <a:r>
              <a:rPr lang="en-GB" sz="4400" dirty="0" err="1">
                <a:latin typeface="Open Sans"/>
                <a:ea typeface="Open Sans" panose="020B0606030504020204" pitchFamily="34" charset="0"/>
                <a:cs typeface="Open Sans" panose="020B0606030504020204" pitchFamily="34" charset="0"/>
                <a:sym typeface="Bodoni SvtyTwo ITC TT-Book"/>
              </a:rPr>
              <a:t>flexibilité</a:t>
            </a:r>
            <a:endParaRPr lang="en-GB" sz="4400" dirty="0">
              <a:latin typeface="Open Sans"/>
              <a:ea typeface="Open Sans" panose="020B0606030504020204" pitchFamily="34" charset="0"/>
              <a:cs typeface="Open Sans" panose="020B0606030504020204" pitchFamily="34" charset="0"/>
              <a:sym typeface="Bodoni SvtyTwo ITC TT-Book"/>
            </a:endParaRPr>
          </a:p>
        </p:txBody>
      </p:sp>
      <p:sp>
        <p:nvSpPr>
          <p:cNvPr id="9" name="Content Placeholder 8">
            <a:extLst>
              <a:ext uri="{FF2B5EF4-FFF2-40B4-BE49-F238E27FC236}">
                <a16:creationId xmlns:a16="http://schemas.microsoft.com/office/drawing/2014/main" id="{7748AD28-CB46-4547-A00F-661FD4455328}"/>
              </a:ext>
            </a:extLst>
          </p:cNvPr>
          <p:cNvSpPr>
            <a:spLocks noGrp="1"/>
          </p:cNvSpPr>
          <p:nvPr>
            <p:ph idx="1"/>
          </p:nvPr>
        </p:nvSpPr>
        <p:spPr>
          <a:xfrm>
            <a:off x="789185" y="1542092"/>
            <a:ext cx="5007796" cy="4328595"/>
          </a:xfrm>
        </p:spPr>
        <p:txBody>
          <a:bodyPr vert="horz" lIns="91440" tIns="45720" rIns="91440" bIns="45720" rtlCol="0" anchor="t">
            <a:normAutofit lnSpcReduction="10000"/>
          </a:bodyPr>
          <a:lstStyle/>
          <a:p>
            <a:r>
              <a:rPr lang="en-US" sz="2000" dirty="0">
                <a:latin typeface="Open Sans" panose="020B0606030504020204" pitchFamily="34" charset="0"/>
                <a:ea typeface="Open Sans" panose="020B0606030504020204" pitchFamily="34" charset="0"/>
                <a:cs typeface="Open Sans" panose="020B0606030504020204" pitchFamily="34" charset="0"/>
              </a:rPr>
              <a:t>Les données </a:t>
            </a:r>
            <a:r>
              <a:rPr lang="en-US" sz="2000" dirty="0" err="1">
                <a:latin typeface="Open Sans" panose="020B0606030504020204" pitchFamily="34" charset="0"/>
                <a:ea typeface="Open Sans" panose="020B0606030504020204" pitchFamily="34" charset="0"/>
                <a:cs typeface="Open Sans" panose="020B0606030504020204" pitchFamily="34" charset="0"/>
              </a:rPr>
              <a:t>concernant</a:t>
            </a:r>
            <a:r>
              <a:rPr lang="en-US" sz="2000" dirty="0">
                <a:latin typeface="Open Sans" panose="020B0606030504020204" pitchFamily="34" charset="0"/>
                <a:ea typeface="Open Sans" panose="020B0606030504020204" pitchFamily="34" charset="0"/>
                <a:cs typeface="Open Sans" panose="020B0606030504020204" pitchFamily="34" charset="0"/>
              </a:rPr>
              <a:t> la repartition </a:t>
            </a:r>
            <a:r>
              <a:rPr lang="en-US" sz="2000" dirty="0" err="1">
                <a:latin typeface="Open Sans" panose="020B0606030504020204" pitchFamily="34" charset="0"/>
                <a:ea typeface="Open Sans" panose="020B0606030504020204" pitchFamily="34" charset="0"/>
                <a:cs typeface="Open Sans" panose="020B0606030504020204" pitchFamily="34" charset="0"/>
              </a:rPr>
              <a:t>peuvent</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être</a:t>
            </a:r>
            <a:r>
              <a:rPr lang="en-US" sz="2000" dirty="0">
                <a:latin typeface="Open Sans" panose="020B0606030504020204" pitchFamily="34" charset="0"/>
                <a:ea typeface="Open Sans" panose="020B0606030504020204" pitchFamily="34" charset="0"/>
                <a:cs typeface="Open Sans" panose="020B0606030504020204" pitchFamily="34" charset="0"/>
              </a:rPr>
              <a:t> consultees dans la feuille </a:t>
            </a:r>
            <a:r>
              <a:rPr lang="en-US" sz="2000" b="1" dirty="0" err="1">
                <a:latin typeface="Open Sans" panose="020B0606030504020204" pitchFamily="34" charset="0"/>
                <a:ea typeface="Open Sans" panose="020B0606030504020204" pitchFamily="34" charset="0"/>
                <a:cs typeface="Open Sans" panose="020B0606030504020204" pitchFamily="34" charset="0"/>
              </a:rPr>
              <a:t>genUnitGroup_elec_plot</a:t>
            </a:r>
            <a:r>
              <a:rPr lang="en-US" sz="2000" dirty="0">
                <a:latin typeface="Open Sans" panose="020B0606030504020204" pitchFamily="34" charset="0"/>
                <a:ea typeface="Open Sans" panose="020B0606030504020204" pitchFamily="34" charset="0"/>
                <a:cs typeface="Open Sans" panose="020B0606030504020204" pitchFamily="34" charset="0"/>
              </a:rPr>
              <a:t>.</a:t>
            </a:r>
          </a:p>
          <a:p>
            <a:r>
              <a:rPr lang="en-US" sz="2000" dirty="0">
                <a:latin typeface="Open Sans" panose="020B0606030504020204" pitchFamily="34" charset="0"/>
                <a:ea typeface="Open Sans" panose="020B0606030504020204" pitchFamily="34" charset="0"/>
                <a:cs typeface="Open Sans" panose="020B0606030504020204" pitchFamily="34" charset="0"/>
              </a:rPr>
              <a:t>La barre de défilement permet de changer de semaine.</a:t>
            </a:r>
          </a:p>
          <a:p>
            <a:r>
              <a:rPr lang="en-US" sz="2000" dirty="0">
                <a:latin typeface="Open Sans" panose="020B0606030504020204" pitchFamily="34" charset="0"/>
                <a:ea typeface="Open Sans" panose="020B0606030504020204" pitchFamily="34" charset="0"/>
                <a:cs typeface="Open Sans" panose="020B0606030504020204" pitchFamily="34" charset="0"/>
              </a:rPr>
              <a:t>La première semaine est celle où la demande est la plus faible, la troisième semaine celle où la charge nette est la plus élevée.</a:t>
            </a:r>
          </a:p>
          <a:p>
            <a:r>
              <a:rPr lang="en-US" sz="2000" dirty="0">
                <a:latin typeface="Open Sans"/>
                <a:ea typeface="Open Sans" panose="020B0606030504020204" pitchFamily="34" charset="0"/>
                <a:cs typeface="Open Sans" panose="020B0606030504020204" pitchFamily="34" charset="0"/>
              </a:rPr>
              <a:t>Les charges minimales des unités au charbon et au gaz semblent acceptables à l'horizon 2030.</a:t>
            </a:r>
          </a:p>
          <a:p>
            <a:r>
              <a:rPr lang="en-US" sz="2000" dirty="0">
                <a:latin typeface="Open Sans"/>
                <a:ea typeface="Open Sans" panose="020B0606030504020204" pitchFamily="34" charset="0"/>
                <a:cs typeface="Open Sans" panose="020B0606030504020204" pitchFamily="34" charset="0"/>
              </a:rPr>
              <a:t>Bien </a:t>
            </a:r>
            <a:r>
              <a:rPr lang="en-US" sz="2000" dirty="0" err="1">
                <a:latin typeface="Open Sans"/>
                <a:ea typeface="Open Sans" panose="020B0606030504020204" pitchFamily="34" charset="0"/>
                <a:cs typeface="Open Sans" panose="020B0606030504020204" pitchFamily="34" charset="0"/>
              </a:rPr>
              <a:t>qu’il</a:t>
            </a:r>
            <a:r>
              <a:rPr lang="en-US" sz="2000" dirty="0">
                <a:latin typeface="Open Sans"/>
                <a:ea typeface="Open Sans" panose="020B0606030504020204" pitchFamily="34" charset="0"/>
                <a:cs typeface="Open Sans" panose="020B0606030504020204" pitchFamily="34" charset="0"/>
              </a:rPr>
              <a:t> y </a:t>
            </a:r>
            <a:r>
              <a:rPr lang="en-US" sz="2000" dirty="0" err="1">
                <a:latin typeface="Open Sans"/>
                <a:ea typeface="Open Sans" panose="020B0606030504020204" pitchFamily="34" charset="0"/>
                <a:cs typeface="Open Sans" panose="020B0606030504020204" pitchFamily="34" charset="0"/>
              </a:rPr>
              <a:t>ait</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plusieurs</a:t>
            </a:r>
            <a:r>
              <a:rPr lang="en-US" sz="2000" dirty="0">
                <a:latin typeface="Open Sans"/>
                <a:ea typeface="Open Sans" panose="020B0606030504020204" pitchFamily="34" charset="0"/>
                <a:cs typeface="Open Sans" panose="020B0606030504020204" pitchFamily="34" charset="0"/>
              </a:rPr>
              <a:t> petites unités pétrolières, celles-ci devraient également être suffisantes.</a:t>
            </a:r>
          </a:p>
        </p:txBody>
      </p:sp>
      <p:pic>
        <p:nvPicPr>
          <p:cNvPr id="10" name="Picture 9" descr="Graphical user interface&#10;&#10;Description automatically generated with low confidence">
            <a:extLst>
              <a:ext uri="{FF2B5EF4-FFF2-40B4-BE49-F238E27FC236}">
                <a16:creationId xmlns:a16="http://schemas.microsoft.com/office/drawing/2014/main" id="{142A8127-8C89-3B49-8102-F2E16E9F01BA}"/>
              </a:ext>
            </a:extLst>
          </p:cNvPr>
          <p:cNvPicPr>
            <a:picLocks noChangeAspect="1"/>
          </p:cNvPicPr>
          <p:nvPr/>
        </p:nvPicPr>
        <p:blipFill>
          <a:blip r:embed="rId4"/>
          <a:stretch>
            <a:fillRect/>
          </a:stretch>
        </p:blipFill>
        <p:spPr>
          <a:xfrm>
            <a:off x="6346006" y="1358109"/>
            <a:ext cx="4832277" cy="4343962"/>
          </a:xfrm>
          <a:prstGeom prst="rect">
            <a:avLst/>
          </a:prstGeom>
        </p:spPr>
      </p:pic>
      <p:sp>
        <p:nvSpPr>
          <p:cNvPr id="11" name="TextBox 10">
            <a:extLst>
              <a:ext uri="{FF2B5EF4-FFF2-40B4-BE49-F238E27FC236}">
                <a16:creationId xmlns:a16="http://schemas.microsoft.com/office/drawing/2014/main" id="{08802E03-5FD8-744B-8F15-59AF8668A920}"/>
              </a:ext>
            </a:extLst>
          </p:cNvPr>
          <p:cNvSpPr txBox="1"/>
          <p:nvPr/>
        </p:nvSpPr>
        <p:spPr>
          <a:xfrm>
            <a:off x="6188753" y="5680746"/>
            <a:ext cx="4586025" cy="307777"/>
          </a:xfrm>
          <a:prstGeom prst="rect">
            <a:avLst/>
          </a:prstGeom>
          <a:noFill/>
        </p:spPr>
        <p:txBody>
          <a:bodyPr wrap="square" rtlCol="0">
            <a:spAutoFit/>
          </a:bodyPr>
          <a:lstStyle/>
          <a:p>
            <a:pPr algn="ctr"/>
            <a:r>
              <a:rPr lang="en-US" sz="1400" dirty="0" err="1"/>
              <a:t>Résultats</a:t>
            </a:r>
            <a:r>
              <a:rPr lang="en-US" sz="1400" dirty="0"/>
              <a:t> du </a:t>
            </a:r>
            <a:r>
              <a:rPr lang="en-US" sz="1400" dirty="0" err="1"/>
              <a:t>modèle</a:t>
            </a:r>
            <a:r>
              <a:rPr lang="en-US" sz="1400" dirty="0"/>
              <a:t> de </a:t>
            </a:r>
            <a:r>
              <a:rPr lang="en-US" sz="1400" dirty="0" err="1"/>
              <a:t>démonstration</a:t>
            </a:r>
            <a:r>
              <a:rPr lang="en-US" sz="1400" dirty="0"/>
              <a:t> 2 (IRENA, 2020) [1]</a:t>
            </a:r>
          </a:p>
        </p:txBody>
      </p:sp>
    </p:spTree>
    <p:extLst>
      <p:ext uri="{BB962C8B-B14F-4D97-AF65-F5344CB8AC3E}">
        <p14:creationId xmlns:p14="http://schemas.microsoft.com/office/powerpoint/2010/main" val="2832146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Open Sans ExtraBold"/>
                <a:ea typeface="Open Sans ExtraBold" panose="020B0606030504020204" pitchFamily="34" charset="0"/>
                <a:cs typeface="Open Sans ExtraBold" panose="020B0606030504020204" pitchFamily="34" charset="0"/>
              </a:rPr>
              <a:t>24</a:t>
            </a:r>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A0C963D5-E744-4F4F-85F6-02DB6E445BB1}"/>
              </a:ext>
            </a:extLst>
          </p:cNvPr>
          <p:cNvSpPr/>
          <p:nvPr/>
        </p:nvSpPr>
        <p:spPr>
          <a:xfrm>
            <a:off x="887215" y="1411390"/>
            <a:ext cx="6276556"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15.4.4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Pourquoi</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le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nœud</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D a-t-il des reductions ?</a:t>
            </a:r>
          </a:p>
        </p:txBody>
      </p:sp>
      <p:sp>
        <p:nvSpPr>
          <p:cNvPr id="3" name="Title 10">
            <a:extLst>
              <a:ext uri="{FF2B5EF4-FFF2-40B4-BE49-F238E27FC236}">
                <a16:creationId xmlns:a16="http://schemas.microsoft.com/office/drawing/2014/main" id="{712935FE-5BBA-41F1-9FB2-660B40352769}"/>
              </a:ext>
            </a:extLst>
          </p:cNvPr>
          <p:cNvSpPr txBox="1">
            <a:spLocks/>
          </p:cNvSpPr>
          <p:nvPr/>
        </p:nvSpPr>
        <p:spPr>
          <a:xfrm>
            <a:off x="866895" y="1737"/>
            <a:ext cx="9355092" cy="13995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ea typeface="Open Sans" panose="020B0606030504020204" pitchFamily="34" charset="0"/>
                <a:cs typeface="Open Sans" panose="020B0606030504020204" pitchFamily="34" charset="0"/>
                <a:sym typeface="Bodoni SvtyTwo ITC TT-Book"/>
              </a:rPr>
              <a:t>15.4 Approfondir la flexibilité</a:t>
            </a:r>
          </a:p>
        </p:txBody>
      </p:sp>
      <p:sp>
        <p:nvSpPr>
          <p:cNvPr id="9" name="Content Placeholder 8">
            <a:extLst>
              <a:ext uri="{FF2B5EF4-FFF2-40B4-BE49-F238E27FC236}">
                <a16:creationId xmlns:a16="http://schemas.microsoft.com/office/drawing/2014/main" id="{D87CC9C9-EFCE-EC49-B767-C7A942D41A52}"/>
              </a:ext>
            </a:extLst>
          </p:cNvPr>
          <p:cNvSpPr>
            <a:spLocks noGrp="1"/>
          </p:cNvSpPr>
          <p:nvPr>
            <p:ph idx="1"/>
          </p:nvPr>
        </p:nvSpPr>
        <p:spPr>
          <a:xfrm>
            <a:off x="838200" y="1945289"/>
            <a:ext cx="5539303" cy="3541116"/>
          </a:xfrm>
        </p:spPr>
        <p:txBody>
          <a:bodyPr vert="horz" lIns="91440" tIns="45720" rIns="91440" bIns="45720" rtlCol="0" anchor="t">
            <a:normAutofit/>
          </a:bodyPr>
          <a:lstStyle/>
          <a:p>
            <a:r>
              <a:rPr lang="en-US" sz="2000" dirty="0" err="1">
                <a:latin typeface="Open Sans" panose="020B0606030504020204" pitchFamily="34" charset="0"/>
                <a:ea typeface="Open Sans" panose="020B0606030504020204" pitchFamily="34" charset="0"/>
                <a:cs typeface="Open Sans" panose="020B0606030504020204" pitchFamily="34" charset="0"/>
              </a:rPr>
              <a:t>Voir</a:t>
            </a:r>
            <a:r>
              <a:rPr lang="en-US" sz="2000" dirty="0">
                <a:latin typeface="Open Sans" panose="020B0606030504020204" pitchFamily="34" charset="0"/>
                <a:ea typeface="Open Sans" panose="020B0606030504020204" pitchFamily="34" charset="0"/>
                <a:cs typeface="Open Sans" panose="020B0606030504020204" pitchFamily="34" charset="0"/>
              </a:rPr>
              <a:t> la </a:t>
            </a:r>
            <a:r>
              <a:rPr lang="en-US" sz="2000" dirty="0" err="1">
                <a:latin typeface="Open Sans" panose="020B0606030504020204" pitchFamily="34" charset="0"/>
                <a:ea typeface="Open Sans" panose="020B0606030504020204" pitchFamily="34" charset="0"/>
                <a:cs typeface="Open Sans" panose="020B0606030504020204" pitchFamily="34" charset="0"/>
              </a:rPr>
              <a:t>feuille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b="1" dirty="0" err="1">
                <a:latin typeface="Open Sans" panose="020B0606030504020204" pitchFamily="34" charset="0"/>
                <a:ea typeface="Open Sans" panose="020B0606030504020204" pitchFamily="34" charset="0"/>
                <a:cs typeface="Open Sans" panose="020B0606030504020204" pitchFamily="34" charset="0"/>
              </a:rPr>
              <a:t>genUnit_elec</a:t>
            </a:r>
            <a:endParaRPr lang="en-US" sz="2000" dirty="0">
              <a:latin typeface="Open Sans" panose="020B0606030504020204" pitchFamily="34" charset="0"/>
              <a:ea typeface="Open Sans" panose="020B0606030504020204" pitchFamily="34" charset="0"/>
              <a:cs typeface="Open Sans" panose="020B0606030504020204" pitchFamily="34" charset="0"/>
            </a:endParaRPr>
          </a:p>
          <a:p>
            <a:r>
              <a:rPr lang="en-US" sz="2000" dirty="0" err="1">
                <a:latin typeface="Open Sans"/>
                <a:ea typeface="Open Sans" panose="020B0606030504020204" pitchFamily="34" charset="0"/>
                <a:cs typeface="Open Sans" panose="020B0606030504020204" pitchFamily="34" charset="0"/>
              </a:rPr>
              <a:t>Déterminer</a:t>
            </a:r>
            <a:r>
              <a:rPr lang="en-US" sz="2000" dirty="0">
                <a:latin typeface="Open Sans"/>
                <a:ea typeface="Open Sans" panose="020B0606030504020204" pitchFamily="34" charset="0"/>
                <a:cs typeface="Open Sans" panose="020B0606030504020204" pitchFamily="34" charset="0"/>
              </a:rPr>
              <a:t> les </a:t>
            </a:r>
            <a:r>
              <a:rPr lang="en-US" sz="2000" dirty="0" err="1">
                <a:latin typeface="Open Sans"/>
                <a:ea typeface="Open Sans" panose="020B0606030504020204" pitchFamily="34" charset="0"/>
                <a:cs typeface="Open Sans" panose="020B0606030504020204" pitchFamily="34" charset="0"/>
              </a:rPr>
              <a:t>heures</a:t>
            </a:r>
            <a:r>
              <a:rPr lang="en-US" sz="2000" dirty="0">
                <a:latin typeface="Open Sans"/>
                <a:ea typeface="Open Sans" panose="020B0606030504020204" pitchFamily="34" charset="0"/>
                <a:cs typeface="Open Sans" panose="020B0606030504020204" pitchFamily="34" charset="0"/>
              </a:rPr>
              <a:t> pendant </a:t>
            </a:r>
            <a:r>
              <a:rPr lang="en-US" sz="2000" dirty="0" err="1">
                <a:latin typeface="Open Sans"/>
                <a:ea typeface="Open Sans" panose="020B0606030504020204" pitchFamily="34" charset="0"/>
                <a:cs typeface="Open Sans" panose="020B0606030504020204" pitchFamily="34" charset="0"/>
              </a:rPr>
              <a:t>lesquelles</a:t>
            </a:r>
            <a:r>
              <a:rPr lang="en-US" sz="2000" dirty="0">
                <a:latin typeface="Open Sans"/>
                <a:ea typeface="Open Sans" panose="020B0606030504020204" pitchFamily="34" charset="0"/>
                <a:cs typeface="Open Sans" panose="020B0606030504020204" pitchFamily="34" charset="0"/>
              </a:rPr>
              <a:t> le </a:t>
            </a:r>
            <a:r>
              <a:rPr lang="en-US" sz="2000" dirty="0" err="1">
                <a:latin typeface="Open Sans"/>
                <a:ea typeface="Open Sans" panose="020B0606030504020204" pitchFamily="34" charset="0"/>
                <a:cs typeface="Open Sans" panose="020B0606030504020204" pitchFamily="34" charset="0"/>
              </a:rPr>
              <a:t>nœud</a:t>
            </a:r>
            <a:r>
              <a:rPr lang="en-US" sz="2000" dirty="0">
                <a:latin typeface="Open Sans"/>
                <a:ea typeface="Open Sans" panose="020B0606030504020204" pitchFamily="34" charset="0"/>
                <a:cs typeface="Open Sans" panose="020B0606030504020204" pitchFamily="34" charset="0"/>
              </a:rPr>
              <a:t> D a des reductions de productions des ÉRV (1403-1406)</a:t>
            </a:r>
          </a:p>
          <a:p>
            <a:r>
              <a:rPr lang="en-US" sz="2000" dirty="0">
                <a:latin typeface="Open Sans"/>
                <a:ea typeface="Open Sans" panose="020B0606030504020204" pitchFamily="34" charset="0"/>
                <a:cs typeface="Open Sans" panose="020B0606030504020204" pitchFamily="34" charset="0"/>
              </a:rPr>
              <a:t>Pendant </a:t>
            </a:r>
            <a:r>
              <a:rPr lang="en-US" sz="2000" dirty="0" err="1">
                <a:latin typeface="Open Sans"/>
                <a:ea typeface="Open Sans" panose="020B0606030504020204" pitchFamily="34" charset="0"/>
                <a:cs typeface="Open Sans" panose="020B0606030504020204" pitchFamily="34" charset="0"/>
              </a:rPr>
              <a:t>ces</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heures</a:t>
            </a:r>
            <a:r>
              <a:rPr lang="en-US" sz="2000" dirty="0">
                <a:latin typeface="Open Sans"/>
                <a:ea typeface="Open Sans" panose="020B0606030504020204" pitchFamily="34" charset="0"/>
                <a:cs typeface="Open Sans" panose="020B0606030504020204" pitchFamily="34" charset="0"/>
              </a:rPr>
              <a:t>, la part locale non </a:t>
            </a:r>
            <a:r>
              <a:rPr lang="en-US" sz="2000" dirty="0" err="1">
                <a:latin typeface="Open Sans"/>
                <a:ea typeface="Open Sans" panose="020B0606030504020204" pitchFamily="34" charset="0"/>
                <a:cs typeface="Open Sans" panose="020B0606030504020204" pitchFamily="34" charset="0"/>
              </a:rPr>
              <a:t>synchrone</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atteint</a:t>
            </a:r>
            <a:r>
              <a:rPr lang="en-US" sz="2000" dirty="0">
                <a:latin typeface="Open Sans"/>
                <a:ea typeface="Open Sans" panose="020B0606030504020204" pitchFamily="34" charset="0"/>
                <a:cs typeface="Open Sans" panose="020B0606030504020204" pitchFamily="34" charset="0"/>
              </a:rPr>
              <a:t> 80% et la production des ÉRV </a:t>
            </a:r>
            <a:r>
              <a:rPr lang="en-US" sz="2000" dirty="0" err="1">
                <a:latin typeface="Open Sans"/>
                <a:ea typeface="Open Sans" panose="020B0606030504020204" pitchFamily="34" charset="0"/>
                <a:cs typeface="Open Sans" panose="020B0606030504020204" pitchFamily="34" charset="0"/>
              </a:rPr>
              <a:t>est</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réduite</a:t>
            </a:r>
            <a:r>
              <a:rPr lang="en-US" sz="2000" dirty="0">
                <a:latin typeface="Open Sans"/>
                <a:ea typeface="Open Sans" panose="020B0606030504020204" pitchFamily="34" charset="0"/>
                <a:cs typeface="Open Sans" panose="020B0606030504020204" pitchFamily="34" charset="0"/>
              </a:rPr>
              <a:t>.</a:t>
            </a:r>
          </a:p>
          <a:p>
            <a:r>
              <a:rPr lang="en-US" sz="2000" dirty="0">
                <a:latin typeface="Open Sans" panose="020B0606030504020204" pitchFamily="34" charset="0"/>
                <a:ea typeface="Open Sans" panose="020B0606030504020204" pitchFamily="34" charset="0"/>
                <a:cs typeface="Open Sans" panose="020B0606030504020204" pitchFamily="34" charset="0"/>
              </a:rPr>
              <a:t>La part </a:t>
            </a:r>
            <a:r>
              <a:rPr lang="en-US" sz="2000" dirty="0" err="1">
                <a:latin typeface="Open Sans" panose="020B0606030504020204" pitchFamily="34" charset="0"/>
                <a:ea typeface="Open Sans" panose="020B0606030504020204" pitchFamily="34" charset="0"/>
                <a:cs typeface="Open Sans" panose="020B0606030504020204" pitchFamily="34" charset="0"/>
              </a:rPr>
              <a:t>maximale</a:t>
            </a:r>
            <a:r>
              <a:rPr lang="en-US" sz="2000" dirty="0">
                <a:latin typeface="Open Sans" panose="020B0606030504020204" pitchFamily="34" charset="0"/>
                <a:ea typeface="Open Sans" panose="020B0606030504020204" pitchFamily="34" charset="0"/>
                <a:cs typeface="Open Sans" panose="020B0606030504020204" pitchFamily="34" charset="0"/>
              </a:rPr>
              <a:t> non </a:t>
            </a:r>
            <a:r>
              <a:rPr lang="en-US" sz="2000" dirty="0" err="1">
                <a:latin typeface="Open Sans" panose="020B0606030504020204" pitchFamily="34" charset="0"/>
                <a:ea typeface="Open Sans" panose="020B0606030504020204" pitchFamily="34" charset="0"/>
                <a:cs typeface="Open Sans" panose="020B0606030504020204" pitchFamily="34" charset="0"/>
              </a:rPr>
              <a:t>synchrone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est</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définie</a:t>
            </a:r>
            <a:r>
              <a:rPr lang="en-US" sz="2000" dirty="0">
                <a:latin typeface="Open Sans" panose="020B0606030504020204" pitchFamily="34" charset="0"/>
                <a:ea typeface="Open Sans" panose="020B0606030504020204" pitchFamily="34" charset="0"/>
                <a:cs typeface="Open Sans" panose="020B0606030504020204" pitchFamily="34" charset="0"/>
              </a:rPr>
              <a:t> dans les </a:t>
            </a:r>
            <a:r>
              <a:rPr lang="en-US" sz="2000" dirty="0" err="1">
                <a:latin typeface="Open Sans" panose="020B0606030504020204" pitchFamily="34" charset="0"/>
                <a:ea typeface="Open Sans" panose="020B0606030504020204" pitchFamily="34" charset="0"/>
                <a:cs typeface="Open Sans" panose="020B0606030504020204" pitchFamily="34" charset="0"/>
              </a:rPr>
              <a:t>feuilles</a:t>
            </a:r>
            <a:r>
              <a:rPr lang="en-US" sz="2000" dirty="0">
                <a:latin typeface="Open Sans" panose="020B0606030504020204" pitchFamily="34" charset="0"/>
                <a:ea typeface="Open Sans" panose="020B0606030504020204" pitchFamily="34" charset="0"/>
                <a:cs typeface="Open Sans" panose="020B0606030504020204" pitchFamily="34" charset="0"/>
              </a:rPr>
              <a:t> de données </a:t>
            </a:r>
            <a:r>
              <a:rPr lang="en-US" sz="2000" dirty="0" err="1">
                <a:latin typeface="Open Sans" panose="020B0606030504020204" pitchFamily="34" charset="0"/>
                <a:ea typeface="Open Sans" panose="020B0606030504020204" pitchFamily="34" charset="0"/>
                <a:cs typeface="Open Sans" panose="020B0606030504020204" pitchFamily="34" charset="0"/>
              </a:rPr>
              <a:t>d'entrée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b="1" dirty="0" err="1">
                <a:latin typeface="Open Sans" panose="020B0606030504020204" pitchFamily="34" charset="0"/>
                <a:ea typeface="Open Sans" panose="020B0606030504020204" pitchFamily="34" charset="0"/>
                <a:cs typeface="Open Sans" panose="020B0606030504020204" pitchFamily="34" charset="0"/>
              </a:rPr>
              <a:t>gridNode</a:t>
            </a:r>
            <a:r>
              <a:rPr lang="en-US" sz="2000" b="1" dirty="0">
                <a:latin typeface="Open Sans" panose="020B0606030504020204" pitchFamily="34" charset="0"/>
                <a:ea typeface="Open Sans" panose="020B0606030504020204" pitchFamily="34" charset="0"/>
                <a:cs typeface="Open Sans" panose="020B0606030504020204" pitchFamily="34" charset="0"/>
              </a:rPr>
              <a:t> </a:t>
            </a:r>
            <a:r>
              <a:rPr lang="en-US" sz="2000" dirty="0">
                <a:latin typeface="Open Sans" panose="020B0606030504020204" pitchFamily="34" charset="0"/>
                <a:ea typeface="Open Sans" panose="020B0606030504020204" pitchFamily="34" charset="0"/>
                <a:cs typeface="Open Sans" panose="020B0606030504020204" pitchFamily="34" charset="0"/>
              </a:rPr>
              <a:t>et </a:t>
            </a:r>
            <a:r>
              <a:rPr lang="en-US" sz="2000" b="1" dirty="0" err="1">
                <a:latin typeface="Open Sans" panose="020B0606030504020204" pitchFamily="34" charset="0"/>
                <a:ea typeface="Open Sans" panose="020B0606030504020204" pitchFamily="34" charset="0"/>
                <a:cs typeface="Open Sans" panose="020B0606030504020204" pitchFamily="34" charset="0"/>
              </a:rPr>
              <a:t>nodeGroups</a:t>
            </a:r>
            <a:r>
              <a:rPr lang="en-US" sz="2000" dirty="0">
                <a:latin typeface="Open Sans" panose="020B0606030504020204" pitchFamily="34" charset="0"/>
                <a:ea typeface="Open Sans" panose="020B0606030504020204" pitchFamily="34" charset="0"/>
                <a:cs typeface="Open Sans" panose="020B0606030504020204" pitchFamily="34" charset="0"/>
              </a:rPr>
              <a:t>.</a:t>
            </a:r>
          </a:p>
        </p:txBody>
      </p:sp>
      <p:pic>
        <p:nvPicPr>
          <p:cNvPr id="10" name="Picture 9" descr="Table&#10;&#10;Description automatically generated">
            <a:extLst>
              <a:ext uri="{FF2B5EF4-FFF2-40B4-BE49-F238E27FC236}">
                <a16:creationId xmlns:a16="http://schemas.microsoft.com/office/drawing/2014/main" id="{32B7ABF4-8F34-C340-9912-9D12DDF318DE}"/>
              </a:ext>
            </a:extLst>
          </p:cNvPr>
          <p:cNvPicPr>
            <a:picLocks noChangeAspect="1"/>
          </p:cNvPicPr>
          <p:nvPr/>
        </p:nvPicPr>
        <p:blipFill>
          <a:blip r:embed="rId4"/>
          <a:stretch>
            <a:fillRect/>
          </a:stretch>
        </p:blipFill>
        <p:spPr>
          <a:xfrm>
            <a:off x="7205560" y="1611445"/>
            <a:ext cx="4284861" cy="3958678"/>
          </a:xfrm>
          <a:prstGeom prst="rect">
            <a:avLst/>
          </a:prstGeom>
        </p:spPr>
      </p:pic>
      <p:sp>
        <p:nvSpPr>
          <p:cNvPr id="14" name="Oval 13">
            <a:extLst>
              <a:ext uri="{FF2B5EF4-FFF2-40B4-BE49-F238E27FC236}">
                <a16:creationId xmlns:a16="http://schemas.microsoft.com/office/drawing/2014/main" id="{8D87A148-42F8-2842-AD17-EC3C2B12AF45}"/>
              </a:ext>
            </a:extLst>
          </p:cNvPr>
          <p:cNvSpPr/>
          <p:nvPr/>
        </p:nvSpPr>
        <p:spPr>
          <a:xfrm>
            <a:off x="8560009" y="2845942"/>
            <a:ext cx="1582220" cy="119180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26346E4-0557-2D43-8ACA-4960D7F440C3}"/>
              </a:ext>
            </a:extLst>
          </p:cNvPr>
          <p:cNvSpPr txBox="1"/>
          <p:nvPr/>
        </p:nvSpPr>
        <p:spPr>
          <a:xfrm>
            <a:off x="7050154" y="5691097"/>
            <a:ext cx="4518915" cy="307777"/>
          </a:xfrm>
          <a:prstGeom prst="rect">
            <a:avLst/>
          </a:prstGeom>
          <a:noFill/>
        </p:spPr>
        <p:txBody>
          <a:bodyPr wrap="square" rtlCol="0">
            <a:spAutoFit/>
          </a:bodyPr>
          <a:lstStyle/>
          <a:p>
            <a:pPr algn="ctr"/>
            <a:r>
              <a:rPr lang="en-US" sz="1400" dirty="0" err="1"/>
              <a:t>Résultats</a:t>
            </a:r>
            <a:r>
              <a:rPr lang="en-US" sz="1400" dirty="0"/>
              <a:t> du </a:t>
            </a:r>
            <a:r>
              <a:rPr lang="en-US" sz="1400" dirty="0" err="1"/>
              <a:t>modèle</a:t>
            </a:r>
            <a:r>
              <a:rPr lang="en-US" sz="1400" dirty="0"/>
              <a:t> de </a:t>
            </a:r>
            <a:r>
              <a:rPr lang="en-US" sz="1400" dirty="0" err="1"/>
              <a:t>démonstration</a:t>
            </a:r>
            <a:r>
              <a:rPr lang="en-US" sz="1400" dirty="0"/>
              <a:t> 2 (IRENA, 2020) [1]</a:t>
            </a:r>
          </a:p>
        </p:txBody>
      </p:sp>
    </p:spTree>
    <p:extLst>
      <p:ext uri="{BB962C8B-B14F-4D97-AF65-F5344CB8AC3E}">
        <p14:creationId xmlns:p14="http://schemas.microsoft.com/office/powerpoint/2010/main" val="1399507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Open Sans ExtraBold"/>
                <a:ea typeface="Open Sans ExtraBold" panose="020B0606030504020204" pitchFamily="34" charset="0"/>
                <a:cs typeface="Open Sans ExtraBold" panose="020B0606030504020204" pitchFamily="34" charset="0"/>
              </a:rPr>
              <a:t>25</a:t>
            </a:r>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23C18A49-8C6D-4875-A379-745FACC0F575}"/>
              </a:ext>
            </a:extLst>
          </p:cNvPr>
          <p:cNvSpPr/>
          <p:nvPr/>
        </p:nvSpPr>
        <p:spPr>
          <a:xfrm>
            <a:off x="930115" y="993905"/>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15.4.5 Cycle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d'investissement</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prédéfini</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3" name="Title 10">
            <a:extLst>
              <a:ext uri="{FF2B5EF4-FFF2-40B4-BE49-F238E27FC236}">
                <a16:creationId xmlns:a16="http://schemas.microsoft.com/office/drawing/2014/main" id="{223A0F81-3AEC-4973-9556-6C431C866729}"/>
              </a:ext>
            </a:extLst>
          </p:cNvPr>
          <p:cNvSpPr txBox="1">
            <a:spLocks/>
          </p:cNvSpPr>
          <p:nvPr/>
        </p:nvSpPr>
        <p:spPr>
          <a:xfrm>
            <a:off x="838200" y="40768"/>
            <a:ext cx="9911838" cy="9336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15.4 </a:t>
            </a:r>
            <a:r>
              <a:rPr lang="en-GB" sz="4400" dirty="0" err="1">
                <a:latin typeface="Open Sans"/>
                <a:ea typeface="Open Sans" panose="020B0606030504020204" pitchFamily="34" charset="0"/>
                <a:cs typeface="Open Sans" panose="020B0606030504020204" pitchFamily="34" charset="0"/>
                <a:sym typeface="Bodoni SvtyTwo ITC TT-Book"/>
              </a:rPr>
              <a:t>Approfondir</a:t>
            </a:r>
            <a:r>
              <a:rPr lang="en-GB" sz="4400" dirty="0">
                <a:latin typeface="Open Sans"/>
                <a:ea typeface="Open Sans" panose="020B0606030504020204" pitchFamily="34" charset="0"/>
                <a:cs typeface="Open Sans" panose="020B0606030504020204" pitchFamily="34" charset="0"/>
                <a:sym typeface="Bodoni SvtyTwo ITC TT-Book"/>
              </a:rPr>
              <a:t> la </a:t>
            </a:r>
            <a:r>
              <a:rPr lang="en-GB" sz="4400" dirty="0" err="1">
                <a:latin typeface="Open Sans"/>
                <a:ea typeface="Open Sans" panose="020B0606030504020204" pitchFamily="34" charset="0"/>
                <a:cs typeface="Open Sans" panose="020B0606030504020204" pitchFamily="34" charset="0"/>
                <a:sym typeface="Bodoni SvtyTwo ITC TT-Book"/>
              </a:rPr>
              <a:t>flexibilité</a:t>
            </a:r>
            <a:endParaRPr lang="en-GB" sz="4400" dirty="0">
              <a:latin typeface="Open Sans"/>
              <a:ea typeface="Open Sans" panose="020B0606030504020204" pitchFamily="34" charset="0"/>
              <a:cs typeface="Open Sans" panose="020B0606030504020204" pitchFamily="34" charset="0"/>
              <a:sym typeface="Bodoni SvtyTwo ITC TT-Book"/>
            </a:endParaRPr>
          </a:p>
        </p:txBody>
      </p:sp>
      <p:sp>
        <p:nvSpPr>
          <p:cNvPr id="9" name="Content Placeholder 8">
            <a:extLst>
              <a:ext uri="{FF2B5EF4-FFF2-40B4-BE49-F238E27FC236}">
                <a16:creationId xmlns:a16="http://schemas.microsoft.com/office/drawing/2014/main" id="{D17E091A-2244-ED4B-A255-CC8B98900ED9}"/>
              </a:ext>
            </a:extLst>
          </p:cNvPr>
          <p:cNvSpPr>
            <a:spLocks noGrp="1"/>
          </p:cNvSpPr>
          <p:nvPr>
            <p:ph idx="1"/>
          </p:nvPr>
        </p:nvSpPr>
        <p:spPr>
          <a:xfrm>
            <a:off x="623190" y="1465852"/>
            <a:ext cx="10850492" cy="3044326"/>
          </a:xfrm>
        </p:spPr>
        <p:txBody>
          <a:bodyPr vert="horz" lIns="91440" tIns="45720" rIns="91440" bIns="45720" rtlCol="0" anchor="t">
            <a:normAutofit/>
          </a:bodyPr>
          <a:lstStyle/>
          <a:p>
            <a:r>
              <a:rPr lang="en-US" sz="1800" dirty="0">
                <a:latin typeface="Open Sans" panose="020B0606030504020204" pitchFamily="34" charset="0"/>
                <a:ea typeface="Open Sans" panose="020B0606030504020204" pitchFamily="34" charset="0"/>
                <a:cs typeface="Open Sans" panose="020B0606030504020204" pitchFamily="34" charset="0"/>
              </a:rPr>
              <a:t>Des cycles </a:t>
            </a:r>
            <a:r>
              <a:rPr lang="en-US" sz="1800" dirty="0" err="1">
                <a:latin typeface="Open Sans" panose="020B0606030504020204" pitchFamily="34" charset="0"/>
                <a:ea typeface="Open Sans" panose="020B0606030504020204" pitchFamily="34" charset="0"/>
                <a:cs typeface="Open Sans" panose="020B0606030504020204" pitchFamily="34" charset="0"/>
              </a:rPr>
              <a:t>d'investissement</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dirty="0" err="1">
                <a:latin typeface="Open Sans" panose="020B0606030504020204" pitchFamily="34" charset="0"/>
                <a:ea typeface="Open Sans" panose="020B0606030504020204" pitchFamily="34" charset="0"/>
                <a:cs typeface="Open Sans" panose="020B0606030504020204" pitchFamily="34" charset="0"/>
              </a:rPr>
              <a:t>prédéfinis</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dirty="0" err="1">
                <a:latin typeface="Open Sans" panose="020B0606030504020204" pitchFamily="34" charset="0"/>
                <a:ea typeface="Open Sans" panose="020B0606030504020204" pitchFamily="34" charset="0"/>
                <a:cs typeface="Open Sans" panose="020B0606030504020204" pitchFamily="34" charset="0"/>
              </a:rPr>
              <a:t>permettent</a:t>
            </a:r>
            <a:r>
              <a:rPr lang="en-US" sz="1800" dirty="0">
                <a:latin typeface="Open Sans" panose="020B0606030504020204" pitchFamily="34" charset="0"/>
                <a:ea typeface="Open Sans" panose="020B0606030504020204" pitchFamily="34" charset="0"/>
                <a:cs typeface="Open Sans" panose="020B0606030504020204" pitchFamily="34" charset="0"/>
              </a:rPr>
              <a:t> aux </a:t>
            </a:r>
            <a:r>
              <a:rPr lang="en-US" sz="1800" dirty="0" err="1">
                <a:latin typeface="Open Sans" panose="020B0606030504020204" pitchFamily="34" charset="0"/>
                <a:ea typeface="Open Sans" panose="020B0606030504020204" pitchFamily="34" charset="0"/>
                <a:cs typeface="Open Sans" panose="020B0606030504020204" pitchFamily="34" charset="0"/>
              </a:rPr>
              <a:t>utilisateurs</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dirty="0" err="1">
                <a:latin typeface="Open Sans" panose="020B0606030504020204" pitchFamily="34" charset="0"/>
                <a:ea typeface="Open Sans" panose="020B0606030504020204" pitchFamily="34" charset="0"/>
                <a:cs typeface="Open Sans" panose="020B0606030504020204" pitchFamily="34" charset="0"/>
              </a:rPr>
              <a:t>d’analyser</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dirty="0" err="1">
                <a:latin typeface="Open Sans" panose="020B0606030504020204" pitchFamily="34" charset="0"/>
                <a:ea typeface="Open Sans" panose="020B0606030504020204" pitchFamily="34" charset="0"/>
                <a:cs typeface="Open Sans" panose="020B0606030504020204" pitchFamily="34" charset="0"/>
              </a:rPr>
              <a:t>facilement</a:t>
            </a:r>
            <a:r>
              <a:rPr lang="en-US" sz="1800" dirty="0">
                <a:latin typeface="Open Sans" panose="020B0606030504020204" pitchFamily="34" charset="0"/>
                <a:ea typeface="Open Sans" panose="020B0606030504020204" pitchFamily="34" charset="0"/>
                <a:cs typeface="Open Sans" panose="020B0606030504020204" pitchFamily="34" charset="0"/>
              </a:rPr>
              <a:t> divers scenarios </a:t>
            </a:r>
            <a:r>
              <a:rPr lang="en-US" sz="1800" dirty="0" err="1">
                <a:latin typeface="Open Sans" panose="020B0606030504020204" pitchFamily="34" charset="0"/>
                <a:ea typeface="Open Sans" panose="020B0606030504020204" pitchFamily="34" charset="0"/>
                <a:cs typeface="Open Sans" panose="020B0606030504020204" pitchFamily="34" charset="0"/>
              </a:rPr>
              <a:t>concernant</a:t>
            </a:r>
            <a:r>
              <a:rPr lang="en-US" sz="1800" dirty="0">
                <a:latin typeface="Open Sans" panose="020B0606030504020204" pitchFamily="34" charset="0"/>
                <a:ea typeface="Open Sans" panose="020B0606030504020204" pitchFamily="34" charset="0"/>
                <a:cs typeface="Open Sans" panose="020B0606030504020204" pitchFamily="34" charset="0"/>
              </a:rPr>
              <a:t> les plans </a:t>
            </a:r>
            <a:r>
              <a:rPr lang="en-US" sz="1800" dirty="0" err="1">
                <a:latin typeface="Open Sans" panose="020B0606030504020204" pitchFamily="34" charset="0"/>
                <a:ea typeface="Open Sans" panose="020B0606030504020204" pitchFamily="34" charset="0"/>
                <a:cs typeface="Open Sans" panose="020B0606030504020204" pitchFamily="34" charset="0"/>
              </a:rPr>
              <a:t>d'investissement</a:t>
            </a:r>
            <a:r>
              <a:rPr lang="en-US" sz="1800" dirty="0">
                <a:latin typeface="Open Sans" panose="020B0606030504020204" pitchFamily="34" charset="0"/>
                <a:ea typeface="Open Sans" panose="020B0606030504020204" pitchFamily="34" charset="0"/>
                <a:cs typeface="Open Sans" panose="020B0606030504020204" pitchFamily="34" charset="0"/>
              </a:rPr>
              <a:t>.</a:t>
            </a:r>
          </a:p>
          <a:p>
            <a:r>
              <a:rPr lang="en-US" sz="1800" dirty="0" err="1">
                <a:latin typeface="Open Sans"/>
                <a:ea typeface="Open Sans" panose="020B0606030504020204" pitchFamily="34" charset="0"/>
                <a:cs typeface="Open Sans" panose="020B0606030504020204" pitchFamily="34" charset="0"/>
              </a:rPr>
              <a:t>Sélectionnez</a:t>
            </a:r>
            <a:r>
              <a:rPr lang="en-US" sz="1800" dirty="0">
                <a:latin typeface="Open Sans"/>
                <a:ea typeface="Open Sans" panose="020B0606030504020204" pitchFamily="34" charset="0"/>
                <a:cs typeface="Open Sans" panose="020B0606030504020204" pitchFamily="34" charset="0"/>
              </a:rPr>
              <a:t> les </a:t>
            </a:r>
            <a:r>
              <a:rPr lang="en-US" sz="1800" dirty="0" err="1">
                <a:latin typeface="Open Sans"/>
                <a:ea typeface="Open Sans" panose="020B0606030504020204" pitchFamily="34" charset="0"/>
                <a:cs typeface="Open Sans" panose="020B0606030504020204" pitchFamily="34" charset="0"/>
              </a:rPr>
              <a:t>scénarios</a:t>
            </a:r>
            <a:r>
              <a:rPr lang="en-US" sz="1800" dirty="0">
                <a:latin typeface="Open Sans"/>
                <a:ea typeface="Open Sans" panose="020B0606030504020204" pitchFamily="34" charset="0"/>
                <a:cs typeface="Open Sans" panose="020B0606030504020204" pitchFamily="34" charset="0"/>
              </a:rPr>
              <a:t> </a:t>
            </a:r>
            <a:r>
              <a:rPr lang="en-US" sz="1800" dirty="0" err="1">
                <a:latin typeface="Open Sans"/>
                <a:ea typeface="Open Sans" panose="020B0606030504020204" pitchFamily="34" charset="0"/>
                <a:cs typeface="Open Sans" panose="020B0606030504020204" pitchFamily="34" charset="0"/>
              </a:rPr>
              <a:t>suivants</a:t>
            </a:r>
            <a:r>
              <a:rPr lang="en-US" sz="1800" dirty="0">
                <a:latin typeface="Open Sans"/>
                <a:ea typeface="Open Sans" panose="020B0606030504020204" pitchFamily="34" charset="0"/>
                <a:cs typeface="Open Sans" panose="020B0606030504020204" pitchFamily="34" charset="0"/>
              </a:rPr>
              <a:t> dans “FlexTool.xlsm” et </a:t>
            </a:r>
            <a:r>
              <a:rPr lang="en-US" sz="1800" dirty="0" err="1">
                <a:latin typeface="Open Sans"/>
                <a:ea typeface="Open Sans" panose="020B0606030504020204" pitchFamily="34" charset="0"/>
                <a:cs typeface="Open Sans" panose="020B0606030504020204" pitchFamily="34" charset="0"/>
              </a:rPr>
              <a:t>exécutez</a:t>
            </a:r>
            <a:r>
              <a:rPr lang="en-US" sz="1800" dirty="0">
                <a:latin typeface="Open Sans"/>
                <a:ea typeface="Open Sans" panose="020B0606030504020204" pitchFamily="34" charset="0"/>
                <a:cs typeface="Open Sans" panose="020B0606030504020204" pitchFamily="34" charset="0"/>
              </a:rPr>
              <a:t>-les avec le </a:t>
            </a:r>
            <a:r>
              <a:rPr lang="en-US" sz="1800" dirty="0" err="1">
                <a:latin typeface="Open Sans"/>
                <a:ea typeface="Open Sans" panose="020B0606030504020204" pitchFamily="34" charset="0"/>
                <a:cs typeface="Open Sans" panose="020B0606030504020204" pitchFamily="34" charset="0"/>
              </a:rPr>
              <a:t>scénario</a:t>
            </a:r>
            <a:r>
              <a:rPr lang="en-US" sz="1800" dirty="0">
                <a:latin typeface="Open Sans"/>
                <a:ea typeface="Open Sans" panose="020B0606030504020204" pitchFamily="34" charset="0"/>
                <a:cs typeface="Open Sans" panose="020B0606030504020204" pitchFamily="34" charset="0"/>
              </a:rPr>
              <a:t> de base.</a:t>
            </a:r>
          </a:p>
          <a:p>
            <a:pPr lvl="1"/>
            <a:r>
              <a:rPr lang="en-US" sz="1800" dirty="0">
                <a:latin typeface="Open Sans"/>
                <a:ea typeface="Open Sans" panose="020B0606030504020204" pitchFamily="34" charset="0"/>
                <a:cs typeface="Open Sans" panose="020B0606030504020204" pitchFamily="34" charset="0"/>
              </a:rPr>
              <a:t>Le </a:t>
            </a:r>
            <a:r>
              <a:rPr lang="en-US" sz="1800" dirty="0" err="1">
                <a:latin typeface="Open Sans"/>
                <a:ea typeface="Open Sans" panose="020B0606030504020204" pitchFamily="34" charset="0"/>
                <a:cs typeface="Open Sans" panose="020B0606030504020204" pitchFamily="34" charset="0"/>
              </a:rPr>
              <a:t>scénario</a:t>
            </a:r>
            <a:r>
              <a:rPr lang="en-US" sz="1800" dirty="0">
                <a:latin typeface="Open Sans"/>
                <a:ea typeface="Open Sans" panose="020B0606030504020204" pitchFamily="34" charset="0"/>
                <a:cs typeface="Open Sans" panose="020B0606030504020204" pitchFamily="34" charset="0"/>
              </a:rPr>
              <a:t> de stockage </a:t>
            </a:r>
            <a:r>
              <a:rPr lang="en-US" sz="1800" dirty="0" err="1">
                <a:latin typeface="Open Sans"/>
                <a:ea typeface="Open Sans" panose="020B0606030504020204" pitchFamily="34" charset="0"/>
                <a:cs typeface="Open Sans" panose="020B0606030504020204" pitchFamily="34" charset="0"/>
              </a:rPr>
              <a:t>ajoute</a:t>
            </a:r>
            <a:r>
              <a:rPr lang="en-US" sz="1800" dirty="0">
                <a:latin typeface="Open Sans"/>
                <a:ea typeface="Open Sans" panose="020B0606030504020204" pitchFamily="34" charset="0"/>
                <a:cs typeface="Open Sans" panose="020B0606030504020204" pitchFamily="34" charset="0"/>
              </a:rPr>
              <a:t> 5 MW de stockage </a:t>
            </a:r>
            <a:r>
              <a:rPr lang="en-US" sz="1800" dirty="0" err="1">
                <a:latin typeface="Open Sans"/>
                <a:ea typeface="Open Sans" panose="020B0606030504020204" pitchFamily="34" charset="0"/>
                <a:cs typeface="Open Sans" panose="020B0606030504020204" pitchFamily="34" charset="0"/>
              </a:rPr>
              <a:t>en</a:t>
            </a:r>
            <a:r>
              <a:rPr lang="en-US" sz="1800" dirty="0">
                <a:latin typeface="Open Sans"/>
                <a:ea typeface="Open Sans" panose="020B0606030504020204" pitchFamily="34" charset="0"/>
                <a:cs typeface="Open Sans" panose="020B0606030504020204" pitchFamily="34" charset="0"/>
              </a:rPr>
              <a:t> batterie au </a:t>
            </a:r>
            <a:r>
              <a:rPr lang="en-US" sz="1800" dirty="0" err="1">
                <a:latin typeface="Open Sans"/>
                <a:ea typeface="Open Sans" panose="020B0606030504020204" pitchFamily="34" charset="0"/>
                <a:cs typeface="Open Sans" panose="020B0606030504020204" pitchFamily="34" charset="0"/>
              </a:rPr>
              <a:t>nœud</a:t>
            </a:r>
            <a:r>
              <a:rPr lang="en-US" sz="1800" dirty="0">
                <a:latin typeface="Open Sans"/>
                <a:ea typeface="Open Sans" panose="020B0606030504020204" pitchFamily="34" charset="0"/>
                <a:cs typeface="Open Sans" panose="020B0606030504020204" pitchFamily="34" charset="0"/>
              </a:rPr>
              <a:t> D (</a:t>
            </a:r>
            <a:r>
              <a:rPr lang="en-US" sz="1800" dirty="0" err="1">
                <a:latin typeface="Open Sans"/>
                <a:ea typeface="Open Sans" panose="020B0606030504020204" pitchFamily="34" charset="0"/>
                <a:cs typeface="Open Sans" panose="020B0606030504020204" pitchFamily="34" charset="0"/>
              </a:rPr>
              <a:t>nœud</a:t>
            </a:r>
            <a:r>
              <a:rPr lang="en-US" sz="1800" dirty="0">
                <a:latin typeface="Open Sans"/>
                <a:ea typeface="Open Sans" panose="020B0606030504020204" pitchFamily="34" charset="0"/>
                <a:cs typeface="Open Sans" panose="020B0606030504020204" pitchFamily="34" charset="0"/>
              </a:rPr>
              <a:t> </a:t>
            </a:r>
            <a:r>
              <a:rPr lang="en-US" sz="1800" dirty="0" err="1">
                <a:latin typeface="Open Sans"/>
                <a:ea typeface="Open Sans" panose="020B0606030504020204" pitchFamily="34" charset="0"/>
                <a:cs typeface="Open Sans" panose="020B0606030504020204" pitchFamily="34" charset="0"/>
              </a:rPr>
              <a:t>insulaire</a:t>
            </a:r>
            <a:r>
              <a:rPr lang="en-US" sz="1800" dirty="0">
                <a:latin typeface="Open Sans"/>
                <a:ea typeface="Open Sans" panose="020B0606030504020204" pitchFamily="34" charset="0"/>
                <a:cs typeface="Open Sans" panose="020B0606030504020204" pitchFamily="34" charset="0"/>
              </a:rPr>
              <a:t> avec </a:t>
            </a:r>
            <a:r>
              <a:rPr lang="en-US" sz="1800" dirty="0" err="1">
                <a:latin typeface="Open Sans"/>
                <a:ea typeface="Open Sans" panose="020B0606030504020204" pitchFamily="34" charset="0"/>
                <a:cs typeface="Open Sans" panose="020B0606030504020204" pitchFamily="34" charset="0"/>
              </a:rPr>
              <a:t>réduction</a:t>
            </a:r>
            <a:r>
              <a:rPr lang="en-US" sz="1800" dirty="0">
                <a:latin typeface="Open Sans"/>
                <a:ea typeface="Open Sans" panose="020B0606030504020204" pitchFamily="34" charset="0"/>
                <a:cs typeface="Open Sans" panose="020B0606030504020204" pitchFamily="34" charset="0"/>
              </a:rPr>
              <a:t> </a:t>
            </a:r>
            <a:r>
              <a:rPr lang="en-US" sz="1800" dirty="0" err="1">
                <a:latin typeface="Open Sans"/>
                <a:ea typeface="Open Sans" panose="020B0606030504020204" pitchFamily="34" charset="0"/>
                <a:cs typeface="Open Sans" panose="020B0606030504020204" pitchFamily="34" charset="0"/>
              </a:rPr>
              <a:t>mineure</a:t>
            </a:r>
            <a:r>
              <a:rPr lang="en-US" sz="1800" dirty="0">
                <a:latin typeface="Open Sans"/>
                <a:ea typeface="Open Sans" panose="020B0606030504020204" pitchFamily="34" charset="0"/>
                <a:cs typeface="Open Sans" panose="020B0606030504020204" pitchFamily="34" charset="0"/>
              </a:rPr>
              <a:t>).</a:t>
            </a:r>
          </a:p>
          <a:p>
            <a:pPr lvl="1"/>
            <a:r>
              <a:rPr lang="en-US" sz="1800" dirty="0">
                <a:latin typeface="Open Sans"/>
                <a:ea typeface="Open Sans" panose="020B0606030504020204" pitchFamily="34" charset="0"/>
                <a:cs typeface="Open Sans" panose="020B0606030504020204" pitchFamily="34" charset="0"/>
              </a:rPr>
              <a:t>Le </a:t>
            </a:r>
            <a:r>
              <a:rPr lang="en-US" sz="1800" dirty="0" err="1">
                <a:latin typeface="Open Sans"/>
                <a:ea typeface="Open Sans" panose="020B0606030504020204" pitchFamily="34" charset="0"/>
                <a:cs typeface="Open Sans" panose="020B0606030504020204" pitchFamily="34" charset="0"/>
              </a:rPr>
              <a:t>scénario</a:t>
            </a:r>
            <a:r>
              <a:rPr lang="en-US" sz="1800" dirty="0">
                <a:latin typeface="Open Sans"/>
                <a:ea typeface="Open Sans" panose="020B0606030504020204" pitchFamily="34" charset="0"/>
                <a:cs typeface="Open Sans" panose="020B0606030504020204" pitchFamily="34" charset="0"/>
              </a:rPr>
              <a:t> PV oblige </a:t>
            </a:r>
            <a:r>
              <a:rPr lang="en-US" sz="1800" dirty="0" err="1">
                <a:latin typeface="Open Sans"/>
                <a:ea typeface="Open Sans" panose="020B0606030504020204" pitchFamily="34" charset="0"/>
                <a:cs typeface="Open Sans" panose="020B0606030504020204" pitchFamily="34" charset="0"/>
              </a:rPr>
              <a:t>FlexTool</a:t>
            </a:r>
            <a:r>
              <a:rPr lang="en-US" sz="1800" dirty="0">
                <a:latin typeface="Open Sans"/>
                <a:ea typeface="Open Sans" panose="020B0606030504020204" pitchFamily="34" charset="0"/>
                <a:cs typeface="Open Sans" panose="020B0606030504020204" pitchFamily="34" charset="0"/>
              </a:rPr>
              <a:t> à </a:t>
            </a:r>
            <a:r>
              <a:rPr lang="en-US" sz="1800" dirty="0" err="1">
                <a:latin typeface="Open Sans"/>
                <a:ea typeface="Open Sans" panose="020B0606030504020204" pitchFamily="34" charset="0"/>
                <a:cs typeface="Open Sans" panose="020B0606030504020204" pitchFamily="34" charset="0"/>
              </a:rPr>
              <a:t>investir</a:t>
            </a:r>
            <a:r>
              <a:rPr lang="en-US" sz="1800" dirty="0">
                <a:latin typeface="Open Sans"/>
                <a:ea typeface="Open Sans" panose="020B0606030504020204" pitchFamily="34" charset="0"/>
                <a:cs typeface="Open Sans" panose="020B0606030504020204" pitchFamily="34" charset="0"/>
              </a:rPr>
              <a:t> 100 MW de PV </a:t>
            </a:r>
            <a:r>
              <a:rPr lang="en-US" sz="1800" dirty="0" err="1">
                <a:latin typeface="Open Sans"/>
                <a:ea typeface="Open Sans" panose="020B0606030504020204" pitchFamily="34" charset="0"/>
                <a:cs typeface="Open Sans" panose="020B0606030504020204" pitchFamily="34" charset="0"/>
              </a:rPr>
              <a:t>additionnels</a:t>
            </a:r>
            <a:r>
              <a:rPr lang="en-US" sz="1800" dirty="0">
                <a:latin typeface="Open Sans"/>
                <a:ea typeface="Open Sans" panose="020B0606030504020204" pitchFamily="34" charset="0"/>
                <a:cs typeface="Open Sans" panose="020B0606030504020204" pitchFamily="34" charset="0"/>
              </a:rPr>
              <a:t> dans le </a:t>
            </a:r>
            <a:r>
              <a:rPr lang="en-US" sz="1800" dirty="0" err="1">
                <a:latin typeface="Open Sans"/>
                <a:ea typeface="Open Sans" panose="020B0606030504020204" pitchFamily="34" charset="0"/>
                <a:cs typeface="Open Sans" panose="020B0606030504020204" pitchFamily="34" charset="0"/>
              </a:rPr>
              <a:t>nœud</a:t>
            </a:r>
            <a:r>
              <a:rPr lang="en-US" sz="1800" dirty="0">
                <a:latin typeface="Open Sans"/>
                <a:ea typeface="Open Sans" panose="020B0606030504020204" pitchFamily="34" charset="0"/>
                <a:cs typeface="Open Sans" panose="020B0606030504020204" pitchFamily="34" charset="0"/>
              </a:rPr>
              <a:t> A, 50 MW de PV dans le </a:t>
            </a:r>
            <a:r>
              <a:rPr lang="en-US" sz="1800" dirty="0" err="1">
                <a:latin typeface="Open Sans"/>
                <a:ea typeface="Open Sans" panose="020B0606030504020204" pitchFamily="34" charset="0"/>
                <a:cs typeface="Open Sans" panose="020B0606030504020204" pitchFamily="34" charset="0"/>
              </a:rPr>
              <a:t>nœud</a:t>
            </a:r>
            <a:r>
              <a:rPr lang="en-US" sz="1800" dirty="0">
                <a:latin typeface="Open Sans"/>
                <a:ea typeface="Open Sans" panose="020B0606030504020204" pitchFamily="34" charset="0"/>
                <a:cs typeface="Open Sans" panose="020B0606030504020204" pitchFamily="34" charset="0"/>
              </a:rPr>
              <a:t> B et 100 MW de PV dans le </a:t>
            </a:r>
            <a:r>
              <a:rPr lang="en-US" sz="1800" dirty="0" err="1">
                <a:latin typeface="Open Sans"/>
                <a:ea typeface="Open Sans" panose="020B0606030504020204" pitchFamily="34" charset="0"/>
                <a:cs typeface="Open Sans" panose="020B0606030504020204" pitchFamily="34" charset="0"/>
              </a:rPr>
              <a:t>nœud</a:t>
            </a:r>
            <a:r>
              <a:rPr lang="en-US" sz="1800" dirty="0">
                <a:latin typeface="Open Sans"/>
                <a:ea typeface="Open Sans" panose="020B0606030504020204" pitchFamily="34" charset="0"/>
                <a:cs typeface="Open Sans" panose="020B0606030504020204" pitchFamily="34" charset="0"/>
              </a:rPr>
              <a:t> C.</a:t>
            </a:r>
            <a:endParaRPr lang="en-US" sz="1800" dirty="0">
              <a:latin typeface="Open Sans" panose="020B0606030504020204" pitchFamily="34" charset="0"/>
              <a:ea typeface="Open Sans" panose="020B0606030504020204" pitchFamily="34" charset="0"/>
              <a:cs typeface="Open Sans" panose="020B0606030504020204" pitchFamily="34" charset="0"/>
            </a:endParaRPr>
          </a:p>
          <a:p>
            <a:pPr lvl="1"/>
            <a:r>
              <a:rPr lang="en-US" sz="1800" dirty="0" err="1">
                <a:latin typeface="Open Sans"/>
                <a:ea typeface="Open Sans" panose="020B0606030504020204" pitchFamily="34" charset="0"/>
                <a:cs typeface="Open Sans" panose="020B0606030504020204" pitchFamily="34" charset="0"/>
              </a:rPr>
              <a:t>Voir</a:t>
            </a:r>
            <a:r>
              <a:rPr lang="en-US" sz="1800" dirty="0">
                <a:latin typeface="Open Sans"/>
                <a:ea typeface="Open Sans" panose="020B0606030504020204" pitchFamily="34" charset="0"/>
                <a:cs typeface="Open Sans" panose="020B0606030504020204" pitchFamily="34" charset="0"/>
              </a:rPr>
              <a:t> la </a:t>
            </a:r>
            <a:r>
              <a:rPr lang="en-US" sz="1800" dirty="0" err="1">
                <a:latin typeface="Open Sans"/>
                <a:ea typeface="Open Sans" panose="020B0606030504020204" pitchFamily="34" charset="0"/>
                <a:cs typeface="Open Sans" panose="020B0606030504020204" pitchFamily="34" charset="0"/>
              </a:rPr>
              <a:t>feuille</a:t>
            </a:r>
            <a:r>
              <a:rPr lang="en-US" sz="1800" dirty="0">
                <a:latin typeface="Open Sans"/>
                <a:ea typeface="Open Sans" panose="020B0606030504020204" pitchFamily="34" charset="0"/>
                <a:cs typeface="Open Sans" panose="020B0606030504020204" pitchFamily="34" charset="0"/>
              </a:rPr>
              <a:t> de </a:t>
            </a:r>
            <a:r>
              <a:rPr lang="en-US" sz="1800" dirty="0" err="1">
                <a:latin typeface="Open Sans"/>
                <a:ea typeface="Open Sans" panose="020B0606030504020204" pitchFamily="34" charset="0"/>
                <a:cs typeface="Open Sans" panose="020B0606030504020204" pitchFamily="34" charset="0"/>
              </a:rPr>
              <a:t>définition</a:t>
            </a:r>
            <a:r>
              <a:rPr lang="en-US" sz="1800" dirty="0">
                <a:latin typeface="Open Sans"/>
                <a:ea typeface="Open Sans" panose="020B0606030504020204" pitchFamily="34" charset="0"/>
                <a:cs typeface="Open Sans" panose="020B0606030504020204" pitchFamily="34" charset="0"/>
              </a:rPr>
              <a:t> de la </a:t>
            </a:r>
            <a:r>
              <a:rPr lang="en-US" sz="1800" dirty="0" err="1">
                <a:latin typeface="Open Sans"/>
                <a:ea typeface="Open Sans" panose="020B0606030504020204" pitchFamily="34" charset="0"/>
                <a:cs typeface="Open Sans" panose="020B0606030504020204" pitchFamily="34" charset="0"/>
              </a:rPr>
              <a:t>sensibilité</a:t>
            </a:r>
            <a:r>
              <a:rPr lang="en-US" sz="1800" dirty="0">
                <a:latin typeface="Open Sans"/>
                <a:ea typeface="Open Sans" panose="020B0606030504020204" pitchFamily="34" charset="0"/>
                <a:cs typeface="Open Sans" panose="020B0606030504020204" pitchFamily="34" charset="0"/>
              </a:rPr>
              <a:t> “FlexTool.xlsm” pour savoir comment </a:t>
            </a:r>
            <a:r>
              <a:rPr lang="en-US" sz="1800" dirty="0" err="1">
                <a:latin typeface="Open Sans"/>
                <a:ea typeface="Open Sans" panose="020B0606030504020204" pitchFamily="34" charset="0"/>
                <a:cs typeface="Open Sans" panose="020B0606030504020204" pitchFamily="34" charset="0"/>
              </a:rPr>
              <a:t>ces</a:t>
            </a:r>
            <a:r>
              <a:rPr lang="en-US" sz="1800" dirty="0">
                <a:latin typeface="Open Sans"/>
                <a:ea typeface="Open Sans" panose="020B0606030504020204" pitchFamily="34" charset="0"/>
                <a:cs typeface="Open Sans" panose="020B0606030504020204" pitchFamily="34" charset="0"/>
              </a:rPr>
              <a:t> deux </a:t>
            </a:r>
            <a:r>
              <a:rPr lang="en-US" sz="1800" dirty="0" err="1">
                <a:latin typeface="Open Sans"/>
                <a:ea typeface="Open Sans" panose="020B0606030504020204" pitchFamily="34" charset="0"/>
                <a:cs typeface="Open Sans" panose="020B0606030504020204" pitchFamily="34" charset="0"/>
              </a:rPr>
              <a:t>scénarios</a:t>
            </a:r>
            <a:r>
              <a:rPr lang="en-US" sz="1800" dirty="0">
                <a:latin typeface="Open Sans"/>
                <a:ea typeface="Open Sans" panose="020B0606030504020204" pitchFamily="34" charset="0"/>
                <a:cs typeface="Open Sans" panose="020B0606030504020204" pitchFamily="34" charset="0"/>
              </a:rPr>
              <a:t> </a:t>
            </a:r>
            <a:r>
              <a:rPr lang="en-US" sz="1800" dirty="0" err="1">
                <a:latin typeface="Open Sans"/>
                <a:ea typeface="Open Sans" panose="020B0606030504020204" pitchFamily="34" charset="0"/>
                <a:cs typeface="Open Sans" panose="020B0606030504020204" pitchFamily="34" charset="0"/>
              </a:rPr>
              <a:t>sont</a:t>
            </a:r>
            <a:r>
              <a:rPr lang="en-US" sz="1800" dirty="0">
                <a:latin typeface="Open Sans"/>
                <a:ea typeface="Open Sans" panose="020B0606030504020204" pitchFamily="34" charset="0"/>
                <a:cs typeface="Open Sans" panose="020B0606030504020204" pitchFamily="34" charset="0"/>
              </a:rPr>
              <a:t> </a:t>
            </a:r>
            <a:r>
              <a:rPr lang="en-US" sz="1800" dirty="0" err="1">
                <a:latin typeface="Open Sans"/>
                <a:ea typeface="Open Sans" panose="020B0606030504020204" pitchFamily="34" charset="0"/>
                <a:cs typeface="Open Sans" panose="020B0606030504020204" pitchFamily="34" charset="0"/>
              </a:rPr>
              <a:t>définis</a:t>
            </a:r>
            <a:r>
              <a:rPr lang="en-US" sz="1800" dirty="0">
                <a:latin typeface="Open Sans"/>
                <a:ea typeface="Open Sans" panose="020B0606030504020204" pitchFamily="34" charset="0"/>
                <a:cs typeface="Open Sans" panose="020B0606030504020204" pitchFamily="34" charset="0"/>
              </a:rPr>
              <a:t>.</a:t>
            </a:r>
          </a:p>
        </p:txBody>
      </p:sp>
      <p:pic>
        <p:nvPicPr>
          <p:cNvPr id="10" name="Picture 9" descr="A picture containing table&#10;&#10;Description automatically generated">
            <a:extLst>
              <a:ext uri="{FF2B5EF4-FFF2-40B4-BE49-F238E27FC236}">
                <a16:creationId xmlns:a16="http://schemas.microsoft.com/office/drawing/2014/main" id="{81C0A4CD-1FAA-704C-9894-9658A103CF79}"/>
              </a:ext>
            </a:extLst>
          </p:cNvPr>
          <p:cNvPicPr>
            <a:picLocks noChangeAspect="1"/>
          </p:cNvPicPr>
          <p:nvPr/>
        </p:nvPicPr>
        <p:blipFill>
          <a:blip r:embed="rId4"/>
          <a:stretch>
            <a:fillRect/>
          </a:stretch>
        </p:blipFill>
        <p:spPr>
          <a:xfrm>
            <a:off x="3848524" y="3836832"/>
            <a:ext cx="4372140" cy="2172435"/>
          </a:xfrm>
          <a:prstGeom prst="rect">
            <a:avLst/>
          </a:prstGeom>
        </p:spPr>
      </p:pic>
      <p:sp>
        <p:nvSpPr>
          <p:cNvPr id="11" name="Rectangle 10">
            <a:extLst>
              <a:ext uri="{FF2B5EF4-FFF2-40B4-BE49-F238E27FC236}">
                <a16:creationId xmlns:a16="http://schemas.microsoft.com/office/drawing/2014/main" id="{D554F3A1-0A1C-634F-9E1D-7648A1E4BB9B}"/>
              </a:ext>
            </a:extLst>
          </p:cNvPr>
          <p:cNvSpPr/>
          <p:nvPr/>
        </p:nvSpPr>
        <p:spPr>
          <a:xfrm>
            <a:off x="4286562" y="5976034"/>
            <a:ext cx="3565270" cy="338554"/>
          </a:xfrm>
          <a:prstGeom prst="rect">
            <a:avLst/>
          </a:prstGeom>
        </p:spPr>
        <p:txBody>
          <a:bodyPr wrap="none">
            <a:spAutoFit/>
          </a:bodyPr>
          <a:lstStyle/>
          <a:p>
            <a:pPr algn="ctr"/>
            <a:r>
              <a:rPr lang="en-US" sz="1600" dirty="0" err="1"/>
              <a:t>Sélection</a:t>
            </a:r>
            <a:r>
              <a:rPr lang="en-US" sz="1600" dirty="0"/>
              <a:t> de </a:t>
            </a:r>
            <a:r>
              <a:rPr lang="en-US" sz="1600" dirty="0" err="1"/>
              <a:t>scénarios</a:t>
            </a:r>
            <a:r>
              <a:rPr lang="en-US" sz="1600" dirty="0"/>
              <a:t> (IRENA, 2020) [2]</a:t>
            </a:r>
          </a:p>
        </p:txBody>
      </p:sp>
    </p:spTree>
    <p:extLst>
      <p:ext uri="{BB962C8B-B14F-4D97-AF65-F5344CB8AC3E}">
        <p14:creationId xmlns:p14="http://schemas.microsoft.com/office/powerpoint/2010/main" val="3688935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E45B2B-0ACF-1146-83DF-4C27539A76BC}"/>
              </a:ext>
            </a:extLst>
          </p:cNvPr>
          <p:cNvPicPr>
            <a:picLocks noChangeAspect="1"/>
          </p:cNvPicPr>
          <p:nvPr/>
        </p:nvPicPr>
        <p:blipFill>
          <a:blip r:embed="rId3"/>
          <a:srcRect/>
          <a:stretch/>
        </p:blipFill>
        <p:spPr>
          <a:xfrm>
            <a:off x="0" y="679"/>
            <a:ext cx="12192000" cy="6858000"/>
          </a:xfrm>
          <a:prstGeom prst="rect">
            <a:avLst/>
          </a:prstGeom>
        </p:spPr>
      </p:pic>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26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Title 10">
            <a:extLst>
              <a:ext uri="{FF2B5EF4-FFF2-40B4-BE49-F238E27FC236}">
                <a16:creationId xmlns:a16="http://schemas.microsoft.com/office/drawing/2014/main" id="{4681F426-BB8F-4E0B-9EAE-F53969EB0D7A}"/>
              </a:ext>
            </a:extLst>
          </p:cNvPr>
          <p:cNvSpPr txBox="1">
            <a:spLocks/>
          </p:cNvSpPr>
          <p:nvPr/>
        </p:nvSpPr>
        <p:spPr>
          <a:xfrm>
            <a:off x="887215" y="541650"/>
            <a:ext cx="7651304" cy="8361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Cours 15.4 </a:t>
            </a:r>
            <a:r>
              <a:rPr lang="en-GB" sz="4400" dirty="0" err="1">
                <a:latin typeface="Open Sans"/>
              </a:rPr>
              <a:t>Références</a:t>
            </a:r>
            <a:endParaRPr lang="en-GB" sz="4400" dirty="0">
              <a:latin typeface="Open Sans"/>
            </a:endParaRPr>
          </a:p>
        </p:txBody>
      </p:sp>
      <p:sp>
        <p:nvSpPr>
          <p:cNvPr id="14" name="TextBox 13">
            <a:extLst>
              <a:ext uri="{FF2B5EF4-FFF2-40B4-BE49-F238E27FC236}">
                <a16:creationId xmlns:a16="http://schemas.microsoft.com/office/drawing/2014/main" id="{C69CA143-2BD3-4F7E-B9FC-DD699FDC0A63}"/>
              </a:ext>
            </a:extLst>
          </p:cNvPr>
          <p:cNvSpPr txBox="1"/>
          <p:nvPr/>
        </p:nvSpPr>
        <p:spPr>
          <a:xfrm>
            <a:off x="929196" y="1494761"/>
            <a:ext cx="530292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GB" dirty="0"/>
              <a:t>IRENA, Abu Dhabi, </a:t>
            </a:r>
            <a:r>
              <a:rPr lang="en-GB" dirty="0" err="1"/>
              <a:t>FlexTool</a:t>
            </a:r>
            <a:r>
              <a:rPr lang="en-GB" dirty="0"/>
              <a:t> Model, 2020.</a:t>
            </a:r>
          </a:p>
          <a:p>
            <a:pPr marL="342900" indent="-342900">
              <a:buFontTx/>
              <a:buAutoNum type="arabicPeriod"/>
            </a:pPr>
            <a:r>
              <a:rPr lang="en-GB" dirty="0"/>
              <a:t>IRENA (2020), IRENA </a:t>
            </a:r>
            <a:r>
              <a:rPr lang="en-GB" dirty="0" err="1"/>
              <a:t>FlexTool</a:t>
            </a:r>
            <a:r>
              <a:rPr lang="en-GB" dirty="0"/>
              <a:t> Basic Training, </a:t>
            </a:r>
            <a:r>
              <a:rPr lang="en-GB" dirty="0" err="1"/>
              <a:t>Agence</a:t>
            </a:r>
            <a:r>
              <a:rPr lang="en-GB" dirty="0"/>
              <a:t> </a:t>
            </a:r>
            <a:r>
              <a:rPr lang="en-GB" dirty="0" err="1"/>
              <a:t>internationale</a:t>
            </a:r>
            <a:r>
              <a:rPr lang="en-GB" dirty="0"/>
              <a:t> pour les </a:t>
            </a:r>
            <a:r>
              <a:rPr lang="en-GB" dirty="0" err="1"/>
              <a:t>énergies</a:t>
            </a:r>
            <a:r>
              <a:rPr lang="en-GB" dirty="0"/>
              <a:t> </a:t>
            </a:r>
            <a:r>
              <a:rPr lang="en-GB" dirty="0" err="1"/>
              <a:t>renouvelables</a:t>
            </a:r>
            <a:r>
              <a:rPr lang="en-GB" dirty="0"/>
              <a:t>, Abu Dhabi.</a:t>
            </a:r>
          </a:p>
        </p:txBody>
      </p:sp>
    </p:spTree>
    <p:extLst>
      <p:ext uri="{BB962C8B-B14F-4D97-AF65-F5344CB8AC3E}">
        <p14:creationId xmlns:p14="http://schemas.microsoft.com/office/powerpoint/2010/main" val="1201676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Open Sans ExtraBold"/>
                <a:ea typeface="Open Sans ExtraBold" panose="020B0606030504020204" pitchFamily="34" charset="0"/>
                <a:cs typeface="Open Sans ExtraBold" panose="020B0606030504020204" pitchFamily="34" charset="0"/>
              </a:rPr>
              <a:t>27</a:t>
            </a:r>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4" name="Picture 3" descr="Graphical user interface, website&#10;&#10;Description automatically generated">
            <a:extLst>
              <a:ext uri="{FF2B5EF4-FFF2-40B4-BE49-F238E27FC236}">
                <a16:creationId xmlns:a16="http://schemas.microsoft.com/office/drawing/2014/main" id="{FE1D3F7D-A1E9-014C-B175-FFD76D4B1C9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44424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3565" y="-1605"/>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942971" y="967359"/>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15.1.1 La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Thaïlande</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38200" y="163362"/>
            <a:ext cx="8092028" cy="7486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15.1 </a:t>
            </a:r>
            <a:r>
              <a:rPr lang="en-GB" sz="4400" dirty="0" err="1">
                <a:latin typeface="Open Sans"/>
                <a:ea typeface="Open Sans" panose="020B0606030504020204" pitchFamily="34" charset="0"/>
                <a:cs typeface="Open Sans" panose="020B0606030504020204" pitchFamily="34" charset="0"/>
                <a:sym typeface="Bodoni SvtyTwo ITC TT-Book"/>
              </a:rPr>
              <a:t>Exemple</a:t>
            </a:r>
            <a:r>
              <a:rPr lang="en-GB" sz="4400" dirty="0">
                <a:latin typeface="Open Sans"/>
                <a:ea typeface="Open Sans" panose="020B0606030504020204" pitchFamily="34" charset="0"/>
                <a:cs typeface="Open Sans" panose="020B0606030504020204" pitchFamily="34" charset="0"/>
                <a:sym typeface="Bodoni SvtyTwo ITC TT-Book"/>
              </a:rPr>
              <a:t> </a:t>
            </a:r>
            <a:r>
              <a:rPr lang="en-GB" sz="4400" dirty="0" err="1">
                <a:latin typeface="Open Sans"/>
                <a:ea typeface="Open Sans" panose="020B0606030504020204" pitchFamily="34" charset="0"/>
                <a:cs typeface="Open Sans" panose="020B0606030504020204" pitchFamily="34" charset="0"/>
                <a:sym typeface="Bodoni SvtyTwo ITC TT-Book"/>
              </a:rPr>
              <a:t>d'étude</a:t>
            </a:r>
            <a:r>
              <a:rPr lang="en-GB" sz="4400" dirty="0">
                <a:latin typeface="Open Sans"/>
                <a:ea typeface="Open Sans" panose="020B0606030504020204" pitchFamily="34" charset="0"/>
                <a:cs typeface="Open Sans" panose="020B0606030504020204" pitchFamily="34" charset="0"/>
                <a:sym typeface="Bodoni SvtyTwo ITC TT-Book"/>
              </a:rPr>
              <a:t> de </a:t>
            </a:r>
            <a:r>
              <a:rPr lang="en-GB" sz="4400" dirty="0" err="1">
                <a:latin typeface="Open Sans"/>
                <a:ea typeface="Open Sans" panose="020B0606030504020204" pitchFamily="34" charset="0"/>
                <a:cs typeface="Open Sans" panose="020B0606030504020204" pitchFamily="34" charset="0"/>
                <a:sym typeface="Bodoni SvtyTwo ITC TT-Book"/>
              </a:rPr>
              <a:t>cas</a:t>
            </a:r>
            <a:endParaRPr lang="en-GB" sz="4400" dirty="0">
              <a:latin typeface="Open Sans"/>
              <a:ea typeface="Open Sans" panose="020B0606030504020204" pitchFamily="34" charset="0"/>
              <a:cs typeface="Open Sans" panose="020B0606030504020204" pitchFamily="34" charset="0"/>
              <a:sym typeface="Bodoni SvtyTwo ITC TT-Book"/>
            </a:endParaRPr>
          </a:p>
        </p:txBody>
      </p:sp>
      <p:sp>
        <p:nvSpPr>
          <p:cNvPr id="4" name="Content Placeholder 3">
            <a:extLst>
              <a:ext uri="{FF2B5EF4-FFF2-40B4-BE49-F238E27FC236}">
                <a16:creationId xmlns:a16="http://schemas.microsoft.com/office/drawing/2014/main" id="{8D461429-B343-764B-AF00-FA99ECAB45D7}"/>
              </a:ext>
            </a:extLst>
          </p:cNvPr>
          <p:cNvSpPr>
            <a:spLocks noGrp="1"/>
          </p:cNvSpPr>
          <p:nvPr>
            <p:ph idx="1"/>
          </p:nvPr>
        </p:nvSpPr>
        <p:spPr>
          <a:xfrm>
            <a:off x="384397" y="1422818"/>
            <a:ext cx="10960841" cy="4629581"/>
          </a:xfrm>
        </p:spPr>
        <p:txBody>
          <a:bodyPr>
            <a:normAutofit/>
          </a:bodyPr>
          <a:lstStyle/>
          <a:p>
            <a:r>
              <a:rPr lang="en-US" sz="2000" dirty="0">
                <a:latin typeface="Open Sans" panose="020B0606030504020204" pitchFamily="34" charset="0"/>
                <a:ea typeface="Open Sans" panose="020B0606030504020204" pitchFamily="34" charset="0"/>
                <a:cs typeface="Open Sans" panose="020B0606030504020204" pitchFamily="34" charset="0"/>
              </a:rPr>
              <a:t>Deux scénarios concernant le futur mix de production en 2036 </a:t>
            </a:r>
            <a:r>
              <a:rPr lang="en-US" sz="2000" dirty="0" err="1">
                <a:latin typeface="Open Sans" panose="020B0606030504020204" pitchFamily="34" charset="0"/>
                <a:ea typeface="Open Sans" panose="020B0606030504020204" pitchFamily="34" charset="0"/>
                <a:cs typeface="Open Sans" panose="020B0606030504020204" pitchFamily="34" charset="0"/>
              </a:rPr>
              <a:t>sont</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analysés</a:t>
            </a:r>
            <a:r>
              <a:rPr lang="en-US" sz="2000" dirty="0">
                <a:latin typeface="Open Sans" panose="020B0606030504020204" pitchFamily="34" charset="0"/>
                <a:ea typeface="Open Sans" panose="020B0606030504020204" pitchFamily="34" charset="0"/>
                <a:cs typeface="Open Sans" panose="020B0606030504020204" pitchFamily="34" charset="0"/>
              </a:rPr>
              <a:t>:</a:t>
            </a:r>
          </a:p>
          <a:p>
            <a:pPr lvl="1"/>
            <a:r>
              <a:rPr lang="en-US" sz="2000" dirty="0">
                <a:latin typeface="Open Sans" panose="020B0606030504020204" pitchFamily="34" charset="0"/>
                <a:ea typeface="Open Sans" panose="020B0606030504020204" pitchFamily="34" charset="0"/>
                <a:cs typeface="Open Sans" panose="020B0606030504020204" pitchFamily="34" charset="0"/>
              </a:rPr>
              <a:t>Un scénario de référence basé sur le plan de développement des énergies alternatives [1], avec des éléments tirés du plan de développement de l'électricité [2].</a:t>
            </a:r>
          </a:p>
          <a:p>
            <a:pPr lvl="1"/>
            <a:r>
              <a:rPr lang="en-US" sz="2000" dirty="0">
                <a:latin typeface="Open Sans" panose="020B0606030504020204" pitchFamily="34" charset="0"/>
                <a:ea typeface="Open Sans" panose="020B0606030504020204" pitchFamily="34" charset="0"/>
                <a:cs typeface="Open Sans" panose="020B0606030504020204" pitchFamily="34" charset="0"/>
              </a:rPr>
              <a:t>Le </a:t>
            </a:r>
            <a:r>
              <a:rPr lang="en-US" sz="2000" dirty="0" err="1">
                <a:latin typeface="Open Sans" panose="020B0606030504020204" pitchFamily="34" charset="0"/>
                <a:ea typeface="Open Sans" panose="020B0606030504020204" pitchFamily="34" charset="0"/>
                <a:cs typeface="Open Sans" panose="020B0606030504020204" pitchFamily="34" charset="0"/>
              </a:rPr>
              <a:t>scénario</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REmap</a:t>
            </a:r>
            <a:r>
              <a:rPr lang="en-US" sz="2000" dirty="0">
                <a:latin typeface="Open Sans" panose="020B0606030504020204" pitchFamily="34" charset="0"/>
                <a:ea typeface="Open Sans" panose="020B0606030504020204" pitchFamily="34" charset="0"/>
                <a:cs typeface="Open Sans" panose="020B0606030504020204" pitchFamily="34" charset="0"/>
              </a:rPr>
              <a:t> basé sur le Thailand Renewable Energy Outlook [3].</a:t>
            </a:r>
          </a:p>
          <a:p>
            <a:r>
              <a:rPr lang="en-US" sz="2000" dirty="0">
                <a:latin typeface="Open Sans" panose="020B0606030504020204" pitchFamily="34" charset="0"/>
                <a:ea typeface="Open Sans" panose="020B0606030504020204" pitchFamily="34" charset="0"/>
                <a:cs typeface="Open Sans" panose="020B0606030504020204" pitchFamily="34" charset="0"/>
              </a:rPr>
              <a:t>Le scénario </a:t>
            </a:r>
            <a:r>
              <a:rPr lang="en-US" sz="2000" dirty="0" err="1">
                <a:latin typeface="Open Sans" panose="020B0606030504020204" pitchFamily="34" charset="0"/>
                <a:ea typeface="Open Sans" panose="020B0606030504020204" pitchFamily="34" charset="0"/>
                <a:cs typeface="Open Sans" panose="020B0606030504020204" pitchFamily="34" charset="0"/>
              </a:rPr>
              <a:t>REmap</a:t>
            </a:r>
            <a:r>
              <a:rPr lang="en-US" sz="2000" dirty="0">
                <a:latin typeface="Open Sans" panose="020B0606030504020204" pitchFamily="34" charset="0"/>
                <a:ea typeface="Open Sans" panose="020B0606030504020204" pitchFamily="34" charset="0"/>
                <a:cs typeface="Open Sans" panose="020B0606030504020204" pitchFamily="34" charset="0"/>
              </a:rPr>
              <a:t> prévoit un déploiement plus important des énergies renouvelables et </a:t>
            </a:r>
            <a:r>
              <a:rPr lang="en-US" sz="2000" dirty="0" err="1">
                <a:latin typeface="Open Sans" panose="020B0606030504020204" pitchFamily="34" charset="0"/>
                <a:ea typeface="Open Sans" panose="020B0606030504020204" pitchFamily="34" charset="0"/>
                <a:cs typeface="Open Sans" panose="020B0606030504020204" pitchFamily="34" charset="0"/>
              </a:rPr>
              <a:t>une</a:t>
            </a:r>
            <a:r>
              <a:rPr lang="en-US" sz="2000" dirty="0">
                <a:latin typeface="Open Sans" panose="020B0606030504020204" pitchFamily="34" charset="0"/>
                <a:ea typeface="Open Sans" panose="020B0606030504020204" pitchFamily="34" charset="0"/>
                <a:cs typeface="Open Sans" panose="020B0606030504020204" pitchFamily="34" charset="0"/>
              </a:rPr>
              <a:t> reduction de la </a:t>
            </a:r>
            <a:r>
              <a:rPr lang="en-US" sz="2000" dirty="0" err="1">
                <a:latin typeface="Open Sans" panose="020B0606030504020204" pitchFamily="34" charset="0"/>
                <a:ea typeface="Open Sans" panose="020B0606030504020204" pitchFamily="34" charset="0"/>
                <a:cs typeface="Open Sans" panose="020B0606030504020204" pitchFamily="34" charset="0"/>
              </a:rPr>
              <a:t>capacité</a:t>
            </a:r>
            <a:r>
              <a:rPr lang="en-US" sz="2000" dirty="0">
                <a:latin typeface="Open Sans" panose="020B0606030504020204" pitchFamily="34" charset="0"/>
                <a:ea typeface="Open Sans" panose="020B0606030504020204" pitchFamily="34" charset="0"/>
                <a:cs typeface="Open Sans" panose="020B0606030504020204" pitchFamily="34" charset="0"/>
              </a:rPr>
              <a:t> de production </a:t>
            </a:r>
            <a:r>
              <a:rPr lang="en-US" sz="2000" dirty="0" err="1">
                <a:latin typeface="Open Sans" panose="020B0606030504020204" pitchFamily="34" charset="0"/>
                <a:ea typeface="Open Sans" panose="020B0606030504020204" pitchFamily="34" charset="0"/>
                <a:cs typeface="Open Sans" panose="020B0606030504020204" pitchFamily="34" charset="0"/>
              </a:rPr>
              <a:t>conventionnelle</a:t>
            </a:r>
            <a:r>
              <a:rPr lang="en-US" sz="2000" dirty="0">
                <a:latin typeface="Open Sans" panose="020B0606030504020204" pitchFamily="34" charset="0"/>
                <a:ea typeface="Open Sans" panose="020B0606030504020204" pitchFamily="34" charset="0"/>
                <a:cs typeface="Open Sans" panose="020B0606030504020204" pitchFamily="34" charset="0"/>
              </a:rPr>
              <a:t>.</a:t>
            </a:r>
          </a:p>
        </p:txBody>
      </p:sp>
      <p:pic>
        <p:nvPicPr>
          <p:cNvPr id="10" name="Picture 9" descr="Diagram&#10;&#10;Description automatically generated with medium confidence">
            <a:extLst>
              <a:ext uri="{FF2B5EF4-FFF2-40B4-BE49-F238E27FC236}">
                <a16:creationId xmlns:a16="http://schemas.microsoft.com/office/drawing/2014/main" id="{8F033296-52D5-FA4F-88EF-F6EF36B60AE8}"/>
              </a:ext>
            </a:extLst>
          </p:cNvPr>
          <p:cNvPicPr>
            <a:picLocks noChangeAspect="1"/>
          </p:cNvPicPr>
          <p:nvPr/>
        </p:nvPicPr>
        <p:blipFill>
          <a:blip r:embed="rId4"/>
          <a:stretch>
            <a:fillRect/>
          </a:stretch>
        </p:blipFill>
        <p:spPr>
          <a:xfrm>
            <a:off x="2640172" y="3869056"/>
            <a:ext cx="6911656" cy="1884997"/>
          </a:xfrm>
          <a:prstGeom prst="rect">
            <a:avLst/>
          </a:prstGeom>
        </p:spPr>
      </p:pic>
      <p:sp>
        <p:nvSpPr>
          <p:cNvPr id="7" name="TextBox 6">
            <a:extLst>
              <a:ext uri="{FF2B5EF4-FFF2-40B4-BE49-F238E27FC236}">
                <a16:creationId xmlns:a16="http://schemas.microsoft.com/office/drawing/2014/main" id="{D793366E-70A8-4140-AD4A-1DBB5ECF3754}"/>
              </a:ext>
            </a:extLst>
          </p:cNvPr>
          <p:cNvSpPr txBox="1"/>
          <p:nvPr/>
        </p:nvSpPr>
        <p:spPr>
          <a:xfrm>
            <a:off x="2559902" y="5754053"/>
            <a:ext cx="7114102" cy="307777"/>
          </a:xfrm>
          <a:prstGeom prst="rect">
            <a:avLst/>
          </a:prstGeom>
          <a:noFill/>
        </p:spPr>
        <p:txBody>
          <a:bodyPr wrap="square" rtlCol="0">
            <a:spAutoFit/>
          </a:bodyPr>
          <a:lstStyle/>
          <a:p>
            <a:pPr algn="ctr"/>
            <a:r>
              <a:rPr lang="en-US" sz="1400" dirty="0" err="1"/>
              <a:t>Principaux</a:t>
            </a:r>
            <a:r>
              <a:rPr lang="en-US" sz="1400" dirty="0"/>
              <a:t> </a:t>
            </a:r>
            <a:r>
              <a:rPr lang="en-US" sz="1400" dirty="0" err="1"/>
              <a:t>défis</a:t>
            </a:r>
            <a:r>
              <a:rPr lang="en-US" sz="1400" dirty="0"/>
              <a:t> du </a:t>
            </a:r>
            <a:r>
              <a:rPr lang="en-US" sz="1400" dirty="0" err="1"/>
              <a:t>système</a:t>
            </a:r>
            <a:r>
              <a:rPr lang="en-US" sz="1400" dirty="0"/>
              <a:t> </a:t>
            </a:r>
            <a:r>
              <a:rPr lang="en-US" sz="1400" dirty="0" err="1"/>
              <a:t>électrique</a:t>
            </a:r>
            <a:r>
              <a:rPr lang="en-US" sz="1400" dirty="0"/>
              <a:t> </a:t>
            </a:r>
            <a:r>
              <a:rPr lang="en-US" sz="1400" dirty="0" err="1"/>
              <a:t>thaïlandais</a:t>
            </a:r>
            <a:r>
              <a:rPr lang="en-US" sz="1400" dirty="0"/>
              <a:t> et </a:t>
            </a:r>
            <a:r>
              <a:rPr lang="en-US" sz="1400" dirty="0" err="1"/>
              <a:t>analyse</a:t>
            </a:r>
            <a:r>
              <a:rPr lang="en-US" sz="1400" dirty="0"/>
              <a:t> </a:t>
            </a:r>
            <a:r>
              <a:rPr lang="en-US" sz="1400" dirty="0" err="1"/>
              <a:t>FlexTool</a:t>
            </a:r>
            <a:r>
              <a:rPr lang="en-US" sz="1400" dirty="0"/>
              <a:t> </a:t>
            </a:r>
            <a:r>
              <a:rPr lang="en-US" sz="1400" dirty="0" err="1"/>
              <a:t>réalisée</a:t>
            </a:r>
            <a:r>
              <a:rPr lang="en-US" sz="1400" dirty="0"/>
              <a:t> (IRENA, 2019) [4]</a:t>
            </a:r>
          </a:p>
        </p:txBody>
      </p:sp>
    </p:spTree>
    <p:extLst>
      <p:ext uri="{BB962C8B-B14F-4D97-AF65-F5344CB8AC3E}">
        <p14:creationId xmlns:p14="http://schemas.microsoft.com/office/powerpoint/2010/main" val="348628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1A6FC7C2-CCA9-470D-AF59-C536F4780FC9}"/>
              </a:ext>
            </a:extLst>
          </p:cNvPr>
          <p:cNvSpPr/>
          <p:nvPr/>
        </p:nvSpPr>
        <p:spPr>
          <a:xfrm>
            <a:off x="866954" y="804849"/>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15.1.2 Analyse du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réseau</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3" name="Title 10">
            <a:extLst>
              <a:ext uri="{FF2B5EF4-FFF2-40B4-BE49-F238E27FC236}">
                <a16:creationId xmlns:a16="http://schemas.microsoft.com/office/drawing/2014/main" id="{CB23013E-5B7C-4C9E-9EE4-91E4D8D32DAC}"/>
              </a:ext>
            </a:extLst>
          </p:cNvPr>
          <p:cNvSpPr txBox="1">
            <a:spLocks/>
          </p:cNvSpPr>
          <p:nvPr/>
        </p:nvSpPr>
        <p:spPr>
          <a:xfrm>
            <a:off x="750147" y="-1"/>
            <a:ext cx="7651304" cy="8048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15.1 </a:t>
            </a:r>
            <a:r>
              <a:rPr lang="en-GB" sz="4400" dirty="0" err="1">
                <a:latin typeface="Open Sans"/>
                <a:ea typeface="Open Sans" panose="020B0606030504020204" pitchFamily="34" charset="0"/>
                <a:cs typeface="Open Sans" panose="020B0606030504020204" pitchFamily="34" charset="0"/>
                <a:sym typeface="Bodoni SvtyTwo ITC TT-Book"/>
              </a:rPr>
              <a:t>Exemple</a:t>
            </a:r>
            <a:r>
              <a:rPr lang="en-GB" sz="4400" dirty="0">
                <a:latin typeface="Open Sans"/>
                <a:ea typeface="Open Sans" panose="020B0606030504020204" pitchFamily="34" charset="0"/>
                <a:cs typeface="Open Sans" panose="020B0606030504020204" pitchFamily="34" charset="0"/>
                <a:sym typeface="Bodoni SvtyTwo ITC TT-Book"/>
              </a:rPr>
              <a:t> </a:t>
            </a:r>
            <a:r>
              <a:rPr lang="en-GB" sz="4400" dirty="0" err="1">
                <a:latin typeface="Open Sans"/>
                <a:ea typeface="Open Sans" panose="020B0606030504020204" pitchFamily="34" charset="0"/>
                <a:cs typeface="Open Sans" panose="020B0606030504020204" pitchFamily="34" charset="0"/>
                <a:sym typeface="Bodoni SvtyTwo ITC TT-Book"/>
              </a:rPr>
              <a:t>d'étude</a:t>
            </a:r>
            <a:r>
              <a:rPr lang="en-GB" sz="4400" dirty="0">
                <a:latin typeface="Open Sans"/>
                <a:ea typeface="Open Sans" panose="020B0606030504020204" pitchFamily="34" charset="0"/>
                <a:cs typeface="Open Sans" panose="020B0606030504020204" pitchFamily="34" charset="0"/>
                <a:sym typeface="Bodoni SvtyTwo ITC TT-Book"/>
              </a:rPr>
              <a:t> de </a:t>
            </a:r>
            <a:r>
              <a:rPr lang="en-GB" sz="4400" dirty="0" err="1">
                <a:latin typeface="Open Sans"/>
                <a:ea typeface="Open Sans" panose="020B0606030504020204" pitchFamily="34" charset="0"/>
                <a:cs typeface="Open Sans" panose="020B0606030504020204" pitchFamily="34" charset="0"/>
                <a:sym typeface="Bodoni SvtyTwo ITC TT-Book"/>
              </a:rPr>
              <a:t>cas</a:t>
            </a:r>
            <a:endParaRPr lang="en-GB" sz="4400" dirty="0">
              <a:latin typeface="Open Sans"/>
              <a:ea typeface="Open Sans" panose="020B0606030504020204" pitchFamily="34" charset="0"/>
              <a:cs typeface="Open Sans" panose="020B0606030504020204" pitchFamily="34" charset="0"/>
              <a:sym typeface="Bodoni SvtyTwo ITC TT-Book"/>
            </a:endParaRPr>
          </a:p>
        </p:txBody>
      </p:sp>
      <p:sp>
        <p:nvSpPr>
          <p:cNvPr id="9" name="Content Placeholder 8">
            <a:extLst>
              <a:ext uri="{FF2B5EF4-FFF2-40B4-BE49-F238E27FC236}">
                <a16:creationId xmlns:a16="http://schemas.microsoft.com/office/drawing/2014/main" id="{EDCFA738-046E-5E4F-8C1E-FF71C4DF3578}"/>
              </a:ext>
            </a:extLst>
          </p:cNvPr>
          <p:cNvSpPr>
            <a:spLocks noGrp="1"/>
          </p:cNvSpPr>
          <p:nvPr>
            <p:ph idx="1"/>
          </p:nvPr>
        </p:nvSpPr>
        <p:spPr>
          <a:xfrm>
            <a:off x="278780" y="1204959"/>
            <a:ext cx="7311823" cy="4848192"/>
          </a:xfrm>
        </p:spPr>
        <p:txBody>
          <a:bodyPr vert="horz" lIns="91440" tIns="45720" rIns="91440" bIns="45720" rtlCol="0" anchor="t">
            <a:noAutofit/>
          </a:bodyPr>
          <a:lstStyle/>
          <a:p>
            <a:r>
              <a:rPr lang="en-US" sz="2000" dirty="0" err="1">
                <a:latin typeface="Open Sans"/>
                <a:ea typeface="Open Sans" panose="020B0606030504020204" pitchFamily="34" charset="0"/>
                <a:cs typeface="Open Sans" panose="020B0606030504020204" pitchFamily="34" charset="0"/>
              </a:rPr>
              <a:t>Connexions</a:t>
            </a:r>
            <a:r>
              <a:rPr lang="en-US" sz="2000" dirty="0">
                <a:latin typeface="Open Sans"/>
                <a:ea typeface="Open Sans" panose="020B0606030504020204" pitchFamily="34" charset="0"/>
                <a:cs typeface="Open Sans" panose="020B0606030504020204" pitchFamily="34" charset="0"/>
              </a:rPr>
              <a:t> avec les pays </a:t>
            </a:r>
            <a:r>
              <a:rPr lang="en-US" sz="2000" dirty="0" err="1">
                <a:latin typeface="Open Sans"/>
                <a:ea typeface="Open Sans" panose="020B0606030504020204" pitchFamily="34" charset="0"/>
                <a:cs typeface="Open Sans" panose="020B0606030504020204" pitchFamily="34" charset="0"/>
              </a:rPr>
              <a:t>voisins</a:t>
            </a:r>
            <a:r>
              <a:rPr lang="en-US" sz="2000" dirty="0">
                <a:latin typeface="Open Sans"/>
                <a:ea typeface="Open Sans" panose="020B0606030504020204" pitchFamily="34" charset="0"/>
                <a:cs typeface="Open Sans" panose="020B0606030504020204" pitchFamily="34" charset="0"/>
              </a:rPr>
              <a:t>:</a:t>
            </a:r>
            <a:endParaRPr lang="en-US" dirty="0">
              <a:cs typeface="Calibri" panose="020F0502020204030204"/>
            </a:endParaRPr>
          </a:p>
          <a:p>
            <a:pPr marL="457200" lvl="1"/>
            <a:r>
              <a:rPr lang="en-US" sz="2000" dirty="0" err="1">
                <a:latin typeface="Open Sans"/>
                <a:ea typeface="Open Sans" panose="020B0606030504020204" pitchFamily="34" charset="0"/>
                <a:cs typeface="Open Sans" panose="020B0606030504020204" pitchFamily="34" charset="0"/>
              </a:rPr>
              <a:t>Contrats</a:t>
            </a:r>
            <a:r>
              <a:rPr lang="en-US" sz="2000" dirty="0">
                <a:latin typeface="Open Sans"/>
                <a:ea typeface="Open Sans" panose="020B0606030504020204" pitchFamily="34" charset="0"/>
                <a:cs typeface="Open Sans" panose="020B0606030504020204" pitchFamily="34" charset="0"/>
              </a:rPr>
              <a:t> à long </a:t>
            </a:r>
            <a:r>
              <a:rPr lang="en-US" sz="2000" dirty="0" err="1">
                <a:latin typeface="Open Sans"/>
                <a:ea typeface="Open Sans" panose="020B0606030504020204" pitchFamily="34" charset="0"/>
                <a:cs typeface="Open Sans" panose="020B0606030504020204" pitchFamily="34" charset="0"/>
              </a:rPr>
              <a:t>terme</a:t>
            </a:r>
            <a:r>
              <a:rPr lang="en-US" sz="2000" dirty="0">
                <a:latin typeface="Open Sans"/>
                <a:ea typeface="Open Sans" panose="020B0606030504020204" pitchFamily="34" charset="0"/>
                <a:cs typeface="Open Sans" panose="020B0606030504020204" pitchFamily="34" charset="0"/>
              </a:rPr>
              <a:t> avec les </a:t>
            </a:r>
            <a:r>
              <a:rPr lang="en-US" sz="2000" dirty="0" err="1">
                <a:latin typeface="Open Sans"/>
                <a:ea typeface="Open Sans" panose="020B0606030504020204" pitchFamily="34" charset="0"/>
                <a:cs typeface="Open Sans" panose="020B0606030504020204" pitchFamily="34" charset="0"/>
              </a:rPr>
              <a:t>opérateurs</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hydroélectriques</a:t>
            </a:r>
            <a:r>
              <a:rPr lang="en-US" sz="2000" dirty="0">
                <a:latin typeface="Open Sans"/>
                <a:ea typeface="Open Sans" panose="020B0606030504020204" pitchFamily="34" charset="0"/>
                <a:cs typeface="Open Sans" panose="020B0606030504020204" pitchFamily="34" charset="0"/>
              </a:rPr>
              <a:t> au Laos</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457200" lvl="1"/>
            <a:r>
              <a:rPr lang="en-US" sz="2000" dirty="0" err="1">
                <a:latin typeface="Open Sans"/>
                <a:ea typeface="Open Sans" panose="020B0606030504020204" pitchFamily="34" charset="0"/>
                <a:cs typeface="Open Sans" panose="020B0606030504020204" pitchFamily="34" charset="0"/>
              </a:rPr>
              <a:t>Projets</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d'expansion</a:t>
            </a:r>
            <a:r>
              <a:rPr lang="en-US" sz="2000" dirty="0">
                <a:latin typeface="Open Sans"/>
                <a:ea typeface="Open Sans" panose="020B0606030504020204" pitchFamily="34" charset="0"/>
                <a:cs typeface="Open Sans" panose="020B0606030504020204" pitchFamily="34" charset="0"/>
              </a:rPr>
              <a:t> de </a:t>
            </a:r>
            <a:r>
              <a:rPr lang="en-US" sz="2000" dirty="0" err="1">
                <a:latin typeface="Open Sans"/>
                <a:ea typeface="Open Sans" panose="020B0606030504020204" pitchFamily="34" charset="0"/>
                <a:cs typeface="Open Sans" panose="020B0606030504020204" pitchFamily="34" charset="0"/>
              </a:rPr>
              <a:t>l'énergie</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hydroélectrique</a:t>
            </a:r>
            <a:r>
              <a:rPr lang="en-US" sz="2000" dirty="0">
                <a:latin typeface="Open Sans"/>
                <a:ea typeface="Open Sans" panose="020B0606030504020204" pitchFamily="34" charset="0"/>
                <a:cs typeface="Open Sans" panose="020B0606030504020204" pitchFamily="34" charset="0"/>
              </a:rPr>
              <a:t> au Laos et au Myanmar</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457200" lvl="1"/>
            <a:r>
              <a:rPr lang="en-US" sz="2000" dirty="0">
                <a:latin typeface="Open Sans"/>
                <a:ea typeface="Open Sans" panose="020B0606030504020204" pitchFamily="34" charset="0"/>
                <a:cs typeface="Open Sans" panose="020B0606030504020204" pitchFamily="34" charset="0"/>
              </a:rPr>
              <a:t>Les </a:t>
            </a:r>
            <a:r>
              <a:rPr lang="en-US" sz="2000" dirty="0" err="1">
                <a:latin typeface="Open Sans"/>
                <a:ea typeface="Open Sans" panose="020B0606030504020204" pitchFamily="34" charset="0"/>
                <a:cs typeface="Open Sans" panose="020B0606030504020204" pitchFamily="34" charset="0"/>
              </a:rPr>
              <a:t>autres</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connexions</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sont</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faibles</a:t>
            </a:r>
            <a:r>
              <a:rPr lang="en-US" sz="2000" dirty="0">
                <a:latin typeface="Open Sans"/>
                <a:ea typeface="Open Sans" panose="020B0606030504020204" pitchFamily="34" charset="0"/>
                <a:cs typeface="Open Sans" panose="020B0606030504020204" pitchFamily="34" charset="0"/>
              </a:rPr>
              <a:t>.</a:t>
            </a:r>
          </a:p>
          <a:p>
            <a:r>
              <a:rPr lang="en-US" sz="2000" dirty="0" err="1">
                <a:latin typeface="Open Sans" panose="020B0606030504020204" pitchFamily="34" charset="0"/>
                <a:ea typeface="Open Sans" panose="020B0606030504020204" pitchFamily="34" charset="0"/>
                <a:cs typeface="Open Sans" panose="020B0606030504020204" pitchFamily="34" charset="0"/>
              </a:rPr>
              <a:t>Réseau</a:t>
            </a:r>
            <a:r>
              <a:rPr lang="en-US" sz="2000" dirty="0">
                <a:latin typeface="Open Sans" panose="020B0606030504020204" pitchFamily="34" charset="0"/>
                <a:ea typeface="Open Sans" panose="020B0606030504020204" pitchFamily="34" charset="0"/>
                <a:cs typeface="Open Sans" panose="020B0606030504020204" pitchFamily="34" charset="0"/>
              </a:rPr>
              <a:t> interne:</a:t>
            </a:r>
          </a:p>
          <a:p>
            <a:pPr marL="457200" lvl="1"/>
            <a:r>
              <a:rPr lang="en-US" sz="2000" dirty="0">
                <a:latin typeface="Open Sans" panose="020B0606030504020204" pitchFamily="34" charset="0"/>
                <a:ea typeface="Open Sans" panose="020B0606030504020204" pitchFamily="34" charset="0"/>
                <a:cs typeface="Open Sans" panose="020B0606030504020204" pitchFamily="34" charset="0"/>
              </a:rPr>
              <a:t>Pays long </a:t>
            </a:r>
            <a:r>
              <a:rPr lang="en-US" sz="2000" dirty="0" err="1">
                <a:latin typeface="Open Sans" panose="020B0606030504020204" pitchFamily="34" charset="0"/>
                <a:ea typeface="Open Sans" panose="020B0606030504020204" pitchFamily="34" charset="0"/>
                <a:cs typeface="Open Sans" panose="020B0606030504020204" pitchFamily="34" charset="0"/>
              </a:rPr>
              <a:t>où</a:t>
            </a:r>
            <a:r>
              <a:rPr lang="en-US" sz="2000" dirty="0">
                <a:latin typeface="Open Sans" panose="020B0606030504020204" pitchFamily="34" charset="0"/>
                <a:ea typeface="Open Sans" panose="020B0606030504020204" pitchFamily="34" charset="0"/>
                <a:cs typeface="Open Sans" panose="020B0606030504020204" pitchFamily="34" charset="0"/>
              </a:rPr>
              <a:t> la </a:t>
            </a:r>
            <a:r>
              <a:rPr lang="en-US" sz="2000" dirty="0" err="1">
                <a:latin typeface="Open Sans" panose="020B0606030504020204" pitchFamily="34" charset="0"/>
                <a:ea typeface="Open Sans" panose="020B0606030504020204" pitchFamily="34" charset="0"/>
                <a:cs typeface="Open Sans" panose="020B0606030504020204" pitchFamily="34" charset="0"/>
              </a:rPr>
              <a:t>demande</a:t>
            </a:r>
            <a:r>
              <a:rPr lang="en-US" sz="2000" dirty="0">
                <a:latin typeface="Open Sans" panose="020B0606030504020204" pitchFamily="34" charset="0"/>
                <a:ea typeface="Open Sans" panose="020B0606030504020204" pitchFamily="34" charset="0"/>
                <a:cs typeface="Open Sans" panose="020B0606030504020204" pitchFamily="34" charset="0"/>
              </a:rPr>
              <a:t> et la production </a:t>
            </a:r>
            <a:r>
              <a:rPr lang="en-US" sz="2000" dirty="0" err="1">
                <a:latin typeface="Open Sans" panose="020B0606030504020204" pitchFamily="34" charset="0"/>
                <a:ea typeface="Open Sans" panose="020B0606030504020204" pitchFamily="34" charset="0"/>
                <a:cs typeface="Open Sans" panose="020B0606030504020204" pitchFamily="34" charset="0"/>
              </a:rPr>
              <a:t>sont</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inégales</a:t>
            </a:r>
            <a:r>
              <a:rPr lang="en-US" sz="2000" dirty="0">
                <a:latin typeface="Open Sans" panose="020B0606030504020204" pitchFamily="34" charset="0"/>
                <a:ea typeface="Open Sans" panose="020B0606030504020204" pitchFamily="34" charset="0"/>
                <a:cs typeface="Open Sans" panose="020B0606030504020204" pitchFamily="34" charset="0"/>
              </a:rPr>
              <a:t>.</a:t>
            </a:r>
          </a:p>
          <a:p>
            <a:pPr marL="457200" lvl="1"/>
            <a:r>
              <a:rPr lang="en-US" sz="2000" dirty="0" err="1">
                <a:latin typeface="Open Sans"/>
                <a:ea typeface="Open Sans" panose="020B0606030504020204" pitchFamily="34" charset="0"/>
                <a:cs typeface="Open Sans" panose="020B0606030504020204" pitchFamily="34" charset="0"/>
              </a:rPr>
              <a:t>Hydroélectricité</a:t>
            </a:r>
            <a:r>
              <a:rPr lang="en-US" sz="2000" dirty="0">
                <a:latin typeface="Open Sans"/>
                <a:ea typeface="Open Sans" panose="020B0606030504020204" pitchFamily="34" charset="0"/>
                <a:cs typeface="Open Sans" panose="020B0606030504020204" pitchFamily="34" charset="0"/>
              </a:rPr>
              <a:t> au </a:t>
            </a:r>
            <a:r>
              <a:rPr lang="en-US" sz="2000" dirty="0" err="1">
                <a:latin typeface="Open Sans"/>
                <a:ea typeface="Open Sans" panose="020B0606030504020204" pitchFamily="34" charset="0"/>
                <a:cs typeface="Open Sans" panose="020B0606030504020204" pitchFamily="34" charset="0"/>
              </a:rPr>
              <a:t>nord</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457200" lvl="1"/>
            <a:r>
              <a:rPr lang="en-US" sz="2000" dirty="0">
                <a:latin typeface="Open Sans" panose="020B0606030504020204" pitchFamily="34" charset="0"/>
                <a:ea typeface="Open Sans" panose="020B0606030504020204" pitchFamily="34" charset="0"/>
                <a:cs typeface="Open Sans" panose="020B0606030504020204" pitchFamily="34" charset="0"/>
              </a:rPr>
              <a:t>Bangkok </a:t>
            </a:r>
            <a:r>
              <a:rPr lang="en-US" sz="2000" dirty="0" err="1">
                <a:latin typeface="Open Sans" panose="020B0606030504020204" pitchFamily="34" charset="0"/>
                <a:ea typeface="Open Sans" panose="020B0606030504020204" pitchFamily="34" charset="0"/>
                <a:cs typeface="Open Sans" panose="020B0606030504020204" pitchFamily="34" charset="0"/>
              </a:rPr>
              <a:t>consomme</a:t>
            </a:r>
            <a:r>
              <a:rPr lang="en-US" sz="2000" dirty="0">
                <a:latin typeface="Open Sans" panose="020B0606030504020204" pitchFamily="34" charset="0"/>
                <a:ea typeface="Open Sans" panose="020B0606030504020204" pitchFamily="34" charset="0"/>
                <a:cs typeface="Open Sans" panose="020B0606030504020204" pitchFamily="34" charset="0"/>
              </a:rPr>
              <a:t> beaucoup plus </a:t>
            </a:r>
            <a:r>
              <a:rPr lang="en-US" sz="2000" dirty="0" err="1">
                <a:latin typeface="Open Sans" panose="020B0606030504020204" pitchFamily="34" charset="0"/>
                <a:ea typeface="Open Sans" panose="020B0606030504020204" pitchFamily="34" charset="0"/>
                <a:cs typeface="Open Sans" panose="020B0606030504020204" pitchFamily="34" charset="0"/>
              </a:rPr>
              <a:t>qu'elle</a:t>
            </a:r>
            <a:r>
              <a:rPr lang="en-US" sz="2000" dirty="0">
                <a:latin typeface="Open Sans" panose="020B0606030504020204" pitchFamily="34" charset="0"/>
                <a:ea typeface="Open Sans" panose="020B0606030504020204" pitchFamily="34" charset="0"/>
                <a:cs typeface="Open Sans" panose="020B0606030504020204" pitchFamily="34" charset="0"/>
              </a:rPr>
              <a:t> ne </a:t>
            </a:r>
            <a:r>
              <a:rPr lang="en-US" sz="2000" dirty="0" err="1">
                <a:latin typeface="Open Sans" panose="020B0606030504020204" pitchFamily="34" charset="0"/>
                <a:ea typeface="Open Sans" panose="020B0606030504020204" pitchFamily="34" charset="0"/>
                <a:cs typeface="Open Sans" panose="020B0606030504020204" pitchFamily="34" charset="0"/>
              </a:rPr>
              <a:t>produit</a:t>
            </a:r>
            <a:r>
              <a:rPr lang="en-US" sz="2000" dirty="0">
                <a:latin typeface="Open Sans" panose="020B0606030504020204" pitchFamily="34" charset="0"/>
                <a:ea typeface="Open Sans" panose="020B0606030504020204" pitchFamily="34" charset="0"/>
                <a:cs typeface="Open Sans" panose="020B0606030504020204" pitchFamily="34" charset="0"/>
              </a:rPr>
              <a:t>.</a:t>
            </a:r>
          </a:p>
          <a:p>
            <a:pPr marL="457200" lvl="1"/>
            <a:r>
              <a:rPr lang="en-US" sz="2000" dirty="0">
                <a:latin typeface="Open Sans" panose="020B0606030504020204" pitchFamily="34" charset="0"/>
                <a:ea typeface="Open Sans" panose="020B0606030504020204" pitchFamily="34" charset="0"/>
                <a:cs typeface="Open Sans" panose="020B0606030504020204" pitchFamily="34" charset="0"/>
              </a:rPr>
              <a:t>Les </a:t>
            </a:r>
            <a:r>
              <a:rPr lang="en-US" sz="2000" dirty="0" err="1">
                <a:latin typeface="Open Sans" panose="020B0606030504020204" pitchFamily="34" charset="0"/>
                <a:ea typeface="Open Sans" panose="020B0606030504020204" pitchFamily="34" charset="0"/>
                <a:cs typeface="Open Sans" panose="020B0606030504020204" pitchFamily="34" charset="0"/>
              </a:rPr>
              <a:t>données</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régionales</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disponibles</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sont</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insuffisantes</a:t>
            </a:r>
            <a:r>
              <a:rPr lang="en-US" sz="2000" dirty="0">
                <a:latin typeface="Open Sans" panose="020B0606030504020204" pitchFamily="34" charset="0"/>
                <a:ea typeface="Open Sans" panose="020B0606030504020204" pitchFamily="34" charset="0"/>
                <a:cs typeface="Open Sans" panose="020B0606030504020204" pitchFamily="34" charset="0"/>
              </a:rPr>
              <a:t>.</a:t>
            </a:r>
          </a:p>
          <a:p>
            <a:r>
              <a:rPr lang="en-US" sz="2000" dirty="0" err="1">
                <a:latin typeface="Open Sans" panose="020B0606030504020204" pitchFamily="34" charset="0"/>
                <a:ea typeface="Open Sans" panose="020B0606030504020204" pitchFamily="34" charset="0"/>
                <a:cs typeface="Open Sans" panose="020B0606030504020204" pitchFamily="34" charset="0"/>
              </a:rPr>
              <a:t>Modélisation</a:t>
            </a:r>
            <a:r>
              <a:rPr lang="en-US" sz="2000" dirty="0">
                <a:latin typeface="Open Sans" panose="020B0606030504020204" pitchFamily="34" charset="0"/>
                <a:ea typeface="Open Sans" panose="020B0606030504020204" pitchFamily="34" charset="0"/>
                <a:cs typeface="Open Sans" panose="020B0606030504020204" pitchFamily="34" charset="0"/>
              </a:rPr>
              <a:t> des </a:t>
            </a:r>
            <a:r>
              <a:rPr lang="en-US" sz="2000" dirty="0" err="1">
                <a:latin typeface="Open Sans" panose="020B0606030504020204" pitchFamily="34" charset="0"/>
                <a:ea typeface="Open Sans" panose="020B0606030504020204" pitchFamily="34" charset="0"/>
                <a:cs typeface="Open Sans" panose="020B0606030504020204" pitchFamily="34" charset="0"/>
              </a:rPr>
              <a:t>décisions</a:t>
            </a:r>
            <a:r>
              <a:rPr lang="en-US" sz="2000" dirty="0">
                <a:latin typeface="Open Sans" panose="020B0606030504020204" pitchFamily="34" charset="0"/>
                <a:ea typeface="Open Sans" panose="020B0606030504020204" pitchFamily="34" charset="0"/>
                <a:cs typeface="Open Sans" panose="020B0606030504020204" pitchFamily="34" charset="0"/>
              </a:rPr>
              <a:t>:</a:t>
            </a:r>
          </a:p>
          <a:p>
            <a:pPr marL="457200" lvl="1"/>
            <a:r>
              <a:rPr lang="en-US" sz="2000" dirty="0" err="1">
                <a:latin typeface="Open Sans" panose="020B0606030504020204" pitchFamily="34" charset="0"/>
                <a:ea typeface="Open Sans" panose="020B0606030504020204" pitchFamily="34" charset="0"/>
                <a:cs typeface="Open Sans" panose="020B0606030504020204" pitchFamily="34" charset="0"/>
              </a:rPr>
              <a:t>Modéliser</a:t>
            </a:r>
            <a:r>
              <a:rPr lang="en-US" sz="2000" dirty="0">
                <a:latin typeface="Open Sans" panose="020B0606030504020204" pitchFamily="34" charset="0"/>
                <a:ea typeface="Open Sans" panose="020B0606030504020204" pitchFamily="34" charset="0"/>
                <a:cs typeface="Open Sans" panose="020B0606030504020204" pitchFamily="34" charset="0"/>
              </a:rPr>
              <a:t> la </a:t>
            </a:r>
            <a:r>
              <a:rPr lang="en-US" sz="2000" dirty="0" err="1">
                <a:latin typeface="Open Sans" panose="020B0606030504020204" pitchFamily="34" charset="0"/>
                <a:ea typeface="Open Sans" panose="020B0606030504020204" pitchFamily="34" charset="0"/>
                <a:cs typeface="Open Sans" panose="020B0606030504020204" pitchFamily="34" charset="0"/>
              </a:rPr>
              <a:t>Thaïlande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comme</a:t>
            </a:r>
            <a:r>
              <a:rPr lang="en-US" sz="2000" dirty="0">
                <a:latin typeface="Open Sans" panose="020B0606030504020204" pitchFamily="34" charset="0"/>
                <a:ea typeface="Open Sans" panose="020B0606030504020204" pitchFamily="34" charset="0"/>
                <a:cs typeface="Open Sans" panose="020B0606030504020204" pitchFamily="34" charset="0"/>
              </a:rPr>
              <a:t> un </a:t>
            </a:r>
            <a:r>
              <a:rPr lang="en-US" sz="2000" dirty="0" err="1">
                <a:latin typeface="Open Sans" panose="020B0606030504020204" pitchFamily="34" charset="0"/>
                <a:ea typeface="Open Sans" panose="020B0606030504020204" pitchFamily="34" charset="0"/>
                <a:cs typeface="Open Sans" panose="020B0606030504020204" pitchFamily="34" charset="0"/>
              </a:rPr>
              <a:t>nœud</a:t>
            </a:r>
            <a:r>
              <a:rPr lang="en-US" sz="2000" dirty="0">
                <a:latin typeface="Open Sans" panose="020B0606030504020204" pitchFamily="34" charset="0"/>
                <a:ea typeface="Open Sans" panose="020B0606030504020204" pitchFamily="34" charset="0"/>
                <a:cs typeface="Open Sans" panose="020B0606030504020204" pitchFamily="34" charset="0"/>
              </a:rPr>
              <a:t> unique (principal point à </a:t>
            </a:r>
            <a:r>
              <a:rPr lang="en-US" sz="2000" dirty="0" err="1">
                <a:latin typeface="Open Sans" panose="020B0606030504020204" pitchFamily="34" charset="0"/>
                <a:ea typeface="Open Sans" panose="020B0606030504020204" pitchFamily="34" charset="0"/>
                <a:cs typeface="Open Sans" panose="020B0606030504020204" pitchFamily="34" charset="0"/>
              </a:rPr>
              <a:t>améliorer</a:t>
            </a:r>
            <a:r>
              <a:rPr lang="en-US" sz="2000" dirty="0">
                <a:latin typeface="Open Sans" panose="020B0606030504020204" pitchFamily="34" charset="0"/>
                <a:ea typeface="Open Sans" panose="020B0606030504020204" pitchFamily="34" charset="0"/>
                <a:cs typeface="Open Sans" panose="020B0606030504020204" pitchFamily="34" charset="0"/>
              </a:rPr>
              <a:t>).</a:t>
            </a:r>
          </a:p>
        </p:txBody>
      </p:sp>
      <p:pic>
        <p:nvPicPr>
          <p:cNvPr id="10" name="Picture 9" descr="Map&#10;&#10;Description automatically generated">
            <a:extLst>
              <a:ext uri="{FF2B5EF4-FFF2-40B4-BE49-F238E27FC236}">
                <a16:creationId xmlns:a16="http://schemas.microsoft.com/office/drawing/2014/main" id="{1C7CD8DB-1320-6943-891F-2B77743BAE3A}"/>
              </a:ext>
            </a:extLst>
          </p:cNvPr>
          <p:cNvPicPr>
            <a:picLocks noChangeAspect="1"/>
          </p:cNvPicPr>
          <p:nvPr/>
        </p:nvPicPr>
        <p:blipFill rotWithShape="1">
          <a:blip r:embed="rId4"/>
          <a:srcRect t="8218"/>
          <a:stretch/>
        </p:blipFill>
        <p:spPr>
          <a:xfrm>
            <a:off x="7660809" y="1520150"/>
            <a:ext cx="4059237" cy="4111666"/>
          </a:xfrm>
          <a:prstGeom prst="rect">
            <a:avLst/>
          </a:prstGeom>
        </p:spPr>
      </p:pic>
      <p:sp>
        <p:nvSpPr>
          <p:cNvPr id="11" name="TextBox 10">
            <a:extLst>
              <a:ext uri="{FF2B5EF4-FFF2-40B4-BE49-F238E27FC236}">
                <a16:creationId xmlns:a16="http://schemas.microsoft.com/office/drawing/2014/main" id="{5E734698-371F-3340-A74C-220889E79040}"/>
              </a:ext>
            </a:extLst>
          </p:cNvPr>
          <p:cNvSpPr txBox="1"/>
          <p:nvPr/>
        </p:nvSpPr>
        <p:spPr>
          <a:xfrm>
            <a:off x="7590603" y="5596872"/>
            <a:ext cx="4059237" cy="646331"/>
          </a:xfrm>
          <a:prstGeom prst="rect">
            <a:avLst/>
          </a:prstGeom>
          <a:noFill/>
        </p:spPr>
        <p:txBody>
          <a:bodyPr wrap="square" rtlCol="0">
            <a:spAutoFit/>
          </a:bodyPr>
          <a:lstStyle/>
          <a:p>
            <a:r>
              <a:rPr lang="en-US" dirty="0"/>
              <a:t>Le </a:t>
            </a:r>
            <a:r>
              <a:rPr lang="en-US" dirty="0" err="1"/>
              <a:t>réseau</a:t>
            </a:r>
            <a:r>
              <a:rPr lang="en-US" dirty="0"/>
              <a:t> de transmission de la </a:t>
            </a:r>
            <a:r>
              <a:rPr lang="en-US" dirty="0" err="1"/>
              <a:t>Thaïlande</a:t>
            </a:r>
            <a:r>
              <a:rPr lang="en-US" dirty="0"/>
              <a:t> </a:t>
            </a:r>
          </a:p>
          <a:p>
            <a:r>
              <a:rPr lang="en-US" dirty="0"/>
              <a:t>(IRENA, 2019) [4]</a:t>
            </a:r>
          </a:p>
        </p:txBody>
      </p:sp>
    </p:spTree>
    <p:extLst>
      <p:ext uri="{BB962C8B-B14F-4D97-AF65-F5344CB8AC3E}">
        <p14:creationId xmlns:p14="http://schemas.microsoft.com/office/powerpoint/2010/main" val="2708744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A63B7A96-ECCB-46C0-8C20-BFD1C7DDC1F2}"/>
              </a:ext>
            </a:extLst>
          </p:cNvPr>
          <p:cNvSpPr/>
          <p:nvPr/>
        </p:nvSpPr>
        <p:spPr>
          <a:xfrm>
            <a:off x="957421" y="763719"/>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15.1.3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Scénarios</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d'augmentation</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de la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capacité</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3" name="Title 10">
            <a:extLst>
              <a:ext uri="{FF2B5EF4-FFF2-40B4-BE49-F238E27FC236}">
                <a16:creationId xmlns:a16="http://schemas.microsoft.com/office/drawing/2014/main" id="{22DD3658-F79E-43A0-AA5B-39D1232E8064}"/>
              </a:ext>
            </a:extLst>
          </p:cNvPr>
          <p:cNvSpPr txBox="1">
            <a:spLocks/>
          </p:cNvSpPr>
          <p:nvPr/>
        </p:nvSpPr>
        <p:spPr>
          <a:xfrm>
            <a:off x="881331" y="25186"/>
            <a:ext cx="7651304" cy="78427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15.1 </a:t>
            </a:r>
            <a:r>
              <a:rPr lang="en-GB" sz="4400" dirty="0" err="1">
                <a:latin typeface="Open Sans"/>
                <a:ea typeface="Open Sans" panose="020B0606030504020204" pitchFamily="34" charset="0"/>
                <a:cs typeface="Open Sans" panose="020B0606030504020204" pitchFamily="34" charset="0"/>
                <a:sym typeface="Bodoni SvtyTwo ITC TT-Book"/>
              </a:rPr>
              <a:t>Exemple</a:t>
            </a:r>
            <a:r>
              <a:rPr lang="en-GB" sz="4400" dirty="0">
                <a:latin typeface="Open Sans"/>
                <a:ea typeface="Open Sans" panose="020B0606030504020204" pitchFamily="34" charset="0"/>
                <a:cs typeface="Open Sans" panose="020B0606030504020204" pitchFamily="34" charset="0"/>
                <a:sym typeface="Bodoni SvtyTwo ITC TT-Book"/>
              </a:rPr>
              <a:t> </a:t>
            </a:r>
            <a:r>
              <a:rPr lang="en-GB" sz="4400" dirty="0" err="1">
                <a:latin typeface="Open Sans"/>
                <a:ea typeface="Open Sans" panose="020B0606030504020204" pitchFamily="34" charset="0"/>
                <a:cs typeface="Open Sans" panose="020B0606030504020204" pitchFamily="34" charset="0"/>
                <a:sym typeface="Bodoni SvtyTwo ITC TT-Book"/>
              </a:rPr>
              <a:t>d'étude</a:t>
            </a:r>
            <a:r>
              <a:rPr lang="en-GB" sz="4400" dirty="0">
                <a:latin typeface="Open Sans"/>
                <a:ea typeface="Open Sans" panose="020B0606030504020204" pitchFamily="34" charset="0"/>
                <a:cs typeface="Open Sans" panose="020B0606030504020204" pitchFamily="34" charset="0"/>
                <a:sym typeface="Bodoni SvtyTwo ITC TT-Book"/>
              </a:rPr>
              <a:t> de </a:t>
            </a:r>
            <a:r>
              <a:rPr lang="en-GB" sz="4400" dirty="0" err="1">
                <a:latin typeface="Open Sans"/>
                <a:ea typeface="Open Sans" panose="020B0606030504020204" pitchFamily="34" charset="0"/>
                <a:cs typeface="Open Sans" panose="020B0606030504020204" pitchFamily="34" charset="0"/>
                <a:sym typeface="Bodoni SvtyTwo ITC TT-Book"/>
              </a:rPr>
              <a:t>cas</a:t>
            </a:r>
            <a:endParaRPr lang="en-GB" sz="4400" dirty="0">
              <a:latin typeface="Open Sans"/>
              <a:ea typeface="Open Sans" panose="020B0606030504020204" pitchFamily="34" charset="0"/>
              <a:cs typeface="Open Sans" panose="020B0606030504020204" pitchFamily="34" charset="0"/>
              <a:sym typeface="Bodoni SvtyTwo ITC TT-Book"/>
            </a:endParaRPr>
          </a:p>
        </p:txBody>
      </p:sp>
      <p:sp>
        <p:nvSpPr>
          <p:cNvPr id="9" name="Content Placeholder 8">
            <a:extLst>
              <a:ext uri="{FF2B5EF4-FFF2-40B4-BE49-F238E27FC236}">
                <a16:creationId xmlns:a16="http://schemas.microsoft.com/office/drawing/2014/main" id="{A460C881-CEBF-6D49-99AE-B83C360ABE13}"/>
              </a:ext>
            </a:extLst>
          </p:cNvPr>
          <p:cNvSpPr>
            <a:spLocks noGrp="1"/>
          </p:cNvSpPr>
          <p:nvPr>
            <p:ph idx="1"/>
          </p:nvPr>
        </p:nvSpPr>
        <p:spPr>
          <a:xfrm>
            <a:off x="0" y="1281000"/>
            <a:ext cx="7985971" cy="4611877"/>
          </a:xfrm>
        </p:spPr>
        <p:txBody>
          <a:bodyPr vert="horz" lIns="91440" tIns="45720" rIns="91440" bIns="45720" rtlCol="0" anchor="t">
            <a:noAutofit/>
          </a:bodyPr>
          <a:lstStyle/>
          <a:p>
            <a:r>
              <a:rPr lang="en-US" sz="1800" dirty="0" err="1">
                <a:latin typeface="Open Sans" panose="020B0606030504020204" pitchFamily="34" charset="0"/>
                <a:ea typeface="Open Sans" panose="020B0606030504020204" pitchFamily="34" charset="0"/>
                <a:cs typeface="Open Sans" panose="020B0606030504020204" pitchFamily="34" charset="0"/>
              </a:rPr>
              <a:t>Croissance</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dirty="0" err="1">
                <a:latin typeface="Open Sans" panose="020B0606030504020204" pitchFamily="34" charset="0"/>
                <a:ea typeface="Open Sans" panose="020B0606030504020204" pitchFamily="34" charset="0"/>
                <a:cs typeface="Open Sans" panose="020B0606030504020204" pitchFamily="34" charset="0"/>
              </a:rPr>
              <a:t>rapide</a:t>
            </a:r>
            <a:r>
              <a:rPr lang="en-US" sz="1800" dirty="0">
                <a:latin typeface="Open Sans" panose="020B0606030504020204" pitchFamily="34" charset="0"/>
                <a:ea typeface="Open Sans" panose="020B0606030504020204" pitchFamily="34" charset="0"/>
                <a:cs typeface="Open Sans" panose="020B0606030504020204" pitchFamily="34" charset="0"/>
              </a:rPr>
              <a:t> de la </a:t>
            </a:r>
            <a:r>
              <a:rPr lang="en-US" sz="1800" dirty="0" err="1">
                <a:latin typeface="Open Sans" panose="020B0606030504020204" pitchFamily="34" charset="0"/>
                <a:ea typeface="Open Sans" panose="020B0606030504020204" pitchFamily="34" charset="0"/>
                <a:cs typeface="Open Sans" panose="020B0606030504020204" pitchFamily="34" charset="0"/>
              </a:rPr>
              <a:t>demande</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dirty="0" err="1">
                <a:latin typeface="Open Sans" panose="020B0606030504020204" pitchFamily="34" charset="0"/>
                <a:ea typeface="Open Sans" panose="020B0606030504020204" pitchFamily="34" charset="0"/>
                <a:cs typeface="Open Sans" panose="020B0606030504020204" pitchFamily="34" charset="0"/>
              </a:rPr>
              <a:t>d'électricité</a:t>
            </a:r>
            <a:endParaRPr lang="en-US" sz="1800" dirty="0">
              <a:latin typeface="Open Sans" panose="020B0606030504020204" pitchFamily="34" charset="0"/>
              <a:ea typeface="Open Sans" panose="020B0606030504020204" pitchFamily="34" charset="0"/>
              <a:cs typeface="Open Sans" panose="020B0606030504020204" pitchFamily="34" charset="0"/>
            </a:endParaRPr>
          </a:p>
          <a:p>
            <a:r>
              <a:rPr lang="en-US" sz="1800" dirty="0">
                <a:latin typeface="Open Sans" panose="020B0606030504020204" pitchFamily="34" charset="0"/>
                <a:ea typeface="Open Sans" panose="020B0606030504020204" pitchFamily="34" charset="0"/>
                <a:cs typeface="Open Sans" panose="020B0606030504020204" pitchFamily="34" charset="0"/>
              </a:rPr>
              <a:t>Plans </a:t>
            </a:r>
            <a:r>
              <a:rPr lang="en-US" sz="1800" dirty="0" err="1">
                <a:latin typeface="Open Sans" panose="020B0606030504020204" pitchFamily="34" charset="0"/>
                <a:ea typeface="Open Sans" panose="020B0606030504020204" pitchFamily="34" charset="0"/>
                <a:cs typeface="Open Sans" panose="020B0606030504020204" pitchFamily="34" charset="0"/>
              </a:rPr>
              <a:t>actuels</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dirty="0" err="1">
                <a:latin typeface="Open Sans" panose="020B0606030504020204" pitchFamily="34" charset="0"/>
                <a:ea typeface="Open Sans" panose="020B0606030504020204" pitchFamily="34" charset="0"/>
                <a:cs typeface="Open Sans" panose="020B0606030504020204" pitchFamily="34" charset="0"/>
              </a:rPr>
              <a:t>d'expansion</a:t>
            </a:r>
            <a:r>
              <a:rPr lang="en-US" sz="1800" dirty="0">
                <a:latin typeface="Open Sans" panose="020B0606030504020204" pitchFamily="34" charset="0"/>
                <a:ea typeface="Open Sans" panose="020B0606030504020204" pitchFamily="34" charset="0"/>
                <a:cs typeface="Open Sans" panose="020B0606030504020204" pitchFamily="34" charset="0"/>
              </a:rPr>
              <a:t> des </a:t>
            </a:r>
            <a:r>
              <a:rPr lang="en-US" sz="1800" dirty="0" err="1">
                <a:latin typeface="Open Sans" panose="020B0606030504020204" pitchFamily="34" charset="0"/>
                <a:ea typeface="Open Sans" panose="020B0606030504020204" pitchFamily="34" charset="0"/>
                <a:cs typeface="Open Sans" panose="020B0606030504020204" pitchFamily="34" charset="0"/>
              </a:rPr>
              <a:t>capacités</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dirty="0" err="1">
                <a:latin typeface="Open Sans" panose="020B0606030504020204" pitchFamily="34" charset="0"/>
                <a:ea typeface="Open Sans" panose="020B0606030504020204" pitchFamily="34" charset="0"/>
                <a:cs typeface="Open Sans" panose="020B0606030504020204" pitchFamily="34" charset="0"/>
              </a:rPr>
              <a:t>référence</a:t>
            </a:r>
            <a:r>
              <a:rPr lang="en-US" sz="1800" dirty="0">
                <a:latin typeface="Open Sans" panose="020B0606030504020204" pitchFamily="34" charset="0"/>
                <a:ea typeface="Open Sans" panose="020B0606030504020204" pitchFamily="34" charset="0"/>
                <a:cs typeface="Open Sans" panose="020B0606030504020204" pitchFamily="34" charset="0"/>
              </a:rPr>
              <a:t>"):</a:t>
            </a:r>
          </a:p>
          <a:p>
            <a:pPr marL="457200" lvl="1"/>
            <a:r>
              <a:rPr lang="en-US" sz="1800" dirty="0" err="1">
                <a:latin typeface="Open Sans" panose="020B0606030504020204" pitchFamily="34" charset="0"/>
                <a:ea typeface="Open Sans" panose="020B0606030504020204" pitchFamily="34" charset="0"/>
                <a:cs typeface="Open Sans" panose="020B0606030504020204" pitchFamily="34" charset="0"/>
              </a:rPr>
              <a:t>Répondre</a:t>
            </a:r>
            <a:r>
              <a:rPr lang="en-US" sz="1800" dirty="0">
                <a:latin typeface="Open Sans" panose="020B0606030504020204" pitchFamily="34" charset="0"/>
                <a:ea typeface="Open Sans" panose="020B0606030504020204" pitchFamily="34" charset="0"/>
                <a:cs typeface="Open Sans" panose="020B0606030504020204" pitchFamily="34" charset="0"/>
              </a:rPr>
              <a:t> à la </a:t>
            </a:r>
            <a:r>
              <a:rPr lang="en-US" sz="1800" dirty="0" err="1">
                <a:latin typeface="Open Sans" panose="020B0606030504020204" pitchFamily="34" charset="0"/>
                <a:ea typeface="Open Sans" panose="020B0606030504020204" pitchFamily="34" charset="0"/>
                <a:cs typeface="Open Sans" panose="020B0606030504020204" pitchFamily="34" charset="0"/>
              </a:rPr>
              <a:t>demande</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dirty="0" err="1">
                <a:latin typeface="Open Sans" panose="020B0606030504020204" pitchFamily="34" charset="0"/>
                <a:ea typeface="Open Sans" panose="020B0606030504020204" pitchFamily="34" charset="0"/>
                <a:cs typeface="Open Sans" panose="020B0606030504020204" pitchFamily="34" charset="0"/>
              </a:rPr>
              <a:t>en</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dirty="0" err="1">
                <a:latin typeface="Open Sans" panose="020B0606030504020204" pitchFamily="34" charset="0"/>
                <a:ea typeface="Open Sans" panose="020B0606030504020204" pitchFamily="34" charset="0"/>
                <a:cs typeface="Open Sans" panose="020B0606030504020204" pitchFamily="34" charset="0"/>
              </a:rPr>
              <a:t>augmentant</a:t>
            </a:r>
            <a:r>
              <a:rPr lang="en-US" sz="1800" dirty="0">
                <a:latin typeface="Open Sans" panose="020B0606030504020204" pitchFamily="34" charset="0"/>
                <a:ea typeface="Open Sans" panose="020B0606030504020204" pitchFamily="34" charset="0"/>
                <a:cs typeface="Open Sans" panose="020B0606030504020204" pitchFamily="34" charset="0"/>
              </a:rPr>
              <a:t> la </a:t>
            </a:r>
            <a:r>
              <a:rPr lang="en-US" sz="1800" dirty="0" err="1">
                <a:latin typeface="Open Sans" panose="020B0606030504020204" pitchFamily="34" charset="0"/>
                <a:ea typeface="Open Sans" panose="020B0606030504020204" pitchFamily="34" charset="0"/>
                <a:cs typeface="Open Sans" panose="020B0606030504020204" pitchFamily="34" charset="0"/>
              </a:rPr>
              <a:t>capacité</a:t>
            </a:r>
            <a:r>
              <a:rPr lang="en-US" sz="1800" dirty="0">
                <a:latin typeface="Open Sans" panose="020B0606030504020204" pitchFamily="34" charset="0"/>
                <a:ea typeface="Open Sans" panose="020B0606030504020204" pitchFamily="34" charset="0"/>
                <a:cs typeface="Open Sans" panose="020B0606030504020204" pitchFamily="34" charset="0"/>
              </a:rPr>
              <a:t> de production de combustibles </a:t>
            </a:r>
            <a:r>
              <a:rPr lang="en-US" sz="1800" dirty="0" err="1">
                <a:latin typeface="Open Sans" panose="020B0606030504020204" pitchFamily="34" charset="0"/>
                <a:ea typeface="Open Sans" panose="020B0606030504020204" pitchFamily="34" charset="0"/>
                <a:cs typeface="Open Sans" panose="020B0606030504020204" pitchFamily="34" charset="0"/>
              </a:rPr>
              <a:t>fossiles</a:t>
            </a:r>
            <a:endParaRPr lang="en-US" sz="1800" dirty="0">
              <a:latin typeface="Open Sans" panose="020B0606030504020204" pitchFamily="34" charset="0"/>
              <a:ea typeface="Open Sans" panose="020B0606030504020204" pitchFamily="34" charset="0"/>
              <a:cs typeface="Open Sans" panose="020B0606030504020204" pitchFamily="34" charset="0"/>
            </a:endParaRPr>
          </a:p>
          <a:p>
            <a:pPr marL="457200" lvl="1"/>
            <a:r>
              <a:rPr lang="en-US" sz="1800" dirty="0" err="1">
                <a:latin typeface="Open Sans" panose="020B0606030504020204" pitchFamily="34" charset="0"/>
                <a:ea typeface="Open Sans" panose="020B0606030504020204" pitchFamily="34" charset="0"/>
                <a:cs typeface="Open Sans" panose="020B0606030504020204" pitchFamily="34" charset="0"/>
              </a:rPr>
              <a:t>Investir</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dirty="0" err="1">
                <a:latin typeface="Open Sans" panose="020B0606030504020204" pitchFamily="34" charset="0"/>
                <a:ea typeface="Open Sans" panose="020B0606030504020204" pitchFamily="34" charset="0"/>
                <a:cs typeface="Open Sans" panose="020B0606030504020204" pitchFamily="34" charset="0"/>
              </a:rPr>
              <a:t>une</a:t>
            </a:r>
            <a:r>
              <a:rPr lang="en-US" sz="1800" dirty="0">
                <a:latin typeface="Open Sans" panose="020B0606030504020204" pitchFamily="34" charset="0"/>
                <a:ea typeface="Open Sans" panose="020B0606030504020204" pitchFamily="34" charset="0"/>
                <a:cs typeface="Open Sans" panose="020B0606030504020204" pitchFamily="34" charset="0"/>
              </a:rPr>
              <a:t> part </a:t>
            </a:r>
            <a:r>
              <a:rPr lang="en-US" sz="1800" dirty="0" err="1">
                <a:latin typeface="Open Sans" panose="020B0606030504020204" pitchFamily="34" charset="0"/>
                <a:ea typeface="Open Sans" panose="020B0606030504020204" pitchFamily="34" charset="0"/>
                <a:cs typeface="Open Sans" panose="020B0606030504020204" pitchFamily="34" charset="0"/>
              </a:rPr>
              <a:t>relativement</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dirty="0" err="1">
                <a:latin typeface="Open Sans" panose="020B0606030504020204" pitchFamily="34" charset="0"/>
                <a:ea typeface="Open Sans" panose="020B0606030504020204" pitchFamily="34" charset="0"/>
                <a:cs typeface="Open Sans" panose="020B0606030504020204" pitchFamily="34" charset="0"/>
              </a:rPr>
              <a:t>faible</a:t>
            </a:r>
            <a:r>
              <a:rPr lang="en-US" sz="1800" dirty="0">
                <a:latin typeface="Open Sans" panose="020B0606030504020204" pitchFamily="34" charset="0"/>
                <a:ea typeface="Open Sans" panose="020B0606030504020204" pitchFamily="34" charset="0"/>
                <a:cs typeface="Open Sans" panose="020B0606030504020204" pitchFamily="34" charset="0"/>
              </a:rPr>
              <a:t> dans </a:t>
            </a:r>
            <a:r>
              <a:rPr lang="en-US" sz="1800" dirty="0" err="1">
                <a:latin typeface="Open Sans" panose="020B0606030504020204" pitchFamily="34" charset="0"/>
                <a:ea typeface="Open Sans" panose="020B0606030504020204" pitchFamily="34" charset="0"/>
                <a:cs typeface="Open Sans" panose="020B0606030504020204" pitchFamily="34" charset="0"/>
              </a:rPr>
              <a:t>l'énergie</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dirty="0" err="1">
                <a:latin typeface="Open Sans" panose="020B0606030504020204" pitchFamily="34" charset="0"/>
                <a:ea typeface="Open Sans" panose="020B0606030504020204" pitchFamily="34" charset="0"/>
                <a:cs typeface="Open Sans" panose="020B0606030504020204" pitchFamily="34" charset="0"/>
              </a:rPr>
              <a:t>éolienne</a:t>
            </a:r>
            <a:r>
              <a:rPr lang="en-US" sz="1800" dirty="0">
                <a:latin typeface="Open Sans" panose="020B0606030504020204" pitchFamily="34" charset="0"/>
                <a:ea typeface="Open Sans" panose="020B0606030504020204" pitchFamily="34" charset="0"/>
                <a:cs typeface="Open Sans" panose="020B0606030504020204" pitchFamily="34" charset="0"/>
              </a:rPr>
              <a:t> et </a:t>
            </a:r>
            <a:r>
              <a:rPr lang="en-US" sz="1800" dirty="0" err="1">
                <a:latin typeface="Open Sans" panose="020B0606030504020204" pitchFamily="34" charset="0"/>
                <a:ea typeface="Open Sans" panose="020B0606030504020204" pitchFamily="34" charset="0"/>
                <a:cs typeface="Open Sans" panose="020B0606030504020204" pitchFamily="34" charset="0"/>
              </a:rPr>
              <a:t>solaire</a:t>
            </a:r>
            <a:endParaRPr lang="en-US" sz="1800" dirty="0">
              <a:latin typeface="Open Sans" panose="020B0606030504020204" pitchFamily="34" charset="0"/>
              <a:ea typeface="Open Sans" panose="020B0606030504020204" pitchFamily="34" charset="0"/>
              <a:cs typeface="Open Sans" panose="020B0606030504020204" pitchFamily="34" charset="0"/>
            </a:endParaRPr>
          </a:p>
          <a:p>
            <a:pPr marL="457200" lvl="1"/>
            <a:r>
              <a:rPr lang="en-US" sz="1800" dirty="0" err="1">
                <a:latin typeface="Open Sans" panose="020B0606030504020204" pitchFamily="34" charset="0"/>
                <a:ea typeface="Open Sans" panose="020B0606030504020204" pitchFamily="34" charset="0"/>
                <a:cs typeface="Open Sans" panose="020B0606030504020204" pitchFamily="34" charset="0"/>
              </a:rPr>
              <a:t>Construire</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dirty="0" err="1">
                <a:latin typeface="Open Sans" panose="020B0606030504020204" pitchFamily="34" charset="0"/>
                <a:ea typeface="Open Sans" panose="020B0606030504020204" pitchFamily="34" charset="0"/>
                <a:cs typeface="Open Sans" panose="020B0606030504020204" pitchFamily="34" charset="0"/>
              </a:rPr>
              <a:t>plusieurs</a:t>
            </a:r>
            <a:r>
              <a:rPr lang="en-US" sz="1800" dirty="0">
                <a:latin typeface="Open Sans" panose="020B0606030504020204" pitchFamily="34" charset="0"/>
                <a:ea typeface="Open Sans" panose="020B0606030504020204" pitchFamily="34" charset="0"/>
                <a:cs typeface="Open Sans" panose="020B0606030504020204" pitchFamily="34" charset="0"/>
              </a:rPr>
              <a:t> GW de </a:t>
            </a:r>
            <a:r>
              <a:rPr lang="en-US" sz="1800" dirty="0" err="1">
                <a:latin typeface="Open Sans" panose="020B0606030504020204" pitchFamily="34" charset="0"/>
                <a:ea typeface="Open Sans" panose="020B0606030504020204" pitchFamily="34" charset="0"/>
                <a:cs typeface="Open Sans" panose="020B0606030504020204" pitchFamily="34" charset="0"/>
              </a:rPr>
              <a:t>capacité</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dirty="0" err="1">
                <a:latin typeface="Open Sans" panose="020B0606030504020204" pitchFamily="34" charset="0"/>
                <a:ea typeface="Open Sans" panose="020B0606030504020204" pitchFamily="34" charset="0"/>
                <a:cs typeface="Open Sans" panose="020B0606030504020204" pitchFamily="34" charset="0"/>
              </a:rPr>
              <a:t>hydroélectrique</a:t>
            </a:r>
            <a:r>
              <a:rPr lang="en-US" sz="1800" dirty="0">
                <a:latin typeface="Open Sans" panose="020B0606030504020204" pitchFamily="34" charset="0"/>
                <a:ea typeface="Open Sans" panose="020B0606030504020204" pitchFamily="34" charset="0"/>
                <a:cs typeface="Open Sans" panose="020B0606030504020204" pitchFamily="34" charset="0"/>
              </a:rPr>
              <a:t> par </a:t>
            </a:r>
            <a:r>
              <a:rPr lang="en-US" sz="1800" dirty="0" err="1">
                <a:latin typeface="Open Sans" panose="020B0606030504020204" pitchFamily="34" charset="0"/>
                <a:ea typeface="Open Sans" panose="020B0606030504020204" pitchFamily="34" charset="0"/>
                <a:cs typeface="Open Sans" panose="020B0606030504020204" pitchFamily="34" charset="0"/>
              </a:rPr>
              <a:t>pompage</a:t>
            </a:r>
            <a:endParaRPr lang="en-US" sz="1800" dirty="0">
              <a:latin typeface="Open Sans" panose="020B0606030504020204" pitchFamily="34" charset="0"/>
              <a:ea typeface="Open Sans" panose="020B0606030504020204" pitchFamily="34" charset="0"/>
              <a:cs typeface="Open Sans" panose="020B0606030504020204" pitchFamily="34" charset="0"/>
            </a:endParaRPr>
          </a:p>
          <a:p>
            <a:r>
              <a:rPr lang="en-US" sz="1800" dirty="0">
                <a:latin typeface="Open Sans" panose="020B0606030504020204" pitchFamily="34" charset="0"/>
                <a:ea typeface="Open Sans" panose="020B0606030504020204" pitchFamily="34" charset="0"/>
                <a:cs typeface="Open Sans" panose="020B0606030504020204" pitchFamily="34" charset="0"/>
              </a:rPr>
              <a:t>Dans un </a:t>
            </a:r>
            <a:r>
              <a:rPr lang="en-US" sz="1800" dirty="0" err="1">
                <a:latin typeface="Open Sans" panose="020B0606030504020204" pitchFamily="34" charset="0"/>
                <a:ea typeface="Open Sans" panose="020B0606030504020204" pitchFamily="34" charset="0"/>
                <a:cs typeface="Open Sans" panose="020B0606030504020204" pitchFamily="34" charset="0"/>
              </a:rPr>
              <a:t>modèle</a:t>
            </a:r>
            <a:r>
              <a:rPr lang="en-US" sz="1800" dirty="0">
                <a:latin typeface="Open Sans" panose="020B0606030504020204" pitchFamily="34" charset="0"/>
                <a:ea typeface="Open Sans" panose="020B0606030504020204" pitchFamily="34" charset="0"/>
                <a:cs typeface="Open Sans" panose="020B0606030504020204" pitchFamily="34" charset="0"/>
              </a:rPr>
              <a:t> à un </a:t>
            </a:r>
            <a:r>
              <a:rPr lang="en-US" sz="1800" dirty="0" err="1">
                <a:latin typeface="Open Sans" panose="020B0606030504020204" pitchFamily="34" charset="0"/>
                <a:ea typeface="Open Sans" panose="020B0606030504020204" pitchFamily="34" charset="0"/>
                <a:cs typeface="Open Sans" panose="020B0606030504020204" pitchFamily="34" charset="0"/>
              </a:rPr>
              <a:t>nœud</a:t>
            </a:r>
            <a:r>
              <a:rPr lang="en-US" sz="1800" dirty="0">
                <a:latin typeface="Open Sans" panose="020B0606030504020204" pitchFamily="34" charset="0"/>
                <a:ea typeface="Open Sans" panose="020B0606030504020204" pitchFamily="34" charset="0"/>
                <a:cs typeface="Open Sans" panose="020B0606030504020204" pitchFamily="34" charset="0"/>
              </a:rPr>
              <a:t>:</a:t>
            </a:r>
          </a:p>
          <a:p>
            <a:pPr marL="457200" lvl="1"/>
            <a:r>
              <a:rPr lang="en-US" sz="1800" dirty="0" err="1">
                <a:latin typeface="Open Sans" panose="020B0606030504020204" pitchFamily="34" charset="0"/>
                <a:ea typeface="Open Sans" panose="020B0606030504020204" pitchFamily="34" charset="0"/>
                <a:cs typeface="Open Sans" panose="020B0606030504020204" pitchFamily="34" charset="0"/>
              </a:rPr>
              <a:t>Aucun</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dirty="0" err="1">
                <a:latin typeface="Open Sans" panose="020B0606030504020204" pitchFamily="34" charset="0"/>
                <a:ea typeface="Open Sans" panose="020B0606030504020204" pitchFamily="34" charset="0"/>
                <a:cs typeface="Open Sans" panose="020B0606030504020204" pitchFamily="34" charset="0"/>
              </a:rPr>
              <a:t>problème</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dirty="0" err="1">
                <a:latin typeface="Open Sans" panose="020B0606030504020204" pitchFamily="34" charset="0"/>
                <a:ea typeface="Open Sans" panose="020B0606030504020204" pitchFamily="34" charset="0"/>
                <a:cs typeface="Open Sans" panose="020B0606030504020204" pitchFamily="34" charset="0"/>
              </a:rPr>
              <a:t>d'adéquation</a:t>
            </a:r>
            <a:r>
              <a:rPr lang="en-US" sz="1800" dirty="0">
                <a:latin typeface="Open Sans" panose="020B0606030504020204" pitchFamily="34" charset="0"/>
                <a:ea typeface="Open Sans" panose="020B0606030504020204" pitchFamily="34" charset="0"/>
                <a:cs typeface="Open Sans" panose="020B0606030504020204" pitchFamily="34" charset="0"/>
              </a:rPr>
              <a:t> des </a:t>
            </a:r>
            <a:r>
              <a:rPr lang="en-US" sz="1800" dirty="0" err="1">
                <a:latin typeface="Open Sans" panose="020B0606030504020204" pitchFamily="34" charset="0"/>
                <a:ea typeface="Open Sans" panose="020B0606030504020204" pitchFamily="34" charset="0"/>
                <a:cs typeface="Open Sans" panose="020B0606030504020204" pitchFamily="34" charset="0"/>
              </a:rPr>
              <a:t>capacités</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dirty="0" err="1">
                <a:latin typeface="Open Sans" panose="020B0606030504020204" pitchFamily="34" charset="0"/>
                <a:ea typeface="Open Sans" panose="020B0606030504020204" pitchFamily="34" charset="0"/>
                <a:cs typeface="Open Sans" panose="020B0606030504020204" pitchFamily="34" charset="0"/>
              </a:rPr>
              <a:t>n'est</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dirty="0" err="1">
                <a:latin typeface="Open Sans" panose="020B0606030504020204" pitchFamily="34" charset="0"/>
                <a:ea typeface="Open Sans" panose="020B0606030504020204" pitchFamily="34" charset="0"/>
                <a:cs typeface="Open Sans" panose="020B0606030504020204" pitchFamily="34" charset="0"/>
              </a:rPr>
              <a:t>attendu</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dirty="0" err="1">
                <a:latin typeface="Open Sans" panose="020B0606030504020204" pitchFamily="34" charset="0"/>
                <a:ea typeface="Open Sans" panose="020B0606030504020204" pitchFamily="34" charset="0"/>
                <a:cs typeface="Open Sans" panose="020B0606030504020204" pitchFamily="34" charset="0"/>
              </a:rPr>
              <a:t>équilibre</a:t>
            </a:r>
            <a:r>
              <a:rPr lang="en-US" sz="1800" dirty="0">
                <a:latin typeface="Open Sans" panose="020B0606030504020204" pitchFamily="34" charset="0"/>
                <a:ea typeface="Open Sans" panose="020B0606030504020204" pitchFamily="34" charset="0"/>
                <a:cs typeface="Open Sans" panose="020B0606030504020204" pitchFamily="34" charset="0"/>
              </a:rPr>
              <a:t> des </a:t>
            </a:r>
            <a:r>
              <a:rPr lang="en-US" sz="1800" dirty="0" err="1">
                <a:latin typeface="Open Sans" panose="020B0606030504020204" pitchFamily="34" charset="0"/>
                <a:ea typeface="Open Sans" panose="020B0606030504020204" pitchFamily="34" charset="0"/>
                <a:cs typeface="Open Sans" panose="020B0606030504020204" pitchFamily="34" charset="0"/>
              </a:rPr>
              <a:t>capacités</a:t>
            </a:r>
            <a:r>
              <a:rPr lang="en-US" sz="1800" dirty="0">
                <a:latin typeface="Open Sans" panose="020B0606030504020204" pitchFamily="34" charset="0"/>
                <a:ea typeface="Open Sans" panose="020B0606030504020204" pitchFamily="34" charset="0"/>
                <a:cs typeface="Open Sans" panose="020B0606030504020204" pitchFamily="34" charset="0"/>
              </a:rPr>
              <a:t>).</a:t>
            </a:r>
          </a:p>
          <a:p>
            <a:pPr marL="457200" lvl="1"/>
            <a:r>
              <a:rPr lang="en-US" sz="1800" dirty="0" err="1">
                <a:latin typeface="Open Sans" panose="020B0606030504020204" pitchFamily="34" charset="0"/>
                <a:ea typeface="Open Sans" panose="020B0606030504020204" pitchFamily="34" charset="0"/>
                <a:cs typeface="Open Sans" panose="020B0606030504020204" pitchFamily="34" charset="0"/>
              </a:rPr>
              <a:t>Aucun</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dirty="0" err="1">
                <a:latin typeface="Open Sans" panose="020B0606030504020204" pitchFamily="34" charset="0"/>
                <a:ea typeface="Open Sans" panose="020B0606030504020204" pitchFamily="34" charset="0"/>
                <a:cs typeface="Open Sans" panose="020B0606030504020204" pitchFamily="34" charset="0"/>
              </a:rPr>
              <a:t>problème</a:t>
            </a:r>
            <a:r>
              <a:rPr lang="en-US" sz="1800" dirty="0">
                <a:latin typeface="Open Sans" panose="020B0606030504020204" pitchFamily="34" charset="0"/>
                <a:ea typeface="Open Sans" panose="020B0606030504020204" pitchFamily="34" charset="0"/>
                <a:cs typeface="Open Sans" panose="020B0606030504020204" pitchFamily="34" charset="0"/>
              </a:rPr>
              <a:t> de </a:t>
            </a:r>
            <a:r>
              <a:rPr lang="en-US" sz="1800" dirty="0" err="1">
                <a:latin typeface="Open Sans" panose="020B0606030504020204" pitchFamily="34" charset="0"/>
                <a:ea typeface="Open Sans" panose="020B0606030504020204" pitchFamily="34" charset="0"/>
                <a:cs typeface="Open Sans" panose="020B0606030504020204" pitchFamily="34" charset="0"/>
              </a:rPr>
              <a:t>capacité</a:t>
            </a:r>
            <a:r>
              <a:rPr lang="en-US" sz="1800" dirty="0">
                <a:latin typeface="Open Sans" panose="020B0606030504020204" pitchFamily="34" charset="0"/>
                <a:ea typeface="Open Sans" panose="020B0606030504020204" pitchFamily="34" charset="0"/>
                <a:cs typeface="Open Sans" panose="020B0606030504020204" pitchFamily="34" charset="0"/>
              </a:rPr>
              <a:t> de montée </a:t>
            </a:r>
            <a:r>
              <a:rPr lang="en-US" sz="1800" dirty="0" err="1">
                <a:latin typeface="Open Sans" panose="020B0606030504020204" pitchFamily="34" charset="0"/>
                <a:ea typeface="Open Sans" panose="020B0606030504020204" pitchFamily="34" charset="0"/>
                <a:cs typeface="Open Sans" panose="020B0606030504020204" pitchFamily="34" charset="0"/>
              </a:rPr>
              <a:t>en</a:t>
            </a:r>
            <a:r>
              <a:rPr lang="en-US" sz="1800" dirty="0">
                <a:latin typeface="Open Sans" panose="020B0606030504020204" pitchFamily="34" charset="0"/>
                <a:ea typeface="Open Sans" panose="020B0606030504020204" pitchFamily="34" charset="0"/>
                <a:cs typeface="Open Sans" panose="020B0606030504020204" pitchFamily="34" charset="0"/>
              </a:rPr>
              <a:t> puissance </a:t>
            </a:r>
            <a:r>
              <a:rPr lang="en-US" sz="1800" dirty="0" err="1">
                <a:latin typeface="Open Sans" panose="020B0606030504020204" pitchFamily="34" charset="0"/>
                <a:ea typeface="Open Sans" panose="020B0606030504020204" pitchFamily="34" charset="0"/>
                <a:cs typeface="Open Sans" panose="020B0606030504020204" pitchFamily="34" charset="0"/>
              </a:rPr>
              <a:t>n'est</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dirty="0" err="1">
                <a:latin typeface="Open Sans" panose="020B0606030504020204" pitchFamily="34" charset="0"/>
                <a:ea typeface="Open Sans" panose="020B0606030504020204" pitchFamily="34" charset="0"/>
                <a:cs typeface="Open Sans" panose="020B0606030504020204" pitchFamily="34" charset="0"/>
              </a:rPr>
              <a:t>attendu</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dirty="0" err="1">
                <a:latin typeface="Open Sans" panose="020B0606030504020204" pitchFamily="34" charset="0"/>
                <a:ea typeface="Open Sans" panose="020B0606030504020204" pitchFamily="34" charset="0"/>
                <a:cs typeface="Open Sans" panose="020B0606030504020204" pitchFamily="34" charset="0"/>
              </a:rPr>
              <a:t>réservoirs</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dirty="0" err="1">
                <a:latin typeface="Open Sans" panose="020B0606030504020204" pitchFamily="34" charset="0"/>
                <a:ea typeface="Open Sans" panose="020B0606030504020204" pitchFamily="34" charset="0"/>
                <a:cs typeface="Open Sans" panose="020B0606030504020204" pitchFamily="34" charset="0"/>
              </a:rPr>
              <a:t>hydroélectriques</a:t>
            </a:r>
            <a:r>
              <a:rPr lang="en-US" sz="1800" dirty="0">
                <a:latin typeface="Open Sans" panose="020B0606030504020204" pitchFamily="34" charset="0"/>
                <a:ea typeface="Open Sans" panose="020B0606030504020204" pitchFamily="34" charset="0"/>
                <a:cs typeface="Open Sans" panose="020B0606030504020204" pitchFamily="34" charset="0"/>
              </a:rPr>
              <a:t> et </a:t>
            </a:r>
            <a:r>
              <a:rPr lang="en-US" sz="1800" dirty="0" err="1">
                <a:latin typeface="Open Sans" panose="020B0606030504020204" pitchFamily="34" charset="0"/>
                <a:ea typeface="Open Sans" panose="020B0606030504020204" pitchFamily="34" charset="0"/>
                <a:cs typeface="Open Sans" panose="020B0606030504020204" pitchFamily="34" charset="0"/>
              </a:rPr>
              <a:t>centrales</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dirty="0" err="1">
                <a:latin typeface="Open Sans" panose="020B0606030504020204" pitchFamily="34" charset="0"/>
                <a:ea typeface="Open Sans" panose="020B0606030504020204" pitchFamily="34" charset="0"/>
                <a:cs typeface="Open Sans" panose="020B0606030504020204" pitchFamily="34" charset="0"/>
              </a:rPr>
              <a:t>thermiques</a:t>
            </a:r>
            <a:r>
              <a:rPr lang="en-US" sz="1800" dirty="0">
                <a:latin typeface="Open Sans" panose="020B0606030504020204" pitchFamily="34" charset="0"/>
                <a:ea typeface="Open Sans" panose="020B0606030504020204" pitchFamily="34" charset="0"/>
                <a:cs typeface="Open Sans" panose="020B0606030504020204" pitchFamily="34" charset="0"/>
              </a:rPr>
              <a:t> au </a:t>
            </a:r>
            <a:r>
              <a:rPr lang="en-US" sz="1800" dirty="0" err="1">
                <a:latin typeface="Open Sans" panose="020B0606030504020204" pitchFamily="34" charset="0"/>
                <a:ea typeface="Open Sans" panose="020B0606030504020204" pitchFamily="34" charset="0"/>
                <a:cs typeface="Open Sans" panose="020B0606030504020204" pitchFamily="34" charset="0"/>
              </a:rPr>
              <a:t>gaz</a:t>
            </a:r>
            <a:r>
              <a:rPr lang="en-US" sz="1800" dirty="0">
                <a:latin typeface="Open Sans" panose="020B0606030504020204" pitchFamily="34" charset="0"/>
                <a:ea typeface="Open Sans" panose="020B0606030504020204" pitchFamily="34" charset="0"/>
                <a:cs typeface="Open Sans" panose="020B0606030504020204" pitchFamily="34" charset="0"/>
              </a:rPr>
              <a:t> naturel).</a:t>
            </a:r>
          </a:p>
          <a:p>
            <a:pPr marL="457200" lvl="1"/>
            <a:r>
              <a:rPr lang="en-US" sz="1800" dirty="0" err="1">
                <a:latin typeface="Open Sans" panose="020B0606030504020204" pitchFamily="34" charset="0"/>
                <a:ea typeface="Open Sans" panose="020B0606030504020204" pitchFamily="34" charset="0"/>
                <a:cs typeface="Open Sans" panose="020B0606030504020204" pitchFamily="34" charset="0"/>
              </a:rPr>
              <a:t>Aucune</a:t>
            </a:r>
            <a:r>
              <a:rPr lang="en-US" sz="1800" dirty="0">
                <a:latin typeface="Open Sans" panose="020B0606030504020204" pitchFamily="34" charset="0"/>
                <a:ea typeface="Open Sans" panose="020B0606030504020204" pitchFamily="34" charset="0"/>
                <a:cs typeface="Open Sans" panose="020B0606030504020204" pitchFamily="34" charset="0"/>
              </a:rPr>
              <a:t> reduction des ÉRN </a:t>
            </a:r>
            <a:r>
              <a:rPr lang="en-US" sz="1800" dirty="0" err="1">
                <a:latin typeface="Open Sans" panose="020B0606030504020204" pitchFamily="34" charset="0"/>
                <a:ea typeface="Open Sans" panose="020B0606030504020204" pitchFamily="34" charset="0"/>
                <a:cs typeface="Open Sans" panose="020B0606030504020204" pitchFamily="34" charset="0"/>
              </a:rPr>
              <a:t>n'est</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dirty="0" err="1">
                <a:latin typeface="Open Sans" panose="020B0606030504020204" pitchFamily="34" charset="0"/>
                <a:ea typeface="Open Sans" panose="020B0606030504020204" pitchFamily="34" charset="0"/>
                <a:cs typeface="Open Sans" panose="020B0606030504020204" pitchFamily="34" charset="0"/>
              </a:rPr>
              <a:t>prévue</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dirty="0" err="1">
                <a:latin typeface="Open Sans" panose="020B0606030504020204" pitchFamily="34" charset="0"/>
                <a:ea typeface="Open Sans" panose="020B0606030504020204" pitchFamily="34" charset="0"/>
                <a:cs typeface="Open Sans" panose="020B0606030504020204" pitchFamily="34" charset="0"/>
              </a:rPr>
              <a:t>faible</a:t>
            </a:r>
            <a:r>
              <a:rPr lang="en-US" sz="1800" dirty="0">
                <a:latin typeface="Open Sans" panose="020B0606030504020204" pitchFamily="34" charset="0"/>
                <a:ea typeface="Open Sans" panose="020B0606030504020204" pitchFamily="34" charset="0"/>
                <a:cs typeface="Open Sans" panose="020B0606030504020204" pitchFamily="34" charset="0"/>
              </a:rPr>
              <a:t> part des ÉRV).</a:t>
            </a:r>
          </a:p>
          <a:p>
            <a:pPr marL="457200" lvl="1"/>
            <a:r>
              <a:rPr lang="en-US" sz="1800" dirty="0">
                <a:latin typeface="Open Sans" panose="020B0606030504020204" pitchFamily="34" charset="0"/>
                <a:ea typeface="Open Sans" panose="020B0606030504020204" pitchFamily="34" charset="0"/>
                <a:cs typeface="Open Sans" panose="020B0606030504020204" pitchFamily="34" charset="0"/>
              </a:rPr>
              <a:t>La </a:t>
            </a:r>
            <a:r>
              <a:rPr lang="en-US" sz="1800" dirty="0" err="1">
                <a:latin typeface="Open Sans" panose="020B0606030504020204" pitchFamily="34" charset="0"/>
                <a:ea typeface="Open Sans" panose="020B0606030504020204" pitchFamily="34" charset="0"/>
                <a:cs typeface="Open Sans" panose="020B0606030504020204" pitchFamily="34" charset="0"/>
              </a:rPr>
              <a:t>capacité</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dirty="0" err="1">
                <a:latin typeface="Open Sans" panose="020B0606030504020204" pitchFamily="34" charset="0"/>
                <a:ea typeface="Open Sans" panose="020B0606030504020204" pitchFamily="34" charset="0"/>
                <a:cs typeface="Open Sans" panose="020B0606030504020204" pitchFamily="34" charset="0"/>
              </a:rPr>
              <a:t>additionnelle</a:t>
            </a:r>
            <a:r>
              <a:rPr lang="en-US" sz="1800" dirty="0">
                <a:latin typeface="Open Sans" panose="020B0606030504020204" pitchFamily="34" charset="0"/>
                <a:ea typeface="Open Sans" panose="020B0606030504020204" pitchFamily="34" charset="0"/>
                <a:cs typeface="Open Sans" panose="020B0606030504020204" pitchFamily="34" charset="0"/>
              </a:rPr>
              <a:t> des ÉRV </a:t>
            </a:r>
            <a:r>
              <a:rPr lang="en-US" sz="1800" dirty="0" err="1">
                <a:latin typeface="Open Sans" panose="020B0606030504020204" pitchFamily="34" charset="0"/>
                <a:ea typeface="Open Sans" panose="020B0606030504020204" pitchFamily="34" charset="0"/>
                <a:cs typeface="Open Sans" panose="020B0606030504020204" pitchFamily="34" charset="0"/>
              </a:rPr>
              <a:t>pourrait-elle</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dirty="0" err="1">
                <a:latin typeface="Open Sans" panose="020B0606030504020204" pitchFamily="34" charset="0"/>
                <a:ea typeface="Open Sans" panose="020B0606030504020204" pitchFamily="34" charset="0"/>
                <a:cs typeface="Open Sans" panose="020B0606030504020204" pitchFamily="34" charset="0"/>
              </a:rPr>
              <a:t>être</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dirty="0" err="1">
                <a:latin typeface="Open Sans" panose="020B0606030504020204" pitchFamily="34" charset="0"/>
                <a:ea typeface="Open Sans" panose="020B0606030504020204" pitchFamily="34" charset="0"/>
                <a:cs typeface="Open Sans" panose="020B0606030504020204" pitchFamily="34" charset="0"/>
              </a:rPr>
              <a:t>moins</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dirty="0" err="1">
                <a:latin typeface="Open Sans" panose="020B0606030504020204" pitchFamily="34" charset="0"/>
                <a:ea typeface="Open Sans" panose="020B0606030504020204" pitchFamily="34" charset="0"/>
                <a:cs typeface="Open Sans" panose="020B0606030504020204" pitchFamily="34" charset="0"/>
              </a:rPr>
              <a:t>dispendieuse</a:t>
            </a:r>
            <a:r>
              <a:rPr lang="en-US" sz="1800" dirty="0">
                <a:latin typeface="Open Sans" panose="020B0606030504020204" pitchFamily="34" charset="0"/>
                <a:ea typeface="Open Sans" panose="020B0606030504020204" pitchFamily="34" charset="0"/>
                <a:cs typeface="Open Sans" panose="020B0606030504020204" pitchFamily="34" charset="0"/>
              </a:rPr>
              <a:t> que la production </a:t>
            </a:r>
            <a:r>
              <a:rPr lang="en-US" sz="1800" dirty="0" err="1">
                <a:latin typeface="Open Sans" panose="020B0606030504020204" pitchFamily="34" charset="0"/>
                <a:ea typeface="Open Sans" panose="020B0606030504020204" pitchFamily="34" charset="0"/>
                <a:cs typeface="Open Sans" panose="020B0606030504020204" pitchFamily="34" charset="0"/>
              </a:rPr>
              <a:t>d'électricité</a:t>
            </a:r>
            <a:r>
              <a:rPr lang="en-US" sz="1800" dirty="0">
                <a:latin typeface="Open Sans" panose="020B0606030504020204" pitchFamily="34" charset="0"/>
                <a:ea typeface="Open Sans" panose="020B0606030504020204" pitchFamily="34" charset="0"/>
                <a:cs typeface="Open Sans" panose="020B0606030504020204" pitchFamily="34" charset="0"/>
              </a:rPr>
              <a:t> à </a:t>
            </a:r>
            <a:r>
              <a:rPr lang="en-US" sz="1800" dirty="0" err="1">
                <a:latin typeface="Open Sans" panose="020B0606030504020204" pitchFamily="34" charset="0"/>
                <a:ea typeface="Open Sans" panose="020B0606030504020204" pitchFamily="34" charset="0"/>
                <a:cs typeface="Open Sans" panose="020B0606030504020204" pitchFamily="34" charset="0"/>
              </a:rPr>
              <a:t>partir</a:t>
            </a:r>
            <a:r>
              <a:rPr lang="en-US" sz="1800" dirty="0">
                <a:latin typeface="Open Sans" panose="020B0606030504020204" pitchFamily="34" charset="0"/>
                <a:ea typeface="Open Sans" panose="020B0606030504020204" pitchFamily="34" charset="0"/>
                <a:cs typeface="Open Sans" panose="020B0606030504020204" pitchFamily="34" charset="0"/>
              </a:rPr>
              <a:t> de combustibles </a:t>
            </a:r>
            <a:r>
              <a:rPr lang="en-US" sz="1800" dirty="0" err="1">
                <a:latin typeface="Open Sans" panose="020B0606030504020204" pitchFamily="34" charset="0"/>
                <a:ea typeface="Open Sans" panose="020B0606030504020204" pitchFamily="34" charset="0"/>
                <a:cs typeface="Open Sans" panose="020B0606030504020204" pitchFamily="34" charset="0"/>
              </a:rPr>
              <a:t>fossiles</a:t>
            </a:r>
            <a:r>
              <a:rPr lang="en-US" sz="1800" dirty="0">
                <a:latin typeface="Open Sans" panose="020B0606030504020204" pitchFamily="34" charset="0"/>
                <a:ea typeface="Open Sans" panose="020B0606030504020204" pitchFamily="34" charset="0"/>
                <a:cs typeface="Open Sans" panose="020B0606030504020204" pitchFamily="34" charset="0"/>
              </a:rPr>
              <a:t> ?</a:t>
            </a:r>
          </a:p>
        </p:txBody>
      </p:sp>
      <p:pic>
        <p:nvPicPr>
          <p:cNvPr id="10" name="Picture 9" descr="Chart, box and whisker chart&#10;&#10;Description automatically generated">
            <a:extLst>
              <a:ext uri="{FF2B5EF4-FFF2-40B4-BE49-F238E27FC236}">
                <a16:creationId xmlns:a16="http://schemas.microsoft.com/office/drawing/2014/main" id="{9C6673A5-05C1-2E4B-99E1-DF388C4BFC32}"/>
              </a:ext>
            </a:extLst>
          </p:cNvPr>
          <p:cNvPicPr>
            <a:picLocks noChangeAspect="1"/>
          </p:cNvPicPr>
          <p:nvPr/>
        </p:nvPicPr>
        <p:blipFill>
          <a:blip r:embed="rId4"/>
          <a:stretch>
            <a:fillRect/>
          </a:stretch>
        </p:blipFill>
        <p:spPr>
          <a:xfrm>
            <a:off x="7958547" y="2274849"/>
            <a:ext cx="3723184" cy="2472756"/>
          </a:xfrm>
          <a:prstGeom prst="rect">
            <a:avLst/>
          </a:prstGeom>
        </p:spPr>
      </p:pic>
      <p:sp>
        <p:nvSpPr>
          <p:cNvPr id="11" name="TextBox 10">
            <a:extLst>
              <a:ext uri="{FF2B5EF4-FFF2-40B4-BE49-F238E27FC236}">
                <a16:creationId xmlns:a16="http://schemas.microsoft.com/office/drawing/2014/main" id="{E2454EA8-772E-CB40-A139-FBE0F332F4D0}"/>
              </a:ext>
            </a:extLst>
          </p:cNvPr>
          <p:cNvSpPr txBox="1"/>
          <p:nvPr/>
        </p:nvSpPr>
        <p:spPr>
          <a:xfrm>
            <a:off x="7962677" y="4671893"/>
            <a:ext cx="3719054" cy="523220"/>
          </a:xfrm>
          <a:prstGeom prst="rect">
            <a:avLst/>
          </a:prstGeom>
          <a:noFill/>
        </p:spPr>
        <p:txBody>
          <a:bodyPr wrap="square" lIns="91440" tIns="45720" rIns="91440" bIns="45720" rtlCol="0" anchor="t">
            <a:spAutoFit/>
          </a:bodyPr>
          <a:lstStyle/>
          <a:p>
            <a:pPr algn="ctr"/>
            <a:r>
              <a:rPr lang="en-US" sz="1400" dirty="0" err="1"/>
              <a:t>Évolution</a:t>
            </a:r>
            <a:r>
              <a:rPr lang="en-US" sz="1400" dirty="0"/>
              <a:t> </a:t>
            </a:r>
            <a:r>
              <a:rPr lang="en-US" sz="1400" dirty="0" err="1"/>
              <a:t>prévue</a:t>
            </a:r>
            <a:r>
              <a:rPr lang="en-US" sz="1400" dirty="0"/>
              <a:t> de la </a:t>
            </a:r>
            <a:r>
              <a:rPr lang="en-US" sz="1400" dirty="0" err="1"/>
              <a:t>capacité</a:t>
            </a:r>
            <a:r>
              <a:rPr lang="en-US" sz="1400" dirty="0"/>
              <a:t> de production de la </a:t>
            </a:r>
            <a:r>
              <a:rPr lang="en-US" sz="1400" dirty="0" err="1"/>
              <a:t>Thaïlande</a:t>
            </a:r>
            <a:r>
              <a:rPr lang="en-US" sz="1400" dirty="0"/>
              <a:t>, 2015-2036, (IRENA, 2019) [4]</a:t>
            </a:r>
          </a:p>
        </p:txBody>
      </p:sp>
    </p:spTree>
    <p:extLst>
      <p:ext uri="{BB962C8B-B14F-4D97-AF65-F5344CB8AC3E}">
        <p14:creationId xmlns:p14="http://schemas.microsoft.com/office/powerpoint/2010/main" val="3278782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1E5CB060-C008-4424-93CC-4448E5F712D1}"/>
              </a:ext>
            </a:extLst>
          </p:cNvPr>
          <p:cNvSpPr/>
          <p:nvPr/>
        </p:nvSpPr>
        <p:spPr>
          <a:xfrm>
            <a:off x="1038379" y="788470"/>
            <a:ext cx="8150225"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15.1.4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Leçons</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tirées</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des pratiques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opérationnelles</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3" name="Title 10">
            <a:extLst>
              <a:ext uri="{FF2B5EF4-FFF2-40B4-BE49-F238E27FC236}">
                <a16:creationId xmlns:a16="http://schemas.microsoft.com/office/drawing/2014/main" id="{905F26A7-57A9-43C0-BACC-67C40AECCE2B}"/>
              </a:ext>
            </a:extLst>
          </p:cNvPr>
          <p:cNvSpPr txBox="1">
            <a:spLocks/>
          </p:cNvSpPr>
          <p:nvPr/>
        </p:nvSpPr>
        <p:spPr>
          <a:xfrm>
            <a:off x="887215" y="116484"/>
            <a:ext cx="7651304" cy="629162"/>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15.1 </a:t>
            </a:r>
            <a:r>
              <a:rPr lang="en-GB" sz="4400" dirty="0" err="1">
                <a:latin typeface="Open Sans"/>
                <a:ea typeface="Open Sans" panose="020B0606030504020204" pitchFamily="34" charset="0"/>
                <a:cs typeface="Open Sans" panose="020B0606030504020204" pitchFamily="34" charset="0"/>
                <a:sym typeface="Bodoni SvtyTwo ITC TT-Book"/>
              </a:rPr>
              <a:t>Exemple</a:t>
            </a:r>
            <a:r>
              <a:rPr lang="en-GB" sz="4400" dirty="0">
                <a:latin typeface="Open Sans"/>
                <a:ea typeface="Open Sans" panose="020B0606030504020204" pitchFamily="34" charset="0"/>
                <a:cs typeface="Open Sans" panose="020B0606030504020204" pitchFamily="34" charset="0"/>
                <a:sym typeface="Bodoni SvtyTwo ITC TT-Book"/>
              </a:rPr>
              <a:t> </a:t>
            </a:r>
            <a:r>
              <a:rPr lang="en-GB" sz="4400" dirty="0" err="1">
                <a:latin typeface="Open Sans"/>
                <a:ea typeface="Open Sans" panose="020B0606030504020204" pitchFamily="34" charset="0"/>
                <a:cs typeface="Open Sans" panose="020B0606030504020204" pitchFamily="34" charset="0"/>
                <a:sym typeface="Bodoni SvtyTwo ITC TT-Book"/>
              </a:rPr>
              <a:t>d'étude</a:t>
            </a:r>
            <a:r>
              <a:rPr lang="en-GB" sz="4400" dirty="0">
                <a:latin typeface="Open Sans"/>
                <a:ea typeface="Open Sans" panose="020B0606030504020204" pitchFamily="34" charset="0"/>
                <a:cs typeface="Open Sans" panose="020B0606030504020204" pitchFamily="34" charset="0"/>
                <a:sym typeface="Bodoni SvtyTwo ITC TT-Book"/>
              </a:rPr>
              <a:t> de </a:t>
            </a:r>
            <a:r>
              <a:rPr lang="en-GB" sz="4400" dirty="0" err="1">
                <a:latin typeface="Open Sans"/>
                <a:ea typeface="Open Sans" panose="020B0606030504020204" pitchFamily="34" charset="0"/>
                <a:cs typeface="Open Sans" panose="020B0606030504020204" pitchFamily="34" charset="0"/>
                <a:sym typeface="Bodoni SvtyTwo ITC TT-Book"/>
              </a:rPr>
              <a:t>cas</a:t>
            </a:r>
            <a:endParaRPr lang="en-GB" sz="4400" dirty="0">
              <a:latin typeface="Open Sans"/>
              <a:ea typeface="Open Sans" panose="020B0606030504020204" pitchFamily="34" charset="0"/>
              <a:cs typeface="Open Sans" panose="020B0606030504020204" pitchFamily="34" charset="0"/>
              <a:sym typeface="Bodoni SvtyTwo ITC TT-Book"/>
            </a:endParaRPr>
          </a:p>
        </p:txBody>
      </p:sp>
      <p:sp>
        <p:nvSpPr>
          <p:cNvPr id="9" name="Content Placeholder 8">
            <a:extLst>
              <a:ext uri="{FF2B5EF4-FFF2-40B4-BE49-F238E27FC236}">
                <a16:creationId xmlns:a16="http://schemas.microsoft.com/office/drawing/2014/main" id="{609EB1F4-BA9E-D946-B50C-FCF6DA64BE67}"/>
              </a:ext>
            </a:extLst>
          </p:cNvPr>
          <p:cNvSpPr>
            <a:spLocks noGrp="1"/>
          </p:cNvSpPr>
          <p:nvPr>
            <p:ph idx="1"/>
          </p:nvPr>
        </p:nvSpPr>
        <p:spPr>
          <a:xfrm>
            <a:off x="838200" y="1491439"/>
            <a:ext cx="10515600" cy="4349144"/>
          </a:xfrm>
        </p:spPr>
        <p:txBody>
          <a:bodyPr vert="horz" lIns="91440" tIns="45720" rIns="91440" bIns="45720" rtlCol="0" anchor="t">
            <a:normAutofit fontScale="92500" lnSpcReduction="10000"/>
          </a:bodyPr>
          <a:lstStyle/>
          <a:p>
            <a:pPr marL="457200" indent="-457200">
              <a:buFont typeface="+mj-lt"/>
              <a:buAutoNum type="arabicPeriod"/>
            </a:pPr>
            <a:r>
              <a:rPr lang="en-US" sz="2000" dirty="0">
                <a:latin typeface="Open Sans" panose="020B0606030504020204" pitchFamily="34" charset="0"/>
                <a:ea typeface="Open Sans" panose="020B0606030504020204" pitchFamily="34" charset="0"/>
                <a:cs typeface="Open Sans" panose="020B0606030504020204" pitchFamily="34" charset="0"/>
              </a:rPr>
              <a:t>En Thaïlande, la demande d'électricité atteint son maximum après le coucher du soleil.</a:t>
            </a:r>
          </a:p>
          <a:p>
            <a:pPr marL="914400" lvl="1" indent="-457200">
              <a:buFont typeface="+mj-lt"/>
              <a:buAutoNum type="arabicPeriod"/>
            </a:pPr>
            <a:r>
              <a:rPr lang="en-US" sz="2000" dirty="0">
                <a:latin typeface="Open Sans" panose="020B0606030504020204" pitchFamily="34" charset="0"/>
                <a:ea typeface="Open Sans" panose="020B0606030504020204" pitchFamily="34" charset="0"/>
                <a:cs typeface="Open Sans" panose="020B0606030504020204" pitchFamily="34" charset="0"/>
              </a:rPr>
              <a:t>L'énergie solaire photovoltaïque ne peut pas contribuer directement à la production d'électricité en période de pointe.</a:t>
            </a:r>
          </a:p>
          <a:p>
            <a:pPr marL="914400" lvl="1" indent="-457200">
              <a:buFont typeface="+mj-lt"/>
              <a:buAutoNum type="arabicPeriod"/>
            </a:pPr>
            <a:r>
              <a:rPr lang="en-US" sz="2000" dirty="0">
                <a:latin typeface="Open Sans" panose="020B0606030504020204" pitchFamily="34" charset="0"/>
                <a:ea typeface="Open Sans" panose="020B0606030504020204" pitchFamily="34" charset="0"/>
                <a:cs typeface="Open Sans" panose="020B0606030504020204" pitchFamily="34" charset="0"/>
              </a:rPr>
              <a:t>Le stockage est nécessaire → la Thaïlande a décidé d'investir dans </a:t>
            </a:r>
            <a:r>
              <a:rPr lang="en-US" sz="2000" dirty="0" err="1">
                <a:latin typeface="Open Sans" panose="020B0606030504020204" pitchFamily="34" charset="0"/>
                <a:ea typeface="Open Sans" panose="020B0606030504020204" pitchFamily="34" charset="0"/>
                <a:cs typeface="Open Sans" panose="020B0606030504020204" pitchFamily="34" charset="0"/>
              </a:rPr>
              <a:t>l'hydroélectricité</a:t>
            </a:r>
            <a:r>
              <a:rPr lang="en-US" sz="2000" dirty="0">
                <a:latin typeface="Open Sans" panose="020B0606030504020204" pitchFamily="34" charset="0"/>
                <a:ea typeface="Open Sans" panose="020B0606030504020204" pitchFamily="34" charset="0"/>
                <a:cs typeface="Open Sans" panose="020B0606030504020204" pitchFamily="34" charset="0"/>
              </a:rPr>
              <a:t> (reservoirs et </a:t>
            </a:r>
            <a:r>
              <a:rPr lang="en-US" sz="2000" dirty="0" err="1">
                <a:latin typeface="Open Sans" panose="020B0606030504020204" pitchFamily="34" charset="0"/>
                <a:ea typeface="Open Sans" panose="020B0606030504020204" pitchFamily="34" charset="0"/>
                <a:cs typeface="Open Sans" panose="020B0606030504020204" pitchFamily="34" charset="0"/>
              </a:rPr>
              <a:t>pompage</a:t>
            </a:r>
            <a:r>
              <a:rPr lang="en-US" sz="2000" dirty="0">
                <a:latin typeface="Open Sans" panose="020B0606030504020204" pitchFamily="34" charset="0"/>
                <a:ea typeface="Open Sans" panose="020B0606030504020204" pitchFamily="34" charset="0"/>
                <a:cs typeface="Open Sans" panose="020B0606030504020204" pitchFamily="34" charset="0"/>
              </a:rPr>
              <a:t>).</a:t>
            </a:r>
          </a:p>
          <a:p>
            <a:pPr marL="457200" indent="-457200">
              <a:buFont typeface="+mj-lt"/>
              <a:buAutoNum type="arabicPeriod"/>
            </a:pPr>
            <a:r>
              <a:rPr lang="en-US" sz="2000" dirty="0">
                <a:latin typeface="Open Sans" panose="020B0606030504020204" pitchFamily="34" charset="0"/>
                <a:ea typeface="Open Sans" panose="020B0606030504020204" pitchFamily="34" charset="0"/>
                <a:cs typeface="Open Sans" panose="020B0606030504020204" pitchFamily="34" charset="0"/>
              </a:rPr>
              <a:t>L'écart entre les apports d'eau d'une </a:t>
            </a:r>
            <a:r>
              <a:rPr lang="en-US" sz="2000" dirty="0" err="1">
                <a:latin typeface="Open Sans" panose="020B0606030504020204" pitchFamily="34" charset="0"/>
                <a:ea typeface="Open Sans" panose="020B0606030504020204" pitchFamily="34" charset="0"/>
                <a:cs typeface="Open Sans" panose="020B0606030504020204" pitchFamily="34" charset="0"/>
              </a:rPr>
              <a:t>année</a:t>
            </a:r>
            <a:r>
              <a:rPr lang="en-US" sz="2000" dirty="0">
                <a:latin typeface="Open Sans" panose="020B0606030504020204" pitchFamily="34" charset="0"/>
                <a:ea typeface="Open Sans" panose="020B0606030504020204" pitchFamily="34" charset="0"/>
                <a:cs typeface="Open Sans" panose="020B0606030504020204" pitchFamily="34" charset="0"/>
              </a:rPr>
              <a:t> à l'autre peut poser des problèmes.</a:t>
            </a:r>
          </a:p>
          <a:p>
            <a:pPr marL="914400" lvl="1" indent="-457200">
              <a:buFont typeface="+mj-lt"/>
              <a:buAutoNum type="arabicPeriod"/>
            </a:pPr>
            <a:r>
              <a:rPr lang="en-US" sz="2000" dirty="0">
                <a:latin typeface="Open Sans" panose="020B0606030504020204" pitchFamily="34" charset="0"/>
                <a:ea typeface="Open Sans" panose="020B0606030504020204" pitchFamily="34" charset="0"/>
                <a:cs typeface="Open Sans" panose="020B0606030504020204" pitchFamily="34" charset="0"/>
              </a:rPr>
              <a:t>Les variations entre les années ne sont pas </a:t>
            </a:r>
            <a:r>
              <a:rPr lang="en-US" sz="2000" dirty="0" err="1">
                <a:latin typeface="Open Sans" panose="020B0606030504020204" pitchFamily="34" charset="0"/>
                <a:ea typeface="Open Sans" panose="020B0606030504020204" pitchFamily="34" charset="0"/>
                <a:cs typeface="Open Sans" panose="020B0606030504020204" pitchFamily="34" charset="0"/>
              </a:rPr>
              <a:t>exceptionnellement</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importantes</a:t>
            </a:r>
            <a:r>
              <a:rPr lang="en-US" sz="2000" dirty="0">
                <a:latin typeface="Open Sans" panose="020B0606030504020204" pitchFamily="34" charset="0"/>
                <a:ea typeface="Open Sans" panose="020B0606030504020204" pitchFamily="34" charset="0"/>
                <a:cs typeface="Open Sans" panose="020B0606030504020204" pitchFamily="34" charset="0"/>
              </a:rPr>
              <a:t> mais les années sèches doivent être simulées.</a:t>
            </a:r>
          </a:p>
          <a:p>
            <a:pPr marL="457200" indent="-457200">
              <a:buFont typeface="+mj-lt"/>
              <a:buAutoNum type="arabicPeriod"/>
            </a:pPr>
            <a:r>
              <a:rPr lang="en-US" sz="2000" dirty="0">
                <a:latin typeface="Open Sans"/>
                <a:ea typeface="Open Sans" panose="020B0606030504020204" pitchFamily="34" charset="0"/>
                <a:cs typeface="Open Sans" panose="020B0606030504020204" pitchFamily="34" charset="0"/>
              </a:rPr>
              <a:t>La dispersion </a:t>
            </a:r>
            <a:r>
              <a:rPr lang="en-US" sz="2000" dirty="0" err="1">
                <a:latin typeface="Open Sans"/>
                <a:ea typeface="Open Sans" panose="020B0606030504020204" pitchFamily="34" charset="0"/>
                <a:cs typeface="Open Sans" panose="020B0606030504020204" pitchFamily="34" charset="0"/>
              </a:rPr>
              <a:t>géographique</a:t>
            </a:r>
            <a:r>
              <a:rPr lang="en-US" sz="2000" dirty="0">
                <a:latin typeface="Open Sans"/>
                <a:ea typeface="Open Sans" panose="020B0606030504020204" pitchFamily="34" charset="0"/>
                <a:cs typeface="Open Sans" panose="020B0606030504020204" pitchFamily="34" charset="0"/>
              </a:rPr>
              <a:t> des ÉRV ne peut pas être </a:t>
            </a:r>
            <a:r>
              <a:rPr lang="en-US" sz="2000" dirty="0" err="1">
                <a:latin typeface="Open Sans"/>
                <a:ea typeface="Open Sans" panose="020B0606030504020204" pitchFamily="34" charset="0"/>
                <a:cs typeface="Open Sans" panose="020B0606030504020204" pitchFamily="34" charset="0"/>
              </a:rPr>
              <a:t>analysée</a:t>
            </a:r>
            <a:r>
              <a:rPr lang="en-US" sz="2000" dirty="0">
                <a:latin typeface="Open Sans"/>
                <a:ea typeface="Open Sans" panose="020B0606030504020204" pitchFamily="34" charset="0"/>
                <a:cs typeface="Open Sans" panose="020B0606030504020204" pitchFamily="34" charset="0"/>
              </a:rPr>
              <a:t> avec un modèle à un seul nœud.</a:t>
            </a:r>
          </a:p>
          <a:p>
            <a:pPr marL="457200" indent="-457200">
              <a:buFont typeface="+mj-lt"/>
              <a:buAutoNum type="arabicPeriod"/>
            </a:pPr>
            <a:r>
              <a:rPr lang="en-US" sz="2000" dirty="0">
                <a:latin typeface="Open Sans"/>
                <a:ea typeface="Open Sans" panose="020B0606030504020204" pitchFamily="34" charset="0"/>
                <a:cs typeface="Open Sans" panose="020B0606030504020204" pitchFamily="34" charset="0"/>
              </a:rPr>
              <a:t>La </a:t>
            </a:r>
            <a:r>
              <a:rPr lang="en-US" sz="2000" dirty="0" err="1">
                <a:latin typeface="Open Sans"/>
                <a:ea typeface="Open Sans" panose="020B0606030504020204" pitchFamily="34" charset="0"/>
                <a:cs typeface="Open Sans" panose="020B0606030504020204" pitchFamily="34" charset="0"/>
              </a:rPr>
              <a:t>résistance</a:t>
            </a:r>
            <a:r>
              <a:rPr lang="en-US" sz="2000" dirty="0">
                <a:latin typeface="Open Sans"/>
                <a:ea typeface="Open Sans" panose="020B0606030504020204" pitchFamily="34" charset="0"/>
                <a:cs typeface="Open Sans" panose="020B0606030504020204" pitchFamily="34" charset="0"/>
              </a:rPr>
              <a:t> du </a:t>
            </a:r>
            <a:r>
              <a:rPr lang="en-US" sz="2000" dirty="0" err="1">
                <a:latin typeface="Open Sans"/>
                <a:ea typeface="Open Sans" panose="020B0606030504020204" pitchFamily="34" charset="0"/>
                <a:cs typeface="Open Sans" panose="020B0606030504020204" pitchFamily="34" charset="0"/>
              </a:rPr>
              <a:t>réseau</a:t>
            </a:r>
            <a:r>
              <a:rPr lang="en-US" sz="2000" dirty="0">
                <a:latin typeface="Open Sans"/>
                <a:ea typeface="Open Sans" panose="020B0606030504020204" pitchFamily="34" charset="0"/>
                <a:cs typeface="Open Sans" panose="020B0606030504020204" pitchFamily="34" charset="0"/>
              </a:rPr>
              <a:t> interne ne peut pas être </a:t>
            </a:r>
            <a:r>
              <a:rPr lang="en-US" sz="2000" dirty="0" err="1">
                <a:latin typeface="Open Sans"/>
                <a:ea typeface="Open Sans" panose="020B0606030504020204" pitchFamily="34" charset="0"/>
                <a:cs typeface="Open Sans" panose="020B0606030504020204" pitchFamily="34" charset="0"/>
              </a:rPr>
              <a:t>analysée</a:t>
            </a:r>
            <a:r>
              <a:rPr lang="en-US" sz="2000" dirty="0">
                <a:latin typeface="Open Sans"/>
                <a:ea typeface="Open Sans" panose="020B0606030504020204" pitchFamily="34" charset="0"/>
                <a:cs typeface="Open Sans" panose="020B0606030504020204" pitchFamily="34" charset="0"/>
              </a:rPr>
              <a:t> avec un modèle à un seul nœud.</a:t>
            </a:r>
          </a:p>
          <a:p>
            <a:pPr marL="457200" indent="-457200">
              <a:buFont typeface="+mj-lt"/>
              <a:buAutoNum type="arabicPeriod"/>
            </a:pPr>
            <a:r>
              <a:rPr lang="en-US" sz="2000" dirty="0">
                <a:latin typeface="Open Sans" panose="020B0606030504020204" pitchFamily="34" charset="0"/>
                <a:ea typeface="Open Sans" panose="020B0606030504020204" pitchFamily="34" charset="0"/>
                <a:cs typeface="Open Sans" panose="020B0606030504020204" pitchFamily="34" charset="0"/>
              </a:rPr>
              <a:t>La Thaïlande dispose de données par intervalles de 30 minutes et le modèle a été construit avec des tranches de temps de 30 minutes afin d'accorder une attention supplémentaire aux taux de montée </a:t>
            </a:r>
            <a:r>
              <a:rPr lang="en-US" sz="2000" dirty="0" err="1">
                <a:latin typeface="Open Sans" panose="020B0606030504020204" pitchFamily="34" charset="0"/>
                <a:ea typeface="Open Sans" panose="020B0606030504020204" pitchFamily="34" charset="0"/>
                <a:cs typeface="Open Sans" panose="020B0606030504020204" pitchFamily="34" charset="0"/>
              </a:rPr>
              <a:t>en</a:t>
            </a:r>
            <a:r>
              <a:rPr lang="en-US" sz="2000" dirty="0">
                <a:latin typeface="Open Sans" panose="020B0606030504020204" pitchFamily="34" charset="0"/>
                <a:ea typeface="Open Sans" panose="020B0606030504020204" pitchFamily="34" charset="0"/>
                <a:cs typeface="Open Sans" panose="020B0606030504020204" pitchFamily="34" charset="0"/>
              </a:rPr>
              <a:t> puissance.</a:t>
            </a:r>
          </a:p>
        </p:txBody>
      </p:sp>
    </p:spTree>
    <p:extLst>
      <p:ext uri="{BB962C8B-B14F-4D97-AF65-F5344CB8AC3E}">
        <p14:creationId xmlns:p14="http://schemas.microsoft.com/office/powerpoint/2010/main" val="986106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0D518822-2540-4C37-94DC-7D4210115BF3}"/>
              </a:ext>
            </a:extLst>
          </p:cNvPr>
          <p:cNvSpPr/>
          <p:nvPr/>
        </p:nvSpPr>
        <p:spPr>
          <a:xfrm>
            <a:off x="962926" y="1411390"/>
            <a:ext cx="7959754"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15.1.5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Évaluation</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du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potentiel</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des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facilitateurs</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de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flexibilité</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3" name="Title 10">
            <a:extLst>
              <a:ext uri="{FF2B5EF4-FFF2-40B4-BE49-F238E27FC236}">
                <a16:creationId xmlns:a16="http://schemas.microsoft.com/office/drawing/2014/main" id="{FD9CC5E6-5840-4009-A306-5BDF4F5E348F}"/>
              </a:ext>
            </a:extLst>
          </p:cNvPr>
          <p:cNvSpPr txBox="1">
            <a:spLocks/>
          </p:cNvSpPr>
          <p:nvPr/>
        </p:nvSpPr>
        <p:spPr>
          <a:xfrm>
            <a:off x="887215" y="550331"/>
            <a:ext cx="7651304" cy="8306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15.1 </a:t>
            </a:r>
            <a:r>
              <a:rPr lang="en-GB" sz="4400" dirty="0" err="1">
                <a:latin typeface="Open Sans"/>
                <a:ea typeface="Open Sans" panose="020B0606030504020204" pitchFamily="34" charset="0"/>
                <a:cs typeface="Open Sans" panose="020B0606030504020204" pitchFamily="34" charset="0"/>
                <a:sym typeface="Bodoni SvtyTwo ITC TT-Book"/>
              </a:rPr>
              <a:t>Exemple</a:t>
            </a:r>
            <a:r>
              <a:rPr lang="en-GB" sz="4400" dirty="0">
                <a:latin typeface="Open Sans"/>
                <a:ea typeface="Open Sans" panose="020B0606030504020204" pitchFamily="34" charset="0"/>
                <a:cs typeface="Open Sans" panose="020B0606030504020204" pitchFamily="34" charset="0"/>
                <a:sym typeface="Bodoni SvtyTwo ITC TT-Book"/>
              </a:rPr>
              <a:t> </a:t>
            </a:r>
            <a:r>
              <a:rPr lang="en-GB" sz="4400" dirty="0" err="1">
                <a:latin typeface="Open Sans"/>
                <a:ea typeface="Open Sans" panose="020B0606030504020204" pitchFamily="34" charset="0"/>
                <a:cs typeface="Open Sans" panose="020B0606030504020204" pitchFamily="34" charset="0"/>
                <a:sym typeface="Bodoni SvtyTwo ITC TT-Book"/>
              </a:rPr>
              <a:t>d'étude</a:t>
            </a:r>
            <a:r>
              <a:rPr lang="en-GB" sz="4400" dirty="0">
                <a:latin typeface="Open Sans"/>
                <a:ea typeface="Open Sans" panose="020B0606030504020204" pitchFamily="34" charset="0"/>
                <a:cs typeface="Open Sans" panose="020B0606030504020204" pitchFamily="34" charset="0"/>
                <a:sym typeface="Bodoni SvtyTwo ITC TT-Book"/>
              </a:rPr>
              <a:t> de </a:t>
            </a:r>
            <a:r>
              <a:rPr lang="en-GB" sz="4400" dirty="0" err="1">
                <a:latin typeface="Open Sans"/>
                <a:ea typeface="Open Sans" panose="020B0606030504020204" pitchFamily="34" charset="0"/>
                <a:cs typeface="Open Sans" panose="020B0606030504020204" pitchFamily="34" charset="0"/>
                <a:sym typeface="Bodoni SvtyTwo ITC TT-Book"/>
              </a:rPr>
              <a:t>cas</a:t>
            </a:r>
            <a:endParaRPr lang="en-GB" sz="4400" dirty="0">
              <a:latin typeface="Open Sans"/>
              <a:ea typeface="Open Sans" panose="020B0606030504020204" pitchFamily="34" charset="0"/>
              <a:cs typeface="Open Sans" panose="020B0606030504020204" pitchFamily="34" charset="0"/>
              <a:sym typeface="Bodoni SvtyTwo ITC TT-Book"/>
            </a:endParaRPr>
          </a:p>
        </p:txBody>
      </p:sp>
      <p:pic>
        <p:nvPicPr>
          <p:cNvPr id="10" name="Picture 9" descr="Table&#10;&#10;Description automatically generated">
            <a:extLst>
              <a:ext uri="{FF2B5EF4-FFF2-40B4-BE49-F238E27FC236}">
                <a16:creationId xmlns:a16="http://schemas.microsoft.com/office/drawing/2014/main" id="{3E956C92-5A07-E747-B923-4C1D6625BA72}"/>
              </a:ext>
            </a:extLst>
          </p:cNvPr>
          <p:cNvPicPr>
            <a:picLocks noChangeAspect="1"/>
          </p:cNvPicPr>
          <p:nvPr/>
        </p:nvPicPr>
        <p:blipFill>
          <a:blip r:embed="rId4"/>
          <a:stretch>
            <a:fillRect/>
          </a:stretch>
        </p:blipFill>
        <p:spPr>
          <a:xfrm>
            <a:off x="2223997" y="1932744"/>
            <a:ext cx="7166581" cy="3535257"/>
          </a:xfrm>
          <a:prstGeom prst="rect">
            <a:avLst/>
          </a:prstGeom>
        </p:spPr>
      </p:pic>
      <p:sp>
        <p:nvSpPr>
          <p:cNvPr id="11" name="TextBox 10">
            <a:extLst>
              <a:ext uri="{FF2B5EF4-FFF2-40B4-BE49-F238E27FC236}">
                <a16:creationId xmlns:a16="http://schemas.microsoft.com/office/drawing/2014/main" id="{183F97E3-E6E5-0E42-848F-D2D99DB9F37F}"/>
              </a:ext>
            </a:extLst>
          </p:cNvPr>
          <p:cNvSpPr txBox="1"/>
          <p:nvPr/>
        </p:nvSpPr>
        <p:spPr>
          <a:xfrm>
            <a:off x="2645204" y="5383001"/>
            <a:ext cx="6143520" cy="369332"/>
          </a:xfrm>
          <a:prstGeom prst="rect">
            <a:avLst/>
          </a:prstGeom>
          <a:noFill/>
        </p:spPr>
        <p:txBody>
          <a:bodyPr wrap="square" rtlCol="0">
            <a:spAutoFit/>
          </a:bodyPr>
          <a:lstStyle/>
          <a:p>
            <a:pPr algn="ctr"/>
            <a:r>
              <a:rPr lang="en-US" dirty="0"/>
              <a:t>Flexibility enablers in Thailand's power system (IRENA, 2019) [4]</a:t>
            </a:r>
          </a:p>
        </p:txBody>
      </p:sp>
    </p:spTree>
    <p:extLst>
      <p:ext uri="{BB962C8B-B14F-4D97-AF65-F5344CB8AC3E}">
        <p14:creationId xmlns:p14="http://schemas.microsoft.com/office/powerpoint/2010/main" val="174070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64E691-7814-FE47-A332-0A7257AB0132}"/>
              </a:ext>
            </a:extLst>
          </p:cNvPr>
          <p:cNvSpPr txBox="1"/>
          <p:nvPr/>
        </p:nvSpPr>
        <p:spPr>
          <a:xfrm>
            <a:off x="747853" y="4067268"/>
            <a:ext cx="8050696" cy="369332"/>
          </a:xfrm>
          <a:prstGeom prst="rect">
            <a:avLst/>
          </a:prstGeom>
          <a:noFill/>
        </p:spPr>
        <p:txBody>
          <a:bodyPr wrap="square" rtlCol="0" anchor="b">
            <a:spAutoFit/>
          </a:bodyPr>
          <a:lstStyle/>
          <a:p>
            <a:r>
              <a:rPr lang="en-ZA"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Nom du cours</a:t>
            </a:r>
            <a:endParaRPr lang="en-US"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6" name="TextBox 5">
            <a:extLst>
              <a:ext uri="{FF2B5EF4-FFF2-40B4-BE49-F238E27FC236}">
                <a16:creationId xmlns:a16="http://schemas.microsoft.com/office/drawing/2014/main" id="{99DEA05E-3DE2-714D-9D7C-D14D82DB9D79}"/>
              </a:ext>
            </a:extLst>
          </p:cNvPr>
          <p:cNvSpPr txBox="1"/>
          <p:nvPr/>
        </p:nvSpPr>
        <p:spPr>
          <a:xfrm>
            <a:off x="735496" y="4391402"/>
            <a:ext cx="5801228" cy="1323439"/>
          </a:xfrm>
          <a:prstGeom prst="rect">
            <a:avLst/>
          </a:prstGeom>
          <a:noFill/>
        </p:spPr>
        <p:txBody>
          <a:bodyPr wrap="square" rtlCol="0" anchor="b">
            <a:spAutoFit/>
          </a:bodyPr>
          <a:lstStyle/>
          <a:p>
            <a:r>
              <a:rPr lang="en-ZA" sz="4000" b="1">
                <a:latin typeface="Open Sans ExtraBold" panose="020B0606030504020204" pitchFamily="34" charset="0"/>
                <a:ea typeface="Open Sans ExtraBold" panose="020B0606030504020204" pitchFamily="34" charset="0"/>
                <a:cs typeface="Open Sans ExtraBold" panose="020B0606030504020204" pitchFamily="34" charset="0"/>
              </a:rPr>
              <a:t>NUMÉRO ET NOM DE LA MINI CONFÉRENCE</a:t>
            </a:r>
            <a:endParaRPr lang="en-US" sz="8800" b="1">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TextBox 6">
            <a:extLst>
              <a:ext uri="{FF2B5EF4-FFF2-40B4-BE49-F238E27FC236}">
                <a16:creationId xmlns:a16="http://schemas.microsoft.com/office/drawing/2014/main" id="{3C276C9C-C4DA-D54A-9115-ED5E65939740}"/>
              </a:ext>
            </a:extLst>
          </p:cNvPr>
          <p:cNvSpPr txBox="1"/>
          <p:nvPr/>
        </p:nvSpPr>
        <p:spPr>
          <a:xfrm>
            <a:off x="735496" y="5628342"/>
            <a:ext cx="8050696" cy="523220"/>
          </a:xfrm>
          <a:prstGeom prst="rect">
            <a:avLst/>
          </a:prstGeom>
          <a:noFill/>
        </p:spPr>
        <p:txBody>
          <a:bodyPr wrap="square" rtlCol="0" anchor="b">
            <a:spAutoFit/>
          </a:bodyPr>
          <a:lstStyle/>
          <a:p>
            <a:r>
              <a:rPr lang="en-ZA" sz="2800" b="1" i="1">
                <a:solidFill>
                  <a:schemeClr val="bg1"/>
                </a:solidFill>
                <a:latin typeface="Open Sans" panose="020B0606030504020204" pitchFamily="34" charset="0"/>
                <a:ea typeface="Open Sans" panose="020B0606030504020204" pitchFamily="34" charset="0"/>
                <a:cs typeface="Open Sans" panose="020B0606030504020204" pitchFamily="34" charset="0"/>
              </a:rPr>
              <a:t>Mini conférence Objectif d'apprentissage</a:t>
            </a:r>
            <a:endParaRPr lang="en-US" sz="2800" b="1" i="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F5E45B2B-0ACF-1146-83DF-4C27539A76BC}"/>
              </a:ext>
            </a:extLst>
          </p:cNvPr>
          <p:cNvPicPr>
            <a:picLocks noChangeAspect="1"/>
          </p:cNvPicPr>
          <p:nvPr/>
        </p:nvPicPr>
        <p:blipFill>
          <a:blip r:embed="rId2"/>
          <a:srcRect/>
          <a:stretch/>
        </p:blipFill>
        <p:spPr>
          <a:xfrm>
            <a:off x="0" y="679"/>
            <a:ext cx="12192000" cy="6858000"/>
          </a:xfrm>
          <a:prstGeom prst="rect">
            <a:avLst/>
          </a:prstGeom>
        </p:spPr>
      </p:pic>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1" name="Title 10">
            <a:extLst>
              <a:ext uri="{FF2B5EF4-FFF2-40B4-BE49-F238E27FC236}">
                <a16:creationId xmlns:a16="http://schemas.microsoft.com/office/drawing/2014/main" id="{E3F33BE3-7756-EF44-9269-DDA634DF88BE}"/>
              </a:ext>
            </a:extLst>
          </p:cNvPr>
          <p:cNvSpPr txBox="1">
            <a:spLocks/>
          </p:cNvSpPr>
          <p:nvPr/>
        </p:nvSpPr>
        <p:spPr>
          <a:xfrm>
            <a:off x="887215" y="582420"/>
            <a:ext cx="7651304" cy="79540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Cours 15.1 </a:t>
            </a:r>
            <a:r>
              <a:rPr lang="en-GB" sz="4400" dirty="0" err="1">
                <a:latin typeface="Open Sans"/>
              </a:rPr>
              <a:t>Références</a:t>
            </a:r>
            <a:endParaRPr lang="en-GB" sz="4400" dirty="0">
              <a:latin typeface="Open Sans"/>
            </a:endParaRPr>
          </a:p>
        </p:txBody>
      </p:sp>
      <p:sp>
        <p:nvSpPr>
          <p:cNvPr id="2" name="TextBox 1">
            <a:extLst>
              <a:ext uri="{FF2B5EF4-FFF2-40B4-BE49-F238E27FC236}">
                <a16:creationId xmlns:a16="http://schemas.microsoft.com/office/drawing/2014/main" id="{FAF90D44-5101-4EC2-B9CE-EAF183347C86}"/>
              </a:ext>
            </a:extLst>
          </p:cNvPr>
          <p:cNvSpPr txBox="1"/>
          <p:nvPr/>
        </p:nvSpPr>
        <p:spPr>
          <a:xfrm>
            <a:off x="929195" y="1494761"/>
            <a:ext cx="1033360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Tx/>
              <a:buAutoNum type="arabicPeriod"/>
            </a:pPr>
            <a:r>
              <a:rPr lang="en-GB" dirty="0" err="1"/>
              <a:t>Ministère</a:t>
            </a:r>
            <a:r>
              <a:rPr lang="en-GB" dirty="0"/>
              <a:t> de </a:t>
            </a:r>
            <a:r>
              <a:rPr lang="en-GB" dirty="0" err="1"/>
              <a:t>l'énergie</a:t>
            </a:r>
            <a:r>
              <a:rPr lang="en-GB" dirty="0"/>
              <a:t> (2015), Alternative energy development plan, Thailand Ministry of Energy, Bangkok, http://www.eppo.go.th/images/POLICY/ENG/AEDP2015ENG.pdf</a:t>
            </a:r>
          </a:p>
          <a:p>
            <a:pPr marL="342900" indent="-342900">
              <a:buAutoNum type="arabicPeriod"/>
            </a:pPr>
            <a:r>
              <a:rPr lang="en-GB" dirty="0"/>
              <a:t>EGAT (2015), Thailand power development plan 2015-2036, Electricity Generating Authority of Thailand, Bangkok, https://www.egat.co.th/en/images/about-egat/PDP2015_Eng.pdf</a:t>
            </a:r>
          </a:p>
          <a:p>
            <a:pPr marL="342900" indent="-342900">
              <a:buFontTx/>
              <a:buAutoNum type="arabicPeriod"/>
            </a:pPr>
            <a:r>
              <a:rPr lang="en-GB" dirty="0"/>
              <a:t>IRENA (2017a), Renewable energy outlook: Thailand, </a:t>
            </a:r>
            <a:r>
              <a:rPr lang="en-GB" dirty="0" err="1"/>
              <a:t>Agence</a:t>
            </a:r>
            <a:r>
              <a:rPr lang="en-GB" dirty="0"/>
              <a:t> </a:t>
            </a:r>
            <a:r>
              <a:rPr lang="en-GB" dirty="0" err="1"/>
              <a:t>internationale</a:t>
            </a:r>
            <a:r>
              <a:rPr lang="en-GB" dirty="0"/>
              <a:t> pour les </a:t>
            </a:r>
            <a:r>
              <a:rPr lang="en-GB" dirty="0" err="1"/>
              <a:t>énergies</a:t>
            </a:r>
            <a:r>
              <a:rPr lang="en-GB" dirty="0"/>
              <a:t> </a:t>
            </a:r>
            <a:r>
              <a:rPr lang="en-GB" dirty="0" err="1"/>
              <a:t>renouvelables</a:t>
            </a:r>
            <a:r>
              <a:rPr lang="en-GB" dirty="0"/>
              <a:t>, Abu Dhabi.</a:t>
            </a:r>
          </a:p>
          <a:p>
            <a:pPr marL="342900" indent="-342900">
              <a:buFontTx/>
              <a:buAutoNum type="arabicPeriod"/>
            </a:pPr>
            <a:r>
              <a:rPr lang="en-GB" dirty="0"/>
              <a:t>IRENA (2019), Thailand power system flexibility assessment: IRENA </a:t>
            </a:r>
            <a:r>
              <a:rPr lang="en-GB" dirty="0" err="1"/>
              <a:t>FlexTool</a:t>
            </a:r>
            <a:r>
              <a:rPr lang="en-GB" dirty="0"/>
              <a:t> Case Study, </a:t>
            </a:r>
            <a:r>
              <a:rPr lang="en-GB" dirty="0" err="1"/>
              <a:t>Agence</a:t>
            </a:r>
            <a:r>
              <a:rPr lang="en-GB" dirty="0"/>
              <a:t> </a:t>
            </a:r>
            <a:r>
              <a:rPr lang="en-GB" dirty="0" err="1"/>
              <a:t>internationale</a:t>
            </a:r>
            <a:r>
              <a:rPr lang="en-GB" dirty="0"/>
              <a:t> pour les </a:t>
            </a:r>
            <a:r>
              <a:rPr lang="en-GB" dirty="0" err="1"/>
              <a:t>énergies</a:t>
            </a:r>
            <a:r>
              <a:rPr lang="en-GB" dirty="0"/>
              <a:t> </a:t>
            </a:r>
            <a:r>
              <a:rPr lang="en-GB" dirty="0" err="1"/>
              <a:t>renouvelables</a:t>
            </a:r>
            <a:r>
              <a:rPr lang="en-GB" dirty="0"/>
              <a:t>, Abu Dhabi. </a:t>
            </a:r>
          </a:p>
        </p:txBody>
      </p:sp>
    </p:spTree>
    <p:extLst>
      <p:ext uri="{BB962C8B-B14F-4D97-AF65-F5344CB8AC3E}">
        <p14:creationId xmlns:p14="http://schemas.microsoft.com/office/powerpoint/2010/main" val="1195408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4" name="Rectangle 13">
            <a:extLst>
              <a:ext uri="{FF2B5EF4-FFF2-40B4-BE49-F238E27FC236}">
                <a16:creationId xmlns:a16="http://schemas.microsoft.com/office/drawing/2014/main" id="{A58EF622-1AB4-4544-9FE7-2A7013B49AA2}"/>
              </a:ext>
            </a:extLst>
          </p:cNvPr>
          <p:cNvSpPr/>
          <p:nvPr/>
        </p:nvSpPr>
        <p:spPr>
          <a:xfrm>
            <a:off x="943510" y="712031"/>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15.2.1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Répartition</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en</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2036</a:t>
            </a:r>
          </a:p>
        </p:txBody>
      </p:sp>
      <p:sp>
        <p:nvSpPr>
          <p:cNvPr id="16" name="Title 10">
            <a:extLst>
              <a:ext uri="{FF2B5EF4-FFF2-40B4-BE49-F238E27FC236}">
                <a16:creationId xmlns:a16="http://schemas.microsoft.com/office/drawing/2014/main" id="{DD127327-DFED-4F90-BAD9-25607E1245A9}"/>
              </a:ext>
            </a:extLst>
          </p:cNvPr>
          <p:cNvSpPr txBox="1">
            <a:spLocks/>
          </p:cNvSpPr>
          <p:nvPr/>
        </p:nvSpPr>
        <p:spPr>
          <a:xfrm>
            <a:off x="887215" y="-1"/>
            <a:ext cx="7651304" cy="70569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15.2 Analyse des </a:t>
            </a:r>
            <a:r>
              <a:rPr lang="en-GB" sz="4400" dirty="0" err="1">
                <a:latin typeface="Open Sans"/>
                <a:ea typeface="Open Sans" panose="020B0606030504020204" pitchFamily="34" charset="0"/>
                <a:cs typeface="Open Sans" panose="020B0606030504020204" pitchFamily="34" charset="0"/>
                <a:sym typeface="Bodoni SvtyTwo ITC TT-Book"/>
              </a:rPr>
              <a:t>scénarios</a:t>
            </a:r>
            <a:endParaRPr lang="en-GB" sz="4400" dirty="0">
              <a:latin typeface="Open Sans"/>
              <a:ea typeface="Open Sans" panose="020B0606030504020204" pitchFamily="34" charset="0"/>
              <a:cs typeface="Open Sans" panose="020B0606030504020204" pitchFamily="34" charset="0"/>
              <a:sym typeface="Bodoni SvtyTwo ITC TT-Book"/>
            </a:endParaRPr>
          </a:p>
        </p:txBody>
      </p:sp>
      <p:pic>
        <p:nvPicPr>
          <p:cNvPr id="10" name="Picture 9" descr="Diagram&#10;&#10;Description automatically generated with low confidence">
            <a:extLst>
              <a:ext uri="{FF2B5EF4-FFF2-40B4-BE49-F238E27FC236}">
                <a16:creationId xmlns:a16="http://schemas.microsoft.com/office/drawing/2014/main" id="{F40F62D8-FF29-8747-9A0F-3FF6FC246C8A}"/>
              </a:ext>
            </a:extLst>
          </p:cNvPr>
          <p:cNvPicPr>
            <a:picLocks noChangeAspect="1"/>
          </p:cNvPicPr>
          <p:nvPr/>
        </p:nvPicPr>
        <p:blipFill>
          <a:blip r:embed="rId4"/>
          <a:stretch>
            <a:fillRect/>
          </a:stretch>
        </p:blipFill>
        <p:spPr>
          <a:xfrm>
            <a:off x="2563656" y="1369074"/>
            <a:ext cx="6752454" cy="3297710"/>
          </a:xfrm>
          <a:prstGeom prst="rect">
            <a:avLst/>
          </a:prstGeom>
        </p:spPr>
      </p:pic>
      <p:sp>
        <p:nvSpPr>
          <p:cNvPr id="11" name="TextBox 10">
            <a:extLst>
              <a:ext uri="{FF2B5EF4-FFF2-40B4-BE49-F238E27FC236}">
                <a16:creationId xmlns:a16="http://schemas.microsoft.com/office/drawing/2014/main" id="{BFFD7507-0ABD-3649-AF8E-C9C4C4F65894}"/>
              </a:ext>
            </a:extLst>
          </p:cNvPr>
          <p:cNvSpPr txBox="1"/>
          <p:nvPr/>
        </p:nvSpPr>
        <p:spPr>
          <a:xfrm>
            <a:off x="887215" y="4923717"/>
            <a:ext cx="10304979" cy="646331"/>
          </a:xfrm>
          <a:prstGeom prst="rect">
            <a:avLst/>
          </a:prstGeom>
          <a:noFill/>
        </p:spPr>
        <p:txBody>
          <a:bodyPr wrap="square" rtlCol="0">
            <a:spAutoFit/>
          </a:bodyPr>
          <a:lstStyle/>
          <a:p>
            <a:pPr algn="ctr"/>
            <a:r>
              <a:rPr lang="en-US" dirty="0"/>
              <a:t>Production </a:t>
            </a:r>
            <a:r>
              <a:rPr lang="en-US" dirty="0" err="1"/>
              <a:t>d'électricité</a:t>
            </a:r>
            <a:r>
              <a:rPr lang="en-US" dirty="0"/>
              <a:t> (part </a:t>
            </a:r>
            <a:r>
              <a:rPr lang="en-US" dirty="0" err="1"/>
              <a:t>annuelle</a:t>
            </a:r>
            <a:r>
              <a:rPr lang="en-US" dirty="0"/>
              <a:t>) et </a:t>
            </a:r>
            <a:r>
              <a:rPr lang="en-US" dirty="0" err="1"/>
              <a:t>répartition</a:t>
            </a:r>
            <a:r>
              <a:rPr lang="en-US" dirty="0"/>
              <a:t> </a:t>
            </a:r>
            <a:r>
              <a:rPr lang="en-US" dirty="0" err="1"/>
              <a:t>horaire</a:t>
            </a:r>
            <a:r>
              <a:rPr lang="en-US" dirty="0"/>
              <a:t> sur </a:t>
            </a:r>
            <a:r>
              <a:rPr lang="en-US" dirty="0" err="1"/>
              <a:t>une</a:t>
            </a:r>
            <a:r>
              <a:rPr lang="en-US" dirty="0"/>
              <a:t> </a:t>
            </a:r>
            <a:r>
              <a:rPr lang="en-US" dirty="0" err="1"/>
              <a:t>semaine</a:t>
            </a:r>
            <a:r>
              <a:rPr lang="en-US" dirty="0"/>
              <a:t> </a:t>
            </a:r>
            <a:r>
              <a:rPr lang="en-US" dirty="0" err="1"/>
              <a:t>en</a:t>
            </a:r>
            <a:r>
              <a:rPr lang="en-US" dirty="0"/>
              <a:t> 2036,</a:t>
            </a:r>
          </a:p>
          <a:p>
            <a:pPr algn="ctr"/>
            <a:r>
              <a:rPr lang="en-US" dirty="0"/>
              <a:t>avec </a:t>
            </a:r>
            <a:r>
              <a:rPr lang="en-US" dirty="0" err="1"/>
              <a:t>pénétratoin</a:t>
            </a:r>
            <a:r>
              <a:rPr lang="en-US" dirty="0"/>
              <a:t> </a:t>
            </a:r>
            <a:r>
              <a:rPr lang="en-US" dirty="0" err="1"/>
              <a:t>maximale</a:t>
            </a:r>
            <a:r>
              <a:rPr lang="en-US" dirty="0"/>
              <a:t> des ÉRV: </a:t>
            </a:r>
            <a:r>
              <a:rPr lang="en-US" dirty="0" err="1"/>
              <a:t>Scénarios</a:t>
            </a:r>
            <a:r>
              <a:rPr lang="en-US" dirty="0"/>
              <a:t> de </a:t>
            </a:r>
            <a:r>
              <a:rPr lang="en-US" dirty="0" err="1"/>
              <a:t>référence</a:t>
            </a:r>
            <a:r>
              <a:rPr lang="en-US" dirty="0"/>
              <a:t> et </a:t>
            </a:r>
            <a:r>
              <a:rPr lang="en-US" dirty="0" err="1"/>
              <a:t>REmap</a:t>
            </a:r>
            <a:r>
              <a:rPr lang="en-US" dirty="0"/>
              <a:t> (IRENA, 2019) [1]</a:t>
            </a:r>
          </a:p>
        </p:txBody>
      </p:sp>
    </p:spTree>
    <p:extLst>
      <p:ext uri="{BB962C8B-B14F-4D97-AF65-F5344CB8AC3E}">
        <p14:creationId xmlns:p14="http://schemas.microsoft.com/office/powerpoint/2010/main" val="5128696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1" ma:contentTypeDescription="Create a new document." ma:contentTypeScope="" ma:versionID="d19b92d82b426d695f06acc762367a3f">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1e5187221619c7d4ef917dd22e8709b4"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F587A4-2E70-45EC-BE7D-17F9D27F3F2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EB3F4BA-3ED4-445A-AA25-511F9A78EF61}">
  <ds:schemaRefs>
    <ds:schemaRef ds:uri="http://schemas.microsoft.com/sharepoint/v3/contenttype/forms"/>
  </ds:schemaRefs>
</ds:datastoreItem>
</file>

<file path=customXml/itemProps3.xml><?xml version="1.0" encoding="utf-8"?>
<ds:datastoreItem xmlns:ds="http://schemas.openxmlformats.org/officeDocument/2006/customXml" ds:itemID="{CF080DD0-36FB-4738-81E8-2667F4339BC0}">
  <ds:schemaRefs>
    <ds:schemaRef ds:uri="0b696a8a-ab1a-459b-a09e-44df7cbe9330"/>
    <ds:schemaRef ds:uri="35b8b66e-5759-43c1-a138-f967a8bf5a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1170</TotalTime>
  <Words>6330</Words>
  <Application>Microsoft Office PowerPoint</Application>
  <PresentationFormat>Widescreen</PresentationFormat>
  <Paragraphs>393</Paragraphs>
  <Slides>27</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Courier New</vt:lpstr>
      <vt:lpstr>Open Sans</vt:lpstr>
      <vt:lpstr>Open Sans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keywords>, docId:D51E9BE359CAD3F1D9F9249A046FF98C</cp:keywords>
  <cp:lastModifiedBy>Ashutosh.Bhagurkar</cp:lastModifiedBy>
  <cp:revision>57</cp:revision>
  <dcterms:created xsi:type="dcterms:W3CDTF">2021-02-10T16:48:02Z</dcterms:created>
  <dcterms:modified xsi:type="dcterms:W3CDTF">2025-03-19T16:36:04Z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