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4"/>
  </p:notesMasterIdLst>
  <p:sldIdLst>
    <p:sldId id="256" r:id="rId6"/>
    <p:sldId id="257" r:id="rId7"/>
    <p:sldId id="265" r:id="rId8"/>
    <p:sldId id="263" r:id="rId9"/>
    <p:sldId id="264" r:id="rId10"/>
    <p:sldId id="266" r:id="rId11"/>
    <p:sldId id="267" r:id="rId12"/>
    <p:sldId id="283" r:id="rId13"/>
    <p:sldId id="271" r:id="rId14"/>
    <p:sldId id="272" r:id="rId15"/>
    <p:sldId id="270" r:id="rId16"/>
    <p:sldId id="269" r:id="rId17"/>
    <p:sldId id="268" r:id="rId18"/>
    <p:sldId id="284" r:id="rId19"/>
    <p:sldId id="277" r:id="rId20"/>
    <p:sldId id="276" r:id="rId21"/>
    <p:sldId id="275" r:id="rId22"/>
    <p:sldId id="274" r:id="rId23"/>
    <p:sldId id="273" r:id="rId24"/>
    <p:sldId id="285" r:id="rId25"/>
    <p:sldId id="282" r:id="rId26"/>
    <p:sldId id="281" r:id="rId27"/>
    <p:sldId id="280" r:id="rId28"/>
    <p:sldId id="279" r:id="rId29"/>
    <p:sldId id="278" r:id="rId30"/>
    <p:sldId id="286" r:id="rId31"/>
    <p:sldId id="287" r:id="rId32"/>
    <p:sldId id="26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PXqg6IHkf8sM7Fi4cOw3A==" hashData="N3XcBafb30JjMyW8lQUfri64JjKhbYCPbuAWnLnUpIIh9bPB8OdjQX4qEHhwCJp+Us1405CevEgRqGuEOxnjt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54"/>
    <p:restoredTop sz="77419" autoAdjust="0"/>
  </p:normalViewPr>
  <p:slideViewPr>
    <p:cSldViewPr snapToGrid="0">
      <p:cViewPr varScale="1">
        <p:scale>
          <a:sx n="61" d="100"/>
          <a:sy n="61" d="100"/>
        </p:scale>
        <p:origin x="1522"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7E881428-4C12-4C59-9EA2-E3AD6F4B3960}"/>
    <pc:docChg chg="modSld">
      <pc:chgData name="Allington, Lucy" userId="0c3dcd08-4988-403f-8eba-f42e59c87b71" providerId="ADAL" clId="{7E881428-4C12-4C59-9EA2-E3AD6F4B3960}" dt="2021-03-18T09:30:44.294" v="10" actId="20577"/>
      <pc:docMkLst>
        <pc:docMk/>
      </pc:docMkLst>
      <pc:sldChg chg="modSp mod">
        <pc:chgData name="Allington, Lucy" userId="0c3dcd08-4988-403f-8eba-f42e59c87b71" providerId="ADAL" clId="{7E881428-4C12-4C59-9EA2-E3AD6F4B3960}" dt="2021-03-18T09:30:44.294" v="10" actId="20577"/>
        <pc:sldMkLst>
          <pc:docMk/>
          <pc:sldMk cId="4233018141" sldId="257"/>
        </pc:sldMkLst>
        <pc:spChg chg="mod">
          <ac:chgData name="Allington, Lucy" userId="0c3dcd08-4988-403f-8eba-f42e59c87b71" providerId="ADAL" clId="{7E881428-4C12-4C59-9EA2-E3AD6F4B3960}" dt="2021-03-18T09:30:44.294" v="10" actId="20577"/>
          <ac:spMkLst>
            <pc:docMk/>
            <pc:sldMk cId="4233018141" sldId="257"/>
            <ac:spMk id="6" creationId="{20E7C9F4-C39A-42AD-AAC3-76FBE09D7CC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Mini-grids are a smaller version of the grid, supplying a single city or village based on local generation sources which connect to the distribution network that, in turn, connects each customer.  The generation source can be, for example, solar panels, wind turbines, a diesel generator, or hydropower</a:t>
            </a:r>
            <a:r>
              <a:rPr lang="en-US" baseline="0" dirty="0"/>
              <a:t>. These can be</a:t>
            </a:r>
            <a:r>
              <a:rPr lang="en-US" dirty="0"/>
              <a:t> combined with batteries or a combination of the technologies with different generation sources (called hybrid</a:t>
            </a:r>
            <a:r>
              <a:rPr lang="en-US" baseline="0" dirty="0"/>
              <a:t>)</a:t>
            </a:r>
            <a:r>
              <a:rPr lang="en-US" dirty="0"/>
              <a:t>. </a:t>
            </a:r>
          </a:p>
          <a:p>
            <a:pPr marL="0" lvl="0" indent="0" algn="l" rtl="0">
              <a:spcBef>
                <a:spcPts val="0"/>
              </a:spcBef>
              <a:spcAft>
                <a:spcPts val="0"/>
              </a:spcAft>
              <a:buNone/>
            </a:pPr>
            <a:endParaRPr lang="en-US" dirty="0"/>
          </a:p>
          <a:p>
            <a:r>
              <a:rPr lang="en-US" dirty="0"/>
              <a:t>The choice of a generation type in this case depends on what resource is available locally at the settlement where the mini-grid is situated. For example, if it is close to a river which would allow for hydropower to be used, or what is the solar or wind potential? Also what would be the cost of diesel if we need to buy it and also transport it to the settlement.  With electricity</a:t>
            </a:r>
            <a:r>
              <a:rPr lang="en-US" baseline="0" dirty="0"/>
              <a:t> </a:t>
            </a:r>
            <a:r>
              <a:rPr lang="en-US" dirty="0"/>
              <a:t>generation directly at the settlement, there is no need for a transmission network. However, a smaller generation capacity means that the generation cannot benefit as much from economies of scale as one would in a national grid. </a:t>
            </a:r>
            <a:endParaRPr lang="en-US" dirty="0">
              <a:cs typeface="Calibri"/>
            </a:endParaRPr>
          </a:p>
          <a:p>
            <a:pPr marL="0" lvl="0" indent="0" algn="l" rtl="0">
              <a:spcBef>
                <a:spcPts val="0"/>
              </a:spcBef>
              <a:spcAft>
                <a:spcPts val="0"/>
              </a:spcAft>
              <a:buNone/>
            </a:pPr>
            <a:endParaRPr lang="en-US" dirty="0"/>
          </a:p>
          <a:p>
            <a:r>
              <a:rPr lang="en-US" dirty="0"/>
              <a:t>The benefits of mini-grid are as follows:</a:t>
            </a:r>
            <a:endParaRPr lang="en-US" dirty="0">
              <a:cs typeface="Calibri"/>
            </a:endParaRPr>
          </a:p>
          <a:p>
            <a:r>
              <a:rPr lang="en-US" dirty="0"/>
              <a:t>They can supply medium/high demand levels, usually for a cluster of households and/or productive loads. (This refers to isolated (off-grid) mini-grids, that are not interconnected to any regional or national grid system).</a:t>
            </a:r>
            <a:endParaRPr lang="en-US" dirty="0">
              <a:cs typeface="Calibri" panose="020F0502020204030204"/>
            </a:endParaRPr>
          </a:p>
          <a:p>
            <a:r>
              <a:rPr lang="en-US" dirty="0"/>
              <a:t>They have no transmission costs but modest distribution costs (MV or LV).</a:t>
            </a:r>
            <a:endParaRPr lang="en-US" dirty="0">
              <a:cs typeface="Calibri" panose="020F0502020204030204"/>
            </a:endParaRPr>
          </a:p>
          <a:p>
            <a:r>
              <a:rPr lang="en-US" dirty="0"/>
              <a:t>They depend on locally available energy resources and involve battery storage and high upfront capital (if based on renewable sources).</a:t>
            </a:r>
            <a:endParaRPr lang="en-US" dirty="0">
              <a:cs typeface="Calibri" panose="020F0502020204030204"/>
            </a:endParaRPr>
          </a:p>
          <a:p>
            <a:r>
              <a:rPr lang="en-US" dirty="0"/>
              <a:t>If diesel, they depend on fuel availability and/or cost.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have stand-alone technologies where the customer will have their own generation unit. This could be a small diesel generator or, as is more common today, their own solar home system (or SHS). These units are small and have a higher cost per kilowatt installed capacity, but they do not need any transmission and distribution network as the customer generates</a:t>
            </a:r>
            <a:r>
              <a:rPr lang="en-US" baseline="0" dirty="0"/>
              <a:t> electricity</a:t>
            </a:r>
            <a:r>
              <a:rPr lang="en-US" dirty="0"/>
              <a:t> directly where they need it. Similar to mini grid, stand-alone systems need to utilize the locally available resources. This means taking into account what the solar potential is and what would be the local cost of diesel, including transportation costs.</a:t>
            </a:r>
          </a:p>
          <a:p>
            <a:pPr marL="0" lvl="0" indent="0" algn="l" rtl="0">
              <a:spcBef>
                <a:spcPts val="0"/>
              </a:spcBef>
              <a:spcAft>
                <a:spcPts val="0"/>
              </a:spcAft>
              <a:buNone/>
            </a:pPr>
            <a:endParaRPr lang="en-US" dirty="0"/>
          </a:p>
          <a:p>
            <a:r>
              <a:rPr lang="en-US" dirty="0"/>
              <a:t>The benefits of stand-alone systems are as follows:</a:t>
            </a:r>
            <a:endParaRPr lang="en-US" dirty="0">
              <a:cs typeface="Calibri"/>
            </a:endParaRPr>
          </a:p>
          <a:p>
            <a:r>
              <a:rPr lang="en-US" dirty="0"/>
              <a:t>They can</a:t>
            </a:r>
            <a:r>
              <a:rPr lang="en-US" sz="1200" dirty="0"/>
              <a:t> best supply low demand levels, usually single households and a few customers</a:t>
            </a:r>
            <a:r>
              <a:rPr lang="en-US" dirty="0"/>
              <a:t>. </a:t>
            </a:r>
            <a:endParaRPr lang="en-US" sz="1200" dirty="0">
              <a:cs typeface="Calibri"/>
            </a:endParaRPr>
          </a:p>
          <a:p>
            <a:r>
              <a:rPr lang="en-US" sz="1200" dirty="0"/>
              <a:t>No transmission and distribution network is required</a:t>
            </a:r>
            <a:r>
              <a:rPr lang="en-US" dirty="0"/>
              <a:t>. </a:t>
            </a:r>
            <a:endParaRPr lang="en-US" sz="1200" dirty="0">
              <a:cs typeface="Calibri" panose="020F0502020204030204"/>
            </a:endParaRPr>
          </a:p>
          <a:p>
            <a:r>
              <a:rPr lang="en-GB" dirty="0"/>
              <a:t>They are Deployed</a:t>
            </a:r>
            <a:r>
              <a:rPr lang="en-GB" sz="1200" dirty="0"/>
              <a:t> relatively easily</a:t>
            </a:r>
            <a:r>
              <a:rPr lang="en-GB" dirty="0"/>
              <a:t>.</a:t>
            </a:r>
            <a:endParaRPr lang="en-GB" sz="1200" dirty="0">
              <a:cs typeface="Calibri"/>
            </a:endParaRPr>
          </a:p>
          <a:p>
            <a:r>
              <a:rPr lang="en-US" dirty="0"/>
              <a:t>They depend </a:t>
            </a:r>
            <a:r>
              <a:rPr lang="en-US" sz="1200" dirty="0"/>
              <a:t>on </a:t>
            </a:r>
            <a:r>
              <a:rPr lang="en-US" dirty="0"/>
              <a:t>locally</a:t>
            </a:r>
            <a:r>
              <a:rPr lang="en-US" sz="1200" dirty="0"/>
              <a:t> available resources, may involve battery storage</a:t>
            </a:r>
            <a:r>
              <a:rPr lang="en-US" dirty="0"/>
              <a:t>,</a:t>
            </a:r>
            <a:r>
              <a:rPr lang="en-US" sz="1200" dirty="0"/>
              <a:t> </a:t>
            </a:r>
            <a:r>
              <a:rPr lang="en-US" dirty="0"/>
              <a:t>and </a:t>
            </a:r>
            <a:r>
              <a:rPr lang="en-US" sz="1200" dirty="0"/>
              <a:t>have relatively high upfront capital cost (for PV only</a:t>
            </a:r>
            <a:r>
              <a:rPr lang="en-US" dirty="0"/>
              <a:t>). </a:t>
            </a:r>
            <a:endParaRPr lang="en-US" sz="1200" dirty="0">
              <a:cs typeface="Calibri"/>
            </a:endParaRPr>
          </a:p>
          <a:p>
            <a:r>
              <a:rPr lang="en-US" dirty="0"/>
              <a:t>They have</a:t>
            </a:r>
            <a:r>
              <a:rPr lang="en-US" sz="1200" dirty="0"/>
              <a:t> </a:t>
            </a:r>
            <a:r>
              <a:rPr lang="en-US" dirty="0"/>
              <a:t>a </a:t>
            </a:r>
            <a:r>
              <a:rPr lang="en-US" sz="1200" dirty="0"/>
              <a:t>lower upfront capital cost but depend on fuel availability/cost (for diesel only</a:t>
            </a:r>
            <a:r>
              <a:rPr lang="en-US" dirty="0"/>
              <a:t>).</a:t>
            </a:r>
            <a:endParaRPr lang="en-US" sz="1200"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GB" sz="1200" b="0" i="0" u="none" strike="noStrike" cap="none" dirty="0">
                <a:solidFill>
                  <a:srgbClr val="000000"/>
                </a:solidFill>
                <a:effectLst/>
                <a:latin typeface="Arial"/>
                <a:ea typeface="Arial"/>
                <a:cs typeface="Arial"/>
                <a:sym typeface="Arial"/>
              </a:rPr>
              <a:t>Historically</a:t>
            </a:r>
            <a:r>
              <a:rPr lang="en-GB" sz="1200" b="0" i="0" u="none" strike="noStrike" cap="none" baseline="0" dirty="0">
                <a:solidFill>
                  <a:srgbClr val="000000"/>
                </a:solidFill>
                <a:effectLst/>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national energy system models have focused on optimizing grid power generation. This means looking at </a:t>
            </a:r>
            <a:r>
              <a:rPr lang="en-GB" dirty="0">
                <a:solidFill>
                  <a:srgbClr val="000000"/>
                </a:solidFill>
                <a:latin typeface="Arial"/>
                <a:ea typeface="Arial"/>
                <a:cs typeface="Arial"/>
                <a:sym typeface="Arial"/>
              </a:rPr>
              <a:t>a combination </a:t>
            </a:r>
            <a:r>
              <a:rPr lang="en-GB" sz="1200" b="0" i="0" u="none" strike="noStrike" cap="none" dirty="0">
                <a:solidFill>
                  <a:srgbClr val="000000"/>
                </a:solidFill>
                <a:effectLst/>
                <a:latin typeface="Arial"/>
                <a:ea typeface="Arial"/>
                <a:cs typeface="Arial"/>
                <a:sym typeface="Arial"/>
              </a:rPr>
              <a:t>of power plants that can supply reliable electricity at a low cost. These take into account different constraints such as resource availability and greenhouse gas emissions.  However, these models are not optimal for modelling off-grid technologies (where we include mini-grid and stand-alone technologies). Increasing access to electricity and currently unserved areas </a:t>
            </a:r>
            <a:r>
              <a:rPr lang="en-GB" dirty="0">
                <a:solidFill>
                  <a:srgbClr val="000000"/>
                </a:solidFill>
                <a:latin typeface="Arial"/>
                <a:ea typeface="Arial"/>
                <a:cs typeface="Arial"/>
                <a:sym typeface="Arial"/>
              </a:rPr>
              <a:t>at</a:t>
            </a:r>
            <a:r>
              <a:rPr lang="en-GB" sz="1200" b="0" i="0" u="none" strike="noStrike" cap="none" dirty="0">
                <a:solidFill>
                  <a:srgbClr val="000000"/>
                </a:solidFill>
                <a:effectLst/>
                <a:latin typeface="Arial"/>
                <a:ea typeface="Arial"/>
                <a:cs typeface="Arial"/>
                <a:sym typeface="Arial"/>
              </a:rPr>
              <a:t> a least cost </a:t>
            </a:r>
            <a:r>
              <a:rPr lang="en-GB" dirty="0">
                <a:solidFill>
                  <a:srgbClr val="000000"/>
                </a:solidFill>
                <a:latin typeface="Arial"/>
                <a:ea typeface="Arial"/>
                <a:cs typeface="Arial"/>
                <a:sym typeface="Arial"/>
              </a:rPr>
              <a:t>option must</a:t>
            </a:r>
            <a:r>
              <a:rPr lang="en-GB" sz="1200" b="0" i="0" u="none" strike="noStrike" cap="none" dirty="0">
                <a:solidFill>
                  <a:srgbClr val="000000"/>
                </a:solidFill>
                <a:effectLst/>
                <a:latin typeface="Arial"/>
                <a:ea typeface="Arial"/>
                <a:cs typeface="Arial"/>
                <a:sym typeface="Arial"/>
              </a:rPr>
              <a:t> consider also off-grid technologies. This is the reason there has been a development of geospatial electrification models, as we cover in more detail in the following sections</a:t>
            </a:r>
            <a:r>
              <a:rPr lang="sv-SE" sz="1200" b="0" i="0" u="none" strike="noStrike" cap="none" baseline="0" dirty="0">
                <a:solidFill>
                  <a:srgbClr val="000000"/>
                </a:solidFill>
                <a:effectLst/>
                <a:latin typeface="Arial"/>
                <a:ea typeface="Arial"/>
                <a:cs typeface="Arial"/>
                <a:sym typeface="Arial"/>
              </a:rPr>
              <a:t>.</a:t>
            </a:r>
            <a:r>
              <a:rPr lang="sv-SE" dirty="0">
                <a:solidFill>
                  <a:srgbClr val="000000"/>
                </a:solidFill>
                <a:latin typeface="Arial"/>
                <a:ea typeface="Arial"/>
                <a:cs typeface="Arial"/>
                <a:sym typeface="Arial"/>
              </a:rPr>
              <a:t> </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to modern energy, and electricity in particular, is an important ingredient of socio-economic progress and well-being. As previously covered in the lectures, many electrification efforts focus on the deployment of large centralized grid systems. In contrast to that, off-grid systems can provide electricity to a small share of the global population. However, with Agenda 2030 and achieving universal energy access for all, i.e., the Sustainable Development Goal 7, decentralized power solutions have the potential to play a key role for those parts of the population which still lack access to electricity. The International Energy Agency estimates that about 70% of rural households, could be electrified via off-grid technologies (both stand-alone and mini-grid) over the next decade. Although this transition is promising, it can also increase the complexity in the electrification planning process. This is because the off-grid technologies are different than the central grid and carry their own risks. As an example, a new and expensive technology, like small-scale renewables with storage, will be introduced in the rural areas of Sub-Saharan Africa where affordability might be a key factor. These small-scale renewable technologies also might be implemented by new actors which need to get involved and cooperate locally.</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electrification process is,</a:t>
            </a:r>
            <a:r>
              <a:rPr lang="en-US" baseline="0" dirty="0"/>
              <a:t> of course</a:t>
            </a:r>
            <a:r>
              <a:rPr lang="en-US" dirty="0"/>
              <a:t>, case specific in</a:t>
            </a:r>
            <a:r>
              <a:rPr lang="en-US" baseline="0" dirty="0"/>
              <a:t> terms of location</a:t>
            </a:r>
            <a:r>
              <a:rPr lang="en-US" dirty="0"/>
              <a:t>,</a:t>
            </a:r>
            <a:r>
              <a:rPr lang="en-US" baseline="0" dirty="0"/>
              <a:t> time</a:t>
            </a:r>
            <a:r>
              <a:rPr lang="en-US" dirty="0"/>
              <a:t>,</a:t>
            </a:r>
            <a:r>
              <a:rPr lang="en-US" baseline="0" dirty="0"/>
              <a:t> and resources available at each location. </a:t>
            </a:r>
            <a:r>
              <a:rPr lang="en-US" dirty="0"/>
              <a:t>However,</a:t>
            </a:r>
            <a:r>
              <a:rPr lang="en-US" baseline="0" dirty="0"/>
              <a:t> there seems to be common patterns between the historical development of electrification.</a:t>
            </a:r>
          </a:p>
          <a:p>
            <a:r>
              <a:rPr lang="en-US" baseline="0" dirty="0"/>
              <a:t>The </a:t>
            </a:r>
            <a:r>
              <a:rPr lang="en-US" dirty="0"/>
              <a:t>first</a:t>
            </a:r>
            <a:r>
              <a:rPr lang="en-US" baseline="0" dirty="0"/>
              <a:t> phase </a:t>
            </a:r>
            <a:r>
              <a:rPr lang="en-US" dirty="0"/>
              <a:t>of development </a:t>
            </a:r>
            <a:r>
              <a:rPr lang="en-US" baseline="0" dirty="0"/>
              <a:t>can be illustrated by small innovative pilot projects </a:t>
            </a:r>
            <a:r>
              <a:rPr lang="en-US" dirty="0"/>
              <a:t>(of mini-grids) which</a:t>
            </a:r>
            <a:r>
              <a:rPr lang="en-US" baseline="0" dirty="0"/>
              <a:t> </a:t>
            </a:r>
            <a:r>
              <a:rPr lang="en-US" dirty="0"/>
              <a:t>take</a:t>
            </a:r>
            <a:r>
              <a:rPr lang="en-US" baseline="0" dirty="0"/>
              <a:t> </a:t>
            </a:r>
            <a:r>
              <a:rPr lang="en-US" dirty="0"/>
              <a:t>their</a:t>
            </a:r>
            <a:r>
              <a:rPr lang="en-US" baseline="0" dirty="0"/>
              <a:t> support from </a:t>
            </a:r>
            <a:r>
              <a:rPr lang="en-US" dirty="0"/>
              <a:t>a</a:t>
            </a:r>
            <a:r>
              <a:rPr lang="en-US" baseline="0" dirty="0"/>
              <a:t> </a:t>
            </a:r>
            <a:r>
              <a:rPr lang="en-US" dirty="0"/>
              <a:t>proposed business</a:t>
            </a:r>
            <a:r>
              <a:rPr lang="en-US" baseline="0" dirty="0"/>
              <a:t> model and tests </a:t>
            </a:r>
            <a:r>
              <a:rPr lang="en-US" dirty="0"/>
              <a:t>their</a:t>
            </a:r>
            <a:r>
              <a:rPr lang="en-US" baseline="0" dirty="0"/>
              <a:t> initial feasibility.</a:t>
            </a:r>
            <a:endParaRPr lang="en-US" baseline="0" dirty="0">
              <a:cs typeface="Calibri"/>
            </a:endParaRPr>
          </a:p>
          <a:p>
            <a:r>
              <a:rPr lang="en-US" baseline="0" dirty="0"/>
              <a:t>The second phase is the roll-out phase where we find the customers who can afford to pay for the premium access to </a:t>
            </a:r>
            <a:r>
              <a:rPr lang="en-US" dirty="0"/>
              <a:t>a certain</a:t>
            </a:r>
            <a:r>
              <a:rPr lang="en-US" baseline="0" dirty="0"/>
              <a:t> electricity service</a:t>
            </a:r>
            <a:r>
              <a:rPr lang="en-US" dirty="0"/>
              <a:t> (connecting to larger mini-grids).</a:t>
            </a:r>
            <a:r>
              <a:rPr lang="en-US" baseline="0" dirty="0"/>
              <a:t> Here we also see the proof of the economic viability of the technology and the applications of it</a:t>
            </a:r>
            <a:r>
              <a:rPr lang="en-US" dirty="0"/>
              <a:t>.</a:t>
            </a:r>
            <a:endParaRPr lang="en-US" baseline="0" dirty="0">
              <a:cs typeface="Calibri" panose="020F0502020204030204"/>
            </a:endParaRPr>
          </a:p>
          <a:p>
            <a:pPr marL="0" lvl="0" indent="0" algn="l" rtl="0">
              <a:spcBef>
                <a:spcPts val="0"/>
              </a:spcBef>
              <a:spcAft>
                <a:spcPts val="0"/>
              </a:spcAft>
              <a:buNone/>
            </a:pPr>
            <a:r>
              <a:rPr lang="en-US" baseline="0" dirty="0"/>
              <a:t>The third phase is the economic expansion of mini-grids towards bigger connected networks that then can benefit from the economy of scale. The potential economic opportunity that this presents also stimulates the area to further development.</a:t>
            </a:r>
          </a:p>
          <a:p>
            <a:r>
              <a:rPr lang="en-US" baseline="0" dirty="0"/>
              <a:t>The final fourth phase is the </a:t>
            </a:r>
            <a:r>
              <a:rPr lang="en-US" dirty="0"/>
              <a:t>social scale-up</a:t>
            </a:r>
            <a:r>
              <a:rPr lang="en-US" baseline="0" dirty="0"/>
              <a:t> </a:t>
            </a:r>
            <a:r>
              <a:rPr lang="en-US" dirty="0"/>
              <a:t>whereby</a:t>
            </a:r>
            <a:r>
              <a:rPr lang="en-US" baseline="0" dirty="0"/>
              <a:t> a public actor steps in and starts to regulate the market and also </a:t>
            </a:r>
            <a:r>
              <a:rPr lang="en-US" dirty="0"/>
              <a:t>supplements the</a:t>
            </a:r>
            <a:r>
              <a:rPr lang="en-US" baseline="0" dirty="0"/>
              <a:t> market</a:t>
            </a:r>
            <a:r>
              <a:rPr lang="en-US" dirty="0"/>
              <a:t>.</a:t>
            </a:r>
            <a:r>
              <a:rPr lang="en-US" baseline="0" dirty="0"/>
              <a:t> </a:t>
            </a:r>
            <a:r>
              <a:rPr lang="en-US" dirty="0"/>
              <a:t>This helps </a:t>
            </a:r>
            <a:r>
              <a:rPr lang="en-US" baseline="0" dirty="0"/>
              <a:t>settlements that are not </a:t>
            </a:r>
            <a:r>
              <a:rPr lang="en-US" dirty="0"/>
              <a:t>as economically</a:t>
            </a:r>
            <a:r>
              <a:rPr lang="en-US" baseline="0" dirty="0"/>
              <a:t> viable </a:t>
            </a:r>
            <a:r>
              <a:rPr lang="en-US" dirty="0"/>
              <a:t>to nonetheless </a:t>
            </a:r>
            <a:r>
              <a:rPr lang="en-US" baseline="0" dirty="0"/>
              <a:t>be connected. </a:t>
            </a:r>
            <a:r>
              <a:rPr lang="en-US" dirty="0"/>
              <a:t>This is frequently</a:t>
            </a:r>
            <a:r>
              <a:rPr lang="en-US" baseline="0" dirty="0"/>
              <a:t> referred to</a:t>
            </a:r>
            <a:r>
              <a:rPr lang="en-US" dirty="0"/>
              <a:t> as</a:t>
            </a:r>
            <a:r>
              <a:rPr lang="en-US" baseline="0" dirty="0"/>
              <a:t> electrifying the last mile.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dirty="0"/>
              <a:t>The last phase (social scale-up) occurs when both central grid and/or decentralized technologies are deployed, usually following</a:t>
            </a:r>
            <a:r>
              <a:rPr lang="en-US" baseline="0" dirty="0"/>
              <a:t> a </a:t>
            </a:r>
            <a:r>
              <a:rPr lang="en-US" dirty="0"/>
              <a:t>state electrification plan, and the population in the “last mile” receives energy access. Here we see common challenges which is related to Sustainable Development Goal 7. How to achieve universal electricity access – especially in regards to unserved remote, rural communities – and at what cost? In addition there are questions</a:t>
            </a:r>
            <a:r>
              <a:rPr lang="en-US" baseline="0" dirty="0"/>
              <a:t> </a:t>
            </a:r>
            <a:r>
              <a:rPr lang="en-US" dirty="0"/>
              <a:t>regarding</a:t>
            </a:r>
            <a:r>
              <a:rPr lang="en-US" baseline="0" dirty="0"/>
              <a:t> h</a:t>
            </a:r>
            <a:r>
              <a:rPr lang="en-US" dirty="0"/>
              <a:t>ow to ensure reliable and environmentally secure supply? </a:t>
            </a:r>
            <a:endParaRPr lang="sv-SE" sz="1200" b="0" i="0" u="none" strike="noStrike" cap="none" dirty="0">
              <a:solidFill>
                <a:srgbClr val="000000"/>
              </a:solidFill>
              <a:effectLst/>
              <a:latin typeface="Arial"/>
              <a:ea typeface="Arial"/>
              <a:cs typeface="Arial"/>
              <a:sym typeface="Arial"/>
            </a:endParaRPr>
          </a:p>
          <a:p>
            <a:pPr>
              <a:buClr>
                <a:schemeClr val="dk1"/>
              </a:buClr>
              <a:buSzPts val="1100"/>
              <a:buFont typeface="Arial"/>
              <a:defRPr/>
            </a:pPr>
            <a:r>
              <a:rPr lang="en-US" dirty="0"/>
              <a:t>Historically these four phases generally occurred in sequence as seen in the picture, with bigger systems overtaking smaller ones as electrification progressed. This would eventually lead to the development of today's modern – and predominantly centralized – electricity networks in many countries. This is not</a:t>
            </a:r>
            <a:r>
              <a:rPr lang="en-US" baseline="0" dirty="0"/>
              <a:t> the process today as </a:t>
            </a:r>
            <a:r>
              <a:rPr lang="en-US" dirty="0"/>
              <a:t>centralized grid networks are available – at various levels of capacity and reliability – in most countries today. This means that today, un-electrified populations can bypass the need for small, pilot off-grid systems, and get directly connected to the central grid. </a:t>
            </a:r>
            <a:endParaRPr lang="sv-SE"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dirty="0"/>
              <a:t>On the other hand, as history indicates, this leapfrog of connecting directly to the central grid is not an easy one, especially when it comes to more remote, poorer populations called the “last mile”. It highly depends on strong political determination backed with governmental funding. It is also time consuming in terms of planning and implementation. There are cases in which the cost of grid extension is so high that it is simply not a viable electrification option, even in countries that do have the financial, technological, and political resources to make this jump happen. Economically</a:t>
            </a:r>
            <a:r>
              <a:rPr lang="en-US" baseline="0" dirty="0"/>
              <a:t> the cost was </a:t>
            </a:r>
            <a:r>
              <a:rPr lang="en-US" dirty="0"/>
              <a:t>lower for distribution lines, and there was also a lower dependency on imported grid electricity.</a:t>
            </a:r>
            <a:r>
              <a:rPr lang="en-US" baseline="0" dirty="0"/>
              <a:t> There was also a</a:t>
            </a:r>
            <a:r>
              <a:rPr lang="en-US" dirty="0"/>
              <a:t> sense of ownership within the beneficiary community. </a:t>
            </a:r>
          </a:p>
          <a:p>
            <a:pPr marL="0" lvl="0" indent="0" algn="l" rtl="0">
              <a:spcBef>
                <a:spcPts val="0"/>
              </a:spcBef>
              <a:spcAft>
                <a:spcPts val="0"/>
              </a:spcAft>
              <a:buClr>
                <a:schemeClr val="dk1"/>
              </a:buClr>
              <a:buSzPts val="1100"/>
              <a:buFont typeface="Arial"/>
              <a:buNone/>
            </a:pPr>
            <a:endParaRPr lang="en-US" dirty="0"/>
          </a:p>
          <a:p>
            <a:pPr>
              <a:buClr>
                <a:schemeClr val="dk1"/>
              </a:buClr>
              <a:buSzPts val="1100"/>
            </a:pPr>
            <a:r>
              <a:rPr lang="en-US" dirty="0"/>
              <a:t>Today, both grid and off-grid technologies have matured from phase one</a:t>
            </a:r>
            <a:r>
              <a:rPr lang="en-US" baseline="0" dirty="0"/>
              <a:t> to three </a:t>
            </a:r>
            <a:r>
              <a:rPr lang="en-US" dirty="0"/>
              <a:t>and become both technically and financially more viable, which we will cover in later parts of the course. The possibility to connect multiple power plant technologies, have regional interconnections,</a:t>
            </a:r>
            <a:r>
              <a:rPr lang="en-US" baseline="0" dirty="0"/>
              <a:t> and</a:t>
            </a:r>
            <a:r>
              <a:rPr lang="en-US" dirty="0"/>
              <a:t> long distance transmission lines makes grid electricity flexible, reliable, and considerably cheap.</a:t>
            </a:r>
            <a:r>
              <a:rPr lang="en-US" baseline="0" dirty="0"/>
              <a:t> On the other hand</a:t>
            </a:r>
            <a:r>
              <a:rPr lang="en-US" dirty="0"/>
              <a:t>, mini-grids are available under various system configurations (AC or DC) and can</a:t>
            </a:r>
            <a:r>
              <a:rPr lang="en-US" baseline="0" dirty="0"/>
              <a:t> be supplied by a</a:t>
            </a:r>
            <a:r>
              <a:rPr lang="en-US" dirty="0"/>
              <a:t> variety of primary energy sources </a:t>
            </a:r>
            <a:r>
              <a:rPr lang="en-US" baseline="0" dirty="0"/>
              <a:t>like </a:t>
            </a:r>
            <a:r>
              <a:rPr lang="en-US" dirty="0"/>
              <a:t>oil, biomass, hydro, wind, solar, hydrogen, or hybrids. Also, Solar home systems and other mini, micro, or pico-generators can provide day-to-day electricity to households on demand. However,</a:t>
            </a:r>
            <a:r>
              <a:rPr lang="en-US" baseline="0" dirty="0"/>
              <a:t> this</a:t>
            </a:r>
            <a:r>
              <a:rPr lang="en-US" dirty="0"/>
              <a:t> range of technological options also increases the complexity in the electrification planning process. Questions</a:t>
            </a:r>
            <a:r>
              <a:rPr lang="en-US" baseline="0" dirty="0"/>
              <a:t> like: </a:t>
            </a:r>
            <a:r>
              <a:rPr lang="en-US" dirty="0"/>
              <a:t>Where, when, and at what costs might these technologies be deployed to address electricity access? Also who is going to pay and under what standards and/or conditions? How are these payments going to be made? These are questions commonly encountered by electrification planners today. With all this in mind, history can give</a:t>
            </a:r>
            <a:r>
              <a:rPr lang="en-US" baseline="0" dirty="0"/>
              <a:t> us </a:t>
            </a:r>
            <a:r>
              <a:rPr lang="en-US" dirty="0"/>
              <a:t>a few key lessons that might be useful for electrification policy today.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lessons can we learn from history? First, early power systems were designed and built based on the local context including natural resources, available technologies, supply chains, and demand. That is, electrification technologies today should be designed around technologies that best tap into available local natural resources to ensure sustainable supply chains.</a:t>
            </a:r>
          </a:p>
          <a:p>
            <a:r>
              <a:rPr lang="en-US" dirty="0"/>
              <a:t>Second, the development of power systems was linked with profitability since the beginning. Whether publicly or privately owned, systems that were not economically sustainable eventually went out of operation. The initially small isolated systems were located in places with an evident and highly credible demand, for example industry, mines, or commercial stores. These could afford electricity services at a high price. Therefore, strong linkages between the provision of electricity and productivity are central in the development of sustainable electrification solutions. </a:t>
            </a:r>
            <a:endParaRPr lang="en-US" dirty="0">
              <a:cs typeface="Calibri"/>
            </a:endParaRPr>
          </a:p>
          <a:p>
            <a:r>
              <a:rPr lang="en-US" dirty="0"/>
              <a:t>Third, community involvement and creating a sense of ownership can improve power systems’ functionality in the long run; especially in rural settings. This is especially true for off-grid configurations which can require inclusive governance practices and/or an open dialogue regarding the design and operating parameters, such as construction, maintenance, expansion, and tariffs.</a:t>
            </a:r>
            <a:endParaRPr lang="en-US" dirty="0">
              <a:cs typeface="Calibri" panose="020F0502020204030204"/>
            </a:endParaRPr>
          </a:p>
          <a:p>
            <a:r>
              <a:rPr lang="en-US" dirty="0"/>
              <a:t>Finally, it is clear that, whatever the electrification approach is, the electricity access efforts seem to benefit when a strong, clear policy framework is set in place. This framework should be setting clear goals for electrification progress by creating a robust roadmap of electrification planning activities in the country/region.</a:t>
            </a:r>
            <a:r>
              <a:rPr lang="en-US" baseline="0" dirty="0"/>
              <a:t> </a:t>
            </a:r>
            <a:r>
              <a:rPr lang="en-US" dirty="0"/>
              <a:t>Roles in the electrification process should be clearly defined for the various stakeholders, such as planners, government, policy regulators, developers, investors, third party actors, e.g., NGOs, and the community.</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mini-lecture we are going to look a little bit</a:t>
            </a:r>
            <a:r>
              <a:rPr lang="en-US" baseline="0" dirty="0"/>
              <a:t> closer on the </a:t>
            </a:r>
            <a:r>
              <a:rPr lang="en-US" dirty="0"/>
              <a:t>Global</a:t>
            </a:r>
            <a:r>
              <a:rPr lang="en-US" baseline="0" dirty="0"/>
              <a:t> </a:t>
            </a:r>
            <a:r>
              <a:rPr lang="en-US" dirty="0"/>
              <a:t>Electrification</a:t>
            </a:r>
            <a:r>
              <a:rPr lang="en-US" baseline="0" dirty="0"/>
              <a:t> </a:t>
            </a:r>
            <a:r>
              <a:rPr lang="en-US" dirty="0"/>
              <a:t>Platform</a:t>
            </a:r>
            <a:r>
              <a:rPr lang="en-US" baseline="0" dirty="0"/>
              <a:t> (GEP) which was developed by the consortium of following institutions:</a:t>
            </a:r>
          </a:p>
          <a:p>
            <a:pPr>
              <a:defRPr/>
            </a:pPr>
            <a:r>
              <a:rPr lang="en-US" baseline="0" dirty="0"/>
              <a:t>World Bank, ESMAP, KTH, Development Seed, World Resources Institute, ABB, GOOGLE</a:t>
            </a:r>
            <a:r>
              <a:rPr lang="en-US" dirty="0"/>
              <a:t>,</a:t>
            </a:r>
            <a:r>
              <a:rPr lang="en-US" baseline="0" dirty="0"/>
              <a:t> and </a:t>
            </a:r>
            <a:r>
              <a:rPr lang="en-US" dirty="0"/>
              <a:t>the </a:t>
            </a:r>
            <a:r>
              <a:rPr lang="en-US" baseline="0" dirty="0"/>
              <a:t>University of Cambridge.</a:t>
            </a:r>
            <a:endParaRPr lang="en-US" baseline="0"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dirty="0"/>
              <a:t>The </a:t>
            </a:r>
            <a:r>
              <a:rPr lang="en-US" dirty="0"/>
              <a:t>GEP platform</a:t>
            </a:r>
            <a:r>
              <a:rPr lang="en-US" baseline="0" dirty="0"/>
              <a:t> was launched in 2019 and</a:t>
            </a:r>
            <a:r>
              <a:rPr lang="en-US" sz="1200" b="0" i="0" kern="1200" dirty="0">
                <a:solidFill>
                  <a:schemeClr val="tx1"/>
                </a:solidFill>
                <a:effectLst/>
                <a:latin typeface="+mn-lt"/>
                <a:ea typeface="+mn-ea"/>
                <a:cs typeface="+mn-cs"/>
              </a:rPr>
              <a:t> is an open portal for electrification investment data, analysis</a:t>
            </a:r>
            <a:r>
              <a:rPr lang="en-US" dirty="0"/>
              <a:t>,</a:t>
            </a:r>
            <a:r>
              <a:rPr lang="en-US" sz="1200" b="0" i="0" kern="1200" dirty="0">
                <a:solidFill>
                  <a:schemeClr val="tx1"/>
                </a:solidFill>
                <a:effectLst/>
                <a:latin typeface="+mn-lt"/>
                <a:ea typeface="+mn-ea"/>
                <a:cs typeface="+mn-cs"/>
              </a:rPr>
              <a:t> and research. It is being designed upon the principles of openness and transparency and aspires to enable reusability, replicability</a:t>
            </a:r>
            <a:r>
              <a:rPr lang="en-US" dirty="0"/>
              <a:t>,</a:t>
            </a:r>
            <a:r>
              <a:rPr lang="en-US" sz="1200" b="0" i="0" kern="1200" dirty="0">
                <a:solidFill>
                  <a:schemeClr val="tx1"/>
                </a:solidFill>
                <a:effectLst/>
                <a:latin typeface="+mn-lt"/>
                <a:ea typeface="+mn-ea"/>
                <a:cs typeface="+mn-cs"/>
              </a:rPr>
              <a:t> and reproducibility of embedded processes and data. Based on these principles, GEP output is available in three levels:</a:t>
            </a:r>
            <a:endParaRPr lang="en-US" baseline="0" dirty="0"/>
          </a:p>
          <a:p>
            <a:r>
              <a:rPr lang="en-US" sz="1200" b="1" i="0" kern="1200" dirty="0">
                <a:solidFill>
                  <a:schemeClr val="tx1"/>
                </a:solidFill>
                <a:effectLst/>
                <a:latin typeface="+mn-lt"/>
                <a:ea typeface="+mn-ea"/>
                <a:cs typeface="+mn-cs"/>
              </a:rPr>
              <a:t>Level 1 - GEP Explorer</a:t>
            </a:r>
            <a:r>
              <a:rPr lang="en-US" sz="1200" b="0" i="0" kern="1200" dirty="0">
                <a:solidFill>
                  <a:schemeClr val="tx1"/>
                </a:solidFill>
                <a:effectLst/>
                <a:latin typeface="+mn-lt"/>
                <a:ea typeface="+mn-ea"/>
                <a:cs typeface="+mn-cs"/>
              </a:rPr>
              <a:t>: Up-to-date and openly accessible electrification investment outlooks </a:t>
            </a:r>
          </a:p>
          <a:p>
            <a:r>
              <a:rPr lang="en-US" sz="1200" b="1" i="0" kern="1200" dirty="0">
                <a:solidFill>
                  <a:schemeClr val="tx1"/>
                </a:solidFill>
                <a:effectLst/>
                <a:latin typeface="+mn-lt"/>
                <a:ea typeface="+mn-ea"/>
                <a:cs typeface="+mn-cs"/>
              </a:rPr>
              <a:t>Level 2 - GEP Generator</a:t>
            </a:r>
            <a:r>
              <a:rPr lang="en-US" sz="1200" b="0" i="0" kern="1200" dirty="0">
                <a:solidFill>
                  <a:schemeClr val="tx1"/>
                </a:solidFill>
                <a:effectLst/>
                <a:latin typeface="+mn-lt"/>
                <a:ea typeface="+mn-ea"/>
                <a:cs typeface="+mn-cs"/>
              </a:rPr>
              <a:t>: Open source User Interface (UI) for generating electrification outlooks on the fly</a:t>
            </a:r>
          </a:p>
          <a:p>
            <a:r>
              <a:rPr lang="en-US" sz="1200" b="1" i="0" kern="1200" dirty="0">
                <a:solidFill>
                  <a:schemeClr val="tx1"/>
                </a:solidFill>
                <a:effectLst/>
                <a:latin typeface="+mn-lt"/>
                <a:ea typeface="+mn-ea"/>
                <a:cs typeface="+mn-cs"/>
              </a:rPr>
              <a:t>Level 3 - GEP Toolbox</a:t>
            </a:r>
            <a:r>
              <a:rPr lang="en-US" sz="1200" b="0" i="0" kern="1200" dirty="0">
                <a:solidFill>
                  <a:schemeClr val="tx1"/>
                </a:solidFill>
                <a:effectLst/>
                <a:latin typeface="+mn-lt"/>
                <a:ea typeface="+mn-ea"/>
                <a:cs typeface="+mn-cs"/>
              </a:rPr>
              <a:t>: Open access documentation and training material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a:t>
            </a:r>
            <a:r>
              <a:rPr lang="en-US" sz="1200" b="0" i="0" kern="1200" baseline="0" dirty="0">
                <a:solidFill>
                  <a:schemeClr val="tx1"/>
                </a:solidFill>
                <a:effectLst/>
                <a:latin typeface="+mn-lt"/>
                <a:ea typeface="+mn-ea"/>
                <a:cs typeface="+mn-cs"/>
              </a:rPr>
              <a:t> are four main</a:t>
            </a:r>
            <a:r>
              <a:rPr lang="en-US" sz="1200" b="0" i="0" kern="1200" dirty="0">
                <a:solidFill>
                  <a:schemeClr val="tx1"/>
                </a:solidFill>
                <a:effectLst/>
                <a:latin typeface="+mn-lt"/>
                <a:ea typeface="+mn-ea"/>
                <a:cs typeface="+mn-cs"/>
              </a:rPr>
              <a:t> target </a:t>
            </a:r>
            <a:r>
              <a:rPr lang="en-US" dirty="0"/>
              <a:t>audiences</a:t>
            </a:r>
            <a:r>
              <a:rPr lang="en-US" sz="1200" b="0" i="0" kern="1200" dirty="0">
                <a:solidFill>
                  <a:schemeClr val="tx1"/>
                </a:solidFill>
                <a:effectLst/>
                <a:latin typeface="+mn-lt"/>
                <a:ea typeface="+mn-ea"/>
                <a:cs typeface="+mn-cs"/>
              </a:rPr>
              <a:t> for the GEP:</a:t>
            </a:r>
            <a:endParaRPr lang="en-US" sz="1200" b="0" i="0" kern="1200" dirty="0">
              <a:solidFill>
                <a:schemeClr val="tx1"/>
              </a:solidFill>
              <a:effectLst/>
              <a:latin typeface="+mn-lt"/>
              <a:cs typeface="Calibri"/>
            </a:endParaRPr>
          </a:p>
          <a:p>
            <a:endParaRPr lang="en-US" sz="1200" b="0" i="0" kern="1200" baseline="0" dirty="0">
              <a:solidFill>
                <a:schemeClr val="tx1"/>
              </a:solidFill>
              <a:effectLst/>
              <a:latin typeface="+mn-lt"/>
              <a:ea typeface="+mn-ea"/>
              <a:cs typeface="+mn-cs"/>
            </a:endParaRPr>
          </a:p>
          <a:p>
            <a:r>
              <a:rPr lang="en-US" dirty="0"/>
              <a:t>High-level</a:t>
            </a:r>
            <a:r>
              <a:rPr lang="en-US" b="0" dirty="0">
                <a:effectLst/>
              </a:rPr>
              <a:t> decision makers that will use output from the GEP Explorer that produces geo-infographic investment options for all target countries.</a:t>
            </a:r>
            <a:endParaRPr lang="en-US" b="0" dirty="0">
              <a:effectLst/>
              <a:cs typeface="Calibri"/>
            </a:endParaRPr>
          </a:p>
          <a:p>
            <a:r>
              <a:rPr lang="en-US" b="0" dirty="0">
                <a:effectLst/>
              </a:rPr>
              <a:t>Policy and investment analysts that will use the GEP Scenario Generator to develop tailored scenarios to meet specific policy or investment goals.</a:t>
            </a:r>
          </a:p>
          <a:p>
            <a:r>
              <a:rPr lang="en-US" b="0" dirty="0">
                <a:effectLst/>
              </a:rPr>
              <a:t>Data producers and ICT developers</a:t>
            </a:r>
            <a:r>
              <a:rPr lang="en-US" dirty="0"/>
              <a:t> that will</a:t>
            </a:r>
            <a:r>
              <a:rPr lang="en-US" b="0" dirty="0">
                <a:effectLst/>
              </a:rPr>
              <a:t> use the GEP Toolbox and have a target into which additional information and methods can be utilized (with global impact).</a:t>
            </a:r>
            <a:endParaRPr lang="en-US" b="0" dirty="0">
              <a:effectLst/>
              <a:cs typeface="Calibri"/>
            </a:endParaRPr>
          </a:p>
          <a:p>
            <a:r>
              <a:rPr lang="en-US" b="0" dirty="0">
                <a:effectLst/>
              </a:rPr>
              <a:t>Global development organizations</a:t>
            </a:r>
            <a:r>
              <a:rPr lang="en-US" dirty="0"/>
              <a:t> that will </a:t>
            </a:r>
            <a:r>
              <a:rPr lang="en-US" b="0" dirty="0">
                <a:effectLst/>
              </a:rPr>
              <a:t>have </a:t>
            </a:r>
            <a:r>
              <a:rPr lang="en-US" dirty="0">
                <a:effectLst/>
              </a:rPr>
              <a:t>a platform for country outreach. The software provides a springboard for tailored analysis and engagement from academia to project developers.</a:t>
            </a:r>
            <a:r>
              <a:rPr lang="en-US" dirty="0"/>
              <a:t> </a:t>
            </a:r>
            <a:endParaRPr lang="en-US" dirty="0">
              <a:effectLst/>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has four Intended Learning Outcomes.</a:t>
            </a:r>
            <a:r>
              <a:rPr lang="en-US" baseline="0" dirty="0"/>
              <a:t> After this lecture you will be able to</a:t>
            </a:r>
            <a:r>
              <a:rPr lang="en-US" dirty="0"/>
              <a:t>:</a:t>
            </a:r>
          </a:p>
          <a:p>
            <a:pPr marL="0" lvl="0" indent="0" algn="l">
              <a:spcBef>
                <a:spcPts val="0"/>
              </a:spcBef>
              <a:spcAft>
                <a:spcPts val="0"/>
              </a:spcAft>
              <a:buNone/>
            </a:pPr>
            <a:r>
              <a:rPr lang="en-US" dirty="0"/>
              <a:t>Describe the status of energy access in the world.</a:t>
            </a:r>
            <a:endParaRPr lang="en-US" dirty="0">
              <a:cs typeface="Calibri"/>
            </a:endParaRPr>
          </a:p>
          <a:p>
            <a:pPr>
              <a:lnSpc>
                <a:spcPct val="90000"/>
              </a:lnSpc>
              <a:spcBef>
                <a:spcPts val="1000"/>
              </a:spcBef>
            </a:pPr>
            <a:r>
              <a:rPr lang="en-US" dirty="0"/>
              <a:t>List technology options for electrification.</a:t>
            </a:r>
            <a:endParaRPr lang="en-US" dirty="0">
              <a:cs typeface="Calibri"/>
            </a:endParaRPr>
          </a:p>
          <a:p>
            <a:pPr>
              <a:lnSpc>
                <a:spcPct val="90000"/>
              </a:lnSpc>
              <a:spcBef>
                <a:spcPts val="1000"/>
              </a:spcBef>
            </a:pPr>
            <a:r>
              <a:rPr lang="en-US" dirty="0"/>
              <a:t>Describe the historical context of mini-grids.</a:t>
            </a:r>
            <a:endParaRPr lang="en-US" dirty="0">
              <a:cs typeface="Calibri"/>
            </a:endParaRPr>
          </a:p>
          <a:p>
            <a:pPr>
              <a:lnSpc>
                <a:spcPct val="90000"/>
              </a:lnSpc>
              <a:spcBef>
                <a:spcPts val="1000"/>
              </a:spcBef>
            </a:pPr>
            <a:r>
              <a:rPr lang="en-US" dirty="0"/>
              <a:t>Extract results from the Global Electrification Platform</a:t>
            </a:r>
            <a:endParaRPr lang="en-US" dirty="0">
              <a:cs typeface="Calibri" panose="020F0502020204030204"/>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a:t>
            </a:r>
            <a:r>
              <a:rPr lang="en-US" baseline="0" dirty="0"/>
              <a:t> learning outcomes will be important for the basic understanding of geospatial modelling.</a:t>
            </a: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architecture of the GEP is divided into the three levels previously described.</a:t>
            </a:r>
          </a:p>
          <a:p>
            <a:r>
              <a:rPr lang="en-US" dirty="0"/>
              <a:t>Level</a:t>
            </a:r>
            <a:r>
              <a:rPr lang="en-US" baseline="0" dirty="0"/>
              <a:t> 1: S</a:t>
            </a:r>
            <a:r>
              <a:rPr lang="en-US" dirty="0"/>
              <a:t>tarts</a:t>
            </a:r>
            <a:r>
              <a:rPr lang="en-US" baseline="0" dirty="0"/>
              <a:t> with the input of energy data providers such as World Bank, WRI, </a:t>
            </a:r>
            <a:r>
              <a:rPr lang="en-US" dirty="0"/>
              <a:t>or KTH</a:t>
            </a:r>
            <a:r>
              <a:rPr lang="en-US" baseline="0" dirty="0"/>
              <a:t> and is then combined into an energy model in OnSSET and run in several hundred scenarios. These are uploaded to a database and website where you can explore different investment scenarios in the GEP Explorer.</a:t>
            </a:r>
            <a:endParaRPr lang="en-US" baseline="0" dirty="0">
              <a:cs typeface="Calibri"/>
            </a:endParaRPr>
          </a:p>
          <a:p>
            <a:r>
              <a:rPr lang="en-US" baseline="0" dirty="0"/>
              <a:t>Level 2: is formulated for the analyst that wants to develop </a:t>
            </a:r>
            <a:r>
              <a:rPr lang="en-US" dirty="0"/>
              <a:t>their own</a:t>
            </a:r>
            <a:r>
              <a:rPr lang="en-US" baseline="0" dirty="0"/>
              <a:t> scenarios. The analyst collects the</a:t>
            </a:r>
            <a:r>
              <a:rPr lang="en-US" dirty="0"/>
              <a:t>,</a:t>
            </a:r>
            <a:r>
              <a:rPr lang="en-US" baseline="0" dirty="0"/>
              <a:t> </a:t>
            </a:r>
            <a:r>
              <a:rPr lang="en-US" dirty="0"/>
              <a:t>approximately,</a:t>
            </a:r>
            <a:r>
              <a:rPr lang="en-US" baseline="0" dirty="0"/>
              <a:t> 100 datasets needed to build the model. Then </a:t>
            </a:r>
            <a:r>
              <a:rPr lang="en-US" dirty="0"/>
              <a:t>they</a:t>
            </a:r>
            <a:r>
              <a:rPr lang="en-US" baseline="0" dirty="0"/>
              <a:t> </a:t>
            </a:r>
            <a:r>
              <a:rPr lang="en-US" dirty="0"/>
              <a:t>run</a:t>
            </a:r>
            <a:r>
              <a:rPr lang="en-US" baseline="0" dirty="0"/>
              <a:t> the model in the GEP Generator and explores the results on the local computer.</a:t>
            </a:r>
            <a:endParaRPr lang="en-US" baseline="0" dirty="0">
              <a:cs typeface="Calibri" panose="020F0502020204030204"/>
            </a:endParaRPr>
          </a:p>
          <a:p>
            <a:r>
              <a:rPr lang="en-US" baseline="0" dirty="0"/>
              <a:t>Level 3: is the GEP Toolbox where all teaching material, documentation</a:t>
            </a:r>
            <a:r>
              <a:rPr lang="en-US" dirty="0"/>
              <a:t>,</a:t>
            </a:r>
            <a:r>
              <a:rPr lang="en-US" baseline="0" dirty="0"/>
              <a:t> and source data </a:t>
            </a:r>
            <a:r>
              <a:rPr lang="en-US" dirty="0"/>
              <a:t>are</a:t>
            </a:r>
            <a:r>
              <a:rPr lang="en-US" baseline="0" dirty="0"/>
              <a:t> published.</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GEP Explorer</a:t>
            </a:r>
            <a:r>
              <a:rPr lang="en-US" baseline="0" dirty="0"/>
              <a:t> </a:t>
            </a:r>
            <a:r>
              <a:rPr lang="en-US" dirty="0"/>
              <a:t>is an open access website where you can browse through different electrification scenarios. On the website there are up to 96 scenarios, per country for 58 countries. The results on the platform have been generated using the OnSSET model. These scenarios explore the least-cost electrification options for different demand targets, technology costs, and other important aspects.</a:t>
            </a:r>
            <a:endParaRPr lang="en-GB" dirty="0"/>
          </a:p>
          <a:p>
            <a:pPr marL="0" indent="0">
              <a:buFont typeface="Arial" panose="020B0604020202020204" pitchFamily="34" charset="0"/>
              <a:buNone/>
            </a:pPr>
            <a:endParaRPr lang="en-US" dirty="0"/>
          </a:p>
          <a:p>
            <a:r>
              <a:rPr lang="en-US" dirty="0"/>
              <a:t>From GEP you can also download the input data that you have used and you</a:t>
            </a:r>
            <a:r>
              <a:rPr lang="en-US" baseline="0" dirty="0"/>
              <a:t> </a:t>
            </a:r>
            <a:r>
              <a:rPr lang="en-US" dirty="0"/>
              <a:t>can run your own model on your computer using the OnSSET code, which is available on GitHub.</a:t>
            </a:r>
            <a:endParaRPr lang="en-US" dirty="0">
              <a:cs typeface="Calibri"/>
            </a:endParaRPr>
          </a:p>
          <a:p>
            <a:endParaRPr lang="en-US" dirty="0"/>
          </a:p>
          <a:p>
            <a:r>
              <a:rPr lang="en-US" dirty="0"/>
              <a:t>For your first hands-on you</a:t>
            </a:r>
            <a:r>
              <a:rPr lang="en-US" baseline="0" dirty="0"/>
              <a:t> will use the GEP Explorer to explore the results.</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key</a:t>
            </a:r>
            <a:r>
              <a:rPr lang="en-GB" baseline="0" dirty="0"/>
              <a:t> messages for the Global </a:t>
            </a:r>
            <a:r>
              <a:rPr lang="en-GB" dirty="0"/>
              <a:t>Electrification</a:t>
            </a:r>
            <a:r>
              <a:rPr lang="en-GB" baseline="0" dirty="0"/>
              <a:t> </a:t>
            </a:r>
            <a:r>
              <a:rPr lang="en-GB" dirty="0"/>
              <a:t>Platform</a:t>
            </a:r>
            <a:r>
              <a:rPr lang="en-GB" baseline="0" dirty="0"/>
              <a:t> </a:t>
            </a:r>
            <a:r>
              <a:rPr lang="en-GB" dirty="0"/>
              <a:t>that </a:t>
            </a:r>
            <a:r>
              <a:rPr lang="en-GB" baseline="0" dirty="0"/>
              <a:t>is </a:t>
            </a:r>
            <a:r>
              <a:rPr lang="en-GB" dirty="0"/>
              <a:t>an</a:t>
            </a:r>
            <a:r>
              <a:rPr lang="en-GB" baseline="0" dirty="0"/>
              <a:t> </a:t>
            </a:r>
            <a:r>
              <a:rPr lang="en-GB" dirty="0"/>
              <a:t>open source tool, with datasets based on the </a:t>
            </a:r>
            <a:r>
              <a:rPr lang="en-US" dirty="0"/>
              <a:t>principles</a:t>
            </a:r>
            <a:r>
              <a:rPr lang="en-GB" dirty="0"/>
              <a:t> of </a:t>
            </a:r>
            <a:r>
              <a:rPr lang="en-US" dirty="0"/>
              <a:t>openness and transparency. It aspires to enable reusability, replicability, and reproducibility</a:t>
            </a:r>
            <a:endParaRPr lang="en-GB" dirty="0"/>
          </a:p>
          <a:p>
            <a:r>
              <a:rPr lang="en-GB" dirty="0"/>
              <a:t>Secondly the platform is divided into three levels: </a:t>
            </a:r>
            <a:r>
              <a:rPr lang="en-US" sz="1600" dirty="0"/>
              <a:t>GEP Explorer, GEP Generator,</a:t>
            </a:r>
            <a:r>
              <a:rPr lang="en-US" sz="1600" baseline="0" dirty="0"/>
              <a:t> </a:t>
            </a:r>
            <a:r>
              <a:rPr lang="en-US" sz="1600" dirty="0"/>
              <a:t>and GEP Toolbox.</a:t>
            </a:r>
            <a:endParaRPr lang="en-US" sz="1600" dirty="0">
              <a:cs typeface="Calibri"/>
            </a:endParaRPr>
          </a:p>
          <a:p>
            <a:r>
              <a:rPr lang="en-US" sz="1600" dirty="0"/>
              <a:t>Finally</a:t>
            </a:r>
            <a:r>
              <a:rPr lang="en-US" sz="1600" baseline="0" dirty="0"/>
              <a:t> the </a:t>
            </a:r>
            <a:r>
              <a:rPr lang="en-US" dirty="0"/>
              <a:t>target audience for the GEP is: </a:t>
            </a:r>
            <a:r>
              <a:rPr lang="en-US" sz="1600" dirty="0"/>
              <a:t>High-level decision makers, policy and investment analysts, data producers and ICT developers,</a:t>
            </a:r>
            <a:r>
              <a:rPr lang="en-US" sz="1600" baseline="0" dirty="0"/>
              <a:t> </a:t>
            </a:r>
            <a:r>
              <a:rPr lang="en-US" sz="1600" dirty="0"/>
              <a:t>and global development organizations.</a:t>
            </a:r>
            <a:endParaRPr lang="en-GB" sz="1600" dirty="0"/>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28</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the United Nations General Assembly launched the Agenda 2030 for Sustainable Development that includes 17 Sustainable Development Goals</a:t>
            </a:r>
            <a:r>
              <a:rPr lang="en-US" baseline="0" dirty="0"/>
              <a:t> </a:t>
            </a:r>
            <a:r>
              <a:rPr lang="en-US" dirty="0"/>
              <a:t>for people, planet, and prosperity.  Throughout this course, we will be focusing on SDG7: ‘Ensure access to affordable, reliable, sustainable and modern energy for all by 2030’.</a:t>
            </a:r>
            <a:endParaRPr lang="en-US" dirty="0">
              <a:cs typeface="Calibri"/>
            </a:endParaRPr>
          </a:p>
          <a:p>
            <a:pPr marL="0" lvl="0" indent="0" algn="l" rtl="0">
              <a:spcBef>
                <a:spcPts val="0"/>
              </a:spcBef>
              <a:spcAft>
                <a:spcPts val="0"/>
              </a:spcAft>
              <a:buNone/>
            </a:pPr>
            <a:endParaRPr lang="en-US" dirty="0"/>
          </a:p>
          <a:p>
            <a:r>
              <a:rPr lang="en-US" dirty="0"/>
              <a:t>We will be using the Open Source Spatial Electrification Tool (OnSSET), which focuses specifically on access to electricity. As we previously have and will discuss continuously in this course, SDG7 and electricity are important both in themselves and as enablers for other goals and developments, for </a:t>
            </a:r>
            <a:r>
              <a:rPr lang="en-US" b="0" dirty="0"/>
              <a:t>example</a:t>
            </a:r>
            <a:r>
              <a:rPr lang="en-US" b="0" baseline="0" dirty="0"/>
              <a:t> </a:t>
            </a:r>
            <a:r>
              <a:rPr lang="en-US" dirty="0">
                <a:solidFill>
                  <a:srgbClr val="000000"/>
                </a:solidFill>
                <a:cs typeface="Calibri"/>
              </a:rPr>
              <a:t>improved</a:t>
            </a:r>
            <a:r>
              <a:rPr lang="en-US" dirty="0"/>
              <a:t> </a:t>
            </a:r>
            <a:r>
              <a:rPr lang="en-US" b="0" dirty="0"/>
              <a:t>health facilities, improved education, </a:t>
            </a:r>
            <a:r>
              <a:rPr lang="en-US" dirty="0"/>
              <a:t>and economic</a:t>
            </a:r>
            <a:r>
              <a:rPr lang="en-US" b="0" dirty="0"/>
              <a:t> development</a:t>
            </a:r>
            <a:r>
              <a:rPr lang="en-US" dirty="0"/>
              <a:t>.</a:t>
            </a:r>
            <a:r>
              <a:rPr lang="en-US" dirty="0">
                <a:solidFill>
                  <a:schemeClr val="bg2"/>
                </a:solidFill>
                <a:cs typeface="Calibri"/>
              </a:rPr>
              <a:t>.</a:t>
            </a: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why is </a:t>
            </a:r>
            <a:r>
              <a:rPr lang="en-US" dirty="0"/>
              <a:t>SDG7</a:t>
            </a:r>
            <a:r>
              <a:rPr lang="en-US" baseline="0" dirty="0"/>
              <a:t> so important? As we already covered in Lecture 1</a:t>
            </a:r>
            <a:r>
              <a:rPr lang="en-US" dirty="0"/>
              <a:t>,</a:t>
            </a:r>
            <a:r>
              <a:rPr lang="en-US" baseline="0" dirty="0"/>
              <a:t> </a:t>
            </a:r>
            <a:r>
              <a:rPr lang="en-US" dirty="0"/>
              <a:t>SDG7</a:t>
            </a:r>
            <a:r>
              <a:rPr lang="en-US" baseline="0" dirty="0"/>
              <a:t> is important for several of </a:t>
            </a:r>
            <a:r>
              <a:rPr lang="en-US" dirty="0"/>
              <a:t>the SDGs</a:t>
            </a:r>
            <a:r>
              <a:rPr lang="en-US" baseline="0" dirty="0"/>
              <a:t>.</a:t>
            </a:r>
            <a:r>
              <a:rPr lang="en-US" dirty="0"/>
              <a:t> </a:t>
            </a:r>
          </a:p>
          <a:p>
            <a:r>
              <a:rPr lang="en-US" dirty="0"/>
              <a:t>The</a:t>
            </a:r>
            <a:r>
              <a:rPr lang="en-US" baseline="0" dirty="0"/>
              <a:t> </a:t>
            </a:r>
            <a:r>
              <a:rPr lang="en-US" dirty="0"/>
              <a:t>energy system supports all sectors, from businesses, medicine, and education to agriculture, infrastructure, communications, and high technology. Access to electricity in poorer countries has begun to increase and energy efficiency continues to improve. At the same time, renewable energy is increasing in its share</a:t>
            </a:r>
            <a:r>
              <a:rPr lang="en-US" baseline="0" dirty="0"/>
              <a:t> of produced electricity</a:t>
            </a:r>
            <a:r>
              <a:rPr lang="en-US" dirty="0"/>
              <a:t>. For many decades, fossil fuels such as coal, oil, or gas have been major sources of electricity production, but burning carbon fuels produces large amounts of greenhouse gases, which cause climate change and have harmful impacts on people’s well-being and the environment. This affects everyone, not just a few populations. In addition global electricity use is rising rapidly. Without</a:t>
            </a:r>
            <a:r>
              <a:rPr lang="en-US" baseline="0" dirty="0"/>
              <a:t> </a:t>
            </a:r>
            <a:r>
              <a:rPr lang="en-US" dirty="0"/>
              <a:t>a stable electricity supply, countries will not be able to power their economies.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aseline="0" dirty="0"/>
              <a:t>In 2010, around 1.2 billion people in the world did not have access to electricity. In the last decade, there has been a lot of progress, especially in Asia. According to the latest numbers, people without access have decreased to about 789 million people that do not have access to electricity services.</a:t>
            </a:r>
          </a:p>
          <a:p>
            <a:pPr marL="0" lvl="0" indent="0" algn="l" rtl="0">
              <a:spcBef>
                <a:spcPts val="0"/>
              </a:spcBef>
              <a:spcAft>
                <a:spcPts val="0"/>
              </a:spcAft>
              <a:buNone/>
            </a:pPr>
            <a:endParaRPr lang="en-US" baseline="0" dirty="0"/>
          </a:p>
          <a:p>
            <a:r>
              <a:rPr lang="en-US" baseline="0" dirty="0"/>
              <a:t>As you can see in the slide</a:t>
            </a:r>
            <a:r>
              <a:rPr lang="en-US" dirty="0"/>
              <a:t>,</a:t>
            </a:r>
            <a:r>
              <a:rPr lang="en-US" baseline="0" dirty="0"/>
              <a:t> </a:t>
            </a:r>
            <a:r>
              <a:rPr lang="en-US" dirty="0"/>
              <a:t>sub-Saharan</a:t>
            </a:r>
            <a:r>
              <a:rPr lang="en-US" baseline="0" dirty="0"/>
              <a:t> Africa is now the region where most people lack access to electricity in their homes. The International Energy Agency (</a:t>
            </a:r>
            <a:r>
              <a:rPr lang="en-US" dirty="0"/>
              <a:t>I.E.A</a:t>
            </a:r>
            <a:r>
              <a:rPr lang="en-US" baseline="0" dirty="0"/>
              <a:t>) projected in the 2019 World Energy Outlook (WEO) that if we follow the current policies and trends 530 million people in sub-Saharan Africa would still be without access to electricity by 2030. This would mean that we would fall short </a:t>
            </a:r>
            <a:r>
              <a:rPr lang="en-US" dirty="0"/>
              <a:t>of</a:t>
            </a:r>
            <a:r>
              <a:rPr lang="en-US" baseline="0" dirty="0"/>
              <a:t> the </a:t>
            </a:r>
            <a:r>
              <a:rPr lang="en-US" dirty="0"/>
              <a:t>SDG7</a:t>
            </a:r>
            <a:r>
              <a:rPr lang="en-US" baseline="0" dirty="0"/>
              <a:t> target. In a more ambitious scenario, </a:t>
            </a:r>
            <a:r>
              <a:rPr lang="en-US" dirty="0"/>
              <a:t>the IEA</a:t>
            </a:r>
            <a:r>
              <a:rPr lang="en-US" baseline="0" dirty="0"/>
              <a:t> show that off-grid technologies would be the </a:t>
            </a:r>
            <a:r>
              <a:rPr lang="en-US" dirty="0"/>
              <a:t>least-cost</a:t>
            </a:r>
            <a:r>
              <a:rPr lang="en-US" baseline="0" dirty="0"/>
              <a:t> technology option for </a:t>
            </a:r>
            <a:r>
              <a:rPr lang="en-US" dirty="0"/>
              <a:t>two-thirds</a:t>
            </a:r>
            <a:r>
              <a:rPr lang="en-US" baseline="0" dirty="0"/>
              <a:t> of all new connections to achieve </a:t>
            </a:r>
            <a:r>
              <a:rPr lang="en-US" dirty="0"/>
              <a:t>SDG7</a:t>
            </a:r>
            <a:r>
              <a:rPr lang="en-US" baseline="0" dirty="0"/>
              <a:t> and reach universal access by 2030. The national grid would supply the remaining third of new connections. This split between on- and off-grid technologies is what we will study throughout this course. What is the best option varies between countries depending on the demand targets</a:t>
            </a:r>
            <a:r>
              <a:rPr lang="en-US" dirty="0"/>
              <a:t> and</a:t>
            </a:r>
            <a:r>
              <a:rPr lang="en-US" baseline="0" dirty="0"/>
              <a:t> technology costs</a:t>
            </a:r>
            <a:r>
              <a:rPr lang="en-US" dirty="0"/>
              <a:t>,</a:t>
            </a:r>
            <a:r>
              <a:rPr lang="en-US" baseline="0" dirty="0"/>
              <a:t> to mention some parameters.</a:t>
            </a:r>
            <a:r>
              <a:rPr lang="en-US" dirty="0"/>
              <a:t> </a:t>
            </a:r>
            <a:endParaRPr lang="en-US" baseline="0"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b="0" i="0" u="none" strike="noStrike" cap="none" dirty="0">
                <a:solidFill>
                  <a:srgbClr val="000000"/>
                </a:solidFill>
                <a:effectLst/>
                <a:latin typeface="Arial"/>
                <a:ea typeface="Arial"/>
                <a:cs typeface="Arial"/>
                <a:sym typeface="Arial"/>
              </a:rPr>
              <a:t>Achieving </a:t>
            </a:r>
            <a:r>
              <a:rPr lang="en-GB" dirty="0">
                <a:solidFill>
                  <a:srgbClr val="000000"/>
                </a:solidFill>
                <a:latin typeface="Arial"/>
                <a:ea typeface="Arial"/>
                <a:cs typeface="Arial"/>
                <a:sym typeface="Arial"/>
              </a:rPr>
              <a:t>SDG7</a:t>
            </a:r>
            <a:r>
              <a:rPr lang="en-GB" sz="1200" b="0" i="0" u="none" strike="noStrike" cap="none" dirty="0">
                <a:solidFill>
                  <a:srgbClr val="000000"/>
                </a:solidFill>
                <a:effectLst/>
                <a:latin typeface="Arial"/>
                <a:ea typeface="Arial"/>
                <a:cs typeface="Arial"/>
                <a:sym typeface="Arial"/>
              </a:rPr>
              <a:t> by 2030 requires a fundamental transformation of the power sector in currently unserved areas. Modern electrification planning should consider a range of different factors in order to be successful.</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200" b="0" i="0" u="none" strike="noStrike" cap="none" dirty="0">
                <a:solidFill>
                  <a:srgbClr val="000000"/>
                </a:solidFill>
                <a:effectLst/>
                <a:latin typeface="Arial"/>
                <a:ea typeface="Arial"/>
                <a:cs typeface="Arial"/>
                <a:sym typeface="Arial"/>
              </a:rPr>
              <a:t>First of all, the cost of the system needs to be considered</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it should be minimized to ensure that the funds that are needed can be raised by the governments, international organizations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companies and also by the potential consumers.</a:t>
            </a:r>
            <a:endParaRPr lang="en-GB" sz="1200" b="0" i="0" u="none" strike="noStrike" cap="none" dirty="0">
              <a:solidFill>
                <a:srgbClr val="000000"/>
              </a:solidFill>
              <a:effectLst/>
              <a:latin typeface="Arial"/>
              <a:ea typeface="Arial"/>
              <a:cs typeface="Arial"/>
            </a:endParaRPr>
          </a:p>
          <a:p>
            <a:pPr>
              <a:buClr>
                <a:schemeClr val="dk1"/>
              </a:buClr>
              <a:buSzPts val="1100"/>
              <a:defRPr/>
            </a:pPr>
            <a:r>
              <a:rPr lang="en-GB" sz="1200" b="0" i="0" u="none" strike="noStrike" cap="none" dirty="0">
                <a:solidFill>
                  <a:srgbClr val="000000"/>
                </a:solidFill>
                <a:effectLst/>
                <a:latin typeface="Arial"/>
                <a:ea typeface="Arial"/>
                <a:cs typeface="Arial"/>
                <a:sym typeface="Arial"/>
              </a:rPr>
              <a:t>A second factor to consider is that the planning process and models need to take into account technological innovation. The power system in countries where electricity access is low today does not necessarily need to </a:t>
            </a:r>
            <a:r>
              <a:rPr lang="en-GB" dirty="0">
                <a:solidFill>
                  <a:srgbClr val="000000"/>
                </a:solidFill>
                <a:latin typeface="Arial"/>
                <a:ea typeface="Arial"/>
                <a:cs typeface="Arial"/>
                <a:sym typeface="Arial"/>
              </a:rPr>
              <a:t>copy </a:t>
            </a:r>
            <a:r>
              <a:rPr lang="en-GB" sz="1200" b="0" i="0" u="none" strike="noStrike" cap="none" dirty="0">
                <a:solidFill>
                  <a:srgbClr val="000000"/>
                </a:solidFill>
                <a:effectLst/>
                <a:latin typeface="Arial"/>
                <a:ea typeface="Arial"/>
                <a:cs typeface="Arial"/>
                <a:sym typeface="Arial"/>
              </a:rPr>
              <a:t>the systems in countries which do have universal access to electricity. For example, as </a:t>
            </a:r>
            <a:r>
              <a:rPr lang="en-GB" dirty="0">
                <a:solidFill>
                  <a:srgbClr val="000000"/>
                </a:solidFill>
                <a:latin typeface="Arial"/>
                <a:ea typeface="Arial"/>
                <a:cs typeface="Arial"/>
                <a:sym typeface="Arial"/>
              </a:rPr>
              <a:t>solar photovoltaic (PV)</a:t>
            </a:r>
            <a:r>
              <a:rPr lang="en-GB" sz="1200" b="0" i="0" u="none" strike="noStrike" cap="none" dirty="0">
                <a:solidFill>
                  <a:srgbClr val="000000"/>
                </a:solidFill>
                <a:effectLst/>
                <a:latin typeface="Arial"/>
                <a:ea typeface="Arial"/>
                <a:cs typeface="Arial"/>
                <a:sym typeface="Arial"/>
              </a:rPr>
              <a:t> costs </a:t>
            </a:r>
            <a:r>
              <a:rPr lang="en-GB" dirty="0">
                <a:solidFill>
                  <a:srgbClr val="000000"/>
                </a:solidFill>
                <a:latin typeface="Arial"/>
                <a:ea typeface="Arial"/>
                <a:cs typeface="Arial"/>
                <a:sym typeface="Arial"/>
              </a:rPr>
              <a:t>have</a:t>
            </a:r>
            <a:r>
              <a:rPr lang="en-GB" sz="1200" b="0" i="0" u="none" strike="noStrike" cap="none" dirty="0">
                <a:solidFill>
                  <a:srgbClr val="000000"/>
                </a:solidFill>
                <a:effectLst/>
                <a:latin typeface="Arial"/>
                <a:ea typeface="Arial"/>
                <a:cs typeface="Arial"/>
                <a:sym typeface="Arial"/>
              </a:rPr>
              <a:t> decreased and solar home systems have become available, such solutions could be used to provide electricity access. Either, instead of or before the grid can be extended to that location. Therefore, the energy models for electricity access </a:t>
            </a:r>
            <a:r>
              <a:rPr lang="en-GB" dirty="0">
                <a:solidFill>
                  <a:srgbClr val="000000"/>
                </a:solidFill>
                <a:latin typeface="Arial"/>
                <a:ea typeface="Arial"/>
                <a:cs typeface="Arial"/>
                <a:sym typeface="Arial"/>
              </a:rPr>
              <a:t>need</a:t>
            </a:r>
            <a:r>
              <a:rPr lang="en-GB" sz="1200" b="0" i="0" u="none" strike="noStrike" cap="none" dirty="0">
                <a:solidFill>
                  <a:srgbClr val="000000"/>
                </a:solidFill>
                <a:effectLst/>
                <a:latin typeface="Arial"/>
                <a:ea typeface="Arial"/>
                <a:cs typeface="Arial"/>
                <a:sym typeface="Arial"/>
              </a:rPr>
              <a:t> to be able to include such systems in a good way.</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a:buClr>
                <a:schemeClr val="dk1"/>
              </a:buClr>
              <a:buSzPts val="1100"/>
              <a:defRPr/>
            </a:pPr>
            <a:r>
              <a:rPr lang="en-GB" sz="1200" b="0" i="0" u="none" strike="noStrike" cap="none" dirty="0">
                <a:solidFill>
                  <a:srgbClr val="000000"/>
                </a:solidFill>
                <a:effectLst/>
                <a:latin typeface="Arial"/>
                <a:ea typeface="Arial"/>
                <a:cs typeface="Arial"/>
                <a:sym typeface="Arial"/>
              </a:rPr>
              <a:t>A</a:t>
            </a:r>
            <a:r>
              <a:rPr lang="en-GB" sz="1200" b="0" i="0" u="none" strike="noStrike" cap="none" baseline="0" dirty="0">
                <a:solidFill>
                  <a:srgbClr val="000000"/>
                </a:solidFill>
                <a:effectLst/>
                <a:latin typeface="Arial"/>
                <a:ea typeface="Arial"/>
                <a:cs typeface="Arial"/>
                <a:sym typeface="Arial"/>
              </a:rPr>
              <a:t> t</a:t>
            </a:r>
            <a:r>
              <a:rPr lang="en-GB" sz="1200" b="0" i="0" u="none" strike="noStrike" cap="none" dirty="0">
                <a:solidFill>
                  <a:srgbClr val="000000"/>
                </a:solidFill>
                <a:effectLst/>
                <a:latin typeface="Arial"/>
                <a:ea typeface="Arial"/>
                <a:cs typeface="Arial"/>
                <a:sym typeface="Arial"/>
              </a:rPr>
              <a:t>hird factor is the environmental considerations, which also should be taken into account. Many times, the people lacking access to electricity are the same people that suffer the largest risks due to climate change. The power source used to generate electricity can affect the cost of electricity as well as its environmental impacts.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a:buClr>
                <a:schemeClr val="dk1"/>
              </a:buClr>
              <a:buSzPts val="1100"/>
              <a:defRPr/>
            </a:pPr>
            <a:r>
              <a:rPr lang="en-GB" dirty="0">
                <a:solidFill>
                  <a:srgbClr val="000000"/>
                </a:solidFill>
                <a:latin typeface="Arial"/>
                <a:ea typeface="Arial"/>
                <a:cs typeface="Arial"/>
                <a:sym typeface="Arial"/>
              </a:rPr>
              <a:t>The fourth </a:t>
            </a:r>
            <a:r>
              <a:rPr lang="en-GB" sz="1200" b="0" i="0" u="none" strike="noStrike" cap="none" dirty="0">
                <a:solidFill>
                  <a:srgbClr val="000000"/>
                </a:solidFill>
                <a:effectLst/>
                <a:latin typeface="Arial"/>
                <a:ea typeface="Arial"/>
                <a:cs typeface="Arial"/>
                <a:sym typeface="Arial"/>
              </a:rPr>
              <a:t>factor is who will pay for the investment? Are private companies allowed to invest in grid connected power generation, transmission</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distribution or only in the </a:t>
            </a:r>
            <a:r>
              <a:rPr lang="en-GB" dirty="0">
                <a:solidFill>
                  <a:srgbClr val="000000"/>
                </a:solidFill>
                <a:latin typeface="Arial"/>
                <a:ea typeface="Arial"/>
                <a:cs typeface="Arial"/>
                <a:sym typeface="Arial"/>
              </a:rPr>
              <a:t>end-use sector</a:t>
            </a:r>
            <a:r>
              <a:rPr lang="en-GB" sz="1200" b="0" i="0" u="none" strike="noStrike" cap="none" dirty="0">
                <a:solidFill>
                  <a:srgbClr val="000000"/>
                </a:solidFill>
                <a:effectLst/>
                <a:latin typeface="Arial"/>
                <a:ea typeface="Arial"/>
                <a:cs typeface="Arial"/>
                <a:sym typeface="Arial"/>
              </a:rPr>
              <a:t>? Similarly, is the government investing only in grid power or are they also operating mini-grids and solar home system schemes?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200" b="0" i="0" u="none" strike="noStrike" cap="none" dirty="0">
                <a:solidFill>
                  <a:srgbClr val="000000"/>
                </a:solidFill>
                <a:effectLst/>
                <a:latin typeface="Arial"/>
                <a:ea typeface="Arial"/>
                <a:cs typeface="Arial"/>
                <a:sym typeface="Arial"/>
              </a:rPr>
              <a:t>Finally, geopolitical concerns can also be a factor. This means</a:t>
            </a:r>
            <a:r>
              <a:rPr lang="en-GB" sz="1200" b="0" i="0" u="none" strike="noStrike" cap="none" baseline="0" dirty="0">
                <a:solidFill>
                  <a:srgbClr val="000000"/>
                </a:solidFill>
                <a:effectLst/>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considering if the energy is locally sourced, such as solar or wind, or if it is dependent on other countries which is often the case for fossil fuels if they need to be imported. Similarly, hydropower can also be geopolitical, if it depends on cross border rivers.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messages of this mini-lecture are, first, that access to sustainable energy is important not only as its own goal, but also because it can help improve many different areas such as health, education, and economic development. </a:t>
            </a:r>
          </a:p>
          <a:p>
            <a:r>
              <a:rPr lang="en-US" dirty="0"/>
              <a:t>Secondly, there are several different issues that should be considered in power system planning to increase access to electricity, from economic aspects to environmental considerations and geopolitical concerns.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dirty="0"/>
              <a:t>In this section, we will go through the basic</a:t>
            </a:r>
            <a:r>
              <a:rPr lang="en-US" baseline="0" dirty="0"/>
              <a:t> concepts</a:t>
            </a:r>
            <a:r>
              <a:rPr lang="en-US" dirty="0"/>
              <a:t> of geospatial electrification modelling and the Open Source Spatial</a:t>
            </a:r>
            <a:r>
              <a:rPr lang="en-US" baseline="0" dirty="0"/>
              <a:t> Electrification Tool (</a:t>
            </a:r>
            <a:r>
              <a:rPr lang="en-US" dirty="0"/>
              <a:t>OnSSET). Many studies have shown that universal access to electricity can be achieved at the lowest cost through a combination of three categories of technologies. The first is often referred to as national or centralized grid, or simply grid. The second is mini-grid and the third stand-alone technologies. These technologies and categories will be briefly explained in the next section.</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GB" sz="1100" b="0" i="0" u="none" strike="noStrike" cap="none" dirty="0">
                <a:solidFill>
                  <a:srgbClr val="000000"/>
                </a:solidFill>
                <a:effectLst/>
                <a:latin typeface="Arial"/>
                <a:ea typeface="Arial"/>
                <a:cs typeface="Arial"/>
                <a:sym typeface="Arial"/>
              </a:rPr>
              <a:t>First of all, the national grid can be divided into three general parts: </a:t>
            </a:r>
            <a:r>
              <a:rPr lang="en-GB" sz="1100" dirty="0">
                <a:solidFill>
                  <a:srgbClr val="000000"/>
                </a:solidFill>
                <a:latin typeface="Arial"/>
                <a:ea typeface="Arial"/>
                <a:cs typeface="Arial"/>
                <a:sym typeface="Arial"/>
              </a:rPr>
              <a:t>centralized electricity</a:t>
            </a:r>
            <a:r>
              <a:rPr lang="en-GB" sz="1100" b="0" i="0" u="none" strike="noStrike" cap="none" dirty="0">
                <a:solidFill>
                  <a:srgbClr val="000000"/>
                </a:solidFill>
                <a:effectLst/>
                <a:latin typeface="Arial"/>
                <a:ea typeface="Arial"/>
                <a:cs typeface="Arial"/>
                <a:sym typeface="Arial"/>
              </a:rPr>
              <a:t> generation, transmission</a:t>
            </a:r>
            <a:r>
              <a:rPr lang="en-GB" sz="1100" dirty="0">
                <a:solidFill>
                  <a:srgbClr val="000000"/>
                </a:solidFill>
                <a:latin typeface="Arial"/>
                <a:ea typeface="Arial"/>
                <a:cs typeface="Arial"/>
                <a:sym typeface="Arial"/>
              </a:rPr>
              <a:t>,</a:t>
            </a:r>
            <a:r>
              <a:rPr lang="en-GB" sz="1100" b="0" i="0" u="none" strike="noStrike" cap="none" dirty="0">
                <a:solidFill>
                  <a:srgbClr val="000000"/>
                </a:solidFill>
                <a:effectLst/>
                <a:latin typeface="Arial"/>
                <a:ea typeface="Arial"/>
                <a:cs typeface="Arial"/>
                <a:sym typeface="Arial"/>
              </a:rPr>
              <a:t> and distribution. Traditionally, the national grid has generated power through large power plants based on, for example, fossil fuels and hydropower which </a:t>
            </a:r>
            <a:r>
              <a:rPr lang="en-GB" sz="1100" dirty="0">
                <a:solidFill>
                  <a:srgbClr val="000000"/>
                </a:solidFill>
                <a:latin typeface="Arial"/>
                <a:ea typeface="Arial"/>
                <a:cs typeface="Arial"/>
                <a:sym typeface="Arial"/>
              </a:rPr>
              <a:t>are connected</a:t>
            </a:r>
            <a:r>
              <a:rPr lang="en-GB" sz="1100" b="0" i="0" u="none" strike="noStrike" cap="none" dirty="0">
                <a:solidFill>
                  <a:srgbClr val="000000"/>
                </a:solidFill>
                <a:effectLst/>
                <a:latin typeface="Arial"/>
                <a:ea typeface="Arial"/>
                <a:cs typeface="Arial"/>
                <a:sym typeface="Arial"/>
              </a:rPr>
              <a:t> to the transmission network. However, smaller power plants such as wind parks and PV panels can also be connected directly to the distribution network. The national grid utilizes economies of scale to reduce generation costs, but </a:t>
            </a:r>
            <a:r>
              <a:rPr lang="en-GB" sz="1100" dirty="0">
                <a:solidFill>
                  <a:srgbClr val="000000"/>
                </a:solidFill>
                <a:latin typeface="Arial"/>
                <a:ea typeface="Arial"/>
                <a:cs typeface="Arial"/>
                <a:sym typeface="Arial"/>
              </a:rPr>
              <a:t>requires</a:t>
            </a:r>
            <a:r>
              <a:rPr lang="en-GB" sz="1100" b="0" i="0" u="none" strike="noStrike" cap="none" dirty="0">
                <a:solidFill>
                  <a:srgbClr val="000000"/>
                </a:solidFill>
                <a:effectLst/>
                <a:latin typeface="Arial"/>
                <a:ea typeface="Arial"/>
                <a:cs typeface="Arial"/>
                <a:sym typeface="Arial"/>
              </a:rPr>
              <a:t> extensive networks to transmit and distribute electricity to the customers.</a:t>
            </a:r>
            <a:r>
              <a:rPr lang="en-GB" sz="1100" dirty="0">
                <a:solidFill>
                  <a:srgbClr val="000000"/>
                </a:solidFill>
                <a:latin typeface="Arial"/>
                <a:ea typeface="Arial"/>
                <a:cs typeface="Arial"/>
                <a:sym typeface="Arial"/>
              </a:rPr>
              <a:t> </a:t>
            </a:r>
            <a:endParaRPr lang="sv-SE"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sv-SE" dirty="0">
              <a:solidFill>
                <a:srgbClr val="000000"/>
              </a:solidFill>
              <a:latin typeface="Calibri"/>
              <a:cs typeface="Calibri"/>
            </a:endParaRPr>
          </a:p>
          <a:p>
            <a:r>
              <a:rPr lang="sv-SE" sz="1100" dirty="0">
                <a:solidFill>
                  <a:srgbClr val="000000"/>
                </a:solidFill>
                <a:latin typeface="Arial"/>
                <a:cs typeface="Arial"/>
              </a:rPr>
              <a:t>Looking at the flow chart we can see that the national grid has a specific energy flow:</a:t>
            </a:r>
          </a:p>
          <a:p>
            <a:pPr lvl="0"/>
            <a:r>
              <a:rPr lang="en-GB" sz="1100" b="1" dirty="0">
                <a:solidFill>
                  <a:srgbClr val="000000"/>
                </a:solidFill>
                <a:latin typeface="Arial"/>
                <a:cs typeface="Arial"/>
                <a:sym typeface="Arial"/>
              </a:rPr>
              <a:t>Centralized electricity generation</a:t>
            </a:r>
            <a:endParaRPr lang="sv-SE" sz="1100" b="1" dirty="0">
              <a:solidFill>
                <a:srgbClr val="000000"/>
              </a:solidFill>
              <a:latin typeface="Arial"/>
              <a:cs typeface="Arial"/>
            </a:endParaRPr>
          </a:p>
          <a:p>
            <a:pPr lvl="1"/>
            <a:r>
              <a:rPr lang="en-GB" sz="1100" dirty="0">
                <a:solidFill>
                  <a:srgbClr val="000000"/>
                </a:solidFill>
                <a:latin typeface="Arial"/>
                <a:ea typeface="Arial"/>
                <a:cs typeface="Arial"/>
                <a:sym typeface="Arial"/>
              </a:rPr>
              <a:t>The</a:t>
            </a:r>
            <a:r>
              <a:rPr lang="en-GB" sz="1100" b="0" i="0" u="none" strike="noStrike" cap="none" dirty="0">
                <a:solidFill>
                  <a:srgbClr val="000000"/>
                </a:solidFill>
                <a:effectLst/>
                <a:latin typeface="Arial"/>
                <a:ea typeface="Arial"/>
                <a:cs typeface="Arial"/>
                <a:sym typeface="Arial"/>
              </a:rPr>
              <a:t> </a:t>
            </a:r>
            <a:r>
              <a:rPr lang="en-GB" sz="1100" dirty="0">
                <a:solidFill>
                  <a:srgbClr val="000000"/>
                </a:solidFill>
                <a:latin typeface="Arial"/>
                <a:ea typeface="Arial"/>
                <a:cs typeface="Arial"/>
                <a:sym typeface="Arial"/>
              </a:rPr>
              <a:t>first</a:t>
            </a:r>
            <a:r>
              <a:rPr lang="en-GB" sz="1100" b="0" i="0" u="none" strike="noStrike" cap="none" dirty="0">
                <a:solidFill>
                  <a:srgbClr val="000000"/>
                </a:solidFill>
                <a:effectLst/>
                <a:latin typeface="Arial"/>
                <a:ea typeface="Arial"/>
                <a:cs typeface="Arial"/>
                <a:sym typeface="Arial"/>
              </a:rPr>
              <a:t> </a:t>
            </a:r>
            <a:r>
              <a:rPr lang="en-GB" sz="1100" dirty="0">
                <a:solidFill>
                  <a:srgbClr val="000000"/>
                </a:solidFill>
                <a:latin typeface="Arial"/>
                <a:ea typeface="Arial"/>
                <a:cs typeface="Arial"/>
                <a:sym typeface="Arial"/>
              </a:rPr>
              <a:t>part</a:t>
            </a:r>
            <a:r>
              <a:rPr lang="en-GB" sz="1100" b="0" i="0" u="none" strike="noStrike" cap="none" dirty="0">
                <a:solidFill>
                  <a:srgbClr val="000000"/>
                </a:solidFill>
                <a:effectLst/>
                <a:latin typeface="Arial"/>
                <a:ea typeface="Arial"/>
                <a:cs typeface="Arial"/>
                <a:sym typeface="Arial"/>
              </a:rPr>
              <a:t> </a:t>
            </a:r>
            <a:r>
              <a:rPr lang="en-GB" sz="1100" dirty="0">
                <a:solidFill>
                  <a:srgbClr val="000000"/>
                </a:solidFill>
                <a:latin typeface="Arial"/>
                <a:ea typeface="Arial"/>
                <a:cs typeface="Arial"/>
                <a:sym typeface="Arial"/>
              </a:rPr>
              <a:t>are</a:t>
            </a:r>
            <a:r>
              <a:rPr lang="en-GB" sz="1100" b="0" i="0" u="none" strike="noStrike" cap="none" dirty="0">
                <a:solidFill>
                  <a:srgbClr val="000000"/>
                </a:solidFill>
                <a:effectLst/>
                <a:latin typeface="Arial"/>
                <a:ea typeface="Arial"/>
                <a:cs typeface="Arial"/>
                <a:sym typeface="Arial"/>
              </a:rPr>
              <a:t> the power plants, which you see </a:t>
            </a:r>
            <a:r>
              <a:rPr lang="en-GB" sz="1100" dirty="0">
                <a:solidFill>
                  <a:srgbClr val="000000"/>
                </a:solidFill>
                <a:latin typeface="Arial"/>
                <a:ea typeface="Arial"/>
                <a:cs typeface="Arial"/>
                <a:sym typeface="Arial"/>
              </a:rPr>
              <a:t>at the</a:t>
            </a:r>
            <a:r>
              <a:rPr lang="en-GB" sz="1100" b="0" i="0" u="none" strike="noStrike" cap="none" dirty="0">
                <a:solidFill>
                  <a:srgbClr val="000000"/>
                </a:solidFill>
                <a:effectLst/>
                <a:latin typeface="Arial"/>
                <a:ea typeface="Arial"/>
                <a:cs typeface="Arial"/>
                <a:sym typeface="Arial"/>
              </a:rPr>
              <a:t> top in the picture, which generate electricity.</a:t>
            </a:r>
            <a:endParaRPr lang="sv-SE" sz="1100" b="0" i="0" u="none" strike="noStrike" cap="none" dirty="0">
              <a:solidFill>
                <a:srgbClr val="000000"/>
              </a:solidFill>
              <a:effectLst/>
              <a:latin typeface="Arial"/>
              <a:ea typeface="Arial"/>
              <a:cs typeface="Arial"/>
              <a:sym typeface="Arial"/>
            </a:endParaRPr>
          </a:p>
          <a:p>
            <a:pPr lvl="0"/>
            <a:r>
              <a:rPr lang="en-GB" sz="1100" b="1" i="0" u="none" strike="noStrike" cap="none" dirty="0">
                <a:solidFill>
                  <a:srgbClr val="000000"/>
                </a:solidFill>
                <a:effectLst/>
                <a:latin typeface="Arial"/>
                <a:ea typeface="Arial"/>
                <a:cs typeface="Arial"/>
                <a:sym typeface="Arial"/>
              </a:rPr>
              <a:t>Transmission of electricity with High Voltage (</a:t>
            </a:r>
            <a:r>
              <a:rPr lang="en-GB" sz="1100" b="1" dirty="0">
                <a:solidFill>
                  <a:srgbClr val="000000"/>
                </a:solidFill>
                <a:latin typeface="Arial"/>
                <a:ea typeface="Arial"/>
                <a:cs typeface="Arial"/>
                <a:sym typeface="Arial"/>
              </a:rPr>
              <a:t>HV</a:t>
            </a:r>
            <a:r>
              <a:rPr lang="en-GB" sz="1100" b="1" i="0" u="none" strike="noStrike" cap="none" dirty="0">
                <a:solidFill>
                  <a:srgbClr val="000000"/>
                </a:solidFill>
                <a:effectLst/>
                <a:latin typeface="Arial"/>
                <a:ea typeface="Arial"/>
                <a:cs typeface="Arial"/>
                <a:sym typeface="Arial"/>
              </a:rPr>
              <a:t>) – Medium Voltage (</a:t>
            </a:r>
            <a:r>
              <a:rPr lang="en-GB" sz="1100" b="1" dirty="0">
                <a:solidFill>
                  <a:srgbClr val="000000"/>
                </a:solidFill>
                <a:latin typeface="Arial"/>
                <a:ea typeface="Arial"/>
                <a:cs typeface="Arial"/>
                <a:sym typeface="Arial"/>
              </a:rPr>
              <a:t>MV</a:t>
            </a:r>
            <a:r>
              <a:rPr lang="en-GB" sz="1100" b="1" i="0" u="none" strike="noStrike" cap="none" dirty="0">
                <a:solidFill>
                  <a:srgbClr val="000000"/>
                </a:solidFill>
                <a:effectLst/>
                <a:latin typeface="Arial"/>
                <a:ea typeface="Arial"/>
                <a:cs typeface="Arial"/>
                <a:sym typeface="Arial"/>
              </a:rPr>
              <a:t>) lines</a:t>
            </a:r>
            <a:endParaRPr lang="sv-SE" sz="1100" b="0" i="0" u="none" strike="noStrike" cap="none" dirty="0">
              <a:solidFill>
                <a:srgbClr val="000000"/>
              </a:solidFill>
              <a:effectLst/>
              <a:latin typeface="Arial"/>
              <a:ea typeface="Arial"/>
              <a:cs typeface="Arial"/>
              <a:sym typeface="Arial"/>
            </a:endParaRPr>
          </a:p>
          <a:p>
            <a:pPr lvl="1"/>
            <a:r>
              <a:rPr lang="en-GB" sz="1100" b="0" i="0" u="none" strike="noStrike" cap="none" dirty="0">
                <a:solidFill>
                  <a:srgbClr val="000000"/>
                </a:solidFill>
                <a:effectLst/>
                <a:latin typeface="Arial"/>
                <a:ea typeface="Arial"/>
                <a:cs typeface="Arial"/>
                <a:sym typeface="Arial"/>
              </a:rPr>
              <a:t>The electricity is then sent to the cities and settlements though the transmission </a:t>
            </a:r>
            <a:r>
              <a:rPr lang="en-GB" sz="1100" dirty="0">
                <a:solidFill>
                  <a:srgbClr val="000000"/>
                </a:solidFill>
                <a:latin typeface="Arial"/>
                <a:cs typeface="Arial"/>
                <a:sym typeface="Arial"/>
              </a:rPr>
              <a:t>network, which you see in yellow in the middle of the picture, whic</a:t>
            </a:r>
            <a:r>
              <a:rPr lang="en-GB" sz="1100" b="0" i="0" u="none" strike="noStrike" cap="none" dirty="0">
                <a:solidFill>
                  <a:srgbClr val="000000"/>
                </a:solidFill>
                <a:effectLst/>
                <a:latin typeface="Arial"/>
                <a:ea typeface="Arial"/>
                <a:cs typeface="Arial"/>
                <a:sym typeface="Arial"/>
              </a:rPr>
              <a:t>h consists of high voltage and medium voltage lines.</a:t>
            </a:r>
            <a:endParaRPr lang="sv-SE" sz="1100" b="0" i="0" u="none" strike="noStrike" cap="none" dirty="0">
              <a:solidFill>
                <a:srgbClr val="000000"/>
              </a:solidFill>
              <a:effectLst/>
              <a:latin typeface="Arial"/>
              <a:ea typeface="Arial"/>
              <a:cs typeface="Arial"/>
              <a:sym typeface="Arial"/>
            </a:endParaRPr>
          </a:p>
          <a:p>
            <a:pPr lvl="0"/>
            <a:r>
              <a:rPr lang="en-GB" sz="1100" b="1" i="0" u="none" strike="noStrike" cap="none" dirty="0">
                <a:solidFill>
                  <a:srgbClr val="000000"/>
                </a:solidFill>
                <a:effectLst/>
                <a:latin typeface="Arial"/>
                <a:ea typeface="Arial"/>
                <a:cs typeface="Arial"/>
                <a:sym typeface="Arial"/>
              </a:rPr>
              <a:t>Distribution of electricity with Medium Voltage – Low Voltage (</a:t>
            </a:r>
            <a:r>
              <a:rPr lang="en-GB" sz="1100" b="1" dirty="0">
                <a:solidFill>
                  <a:srgbClr val="000000"/>
                </a:solidFill>
                <a:latin typeface="Arial"/>
                <a:ea typeface="Arial"/>
                <a:cs typeface="Arial"/>
                <a:sym typeface="Arial"/>
              </a:rPr>
              <a:t>LV</a:t>
            </a:r>
            <a:r>
              <a:rPr lang="en-GB" sz="1100" b="1" i="0" u="none" strike="noStrike" cap="none" dirty="0">
                <a:solidFill>
                  <a:srgbClr val="000000"/>
                </a:solidFill>
                <a:effectLst/>
                <a:latin typeface="Arial"/>
                <a:ea typeface="Arial"/>
                <a:cs typeface="Arial"/>
                <a:sym typeface="Arial"/>
              </a:rPr>
              <a:t>) lines</a:t>
            </a:r>
            <a:endParaRPr lang="sv-SE" sz="1100" b="0" i="0" u="none" strike="noStrike" cap="none" dirty="0">
              <a:solidFill>
                <a:srgbClr val="000000"/>
              </a:solidFill>
              <a:effectLst/>
              <a:latin typeface="Arial"/>
              <a:ea typeface="Arial"/>
              <a:cs typeface="Arial"/>
              <a:sym typeface="Arial"/>
            </a:endParaRPr>
          </a:p>
          <a:p>
            <a:pPr lvl="1"/>
            <a:r>
              <a:rPr lang="en-GB" sz="1100" b="0" i="0" u="none" strike="noStrike" cap="none" dirty="0">
                <a:solidFill>
                  <a:srgbClr val="000000"/>
                </a:solidFill>
                <a:effectLst/>
                <a:latin typeface="Arial"/>
                <a:ea typeface="Arial"/>
                <a:cs typeface="Arial"/>
                <a:sym typeface="Arial"/>
              </a:rPr>
              <a:t>Finally, the distribution n</a:t>
            </a:r>
            <a:r>
              <a:rPr lang="en-GB" sz="1100" dirty="0">
                <a:solidFill>
                  <a:srgbClr val="000000"/>
                </a:solidFill>
                <a:latin typeface="Arial"/>
                <a:cs typeface="Arial"/>
                <a:sym typeface="Arial"/>
              </a:rPr>
              <a:t>etworks, which you see in the bottom of the picture, rec</a:t>
            </a:r>
            <a:r>
              <a:rPr lang="en-GB" sz="1100" b="0" i="0" u="none" strike="noStrike" cap="none" dirty="0">
                <a:solidFill>
                  <a:srgbClr val="000000"/>
                </a:solidFill>
                <a:effectLst/>
                <a:latin typeface="Arial"/>
                <a:ea typeface="Arial"/>
                <a:cs typeface="Arial"/>
                <a:sym typeface="Arial"/>
              </a:rPr>
              <a:t>eive the electricity from the transmission network and distributes it to the customer through medium voltage and low voltage lines.</a:t>
            </a:r>
            <a:endParaRPr lang="sv-SE" sz="11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737154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a:t>CLICK TO EDIT MASTER TITLE STYLE</a:t>
            </a:r>
            <a:endParaRPr lang="en-GB"/>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endParaRPr lang="en-GB"/>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3/4/2022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3/4/2022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3/4/2022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3/4/2022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3/4/2022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3/4/2022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3/4/2022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3/4/2022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3/4/2022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3/4/2022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creativecommons.org/licenses/by/3.0/" TargetMode="External"/><Relationship Id="rId5" Type="http://schemas.openxmlformats.org/officeDocument/2006/relationships/hyperlink" Target="https://upload.wikimedia.org/wikipedia/commons/9/90/Electricity_Grid_Schematic_English.svg"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4.xml"/><Relationship Id="rId7" Type="http://schemas.openxmlformats.org/officeDocument/2006/relationships/image" Target="../media/image16.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hyperlink" Target="https://pic.made-in-china.com/4f0j00jChQiVbmllpJ/Small-Diesel-Generator-Set-Generator.jp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7.jpe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3.0/"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iopscience.iop.org/article/10.1088/1742-6596/1549/5/052121" TargetMode="External"/><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energypedia.info/wiki/Mini_Grids#Definition_and_Overview" TargetMode="External"/><Relationship Id="rId2" Type="http://schemas.openxmlformats.org/officeDocument/2006/relationships/hyperlink" Target="https://doi.org/10.1007/s10666-018-9627-1" TargetMode="External"/><Relationship Id="rId1" Type="http://schemas.openxmlformats.org/officeDocument/2006/relationships/slideLayout" Target="../slideLayouts/slideLayout4.xml"/><Relationship Id="rId6" Type="http://schemas.openxmlformats.org/officeDocument/2006/relationships/hyperlink" Target="https://doi.org/10.1016/j.apgeog.2016.04.009" TargetMode="External"/><Relationship Id="rId5" Type="http://schemas.openxmlformats.org/officeDocument/2006/relationships/hyperlink" Target="https://onsset.github.io/teaching_kit/courses/module_1/Lecture_1/" TargetMode="External"/><Relationship Id="rId4" Type="http://schemas.openxmlformats.org/officeDocument/2006/relationships/hyperlink" Target="https://doi.org/10.1088/1748-9326/aa7b29"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creativecommons.org/licenses/by-nc-nd/2.0/" TargetMode="External"/><Relationship Id="rId5" Type="http://schemas.openxmlformats.org/officeDocument/2006/relationships/image" Target="../media/image13.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doi.org/10.3390/su12051793" TargetMode="External"/><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doi.org/10.3390/en12071395" TargetMode="External"/><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3390/en12071395" TargetMode="External"/><Relationship Id="rId2" Type="http://schemas.openxmlformats.org/officeDocument/2006/relationships/hyperlink" Target="http://kth.diva-portal.org/smash/get/diva2:1431484/FULLTEXT01.pdf" TargetMode="External"/><Relationship Id="rId1" Type="http://schemas.openxmlformats.org/officeDocument/2006/relationships/slideLayout" Target="../slideLayouts/slideLayout2.xml"/><Relationship Id="rId4" Type="http://schemas.openxmlformats.org/officeDocument/2006/relationships/hyperlink" Target="https://doi.org/10.3390/su12051793"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gep-user-guide.readthedocs.io/en/latest/Overview.html" TargetMode="External"/><Relationship Id="rId5" Type="http://schemas.openxmlformats.org/officeDocument/2006/relationships/image" Target="../media/image22.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png"/><Relationship Id="rId5" Type="http://schemas.openxmlformats.org/officeDocument/2006/relationships/hyperlink" Target="https://electrifynow.energydata.info/" TargetMode="External"/><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s://gep-user-guide.readthedocs.io/en/latest/" TargetMode="External"/><Relationship Id="rId2" Type="http://schemas.openxmlformats.org/officeDocument/2006/relationships/hyperlink" Target="https://electrifynow.energydata.info/"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hyperlink" Target="https://www.open.edu/openlearncreate/mod/quiz/view.php?id=173640"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www.un.org/sustainabledevelopment/news/communications-material/" TargetMode="External"/><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9.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ourworldindata.org/energy-access" TargetMode="External"/><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openknowledge.worldbank.org/handle/10986/33822" TargetMode="External"/><Relationship Id="rId2" Type="http://schemas.openxmlformats.org/officeDocument/2006/relationships/hyperlink" Target="https://doi.org/10.1038/s41560-017-0036-5" TargetMode="External"/><Relationship Id="rId1" Type="http://schemas.openxmlformats.org/officeDocument/2006/relationships/slideLayout" Target="../slideLayouts/slideLayout4.xml"/><Relationship Id="rId6" Type="http://schemas.openxmlformats.org/officeDocument/2006/relationships/hyperlink" Target="https://www.un.org/sustainabledevelopment/wp-content/uploads/2016/08/7_Why-It-Matters-2020.pdf" TargetMode="External"/><Relationship Id="rId5" Type="http://schemas.openxmlformats.org/officeDocument/2006/relationships/hyperlink" Target="https://doi.org/10.1787/caf32f3b-en" TargetMode="External"/><Relationship Id="rId4" Type="http://schemas.openxmlformats.org/officeDocument/2006/relationships/hyperlink" Target="https://onsset.github.io/teaching_kit/courses/module_1/Lecture_1/"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slideLayout" Target="../slideLayouts/slideLayout4.xml"/><Relationship Id="rId7" Type="http://schemas.openxmlformats.org/officeDocument/2006/relationships/image" Target="../media/image13.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8.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alendar&#10;&#10;Description automatically generated">
            <a:extLst>
              <a:ext uri="{FF2B5EF4-FFF2-40B4-BE49-F238E27FC236}">
                <a16:creationId xmlns:a16="http://schemas.microsoft.com/office/drawing/2014/main" id="{BE0D3693-E0DD-BF4D-A725-F35B24488E1F}"/>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63404" y="3797652"/>
            <a:ext cx="3032480"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idx="4294967295"/>
          </p:nvPr>
        </p:nvSpPr>
        <p:spPr>
          <a:xfrm>
            <a:off x="720811" y="4482543"/>
            <a:ext cx="7281863" cy="1604962"/>
          </a:xfrm>
        </p:spPr>
        <p:txBody>
          <a:bodyPr>
            <a:normAutofit fontScale="90000"/>
          </a:bodyPr>
          <a:lstStyle/>
          <a:p>
            <a:r>
              <a:rPr lang="en-GB" b="1" dirty="0">
                <a:solidFill>
                  <a:schemeClr val="bg1"/>
                </a:solidFill>
                <a:latin typeface="Open Sans"/>
              </a:rPr>
              <a:t>LECTURE 2</a:t>
            </a:r>
            <a:br>
              <a:rPr lang="en-GB" b="1" dirty="0">
                <a:latin typeface="Open Sans"/>
              </a:rPr>
            </a:br>
            <a:r>
              <a:rPr lang="en-GB" b="1" dirty="0">
                <a:latin typeface="Open Sans"/>
              </a:rPr>
              <a:t>SDGS AND </a:t>
            </a:r>
            <a:br>
              <a:rPr lang="en-GB" b="1" dirty="0">
                <a:latin typeface="Open Sans"/>
              </a:rPr>
            </a:br>
            <a:r>
              <a:rPr lang="en-GB" b="1" dirty="0">
                <a:latin typeface="Open Sans"/>
              </a:rPr>
              <a:t>ENERGY ACCESS</a:t>
            </a:r>
          </a:p>
        </p:txBody>
      </p:sp>
      <p:sp>
        <p:nvSpPr>
          <p:cNvPr id="3" name="TextBox 2">
            <a:extLst>
              <a:ext uri="{FF2B5EF4-FFF2-40B4-BE49-F238E27FC236}">
                <a16:creationId xmlns:a16="http://schemas.microsoft.com/office/drawing/2014/main" id="{BC974E21-D69F-46F3-BA70-97BBDC0A981A}"/>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Version 1.0</a:t>
            </a:r>
            <a:endParaRPr lang="en-US" b="1" dirty="0">
              <a:solidFill>
                <a:schemeClr val="bg1"/>
              </a:solidFill>
              <a:latin typeface="Open Sans"/>
              <a:cs typeface="Calibri"/>
            </a:endParaRPr>
          </a:p>
        </p:txBody>
      </p:sp>
      <p:sp>
        <p:nvSpPr>
          <p:cNvPr id="6" name="Oval 5">
            <a:extLst>
              <a:ext uri="{FF2B5EF4-FFF2-40B4-BE49-F238E27FC236}">
                <a16:creationId xmlns:a16="http://schemas.microsoft.com/office/drawing/2014/main" id="{D8B0EA96-29B6-634B-8EB0-FA667D01F5DD}"/>
              </a:ext>
            </a:extLst>
          </p:cNvPr>
          <p:cNvSpPr/>
          <p:nvPr/>
        </p:nvSpPr>
        <p:spPr>
          <a:xfrm>
            <a:off x="5352228" y="51800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2_Slide1.mp3" descr="Track1_Lecture2_Slide1.mp3">
            <a:hlinkClick r:id="" action="ppaction://media"/>
            <a:extLst>
              <a:ext uri="{FF2B5EF4-FFF2-40B4-BE49-F238E27FC236}">
                <a16:creationId xmlns:a16="http://schemas.microsoft.com/office/drawing/2014/main" id="{DDB04C6E-6FD1-1B4D-8444-C71EB8AAE6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3593" y="5251192"/>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389619"/>
            <a:ext cx="866585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Electrification option: National/Regional Grid extension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Electrification options </a:t>
            </a:r>
          </a:p>
        </p:txBody>
      </p:sp>
      <p:sp>
        <p:nvSpPr>
          <p:cNvPr id="10" name="Google Shape;198;p13"/>
          <p:cNvSpPr/>
          <p:nvPr/>
        </p:nvSpPr>
        <p:spPr>
          <a:xfrm>
            <a:off x="6058539" y="1914058"/>
            <a:ext cx="5524515" cy="4359714"/>
          </a:xfrm>
          <a:prstGeom prst="rect">
            <a:avLst/>
          </a:prstGeom>
          <a:noFill/>
          <a:ln>
            <a:noFill/>
          </a:ln>
        </p:spPr>
        <p:txBody>
          <a:bodyPr spcFirstLastPara="1" wrap="square" lIns="91425" tIns="45700" rIns="91425" bIns="45700" anchor="t" anchorCtr="0">
            <a:noAutofit/>
          </a:bodyPr>
          <a:lstStyle/>
          <a:p>
            <a:pPr>
              <a:spcAft>
                <a:spcPts val="600"/>
              </a:spcAft>
            </a:pPr>
            <a:r>
              <a:rPr lang="en-US" sz="2000" b="1" dirty="0">
                <a:latin typeface="Open Sans" panose="020B0606030504020204"/>
              </a:rPr>
              <a:t>Benefits and drawback of national grid</a:t>
            </a:r>
            <a:endParaRPr lang="en-US" sz="2000" dirty="0">
              <a:latin typeface="Open Sans" panose="020B0606030504020204"/>
            </a:endParaRPr>
          </a:p>
          <a:p>
            <a:pPr>
              <a:lnSpc>
                <a:spcPct val="114000"/>
              </a:lnSpc>
              <a:spcAft>
                <a:spcPts val="400"/>
              </a:spcAft>
            </a:pPr>
            <a:r>
              <a:rPr lang="en-US" dirty="0">
                <a:latin typeface="Open Sans" panose="020B0606030504020204"/>
              </a:rPr>
              <a:t>- Centralized electricity generation (mix of energy sources and power plants) </a:t>
            </a:r>
          </a:p>
          <a:p>
            <a:pPr>
              <a:lnSpc>
                <a:spcPct val="114000"/>
              </a:lnSpc>
              <a:spcAft>
                <a:spcPts val="400"/>
              </a:spcAft>
            </a:pPr>
            <a:r>
              <a:rPr lang="en-US" dirty="0">
                <a:latin typeface="Open Sans" panose="020B0606030504020204"/>
              </a:rPr>
              <a:t>- Can better leverage economies of scale, which can lead to lower unit cost of electricity. </a:t>
            </a:r>
          </a:p>
          <a:p>
            <a:pPr>
              <a:lnSpc>
                <a:spcPct val="114000"/>
              </a:lnSpc>
              <a:spcAft>
                <a:spcPts val="400"/>
              </a:spcAft>
            </a:pPr>
            <a:r>
              <a:rPr lang="en-US" dirty="0">
                <a:latin typeface="Open Sans" panose="020B0606030504020204"/>
              </a:rPr>
              <a:t>- Requires extension of Transmission &amp; Distribution lines to the area of interest (HV-MV-LV + substations, transformers) </a:t>
            </a:r>
          </a:p>
          <a:p>
            <a:pPr>
              <a:lnSpc>
                <a:spcPct val="114000"/>
              </a:lnSpc>
              <a:spcAft>
                <a:spcPts val="400"/>
              </a:spcAft>
            </a:pPr>
            <a:r>
              <a:rPr lang="en-US" dirty="0">
                <a:latin typeface="Open Sans" panose="020B0606030504020204"/>
              </a:rPr>
              <a:t>- Capital intensive &amp; usually a lengthy process</a:t>
            </a:r>
            <a:br>
              <a:rPr lang="en-US" dirty="0"/>
            </a:br>
            <a:r>
              <a:rPr lang="en-US" dirty="0">
                <a:latin typeface="Open Sans" panose="020B0606030504020204"/>
              </a:rPr>
              <a:t>(in terms of planning, construction, and Operation &amp; Maintenance) </a:t>
            </a:r>
          </a:p>
          <a:p>
            <a:pPr>
              <a:lnSpc>
                <a:spcPct val="114000"/>
              </a:lnSpc>
              <a:spcAft>
                <a:spcPts val="400"/>
              </a:spcAft>
            </a:pPr>
            <a:r>
              <a:rPr lang="en-US" dirty="0">
                <a:latin typeface="Open Sans" panose="020B0606030504020204"/>
              </a:rPr>
              <a:t>- Does not depend on locally available resources (at the community level) </a:t>
            </a:r>
          </a:p>
          <a:p>
            <a:endParaRPr lang="en-SE" sz="2000" dirty="0">
              <a:latin typeface="Open Sans"/>
            </a:endParaRPr>
          </a:p>
        </p:txBody>
      </p:sp>
      <p:sp>
        <p:nvSpPr>
          <p:cNvPr id="6" name="Rectangle 5"/>
          <p:cNvSpPr/>
          <p:nvPr/>
        </p:nvSpPr>
        <p:spPr>
          <a:xfrm>
            <a:off x="-40299" y="6416739"/>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2" name="Rectangle 1"/>
          <p:cNvSpPr/>
          <p:nvPr/>
        </p:nvSpPr>
        <p:spPr>
          <a:xfrm>
            <a:off x="4191194" y="5385223"/>
            <a:ext cx="1747496" cy="1015663"/>
          </a:xfrm>
          <a:prstGeom prst="rect">
            <a:avLst/>
          </a:prstGeom>
        </p:spPr>
        <p:txBody>
          <a:bodyPr wrap="square" lIns="91440" tIns="45720" rIns="91440" bIns="45720" anchor="t">
            <a:spAutoFit/>
          </a:bodyPr>
          <a:lstStyle/>
          <a:p>
            <a:r>
              <a:rPr lang="en-GB" sz="1000" b="1" dirty="0">
                <a:latin typeface="Open Sans"/>
              </a:rPr>
              <a:t>Picture Source: </a:t>
            </a:r>
            <a:r>
              <a:rPr lang="en-GB" sz="1000" dirty="0">
                <a:latin typeface="Open Sans"/>
                <a:hlinkClick r:id="rId5"/>
              </a:rPr>
              <a:t>https://upload.wikimedia.org/wikipedia/commons/9/90/Electricity_Grid_Schematic_English.svg</a:t>
            </a:r>
            <a:r>
              <a:rPr lang="en-GB" sz="1000" dirty="0">
                <a:latin typeface="Open Sans"/>
              </a:rPr>
              <a:t> </a:t>
            </a:r>
            <a:r>
              <a:rPr lang="sv-SE" sz="1000" dirty="0">
                <a:latin typeface="Open Sans"/>
              </a:rPr>
              <a:t>licensed under </a:t>
            </a:r>
            <a:r>
              <a:rPr lang="en-GB" sz="1000" dirty="0">
                <a:latin typeface="Open Sans"/>
                <a:hlinkClick r:id="rId6"/>
              </a:rPr>
              <a:t>CC-BY 3.0</a:t>
            </a:r>
            <a:endParaRPr lang="en-GB" sz="1000" dirty="0">
              <a:latin typeface="Open Sans"/>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238" y="1886019"/>
            <a:ext cx="3539410" cy="4657309"/>
          </a:xfrm>
          <a:prstGeom prst="rect">
            <a:avLst/>
          </a:prstGeom>
        </p:spPr>
      </p:pic>
      <p:sp>
        <p:nvSpPr>
          <p:cNvPr id="12" name="Oval 11">
            <a:extLst>
              <a:ext uri="{FF2B5EF4-FFF2-40B4-BE49-F238E27FC236}">
                <a16:creationId xmlns:a16="http://schemas.microsoft.com/office/drawing/2014/main" id="{16A1B5DF-7C72-644A-8BC2-909E949CA7BB}"/>
              </a:ext>
            </a:extLst>
          </p:cNvPr>
          <p:cNvSpPr/>
          <p:nvPr/>
        </p:nvSpPr>
        <p:spPr>
          <a:xfrm>
            <a:off x="8280331"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0.mp3" descr="Track1_Lecture2_Slide10.mp3">
            <a:hlinkClick r:id="" action="ppaction://media"/>
            <a:extLst>
              <a:ext uri="{FF2B5EF4-FFF2-40B4-BE49-F238E27FC236}">
                <a16:creationId xmlns:a16="http://schemas.microsoft.com/office/drawing/2014/main" id="{C1A06C15-53CC-9D45-A407-4853561BFA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1696" y="655593"/>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389619"/>
            <a:ext cx="827414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Mini-grid systems (PV, hydro, wind, diesel, or hybrids)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7727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Electrification options</a:t>
            </a:r>
          </a:p>
        </p:txBody>
      </p:sp>
      <p:sp>
        <p:nvSpPr>
          <p:cNvPr id="4" name="Content Placeholder 3"/>
          <p:cNvSpPr>
            <a:spLocks noGrp="1"/>
          </p:cNvSpPr>
          <p:nvPr>
            <p:ph idx="1"/>
          </p:nvPr>
        </p:nvSpPr>
        <p:spPr>
          <a:xfrm>
            <a:off x="892629" y="1794700"/>
            <a:ext cx="8245152" cy="2213793"/>
          </a:xfrm>
        </p:spPr>
        <p:txBody>
          <a:bodyPr vert="horz" lIns="91440" tIns="45720" rIns="91440" bIns="45720" rtlCol="0" anchor="t">
            <a:noAutofit/>
          </a:bodyPr>
          <a:lstStyle/>
          <a:p>
            <a:pPr marL="0" indent="0">
              <a:lnSpc>
                <a:spcPct val="100000"/>
              </a:lnSpc>
              <a:spcBef>
                <a:spcPts val="0"/>
              </a:spcBef>
              <a:spcAft>
                <a:spcPts val="400"/>
              </a:spcAft>
              <a:buClr>
                <a:schemeClr val="dk1"/>
              </a:buClr>
              <a:buSzPts val="2500"/>
              <a:buNone/>
            </a:pPr>
            <a:r>
              <a:rPr lang="en-US" sz="2000" b="1" dirty="0">
                <a:ln w="0"/>
                <a:ea typeface="+mn-lt"/>
                <a:cs typeface="+mn-lt"/>
              </a:rPr>
              <a:t>Benefits and drawback of mini-grids</a:t>
            </a:r>
            <a:endParaRPr lang="en-US" sz="2000" dirty="0">
              <a:ln w="0"/>
              <a:latin typeface="Open Sans"/>
              <a:ea typeface="Calibri"/>
              <a:cs typeface="Calibri"/>
            </a:endParaRPr>
          </a:p>
          <a:p>
            <a:pPr marL="342900" indent="-342900">
              <a:lnSpc>
                <a:spcPct val="100000"/>
              </a:lnSpc>
              <a:spcBef>
                <a:spcPts val="0"/>
              </a:spcBef>
              <a:spcAft>
                <a:spcPts val="400"/>
              </a:spcAft>
              <a:buClr>
                <a:srgbClr val="000000"/>
              </a:buClr>
              <a:buSzPts val="2500"/>
              <a:buFont typeface="Arial"/>
              <a:buChar char="•"/>
            </a:pPr>
            <a:r>
              <a:rPr lang="en-US" dirty="0">
                <a:ln w="0"/>
                <a:latin typeface="Open Sans"/>
                <a:ea typeface="Calibri"/>
                <a:cs typeface="Calibri"/>
                <a:sym typeface="Calibri"/>
              </a:rPr>
              <a:t>Can supply medium/high demand levels, usually for a cluster of households and/or productive loads</a:t>
            </a:r>
            <a:endParaRPr lang="en-US" dirty="0"/>
          </a:p>
          <a:p>
            <a:pPr marL="342900" indent="-342900">
              <a:lnSpc>
                <a:spcPct val="100000"/>
              </a:lnSpc>
              <a:spcBef>
                <a:spcPts val="0"/>
              </a:spcBef>
              <a:spcAft>
                <a:spcPts val="400"/>
              </a:spcAft>
              <a:buClr>
                <a:schemeClr val="dk1"/>
              </a:buClr>
              <a:buSzPts val="2500"/>
              <a:buFont typeface="Arial"/>
              <a:buChar char="•"/>
            </a:pPr>
            <a:r>
              <a:rPr lang="en-US" dirty="0">
                <a:ln w="0"/>
                <a:latin typeface="Open Sans"/>
                <a:ea typeface="Calibri"/>
                <a:cs typeface="Calibri"/>
                <a:sym typeface="Calibri"/>
              </a:rPr>
              <a:t>No transmission costs but modest distribution costs (MV or LV)</a:t>
            </a:r>
          </a:p>
          <a:p>
            <a:pPr marL="342900" indent="-342900">
              <a:lnSpc>
                <a:spcPct val="100000"/>
              </a:lnSpc>
              <a:spcBef>
                <a:spcPts val="0"/>
              </a:spcBef>
              <a:spcAft>
                <a:spcPts val="400"/>
              </a:spcAft>
              <a:buClr>
                <a:schemeClr val="dk1"/>
              </a:buClr>
              <a:buSzPts val="2500"/>
              <a:buFont typeface="Arial"/>
              <a:buChar char="•"/>
            </a:pPr>
            <a:r>
              <a:rPr lang="en-US" dirty="0">
                <a:ln w="0"/>
                <a:latin typeface="Open Sans"/>
                <a:ea typeface="Calibri"/>
                <a:cs typeface="Calibri"/>
                <a:sym typeface="Calibri"/>
              </a:rPr>
              <a:t>Depend on locally available energy resources &amp; involves battery storage &amp; high upfront capital (if based on renewable sources)</a:t>
            </a:r>
          </a:p>
          <a:p>
            <a:pPr marL="342900" indent="-342900">
              <a:lnSpc>
                <a:spcPct val="100000"/>
              </a:lnSpc>
              <a:spcBef>
                <a:spcPts val="0"/>
              </a:spcBef>
              <a:spcAft>
                <a:spcPts val="400"/>
              </a:spcAft>
              <a:buClr>
                <a:schemeClr val="dk1"/>
              </a:buClr>
              <a:buSzPts val="2500"/>
              <a:buFont typeface="Arial"/>
              <a:buChar char="•"/>
            </a:pPr>
            <a:r>
              <a:rPr lang="en-US" dirty="0">
                <a:ln w="0"/>
                <a:latin typeface="Open Sans"/>
                <a:ea typeface="Calibri"/>
                <a:cs typeface="Calibri"/>
                <a:sym typeface="Calibri"/>
              </a:rPr>
              <a:t>Depend on fuel availability/cost (if diesel is included)</a:t>
            </a:r>
            <a:endParaRPr lang="en-US" dirty="0">
              <a:ln w="0"/>
              <a:latin typeface="Open Sans"/>
            </a:endParaRPr>
          </a:p>
        </p:txBody>
      </p:sp>
      <p:sp>
        <p:nvSpPr>
          <p:cNvPr id="12" name="Google Shape;208;p14"/>
          <p:cNvSpPr/>
          <p:nvPr/>
        </p:nvSpPr>
        <p:spPr>
          <a:xfrm>
            <a:off x="1336767" y="5514729"/>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Photovoltaic</a:t>
            </a: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 (PV)</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3" name="Google Shape;209;p14"/>
          <p:cNvSpPr/>
          <p:nvPr/>
        </p:nvSpPr>
        <p:spPr>
          <a:xfrm>
            <a:off x="3848201" y="5514729"/>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Small/Mini Hydro</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4" name="Google Shape;210;p14"/>
          <p:cNvSpPr/>
          <p:nvPr/>
        </p:nvSpPr>
        <p:spPr>
          <a:xfrm>
            <a:off x="6667683" y="5432675"/>
            <a:ext cx="1260376"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Wind turbine</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5" name="Google Shape;211;p14"/>
          <p:cNvSpPr/>
          <p:nvPr/>
        </p:nvSpPr>
        <p:spPr>
          <a:xfrm>
            <a:off x="9293542" y="5480406"/>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Diesel Generator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6" name="Google Shape;214;p14"/>
          <p:cNvSpPr/>
          <p:nvPr/>
        </p:nvSpPr>
        <p:spPr>
          <a:xfrm>
            <a:off x="2960412" y="4632391"/>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7" name="Google Shape;215;p14"/>
          <p:cNvSpPr/>
          <p:nvPr/>
        </p:nvSpPr>
        <p:spPr>
          <a:xfrm>
            <a:off x="5607605" y="4569115"/>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8" name="Google Shape;216;p14"/>
          <p:cNvSpPr/>
          <p:nvPr/>
        </p:nvSpPr>
        <p:spPr>
          <a:xfrm>
            <a:off x="8407524" y="4610982"/>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9" name="Google Shape;217;p14"/>
          <p:cNvSpPr/>
          <p:nvPr/>
        </p:nvSpPr>
        <p:spPr>
          <a:xfrm>
            <a:off x="1019399" y="4061090"/>
            <a:ext cx="10109648" cy="2100110"/>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874" y="4186779"/>
            <a:ext cx="1610162" cy="1207622"/>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099" y="4203979"/>
            <a:ext cx="1644581" cy="1090719"/>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5144" y="4255702"/>
            <a:ext cx="1605455" cy="903541"/>
          </a:xfrm>
          <a:prstGeom prst="rect">
            <a:avLst/>
          </a:prstGeom>
        </p:spPr>
      </p:pic>
      <p:pic>
        <p:nvPicPr>
          <p:cNvPr id="23" name="Google Shape;233;p15" descr="C:\Users\foivos\Desktop\diesel.jpg"/>
          <p:cNvPicPr preferRelativeResize="0"/>
          <p:nvPr/>
        </p:nvPicPr>
        <p:blipFill rotWithShape="1">
          <a:blip r:embed="rId8">
            <a:alphaModFix/>
          </a:blip>
          <a:srcRect/>
          <a:stretch/>
        </p:blipFill>
        <p:spPr>
          <a:xfrm>
            <a:off x="9293542" y="4134965"/>
            <a:ext cx="1498621" cy="1271566"/>
          </a:xfrm>
          <a:prstGeom prst="rect">
            <a:avLst/>
          </a:prstGeom>
          <a:noFill/>
          <a:ln>
            <a:noFill/>
          </a:ln>
        </p:spPr>
      </p:pic>
      <p:sp>
        <p:nvSpPr>
          <p:cNvPr id="6" name="Rectangle 5"/>
          <p:cNvSpPr/>
          <p:nvPr/>
        </p:nvSpPr>
        <p:spPr>
          <a:xfrm>
            <a:off x="9518624" y="3726603"/>
            <a:ext cx="1805302" cy="307777"/>
          </a:xfrm>
          <a:prstGeom prst="rect">
            <a:avLst/>
          </a:prstGeom>
        </p:spPr>
        <p:txBody>
          <a:bodyPr wrap="none" lIns="91440" tIns="45720" rIns="91440" bIns="45720" anchor="t">
            <a:spAutoFit/>
          </a:bodyPr>
          <a:lstStyle/>
          <a:p>
            <a:pPr lvl="0"/>
            <a:r>
              <a:rPr lang="en-US" sz="1400" i="1" dirty="0">
                <a:latin typeface="Open Sans"/>
              </a:rPr>
              <a:t>(Energypedia, 2021)</a:t>
            </a:r>
          </a:p>
        </p:txBody>
      </p:sp>
      <p:sp>
        <p:nvSpPr>
          <p:cNvPr id="24" name="Rectangle 23"/>
          <p:cNvSpPr/>
          <p:nvPr/>
        </p:nvSpPr>
        <p:spPr>
          <a:xfrm>
            <a:off x="941644" y="6175268"/>
            <a:ext cx="2489784" cy="246221"/>
          </a:xfrm>
          <a:prstGeom prst="rect">
            <a:avLst/>
          </a:prstGeom>
        </p:spPr>
        <p:txBody>
          <a:bodyPr wrap="none" lIns="91440" tIns="45720" rIns="91440" bIns="45720" anchor="t">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sp>
        <p:nvSpPr>
          <p:cNvPr id="2" name="Rectangle 1"/>
          <p:cNvSpPr/>
          <p:nvPr/>
        </p:nvSpPr>
        <p:spPr>
          <a:xfrm>
            <a:off x="9701032" y="6160529"/>
            <a:ext cx="1767974" cy="246221"/>
          </a:xfrm>
          <a:prstGeom prst="rect">
            <a:avLst/>
          </a:prstGeom>
        </p:spPr>
        <p:txBody>
          <a:bodyPr wrap="square" lIns="91440" tIns="45720" rIns="91440" bIns="45720" anchor="t">
            <a:spAutoFit/>
          </a:bodyPr>
          <a:lstStyle/>
          <a:p>
            <a:r>
              <a:rPr lang="sv-SE" sz="1000" b="1" dirty="0">
                <a:latin typeface="Open Sans"/>
              </a:rPr>
              <a:t>Picture Source</a:t>
            </a:r>
            <a:r>
              <a:rPr lang="sv-SE" sz="1000" dirty="0">
                <a:latin typeface="Open Sans"/>
              </a:rPr>
              <a:t>: </a:t>
            </a:r>
            <a:r>
              <a:rPr lang="sv-SE" sz="1000" dirty="0">
                <a:latin typeface="Open Sans"/>
                <a:hlinkClick r:id="rId9"/>
              </a:rPr>
              <a:t>image</a:t>
            </a:r>
            <a:endParaRPr lang="sv-SE" sz="1000" dirty="0">
              <a:latin typeface="Open Sans"/>
            </a:endParaRPr>
          </a:p>
        </p:txBody>
      </p:sp>
      <p:sp>
        <p:nvSpPr>
          <p:cNvPr id="26" name="Oval 25">
            <a:extLst>
              <a:ext uri="{FF2B5EF4-FFF2-40B4-BE49-F238E27FC236}">
                <a16:creationId xmlns:a16="http://schemas.microsoft.com/office/drawing/2014/main" id="{DC62CDC5-2F79-5647-BC8A-D6C477F422DA}"/>
              </a:ext>
            </a:extLst>
          </p:cNvPr>
          <p:cNvSpPr/>
          <p:nvPr/>
        </p:nvSpPr>
        <p:spPr>
          <a:xfrm>
            <a:off x="8280331"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1.mp3" descr="Track1_Lecture2_Slide11.mp3">
            <a:hlinkClick r:id="" action="ppaction://media"/>
            <a:extLst>
              <a:ext uri="{FF2B5EF4-FFF2-40B4-BE49-F238E27FC236}">
                <a16:creationId xmlns:a16="http://schemas.microsoft.com/office/drawing/2014/main" id="{026813F7-BCFE-A74C-BF70-E5523E8BA9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51696" y="662553"/>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897868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Stand-alone systems (solar lanterns, SHS, diesel gensets)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Electrification options </a:t>
            </a:r>
          </a:p>
        </p:txBody>
      </p:sp>
      <p:sp>
        <p:nvSpPr>
          <p:cNvPr id="4" name="Content Placeholder 3"/>
          <p:cNvSpPr>
            <a:spLocks noGrp="1"/>
          </p:cNvSpPr>
          <p:nvPr>
            <p:ph idx="1"/>
          </p:nvPr>
        </p:nvSpPr>
        <p:spPr>
          <a:xfrm>
            <a:off x="884854" y="1810362"/>
            <a:ext cx="4919034" cy="4284230"/>
          </a:xfrm>
        </p:spPr>
        <p:txBody>
          <a:bodyPr vert="horz" lIns="91440" tIns="45720" rIns="91440" bIns="45720" rtlCol="0" anchor="t">
            <a:noAutofit/>
          </a:bodyPr>
          <a:lstStyle/>
          <a:p>
            <a:pPr marL="0" indent="0">
              <a:buNone/>
            </a:pPr>
            <a:r>
              <a:rPr lang="en-US" sz="2000" b="1" dirty="0">
                <a:ea typeface="+mn-lt"/>
                <a:cs typeface="+mn-lt"/>
              </a:rPr>
              <a:t>Benefits and drawbacks of stand-alone system</a:t>
            </a:r>
            <a:endParaRPr lang="en-US" sz="2000" dirty="0">
              <a:ea typeface="+mn-lt"/>
              <a:cs typeface="+mn-lt"/>
            </a:endParaRPr>
          </a:p>
          <a:p>
            <a:r>
              <a:rPr lang="en-US" sz="2000" dirty="0"/>
              <a:t>Can best supply low demand levels, usually single households and a few customers </a:t>
            </a:r>
            <a:endParaRPr lang="en-US" dirty="0"/>
          </a:p>
          <a:p>
            <a:r>
              <a:rPr lang="en-US" sz="2000" dirty="0"/>
              <a:t>No transmission &amp; distribution network is required </a:t>
            </a:r>
          </a:p>
          <a:p>
            <a:r>
              <a:rPr lang="en-GB" sz="2000" dirty="0"/>
              <a:t>Deployed relatively easily/quickly</a:t>
            </a:r>
          </a:p>
          <a:p>
            <a:r>
              <a:rPr lang="en-US" sz="2000" dirty="0"/>
              <a:t>Depend on locally available resources, may involve battery storage, and have a relatively high upfront capital cost (for PV only) </a:t>
            </a:r>
          </a:p>
          <a:p>
            <a:r>
              <a:rPr lang="en-US" sz="2000" dirty="0"/>
              <a:t>Have lower upfront capital cost but depend on fuel availability/cost (if diesel-based) </a:t>
            </a:r>
          </a:p>
          <a:p>
            <a:endParaRPr lang="en-SE" sz="2000" dirty="0"/>
          </a:p>
          <a:p>
            <a:endParaRPr lang="en-GB" sz="2400" dirty="0">
              <a:latin typeface="Open Sans"/>
            </a:endParaRPr>
          </a:p>
        </p:txBody>
      </p:sp>
      <p:sp>
        <p:nvSpPr>
          <p:cNvPr id="10" name="Google Shape;217;p14"/>
          <p:cNvSpPr/>
          <p:nvPr/>
        </p:nvSpPr>
        <p:spPr>
          <a:xfrm>
            <a:off x="5895474" y="2622285"/>
            <a:ext cx="5101390" cy="2100110"/>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endParaRPr>
          </a:p>
        </p:txBody>
      </p:sp>
      <p:sp>
        <p:nvSpPr>
          <p:cNvPr id="11" name="Google Shape;211;p14"/>
          <p:cNvSpPr/>
          <p:nvPr/>
        </p:nvSpPr>
        <p:spPr>
          <a:xfrm>
            <a:off x="9278820" y="4120724"/>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Diesel Generator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2" name="Google Shape;208;p14"/>
          <p:cNvSpPr/>
          <p:nvPr/>
        </p:nvSpPr>
        <p:spPr>
          <a:xfrm>
            <a:off x="6231129" y="4017609"/>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Photovoltaic (PV)</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3" name="Google Shape;214;p14"/>
          <p:cNvSpPr/>
          <p:nvPr/>
        </p:nvSpPr>
        <p:spPr>
          <a:xfrm>
            <a:off x="8254316" y="3533983"/>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966" y="2786928"/>
            <a:ext cx="1610162" cy="1207622"/>
          </a:xfrm>
          <a:prstGeom prst="rect">
            <a:avLst/>
          </a:prstGeom>
        </p:spPr>
      </p:pic>
      <p:pic>
        <p:nvPicPr>
          <p:cNvPr id="15" name="Google Shape;233;p15" descr="C:\Users\foivos\Desktop\diesel.jpg"/>
          <p:cNvPicPr preferRelativeResize="0"/>
          <p:nvPr/>
        </p:nvPicPr>
        <p:blipFill rotWithShape="1">
          <a:blip r:embed="rId6">
            <a:alphaModFix/>
          </a:blip>
          <a:srcRect/>
          <a:stretch/>
        </p:blipFill>
        <p:spPr>
          <a:xfrm>
            <a:off x="9159698" y="2725448"/>
            <a:ext cx="1498621" cy="1271566"/>
          </a:xfrm>
          <a:prstGeom prst="rect">
            <a:avLst/>
          </a:prstGeom>
          <a:noFill/>
          <a:ln>
            <a:noFill/>
          </a:ln>
        </p:spPr>
      </p:pic>
      <p:sp>
        <p:nvSpPr>
          <p:cNvPr id="16" name="Rectangle 15"/>
          <p:cNvSpPr/>
          <p:nvPr/>
        </p:nvSpPr>
        <p:spPr>
          <a:xfrm>
            <a:off x="887215" y="6152235"/>
            <a:ext cx="2489784" cy="246221"/>
          </a:xfrm>
          <a:prstGeom prst="rect">
            <a:avLst/>
          </a:prstGeom>
        </p:spPr>
        <p:txBody>
          <a:bodyPr wrap="none" lIns="91440" tIns="45720" rIns="91440" bIns="45720" anchor="t">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sp>
        <p:nvSpPr>
          <p:cNvPr id="17" name="Rectangle 16"/>
          <p:cNvSpPr/>
          <p:nvPr/>
        </p:nvSpPr>
        <p:spPr>
          <a:xfrm>
            <a:off x="8350018" y="4747803"/>
            <a:ext cx="2807702" cy="553998"/>
          </a:xfrm>
          <a:prstGeom prst="rect">
            <a:avLst/>
          </a:prstGeom>
        </p:spPr>
        <p:txBody>
          <a:bodyPr wrap="square" lIns="91440" tIns="45720" rIns="91440" bIns="45720" anchor="t">
            <a:spAutoFit/>
          </a:bodyPr>
          <a:lstStyle/>
          <a:p>
            <a:r>
              <a:rPr lang="sv-SE" sz="1000" b="1" dirty="0">
                <a:latin typeface="Open Sans"/>
              </a:rPr>
              <a:t>Picture Source</a:t>
            </a:r>
            <a:r>
              <a:rPr lang="sv-SE" sz="1000" dirty="0">
                <a:latin typeface="Open Sans"/>
              </a:rPr>
              <a:t>: </a:t>
            </a:r>
            <a:r>
              <a:rPr lang="sv-SE" sz="1000" u="sng" dirty="0">
                <a:solidFill>
                  <a:srgbClr val="1155CC"/>
                </a:solidFill>
                <a:latin typeface="Open Sans"/>
              </a:rPr>
              <a:t>https://pic.made-in-china.com/4f0j00jChQiVbmllpJ/Small-Diesel-Generator-Set-Generator.jpg</a:t>
            </a:r>
            <a:r>
              <a:rPr lang="sv-SE" sz="1000" dirty="0">
                <a:latin typeface="Open Sans"/>
              </a:rPr>
              <a:t> </a:t>
            </a:r>
            <a:endParaRPr lang="en-GB" sz="1000" dirty="0">
              <a:latin typeface="Open Sans"/>
            </a:endParaRPr>
          </a:p>
        </p:txBody>
      </p:sp>
      <p:sp>
        <p:nvSpPr>
          <p:cNvPr id="18" name="Oval 17">
            <a:extLst>
              <a:ext uri="{FF2B5EF4-FFF2-40B4-BE49-F238E27FC236}">
                <a16:creationId xmlns:a16="http://schemas.microsoft.com/office/drawing/2014/main" id="{80C9E008-F43F-6D4C-B29F-73C731C1745D}"/>
              </a:ext>
            </a:extLst>
          </p:cNvPr>
          <p:cNvSpPr/>
          <p:nvPr/>
        </p:nvSpPr>
        <p:spPr>
          <a:xfrm>
            <a:off x="8280331"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2.mp3" descr="Track1_Lecture2_Slide12.mp3">
            <a:hlinkClick r:id="" action="ppaction://media"/>
            <a:extLst>
              <a:ext uri="{FF2B5EF4-FFF2-40B4-BE49-F238E27FC236}">
                <a16:creationId xmlns:a16="http://schemas.microsoft.com/office/drawing/2014/main" id="{CCEEEBF6-11C7-194E-8FB1-4852D38B7A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1696" y="653166"/>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21539" y="136902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are the options for electrification?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Electrification options </a:t>
            </a:r>
          </a:p>
        </p:txBody>
      </p:sp>
      <p:sp>
        <p:nvSpPr>
          <p:cNvPr id="10" name="Google Shape;248;p16"/>
          <p:cNvSpPr txBox="1"/>
          <p:nvPr/>
        </p:nvSpPr>
        <p:spPr>
          <a:xfrm>
            <a:off x="936249" y="2225787"/>
            <a:ext cx="1506884" cy="3038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i="0" u="none" strike="noStrike" cap="none" dirty="0">
                <a:solidFill>
                  <a:srgbClr val="000000"/>
                </a:solidFill>
                <a:latin typeface="Arial"/>
                <a:ea typeface="Arial"/>
                <a:cs typeface="Arial"/>
                <a:sym typeface="Arial"/>
              </a:rPr>
              <a:t>On Grid</a:t>
            </a:r>
            <a:endParaRPr sz="1400" b="1" i="0" u="none" strike="noStrike" cap="none" dirty="0">
              <a:solidFill>
                <a:srgbClr val="000000"/>
              </a:solidFill>
              <a:latin typeface="Arial"/>
              <a:ea typeface="Arial"/>
              <a:cs typeface="Arial"/>
              <a:sym typeface="Arial"/>
            </a:endParaRPr>
          </a:p>
        </p:txBody>
      </p:sp>
      <p:pic>
        <p:nvPicPr>
          <p:cNvPr id="11" name="Google Shape;249;p16"/>
          <p:cNvPicPr preferRelativeResize="0"/>
          <p:nvPr/>
        </p:nvPicPr>
        <p:blipFill rotWithShape="1">
          <a:blip r:embed="rId5">
            <a:alphaModFix/>
          </a:blip>
          <a:srcRect/>
          <a:stretch/>
        </p:blipFill>
        <p:spPr>
          <a:xfrm>
            <a:off x="1037279" y="2541893"/>
            <a:ext cx="3136648" cy="2980601"/>
          </a:xfrm>
          <a:prstGeom prst="rect">
            <a:avLst/>
          </a:prstGeom>
          <a:noFill/>
          <a:ln>
            <a:noFill/>
          </a:ln>
        </p:spPr>
      </p:pic>
      <p:sp>
        <p:nvSpPr>
          <p:cNvPr id="14" name="Google Shape;252;p16"/>
          <p:cNvSpPr txBox="1"/>
          <p:nvPr/>
        </p:nvSpPr>
        <p:spPr>
          <a:xfrm>
            <a:off x="8222467" y="2206929"/>
            <a:ext cx="149351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dirty="0">
                <a:solidFill>
                  <a:srgbClr val="000000"/>
                </a:solidFill>
                <a:latin typeface="Arial"/>
                <a:ea typeface="Arial"/>
                <a:cs typeface="Arial"/>
                <a:sym typeface="Arial"/>
              </a:rPr>
              <a:t>Stand-alone</a:t>
            </a:r>
            <a:endParaRPr sz="1400" b="1" i="0" u="none" strike="noStrike" cap="none" dirty="0">
              <a:solidFill>
                <a:srgbClr val="000000"/>
              </a:solidFill>
              <a:latin typeface="Arial"/>
              <a:ea typeface="Arial"/>
              <a:cs typeface="Arial"/>
              <a:sym typeface="Arial"/>
            </a:endParaRPr>
          </a:p>
        </p:txBody>
      </p:sp>
      <p:sp>
        <p:nvSpPr>
          <p:cNvPr id="15" name="Google Shape;253;p16"/>
          <p:cNvSpPr txBox="1"/>
          <p:nvPr/>
        </p:nvSpPr>
        <p:spPr>
          <a:xfrm>
            <a:off x="4204760" y="2225810"/>
            <a:ext cx="1160511" cy="30386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i="0" u="none" strike="noStrike" cap="none" dirty="0">
                <a:solidFill>
                  <a:srgbClr val="000000"/>
                </a:solidFill>
                <a:latin typeface="Arial"/>
                <a:ea typeface="Arial"/>
                <a:cs typeface="Arial"/>
                <a:sym typeface="Arial"/>
              </a:rPr>
              <a:t>Mini-Grid</a:t>
            </a:r>
            <a:endParaRPr sz="1400" b="1" i="0" u="none" strike="noStrike" cap="none" dirty="0">
              <a:solidFill>
                <a:srgbClr val="000000"/>
              </a:solidFill>
              <a:latin typeface="Arial"/>
              <a:ea typeface="Arial"/>
              <a:cs typeface="Arial"/>
              <a:sym typeface="Arial"/>
            </a:endParaRPr>
          </a:p>
        </p:txBody>
      </p:sp>
      <p:sp>
        <p:nvSpPr>
          <p:cNvPr id="16" name="Google Shape;254;p16"/>
          <p:cNvSpPr/>
          <p:nvPr/>
        </p:nvSpPr>
        <p:spPr>
          <a:xfrm>
            <a:off x="4310396" y="2537738"/>
            <a:ext cx="6134324" cy="2974363"/>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7" name="Google Shape;255;p16"/>
          <p:cNvSpPr txBox="1"/>
          <p:nvPr/>
        </p:nvSpPr>
        <p:spPr>
          <a:xfrm>
            <a:off x="4924669" y="2948380"/>
            <a:ext cx="4624472" cy="830956"/>
          </a:xfrm>
          <a:prstGeom prst="rect">
            <a:avLst/>
          </a:prstGeom>
          <a:solidFill>
            <a:schemeClr val="lt1"/>
          </a:solid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2400"/>
              <a:buFont typeface="Arial"/>
            </a:pPr>
            <a:r>
              <a:rPr lang="sv-SE" sz="2400" b="0" i="0" u="none" strike="noStrike" cap="none" dirty="0">
                <a:solidFill>
                  <a:srgbClr val="000000"/>
                </a:solidFill>
                <a:latin typeface="Open Sans"/>
                <a:ea typeface="Arial"/>
                <a:cs typeface="Arial"/>
                <a:sym typeface="Arial"/>
              </a:rPr>
              <a:t>Typical </a:t>
            </a:r>
            <a:r>
              <a:rPr lang="sv-SE" sz="2400" dirty="0">
                <a:solidFill>
                  <a:srgbClr val="000000"/>
                </a:solidFill>
                <a:latin typeface="Open Sans"/>
                <a:ea typeface="Arial"/>
                <a:cs typeface="Arial"/>
                <a:sym typeface="Arial"/>
              </a:rPr>
              <a:t>medium–long</a:t>
            </a:r>
            <a:r>
              <a:rPr lang="sv-SE" sz="2400" b="0" i="0" u="none" strike="noStrike" cap="none" dirty="0">
                <a:solidFill>
                  <a:srgbClr val="000000"/>
                </a:solidFill>
                <a:latin typeface="Open Sans"/>
                <a:ea typeface="Arial"/>
                <a:cs typeface="Arial"/>
                <a:sym typeface="Arial"/>
              </a:rPr>
              <a:t> term Energy System Models</a:t>
            </a:r>
            <a:endParaRPr lang="en-US" sz="2400" b="0" i="0" u="none" strike="noStrike" cap="none" dirty="0">
              <a:solidFill>
                <a:srgbClr val="000000"/>
              </a:solidFill>
              <a:latin typeface="Open Sans"/>
              <a:ea typeface="Arial"/>
              <a:cs typeface="Arial"/>
            </a:endParaRPr>
          </a:p>
        </p:txBody>
      </p:sp>
      <p:sp>
        <p:nvSpPr>
          <p:cNvPr id="18" name="Google Shape;256;p16"/>
          <p:cNvSpPr/>
          <p:nvPr/>
        </p:nvSpPr>
        <p:spPr>
          <a:xfrm rot="10800000">
            <a:off x="3952298" y="3205812"/>
            <a:ext cx="873473" cy="434980"/>
          </a:xfrm>
          <a:prstGeom prst="rightArrow">
            <a:avLst>
              <a:gd name="adj1" fmla="val 50000"/>
              <a:gd name="adj2" fmla="val 50000"/>
            </a:avLst>
          </a:prstGeom>
          <a:solidFill>
            <a:srgbClr val="496D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9" name="Rectangle 18"/>
          <p:cNvSpPr/>
          <p:nvPr/>
        </p:nvSpPr>
        <p:spPr>
          <a:xfrm>
            <a:off x="8193461" y="6092088"/>
            <a:ext cx="3089820" cy="307777"/>
          </a:xfrm>
          <a:prstGeom prst="rect">
            <a:avLst/>
          </a:prstGeom>
        </p:spPr>
        <p:txBody>
          <a:bodyPr wrap="none" lIns="91440" tIns="45720" rIns="91440" bIns="45720" anchor="t">
            <a:spAutoFit/>
          </a:bodyPr>
          <a:lstStyle/>
          <a:p>
            <a:r>
              <a:rPr lang="en-GB" sz="1400" i="1" dirty="0">
                <a:latin typeface="Open Sans"/>
              </a:rPr>
              <a:t>Mentis et al., 2016; Dalla Longa et al., 2018</a:t>
            </a:r>
          </a:p>
        </p:txBody>
      </p:sp>
      <p:sp>
        <p:nvSpPr>
          <p:cNvPr id="12" name="Rectangle 11"/>
          <p:cNvSpPr/>
          <p:nvPr/>
        </p:nvSpPr>
        <p:spPr>
          <a:xfrm>
            <a:off x="936249" y="6158174"/>
            <a:ext cx="2489784" cy="246221"/>
          </a:xfrm>
          <a:prstGeom prst="rect">
            <a:avLst/>
          </a:prstGeom>
        </p:spPr>
        <p:txBody>
          <a:bodyPr wrap="none" lIns="91440" tIns="45720" rIns="91440" bIns="45720" anchor="t">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sp>
        <p:nvSpPr>
          <p:cNvPr id="2" name="TextBox 1"/>
          <p:cNvSpPr txBox="1"/>
          <p:nvPr/>
        </p:nvSpPr>
        <p:spPr>
          <a:xfrm>
            <a:off x="941006" y="5558063"/>
            <a:ext cx="2203064" cy="400110"/>
          </a:xfrm>
          <a:prstGeom prst="rect">
            <a:avLst/>
          </a:prstGeom>
          <a:noFill/>
        </p:spPr>
        <p:txBody>
          <a:bodyPr wrap="square" lIns="91440" tIns="45720" rIns="91440" bIns="45720" rtlCol="0" anchor="t">
            <a:spAutoFit/>
          </a:bodyPr>
          <a:lstStyle/>
          <a:p>
            <a:r>
              <a:rPr lang="en-GB" sz="1000" b="1" dirty="0">
                <a:latin typeface="Open Sans"/>
              </a:rPr>
              <a:t>Picture source</a:t>
            </a:r>
            <a:r>
              <a:rPr lang="en-GB" sz="1000" dirty="0">
                <a:latin typeface="Open Sans"/>
              </a:rPr>
              <a:t>: Huang et al. 2020, </a:t>
            </a:r>
            <a:r>
              <a:rPr lang="en-GB" sz="1000" dirty="0">
                <a:latin typeface="Open Sans"/>
                <a:hlinkClick r:id="rId6"/>
              </a:rPr>
              <a:t>Image</a:t>
            </a:r>
            <a:r>
              <a:rPr lang="en-GB" sz="1000" dirty="0">
                <a:latin typeface="Open Sans"/>
              </a:rPr>
              <a:t> , </a:t>
            </a:r>
            <a:r>
              <a:rPr lang="sv-SE" sz="1000" dirty="0">
                <a:latin typeface="Open Sans"/>
              </a:rPr>
              <a:t>licensed under </a:t>
            </a:r>
            <a:r>
              <a:rPr lang="en-GB" sz="1000" dirty="0">
                <a:latin typeface="Open Sans"/>
                <a:hlinkClick r:id="rId7"/>
              </a:rPr>
              <a:t>CC-BY 3.0</a:t>
            </a:r>
            <a:endParaRPr lang="en-GB" sz="1000" dirty="0">
              <a:latin typeface="Open Sans"/>
            </a:endParaRPr>
          </a:p>
        </p:txBody>
      </p:sp>
      <p:sp>
        <p:nvSpPr>
          <p:cNvPr id="20" name="Oval 19">
            <a:extLst>
              <a:ext uri="{FF2B5EF4-FFF2-40B4-BE49-F238E27FC236}">
                <a16:creationId xmlns:a16="http://schemas.microsoft.com/office/drawing/2014/main" id="{01F051FF-92C5-854F-8845-AB454E3BF5C0}"/>
              </a:ext>
            </a:extLst>
          </p:cNvPr>
          <p:cNvSpPr/>
          <p:nvPr/>
        </p:nvSpPr>
        <p:spPr>
          <a:xfrm>
            <a:off x="8280331"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3.mp3" descr="Track1_Lecture2_Slide13.mp3">
            <a:hlinkClick r:id="" action="ppaction://media"/>
            <a:extLst>
              <a:ext uri="{FF2B5EF4-FFF2-40B4-BE49-F238E27FC236}">
                <a16:creationId xmlns:a16="http://schemas.microsoft.com/office/drawing/2014/main" id="{4CC14D8E-E13F-CA43-9043-6B1FA984EA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1696" y="674926"/>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93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Lecture 2.2 References</a:t>
            </a:r>
          </a:p>
        </p:txBody>
      </p:sp>
      <p:sp>
        <p:nvSpPr>
          <p:cNvPr id="2" name="Rectangle 1"/>
          <p:cNvSpPr/>
          <p:nvPr/>
        </p:nvSpPr>
        <p:spPr>
          <a:xfrm>
            <a:off x="933868" y="1448053"/>
            <a:ext cx="9386720" cy="4770537"/>
          </a:xfrm>
          <a:prstGeom prst="rect">
            <a:avLst/>
          </a:prstGeom>
        </p:spPr>
        <p:txBody>
          <a:bodyPr wrap="square" lIns="91440" tIns="45720" rIns="91440" bIns="45720" anchor="t">
            <a:spAutoFit/>
          </a:bodyPr>
          <a:lstStyle/>
          <a:p>
            <a:r>
              <a:rPr lang="sv-SE" sz="1600" dirty="0">
                <a:latin typeface="Open Sans"/>
              </a:rPr>
              <a:t>Dalla Longa, F., Strikkers, T., Kober, T., van der Zwaan, B., 2018. Advancing Energy Access Modelling with Geographic Information System Data. Environ Model Assess 23, 627–637. </a:t>
            </a:r>
            <a:r>
              <a:rPr lang="sv-SE" sz="1600" dirty="0">
                <a:latin typeface="Open Sans"/>
                <a:hlinkClick r:id="rId2"/>
              </a:rPr>
              <a:t>https://doi.org/10.1007/s10666-018-9627-1</a:t>
            </a:r>
            <a:endParaRPr lang="sv-SE" sz="1600" dirty="0">
              <a:latin typeface="Open Sans"/>
            </a:endParaRPr>
          </a:p>
          <a:p>
            <a:endParaRPr lang="sv-SE" sz="1600" dirty="0">
              <a:latin typeface="Open Sans"/>
            </a:endParaRPr>
          </a:p>
          <a:p>
            <a:r>
              <a:rPr lang="sv-SE" sz="1600" dirty="0">
                <a:latin typeface="Open Sans"/>
              </a:rPr>
              <a:t>Energypedia, 2021. Mini Grids [WWW Document]. URL </a:t>
            </a:r>
            <a:r>
              <a:rPr lang="sv-SE" sz="1600" dirty="0">
                <a:latin typeface="Open Sans"/>
                <a:hlinkClick r:id="rId3"/>
              </a:rPr>
              <a:t>https://energypedia.info/wiki/Mini_Grids#Definition_and_Overview</a:t>
            </a:r>
            <a:r>
              <a:rPr lang="sv-SE" sz="1600" dirty="0">
                <a:latin typeface="Open Sans"/>
              </a:rPr>
              <a:t> (accessed 2.13.21).</a:t>
            </a:r>
          </a:p>
          <a:p>
            <a:endParaRPr lang="sv-SE" sz="1600" dirty="0">
              <a:latin typeface="Open Sans"/>
            </a:endParaRPr>
          </a:p>
          <a:p>
            <a:r>
              <a:rPr lang="sv-SE" sz="1600" dirty="0">
                <a:latin typeface="Open Sans"/>
              </a:rPr>
              <a:t>Mentis, D., Howells, M., Rogner, H., Korkovelos, A., Arderne, C., Zepeda, E., Siyal, S., Taliotis, C., Bazilian, M., de Roo, A., Tanvez, Y., Oudalov, A., Scholtz, E., 2017. Lighting the World: the first application of an open source, spatial electrification tool (OnSSET) on Sub-Saharan Africa. Environmental Research Letters 12, 085003. </a:t>
            </a:r>
            <a:r>
              <a:rPr lang="sv-SE" sz="1600" dirty="0">
                <a:latin typeface="Open Sans"/>
                <a:hlinkClick r:id="rId4"/>
              </a:rPr>
              <a:t>https://doi.org/10.1088/1748-9326/aa7b29</a:t>
            </a:r>
            <a:endParaRPr lang="sv-SE" sz="1600" dirty="0">
              <a:latin typeface="Open Sans"/>
            </a:endParaRPr>
          </a:p>
          <a:p>
            <a:endParaRPr lang="sv-SE" sz="1600" dirty="0">
              <a:latin typeface="Open Sans"/>
            </a:endParaRPr>
          </a:p>
          <a:p>
            <a:r>
              <a:rPr lang="sv-SE" sz="1600" dirty="0">
                <a:latin typeface="Open Sans"/>
              </a:rPr>
              <a:t>Mentis, D., Korkovelos, A., Sahlberg, A., Khavari, B., n.d. Lecture 1: Introduction to geospatial electrification modelling [WWW Document]. OnSSET Teaching Kit. URL </a:t>
            </a:r>
            <a:r>
              <a:rPr lang="sv-SE" sz="1600" dirty="0">
                <a:latin typeface="Open Sans"/>
                <a:hlinkClick r:id="rId5"/>
              </a:rPr>
              <a:t>https://onsset.github.io/teaching_kit/courses/module_1/Lecture_1/</a:t>
            </a:r>
            <a:r>
              <a:rPr lang="sv-SE" sz="1600" dirty="0">
                <a:latin typeface="Open Sans"/>
              </a:rPr>
              <a:t>   (accessed 2.18.21).</a:t>
            </a:r>
          </a:p>
          <a:p>
            <a:endParaRPr lang="sv-SE" sz="1600" dirty="0">
              <a:effectLst/>
              <a:latin typeface="Open Sans"/>
            </a:endParaRPr>
          </a:p>
          <a:p>
            <a:r>
              <a:rPr lang="en-US" sz="1600" dirty="0">
                <a:latin typeface="Open Sans"/>
              </a:rPr>
              <a:t>Mentis, D., Andersson, M., Howells, M., Rogner, H., Siyal, S., Broad, O., Korkovelos, A., Bazilian, M., 2016. The benefits of geospatial planning in energy access – A case study on Ethiopia. Applied Geography 72, 1–13. </a:t>
            </a:r>
            <a:r>
              <a:rPr lang="en-US" sz="1600" dirty="0">
                <a:latin typeface="Open Sans"/>
                <a:hlinkClick r:id="rId6"/>
              </a:rPr>
              <a:t>https://doi.org/10.1016/j.apgeog.2016.04.009</a:t>
            </a:r>
            <a:endParaRPr lang="en-US" sz="1600" dirty="0">
              <a:latin typeface="Open Sans"/>
            </a:endParaRPr>
          </a:p>
          <a:p>
            <a:endParaRPr lang="sv-SE" sz="1600" dirty="0">
              <a:effectLst/>
              <a:latin typeface="Open Sans"/>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8353038"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Can history shed some light on the roadmap to SDG7?</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15600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Historical context of mini-grids </a:t>
            </a:r>
          </a:p>
        </p:txBody>
      </p:sp>
      <p:sp>
        <p:nvSpPr>
          <p:cNvPr id="7" name="Rectangle 6"/>
          <p:cNvSpPr/>
          <p:nvPr/>
        </p:nvSpPr>
        <p:spPr>
          <a:xfrm>
            <a:off x="9836373" y="6102735"/>
            <a:ext cx="1915333" cy="307777"/>
          </a:xfrm>
          <a:prstGeom prst="rect">
            <a:avLst/>
          </a:prstGeom>
        </p:spPr>
        <p:txBody>
          <a:bodyPr wrap="none" lIns="91440" tIns="45720" rIns="91440" bIns="45720" anchor="t">
            <a:spAutoFit/>
          </a:bodyPr>
          <a:lstStyle/>
          <a:p>
            <a:r>
              <a:rPr lang="en-US" sz="1400" i="1" dirty="0">
                <a:latin typeface="Open Sans"/>
              </a:rPr>
              <a:t>Korkovelos et al. 2020</a:t>
            </a:r>
            <a:endParaRPr lang="en-GB" sz="1400" i="1" dirty="0">
              <a:latin typeface="Open Sans"/>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987" y="1979047"/>
            <a:ext cx="6012235" cy="4010343"/>
          </a:xfrm>
          <a:prstGeom prst="rect">
            <a:avLst/>
          </a:prstGeom>
        </p:spPr>
      </p:pic>
      <p:sp>
        <p:nvSpPr>
          <p:cNvPr id="2" name="Rectangle 1"/>
          <p:cNvSpPr/>
          <p:nvPr/>
        </p:nvSpPr>
        <p:spPr>
          <a:xfrm>
            <a:off x="933159" y="6012035"/>
            <a:ext cx="6542216" cy="400110"/>
          </a:xfrm>
          <a:prstGeom prst="rect">
            <a:avLst/>
          </a:prstGeom>
        </p:spPr>
        <p:txBody>
          <a:bodyPr wrap="square" lIns="91440" tIns="45720" rIns="91440" bIns="45720" anchor="t">
            <a:spAutoFit/>
          </a:bodyPr>
          <a:lstStyle/>
          <a:p>
            <a:r>
              <a:rPr lang="en-GB" sz="1000" b="1" dirty="0">
                <a:latin typeface="Open Sans"/>
              </a:rPr>
              <a:t>Picture Source: </a:t>
            </a:r>
            <a:r>
              <a:rPr lang="en-GB" sz="1000" dirty="0">
                <a:latin typeface="Open Sans"/>
              </a:rPr>
              <a:t>"Solar PV mini-grid powering a water pump for a rural village in Niger. Selected for funding in the fourth cycle." by International Renewable Energy Agency (IRENA) is licensed under </a:t>
            </a:r>
            <a:r>
              <a:rPr lang="en-GB" sz="1000" dirty="0">
                <a:latin typeface="Open Sans"/>
                <a:hlinkClick r:id="rId6"/>
              </a:rPr>
              <a:t>CC BY-NC-ND 2.0</a:t>
            </a:r>
            <a:endParaRPr lang="en-GB" sz="1000" dirty="0">
              <a:latin typeface="Open Sans"/>
            </a:endParaRPr>
          </a:p>
        </p:txBody>
      </p:sp>
      <p:sp>
        <p:nvSpPr>
          <p:cNvPr id="11" name="Oval 10">
            <a:extLst>
              <a:ext uri="{FF2B5EF4-FFF2-40B4-BE49-F238E27FC236}">
                <a16:creationId xmlns:a16="http://schemas.microsoft.com/office/drawing/2014/main" id="{3FF80362-91DD-3B4E-BB6B-08AA23E1F25B}"/>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5.mp3" descr="Track1_Lecture2_Slide15.mp3">
            <a:hlinkClick r:id="" action="ppaction://media"/>
            <a:extLst>
              <a:ext uri="{FF2B5EF4-FFF2-40B4-BE49-F238E27FC236}">
                <a16:creationId xmlns:a16="http://schemas.microsoft.com/office/drawing/2014/main" id="{A84B28FB-E7C4-BA46-A44B-D1E810746E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68975" y="292002"/>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Phases of electrification historically</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713090"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Historical context of mini-grids</a:t>
            </a:r>
          </a:p>
        </p:txBody>
      </p:sp>
      <p:sp>
        <p:nvSpPr>
          <p:cNvPr id="13" name="Content Placeholder 12"/>
          <p:cNvSpPr txBox="1">
            <a:spLocks noGrp="1"/>
          </p:cNvSpPr>
          <p:nvPr>
            <p:ph idx="1"/>
          </p:nvPr>
        </p:nvSpPr>
        <p:spPr>
          <a:xfrm>
            <a:off x="838200" y="1825625"/>
            <a:ext cx="10515600" cy="2853089"/>
          </a:xfrm>
          <a:prstGeom prst="rect">
            <a:avLst/>
          </a:prstGeom>
          <a:noFill/>
        </p:spPr>
        <p:txBody>
          <a:bodyPr vert="horz" wrap="square" lIns="91440" tIns="45720" rIns="91440" bIns="45720" rtlCol="0" anchor="t">
            <a:spAutoFit/>
          </a:bodyPr>
          <a:lstStyle/>
          <a:p>
            <a:pPr>
              <a:lnSpc>
                <a:spcPct val="200000"/>
              </a:lnSpc>
            </a:pPr>
            <a:r>
              <a:rPr lang="en-GB" sz="2000" b="1" dirty="0">
                <a:latin typeface="Open Sans"/>
              </a:rPr>
              <a:t>Phase 1</a:t>
            </a:r>
            <a:r>
              <a:rPr lang="en-GB" sz="2000" dirty="0">
                <a:latin typeface="Open Sans"/>
              </a:rPr>
              <a:t>—Pilot Projects</a:t>
            </a:r>
            <a:endParaRPr lang="en-GB" sz="2000" dirty="0">
              <a:latin typeface="Open Sans"/>
              <a:cs typeface="Calibri"/>
            </a:endParaRPr>
          </a:p>
          <a:p>
            <a:pPr>
              <a:lnSpc>
                <a:spcPct val="200000"/>
              </a:lnSpc>
            </a:pPr>
            <a:r>
              <a:rPr lang="en-GB" sz="2000" b="1" dirty="0">
                <a:latin typeface="Open Sans"/>
              </a:rPr>
              <a:t>Phase 2</a:t>
            </a:r>
            <a:r>
              <a:rPr lang="en-GB" sz="2000" dirty="0">
                <a:latin typeface="Open Sans"/>
              </a:rPr>
              <a:t>—Technological Roll out </a:t>
            </a:r>
            <a:endParaRPr lang="en-GB" sz="2000" dirty="0">
              <a:latin typeface="Open Sans"/>
              <a:cs typeface="Calibri"/>
            </a:endParaRPr>
          </a:p>
          <a:p>
            <a:pPr>
              <a:lnSpc>
                <a:spcPct val="200000"/>
              </a:lnSpc>
            </a:pPr>
            <a:r>
              <a:rPr lang="en-GB" sz="2000" b="1" dirty="0">
                <a:latin typeface="Open Sans"/>
              </a:rPr>
              <a:t>Phase 3</a:t>
            </a:r>
            <a:r>
              <a:rPr lang="en-GB" sz="2000" dirty="0">
                <a:latin typeface="Open Sans"/>
              </a:rPr>
              <a:t>—Economic Expansion </a:t>
            </a:r>
            <a:endParaRPr lang="en-GB" sz="2000" dirty="0">
              <a:latin typeface="Open Sans"/>
              <a:cs typeface="Calibri"/>
            </a:endParaRPr>
          </a:p>
          <a:p>
            <a:pPr>
              <a:lnSpc>
                <a:spcPct val="200000"/>
              </a:lnSpc>
            </a:pPr>
            <a:r>
              <a:rPr lang="en-GB" sz="2000" b="1" dirty="0">
                <a:latin typeface="Open Sans"/>
              </a:rPr>
              <a:t>Phase 4</a:t>
            </a:r>
            <a:r>
              <a:rPr lang="en-GB" sz="2000" dirty="0">
                <a:latin typeface="Open Sans"/>
              </a:rPr>
              <a:t>—Social Scale-up</a:t>
            </a:r>
            <a:endParaRPr lang="en-GB" sz="2000" dirty="0">
              <a:latin typeface="Open Sans"/>
              <a:cs typeface="Calibri"/>
            </a:endParaRPr>
          </a:p>
        </p:txBody>
      </p:sp>
      <p:sp>
        <p:nvSpPr>
          <p:cNvPr id="14" name="Rectangle 13"/>
          <p:cNvSpPr/>
          <p:nvPr/>
        </p:nvSpPr>
        <p:spPr>
          <a:xfrm>
            <a:off x="9790013" y="6090670"/>
            <a:ext cx="1953805" cy="307777"/>
          </a:xfrm>
          <a:prstGeom prst="rect">
            <a:avLst/>
          </a:prstGeom>
        </p:spPr>
        <p:txBody>
          <a:bodyPr wrap="none" lIns="91440" tIns="45720" rIns="91440" bIns="45720" anchor="t">
            <a:spAutoFit/>
          </a:bodyPr>
          <a:lstStyle/>
          <a:p>
            <a:r>
              <a:rPr lang="en-US" sz="1400" i="1" dirty="0">
                <a:latin typeface="Open Sans"/>
              </a:rPr>
              <a:t>Korkovelos et al., 2020</a:t>
            </a:r>
            <a:endParaRPr lang="en-GB" sz="1400" i="1" dirty="0">
              <a:latin typeface="Open Sans"/>
            </a:endParaRPr>
          </a:p>
        </p:txBody>
      </p:sp>
      <p:sp>
        <p:nvSpPr>
          <p:cNvPr id="6" name="Oval 5">
            <a:extLst>
              <a:ext uri="{FF2B5EF4-FFF2-40B4-BE49-F238E27FC236}">
                <a16:creationId xmlns:a16="http://schemas.microsoft.com/office/drawing/2014/main" id="{EA156049-3B35-BF4A-98C1-0A94326B3EF3}"/>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6.mp3" descr="Track1_Lecture2_Slide16.mp3">
            <a:hlinkClick r:id="" action="ppaction://media"/>
            <a:extLst>
              <a:ext uri="{FF2B5EF4-FFF2-40B4-BE49-F238E27FC236}">
                <a16:creationId xmlns:a16="http://schemas.microsoft.com/office/drawing/2014/main" id="{6C5F3253-7736-4D48-AA30-A9D90D12B8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8975" y="291436"/>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“last mile”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3846" y="4640"/>
            <a:ext cx="59259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Historical context of mini-grids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46" y="1983738"/>
            <a:ext cx="4113200" cy="3693708"/>
          </a:xfrm>
          <a:prstGeom prst="rect">
            <a:avLst/>
          </a:prstGeom>
        </p:spPr>
      </p:pic>
      <p:sp>
        <p:nvSpPr>
          <p:cNvPr id="11" name="Rectangle 10"/>
          <p:cNvSpPr/>
          <p:nvPr/>
        </p:nvSpPr>
        <p:spPr>
          <a:xfrm>
            <a:off x="5295266" y="1975962"/>
            <a:ext cx="2735195" cy="1200329"/>
          </a:xfrm>
          <a:prstGeom prst="rect">
            <a:avLst/>
          </a:prstGeom>
        </p:spPr>
        <p:txBody>
          <a:bodyPr wrap="square" lIns="91440" tIns="45720" rIns="91440" bIns="45720" anchor="t">
            <a:spAutoFit/>
          </a:bodyPr>
          <a:lstStyle/>
          <a:p>
            <a:r>
              <a:rPr lang="en-US" dirty="0">
                <a:latin typeface="Open Sans"/>
              </a:rPr>
              <a:t>Development of electric power system in Pennsylvania between 1900 and 1930</a:t>
            </a:r>
            <a:endParaRPr lang="en-GB" dirty="0">
              <a:latin typeface="Open Sans"/>
            </a:endParaRPr>
          </a:p>
        </p:txBody>
      </p:sp>
      <p:sp>
        <p:nvSpPr>
          <p:cNvPr id="12" name="Rectangle 11"/>
          <p:cNvSpPr/>
          <p:nvPr/>
        </p:nvSpPr>
        <p:spPr>
          <a:xfrm>
            <a:off x="10205069" y="6099066"/>
            <a:ext cx="1525802" cy="307777"/>
          </a:xfrm>
          <a:prstGeom prst="rect">
            <a:avLst/>
          </a:prstGeom>
        </p:spPr>
        <p:txBody>
          <a:bodyPr wrap="none" lIns="91440" tIns="45720" rIns="91440" bIns="45720" anchor="t">
            <a:spAutoFit/>
          </a:bodyPr>
          <a:lstStyle/>
          <a:p>
            <a:r>
              <a:rPr lang="sv-SE" sz="1400" i="1" dirty="0">
                <a:latin typeface="Open Sans"/>
              </a:rPr>
              <a:t>Korkovelos, 2020</a:t>
            </a:r>
            <a:endParaRPr lang="en-GB" sz="1400" i="1" dirty="0">
              <a:latin typeface="Open Sans"/>
            </a:endParaRPr>
          </a:p>
        </p:txBody>
      </p:sp>
      <p:sp>
        <p:nvSpPr>
          <p:cNvPr id="2" name="Rectangle 1"/>
          <p:cNvSpPr/>
          <p:nvPr/>
        </p:nvSpPr>
        <p:spPr>
          <a:xfrm>
            <a:off x="950180" y="5736212"/>
            <a:ext cx="3591048" cy="246221"/>
          </a:xfrm>
          <a:prstGeom prst="rect">
            <a:avLst/>
          </a:prstGeom>
        </p:spPr>
        <p:txBody>
          <a:bodyPr wrap="none" lIns="91440" tIns="45720" rIns="91440" bIns="45720" anchor="t">
            <a:spAutoFit/>
          </a:bodyPr>
          <a:lstStyle/>
          <a:p>
            <a:r>
              <a:rPr lang="sv-SE" sz="1000" b="1" dirty="0">
                <a:latin typeface="Open Sans"/>
              </a:rPr>
              <a:t>Picture source:</a:t>
            </a:r>
            <a:r>
              <a:rPr lang="sv-SE" sz="1000" dirty="0">
                <a:latin typeface="Open Sans"/>
              </a:rPr>
              <a:t> Korkovelos et al., 2020, </a:t>
            </a:r>
            <a:r>
              <a:rPr lang="sv-SE" sz="1000" dirty="0">
                <a:latin typeface="Open Sans"/>
                <a:hlinkClick r:id="rId6"/>
              </a:rPr>
              <a:t>Image</a:t>
            </a:r>
            <a:r>
              <a:rPr lang="sv-SE" sz="1000" dirty="0">
                <a:latin typeface="Open Sans"/>
              </a:rPr>
              <a:t>, licensed under </a:t>
            </a:r>
            <a:r>
              <a:rPr lang="sv-SE" sz="1000" dirty="0">
                <a:latin typeface="Open Sans"/>
                <a:hlinkClick r:id="rId7"/>
              </a:rPr>
              <a:t>CC-BY 4.0</a:t>
            </a:r>
            <a:endParaRPr lang="en-GB" sz="1000" dirty="0">
              <a:latin typeface="Open Sans"/>
            </a:endParaRPr>
          </a:p>
        </p:txBody>
      </p:sp>
      <p:sp>
        <p:nvSpPr>
          <p:cNvPr id="13" name="Oval 12">
            <a:extLst>
              <a:ext uri="{FF2B5EF4-FFF2-40B4-BE49-F238E27FC236}">
                <a16:creationId xmlns:a16="http://schemas.microsoft.com/office/drawing/2014/main" id="{E9DD1FBF-44E5-5E48-8E39-D9DB819E1330}"/>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7.mp3" descr="Track1_Lecture2_Slide17.mp3">
            <a:hlinkClick r:id="" action="ppaction://media"/>
            <a:extLst>
              <a:ext uri="{FF2B5EF4-FFF2-40B4-BE49-F238E27FC236}">
                <a16:creationId xmlns:a16="http://schemas.microsoft.com/office/drawing/2014/main" id="{7973906F-42A2-294F-991F-E00C3DD10A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66342" y="292002"/>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55295"/>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Leapfrog to sustainable options?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019"/>
            <a:ext cx="5962472" cy="14037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Historical context of mini-grids</a:t>
            </a:r>
          </a:p>
        </p:txBody>
      </p:sp>
      <p:sp>
        <p:nvSpPr>
          <p:cNvPr id="5" name="Rectangle 4"/>
          <p:cNvSpPr/>
          <p:nvPr/>
        </p:nvSpPr>
        <p:spPr>
          <a:xfrm>
            <a:off x="7732027" y="2831922"/>
            <a:ext cx="3046100" cy="1938992"/>
          </a:xfrm>
          <a:prstGeom prst="rect">
            <a:avLst/>
          </a:prstGeom>
        </p:spPr>
        <p:txBody>
          <a:bodyPr wrap="square" lIns="91440" tIns="45720" rIns="91440" bIns="45720" anchor="t">
            <a:spAutoFit/>
          </a:bodyPr>
          <a:lstStyle/>
          <a:p>
            <a:r>
              <a:rPr lang="en-US" sz="2000" dirty="0">
                <a:latin typeface="Open Sans" panose="020B0606030504020204"/>
              </a:rPr>
              <a:t>Electrified population in Malawi 2018 at ~11%</a:t>
            </a:r>
          </a:p>
          <a:p>
            <a:endParaRPr lang="en-US" sz="2000" dirty="0">
              <a:latin typeface="Open Sans" panose="020B0606030504020204"/>
            </a:endParaRPr>
          </a:p>
          <a:p>
            <a:r>
              <a:rPr lang="en-US" sz="2000" dirty="0">
                <a:latin typeface="Open Sans" panose="020B0606030504020204"/>
              </a:rPr>
              <a:t>Rural settlements are located far from the central grid.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8723" y="1760215"/>
            <a:ext cx="3068623" cy="4283674"/>
          </a:xfrm>
          <a:prstGeom prst="rect">
            <a:avLst/>
          </a:prstGeom>
        </p:spPr>
      </p:pic>
      <p:sp>
        <p:nvSpPr>
          <p:cNvPr id="11" name="Rectangle 10"/>
          <p:cNvSpPr/>
          <p:nvPr/>
        </p:nvSpPr>
        <p:spPr>
          <a:xfrm>
            <a:off x="8365144" y="6098318"/>
            <a:ext cx="3383106" cy="307777"/>
          </a:xfrm>
          <a:prstGeom prst="rect">
            <a:avLst/>
          </a:prstGeom>
        </p:spPr>
        <p:txBody>
          <a:bodyPr wrap="none" lIns="91440" tIns="45720" rIns="91440" bIns="45720" anchor="t">
            <a:spAutoFit/>
          </a:bodyPr>
          <a:lstStyle/>
          <a:p>
            <a:r>
              <a:rPr lang="sv-SE" sz="1400" i="1" dirty="0">
                <a:latin typeface="Open Sans"/>
              </a:rPr>
              <a:t>Korkovelos, 2020, Korkovelos et al., 2019</a:t>
            </a:r>
            <a:endParaRPr lang="en-GB" sz="1400" i="1" dirty="0">
              <a:latin typeface="Open Sans"/>
            </a:endParaRPr>
          </a:p>
        </p:txBody>
      </p:sp>
      <p:sp>
        <p:nvSpPr>
          <p:cNvPr id="7" name="Rectangle 6"/>
          <p:cNvSpPr/>
          <p:nvPr/>
        </p:nvSpPr>
        <p:spPr>
          <a:xfrm>
            <a:off x="4524410" y="5965484"/>
            <a:ext cx="2903190" cy="400110"/>
          </a:xfrm>
          <a:prstGeom prst="rect">
            <a:avLst/>
          </a:prstGeom>
        </p:spPr>
        <p:txBody>
          <a:bodyPr wrap="square" lIns="91440" tIns="45720" rIns="91440" bIns="45720" anchor="t">
            <a:spAutoFit/>
          </a:bodyPr>
          <a:lstStyle/>
          <a:p>
            <a:r>
              <a:rPr lang="sv-SE" sz="1000" b="1" dirty="0">
                <a:latin typeface="Open Sans"/>
                <a:cs typeface="Arial"/>
              </a:rPr>
              <a:t>Picture source:</a:t>
            </a:r>
            <a:r>
              <a:rPr lang="sv-SE" sz="1000" dirty="0">
                <a:latin typeface="Open Sans"/>
                <a:cs typeface="Arial"/>
              </a:rPr>
              <a:t> Korkovelos et al.,</a:t>
            </a:r>
            <a:r>
              <a:rPr lang="sv-SE" sz="1000" dirty="0">
                <a:latin typeface="Open Sans"/>
                <a:cs typeface="Arial"/>
                <a:hlinkClick r:id="rId6"/>
              </a:rPr>
              <a:t>image</a:t>
            </a:r>
            <a:r>
              <a:rPr lang="sv-SE" sz="1000" dirty="0">
                <a:latin typeface="Open Sans"/>
                <a:cs typeface="Arial"/>
              </a:rPr>
              <a:t> 2019 licensed under </a:t>
            </a:r>
            <a:r>
              <a:rPr lang="sv-SE" sz="1000" dirty="0">
                <a:latin typeface="Open Sans"/>
                <a:cs typeface="Arial"/>
                <a:hlinkClick r:id="rId7"/>
              </a:rPr>
              <a:t>CC-BY 4.0</a:t>
            </a:r>
            <a:endParaRPr lang="en-GB" sz="1000" dirty="0">
              <a:latin typeface="Open Sans"/>
              <a:cs typeface="Arial"/>
            </a:endParaRPr>
          </a:p>
        </p:txBody>
      </p:sp>
      <p:sp>
        <p:nvSpPr>
          <p:cNvPr id="12" name="Oval 11">
            <a:extLst>
              <a:ext uri="{FF2B5EF4-FFF2-40B4-BE49-F238E27FC236}">
                <a16:creationId xmlns:a16="http://schemas.microsoft.com/office/drawing/2014/main" id="{49DB14B1-FF61-E14B-A8AC-17FD8099BF47}"/>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8.mp3" descr="Track1_Lecture2_Slide18.mp3">
            <a:hlinkClick r:id="" action="ppaction://media"/>
            <a:extLst>
              <a:ext uri="{FF2B5EF4-FFF2-40B4-BE49-F238E27FC236}">
                <a16:creationId xmlns:a16="http://schemas.microsoft.com/office/drawing/2014/main" id="{F84B97E7-36A1-C54C-BA36-99C8023058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68975" y="291436"/>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0094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lessons can we learn from history?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0583" y="4640"/>
            <a:ext cx="583272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Historical context of mini-grids  </a:t>
            </a:r>
          </a:p>
        </p:txBody>
      </p:sp>
      <p:sp>
        <p:nvSpPr>
          <p:cNvPr id="4" name="Content Placeholder 3"/>
          <p:cNvSpPr>
            <a:spLocks noGrp="1"/>
          </p:cNvSpPr>
          <p:nvPr>
            <p:ph idx="1"/>
          </p:nvPr>
        </p:nvSpPr>
        <p:spPr>
          <a:xfrm>
            <a:off x="887215" y="1934198"/>
            <a:ext cx="8293768" cy="3636712"/>
          </a:xfrm>
        </p:spPr>
        <p:txBody>
          <a:bodyPr vert="horz" lIns="91440" tIns="45720" rIns="91440" bIns="45720" rtlCol="0" anchor="t">
            <a:normAutofit/>
          </a:bodyPr>
          <a:lstStyle/>
          <a:p>
            <a:r>
              <a:rPr lang="en-GB" sz="2000" b="1" dirty="0">
                <a:latin typeface="Open Sans" panose="020B0606030504020204"/>
              </a:rPr>
              <a:t>Lesson 1</a:t>
            </a:r>
            <a:r>
              <a:rPr lang="en-GB" sz="2000" dirty="0">
                <a:latin typeface="Open Sans" panose="020B0606030504020204"/>
              </a:rPr>
              <a:t> - Leverage available local resources</a:t>
            </a:r>
          </a:p>
          <a:p>
            <a:r>
              <a:rPr lang="en-GB" sz="2000" b="1" dirty="0">
                <a:latin typeface="Open Sans" panose="020B0606030504020204"/>
              </a:rPr>
              <a:t>Lesson 2</a:t>
            </a:r>
            <a:r>
              <a:rPr lang="en-GB" sz="2000" dirty="0">
                <a:latin typeface="Open Sans" panose="020B0606030504020204"/>
              </a:rPr>
              <a:t> - Economic profitability</a:t>
            </a:r>
          </a:p>
          <a:p>
            <a:r>
              <a:rPr lang="en-GB" sz="2000" b="1" dirty="0">
                <a:latin typeface="Open Sans" panose="020B0606030504020204"/>
              </a:rPr>
              <a:t>Lesson 3</a:t>
            </a:r>
            <a:r>
              <a:rPr lang="en-GB" sz="2000" dirty="0">
                <a:latin typeface="Open Sans" panose="020B0606030504020204"/>
              </a:rPr>
              <a:t> - Community involvement </a:t>
            </a:r>
          </a:p>
          <a:p>
            <a:r>
              <a:rPr lang="en-GB" sz="2000" b="1" dirty="0">
                <a:latin typeface="Open Sans" panose="020B0606030504020204"/>
              </a:rPr>
              <a:t>Lesson 4</a:t>
            </a:r>
            <a:r>
              <a:rPr lang="en-GB" sz="2000" dirty="0">
                <a:latin typeface="Open Sans" panose="020B0606030504020204"/>
              </a:rPr>
              <a:t> - Political determination and regulation</a:t>
            </a:r>
          </a:p>
          <a:p>
            <a:pPr marL="0" indent="0">
              <a:buNone/>
            </a:pPr>
            <a:endParaRPr lang="en-GB" sz="2000" dirty="0">
              <a:latin typeface="Open Sans"/>
              <a:cs typeface="Calibri"/>
            </a:endParaRPr>
          </a:p>
        </p:txBody>
      </p:sp>
      <p:sp>
        <p:nvSpPr>
          <p:cNvPr id="10" name="Rectangle 9"/>
          <p:cNvSpPr/>
          <p:nvPr/>
        </p:nvSpPr>
        <p:spPr>
          <a:xfrm>
            <a:off x="10234789" y="6100829"/>
            <a:ext cx="1525802" cy="307777"/>
          </a:xfrm>
          <a:prstGeom prst="rect">
            <a:avLst/>
          </a:prstGeom>
        </p:spPr>
        <p:txBody>
          <a:bodyPr wrap="none" lIns="91440" tIns="45720" rIns="91440" bIns="45720" anchor="t">
            <a:spAutoFit/>
          </a:bodyPr>
          <a:lstStyle/>
          <a:p>
            <a:r>
              <a:rPr lang="sv-SE" sz="1400" i="1" dirty="0">
                <a:latin typeface="Open Sans"/>
              </a:rPr>
              <a:t>Korkovelos, 2020</a:t>
            </a:r>
            <a:endParaRPr lang="en-GB" sz="1400" i="1" dirty="0">
              <a:latin typeface="Open Sans"/>
            </a:endParaRPr>
          </a:p>
        </p:txBody>
      </p:sp>
      <p:sp>
        <p:nvSpPr>
          <p:cNvPr id="6" name="Oval 5">
            <a:extLst>
              <a:ext uri="{FF2B5EF4-FFF2-40B4-BE49-F238E27FC236}">
                <a16:creationId xmlns:a16="http://schemas.microsoft.com/office/drawing/2014/main" id="{8A6EDCD5-0D45-0F45-A6FB-215152C5056A}"/>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9.mp3" descr="Track1_Lecture2_Slide19.mp3">
            <a:hlinkClick r:id="" action="ppaction://media"/>
            <a:extLst>
              <a:ext uri="{FF2B5EF4-FFF2-40B4-BE49-F238E27FC236}">
                <a16:creationId xmlns:a16="http://schemas.microsoft.com/office/drawing/2014/main" id="{2AA92793-E081-E842-A12E-B159F2060E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8975" y="292002"/>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5007501" cy="272412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AutoNum type="arabicPeriod"/>
            </a:pPr>
            <a:r>
              <a:rPr lang="en-US" sz="2000" dirty="0">
                <a:latin typeface="Open Sans"/>
                <a:ea typeface="+mn-lt"/>
                <a:cs typeface="+mn-lt"/>
              </a:rPr>
              <a:t>ILO1: Describe the status of energy access in the world.</a:t>
            </a:r>
          </a:p>
          <a:p>
            <a:pPr marL="342900" indent="-342900" algn="l">
              <a:buAutoNum type="arabicPeriod"/>
            </a:pPr>
            <a:r>
              <a:rPr lang="en-US" sz="2000" dirty="0">
                <a:latin typeface="Open Sans"/>
                <a:ea typeface="+mn-lt"/>
                <a:cs typeface="+mn-lt"/>
              </a:rPr>
              <a:t>ILO2: List technology options for electrification.</a:t>
            </a:r>
          </a:p>
          <a:p>
            <a:pPr marL="342900" indent="-342900" algn="l">
              <a:buAutoNum type="arabicPeriod"/>
            </a:pPr>
            <a:r>
              <a:rPr lang="en-US" sz="2000" dirty="0">
                <a:latin typeface="Open Sans"/>
                <a:ea typeface="+mn-lt"/>
                <a:cs typeface="+mn-lt"/>
              </a:rPr>
              <a:t>ILO3: Describe the historical context of mini-grids.</a:t>
            </a:r>
          </a:p>
          <a:p>
            <a:pPr marL="342900" indent="-342900" algn="l">
              <a:buAutoNum type="arabicPeriod"/>
            </a:pPr>
            <a:r>
              <a:rPr lang="en-US" sz="2000" dirty="0">
                <a:latin typeface="Open Sans"/>
                <a:ea typeface="+mn-lt"/>
                <a:cs typeface="+mn-lt"/>
              </a:rPr>
              <a:t>ILO4: Extract results from the Global Electrification Platform</a:t>
            </a:r>
          </a:p>
          <a:p>
            <a:pPr algn="l">
              <a:lnSpc>
                <a:spcPct val="100000"/>
              </a:lnSpc>
            </a:pPr>
            <a:endParaRPr lang="en-GB" sz="1600" dirty="0"/>
          </a:p>
        </p:txBody>
      </p:sp>
      <p:sp>
        <p:nvSpPr>
          <p:cNvPr id="6" name="Rectangle 5">
            <a:extLst>
              <a:ext uri="{FF2B5EF4-FFF2-40B4-BE49-F238E27FC236}">
                <a16:creationId xmlns:a16="http://schemas.microsoft.com/office/drawing/2014/main" id="{20E7C9F4-C39A-42AD-AAC3-76FBE09D7CC1}"/>
              </a:ext>
            </a:extLst>
          </p:cNvPr>
          <p:cNvSpPr/>
          <p:nvPr/>
        </p:nvSpPr>
        <p:spPr>
          <a:xfrm>
            <a:off x="887214" y="1689794"/>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By the end of the lecture, you will be able to:</a:t>
            </a:r>
          </a:p>
        </p:txBody>
      </p:sp>
      <p:sp>
        <p:nvSpPr>
          <p:cNvPr id="7" name="Oval 6">
            <a:extLst>
              <a:ext uri="{FF2B5EF4-FFF2-40B4-BE49-F238E27FC236}">
                <a16:creationId xmlns:a16="http://schemas.microsoft.com/office/drawing/2014/main" id="{A8024930-E02D-5C4D-8578-D823F4A14CA7}"/>
              </a:ext>
            </a:extLst>
          </p:cNvPr>
          <p:cNvSpPr/>
          <p:nvPr/>
        </p:nvSpPr>
        <p:spPr>
          <a:xfrm>
            <a:off x="6705765" y="10597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mp3" descr="Track1_Lecture2_Slide2.mp3">
            <a:hlinkClick r:id="" action="ppaction://media"/>
            <a:extLst>
              <a:ext uri="{FF2B5EF4-FFF2-40B4-BE49-F238E27FC236}">
                <a16:creationId xmlns:a16="http://schemas.microsoft.com/office/drawing/2014/main" id="{05AC059A-80B2-B741-A55A-28CA2BA6B9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6434" y="1131090"/>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627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2.3 References</a:t>
            </a:r>
          </a:p>
        </p:txBody>
      </p:sp>
      <p:sp>
        <p:nvSpPr>
          <p:cNvPr id="3" name="Rectangle 2"/>
          <p:cNvSpPr/>
          <p:nvPr/>
        </p:nvSpPr>
        <p:spPr>
          <a:xfrm>
            <a:off x="933868" y="1460247"/>
            <a:ext cx="5306936" cy="3785652"/>
          </a:xfrm>
          <a:prstGeom prst="rect">
            <a:avLst/>
          </a:prstGeom>
        </p:spPr>
        <p:txBody>
          <a:bodyPr wrap="square" lIns="91440" tIns="45720" rIns="91440" bIns="45720" anchor="t">
            <a:spAutoFit/>
          </a:bodyPr>
          <a:lstStyle/>
          <a:p>
            <a:r>
              <a:rPr lang="en-US" sz="1600" dirty="0">
                <a:latin typeface="Open Sans"/>
              </a:rPr>
              <a:t>Korkovelos, A., 2020. Advancing the state of geospatial electrification modelling: New data, methods, applications, insight and electrification investment outlooks. </a:t>
            </a:r>
            <a:r>
              <a:rPr lang="en-US" sz="1600" dirty="0">
                <a:latin typeface="Open Sans"/>
                <a:ea typeface="+mn-lt"/>
                <a:cs typeface="+mn-lt"/>
                <a:hlinkClick r:id="rId2"/>
              </a:rPr>
              <a:t>http://kth.diva-portal.org/smash/get/diva2:1431484/FULLTEXT01.pdf</a:t>
            </a:r>
            <a:r>
              <a:rPr lang="en-US" sz="1600" dirty="0">
                <a:latin typeface="Open Sans"/>
                <a:ea typeface="+mn-lt"/>
                <a:cs typeface="+mn-lt"/>
              </a:rPr>
              <a:t> </a:t>
            </a:r>
            <a:endParaRPr lang="en-US" sz="1600" dirty="0">
              <a:latin typeface="Open Sans"/>
            </a:endParaRPr>
          </a:p>
          <a:p>
            <a:endParaRPr lang="en-US" sz="1600" dirty="0">
              <a:latin typeface="Open Sans"/>
            </a:endParaRPr>
          </a:p>
          <a:p>
            <a:r>
              <a:rPr lang="en-US" sz="1600" dirty="0">
                <a:latin typeface="Open Sans"/>
              </a:rPr>
              <a:t>Korkovelos, A., Khavari, B., Sahlberg, A., Howells, M., Arderne, C., 2019. The Role of Open Access Data in Geospatial Electrification Planning and the Achievement of SDG7. An OnSSET-Based Case Study for Malawi. Energies 12, 1395. </a:t>
            </a:r>
            <a:r>
              <a:rPr lang="en-US" sz="1600" dirty="0">
                <a:latin typeface="Open Sans"/>
                <a:hlinkClick r:id="rId3"/>
              </a:rPr>
              <a:t>https://doi.org/10.3390/en12071395</a:t>
            </a:r>
            <a:endParaRPr lang="en-US" sz="1600" dirty="0">
              <a:latin typeface="Open Sans"/>
            </a:endParaRPr>
          </a:p>
          <a:p>
            <a:endParaRPr lang="en-US" sz="1600" dirty="0">
              <a:latin typeface="Open Sans"/>
            </a:endParaRPr>
          </a:p>
          <a:p>
            <a:r>
              <a:rPr lang="en-US" sz="1600" dirty="0">
                <a:latin typeface="Open Sans"/>
              </a:rPr>
              <a:t>Korkovelos, A., Zerriffi, H., Howells, M., Bazilian, M., Rogner, H.-H., Fuso Nerini, F., 2020. A Retrospective Analysis of Energy Access with a Focus on the Role of Mini-Grids. Sustainability 12, 1793. </a:t>
            </a:r>
            <a:r>
              <a:rPr lang="en-US" sz="1600" dirty="0">
                <a:latin typeface="Open Sans"/>
                <a:hlinkClick r:id="rId4"/>
              </a:rPr>
              <a:t>https://doi.org/10.3390/su12051793</a:t>
            </a:r>
            <a:endParaRPr lang="en-US" sz="1600" dirty="0">
              <a:effectLst/>
              <a:latin typeface="Open Sans"/>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72724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Global electrification platform (GEP) </a:t>
            </a:r>
          </a:p>
        </p:txBody>
      </p:sp>
      <p:sp>
        <p:nvSpPr>
          <p:cNvPr id="2" name="Rectangle 1"/>
          <p:cNvSpPr/>
          <p:nvPr/>
        </p:nvSpPr>
        <p:spPr>
          <a:xfrm>
            <a:off x="8463197" y="6002536"/>
            <a:ext cx="3238945" cy="400110"/>
          </a:xfrm>
          <a:prstGeom prst="rect">
            <a:avLst/>
          </a:prstGeom>
        </p:spPr>
        <p:txBody>
          <a:bodyPr wrap="square" lIns="91440" tIns="45720" rIns="91440" bIns="45720" anchor="t">
            <a:spAutoFit/>
          </a:bodyPr>
          <a:lstStyle/>
          <a:p>
            <a:r>
              <a:rPr lang="en-GB" sz="1000" b="1" dirty="0">
                <a:latin typeface="Open Sans"/>
              </a:rPr>
              <a:t>Screenshot from:</a:t>
            </a:r>
            <a:r>
              <a:rPr lang="en-GB" sz="1000" dirty="0">
                <a:latin typeface="Open Sans"/>
              </a:rPr>
              <a:t> https://electrifynow.energydata.info</a:t>
            </a:r>
          </a:p>
        </p:txBody>
      </p:sp>
      <p:sp>
        <p:nvSpPr>
          <p:cNvPr id="5" name="Oval 4">
            <a:extLst>
              <a:ext uri="{FF2B5EF4-FFF2-40B4-BE49-F238E27FC236}">
                <a16:creationId xmlns:a16="http://schemas.microsoft.com/office/drawing/2014/main" id="{13B59292-8F4A-0046-A1B3-B706202AA9E3}"/>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21.mp3" descr="Track1_Lecture2_Slide21.mp3">
            <a:hlinkClick r:id="" action="ppaction://media"/>
            <a:extLst>
              <a:ext uri="{FF2B5EF4-FFF2-40B4-BE49-F238E27FC236}">
                <a16:creationId xmlns:a16="http://schemas.microsoft.com/office/drawing/2014/main" id="{15594D52-BC61-B645-955E-7BA8A8AB64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5824" y="282777"/>
            <a:ext cx="812800" cy="812800"/>
          </a:xfrm>
          <a:prstGeom prst="rect">
            <a:avLst/>
          </a:prstGeom>
        </p:spPr>
      </p:pic>
      <p:pic>
        <p:nvPicPr>
          <p:cNvPr id="7" name="Picture 6"/>
          <p:cNvPicPr/>
          <p:nvPr/>
        </p:nvPicPr>
        <p:blipFill>
          <a:blip r:embed="rId6"/>
          <a:stretch>
            <a:fillRect/>
          </a:stretch>
        </p:blipFill>
        <p:spPr>
          <a:xfrm>
            <a:off x="3650673" y="1392164"/>
            <a:ext cx="5943600" cy="458724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13950" y="4640"/>
            <a:ext cx="678363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Global electrification platform (GEP)</a:t>
            </a:r>
          </a:p>
        </p:txBody>
      </p:sp>
      <p:sp>
        <p:nvSpPr>
          <p:cNvPr id="4" name="Content Placeholder 3"/>
          <p:cNvSpPr>
            <a:spLocks noGrp="1"/>
          </p:cNvSpPr>
          <p:nvPr>
            <p:ph idx="1"/>
          </p:nvPr>
        </p:nvSpPr>
        <p:spPr>
          <a:xfrm>
            <a:off x="959427" y="2006388"/>
            <a:ext cx="7164533" cy="2630799"/>
          </a:xfrm>
        </p:spPr>
        <p:txBody>
          <a:bodyPr vert="horz" lIns="91440" tIns="45720" rIns="91440" bIns="45720" rtlCol="0" anchor="t">
            <a:normAutofit/>
          </a:bodyPr>
          <a:lstStyle/>
          <a:p>
            <a:pPr>
              <a:lnSpc>
                <a:spcPct val="100000"/>
              </a:lnSpc>
            </a:pPr>
            <a:r>
              <a:rPr lang="en-US" sz="2000" b="1" dirty="0">
                <a:latin typeface="Open Sans" panose="020B0606030504020204"/>
              </a:rPr>
              <a:t>Level 1 - GEP Explorer</a:t>
            </a:r>
            <a:r>
              <a:rPr lang="en-US" sz="2000" dirty="0">
                <a:latin typeface="Open Sans" panose="020B0606030504020204"/>
              </a:rPr>
              <a:t>: Up-to-date and openly accessible electrification investment outlooks </a:t>
            </a:r>
            <a:endParaRPr lang="en-US" dirty="0"/>
          </a:p>
          <a:p>
            <a:pPr>
              <a:lnSpc>
                <a:spcPct val="100000"/>
              </a:lnSpc>
            </a:pPr>
            <a:r>
              <a:rPr lang="en-US" sz="2000" b="1" dirty="0">
                <a:latin typeface="Open Sans" panose="020B0606030504020204"/>
              </a:rPr>
              <a:t>Level 2 - GEP Generator</a:t>
            </a:r>
            <a:r>
              <a:rPr lang="en-US" sz="2000" dirty="0">
                <a:latin typeface="Open Sans" panose="020B0606030504020204"/>
              </a:rPr>
              <a:t>: Open-source UI for generating electrification outlooks on the fly</a:t>
            </a:r>
          </a:p>
          <a:p>
            <a:pPr>
              <a:lnSpc>
                <a:spcPct val="100000"/>
              </a:lnSpc>
            </a:pPr>
            <a:r>
              <a:rPr lang="en-US" sz="2000" b="1" dirty="0">
                <a:latin typeface="Open Sans" panose="020B0606030504020204"/>
              </a:rPr>
              <a:t>Level 3 - GEP Toolbox</a:t>
            </a:r>
            <a:r>
              <a:rPr lang="en-US" sz="2000" dirty="0">
                <a:latin typeface="Open Sans" panose="020B0606030504020204"/>
              </a:rPr>
              <a:t>: Open access and fully-fledged documentation and training material</a:t>
            </a:r>
          </a:p>
        </p:txBody>
      </p:sp>
      <p:sp>
        <p:nvSpPr>
          <p:cNvPr id="10" name="Rectangle 9">
            <a:extLst>
              <a:ext uri="{FF2B5EF4-FFF2-40B4-BE49-F238E27FC236}">
                <a16:creationId xmlns:a16="http://schemas.microsoft.com/office/drawing/2014/main" id="{63FE2775-FB72-4D44-B480-06EBB7F679B3}"/>
              </a:ext>
            </a:extLst>
          </p:cNvPr>
          <p:cNvSpPr/>
          <p:nvPr/>
        </p:nvSpPr>
        <p:spPr>
          <a:xfrm>
            <a:off x="933450" y="142196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Levels and target audience </a:t>
            </a:r>
          </a:p>
        </p:txBody>
      </p:sp>
      <p:sp>
        <p:nvSpPr>
          <p:cNvPr id="6" name="Oval 5">
            <a:extLst>
              <a:ext uri="{FF2B5EF4-FFF2-40B4-BE49-F238E27FC236}">
                <a16:creationId xmlns:a16="http://schemas.microsoft.com/office/drawing/2014/main" id="{42F48B6B-0AA4-5444-972C-351791C684C8}"/>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2.mp3" descr="Track1_Lecture2_Slide22.mp3">
            <a:hlinkClick r:id="" action="ppaction://media"/>
            <a:extLst>
              <a:ext uri="{FF2B5EF4-FFF2-40B4-BE49-F238E27FC236}">
                <a16:creationId xmlns:a16="http://schemas.microsoft.com/office/drawing/2014/main" id="{7A8B681B-680D-B44F-94DF-3AB0C44896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5824" y="292002"/>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overall architecture of GEP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72724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Global electrification platform (GEP)</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67" y="1890919"/>
            <a:ext cx="7772648" cy="4085607"/>
          </a:xfrm>
          <a:prstGeom prst="rect">
            <a:avLst/>
          </a:prstGeom>
        </p:spPr>
      </p:pic>
      <p:sp>
        <p:nvSpPr>
          <p:cNvPr id="2" name="Rectangle 1"/>
          <p:cNvSpPr/>
          <p:nvPr/>
        </p:nvSpPr>
        <p:spPr>
          <a:xfrm>
            <a:off x="948999" y="6163588"/>
            <a:ext cx="5763754" cy="246221"/>
          </a:xfrm>
          <a:prstGeom prst="rect">
            <a:avLst/>
          </a:prstGeom>
        </p:spPr>
        <p:txBody>
          <a:bodyPr wrap="square" lIns="91440" tIns="45720" rIns="91440" bIns="45720" anchor="t">
            <a:spAutoFit/>
          </a:bodyPr>
          <a:lstStyle/>
          <a:p>
            <a:r>
              <a:rPr lang="sv-SE" sz="1000" b="1" dirty="0">
                <a:solidFill>
                  <a:srgbClr val="000000"/>
                </a:solidFill>
                <a:latin typeface="Open Sans"/>
              </a:rPr>
              <a:t>Picture Source</a:t>
            </a:r>
            <a:r>
              <a:rPr lang="sv-SE" sz="1000" dirty="0">
                <a:solidFill>
                  <a:srgbClr val="000000"/>
                </a:solidFill>
                <a:latin typeface="Open Sans"/>
              </a:rPr>
              <a:t>: </a:t>
            </a:r>
            <a:r>
              <a:rPr lang="sv-SE" sz="1000" dirty="0">
                <a:solidFill>
                  <a:srgbClr val="000000"/>
                </a:solidFill>
                <a:latin typeface="Open Sans"/>
                <a:hlinkClick r:id="rId6"/>
              </a:rPr>
              <a:t>https://gep-user-guide.readthedocs.io/en/latest/Overview.html</a:t>
            </a:r>
            <a:r>
              <a:rPr lang="sv-SE" sz="1000" dirty="0">
                <a:solidFill>
                  <a:srgbClr val="000000"/>
                </a:solidFill>
                <a:latin typeface="Open Sans"/>
              </a:rPr>
              <a:t> </a:t>
            </a:r>
            <a:r>
              <a:rPr lang="sv-SE" sz="1000" dirty="0">
                <a:latin typeface="Open Sans"/>
              </a:rPr>
              <a:t> </a:t>
            </a:r>
            <a:endParaRPr lang="en-GB" sz="1000" dirty="0">
              <a:latin typeface="Open Sans"/>
            </a:endParaRPr>
          </a:p>
        </p:txBody>
      </p:sp>
      <p:sp>
        <p:nvSpPr>
          <p:cNvPr id="6" name="Oval 5">
            <a:extLst>
              <a:ext uri="{FF2B5EF4-FFF2-40B4-BE49-F238E27FC236}">
                <a16:creationId xmlns:a16="http://schemas.microsoft.com/office/drawing/2014/main" id="{49F57FE2-D800-1044-BB1E-016E85FA615B}"/>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23.mp3" descr="Track1_Lecture2_Slide23.mp3">
            <a:hlinkClick r:id="" action="ppaction://media"/>
            <a:extLst>
              <a:ext uri="{FF2B5EF4-FFF2-40B4-BE49-F238E27FC236}">
                <a16:creationId xmlns:a16="http://schemas.microsoft.com/office/drawing/2014/main" id="{3AC9475D-5935-F04D-8560-5C183A6DE7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5824" y="292002"/>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Global electrification platform - Explorer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478" y="4640"/>
            <a:ext cx="675398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Global electrification platform (GEP)</a:t>
            </a:r>
          </a:p>
        </p:txBody>
      </p:sp>
      <p:sp>
        <p:nvSpPr>
          <p:cNvPr id="10" name="Content Placeholder 9"/>
          <p:cNvSpPr>
            <a:spLocks noGrp="1"/>
          </p:cNvSpPr>
          <p:nvPr>
            <p:ph idx="1"/>
          </p:nvPr>
        </p:nvSpPr>
        <p:spPr>
          <a:xfrm>
            <a:off x="838200" y="1825625"/>
            <a:ext cx="5161953" cy="5065105"/>
          </a:xfrm>
          <a:prstGeom prst="rect">
            <a:avLst/>
          </a:prstGeom>
        </p:spPr>
        <p:txBody>
          <a:bodyPr vert="horz" wrap="square" lIns="91440" tIns="45720" rIns="91440" bIns="45720" rtlCol="0" anchor="t">
            <a:spAutoFit/>
          </a:bodyPr>
          <a:lstStyle/>
          <a:p>
            <a:pPr>
              <a:lnSpc>
                <a:spcPct val="114000"/>
              </a:lnSpc>
              <a:spcAft>
                <a:spcPts val="600"/>
              </a:spcAft>
            </a:pPr>
            <a:r>
              <a:rPr lang="en-GB" sz="1600" dirty="0">
                <a:latin typeface="Open Sans"/>
              </a:rPr>
              <a:t>GEP is an open access, interactive, online platform that allows for overview of electrification investment scenarios for 58 countries </a:t>
            </a:r>
            <a:endParaRPr lang="en-US" sz="1600" dirty="0">
              <a:latin typeface="Open Sans"/>
            </a:endParaRPr>
          </a:p>
          <a:p>
            <a:pPr>
              <a:lnSpc>
                <a:spcPct val="114000"/>
              </a:lnSpc>
              <a:spcAft>
                <a:spcPts val="600"/>
              </a:spcAft>
            </a:pPr>
            <a:r>
              <a:rPr lang="en-GB" sz="1600" dirty="0">
                <a:latin typeface="Open Sans"/>
              </a:rPr>
              <a:t>The platform currently provides </a:t>
            </a:r>
            <a:r>
              <a:rPr lang="en-GB" sz="1600" b="1" dirty="0">
                <a:latin typeface="Open Sans"/>
              </a:rPr>
              <a:t>96</a:t>
            </a:r>
            <a:r>
              <a:rPr lang="en-GB" sz="1600" dirty="0">
                <a:latin typeface="Open Sans"/>
              </a:rPr>
              <a:t> electrification scenarios per country based on a version of the OnSSET model, exploring variations in population growth, demand level, technology costs, and other decision parameters.</a:t>
            </a:r>
          </a:p>
          <a:p>
            <a:pPr fontAlgn="base">
              <a:lnSpc>
                <a:spcPct val="114000"/>
              </a:lnSpc>
              <a:spcAft>
                <a:spcPts val="600"/>
              </a:spcAft>
            </a:pPr>
            <a:r>
              <a:rPr lang="en-GB" sz="1600" dirty="0">
                <a:latin typeface="Open Sans"/>
              </a:rPr>
              <a:t>The input data files, cost parameters, OnSSET model etc., is available for download for anyone to run their own, customized, scenarios.</a:t>
            </a:r>
          </a:p>
          <a:p>
            <a:pPr>
              <a:lnSpc>
                <a:spcPct val="114000"/>
              </a:lnSpc>
              <a:spcAft>
                <a:spcPts val="1600"/>
              </a:spcAft>
            </a:pPr>
            <a:r>
              <a:rPr lang="en-GB" sz="1600" dirty="0">
                <a:latin typeface="Open Sans"/>
              </a:rPr>
              <a:t>The platform is available at </a:t>
            </a:r>
            <a:r>
              <a:rPr lang="en-GB" sz="1600" dirty="0">
                <a:solidFill>
                  <a:srgbClr val="595959"/>
                </a:solidFill>
                <a:latin typeface="Open Sans"/>
                <a:hlinkClick r:id="rId5"/>
              </a:rPr>
              <a:t>https://electrifynow.energydata.info/</a:t>
            </a:r>
            <a:r>
              <a:rPr lang="en-GB" sz="1600" dirty="0">
                <a:solidFill>
                  <a:srgbClr val="595959"/>
                </a:solidFill>
                <a:latin typeface="Open Sans"/>
              </a:rPr>
              <a:t> </a:t>
            </a:r>
          </a:p>
          <a:p>
            <a:pPr fontAlgn="base">
              <a:lnSpc>
                <a:spcPct val="100000"/>
              </a:lnSpc>
              <a:spcAft>
                <a:spcPts val="1600"/>
              </a:spcAft>
              <a:buFont typeface="Arial" panose="020B0604020202020204" pitchFamily="34" charset="0"/>
              <a:buChar char="•"/>
            </a:pPr>
            <a:endParaRPr lang="en-GB" sz="1600" dirty="0">
              <a:solidFill>
                <a:srgbClr val="595959"/>
              </a:solidFill>
              <a:latin typeface="Open Sans"/>
            </a:endParaRPr>
          </a:p>
        </p:txBody>
      </p:sp>
      <p:sp>
        <p:nvSpPr>
          <p:cNvPr id="6" name="Rectangle 5"/>
          <p:cNvSpPr/>
          <p:nvPr/>
        </p:nvSpPr>
        <p:spPr>
          <a:xfrm>
            <a:off x="6521605" y="6165824"/>
            <a:ext cx="3467305" cy="246221"/>
          </a:xfrm>
          <a:prstGeom prst="rect">
            <a:avLst/>
          </a:prstGeom>
        </p:spPr>
        <p:txBody>
          <a:bodyPr wrap="square" lIns="91440" tIns="45720" rIns="91440" bIns="45720" anchor="t">
            <a:spAutoFit/>
          </a:bodyPr>
          <a:lstStyle/>
          <a:p>
            <a:r>
              <a:rPr lang="en-GB" sz="1000" b="1" dirty="0">
                <a:solidFill>
                  <a:schemeClr val="bg1"/>
                </a:solidFill>
                <a:latin typeface="Open Sans"/>
              </a:rPr>
              <a:t>Screenshot from:</a:t>
            </a:r>
            <a:r>
              <a:rPr lang="en-GB" sz="1000" dirty="0">
                <a:solidFill>
                  <a:schemeClr val="bg1"/>
                </a:solidFill>
                <a:latin typeface="Open Sans"/>
              </a:rPr>
              <a:t> https://electrifynow.energydata.info</a:t>
            </a:r>
          </a:p>
        </p:txBody>
      </p:sp>
      <p:sp>
        <p:nvSpPr>
          <p:cNvPr id="7" name="Oval 6">
            <a:extLst>
              <a:ext uri="{FF2B5EF4-FFF2-40B4-BE49-F238E27FC236}">
                <a16:creationId xmlns:a16="http://schemas.microsoft.com/office/drawing/2014/main" id="{E44D65F1-764F-A740-97AD-33F726760D0D}"/>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4.mp3" descr="Track1_Lecture2_Slide24.mp3">
            <a:hlinkClick r:id="" action="ppaction://media"/>
            <a:extLst>
              <a:ext uri="{FF2B5EF4-FFF2-40B4-BE49-F238E27FC236}">
                <a16:creationId xmlns:a16="http://schemas.microsoft.com/office/drawing/2014/main" id="{554A62AD-E99D-9F43-BCBE-1AF3C2F4B4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9323" y="292002"/>
            <a:ext cx="812800" cy="812800"/>
          </a:xfrm>
          <a:prstGeom prst="rect">
            <a:avLst/>
          </a:prstGeom>
        </p:spPr>
      </p:pic>
      <p:pic>
        <p:nvPicPr>
          <p:cNvPr id="12" name="Picture 11"/>
          <p:cNvPicPr/>
          <p:nvPr/>
        </p:nvPicPr>
        <p:blipFill>
          <a:blip r:embed="rId7"/>
          <a:stretch>
            <a:fillRect/>
          </a:stretch>
        </p:blipFill>
        <p:spPr>
          <a:xfrm>
            <a:off x="5942488" y="1825625"/>
            <a:ext cx="5943600" cy="458724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478" y="4640"/>
            <a:ext cx="668747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Global electrification platform (GEP)</a:t>
            </a:r>
          </a:p>
        </p:txBody>
      </p:sp>
      <p:sp>
        <p:nvSpPr>
          <p:cNvPr id="3" name="Content Placeholder 2"/>
          <p:cNvSpPr>
            <a:spLocks noGrp="1"/>
          </p:cNvSpPr>
          <p:nvPr>
            <p:ph idx="1"/>
          </p:nvPr>
        </p:nvSpPr>
        <p:spPr>
          <a:xfrm>
            <a:off x="838200" y="1825625"/>
            <a:ext cx="8809760" cy="4351338"/>
          </a:xfrm>
        </p:spPr>
        <p:txBody>
          <a:bodyPr vert="horz" lIns="91440" tIns="45720" rIns="91440" bIns="45720" rtlCol="0" anchor="t">
            <a:normAutofit/>
          </a:bodyPr>
          <a:lstStyle/>
          <a:p>
            <a:pPr>
              <a:lnSpc>
                <a:spcPct val="114000"/>
              </a:lnSpc>
            </a:pPr>
            <a:r>
              <a:rPr lang="en-GB" dirty="0">
                <a:latin typeface="Open Sans"/>
              </a:rPr>
              <a:t>Open-source tool and datasets based on the </a:t>
            </a:r>
            <a:r>
              <a:rPr lang="en-US" dirty="0">
                <a:latin typeface="Open Sans"/>
              </a:rPr>
              <a:t>principles</a:t>
            </a:r>
            <a:r>
              <a:rPr lang="en-GB" dirty="0">
                <a:latin typeface="Open Sans"/>
              </a:rPr>
              <a:t> of </a:t>
            </a:r>
            <a:r>
              <a:rPr lang="en-US" dirty="0">
                <a:latin typeface="Open Sans"/>
              </a:rPr>
              <a:t>openness and transparency and aspires to enable reusability, replicability, and reproducibility</a:t>
            </a:r>
            <a:endParaRPr lang="en-GB" dirty="0">
              <a:latin typeface="Open Sans"/>
            </a:endParaRPr>
          </a:p>
          <a:p>
            <a:pPr>
              <a:lnSpc>
                <a:spcPct val="114000"/>
              </a:lnSpc>
            </a:pPr>
            <a:r>
              <a:rPr lang="en-GB" b="1" dirty="0">
                <a:latin typeface="Open Sans"/>
              </a:rPr>
              <a:t>Platform is divided into three levels:</a:t>
            </a:r>
          </a:p>
          <a:p>
            <a:pPr lvl="1">
              <a:lnSpc>
                <a:spcPct val="114000"/>
              </a:lnSpc>
            </a:pPr>
            <a:r>
              <a:rPr lang="en-US" sz="1600" dirty="0">
                <a:latin typeface="Open Sans"/>
              </a:rPr>
              <a:t>Level 1 - GEP Explorer</a:t>
            </a:r>
          </a:p>
          <a:p>
            <a:pPr lvl="1">
              <a:lnSpc>
                <a:spcPct val="114000"/>
              </a:lnSpc>
            </a:pPr>
            <a:r>
              <a:rPr lang="en-US" sz="1600" dirty="0">
                <a:latin typeface="Open Sans"/>
              </a:rPr>
              <a:t>Level 2 - GEP Generator</a:t>
            </a:r>
          </a:p>
          <a:p>
            <a:pPr lvl="1">
              <a:lnSpc>
                <a:spcPct val="114000"/>
              </a:lnSpc>
            </a:pPr>
            <a:r>
              <a:rPr lang="en-US" sz="1600" dirty="0">
                <a:latin typeface="Open Sans"/>
              </a:rPr>
              <a:t>Level 3 - GEP Toolbox </a:t>
            </a:r>
            <a:endParaRPr lang="en-GB" sz="1600" dirty="0">
              <a:latin typeface="Open Sans"/>
            </a:endParaRPr>
          </a:p>
          <a:p>
            <a:pPr>
              <a:lnSpc>
                <a:spcPct val="114000"/>
              </a:lnSpc>
            </a:pPr>
            <a:r>
              <a:rPr lang="en-US" b="1" dirty="0">
                <a:latin typeface="Open Sans"/>
              </a:rPr>
              <a:t>Four main target audience for the GEP:</a:t>
            </a:r>
          </a:p>
          <a:p>
            <a:pPr lvl="1">
              <a:lnSpc>
                <a:spcPct val="114000"/>
              </a:lnSpc>
            </a:pPr>
            <a:r>
              <a:rPr lang="en-US" sz="1600" dirty="0">
                <a:latin typeface="Open Sans"/>
              </a:rPr>
              <a:t>High-level decision makers</a:t>
            </a:r>
          </a:p>
          <a:p>
            <a:pPr lvl="1">
              <a:lnSpc>
                <a:spcPct val="114000"/>
              </a:lnSpc>
            </a:pPr>
            <a:r>
              <a:rPr lang="en-US" sz="1600" dirty="0">
                <a:latin typeface="Open Sans"/>
              </a:rPr>
              <a:t>Policy and investment analysts</a:t>
            </a:r>
          </a:p>
          <a:p>
            <a:pPr lvl="1">
              <a:lnSpc>
                <a:spcPct val="114000"/>
              </a:lnSpc>
            </a:pPr>
            <a:r>
              <a:rPr lang="en-US" sz="1600" dirty="0">
                <a:latin typeface="Open Sans"/>
              </a:rPr>
              <a:t>Data producers and ICT developers </a:t>
            </a:r>
          </a:p>
          <a:p>
            <a:pPr lvl="1">
              <a:lnSpc>
                <a:spcPct val="114000"/>
              </a:lnSpc>
            </a:pPr>
            <a:r>
              <a:rPr lang="en-US" sz="1600" dirty="0">
                <a:latin typeface="Open Sans"/>
              </a:rPr>
              <a:t>Global development organizations</a:t>
            </a:r>
            <a:endParaRPr lang="en-GB" sz="1600" dirty="0">
              <a:latin typeface="Open Sans"/>
            </a:endParaRPr>
          </a:p>
          <a:p>
            <a:pPr lvl="1">
              <a:lnSpc>
                <a:spcPct val="100000"/>
              </a:lnSpc>
            </a:pPr>
            <a:endParaRPr lang="en-US" sz="1600" dirty="0">
              <a:latin typeface="Open Sans"/>
            </a:endParaRPr>
          </a:p>
        </p:txBody>
      </p:sp>
      <p:sp>
        <p:nvSpPr>
          <p:cNvPr id="5" name="Oval 4">
            <a:extLst>
              <a:ext uri="{FF2B5EF4-FFF2-40B4-BE49-F238E27FC236}">
                <a16:creationId xmlns:a16="http://schemas.microsoft.com/office/drawing/2014/main" id="{003A9E47-7468-C742-8398-F654841D5B73}"/>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5.mp3" descr="Track1_Lecture2_Slide25.mp3">
            <a:hlinkClick r:id="" action="ppaction://media"/>
            <a:extLst>
              <a:ext uri="{FF2B5EF4-FFF2-40B4-BE49-F238E27FC236}">
                <a16:creationId xmlns:a16="http://schemas.microsoft.com/office/drawing/2014/main" id="{6CD1D02F-A60F-4141-AE8C-638ED45F37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5824" y="292002"/>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627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2.4 References</a:t>
            </a:r>
          </a:p>
        </p:txBody>
      </p:sp>
      <p:sp>
        <p:nvSpPr>
          <p:cNvPr id="3" name="Rectangle 2"/>
          <p:cNvSpPr/>
          <p:nvPr/>
        </p:nvSpPr>
        <p:spPr>
          <a:xfrm>
            <a:off x="933868" y="1575364"/>
            <a:ext cx="7395940" cy="1815882"/>
          </a:xfrm>
          <a:prstGeom prst="rect">
            <a:avLst/>
          </a:prstGeom>
        </p:spPr>
        <p:txBody>
          <a:bodyPr wrap="square" lIns="91440" tIns="45720" rIns="91440" bIns="45720" anchor="t">
            <a:spAutoFit/>
          </a:bodyPr>
          <a:lstStyle/>
          <a:p>
            <a:r>
              <a:rPr lang="sv-SE" sz="1600" dirty="0">
                <a:latin typeface="Open Sans"/>
              </a:rPr>
              <a:t>Global Electrification Platform Explorer [WWW Document], n.d. . Global Electrification Platform Explorer. URL </a:t>
            </a:r>
            <a:r>
              <a:rPr lang="sv-SE" sz="1600" dirty="0">
                <a:latin typeface="Open Sans"/>
                <a:hlinkClick r:id="rId2"/>
              </a:rPr>
              <a:t>https://electrifynow.energydata.info</a:t>
            </a:r>
            <a:r>
              <a:rPr lang="sv-SE" sz="1600" dirty="0">
                <a:latin typeface="Open Sans"/>
              </a:rPr>
              <a:t> (accessed 2.14.21).</a:t>
            </a:r>
          </a:p>
          <a:p>
            <a:endParaRPr lang="en-US" sz="1600" dirty="0">
              <a:latin typeface="Open Sans"/>
            </a:endParaRPr>
          </a:p>
          <a:p>
            <a:r>
              <a:rPr lang="en-US" sz="1600" dirty="0">
                <a:latin typeface="Open Sans"/>
              </a:rPr>
              <a:t>Welcome to The GEP User’s Guide! — The GEP User Guide 09-06-2019 documentation [WWW Document], n.d. URL </a:t>
            </a:r>
            <a:r>
              <a:rPr lang="en-US" sz="1600" dirty="0">
                <a:latin typeface="Open Sans"/>
                <a:hlinkClick r:id="rId3"/>
              </a:rPr>
              <a:t>https://gep-user-guide.readthedocs.io/en/latest/</a:t>
            </a:r>
            <a:r>
              <a:rPr lang="en-US" sz="1600" dirty="0">
                <a:latin typeface="Open Sans"/>
              </a:rPr>
              <a:t> (accessed 2.14.21).</a:t>
            </a:r>
            <a:endParaRPr lang="en-US" sz="1600" dirty="0">
              <a:effectLst/>
              <a:latin typeface="Open Sans"/>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59F57C0A-0CB7-FA47-9FEA-59007B18B8D2}"/>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3115500290"/>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D2C3F6BC-ACB6-EA4C-B03A-2ABD07013420}"/>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032EDDCD-D7AE-9346-B7D5-3553CB3EE330}"/>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3D7B6A51-60C4-E347-8B18-F873984AF108}"/>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D232786F-E805-914F-B3DA-8ED001FEAFB8}"/>
              </a:ext>
            </a:extLst>
          </p:cNvPr>
          <p:cNvGrpSpPr/>
          <p:nvPr/>
        </p:nvGrpSpPr>
        <p:grpSpPr>
          <a:xfrm>
            <a:off x="3339465" y="4089483"/>
            <a:ext cx="1877504" cy="558800"/>
            <a:chOff x="929196" y="5461000"/>
            <a:chExt cx="1877504" cy="558800"/>
          </a:xfrm>
        </p:grpSpPr>
        <p:sp>
          <p:nvSpPr>
            <p:cNvPr id="7" name="Rounded Rectangle 6">
              <a:hlinkClick r:id="rId4"/>
              <a:extLst>
                <a:ext uri="{FF2B5EF4-FFF2-40B4-BE49-F238E27FC236}">
                  <a16:creationId xmlns:a16="http://schemas.microsoft.com/office/drawing/2014/main" id="{AB1D9A60-8A4D-D74D-94D3-5A7F992DF842}"/>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61D5A68-508C-9B4F-A9A9-E9EE05A0891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5"/>
              <a:extLst>
                <a:ext uri="{FF2B5EF4-FFF2-40B4-BE49-F238E27FC236}">
                  <a16:creationId xmlns:a16="http://schemas.microsoft.com/office/drawing/2014/main" id="{B789A327-A1C7-004E-8A42-9566146A6A0A}"/>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SDG7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5"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access and OnSSET</a:t>
            </a:r>
            <a:endParaRPr lang="en-GB" sz="4400" dirty="0">
              <a:latin typeface="Open Sans"/>
              <a:ea typeface="Open Sans" panose="020B0606030504020204" pitchFamily="34" charset="0"/>
              <a:cs typeface="Open Sans" panose="020B0606030504020204" pitchFamily="34" charset="0"/>
            </a:endParaRPr>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184399" y="1541451"/>
            <a:ext cx="4351338" cy="4351338"/>
          </a:xfrm>
        </p:spPr>
      </p:pic>
      <p:sp>
        <p:nvSpPr>
          <p:cNvPr id="11" name="Rectangle 10"/>
          <p:cNvSpPr/>
          <p:nvPr/>
        </p:nvSpPr>
        <p:spPr>
          <a:xfrm>
            <a:off x="888767" y="2937152"/>
            <a:ext cx="4136313" cy="1569660"/>
          </a:xfrm>
          <a:prstGeom prst="rect">
            <a:avLst/>
          </a:prstGeom>
        </p:spPr>
        <p:txBody>
          <a:bodyPr wrap="square" lIns="91440" tIns="45720" rIns="91440" bIns="45720" anchor="t">
            <a:spAutoFit/>
          </a:bodyPr>
          <a:lstStyle/>
          <a:p>
            <a:pPr>
              <a:buClr>
                <a:srgbClr val="000000"/>
              </a:buClr>
            </a:pPr>
            <a:r>
              <a:rPr lang="en-US" sz="2400" kern="0" dirty="0">
                <a:solidFill>
                  <a:srgbClr val="000000"/>
                </a:solidFill>
                <a:latin typeface="Open Sans"/>
                <a:cs typeface="Arial"/>
                <a:sym typeface="Arial"/>
              </a:rPr>
              <a:t>SDG7: ‘Ensure access to affordable, reliable, sustainable and modern energy for all by 2030…’. </a:t>
            </a:r>
            <a:endParaRPr lang="en-US" sz="2400" kern="0" dirty="0">
              <a:solidFill>
                <a:srgbClr val="000000"/>
              </a:solidFill>
              <a:latin typeface="Open Sans"/>
              <a:cs typeface="Arial"/>
            </a:endParaRPr>
          </a:p>
        </p:txBody>
      </p:sp>
      <p:sp>
        <p:nvSpPr>
          <p:cNvPr id="12" name="Rectangle 11"/>
          <p:cNvSpPr/>
          <p:nvPr/>
        </p:nvSpPr>
        <p:spPr>
          <a:xfrm>
            <a:off x="10820888" y="6086055"/>
            <a:ext cx="915635" cy="307777"/>
          </a:xfrm>
          <a:prstGeom prst="rect">
            <a:avLst/>
          </a:prstGeom>
        </p:spPr>
        <p:txBody>
          <a:bodyPr wrap="none" lIns="91440" tIns="45720" rIns="91440" bIns="45720" anchor="t">
            <a:spAutoFit/>
          </a:bodyPr>
          <a:lstStyle/>
          <a:p>
            <a:r>
              <a:rPr lang="en-US" sz="1400" i="1" dirty="0">
                <a:latin typeface="Open Sans"/>
              </a:rPr>
              <a:t>UN, 2021</a:t>
            </a:r>
            <a:endParaRPr lang="en-GB" sz="1400" i="1" dirty="0">
              <a:latin typeface="Open Sans"/>
            </a:endParaRPr>
          </a:p>
        </p:txBody>
      </p:sp>
      <p:sp>
        <p:nvSpPr>
          <p:cNvPr id="2" name="TextBox 1"/>
          <p:cNvSpPr txBox="1"/>
          <p:nvPr/>
        </p:nvSpPr>
        <p:spPr>
          <a:xfrm>
            <a:off x="6098868" y="5908340"/>
            <a:ext cx="1888789" cy="253916"/>
          </a:xfrm>
          <a:prstGeom prst="rect">
            <a:avLst/>
          </a:prstGeom>
          <a:noFill/>
        </p:spPr>
        <p:txBody>
          <a:bodyPr wrap="square" lIns="91440" tIns="45720" rIns="91440" bIns="45720" rtlCol="0" anchor="t">
            <a:spAutoFit/>
          </a:bodyPr>
          <a:lstStyle/>
          <a:p>
            <a:r>
              <a:rPr lang="en-GB" sz="1000" b="1" dirty="0">
                <a:latin typeface="Open Sans"/>
              </a:rPr>
              <a:t>Picture source</a:t>
            </a:r>
            <a:r>
              <a:rPr lang="en-GB" sz="1000" dirty="0">
                <a:latin typeface="Open Sans"/>
              </a:rPr>
              <a:t>: UN, </a:t>
            </a:r>
            <a:r>
              <a:rPr lang="en-GB" sz="1000" dirty="0">
                <a:latin typeface="Open Sans"/>
                <a:hlinkClick r:id="rId6"/>
              </a:rPr>
              <a:t>image</a:t>
            </a:r>
            <a:endParaRPr lang="en-GB" sz="1000" dirty="0">
              <a:latin typeface="Open Sans"/>
              <a:cs typeface="Calibri"/>
            </a:endParaRPr>
          </a:p>
        </p:txBody>
      </p:sp>
      <p:sp>
        <p:nvSpPr>
          <p:cNvPr id="13" name="Oval 12">
            <a:extLst>
              <a:ext uri="{FF2B5EF4-FFF2-40B4-BE49-F238E27FC236}">
                <a16:creationId xmlns:a16="http://schemas.microsoft.com/office/drawing/2014/main" id="{5EDBE88D-188E-4642-9813-66D1502AEE8B}"/>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2_Slide3.mp3" descr="Track1_Lecture2_Slide3.mp3">
            <a:hlinkClick r:id="" action="ppaction://media"/>
            <a:extLst>
              <a:ext uri="{FF2B5EF4-FFF2-40B4-BE49-F238E27FC236}">
                <a16:creationId xmlns:a16="http://schemas.microsoft.com/office/drawing/2014/main" id="{D1DABF96-D437-B342-B2BB-3315E9B2BD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26693" y="314476"/>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access important in many sectors</a:t>
            </a:r>
            <a:r>
              <a:rPr lang="en-ZA" b="1" dirty="0">
                <a:latin typeface="Open Sans"/>
                <a:ea typeface="Open Sans" panose="020B0606030504020204" pitchFamily="34" charset="0"/>
                <a:cs typeface="Open Sans" panose="020B0606030504020204" pitchFamily="34" charset="0"/>
              </a:rPr>
              <a:t> </a:t>
            </a: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50742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access and OnSSET </a:t>
            </a:r>
          </a:p>
        </p:txBody>
      </p:sp>
      <p:pic>
        <p:nvPicPr>
          <p:cNvPr id="2"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968813" y="2052195"/>
            <a:ext cx="3915184" cy="4351338"/>
          </a:xfr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4638" y="1546379"/>
            <a:ext cx="5344760" cy="244145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54793"/>
            <a:ext cx="3188878" cy="2657399"/>
          </a:xfrm>
          <a:prstGeom prst="rect">
            <a:avLst/>
          </a:prstGeom>
        </p:spPr>
      </p:pic>
      <p:sp>
        <p:nvSpPr>
          <p:cNvPr id="5" name="Rectangle 4"/>
          <p:cNvSpPr/>
          <p:nvPr/>
        </p:nvSpPr>
        <p:spPr>
          <a:xfrm>
            <a:off x="9368763" y="6093529"/>
            <a:ext cx="2359749" cy="307777"/>
          </a:xfrm>
          <a:prstGeom prst="rect">
            <a:avLst/>
          </a:prstGeom>
        </p:spPr>
        <p:txBody>
          <a:bodyPr wrap="none" lIns="91440" tIns="45720" rIns="91440" bIns="45720" anchor="t">
            <a:spAutoFit/>
          </a:bodyPr>
          <a:lstStyle/>
          <a:p>
            <a:r>
              <a:rPr lang="en-US" sz="1400" i="1" dirty="0">
                <a:latin typeface="Open Sans"/>
              </a:rPr>
              <a:t>Fuso Nerini, 2018; UN, 2016</a:t>
            </a:r>
          </a:p>
        </p:txBody>
      </p:sp>
      <p:sp>
        <p:nvSpPr>
          <p:cNvPr id="10" name="Oval 9">
            <a:extLst>
              <a:ext uri="{FF2B5EF4-FFF2-40B4-BE49-F238E27FC236}">
                <a16:creationId xmlns:a16="http://schemas.microsoft.com/office/drawing/2014/main" id="{3091CE1F-02C9-5C42-86ED-32B76F0186E4}"/>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4.mp3" descr="Track1_Lecture2_Slide4.mp3">
            <a:hlinkClick r:id="" action="ppaction://media"/>
            <a:extLst>
              <a:ext uri="{FF2B5EF4-FFF2-40B4-BE49-F238E27FC236}">
                <a16:creationId xmlns:a16="http://schemas.microsoft.com/office/drawing/2014/main" id="{2197C80A-67A9-754F-A126-050DB52A9E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26693" y="314353"/>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access and SDG7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77959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access and OnSSET</a:t>
            </a:r>
            <a:endParaRPr lang="en-GB" sz="4400" dirty="0">
              <a:latin typeface="Open Sans"/>
              <a:ea typeface="Open Sans" panose="020B0606030504020204" pitchFamily="34" charset="0"/>
              <a:cs typeface="Open Sans" panose="020B0606030504020204" pitchFamily="34" charset="0"/>
            </a:endParaRPr>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87226" y="1781954"/>
            <a:ext cx="5977568" cy="4246902"/>
          </a:xfrm>
        </p:spPr>
      </p:pic>
      <p:sp>
        <p:nvSpPr>
          <p:cNvPr id="10" name="Rectangle 9"/>
          <p:cNvSpPr/>
          <p:nvPr/>
        </p:nvSpPr>
        <p:spPr>
          <a:xfrm>
            <a:off x="7620608" y="2274535"/>
            <a:ext cx="3305433" cy="1323439"/>
          </a:xfrm>
          <a:prstGeom prst="rect">
            <a:avLst/>
          </a:prstGeom>
        </p:spPr>
        <p:txBody>
          <a:bodyPr wrap="square" lIns="91440" tIns="45720" rIns="91440" bIns="45720" anchor="t">
            <a:spAutoFit/>
          </a:bodyPr>
          <a:lstStyle/>
          <a:p>
            <a:r>
              <a:rPr lang="en-US" sz="2000" dirty="0">
                <a:latin typeface="Open Sans" panose="020B0606030504020204"/>
              </a:rPr>
              <a:t>In 2021, 789 million people did not have access to electricity services.</a:t>
            </a:r>
            <a:endParaRPr lang="en-GB" sz="2000" dirty="0">
              <a:latin typeface="Open Sans" panose="020B0606030504020204"/>
            </a:endParaRPr>
          </a:p>
        </p:txBody>
      </p:sp>
      <p:sp>
        <p:nvSpPr>
          <p:cNvPr id="11" name="Rectangle 10"/>
          <p:cNvSpPr/>
          <p:nvPr/>
        </p:nvSpPr>
        <p:spPr>
          <a:xfrm>
            <a:off x="7620608" y="3510804"/>
            <a:ext cx="3012375" cy="1938992"/>
          </a:xfrm>
          <a:prstGeom prst="rect">
            <a:avLst/>
          </a:prstGeom>
        </p:spPr>
        <p:txBody>
          <a:bodyPr wrap="square" lIns="91440" tIns="45720" rIns="91440" bIns="45720" anchor="t">
            <a:spAutoFit/>
          </a:bodyPr>
          <a:lstStyle/>
          <a:p>
            <a:r>
              <a:rPr lang="en-US" sz="2000" dirty="0">
                <a:latin typeface="Open Sans" panose="020B0606030504020204"/>
              </a:rPr>
              <a:t>If we follow the current policies and trends 530 million people in sub-Saharan Africa would still be without access to electricity by 2030</a:t>
            </a:r>
            <a:endParaRPr lang="en-GB" sz="2000" dirty="0">
              <a:latin typeface="Open Sans" panose="020B0606030504020204"/>
            </a:endParaRPr>
          </a:p>
        </p:txBody>
      </p:sp>
      <p:sp>
        <p:nvSpPr>
          <p:cNvPr id="12" name="TextBox 11"/>
          <p:cNvSpPr txBox="1"/>
          <p:nvPr/>
        </p:nvSpPr>
        <p:spPr>
          <a:xfrm>
            <a:off x="10014757" y="6082223"/>
            <a:ext cx="2395297" cy="307777"/>
          </a:xfrm>
          <a:prstGeom prst="rect">
            <a:avLst/>
          </a:prstGeom>
          <a:noFill/>
        </p:spPr>
        <p:txBody>
          <a:bodyPr wrap="square" lIns="91440" tIns="45720" rIns="91440" bIns="45720" rtlCol="0" anchor="t">
            <a:spAutoFit/>
          </a:bodyPr>
          <a:lstStyle/>
          <a:p>
            <a:r>
              <a:rPr lang="en-GB" sz="1400" i="1" dirty="0">
                <a:latin typeface="Open Sans"/>
              </a:rPr>
              <a:t>IEA, 2019; IEA, 2020</a:t>
            </a:r>
          </a:p>
        </p:txBody>
      </p:sp>
      <p:sp>
        <p:nvSpPr>
          <p:cNvPr id="13" name="Rectangle 12"/>
          <p:cNvSpPr/>
          <p:nvPr/>
        </p:nvSpPr>
        <p:spPr>
          <a:xfrm>
            <a:off x="901959" y="6152547"/>
            <a:ext cx="2525050" cy="246221"/>
          </a:xfrm>
          <a:prstGeom prst="rect">
            <a:avLst/>
          </a:prstGeom>
        </p:spPr>
        <p:txBody>
          <a:bodyPr wrap="none" lIns="91440" tIns="45720" rIns="91440" bIns="45720" anchor="t">
            <a:spAutoFit/>
          </a:bodyPr>
          <a:lstStyle/>
          <a:p>
            <a:r>
              <a:rPr lang="en-US" sz="1000" b="1" dirty="0">
                <a:solidFill>
                  <a:srgbClr val="1D1C1D"/>
                </a:solidFill>
                <a:latin typeface="Open Sans"/>
              </a:rPr>
              <a:t>Source: </a:t>
            </a:r>
            <a:r>
              <a:rPr lang="en-US" sz="1000" dirty="0">
                <a:solidFill>
                  <a:srgbClr val="1D1C1D"/>
                </a:solidFill>
                <a:latin typeface="Open Sans"/>
              </a:rPr>
              <a:t>Adapted from  Mentis et al. 2021</a:t>
            </a:r>
            <a:endParaRPr lang="en-US" sz="1000" dirty="0">
              <a:latin typeface="Open Sans"/>
            </a:endParaRPr>
          </a:p>
        </p:txBody>
      </p:sp>
      <p:sp>
        <p:nvSpPr>
          <p:cNvPr id="14" name="TextBox 13"/>
          <p:cNvSpPr txBox="1"/>
          <p:nvPr/>
        </p:nvSpPr>
        <p:spPr>
          <a:xfrm>
            <a:off x="3507158" y="6152548"/>
            <a:ext cx="4593696" cy="246221"/>
          </a:xfrm>
          <a:prstGeom prst="rect">
            <a:avLst/>
          </a:prstGeom>
          <a:noFill/>
        </p:spPr>
        <p:txBody>
          <a:bodyPr wrap="square" lIns="91440" tIns="45720" rIns="91440" bIns="45720" rtlCol="0" anchor="t">
            <a:spAutoFit/>
          </a:bodyPr>
          <a:lstStyle/>
          <a:p>
            <a:r>
              <a:rPr lang="en-GB" sz="1000" b="1" dirty="0">
                <a:latin typeface="Open Sans"/>
              </a:rPr>
              <a:t>Picture source</a:t>
            </a:r>
            <a:r>
              <a:rPr lang="en-GB" sz="1000" dirty="0">
                <a:latin typeface="Open Sans"/>
              </a:rPr>
              <a:t>: OurWorldInData.org, </a:t>
            </a:r>
            <a:r>
              <a:rPr lang="en-GB" sz="1000" dirty="0">
                <a:latin typeface="Open Sans"/>
                <a:hlinkClick r:id="rId6"/>
              </a:rPr>
              <a:t>image</a:t>
            </a:r>
            <a:r>
              <a:rPr lang="en-GB" sz="1000" dirty="0">
                <a:latin typeface="Open Sans"/>
              </a:rPr>
              <a:t>, licensed under </a:t>
            </a:r>
            <a:r>
              <a:rPr lang="en-GB" sz="1000" dirty="0">
                <a:latin typeface="Open Sans"/>
                <a:hlinkClick r:id="rId7"/>
              </a:rPr>
              <a:t>CC-BY</a:t>
            </a:r>
            <a:r>
              <a:rPr lang="en-GB" sz="1000" dirty="0">
                <a:latin typeface="Open Sans"/>
              </a:rPr>
              <a:t> 4.0</a:t>
            </a:r>
          </a:p>
        </p:txBody>
      </p:sp>
      <p:sp>
        <p:nvSpPr>
          <p:cNvPr id="15" name="Oval 14">
            <a:extLst>
              <a:ext uri="{FF2B5EF4-FFF2-40B4-BE49-F238E27FC236}">
                <a16:creationId xmlns:a16="http://schemas.microsoft.com/office/drawing/2014/main" id="{8CC2AA43-768E-8641-B7F3-D1F9B9D3B534}"/>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5.mp3" descr="Track1_Lecture2_Slide5.mp3">
            <a:hlinkClick r:id="" action="ppaction://media"/>
            <a:extLst>
              <a:ext uri="{FF2B5EF4-FFF2-40B4-BE49-F238E27FC236}">
                <a16:creationId xmlns:a16="http://schemas.microsoft.com/office/drawing/2014/main" id="{2A475952-579B-2E41-A76A-2A7344A515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26693" y="316028"/>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Power system transformation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67984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access and OnSSET</a:t>
            </a:r>
            <a:endParaRPr lang="en-GB" sz="4400" dirty="0">
              <a:latin typeface="Open Sans"/>
              <a:ea typeface="Open Sans" panose="020B0606030504020204" pitchFamily="34" charset="0"/>
              <a:cs typeface="Open Sans" panose="020B0606030504020204" pitchFamily="34" charset="0"/>
            </a:endParaRPr>
          </a:p>
        </p:txBody>
      </p:sp>
      <p:sp>
        <p:nvSpPr>
          <p:cNvPr id="10" name="Rectangle 9"/>
          <p:cNvSpPr/>
          <p:nvPr/>
        </p:nvSpPr>
        <p:spPr>
          <a:xfrm>
            <a:off x="895874" y="1850160"/>
            <a:ext cx="8988251" cy="3631763"/>
          </a:xfrm>
          <a:prstGeom prst="rect">
            <a:avLst/>
          </a:prstGeom>
        </p:spPr>
        <p:txBody>
          <a:bodyPr wrap="square" lIns="91440" tIns="45720" rIns="91440" bIns="45720" anchor="t">
            <a:spAutoFit/>
          </a:bodyPr>
          <a:lstStyle/>
          <a:p>
            <a:pPr>
              <a:spcBef>
                <a:spcPts val="1000"/>
              </a:spcBef>
              <a:buClr>
                <a:srgbClr val="1A9988"/>
              </a:buClr>
              <a:buSzPts val="2220"/>
            </a:pPr>
            <a:r>
              <a:rPr lang="en-US" sz="2000" kern="0" dirty="0">
                <a:solidFill>
                  <a:srgbClr val="1A1A1A"/>
                </a:solidFill>
                <a:latin typeface="Open Sans" panose="020B0606030504020204"/>
                <a:ea typeface="Calibri"/>
                <a:cs typeface="Calibri"/>
                <a:sym typeface="Calibri"/>
              </a:rPr>
              <a:t>Achieving SDG7 by 2030 requires a </a:t>
            </a:r>
            <a:r>
              <a:rPr lang="en-US" sz="2000" b="1" kern="0" dirty="0">
                <a:solidFill>
                  <a:srgbClr val="1A1A1A"/>
                </a:solidFill>
                <a:latin typeface="Open Sans" panose="020B0606030504020204"/>
                <a:ea typeface="Calibri"/>
                <a:cs typeface="Calibri"/>
                <a:sym typeface="Calibri"/>
              </a:rPr>
              <a:t>fundamental transformation </a:t>
            </a:r>
            <a:r>
              <a:rPr lang="en-US" sz="2000" kern="0" dirty="0">
                <a:solidFill>
                  <a:srgbClr val="1A1A1A"/>
                </a:solidFill>
                <a:latin typeface="Open Sans" panose="020B0606030504020204"/>
                <a:ea typeface="Calibri"/>
                <a:cs typeface="Calibri"/>
                <a:sym typeface="Calibri"/>
              </a:rPr>
              <a:t>of the power sector in currently unserved areas</a:t>
            </a:r>
          </a:p>
          <a:p>
            <a:pPr>
              <a:spcBef>
                <a:spcPts val="1000"/>
              </a:spcBef>
              <a:buClr>
                <a:srgbClr val="1A9988"/>
              </a:buClr>
              <a:buSzPts val="2220"/>
            </a:pPr>
            <a:r>
              <a:rPr lang="en-US" sz="2000" kern="0" dirty="0">
                <a:solidFill>
                  <a:srgbClr val="1A1A1A"/>
                </a:solidFill>
                <a:latin typeface="Open Sans" panose="020B0606030504020204"/>
                <a:ea typeface="Calibri"/>
                <a:cs typeface="Calibri"/>
                <a:sym typeface="Calibri"/>
              </a:rPr>
              <a:t>Modern electrification planning should consider:</a:t>
            </a:r>
            <a:endParaRPr lang="en-US" sz="1200" kern="0" dirty="0">
              <a:solidFill>
                <a:srgbClr val="1A1A1A"/>
              </a:solidFill>
              <a:latin typeface="Open Sans" panose="020B0606030504020204"/>
              <a:ea typeface="Calibri"/>
              <a:cs typeface="Arial"/>
              <a:sym typeface="Arial"/>
            </a:endParaRPr>
          </a:p>
          <a:p>
            <a:pPr>
              <a:spcBef>
                <a:spcPts val="1000"/>
              </a:spcBef>
              <a:buClr>
                <a:srgbClr val="1A9988"/>
              </a:buClr>
              <a:buSzPts val="2220"/>
              <a:buFont typeface="Arial"/>
              <a:buNone/>
            </a:pPr>
            <a:r>
              <a:rPr lang="en-US" sz="2000" b="1" kern="0" dirty="0">
                <a:solidFill>
                  <a:srgbClr val="1A1A1A"/>
                </a:solidFill>
                <a:latin typeface="Open Sans" panose="020B0606030504020204"/>
                <a:ea typeface="Calibri"/>
                <a:cs typeface="Calibri"/>
                <a:sym typeface="Calibri"/>
              </a:rPr>
              <a:t>	1) System cost minimization </a:t>
            </a:r>
          </a:p>
          <a:p>
            <a:pPr>
              <a:spcBef>
                <a:spcPts val="1000"/>
              </a:spcBef>
              <a:buClr>
                <a:srgbClr val="1A9988"/>
              </a:buClr>
              <a:buSzPts val="2220"/>
            </a:pPr>
            <a:r>
              <a:rPr lang="en-US" sz="2000" b="1" kern="0" dirty="0">
                <a:solidFill>
                  <a:srgbClr val="1A1A1A"/>
                </a:solidFill>
                <a:latin typeface="Open Sans" panose="020B0606030504020204"/>
                <a:ea typeface="Calibri"/>
                <a:cs typeface="Calibri"/>
                <a:sym typeface="Calibri"/>
              </a:rPr>
              <a:t>	2) Technological innovation </a:t>
            </a:r>
            <a:r>
              <a:rPr lang="en-US" sz="2000" kern="0" dirty="0">
                <a:solidFill>
                  <a:srgbClr val="1A1A1A"/>
                </a:solidFill>
                <a:latin typeface="Open Sans" panose="020B0606030504020204"/>
                <a:ea typeface="Calibri"/>
                <a:cs typeface="Calibri"/>
                <a:sym typeface="Calibri"/>
              </a:rPr>
              <a:t>(new technologies and system 	configurations)</a:t>
            </a:r>
            <a:r>
              <a:rPr lang="en-US" sz="2000" b="1" kern="0" dirty="0">
                <a:solidFill>
                  <a:srgbClr val="1A1A1A"/>
                </a:solidFill>
                <a:latin typeface="Open Sans" panose="020B0606030504020204"/>
                <a:ea typeface="Calibri"/>
                <a:cs typeface="Calibri"/>
                <a:sym typeface="Calibri"/>
              </a:rPr>
              <a:t> 	</a:t>
            </a:r>
          </a:p>
          <a:p>
            <a:pPr>
              <a:spcBef>
                <a:spcPts val="1000"/>
              </a:spcBef>
              <a:buClr>
                <a:srgbClr val="1A9988"/>
              </a:buClr>
              <a:buSzPts val="2220"/>
              <a:buFont typeface="Arial"/>
              <a:buNone/>
            </a:pPr>
            <a:r>
              <a:rPr lang="en-US" sz="2000" b="1" kern="0" dirty="0">
                <a:solidFill>
                  <a:srgbClr val="1A1A1A"/>
                </a:solidFill>
                <a:latin typeface="Open Sans" panose="020B0606030504020204"/>
                <a:ea typeface="Calibri"/>
                <a:cs typeface="Calibri"/>
                <a:sym typeface="Calibri"/>
              </a:rPr>
              <a:t>	3) Environmental integrity </a:t>
            </a:r>
          </a:p>
          <a:p>
            <a:pPr>
              <a:spcBef>
                <a:spcPts val="1000"/>
              </a:spcBef>
              <a:buClr>
                <a:srgbClr val="1A9988"/>
              </a:buClr>
              <a:buSzPts val="2220"/>
            </a:pPr>
            <a:r>
              <a:rPr lang="en-US" sz="2000" b="1" kern="0" dirty="0">
                <a:solidFill>
                  <a:srgbClr val="1A1A1A"/>
                </a:solidFill>
                <a:latin typeface="Open Sans" panose="020B0606030504020204"/>
                <a:ea typeface="Calibri"/>
                <a:cs typeface="Calibri"/>
                <a:sym typeface="Calibri"/>
              </a:rPr>
              <a:t>	4) Private and/or public initiatives </a:t>
            </a:r>
            <a:endParaRPr lang="en-US" sz="2000" b="1" kern="0" dirty="0">
              <a:solidFill>
                <a:srgbClr val="1A1A1A"/>
              </a:solidFill>
              <a:latin typeface="Open Sans" panose="020B0606030504020204"/>
              <a:ea typeface="Calibri"/>
              <a:cs typeface="Calibri"/>
            </a:endParaRPr>
          </a:p>
          <a:p>
            <a:pPr>
              <a:spcBef>
                <a:spcPts val="1000"/>
              </a:spcBef>
              <a:buClr>
                <a:srgbClr val="1A9988"/>
              </a:buClr>
              <a:buSzPts val="2220"/>
              <a:buFont typeface="Arial"/>
              <a:buNone/>
            </a:pPr>
            <a:r>
              <a:rPr lang="en-US" sz="2000" b="1" kern="0" dirty="0">
                <a:solidFill>
                  <a:srgbClr val="1A1A1A"/>
                </a:solidFill>
                <a:latin typeface="Open Sans" panose="020B0606030504020204"/>
                <a:ea typeface="Calibri"/>
                <a:cs typeface="Calibri"/>
                <a:sym typeface="Calibri"/>
              </a:rPr>
              <a:t>	5) Geopolitical concerns </a:t>
            </a:r>
            <a:r>
              <a:rPr lang="en-US" sz="2000" kern="0" dirty="0">
                <a:solidFill>
                  <a:srgbClr val="1A1A1A"/>
                </a:solidFill>
                <a:latin typeface="Open Sans" panose="020B0606030504020204"/>
                <a:ea typeface="Calibri"/>
                <a:cs typeface="Calibri"/>
                <a:sym typeface="Calibri"/>
              </a:rPr>
              <a:t>(energy security and reliability of supply)</a:t>
            </a:r>
            <a:endParaRPr lang="en-US" sz="1200" kern="0" dirty="0">
              <a:solidFill>
                <a:srgbClr val="1A1A1A"/>
              </a:solidFill>
              <a:latin typeface="Open Sans" panose="020B0606030504020204"/>
              <a:cs typeface="Arial"/>
              <a:sym typeface="Arial"/>
            </a:endParaRPr>
          </a:p>
        </p:txBody>
      </p:sp>
      <p:sp>
        <p:nvSpPr>
          <p:cNvPr id="5" name="Rectangle 4"/>
          <p:cNvSpPr/>
          <p:nvPr/>
        </p:nvSpPr>
        <p:spPr>
          <a:xfrm>
            <a:off x="892850" y="6158390"/>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6" name="Oval 5">
            <a:extLst>
              <a:ext uri="{FF2B5EF4-FFF2-40B4-BE49-F238E27FC236}">
                <a16:creationId xmlns:a16="http://schemas.microsoft.com/office/drawing/2014/main" id="{25E615B6-3495-FB4B-876C-B423CFF86EF6}"/>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6.mp3" descr="Track1_Lecture2_Slide6.mp3">
            <a:hlinkClick r:id="" action="ppaction://media"/>
            <a:extLst>
              <a:ext uri="{FF2B5EF4-FFF2-40B4-BE49-F238E27FC236}">
                <a16:creationId xmlns:a16="http://schemas.microsoft.com/office/drawing/2014/main" id="{F7671B3B-0781-5747-B7DC-507A335E99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6157" y="316028"/>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67984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access and OnSSET</a:t>
            </a:r>
            <a:endParaRPr lang="en-GB" sz="4400" dirty="0">
              <a:latin typeface="Open Sans"/>
              <a:ea typeface="Open Sans" panose="020B0606030504020204" pitchFamily="34" charset="0"/>
              <a:cs typeface="Open Sans" panose="020B0606030504020204" pitchFamily="34" charset="0"/>
            </a:endParaRPr>
          </a:p>
        </p:txBody>
      </p:sp>
      <p:sp>
        <p:nvSpPr>
          <p:cNvPr id="2" name="Content Placeholder 1"/>
          <p:cNvSpPr>
            <a:spLocks noGrp="1"/>
          </p:cNvSpPr>
          <p:nvPr>
            <p:ph idx="1"/>
          </p:nvPr>
        </p:nvSpPr>
        <p:spPr>
          <a:xfrm>
            <a:off x="838200" y="1825625"/>
            <a:ext cx="4861214" cy="3424815"/>
          </a:xfrm>
        </p:spPr>
        <p:txBody>
          <a:bodyPr vert="horz" lIns="91440" tIns="45720" rIns="91440" bIns="45720" rtlCol="0" anchor="t">
            <a:normAutofit/>
          </a:bodyPr>
          <a:lstStyle/>
          <a:p>
            <a:pPr marL="342900" lvl="0" indent="-342900">
              <a:lnSpc>
                <a:spcPct val="100000"/>
              </a:lnSpc>
              <a:buClr>
                <a:srgbClr val="000000"/>
              </a:buClr>
              <a:buFont typeface="+mj-lt"/>
              <a:buAutoNum type="arabicParenR"/>
            </a:pPr>
            <a:r>
              <a:rPr lang="en-GB" sz="2000" kern="0" dirty="0">
                <a:solidFill>
                  <a:srgbClr val="1A1A1A"/>
                </a:solidFill>
                <a:latin typeface="Open Sans" panose="020B0606030504020204"/>
                <a:ea typeface="Calibri"/>
                <a:cs typeface="Calibri"/>
                <a:sym typeface="Arial"/>
              </a:rPr>
              <a:t>Access to sustainable energy (electricity) is key to achieving many Sustainable Development Goals (e.g., improved health facilities, improved education, economic development).</a:t>
            </a:r>
            <a:endParaRPr lang="en-GB" sz="2000" kern="0" dirty="0">
              <a:solidFill>
                <a:srgbClr val="1A1A1A"/>
              </a:solidFill>
              <a:latin typeface="Open Sans" panose="020B0606030504020204"/>
              <a:ea typeface="Calibri"/>
              <a:cs typeface="Calibri"/>
            </a:endParaRPr>
          </a:p>
          <a:p>
            <a:pPr marL="342900" indent="-342900">
              <a:lnSpc>
                <a:spcPct val="100000"/>
              </a:lnSpc>
              <a:buClr>
                <a:srgbClr val="000000"/>
              </a:buClr>
              <a:buFont typeface="+mj-lt"/>
              <a:buAutoNum type="arabicParenR"/>
            </a:pPr>
            <a:r>
              <a:rPr lang="en-GB" sz="2000" kern="0" dirty="0">
                <a:solidFill>
                  <a:srgbClr val="1A1A1A"/>
                </a:solidFill>
                <a:latin typeface="Open Sans" panose="020B0606030504020204"/>
                <a:ea typeface="Calibri"/>
                <a:cs typeface="Calibri"/>
                <a:sym typeface="Arial"/>
              </a:rPr>
              <a:t>Power system planning should take into account many factors such as cost minimization, environmental aspects, and geo-politics.</a:t>
            </a:r>
            <a:endParaRPr lang="sv-SE" sz="2000" kern="0" dirty="0">
              <a:solidFill>
                <a:srgbClr val="1A1A1A"/>
              </a:solidFill>
              <a:latin typeface="Open Sans" panose="020B0606030504020204"/>
              <a:ea typeface="Calibri"/>
              <a:cs typeface="Calibri"/>
            </a:endParaRPr>
          </a:p>
          <a:p>
            <a:pPr marL="0" indent="0">
              <a:lnSpc>
                <a:spcPct val="100000"/>
              </a:lnSpc>
              <a:buNone/>
            </a:pPr>
            <a:endParaRPr lang="en-GB" sz="2000" dirty="0">
              <a:latin typeface="Open Sans"/>
              <a:cs typeface="Calibri"/>
            </a:endParaRPr>
          </a:p>
        </p:txBody>
      </p:sp>
      <p:sp>
        <p:nvSpPr>
          <p:cNvPr id="5" name="Rectangle 4"/>
          <p:cNvSpPr/>
          <p:nvPr/>
        </p:nvSpPr>
        <p:spPr>
          <a:xfrm>
            <a:off x="903573" y="6160414"/>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6" name="Oval 5">
            <a:extLst>
              <a:ext uri="{FF2B5EF4-FFF2-40B4-BE49-F238E27FC236}">
                <a16:creationId xmlns:a16="http://schemas.microsoft.com/office/drawing/2014/main" id="{CF794125-39B5-574D-A0C9-DBB4E8F15607}"/>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7.mp3" descr="Track1_Lecture2_Slide7.mp3">
            <a:hlinkClick r:id="" action="ppaction://media"/>
            <a:extLst>
              <a:ext uri="{FF2B5EF4-FFF2-40B4-BE49-F238E27FC236}">
                <a16:creationId xmlns:a16="http://schemas.microsoft.com/office/drawing/2014/main" id="{06481138-1324-0549-BE7E-1AED4C68ED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6157" y="316028"/>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627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2.1 References</a:t>
            </a:r>
          </a:p>
        </p:txBody>
      </p:sp>
      <p:sp>
        <p:nvSpPr>
          <p:cNvPr id="8" name="Rectangle 7"/>
          <p:cNvSpPr/>
          <p:nvPr/>
        </p:nvSpPr>
        <p:spPr>
          <a:xfrm>
            <a:off x="885394" y="1475058"/>
            <a:ext cx="9834087" cy="4770537"/>
          </a:xfrm>
          <a:prstGeom prst="rect">
            <a:avLst/>
          </a:prstGeom>
        </p:spPr>
        <p:txBody>
          <a:bodyPr wrap="square" lIns="91440" tIns="45720" rIns="91440" bIns="45720" anchor="t">
            <a:spAutoFit/>
          </a:bodyPr>
          <a:lstStyle/>
          <a:p>
            <a:r>
              <a:rPr lang="en-GB" sz="1600" dirty="0">
                <a:latin typeface="Open Sans"/>
              </a:rPr>
              <a:t>Fuso Nerini, F., Tomei, J., To, L.S., Bisaga, I., Parikh, P., Black, M., Borrion, A., Spataru, C., Castán Broto, V., Anandarajah, G., Milligan, B., Mulugetta, Y., 2018. Mapping synergies and trade-offs between energy and the Sustainable Development Goals. Nature Energy 3, 10–15. </a:t>
            </a:r>
            <a:r>
              <a:rPr lang="en-GB" sz="1600" dirty="0">
                <a:latin typeface="Open Sans"/>
                <a:hlinkClick r:id="rId2"/>
              </a:rPr>
              <a:t>https://doi.org/10.1038/s41560-017-0036-5</a:t>
            </a:r>
            <a:endParaRPr lang="en-US" sz="1600" dirty="0">
              <a:latin typeface="Open Sans"/>
            </a:endParaRPr>
          </a:p>
          <a:p>
            <a:endParaRPr lang="en-GB" sz="1600" dirty="0">
              <a:latin typeface="Open Sans"/>
            </a:endParaRPr>
          </a:p>
          <a:p>
            <a:r>
              <a:rPr lang="en-US" sz="1600" dirty="0">
                <a:latin typeface="Open Sans"/>
              </a:rPr>
              <a:t>International Energy Agency; International Renewable Energy Agency; United Nations Statistics Division; World Bank; World Health Organization. 2020. Tracking SDG 7 : The Energy Progress Report 2020. World Bank, Washington, DC. © World Bank. </a:t>
            </a:r>
            <a:r>
              <a:rPr lang="en-US" sz="1600" dirty="0">
                <a:latin typeface="Open Sans"/>
                <a:hlinkClick r:id="rId3"/>
              </a:rPr>
              <a:t>https://openknowledge.worldbank.org/handle/10986/33822</a:t>
            </a:r>
            <a:r>
              <a:rPr lang="en-US" sz="1600" dirty="0">
                <a:latin typeface="Open Sans"/>
              </a:rPr>
              <a:t> License: CC BY-NC 3.0 IGO</a:t>
            </a:r>
            <a:endParaRPr lang="en-GB" sz="1600" dirty="0">
              <a:latin typeface="Open Sans"/>
            </a:endParaRPr>
          </a:p>
          <a:p>
            <a:endParaRPr lang="en-GB" sz="1600" dirty="0">
              <a:latin typeface="Open Sans"/>
            </a:endParaRPr>
          </a:p>
          <a:p>
            <a:r>
              <a:rPr lang="sv-SE" sz="1600" dirty="0">
                <a:latin typeface="Open Sans"/>
              </a:rPr>
              <a:t>Mentis, D., Korkovelos, A., Sahlberg, A., Khavari, B., n.d. Lecture 1: Introduction to geospatial electrification modelling [WWW Document]. OnSSET  Teaching Kit. URL </a:t>
            </a:r>
            <a:r>
              <a:rPr lang="sv-SE" sz="1600" dirty="0">
                <a:latin typeface="Open Sans"/>
                <a:ea typeface="+mn-lt"/>
                <a:cs typeface="+mn-lt"/>
              </a:rPr>
              <a:t> </a:t>
            </a:r>
            <a:r>
              <a:rPr lang="sv-SE" sz="1600" dirty="0">
                <a:latin typeface="Open Sans"/>
                <a:ea typeface="+mn-lt"/>
                <a:cs typeface="+mn-lt"/>
                <a:hlinkClick r:id="rId4"/>
              </a:rPr>
              <a:t>https://onsset.github.io/teaching_kit/courses/module_1/Lecture_1/</a:t>
            </a:r>
            <a:r>
              <a:rPr lang="sv-SE" sz="1600" dirty="0">
                <a:latin typeface="Open Sans"/>
                <a:cs typeface="Calibri"/>
              </a:rPr>
              <a:t> </a:t>
            </a:r>
            <a:r>
              <a:rPr lang="sv-SE" sz="1600" dirty="0">
                <a:latin typeface="Open Sans"/>
              </a:rPr>
              <a:t> (accessed 2.18.21).</a:t>
            </a:r>
          </a:p>
          <a:p>
            <a:endParaRPr lang="en-GB" sz="1600" dirty="0">
              <a:latin typeface="Open Sans"/>
            </a:endParaRPr>
          </a:p>
          <a:p>
            <a:r>
              <a:rPr lang="en-GB" sz="1600" dirty="0">
                <a:latin typeface="Open Sans"/>
              </a:rPr>
              <a:t>2019. WORLD ENERGY OUTLOOK 2019. OECD Publishing 810. </a:t>
            </a:r>
            <a:r>
              <a:rPr lang="en-GB" sz="1600" dirty="0">
                <a:latin typeface="Open Sans"/>
                <a:hlinkClick r:id="rId5"/>
              </a:rPr>
              <a:t>https://doi.org/10.1787/caf32f3b-en</a:t>
            </a:r>
            <a:endParaRPr lang="en-GB" sz="1600" dirty="0">
              <a:latin typeface="Open Sans"/>
            </a:endParaRPr>
          </a:p>
          <a:p>
            <a:endParaRPr lang="en-GB" sz="1600" dirty="0">
              <a:latin typeface="Open Sans"/>
            </a:endParaRPr>
          </a:p>
          <a:p>
            <a:r>
              <a:rPr lang="en-GB" sz="1600" dirty="0">
                <a:latin typeface="Open Sans"/>
              </a:rPr>
              <a:t>UN, 2016. AFFORDABLE AND CLEAN ENERGY: 2016. </a:t>
            </a:r>
            <a:r>
              <a:rPr lang="en-GB" sz="1600" dirty="0">
                <a:latin typeface="Open Sans"/>
                <a:hlinkClick r:id="rId6"/>
              </a:rPr>
              <a:t>https://www.un.org/sustainabledevelopment/wp-content/uploads/2016/08/7_Why-It-Matters-2020.pdf</a:t>
            </a:r>
            <a:r>
              <a:rPr lang="en-GB" sz="1600" dirty="0">
                <a:latin typeface="Open Sans"/>
              </a:rPr>
              <a:t> </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Electrification options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Electrification options </a:t>
            </a:r>
          </a:p>
        </p:txBody>
      </p:sp>
      <p:sp>
        <p:nvSpPr>
          <p:cNvPr id="10" name="Rectangle 9"/>
          <p:cNvSpPr/>
          <p:nvPr/>
        </p:nvSpPr>
        <p:spPr>
          <a:xfrm>
            <a:off x="1980608" y="1884546"/>
            <a:ext cx="7656686" cy="400110"/>
          </a:xfrm>
          <a:prstGeom prst="rect">
            <a:avLst/>
          </a:prstGeom>
        </p:spPr>
        <p:txBody>
          <a:bodyPr wrap="square" lIns="91440" tIns="45720" rIns="91440" bIns="45720" anchor="t">
            <a:spAutoFit/>
          </a:bodyPr>
          <a:lstStyle/>
          <a:p>
            <a:pPr>
              <a:buClr>
                <a:srgbClr val="000000"/>
              </a:buClr>
              <a:buFont typeface="Arial"/>
              <a:buNone/>
            </a:pPr>
            <a:r>
              <a:rPr lang="en-GB" sz="2000" b="1" i="1" kern="0" dirty="0">
                <a:solidFill>
                  <a:srgbClr val="000000"/>
                </a:solidFill>
                <a:latin typeface="Open Sans"/>
                <a:ea typeface="Georgia" panose="02040502050405020303" pitchFamily="18" charset="0"/>
                <a:cs typeface="Times New Roman"/>
                <a:sym typeface="Arial"/>
              </a:rPr>
              <a:t>How can electricity access be achieved at the lowest cost?</a:t>
            </a:r>
            <a:endParaRPr lang="sv-SE" sz="2000" b="1" kern="0" dirty="0">
              <a:solidFill>
                <a:srgbClr val="000000"/>
              </a:solidFill>
              <a:latin typeface="Open Sans"/>
              <a:ea typeface="Georgia" panose="02040502050405020303" pitchFamily="18" charset="0"/>
              <a:cs typeface="Times New Roman"/>
            </a:endParaRPr>
          </a:p>
        </p:txBody>
      </p:sp>
      <p:sp>
        <p:nvSpPr>
          <p:cNvPr id="6" name="Rectangle 5"/>
          <p:cNvSpPr/>
          <p:nvPr/>
        </p:nvSpPr>
        <p:spPr>
          <a:xfrm>
            <a:off x="921747" y="6143701"/>
            <a:ext cx="250100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063" y="2906616"/>
            <a:ext cx="3587416" cy="2391611"/>
          </a:xfrm>
          <a:prstGeom prst="rect">
            <a:avLst/>
          </a:prstGeom>
        </p:spPr>
      </p:pic>
      <p:sp>
        <p:nvSpPr>
          <p:cNvPr id="11" name="TextBox 10"/>
          <p:cNvSpPr txBox="1"/>
          <p:nvPr/>
        </p:nvSpPr>
        <p:spPr>
          <a:xfrm>
            <a:off x="1649305" y="2540266"/>
            <a:ext cx="2262933" cy="369332"/>
          </a:xfrm>
          <a:prstGeom prst="rect">
            <a:avLst/>
          </a:prstGeom>
          <a:noFill/>
        </p:spPr>
        <p:txBody>
          <a:bodyPr wrap="square" rtlCol="0">
            <a:spAutoFit/>
          </a:bodyPr>
          <a:lstStyle/>
          <a:p>
            <a:pPr algn="ctr"/>
            <a:r>
              <a:rPr lang="en-GB" dirty="0"/>
              <a:t>GRID</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1903" y="4098837"/>
            <a:ext cx="2942990" cy="2189747"/>
          </a:xfrm>
          <a:prstGeom prst="rect">
            <a:avLst/>
          </a:prstGeom>
        </p:spPr>
      </p:pic>
      <p:sp>
        <p:nvSpPr>
          <p:cNvPr id="13" name="Rectangle 12"/>
          <p:cNvSpPr/>
          <p:nvPr/>
        </p:nvSpPr>
        <p:spPr>
          <a:xfrm>
            <a:off x="8386903" y="3729505"/>
            <a:ext cx="2416046" cy="369332"/>
          </a:xfrm>
          <a:prstGeom prst="rect">
            <a:avLst/>
          </a:prstGeom>
        </p:spPr>
        <p:txBody>
          <a:bodyPr wrap="none">
            <a:spAutoFit/>
          </a:bodyPr>
          <a:lstStyle/>
          <a:p>
            <a:r>
              <a:rPr lang="en-US" dirty="0"/>
              <a:t>STAND-ALONE SYSTEMS</a:t>
            </a:r>
            <a:endParaRPr lang="en-GB" dirty="0"/>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5665" y="3256039"/>
            <a:ext cx="3421145" cy="2281877"/>
          </a:xfrm>
          <a:prstGeom prst="rect">
            <a:avLst/>
          </a:prstGeom>
        </p:spPr>
      </p:pic>
      <p:sp>
        <p:nvSpPr>
          <p:cNvPr id="15" name="Rectangle 14"/>
          <p:cNvSpPr/>
          <p:nvPr/>
        </p:nvSpPr>
        <p:spPr>
          <a:xfrm>
            <a:off x="5922164" y="2906616"/>
            <a:ext cx="1293944" cy="369332"/>
          </a:xfrm>
          <a:prstGeom prst="rect">
            <a:avLst/>
          </a:prstGeom>
        </p:spPr>
        <p:txBody>
          <a:bodyPr wrap="none">
            <a:spAutoFit/>
          </a:bodyPr>
          <a:lstStyle/>
          <a:p>
            <a:r>
              <a:rPr lang="en-US" dirty="0"/>
              <a:t>MINI-GRIDS</a:t>
            </a:r>
            <a:endParaRPr lang="en-GB" dirty="0"/>
          </a:p>
        </p:txBody>
      </p:sp>
      <p:sp>
        <p:nvSpPr>
          <p:cNvPr id="16" name="Rectangle 15"/>
          <p:cNvSpPr/>
          <p:nvPr/>
        </p:nvSpPr>
        <p:spPr>
          <a:xfrm>
            <a:off x="4747759" y="5524999"/>
            <a:ext cx="3479052" cy="415498"/>
          </a:xfrm>
          <a:prstGeom prst="rect">
            <a:avLst/>
          </a:prstGeom>
        </p:spPr>
        <p:txBody>
          <a:bodyPr wrap="square" lIns="91440" tIns="45720" rIns="91440" bIns="45720" anchor="t">
            <a:spAutoFit/>
          </a:bodyPr>
          <a:lstStyle/>
          <a:p>
            <a:r>
              <a:rPr lang="en-GB" sz="1000" b="1" dirty="0">
                <a:latin typeface="Open Sans"/>
              </a:rPr>
              <a:t>Picture Source: </a:t>
            </a:r>
            <a:r>
              <a:rPr lang="en-GB" sz="1000" dirty="0">
                <a:latin typeface="Open Sans"/>
              </a:rPr>
              <a:t>International Renewable Energy Agency (IRENA)  licensed under </a:t>
            </a:r>
            <a:r>
              <a:rPr lang="en-GB" sz="1000" dirty="0">
                <a:latin typeface="Open Sans"/>
                <a:hlinkClick r:id="rId8"/>
              </a:rPr>
              <a:t>CC BY-NC-ND 2.0</a:t>
            </a:r>
            <a:endParaRPr lang="en-GB" sz="1000" dirty="0">
              <a:latin typeface="Open Sans"/>
            </a:endParaRPr>
          </a:p>
        </p:txBody>
      </p:sp>
      <p:sp>
        <p:nvSpPr>
          <p:cNvPr id="17" name="Oval 16">
            <a:extLst>
              <a:ext uri="{FF2B5EF4-FFF2-40B4-BE49-F238E27FC236}">
                <a16:creationId xmlns:a16="http://schemas.microsoft.com/office/drawing/2014/main" id="{5F7D1702-17F4-3C4D-9CA7-3031F4729067}"/>
              </a:ext>
            </a:extLst>
          </p:cNvPr>
          <p:cNvSpPr/>
          <p:nvPr/>
        </p:nvSpPr>
        <p:spPr>
          <a:xfrm>
            <a:off x="7909138"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9.mp3" descr="Track1_Lecture2_Slide9.mp3">
            <a:hlinkClick r:id="" action="ppaction://media"/>
            <a:extLst>
              <a:ext uri="{FF2B5EF4-FFF2-40B4-BE49-F238E27FC236}">
                <a16:creationId xmlns:a16="http://schemas.microsoft.com/office/drawing/2014/main" id="{915F41EC-EDBA-9A49-AE10-A0F58C3E9B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80503" y="660082"/>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schemas.openxmlformats.org/package/2006/metadata/core-properties"/>
    <ds:schemaRef ds:uri="http://schemas.microsoft.com/office/infopath/2007/PartnerControls"/>
    <ds:schemaRef ds:uri="0b696a8a-ab1a-459b-a09e-44df7cbe9330"/>
    <ds:schemaRef ds:uri="35b8b66e-5759-43c1-a138-f967a8bf5a20"/>
    <ds:schemaRef ds:uri="http://purl.org/dc/elements/1.1/"/>
    <ds:schemaRef ds:uri="http://schemas.microsoft.com/office/2006/documentManagement/types"/>
    <ds:schemaRef ds:uri="http://www.w3.org/XML/1998/namespace"/>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6156D06D-84F7-4920-A45F-2809714BC88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405</TotalTime>
  <Words>6144</Words>
  <Application>Microsoft Office PowerPoint</Application>
  <PresentationFormat>Widescreen</PresentationFormat>
  <Paragraphs>320</Paragraphs>
  <Slides>28</Slides>
  <Notes>24</Notes>
  <HiddenSlides>0</HiddenSlides>
  <MMClips>22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Calibri Light</vt:lpstr>
      <vt:lpstr>Open Sans</vt:lpstr>
      <vt:lpstr>Open Sans </vt:lpstr>
      <vt:lpstr>Open Sans ExtraBold</vt:lpstr>
      <vt:lpstr>Office Theme</vt:lpstr>
      <vt:lpstr>Office Theme</vt:lpstr>
      <vt:lpstr>LECTURE 2 SDGS AND  ENERGY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Korkovelos, Alexandros</cp:lastModifiedBy>
  <cp:revision>53</cp:revision>
  <dcterms:created xsi:type="dcterms:W3CDTF">2021-02-10T16:48:02Z</dcterms:created>
  <dcterms:modified xsi:type="dcterms:W3CDTF">2022-03-04T12:43:59Z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