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handoutMasterIdLst>
    <p:handoutMasterId r:id="rId32"/>
  </p:handoutMasterIdLst>
  <p:sldIdLst>
    <p:sldId id="419" r:id="rId5"/>
    <p:sldId id="389" r:id="rId6"/>
    <p:sldId id="479" r:id="rId7"/>
    <p:sldId id="478" r:id="rId8"/>
    <p:sldId id="464" r:id="rId9"/>
    <p:sldId id="465" r:id="rId10"/>
    <p:sldId id="466" r:id="rId11"/>
    <p:sldId id="467" r:id="rId12"/>
    <p:sldId id="468" r:id="rId13"/>
    <p:sldId id="469" r:id="rId14"/>
    <p:sldId id="470" r:id="rId15"/>
    <p:sldId id="471" r:id="rId16"/>
    <p:sldId id="472" r:id="rId17"/>
    <p:sldId id="473" r:id="rId18"/>
    <p:sldId id="476" r:id="rId19"/>
    <p:sldId id="477" r:id="rId20"/>
    <p:sldId id="480" r:id="rId21"/>
    <p:sldId id="481" r:id="rId22"/>
    <p:sldId id="482" r:id="rId23"/>
    <p:sldId id="483" r:id="rId24"/>
    <p:sldId id="484" r:id="rId25"/>
    <p:sldId id="485" r:id="rId26"/>
    <p:sldId id="457" r:id="rId27"/>
    <p:sldId id="448" r:id="rId28"/>
    <p:sldId id="486" r:id="rId29"/>
    <p:sldId id="293"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60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savingtrust.org.uk/advice/solar-pane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lasgowsciencecentre.org/our-blog/energy-saving-tips-for-kid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bbc.co.uk/bitesize/articles/zxxg3j6#zsmjh4j"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kvenergy.com/blog/sustainable-landscaping-idea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newableenergyhub.co.uk/blog/how-landlords-can-create-energy-efficient-properti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commons.wikimedia.org/wiki/File:Daily_net_metering.png" TargetMode="External"/><Relationship Id="rId13"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commons.wikimedia.org/w/index.php?curid=119935282"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pexels.com/photo/paper-beside-macbook-669623/" TargetMode="External"/><Relationship Id="rId11" Type="http://schemas.openxmlformats.org/officeDocument/2006/relationships/hyperlink" Target="https://creativecommons.org/licenses/by/2.0/"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enecomedia/5600325194/" TargetMode="External"/><Relationship Id="rId4"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9" Type="http://schemas.openxmlformats.org/officeDocument/2006/relationships/hyperlink" Target="https://creativecommons.org/licenses/by-sa/3.0/deed.en"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www.pexels.com/photo/vertical-forest-residential-skyscrapers-in-milan-italy-19579742/" TargetMode="External"/><Relationship Id="rId7" Type="http://schemas.openxmlformats.org/officeDocument/2006/relationships/hyperlink" Target="https://www.flickr.com/photos/jirka_matousek/50749644658/"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thebetterday4u/51174493609/in/photolist-2Hsku-d8MLGY-2g2Evun-2g2Ey3Y-2g2Ew9U-2kY7E4k-2kXZ9GG-2kY9cGj-V3w587-2kY4Lug-2dohZqx-7nGu5-2osSaWJ-29iEFg-fMVrz-2oiaDBr-2oMJ7Lb-5bG5rE-2kvmnH5-4TEpSW-fPFSBx-4Tbyib-FQo2Nu-3mnd3-2m14AXo-2iNznNK-4eY2Vj-2k3DLTG-2okiw8V-c4t8fE-2m6vnHC-2nCjkK1-GWnJks-2nfDJjQ-2jMsD4k-2aQvgoe-ePzjq-2qzRq1S-2qgAaJ8-2gssWMj-2mXd4wc-7FKzGD-29e47rR-9dtn7V-2mYRqic-8pMQHn-22J2TDQ-2hjf54F-2pUHkFe-2qzRq2J" TargetMode="External"/><Relationship Id="rId10" Type="http://schemas.openxmlformats.org/officeDocument/2006/relationships/hyperlink" Target="https://creativecommons.org/licenses/by-sa/2.0/" TargetMode="External"/><Relationship Id="rId4" Type="http://schemas.openxmlformats.org/officeDocument/2006/relationships/hyperlink" Target="https://www.pexels.com/license/" TargetMode="External"/><Relationship Id="rId9" Type="http://schemas.openxmlformats.org/officeDocument/2006/relationships/hyperlink" Target="https://www.flickr.com/photos/vizpix/454457265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cience.howstuffworks.com/environmental/green-tech/sustainable/smart-power-strip.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Get involved in the Digital Energy Transition: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2"/>
                </a:solidFill>
                <a:cs typeface="Arial" panose="020B0604020202020204" pitchFamily="34" charset="0"/>
              </a:rPr>
              <a:t>9 easy steps for homeowners and landlords </a:t>
            </a:r>
            <a:endParaRPr lang="ko-KR" altLang="en-US" sz="1200" dirty="0">
              <a:solidFill>
                <a:schemeClr val="tx2"/>
              </a:solidFill>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153677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Becoming a Prosumer</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A prosumer is someone who both produces and consumes energy. </a:t>
            </a:r>
          </a:p>
          <a:p>
            <a:pPr marL="457200" indent="-457200" latinLnBrk="0">
              <a:buChar char="•"/>
            </a:pPr>
            <a:r>
              <a:rPr lang="en-US" sz="1200" dirty="0">
                <a:solidFill>
                  <a:srgbClr val="2B2C30"/>
                </a:solidFill>
                <a:ea typeface="Public Sans"/>
                <a:cs typeface="Segoe UI"/>
              </a:rPr>
              <a:t>For example, if you invest in renewable energy systems - such as solar panels - you will generate your own electricity. This reduces reliance on the grid. You may also be able to sell excess energy back to utility companies.</a:t>
            </a:r>
          </a:p>
          <a:p>
            <a:pPr marL="457200" indent="-457200" latinLnBrk="0">
              <a:buChar char="•"/>
            </a:pPr>
            <a:r>
              <a:rPr lang="en-US" sz="1200" dirty="0">
                <a:solidFill>
                  <a:srgbClr val="2B2C30"/>
                </a:solidFill>
                <a:ea typeface="Public Sans"/>
                <a:cs typeface="Segoe UI"/>
              </a:rPr>
              <a:t>Installing solar panels may enhance your property’s value. </a:t>
            </a:r>
          </a:p>
          <a:p>
            <a:pPr marL="457200" indent="-457200" latinLnBrk="0">
              <a:buChar char="•"/>
            </a:pPr>
            <a:r>
              <a:rPr lang="en-US" sz="1200" dirty="0">
                <a:solidFill>
                  <a:srgbClr val="2B2C30"/>
                </a:solidFill>
                <a:ea typeface="Public Sans"/>
                <a:cs typeface="Segoe UI"/>
              </a:rPr>
              <a:t>If you are a landlord, installing solar panels may also appeal to environmentally conscious tenants.</a:t>
            </a:r>
          </a:p>
          <a:p>
            <a:pPr marL="457200" indent="-457200" latinLnBrk="0">
              <a:buFontTx/>
              <a:buChar char="•"/>
            </a:pPr>
            <a:r>
              <a:rPr lang="en-US" sz="1200" dirty="0">
                <a:solidFill>
                  <a:srgbClr val="2B2C30"/>
                </a:solidFill>
                <a:ea typeface="Public Sans"/>
                <a:cs typeface="Segoe UI"/>
              </a:rPr>
              <a:t>You can use the Energy Saving Trust’s </a:t>
            </a:r>
            <a:r>
              <a:rPr lang="en-US" sz="1200" dirty="0">
                <a:solidFill>
                  <a:srgbClr val="2B2C30"/>
                </a:solidFill>
                <a:ea typeface="Public Sans"/>
                <a:cs typeface="Segoe UI"/>
                <a:hlinkClick r:id="rId3"/>
              </a:rPr>
              <a:t>Solar panel calculator</a:t>
            </a:r>
            <a:r>
              <a:rPr lang="en-US" sz="1200" dirty="0">
                <a:solidFill>
                  <a:srgbClr val="2B2C30"/>
                </a:solidFill>
                <a:ea typeface="Public Sans"/>
                <a:cs typeface="Segoe UI"/>
              </a:rPr>
              <a:t> to explore whether solar panels could be right for you.</a:t>
            </a:r>
          </a:p>
          <a:p>
            <a:pPr latinLnBrk="0"/>
            <a:endParaRPr lang="en-US" sz="1200" dirty="0"/>
          </a:p>
          <a:p>
            <a:pPr marL="457200" indent="-457200" latinLnBrk="0">
              <a:buChar char="•"/>
            </a:pPr>
            <a:endParaRPr lang="en-US" sz="120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47309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Working together: Energy communities </a:t>
            </a:r>
            <a:endParaRPr lang="en-US" sz="1050" dirty="0">
              <a:solidFill>
                <a:schemeClr val="bg1"/>
              </a:solidFill>
            </a:endParaRPr>
          </a:p>
          <a:p>
            <a:pPr algn="ctr" latinLnBrk="0"/>
            <a:r>
              <a:rPr lang="en-US" sz="1200" i="1" dirty="0">
                <a:solidFill>
                  <a:schemeClr val="accent2"/>
                </a:solidFill>
              </a:rPr>
              <a:t>How can joining an energy community increase energy efficiency and cost savings?</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81970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Working together: Energy communities </a:t>
            </a:r>
            <a:endParaRPr lang="en-US" sz="1050" dirty="0">
              <a:solidFill>
                <a:schemeClr val="bg1"/>
              </a:solidFill>
            </a:endParaRPr>
          </a:p>
          <a:p>
            <a:pPr marL="342900" indent="-342900" latinLnBrk="0">
              <a:buFont typeface="Arial" panose="020B0604020202020204" pitchFamily="34" charset="0"/>
              <a:buChar char="•"/>
            </a:pPr>
            <a:r>
              <a:rPr lang="en-US" sz="1200" dirty="0">
                <a:solidFill>
                  <a:srgbClr val="2B2C30"/>
                </a:solidFill>
                <a:ea typeface="Public Sans"/>
                <a:cs typeface="Segoe UI"/>
              </a:rPr>
              <a:t>Energy communities collectively invest in renewable energy projects, share resources, and support each other in reducing energy consumption. </a:t>
            </a:r>
          </a:p>
          <a:p>
            <a:pPr marL="342900" indent="-342900" latinLnBrk="0">
              <a:buFont typeface="Arial" panose="020B0604020202020204" pitchFamily="34" charset="0"/>
              <a:buChar char="•"/>
            </a:pPr>
            <a:r>
              <a:rPr lang="en-US" sz="1200" dirty="0">
                <a:solidFill>
                  <a:srgbClr val="2B2C30"/>
                </a:solidFill>
                <a:ea typeface="Public Sans"/>
                <a:cs typeface="Segoe UI"/>
                <a:hlinkClick r:id="rId3"/>
              </a:rPr>
              <a:t>There are thousands of energy communities across Europe</a:t>
            </a:r>
            <a:r>
              <a:rPr lang="en-US" sz="1200" dirty="0">
                <a:solidFill>
                  <a:srgbClr val="2B2C30"/>
                </a:solidFill>
                <a:ea typeface="Public Sans"/>
                <a:cs typeface="Segoe UI"/>
              </a:rPr>
              <a:t>.</a:t>
            </a:r>
          </a:p>
          <a:p>
            <a:pPr marL="342900" indent="-342900" latinLnBrk="0">
              <a:buFont typeface="Arial" panose="020B0604020202020204" pitchFamily="34" charset="0"/>
              <a:buChar char="•"/>
            </a:pPr>
            <a:r>
              <a:rPr lang="en-US" sz="1200" dirty="0">
                <a:solidFill>
                  <a:srgbClr val="2B2C30"/>
                </a:solidFill>
                <a:ea typeface="Public Sans"/>
                <a:cs typeface="Segoe UI"/>
              </a:rPr>
              <a:t>Join or form an energy community to collaborate with neighbors on energy-saving initiatives. </a:t>
            </a:r>
            <a:endParaRPr lang="en-US" sz="1200" dirty="0">
              <a:ea typeface="Public Sans"/>
            </a:endParaRPr>
          </a:p>
          <a:p>
            <a:pPr marL="342900" indent="-342900" latinLnBrk="0">
              <a:buFont typeface="Arial" panose="020B0604020202020204" pitchFamily="34" charset="0"/>
              <a:buChar char="•"/>
            </a:pPr>
            <a:r>
              <a:rPr lang="en-US" sz="1200" dirty="0">
                <a:solidFill>
                  <a:srgbClr val="2B2C30"/>
                </a:solidFill>
                <a:ea typeface="Public Sans"/>
                <a:cs typeface="Segoe UI"/>
              </a:rPr>
              <a:t>By working together, members can benefit from shared knowledge, bulk purchasing power, and collective bargaining for better energy rates.</a:t>
            </a:r>
            <a:r>
              <a:rPr lang="en-US" sz="1200" dirty="0">
                <a:solidFill>
                  <a:srgbClr val="2B2C30"/>
                </a:solidFill>
                <a:ea typeface="Public Sans"/>
                <a:cs typeface="Public Sans"/>
              </a:rPr>
              <a:t> </a:t>
            </a:r>
            <a:endParaRPr lang="en-US" sz="1200" dirty="0"/>
          </a:p>
          <a:p>
            <a:pPr marL="342900" indent="-342900" latinLnBrk="0">
              <a:buFont typeface="Arial" panose="020B0604020202020204" pitchFamily="34" charset="0"/>
              <a:buChar char="•"/>
            </a:pP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10581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Supporting others to save energy</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can you support others adopting energy-saving practices?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66378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Supporting others to save energy</a:t>
            </a:r>
            <a:endParaRPr lang="en-US" sz="1050" dirty="0">
              <a:solidFill>
                <a:schemeClr val="bg1"/>
              </a:solidFill>
            </a:endParaRPr>
          </a:p>
          <a:p>
            <a:pPr marL="457200" indent="-457200" latinLnBrk="0">
              <a:buChar char="•"/>
            </a:pPr>
            <a:r>
              <a:rPr lang="en-GB" sz="1200" noProof="0" dirty="0">
                <a:solidFill>
                  <a:srgbClr val="2B2C30"/>
                </a:solidFill>
                <a:ea typeface="Public Sans"/>
                <a:cs typeface="Segoe UI"/>
              </a:rPr>
              <a:t>Encourage people you live with or your tenants to understand how and when they are consuming energy. </a:t>
            </a:r>
          </a:p>
          <a:p>
            <a:pPr marL="457200" indent="-457200" latinLnBrk="0">
              <a:buChar char="•"/>
            </a:pPr>
            <a:r>
              <a:rPr lang="en-GB" sz="1200" noProof="0" dirty="0">
                <a:solidFill>
                  <a:srgbClr val="2B2C30"/>
                </a:solidFill>
                <a:ea typeface="Public Sans"/>
                <a:cs typeface="Segoe UI"/>
              </a:rPr>
              <a:t>You’re never too young to think about energy saving! Read some </a:t>
            </a:r>
            <a:r>
              <a:rPr lang="en-GB" sz="1200" noProof="0" dirty="0">
                <a:solidFill>
                  <a:srgbClr val="2B2C30"/>
                </a:solidFill>
                <a:ea typeface="Public Sans"/>
                <a:cs typeface="Segoe UI"/>
                <a:hlinkClick r:id="rId3"/>
              </a:rPr>
              <a:t>Energy Saving tips for kids</a:t>
            </a:r>
            <a:r>
              <a:rPr lang="en-GB" sz="1200" noProof="0" dirty="0">
                <a:solidFill>
                  <a:srgbClr val="2B2C30"/>
                </a:solidFill>
                <a:ea typeface="Public Sans"/>
                <a:cs typeface="Segoe UI"/>
              </a:rPr>
              <a:t> or check out this BBC Bitesize article on </a:t>
            </a:r>
            <a:r>
              <a:rPr lang="en-GB" sz="1200" noProof="0" dirty="0">
                <a:solidFill>
                  <a:srgbClr val="2B2C30"/>
                </a:solidFill>
                <a:ea typeface="Public Sans"/>
                <a:cs typeface="Segoe UI"/>
                <a:hlinkClick r:id="rId4"/>
              </a:rPr>
              <a:t>Saving Energy</a:t>
            </a:r>
            <a:r>
              <a:rPr lang="en-GB" sz="1200" noProof="0" dirty="0">
                <a:solidFill>
                  <a:srgbClr val="2B2C30"/>
                </a:solidFill>
                <a:ea typeface="Public Sans"/>
                <a:cs typeface="Segoe UI"/>
              </a:rPr>
              <a:t>.</a:t>
            </a:r>
          </a:p>
          <a:p>
            <a:pPr marL="457200" indent="-457200" latinLnBrk="0">
              <a:buChar char="•"/>
            </a:pPr>
            <a:r>
              <a:rPr lang="en-GB" sz="1200" noProof="0" dirty="0">
                <a:solidFill>
                  <a:srgbClr val="2B2C30"/>
                </a:solidFill>
                <a:ea typeface="Public Sans"/>
                <a:cs typeface="Segoe UI"/>
              </a:rPr>
              <a:t>If you’re a landlord, you could consider offering incentives to tenants who actively participate in energy-saving initiatives, such as reduced rent or utility bill credits. </a:t>
            </a:r>
            <a:endParaRPr lang="en-GB" sz="1200" noProof="0" dirty="0">
              <a:ea typeface="Public Sans"/>
            </a:endParaRPr>
          </a:p>
          <a:p>
            <a:pPr latinLnBrk="0"/>
            <a:endParaRPr lang="en-GB" sz="1200" noProof="0" dirty="0">
              <a:solidFill>
                <a:srgbClr val="2B2C30"/>
              </a:solidFill>
              <a:ea typeface="Public Sans"/>
              <a:cs typeface="Public Sans"/>
            </a:endParaRPr>
          </a:p>
          <a:p>
            <a:endParaRPr lang="en-GB" dirty="0"/>
          </a:p>
          <a:p>
            <a:endParaRPr lang="en-GB" dirty="0"/>
          </a:p>
          <a:p>
            <a:r>
              <a:rPr lang="en-GB" dirty="0"/>
              <a:t>https://www.glasgowsciencecentre.org/our-blog/energy-saving-tips-for-kids</a:t>
            </a:r>
          </a:p>
          <a:p>
            <a:r>
              <a:rPr lang="en-GB" dirty="0"/>
              <a:t>https://</a:t>
            </a:r>
            <a:r>
              <a:rPr lang="en-GB" dirty="0" err="1"/>
              <a:t>www.bbc.co.uk</a:t>
            </a:r>
            <a:r>
              <a:rPr lang="en-GB" dirty="0"/>
              <a:t>/bitesize/articles/zxxg3j6#zsmjh4j</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48751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6. Energy Efficient Landscaping </a:t>
            </a:r>
            <a:endParaRPr lang="en-US" sz="1050" kern="1200" dirty="0">
              <a:solidFill>
                <a:schemeClr val="bg1"/>
              </a:solidFill>
              <a:latin typeface="+mn-lt"/>
              <a:ea typeface="+mn-ea"/>
              <a:cs typeface="+mn-cs"/>
            </a:endParaRPr>
          </a:p>
          <a:p>
            <a:pPr algn="ctr" latinLnBrk="0"/>
            <a:r>
              <a:rPr lang="en-US" sz="1200" i="1" dirty="0">
                <a:solidFill>
                  <a:schemeClr val="accent2"/>
                </a:solidFill>
              </a:rPr>
              <a:t>How can energy-efficient landscaping reduce energy costs and improve comfort?</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323607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6. Energy Efficient Landscaping </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US" sz="2200" dirty="0">
                <a:solidFill>
                  <a:srgbClr val="2B2C30"/>
                </a:solidFill>
                <a:ea typeface="Public Sans"/>
                <a:cs typeface="Segoe UI"/>
              </a:rPr>
              <a:t>How we landscape external spaces can reduce energy use whilst increasing comfort and biodiversity. </a:t>
            </a:r>
          </a:p>
          <a:p>
            <a:pPr marL="342900" indent="-342900" latinLnBrk="0">
              <a:buFont typeface="Arial" panose="020B0604020202020204" pitchFamily="34" charset="0"/>
              <a:buChar char="•"/>
            </a:pPr>
            <a:r>
              <a:rPr lang="en-US" sz="2200" dirty="0">
                <a:solidFill>
                  <a:srgbClr val="2B2C30"/>
                </a:solidFill>
                <a:ea typeface="Public Sans"/>
                <a:cs typeface="Segoe UI"/>
              </a:rPr>
              <a:t>For example: </a:t>
            </a:r>
          </a:p>
          <a:p>
            <a:pPr marL="800100" lvl="1" indent="-342900" latinLnBrk="0">
              <a:buFont typeface="Arial" panose="020B0604020202020204" pitchFamily="34" charset="0"/>
              <a:buChar char="•"/>
            </a:pPr>
            <a:r>
              <a:rPr lang="en-US" sz="2200" dirty="0">
                <a:solidFill>
                  <a:srgbClr val="2B2C30"/>
                </a:solidFill>
                <a:ea typeface="Public Sans"/>
                <a:cs typeface="Segoe UI"/>
              </a:rPr>
              <a:t>Planting trees can help cool buildings </a:t>
            </a:r>
          </a:p>
          <a:p>
            <a:pPr marL="800100" lvl="1" indent="-342900" latinLnBrk="0">
              <a:buFont typeface="Arial" panose="020B0604020202020204" pitchFamily="34" charset="0"/>
              <a:buChar char="•"/>
            </a:pPr>
            <a:r>
              <a:rPr lang="en-US" sz="2200" dirty="0">
                <a:solidFill>
                  <a:srgbClr val="2B2C30"/>
                </a:solidFill>
                <a:ea typeface="Public Sans"/>
                <a:cs typeface="Segoe UI"/>
              </a:rPr>
              <a:t>Using drought-resistant plants can reduce water consumption</a:t>
            </a:r>
          </a:p>
          <a:p>
            <a:pPr marL="342900" indent="-342900" latinLnBrk="0">
              <a:buFont typeface="Arial" panose="020B0604020202020204" pitchFamily="34" charset="0"/>
              <a:buChar char="•"/>
            </a:pPr>
            <a:r>
              <a:rPr lang="en-US" sz="2200" dirty="0">
                <a:solidFill>
                  <a:srgbClr val="2B2C30"/>
                </a:solidFill>
                <a:ea typeface="Public Sans"/>
                <a:cs typeface="Segoe UI"/>
              </a:rPr>
              <a:t>Landscaping can also be used to improve insulation and reduce the need for heating and cooling. </a:t>
            </a:r>
          </a:p>
          <a:p>
            <a:pPr marL="342900" indent="-342900" latinLnBrk="0">
              <a:buFont typeface="Arial" panose="020B0604020202020204" pitchFamily="34" charset="0"/>
              <a:buChar char="•"/>
            </a:pPr>
            <a:r>
              <a:rPr lang="en-US" sz="2200" dirty="0">
                <a:solidFill>
                  <a:srgbClr val="2B2C30"/>
                </a:solidFill>
                <a:ea typeface="Public Sans"/>
                <a:cs typeface="Segoe UI"/>
                <a:hlinkClick r:id="rId3"/>
              </a:rPr>
              <a:t>Find out more about energy efficiency landscaping</a:t>
            </a:r>
            <a:r>
              <a:rPr lang="en-US" sz="2200" dirty="0">
                <a:solidFill>
                  <a:srgbClr val="2B2C30"/>
                </a:solidFill>
                <a:ea typeface="Public Sans"/>
                <a:cs typeface="Segoe UI"/>
              </a:rPr>
              <a:t>. </a:t>
            </a:r>
            <a:endParaRPr lang="en-US" sz="2200" dirty="0">
              <a:solidFill>
                <a:srgbClr val="2B2C30"/>
              </a:solidFill>
              <a:cs typeface="Segoe UI"/>
            </a:endParaRPr>
          </a:p>
          <a:p>
            <a:endParaRPr lang="en-GB" dirty="0"/>
          </a:p>
          <a:p>
            <a:endParaRPr lang="en-GB" dirty="0"/>
          </a:p>
          <a:p>
            <a:r>
              <a:rPr lang="en-GB" dirty="0"/>
              <a:t>https://bkvenergy.com/blog/sustainable-landscaping-ideas/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49585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Regular maintenance and inspections</a:t>
            </a:r>
            <a:endParaRPr lang="en-US" sz="1050" kern="1200" dirty="0">
              <a:solidFill>
                <a:schemeClr val="bg1"/>
              </a:solidFill>
              <a:latin typeface="+mn-lt"/>
              <a:ea typeface="+mn-ea"/>
              <a:cs typeface="+mn-cs"/>
            </a:endParaRPr>
          </a:p>
          <a:p>
            <a:pPr algn="ctr" latinLnBrk="0"/>
            <a:r>
              <a:rPr lang="en-US" sz="1200" i="1" dirty="0">
                <a:solidFill>
                  <a:schemeClr val="accent2"/>
                </a:solidFill>
              </a:rPr>
              <a:t>Why is regular maintenance and inspection important for energy efficiency?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88826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Regular maintenance and inspections</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Maintaining your home or property is important. </a:t>
            </a:r>
          </a:p>
          <a:p>
            <a:pPr marL="457200" indent="-457200" latinLnBrk="0">
              <a:buChar char="•"/>
            </a:pPr>
            <a:r>
              <a:rPr lang="en-US" sz="1200" dirty="0">
                <a:solidFill>
                  <a:srgbClr val="2B2C30"/>
                </a:solidFill>
                <a:ea typeface="Public Sans"/>
                <a:cs typeface="Segoe UI"/>
              </a:rPr>
              <a:t>You should consider regular maintenance and inspections of Heating, Ventilation and Air Conditioning (AVAC) systems, insulation, and windows to ensure they are functioning efficiently. </a:t>
            </a:r>
          </a:p>
          <a:p>
            <a:pPr marL="457200" indent="-457200" latinLnBrk="0">
              <a:buChar char="•"/>
            </a:pPr>
            <a:r>
              <a:rPr lang="en-US" sz="1200" dirty="0">
                <a:solidFill>
                  <a:srgbClr val="2B2C30"/>
                </a:solidFill>
                <a:ea typeface="Public Sans"/>
                <a:cs typeface="Segoe UI"/>
              </a:rPr>
              <a:t>Address any issues promptly to prevent energy waste and maintain optimal performance of your home.</a:t>
            </a:r>
          </a:p>
          <a:p>
            <a:pPr marL="457200" indent="-457200" latinLnBrk="0">
              <a:buChar char="•"/>
            </a:pPr>
            <a:r>
              <a:rPr lang="en-US" sz="1200" dirty="0" err="1">
                <a:solidFill>
                  <a:srgbClr val="2B2C30"/>
                </a:solidFill>
                <a:cs typeface="Segoe UI"/>
              </a:rPr>
              <a:t>Prioritise</a:t>
            </a:r>
            <a:r>
              <a:rPr lang="en-US" sz="1200" dirty="0">
                <a:solidFill>
                  <a:srgbClr val="2B2C30"/>
                </a:solidFill>
                <a:cs typeface="Segoe UI"/>
              </a:rPr>
              <a:t> energy efficiency when considering home upgrades, new systems and appliances.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292036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Upgrade to Energy Efficient Lighting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upgrading to smart and energy efficient lighting? </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73926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When you own your own home, or rent your property to tenants, you might wonder how – and why – you should get involved in the digital energy transition. </a:t>
            </a:r>
          </a:p>
          <a:p>
            <a:pPr latinLnBrk="0"/>
            <a:endParaRPr lang="en-GB" sz="1200" dirty="0"/>
          </a:p>
          <a:p>
            <a:pPr latinLnBrk="0"/>
            <a:r>
              <a:rPr lang="en-GB" sz="1200" dirty="0"/>
              <a:t>The digital energy transition enables you, and your tenants, to better understand your energy consumption. Through this understanding we can make informed decisions about how to save energy, without inconvenience or sacrificing comfort. Investing in your property can mean big longer-term savings too! </a:t>
            </a:r>
          </a:p>
          <a:p>
            <a:pPr latinLnBrk="0"/>
            <a:endParaRPr lang="en-GB" sz="1200" dirty="0"/>
          </a:p>
          <a:p>
            <a:pPr latinLnBrk="0"/>
            <a:r>
              <a:rPr lang="en-GB" sz="1200" dirty="0"/>
              <a:t>In this short presentation we'll explore: </a:t>
            </a:r>
          </a:p>
          <a:p>
            <a:pPr latinLnBrk="0"/>
            <a:endParaRPr lang="en-GB" sz="1200" dirty="0"/>
          </a:p>
          <a:p>
            <a:pPr marL="457200" indent="-457200" latinLnBrk="0">
              <a:buChar char="•"/>
            </a:pPr>
            <a:r>
              <a:rPr lang="en-GB" sz="1200" dirty="0"/>
              <a:t>Why you should invest in digital energy technologies. </a:t>
            </a:r>
          </a:p>
          <a:p>
            <a:pPr marL="457200" indent="-457200" latinLnBrk="0">
              <a:buChar char="•"/>
            </a:pPr>
            <a:r>
              <a:rPr lang="en-GB" sz="1200" dirty="0"/>
              <a:t>Opportunities and benefits of investing in your property. </a:t>
            </a:r>
          </a:p>
          <a:p>
            <a:pPr marL="457200" indent="-457200" latinLnBrk="0">
              <a:buChar char="•"/>
            </a:pPr>
            <a:r>
              <a:rPr lang="en-GB" sz="1200" dirty="0"/>
              <a:t>Easy steps that you can take to understand and reduce your energy consumption and potentially save money.</a:t>
            </a:r>
          </a:p>
          <a:p>
            <a:pPr marL="457200" indent="-457200" latinLnBrk="0">
              <a:buChar char="•"/>
            </a:pPr>
            <a:r>
              <a:rPr lang="en-GB" sz="1200" dirty="0"/>
              <a:t>If you are renting your property, how you can support your tenants to save energy. </a:t>
            </a:r>
          </a:p>
          <a:p>
            <a:pPr latinLnBrk="0"/>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66211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Upgrade to Energy Efficient Lighting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Light-Emitting Diode (LED) bulbs use significantly less energy and have a longer lifespan, thus reducing maintenance costs and energy consumption.</a:t>
            </a:r>
          </a:p>
          <a:p>
            <a:pPr marL="457200" indent="-457200" latinLnBrk="0">
              <a:buFontTx/>
              <a:buChar char="•"/>
            </a:pPr>
            <a:r>
              <a:rPr lang="en-US" sz="1200" dirty="0">
                <a:solidFill>
                  <a:srgbClr val="2B2C30"/>
                </a:solidFill>
                <a:ea typeface="Public Sans"/>
                <a:cs typeface="Segoe UI"/>
              </a:rPr>
              <a:t>Consider replacing traditional incandescent bulbs with smart and energy-efficient LED lighting. </a:t>
            </a:r>
          </a:p>
          <a:p>
            <a:pPr marL="457200" indent="-457200" latinLnBrk="0">
              <a:buChar char="•"/>
            </a:pPr>
            <a:r>
              <a:rPr lang="en-US" sz="1200" dirty="0">
                <a:solidFill>
                  <a:srgbClr val="2B2C30"/>
                </a:solidFill>
                <a:cs typeface="Segoe UI"/>
              </a:rPr>
              <a:t>Smart bulbs can support increased awareness of energy consumption, and encourage energy saving as they can be controlled remotely.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137846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Implementing Renewable Energy Solutions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implementing renewable energy solutions?</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21311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Implementing Renewable Energy Solutions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Renewable energy solutions - such as installing solar panels or wind turbines - support clean energy generation.</a:t>
            </a:r>
          </a:p>
          <a:p>
            <a:pPr marL="457200" indent="-457200" latinLnBrk="0">
              <a:buChar char="•"/>
            </a:pPr>
            <a:r>
              <a:rPr lang="en-US" sz="1200" dirty="0">
                <a:solidFill>
                  <a:srgbClr val="2B2C30"/>
                </a:solidFill>
                <a:ea typeface="Public Sans"/>
                <a:cs typeface="Segoe UI"/>
              </a:rPr>
              <a:t>Reducing reliance on the grid and lower energy costs can save money. </a:t>
            </a:r>
          </a:p>
          <a:p>
            <a:pPr marL="457200" indent="-457200" latinLnBrk="0">
              <a:buChar char="•"/>
            </a:pPr>
            <a:r>
              <a:rPr lang="en-US" sz="1200" dirty="0">
                <a:solidFill>
                  <a:srgbClr val="2B2C30"/>
                </a:solidFill>
                <a:ea typeface="Public Sans"/>
                <a:cs typeface="Segoe UI"/>
              </a:rPr>
              <a:t>Renewable energy solutions can appeal to environmentally conscious tenants or potential purchasers, when you sell your home.</a:t>
            </a:r>
          </a:p>
          <a:p>
            <a:pPr marL="457200" indent="-457200" latinLnBrk="0">
              <a:buChar char="•"/>
            </a:pPr>
            <a:r>
              <a:rPr lang="en-US" sz="1200" dirty="0">
                <a:solidFill>
                  <a:srgbClr val="2B2C30"/>
                </a:solidFill>
                <a:ea typeface="Public Sans"/>
                <a:cs typeface="Segoe UI"/>
              </a:rPr>
              <a:t>There is relevant advice for all homeowners in </a:t>
            </a:r>
            <a:r>
              <a:rPr lang="en-US" sz="1200" dirty="0">
                <a:solidFill>
                  <a:srgbClr val="2B2C30"/>
                </a:solidFill>
                <a:ea typeface="Public Sans"/>
                <a:cs typeface="Segoe UI"/>
                <a:hlinkClick r:id="rId3"/>
              </a:rPr>
              <a:t>How landlords can create energy efficient properties</a:t>
            </a:r>
            <a:r>
              <a:rPr lang="en-US" sz="1200" dirty="0">
                <a:solidFill>
                  <a:srgbClr val="2B2C30"/>
                </a:solidFill>
                <a:ea typeface="Public Sans"/>
                <a:cs typeface="Segoe UI"/>
              </a:rPr>
              <a:t>.</a:t>
            </a:r>
          </a:p>
          <a:p>
            <a:endParaRPr lang="en-GB" dirty="0"/>
          </a:p>
          <a:p>
            <a:r>
              <a:rPr lang="en-GB" dirty="0"/>
              <a:t>https://www.renewableenergyhub.co.uk/blog/how-landlords-can-create-energy-efficient-properties </a:t>
            </a:r>
          </a:p>
          <a:p>
            <a:r>
              <a:rPr lang="en-GB" dirty="0"/>
              <a:t>https://</a:t>
            </a:r>
            <a:r>
              <a:rPr lang="en-GB" dirty="0" err="1"/>
              <a:t>energysavingtrust.org.uk</a:t>
            </a:r>
            <a:r>
              <a:rPr lang="en-GB" dirty="0"/>
              <a:t>/advice/solar-panels/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15748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suite of short courses: </a:t>
            </a:r>
            <a:r>
              <a:rPr lang="en-US" altLang="ko-KR" sz="1200" i="1" dirty="0">
                <a:solidFill>
                  <a:srgbClr val="373737"/>
                </a:solidFill>
                <a:ea typeface="맑은 고딕"/>
                <a:hlinkClick r:id="rId3"/>
              </a:rPr>
              <a:t>Digital Energy Essentials</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Every1’s information booklet </a:t>
            </a:r>
            <a:r>
              <a:rPr lang="en-US" altLang="ko-KR" sz="1200" i="1" dirty="0">
                <a:solidFill>
                  <a:srgbClr val="373737"/>
                </a:solidFill>
                <a:hlinkClick r:id="rId4"/>
              </a:rPr>
              <a:t>What is an energy community and why should I join?</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Energy Monitor’s article </a:t>
            </a:r>
            <a:r>
              <a:rPr lang="en-US" altLang="ko-KR" sz="1200" i="1" dirty="0">
                <a:solidFill>
                  <a:srgbClr val="373737"/>
                </a:solidFill>
                <a:hlinkClick r:id="rId5"/>
              </a:rPr>
              <a:t>Dispelling myths around renewable energy technologies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48033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Get involved in the digital energy transition: 10 easy steps for homeowners and landlords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Why invest in digital technolog</a:t>
            </a:r>
            <a:r>
              <a:rPr lang="en-US" dirty="0">
                <a:solidFill>
                  <a:schemeClr val="dk1"/>
                </a:solidFill>
                <a:ea typeface="Public Sans"/>
                <a:cs typeface="Public Sans"/>
                <a:sym typeface="Public Sans"/>
              </a:rPr>
              <a:t>ies?: </a:t>
            </a:r>
            <a:r>
              <a:rPr lang="en-GB" b="0" i="0" dirty="0" err="1">
                <a:solidFill>
                  <a:srgbClr val="242424"/>
                </a:solidFill>
                <a:effectLst/>
                <a:hlinkClick r:id="rId7"/>
              </a:rPr>
              <a:t>Vorarlberger</a:t>
            </a:r>
            <a:r>
              <a:rPr lang="en-GB" b="0" i="0" dirty="0">
                <a:solidFill>
                  <a:srgbClr val="242424"/>
                </a:solidFill>
                <a:effectLst/>
                <a:hlinkClick r:id="rId7"/>
              </a:rPr>
              <a:t> </a:t>
            </a:r>
            <a:r>
              <a:rPr lang="en-GB" b="0" i="0" dirty="0" err="1">
                <a:solidFill>
                  <a:srgbClr val="242424"/>
                </a:solidFill>
                <a:effectLst/>
                <a:hlinkClick r:id="rId7"/>
              </a:rPr>
              <a:t>Kraftwerke</a:t>
            </a:r>
            <a:r>
              <a:rPr lang="en-GB" b="0" i="0" dirty="0">
                <a:solidFill>
                  <a:srgbClr val="242424"/>
                </a:solidFill>
                <a:effectLst/>
                <a:hlinkClick r:id="rId7"/>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Understanding your own energy use: </a:t>
            </a:r>
            <a:r>
              <a:rPr lang="en-GB" dirty="0">
                <a:solidFill>
                  <a:srgbClr val="242424"/>
                </a:solidFill>
                <a:hlinkClick r:id="rId8"/>
              </a:rPr>
              <a:t>Daily net metering.png</a:t>
            </a:r>
            <a:r>
              <a:rPr lang="en-GB" dirty="0">
                <a:solidFill>
                  <a:srgbClr val="242424"/>
                </a:solidFill>
              </a:rPr>
              <a:t> by Delphi234 is licensed </a:t>
            </a:r>
            <a:r>
              <a:rPr lang="en-GB" dirty="0">
                <a:solidFill>
                  <a:srgbClr val="242424"/>
                </a:solidFill>
                <a:hlinkClick r:id="rId9"/>
              </a:rPr>
              <a:t>CC BY-SA 3.0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Becoming a Prosumer: </a:t>
            </a:r>
            <a:r>
              <a:rPr lang="en-GB" dirty="0">
                <a:solidFill>
                  <a:srgbClr val="242424"/>
                </a:solidFill>
                <a:hlinkClick r:id="rId10"/>
              </a:rPr>
              <a:t>Solar energy, Amersfoort</a:t>
            </a:r>
            <a:r>
              <a:rPr lang="en-GB" dirty="0">
                <a:solidFill>
                  <a:srgbClr val="242424"/>
                </a:solidFill>
              </a:rPr>
              <a:t> by Eneco Group is licensed </a:t>
            </a:r>
            <a:r>
              <a:rPr lang="en-GB" dirty="0">
                <a:solidFill>
                  <a:srgbClr val="242424"/>
                </a:solidFill>
                <a:hlinkClick r:id="rId11"/>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Working Together: Collective Energy Groups: </a:t>
            </a:r>
            <a:r>
              <a:rPr lang="en-GB" dirty="0">
                <a:solidFill>
                  <a:srgbClr val="242424"/>
                </a:solidFill>
                <a:hlinkClick r:id="rId12"/>
              </a:rPr>
              <a:t>Energy communities report.jpg</a:t>
            </a:r>
            <a:r>
              <a:rPr lang="en-GB" dirty="0">
                <a:solidFill>
                  <a:srgbClr val="242424"/>
                </a:solidFill>
              </a:rPr>
              <a:t> by Joint Research Centre (JRC) is licensed </a:t>
            </a:r>
            <a:r>
              <a:rPr lang="en-GB" dirty="0">
                <a:solidFill>
                  <a:srgbClr val="242424"/>
                </a:solidFill>
                <a:hlinkClick r:id="rId3"/>
              </a:rPr>
              <a:t>CC BY-SA 4.0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Supporting others to save energy: </a:t>
            </a:r>
            <a:r>
              <a:rPr lang="en-GB" sz="1200" dirty="0">
                <a:solidFill>
                  <a:srgbClr val="242424"/>
                </a:solidFill>
                <a:ea typeface="Public Sans"/>
                <a:cs typeface="Public Sans"/>
                <a:sym typeface="Public Sans"/>
                <a:hlinkClick r:id="rId13"/>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11"/>
              </a:rPr>
              <a:t>CC BY 2.0</a:t>
            </a:r>
            <a:r>
              <a:rPr lang="en-GB" dirty="0">
                <a:solidFill>
                  <a:srgbClr val="242424"/>
                </a:solidFill>
              </a:rPr>
              <a:t>. This image has been cropped.</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C076-5568-11C7-637A-4FC27F0AB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78696-0E21-77A1-9189-23747D4FCA8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BF1581-5471-3531-8D5E-1126FB2C687C}"/>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Energy Efficient Landscaping: </a:t>
            </a:r>
            <a:r>
              <a:rPr lang="en-GB" dirty="0">
                <a:solidFill>
                  <a:schemeClr val="dk1"/>
                </a:solidFill>
                <a:ea typeface="Public Sans"/>
                <a:cs typeface="Public Sans"/>
                <a:sym typeface="Public Sans"/>
                <a:hlinkClick r:id="rId3"/>
              </a:rPr>
              <a:t>Vertical Forest Residential Skyscrapers in Milan Italy</a:t>
            </a:r>
            <a:r>
              <a:rPr lang="en-GB" dirty="0">
                <a:solidFill>
                  <a:schemeClr val="dk1"/>
                </a:solidFill>
                <a:ea typeface="Public Sans"/>
                <a:cs typeface="Public Sans"/>
                <a:sym typeface="Public Sans"/>
              </a:rPr>
              <a:t> is by Sophie Otto on </a:t>
            </a:r>
            <a:r>
              <a:rPr lang="en-GB" dirty="0">
                <a:solidFill>
                  <a:schemeClr val="dk1"/>
                </a:solidFill>
                <a:ea typeface="Public Sans"/>
                <a:cs typeface="Public Sans"/>
                <a:sym typeface="Public Sans"/>
                <a:hlinkClick r:id="rId4"/>
              </a:rPr>
              <a:t>Pexels.com</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Regular maintenance and inspections: </a:t>
            </a:r>
            <a:r>
              <a:rPr lang="en-GB" dirty="0">
                <a:solidFill>
                  <a:schemeClr val="dk1"/>
                </a:solidFill>
                <a:ea typeface="Public Sans"/>
                <a:cs typeface="Public Sans"/>
                <a:sym typeface="Public Sans"/>
                <a:hlinkClick r:id="rId5"/>
              </a:rPr>
              <a:t>PASECO Air Condition</a:t>
            </a:r>
            <a:r>
              <a:rPr lang="en-GB" dirty="0">
                <a:solidFill>
                  <a:schemeClr val="dk1"/>
                </a:solidFill>
                <a:ea typeface="Public Sans"/>
                <a:cs typeface="Public Sans"/>
                <a:sym typeface="Public Sans"/>
              </a:rPr>
              <a:t> by HS You is licensed </a:t>
            </a:r>
            <a:r>
              <a:rPr lang="en-GB" noProof="0" dirty="0">
                <a:solidFill>
                  <a:schemeClr val="dk1"/>
                </a:solidFill>
                <a:ea typeface="Public Sans"/>
                <a:cs typeface="Public Sans"/>
                <a:sym typeface="Public Sans"/>
                <a:hlinkClick r:id="rId6"/>
              </a:rPr>
              <a:t>CC BY</a:t>
            </a:r>
            <a:r>
              <a:rPr lang="en-GB" dirty="0">
                <a:solidFill>
                  <a:schemeClr val="dk1"/>
                </a:solidFill>
                <a:ea typeface="Public Sans"/>
                <a:cs typeface="Public Sans"/>
                <a:sym typeface="Public Sans"/>
                <a:hlinkClick r:id="rId6"/>
              </a:rPr>
              <a:t>-ND 2.0</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Upgrade to energy efficient lighting: </a:t>
            </a:r>
            <a:r>
              <a:rPr lang="en-GB" noProof="0" dirty="0">
                <a:solidFill>
                  <a:schemeClr val="dk1"/>
                </a:solidFill>
                <a:ea typeface="Public Sans"/>
                <a:cs typeface="Public Sans"/>
                <a:sym typeface="Public Sans"/>
                <a:hlinkClick r:id="rId7"/>
              </a:rPr>
              <a:t>UMAX U-Smart </a:t>
            </a:r>
            <a:r>
              <a:rPr lang="en-GB" noProof="0" dirty="0" err="1">
                <a:solidFill>
                  <a:schemeClr val="dk1"/>
                </a:solidFill>
                <a:ea typeface="Public Sans"/>
                <a:cs typeface="Public Sans"/>
                <a:sym typeface="Public Sans"/>
                <a:hlinkClick r:id="rId7"/>
              </a:rPr>
              <a:t>Wifi</a:t>
            </a:r>
            <a:r>
              <a:rPr lang="en-GB" noProof="0" dirty="0">
                <a:solidFill>
                  <a:schemeClr val="dk1"/>
                </a:solidFill>
                <a:ea typeface="Public Sans"/>
                <a:cs typeface="Public Sans"/>
                <a:sym typeface="Public Sans"/>
                <a:hlinkClick r:id="rId7"/>
              </a:rPr>
              <a:t>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8"/>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Implementing renewable energy solutions: </a:t>
            </a:r>
            <a:r>
              <a:rPr lang="en-GB" dirty="0">
                <a:solidFill>
                  <a:schemeClr val="dk1"/>
                </a:solidFill>
                <a:ea typeface="Public Sans"/>
                <a:cs typeface="Public Sans"/>
                <a:sym typeface="Public Sans"/>
                <a:hlinkClick r:id="rId9"/>
              </a:rPr>
              <a:t>Clean energy at work for </a:t>
            </a:r>
            <a:r>
              <a:rPr lang="en-GB" dirty="0" err="1">
                <a:solidFill>
                  <a:schemeClr val="dk1"/>
                </a:solidFill>
                <a:ea typeface="Public Sans"/>
                <a:cs typeface="Public Sans"/>
                <a:sym typeface="Public Sans"/>
                <a:hlinkClick r:id="rId9"/>
              </a:rPr>
              <a:t>earthday</a:t>
            </a:r>
            <a:r>
              <a:rPr lang="en-GB" dirty="0">
                <a:solidFill>
                  <a:schemeClr val="dk1"/>
                </a:solidFill>
                <a:ea typeface="Public Sans"/>
                <a:cs typeface="Public Sans"/>
                <a:sym typeface="Public Sans"/>
                <a:hlinkClick r:id="rId9"/>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BY-SA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a:extLst>
              <a:ext uri="{FF2B5EF4-FFF2-40B4-BE49-F238E27FC236}">
                <a16:creationId xmlns:a16="http://schemas.microsoft.com/office/drawing/2014/main" id="{B40D3E98-DD98-53AF-BD13-DD97A5DDEBA3}"/>
              </a:ext>
            </a:extLst>
          </p:cNvPr>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412844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93430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step in turn. Alternatively, you can select a particular step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39535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easy steps for homeowners and landlords</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Why invest in digital energy technologies?</a:t>
            </a:r>
          </a:p>
          <a:p>
            <a:pPr marL="342900" indent="-342900" latinLnBrk="0">
              <a:buFont typeface="+mj-lt"/>
              <a:buAutoNum type="arabicPeriod"/>
            </a:pPr>
            <a:r>
              <a:rPr lang="en-GB" sz="1200" noProof="0" dirty="0">
                <a:ea typeface="Public Sans"/>
                <a:cs typeface="Public Sans"/>
                <a:sym typeface="Public Sans"/>
              </a:rPr>
              <a:t>Understanding your own energy use.</a:t>
            </a:r>
          </a:p>
          <a:p>
            <a:pPr marL="342900" indent="-342900" latinLnBrk="0">
              <a:buFont typeface="+mj-lt"/>
              <a:buAutoNum type="arabicPeriod"/>
            </a:pPr>
            <a:r>
              <a:rPr lang="en-GB" sz="1200" noProof="0" dirty="0">
                <a:ea typeface="Public Sans"/>
                <a:cs typeface="Public Sans"/>
                <a:sym typeface="Public Sans"/>
              </a:rPr>
              <a:t>Becoming a Prosumer.</a:t>
            </a:r>
          </a:p>
          <a:p>
            <a:pPr marL="342900" indent="-342900" latinLnBrk="0">
              <a:buFont typeface="+mj-lt"/>
              <a:buAutoNum type="arabicPeriod"/>
            </a:pPr>
            <a:r>
              <a:rPr lang="en-GB" sz="1200" noProof="0" dirty="0">
                <a:ea typeface="Public Sans"/>
                <a:cs typeface="Public Sans"/>
                <a:sym typeface="Public Sans"/>
              </a:rPr>
              <a:t>Working together: energy communities.</a:t>
            </a:r>
          </a:p>
          <a:p>
            <a:pPr marL="342900" indent="-342900" latinLnBrk="0">
              <a:buFont typeface="+mj-lt"/>
              <a:buAutoNum type="arabicPeriod"/>
            </a:pPr>
            <a:r>
              <a:rPr lang="en-GB" sz="1200" noProof="0" dirty="0">
                <a:ea typeface="Public Sans"/>
                <a:cs typeface="Public Sans"/>
                <a:sym typeface="Public Sans"/>
              </a:rPr>
              <a:t>Supporting others to save energy.</a:t>
            </a:r>
          </a:p>
          <a:p>
            <a:pPr marL="342900" indent="-342900" latinLnBrk="0">
              <a:buFont typeface="+mj-lt"/>
              <a:buAutoNum type="arabicPeriod"/>
            </a:pPr>
            <a:r>
              <a:rPr lang="en-GB" sz="1200" noProof="0" dirty="0">
                <a:ea typeface="Public Sans"/>
                <a:cs typeface="Public Sans"/>
                <a:sym typeface="Public Sans"/>
              </a:rPr>
              <a:t>Energy efficient landscaping.</a:t>
            </a:r>
          </a:p>
          <a:p>
            <a:pPr marL="342900" indent="-342900" latinLnBrk="0">
              <a:buFont typeface="+mj-lt"/>
              <a:buAutoNum type="arabicPeriod"/>
            </a:pPr>
            <a:r>
              <a:rPr lang="en-GB" sz="1200" noProof="0" dirty="0">
                <a:ea typeface="Public Sans"/>
                <a:cs typeface="Public Sans"/>
                <a:sym typeface="Public Sans"/>
              </a:rPr>
              <a:t>Regular maintenance and inspections.</a:t>
            </a:r>
          </a:p>
          <a:p>
            <a:pPr marL="342900" indent="-342900" latinLnBrk="0">
              <a:buFont typeface="+mj-lt"/>
              <a:buAutoNum type="arabicPeriod"/>
            </a:pPr>
            <a:r>
              <a:rPr lang="en-GB" sz="1200" noProof="0" dirty="0">
                <a:ea typeface="Public Sans"/>
                <a:cs typeface="Public Sans"/>
                <a:sym typeface="Public Sans"/>
              </a:rPr>
              <a:t>Upgrade to energy efficient lighting.</a:t>
            </a:r>
          </a:p>
          <a:p>
            <a:pPr marL="342900" indent="-342900" latinLnBrk="0">
              <a:buFont typeface="+mj-lt"/>
              <a:buAutoNum type="arabicPeriod"/>
            </a:pPr>
            <a:r>
              <a:rPr lang="en-GB" sz="1200" noProof="0" dirty="0">
                <a:ea typeface="Public Sans"/>
                <a:cs typeface="Public Sans"/>
                <a:sym typeface="Public Sans"/>
              </a:rPr>
              <a:t> Implementing renewable energy solutions.</a:t>
            </a: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4863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Why invest in digital energy technologies?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5"/>
                </a:solidFill>
              </a:rPr>
              <a:t>How can digital energy technologies help you optimise energy use and reduce costs?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08483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Why invest in digital energy technologies? </a:t>
            </a:r>
            <a:endParaRPr lang="en-US" sz="1050" kern="1200" dirty="0">
              <a:solidFill>
                <a:schemeClr val="bg1"/>
              </a:solidFill>
              <a:latin typeface="+mn-lt"/>
              <a:ea typeface="+mn-ea"/>
              <a:cs typeface="+mn-cs"/>
            </a:endParaRPr>
          </a:p>
          <a:p>
            <a:pPr marL="457200" indent="-457200" latinLnBrk="0">
              <a:buChar char="•"/>
            </a:pPr>
            <a:r>
              <a:rPr lang="en-GB" sz="1200" noProof="1">
                <a:solidFill>
                  <a:srgbClr val="2B2C30"/>
                </a:solidFill>
                <a:ea typeface="Public Sans"/>
                <a:cs typeface="Segoe UI"/>
              </a:rPr>
              <a:t>Digital energy technologies include smart meters, energy management systems and smart thermostats.</a:t>
            </a:r>
          </a:p>
          <a:p>
            <a:pPr marL="457200" indent="-457200" latinLnBrk="0">
              <a:buChar char="•"/>
            </a:pPr>
            <a:r>
              <a:rPr lang="en-GB" sz="1200" noProof="1">
                <a:solidFill>
                  <a:srgbClr val="2B2C30"/>
                </a:solidFill>
                <a:ea typeface="Public Sans"/>
                <a:cs typeface="Segoe UI"/>
              </a:rPr>
              <a:t>Digital energy technologies provide real-time data on energy consumption, which can be used to monitor and optimise energy use remotely, e.g. by using smartphone apps. </a:t>
            </a:r>
          </a:p>
          <a:p>
            <a:pPr marL="457200" indent="-457200" latinLnBrk="0">
              <a:buChar char="•"/>
            </a:pPr>
            <a:r>
              <a:rPr lang="en-GB" sz="1200" dirty="0">
                <a:solidFill>
                  <a:srgbClr val="2B2C30"/>
                </a:solidFill>
                <a:cs typeface="Segoe UI"/>
              </a:rPr>
              <a:t>There may be times of the day when you consume more energy. Digital energy technologies enable you to identify trends and opportunities to reduce usage.</a:t>
            </a:r>
          </a:p>
          <a:p>
            <a:pPr marL="457200" indent="-457200" latinLnBrk="0">
              <a:buChar char="•"/>
            </a:pPr>
            <a:r>
              <a:rPr lang="en-GB" sz="1200" noProof="1">
                <a:solidFill>
                  <a:srgbClr val="2B2C30"/>
                </a:solidFill>
                <a:ea typeface="Public Sans"/>
                <a:cs typeface="Segoe UI"/>
              </a:rPr>
              <a:t>If you are a landlord, these types of technologies can enhance tenant satisfaction by providing tools for tenants to better understand and manage their own energy use.</a:t>
            </a:r>
            <a:endParaRPr lang="en-GB" sz="1200" noProof="1">
              <a:solidFill>
                <a:srgbClr val="2B2C30"/>
              </a:solidFill>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5686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Understanding your own energy use</a:t>
            </a:r>
            <a:endParaRPr lang="en-US" sz="1050" kern="1200" dirty="0">
              <a:solidFill>
                <a:schemeClr val="bg1"/>
              </a:solidFill>
              <a:latin typeface="+mn-lt"/>
              <a:ea typeface="+mn-ea"/>
              <a:cs typeface="+mn-cs"/>
            </a:endParaRPr>
          </a:p>
          <a:p>
            <a:pPr algn="ctr" latinLnBrk="0"/>
            <a:r>
              <a:rPr lang="en-GB" sz="1200" i="1" dirty="0">
                <a:solidFill>
                  <a:schemeClr val="accent5"/>
                </a:solidFill>
              </a:rPr>
              <a:t>How can understanding your energy use help save energy and reduce electricity bills?</a:t>
            </a:r>
          </a:p>
          <a:p>
            <a:pPr algn="ctr" latinLnBrk="0"/>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55718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Understanding your own energy use</a:t>
            </a:r>
            <a:endParaRPr lang="en-US" sz="1050" kern="1200" dirty="0">
              <a:solidFill>
                <a:schemeClr val="bg1"/>
              </a:solidFill>
              <a:latin typeface="+mn-lt"/>
              <a:ea typeface="+mn-ea"/>
              <a:cs typeface="+mn-cs"/>
            </a:endParaRPr>
          </a:p>
          <a:p>
            <a:pPr marL="457200" indent="-457200" latinLnBrk="0">
              <a:buFontTx/>
              <a:buChar char="•"/>
            </a:pPr>
            <a:r>
              <a:rPr lang="en-GB" sz="2200" dirty="0">
                <a:solidFill>
                  <a:srgbClr val="2B2C30"/>
                </a:solidFill>
                <a:cs typeface="Segoe UI"/>
              </a:rPr>
              <a:t>A smart meter enables you - and your energy provider - to monitor and analyse your energy consumption patterns in real-time. </a:t>
            </a:r>
            <a:endParaRPr lang="en-GB" sz="2200" noProof="0" dirty="0">
              <a:solidFill>
                <a:srgbClr val="2B2C30"/>
              </a:solidFill>
              <a:ea typeface="Public Sans"/>
              <a:cs typeface="Segoe UI"/>
            </a:endParaRPr>
          </a:p>
          <a:p>
            <a:pPr marL="457200" indent="-457200" latinLnBrk="0">
              <a:buFontTx/>
              <a:buChar char="•"/>
            </a:pPr>
            <a:r>
              <a:rPr lang="en-GB" sz="2200" dirty="0">
                <a:solidFill>
                  <a:srgbClr val="2B2C30"/>
                </a:solidFill>
                <a:ea typeface="Public Sans"/>
                <a:cs typeface="Segoe UI"/>
              </a:rPr>
              <a:t>You can</a:t>
            </a:r>
            <a:r>
              <a:rPr lang="en-GB" sz="2200" noProof="0" dirty="0">
                <a:solidFill>
                  <a:srgbClr val="2B2C30"/>
                </a:solidFill>
                <a:ea typeface="Public Sans"/>
                <a:cs typeface="Segoe UI"/>
              </a:rPr>
              <a:t> review data to identify trends, peak usage times, and areas where energy </a:t>
            </a:r>
            <a:r>
              <a:rPr lang="en-GB" sz="2200" dirty="0">
                <a:solidFill>
                  <a:srgbClr val="2B2C30"/>
                </a:solidFill>
                <a:ea typeface="Public Sans"/>
                <a:cs typeface="Segoe UI"/>
              </a:rPr>
              <a:t>could be used more efficiently</a:t>
            </a:r>
            <a:r>
              <a:rPr lang="en-GB" sz="2200" noProof="0" dirty="0">
                <a:solidFill>
                  <a:srgbClr val="2B2C30"/>
                </a:solidFill>
                <a:ea typeface="Public Sans"/>
                <a:cs typeface="Segoe UI"/>
              </a:rPr>
              <a:t>. </a:t>
            </a:r>
          </a:p>
          <a:p>
            <a:pPr marL="457200" indent="-457200" latinLnBrk="0">
              <a:buFontTx/>
              <a:buChar char="•"/>
            </a:pPr>
            <a:r>
              <a:rPr lang="en-GB" sz="2200" dirty="0">
                <a:solidFill>
                  <a:srgbClr val="2B2C30"/>
                </a:solidFill>
                <a:ea typeface="Public Sans"/>
                <a:cs typeface="Segoe UI"/>
              </a:rPr>
              <a:t>You can u</a:t>
            </a:r>
            <a:r>
              <a:rPr lang="en-GB" sz="2200" noProof="0" dirty="0">
                <a:solidFill>
                  <a:srgbClr val="2B2C30"/>
                </a:solidFill>
                <a:ea typeface="Public Sans"/>
                <a:cs typeface="Segoe UI"/>
              </a:rPr>
              <a:t>se this information to implement energy-saving measures, without </a:t>
            </a:r>
            <a:r>
              <a:rPr lang="en-GB" sz="2200" dirty="0">
                <a:solidFill>
                  <a:srgbClr val="2B2C30"/>
                </a:solidFill>
                <a:cs typeface="Segoe UI"/>
              </a:rPr>
              <a:t>reducing convenience or comfort.</a:t>
            </a:r>
            <a:r>
              <a:rPr lang="en-GB" sz="2200" noProof="0" dirty="0">
                <a:solidFill>
                  <a:srgbClr val="2B2C30"/>
                </a:solidFill>
                <a:ea typeface="Public Sans"/>
                <a:cs typeface="Segoe UI"/>
              </a:rPr>
              <a:t> </a:t>
            </a:r>
            <a:r>
              <a:rPr lang="en-GB" sz="2200" dirty="0">
                <a:solidFill>
                  <a:srgbClr val="2B2C30"/>
                </a:solidFill>
                <a:cs typeface="Segoe UI"/>
              </a:rPr>
              <a:t>For example: </a:t>
            </a:r>
          </a:p>
          <a:p>
            <a:pPr marL="914400" lvl="1" indent="-457200" latinLnBrk="0">
              <a:buFontTx/>
              <a:buChar char="•"/>
            </a:pPr>
            <a:r>
              <a:rPr lang="en-GB" sz="2200" dirty="0">
                <a:solidFill>
                  <a:srgbClr val="2B2C30"/>
                </a:solidFill>
                <a:cs typeface="Segoe UI"/>
                <a:hlinkClick r:id="rId3"/>
              </a:rPr>
              <a:t>Unplugging devices when not in use - rather than leaving them on standby</a:t>
            </a:r>
            <a:r>
              <a:rPr lang="en-GB" sz="2200" dirty="0">
                <a:solidFill>
                  <a:srgbClr val="2B2C30"/>
                </a:solidFill>
                <a:cs typeface="Segoe UI"/>
              </a:rPr>
              <a:t> - reduces energy consumption. </a:t>
            </a:r>
          </a:p>
          <a:p>
            <a:pPr marL="914400" lvl="1" indent="-457200" latinLnBrk="0">
              <a:buFontTx/>
              <a:buChar char="•"/>
            </a:pPr>
            <a:r>
              <a:rPr lang="en-GB" sz="2200" dirty="0">
                <a:solidFill>
                  <a:srgbClr val="2B2C30"/>
                </a:solidFill>
                <a:cs typeface="Segoe UI"/>
                <a:hlinkClick r:id="rId4"/>
              </a:rPr>
              <a:t>Smart power strips</a:t>
            </a:r>
            <a:r>
              <a:rPr lang="en-GB" sz="2200" dirty="0">
                <a:solidFill>
                  <a:srgbClr val="2B2C30"/>
                </a:solidFill>
                <a:cs typeface="Segoe UI"/>
              </a:rPr>
              <a:t> can also help you manage multiple devices more efficiently. </a:t>
            </a:r>
            <a:endParaRPr lang="en-GB" sz="2200" noProof="0" dirty="0">
              <a:ea typeface="Public San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https://www.smartenergygb.org/smart-living/smart-energy-tips/switching-appliances-off-stand-by</a:t>
            </a:r>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a:t>
            </a:r>
            <a:r>
              <a:rPr lang="en-GB" dirty="0" err="1"/>
              <a:t>science.howstuffworks.com</a:t>
            </a:r>
            <a:r>
              <a:rPr lang="en-GB" dirty="0"/>
              <a:t>/environmental/green-tech/sustainable/smart-power-</a:t>
            </a:r>
            <a:r>
              <a:rPr lang="en-GB" dirty="0" err="1"/>
              <a:t>strip.htm</a:t>
            </a:r>
            <a:endParaRPr lang="en-GB"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99817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Becoming a Prosumer</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are the benefits of being a prosumer and investing in renewable energy systems?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631737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energysavingtrust.org.uk/advice/solar-panel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lasgowsciencecentre.org/our-blog/energy-saving-tips-for-kid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hyperlink" Target="https://www.bbc.co.uk/bitesize/articles/zxxg3j6#zsmjh4j"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bkvenergy.com/blog/sustainable-landscaping-idea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newableenergyhub.co.uk/blog/how-landlords-can-create-energy-efficient-propertie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ommons.wikimedia.org/wiki/File:Daily_net_metering.png" TargetMode="External"/><Relationship Id="rId13"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commons.wikimedia.org/w/index.php?curid=11993528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pexels.com/photo/paper-beside-macbook-669623/" TargetMode="External"/><Relationship Id="rId11" Type="http://schemas.openxmlformats.org/officeDocument/2006/relationships/hyperlink" Target="https://creativecommons.org/licenses/by/2.0/"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enecomedia/5600325194/" TargetMode="External"/><Relationship Id="rId4"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9" Type="http://schemas.openxmlformats.org/officeDocument/2006/relationships/hyperlink" Target="https://creativecommons.org/licenses/by-sa/3.0/deed.e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www.pexels.com/photo/vertical-forest-residential-skyscrapers-in-milan-italy-19579742/" TargetMode="External"/><Relationship Id="rId7" Type="http://schemas.openxmlformats.org/officeDocument/2006/relationships/hyperlink" Target="https://www.flickr.com/photos/jirka_matousek/5074964465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thebetterday4u/51174493609/in/photolist-2Hsku-d8MLGY-2g2Evun-2g2Ey3Y-2g2Ew9U-2kY7E4k-2kXZ9GG-2kY9cGj-V3w587-2kY4Lug-2dohZqx-7nGu5-2osSaWJ-29iEFg-fMVrz-2oiaDBr-2oMJ7Lb-5bG5rE-2kvmnH5-4TEpSW-fPFSBx-4Tbyib-FQo2Nu-3mnd3-2m14AXo-2iNznNK-4eY2Vj-2k3DLTG-2okiw8V-c4t8fE-2m6vnHC-2nCjkK1-GWnJks-2nfDJjQ-2jMsD4k-2aQvgoe-ePzjq-2qzRq1S-2qgAaJ8-2gssWMj-2mXd4wc-7FKzGD-29e47rR-9dtn7V-2mYRqic-8pMQHn-22J2TDQ-2hjf54F-2pUHkFe-2qzRq2J" TargetMode="External"/><Relationship Id="rId10" Type="http://schemas.openxmlformats.org/officeDocument/2006/relationships/hyperlink" Target="https://creativecommons.org/licenses/by-sa/2.0/" TargetMode="External"/><Relationship Id="rId4" Type="http://schemas.openxmlformats.org/officeDocument/2006/relationships/hyperlink" Target="https://www.pexels.com/license/" TargetMode="External"/><Relationship Id="rId9" Type="http://schemas.openxmlformats.org/officeDocument/2006/relationships/hyperlink" Target="https://www.flickr.com/photos/vizpix/454457265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science.howstuffworks.com/environmental/green-tech/sustainable/smart-power-strip.ht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A living room with shelving units, a television, a coffee table and several lamps. ">
            <a:extLst>
              <a:ext uri="{FF2B5EF4-FFF2-40B4-BE49-F238E27FC236}">
                <a16:creationId xmlns:a16="http://schemas.microsoft.com/office/drawing/2014/main" id="{FF547F62-1C5C-142D-81C4-0CDB05DF3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81" y="1875711"/>
            <a:ext cx="4501019" cy="3376626"/>
          </a:xfrm>
          <a:prstGeom prst="rect">
            <a:avLst/>
          </a:prstGeom>
        </p:spPr>
      </p:pic>
      <p:sp>
        <p:nvSpPr>
          <p:cNvPr id="2" name="Title 1">
            <a:extLst>
              <a:ext uri="{FF2B5EF4-FFF2-40B4-BE49-F238E27FC236}">
                <a16:creationId xmlns:a16="http://schemas.microsoft.com/office/drawing/2014/main" id="{FFC334A6-DBAB-A543-12EB-79F451596E4F}"/>
              </a:ext>
            </a:extLst>
          </p:cNvPr>
          <p:cNvSpPr>
            <a:spLocks noGrp="1"/>
          </p:cNvSpPr>
          <p:nvPr>
            <p:ph type="title" idx="4294967295"/>
          </p:nvPr>
        </p:nvSpPr>
        <p:spPr>
          <a:xfrm>
            <a:off x="576943" y="420576"/>
            <a:ext cx="6777446" cy="5470773"/>
          </a:xfrm>
          <a:prstGeom prst="rect">
            <a:avLst/>
          </a:prstGeom>
        </p:spPr>
        <p:txBody>
          <a:bodyPr/>
          <a:lstStyle/>
          <a:p>
            <a:pPr marL="0" marR="0" lvl="0" indent="0" algn="ctr" defTabSz="914400" rtl="0" eaLnBrk="1" fontAlgn="auto" latinLnBrk="1" hangingPunct="1">
              <a:lnSpc>
                <a:spcPct val="90000"/>
              </a:lnSpc>
              <a:spcBef>
                <a:spcPct val="0"/>
              </a:spcBef>
              <a:spcAft>
                <a:spcPts val="0"/>
              </a:spcAft>
              <a:buClrTx/>
              <a:buSzTx/>
              <a:buFontTx/>
              <a:buNone/>
              <a:tabLst/>
              <a:defRPr/>
            </a:pP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Get involved in the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Transition: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chemeClr val="tx1"/>
                </a:solidFill>
                <a:effectLst/>
              </a:rPr>
              <a:t>9 easy steps for </a:t>
            </a:r>
            <a:br>
              <a:rPr lang="en-US" sz="6000" kern="1200" dirty="0">
                <a:solidFill>
                  <a:schemeClr val="tx1"/>
                </a:solidFill>
                <a:effectLst/>
              </a:rPr>
            </a:br>
            <a:r>
              <a:rPr lang="en-US" sz="6000" kern="1200" dirty="0">
                <a:solidFill>
                  <a:schemeClr val="tx1"/>
                </a:solidFill>
                <a:effectLst/>
              </a:rPr>
              <a:t>homeowners </a:t>
            </a:r>
            <a:br>
              <a:rPr lang="en-US" sz="6000" kern="1200" dirty="0">
                <a:solidFill>
                  <a:schemeClr val="tx1"/>
                </a:solidFill>
                <a:effectLst/>
              </a:rPr>
            </a:br>
            <a:r>
              <a:rPr lang="en-US" sz="6000" kern="1200" dirty="0">
                <a:solidFill>
                  <a:schemeClr val="tx1"/>
                </a:solidFill>
                <a:effectLst/>
              </a:rPr>
              <a:t>and landlords </a:t>
            </a:r>
            <a:endParaRPr lang="en-GB" sz="6000" dirty="0">
              <a:effectLst/>
            </a:endParaRPr>
          </a:p>
          <a:p>
            <a:pPr rtl="0" eaLnBrk="1" latinLnBrk="1" hangingPunct="1"/>
            <a:endParaRPr lang="en-GB" sz="6000" dirty="0">
              <a:effectLst/>
            </a:endParaRPr>
          </a:p>
          <a:p>
            <a:endParaRPr lang="en-GB" sz="60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4491346" y="1946048"/>
            <a:ext cx="7700654" cy="5155257"/>
          </a:xfrm>
          <a:prstGeom prst="rect">
            <a:avLst/>
          </a:prstGeom>
          <a:noFill/>
        </p:spPr>
        <p:txBody>
          <a:bodyPr wrap="square" rtlCol="0">
            <a:spAutoFit/>
          </a:bodyPr>
          <a:lstStyle/>
          <a:p>
            <a:pPr marL="457200" indent="-457200" latinLnBrk="0">
              <a:buChar char="•"/>
            </a:pPr>
            <a:r>
              <a:rPr lang="en-US" sz="2350" dirty="0">
                <a:solidFill>
                  <a:srgbClr val="2B2C30"/>
                </a:solidFill>
                <a:ea typeface="Public Sans"/>
                <a:cs typeface="Segoe UI"/>
              </a:rPr>
              <a:t>A prosumer is someone who both produces and consumes energy. </a:t>
            </a:r>
          </a:p>
          <a:p>
            <a:pPr marL="457200" indent="-457200" latinLnBrk="0">
              <a:buChar char="•"/>
            </a:pPr>
            <a:r>
              <a:rPr lang="en-US" sz="2350" dirty="0">
                <a:solidFill>
                  <a:srgbClr val="2B2C30"/>
                </a:solidFill>
                <a:ea typeface="Public Sans"/>
                <a:cs typeface="Segoe UI"/>
              </a:rPr>
              <a:t>For example, if you invest in renewable energy systems - such as solar panels - you will generate your own electricity. This reduces reliance on the grid. You may also be able to sell excess energy back to utility companies.</a:t>
            </a:r>
          </a:p>
          <a:p>
            <a:pPr marL="457200" indent="-457200" latinLnBrk="0">
              <a:buChar char="•"/>
            </a:pPr>
            <a:r>
              <a:rPr lang="en-US" sz="2350" dirty="0">
                <a:solidFill>
                  <a:srgbClr val="2B2C30"/>
                </a:solidFill>
                <a:ea typeface="Public Sans"/>
                <a:cs typeface="Segoe UI"/>
              </a:rPr>
              <a:t>Installing solar panels may enhance your property’s value. </a:t>
            </a:r>
          </a:p>
          <a:p>
            <a:pPr marL="457200" indent="-457200" latinLnBrk="0">
              <a:buChar char="•"/>
            </a:pPr>
            <a:r>
              <a:rPr lang="en-US" sz="2350" dirty="0">
                <a:solidFill>
                  <a:srgbClr val="2B2C30"/>
                </a:solidFill>
                <a:ea typeface="Public Sans"/>
                <a:cs typeface="Segoe UI"/>
              </a:rPr>
              <a:t>If you are a landlord, installing solar panels may also appeal to environmentally conscious tenants.</a:t>
            </a:r>
          </a:p>
          <a:p>
            <a:pPr marL="457200" indent="-457200" latinLnBrk="0">
              <a:buFontTx/>
              <a:buChar char="•"/>
            </a:pPr>
            <a:r>
              <a:rPr lang="en-US" sz="2350" dirty="0">
                <a:solidFill>
                  <a:srgbClr val="2B2C30"/>
                </a:solidFill>
                <a:ea typeface="Public Sans"/>
                <a:cs typeface="Segoe UI"/>
              </a:rPr>
              <a:t>You can use the Energy Saving Trust’s </a:t>
            </a:r>
            <a:r>
              <a:rPr lang="en-US" sz="2350" dirty="0">
                <a:solidFill>
                  <a:srgbClr val="2B2C30"/>
                </a:solidFill>
                <a:ea typeface="Public Sans"/>
                <a:cs typeface="Segoe UI"/>
                <a:hlinkClick r:id="rId3"/>
              </a:rPr>
              <a:t>Solar panel calculator</a:t>
            </a:r>
            <a:r>
              <a:rPr lang="en-US" sz="2350" dirty="0">
                <a:solidFill>
                  <a:srgbClr val="2B2C30"/>
                </a:solidFill>
                <a:ea typeface="Public Sans"/>
                <a:cs typeface="Segoe UI"/>
              </a:rPr>
              <a:t> to explore whether solar panels could be right for you.</a:t>
            </a:r>
          </a:p>
          <a:p>
            <a:pPr latinLnBrk="0"/>
            <a:endParaRPr lang="en-US" sz="2350" dirty="0"/>
          </a:p>
          <a:p>
            <a:pPr marL="457200" indent="-457200" latinLnBrk="0">
              <a:buChar char="•"/>
            </a:pPr>
            <a:endParaRPr lang="en-US" sz="2350" dirty="0">
              <a:solidFill>
                <a:srgbClr val="2B2C30"/>
              </a:solidFill>
              <a:ea typeface="Public Sans"/>
              <a:cs typeface="Public Sans"/>
            </a:endParaRPr>
          </a:p>
        </p:txBody>
      </p:sp>
      <p:pic>
        <p:nvPicPr>
          <p:cNvPr id="7" name="Picture 6" descr="An aerial view of several streets where all buildings have solar panels on the roof and even areas between buildings where cars are parked have solar panels overhead.">
            <a:extLst>
              <a:ext uri="{FF2B5EF4-FFF2-40B4-BE49-F238E27FC236}">
                <a16:creationId xmlns:a16="http://schemas.microsoft.com/office/drawing/2014/main" id="{9DF7CFAA-ECA7-9A7A-CAA7-AB4249706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6691"/>
            <a:ext cx="4491346" cy="2982589"/>
          </a:xfrm>
          <a:prstGeom prst="rect">
            <a:avLst/>
          </a:prstGeom>
        </p:spPr>
      </p:pic>
      <p:sp>
        <p:nvSpPr>
          <p:cNvPr id="3" name="Title 2">
            <a:extLst>
              <a:ext uri="{FF2B5EF4-FFF2-40B4-BE49-F238E27FC236}">
                <a16:creationId xmlns:a16="http://schemas.microsoft.com/office/drawing/2014/main" id="{8A27C7BF-6E5E-B9AD-A627-48AFBB0BE61F}"/>
              </a:ext>
            </a:extLst>
          </p:cNvPr>
          <p:cNvSpPr>
            <a:spLocks noGrp="1"/>
          </p:cNvSpPr>
          <p:nvPr>
            <p:ph type="title" idx="4294967295"/>
          </p:nvPr>
        </p:nvSpPr>
        <p:spPr>
          <a:xfrm>
            <a:off x="511628" y="6204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Becoming a Prosumer</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1478071" y="2718148"/>
            <a:ext cx="9594937" cy="3046988"/>
          </a:xfrm>
          <a:prstGeom prst="rect">
            <a:avLst/>
          </a:prstGeom>
          <a:noFill/>
        </p:spPr>
        <p:txBody>
          <a:bodyPr wrap="square" rtlCol="0">
            <a:spAutoFit/>
          </a:bodyPr>
          <a:lstStyle/>
          <a:p>
            <a:pPr algn="ctr" latinLnBrk="0"/>
            <a:r>
              <a:rPr lang="en-US" sz="4800" i="1" dirty="0">
                <a:solidFill>
                  <a:schemeClr val="accent2"/>
                </a:solidFill>
              </a:rPr>
              <a:t>How can joining an energy community increase energy efficiency and cost savings?</a:t>
            </a:r>
          </a:p>
          <a:p>
            <a:pPr algn="ctr" latinLnBrk="0"/>
            <a:endParaRPr lang="en-US" sz="4800" i="1" dirty="0">
              <a:solidFill>
                <a:schemeClr val="accent2"/>
              </a:solidFill>
            </a:endParaRPr>
          </a:p>
        </p:txBody>
      </p:sp>
      <p:sp>
        <p:nvSpPr>
          <p:cNvPr id="2" name="Title 1">
            <a:extLst>
              <a:ext uri="{FF2B5EF4-FFF2-40B4-BE49-F238E27FC236}">
                <a16:creationId xmlns:a16="http://schemas.microsoft.com/office/drawing/2014/main" id="{D1D7624E-35BF-3B85-1628-D369F47D5779}"/>
              </a:ext>
            </a:extLst>
          </p:cNvPr>
          <p:cNvSpPr>
            <a:spLocks noGrp="1"/>
          </p:cNvSpPr>
          <p:nvPr>
            <p:ph type="title" idx="4294967295"/>
          </p:nvPr>
        </p:nvSpPr>
        <p:spPr>
          <a:xfrm>
            <a:off x="557408" y="678634"/>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Working together: Energy communities - Introduction</a:t>
            </a:r>
            <a:endParaRPr lang="en-GB" dirty="0">
              <a:effectLst/>
            </a:endParaRPr>
          </a:p>
          <a:p>
            <a:endParaRPr lang="en-GB" dirty="0"/>
          </a:p>
        </p:txBody>
      </p:sp>
    </p:spTree>
    <p:extLst>
      <p:ext uri="{BB962C8B-B14F-4D97-AF65-F5344CB8AC3E}">
        <p14:creationId xmlns:p14="http://schemas.microsoft.com/office/powerpoint/2010/main" val="368521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5443991" y="1964353"/>
            <a:ext cx="6504749" cy="4893647"/>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cs typeface="Segoe UI"/>
              </a:rPr>
              <a:t>Energy communities collectively invest in renewable energy projects, share resources, and support each other in reducing energy consumption. </a:t>
            </a:r>
          </a:p>
          <a:p>
            <a:pPr marL="342900" indent="-342900" latinLnBrk="0">
              <a:buFont typeface="Arial" panose="020B0604020202020204" pitchFamily="34" charset="0"/>
              <a:buChar char="•"/>
            </a:pPr>
            <a:r>
              <a:rPr lang="en-US" sz="2400" dirty="0">
                <a:solidFill>
                  <a:srgbClr val="2B2C30"/>
                </a:solidFill>
                <a:ea typeface="Public Sans"/>
                <a:cs typeface="Segoe UI"/>
                <a:hlinkClick r:id="rId3"/>
              </a:rPr>
              <a:t>There are thousands of energy communities across Europe</a:t>
            </a:r>
            <a:r>
              <a:rPr lang="en-US" sz="2400" dirty="0">
                <a:solidFill>
                  <a:srgbClr val="2B2C30"/>
                </a:solidFill>
                <a:ea typeface="Public Sans"/>
                <a:cs typeface="Segoe UI"/>
              </a:rPr>
              <a:t>.</a:t>
            </a:r>
          </a:p>
          <a:p>
            <a:pPr marL="342900" indent="-342900" latinLnBrk="0">
              <a:buFont typeface="Arial" panose="020B0604020202020204" pitchFamily="34" charset="0"/>
              <a:buChar char="•"/>
            </a:pPr>
            <a:r>
              <a:rPr lang="en-US" sz="2400" dirty="0">
                <a:solidFill>
                  <a:srgbClr val="2B2C30"/>
                </a:solidFill>
                <a:ea typeface="Public Sans"/>
                <a:cs typeface="Segoe UI"/>
              </a:rPr>
              <a:t>Join or form an energy community to collaborate with neighbors on energy-saving initiatives. </a:t>
            </a:r>
            <a:endParaRPr lang="en-US" sz="2400" dirty="0">
              <a:ea typeface="Public Sans"/>
            </a:endParaRPr>
          </a:p>
          <a:p>
            <a:pPr marL="342900" indent="-342900" latinLnBrk="0">
              <a:buFont typeface="Arial" panose="020B0604020202020204" pitchFamily="34" charset="0"/>
              <a:buChar char="•"/>
            </a:pPr>
            <a:r>
              <a:rPr lang="en-US" sz="2400" dirty="0">
                <a:solidFill>
                  <a:srgbClr val="2B2C30"/>
                </a:solidFill>
                <a:ea typeface="Public Sans"/>
                <a:cs typeface="Segoe UI"/>
              </a:rPr>
              <a:t>By working together, members can benefit from shared knowledge, bulk purchasing power, and collective bargaining for better energy rates.</a:t>
            </a:r>
            <a:r>
              <a:rPr lang="en-US" sz="2400" dirty="0">
                <a:solidFill>
                  <a:srgbClr val="2B2C30"/>
                </a:solidFill>
                <a:ea typeface="Public Sans"/>
                <a:cs typeface="Public Sans"/>
              </a:rPr>
              <a:t> </a:t>
            </a:r>
            <a:endParaRPr lang="en-US" sz="2400" dirty="0"/>
          </a:p>
          <a:p>
            <a:pPr marL="342900" indent="-342900" latinLnBrk="0">
              <a:buFont typeface="Arial" panose="020B0604020202020204" pitchFamily="34" charset="0"/>
              <a:buChar char="•"/>
            </a:pPr>
            <a:endParaRPr lang="en-GB" sz="2400" noProof="0" dirty="0"/>
          </a:p>
        </p:txBody>
      </p:sp>
      <p:pic>
        <p:nvPicPr>
          <p:cNvPr id="7" name="Picture 6" descr="A cartoon showing a group of adults and children holding a large green leaf and photovoltaic panels in front of a background of wind turbines.">
            <a:extLst>
              <a:ext uri="{FF2B5EF4-FFF2-40B4-BE49-F238E27FC236}">
                <a16:creationId xmlns:a16="http://schemas.microsoft.com/office/drawing/2014/main" id="{6C6D64EB-C785-0DF9-1A1E-7E4D92148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95" y="2962021"/>
            <a:ext cx="5197866" cy="2594565"/>
          </a:xfrm>
          <a:prstGeom prst="rect">
            <a:avLst/>
          </a:prstGeom>
        </p:spPr>
      </p:pic>
      <p:sp>
        <p:nvSpPr>
          <p:cNvPr id="2" name="Title 1">
            <a:extLst>
              <a:ext uri="{FF2B5EF4-FFF2-40B4-BE49-F238E27FC236}">
                <a16:creationId xmlns:a16="http://schemas.microsoft.com/office/drawing/2014/main" id="{D1DF6551-3F84-A61D-A32C-FB3218F8387F}"/>
              </a:ext>
            </a:extLst>
          </p:cNvPr>
          <p:cNvSpPr>
            <a:spLocks noGrp="1"/>
          </p:cNvSpPr>
          <p:nvPr>
            <p:ph type="title" idx="4294967295"/>
          </p:nvPr>
        </p:nvSpPr>
        <p:spPr>
          <a:xfrm>
            <a:off x="498565" y="638790"/>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Working together: Energy communities </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1465545" y="2693096"/>
            <a:ext cx="9594937" cy="1569660"/>
          </a:xfrm>
          <a:prstGeom prst="rect">
            <a:avLst/>
          </a:prstGeom>
          <a:noFill/>
        </p:spPr>
        <p:txBody>
          <a:bodyPr wrap="square" rtlCol="0">
            <a:spAutoFit/>
          </a:bodyPr>
          <a:lstStyle/>
          <a:p>
            <a:pPr algn="ctr" latinLnBrk="0"/>
            <a:r>
              <a:rPr lang="en-US" sz="4800" i="1" dirty="0">
                <a:solidFill>
                  <a:schemeClr val="accent2"/>
                </a:solidFill>
              </a:rPr>
              <a:t>How can you support others adopting energy-saving practices? </a:t>
            </a:r>
          </a:p>
        </p:txBody>
      </p:sp>
      <p:sp>
        <p:nvSpPr>
          <p:cNvPr id="2" name="Title 1">
            <a:extLst>
              <a:ext uri="{FF2B5EF4-FFF2-40B4-BE49-F238E27FC236}">
                <a16:creationId xmlns:a16="http://schemas.microsoft.com/office/drawing/2014/main" id="{3243C754-7477-97EF-D72C-660366773EFC}"/>
              </a:ext>
            </a:extLst>
          </p:cNvPr>
          <p:cNvSpPr>
            <a:spLocks noGrp="1"/>
          </p:cNvSpPr>
          <p:nvPr>
            <p:ph type="title" idx="4294967295"/>
          </p:nvPr>
        </p:nvSpPr>
        <p:spPr>
          <a:xfrm>
            <a:off x="544882" y="70476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Supporting others to save energy - Introduction</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4138535" y="2721519"/>
            <a:ext cx="7675982" cy="3785652"/>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Encourage people you live with or your tenants to understand how and when they are consuming energy. </a:t>
            </a:r>
          </a:p>
          <a:p>
            <a:pPr marL="457200" indent="-457200" latinLnBrk="0">
              <a:buChar char="•"/>
            </a:pPr>
            <a:r>
              <a:rPr lang="en-GB" sz="2400" noProof="0" dirty="0">
                <a:solidFill>
                  <a:srgbClr val="2B2C30"/>
                </a:solidFill>
                <a:ea typeface="Public Sans"/>
                <a:cs typeface="Segoe UI"/>
              </a:rPr>
              <a:t>You’re never too young to think about energy saving! Read some </a:t>
            </a:r>
            <a:r>
              <a:rPr lang="en-GB" sz="2400" noProof="0" dirty="0">
                <a:solidFill>
                  <a:srgbClr val="2B2C30"/>
                </a:solidFill>
                <a:ea typeface="Public Sans"/>
                <a:cs typeface="Segoe UI"/>
                <a:hlinkClick r:id="rId3"/>
              </a:rPr>
              <a:t>Energy Saving tips for kids</a:t>
            </a:r>
            <a:r>
              <a:rPr lang="en-GB" sz="2400" noProof="0" dirty="0">
                <a:solidFill>
                  <a:srgbClr val="2B2C30"/>
                </a:solidFill>
                <a:ea typeface="Public Sans"/>
                <a:cs typeface="Segoe UI"/>
              </a:rPr>
              <a:t> or check out this BBC Bitesize article on </a:t>
            </a:r>
            <a:r>
              <a:rPr lang="en-GB" sz="2400" noProof="0" dirty="0">
                <a:solidFill>
                  <a:srgbClr val="2B2C30"/>
                </a:solidFill>
                <a:ea typeface="Public Sans"/>
                <a:cs typeface="Segoe UI"/>
                <a:hlinkClick r:id="rId4"/>
              </a:rPr>
              <a:t>Saving Energy</a:t>
            </a:r>
            <a:r>
              <a:rPr lang="en-GB" sz="2400" noProof="0" dirty="0">
                <a:solidFill>
                  <a:srgbClr val="2B2C30"/>
                </a:solidFill>
                <a:ea typeface="Public Sans"/>
                <a:cs typeface="Segoe UI"/>
              </a:rPr>
              <a:t>.</a:t>
            </a:r>
          </a:p>
          <a:p>
            <a:pPr marL="457200" indent="-457200" latinLnBrk="0">
              <a:buChar char="•"/>
            </a:pPr>
            <a:r>
              <a:rPr lang="en-GB" sz="2400" noProof="0" dirty="0">
                <a:solidFill>
                  <a:srgbClr val="2B2C30"/>
                </a:solidFill>
                <a:ea typeface="Public Sans"/>
                <a:cs typeface="Segoe UI"/>
              </a:rPr>
              <a:t>If you’re a landlord, you could consider offering incentives to tenants who actively participate in energy-saving initiatives, such as reduced rent or utility bill credits. </a:t>
            </a:r>
            <a:endParaRPr lang="en-GB" sz="2400" noProof="0" dirty="0">
              <a:ea typeface="Public Sans"/>
            </a:endParaRPr>
          </a:p>
          <a:p>
            <a:pPr latinLnBrk="0"/>
            <a:endParaRPr lang="en-GB" sz="2400" noProof="0" dirty="0">
              <a:solidFill>
                <a:srgbClr val="2B2C30"/>
              </a:solidFill>
              <a:ea typeface="Public Sans"/>
              <a:cs typeface="Public Sans"/>
            </a:endParaRPr>
          </a:p>
        </p:txBody>
      </p:sp>
      <p:pic>
        <p:nvPicPr>
          <p:cNvPr id="9" name="Picture 8" descr="An electricity invoice on a table with a low-energy lightbulb.">
            <a:extLst>
              <a:ext uri="{FF2B5EF4-FFF2-40B4-BE49-F238E27FC236}">
                <a16:creationId xmlns:a16="http://schemas.microsoft.com/office/drawing/2014/main" id="{C9AA019A-3DA0-9B9E-8470-EDE6DEB81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76" y="2090230"/>
            <a:ext cx="3249588" cy="4559734"/>
          </a:xfrm>
          <a:prstGeom prst="rect">
            <a:avLst/>
          </a:prstGeom>
        </p:spPr>
      </p:pic>
      <p:sp>
        <p:nvSpPr>
          <p:cNvPr id="2" name="Title 1">
            <a:extLst>
              <a:ext uri="{FF2B5EF4-FFF2-40B4-BE49-F238E27FC236}">
                <a16:creationId xmlns:a16="http://schemas.microsoft.com/office/drawing/2014/main" id="{E23A4A22-610E-74D8-6B7C-A0E8F809E41A}"/>
              </a:ext>
            </a:extLst>
          </p:cNvPr>
          <p:cNvSpPr>
            <a:spLocks noGrp="1"/>
          </p:cNvSpPr>
          <p:nvPr>
            <p:ph type="title" idx="4294967295"/>
          </p:nvPr>
        </p:nvSpPr>
        <p:spPr>
          <a:xfrm>
            <a:off x="583376" y="76466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Supporting others to save energy</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1478071" y="2906038"/>
            <a:ext cx="9594937" cy="3046988"/>
          </a:xfrm>
          <a:prstGeom prst="rect">
            <a:avLst/>
          </a:prstGeom>
          <a:noFill/>
        </p:spPr>
        <p:txBody>
          <a:bodyPr wrap="square" rtlCol="0">
            <a:spAutoFit/>
          </a:bodyPr>
          <a:lstStyle/>
          <a:p>
            <a:pPr algn="ctr" latinLnBrk="0"/>
            <a:r>
              <a:rPr lang="en-US" sz="4800" i="1" dirty="0">
                <a:solidFill>
                  <a:schemeClr val="accent2"/>
                </a:solidFill>
              </a:rPr>
              <a:t>How can energy-efficient landscaping reduce energy costs and improve comfort?</a:t>
            </a:r>
          </a:p>
          <a:p>
            <a:pPr algn="ctr" latinLnBrk="0"/>
            <a:endParaRPr lang="en-US" sz="4800" i="1" dirty="0">
              <a:solidFill>
                <a:schemeClr val="accent2"/>
              </a:solidFill>
            </a:endParaRPr>
          </a:p>
        </p:txBody>
      </p:sp>
      <p:sp>
        <p:nvSpPr>
          <p:cNvPr id="2" name="Title 1">
            <a:extLst>
              <a:ext uri="{FF2B5EF4-FFF2-40B4-BE49-F238E27FC236}">
                <a16:creationId xmlns:a16="http://schemas.microsoft.com/office/drawing/2014/main" id="{DEA32CAC-892E-6ED1-89B2-C5EC92C8D715}"/>
              </a:ext>
            </a:extLst>
          </p:cNvPr>
          <p:cNvSpPr>
            <a:spLocks noGrp="1"/>
          </p:cNvSpPr>
          <p:nvPr>
            <p:ph type="title" idx="4294967295"/>
          </p:nvPr>
        </p:nvSpPr>
        <p:spPr>
          <a:xfrm>
            <a:off x="557408"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Energy Efficient Landscaping - Introduction</a:t>
            </a:r>
            <a:endParaRPr lang="en-GB" dirty="0">
              <a:effectLst/>
            </a:endParaRPr>
          </a:p>
          <a:p>
            <a:endParaRPr lang="en-GB" dirty="0"/>
          </a:p>
        </p:txBody>
      </p:sp>
    </p:spTree>
    <p:extLst>
      <p:ext uri="{BB962C8B-B14F-4D97-AF65-F5344CB8AC3E}">
        <p14:creationId xmlns:p14="http://schemas.microsoft.com/office/powerpoint/2010/main" val="147127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5739394" y="2032465"/>
            <a:ext cx="6075123" cy="4524315"/>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cs typeface="Segoe UI"/>
              </a:rPr>
              <a:t>How we landscape external spaces can reduce energy use whilst increasing comfort and biodiversity. </a:t>
            </a:r>
          </a:p>
          <a:p>
            <a:pPr marL="342900" indent="-342900" latinLnBrk="0">
              <a:buFont typeface="Arial" panose="020B0604020202020204" pitchFamily="34" charset="0"/>
              <a:buChar char="•"/>
            </a:pPr>
            <a:r>
              <a:rPr lang="en-US" sz="2400" dirty="0">
                <a:solidFill>
                  <a:srgbClr val="2B2C30"/>
                </a:solidFill>
                <a:ea typeface="Public Sans"/>
                <a:cs typeface="Segoe UI"/>
              </a:rPr>
              <a:t>For example: </a:t>
            </a:r>
          </a:p>
          <a:p>
            <a:pPr marL="800100" lvl="1" indent="-342900" latinLnBrk="0">
              <a:buFont typeface="Arial" panose="020B0604020202020204" pitchFamily="34" charset="0"/>
              <a:buChar char="•"/>
            </a:pPr>
            <a:r>
              <a:rPr lang="en-US" sz="2400" dirty="0">
                <a:solidFill>
                  <a:srgbClr val="2B2C30"/>
                </a:solidFill>
                <a:ea typeface="Public Sans"/>
                <a:cs typeface="Segoe UI"/>
              </a:rPr>
              <a:t>Planting trees can help cool buildings </a:t>
            </a:r>
          </a:p>
          <a:p>
            <a:pPr marL="800100" lvl="1" indent="-342900" latinLnBrk="0">
              <a:buFont typeface="Arial" panose="020B0604020202020204" pitchFamily="34" charset="0"/>
              <a:buChar char="•"/>
            </a:pPr>
            <a:r>
              <a:rPr lang="en-US" sz="2400" dirty="0">
                <a:solidFill>
                  <a:srgbClr val="2B2C30"/>
                </a:solidFill>
                <a:ea typeface="Public Sans"/>
                <a:cs typeface="Segoe UI"/>
              </a:rPr>
              <a:t>Using drought-resistant plants can reduce water consumption</a:t>
            </a:r>
          </a:p>
          <a:p>
            <a:pPr marL="342900" indent="-342900" latinLnBrk="0">
              <a:buFont typeface="Arial" panose="020B0604020202020204" pitchFamily="34" charset="0"/>
              <a:buChar char="•"/>
            </a:pPr>
            <a:r>
              <a:rPr lang="en-US" sz="2400" dirty="0">
                <a:solidFill>
                  <a:srgbClr val="2B2C30"/>
                </a:solidFill>
                <a:ea typeface="Public Sans"/>
                <a:cs typeface="Segoe UI"/>
              </a:rPr>
              <a:t>Landscaping can also be used to improve insulation and reduce the need for heating and cooling. </a:t>
            </a:r>
          </a:p>
          <a:p>
            <a:pPr marL="342900" indent="-342900" latinLnBrk="0">
              <a:buFont typeface="Arial" panose="020B0604020202020204" pitchFamily="34" charset="0"/>
              <a:buChar char="•"/>
            </a:pPr>
            <a:r>
              <a:rPr lang="en-US" sz="2400" dirty="0">
                <a:solidFill>
                  <a:srgbClr val="2B2C30"/>
                </a:solidFill>
                <a:ea typeface="Public Sans"/>
                <a:cs typeface="Segoe UI"/>
                <a:hlinkClick r:id="rId3"/>
              </a:rPr>
              <a:t>Find out more about energy efficiency landscaping</a:t>
            </a:r>
            <a:r>
              <a:rPr lang="en-US" sz="2400" dirty="0">
                <a:solidFill>
                  <a:srgbClr val="2B2C30"/>
                </a:solidFill>
                <a:ea typeface="Public Sans"/>
                <a:cs typeface="Segoe UI"/>
              </a:rPr>
              <a:t>. </a:t>
            </a:r>
            <a:endParaRPr lang="en-US" sz="2400" dirty="0">
              <a:solidFill>
                <a:srgbClr val="2B2C30"/>
              </a:solidFill>
              <a:cs typeface="Segoe UI"/>
            </a:endParaRPr>
          </a:p>
        </p:txBody>
      </p:sp>
      <p:pic>
        <p:nvPicPr>
          <p:cNvPr id="7" name="Picture 6" descr="Two high-rise buildings with many large plants situated on balconies at every level. ">
            <a:extLst>
              <a:ext uri="{FF2B5EF4-FFF2-40B4-BE49-F238E27FC236}">
                <a16:creationId xmlns:a16="http://schemas.microsoft.com/office/drawing/2014/main" id="{E3B16652-390B-8B26-E7A3-42D71352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70" y="2292039"/>
            <a:ext cx="5259230" cy="3944423"/>
          </a:xfrm>
          <a:prstGeom prst="rect">
            <a:avLst/>
          </a:prstGeom>
        </p:spPr>
      </p:pic>
      <p:sp>
        <p:nvSpPr>
          <p:cNvPr id="2" name="Title 1">
            <a:extLst>
              <a:ext uri="{FF2B5EF4-FFF2-40B4-BE49-F238E27FC236}">
                <a16:creationId xmlns:a16="http://schemas.microsoft.com/office/drawing/2014/main" id="{D814CFAE-2A20-93D4-EA4F-0AC98D5534E3}"/>
              </a:ext>
            </a:extLst>
          </p:cNvPr>
          <p:cNvSpPr>
            <a:spLocks noGrp="1"/>
          </p:cNvSpPr>
          <p:nvPr>
            <p:ph type="title" idx="4294967295"/>
          </p:nvPr>
        </p:nvSpPr>
        <p:spPr>
          <a:xfrm>
            <a:off x="481594" y="70690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Energy Efficient Landscaping </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C88A-4827-E78F-6E46-7015F147CC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AB2072-28EA-1A3F-E8BA-84B26C31EC0A}"/>
              </a:ext>
            </a:extLst>
          </p:cNvPr>
          <p:cNvSpPr txBox="1"/>
          <p:nvPr/>
        </p:nvSpPr>
        <p:spPr>
          <a:xfrm>
            <a:off x="1478071" y="2906038"/>
            <a:ext cx="9594937" cy="3046988"/>
          </a:xfrm>
          <a:prstGeom prst="rect">
            <a:avLst/>
          </a:prstGeom>
          <a:noFill/>
        </p:spPr>
        <p:txBody>
          <a:bodyPr wrap="square" rtlCol="0">
            <a:spAutoFit/>
          </a:bodyPr>
          <a:lstStyle/>
          <a:p>
            <a:pPr algn="ctr" latinLnBrk="0"/>
            <a:r>
              <a:rPr lang="en-US" sz="4800" i="1" dirty="0">
                <a:solidFill>
                  <a:schemeClr val="accent2"/>
                </a:solidFill>
              </a:rPr>
              <a:t>Why is regular maintenance and inspection important for energy efficiency?</a:t>
            </a:r>
          </a:p>
          <a:p>
            <a:pPr algn="ctr" latinLnBrk="0"/>
            <a:endParaRPr lang="en-US" sz="4800" i="1" dirty="0">
              <a:solidFill>
                <a:schemeClr val="accent2"/>
              </a:solidFill>
            </a:endParaRPr>
          </a:p>
        </p:txBody>
      </p:sp>
      <p:sp>
        <p:nvSpPr>
          <p:cNvPr id="3" name="Title 2">
            <a:extLst>
              <a:ext uri="{FF2B5EF4-FFF2-40B4-BE49-F238E27FC236}">
                <a16:creationId xmlns:a16="http://schemas.microsoft.com/office/drawing/2014/main" id="{4533B342-4CF9-03A9-AC2E-86118EF6A560}"/>
              </a:ext>
            </a:extLst>
          </p:cNvPr>
          <p:cNvSpPr>
            <a:spLocks noGrp="1"/>
          </p:cNvSpPr>
          <p:nvPr>
            <p:ph type="title" idx="4294967295"/>
          </p:nvPr>
        </p:nvSpPr>
        <p:spPr>
          <a:xfrm>
            <a:off x="557408"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Regular maintenance and inspections - Introduction</a:t>
            </a:r>
            <a:endParaRPr lang="en-GB" dirty="0">
              <a:effectLst/>
            </a:endParaRPr>
          </a:p>
          <a:p>
            <a:endParaRPr lang="en-GB" dirty="0"/>
          </a:p>
        </p:txBody>
      </p:sp>
    </p:spTree>
    <p:extLst>
      <p:ext uri="{BB962C8B-B14F-4D97-AF65-F5344CB8AC3E}">
        <p14:creationId xmlns:p14="http://schemas.microsoft.com/office/powerpoint/2010/main" val="110717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DC49-6DA9-659C-DAE8-BA0B96A6BC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FF838B-BFE6-EDA6-76BC-6105074602D6}"/>
              </a:ext>
            </a:extLst>
          </p:cNvPr>
          <p:cNvSpPr txBox="1"/>
          <p:nvPr/>
        </p:nvSpPr>
        <p:spPr>
          <a:xfrm>
            <a:off x="4896067" y="2101736"/>
            <a:ext cx="6726476" cy="4154984"/>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Maintaining your home or property is important. </a:t>
            </a:r>
          </a:p>
          <a:p>
            <a:pPr marL="457200" indent="-457200" latinLnBrk="0">
              <a:buChar char="•"/>
            </a:pPr>
            <a:r>
              <a:rPr lang="en-US" sz="2400" dirty="0">
                <a:solidFill>
                  <a:srgbClr val="2B2C30"/>
                </a:solidFill>
                <a:ea typeface="Public Sans"/>
                <a:cs typeface="Segoe UI"/>
              </a:rPr>
              <a:t>You should consider regular maintenance and inspections of Heating, Ventilation and Air Conditioning (AVAC) systems, insulation, and windows to ensure they are functioning efficiently. </a:t>
            </a:r>
          </a:p>
          <a:p>
            <a:pPr marL="457200" indent="-457200" latinLnBrk="0">
              <a:buChar char="•"/>
            </a:pPr>
            <a:r>
              <a:rPr lang="en-US" sz="2400" dirty="0">
                <a:solidFill>
                  <a:srgbClr val="2B2C30"/>
                </a:solidFill>
                <a:ea typeface="Public Sans"/>
                <a:cs typeface="Segoe UI"/>
              </a:rPr>
              <a:t>Address any issues promptly to prevent energy waste and maintain optimal performance of your home.</a:t>
            </a:r>
          </a:p>
          <a:p>
            <a:pPr marL="457200" indent="-457200" latinLnBrk="0">
              <a:buChar char="•"/>
            </a:pPr>
            <a:r>
              <a:rPr lang="en-US" sz="2400" dirty="0">
                <a:solidFill>
                  <a:srgbClr val="2B2C30"/>
                </a:solidFill>
                <a:cs typeface="Segoe UI"/>
              </a:rPr>
              <a:t>Prioritise energy efficiency when considering home upgrades, new systems and appliances. </a:t>
            </a:r>
          </a:p>
        </p:txBody>
      </p:sp>
      <p:pic>
        <p:nvPicPr>
          <p:cNvPr id="5" name="Picture 4">
            <a:extLst>
              <a:ext uri="{FF2B5EF4-FFF2-40B4-BE49-F238E27FC236}">
                <a16:creationId xmlns:a16="http://schemas.microsoft.com/office/drawing/2014/main" id="{6C0B4A65-77A0-DCC1-6CFA-F83F1857B9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1" y="2101736"/>
            <a:ext cx="4136809" cy="4603315"/>
          </a:xfrm>
          <a:prstGeom prst="rect">
            <a:avLst/>
          </a:prstGeom>
        </p:spPr>
      </p:pic>
      <p:sp>
        <p:nvSpPr>
          <p:cNvPr id="2" name="Title 1">
            <a:extLst>
              <a:ext uri="{FF2B5EF4-FFF2-40B4-BE49-F238E27FC236}">
                <a16:creationId xmlns:a16="http://schemas.microsoft.com/office/drawing/2014/main" id="{5EF15D84-A160-9D70-14B1-05EB1E8BD90B}"/>
              </a:ext>
            </a:extLst>
          </p:cNvPr>
          <p:cNvSpPr>
            <a:spLocks noGrp="1"/>
          </p:cNvSpPr>
          <p:nvPr>
            <p:ph type="title" idx="4294967295"/>
          </p:nvPr>
        </p:nvSpPr>
        <p:spPr>
          <a:xfrm>
            <a:off x="569457" y="77617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Regular maintenance and inspections</a:t>
            </a:r>
            <a:endParaRPr lang="en-GB" dirty="0">
              <a:effectLst/>
            </a:endParaRPr>
          </a:p>
          <a:p>
            <a:endParaRPr lang="en-GB" dirty="0"/>
          </a:p>
        </p:txBody>
      </p:sp>
    </p:spTree>
    <p:extLst>
      <p:ext uri="{BB962C8B-B14F-4D97-AF65-F5344CB8AC3E}">
        <p14:creationId xmlns:p14="http://schemas.microsoft.com/office/powerpoint/2010/main" val="18338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D807-DAB9-1AB0-3541-504CB006F4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EE6772-2864-A659-EF4C-1D84F481CA30}"/>
              </a:ext>
            </a:extLst>
          </p:cNvPr>
          <p:cNvSpPr txBox="1"/>
          <p:nvPr/>
        </p:nvSpPr>
        <p:spPr>
          <a:xfrm>
            <a:off x="563671" y="2906038"/>
            <a:ext cx="11085534" cy="2308324"/>
          </a:xfrm>
          <a:prstGeom prst="rect">
            <a:avLst/>
          </a:prstGeom>
          <a:noFill/>
        </p:spPr>
        <p:txBody>
          <a:bodyPr wrap="square" rtlCol="0">
            <a:spAutoFit/>
          </a:bodyPr>
          <a:lstStyle/>
          <a:p>
            <a:pPr algn="ctr" latinLnBrk="0"/>
            <a:r>
              <a:rPr lang="en-US" sz="4800" i="1" dirty="0">
                <a:solidFill>
                  <a:schemeClr val="accent2"/>
                </a:solidFill>
              </a:rPr>
              <a:t>What are the benefits of upgrading to smart and energy efficient lighting? </a:t>
            </a:r>
          </a:p>
          <a:p>
            <a:pPr algn="ctr" latinLnBrk="0"/>
            <a:endParaRPr lang="en-US" sz="4800" i="1" dirty="0">
              <a:solidFill>
                <a:schemeClr val="accent2"/>
              </a:solidFill>
            </a:endParaRPr>
          </a:p>
        </p:txBody>
      </p:sp>
      <p:sp>
        <p:nvSpPr>
          <p:cNvPr id="3" name="Title 2">
            <a:extLst>
              <a:ext uri="{FF2B5EF4-FFF2-40B4-BE49-F238E27FC236}">
                <a16:creationId xmlns:a16="http://schemas.microsoft.com/office/drawing/2014/main" id="{44968650-E49A-EC62-296F-09C4430C51A9}"/>
              </a:ext>
            </a:extLst>
          </p:cNvPr>
          <p:cNvSpPr>
            <a:spLocks noGrp="1"/>
          </p:cNvSpPr>
          <p:nvPr>
            <p:ph type="title" idx="4294967295"/>
          </p:nvPr>
        </p:nvSpPr>
        <p:spPr>
          <a:xfrm>
            <a:off x="563671"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Upgrade to Energy Efficient Lighting - Introduction</a:t>
            </a:r>
            <a:endParaRPr lang="en-GB" dirty="0">
              <a:effectLst/>
            </a:endParaRPr>
          </a:p>
          <a:p>
            <a:endParaRPr lang="en-GB" dirty="0"/>
          </a:p>
        </p:txBody>
      </p:sp>
    </p:spTree>
    <p:extLst>
      <p:ext uri="{BB962C8B-B14F-4D97-AF65-F5344CB8AC3E}">
        <p14:creationId xmlns:p14="http://schemas.microsoft.com/office/powerpoint/2010/main" val="1732057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306868" y="333137"/>
            <a:ext cx="7678453" cy="6617196"/>
          </a:xfrm>
          <a:prstGeom prst="rect">
            <a:avLst/>
          </a:prstGeom>
          <a:noFill/>
        </p:spPr>
        <p:txBody>
          <a:bodyPr wrap="square" rtlCol="0">
            <a:spAutoFit/>
          </a:bodyPr>
          <a:lstStyle/>
          <a:p>
            <a:pPr latinLnBrk="0"/>
            <a:r>
              <a:rPr lang="en-GB" sz="2400" dirty="0"/>
              <a:t>When you own your own home, or rent your property to tenants, you might wonder how – and why – you should get involved in the digital energy transition. </a:t>
            </a:r>
          </a:p>
          <a:p>
            <a:pPr latinLnBrk="0"/>
            <a:endParaRPr lang="en-GB" sz="800" dirty="0"/>
          </a:p>
          <a:p>
            <a:pPr latinLnBrk="0"/>
            <a:r>
              <a:rPr lang="en-GB" sz="2400" dirty="0"/>
              <a:t>The digital energy transition enables you, and your tenants, to better understand your energy consumption. Through this understanding we can make informed decisions about how to save energy, without inconvenience or sacrificing comfort. Investing in your property can mean big longer-term savings too! </a:t>
            </a:r>
          </a:p>
          <a:p>
            <a:pPr latinLnBrk="0"/>
            <a:endParaRPr lang="en-GB" sz="800" dirty="0"/>
          </a:p>
          <a:p>
            <a:pPr latinLnBrk="0"/>
            <a:r>
              <a:rPr lang="en-GB" sz="2400" dirty="0"/>
              <a:t>In this short presentation we'll explore: </a:t>
            </a:r>
          </a:p>
          <a:p>
            <a:pPr marL="457200" indent="-457200" latinLnBrk="0">
              <a:buChar char="•"/>
            </a:pPr>
            <a:r>
              <a:rPr lang="en-GB" sz="2400" dirty="0"/>
              <a:t>Why you should invest in digital energy technologies. </a:t>
            </a:r>
          </a:p>
          <a:p>
            <a:pPr marL="457200" indent="-457200" latinLnBrk="0">
              <a:buChar char="•"/>
            </a:pPr>
            <a:r>
              <a:rPr lang="en-GB" sz="2400" dirty="0"/>
              <a:t>Opportunities and benefits of investing in your property. </a:t>
            </a:r>
          </a:p>
          <a:p>
            <a:pPr marL="457200" indent="-457200" latinLnBrk="0">
              <a:buChar char="•"/>
            </a:pPr>
            <a:r>
              <a:rPr lang="en-GB" sz="2400" dirty="0"/>
              <a:t>Easy steps that you can take to understand and reduce your energy consumption and potentially save money.</a:t>
            </a:r>
          </a:p>
          <a:p>
            <a:pPr marL="457200" indent="-457200" latinLnBrk="0">
              <a:buChar char="•"/>
            </a:pPr>
            <a:r>
              <a:rPr lang="en-GB" sz="2400" dirty="0"/>
              <a:t>If you are renting your property, how you can support your tenants to save energy. </a:t>
            </a:r>
          </a:p>
          <a:p>
            <a:pPr latinLnBrk="0"/>
            <a:endParaRPr lang="en-GB" sz="2400" dirty="0"/>
          </a:p>
        </p:txBody>
      </p:sp>
      <p:pic>
        <p:nvPicPr>
          <p:cNvPr id="3" name="Google Shape;97;p2" descr="A laptop and a paper with graphs on a table">
            <a:extLst>
              <a:ext uri="{FF2B5EF4-FFF2-40B4-BE49-F238E27FC236}">
                <a16:creationId xmlns:a16="http://schemas.microsoft.com/office/drawing/2014/main" id="{E0824120-B2DC-DB41-8E97-86CAA2E28F52}"/>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4" name="Title 3">
            <a:extLst>
              <a:ext uri="{FF2B5EF4-FFF2-40B4-BE49-F238E27FC236}">
                <a16:creationId xmlns:a16="http://schemas.microsoft.com/office/drawing/2014/main" id="{91361D24-B993-F460-A104-4A972DC81205}"/>
              </a:ext>
            </a:extLst>
          </p:cNvPr>
          <p:cNvSpPr>
            <a:spLocks noGrp="1"/>
          </p:cNvSpPr>
          <p:nvPr>
            <p:ph type="title" idx="4294967295"/>
          </p:nvPr>
        </p:nvSpPr>
        <p:spPr>
          <a:xfrm>
            <a:off x="838200" y="365125"/>
            <a:ext cx="10515600" cy="1325563"/>
          </a:xfrm>
          <a:prstGeom prst="rect">
            <a:avLst/>
          </a:prstGeom>
        </p:spPr>
        <p:txBody>
          <a:bodyPr/>
          <a:lstStyle/>
          <a:p>
            <a:r>
              <a:rPr lang="en-GB" sz="2800" b="1" dirty="0">
                <a:solidFill>
                  <a:schemeClr val="bg1"/>
                </a:solidFill>
              </a:rPr>
              <a:t>Introduction</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2EE8-091B-0FE0-B4BE-A7D17AA556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C55726-5E4A-A0F6-F79D-6164468DD29C}"/>
              </a:ext>
            </a:extLst>
          </p:cNvPr>
          <p:cNvSpPr txBox="1"/>
          <p:nvPr/>
        </p:nvSpPr>
        <p:spPr>
          <a:xfrm>
            <a:off x="5917232" y="2434812"/>
            <a:ext cx="5897285" cy="4154984"/>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Light-Emitting Diode (LED) bulbs use significantly less energy and have a longer lifespan, thus reducing maintenance costs and energy consumption.</a:t>
            </a:r>
          </a:p>
          <a:p>
            <a:pPr marL="457200" indent="-457200" latinLnBrk="0">
              <a:buFontTx/>
              <a:buChar char="•"/>
            </a:pPr>
            <a:r>
              <a:rPr lang="en-US" sz="2400" dirty="0">
                <a:solidFill>
                  <a:srgbClr val="2B2C30"/>
                </a:solidFill>
                <a:ea typeface="Public Sans"/>
                <a:cs typeface="Segoe UI"/>
              </a:rPr>
              <a:t>Consider replacing traditional incandescent bulbs with smart and energy-efficient LED lighting. </a:t>
            </a:r>
          </a:p>
          <a:p>
            <a:pPr marL="457200" indent="-457200" latinLnBrk="0">
              <a:buChar char="•"/>
            </a:pPr>
            <a:r>
              <a:rPr lang="en-US" sz="2400" dirty="0">
                <a:solidFill>
                  <a:srgbClr val="2B2C30"/>
                </a:solidFill>
                <a:cs typeface="Segoe UI"/>
              </a:rPr>
              <a:t>Smart bulbs can support increased awareness of energy consumption, and encourage energy saving as they can be controlled remotely.  </a:t>
            </a:r>
          </a:p>
        </p:txBody>
      </p:sp>
      <p:pic>
        <p:nvPicPr>
          <p:cNvPr id="5" name="Picture 4" descr="A stack of boxed energy-efficient lightbulbs.">
            <a:extLst>
              <a:ext uri="{FF2B5EF4-FFF2-40B4-BE49-F238E27FC236}">
                <a16:creationId xmlns:a16="http://schemas.microsoft.com/office/drawing/2014/main" id="{F39CB6B6-9BB0-0902-DE11-18FF7F51B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434812"/>
            <a:ext cx="5252581" cy="3939436"/>
          </a:xfrm>
          <a:prstGeom prst="rect">
            <a:avLst/>
          </a:prstGeom>
        </p:spPr>
      </p:pic>
      <p:sp>
        <p:nvSpPr>
          <p:cNvPr id="2" name="Title 1">
            <a:extLst>
              <a:ext uri="{FF2B5EF4-FFF2-40B4-BE49-F238E27FC236}">
                <a16:creationId xmlns:a16="http://schemas.microsoft.com/office/drawing/2014/main" id="{E9AB35A1-50A2-9344-4C19-FE53E688B229}"/>
              </a:ext>
            </a:extLst>
          </p:cNvPr>
          <p:cNvSpPr>
            <a:spLocks noGrp="1"/>
          </p:cNvSpPr>
          <p:nvPr>
            <p:ph type="title" idx="4294967295"/>
          </p:nvPr>
        </p:nvSpPr>
        <p:spPr>
          <a:xfrm>
            <a:off x="485503" y="70475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Upgrade to Energy Efficient Lighting </a:t>
            </a:r>
            <a:endParaRPr lang="en-GB" dirty="0">
              <a:effectLst/>
            </a:endParaRPr>
          </a:p>
          <a:p>
            <a:endParaRPr lang="en-GB" dirty="0"/>
          </a:p>
        </p:txBody>
      </p:sp>
    </p:spTree>
    <p:extLst>
      <p:ext uri="{BB962C8B-B14F-4D97-AF65-F5344CB8AC3E}">
        <p14:creationId xmlns:p14="http://schemas.microsoft.com/office/powerpoint/2010/main" val="3157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82FF-2403-0C51-C25B-F241635855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E5C836-0C4E-2B70-2559-800920D4B8CB}"/>
              </a:ext>
            </a:extLst>
          </p:cNvPr>
          <p:cNvSpPr txBox="1"/>
          <p:nvPr/>
        </p:nvSpPr>
        <p:spPr>
          <a:xfrm>
            <a:off x="377482" y="2693096"/>
            <a:ext cx="11259196" cy="2308324"/>
          </a:xfrm>
          <a:prstGeom prst="rect">
            <a:avLst/>
          </a:prstGeom>
          <a:noFill/>
        </p:spPr>
        <p:txBody>
          <a:bodyPr wrap="square" rtlCol="0">
            <a:spAutoFit/>
          </a:bodyPr>
          <a:lstStyle/>
          <a:p>
            <a:pPr algn="ctr" latinLnBrk="0"/>
            <a:r>
              <a:rPr lang="en-US" sz="4800" i="1" dirty="0">
                <a:solidFill>
                  <a:schemeClr val="accent2"/>
                </a:solidFill>
              </a:rPr>
              <a:t>What are the benefits of implementing renewable energy solutions?</a:t>
            </a:r>
          </a:p>
          <a:p>
            <a:pPr algn="ctr" latinLnBrk="0"/>
            <a:endParaRPr lang="en-US" sz="4800" i="1" dirty="0">
              <a:solidFill>
                <a:schemeClr val="accent2"/>
              </a:solidFill>
            </a:endParaRPr>
          </a:p>
        </p:txBody>
      </p:sp>
      <p:sp>
        <p:nvSpPr>
          <p:cNvPr id="2" name="Title 1">
            <a:extLst>
              <a:ext uri="{FF2B5EF4-FFF2-40B4-BE49-F238E27FC236}">
                <a16:creationId xmlns:a16="http://schemas.microsoft.com/office/drawing/2014/main" id="{4740BAAC-901C-2533-E07E-F4ABBE8AC778}"/>
              </a:ext>
            </a:extLst>
          </p:cNvPr>
          <p:cNvSpPr>
            <a:spLocks noGrp="1"/>
          </p:cNvSpPr>
          <p:nvPr>
            <p:ph type="title" idx="4294967295"/>
          </p:nvPr>
        </p:nvSpPr>
        <p:spPr>
          <a:xfrm>
            <a:off x="749280"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Implementing Renewable Energy Solutions </a:t>
            </a:r>
            <a:endParaRPr lang="en-GB" dirty="0">
              <a:effectLst/>
            </a:endParaRPr>
          </a:p>
          <a:p>
            <a:endParaRPr lang="en-GB" dirty="0"/>
          </a:p>
        </p:txBody>
      </p:sp>
    </p:spTree>
    <p:extLst>
      <p:ext uri="{BB962C8B-B14F-4D97-AF65-F5344CB8AC3E}">
        <p14:creationId xmlns:p14="http://schemas.microsoft.com/office/powerpoint/2010/main" val="425246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F51B-8541-BED7-1085-2608B37A20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F002ED-7076-C12C-76BA-4FEBBC6F2705}"/>
              </a:ext>
            </a:extLst>
          </p:cNvPr>
          <p:cNvSpPr txBox="1"/>
          <p:nvPr/>
        </p:nvSpPr>
        <p:spPr>
          <a:xfrm>
            <a:off x="5599134" y="1978208"/>
            <a:ext cx="6075123" cy="4524315"/>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Renewable energy solutions - such as installing solar panels or wind turbines - support clean energy generation.</a:t>
            </a:r>
          </a:p>
          <a:p>
            <a:pPr marL="457200" indent="-457200" latinLnBrk="0">
              <a:buChar char="•"/>
            </a:pPr>
            <a:r>
              <a:rPr lang="en-US" sz="2400" dirty="0">
                <a:solidFill>
                  <a:srgbClr val="2B2C30"/>
                </a:solidFill>
                <a:ea typeface="Public Sans"/>
                <a:cs typeface="Segoe UI"/>
              </a:rPr>
              <a:t>Reducing reliance on the grid and lower energy costs can save money. </a:t>
            </a:r>
          </a:p>
          <a:p>
            <a:pPr marL="457200" indent="-457200" latinLnBrk="0">
              <a:buChar char="•"/>
            </a:pPr>
            <a:r>
              <a:rPr lang="en-US" sz="2400" dirty="0">
                <a:solidFill>
                  <a:srgbClr val="2B2C30"/>
                </a:solidFill>
                <a:ea typeface="Public Sans"/>
                <a:cs typeface="Segoe UI"/>
              </a:rPr>
              <a:t>Renewable energy solutions can appeal to environmentally conscious tenants or potential purchasers, when you sell your home.</a:t>
            </a:r>
          </a:p>
          <a:p>
            <a:pPr marL="457200" indent="-457200" latinLnBrk="0">
              <a:buChar char="•"/>
            </a:pPr>
            <a:r>
              <a:rPr lang="en-US" sz="2400" dirty="0">
                <a:solidFill>
                  <a:srgbClr val="2B2C30"/>
                </a:solidFill>
                <a:ea typeface="Public Sans"/>
                <a:cs typeface="Segoe UI"/>
              </a:rPr>
              <a:t>There is relevant advice for all homeowners in </a:t>
            </a:r>
            <a:r>
              <a:rPr lang="en-US" sz="2400" dirty="0">
                <a:solidFill>
                  <a:srgbClr val="2B2C30"/>
                </a:solidFill>
                <a:ea typeface="Public Sans"/>
                <a:cs typeface="Segoe UI"/>
                <a:hlinkClick r:id="rId3"/>
              </a:rPr>
              <a:t>How landlords can create energy efficient properties</a:t>
            </a:r>
            <a:r>
              <a:rPr lang="en-US" sz="2400" dirty="0">
                <a:solidFill>
                  <a:srgbClr val="2B2C30"/>
                </a:solidFill>
                <a:ea typeface="Public Sans"/>
                <a:cs typeface="Segoe UI"/>
              </a:rPr>
              <a:t>.</a:t>
            </a:r>
          </a:p>
        </p:txBody>
      </p:sp>
      <p:pic>
        <p:nvPicPr>
          <p:cNvPr id="6" name="Picture 5" descr="Multiple buildings of two, three and four storeys, all with photovoltaic panels covering their roof.">
            <a:extLst>
              <a:ext uri="{FF2B5EF4-FFF2-40B4-BE49-F238E27FC236}">
                <a16:creationId xmlns:a16="http://schemas.microsoft.com/office/drawing/2014/main" id="{52D3D558-C361-A745-D15A-55913F424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24" y="2419850"/>
            <a:ext cx="5343742" cy="3403120"/>
          </a:xfrm>
          <a:prstGeom prst="rect">
            <a:avLst/>
          </a:prstGeom>
        </p:spPr>
      </p:pic>
      <p:sp>
        <p:nvSpPr>
          <p:cNvPr id="3" name="Title 2">
            <a:extLst>
              <a:ext uri="{FF2B5EF4-FFF2-40B4-BE49-F238E27FC236}">
                <a16:creationId xmlns:a16="http://schemas.microsoft.com/office/drawing/2014/main" id="{5CDC311A-63E6-AD38-E85F-2277301254D9}"/>
              </a:ext>
            </a:extLst>
          </p:cNvPr>
          <p:cNvSpPr>
            <a:spLocks noGrp="1"/>
          </p:cNvSpPr>
          <p:nvPr>
            <p:ph type="title" idx="4294967295"/>
          </p:nvPr>
        </p:nvSpPr>
        <p:spPr>
          <a:xfrm>
            <a:off x="517743" y="75701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Implementing Renewable Energy Solutions </a:t>
            </a:r>
            <a:endParaRPr lang="en-GB" dirty="0">
              <a:effectLst/>
            </a:endParaRPr>
          </a:p>
          <a:p>
            <a:endParaRPr lang="en-GB" dirty="0"/>
          </a:p>
        </p:txBody>
      </p:sp>
    </p:spTree>
    <p:extLst>
      <p:ext uri="{BB962C8B-B14F-4D97-AF65-F5344CB8AC3E}">
        <p14:creationId xmlns:p14="http://schemas.microsoft.com/office/powerpoint/2010/main" val="16613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33660" y="4136963"/>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suite of short courses: </a:t>
            </a:r>
            <a:r>
              <a:rPr lang="en-US" altLang="ko-KR" sz="2200" i="1" dirty="0">
                <a:solidFill>
                  <a:srgbClr val="373737"/>
                </a:solidFill>
                <a:ea typeface="맑은 고딕"/>
                <a:hlinkClick r:id="rId3"/>
              </a:rPr>
              <a:t>Digital Energy Essentials</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a:r>
              <a:rPr lang="en-US" altLang="ko-KR" sz="2200" dirty="0">
                <a:solidFill>
                  <a:srgbClr val="373737"/>
                </a:solidFill>
              </a:rPr>
              <a:t>Read Every1’s information booklet </a:t>
            </a:r>
            <a:r>
              <a:rPr lang="en-US" altLang="ko-KR" sz="2200" i="1" dirty="0">
                <a:solidFill>
                  <a:srgbClr val="373737"/>
                </a:solidFill>
                <a:hlinkClick r:id="rId4"/>
              </a:rPr>
              <a:t>What is an energy community and why should I join?</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Energy Monitor’s article </a:t>
            </a:r>
            <a:r>
              <a:rPr lang="en-US" altLang="ko-KR" sz="2200" i="1" dirty="0">
                <a:solidFill>
                  <a:srgbClr val="373737"/>
                </a:solidFill>
                <a:hlinkClick r:id="rId5"/>
              </a:rPr>
              <a:t>Dispelling myths around renewable energy technologies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you may find the following resources useful: </a:t>
            </a:r>
          </a:p>
        </p:txBody>
      </p:sp>
      <p:sp>
        <p:nvSpPr>
          <p:cNvPr id="5" name="Title 4">
            <a:extLst>
              <a:ext uri="{FF2B5EF4-FFF2-40B4-BE49-F238E27FC236}">
                <a16:creationId xmlns:a16="http://schemas.microsoft.com/office/drawing/2014/main" id="{CDF8FBA0-89C2-DA26-70E1-50529B2E516E}"/>
              </a:ext>
            </a:extLst>
          </p:cNvPr>
          <p:cNvSpPr>
            <a:spLocks noGrp="1"/>
          </p:cNvSpPr>
          <p:nvPr>
            <p:ph type="title" idx="4294967295"/>
          </p:nvPr>
        </p:nvSpPr>
        <p:spPr>
          <a:xfrm>
            <a:off x="714363" y="598624"/>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Tree>
    <p:extLst>
      <p:ext uri="{BB962C8B-B14F-4D97-AF65-F5344CB8AC3E}">
        <p14:creationId xmlns:p14="http://schemas.microsoft.com/office/powerpoint/2010/main" val="41841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46322" y="308388"/>
            <a:ext cx="7628351" cy="5355312"/>
          </a:xfrm>
          <a:prstGeom prst="rect">
            <a:avLst/>
          </a:prstGeom>
          <a:noFill/>
        </p:spPr>
        <p:txBody>
          <a:bodyPr wrap="square" lIns="91440" tIns="45720" rIns="91440" bIns="45720" rtlCol="0" anchor="t">
            <a:spAutoFit/>
          </a:bodyPr>
          <a:lstStyle/>
          <a:p>
            <a:pPr latinLnBrk="0"/>
            <a:r>
              <a:rPr lang="en-GB" dirty="0"/>
              <a:t>This slide deck </a:t>
            </a:r>
            <a:r>
              <a:rPr lang="en-GB" i="1" dirty="0"/>
              <a:t>Get involved in the digital energy transition: 10 easy steps for homeowners and landlords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Why invest in digital technolog</a:t>
            </a:r>
            <a:r>
              <a:rPr lang="en-US" dirty="0">
                <a:solidFill>
                  <a:schemeClr val="dk1"/>
                </a:solidFill>
                <a:ea typeface="Public Sans"/>
                <a:cs typeface="Public Sans"/>
                <a:sym typeface="Public Sans"/>
              </a:rPr>
              <a:t>ies?: </a:t>
            </a:r>
            <a:r>
              <a:rPr lang="en-GB" b="0" i="0" dirty="0">
                <a:solidFill>
                  <a:srgbClr val="242424"/>
                </a:solidFill>
                <a:effectLst/>
                <a:hlinkClick r:id="rId7"/>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Understanding your own energy use: </a:t>
            </a:r>
            <a:r>
              <a:rPr lang="en-GB" dirty="0">
                <a:solidFill>
                  <a:srgbClr val="242424"/>
                </a:solidFill>
                <a:hlinkClick r:id="rId8"/>
              </a:rPr>
              <a:t>Daily net metering.png</a:t>
            </a:r>
            <a:r>
              <a:rPr lang="en-GB" dirty="0">
                <a:solidFill>
                  <a:srgbClr val="242424"/>
                </a:solidFill>
              </a:rPr>
              <a:t> by Delphi234 is licensed </a:t>
            </a:r>
            <a:r>
              <a:rPr lang="en-GB" dirty="0">
                <a:solidFill>
                  <a:srgbClr val="242424"/>
                </a:solidFill>
                <a:hlinkClick r:id="rId9"/>
              </a:rPr>
              <a:t>CC BY-SA 3.0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Becoming a Prosumer: </a:t>
            </a:r>
            <a:r>
              <a:rPr lang="en-GB" dirty="0">
                <a:solidFill>
                  <a:srgbClr val="242424"/>
                </a:solidFill>
                <a:hlinkClick r:id="rId10"/>
              </a:rPr>
              <a:t>Solar energy, Amersfoort</a:t>
            </a:r>
            <a:r>
              <a:rPr lang="en-GB" dirty="0">
                <a:solidFill>
                  <a:srgbClr val="242424"/>
                </a:solidFill>
              </a:rPr>
              <a:t> by Eneco Group is licensed </a:t>
            </a:r>
            <a:r>
              <a:rPr lang="en-GB" dirty="0">
                <a:solidFill>
                  <a:srgbClr val="242424"/>
                </a:solidFill>
                <a:hlinkClick r:id="rId11"/>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Working Together: Collective Energy Groups: </a:t>
            </a:r>
            <a:r>
              <a:rPr lang="en-GB" dirty="0">
                <a:solidFill>
                  <a:srgbClr val="242424"/>
                </a:solidFill>
                <a:hlinkClick r:id="rId12"/>
              </a:rPr>
              <a:t>Energy communities report.jpg</a:t>
            </a:r>
            <a:r>
              <a:rPr lang="en-GB" dirty="0">
                <a:solidFill>
                  <a:srgbClr val="242424"/>
                </a:solidFill>
              </a:rPr>
              <a:t> by Joint Research Centre (JRC) is licensed </a:t>
            </a:r>
            <a:r>
              <a:rPr lang="en-GB" dirty="0">
                <a:solidFill>
                  <a:srgbClr val="242424"/>
                </a:solidFill>
                <a:hlinkClick r:id="rId3"/>
              </a:rPr>
              <a:t>CC BY-SA 4.0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Supporting others to save energy: </a:t>
            </a:r>
            <a:r>
              <a:rPr lang="en-GB" sz="1800" dirty="0">
                <a:solidFill>
                  <a:srgbClr val="242424"/>
                </a:solidFill>
                <a:ea typeface="Public Sans"/>
                <a:cs typeface="Public Sans"/>
                <a:sym typeface="Public Sans"/>
                <a:hlinkClick r:id="rId13"/>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11"/>
              </a:rPr>
              <a:t>CC BY 2.0</a:t>
            </a:r>
            <a:r>
              <a:rPr lang="en-GB" dirty="0">
                <a:solidFill>
                  <a:srgbClr val="242424"/>
                </a:solidFill>
              </a:rPr>
              <a:t>. This image has been cropped.</a:t>
            </a:r>
          </a:p>
        </p:txBody>
      </p:sp>
      <p:sp>
        <p:nvSpPr>
          <p:cNvPr id="3" name="Title 2">
            <a:extLst>
              <a:ext uri="{FF2B5EF4-FFF2-40B4-BE49-F238E27FC236}">
                <a16:creationId xmlns:a16="http://schemas.microsoft.com/office/drawing/2014/main" id="{6EA18C26-1269-C927-57EE-BF4F66460367}"/>
              </a:ext>
            </a:extLst>
          </p:cNvPr>
          <p:cNvSpPr>
            <a:spLocks noGrp="1"/>
          </p:cNvSpPr>
          <p:nvPr>
            <p:ph type="title" idx="4294967295"/>
          </p:nvPr>
        </p:nvSpPr>
        <p:spPr>
          <a:xfrm>
            <a:off x="317327" y="1018268"/>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3706-38C2-DA73-1F48-3591D20800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BA671B-4366-A68A-28DD-76DB95051182}"/>
              </a:ext>
            </a:extLst>
          </p:cNvPr>
          <p:cNvSpPr txBox="1"/>
          <p:nvPr/>
        </p:nvSpPr>
        <p:spPr>
          <a:xfrm>
            <a:off x="4246322" y="308388"/>
            <a:ext cx="7628351" cy="5016758"/>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chemeClr val="dk1"/>
                </a:solidFill>
                <a:ea typeface="Public Sans"/>
                <a:cs typeface="Public Sans"/>
                <a:sym typeface="Public Sans"/>
              </a:rPr>
              <a:t>Energy Efficient Landscaping: </a:t>
            </a:r>
            <a:r>
              <a:rPr lang="en-GB" dirty="0">
                <a:solidFill>
                  <a:schemeClr val="dk1"/>
                </a:solidFill>
                <a:ea typeface="Public Sans"/>
                <a:cs typeface="Public Sans"/>
                <a:sym typeface="Public Sans"/>
                <a:hlinkClick r:id="rId3"/>
              </a:rPr>
              <a:t>Vertical Forest Residential Skyscrapers in Milan Italy</a:t>
            </a:r>
            <a:r>
              <a:rPr lang="en-GB" dirty="0">
                <a:solidFill>
                  <a:schemeClr val="dk1"/>
                </a:solidFill>
                <a:ea typeface="Public Sans"/>
                <a:cs typeface="Public Sans"/>
                <a:sym typeface="Public Sans"/>
              </a:rPr>
              <a:t> is by Sophie Otto on </a:t>
            </a:r>
            <a:r>
              <a:rPr lang="en-GB" dirty="0">
                <a:solidFill>
                  <a:schemeClr val="dk1"/>
                </a:solidFill>
                <a:ea typeface="Public Sans"/>
                <a:cs typeface="Public Sans"/>
                <a:sym typeface="Public Sans"/>
                <a:hlinkClick r:id="rId4"/>
              </a:rPr>
              <a:t>Pexels.com</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Regular maintenance and inspections: </a:t>
            </a:r>
            <a:r>
              <a:rPr lang="en-GB" dirty="0">
                <a:solidFill>
                  <a:schemeClr val="dk1"/>
                </a:solidFill>
                <a:ea typeface="Public Sans"/>
                <a:cs typeface="Public Sans"/>
                <a:sym typeface="Public Sans"/>
                <a:hlinkClick r:id="rId5"/>
              </a:rPr>
              <a:t>PASECO Air Condition</a:t>
            </a:r>
            <a:r>
              <a:rPr lang="en-GB" dirty="0">
                <a:solidFill>
                  <a:schemeClr val="dk1"/>
                </a:solidFill>
                <a:ea typeface="Public Sans"/>
                <a:cs typeface="Public Sans"/>
                <a:sym typeface="Public Sans"/>
              </a:rPr>
              <a:t> by HS You is licensed </a:t>
            </a:r>
            <a:r>
              <a:rPr lang="en-GB" noProof="0" dirty="0">
                <a:solidFill>
                  <a:schemeClr val="dk1"/>
                </a:solidFill>
                <a:ea typeface="Public Sans"/>
                <a:cs typeface="Public Sans"/>
                <a:sym typeface="Public Sans"/>
                <a:hlinkClick r:id="rId6"/>
              </a:rPr>
              <a:t>CC BY</a:t>
            </a:r>
            <a:r>
              <a:rPr lang="en-GB" dirty="0">
                <a:solidFill>
                  <a:schemeClr val="dk1"/>
                </a:solidFill>
                <a:ea typeface="Public Sans"/>
                <a:cs typeface="Public Sans"/>
                <a:sym typeface="Public Sans"/>
                <a:hlinkClick r:id="rId6"/>
              </a:rPr>
              <a:t>-ND 2.0</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Upgrade to energy efficient lighting: </a:t>
            </a:r>
            <a:r>
              <a:rPr lang="en-GB" noProof="0" dirty="0">
                <a:solidFill>
                  <a:schemeClr val="dk1"/>
                </a:solidFill>
                <a:ea typeface="Public Sans"/>
                <a:cs typeface="Public Sans"/>
                <a:sym typeface="Public Sans"/>
                <a:hlinkClick r:id="rId7"/>
              </a:rPr>
              <a:t>UMAX U-Smart Wifi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8"/>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Implementing renewable energy solutions: </a:t>
            </a:r>
            <a:r>
              <a:rPr lang="en-GB" dirty="0">
                <a:solidFill>
                  <a:schemeClr val="dk1"/>
                </a:solidFill>
                <a:ea typeface="Public Sans"/>
                <a:cs typeface="Public Sans"/>
                <a:sym typeface="Public Sans"/>
                <a:hlinkClick r:id="rId9"/>
              </a:rPr>
              <a:t>Clean energy at work for </a:t>
            </a:r>
            <a:r>
              <a:rPr lang="en-GB" dirty="0" err="1">
                <a:solidFill>
                  <a:schemeClr val="dk1"/>
                </a:solidFill>
                <a:ea typeface="Public Sans"/>
                <a:cs typeface="Public Sans"/>
                <a:sym typeface="Public Sans"/>
                <a:hlinkClick r:id="rId9"/>
              </a:rPr>
              <a:t>earthday</a:t>
            </a:r>
            <a:r>
              <a:rPr lang="en-GB" dirty="0">
                <a:solidFill>
                  <a:schemeClr val="dk1"/>
                </a:solidFill>
                <a:ea typeface="Public Sans"/>
                <a:cs typeface="Public Sans"/>
                <a:sym typeface="Public Sans"/>
                <a:hlinkClick r:id="rId9"/>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BY-SA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882A671B-98E0-1953-CED2-0F85C0E4D397}"/>
              </a:ext>
            </a:extLst>
          </p:cNvPr>
          <p:cNvSpPr>
            <a:spLocks noGrp="1"/>
          </p:cNvSpPr>
          <p:nvPr>
            <p:ph type="title" idx="4294967295"/>
          </p:nvPr>
        </p:nvSpPr>
        <p:spPr>
          <a:xfrm>
            <a:off x="317327" y="1031330"/>
            <a:ext cx="10515600"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2800" b="1" kern="1200" dirty="0">
                <a:solidFill>
                  <a:schemeClr val="bg1"/>
                </a:solidFill>
                <a:effectLst/>
              </a:rPr>
              <a:t>Acknowledgements 2</a:t>
            </a:r>
            <a:endParaRPr lang="en-GB" sz="2800" b="1" dirty="0">
              <a:solidFill>
                <a:schemeClr val="bg1"/>
              </a:solidFill>
              <a:effectLst/>
            </a:endParaRPr>
          </a:p>
        </p:txBody>
      </p:sp>
    </p:spTree>
    <p:extLst>
      <p:ext uri="{BB962C8B-B14F-4D97-AF65-F5344CB8AC3E}">
        <p14:creationId xmlns:p14="http://schemas.microsoft.com/office/powerpoint/2010/main" val="418284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B2BD-8A64-2A9E-36B6-889EBDC727F1}"/>
              </a:ext>
            </a:extLst>
          </p:cNvPr>
          <p:cNvSpPr>
            <a:spLocks noGrp="1"/>
          </p:cNvSpPr>
          <p:nvPr>
            <p:ph type="title" idx="4294967295"/>
          </p:nvPr>
        </p:nvSpPr>
        <p:spPr>
          <a:xfrm>
            <a:off x="3816532" y="2624999"/>
            <a:ext cx="10515600"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484947" y="2090172"/>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step in turn. Alternatively, you can select a particular step you’d like to explore first via the menu. </a:t>
            </a:r>
            <a:endParaRPr lang="en-GB" sz="2400" noProof="0" dirty="0"/>
          </a:p>
        </p:txBody>
      </p:sp>
      <p:pic>
        <p:nvPicPr>
          <p:cNvPr id="3" name="Google Shape;97;p2">
            <a:extLst>
              <a:ext uri="{FF2B5EF4-FFF2-40B4-BE49-F238E27FC236}">
                <a16:creationId xmlns:a16="http://schemas.microsoft.com/office/drawing/2014/main" id="{46CBB049-FC30-E97A-C61F-2DF4AC28F8F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5" name="Title 4">
            <a:extLst>
              <a:ext uri="{FF2B5EF4-FFF2-40B4-BE49-F238E27FC236}">
                <a16:creationId xmlns:a16="http://schemas.microsoft.com/office/drawing/2014/main" id="{30E6374C-C291-6834-91B4-BD411A47047F}"/>
              </a:ext>
            </a:extLst>
          </p:cNvPr>
          <p:cNvSpPr>
            <a:spLocks noGrp="1"/>
          </p:cNvSpPr>
          <p:nvPr>
            <p:ph type="title" idx="4294967295"/>
          </p:nvPr>
        </p:nvSpPr>
        <p:spPr>
          <a:xfrm>
            <a:off x="654547" y="594231"/>
            <a:ext cx="10515600" cy="1325563"/>
          </a:xfrm>
          <a:prstGeom prst="rect">
            <a:avLst/>
          </a:prstGeom>
        </p:spPr>
        <p:txBody>
          <a:bodyPr/>
          <a:lstStyle/>
          <a:p>
            <a:r>
              <a:rPr lang="en-GB" sz="2800" b="1" dirty="0">
                <a:solidFill>
                  <a:schemeClr val="bg1"/>
                </a:solidFill>
              </a:rPr>
              <a:t>This presentation</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3785652"/>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Why invest in digital energy technologies?</a:t>
            </a:r>
          </a:p>
          <a:p>
            <a:pPr marL="342900" indent="-342900" latinLnBrk="0">
              <a:buFont typeface="+mj-lt"/>
              <a:buAutoNum type="arabicPeriod"/>
            </a:pPr>
            <a:r>
              <a:rPr lang="en-GB" sz="2400" noProof="0" dirty="0">
                <a:ea typeface="Public Sans"/>
                <a:cs typeface="Public Sans"/>
                <a:sym typeface="Public Sans"/>
              </a:rPr>
              <a:t>Understanding your own energy use.</a:t>
            </a:r>
          </a:p>
          <a:p>
            <a:pPr marL="342900" indent="-342900" latinLnBrk="0">
              <a:buFont typeface="+mj-lt"/>
              <a:buAutoNum type="arabicPeriod"/>
            </a:pPr>
            <a:r>
              <a:rPr lang="en-GB" sz="2400" noProof="0" dirty="0">
                <a:ea typeface="Public Sans"/>
                <a:cs typeface="Public Sans"/>
                <a:sym typeface="Public Sans"/>
              </a:rPr>
              <a:t>Becoming a Prosumer.</a:t>
            </a:r>
          </a:p>
          <a:p>
            <a:pPr marL="342900" indent="-342900" latinLnBrk="0">
              <a:buFont typeface="+mj-lt"/>
              <a:buAutoNum type="arabicPeriod"/>
            </a:pPr>
            <a:r>
              <a:rPr lang="en-GB" sz="2400" noProof="0" dirty="0">
                <a:ea typeface="Public Sans"/>
                <a:cs typeface="Public Sans"/>
                <a:sym typeface="Public Sans"/>
              </a:rPr>
              <a:t>Working together: energy communities.</a:t>
            </a:r>
          </a:p>
          <a:p>
            <a:pPr marL="342900" indent="-342900" latinLnBrk="0">
              <a:buFont typeface="+mj-lt"/>
              <a:buAutoNum type="arabicPeriod"/>
            </a:pPr>
            <a:r>
              <a:rPr lang="en-GB" sz="2400" noProof="0" dirty="0">
                <a:ea typeface="Public Sans"/>
                <a:cs typeface="Public Sans"/>
                <a:sym typeface="Public Sans"/>
              </a:rPr>
              <a:t>Supporting others to save energy.</a:t>
            </a:r>
          </a:p>
          <a:p>
            <a:pPr marL="342900" indent="-342900" latinLnBrk="0">
              <a:buFont typeface="+mj-lt"/>
              <a:buAutoNum type="arabicPeriod"/>
            </a:pPr>
            <a:r>
              <a:rPr lang="en-GB" sz="2400" noProof="0" dirty="0">
                <a:ea typeface="Public Sans"/>
                <a:cs typeface="Public Sans"/>
                <a:sym typeface="Public Sans"/>
              </a:rPr>
              <a:t>Energy efficient landscaping.</a:t>
            </a:r>
          </a:p>
          <a:p>
            <a:pPr marL="342900" indent="-342900" latinLnBrk="0">
              <a:buFont typeface="+mj-lt"/>
              <a:buAutoNum type="arabicPeriod"/>
            </a:pPr>
            <a:r>
              <a:rPr lang="en-GB" sz="2400" noProof="0" dirty="0">
                <a:ea typeface="Public Sans"/>
                <a:cs typeface="Public Sans"/>
                <a:sym typeface="Public Sans"/>
              </a:rPr>
              <a:t>Regular maintenance and inspections.</a:t>
            </a:r>
          </a:p>
          <a:p>
            <a:pPr marL="342900" indent="-342900" latinLnBrk="0">
              <a:buFont typeface="+mj-lt"/>
              <a:buAutoNum type="arabicPeriod"/>
            </a:pPr>
            <a:r>
              <a:rPr lang="en-GB" sz="2400" noProof="0" dirty="0">
                <a:ea typeface="Public Sans"/>
                <a:cs typeface="Public Sans"/>
                <a:sym typeface="Public Sans"/>
              </a:rPr>
              <a:t>Upgrade to energy efficient lighting.</a:t>
            </a:r>
          </a:p>
          <a:p>
            <a:pPr marL="342900" indent="-342900" latinLnBrk="0">
              <a:buFont typeface="+mj-lt"/>
              <a:buAutoNum type="arabicPeriod"/>
            </a:pPr>
            <a:r>
              <a:rPr lang="en-GB" sz="2400" noProof="0" dirty="0">
                <a:ea typeface="Public Sans"/>
                <a:cs typeface="Public Sans"/>
                <a:sym typeface="Public Sans"/>
              </a:rPr>
              <a:t> Implementing renewable energy solutions.</a:t>
            </a:r>
          </a:p>
          <a:p>
            <a:pPr marL="342900" indent="-342900" latinLnBrk="0">
              <a:buFont typeface="+mj-lt"/>
              <a:buAutoNum type="arabicPeriod"/>
            </a:pPr>
            <a:endParaRPr lang="en-GB" sz="2400" noProof="0" dirty="0">
              <a:ea typeface="Public Sans"/>
              <a:cs typeface="Public Sans"/>
              <a:sym typeface="Public Sans"/>
            </a:endParaRPr>
          </a:p>
        </p:txBody>
      </p:sp>
      <p:sp>
        <p:nvSpPr>
          <p:cNvPr id="4" name="Title 3">
            <a:extLst>
              <a:ext uri="{FF2B5EF4-FFF2-40B4-BE49-F238E27FC236}">
                <a16:creationId xmlns:a16="http://schemas.microsoft.com/office/drawing/2014/main" id="{B31D369A-7542-6E47-111F-18346733C474}"/>
              </a:ext>
            </a:extLst>
          </p:cNvPr>
          <p:cNvSpPr>
            <a:spLocks noGrp="1"/>
          </p:cNvSpPr>
          <p:nvPr>
            <p:ph type="title" idx="4294967295"/>
          </p:nvPr>
        </p:nvSpPr>
        <p:spPr>
          <a:xfrm>
            <a:off x="384131" y="69169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9 easy steps for homeowners and landlords</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1298530" y="3194137"/>
            <a:ext cx="9594937" cy="2308324"/>
          </a:xfrm>
          <a:prstGeom prst="rect">
            <a:avLst/>
          </a:prstGeom>
          <a:noFill/>
        </p:spPr>
        <p:txBody>
          <a:bodyPr wrap="square" rtlCol="0">
            <a:spAutoFit/>
          </a:bodyPr>
          <a:lstStyle/>
          <a:p>
            <a:pPr algn="ctr" latinLnBrk="0"/>
            <a:r>
              <a:rPr lang="en-GB" sz="4800" i="1" noProof="0" dirty="0">
                <a:solidFill>
                  <a:schemeClr val="accent5"/>
                </a:solidFill>
              </a:rPr>
              <a:t>How can digital energy technologies help you optimise energy use and reduce costs?</a:t>
            </a:r>
          </a:p>
        </p:txBody>
      </p:sp>
      <p:sp>
        <p:nvSpPr>
          <p:cNvPr id="2" name="Title 1">
            <a:extLst>
              <a:ext uri="{FF2B5EF4-FFF2-40B4-BE49-F238E27FC236}">
                <a16:creationId xmlns:a16="http://schemas.microsoft.com/office/drawing/2014/main" id="{AAFD76AD-17BC-8F0E-A09F-10D83311C5FD}"/>
              </a:ext>
            </a:extLst>
          </p:cNvPr>
          <p:cNvSpPr>
            <a:spLocks noGrp="1"/>
          </p:cNvSpPr>
          <p:nvPr>
            <p:ph type="title" idx="4294967295"/>
          </p:nvPr>
        </p:nvSpPr>
        <p:spPr>
          <a:xfrm>
            <a:off x="377867" y="69275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Why invest in digital energy technologies? - Introduction </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3738304" y="2119407"/>
            <a:ext cx="7906396" cy="4524315"/>
          </a:xfrm>
          <a:prstGeom prst="rect">
            <a:avLst/>
          </a:prstGeom>
          <a:noFill/>
        </p:spPr>
        <p:txBody>
          <a:bodyPr wrap="square" rtlCol="0">
            <a:spAutoFit/>
          </a:bodyPr>
          <a:lstStyle/>
          <a:p>
            <a:pPr marL="457200" indent="-457200" latinLnBrk="0">
              <a:buChar char="•"/>
            </a:pPr>
            <a:r>
              <a:rPr lang="en-GB" sz="2400" noProof="1">
                <a:solidFill>
                  <a:srgbClr val="2B2C30"/>
                </a:solidFill>
                <a:ea typeface="Public Sans"/>
                <a:cs typeface="Segoe UI"/>
              </a:rPr>
              <a:t>Digital energy technologies include smart meters, energy management systems and smart thermostats.</a:t>
            </a:r>
          </a:p>
          <a:p>
            <a:pPr marL="457200" indent="-457200" latinLnBrk="0">
              <a:buChar char="•"/>
            </a:pPr>
            <a:r>
              <a:rPr lang="en-GB" sz="2400" noProof="1">
                <a:solidFill>
                  <a:srgbClr val="2B2C30"/>
                </a:solidFill>
                <a:ea typeface="Public Sans"/>
                <a:cs typeface="Segoe UI"/>
              </a:rPr>
              <a:t>Digital energy technologies provide real-time data on energy consumption, which can be used to monitor and optimise energy use remotely, e.g. by using smartphone apps. </a:t>
            </a:r>
          </a:p>
          <a:p>
            <a:pPr marL="457200" indent="-457200" latinLnBrk="0">
              <a:buChar char="•"/>
            </a:pPr>
            <a:r>
              <a:rPr lang="en-GB" sz="2400" dirty="0">
                <a:solidFill>
                  <a:srgbClr val="2B2C30"/>
                </a:solidFill>
                <a:cs typeface="Segoe UI"/>
              </a:rPr>
              <a:t>There may be times of the day when you consume more energy. Digital energy technologies enable you to identify trends and opportunities to reduce usage.</a:t>
            </a:r>
          </a:p>
          <a:p>
            <a:pPr marL="457200" indent="-457200" latinLnBrk="0">
              <a:buChar char="•"/>
            </a:pPr>
            <a:r>
              <a:rPr lang="en-GB" sz="2400" noProof="1">
                <a:solidFill>
                  <a:srgbClr val="2B2C30"/>
                </a:solidFill>
                <a:ea typeface="Public Sans"/>
                <a:cs typeface="Segoe UI"/>
              </a:rPr>
              <a:t>If you are a landlord, these types of technologies can enhance tenant satisfaction by providing tools for tenants to better understand and manage their own energy use.</a:t>
            </a:r>
            <a:endParaRPr lang="en-GB" sz="2400" noProof="1">
              <a:solidFill>
                <a:srgbClr val="2B2C30"/>
              </a:solidFill>
              <a:cs typeface="Segoe UI"/>
            </a:endParaRPr>
          </a:p>
        </p:txBody>
      </p:sp>
      <p:pic>
        <p:nvPicPr>
          <p:cNvPr id="7" name="Picture 6" descr="A smart meter">
            <a:extLst>
              <a:ext uri="{FF2B5EF4-FFF2-40B4-BE49-F238E27FC236}">
                <a16:creationId xmlns:a16="http://schemas.microsoft.com/office/drawing/2014/main" id="{2BA414CB-E4FB-3249-B22D-6AE5311A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35" y="2119407"/>
            <a:ext cx="2803801" cy="4555012"/>
          </a:xfrm>
          <a:prstGeom prst="rect">
            <a:avLst/>
          </a:prstGeom>
        </p:spPr>
      </p:pic>
      <p:sp>
        <p:nvSpPr>
          <p:cNvPr id="2" name="Title 1">
            <a:extLst>
              <a:ext uri="{FF2B5EF4-FFF2-40B4-BE49-F238E27FC236}">
                <a16:creationId xmlns:a16="http://schemas.microsoft.com/office/drawing/2014/main" id="{B913C88A-D5C6-7421-F82E-1B039E9BE1CE}"/>
              </a:ext>
            </a:extLst>
          </p:cNvPr>
          <p:cNvSpPr>
            <a:spLocks noGrp="1"/>
          </p:cNvSpPr>
          <p:nvPr>
            <p:ph type="title" idx="4294967295"/>
          </p:nvPr>
        </p:nvSpPr>
        <p:spPr>
          <a:xfrm>
            <a:off x="459377" y="665571"/>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Why invest in digital energy technologies? </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553231" y="2768252"/>
            <a:ext cx="11085535" cy="3046988"/>
          </a:xfrm>
          <a:prstGeom prst="rect">
            <a:avLst/>
          </a:prstGeom>
          <a:noFill/>
        </p:spPr>
        <p:txBody>
          <a:bodyPr wrap="square" rtlCol="0">
            <a:spAutoFit/>
          </a:bodyPr>
          <a:lstStyle/>
          <a:p>
            <a:pPr algn="ctr" latinLnBrk="0"/>
            <a:r>
              <a:rPr lang="en-GB" sz="4800" i="1" dirty="0">
                <a:solidFill>
                  <a:schemeClr val="accent5"/>
                </a:solidFill>
              </a:rPr>
              <a:t>How can understanding your energy use help save energy and reduce electricity bills?</a:t>
            </a:r>
          </a:p>
          <a:p>
            <a:pPr algn="ctr" latinLnBrk="0"/>
            <a:endParaRPr lang="en-GB" sz="4800" i="1" dirty="0">
              <a:solidFill>
                <a:schemeClr val="accent5"/>
              </a:solidFill>
            </a:endParaRPr>
          </a:p>
        </p:txBody>
      </p:sp>
      <p:sp>
        <p:nvSpPr>
          <p:cNvPr id="2" name="Title 1">
            <a:extLst>
              <a:ext uri="{FF2B5EF4-FFF2-40B4-BE49-F238E27FC236}">
                <a16:creationId xmlns:a16="http://schemas.microsoft.com/office/drawing/2014/main" id="{CE618B32-CB9A-8867-599F-97DF6D2D80BE}"/>
              </a:ext>
            </a:extLst>
          </p:cNvPr>
          <p:cNvSpPr>
            <a:spLocks noGrp="1"/>
          </p:cNvSpPr>
          <p:nvPr>
            <p:ph type="title" idx="4294967295"/>
          </p:nvPr>
        </p:nvSpPr>
        <p:spPr>
          <a:xfrm>
            <a:off x="553231" y="67863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Understanding your own energy use - Introduction</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4300993" y="1922486"/>
            <a:ext cx="7756023" cy="4893647"/>
          </a:xfrm>
          <a:prstGeom prst="rect">
            <a:avLst/>
          </a:prstGeom>
          <a:noFill/>
        </p:spPr>
        <p:txBody>
          <a:bodyPr wrap="square" rtlCol="0">
            <a:spAutoFit/>
          </a:bodyPr>
          <a:lstStyle/>
          <a:p>
            <a:pPr marL="457200" indent="-457200" latinLnBrk="0">
              <a:buFontTx/>
              <a:buChar char="•"/>
            </a:pPr>
            <a:r>
              <a:rPr lang="en-GB" sz="2400" dirty="0">
                <a:solidFill>
                  <a:srgbClr val="2B2C30"/>
                </a:solidFill>
                <a:cs typeface="Segoe UI"/>
              </a:rPr>
              <a:t>A smart meter enables you - and your energy provider - to monitor and analyse your energy consumption patterns in real-time. </a:t>
            </a:r>
            <a:endParaRPr lang="en-GB" sz="2400" noProof="0" dirty="0">
              <a:solidFill>
                <a:srgbClr val="2B2C30"/>
              </a:solidFill>
              <a:ea typeface="Public Sans"/>
              <a:cs typeface="Segoe UI"/>
            </a:endParaRPr>
          </a:p>
          <a:p>
            <a:pPr marL="457200" indent="-457200" latinLnBrk="0">
              <a:buFontTx/>
              <a:buChar char="•"/>
            </a:pPr>
            <a:r>
              <a:rPr lang="en-GB" sz="2400" dirty="0">
                <a:solidFill>
                  <a:srgbClr val="2B2C30"/>
                </a:solidFill>
                <a:ea typeface="Public Sans"/>
                <a:cs typeface="Segoe UI"/>
              </a:rPr>
              <a:t>You can</a:t>
            </a:r>
            <a:r>
              <a:rPr lang="en-GB" sz="2400" noProof="0" dirty="0">
                <a:solidFill>
                  <a:srgbClr val="2B2C30"/>
                </a:solidFill>
                <a:ea typeface="Public Sans"/>
                <a:cs typeface="Segoe UI"/>
              </a:rPr>
              <a:t> review data to identify trends, peak usage times, and areas where energy </a:t>
            </a:r>
            <a:r>
              <a:rPr lang="en-GB" sz="2400" dirty="0">
                <a:solidFill>
                  <a:srgbClr val="2B2C30"/>
                </a:solidFill>
                <a:ea typeface="Public Sans"/>
                <a:cs typeface="Segoe UI"/>
              </a:rPr>
              <a:t>could be used more efficiently</a:t>
            </a:r>
            <a:r>
              <a:rPr lang="en-GB" sz="2400" noProof="0" dirty="0">
                <a:solidFill>
                  <a:srgbClr val="2B2C30"/>
                </a:solidFill>
                <a:ea typeface="Public Sans"/>
                <a:cs typeface="Segoe UI"/>
              </a:rPr>
              <a:t>. </a:t>
            </a:r>
          </a:p>
          <a:p>
            <a:pPr marL="457200" indent="-457200" latinLnBrk="0">
              <a:buFontTx/>
              <a:buChar char="•"/>
            </a:pPr>
            <a:r>
              <a:rPr lang="en-GB" sz="2400" dirty="0">
                <a:solidFill>
                  <a:srgbClr val="2B2C30"/>
                </a:solidFill>
                <a:ea typeface="Public Sans"/>
                <a:cs typeface="Segoe UI"/>
              </a:rPr>
              <a:t>You can u</a:t>
            </a:r>
            <a:r>
              <a:rPr lang="en-GB" sz="2400" noProof="0" dirty="0">
                <a:solidFill>
                  <a:srgbClr val="2B2C30"/>
                </a:solidFill>
                <a:ea typeface="Public Sans"/>
                <a:cs typeface="Segoe UI"/>
              </a:rPr>
              <a:t>se this information to implement energy-saving measures, without </a:t>
            </a:r>
            <a:r>
              <a:rPr lang="en-GB" sz="2400" dirty="0">
                <a:solidFill>
                  <a:srgbClr val="2B2C30"/>
                </a:solidFill>
                <a:cs typeface="Segoe UI"/>
              </a:rPr>
              <a:t>reducing convenience or comfort.</a:t>
            </a:r>
            <a:r>
              <a:rPr lang="en-GB" sz="2400" noProof="0" dirty="0">
                <a:solidFill>
                  <a:srgbClr val="2B2C30"/>
                </a:solidFill>
                <a:ea typeface="Public Sans"/>
                <a:cs typeface="Segoe UI"/>
              </a:rPr>
              <a:t> </a:t>
            </a:r>
            <a:r>
              <a:rPr lang="en-GB" sz="2400" dirty="0">
                <a:solidFill>
                  <a:srgbClr val="2B2C30"/>
                </a:solidFill>
                <a:cs typeface="Segoe UI"/>
              </a:rPr>
              <a:t>For example: </a:t>
            </a:r>
          </a:p>
          <a:p>
            <a:pPr marL="914400" lvl="1" indent="-457200" latinLnBrk="0">
              <a:buFontTx/>
              <a:buChar char="•"/>
            </a:pPr>
            <a:r>
              <a:rPr lang="en-GB" sz="2400" dirty="0">
                <a:solidFill>
                  <a:srgbClr val="2B2C30"/>
                </a:solidFill>
                <a:cs typeface="Segoe UI"/>
                <a:hlinkClick r:id="rId3"/>
              </a:rPr>
              <a:t>Unplugging devices when not in use - rather than leaving them on standby</a:t>
            </a:r>
            <a:r>
              <a:rPr lang="en-GB" sz="2400" dirty="0">
                <a:solidFill>
                  <a:srgbClr val="2B2C30"/>
                </a:solidFill>
                <a:cs typeface="Segoe UI"/>
              </a:rPr>
              <a:t> - reduces energy consumption. </a:t>
            </a:r>
          </a:p>
          <a:p>
            <a:pPr marL="914400" lvl="1" indent="-457200" latinLnBrk="0">
              <a:buFontTx/>
              <a:buChar char="•"/>
            </a:pPr>
            <a:r>
              <a:rPr lang="en-GB" sz="2400" dirty="0">
                <a:solidFill>
                  <a:srgbClr val="2B2C30"/>
                </a:solidFill>
                <a:cs typeface="Segoe UI"/>
                <a:hlinkClick r:id="rId4"/>
              </a:rPr>
              <a:t>Smart power strips</a:t>
            </a:r>
            <a:r>
              <a:rPr lang="en-GB" sz="2400" dirty="0">
                <a:solidFill>
                  <a:srgbClr val="2B2C30"/>
                </a:solidFill>
                <a:cs typeface="Segoe UI"/>
              </a:rPr>
              <a:t> can also help you manage multiple devices more efficiently. </a:t>
            </a:r>
            <a:endParaRPr lang="en-GB" sz="2400" noProof="0" dirty="0">
              <a:ea typeface="Public Sans"/>
            </a:endParaRPr>
          </a:p>
        </p:txBody>
      </p:sp>
      <p:pic>
        <p:nvPicPr>
          <p:cNvPr id="7" name="Picture 6" descr="Two graphs. The first shows 'Generation and consumption' where 'Generation' peaks in the middle of the day while 'Consumotion' has two peaks in the middle of the day and in the evening. The second shows 'Net Metering Allows Electricity Consumption When Needed' where there is an arrow pointing from the midday period where generation is higher than consumption towards the evening consumption peak where consumption is higher than generation.">
            <a:extLst>
              <a:ext uri="{FF2B5EF4-FFF2-40B4-BE49-F238E27FC236}">
                <a16:creationId xmlns:a16="http://schemas.microsoft.com/office/drawing/2014/main" id="{AE93BBF7-D67E-03E5-4172-D95CF9CCC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83" y="2406249"/>
            <a:ext cx="4166011" cy="3970150"/>
          </a:xfrm>
          <a:prstGeom prst="rect">
            <a:avLst/>
          </a:prstGeom>
        </p:spPr>
      </p:pic>
      <p:sp>
        <p:nvSpPr>
          <p:cNvPr id="3" name="Title 2">
            <a:extLst>
              <a:ext uri="{FF2B5EF4-FFF2-40B4-BE49-F238E27FC236}">
                <a16:creationId xmlns:a16="http://schemas.microsoft.com/office/drawing/2014/main" id="{52BF80ED-6F9E-5DB6-BDF0-1610D3110FCA}"/>
              </a:ext>
            </a:extLst>
          </p:cNvPr>
          <p:cNvSpPr>
            <a:spLocks noGrp="1"/>
          </p:cNvSpPr>
          <p:nvPr>
            <p:ph type="title" idx="4294967295"/>
          </p:nvPr>
        </p:nvSpPr>
        <p:spPr>
          <a:xfrm>
            <a:off x="394062" y="64095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Understanding your own energy use</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71" y="2868460"/>
            <a:ext cx="10421655" cy="1446550"/>
          </a:xfrm>
          <a:prstGeom prst="rect">
            <a:avLst/>
          </a:prstGeom>
          <a:noFill/>
        </p:spPr>
        <p:txBody>
          <a:bodyPr wrap="square" rtlCol="0">
            <a:spAutoFit/>
          </a:bodyPr>
          <a:lstStyle/>
          <a:p>
            <a:pPr algn="ctr" latinLnBrk="0"/>
            <a:r>
              <a:rPr lang="en-US" sz="4400" i="1" dirty="0">
                <a:solidFill>
                  <a:schemeClr val="accent5"/>
                </a:solidFill>
              </a:rPr>
              <a:t>What are the benefits of being a prosumer and investing in renewable energy systems? </a:t>
            </a:r>
          </a:p>
        </p:txBody>
      </p:sp>
      <p:sp>
        <p:nvSpPr>
          <p:cNvPr id="2" name="Title 1">
            <a:extLst>
              <a:ext uri="{FF2B5EF4-FFF2-40B4-BE49-F238E27FC236}">
                <a16:creationId xmlns:a16="http://schemas.microsoft.com/office/drawing/2014/main" id="{B18859D6-E751-58A9-03D7-8A3CB5A076DB}"/>
              </a:ext>
            </a:extLst>
          </p:cNvPr>
          <p:cNvSpPr>
            <a:spLocks noGrp="1"/>
          </p:cNvSpPr>
          <p:nvPr>
            <p:ph type="title" idx="4294967295"/>
          </p:nvPr>
        </p:nvSpPr>
        <p:spPr>
          <a:xfrm>
            <a:off x="459377"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Becoming a Prosumer - Introduction</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2b8ac34c9f93db177c4ce91cf26d51b1">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ae93dfceaafc8e31f40b893caffeb8c6"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E50BB3E8-B572-4842-9282-2EBA77CFD5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622</TotalTime>
  <Words>3232</Words>
  <Application>Microsoft Macintosh PowerPoint</Application>
  <PresentationFormat>Widescreen</PresentationFormat>
  <Paragraphs>286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맑은 고딕</vt:lpstr>
      <vt:lpstr>Arial</vt:lpstr>
      <vt:lpstr>Calibri</vt:lpstr>
      <vt:lpstr>Public Sans</vt:lpstr>
      <vt:lpstr>Segoe UI</vt:lpstr>
      <vt:lpstr>Every1 slide master</vt:lpstr>
      <vt:lpstr>Get involved in the  Digital Energy  Transition:  9 easy steps for  homeowners  and landlords   </vt:lpstr>
      <vt:lpstr>Introduction</vt:lpstr>
      <vt:lpstr>This presentation</vt:lpstr>
      <vt:lpstr>9 easy steps for homeowners and landlords </vt:lpstr>
      <vt:lpstr>1. Why invest in digital energy technologies? - Introduction  </vt:lpstr>
      <vt:lpstr>1. Why invest in digital energy technologies?  </vt:lpstr>
      <vt:lpstr>2. Understanding your own energy use - Introduction </vt:lpstr>
      <vt:lpstr>2. Understanding your own energy use </vt:lpstr>
      <vt:lpstr>3. Becoming a Prosumer - Introduction </vt:lpstr>
      <vt:lpstr>3. Becoming a Prosumer </vt:lpstr>
      <vt:lpstr>4. Working together: Energy communities - Introduction </vt:lpstr>
      <vt:lpstr>4. Working together: Energy communities  </vt:lpstr>
      <vt:lpstr>5. Supporting others to save energy - Introduction </vt:lpstr>
      <vt:lpstr>5. Supporting others to save energy </vt:lpstr>
      <vt:lpstr>6. Energy Efficient Landscaping - Introduction </vt:lpstr>
      <vt:lpstr>6. Energy Efficient Landscaping  </vt:lpstr>
      <vt:lpstr>7. Regular maintenance and inspections - Introduction </vt:lpstr>
      <vt:lpstr>7. Regular maintenance and inspections </vt:lpstr>
      <vt:lpstr>8. Upgrade to Energy Efficient Lighting - Introduction </vt:lpstr>
      <vt:lpstr>8. Upgrade to Energy Efficient Lighting  </vt:lpstr>
      <vt:lpstr>9. Implementing Renewable Energy Solutions  </vt:lpstr>
      <vt:lpstr>9. Implementing Renewable Energy Solutions  </vt:lpstr>
      <vt:lpstr>Next Steps </vt:lpstr>
      <vt:lpstr>Acknowledgements 1 </vt:lpstr>
      <vt:lpstr>Acknowledgements 2</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390</cp:revision>
  <dcterms:created xsi:type="dcterms:W3CDTF">2019-04-06T05:20:47Z</dcterms:created>
  <dcterms:modified xsi:type="dcterms:W3CDTF">2025-12-10T10:20:02Z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