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8"/>
  </p:notesMasterIdLst>
  <p:handoutMasterIdLst>
    <p:handoutMasterId r:id="rId29"/>
  </p:handoutMasterIdLst>
  <p:sldIdLst>
    <p:sldId id="419" r:id="rId5"/>
    <p:sldId id="389" r:id="rId6"/>
    <p:sldId id="479" r:id="rId7"/>
    <p:sldId id="478" r:id="rId8"/>
    <p:sldId id="464" r:id="rId9"/>
    <p:sldId id="465" r:id="rId10"/>
    <p:sldId id="466" r:id="rId11"/>
    <p:sldId id="467" r:id="rId12"/>
    <p:sldId id="468" r:id="rId13"/>
    <p:sldId id="469" r:id="rId14"/>
    <p:sldId id="470" r:id="rId15"/>
    <p:sldId id="471" r:id="rId16"/>
    <p:sldId id="472" r:id="rId17"/>
    <p:sldId id="473" r:id="rId18"/>
    <p:sldId id="474" r:id="rId19"/>
    <p:sldId id="475" r:id="rId20"/>
    <p:sldId id="476" r:id="rId21"/>
    <p:sldId id="477" r:id="rId22"/>
    <p:sldId id="480" r:id="rId23"/>
    <p:sldId id="481" r:id="rId24"/>
    <p:sldId id="457" r:id="rId25"/>
    <p:sldId id="448" r:id="rId26"/>
    <p:sldId id="293" r:id="rId27"/>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342" autoAdjust="0"/>
  </p:normalViewPr>
  <p:slideViewPr>
    <p:cSldViewPr snapToGrid="0">
      <p:cViewPr varScale="1">
        <p:scale>
          <a:sx n="92" d="100"/>
          <a:sy n="92" d="100"/>
        </p:scale>
        <p:origin x="216" y="184"/>
      </p:cViewPr>
      <p:guideLst/>
    </p:cSldViewPr>
  </p:slideViewPr>
  <p:outlineViewPr>
    <p:cViewPr>
      <p:scale>
        <a:sx n="33" d="100"/>
        <a:sy n="33" d="100"/>
      </p:scale>
      <p:origin x="0" y="-638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6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2025. 12. 10.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882d042721674ba4be6508de237141f4%7C0e2ed45596af4100bed3a8e5fd981685%7C0%7C0%7C638987166561825034%7CUnknown%7CTWFpbGZsb3d8eyJFbXB0eU1hcGkiOnRydWUsIlYiOiIwLjAuMDAwMCIsIlAiOiJXaW4zMiIsIkFOIjoiTWFpbCIsIldUIjoyfQ%3D%3D%7C0%7C%7C%7C&amp;sdata=%2BedDTg2gSu9G%2BKgo0e8qx2WtYzFzXqxraUabr1vXDjw%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open.edu/openlearncreate/course/view.php?id=12165"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eurelectric.org/in-detail/cybersecurity-in-the-power-sector/" TargetMode="External"/><Relationship Id="rId5" Type="http://schemas.openxmlformats.org/officeDocument/2006/relationships/hyperlink" Target="https://energy.ec.europa.eu/topics/energy-security/critical-infrastructure-and-cybersecurity_en" TargetMode="External"/><Relationship Id="rId4" Type="http://schemas.openxmlformats.org/officeDocument/2006/relationships/hyperlink" Target="https://www.open.edu/openlearncreate/course/view.php?id=17128"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flickr.com/photos/cogdog/25621334570/in/photolist-F3538L-e3puT1-2jPvptr-eiRPEb-W3VVvk-2qLU7r7-8sUnd6-kDEX27-6Qu5Eu-a9KGML-nys2eK-pSMqc2-6pCyxe-5rtdWR-zM1fcq-2itP53X-ayunVx-7bHKC7" TargetMode="External"/><Relationship Id="rId13" Type="http://schemas.openxmlformats.org/officeDocument/2006/relationships/hyperlink" Target="https://creativecommons.org/licenses/by-sa/2.0/"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ommons.wikimedia.org/wiki/File:Vorarlberger_Kraftwerke-Energy_meter_(electro)-smart_meter-02ASD.jpg" TargetMode="External"/><Relationship Id="rId12" Type="http://schemas.openxmlformats.org/officeDocument/2006/relationships/hyperlink" Target="https://www.flickr.com/photos/136770128@N07/41397205085/in/photolist-2ogdgAj-2658uPg-6xBqJg-25cUn6m-qXN5UL-qXM5oq-qim3kw-rfgaMd-qim5vU-rfdjcz-qXU51i-rfdkWr-7SRfo4-7SUwyW-7SUx4W-7SUwfL-7SUwk9-7SRfFK-7SUwMh-7SUwBW-7SUwYG-7SUwwS-7SUwWd-7SUx13-7SUwt7-7SReRF-7SRf6a-7SUwNW-7SReW2-7SUwRy-7SRfkM-2cPxSTQ-2cPxVfy-2cTVZZz-7SUwDU-7SRfM4-P8PBNZ-2cTW5eX-2a8pG6C-2cTVUnn-2bMWDew-2bveCzp-Pmy83p-7SUwU9-kg8qkG-kg62FD-kg6GAk-kg67T2-kg6vdF"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pexels.com/photo/paper-beside-macbook-669623/" TargetMode="External"/><Relationship Id="rId11" Type="http://schemas.openxmlformats.org/officeDocument/2006/relationships/hyperlink" Target="https://www.flickr.com/photos/oneras/32634430557/in/photolist-23xi3Q9-RHMZeP-23qkfTv-28xHrw3-28xHsEq-2ad5BPJ-2ad5D35-29Vh1AX-28xHswE-2ad5Cx7-2ad5CjG-2benF4Q-2benETE-2ad5DsJ-PaWffy-2ad5C89-23NvndY-vPGcvw-23qkg7g-wscwzm-GNWDa4-21rezdi-2c2Pk79-242S4ah-Nqj4b6-NeX7oN-XpkTx4-MXWMzj-NfsyJA-QL4Dom-NeX7RS-F1uPNv-NhDrbz-NqivEk-2heo2Sz-224jUwC-2a8h8Dh-NhD2vi-257MLkx-nkAHBh-2fzpwWv-21TkF21-RE8HCn-23Zv7BH-2aBKvvH-21AFttS-2o4e6sS-GYVsW1-NfPfMF-F3yVic" TargetMode="External"/><Relationship Id="rId5" Type="http://schemas.openxmlformats.org/officeDocument/2006/relationships/hyperlink" Target="https://creativecommons.org/publicdomain/zero/1.0/" TargetMode="External"/><Relationship Id="rId15" Type="http://schemas.openxmlformats.org/officeDocument/2006/relationships/hyperlink" Target="https://www.flickr.com/photos/ecastro/3352213726/in/photolist-67dYmo-375Rj-4JMD5o-9YzjqQ-nndcPF-g7nnX-82aNeE-9aW8Lj-brPPoq-hppiC7-G7Zsmm-4GyUmU-bcgybX-aXz1HK-4fYWh2-6jo3LL-RDF71T-vXcbS-93R8pt-hGqa-8dxDRV-5fEiXQ-7KJWri-bQpzGz-uA5ght-uHSaf-xdAux-ai27DP-85SDc9-4NytpL-uWNio-ai27Ax-AKrbw-C4evd2-ES6s8-AKnnw-4DP18E-ai27yD-AKi15-AKqUo-AKnHG-AKqyF-AKo3e-AKa7C-AK5xu-AKmP6-AKpUw-AKpaH-AKiCV-AKb4w" TargetMode="External"/><Relationship Id="rId10" Type="http://schemas.openxmlformats.org/officeDocument/2006/relationships/hyperlink" Target="https://creativecommons.org/licenses/by/2.0/" TargetMode="External"/><Relationship Id="rId4" Type="http://schemas.openxmlformats.org/officeDocument/2006/relationships/hyperlink" Target="https://www.flickr.com/photos/worldsdirection/" TargetMode="External"/><Relationship Id="rId9" Type="http://schemas.openxmlformats.org/officeDocument/2006/relationships/hyperlink" Target="https://www.flickr.com/photos/ninara/24135500745/" TargetMode="External"/><Relationship Id="rId14" Type="http://schemas.openxmlformats.org/officeDocument/2006/relationships/hyperlink" Target="https://www.flickr.com/photos/rappan/36651981325/in/photolist-XQNZ7v-2kbhLqc-2qEioKw-uZS4s-KD2rB-2nH5y5U-QizbH5-5mTmEc-H8uNok-5FjmNU-6sf1e7-2iCLfST-2pe8Kwn-Yb45MJ-2h1QNzn-XSeRmW-9dKT25-7HVC4c-8wkhuM-buRg2w-8wodab-8wkawn-8wofdj-2kHkKTs-2oPscmV-8woeHE-3hQymR-8wodCU-8wkfkF-542EoY-29jHAV7-Ms5mGi-SdkSsg-Ay99Kn-2mcdGUJ-W7MNU4-2nxN6fd-2oPM2v6-2mEYqD2-2nr3KKW-nfLkbn-2evkV3Y-2cLGjDu-2jWuoZ7-WiSReo-28WCayp-bWARWW-21dtwGU-2m7v9up-2jZe3S5"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Cybersecurity digital energy  myths… Busted! </a:t>
            </a:r>
          </a:p>
          <a:p>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The presentation is licensed </a:t>
            </a:r>
            <a:r>
              <a:rPr lang="en-GB" sz="1200" b="0" i="0" u="sng" kern="1200" dirty="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unless otherwise stated. </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3043444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#3: Cybersecurity is solely the responsibility of energy companies and governments, not individuals or communities.</a:t>
            </a:r>
          </a:p>
          <a:p>
            <a:pPr latinLnBrk="0"/>
            <a:r>
              <a:rPr lang="en-US" sz="1200" dirty="0">
                <a:ea typeface="Calibri"/>
                <a:cs typeface="Calibri"/>
              </a:rPr>
              <a:t>Individuals and communities have a role to play in cybersecurity, as they can take steps to protect their own devices and networks from cyberattacks. </a:t>
            </a:r>
          </a:p>
          <a:p>
            <a:pPr latinLnBrk="0"/>
            <a:endParaRPr lang="en-US" sz="1200" dirty="0">
              <a:ea typeface="Calibri"/>
              <a:cs typeface="Calibri"/>
            </a:endParaRPr>
          </a:p>
          <a:p>
            <a:pPr latinLnBrk="0"/>
            <a:r>
              <a:rPr lang="en-US" sz="1200" dirty="0">
                <a:ea typeface="Calibri"/>
                <a:cs typeface="Calibri"/>
              </a:rPr>
              <a:t>You can contribute to a more secure energy ecosystem by following good practices such as: </a:t>
            </a:r>
          </a:p>
          <a:p>
            <a:pPr latinLnBrk="0"/>
            <a:endParaRPr lang="en-US" sz="1200" dirty="0">
              <a:ea typeface="Calibri"/>
              <a:cs typeface="Calibri"/>
            </a:endParaRPr>
          </a:p>
          <a:p>
            <a:pPr marL="342900" indent="-342900" latinLnBrk="0">
              <a:buFont typeface="Arial" panose="020B0604020202020204" pitchFamily="34" charset="0"/>
              <a:buChar char="•"/>
            </a:pPr>
            <a:r>
              <a:rPr lang="en-US" sz="1200" dirty="0">
                <a:ea typeface="Calibri"/>
                <a:cs typeface="Calibri"/>
              </a:rPr>
              <a:t>Using strong passwords.</a:t>
            </a:r>
          </a:p>
          <a:p>
            <a:pPr marL="342900" indent="-342900" latinLnBrk="0">
              <a:buFont typeface="Arial" panose="020B0604020202020204" pitchFamily="34" charset="0"/>
              <a:buChar char="•"/>
            </a:pPr>
            <a:r>
              <a:rPr lang="en-US" sz="1200" dirty="0">
                <a:ea typeface="Calibri"/>
                <a:cs typeface="Calibri"/>
              </a:rPr>
              <a:t>Keeping software updated.</a:t>
            </a:r>
          </a:p>
          <a:p>
            <a:pPr marL="342900" indent="-342900" latinLnBrk="0">
              <a:buFont typeface="Arial" panose="020B0604020202020204" pitchFamily="34" charset="0"/>
              <a:buChar char="•"/>
            </a:pPr>
            <a:r>
              <a:rPr lang="en-US" sz="1200" dirty="0">
                <a:ea typeface="Calibri"/>
                <a:cs typeface="Calibri"/>
              </a:rPr>
              <a:t>Being cautious of suspicious emails.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973860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Myth #4: Renewable energy sources are inherently more secure than traditional energy sources.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secure are my home solar panels?</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3620669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Myth #4: Renewable energy sources are inherently more secure than traditional energy sources.</a:t>
            </a:r>
          </a:p>
          <a:p>
            <a:pPr latinLnBrk="0"/>
            <a:r>
              <a:rPr lang="en-US" sz="1200" dirty="0">
                <a:ea typeface="Calibri"/>
                <a:cs typeface="Calibri"/>
              </a:rPr>
              <a:t>Renewable energy sources, like solar panels and wind turbines, are also vulnerable to cyberattacks, as they rely on digital technologies for monitoring, control, and grid integration.</a:t>
            </a:r>
          </a:p>
          <a:p>
            <a:pPr latinLnBrk="0"/>
            <a:endParaRPr lang="en-US" sz="1200" dirty="0">
              <a:ea typeface="Calibri"/>
              <a:cs typeface="Calibri"/>
            </a:endParaRPr>
          </a:p>
          <a:p>
            <a:pPr latinLnBrk="0"/>
            <a:r>
              <a:rPr lang="en-US" sz="1200" dirty="0">
                <a:ea typeface="Calibri"/>
                <a:cs typeface="Calibri"/>
              </a:rPr>
              <a:t>Attackers can exploit vulnerabilities to disrupt energy generation or manipulate energy flows.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1142421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Myth #5: Blockchain technologies are a silver bullet for cybersecurity in the energy sector.</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role do Blockchain technologies play in cybersecurity in the energy sector?</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966715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Myth #5: Blockchain technologies are a silver bullet for cybersecurity in the energy sector.</a:t>
            </a:r>
          </a:p>
          <a:p>
            <a:pPr latinLnBrk="0"/>
            <a:r>
              <a:rPr lang="en-GB" sz="1200" dirty="0">
                <a:ea typeface="Public Sans"/>
                <a:cs typeface="Public Sans"/>
              </a:rPr>
              <a:t>While blockchain technology can enhance security in certain aspects of the energy sector, it is not a complete solution for all cybersecurity challenges.</a:t>
            </a:r>
          </a:p>
          <a:p>
            <a:pPr latinLnBrk="0"/>
            <a:r>
              <a:rPr lang="en-GB" sz="1200" dirty="0">
                <a:ea typeface="Public Sans"/>
                <a:cs typeface="Public Sans"/>
              </a:rPr>
              <a:t> </a:t>
            </a:r>
          </a:p>
          <a:p>
            <a:pPr latinLnBrk="0"/>
            <a:r>
              <a:rPr lang="en-GB" sz="1200" dirty="0">
                <a:ea typeface="Public Sans"/>
                <a:cs typeface="Public Sans"/>
              </a:rPr>
              <a:t>Blockchain networks themselves can be vulnerable to attacks, and their effectiveness depends on proper implementation and integration with other security measures.</a:t>
            </a:r>
            <a:endParaRPr lang="en-GB" sz="1200" noProof="0" dirty="0">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152921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Myth #6: Only complex passwords can prevent cyberattacks on smart energy devices.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Does a complex password prevent cyberattacks? </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4209513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Myth #6: Only complex passwords can prevent cyberattacks on smart energy devices.</a:t>
            </a:r>
          </a:p>
          <a:p>
            <a:pPr latinLnBrk="0"/>
            <a:r>
              <a:rPr lang="en-GB" sz="1200" dirty="0"/>
              <a:t>While strong passwords are essential, other security measures are crucial for comprehensive protection. These measures include: </a:t>
            </a:r>
          </a:p>
          <a:p>
            <a:pPr latinLnBrk="0"/>
            <a:endParaRPr lang="en-GB" sz="1200" dirty="0"/>
          </a:p>
          <a:p>
            <a:pPr marL="342900" indent="-342900" latinLnBrk="0">
              <a:buFont typeface="Arial" panose="020B0604020202020204" pitchFamily="34" charset="0"/>
              <a:buChar char="•"/>
            </a:pPr>
            <a:r>
              <a:rPr lang="en-GB" sz="1200" dirty="0"/>
              <a:t>Regular software updates.</a:t>
            </a:r>
          </a:p>
          <a:p>
            <a:pPr marL="342900" indent="-342900" latinLnBrk="0">
              <a:buFont typeface="Arial" panose="020B0604020202020204" pitchFamily="34" charset="0"/>
              <a:buChar char="•"/>
            </a:pPr>
            <a:r>
              <a:rPr lang="en-GB" sz="1200" dirty="0"/>
              <a:t>Secure Wi-Fi networks.</a:t>
            </a:r>
          </a:p>
          <a:p>
            <a:pPr marL="342900" indent="-342900" latinLnBrk="0">
              <a:buFont typeface="Arial" panose="020B0604020202020204" pitchFamily="34" charset="0"/>
              <a:buChar char="•"/>
            </a:pPr>
            <a:r>
              <a:rPr lang="en-GB" sz="1200" dirty="0"/>
              <a:t>Multi-factor authentication.</a:t>
            </a:r>
            <a:endParaRPr lang="en-GB" sz="1200" noProof="0"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1300833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#7: Cyberattacks on energy infrastructure primarily target large power plants and substations.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Would a cyberattack only target power plants and substations?</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1529978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#7: Cyberattacks on energy infrastructure primarily target large power plants and substations.</a:t>
            </a: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Cyberattacks can target various elements of energy infrastructure, including smaller distribution networks, renewable energy sources, and even individual smart meters, potentially causing disruptions and data breaches.</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4283039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#8: Using anti-virus software is sufficient to protect home networks from cyberattacks targeting smart energy devices.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Is using anti-virus software adequate protection for my home network?  </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850460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noProof="0" dirty="0">
                <a:solidFill>
                  <a:srgbClr val="2B2C30"/>
                </a:solidFill>
                <a:ea typeface="Public Sans"/>
                <a:cs typeface="Public Sans"/>
                <a:sym typeface="Public Sans"/>
              </a:rPr>
              <a:t>Misunderstandings about privacy, safety and security in energy </a:t>
            </a:r>
          </a:p>
          <a:p>
            <a:pPr latinLnBrk="0"/>
            <a:r>
              <a:rPr lang="en-GB" sz="1200" noProof="0" dirty="0">
                <a:solidFill>
                  <a:srgbClr val="2B2C30"/>
                </a:solidFill>
                <a:ea typeface="Public Sans"/>
                <a:cs typeface="Public Sans"/>
                <a:sym typeface="Public Sans"/>
              </a:rPr>
              <a:t>production and consumption are </a:t>
            </a:r>
          </a:p>
          <a:p>
            <a:pPr latinLnBrk="0"/>
            <a:r>
              <a:rPr lang="en-GB" sz="1200" noProof="0" dirty="0">
                <a:solidFill>
                  <a:srgbClr val="2B2C30"/>
                </a:solidFill>
                <a:ea typeface="Public Sans"/>
                <a:cs typeface="Public Sans"/>
                <a:sym typeface="Public Sans"/>
              </a:rPr>
              <a:t>common. In this slide deck we debunk </a:t>
            </a:r>
            <a:r>
              <a:rPr lang="en-GB" sz="1200" dirty="0">
                <a:solidFill>
                  <a:srgbClr val="2B2C30"/>
                </a:solidFill>
                <a:ea typeface="Public Sans"/>
                <a:cs typeface="Public Sans"/>
                <a:sym typeface="Public Sans"/>
              </a:rPr>
              <a:t>eight cybersecurity related </a:t>
            </a:r>
            <a:r>
              <a:rPr lang="en-GB" sz="1200" noProof="0" dirty="0">
                <a:solidFill>
                  <a:srgbClr val="2B2C30"/>
                </a:solidFill>
                <a:ea typeface="Public Sans"/>
                <a:cs typeface="Public Sans"/>
                <a:sym typeface="Public Sans"/>
              </a:rPr>
              <a:t>energy myths to clarify these misconceptions. </a:t>
            </a:r>
          </a:p>
          <a:p>
            <a:pPr latinLnBrk="0"/>
            <a:endParaRPr lang="en-GB" sz="1200" dirty="0">
              <a:solidFill>
                <a:srgbClr val="2B2C30"/>
              </a:solidFill>
              <a:ea typeface="Public Sans"/>
              <a:cs typeface="Public Sans"/>
              <a:sym typeface="Public Sans"/>
            </a:endParaRPr>
          </a:p>
          <a:p>
            <a:pPr latinLnBrk="0"/>
            <a:r>
              <a:rPr lang="en-GB" sz="1200" noProof="0" dirty="0">
                <a:solidFill>
                  <a:srgbClr val="2B2C30"/>
                </a:solidFill>
                <a:ea typeface="Public Sans"/>
                <a:cs typeface="Public Sans"/>
                <a:sym typeface="Public Sans"/>
              </a:rPr>
              <a:t>By exploring these myths, we will enhance our understanding of energy digitalisation and make more informed decisions to stay safe and secure. </a:t>
            </a:r>
          </a:p>
          <a:p>
            <a:pPr latinLnBrk="0"/>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1452850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#8: Using antivirus software is sufficient to protect home networks from cyberattacks targeting smart energy devices. </a:t>
            </a:r>
          </a:p>
          <a:p>
            <a:pPr latinLnBrk="0"/>
            <a:r>
              <a:rPr lang="en-GB" sz="1200" dirty="0"/>
              <a:t>Antivirus software is just one layer of protection. </a:t>
            </a:r>
          </a:p>
          <a:p>
            <a:pPr latinLnBrk="0"/>
            <a:endParaRPr lang="en-GB" sz="1200" dirty="0"/>
          </a:p>
          <a:p>
            <a:pPr latinLnBrk="0"/>
            <a:r>
              <a:rPr lang="en-GB" sz="1200" dirty="0"/>
              <a:t>Firewalls, secure network configurations, and regular security updates for all connected devices are also necessary to prevent cyberattacks.</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2387028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cybersecurity and energy production and consumption,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Explore Every1’s Digital Energy Essentials course </a:t>
            </a:r>
            <a:r>
              <a:rPr lang="en-US" altLang="ko-KR" sz="1200" i="1" dirty="0">
                <a:solidFill>
                  <a:srgbClr val="373737"/>
                </a:solidFill>
                <a:hlinkClick r:id="rId3"/>
              </a:rPr>
              <a:t>Privacy, safety and security in the digital energy Landscape</a:t>
            </a:r>
            <a:r>
              <a:rPr lang="en-US" altLang="ko-KR" sz="1200" i="1" dirty="0">
                <a:solidFill>
                  <a:srgbClr val="373737"/>
                </a:solidFill>
              </a:rPr>
              <a:t>.</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noProof="0" dirty="0">
                <a:solidFill>
                  <a:srgbClr val="373737"/>
                </a:solidFill>
              </a:rPr>
              <a:t>Take a deeper look at energy digitalisation myths in Every1’s </a:t>
            </a:r>
            <a:r>
              <a:rPr lang="en-GB" sz="1200" i="1" noProof="0" dirty="0">
                <a:solidFill>
                  <a:srgbClr val="373737"/>
                </a:solidFill>
                <a:hlinkClick r:id="rId4"/>
              </a:rPr>
              <a:t>Energy Myths Busted! Fact Vs. Fiction</a:t>
            </a:r>
            <a:endParaRPr lang="en-GB" sz="1200" noProof="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the European Commission’s article </a:t>
            </a:r>
            <a:r>
              <a:rPr lang="en-US" altLang="ko-KR" sz="1200" i="1" dirty="0">
                <a:solidFill>
                  <a:srgbClr val="373737"/>
                </a:solidFill>
                <a:hlinkClick r:id="rId5"/>
              </a:rPr>
              <a:t>Critical infrastructure and cybersecurity</a:t>
            </a:r>
            <a:r>
              <a:rPr lang="en-US" altLang="ko-KR" sz="1200" i="1" dirty="0">
                <a:solidFill>
                  <a:srgbClr val="373737"/>
                </a:solidFill>
              </a:rPr>
              <a:t>.</a:t>
            </a:r>
            <a:endParaRPr lang="ko-KR" altLang="en-US" sz="1200" i="1"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a:t>
            </a:r>
            <a:r>
              <a:rPr lang="en-US" altLang="ko-KR" sz="1200" dirty="0" err="1">
                <a:solidFill>
                  <a:srgbClr val="373737"/>
                </a:solidFill>
              </a:rPr>
              <a:t>eurelectric’s</a:t>
            </a:r>
            <a:r>
              <a:rPr lang="en-US" altLang="ko-KR" sz="1200" dirty="0">
                <a:solidFill>
                  <a:srgbClr val="373737"/>
                </a:solidFill>
              </a:rPr>
              <a:t> article </a:t>
            </a:r>
            <a:r>
              <a:rPr lang="en-US" altLang="ko-KR" sz="1200" i="1" dirty="0">
                <a:solidFill>
                  <a:srgbClr val="373737"/>
                </a:solidFill>
                <a:hlinkClick r:id="rId6"/>
              </a:rPr>
              <a:t>Cybersecurity in the Power Sector</a:t>
            </a:r>
            <a:r>
              <a:rPr lang="en-US" altLang="ko-KR" sz="1200" i="1" dirty="0">
                <a:solidFill>
                  <a:srgbClr val="373737"/>
                </a:solidFill>
              </a:rPr>
              <a:t>.</a:t>
            </a:r>
            <a:endParaRPr lang="ko-KR" altLang="en-US" sz="1200" dirty="0">
              <a:solidFill>
                <a:srgbClr val="373737"/>
              </a:solidFill>
            </a:endParaRPr>
          </a:p>
          <a:p>
            <a:endParaRPr lang="en-GB" dirty="0"/>
          </a:p>
          <a:p>
            <a:endParaRPr lang="en-GB" dirty="0"/>
          </a:p>
          <a:p>
            <a:r>
              <a:rPr lang="en-GB" dirty="0"/>
              <a:t>https://www.open.edu/openlearncreate/course/view.php?id=12165</a:t>
            </a:r>
          </a:p>
          <a:p>
            <a:r>
              <a:rPr lang="en-GB" dirty="0"/>
              <a:t>https://</a:t>
            </a:r>
            <a:r>
              <a:rPr lang="en-GB" dirty="0" err="1"/>
              <a:t>www.open.edu</a:t>
            </a:r>
            <a:r>
              <a:rPr lang="en-GB" dirty="0"/>
              <a:t>/</a:t>
            </a:r>
            <a:r>
              <a:rPr lang="en-GB" dirty="0" err="1"/>
              <a:t>openlearncreate</a:t>
            </a:r>
            <a:r>
              <a:rPr lang="en-GB" dirty="0"/>
              <a:t>/course/</a:t>
            </a:r>
            <a:r>
              <a:rPr lang="en-GB" dirty="0" err="1"/>
              <a:t>view.php?id</a:t>
            </a:r>
            <a:r>
              <a:rPr lang="en-GB" dirty="0"/>
              <a:t>=17128</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1065866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GB" dirty="0"/>
              <a:t>This slide deck </a:t>
            </a:r>
            <a:r>
              <a:rPr lang="en-GB" i="1" dirty="0"/>
              <a:t>Energy Myths Busted! Cybersecurity Energy Sector Myths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dirty="0">
                <a:solidFill>
                  <a:schemeClr val="dk1"/>
                </a:solidFill>
                <a:ea typeface="Public Sans"/>
                <a:cs typeface="Public Sans"/>
                <a:sym typeface="Public Sans"/>
                <a:hlinkClick r:id="rId4"/>
              </a:rPr>
              <a:t>Password Day</a:t>
            </a:r>
            <a:r>
              <a:rPr lang="en-US" dirty="0">
                <a:solidFill>
                  <a:schemeClr val="dk1"/>
                </a:solidFill>
                <a:ea typeface="Public Sans"/>
                <a:cs typeface="Public Sans"/>
                <a:sym typeface="Public Sans"/>
              </a:rPr>
              <a:t> by World’s Direction is </a:t>
            </a:r>
            <a:r>
              <a:rPr lang="en-US" dirty="0">
                <a:solidFill>
                  <a:schemeClr val="dk1"/>
                </a:solidFill>
                <a:ea typeface="Public Sans"/>
                <a:cs typeface="Public Sans"/>
                <a:sym typeface="Public Sans"/>
                <a:hlinkClick r:id="rId5"/>
              </a:rPr>
              <a:t>CC0 1.0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rPr>
              <a:t>Paper Beside </a:t>
            </a:r>
            <a:r>
              <a:rPr lang="en-US" i="1" dirty="0" err="1">
                <a:solidFill>
                  <a:schemeClr val="dk1"/>
                </a:solidFill>
                <a:ea typeface="Public Sans"/>
                <a:cs typeface="Public Sans"/>
                <a:sym typeface="Public Sans"/>
              </a:rPr>
              <a:t>Macbook</a:t>
            </a:r>
            <a:r>
              <a:rPr lang="en-US" dirty="0">
                <a:solidFill>
                  <a:schemeClr val="dk1"/>
                </a:solidFill>
                <a:ea typeface="Public Sans"/>
                <a:cs typeface="Public Sans"/>
                <a:sym typeface="Public Sans"/>
              </a:rPr>
              <a:t> by</a:t>
            </a:r>
            <a:r>
              <a:rPr lang="en-US" sz="1200" dirty="0">
                <a:solidFill>
                  <a:schemeClr val="dk1"/>
                </a:solidFill>
                <a:ea typeface="Public Sans"/>
                <a:cs typeface="Public Sans"/>
                <a:sym typeface="Public Sans"/>
              </a:rPr>
              <a:t> </a:t>
            </a:r>
            <a:r>
              <a:rPr lang="en-US" sz="1200" u="sng" dirty="0">
                <a:solidFill>
                  <a:schemeClr val="dk1"/>
                </a:solidFill>
                <a:ea typeface="Public Sans"/>
                <a:cs typeface="Public Sans"/>
                <a:sym typeface="Public Sans"/>
                <a:hlinkClick r:id="rId6">
                  <a:extLst>
                    <a:ext uri="{A12FA001-AC4F-418D-AE19-62706E023703}">
                      <ahyp:hlinkClr xmlns:ahyp="http://schemas.microsoft.com/office/drawing/2018/hyperlinkcolor" val="tx"/>
                    </a:ext>
                  </a:extLst>
                </a:hlinkClick>
              </a:rPr>
              <a:t>Lukas on Pexels.com</a:t>
            </a:r>
            <a:endParaRPr lang="en-US" sz="1200" u="sng" dirty="0">
              <a:solidFill>
                <a:schemeClr val="dk1"/>
              </a:solidFill>
              <a:ea typeface="Public Sans"/>
              <a:cs typeface="Public Sans"/>
            </a:endParaRP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Myth One image</a:t>
            </a:r>
            <a:r>
              <a:rPr lang="en-US" dirty="0">
                <a:solidFill>
                  <a:schemeClr val="dk1"/>
                </a:solidFill>
                <a:ea typeface="Public Sans"/>
                <a:cs typeface="Public Sans"/>
                <a:sym typeface="Public Sans"/>
              </a:rPr>
              <a:t>:</a:t>
            </a:r>
            <a:r>
              <a:rPr lang="en-US" sz="1200" dirty="0">
                <a:solidFill>
                  <a:schemeClr val="dk1"/>
                </a:solidFill>
                <a:ea typeface="Public Sans"/>
                <a:cs typeface="Public Sans"/>
                <a:sym typeface="Public Sans"/>
              </a:rPr>
              <a:t> </a:t>
            </a:r>
            <a:r>
              <a:rPr lang="en-GB" b="0" i="0" dirty="0" err="1">
                <a:solidFill>
                  <a:srgbClr val="242424"/>
                </a:solidFill>
                <a:effectLst/>
                <a:hlinkClick r:id="rId7"/>
              </a:rPr>
              <a:t>Vorarlberger</a:t>
            </a:r>
            <a:r>
              <a:rPr lang="en-GB" b="0" i="0" dirty="0">
                <a:solidFill>
                  <a:srgbClr val="242424"/>
                </a:solidFill>
                <a:effectLst/>
                <a:hlinkClick r:id="rId7"/>
              </a:rPr>
              <a:t> </a:t>
            </a:r>
            <a:r>
              <a:rPr lang="en-GB" b="0" i="0" dirty="0" err="1">
                <a:solidFill>
                  <a:srgbClr val="242424"/>
                </a:solidFill>
                <a:effectLst/>
                <a:hlinkClick r:id="rId7"/>
              </a:rPr>
              <a:t>Kraftwerke</a:t>
            </a:r>
            <a:r>
              <a:rPr lang="en-GB" b="0" i="0" dirty="0">
                <a:solidFill>
                  <a:srgbClr val="242424"/>
                </a:solidFill>
                <a:effectLst/>
                <a:hlinkClick r:id="rId7"/>
              </a:rPr>
              <a:t>-Energy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 </a:t>
            </a:r>
            <a:endParaRPr lang="en-US" sz="12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Myth Two image</a:t>
            </a:r>
            <a:r>
              <a:rPr lang="en-US" dirty="0">
                <a:solidFill>
                  <a:schemeClr val="dk1"/>
                </a:solidFill>
                <a:ea typeface="Public Sans"/>
                <a:cs typeface="Public Sans"/>
                <a:sym typeface="Public Sans"/>
              </a:rPr>
              <a:t>: </a:t>
            </a:r>
            <a:r>
              <a:rPr lang="en-US" dirty="0">
                <a:solidFill>
                  <a:schemeClr val="dk1"/>
                </a:solidFill>
                <a:ea typeface="Public Sans"/>
                <a:cs typeface="Public Sans"/>
                <a:sym typeface="Public Sans"/>
                <a:hlinkClick r:id="rId8"/>
              </a:rPr>
              <a:t>Free as in </a:t>
            </a:r>
            <a:r>
              <a:rPr lang="en-US" dirty="0" err="1">
                <a:solidFill>
                  <a:schemeClr val="dk1"/>
                </a:solidFill>
                <a:ea typeface="Public Sans"/>
                <a:cs typeface="Public Sans"/>
                <a:sym typeface="Public Sans"/>
                <a:hlinkClick r:id="rId8"/>
              </a:rPr>
              <a:t>Wifi</a:t>
            </a:r>
            <a:r>
              <a:rPr lang="en-US" dirty="0">
                <a:solidFill>
                  <a:schemeClr val="dk1"/>
                </a:solidFill>
                <a:ea typeface="Public Sans"/>
                <a:cs typeface="Public Sans"/>
                <a:sym typeface="Public Sans"/>
              </a:rPr>
              <a:t> by Alan Levine</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is </a:t>
            </a:r>
            <a:r>
              <a:rPr lang="en-US" dirty="0">
                <a:solidFill>
                  <a:schemeClr val="dk1"/>
                </a:solidFill>
                <a:ea typeface="Public Sans"/>
                <a:cs typeface="Public Sans"/>
                <a:sym typeface="Public Sans"/>
                <a:hlinkClick r:id="rId5"/>
              </a:rPr>
              <a:t>CC0 1.0</a:t>
            </a:r>
            <a:endParaRPr lang="en-US" i="1"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Myth Three image: </a:t>
            </a:r>
            <a:r>
              <a:rPr lang="en-US" dirty="0">
                <a:solidFill>
                  <a:schemeClr val="dk1"/>
                </a:solidFill>
                <a:ea typeface="Public Sans"/>
                <a:cs typeface="Public Sans"/>
                <a:sym typeface="Public Sans"/>
                <a:hlinkClick r:id="rId4"/>
              </a:rPr>
              <a:t>Password Day</a:t>
            </a:r>
            <a:r>
              <a:rPr lang="en-US" dirty="0">
                <a:solidFill>
                  <a:schemeClr val="dk1"/>
                </a:solidFill>
                <a:ea typeface="Public Sans"/>
                <a:cs typeface="Public Sans"/>
                <a:sym typeface="Public Sans"/>
              </a:rPr>
              <a:t> by World’s Direction is </a:t>
            </a:r>
            <a:r>
              <a:rPr lang="en-US" dirty="0">
                <a:solidFill>
                  <a:schemeClr val="dk1"/>
                </a:solidFill>
                <a:ea typeface="Public Sans"/>
                <a:cs typeface="Public Sans"/>
                <a:sym typeface="Public Sans"/>
                <a:hlinkClick r:id="rId5"/>
              </a:rPr>
              <a:t>CC0 1.0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Myth Four image</a:t>
            </a:r>
            <a:r>
              <a:rPr lang="en-US" dirty="0">
                <a:solidFill>
                  <a:schemeClr val="dk1"/>
                </a:solidFill>
                <a:ea typeface="Public Sans"/>
                <a:cs typeface="Public Sans"/>
                <a:sym typeface="Public Sans"/>
              </a:rPr>
              <a:t>: </a:t>
            </a:r>
            <a:r>
              <a:rPr lang="en-US" dirty="0">
                <a:solidFill>
                  <a:schemeClr val="dk1"/>
                </a:solidFill>
                <a:ea typeface="Public Sans"/>
                <a:cs typeface="Public Sans"/>
                <a:sym typeface="Public Sans"/>
                <a:hlinkClick r:id="rId9"/>
              </a:rPr>
              <a:t>Solar panels in Belgium</a:t>
            </a:r>
            <a:r>
              <a:rPr lang="en-US" dirty="0">
                <a:solidFill>
                  <a:schemeClr val="dk1"/>
                </a:solidFill>
                <a:ea typeface="Public Sans"/>
                <a:cs typeface="Public Sans"/>
                <a:sym typeface="Public Sans"/>
              </a:rPr>
              <a:t> by </a:t>
            </a:r>
            <a:r>
              <a:rPr lang="en-US" dirty="0" err="1">
                <a:solidFill>
                  <a:schemeClr val="dk1"/>
                </a:solidFill>
                <a:ea typeface="Public Sans"/>
                <a:cs typeface="Public Sans"/>
                <a:sym typeface="Public Sans"/>
              </a:rPr>
              <a:t>Ninara</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0"/>
              </a:rPr>
              <a:t>CC BY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Myth Five image: </a:t>
            </a:r>
            <a:r>
              <a:rPr lang="en-US" dirty="0">
                <a:solidFill>
                  <a:schemeClr val="dk1"/>
                </a:solidFill>
                <a:ea typeface="Public Sans"/>
                <a:cs typeface="Public Sans"/>
                <a:sym typeface="Public Sans"/>
                <a:hlinkClick r:id="rId11"/>
              </a:rPr>
              <a:t>blockchains</a:t>
            </a:r>
            <a:r>
              <a:rPr lang="en-US" dirty="0">
                <a:solidFill>
                  <a:schemeClr val="dk1"/>
                </a:solidFill>
                <a:ea typeface="Public Sans"/>
                <a:cs typeface="Public Sans"/>
                <a:sym typeface="Public Sans"/>
              </a:rPr>
              <a:t> by Mario A. P. is licensed </a:t>
            </a:r>
            <a:r>
              <a:rPr lang="en-US" dirty="0">
                <a:solidFill>
                  <a:schemeClr val="dk1"/>
                </a:solidFill>
                <a:ea typeface="Public Sans"/>
                <a:cs typeface="Public Sans"/>
                <a:sym typeface="Public Sans"/>
                <a:hlinkClick r:id="rId10"/>
              </a:rPr>
              <a:t>CC BY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Myth Six image</a:t>
            </a:r>
            <a:r>
              <a:rPr lang="en-US" dirty="0">
                <a:solidFill>
                  <a:schemeClr val="dk1"/>
                </a:solidFill>
                <a:ea typeface="Public Sans"/>
                <a:cs typeface="Public Sans"/>
                <a:sym typeface="Public Sans"/>
              </a:rPr>
              <a:t>:</a:t>
            </a:r>
            <a:r>
              <a:rPr lang="en-US" sz="1200" dirty="0">
                <a:solidFill>
                  <a:schemeClr val="dk1"/>
                </a:solidFill>
                <a:ea typeface="Public Sans"/>
                <a:cs typeface="Public Sans"/>
                <a:sym typeface="Public Sans"/>
              </a:rPr>
              <a:t> </a:t>
            </a:r>
            <a:r>
              <a:rPr lang="en-US" sz="1200" dirty="0">
                <a:solidFill>
                  <a:schemeClr val="dk1"/>
                </a:solidFill>
                <a:ea typeface="Public Sans"/>
                <a:cs typeface="Public Sans"/>
                <a:sym typeface="Public Sans"/>
                <a:hlinkClick r:id="rId12"/>
              </a:rPr>
              <a:t>Cybersecurity</a:t>
            </a:r>
            <a:r>
              <a:rPr lang="en-US" sz="1200" dirty="0">
                <a:solidFill>
                  <a:schemeClr val="dk1"/>
                </a:solidFill>
                <a:ea typeface="Public Sans"/>
                <a:cs typeface="Public Sans"/>
                <a:sym typeface="Public Sans"/>
              </a:rPr>
              <a:t> by Richard Patterson is licensed </a:t>
            </a:r>
            <a:r>
              <a:rPr lang="en-US" dirty="0">
                <a:solidFill>
                  <a:schemeClr val="dk1"/>
                </a:solidFill>
                <a:ea typeface="Public Sans"/>
                <a:cs typeface="Public Sans"/>
                <a:sym typeface="Public Sans"/>
                <a:hlinkClick r:id="rId13"/>
              </a:rPr>
              <a:t>CC BY-SA 2.0</a:t>
            </a:r>
            <a:r>
              <a:rPr lang="en-US" dirty="0">
                <a:solidFill>
                  <a:schemeClr val="dk1"/>
                </a:solidFill>
                <a:ea typeface="Public Sans"/>
                <a:cs typeface="Public Sans"/>
                <a:sym typeface="Public Sans"/>
              </a:rPr>
              <a:t>. </a:t>
            </a:r>
            <a:endParaRPr lang="en-US" sz="12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Myth Seven image: </a:t>
            </a:r>
            <a:r>
              <a:rPr lang="en-GB" i="0" u="none" strike="noStrike" dirty="0">
                <a:solidFill>
                  <a:srgbClr val="212124"/>
                </a:solidFill>
                <a:effectLst/>
                <a:hlinkClick r:id="rId14"/>
              </a:rPr>
              <a:t>Urbex - Power Plant </a:t>
            </a:r>
            <a:r>
              <a:rPr lang="en-GB" i="0" u="none" strike="noStrike" dirty="0" err="1">
                <a:solidFill>
                  <a:srgbClr val="212124"/>
                </a:solidFill>
                <a:effectLst/>
                <a:hlinkClick r:id="rId14"/>
              </a:rPr>
              <a:t>Elettricita</a:t>
            </a:r>
            <a:r>
              <a:rPr lang="en-GB" i="0" u="none" strike="noStrike" dirty="0">
                <a:solidFill>
                  <a:srgbClr val="212124"/>
                </a:solidFill>
                <a:effectLst/>
                <a:hlinkClick r:id="rId14"/>
              </a:rPr>
              <a:t> (IT) </a:t>
            </a:r>
            <a:r>
              <a:rPr lang="en-GB" i="0" u="none" strike="noStrike" dirty="0">
                <a:solidFill>
                  <a:srgbClr val="212124"/>
                </a:solidFill>
                <a:effectLst/>
              </a:rPr>
              <a:t>by Raphael </a:t>
            </a:r>
            <a:r>
              <a:rPr lang="en-GB" i="0" u="none" strike="noStrike" dirty="0" err="1">
                <a:solidFill>
                  <a:srgbClr val="212124"/>
                </a:solidFill>
                <a:effectLst/>
              </a:rPr>
              <a:t>Panhuber</a:t>
            </a:r>
            <a:r>
              <a:rPr lang="en-GB" i="0" u="none" strike="noStrike" dirty="0">
                <a:solidFill>
                  <a:srgbClr val="212124"/>
                </a:solidFill>
                <a:effectLst/>
              </a:rPr>
              <a:t> is licensed </a:t>
            </a:r>
            <a:r>
              <a:rPr lang="en-US" dirty="0">
                <a:solidFill>
                  <a:schemeClr val="dk1"/>
                </a:solidFill>
                <a:ea typeface="Public Sans"/>
                <a:cs typeface="Public Sans"/>
                <a:sym typeface="Public Sans"/>
                <a:hlinkClick r:id="rId13"/>
              </a:rPr>
              <a:t>CC BY-SA 2.0</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Myth Eight image: </a:t>
            </a:r>
            <a:r>
              <a:rPr lang="en-US" sz="1200" dirty="0">
                <a:solidFill>
                  <a:schemeClr val="dk1"/>
                </a:solidFill>
                <a:ea typeface="Public Sans"/>
                <a:cs typeface="Public Sans"/>
                <a:sym typeface="Public Sans"/>
                <a:hlinkClick r:id="rId15"/>
              </a:rPr>
              <a:t>Firewall</a:t>
            </a:r>
            <a:r>
              <a:rPr lang="en-US" sz="1200" dirty="0">
                <a:solidFill>
                  <a:schemeClr val="dk1"/>
                </a:solidFill>
                <a:ea typeface="Public Sans"/>
                <a:cs typeface="Public Sans"/>
                <a:sym typeface="Public Sans"/>
              </a:rPr>
              <a:t> by Eric E Castro is licensed </a:t>
            </a:r>
            <a:r>
              <a:rPr lang="en-US" dirty="0">
                <a:solidFill>
                  <a:schemeClr val="dk1"/>
                </a:solidFill>
                <a:ea typeface="Public Sans"/>
                <a:cs typeface="Public Sans"/>
                <a:sym typeface="Public Sans"/>
                <a:hlinkClick r:id="rId10"/>
              </a:rPr>
              <a:t>CC BY 2.0</a:t>
            </a:r>
            <a:r>
              <a:rPr lang="en-US" dirty="0">
                <a:solidFill>
                  <a:schemeClr val="dk1"/>
                </a:solidFill>
                <a:ea typeface="Public Sans"/>
                <a:cs typeface="Public Sans"/>
                <a:sym typeface="Public Sans"/>
              </a:rPr>
              <a:t>.</a:t>
            </a:r>
            <a:endParaRPr lang="en-US" sz="1200" dirty="0">
              <a:solidFill>
                <a:schemeClr val="dk1"/>
              </a:solidFill>
              <a:ea typeface="Public Sans"/>
              <a:cs typeface="Public Sans"/>
              <a:sym typeface="Public Sans"/>
            </a:endParaRPr>
          </a:p>
          <a:p>
            <a:pPr latinLnBrk="0"/>
            <a:endParaRPr lang="en-US" sz="120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US" sz="120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US" sz="2000" dirty="0">
              <a:solidFill>
                <a:schemeClr val="dk1"/>
              </a:solidFill>
              <a:ea typeface="Calibri"/>
              <a:cs typeface="Calibri"/>
              <a:sym typeface="Calibri"/>
            </a:endParaRPr>
          </a:p>
          <a:p>
            <a:pPr latinLnBrk="0"/>
            <a:endParaRPr lang="en-GB" dirty="0"/>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2922876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Our exploration of each myth begins with a reflective question. Take a moment to consider each question, before moving on to the debunking explanation. </a:t>
            </a:r>
          </a:p>
          <a:p>
            <a:pPr latinLnBrk="0"/>
            <a:endParaRPr lang="en-GB" sz="1200" noProof="0" dirty="0">
              <a:solidFill>
                <a:srgbClr val="2B2C30"/>
              </a:solidFill>
              <a:sym typeface="Public Sans"/>
            </a:endParaRPr>
          </a:p>
          <a:p>
            <a:pPr latinLnBrk="0"/>
            <a:r>
              <a:rPr lang="en-GB" sz="1200" dirty="0">
                <a:solidFill>
                  <a:srgbClr val="2B2C30"/>
                </a:solidFill>
                <a:sym typeface="Public Sans"/>
              </a:rPr>
              <a:t>You can work through each myth in turn. Alternatively, you can select a particular myth you’d like to explore first via the menu.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1260807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Eight cybersecurity digital energy myths</a:t>
            </a:r>
            <a:endParaRPr lang="en-US" sz="1050" kern="1200" dirty="0">
              <a:solidFill>
                <a:schemeClr val="bg1"/>
              </a:solidFill>
              <a:latin typeface="+mn-lt"/>
              <a:ea typeface="+mn-ea"/>
              <a:cs typeface="+mn-cs"/>
            </a:endParaRPr>
          </a:p>
          <a:p>
            <a:pPr marL="342900" indent="-342900" latinLnBrk="0">
              <a:buFont typeface="+mj-lt"/>
              <a:buAutoNum type="arabicPeriod"/>
            </a:pPr>
            <a:r>
              <a:rPr lang="en-GB" sz="1200" noProof="0" dirty="0">
                <a:ea typeface="Public Sans"/>
                <a:cs typeface="Public Sans"/>
                <a:sym typeface="Public Sans"/>
              </a:rPr>
              <a:t>Smart meters and other digital energy devices are not vulnerable to cyberattacks</a:t>
            </a:r>
          </a:p>
          <a:p>
            <a:pPr marL="342900" indent="-342900" latinLnBrk="0">
              <a:buFont typeface="+mj-lt"/>
              <a:buAutoNum type="arabicPeriod"/>
            </a:pPr>
            <a:r>
              <a:rPr lang="en-GB" sz="1200" noProof="0" dirty="0">
                <a:ea typeface="Public Sans"/>
                <a:cs typeface="Public Sans"/>
                <a:sym typeface="Public Sans"/>
              </a:rPr>
              <a:t>Only large energy companies are targets for cyberattacks, not individual homeowners or small businesses</a:t>
            </a:r>
          </a:p>
          <a:p>
            <a:pPr marL="342900" indent="-342900" latinLnBrk="0">
              <a:buFont typeface="+mj-lt"/>
              <a:buAutoNum type="arabicPeriod"/>
            </a:pPr>
            <a:r>
              <a:rPr lang="en-GB" sz="1200" noProof="0" dirty="0">
                <a:ea typeface="Public Sans"/>
                <a:cs typeface="Public Sans"/>
                <a:sym typeface="Public Sans"/>
              </a:rPr>
              <a:t>Cybersecurity is solely the responsibility of energy companies and governments, not individuals or communities</a:t>
            </a:r>
          </a:p>
          <a:p>
            <a:pPr marL="342900" indent="-342900" latinLnBrk="0">
              <a:buFont typeface="+mj-lt"/>
              <a:buAutoNum type="arabicPeriod"/>
            </a:pPr>
            <a:r>
              <a:rPr lang="en-GB" sz="1200" noProof="0" dirty="0">
                <a:ea typeface="Public Sans"/>
                <a:cs typeface="Public Sans"/>
                <a:sym typeface="Public Sans"/>
              </a:rPr>
              <a:t>Renewable energy sources are inherently more secure than traditional energy sources</a:t>
            </a:r>
          </a:p>
          <a:p>
            <a:pPr marL="342900" indent="-342900" latinLnBrk="0">
              <a:buFont typeface="+mj-lt"/>
              <a:buAutoNum type="arabicPeriod"/>
            </a:pPr>
            <a:r>
              <a:rPr lang="en-GB" sz="1200" noProof="0" dirty="0">
                <a:ea typeface="Public Sans"/>
                <a:cs typeface="Public Sans"/>
                <a:sym typeface="Public Sans"/>
              </a:rPr>
              <a:t>Blockchain technologies are a silver bullet for cybersecurity in the energy sector</a:t>
            </a:r>
          </a:p>
          <a:p>
            <a:pPr marL="342900" indent="-342900" latinLnBrk="0">
              <a:buFont typeface="+mj-lt"/>
              <a:buAutoNum type="arabicPeriod"/>
            </a:pPr>
            <a:r>
              <a:rPr lang="en-GB" sz="1200" noProof="0" dirty="0">
                <a:ea typeface="Public Sans"/>
                <a:cs typeface="Public Sans"/>
                <a:sym typeface="Public Sans"/>
              </a:rPr>
              <a:t>Only complex passwords can prevent cyberattacks on smart energy devices</a:t>
            </a:r>
          </a:p>
          <a:p>
            <a:pPr marL="342900" indent="-342900" latinLnBrk="0">
              <a:buFont typeface="+mj-lt"/>
              <a:buAutoNum type="arabicPeriod"/>
            </a:pPr>
            <a:r>
              <a:rPr lang="en-GB" sz="1200" noProof="0" dirty="0">
                <a:ea typeface="Public Sans"/>
                <a:cs typeface="Public Sans"/>
                <a:sym typeface="Public Sans"/>
              </a:rPr>
              <a:t>Cyberattacks on energy infrastructure primarily target large power plants and substations</a:t>
            </a:r>
          </a:p>
          <a:p>
            <a:pPr marL="342900" indent="-342900" latinLnBrk="0">
              <a:buFont typeface="+mj-lt"/>
              <a:buAutoNum type="arabicPeriod"/>
            </a:pPr>
            <a:r>
              <a:rPr lang="en-GB" sz="1200" noProof="0" dirty="0">
                <a:ea typeface="Public Sans"/>
                <a:cs typeface="Public Sans"/>
                <a:sym typeface="Public Sans"/>
              </a:rPr>
              <a:t>Using antivirus software is sufficient to protect home networks from cyberattacks targeting smart energy devices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157880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#1: Smart meters and other digital energy devices are not vulnerable to cyberattacks.</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Is my smart meter vulnerable to cyberattacks?</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440948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#1: Smart meters and other digital energy devices are not vulnerable to cyberattacks.</a:t>
            </a:r>
            <a:endParaRPr lang="en-US" sz="1050" kern="1200" dirty="0">
              <a:solidFill>
                <a:schemeClr val="bg1"/>
              </a:solidFill>
              <a:latin typeface="+mn-lt"/>
              <a:ea typeface="+mn-ea"/>
              <a:cs typeface="+mn-cs"/>
            </a:endParaRPr>
          </a:p>
          <a:p>
            <a:pPr latinLnBrk="0"/>
            <a:r>
              <a:rPr lang="en-US" sz="1200" dirty="0">
                <a:ea typeface="Public Sans"/>
                <a:cs typeface="Public Sans"/>
                <a:sym typeface="Public Sans"/>
              </a:rPr>
              <a:t>Smart meters and other digital energy devices are vulnerable to cyberattacks, as they are connected to the internet and often have limited security features. </a:t>
            </a:r>
          </a:p>
          <a:p>
            <a:pPr latinLnBrk="0"/>
            <a:endParaRPr lang="en-US" sz="1200" dirty="0">
              <a:ea typeface="Public Sans"/>
              <a:cs typeface="Public Sans"/>
              <a:sym typeface="Public Sans"/>
            </a:endParaRPr>
          </a:p>
          <a:p>
            <a:pPr latinLnBrk="0"/>
            <a:r>
              <a:rPr lang="en-US" sz="1200" dirty="0">
                <a:ea typeface="Public Sans"/>
                <a:cs typeface="Public Sans"/>
                <a:sym typeface="Public Sans"/>
              </a:rPr>
              <a:t>Attackers can exploit vulnerabilities to gain access to sensitive data, disrupt energy services, or even cause physical damage to energy infrastructure.</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2884104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#2: Only large energy companies are targets for cyberattacks, not individual homeowners or small businesses.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Will my home or business be targeted by a cyberattack?</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236090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#2: Only large energy companies are targets for cyber attacks, not individual homeowners or small businesses. </a:t>
            </a:r>
          </a:p>
          <a:p>
            <a:pPr latinLnBrk="0"/>
            <a:r>
              <a:rPr lang="en-US" sz="1200" dirty="0">
                <a:solidFill>
                  <a:srgbClr val="2B2C30"/>
                </a:solidFill>
              </a:rPr>
              <a:t>Homeowners and small businesses are also targets for cyberattacks, as they often have less sophisticated security measures in place. </a:t>
            </a:r>
          </a:p>
          <a:p>
            <a:pPr latinLnBrk="0"/>
            <a:endParaRPr lang="en-US" sz="1200" dirty="0">
              <a:solidFill>
                <a:srgbClr val="2B2C30"/>
              </a:solidFill>
            </a:endParaRPr>
          </a:p>
          <a:p>
            <a:pPr latinLnBrk="0"/>
            <a:r>
              <a:rPr lang="en-US" sz="1200" dirty="0">
                <a:solidFill>
                  <a:srgbClr val="2B2C30"/>
                </a:solidFill>
              </a:rPr>
              <a:t>Attackers can exploit vulnerabilities in home Wi-Fi networks or smart appliances to gain access to personal data or disrupt energy services.</a:t>
            </a:r>
            <a:endParaRPr lang="en-US" sz="1200" dirty="0"/>
          </a:p>
          <a:p>
            <a:pPr latinLnBrk="0"/>
            <a:endParaRPr lang="en-US" sz="1200" dirty="0">
              <a:solidFill>
                <a:srgbClr val="2B2C30"/>
              </a:solidFill>
              <a:ea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3147075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Myth #3: Cybersecurity is solely the responsibility of energy companies and governments, not individuals or communities.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role do I play in cybersecurity?</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1161219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
        <p:nvSpPr>
          <p:cNvPr id="3" name="TextBox 2">
            <a:extLst>
              <a:ext uri="{FF2B5EF4-FFF2-40B4-BE49-F238E27FC236}">
                <a16:creationId xmlns:a16="http://schemas.microsoft.com/office/drawing/2014/main" id="{3FF2DCE0-FF8D-4ED2-3C1F-16DB811E499D}"/>
              </a:ext>
            </a:extLst>
          </p:cNvPr>
          <p:cNvSpPr txBox="1"/>
          <p:nvPr userDrawn="1"/>
        </p:nvSpPr>
        <p:spPr>
          <a:xfrm>
            <a:off x="1285460" y="6072366"/>
            <a:ext cx="6299371" cy="707886"/>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dirty="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dirty="0">
                <a:solidFill>
                  <a:schemeClr val="bg2">
                    <a:lumMod val="75000"/>
                  </a:schemeClr>
                </a:solidFill>
                <a:latin typeface="+mn-lt"/>
                <a:ea typeface="Public Sans"/>
                <a:cs typeface="Public Sans"/>
                <a:sym typeface="Public Sans"/>
              </a:rPr>
              <a:t>Responsibility for this material’s content lies solely with the Every1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dirty="0">
                <a:solidFill>
                  <a:schemeClr val="bg2">
                    <a:lumMod val="75000"/>
                  </a:schemeClr>
                </a:solidFill>
                <a:latin typeface="+mn-lt"/>
                <a:ea typeface="Public Sans"/>
                <a:cs typeface="Public Sans"/>
                <a:sym typeface="Public Sans"/>
              </a:rPr>
              <a:t>project</a:t>
            </a:r>
            <a:r>
              <a:rPr lang="en-US" sz="1000" b="0" i="0" u="none" strike="noStrike" cap="none" dirty="0">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dirty="0">
                <a:solidFill>
                  <a:schemeClr val="bg2">
                    <a:lumMod val="75000"/>
                  </a:schemeClr>
                </a:solidFill>
                <a:latin typeface="+mn-lt"/>
                <a:ea typeface="Public Sans"/>
                <a:cs typeface="Public Sans"/>
                <a:sym typeface="Public Sans"/>
                <a:hlinkClick r:id="rId3">
                  <a:extLst>
                    <a:ext uri="{A12FA001-AC4F-418D-AE19-62706E023703}">
                      <ahyp:hlinkClr xmlns:ahyp="http://schemas.microsoft.com/office/drawing/2018/hyperlinkcolor" val="tx"/>
                    </a:ext>
                  </a:extLst>
                </a:hlinkClick>
              </a:rPr>
              <a:t>CC BY-SA 4.0,</a:t>
            </a:r>
            <a:r>
              <a:rPr lang="en-US" sz="1000" b="0" i="0" u="none" strike="noStrike" cap="none" dirty="0">
                <a:solidFill>
                  <a:schemeClr val="bg2">
                    <a:lumMod val="75000"/>
                  </a:schemeClr>
                </a:solidFill>
                <a:latin typeface="+mn-lt"/>
                <a:ea typeface="Public Sans"/>
                <a:cs typeface="Public Sans"/>
                <a:sym typeface="Public San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b="0" i="0" u="none" strike="noStrike" cap="none" dirty="0">
                <a:solidFill>
                  <a:schemeClr val="bg2">
                    <a:lumMod val="75000"/>
                  </a:schemeClr>
                </a:solidFill>
                <a:latin typeface="+mn-lt"/>
                <a:ea typeface="Public Sans"/>
                <a:cs typeface="Public Sans"/>
                <a:sym typeface="Public Sans"/>
              </a:rPr>
              <a:t>unless otherwise stated. </a:t>
            </a:r>
            <a:endParaRPr lang="en-GB" sz="1000" dirty="0">
              <a:solidFill>
                <a:schemeClr val="bg2">
                  <a:lumMod val="75000"/>
                </a:schemeClr>
              </a:solidFill>
              <a:effectLst/>
              <a:latin typeface="+mn-lt"/>
              <a:cs typeface="Calibri" panose="020F0502020204030204" pitchFamily="34" charset="0"/>
            </a:endParaRPr>
          </a:p>
        </p:txBody>
      </p:sp>
      <p:pic>
        <p:nvPicPr>
          <p:cNvPr id="4" name="Picture 3" descr="A blue flag with yellow stars in the center&#10;&#10;AI-generated content may be incorrect.">
            <a:extLst>
              <a:ext uri="{FF2B5EF4-FFF2-40B4-BE49-F238E27FC236}">
                <a16:creationId xmlns:a16="http://schemas.microsoft.com/office/drawing/2014/main" id="{39CA3317-A957-5D82-361D-309B806653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2431" y="6159639"/>
            <a:ext cx="723029" cy="482322"/>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open.edu/openlearncreate/course/view.php?id=12165"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hyperlink" Target="https://www.eurelectric.org/in-detail/cybersecurity-in-the-power-sector/" TargetMode="External"/><Relationship Id="rId5" Type="http://schemas.openxmlformats.org/officeDocument/2006/relationships/hyperlink" Target="https://energy.ec.europa.eu/topics/energy-security/critical-infrastructure-and-cybersecurity_en" TargetMode="External"/><Relationship Id="rId4" Type="http://schemas.openxmlformats.org/officeDocument/2006/relationships/hyperlink" Target="https://www.open.edu/openlearncreate/course/view.php?id=17128"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flickr.com/photos/cogdog/25621334570/in/photolist-F3538L-e3puT1-2jPvptr-eiRPEb-W3VVvk-2qLU7r7-8sUnd6-kDEX27-6Qu5Eu-a9KGML-nys2eK-pSMqc2-6pCyxe-5rtdWR-zM1fcq-2itP53X-ayunVx-7bHKC7" TargetMode="External"/><Relationship Id="rId13" Type="http://schemas.openxmlformats.org/officeDocument/2006/relationships/hyperlink" Target="https://creativecommons.org/licenses/by-sa/2.0/"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ommons.wikimedia.org/wiki/File:Vorarlberger_Kraftwerke-Energy_meter_(electro)-smart_meter-02ASD.jpg" TargetMode="External"/><Relationship Id="rId12" Type="http://schemas.openxmlformats.org/officeDocument/2006/relationships/hyperlink" Target="https://www.flickr.com/photos/136770128@N07/41397205085/in/photolist-2ogdgAj-2658uPg-6xBqJg-25cUn6m-qXN5UL-qXM5oq-qim3kw-rfgaMd-qim5vU-rfdjcz-qXU51i-rfdkWr-7SRfo4-7SUwyW-7SUx4W-7SUwfL-7SUwk9-7SRfFK-7SUwMh-7SUwBW-7SUwYG-7SUwwS-7SUwWd-7SUx13-7SUwt7-7SReRF-7SRf6a-7SUwNW-7SReW2-7SUwRy-7SRfkM-2cPxSTQ-2cPxVfy-2cTVZZz-7SUwDU-7SRfM4-P8PBNZ-2cTW5eX-2a8pG6C-2cTVUnn-2bMWDew-2bveCzp-Pmy83p-7SUwU9-kg8qkG-kg62FD-kg6GAk-kg67T2-kg6v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pexels.com/photo/paper-beside-macbook-669623/" TargetMode="External"/><Relationship Id="rId11" Type="http://schemas.openxmlformats.org/officeDocument/2006/relationships/hyperlink" Target="https://www.flickr.com/photos/oneras/32634430557/in/photolist-23xi3Q9-RHMZeP-23qkfTv-28xHrw3-28xHsEq-2ad5BPJ-2ad5D35-29Vh1AX-28xHswE-2ad5Cx7-2ad5CjG-2benF4Q-2benETE-2ad5DsJ-PaWffy-2ad5C89-23NvndY-vPGcvw-23qkg7g-wscwzm-GNWDa4-21rezdi-2c2Pk79-242S4ah-Nqj4b6-NeX7oN-XpkTx4-MXWMzj-NfsyJA-QL4Dom-NeX7RS-F1uPNv-NhDrbz-NqivEk-2heo2Sz-224jUwC-2a8h8Dh-NhD2vi-257MLkx-nkAHBh-2fzpwWv-21TkF21-RE8HCn-23Zv7BH-2aBKvvH-21AFttS-2o4e6sS-GYVsW1-NfPfMF-F3yVic" TargetMode="External"/><Relationship Id="rId5" Type="http://schemas.openxmlformats.org/officeDocument/2006/relationships/hyperlink" Target="https://creativecommons.org/publicdomain/zero/1.0/" TargetMode="External"/><Relationship Id="rId15" Type="http://schemas.openxmlformats.org/officeDocument/2006/relationships/hyperlink" Target="https://www.flickr.com/photos/ecastro/3352213726/in/photolist-67dYmo-375Rj-4JMD5o-9YzjqQ-nndcPF-g7nnX-82aNeE-9aW8Lj-brPPoq-hppiC7-G7Zsmm-4GyUmU-bcgybX-aXz1HK-4fYWh2-6jo3LL-RDF71T-vXcbS-93R8pt-hGqa-8dxDRV-5fEiXQ-7KJWri-bQpzGz-uA5ght-uHSaf-xdAux-ai27DP-85SDc9-4NytpL-uWNio-ai27Ax-AKrbw-C4evd2-ES6s8-AKnnw-4DP18E-ai27yD-AKi15-AKqUo-AKnHG-AKqyF-AKo3e-AKa7C-AK5xu-AKmP6-AKpUw-AKpaH-AKiCV-AKb4w" TargetMode="External"/><Relationship Id="rId10" Type="http://schemas.openxmlformats.org/officeDocument/2006/relationships/hyperlink" Target="https://creativecommons.org/licenses/by/2.0/" TargetMode="External"/><Relationship Id="rId4" Type="http://schemas.openxmlformats.org/officeDocument/2006/relationships/hyperlink" Target="https://www.flickr.com/photos/worldsdirection/" TargetMode="External"/><Relationship Id="rId9" Type="http://schemas.openxmlformats.org/officeDocument/2006/relationships/hyperlink" Target="https://www.flickr.com/photos/ninara/24135500745/" TargetMode="External"/><Relationship Id="rId14" Type="http://schemas.openxmlformats.org/officeDocument/2006/relationships/hyperlink" Target="https://www.flickr.com/photos/rappan/36651981325/in/photolist-XQNZ7v-2kbhLqc-2qEioKw-uZS4s-KD2rB-2nH5y5U-QizbH5-5mTmEc-H8uNok-5FjmNU-6sf1e7-2iCLfST-2pe8Kwn-Yb45MJ-2h1QNzn-XSeRmW-9dKT25-7HVC4c-8wkhuM-buRg2w-8wodab-8wkawn-8wofdj-2kHkKTs-2oPscmV-8woeHE-3hQymR-8wodCU-8wkfkF-542EoY-29jHAV7-Ms5mGi-SdkSsg-Ay99Kn-2mcdGUJ-W7MNU4-2nxN6fd-2oPM2v6-2mEYqD2-2nr3KKW-nfLkbn-2evkV3Y-2cLGjDu-2jWuoZ7-WiSReo-28WCayp-bWARWW-21dtwGU-2m7v9up-2jZe3S5"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VERY1 Logo">
            <a:extLst>
              <a:ext uri="{FF2B5EF4-FFF2-40B4-BE49-F238E27FC236}">
                <a16:creationId xmlns:a16="http://schemas.microsoft.com/office/drawing/2014/main" id="{59EE2B6D-35E4-4C91-CC80-BAA946F2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6" name="Picture 5" descr="A close-up of part of a computer keyboard with a large fingerprint on the Enter key.">
            <a:extLst>
              <a:ext uri="{FF2B5EF4-FFF2-40B4-BE49-F238E27FC236}">
                <a16:creationId xmlns:a16="http://schemas.microsoft.com/office/drawing/2014/main" id="{72D02863-26DC-954C-0D25-64411EEFE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455" y="1905678"/>
            <a:ext cx="4513545" cy="3046643"/>
          </a:xfrm>
          <a:prstGeom prst="rect">
            <a:avLst/>
          </a:prstGeom>
        </p:spPr>
      </p:pic>
      <p:sp>
        <p:nvSpPr>
          <p:cNvPr id="2" name="Title 1">
            <a:extLst>
              <a:ext uri="{FF2B5EF4-FFF2-40B4-BE49-F238E27FC236}">
                <a16:creationId xmlns:a16="http://schemas.microsoft.com/office/drawing/2014/main" id="{3D9FAAFF-7E8F-640B-7BF0-4D0B7FC15CEF}"/>
              </a:ext>
            </a:extLst>
          </p:cNvPr>
          <p:cNvSpPr>
            <a:spLocks noGrp="1"/>
          </p:cNvSpPr>
          <p:nvPr>
            <p:ph type="title" idx="4294967295"/>
          </p:nvPr>
        </p:nvSpPr>
        <p:spPr>
          <a:xfrm>
            <a:off x="642257" y="1443127"/>
            <a:ext cx="6124303" cy="3971744"/>
          </a:xfrm>
          <a:prstGeom prst="rect">
            <a:avLst/>
          </a:prstGeom>
        </p:spPr>
        <p:txBody>
          <a:bodyPr/>
          <a:lstStyle/>
          <a:p>
            <a:pPr rtl="0" eaLnBrk="1" latinLnBrk="1" hangingPunct="1"/>
            <a: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Cybersecurity </a:t>
            </a:r>
            <a:b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digital energy  myths… </a:t>
            </a:r>
            <a:b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72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Busted! </a:t>
            </a:r>
            <a:endParaRPr lang="en-GB" dirty="0">
              <a:effectLst/>
            </a:endParaRPr>
          </a:p>
          <a:p>
            <a:endParaRPr lang="en-GB" dirty="0"/>
          </a:p>
        </p:txBody>
      </p:sp>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2BB5-58B6-278B-E025-E6AA0528F6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2FE9A94-DCC1-E1C5-4D79-C962BC490CDE}"/>
              </a:ext>
            </a:extLst>
          </p:cNvPr>
          <p:cNvSpPr txBox="1"/>
          <p:nvPr/>
        </p:nvSpPr>
        <p:spPr>
          <a:xfrm>
            <a:off x="5298510" y="2580775"/>
            <a:ext cx="6516007" cy="3785652"/>
          </a:xfrm>
          <a:prstGeom prst="rect">
            <a:avLst/>
          </a:prstGeom>
          <a:noFill/>
        </p:spPr>
        <p:txBody>
          <a:bodyPr wrap="square" rtlCol="0">
            <a:spAutoFit/>
          </a:bodyPr>
          <a:lstStyle/>
          <a:p>
            <a:pPr latinLnBrk="0"/>
            <a:r>
              <a:rPr lang="en-US" sz="2400" dirty="0">
                <a:ea typeface="Calibri"/>
                <a:cs typeface="Calibri"/>
              </a:rPr>
              <a:t>Individuals and communities have a role to play in cybersecurity, as they can take steps to protect their own devices and networks from cyberattacks. </a:t>
            </a:r>
          </a:p>
          <a:p>
            <a:pPr latinLnBrk="0"/>
            <a:endParaRPr lang="en-US" sz="2400" dirty="0">
              <a:ea typeface="Calibri"/>
              <a:cs typeface="Calibri"/>
            </a:endParaRPr>
          </a:p>
          <a:p>
            <a:pPr latinLnBrk="0"/>
            <a:r>
              <a:rPr lang="en-US" sz="2400" dirty="0">
                <a:ea typeface="Calibri"/>
                <a:cs typeface="Calibri"/>
              </a:rPr>
              <a:t>You can contribute to a more secure energy ecosystem by following good practices such as: </a:t>
            </a:r>
          </a:p>
          <a:p>
            <a:pPr latinLnBrk="0"/>
            <a:endParaRPr lang="en-US" sz="2400" dirty="0">
              <a:ea typeface="Calibri"/>
              <a:cs typeface="Calibri"/>
            </a:endParaRPr>
          </a:p>
          <a:p>
            <a:pPr marL="342900" indent="-342900" latinLnBrk="0">
              <a:buFont typeface="Arial" panose="020B0604020202020204" pitchFamily="34" charset="0"/>
              <a:buChar char="•"/>
            </a:pPr>
            <a:r>
              <a:rPr lang="en-US" sz="2400" dirty="0">
                <a:ea typeface="Calibri"/>
                <a:cs typeface="Calibri"/>
              </a:rPr>
              <a:t>Using strong passwords.</a:t>
            </a:r>
          </a:p>
          <a:p>
            <a:pPr marL="342900" indent="-342900" latinLnBrk="0">
              <a:buFont typeface="Arial" panose="020B0604020202020204" pitchFamily="34" charset="0"/>
              <a:buChar char="•"/>
            </a:pPr>
            <a:r>
              <a:rPr lang="en-US" sz="2400" dirty="0">
                <a:ea typeface="Calibri"/>
                <a:cs typeface="Calibri"/>
              </a:rPr>
              <a:t>Keeping software updated.</a:t>
            </a:r>
          </a:p>
          <a:p>
            <a:pPr marL="342900" indent="-342900" latinLnBrk="0">
              <a:buFont typeface="Arial" panose="020B0604020202020204" pitchFamily="34" charset="0"/>
              <a:buChar char="•"/>
            </a:pPr>
            <a:r>
              <a:rPr lang="en-US" sz="2400" dirty="0">
                <a:ea typeface="Calibri"/>
                <a:cs typeface="Calibri"/>
              </a:rPr>
              <a:t>Being cautious of suspicious emails.</a:t>
            </a:r>
          </a:p>
        </p:txBody>
      </p:sp>
      <p:pic>
        <p:nvPicPr>
          <p:cNvPr id="7" name="Picture 6">
            <a:extLst>
              <a:ext uri="{FF2B5EF4-FFF2-40B4-BE49-F238E27FC236}">
                <a16:creationId xmlns:a16="http://schemas.microsoft.com/office/drawing/2014/main" id="{3BE8B866-FC93-FCF5-C9FC-42DDE24E2D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86" y="2755726"/>
            <a:ext cx="4712254" cy="3180772"/>
          </a:xfrm>
          <a:prstGeom prst="rect">
            <a:avLst/>
          </a:prstGeom>
        </p:spPr>
      </p:pic>
      <p:sp>
        <p:nvSpPr>
          <p:cNvPr id="3" name="Title 2">
            <a:extLst>
              <a:ext uri="{FF2B5EF4-FFF2-40B4-BE49-F238E27FC236}">
                <a16:creationId xmlns:a16="http://schemas.microsoft.com/office/drawing/2014/main" id="{0702BB5B-94FA-8DE3-CDDF-693E62A83A28}"/>
              </a:ext>
            </a:extLst>
          </p:cNvPr>
          <p:cNvSpPr>
            <a:spLocks noGrp="1"/>
          </p:cNvSpPr>
          <p:nvPr>
            <p:ph type="title" idx="4294967295"/>
          </p:nvPr>
        </p:nvSpPr>
        <p:spPr>
          <a:xfrm>
            <a:off x="431800" y="578485"/>
            <a:ext cx="1082548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#3: Cybersecurity is solely the responsibility of energy companies and governments, not individuals or communities.</a:t>
            </a:r>
            <a:endParaRPr lang="en-GB" dirty="0">
              <a:effectLst/>
            </a:endParaRPr>
          </a:p>
          <a:p>
            <a:endParaRPr lang="en-GB" dirty="0"/>
          </a:p>
        </p:txBody>
      </p:sp>
    </p:spTree>
    <p:extLst>
      <p:ext uri="{BB962C8B-B14F-4D97-AF65-F5344CB8AC3E}">
        <p14:creationId xmlns:p14="http://schemas.microsoft.com/office/powerpoint/2010/main" val="328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B598-3C59-58D5-BCCF-5F94FB98C36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AC321A-ECC1-6F77-28D3-B93794C698A1}"/>
              </a:ext>
            </a:extLst>
          </p:cNvPr>
          <p:cNvSpPr txBox="1"/>
          <p:nvPr/>
        </p:nvSpPr>
        <p:spPr>
          <a:xfrm>
            <a:off x="1077238" y="3429000"/>
            <a:ext cx="10434181" cy="830997"/>
          </a:xfrm>
          <a:prstGeom prst="rect">
            <a:avLst/>
          </a:prstGeom>
          <a:noFill/>
        </p:spPr>
        <p:txBody>
          <a:bodyPr wrap="square" rtlCol="0">
            <a:spAutoFit/>
          </a:bodyPr>
          <a:lstStyle/>
          <a:p>
            <a:pPr algn="ctr" latinLnBrk="0"/>
            <a:r>
              <a:rPr lang="en-US" sz="4800" i="1" dirty="0">
                <a:solidFill>
                  <a:schemeClr val="accent2"/>
                </a:solidFill>
              </a:rPr>
              <a:t>How secure are my home solar panels?</a:t>
            </a:r>
            <a:endParaRPr lang="en-US" sz="4000" i="1" dirty="0">
              <a:solidFill>
                <a:schemeClr val="accent2"/>
              </a:solidFill>
            </a:endParaRPr>
          </a:p>
        </p:txBody>
      </p:sp>
      <p:sp>
        <p:nvSpPr>
          <p:cNvPr id="2" name="Title 1">
            <a:extLst>
              <a:ext uri="{FF2B5EF4-FFF2-40B4-BE49-F238E27FC236}">
                <a16:creationId xmlns:a16="http://schemas.microsoft.com/office/drawing/2014/main" id="{BC6C9928-D83C-17CC-ADA7-E95E988229BD}"/>
              </a:ext>
            </a:extLst>
          </p:cNvPr>
          <p:cNvSpPr>
            <a:spLocks noGrp="1"/>
          </p:cNvSpPr>
          <p:nvPr>
            <p:ph type="title" idx="4294967295"/>
          </p:nvPr>
        </p:nvSpPr>
        <p:spPr>
          <a:xfrm>
            <a:off x="279400" y="588645"/>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Myth #4: Renewable energy sources are inherently more secure than traditional energy sources</a:t>
            </a:r>
            <a:r>
              <a:rPr lang="en-US" sz="2800" b="1" kern="1200" baseline="0" dirty="0">
                <a:solidFill>
                  <a:srgbClr val="FFFFFF"/>
                </a:solidFill>
                <a:effectLst/>
                <a:latin typeface="Public Sans"/>
                <a:ea typeface="Public Sans"/>
                <a:cs typeface="Public Sans"/>
              </a:rPr>
              <a:t> - Introduction</a:t>
            </a:r>
            <a:endParaRPr lang="en-GB" dirty="0">
              <a:effectLst/>
            </a:endParaRPr>
          </a:p>
          <a:p>
            <a:endParaRPr lang="en-GB" dirty="0"/>
          </a:p>
        </p:txBody>
      </p:sp>
    </p:spTree>
    <p:extLst>
      <p:ext uri="{BB962C8B-B14F-4D97-AF65-F5344CB8AC3E}">
        <p14:creationId xmlns:p14="http://schemas.microsoft.com/office/powerpoint/2010/main" val="3685211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8971A-92A2-1549-E68D-21610F539B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6F7BA3-B558-E7EE-49BC-1EDCDFCA81CE}"/>
              </a:ext>
            </a:extLst>
          </p:cNvPr>
          <p:cNvSpPr txBox="1"/>
          <p:nvPr/>
        </p:nvSpPr>
        <p:spPr>
          <a:xfrm>
            <a:off x="5751332" y="3106323"/>
            <a:ext cx="6175920" cy="2677656"/>
          </a:xfrm>
          <a:prstGeom prst="rect">
            <a:avLst/>
          </a:prstGeom>
          <a:noFill/>
        </p:spPr>
        <p:txBody>
          <a:bodyPr wrap="square" rtlCol="0">
            <a:spAutoFit/>
          </a:bodyPr>
          <a:lstStyle/>
          <a:p>
            <a:pPr latinLnBrk="0"/>
            <a:r>
              <a:rPr lang="en-US" sz="2400" dirty="0">
                <a:ea typeface="Calibri"/>
                <a:cs typeface="Calibri"/>
              </a:rPr>
              <a:t>Renewable energy sources, like solar panels and wind turbines, are also vulnerable to cyberattacks, as they rely on digital technologies for monitoring, control, and grid integration.</a:t>
            </a:r>
          </a:p>
          <a:p>
            <a:pPr latinLnBrk="0"/>
            <a:endParaRPr lang="en-US" sz="2400" dirty="0">
              <a:ea typeface="Calibri"/>
              <a:cs typeface="Calibri"/>
            </a:endParaRPr>
          </a:p>
          <a:p>
            <a:pPr latinLnBrk="0"/>
            <a:r>
              <a:rPr lang="en-US" sz="2400" dirty="0">
                <a:ea typeface="Calibri"/>
                <a:cs typeface="Calibri"/>
              </a:rPr>
              <a:t>Attackers can exploit vulnerabilities to disrupt energy generation or manipulate energy flows.</a:t>
            </a:r>
          </a:p>
        </p:txBody>
      </p:sp>
      <p:pic>
        <p:nvPicPr>
          <p:cNvPr id="7" name="Picture 6" descr="A house with solar panels on the roof.">
            <a:extLst>
              <a:ext uri="{FF2B5EF4-FFF2-40B4-BE49-F238E27FC236}">
                <a16:creationId xmlns:a16="http://schemas.microsoft.com/office/drawing/2014/main" id="{BADABF0A-B52F-915B-32A0-277138DC5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48" y="3031298"/>
            <a:ext cx="5284864" cy="2752681"/>
          </a:xfrm>
          <a:prstGeom prst="rect">
            <a:avLst/>
          </a:prstGeom>
        </p:spPr>
      </p:pic>
      <p:sp>
        <p:nvSpPr>
          <p:cNvPr id="2" name="Title 1">
            <a:extLst>
              <a:ext uri="{FF2B5EF4-FFF2-40B4-BE49-F238E27FC236}">
                <a16:creationId xmlns:a16="http://schemas.microsoft.com/office/drawing/2014/main" id="{13FCCAE6-366E-EFC6-8A5A-F94219008CF3}"/>
              </a:ext>
            </a:extLst>
          </p:cNvPr>
          <p:cNvSpPr>
            <a:spLocks noGrp="1"/>
          </p:cNvSpPr>
          <p:nvPr>
            <p:ph type="title" idx="4294967295"/>
          </p:nvPr>
        </p:nvSpPr>
        <p:spPr>
          <a:xfrm>
            <a:off x="291812" y="568325"/>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Myth #4: Renewable energy sources are inherently more secure than traditional energy sources.</a:t>
            </a:r>
            <a:endParaRPr lang="en-GB" dirty="0">
              <a:effectLst/>
            </a:endParaRPr>
          </a:p>
          <a:p>
            <a:endParaRPr lang="en-GB" dirty="0"/>
          </a:p>
        </p:txBody>
      </p:sp>
    </p:spTree>
    <p:extLst>
      <p:ext uri="{BB962C8B-B14F-4D97-AF65-F5344CB8AC3E}">
        <p14:creationId xmlns:p14="http://schemas.microsoft.com/office/powerpoint/2010/main" val="3395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B5A1-B4A9-64BD-61B2-652C301C155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377BFF2-33C6-968B-4039-27829257A520}"/>
              </a:ext>
            </a:extLst>
          </p:cNvPr>
          <p:cNvSpPr txBox="1"/>
          <p:nvPr/>
        </p:nvSpPr>
        <p:spPr>
          <a:xfrm>
            <a:off x="1490597" y="3181611"/>
            <a:ext cx="9594937" cy="2308324"/>
          </a:xfrm>
          <a:prstGeom prst="rect">
            <a:avLst/>
          </a:prstGeom>
          <a:noFill/>
        </p:spPr>
        <p:txBody>
          <a:bodyPr wrap="square" rtlCol="0">
            <a:spAutoFit/>
          </a:bodyPr>
          <a:lstStyle/>
          <a:p>
            <a:pPr algn="ctr" latinLnBrk="0"/>
            <a:r>
              <a:rPr lang="en-US" sz="4800" i="1" dirty="0">
                <a:solidFill>
                  <a:schemeClr val="accent2"/>
                </a:solidFill>
              </a:rPr>
              <a:t>What role do Blockchain technologies play in cybersecurity in the energy sector?</a:t>
            </a:r>
            <a:endParaRPr lang="en-US" sz="4000" i="1" dirty="0">
              <a:solidFill>
                <a:schemeClr val="accent2"/>
              </a:solidFill>
            </a:endParaRPr>
          </a:p>
        </p:txBody>
      </p:sp>
      <p:sp>
        <p:nvSpPr>
          <p:cNvPr id="2" name="Title 1">
            <a:extLst>
              <a:ext uri="{FF2B5EF4-FFF2-40B4-BE49-F238E27FC236}">
                <a16:creationId xmlns:a16="http://schemas.microsoft.com/office/drawing/2014/main" id="{98B37C11-4C8B-EB7D-C5FB-5CC1DEAE5827}"/>
              </a:ext>
            </a:extLst>
          </p:cNvPr>
          <p:cNvSpPr>
            <a:spLocks noGrp="1"/>
          </p:cNvSpPr>
          <p:nvPr>
            <p:ph type="title" idx="4294967295"/>
          </p:nvPr>
        </p:nvSpPr>
        <p:spPr>
          <a:xfrm>
            <a:off x="350520" y="5683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#5: Blockchain technologies are a silver bullet for cybersecurity in the energy sector</a:t>
            </a:r>
            <a:r>
              <a:rPr lang="en-US" sz="2800" b="1" kern="1200" baseline="0" dirty="0">
                <a:solidFill>
                  <a:srgbClr val="FFFFFF"/>
                </a:solidFill>
                <a:effectLst/>
                <a:latin typeface="Calibri" panose="020F0502020204030204" pitchFamily="34" charset="0"/>
                <a:ea typeface="Public Sans"/>
                <a:cs typeface="Public Sans"/>
              </a:rPr>
              <a:t> - Introduction</a:t>
            </a:r>
            <a:endParaRPr lang="en-GB" dirty="0">
              <a:effectLst/>
            </a:endParaRPr>
          </a:p>
          <a:p>
            <a:endParaRPr lang="en-GB" dirty="0"/>
          </a:p>
        </p:txBody>
      </p:sp>
    </p:spTree>
    <p:extLst>
      <p:ext uri="{BB962C8B-B14F-4D97-AF65-F5344CB8AC3E}">
        <p14:creationId xmlns:p14="http://schemas.microsoft.com/office/powerpoint/2010/main" val="899269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4D80-25C1-4CFD-EC45-A3D4E808EA1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8B4B3E-49EA-5666-7C14-9015697F413B}"/>
              </a:ext>
            </a:extLst>
          </p:cNvPr>
          <p:cNvSpPr txBox="1"/>
          <p:nvPr/>
        </p:nvSpPr>
        <p:spPr>
          <a:xfrm>
            <a:off x="5661764" y="2680831"/>
            <a:ext cx="5939809" cy="3416320"/>
          </a:xfrm>
          <a:prstGeom prst="rect">
            <a:avLst/>
          </a:prstGeom>
          <a:noFill/>
        </p:spPr>
        <p:txBody>
          <a:bodyPr wrap="square" rtlCol="0">
            <a:spAutoFit/>
          </a:bodyPr>
          <a:lstStyle/>
          <a:p>
            <a:pPr latinLnBrk="0"/>
            <a:r>
              <a:rPr lang="en-GB" sz="2400" dirty="0">
                <a:ea typeface="Public Sans"/>
                <a:cs typeface="Public Sans"/>
              </a:rPr>
              <a:t>While blockchain technology can enhance security in certain aspects of the energy sector, it is not a complete solution for all cybersecurity challenges.</a:t>
            </a:r>
          </a:p>
          <a:p>
            <a:pPr latinLnBrk="0"/>
            <a:r>
              <a:rPr lang="en-GB" sz="2400" dirty="0">
                <a:ea typeface="Public Sans"/>
                <a:cs typeface="Public Sans"/>
              </a:rPr>
              <a:t> </a:t>
            </a:r>
          </a:p>
          <a:p>
            <a:pPr latinLnBrk="0"/>
            <a:r>
              <a:rPr lang="en-GB" sz="2400" dirty="0">
                <a:ea typeface="Public Sans"/>
                <a:cs typeface="Public Sans"/>
              </a:rPr>
              <a:t>Blockchain networks themselves can be vulnerable to attacks, and their effectiveness depends on proper implementation and integration with other security measures.</a:t>
            </a:r>
            <a:endParaRPr lang="en-GB" sz="2400" noProof="0" dirty="0">
              <a:ea typeface="Public Sans"/>
              <a:cs typeface="Public Sans"/>
            </a:endParaRPr>
          </a:p>
        </p:txBody>
      </p:sp>
      <p:pic>
        <p:nvPicPr>
          <p:cNvPr id="7" name="Picture 6">
            <a:extLst>
              <a:ext uri="{FF2B5EF4-FFF2-40B4-BE49-F238E27FC236}">
                <a16:creationId xmlns:a16="http://schemas.microsoft.com/office/drawing/2014/main" id="{DC2A354A-22A9-D65A-DE8A-C354DC3B01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95" y="3281819"/>
            <a:ext cx="5206304" cy="2214345"/>
          </a:xfrm>
          <a:prstGeom prst="rect">
            <a:avLst/>
          </a:prstGeom>
        </p:spPr>
      </p:pic>
      <p:sp>
        <p:nvSpPr>
          <p:cNvPr id="2" name="Title 1">
            <a:extLst>
              <a:ext uri="{FF2B5EF4-FFF2-40B4-BE49-F238E27FC236}">
                <a16:creationId xmlns:a16="http://schemas.microsoft.com/office/drawing/2014/main" id="{5CD9CC2A-E953-8914-D62C-03F19C8AE63B}"/>
              </a:ext>
            </a:extLst>
          </p:cNvPr>
          <p:cNvSpPr>
            <a:spLocks noGrp="1"/>
          </p:cNvSpPr>
          <p:nvPr>
            <p:ph type="title" idx="4294967295"/>
          </p:nvPr>
        </p:nvSpPr>
        <p:spPr>
          <a:xfrm>
            <a:off x="403964" y="54800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#5: Blockchain technologies are a silver bullet for cybersecurity in the energy sector.</a:t>
            </a:r>
            <a:endParaRPr lang="en-GB" dirty="0">
              <a:effectLst/>
            </a:endParaRPr>
          </a:p>
          <a:p>
            <a:endParaRPr lang="en-GB" dirty="0"/>
          </a:p>
        </p:txBody>
      </p:sp>
    </p:spTree>
    <p:extLst>
      <p:ext uri="{BB962C8B-B14F-4D97-AF65-F5344CB8AC3E}">
        <p14:creationId xmlns:p14="http://schemas.microsoft.com/office/powerpoint/2010/main" val="29148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4449-55D8-2FC8-5533-C7D7C258994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9CF9DF6-E166-5036-F30B-43DE1E958B64}"/>
              </a:ext>
            </a:extLst>
          </p:cNvPr>
          <p:cNvSpPr txBox="1"/>
          <p:nvPr/>
        </p:nvSpPr>
        <p:spPr>
          <a:xfrm>
            <a:off x="1490597" y="3429000"/>
            <a:ext cx="9857984" cy="1569660"/>
          </a:xfrm>
          <a:prstGeom prst="rect">
            <a:avLst/>
          </a:prstGeom>
          <a:noFill/>
        </p:spPr>
        <p:txBody>
          <a:bodyPr wrap="square" rtlCol="0">
            <a:spAutoFit/>
          </a:bodyPr>
          <a:lstStyle/>
          <a:p>
            <a:pPr algn="ctr" latinLnBrk="0"/>
            <a:r>
              <a:rPr lang="en-US" sz="4800" i="1" dirty="0">
                <a:solidFill>
                  <a:schemeClr val="accent2"/>
                </a:solidFill>
              </a:rPr>
              <a:t>Does a complex password prevent cyberattacks? </a:t>
            </a:r>
            <a:endParaRPr lang="en-US" sz="4000" i="1" dirty="0">
              <a:solidFill>
                <a:schemeClr val="accent2"/>
              </a:solidFill>
            </a:endParaRPr>
          </a:p>
        </p:txBody>
      </p:sp>
      <p:sp>
        <p:nvSpPr>
          <p:cNvPr id="2" name="Title 1">
            <a:extLst>
              <a:ext uri="{FF2B5EF4-FFF2-40B4-BE49-F238E27FC236}">
                <a16:creationId xmlns:a16="http://schemas.microsoft.com/office/drawing/2014/main" id="{35ECC7A8-3E21-E914-776A-A3F841558835}"/>
              </a:ext>
            </a:extLst>
          </p:cNvPr>
          <p:cNvSpPr>
            <a:spLocks noGrp="1"/>
          </p:cNvSpPr>
          <p:nvPr>
            <p:ph type="title" idx="4294967295"/>
          </p:nvPr>
        </p:nvSpPr>
        <p:spPr>
          <a:xfrm>
            <a:off x="330200" y="58864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#6: Only complex passwords can prevent cyberattacks on smart energy devices</a:t>
            </a:r>
            <a:r>
              <a:rPr lang="en-US" sz="2800" b="1" kern="1200" baseline="0" dirty="0">
                <a:solidFill>
                  <a:srgbClr val="FFFFFF"/>
                </a:solidFill>
                <a:effectLst/>
                <a:latin typeface="Calibri" panose="020F0502020204030204" pitchFamily="34" charset="0"/>
                <a:ea typeface="Public Sans"/>
                <a:cs typeface="Public Sans"/>
              </a:rPr>
              <a:t> - Introduction</a:t>
            </a:r>
            <a:endParaRPr lang="en-GB" dirty="0">
              <a:effectLst/>
            </a:endParaRPr>
          </a:p>
          <a:p>
            <a:endParaRPr lang="en-GB" dirty="0"/>
          </a:p>
        </p:txBody>
      </p:sp>
    </p:spTree>
    <p:extLst>
      <p:ext uri="{BB962C8B-B14F-4D97-AF65-F5344CB8AC3E}">
        <p14:creationId xmlns:p14="http://schemas.microsoft.com/office/powerpoint/2010/main" val="3051036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84A55-3301-C7C4-A4A7-34966C0987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F24D65-3C3C-DDDB-79E7-E2DA63900FA9}"/>
              </a:ext>
            </a:extLst>
          </p:cNvPr>
          <p:cNvSpPr txBox="1"/>
          <p:nvPr/>
        </p:nvSpPr>
        <p:spPr>
          <a:xfrm>
            <a:off x="5198301" y="3159944"/>
            <a:ext cx="6726477" cy="2677656"/>
          </a:xfrm>
          <a:prstGeom prst="rect">
            <a:avLst/>
          </a:prstGeom>
          <a:noFill/>
        </p:spPr>
        <p:txBody>
          <a:bodyPr wrap="square" rtlCol="0">
            <a:spAutoFit/>
          </a:bodyPr>
          <a:lstStyle/>
          <a:p>
            <a:pPr latinLnBrk="0"/>
            <a:r>
              <a:rPr lang="en-GB" sz="2400" dirty="0"/>
              <a:t>While strong passwords are essential, other security measures are crucial for comprehensive protection. These measures include: </a:t>
            </a:r>
          </a:p>
          <a:p>
            <a:pPr latinLnBrk="0"/>
            <a:endParaRPr lang="en-GB" sz="2400" dirty="0"/>
          </a:p>
          <a:p>
            <a:pPr marL="342900" indent="-342900" latinLnBrk="0">
              <a:buFont typeface="Arial" panose="020B0604020202020204" pitchFamily="34" charset="0"/>
              <a:buChar char="•"/>
            </a:pPr>
            <a:r>
              <a:rPr lang="en-GB" sz="2400" dirty="0"/>
              <a:t>Regular software updates.</a:t>
            </a:r>
          </a:p>
          <a:p>
            <a:pPr marL="342900" indent="-342900" latinLnBrk="0">
              <a:buFont typeface="Arial" panose="020B0604020202020204" pitchFamily="34" charset="0"/>
              <a:buChar char="•"/>
            </a:pPr>
            <a:r>
              <a:rPr lang="en-GB" sz="2400" dirty="0"/>
              <a:t>Secure Wi-Fi networks.</a:t>
            </a:r>
          </a:p>
          <a:p>
            <a:pPr marL="342900" indent="-342900" latinLnBrk="0">
              <a:buFont typeface="Arial" panose="020B0604020202020204" pitchFamily="34" charset="0"/>
              <a:buChar char="•"/>
            </a:pPr>
            <a:r>
              <a:rPr lang="en-GB" sz="2400" dirty="0"/>
              <a:t>Multi-factor authentication.</a:t>
            </a:r>
            <a:endParaRPr lang="en-GB" sz="2400" noProof="0" dirty="0">
              <a:solidFill>
                <a:schemeClr val="tx1"/>
              </a:solidFill>
            </a:endParaRPr>
          </a:p>
        </p:txBody>
      </p:sp>
      <p:pic>
        <p:nvPicPr>
          <p:cNvPr id="7" name="Picture 6">
            <a:extLst>
              <a:ext uri="{FF2B5EF4-FFF2-40B4-BE49-F238E27FC236}">
                <a16:creationId xmlns:a16="http://schemas.microsoft.com/office/drawing/2014/main" id="{1C93E88F-78E4-95AC-BD11-FB3D2D8CA8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222" y="3159944"/>
            <a:ext cx="4772416" cy="2324142"/>
          </a:xfrm>
          <a:prstGeom prst="rect">
            <a:avLst/>
          </a:prstGeom>
        </p:spPr>
      </p:pic>
      <p:sp>
        <p:nvSpPr>
          <p:cNvPr id="2" name="Title 1">
            <a:extLst>
              <a:ext uri="{FF2B5EF4-FFF2-40B4-BE49-F238E27FC236}">
                <a16:creationId xmlns:a16="http://schemas.microsoft.com/office/drawing/2014/main" id="{EFC61126-F643-8433-7D91-EE54F239B60C}"/>
              </a:ext>
            </a:extLst>
          </p:cNvPr>
          <p:cNvSpPr>
            <a:spLocks noGrp="1"/>
          </p:cNvSpPr>
          <p:nvPr>
            <p:ph type="title" idx="4294967295"/>
          </p:nvPr>
        </p:nvSpPr>
        <p:spPr>
          <a:xfrm>
            <a:off x="267222" y="54800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#6: Only complex passwords can prevent cyberattacks on smart energy devices.</a:t>
            </a:r>
            <a:endParaRPr lang="en-GB" dirty="0">
              <a:effectLst/>
            </a:endParaRPr>
          </a:p>
          <a:p>
            <a:endParaRPr lang="en-GB" dirty="0"/>
          </a:p>
        </p:txBody>
      </p:sp>
    </p:spTree>
    <p:extLst>
      <p:ext uri="{BB962C8B-B14F-4D97-AF65-F5344CB8AC3E}">
        <p14:creationId xmlns:p14="http://schemas.microsoft.com/office/powerpoint/2010/main" val="22103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056E-0271-F698-8409-4BDD9B02D56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523C7B-772E-CFDB-6B1C-08434537B54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Would a cyberattack only target power plants and substations?</a:t>
            </a:r>
            <a:endParaRPr lang="en-US" sz="4000" i="1" dirty="0">
              <a:solidFill>
                <a:schemeClr val="accent2"/>
              </a:solidFill>
            </a:endParaRPr>
          </a:p>
        </p:txBody>
      </p:sp>
      <p:sp>
        <p:nvSpPr>
          <p:cNvPr id="2" name="Title 1">
            <a:extLst>
              <a:ext uri="{FF2B5EF4-FFF2-40B4-BE49-F238E27FC236}">
                <a16:creationId xmlns:a16="http://schemas.microsoft.com/office/drawing/2014/main" id="{14A2BA2E-3066-C151-182F-FFF5CEECF399}"/>
              </a:ext>
            </a:extLst>
          </p:cNvPr>
          <p:cNvSpPr>
            <a:spLocks noGrp="1"/>
          </p:cNvSpPr>
          <p:nvPr>
            <p:ph type="title" idx="4294967295"/>
          </p:nvPr>
        </p:nvSpPr>
        <p:spPr>
          <a:xfrm>
            <a:off x="350520" y="53784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#7: Cyberattacks on energy infrastructure primarily target large power plants and substations</a:t>
            </a:r>
            <a:r>
              <a:rPr lang="en-US" sz="2800" b="1" kern="1200" baseline="0" dirty="0">
                <a:solidFill>
                  <a:srgbClr val="FFFFFF"/>
                </a:solidFill>
                <a:effectLst/>
                <a:latin typeface="Calibri" panose="020F0502020204030204" pitchFamily="34" charset="0"/>
                <a:ea typeface="Public Sans"/>
                <a:cs typeface="Public Sans"/>
              </a:rPr>
              <a:t> - Introduction</a:t>
            </a:r>
            <a:endParaRPr lang="en-GB" dirty="0">
              <a:effectLst/>
            </a:endParaRPr>
          </a:p>
          <a:p>
            <a:endParaRPr lang="en-GB" dirty="0"/>
          </a:p>
        </p:txBody>
      </p:sp>
    </p:spTree>
    <p:extLst>
      <p:ext uri="{BB962C8B-B14F-4D97-AF65-F5344CB8AC3E}">
        <p14:creationId xmlns:p14="http://schemas.microsoft.com/office/powerpoint/2010/main" val="1471272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6CAE-69B9-36A4-D379-2D2350CAB7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37293F-24F8-0380-1F80-AE575BD0E6B4}"/>
              </a:ext>
            </a:extLst>
          </p:cNvPr>
          <p:cNvSpPr txBox="1"/>
          <p:nvPr/>
        </p:nvSpPr>
        <p:spPr>
          <a:xfrm>
            <a:off x="5638086" y="3224358"/>
            <a:ext cx="5887233" cy="2308324"/>
          </a:xfrm>
          <a:prstGeom prst="rect">
            <a:avLst/>
          </a:prstGeom>
          <a:noFill/>
        </p:spPr>
        <p:txBody>
          <a:bodyPr wrap="square" rtlCol="0">
            <a:spAutoFit/>
          </a:bodyPr>
          <a:lstStyle/>
          <a:p>
            <a:pPr latinLnBrk="0"/>
            <a:r>
              <a:rPr lang="en-GB" sz="2400" dirty="0"/>
              <a:t>Cyberattacks can target various elements of energy infrastructure, including smaller distribution networks, renewable energy sources, and even individual smart meters, potentially causing disruptions and data breaches.</a:t>
            </a:r>
            <a:endParaRPr lang="en-GB" sz="2400" noProof="0" dirty="0"/>
          </a:p>
        </p:txBody>
      </p:sp>
      <p:pic>
        <p:nvPicPr>
          <p:cNvPr id="7" name="Picture 6">
            <a:extLst>
              <a:ext uri="{FF2B5EF4-FFF2-40B4-BE49-F238E27FC236}">
                <a16:creationId xmlns:a16="http://schemas.microsoft.com/office/drawing/2014/main" id="{A13B71C8-8AEE-4DA6-A79C-9B174E78E86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2" y="2961263"/>
            <a:ext cx="5087591" cy="2834515"/>
          </a:xfrm>
          <a:prstGeom prst="rect">
            <a:avLst/>
          </a:prstGeom>
        </p:spPr>
      </p:pic>
      <p:sp>
        <p:nvSpPr>
          <p:cNvPr id="2" name="Title 1">
            <a:extLst>
              <a:ext uri="{FF2B5EF4-FFF2-40B4-BE49-F238E27FC236}">
                <a16:creationId xmlns:a16="http://schemas.microsoft.com/office/drawing/2014/main" id="{EE8A48A6-14C4-B819-EC72-F3134F040CD8}"/>
              </a:ext>
            </a:extLst>
          </p:cNvPr>
          <p:cNvSpPr>
            <a:spLocks noGrp="1"/>
          </p:cNvSpPr>
          <p:nvPr>
            <p:ph type="title" idx="4294967295"/>
          </p:nvPr>
        </p:nvSpPr>
        <p:spPr>
          <a:xfrm>
            <a:off x="207273" y="58864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#7: Cyberattacks on energy infrastructure primarily target large power plants and substations.</a:t>
            </a:r>
            <a:endParaRPr lang="en-GB" dirty="0">
              <a:effectLst/>
            </a:endParaRPr>
          </a:p>
          <a:p>
            <a:endParaRPr lang="en-GB" dirty="0"/>
          </a:p>
        </p:txBody>
      </p:sp>
    </p:spTree>
    <p:extLst>
      <p:ext uri="{BB962C8B-B14F-4D97-AF65-F5344CB8AC3E}">
        <p14:creationId xmlns:p14="http://schemas.microsoft.com/office/powerpoint/2010/main" val="12891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95347-6762-6469-7A49-EC111ABEF4C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B8B333A-EAC0-EE87-74D4-C07DB8C5CC98}"/>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Is using anti-virus software adequate protection for my home network?  </a:t>
            </a:r>
            <a:endParaRPr lang="en-US" sz="4000" i="1" dirty="0">
              <a:solidFill>
                <a:schemeClr val="accent2"/>
              </a:solidFill>
            </a:endParaRPr>
          </a:p>
        </p:txBody>
      </p:sp>
      <p:sp>
        <p:nvSpPr>
          <p:cNvPr id="2" name="Title 1">
            <a:extLst>
              <a:ext uri="{FF2B5EF4-FFF2-40B4-BE49-F238E27FC236}">
                <a16:creationId xmlns:a16="http://schemas.microsoft.com/office/drawing/2014/main" id="{03E919F8-1C25-D4F8-E0E2-E3CBB7FBBC6B}"/>
              </a:ext>
            </a:extLst>
          </p:cNvPr>
          <p:cNvSpPr>
            <a:spLocks noGrp="1"/>
          </p:cNvSpPr>
          <p:nvPr>
            <p:ph type="title" idx="4294967295"/>
          </p:nvPr>
        </p:nvSpPr>
        <p:spPr>
          <a:xfrm>
            <a:off x="370840" y="527685"/>
            <a:ext cx="1118108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#8: Using anti-virus software is sufficient to protect home networks from cyberattacks targeting smart energy devices</a:t>
            </a:r>
            <a:r>
              <a:rPr lang="en-US" sz="2800" b="1" kern="1200" baseline="0" dirty="0">
                <a:solidFill>
                  <a:srgbClr val="FFFFFF"/>
                </a:solidFill>
                <a:effectLst/>
                <a:latin typeface="Calibri" panose="020F0502020204030204" pitchFamily="34" charset="0"/>
                <a:ea typeface="Public Sans"/>
                <a:cs typeface="Public Sans"/>
              </a:rPr>
              <a:t> - Introduction</a:t>
            </a:r>
            <a:endParaRPr lang="en-GB" dirty="0">
              <a:effectLst/>
            </a:endParaRPr>
          </a:p>
          <a:p>
            <a:endParaRPr lang="en-GB" dirty="0"/>
          </a:p>
        </p:txBody>
      </p:sp>
    </p:spTree>
    <p:extLst>
      <p:ext uri="{BB962C8B-B14F-4D97-AF65-F5344CB8AC3E}">
        <p14:creationId xmlns:p14="http://schemas.microsoft.com/office/powerpoint/2010/main" val="3834335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E65402-2D24-4C0B-3A9B-70B199ADCEA8}"/>
              </a:ext>
            </a:extLst>
          </p:cNvPr>
          <p:cNvSpPr txBox="1"/>
          <p:nvPr/>
        </p:nvSpPr>
        <p:spPr>
          <a:xfrm>
            <a:off x="4673911" y="1351508"/>
            <a:ext cx="6944367" cy="3785652"/>
          </a:xfrm>
          <a:prstGeom prst="rect">
            <a:avLst/>
          </a:prstGeom>
          <a:noFill/>
        </p:spPr>
        <p:txBody>
          <a:bodyPr wrap="square" rtlCol="0">
            <a:spAutoFit/>
          </a:bodyPr>
          <a:lstStyle/>
          <a:p>
            <a:pPr latinLnBrk="0"/>
            <a:r>
              <a:rPr lang="en-GB" sz="2400" noProof="0" dirty="0">
                <a:solidFill>
                  <a:srgbClr val="2B2C30"/>
                </a:solidFill>
                <a:ea typeface="Public Sans"/>
                <a:cs typeface="Public Sans"/>
                <a:sym typeface="Public Sans"/>
              </a:rPr>
              <a:t>Misunderstandings about privacy, safety and security in energy production and consumption are </a:t>
            </a:r>
          </a:p>
          <a:p>
            <a:pPr latinLnBrk="0"/>
            <a:r>
              <a:rPr lang="en-GB" sz="2400" noProof="0" dirty="0">
                <a:solidFill>
                  <a:srgbClr val="2B2C30"/>
                </a:solidFill>
                <a:ea typeface="Public Sans"/>
                <a:cs typeface="Public Sans"/>
                <a:sym typeface="Public Sans"/>
              </a:rPr>
              <a:t>common. In this slide deck we debunk </a:t>
            </a:r>
            <a:r>
              <a:rPr lang="en-GB" sz="2400" dirty="0">
                <a:solidFill>
                  <a:srgbClr val="2B2C30"/>
                </a:solidFill>
                <a:ea typeface="Public Sans"/>
                <a:cs typeface="Public Sans"/>
                <a:sym typeface="Public Sans"/>
              </a:rPr>
              <a:t>eight cybersecurity related </a:t>
            </a:r>
            <a:r>
              <a:rPr lang="en-GB" sz="2400" noProof="0" dirty="0">
                <a:solidFill>
                  <a:srgbClr val="2B2C30"/>
                </a:solidFill>
                <a:ea typeface="Public Sans"/>
                <a:cs typeface="Public Sans"/>
                <a:sym typeface="Public Sans"/>
              </a:rPr>
              <a:t>energy myths to clarify these misconceptions. </a:t>
            </a:r>
          </a:p>
          <a:p>
            <a:pPr latinLnBrk="0"/>
            <a:endParaRPr lang="en-GB" sz="2400" dirty="0">
              <a:solidFill>
                <a:srgbClr val="2B2C30"/>
              </a:solidFill>
              <a:ea typeface="Public Sans"/>
              <a:cs typeface="Public Sans"/>
              <a:sym typeface="Public Sans"/>
            </a:endParaRPr>
          </a:p>
          <a:p>
            <a:pPr latinLnBrk="0"/>
            <a:r>
              <a:rPr lang="en-GB" sz="2400" noProof="0" dirty="0">
                <a:solidFill>
                  <a:srgbClr val="2B2C30"/>
                </a:solidFill>
                <a:ea typeface="Public Sans"/>
                <a:cs typeface="Public Sans"/>
                <a:sym typeface="Public Sans"/>
              </a:rPr>
              <a:t>By exploring these myths, we will enhance our understanding of energy digitalisation and make more informed decisions to stay safe and secure. </a:t>
            </a:r>
          </a:p>
          <a:p>
            <a:pPr latinLnBrk="0"/>
            <a:endParaRPr lang="en-GB" sz="2400" noProof="0" dirty="0"/>
          </a:p>
        </p:txBody>
      </p:sp>
      <p:pic>
        <p:nvPicPr>
          <p:cNvPr id="3" name="Google Shape;97;p2">
            <a:extLst>
              <a:ext uri="{FF2B5EF4-FFF2-40B4-BE49-F238E27FC236}">
                <a16:creationId xmlns:a16="http://schemas.microsoft.com/office/drawing/2014/main" id="{E0824120-B2DC-DB41-8E97-86CAA2E28F52}"/>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782388"/>
            <a:ext cx="4045907" cy="3293224"/>
          </a:xfrm>
          <a:prstGeom prst="rect">
            <a:avLst/>
          </a:prstGeom>
          <a:noFill/>
          <a:ln>
            <a:noFill/>
          </a:ln>
        </p:spPr>
      </p:pic>
      <p:sp>
        <p:nvSpPr>
          <p:cNvPr id="4" name="Title 3">
            <a:extLst>
              <a:ext uri="{FF2B5EF4-FFF2-40B4-BE49-F238E27FC236}">
                <a16:creationId xmlns:a16="http://schemas.microsoft.com/office/drawing/2014/main" id="{BAC5D167-EB67-71D1-DB6B-AC9FF56F3D82}"/>
              </a:ext>
            </a:extLst>
          </p:cNvPr>
          <p:cNvSpPr>
            <a:spLocks noGrp="1"/>
          </p:cNvSpPr>
          <p:nvPr>
            <p:ph type="title" idx="4294967295"/>
          </p:nvPr>
        </p:nvSpPr>
        <p:spPr>
          <a:xfrm>
            <a:off x="573722" y="598805"/>
            <a:ext cx="10515600" cy="1325563"/>
          </a:xfrm>
          <a:prstGeom prst="rect">
            <a:avLst/>
          </a:prstGeom>
        </p:spPr>
        <p:txBody>
          <a:bodyPr/>
          <a:lstStyle/>
          <a:p>
            <a:r>
              <a:rPr lang="en-GB" sz="2800" b="1" dirty="0">
                <a:solidFill>
                  <a:schemeClr val="bg1"/>
                </a:solidFill>
              </a:rPr>
              <a:t>Introduction 1</a:t>
            </a:r>
          </a:p>
        </p:txBody>
      </p:sp>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6C51D-6B2B-A6F7-C12A-DE208F2F6B4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F25073C-6F7F-8A58-D462-A38F9A8F73AD}"/>
              </a:ext>
            </a:extLst>
          </p:cNvPr>
          <p:cNvSpPr txBox="1"/>
          <p:nvPr/>
        </p:nvSpPr>
        <p:spPr>
          <a:xfrm>
            <a:off x="5504425" y="3013547"/>
            <a:ext cx="6100176" cy="2677656"/>
          </a:xfrm>
          <a:prstGeom prst="rect">
            <a:avLst/>
          </a:prstGeom>
          <a:noFill/>
        </p:spPr>
        <p:txBody>
          <a:bodyPr wrap="square" rtlCol="0">
            <a:spAutoFit/>
          </a:bodyPr>
          <a:lstStyle/>
          <a:p>
            <a:pPr latinLnBrk="0"/>
            <a:r>
              <a:rPr lang="en-GB" sz="2400" dirty="0"/>
              <a:t>Antivirus software is just one layer of protection. </a:t>
            </a:r>
          </a:p>
          <a:p>
            <a:pPr latinLnBrk="0"/>
            <a:endParaRPr lang="en-GB" sz="2400" dirty="0"/>
          </a:p>
          <a:p>
            <a:pPr latinLnBrk="0"/>
            <a:r>
              <a:rPr lang="en-GB" sz="2400" dirty="0"/>
              <a:t>Firewalls, secure network configurations, and regular security updates for all connected devices are also necessary to prevent cyberattacks.</a:t>
            </a:r>
            <a:endParaRPr lang="en-GB" sz="2400" noProof="0" dirty="0"/>
          </a:p>
        </p:txBody>
      </p:sp>
      <p:pic>
        <p:nvPicPr>
          <p:cNvPr id="7" name="Picture 6">
            <a:extLst>
              <a:ext uri="{FF2B5EF4-FFF2-40B4-BE49-F238E27FC236}">
                <a16:creationId xmlns:a16="http://schemas.microsoft.com/office/drawing/2014/main" id="{24770F88-4875-2618-1599-59E645092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2" y="2755725"/>
            <a:ext cx="4971638" cy="3193301"/>
          </a:xfrm>
          <a:prstGeom prst="rect">
            <a:avLst/>
          </a:prstGeom>
        </p:spPr>
      </p:pic>
      <p:sp>
        <p:nvSpPr>
          <p:cNvPr id="2" name="Title 1">
            <a:extLst>
              <a:ext uri="{FF2B5EF4-FFF2-40B4-BE49-F238E27FC236}">
                <a16:creationId xmlns:a16="http://schemas.microsoft.com/office/drawing/2014/main" id="{54CE2E5B-D851-E1C1-6C30-4F86C63424D4}"/>
              </a:ext>
            </a:extLst>
          </p:cNvPr>
          <p:cNvSpPr>
            <a:spLocks noGrp="1"/>
          </p:cNvSpPr>
          <p:nvPr>
            <p:ph type="title" idx="4294967295"/>
          </p:nvPr>
        </p:nvSpPr>
        <p:spPr>
          <a:xfrm>
            <a:off x="246624" y="608965"/>
            <a:ext cx="11132575"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#8: Using anti-virus software is sufficient to protect home networks from cyberattacks targeting smart energy devices. </a:t>
            </a:r>
            <a:endParaRPr lang="en-GB" dirty="0">
              <a:effectLst/>
            </a:endParaRPr>
          </a:p>
          <a:p>
            <a:endParaRPr lang="en-GB" dirty="0"/>
          </a:p>
        </p:txBody>
      </p:sp>
    </p:spTree>
    <p:extLst>
      <p:ext uri="{BB962C8B-B14F-4D97-AF65-F5344CB8AC3E}">
        <p14:creationId xmlns:p14="http://schemas.microsoft.com/office/powerpoint/2010/main" val="282963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29" name="TextBox 28">
            <a:extLst>
              <a:ext uri="{FF2B5EF4-FFF2-40B4-BE49-F238E27FC236}">
                <a16:creationId xmlns:a16="http://schemas.microsoft.com/office/drawing/2014/main" id="{4ECDE187-04E2-45C2-AB71-3163282F7484}"/>
              </a:ext>
            </a:extLst>
          </p:cNvPr>
          <p:cNvSpPr txBox="1"/>
          <p:nvPr/>
        </p:nvSpPr>
        <p:spPr>
          <a:xfrm>
            <a:off x="1033331" y="3259415"/>
            <a:ext cx="2175491" cy="2462213"/>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rPr>
              <a:t>Explore Every1’s Digital Energy Essentials course </a:t>
            </a:r>
            <a:r>
              <a:rPr lang="en-US" altLang="ko-KR" sz="2200" i="1" dirty="0">
                <a:solidFill>
                  <a:srgbClr val="373737"/>
                </a:solidFill>
                <a:hlinkClick r:id="rId3"/>
              </a:rPr>
              <a:t>Privacy, safety and security in the digital energy Landscape</a:t>
            </a:r>
            <a:r>
              <a:rPr lang="en-US" altLang="ko-KR" sz="2200" i="1" dirty="0">
                <a:solidFill>
                  <a:srgbClr val="373737"/>
                </a:solidFill>
              </a:rPr>
              <a:t>.</a:t>
            </a:r>
            <a:endParaRPr lang="ko-KR" altLang="en-US" sz="2200" dirty="0">
              <a:solidFill>
                <a:srgbClr val="373737"/>
              </a:solidFill>
            </a:endParaRP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627649" y="3287190"/>
            <a:ext cx="2364667" cy="2462213"/>
          </a:xfrm>
          <a:prstGeom prst="rect">
            <a:avLst/>
          </a:prstGeom>
          <a:noFill/>
        </p:spPr>
        <p:txBody>
          <a:bodyPr wrap="square" rtlCol="0" anchor="t" anchorCtr="0">
            <a:spAutoFit/>
          </a:bodyPr>
          <a:lstStyle/>
          <a:p>
            <a:pPr algn="ctr" latinLnBrk="0"/>
            <a:r>
              <a:rPr lang="en-GB" sz="2200" noProof="0" dirty="0">
                <a:solidFill>
                  <a:srgbClr val="373737"/>
                </a:solidFill>
              </a:rPr>
              <a:t>Take a deeper look at energy digitalisation myths in Every1’s </a:t>
            </a:r>
            <a:r>
              <a:rPr lang="en-GB" sz="2200" i="1" noProof="0" dirty="0">
                <a:solidFill>
                  <a:srgbClr val="373737"/>
                </a:solidFill>
                <a:hlinkClick r:id="rId4"/>
              </a:rPr>
              <a:t>Energy Myths Busted! Fact Vs. Fiction</a:t>
            </a:r>
            <a:endParaRPr lang="en-GB" sz="2200" noProof="0" dirty="0">
              <a:solidFill>
                <a:srgbClr val="373737"/>
              </a:solidFill>
            </a:endParaRP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dirty="0"/>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49" name="TextBox 48">
            <a:extLst>
              <a:ext uri="{FF2B5EF4-FFF2-40B4-BE49-F238E27FC236}">
                <a16:creationId xmlns:a16="http://schemas.microsoft.com/office/drawing/2014/main" id="{E8F01505-D47E-4B07-82B8-EC043F5EC813}"/>
              </a:ext>
            </a:extLst>
          </p:cNvPr>
          <p:cNvSpPr txBox="1"/>
          <p:nvPr/>
        </p:nvSpPr>
        <p:spPr>
          <a:xfrm>
            <a:off x="6270165" y="3504565"/>
            <a:ext cx="2338969" cy="2123658"/>
          </a:xfrm>
          <a:prstGeom prst="rect">
            <a:avLst/>
          </a:prstGeom>
          <a:noFill/>
        </p:spPr>
        <p:txBody>
          <a:bodyPr wrap="square" rtlCol="0" anchor="t" anchorCtr="0">
            <a:spAutoFit/>
          </a:bodyPr>
          <a:lstStyle/>
          <a:p>
            <a:pPr algn="ctr"/>
            <a:r>
              <a:rPr lang="en-US" altLang="ko-KR" sz="2200" dirty="0">
                <a:solidFill>
                  <a:srgbClr val="373737"/>
                </a:solidFill>
              </a:rPr>
              <a:t>Read the European Commission’s article </a:t>
            </a:r>
            <a:r>
              <a:rPr lang="en-US" altLang="ko-KR" sz="2200" i="1" dirty="0">
                <a:solidFill>
                  <a:srgbClr val="373737"/>
                </a:solidFill>
                <a:hlinkClick r:id="rId5"/>
              </a:rPr>
              <a:t>Critical infrastructure and cybersecurity</a:t>
            </a:r>
            <a:r>
              <a:rPr lang="en-US" altLang="ko-KR" sz="2200" i="1" dirty="0">
                <a:solidFill>
                  <a:srgbClr val="373737"/>
                </a:solidFill>
              </a:rPr>
              <a:t>.</a:t>
            </a:r>
            <a:endParaRPr lang="ko-KR" altLang="en-US" sz="2200" i="1" dirty="0">
              <a:solidFill>
                <a:srgbClr val="373737"/>
              </a:solidFill>
            </a:endParaRPr>
          </a:p>
        </p:txBody>
      </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DB6D982A-54DA-4FCC-9383-F91FC1E1D9CE}"/>
              </a:ext>
            </a:extLst>
          </p:cNvPr>
          <p:cNvSpPr txBox="1"/>
          <p:nvPr/>
        </p:nvSpPr>
        <p:spPr>
          <a:xfrm>
            <a:off x="9087293" y="3504565"/>
            <a:ext cx="2071376" cy="2123658"/>
          </a:xfrm>
          <a:prstGeom prst="rect">
            <a:avLst/>
          </a:prstGeom>
          <a:noFill/>
        </p:spPr>
        <p:txBody>
          <a:bodyPr wrap="square" rtlCol="0" anchor="t" anchorCtr="0">
            <a:spAutoFit/>
          </a:bodyPr>
          <a:lstStyle/>
          <a:p>
            <a:pPr algn="ctr"/>
            <a:r>
              <a:rPr lang="en-US" altLang="ko-KR" sz="2200" dirty="0">
                <a:solidFill>
                  <a:srgbClr val="373737"/>
                </a:solidFill>
              </a:rPr>
              <a:t>Read </a:t>
            </a:r>
            <a:r>
              <a:rPr lang="en-US" altLang="ko-KR" sz="2200" dirty="0" err="1">
                <a:solidFill>
                  <a:srgbClr val="373737"/>
                </a:solidFill>
              </a:rPr>
              <a:t>eurelectric’s</a:t>
            </a:r>
            <a:r>
              <a:rPr lang="en-US" altLang="ko-KR" sz="2200" dirty="0">
                <a:solidFill>
                  <a:srgbClr val="373737"/>
                </a:solidFill>
              </a:rPr>
              <a:t> article </a:t>
            </a:r>
            <a:r>
              <a:rPr lang="en-US" altLang="ko-KR" sz="2200" i="1" dirty="0">
                <a:solidFill>
                  <a:srgbClr val="373737"/>
                </a:solidFill>
                <a:hlinkClick r:id="rId6"/>
              </a:rPr>
              <a:t>Cybersecurity in the Power Sector</a:t>
            </a:r>
            <a:r>
              <a:rPr lang="en-US" altLang="ko-KR" sz="2200" i="1" dirty="0">
                <a:solidFill>
                  <a:srgbClr val="373737"/>
                </a:solidFill>
              </a:rPr>
              <a:t>.</a:t>
            </a:r>
            <a:endParaRPr lang="ko-KR" altLang="en-US" sz="2200" dirty="0">
              <a:solidFill>
                <a:srgbClr val="373737"/>
              </a:solidFill>
            </a:endParaRPr>
          </a:p>
        </p:txBody>
      </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cybersecurity and energy production and consumption, you may find the following resources useful: </a:t>
            </a:r>
          </a:p>
        </p:txBody>
      </p:sp>
      <p:sp>
        <p:nvSpPr>
          <p:cNvPr id="4" name="Title 3">
            <a:extLst>
              <a:ext uri="{FF2B5EF4-FFF2-40B4-BE49-F238E27FC236}">
                <a16:creationId xmlns:a16="http://schemas.microsoft.com/office/drawing/2014/main" id="{AE1116E8-AFFF-1CBA-2DE6-E956B6807FD0}"/>
              </a:ext>
            </a:extLst>
          </p:cNvPr>
          <p:cNvSpPr>
            <a:spLocks noGrp="1"/>
          </p:cNvSpPr>
          <p:nvPr>
            <p:ph type="title" idx="4294967295"/>
          </p:nvPr>
        </p:nvSpPr>
        <p:spPr>
          <a:xfrm>
            <a:off x="753706" y="655740"/>
            <a:ext cx="10515600" cy="1325563"/>
          </a:xfrm>
          <a:prstGeom prst="rect">
            <a:avLst/>
          </a:prstGeom>
        </p:spPr>
        <p:txBody>
          <a:bodyPr/>
          <a:lstStyle/>
          <a:p>
            <a:pPr rtl="0" eaLnBrk="1" latinLnBrk="1" hangingPunct="1"/>
            <a:r>
              <a:rPr lang="en-US" sz="2800" kern="1200" dirty="0">
                <a:solidFill>
                  <a:srgbClr val="0E3AF0"/>
                </a:solidFill>
                <a:effectLst/>
                <a:latin typeface="Calibri" panose="020F0502020204030204" pitchFamily="34" charset="0"/>
                <a:ea typeface="맑은 고딕" panose="020B0503020000020004" pitchFamily="34" charset="-127"/>
                <a:cs typeface="Arial" panose="020B0604020202020204" pitchFamily="34" charset="0"/>
              </a:rPr>
              <a:t>Next Steps</a:t>
            </a:r>
            <a:endParaRPr lang="en-GB" dirty="0">
              <a:effectLst/>
            </a:endParaRPr>
          </a:p>
          <a:p>
            <a:endParaRPr lang="en-GB" dirty="0"/>
          </a:p>
        </p:txBody>
      </p:sp>
    </p:spTree>
    <p:extLst>
      <p:ext uri="{BB962C8B-B14F-4D97-AF65-F5344CB8AC3E}">
        <p14:creationId xmlns:p14="http://schemas.microsoft.com/office/powerpoint/2010/main" val="418412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F0C4-3708-062E-837B-49F21B8E51C4}"/>
              </a:ext>
            </a:extLst>
          </p:cNvPr>
          <p:cNvSpPr txBox="1"/>
          <p:nvPr/>
        </p:nvSpPr>
        <p:spPr>
          <a:xfrm>
            <a:off x="4258848" y="596486"/>
            <a:ext cx="7628351" cy="6401753"/>
          </a:xfrm>
          <a:prstGeom prst="rect">
            <a:avLst/>
          </a:prstGeom>
          <a:noFill/>
        </p:spPr>
        <p:txBody>
          <a:bodyPr wrap="square" lIns="91440" tIns="45720" rIns="91440" bIns="45720" rtlCol="0" anchor="t">
            <a:spAutoFit/>
          </a:bodyPr>
          <a:lstStyle/>
          <a:p>
            <a:pPr latinLnBrk="0"/>
            <a:r>
              <a:rPr lang="en-GB" dirty="0"/>
              <a:t>This slide deck </a:t>
            </a:r>
            <a:r>
              <a:rPr lang="en-GB" i="1" dirty="0"/>
              <a:t>Energy Myths Busted! Cybersecurity Energy Sector Myths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dirty="0">
                <a:solidFill>
                  <a:schemeClr val="dk1"/>
                </a:solidFill>
                <a:ea typeface="Public Sans"/>
                <a:cs typeface="Public Sans"/>
                <a:sym typeface="Public Sans"/>
                <a:hlinkClick r:id="rId4"/>
              </a:rPr>
              <a:t>Password Day</a:t>
            </a:r>
            <a:r>
              <a:rPr lang="en-US" dirty="0">
                <a:solidFill>
                  <a:schemeClr val="dk1"/>
                </a:solidFill>
                <a:ea typeface="Public Sans"/>
                <a:cs typeface="Public Sans"/>
                <a:sym typeface="Public Sans"/>
              </a:rPr>
              <a:t> by World’s Direction is </a:t>
            </a:r>
            <a:r>
              <a:rPr lang="en-US" dirty="0">
                <a:solidFill>
                  <a:schemeClr val="dk1"/>
                </a:solidFill>
                <a:ea typeface="Public Sans"/>
                <a:cs typeface="Public Sans"/>
                <a:sym typeface="Public Sans"/>
                <a:hlinkClick r:id="rId5"/>
              </a:rPr>
              <a:t>CC0 1.0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rPr>
              <a:t>Paper Beside </a:t>
            </a:r>
            <a:r>
              <a:rPr lang="en-US" i="1" dirty="0" err="1">
                <a:solidFill>
                  <a:schemeClr val="dk1"/>
                </a:solidFill>
                <a:ea typeface="Public Sans"/>
                <a:cs typeface="Public Sans"/>
                <a:sym typeface="Public Sans"/>
              </a:rPr>
              <a:t>Macbook</a:t>
            </a:r>
            <a:r>
              <a:rPr lang="en-US" dirty="0">
                <a:solidFill>
                  <a:schemeClr val="dk1"/>
                </a:solidFill>
                <a:ea typeface="Public Sans"/>
                <a:cs typeface="Public Sans"/>
                <a:sym typeface="Public Sans"/>
              </a:rPr>
              <a:t> by</a:t>
            </a:r>
            <a:r>
              <a:rPr lang="en-US" sz="1800" dirty="0">
                <a:solidFill>
                  <a:schemeClr val="dk1"/>
                </a:solidFill>
                <a:ea typeface="Public Sans"/>
                <a:cs typeface="Public Sans"/>
                <a:sym typeface="Public Sans"/>
              </a:rPr>
              <a:t> </a:t>
            </a:r>
            <a:r>
              <a:rPr lang="en-US" sz="1800" u="sng" dirty="0">
                <a:solidFill>
                  <a:schemeClr val="dk1"/>
                </a:solidFill>
                <a:ea typeface="Public Sans"/>
                <a:cs typeface="Public Sans"/>
                <a:sym typeface="Public Sans"/>
                <a:hlinkClick r:id="rId6">
                  <a:extLst>
                    <a:ext uri="{A12FA001-AC4F-418D-AE19-62706E023703}">
                      <ahyp:hlinkClr xmlns:ahyp="http://schemas.microsoft.com/office/drawing/2018/hyperlinkcolor" val="tx"/>
                    </a:ext>
                  </a:extLst>
                </a:hlinkClick>
              </a:rPr>
              <a:t>Lukas on Pexels.com</a:t>
            </a:r>
            <a:endParaRPr lang="en-US" sz="1800" u="sng" dirty="0">
              <a:solidFill>
                <a:schemeClr val="dk1"/>
              </a:solidFill>
              <a:ea typeface="Public Sans"/>
              <a:cs typeface="Public Sans"/>
            </a:endParaRP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Myth One image</a:t>
            </a:r>
            <a:r>
              <a:rPr lang="en-US" dirty="0">
                <a:solidFill>
                  <a:schemeClr val="dk1"/>
                </a:solidFill>
                <a:ea typeface="Public Sans"/>
                <a:cs typeface="Public Sans"/>
                <a:sym typeface="Public Sans"/>
              </a:rPr>
              <a:t>:</a:t>
            </a:r>
            <a:r>
              <a:rPr lang="en-US" sz="1800" dirty="0">
                <a:solidFill>
                  <a:schemeClr val="dk1"/>
                </a:solidFill>
                <a:ea typeface="Public Sans"/>
                <a:cs typeface="Public Sans"/>
                <a:sym typeface="Public Sans"/>
              </a:rPr>
              <a:t> </a:t>
            </a:r>
            <a:r>
              <a:rPr lang="en-GB" b="0" i="0" dirty="0">
                <a:solidFill>
                  <a:srgbClr val="242424"/>
                </a:solidFill>
                <a:effectLst/>
                <a:hlinkClick r:id="rId7"/>
              </a:rPr>
              <a:t>Vorarlberger Kraftwerke-Energy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 </a:t>
            </a:r>
            <a:endParaRPr lang="en-US" sz="18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Myth Two image</a:t>
            </a:r>
            <a:r>
              <a:rPr lang="en-US" dirty="0">
                <a:solidFill>
                  <a:schemeClr val="dk1"/>
                </a:solidFill>
                <a:ea typeface="Public Sans"/>
                <a:cs typeface="Public Sans"/>
                <a:sym typeface="Public Sans"/>
              </a:rPr>
              <a:t>: </a:t>
            </a:r>
            <a:r>
              <a:rPr lang="en-US" dirty="0">
                <a:solidFill>
                  <a:schemeClr val="dk1"/>
                </a:solidFill>
                <a:ea typeface="Public Sans"/>
                <a:cs typeface="Public Sans"/>
                <a:sym typeface="Public Sans"/>
                <a:hlinkClick r:id="rId8"/>
              </a:rPr>
              <a:t>Free as in </a:t>
            </a:r>
            <a:r>
              <a:rPr lang="en-US" dirty="0" err="1">
                <a:solidFill>
                  <a:schemeClr val="dk1"/>
                </a:solidFill>
                <a:ea typeface="Public Sans"/>
                <a:cs typeface="Public Sans"/>
                <a:sym typeface="Public Sans"/>
                <a:hlinkClick r:id="rId8"/>
              </a:rPr>
              <a:t>Wifi</a:t>
            </a:r>
            <a:r>
              <a:rPr lang="en-US" dirty="0">
                <a:solidFill>
                  <a:schemeClr val="dk1"/>
                </a:solidFill>
                <a:ea typeface="Public Sans"/>
                <a:cs typeface="Public Sans"/>
                <a:sym typeface="Public Sans"/>
              </a:rPr>
              <a:t> by Alan Levine</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is </a:t>
            </a:r>
            <a:r>
              <a:rPr lang="en-US" dirty="0">
                <a:solidFill>
                  <a:schemeClr val="dk1"/>
                </a:solidFill>
                <a:ea typeface="Public Sans"/>
                <a:cs typeface="Public Sans"/>
                <a:sym typeface="Public Sans"/>
                <a:hlinkClick r:id="rId5"/>
              </a:rPr>
              <a:t>CC0 1.0</a:t>
            </a:r>
            <a:endParaRPr lang="en-US" i="1"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Myth Three image: </a:t>
            </a:r>
            <a:r>
              <a:rPr lang="en-US" dirty="0">
                <a:solidFill>
                  <a:schemeClr val="dk1"/>
                </a:solidFill>
                <a:ea typeface="Public Sans"/>
                <a:cs typeface="Public Sans"/>
                <a:sym typeface="Public Sans"/>
                <a:hlinkClick r:id="rId4"/>
              </a:rPr>
              <a:t>Password Day</a:t>
            </a:r>
            <a:r>
              <a:rPr lang="en-US" dirty="0">
                <a:solidFill>
                  <a:schemeClr val="dk1"/>
                </a:solidFill>
                <a:ea typeface="Public Sans"/>
                <a:cs typeface="Public Sans"/>
                <a:sym typeface="Public Sans"/>
              </a:rPr>
              <a:t> by World’s Direction is </a:t>
            </a:r>
            <a:r>
              <a:rPr lang="en-US" dirty="0">
                <a:solidFill>
                  <a:schemeClr val="dk1"/>
                </a:solidFill>
                <a:ea typeface="Public Sans"/>
                <a:cs typeface="Public Sans"/>
                <a:sym typeface="Public Sans"/>
                <a:hlinkClick r:id="rId5"/>
              </a:rPr>
              <a:t>CC0 1.0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Myth Four image</a:t>
            </a:r>
            <a:r>
              <a:rPr lang="en-US" dirty="0">
                <a:solidFill>
                  <a:schemeClr val="dk1"/>
                </a:solidFill>
                <a:ea typeface="Public Sans"/>
                <a:cs typeface="Public Sans"/>
                <a:sym typeface="Public Sans"/>
              </a:rPr>
              <a:t>: </a:t>
            </a:r>
            <a:r>
              <a:rPr lang="en-US" dirty="0">
                <a:solidFill>
                  <a:schemeClr val="dk1"/>
                </a:solidFill>
                <a:ea typeface="Public Sans"/>
                <a:cs typeface="Public Sans"/>
                <a:sym typeface="Public Sans"/>
                <a:hlinkClick r:id="rId9"/>
              </a:rPr>
              <a:t>Solar panels in Belgium</a:t>
            </a:r>
            <a:r>
              <a:rPr lang="en-US" dirty="0">
                <a:solidFill>
                  <a:schemeClr val="dk1"/>
                </a:solidFill>
                <a:ea typeface="Public Sans"/>
                <a:cs typeface="Public Sans"/>
                <a:sym typeface="Public Sans"/>
              </a:rPr>
              <a:t> by </a:t>
            </a:r>
            <a:r>
              <a:rPr lang="en-US" dirty="0" err="1">
                <a:solidFill>
                  <a:schemeClr val="dk1"/>
                </a:solidFill>
                <a:ea typeface="Public Sans"/>
                <a:cs typeface="Public Sans"/>
                <a:sym typeface="Public Sans"/>
              </a:rPr>
              <a:t>Ninara</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0"/>
              </a:rPr>
              <a:t>CC BY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Myth Five image: </a:t>
            </a:r>
            <a:r>
              <a:rPr lang="en-US" dirty="0">
                <a:solidFill>
                  <a:schemeClr val="dk1"/>
                </a:solidFill>
                <a:ea typeface="Public Sans"/>
                <a:cs typeface="Public Sans"/>
                <a:sym typeface="Public Sans"/>
                <a:hlinkClick r:id="rId11"/>
              </a:rPr>
              <a:t>blockchains</a:t>
            </a:r>
            <a:r>
              <a:rPr lang="en-US" dirty="0">
                <a:solidFill>
                  <a:schemeClr val="dk1"/>
                </a:solidFill>
                <a:ea typeface="Public Sans"/>
                <a:cs typeface="Public Sans"/>
                <a:sym typeface="Public Sans"/>
              </a:rPr>
              <a:t> by Mario A. P. is licensed </a:t>
            </a:r>
            <a:r>
              <a:rPr lang="en-US" dirty="0">
                <a:solidFill>
                  <a:schemeClr val="dk1"/>
                </a:solidFill>
                <a:ea typeface="Public Sans"/>
                <a:cs typeface="Public Sans"/>
                <a:sym typeface="Public Sans"/>
                <a:hlinkClick r:id="rId10"/>
              </a:rPr>
              <a:t>CC BY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Myth Six image</a:t>
            </a:r>
            <a:r>
              <a:rPr lang="en-US" dirty="0">
                <a:solidFill>
                  <a:schemeClr val="dk1"/>
                </a:solidFill>
                <a:ea typeface="Public Sans"/>
                <a:cs typeface="Public Sans"/>
                <a:sym typeface="Public Sans"/>
              </a:rPr>
              <a:t>:</a:t>
            </a:r>
            <a:r>
              <a:rPr lang="en-US" sz="1800" dirty="0">
                <a:solidFill>
                  <a:schemeClr val="dk1"/>
                </a:solidFill>
                <a:ea typeface="Public Sans"/>
                <a:cs typeface="Public Sans"/>
                <a:sym typeface="Public Sans"/>
              </a:rPr>
              <a:t> </a:t>
            </a:r>
            <a:r>
              <a:rPr lang="en-US" sz="1800" dirty="0">
                <a:solidFill>
                  <a:schemeClr val="dk1"/>
                </a:solidFill>
                <a:ea typeface="Public Sans"/>
                <a:cs typeface="Public Sans"/>
                <a:sym typeface="Public Sans"/>
                <a:hlinkClick r:id="rId12"/>
              </a:rPr>
              <a:t>Cybersecurity</a:t>
            </a:r>
            <a:r>
              <a:rPr lang="en-US" sz="1800" dirty="0">
                <a:solidFill>
                  <a:schemeClr val="dk1"/>
                </a:solidFill>
                <a:ea typeface="Public Sans"/>
                <a:cs typeface="Public Sans"/>
                <a:sym typeface="Public Sans"/>
              </a:rPr>
              <a:t> by Richard Patterson is licensed </a:t>
            </a:r>
            <a:r>
              <a:rPr lang="en-US" dirty="0">
                <a:solidFill>
                  <a:schemeClr val="dk1"/>
                </a:solidFill>
                <a:ea typeface="Public Sans"/>
                <a:cs typeface="Public Sans"/>
                <a:sym typeface="Public Sans"/>
                <a:hlinkClick r:id="rId13"/>
              </a:rPr>
              <a:t>CC BY-SA 2.0</a:t>
            </a:r>
            <a:r>
              <a:rPr lang="en-US" dirty="0">
                <a:solidFill>
                  <a:schemeClr val="dk1"/>
                </a:solidFill>
                <a:ea typeface="Public Sans"/>
                <a:cs typeface="Public Sans"/>
                <a:sym typeface="Public Sans"/>
              </a:rPr>
              <a:t>. </a:t>
            </a:r>
            <a:endParaRPr lang="en-US" sz="18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Myth Seven image: </a:t>
            </a:r>
            <a:r>
              <a:rPr lang="en-GB" i="0" u="none" strike="noStrike" dirty="0">
                <a:solidFill>
                  <a:srgbClr val="212124"/>
                </a:solidFill>
                <a:effectLst/>
                <a:hlinkClick r:id="rId14"/>
              </a:rPr>
              <a:t>Urbex - Power Plant Elettricita (IT) </a:t>
            </a:r>
            <a:r>
              <a:rPr lang="en-GB" i="0" u="none" strike="noStrike" dirty="0">
                <a:solidFill>
                  <a:srgbClr val="212124"/>
                </a:solidFill>
                <a:effectLst/>
              </a:rPr>
              <a:t>by Raphael </a:t>
            </a:r>
            <a:r>
              <a:rPr lang="en-GB" i="0" u="none" strike="noStrike" dirty="0" err="1">
                <a:solidFill>
                  <a:srgbClr val="212124"/>
                </a:solidFill>
                <a:effectLst/>
              </a:rPr>
              <a:t>Panhuber</a:t>
            </a:r>
            <a:r>
              <a:rPr lang="en-GB" i="0" u="none" strike="noStrike" dirty="0">
                <a:solidFill>
                  <a:srgbClr val="212124"/>
                </a:solidFill>
                <a:effectLst/>
              </a:rPr>
              <a:t> is licensed </a:t>
            </a:r>
            <a:r>
              <a:rPr lang="en-US" dirty="0">
                <a:solidFill>
                  <a:schemeClr val="dk1"/>
                </a:solidFill>
                <a:ea typeface="Public Sans"/>
                <a:cs typeface="Public Sans"/>
                <a:sym typeface="Public Sans"/>
                <a:hlinkClick r:id="rId13"/>
              </a:rPr>
              <a:t>CC BY-SA 2.0</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Myth Eight image: </a:t>
            </a:r>
            <a:r>
              <a:rPr lang="en-US" sz="1800" dirty="0">
                <a:solidFill>
                  <a:schemeClr val="dk1"/>
                </a:solidFill>
                <a:ea typeface="Public Sans"/>
                <a:cs typeface="Public Sans"/>
                <a:sym typeface="Public Sans"/>
                <a:hlinkClick r:id="rId15"/>
              </a:rPr>
              <a:t>Firewall</a:t>
            </a:r>
            <a:r>
              <a:rPr lang="en-US" sz="1800" dirty="0">
                <a:solidFill>
                  <a:schemeClr val="dk1"/>
                </a:solidFill>
                <a:ea typeface="Public Sans"/>
                <a:cs typeface="Public Sans"/>
                <a:sym typeface="Public Sans"/>
              </a:rPr>
              <a:t> by Eric E Castro is licensed </a:t>
            </a:r>
            <a:r>
              <a:rPr lang="en-US" dirty="0">
                <a:solidFill>
                  <a:schemeClr val="dk1"/>
                </a:solidFill>
                <a:ea typeface="Public Sans"/>
                <a:cs typeface="Public Sans"/>
                <a:sym typeface="Public Sans"/>
                <a:hlinkClick r:id="rId10"/>
              </a:rPr>
              <a:t>CC BY 2.0</a:t>
            </a:r>
            <a:r>
              <a:rPr lang="en-US" dirty="0">
                <a:solidFill>
                  <a:schemeClr val="dk1"/>
                </a:solidFill>
                <a:ea typeface="Public Sans"/>
                <a:cs typeface="Public Sans"/>
                <a:sym typeface="Public Sans"/>
              </a:rPr>
              <a:t>.</a:t>
            </a:r>
            <a:endParaRPr lang="en-US" sz="1800" dirty="0">
              <a:solidFill>
                <a:schemeClr val="dk1"/>
              </a:solidFill>
              <a:ea typeface="Public Sans"/>
              <a:cs typeface="Public Sans"/>
              <a:sym typeface="Public Sans"/>
            </a:endParaRPr>
          </a:p>
          <a:p>
            <a:pPr latinLnBrk="0"/>
            <a:endParaRPr lang="en-US" sz="180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US" sz="180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US" sz="3200" dirty="0">
              <a:solidFill>
                <a:schemeClr val="dk1"/>
              </a:solidFill>
              <a:ea typeface="Calibri"/>
              <a:cs typeface="Calibri"/>
              <a:sym typeface="Calibri"/>
            </a:endParaRPr>
          </a:p>
          <a:p>
            <a:pPr latinLnBrk="0"/>
            <a:endParaRPr lang="en-GB" dirty="0"/>
          </a:p>
        </p:txBody>
      </p:sp>
      <p:sp>
        <p:nvSpPr>
          <p:cNvPr id="3" name="Title 2">
            <a:extLst>
              <a:ext uri="{FF2B5EF4-FFF2-40B4-BE49-F238E27FC236}">
                <a16:creationId xmlns:a16="http://schemas.microsoft.com/office/drawing/2014/main" id="{588B6934-5886-3ADF-A471-F555B25C58CC}"/>
              </a:ext>
            </a:extLst>
          </p:cNvPr>
          <p:cNvSpPr>
            <a:spLocks noGrp="1"/>
          </p:cNvSpPr>
          <p:nvPr>
            <p:ph type="title" idx="4294967295"/>
          </p:nvPr>
        </p:nvSpPr>
        <p:spPr>
          <a:xfrm>
            <a:off x="381000" y="720725"/>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a:t>
            </a:r>
            <a:endParaRPr lang="en-GB" dirty="0">
              <a:effectLst/>
            </a:endParaRPr>
          </a:p>
          <a:p>
            <a:endParaRPr lang="en-GB" dirty="0"/>
          </a:p>
        </p:txBody>
      </p:sp>
    </p:spTree>
    <p:extLst>
      <p:ext uri="{BB962C8B-B14F-4D97-AF65-F5344CB8AC3E}">
        <p14:creationId xmlns:p14="http://schemas.microsoft.com/office/powerpoint/2010/main" val="2177672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DBD2-F3B7-C318-E1DD-B405D08D3265}"/>
              </a:ext>
            </a:extLst>
          </p:cNvPr>
          <p:cNvSpPr>
            <a:spLocks noGrp="1"/>
          </p:cNvSpPr>
          <p:nvPr>
            <p:ph type="title" idx="4294967295"/>
          </p:nvPr>
        </p:nvSpPr>
        <p:spPr>
          <a:xfrm>
            <a:off x="4018280" y="2884805"/>
            <a:ext cx="5644230" cy="1325563"/>
          </a:xfrm>
          <a:prstGeom prst="rect">
            <a:avLst/>
          </a:prstGeom>
        </p:spPr>
        <p:txBody>
          <a:bodyPr/>
          <a:lstStyle/>
          <a:p>
            <a:r>
              <a:rPr lang="en-GB" sz="6000" dirty="0">
                <a:solidFill>
                  <a:schemeClr val="bg1"/>
                </a:solidFill>
              </a:rPr>
              <a:t>Thank you!</a:t>
            </a:r>
          </a:p>
        </p:txBody>
      </p:sp>
    </p:spTree>
    <p:extLst>
      <p:ext uri="{BB962C8B-B14F-4D97-AF65-F5344CB8AC3E}">
        <p14:creationId xmlns:p14="http://schemas.microsoft.com/office/powerpoint/2010/main" val="190762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65D3-66A4-7667-AC58-4749B4B19B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366B55-7ACA-91FD-62DA-6FBF6BEC8E01}"/>
              </a:ext>
            </a:extLst>
          </p:cNvPr>
          <p:cNvSpPr txBox="1"/>
          <p:nvPr/>
        </p:nvSpPr>
        <p:spPr>
          <a:xfrm>
            <a:off x="4673911" y="2005360"/>
            <a:ext cx="6944367" cy="2677656"/>
          </a:xfrm>
          <a:prstGeom prst="rect">
            <a:avLst/>
          </a:prstGeom>
          <a:noFill/>
        </p:spPr>
        <p:txBody>
          <a:bodyPr wrap="square" rtlCol="0">
            <a:spAutoFit/>
          </a:bodyPr>
          <a:lstStyle/>
          <a:p>
            <a:pPr latinLnBrk="0"/>
            <a:r>
              <a:rPr lang="en-GB" sz="2400" dirty="0">
                <a:solidFill>
                  <a:srgbClr val="2B2C30"/>
                </a:solidFill>
                <a:ea typeface="Public Sans"/>
                <a:cs typeface="Public Sans"/>
                <a:sym typeface="Public Sans"/>
              </a:rPr>
              <a:t>Our exploration of each myth begins with a reflective question. Take a moment to consider each question, before moving on to the debunking explanation. </a:t>
            </a:r>
          </a:p>
          <a:p>
            <a:pPr latinLnBrk="0"/>
            <a:endParaRPr lang="en-GB" sz="2400" noProof="0" dirty="0">
              <a:solidFill>
                <a:srgbClr val="2B2C30"/>
              </a:solidFill>
              <a:sym typeface="Public Sans"/>
            </a:endParaRPr>
          </a:p>
          <a:p>
            <a:pPr latinLnBrk="0"/>
            <a:r>
              <a:rPr lang="en-GB" sz="2400" dirty="0">
                <a:solidFill>
                  <a:srgbClr val="2B2C30"/>
                </a:solidFill>
                <a:sym typeface="Public Sans"/>
              </a:rPr>
              <a:t>You can work through each myth in turn. Alternatively, you can select a particular myth you’d like to explore first via the menu. </a:t>
            </a:r>
            <a:endParaRPr lang="en-GB" sz="2400" noProof="0" dirty="0"/>
          </a:p>
        </p:txBody>
      </p:sp>
      <p:pic>
        <p:nvPicPr>
          <p:cNvPr id="3" name="Google Shape;97;p2">
            <a:extLst>
              <a:ext uri="{FF2B5EF4-FFF2-40B4-BE49-F238E27FC236}">
                <a16:creationId xmlns:a16="http://schemas.microsoft.com/office/drawing/2014/main" id="{46CBB049-FC30-E97A-C61F-2DF4AC28F8FA}"/>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782388"/>
            <a:ext cx="4045907" cy="3293224"/>
          </a:xfrm>
          <a:prstGeom prst="rect">
            <a:avLst/>
          </a:prstGeom>
          <a:noFill/>
          <a:ln>
            <a:noFill/>
          </a:ln>
        </p:spPr>
      </p:pic>
      <p:sp>
        <p:nvSpPr>
          <p:cNvPr id="4" name="Title 3">
            <a:extLst>
              <a:ext uri="{FF2B5EF4-FFF2-40B4-BE49-F238E27FC236}">
                <a16:creationId xmlns:a16="http://schemas.microsoft.com/office/drawing/2014/main" id="{1ED7490E-9347-3102-252B-FFF05250FEF6}"/>
              </a:ext>
            </a:extLst>
          </p:cNvPr>
          <p:cNvSpPr>
            <a:spLocks noGrp="1"/>
          </p:cNvSpPr>
          <p:nvPr>
            <p:ph type="title" idx="4294967295"/>
          </p:nvPr>
        </p:nvSpPr>
        <p:spPr>
          <a:xfrm>
            <a:off x="706120" y="679797"/>
            <a:ext cx="10515600" cy="1325563"/>
          </a:xfrm>
          <a:prstGeom prst="rect">
            <a:avLst/>
          </a:prstGeom>
        </p:spPr>
        <p:txBody>
          <a:bodyPr/>
          <a:lstStyle/>
          <a:p>
            <a:r>
              <a:rPr lang="en-GB" sz="2800" b="1" dirty="0">
                <a:solidFill>
                  <a:schemeClr val="bg1"/>
                </a:solidFill>
              </a:rPr>
              <a:t>Introduction 2</a:t>
            </a:r>
          </a:p>
        </p:txBody>
      </p:sp>
    </p:spTree>
    <p:extLst>
      <p:ext uri="{BB962C8B-B14F-4D97-AF65-F5344CB8AC3E}">
        <p14:creationId xmlns:p14="http://schemas.microsoft.com/office/powerpoint/2010/main" val="3738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13318B-F51A-DE9B-4143-B6140E6B757E}"/>
              </a:ext>
            </a:extLst>
          </p:cNvPr>
          <p:cNvSpPr txBox="1"/>
          <p:nvPr/>
        </p:nvSpPr>
        <p:spPr>
          <a:xfrm>
            <a:off x="384131" y="2149019"/>
            <a:ext cx="11423738" cy="4524315"/>
          </a:xfrm>
          <a:prstGeom prst="rect">
            <a:avLst/>
          </a:prstGeom>
          <a:noFill/>
        </p:spPr>
        <p:txBody>
          <a:bodyPr wrap="square" rtlCol="0">
            <a:spAutoFit/>
          </a:bodyPr>
          <a:lstStyle/>
          <a:p>
            <a:pPr marL="342900" indent="-342900" latinLnBrk="0">
              <a:buFont typeface="+mj-lt"/>
              <a:buAutoNum type="arabicPeriod"/>
            </a:pPr>
            <a:r>
              <a:rPr lang="en-GB" sz="2400" noProof="0" dirty="0">
                <a:ea typeface="Public Sans"/>
                <a:cs typeface="Public Sans"/>
                <a:sym typeface="Public Sans"/>
              </a:rPr>
              <a:t>Smart meters and other digital energy devices are not vulnerable to cyberattacks</a:t>
            </a:r>
          </a:p>
          <a:p>
            <a:pPr marL="342900" indent="-342900" latinLnBrk="0">
              <a:buFont typeface="+mj-lt"/>
              <a:buAutoNum type="arabicPeriod"/>
            </a:pPr>
            <a:r>
              <a:rPr lang="en-GB" sz="2400" noProof="0" dirty="0">
                <a:ea typeface="Public Sans"/>
                <a:cs typeface="Public Sans"/>
                <a:sym typeface="Public Sans"/>
              </a:rPr>
              <a:t>Only large energy companies are targets for cyberattacks, not individual homeowners or small businesses</a:t>
            </a:r>
          </a:p>
          <a:p>
            <a:pPr marL="342900" indent="-342900" latinLnBrk="0">
              <a:buFont typeface="+mj-lt"/>
              <a:buAutoNum type="arabicPeriod"/>
            </a:pPr>
            <a:r>
              <a:rPr lang="en-GB" sz="2400" noProof="0" dirty="0">
                <a:ea typeface="Public Sans"/>
                <a:cs typeface="Public Sans"/>
                <a:sym typeface="Public Sans"/>
              </a:rPr>
              <a:t>Cybersecurity is solely the responsibility of energy companies and governments, not individuals or communities</a:t>
            </a:r>
          </a:p>
          <a:p>
            <a:pPr marL="342900" indent="-342900" latinLnBrk="0">
              <a:buFont typeface="+mj-lt"/>
              <a:buAutoNum type="arabicPeriod"/>
            </a:pPr>
            <a:r>
              <a:rPr lang="en-GB" sz="2400" noProof="0" dirty="0">
                <a:ea typeface="Public Sans"/>
                <a:cs typeface="Public Sans"/>
                <a:sym typeface="Public Sans"/>
              </a:rPr>
              <a:t>Renewable energy sources are inherently more secure than traditional energy sources</a:t>
            </a:r>
          </a:p>
          <a:p>
            <a:pPr marL="342900" indent="-342900" latinLnBrk="0">
              <a:buFont typeface="+mj-lt"/>
              <a:buAutoNum type="arabicPeriod"/>
            </a:pPr>
            <a:r>
              <a:rPr lang="en-GB" sz="2400" noProof="0" dirty="0">
                <a:ea typeface="Public Sans"/>
                <a:cs typeface="Public Sans"/>
                <a:sym typeface="Public Sans"/>
              </a:rPr>
              <a:t>Blockchain technologies are a silver bullet for cybersecurity in the energy sector</a:t>
            </a:r>
          </a:p>
          <a:p>
            <a:pPr marL="342900" indent="-342900" latinLnBrk="0">
              <a:buFont typeface="+mj-lt"/>
              <a:buAutoNum type="arabicPeriod"/>
            </a:pPr>
            <a:r>
              <a:rPr lang="en-GB" sz="2400" noProof="0" dirty="0">
                <a:ea typeface="Public Sans"/>
                <a:cs typeface="Public Sans"/>
                <a:sym typeface="Public Sans"/>
              </a:rPr>
              <a:t>Only complex passwords can prevent cyberattacks on smart energy devices</a:t>
            </a:r>
          </a:p>
          <a:p>
            <a:pPr marL="342900" indent="-342900" latinLnBrk="0">
              <a:buFont typeface="+mj-lt"/>
              <a:buAutoNum type="arabicPeriod"/>
            </a:pPr>
            <a:r>
              <a:rPr lang="en-GB" sz="2400" noProof="0" dirty="0">
                <a:ea typeface="Public Sans"/>
                <a:cs typeface="Public Sans"/>
                <a:sym typeface="Public Sans"/>
              </a:rPr>
              <a:t>Cyberattacks on energy infrastructure primarily target large power plants and substations</a:t>
            </a:r>
          </a:p>
          <a:p>
            <a:pPr marL="342900" indent="-342900" latinLnBrk="0">
              <a:buFont typeface="+mj-lt"/>
              <a:buAutoNum type="arabicPeriod"/>
            </a:pPr>
            <a:r>
              <a:rPr lang="en-GB" sz="2400" noProof="0" dirty="0">
                <a:ea typeface="Public Sans"/>
                <a:cs typeface="Public Sans"/>
                <a:sym typeface="Public Sans"/>
              </a:rPr>
              <a:t>Using antivirus software is sufficient to protect home networks from cyberattacks targeting smart energy devices</a:t>
            </a:r>
          </a:p>
        </p:txBody>
      </p:sp>
      <p:sp>
        <p:nvSpPr>
          <p:cNvPr id="4" name="Title 3">
            <a:extLst>
              <a:ext uri="{FF2B5EF4-FFF2-40B4-BE49-F238E27FC236}">
                <a16:creationId xmlns:a16="http://schemas.microsoft.com/office/drawing/2014/main" id="{C20EF305-446B-5270-3C6D-92D8903E94F7}"/>
              </a:ext>
            </a:extLst>
          </p:cNvPr>
          <p:cNvSpPr>
            <a:spLocks noGrp="1"/>
          </p:cNvSpPr>
          <p:nvPr>
            <p:ph type="title" idx="4294967295"/>
          </p:nvPr>
        </p:nvSpPr>
        <p:spPr>
          <a:xfrm>
            <a:off x="513080" y="823456"/>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Eight cybersecurity digital energy myths</a:t>
            </a:r>
            <a:endParaRPr lang="en-GB" dirty="0">
              <a:effectLst/>
            </a:endParaRPr>
          </a:p>
          <a:p>
            <a:endParaRPr lang="en-GB" dirty="0"/>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F41D1-D927-3D59-52A9-A0E9BBB94037}"/>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5"/>
                </a:solidFill>
              </a:rPr>
              <a:t>Is my smart meter vulnerable to cyberattacks?</a:t>
            </a:r>
            <a:endParaRPr lang="en-GB" sz="4800" i="1" dirty="0">
              <a:solidFill>
                <a:schemeClr val="accent5"/>
              </a:solidFill>
            </a:endParaRPr>
          </a:p>
        </p:txBody>
      </p:sp>
      <p:sp>
        <p:nvSpPr>
          <p:cNvPr id="2" name="Title 1">
            <a:extLst>
              <a:ext uri="{FF2B5EF4-FFF2-40B4-BE49-F238E27FC236}">
                <a16:creationId xmlns:a16="http://schemas.microsoft.com/office/drawing/2014/main" id="{FC0E49CC-8AAE-59BF-0B50-FCEC7A8D7069}"/>
              </a:ext>
            </a:extLst>
          </p:cNvPr>
          <p:cNvSpPr>
            <a:spLocks noGrp="1"/>
          </p:cNvSpPr>
          <p:nvPr>
            <p:ph type="title" idx="4294967295"/>
          </p:nvPr>
        </p:nvSpPr>
        <p:spPr>
          <a:xfrm>
            <a:off x="411480" y="52768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#1: Smart meters and other digital energy devices are not vulnerable to cyberattacks</a:t>
            </a:r>
            <a:r>
              <a:rPr lang="en-US" sz="2800" b="1" kern="1200" baseline="0" dirty="0">
                <a:solidFill>
                  <a:srgbClr val="FFFFFF"/>
                </a:solidFill>
                <a:effectLst/>
                <a:latin typeface="Calibri" panose="020F0502020204030204" pitchFamily="34" charset="0"/>
                <a:ea typeface="Public Sans"/>
                <a:cs typeface="Public Sans"/>
              </a:rPr>
              <a:t> - Introduction</a:t>
            </a:r>
            <a:endParaRPr lang="en-GB" dirty="0">
              <a:effectLst/>
            </a:endParaRPr>
          </a:p>
          <a:p>
            <a:endParaRPr lang="en-GB" dirty="0"/>
          </a:p>
        </p:txBody>
      </p:sp>
    </p:spTree>
    <p:extLst>
      <p:ext uri="{BB962C8B-B14F-4D97-AF65-F5344CB8AC3E}">
        <p14:creationId xmlns:p14="http://schemas.microsoft.com/office/powerpoint/2010/main" val="216352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33C395-3CC3-4B54-6421-D833B99114A3}"/>
              </a:ext>
            </a:extLst>
          </p:cNvPr>
          <p:cNvSpPr txBox="1"/>
          <p:nvPr/>
        </p:nvSpPr>
        <p:spPr>
          <a:xfrm>
            <a:off x="4409162" y="3148244"/>
            <a:ext cx="7405355" cy="2677656"/>
          </a:xfrm>
          <a:prstGeom prst="rect">
            <a:avLst/>
          </a:prstGeom>
          <a:noFill/>
        </p:spPr>
        <p:txBody>
          <a:bodyPr wrap="square" rtlCol="0">
            <a:spAutoFit/>
          </a:bodyPr>
          <a:lstStyle/>
          <a:p>
            <a:pPr latinLnBrk="0"/>
            <a:r>
              <a:rPr lang="en-US" sz="2400" dirty="0">
                <a:ea typeface="Public Sans"/>
                <a:cs typeface="Public Sans"/>
                <a:sym typeface="Public Sans"/>
              </a:rPr>
              <a:t>Smart meters and other digital energy devices are vulnerable to cyberattacks, as they are connected to the internet and often have limited security features. </a:t>
            </a:r>
          </a:p>
          <a:p>
            <a:pPr latinLnBrk="0"/>
            <a:endParaRPr lang="en-US" sz="2400" dirty="0">
              <a:ea typeface="Public Sans"/>
              <a:cs typeface="Public Sans"/>
              <a:sym typeface="Public Sans"/>
            </a:endParaRPr>
          </a:p>
          <a:p>
            <a:pPr latinLnBrk="0"/>
            <a:r>
              <a:rPr lang="en-US" sz="2400" dirty="0">
                <a:ea typeface="Public Sans"/>
                <a:cs typeface="Public Sans"/>
                <a:sym typeface="Public Sans"/>
              </a:rPr>
              <a:t>Attackers can exploit vulnerabilities to gain access to sensitive data, disrupt energy services, or even cause physical damage to energy infrastructure.</a:t>
            </a:r>
          </a:p>
        </p:txBody>
      </p:sp>
      <p:pic>
        <p:nvPicPr>
          <p:cNvPr id="7" name="Picture 6" descr="A smart meter.">
            <a:extLst>
              <a:ext uri="{FF2B5EF4-FFF2-40B4-BE49-F238E27FC236}">
                <a16:creationId xmlns:a16="http://schemas.microsoft.com/office/drawing/2014/main" id="{184FB94F-2ABE-89D5-8102-E896A52C6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43" y="2081498"/>
            <a:ext cx="2828851" cy="4595707"/>
          </a:xfrm>
          <a:prstGeom prst="rect">
            <a:avLst/>
          </a:prstGeom>
        </p:spPr>
      </p:pic>
      <p:sp>
        <p:nvSpPr>
          <p:cNvPr id="2" name="Title 1">
            <a:extLst>
              <a:ext uri="{FF2B5EF4-FFF2-40B4-BE49-F238E27FC236}">
                <a16:creationId xmlns:a16="http://schemas.microsoft.com/office/drawing/2014/main" id="{AB52C5B0-0301-FF9A-CE7F-61B7911B252F}"/>
              </a:ext>
            </a:extLst>
          </p:cNvPr>
          <p:cNvSpPr>
            <a:spLocks noGrp="1"/>
          </p:cNvSpPr>
          <p:nvPr>
            <p:ph type="title" idx="4294967295"/>
          </p:nvPr>
        </p:nvSpPr>
        <p:spPr>
          <a:xfrm>
            <a:off x="472440" y="62928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#1: Smart meters and other digital energy devices are not vulnerable to cyberattacks.</a:t>
            </a:r>
            <a:endParaRPr lang="en-GB" dirty="0">
              <a:effectLst/>
            </a:endParaRPr>
          </a:p>
          <a:p>
            <a:endParaRPr lang="en-GB" dirty="0"/>
          </a:p>
        </p:txBody>
      </p:sp>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F9A5-B6BE-2DCD-6B42-42A3DD8C71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190F597-7B51-9EB6-1253-74AAF241D19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Will my home or business be targeted by a cyberattack?</a:t>
            </a:r>
            <a:endParaRPr lang="en-US" sz="4000" i="1" dirty="0">
              <a:solidFill>
                <a:schemeClr val="accent2"/>
              </a:solidFill>
            </a:endParaRPr>
          </a:p>
        </p:txBody>
      </p:sp>
      <p:sp>
        <p:nvSpPr>
          <p:cNvPr id="2" name="Title 1">
            <a:extLst>
              <a:ext uri="{FF2B5EF4-FFF2-40B4-BE49-F238E27FC236}">
                <a16:creationId xmlns:a16="http://schemas.microsoft.com/office/drawing/2014/main" id="{2DA3619A-E5AB-0484-A455-A4D0AE13DB61}"/>
              </a:ext>
            </a:extLst>
          </p:cNvPr>
          <p:cNvSpPr>
            <a:spLocks noGrp="1"/>
          </p:cNvSpPr>
          <p:nvPr>
            <p:ph type="title" idx="4294967295"/>
          </p:nvPr>
        </p:nvSpPr>
        <p:spPr>
          <a:xfrm>
            <a:off x="431800" y="57848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#2: Only large energy companies are targets for cyberattacks, not individual homeowners or small businesses</a:t>
            </a:r>
            <a:r>
              <a:rPr lang="en-US" sz="2800" b="1" kern="1200" baseline="0" dirty="0">
                <a:solidFill>
                  <a:srgbClr val="FFFFFF"/>
                </a:solidFill>
                <a:effectLst/>
                <a:latin typeface="Calibri" panose="020F0502020204030204" pitchFamily="34" charset="0"/>
                <a:ea typeface="Public Sans"/>
                <a:cs typeface="Public Sans"/>
              </a:rPr>
              <a:t> - Introduction</a:t>
            </a:r>
            <a:endParaRPr lang="en-GB" dirty="0">
              <a:effectLst/>
            </a:endParaRPr>
          </a:p>
          <a:p>
            <a:endParaRPr lang="en-GB" dirty="0"/>
          </a:p>
        </p:txBody>
      </p:sp>
    </p:spTree>
    <p:extLst>
      <p:ext uri="{BB962C8B-B14F-4D97-AF65-F5344CB8AC3E}">
        <p14:creationId xmlns:p14="http://schemas.microsoft.com/office/powerpoint/2010/main" val="515079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A0FC-3697-BA58-3181-7ABAA11BC90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E9D6D4-ADBC-D7EB-E231-9A2E3FFD7EF4}"/>
              </a:ext>
            </a:extLst>
          </p:cNvPr>
          <p:cNvSpPr txBox="1"/>
          <p:nvPr/>
        </p:nvSpPr>
        <p:spPr>
          <a:xfrm>
            <a:off x="4960307" y="2990071"/>
            <a:ext cx="6854210" cy="3046988"/>
          </a:xfrm>
          <a:prstGeom prst="rect">
            <a:avLst/>
          </a:prstGeom>
          <a:noFill/>
        </p:spPr>
        <p:txBody>
          <a:bodyPr wrap="square" rtlCol="0">
            <a:spAutoFit/>
          </a:bodyPr>
          <a:lstStyle/>
          <a:p>
            <a:pPr latinLnBrk="0"/>
            <a:r>
              <a:rPr lang="en-US" sz="2400" dirty="0">
                <a:solidFill>
                  <a:srgbClr val="2B2C30"/>
                </a:solidFill>
              </a:rPr>
              <a:t>Homeowners and small businesses are also targets for cyberattacks, as they often have less sophisticated security measures in place. </a:t>
            </a:r>
          </a:p>
          <a:p>
            <a:pPr latinLnBrk="0"/>
            <a:endParaRPr lang="en-US" sz="2400" dirty="0">
              <a:solidFill>
                <a:srgbClr val="2B2C30"/>
              </a:solidFill>
            </a:endParaRPr>
          </a:p>
          <a:p>
            <a:pPr latinLnBrk="0"/>
            <a:r>
              <a:rPr lang="en-US" sz="2400" dirty="0">
                <a:solidFill>
                  <a:srgbClr val="2B2C30"/>
                </a:solidFill>
              </a:rPr>
              <a:t>Attackers can exploit vulnerabilities in home Wi-Fi networks or smart appliances to gain access to personal data or disrupt energy services.</a:t>
            </a:r>
            <a:endParaRPr lang="en-US" sz="2400" dirty="0"/>
          </a:p>
          <a:p>
            <a:pPr latinLnBrk="0"/>
            <a:endParaRPr lang="en-US" sz="2400" dirty="0">
              <a:solidFill>
                <a:srgbClr val="2B2C30"/>
              </a:solidFill>
              <a:ea typeface="Public Sans"/>
            </a:endParaRPr>
          </a:p>
        </p:txBody>
      </p:sp>
      <p:pic>
        <p:nvPicPr>
          <p:cNvPr id="7" name="Picture 6" descr="A café sign saying 'Free WiFi'">
            <a:extLst>
              <a:ext uri="{FF2B5EF4-FFF2-40B4-BE49-F238E27FC236}">
                <a16:creationId xmlns:a16="http://schemas.microsoft.com/office/drawing/2014/main" id="{0900087E-7566-A936-939D-497E5774C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364" y="2905338"/>
            <a:ext cx="4458281" cy="2970234"/>
          </a:xfrm>
          <a:prstGeom prst="rect">
            <a:avLst/>
          </a:prstGeom>
        </p:spPr>
      </p:pic>
      <p:sp>
        <p:nvSpPr>
          <p:cNvPr id="3" name="Title 2">
            <a:extLst>
              <a:ext uri="{FF2B5EF4-FFF2-40B4-BE49-F238E27FC236}">
                <a16:creationId xmlns:a16="http://schemas.microsoft.com/office/drawing/2014/main" id="{1A1FE2F4-538C-9D07-BD13-1F8720662358}"/>
              </a:ext>
            </a:extLst>
          </p:cNvPr>
          <p:cNvSpPr>
            <a:spLocks noGrp="1"/>
          </p:cNvSpPr>
          <p:nvPr>
            <p:ph type="title" idx="4294967295"/>
          </p:nvPr>
        </p:nvSpPr>
        <p:spPr>
          <a:xfrm>
            <a:off x="381000" y="58864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#2: Only large energy companies are targets for cyberattacks, not individual homeowners or small businesses. </a:t>
            </a:r>
            <a:endParaRPr lang="en-GB" dirty="0">
              <a:effectLst/>
            </a:endParaRPr>
          </a:p>
          <a:p>
            <a:endParaRPr lang="en-GB" dirty="0"/>
          </a:p>
        </p:txBody>
      </p:sp>
    </p:spTree>
    <p:extLst>
      <p:ext uri="{BB962C8B-B14F-4D97-AF65-F5344CB8AC3E}">
        <p14:creationId xmlns:p14="http://schemas.microsoft.com/office/powerpoint/2010/main" val="13328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3927-D115-407C-E584-86BC989C72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578E889-170D-661A-C4C9-37B6BB6336A3}"/>
              </a:ext>
            </a:extLst>
          </p:cNvPr>
          <p:cNvSpPr txBox="1"/>
          <p:nvPr/>
        </p:nvSpPr>
        <p:spPr>
          <a:xfrm>
            <a:off x="885171" y="3429000"/>
            <a:ext cx="10421655" cy="769441"/>
          </a:xfrm>
          <a:prstGeom prst="rect">
            <a:avLst/>
          </a:prstGeom>
          <a:noFill/>
        </p:spPr>
        <p:txBody>
          <a:bodyPr wrap="square" rtlCol="0">
            <a:spAutoFit/>
          </a:bodyPr>
          <a:lstStyle/>
          <a:p>
            <a:pPr algn="ctr" latinLnBrk="0"/>
            <a:r>
              <a:rPr lang="en-US" sz="4400" i="1" dirty="0">
                <a:solidFill>
                  <a:schemeClr val="accent5"/>
                </a:solidFill>
              </a:rPr>
              <a:t>What role do I play in cybersecurity?</a:t>
            </a:r>
            <a:endParaRPr lang="en-GB" sz="4400" i="1" dirty="0">
              <a:solidFill>
                <a:schemeClr val="accent5"/>
              </a:solidFill>
            </a:endParaRPr>
          </a:p>
        </p:txBody>
      </p:sp>
      <p:sp>
        <p:nvSpPr>
          <p:cNvPr id="2" name="Title 1">
            <a:extLst>
              <a:ext uri="{FF2B5EF4-FFF2-40B4-BE49-F238E27FC236}">
                <a16:creationId xmlns:a16="http://schemas.microsoft.com/office/drawing/2014/main" id="{3532BC88-375A-B6A7-A107-203A1B6D27EA}"/>
              </a:ext>
            </a:extLst>
          </p:cNvPr>
          <p:cNvSpPr>
            <a:spLocks noGrp="1"/>
          </p:cNvSpPr>
          <p:nvPr>
            <p:ph type="title" idx="4294967295"/>
          </p:nvPr>
        </p:nvSpPr>
        <p:spPr>
          <a:xfrm>
            <a:off x="360680" y="517525"/>
            <a:ext cx="1126236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Myth #3: Cybersecurity is solely the responsibility of energy companies and governments, not individuals or communities</a:t>
            </a:r>
            <a:r>
              <a:rPr lang="en-US" sz="2800" b="1" kern="1200" baseline="0" dirty="0">
                <a:solidFill>
                  <a:srgbClr val="FFFFFF"/>
                </a:solidFill>
                <a:effectLst/>
                <a:latin typeface="Calibri" panose="020F0502020204030204" pitchFamily="34" charset="0"/>
                <a:ea typeface="Public Sans"/>
                <a:cs typeface="Public Sans"/>
              </a:rPr>
              <a:t> – Introduction</a:t>
            </a:r>
            <a:endParaRPr lang="en-GB" dirty="0">
              <a:effectLst/>
            </a:endParaRPr>
          </a:p>
          <a:p>
            <a:endParaRPr lang="en-GB" dirty="0"/>
          </a:p>
        </p:txBody>
      </p:sp>
    </p:spTree>
    <p:extLst>
      <p:ext uri="{BB962C8B-B14F-4D97-AF65-F5344CB8AC3E}">
        <p14:creationId xmlns:p14="http://schemas.microsoft.com/office/powerpoint/2010/main" val="696545023"/>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71FF18A5817444BE8DD9260950648C" ma:contentTypeVersion="15" ma:contentTypeDescription="Create a new document." ma:contentTypeScope="" ma:versionID="0145d5c5c03f96972b4b6d5cee1a410c">
  <xsd:schema xmlns:xsd="http://www.w3.org/2001/XMLSchema" xmlns:xs="http://www.w3.org/2001/XMLSchema" xmlns:p="http://schemas.microsoft.com/office/2006/metadata/properties" xmlns:ns2="7b26517a-e12b-4b49-bcfd-51642f3fdde0" xmlns:ns3="f45ef3b6-e1f8-4ba6-89ba-26b48c006428" targetNamespace="http://schemas.microsoft.com/office/2006/metadata/properties" ma:root="true" ma:fieldsID="ba37a283b67565341719a8689e2c174f" ns2:_="" ns3:_="">
    <xsd:import namespace="7b26517a-e12b-4b49-bcfd-51642f3fdde0"/>
    <xsd:import namespace="f45ef3b6-e1f8-4ba6-89ba-26b48c0064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26517a-e12b-4b49-bcfd-51642f3fdd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5ef3b6-e1f8-4ba6-89ba-26b48c0064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1963d7a-f838-4c31-b885-a7319563207f}" ma:internalName="TaxCatchAll" ma:showField="CatchAllData" ma:web="f45ef3b6-e1f8-4ba6-89ba-26b48c0064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45ef3b6-e1f8-4ba6-89ba-26b48c006428" xsi:nil="true"/>
    <lcf76f155ced4ddcb4097134ff3c332f xmlns="7b26517a-e12b-4b49-bcfd-51642f3fdde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E3774D8-BCA8-4A02-93E0-3307429344AA}">
  <ds:schemaRefs>
    <ds:schemaRef ds:uri="http://schemas.microsoft.com/sharepoint/v3/contenttype/forms"/>
  </ds:schemaRefs>
</ds:datastoreItem>
</file>

<file path=customXml/itemProps2.xml><?xml version="1.0" encoding="utf-8"?>
<ds:datastoreItem xmlns:ds="http://schemas.openxmlformats.org/officeDocument/2006/customXml" ds:itemID="{8C337D0C-0649-4A31-9C1A-970260C133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26517a-e12b-4b49-bcfd-51642f3fdde0"/>
    <ds:schemaRef ds:uri="f45ef3b6-e1f8-4ba6-89ba-26b48c0064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CA0DD0-504F-4EB9-B60E-59D0E157F7B9}">
  <ds:schemaRefs>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http://purl.org/dc/elements/1.1/"/>
    <ds:schemaRef ds:uri="http://schemas.openxmlformats.org/package/2006/metadata/core-properties"/>
    <ds:schemaRef ds:uri="75a85b04-3e87-4e6d-8e61-343b36998706"/>
    <ds:schemaRef ds:uri="577805d4-8e47-4788-b8ec-5b1290b6ebfb"/>
    <ds:schemaRef ds:uri="http://purl.org/dc/dcmitype/"/>
    <ds:schemaRef ds:uri="59c2b11d-9272-4eed-95ac-95725493c81f"/>
    <ds:schemaRef ds:uri="c67c0ac7-78b5-4864-aca3-db9996adcf66"/>
    <ds:schemaRef ds:uri="f45ef3b6-e1f8-4ba6-89ba-26b48c006428"/>
    <ds:schemaRef ds:uri="7b26517a-e12b-4b49-bcfd-51642f3fdde0"/>
  </ds:schemaRefs>
</ds:datastoreItem>
</file>

<file path=docProps/app.xml><?xml version="1.0" encoding="utf-8"?>
<Properties xmlns="http://schemas.openxmlformats.org/officeDocument/2006/extended-properties" xmlns:vt="http://schemas.openxmlformats.org/officeDocument/2006/docPropsVTypes">
  <TotalTime>273</TotalTime>
  <Words>2509</Words>
  <Application>Microsoft Macintosh PowerPoint</Application>
  <PresentationFormat>Widescreen</PresentationFormat>
  <Paragraphs>218</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맑은 고딕</vt:lpstr>
      <vt:lpstr>Arial</vt:lpstr>
      <vt:lpstr>Calibri</vt:lpstr>
      <vt:lpstr>Public Sans</vt:lpstr>
      <vt:lpstr>Every1 slide master</vt:lpstr>
      <vt:lpstr>Cybersecurity  digital energy  myths…  Busted!  </vt:lpstr>
      <vt:lpstr>Introduction 1</vt:lpstr>
      <vt:lpstr>Introduction 2</vt:lpstr>
      <vt:lpstr>Eight cybersecurity digital energy myths </vt:lpstr>
      <vt:lpstr>Myth #1: Smart meters and other digital energy devices are not vulnerable to cyberattacks - Introduction </vt:lpstr>
      <vt:lpstr>Myth #1: Smart meters and other digital energy devices are not vulnerable to cyberattacks. </vt:lpstr>
      <vt:lpstr>Myth #2: Only large energy companies are targets for cyberattacks, not individual homeowners or small businesses - Introduction </vt:lpstr>
      <vt:lpstr>Myth #2: Only large energy companies are targets for cyberattacks, not individual homeowners or small businesses.  </vt:lpstr>
      <vt:lpstr>Myth #3: Cybersecurity is solely the responsibility of energy companies and governments, not individuals or communities – Introduction </vt:lpstr>
      <vt:lpstr>Myth #3: Cybersecurity is solely the responsibility of energy companies and governments, not individuals or communities. </vt:lpstr>
      <vt:lpstr>Myth #4: Renewable energy sources are inherently more secure than traditional energy sources - Introduction </vt:lpstr>
      <vt:lpstr>Myth #4: Renewable energy sources are inherently more secure than traditional energy sources. </vt:lpstr>
      <vt:lpstr>Myth #5: Blockchain technologies are a silver bullet for cybersecurity in the energy sector - Introduction </vt:lpstr>
      <vt:lpstr>Myth #5: Blockchain technologies are a silver bullet for cybersecurity in the energy sector. </vt:lpstr>
      <vt:lpstr>Myth #6: Only complex passwords can prevent cyberattacks on smart energy devices - Introduction </vt:lpstr>
      <vt:lpstr>Myth #6: Only complex passwords can prevent cyberattacks on smart energy devices. </vt:lpstr>
      <vt:lpstr>Myth #7: Cyberattacks on energy infrastructure primarily target large power plants and substations - Introduction </vt:lpstr>
      <vt:lpstr>Myth #7: Cyberattacks on energy infrastructure primarily target large power plants and substations. </vt:lpstr>
      <vt:lpstr>Myth #8: Using anti-virus software is sufficient to protect home networks from cyberattacks targeting smart energy devices - Introduction </vt:lpstr>
      <vt:lpstr>Myth #8: Using anti-virus software is sufficient to protect home networks from cyberattacks targeting smart energy devices.  </vt:lpstr>
      <vt:lpstr>Next Steps </vt:lpstr>
      <vt:lpstr>Acknowledgements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367</cp:revision>
  <dcterms:created xsi:type="dcterms:W3CDTF">2019-04-06T05:20:47Z</dcterms:created>
  <dcterms:modified xsi:type="dcterms:W3CDTF">2025-12-10T10:18:48Z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0x010100DF71FF18A5817444BE8DD9260950648C</vt:lpwstr>
  </property>
  <property fmtid="{D5CDD505-2E9C-101B-9397-08002B2CF9AE}" pid="3" name="MediaServiceImageTags">
    <vt:lpwstr/>
  </property>
</Properties>
</file>