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Roboto"/>
      <p:regular r:id="rId33"/>
      <p:bold r:id="rId34"/>
      <p:italic r:id="rId35"/>
      <p:boldItalic r:id="rId36"/>
    </p:embeddedFont>
    <p:embeddedFont>
      <p:font typeface="Open Sans SemiBold"/>
      <p:regular r:id="rId37"/>
      <p:bold r:id="rId38"/>
      <p:italic r:id="rId39"/>
      <p:boldItalic r:id="rId40"/>
    </p:embeddedFont>
    <p:embeddedFont>
      <p:font typeface="Quattrocento Sans"/>
      <p:regular r:id="rId41"/>
      <p:bold r:id="rId42"/>
      <p:italic r:id="rId43"/>
      <p:boldItalic r:id="rId44"/>
    </p:embeddedFont>
    <p:embeddedFont>
      <p:font typeface="Open Sans ExtraBold"/>
      <p:bold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i0PrVR/Qgt7sWck7JrnIpslqWa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SemiBold-boldItalic.fntdata"/><Relationship Id="rId42" Type="http://schemas.openxmlformats.org/officeDocument/2006/relationships/font" Target="fonts/QuattrocentoSans-bold.fntdata"/><Relationship Id="rId41" Type="http://schemas.openxmlformats.org/officeDocument/2006/relationships/font" Target="fonts/QuattrocentoSans-regular.fntdata"/><Relationship Id="rId44" Type="http://schemas.openxmlformats.org/officeDocument/2006/relationships/font" Target="fonts/QuattrocentoSans-boldItalic.fntdata"/><Relationship Id="rId43" Type="http://schemas.openxmlformats.org/officeDocument/2006/relationships/font" Target="fonts/QuattrocentoSans-italic.fntdata"/><Relationship Id="rId46" Type="http://schemas.openxmlformats.org/officeDocument/2006/relationships/font" Target="fonts/OpenSansExtraBold-boldItalic.fntdata"/><Relationship Id="rId45" Type="http://schemas.openxmlformats.org/officeDocument/2006/relationships/font" Target="fonts/OpenSansExtra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Roboto-regular.fntdata"/><Relationship Id="rId32" Type="http://schemas.openxmlformats.org/officeDocument/2006/relationships/slide" Target="slides/slide28.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OpenSansSemiBold-regular.fntdata"/><Relationship Id="rId36" Type="http://schemas.openxmlformats.org/officeDocument/2006/relationships/font" Target="fonts/Roboto-boldItalic.fntdata"/><Relationship Id="rId39" Type="http://schemas.openxmlformats.org/officeDocument/2006/relationships/font" Target="fonts/OpenSansSemiBold-italic.fntdata"/><Relationship Id="rId38" Type="http://schemas.openxmlformats.org/officeDocument/2006/relationships/font" Target="fonts/OpenSansSemiBold-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is intended to explore basic concepts of the water system.</a:t>
            </a:r>
            <a:endParaRPr/>
          </a:p>
        </p:txBody>
      </p:sp>
      <p:sp>
        <p:nvSpPr>
          <p:cNvPr id="82" name="Google Shape;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Watershed management refers to the management of any activity that interacts with or has impacts on the water within the catchment. This primarily refers to the actions and policies taken inside the </a:t>
            </a:r>
            <a:r>
              <a:rPr lang="en-US">
                <a:solidFill>
                  <a:srgbClr val="000000"/>
                </a:solidFill>
              </a:rPr>
              <a:t>watershed </a:t>
            </a:r>
            <a:r>
              <a:rPr lang="en-US" sz="1200">
                <a:solidFill>
                  <a:srgbClr val="000000"/>
                </a:solidFill>
              </a:rPr>
              <a:t>and the impact on the flora and fauna that depend on water inside its boundaries.</a:t>
            </a:r>
            <a:r>
              <a:rPr lang="en-US">
                <a:solidFill>
                  <a:srgbClr val="000000"/>
                </a:solidFill>
              </a:rPr>
              <a:t> </a:t>
            </a:r>
            <a:r>
              <a:rPr lang="en-US" sz="1200">
                <a:solidFill>
                  <a:srgbClr val="000000"/>
                </a:solidFill>
              </a:rPr>
              <a:t> For example, cutting of forests affects the hydrology of the watershed. It affects flood control in the region affecting sedimentation and soil erosion. </a:t>
            </a:r>
            <a:r>
              <a:rPr lang="en-US">
                <a:solidFill>
                  <a:srgbClr val="000000"/>
                </a:solidFill>
              </a:rPr>
              <a:t>The building</a:t>
            </a:r>
            <a:r>
              <a:rPr lang="en-US" sz="1200">
                <a:solidFill>
                  <a:srgbClr val="000000"/>
                </a:solidFill>
              </a:rPr>
              <a:t> of a dam affects the flow of water downstream. Water used for irrigation in upstream regions will have an impact on the settlements living downstream. Therefore, a balance needs to be struck between the withdrawal and consumption of water in the upstream and downstream areas of a watershed. Practices that promote this balance and regulate the flow of water can be categorized under the umbrella of watershed management. Usually, these management practices </a:t>
            </a:r>
            <a:r>
              <a:rPr lang="en-US" sz="1200"/>
              <a:t>warrant an integrated</a:t>
            </a:r>
            <a:r>
              <a:rPr lang="en-US"/>
              <a:t> and/or </a:t>
            </a:r>
            <a:r>
              <a:rPr lang="en-US" sz="1200"/>
              <a:t>combined action across multiple sectors. Sometimes these may involve two or more nations.</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solidFill>
                <a:srgbClr val="000000"/>
              </a:solidFill>
            </a:endParaRPr>
          </a:p>
        </p:txBody>
      </p:sp>
      <p:sp>
        <p:nvSpPr>
          <p:cNvPr id="190" name="Google Shape;19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sz="1200">
                <a:solidFill>
                  <a:srgbClr val="000000"/>
                </a:solidFill>
              </a:rPr>
              <a:t>Integrated watershed management takes an integrated view of activities inside a watershed or a catchment. This can involve a range of activities or elements</a:t>
            </a:r>
            <a:r>
              <a:rPr lang="en-US">
                <a:solidFill>
                  <a:srgbClr val="000000"/>
                </a:solidFill>
              </a:rPr>
              <a:t> as follows. Hydrology</a:t>
            </a:r>
            <a:r>
              <a:rPr lang="en-US" sz="1200">
                <a:solidFill>
                  <a:srgbClr val="000000"/>
                </a:solidFill>
              </a:rPr>
              <a:t> and water availability</a:t>
            </a:r>
            <a:r>
              <a:rPr lang="en-US">
                <a:solidFill>
                  <a:srgbClr val="000000"/>
                </a:solidFill>
              </a:rPr>
              <a:t> </a:t>
            </a:r>
            <a:r>
              <a:rPr lang="en-US" sz="1200">
                <a:solidFill>
                  <a:srgbClr val="000000"/>
                </a:solidFill>
              </a:rPr>
              <a:t>consider the amount of water available for withdrawal and consumption. Water quality</a:t>
            </a:r>
            <a:r>
              <a:rPr lang="en-US">
                <a:solidFill>
                  <a:srgbClr val="000000"/>
                </a:solidFill>
              </a:rPr>
              <a:t> </a:t>
            </a:r>
            <a:r>
              <a:rPr lang="en-US" sz="1200">
                <a:solidFill>
                  <a:srgbClr val="000000"/>
                </a:solidFill>
              </a:rPr>
              <a:t>refers to meeting the quality standards required for safe drinking purposes. Ecosystem functions and stream channel morphology</a:t>
            </a:r>
            <a:r>
              <a:rPr lang="en-US">
                <a:solidFill>
                  <a:srgbClr val="000000"/>
                </a:solidFill>
              </a:rPr>
              <a:t> include activities</a:t>
            </a:r>
            <a:r>
              <a:rPr lang="en-US" sz="1200">
                <a:solidFill>
                  <a:srgbClr val="000000"/>
                </a:solidFill>
              </a:rPr>
              <a:t> that could range from maintaining a minimum flow in the rivers to making sure that small streams and their shapes do not change by a large extent over time. The elements mentioned above are only selected aspects of the activities involved in integrated </a:t>
            </a:r>
            <a:r>
              <a:rPr lang="en-US">
                <a:solidFill>
                  <a:srgbClr val="000000"/>
                </a:solidFill>
              </a:rPr>
              <a:t>watershed</a:t>
            </a:r>
            <a:r>
              <a:rPr lang="en-US" sz="1200">
                <a:solidFill>
                  <a:srgbClr val="000000"/>
                </a:solidFill>
              </a:rPr>
              <a:t> management. It is important to understand that it</a:t>
            </a:r>
            <a:r>
              <a:rPr lang="en-US" sz="1200"/>
              <a:t> is not the actions of one entity or actor that manage the elements mentioned above. </a:t>
            </a:r>
            <a:r>
              <a:rPr lang="en-US"/>
              <a:t>Instead</a:t>
            </a:r>
            <a:r>
              <a:rPr lang="en-US" sz="1200"/>
              <a:t>, it is a combination of government agencies, municipal, private</a:t>
            </a:r>
            <a:r>
              <a:rPr lang="en-US"/>
              <a:t>,</a:t>
            </a:r>
            <a:r>
              <a:rPr lang="en-US" sz="1200"/>
              <a:t> and individual actors and entities that influence the watershed. The mechanisms that are used to manage a watershed are of different types. They could include physical measures like building a dam, establishing pipelines to </a:t>
            </a:r>
            <a:r>
              <a:rPr lang="en-US"/>
              <a:t>bring</a:t>
            </a:r>
            <a:r>
              <a:rPr lang="en-US" sz="1200"/>
              <a:t> water to houses</a:t>
            </a:r>
            <a:r>
              <a:rPr lang="en-US"/>
              <a:t>,</a:t>
            </a:r>
            <a:r>
              <a:rPr lang="en-US" sz="1200"/>
              <a:t> and irrigation infrastructure. Regulatory measures could include policies that prevent deforestation, establishment of minimum environmental flows in rivers</a:t>
            </a:r>
            <a:r>
              <a:rPr lang="en-US"/>
              <a:t>,</a:t>
            </a:r>
            <a:r>
              <a:rPr lang="en-US" sz="1200"/>
              <a:t> and so forth. </a:t>
            </a:r>
            <a:r>
              <a:rPr lang="en-US"/>
              <a:t>The economic</a:t>
            </a:r>
            <a:r>
              <a:rPr lang="en-US" sz="1200"/>
              <a:t> tools could include financial mechanisms, pricing</a:t>
            </a:r>
            <a:r>
              <a:rPr lang="en-US"/>
              <a:t>,</a:t>
            </a:r>
            <a:r>
              <a:rPr lang="en-US" sz="1200"/>
              <a:t> and taxes to facilitate the necessary </a:t>
            </a:r>
            <a:r>
              <a:rPr lang="en-US"/>
              <a:t>behaviour</a:t>
            </a:r>
            <a:r>
              <a:rPr lang="en-US" sz="1200"/>
              <a:t>. Overall the aim is to have an efficient, harmonious</a:t>
            </a:r>
            <a:r>
              <a:rPr lang="en-US"/>
              <a:t>,</a:t>
            </a:r>
            <a:r>
              <a:rPr lang="en-US" sz="1200"/>
              <a:t> and equitable management of resources to meet the needs of the population without inflicting irreparable damage to the environment.</a:t>
            </a:r>
            <a:endParaRPr sz="1200"/>
          </a:p>
        </p:txBody>
      </p:sp>
      <p:sp>
        <p:nvSpPr>
          <p:cNvPr id="203" name="Google Shape;20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US" sz="1200"/>
              <a:t>Similar to the energy system, the water system has a demand and supply side. Two main questions can help in exploring these two components of the water system. </a:t>
            </a:r>
            <a:endParaRPr/>
          </a:p>
          <a:p>
            <a:pPr indent="0" lvl="0" marL="0" rtl="0" algn="just">
              <a:spcBef>
                <a:spcPts val="0"/>
              </a:spcBef>
              <a:spcAft>
                <a:spcPts val="0"/>
              </a:spcAft>
              <a:buNone/>
            </a:pPr>
            <a:r>
              <a:rPr lang="en-US" sz="1200"/>
              <a:t>The first one </a:t>
            </a:r>
            <a:r>
              <a:rPr lang="en-US"/>
              <a:t>regards the</a:t>
            </a:r>
            <a:r>
              <a:rPr lang="en-US" sz="1200"/>
              <a:t> availability is water, which refers to the supply side. </a:t>
            </a:r>
            <a:r>
              <a:rPr lang="en-US"/>
              <a:t>The second</a:t>
            </a:r>
            <a:r>
              <a:rPr lang="en-US" sz="1200"/>
              <a:t>, on quantifying the need for water, refers to the demand side. On the one hand, the supply of water is dependent on many physiological processes involving precipitation in the form of rain, snow</a:t>
            </a:r>
            <a:r>
              <a:rPr lang="en-US"/>
              <a:t>,</a:t>
            </a:r>
            <a:r>
              <a:rPr lang="en-US" sz="1200"/>
              <a:t> or hail. It also involves the formation of surface waters in the form of rivers, streams</a:t>
            </a:r>
            <a:r>
              <a:rPr lang="en-US"/>
              <a:t>,</a:t>
            </a:r>
            <a:r>
              <a:rPr lang="en-US" sz="1200"/>
              <a:t> and lakes and the creation of underground aquifers. On the other hand, human actions play a critical role in affecting the supply side of the equation. The figures presented in this slide provide shares of water withdrawal across different sectors in the different continents.  It is interesting to observe from the figure that the agricultural sector accounts for approximately 70% of global fresh water withdrawals. The industrial sector accounts for 19% which includes both power generation and manufacturing </a:t>
            </a:r>
            <a:r>
              <a:rPr lang="en-US"/>
              <a:t>subsectors</a:t>
            </a:r>
            <a:r>
              <a:rPr lang="en-US" sz="1200"/>
              <a:t>. The municipal water withdrawals account for about 11%. In parallel, we can also see the water withdrawal ratios in different continents classified by sectors. We can notice that agrarian economies in Asia and Africa have a high withdrawal ration for the </a:t>
            </a:r>
            <a:r>
              <a:rPr lang="en-US"/>
              <a:t>agricultural</a:t>
            </a:r>
            <a:r>
              <a:rPr lang="en-US" sz="1200"/>
              <a:t> sector. Whereas, the focus is on the industrial sector in Europe and the Americas.</a:t>
            </a:r>
            <a:endParaRPr sz="1200"/>
          </a:p>
          <a:p>
            <a:pPr indent="0" lvl="0" marL="0" marR="0" rtl="0" algn="just">
              <a:lnSpc>
                <a:spcPct val="100000"/>
              </a:lnSpc>
              <a:spcBef>
                <a:spcPts val="0"/>
              </a:spcBef>
              <a:spcAft>
                <a:spcPts val="0"/>
              </a:spcAft>
              <a:buClr>
                <a:schemeClr val="dk1"/>
              </a:buClr>
              <a:buSzPts val="1200"/>
              <a:buFont typeface="Calibri"/>
              <a:buNone/>
            </a:pPr>
            <a:r>
              <a:t/>
            </a:r>
            <a:endParaRPr sz="1200"/>
          </a:p>
        </p:txBody>
      </p:sp>
      <p:sp>
        <p:nvSpPr>
          <p:cNvPr id="218" name="Google Shape;21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sz="1200"/>
              <a:t>In the diagram, different components of a water balance in a catchment </a:t>
            </a:r>
            <a:r>
              <a:rPr lang="en-US"/>
              <a:t>are presented </a:t>
            </a:r>
            <a:r>
              <a:rPr lang="en-US" sz="1200"/>
              <a:t>in a schematic form. There are four main processes that are critical to maintaining this balance. They are</a:t>
            </a:r>
            <a:r>
              <a:rPr lang="en-US"/>
              <a:t>:</a:t>
            </a:r>
            <a:r>
              <a:rPr lang="en-US" sz="1200"/>
              <a:t> Precipitation, Evapotranspiration, Run-off</a:t>
            </a:r>
            <a:r>
              <a:rPr lang="en-US"/>
              <a:t>,</a:t>
            </a:r>
            <a:r>
              <a:rPr lang="en-US" sz="1200"/>
              <a:t> and </a:t>
            </a:r>
            <a:r>
              <a:rPr lang="en-US"/>
              <a:t>Groundwater</a:t>
            </a:r>
            <a:r>
              <a:rPr lang="en-US" sz="1200"/>
              <a:t> recharge. It is important to know that a balance is always maintained in the system irrespective of the land cover in the respective catchment. It is also worth reminding ourselves of the criticality of human actions in affecting this balance. Activities that contribute to </a:t>
            </a:r>
            <a:r>
              <a:rPr lang="en-US"/>
              <a:t>land-use</a:t>
            </a:r>
            <a:r>
              <a:rPr lang="en-US" sz="1200"/>
              <a:t> change, </a:t>
            </a:r>
            <a:r>
              <a:rPr lang="en-US"/>
              <a:t>such as damming</a:t>
            </a:r>
            <a:r>
              <a:rPr lang="en-US" sz="1200"/>
              <a:t> of rivers and deforestation</a:t>
            </a:r>
            <a:r>
              <a:rPr lang="en-US"/>
              <a:t>,</a:t>
            </a:r>
            <a:r>
              <a:rPr lang="en-US" sz="1200"/>
              <a:t> are</a:t>
            </a:r>
            <a:r>
              <a:rPr lang="en-US"/>
              <a:t> </a:t>
            </a:r>
            <a:r>
              <a:rPr lang="en-US" sz="1200"/>
              <a:t> examples where human decisions have significantly affected this balance.</a:t>
            </a:r>
            <a:r>
              <a:rPr lang="en-US"/>
              <a:t>  </a:t>
            </a:r>
            <a:endParaRPr sz="1200"/>
          </a:p>
        </p:txBody>
      </p:sp>
      <p:sp>
        <p:nvSpPr>
          <p:cNvPr id="234" name="Google Shape;2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solidFill>
                  <a:srgbClr val="2E75B5"/>
                </a:solidFill>
                <a:latin typeface="Roboto"/>
                <a:ea typeface="Roboto"/>
                <a:cs typeface="Roboto"/>
                <a:sym typeface="Roboto"/>
              </a:rPr>
              <a:t>The first component in the water balance is precipitation. Precipitation </a:t>
            </a:r>
            <a:r>
              <a:rPr lang="en-US" sz="1200">
                <a:solidFill>
                  <a:srgbClr val="2E75B5"/>
                </a:solidFill>
                <a:latin typeface="Roboto"/>
                <a:ea typeface="Roboto"/>
                <a:cs typeface="Roboto"/>
                <a:sym typeface="Roboto"/>
              </a:rPr>
              <a:t>is any product of the condensation of atmospheric water vapour that falls under gravity from clouds. Common </a:t>
            </a:r>
            <a:r>
              <a:rPr lang="en-US">
                <a:solidFill>
                  <a:srgbClr val="2E75B5"/>
                </a:solidFill>
                <a:latin typeface="Roboto"/>
                <a:ea typeface="Roboto"/>
                <a:cs typeface="Roboto"/>
                <a:sym typeface="Roboto"/>
              </a:rPr>
              <a:t>forms</a:t>
            </a:r>
            <a:r>
              <a:rPr lang="en-US" sz="1200">
                <a:solidFill>
                  <a:srgbClr val="2E75B5"/>
                </a:solidFill>
                <a:latin typeface="Roboto"/>
                <a:ea typeface="Roboto"/>
                <a:cs typeface="Roboto"/>
                <a:sym typeface="Roboto"/>
              </a:rPr>
              <a:t> of precipitation include rain, </a:t>
            </a:r>
            <a:r>
              <a:rPr lang="en-US">
                <a:solidFill>
                  <a:srgbClr val="2E75B5"/>
                </a:solidFill>
                <a:latin typeface="Roboto"/>
                <a:ea typeface="Roboto"/>
                <a:cs typeface="Roboto"/>
                <a:sym typeface="Roboto"/>
              </a:rPr>
              <a:t>snows</a:t>
            </a:r>
            <a:r>
              <a:rPr lang="en-US" sz="1200">
                <a:solidFill>
                  <a:srgbClr val="2E75B5"/>
                </a:solidFill>
                <a:latin typeface="Roboto"/>
                <a:ea typeface="Roboto"/>
                <a:cs typeface="Roboto"/>
                <a:sym typeface="Roboto"/>
              </a:rPr>
              <a:t> and hail. In the figure here, the </a:t>
            </a:r>
            <a:r>
              <a:rPr lang="en-US" sz="1200">
                <a:solidFill>
                  <a:schemeClr val="dk1"/>
                </a:solidFill>
                <a:latin typeface="Calibri"/>
                <a:ea typeface="Calibri"/>
                <a:cs typeface="Calibri"/>
                <a:sym typeface="Calibri"/>
              </a:rPr>
              <a:t>l</a:t>
            </a:r>
            <a:r>
              <a:rPr lang="en-US"/>
              <a:t>ong term monthly mean precipitation across the world is presented in millimetres per month. We can notice in a graphical form how the monthly precipitation varies, the darker colour indicating more rain and vice-versa. </a:t>
            </a:r>
            <a:r>
              <a:rPr b="0" i="0" lang="en-US" sz="1200">
                <a:solidFill>
                  <a:schemeClr val="dk1"/>
                </a:solidFill>
                <a:latin typeface="Calibri"/>
                <a:ea typeface="Calibri"/>
                <a:cs typeface="Calibri"/>
                <a:sym typeface="Calibri"/>
              </a:rPr>
              <a:t>Many countries experience a single wet and dry season per year, but in some countries, two wet and dry seasons per year may occur signalling a bimodal precipitation pattern. </a:t>
            </a:r>
            <a:r>
              <a:rPr lang="en-US"/>
              <a:t>According to the latest weather information, the wettest place on earth is a small town call Masynram in India with a precipitation of approximately 12000 millimetres per month. And the driest place is in the Atacama desert in Chile.</a:t>
            </a:r>
            <a:endParaRPr/>
          </a:p>
          <a:p>
            <a:pPr indent="0" lvl="0" marL="0" marR="0" rtl="0" algn="just">
              <a:lnSpc>
                <a:spcPct val="100000"/>
              </a:lnSpc>
              <a:spcBef>
                <a:spcPts val="0"/>
              </a:spcBef>
              <a:spcAft>
                <a:spcPts val="0"/>
              </a:spcAft>
              <a:buClr>
                <a:schemeClr val="dk1"/>
              </a:buClr>
              <a:buSzPts val="1200"/>
              <a:buFont typeface="Calibri"/>
              <a:buNone/>
            </a:pPr>
            <a:r>
              <a:t/>
            </a:r>
            <a:endParaRPr sz="1200"/>
          </a:p>
        </p:txBody>
      </p:sp>
      <p:sp>
        <p:nvSpPr>
          <p:cNvPr id="264" name="Google Shape;2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second component is called Evapotranspiration. </a:t>
            </a:r>
            <a:r>
              <a:rPr lang="en-US" sz="1200">
                <a:latin typeface="Roboto"/>
                <a:ea typeface="Roboto"/>
                <a:cs typeface="Roboto"/>
                <a:sym typeface="Roboto"/>
              </a:rPr>
              <a:t>It is a combination of two processes</a:t>
            </a:r>
            <a:r>
              <a:rPr lang="en-US">
                <a:latin typeface="Roboto"/>
                <a:ea typeface="Roboto"/>
                <a:cs typeface="Roboto"/>
                <a:sym typeface="Roboto"/>
              </a:rPr>
              <a:t>:</a:t>
            </a:r>
            <a:r>
              <a:rPr lang="en-US" sz="1200">
                <a:latin typeface="Roboto"/>
                <a:ea typeface="Roboto"/>
                <a:cs typeface="Roboto"/>
                <a:sym typeface="Roboto"/>
              </a:rPr>
              <a:t> </a:t>
            </a:r>
            <a:r>
              <a:rPr lang="en-US">
                <a:latin typeface="Roboto"/>
                <a:ea typeface="Roboto"/>
                <a:cs typeface="Roboto"/>
                <a:sym typeface="Roboto"/>
              </a:rPr>
              <a:t>evaporation</a:t>
            </a:r>
            <a:r>
              <a:rPr lang="en-US" sz="1200">
                <a:latin typeface="Roboto"/>
                <a:ea typeface="Roboto"/>
                <a:cs typeface="Roboto"/>
                <a:sym typeface="Roboto"/>
              </a:rPr>
              <a:t> from land surfaces and transpiration from plant surfaces.</a:t>
            </a:r>
            <a:r>
              <a:rPr lang="en-US">
                <a:latin typeface="Roboto"/>
                <a:ea typeface="Roboto"/>
                <a:cs typeface="Roboto"/>
                <a:sym typeface="Roboto"/>
              </a:rPr>
              <a:t> </a:t>
            </a:r>
            <a:endParaRPr sz="1200">
              <a:latin typeface="Roboto"/>
              <a:ea typeface="Roboto"/>
              <a:cs typeface="Roboto"/>
              <a:sym typeface="Roboto"/>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Evaporation is the process whereby liquid water is converted to water vapour, also called vaporization, and removed from a surface, also called vapour removal. Water evaporates from a variety of surfaces, such as lakes, rivers, pavements, </a:t>
            </a:r>
            <a:r>
              <a:rPr lang="en-US"/>
              <a:t>soils,</a:t>
            </a:r>
            <a:r>
              <a:rPr b="0" i="0" lang="en-US" sz="1200">
                <a:solidFill>
                  <a:schemeClr val="dk1"/>
                </a:solidFill>
                <a:latin typeface="Calibri"/>
                <a:ea typeface="Calibri"/>
                <a:cs typeface="Calibri"/>
                <a:sym typeface="Calibri"/>
              </a:rPr>
              <a:t> and wet vegetation. Transpiration consists of the vaporization of liquid water contained in plant tissues and the vapour removal to the atmosphere. Crops predominately lose their water through their stomata. These are small openings on the plant leaf through which gases and water vapour pass. Evapotranspiration is a function of many meteorological factors. Solar radiation and air temperature assist in the process of absorbing energy by the evaporating surfaces. Air humidity regulates the amount of moisture that the air can hold. Humidity and Temperature are also related. </a:t>
            </a:r>
            <a:r>
              <a:rPr lang="en-US"/>
              <a:t>The higher</a:t>
            </a:r>
            <a:r>
              <a:rPr b="0" i="0" lang="en-US" sz="1200">
                <a:solidFill>
                  <a:schemeClr val="dk1"/>
                </a:solidFill>
                <a:latin typeface="Calibri"/>
                <a:ea typeface="Calibri"/>
                <a:cs typeface="Calibri"/>
                <a:sym typeface="Calibri"/>
              </a:rPr>
              <a:t> the air temperature, </a:t>
            </a:r>
            <a:r>
              <a:rPr lang="en-US"/>
              <a:t>the </a:t>
            </a:r>
            <a:r>
              <a:rPr b="0" i="0" lang="en-US" sz="1200">
                <a:solidFill>
                  <a:schemeClr val="dk1"/>
                </a:solidFill>
                <a:latin typeface="Calibri"/>
                <a:ea typeface="Calibri"/>
                <a:cs typeface="Calibri"/>
                <a:sym typeface="Calibri"/>
              </a:rPr>
              <a:t>greater the moisture capacity in the air</a:t>
            </a:r>
            <a:r>
              <a:rPr lang="en-US"/>
              <a:t>, which</a:t>
            </a:r>
            <a:r>
              <a:rPr b="0" i="0" lang="en-US" sz="1200">
                <a:solidFill>
                  <a:schemeClr val="dk1"/>
                </a:solidFill>
                <a:latin typeface="Calibri"/>
                <a:ea typeface="Calibri"/>
                <a:cs typeface="Calibri"/>
                <a:sym typeface="Calibri"/>
              </a:rPr>
              <a:t> eventually </a:t>
            </a:r>
            <a:r>
              <a:rPr lang="en-US"/>
              <a:t>results</a:t>
            </a:r>
            <a:r>
              <a:rPr b="0" i="0" lang="en-US" sz="1200">
                <a:solidFill>
                  <a:schemeClr val="dk1"/>
                </a:solidFill>
                <a:latin typeface="Calibri"/>
                <a:ea typeface="Calibri"/>
                <a:cs typeface="Calibri"/>
                <a:sym typeface="Calibri"/>
              </a:rPr>
              <a:t> in higher evapotranspiration. Wind speed increases the rate of transpiration from leaf surfaces.</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latin typeface="Roboto"/>
              <a:ea typeface="Roboto"/>
              <a:cs typeface="Roboto"/>
              <a:sym typeface="Roboto"/>
            </a:endParaRPr>
          </a:p>
          <a:p>
            <a:pPr indent="0" lvl="0" marL="0" rtl="0" algn="l">
              <a:spcBef>
                <a:spcPts val="0"/>
              </a:spcBef>
              <a:spcAft>
                <a:spcPts val="0"/>
              </a:spcAft>
              <a:buNone/>
            </a:pPr>
            <a:r>
              <a:t/>
            </a:r>
            <a:endParaRPr/>
          </a:p>
          <a:p>
            <a:pPr indent="0" lvl="0" marL="0" marR="0" rtl="0" algn="just">
              <a:lnSpc>
                <a:spcPct val="100000"/>
              </a:lnSpc>
              <a:spcBef>
                <a:spcPts val="0"/>
              </a:spcBef>
              <a:spcAft>
                <a:spcPts val="0"/>
              </a:spcAft>
              <a:buClr>
                <a:schemeClr val="dk1"/>
              </a:buClr>
              <a:buSzPts val="1200"/>
              <a:buFont typeface="Calibri"/>
              <a:buNone/>
            </a:pPr>
            <a:r>
              <a:t/>
            </a:r>
            <a:endParaRPr sz="1200"/>
          </a:p>
        </p:txBody>
      </p:sp>
      <p:sp>
        <p:nvSpPr>
          <p:cNvPr id="276" name="Google Shape;27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boto"/>
              <a:buNone/>
            </a:pPr>
            <a:r>
              <a:rPr lang="en-US" sz="1200">
                <a:latin typeface="Roboto"/>
                <a:ea typeface="Roboto"/>
                <a:cs typeface="Roboto"/>
                <a:sym typeface="Roboto"/>
              </a:rPr>
              <a:t>It is now established that the term evapotranspiration is a combination of evaporation and transpiration.</a:t>
            </a:r>
            <a:endParaRPr sz="1200">
              <a:latin typeface="Roboto"/>
              <a:ea typeface="Roboto"/>
              <a:cs typeface="Roboto"/>
              <a:sym typeface="Roboto"/>
            </a:endParaRPr>
          </a:p>
          <a:p>
            <a:pPr indent="0" lvl="0" marL="0" rtl="0" algn="l">
              <a:spcBef>
                <a:spcPts val="0"/>
              </a:spcBef>
              <a:spcAft>
                <a:spcPts val="0"/>
              </a:spcAft>
              <a:buNone/>
            </a:pPr>
            <a:r>
              <a:rPr lang="en-US" sz="1200">
                <a:latin typeface="Roboto"/>
                <a:ea typeface="Roboto"/>
                <a:cs typeface="Roboto"/>
                <a:sym typeface="Roboto"/>
              </a:rPr>
              <a:t>Since transpiration is the loss of water from the leaves of plants, </a:t>
            </a:r>
            <a:r>
              <a:rPr lang="en-US">
                <a:latin typeface="Roboto"/>
                <a:ea typeface="Roboto"/>
                <a:cs typeface="Roboto"/>
                <a:sym typeface="Roboto"/>
              </a:rPr>
              <a:t>its </a:t>
            </a:r>
            <a:r>
              <a:rPr lang="en-US" sz="1200">
                <a:latin typeface="Roboto"/>
                <a:ea typeface="Roboto"/>
                <a:cs typeface="Roboto"/>
                <a:sym typeface="Roboto"/>
              </a:rPr>
              <a:t>share only increases with the increase in plant leaf area which is measured by an indicator called the </a:t>
            </a:r>
            <a:r>
              <a:rPr lang="en-US">
                <a:latin typeface="Roboto"/>
                <a:ea typeface="Roboto"/>
                <a:cs typeface="Roboto"/>
                <a:sym typeface="Roboto"/>
              </a:rPr>
              <a:t>Leaf-Area-Index</a:t>
            </a:r>
            <a:r>
              <a:rPr lang="en-US" sz="1200">
                <a:latin typeface="Roboto"/>
                <a:ea typeface="Roboto"/>
                <a:cs typeface="Roboto"/>
                <a:sym typeface="Roboto"/>
              </a:rPr>
              <a:t>. The </a:t>
            </a:r>
            <a:r>
              <a:rPr lang="en-US">
                <a:latin typeface="Roboto"/>
                <a:ea typeface="Roboto"/>
                <a:cs typeface="Roboto"/>
                <a:sym typeface="Roboto"/>
              </a:rPr>
              <a:t>Leaf-Area-Index</a:t>
            </a:r>
            <a:r>
              <a:rPr lang="en-US" sz="1200">
                <a:latin typeface="Roboto"/>
                <a:ea typeface="Roboto"/>
                <a:cs typeface="Roboto"/>
                <a:sym typeface="Roboto"/>
              </a:rPr>
              <a:t> is a dimensionless parameter that defines the ratio of plant leaf area to the area of the ground it occupies. It is important to note that all surfaces either evaporate or transpire; the share varies depending on the growing stages when vegetation is considered.</a:t>
            </a:r>
            <a:r>
              <a:rPr lang="en-US">
                <a:latin typeface="Roboto"/>
                <a:ea typeface="Roboto"/>
                <a:cs typeface="Roboto"/>
                <a:sym typeface="Roboto"/>
              </a:rPr>
              <a:t>  </a:t>
            </a:r>
            <a:r>
              <a:rPr lang="en-US" sz="1200">
                <a:latin typeface="Roboto"/>
                <a:ea typeface="Roboto"/>
                <a:cs typeface="Roboto"/>
                <a:sym typeface="Roboto"/>
              </a:rPr>
              <a:t>Evapotranspiration plays a critical </a:t>
            </a:r>
            <a:r>
              <a:rPr lang="en-US">
                <a:latin typeface="Roboto"/>
                <a:ea typeface="Roboto"/>
                <a:cs typeface="Roboto"/>
                <a:sym typeface="Roboto"/>
              </a:rPr>
              <a:t>role in</a:t>
            </a:r>
            <a:r>
              <a:rPr lang="en-US" sz="1200">
                <a:latin typeface="Roboto"/>
                <a:ea typeface="Roboto"/>
                <a:cs typeface="Roboto"/>
                <a:sym typeface="Roboto"/>
              </a:rPr>
              <a:t> the relationship between crop yields and water use. The relationship varies between crops and seasons and is not linear. This relationship is also governed by a dimensionless number called the crop yield response factor that details the how a crop responds to water deficit. In the slide, the formula used to estimate actual crop yields is provided. From the temperature measurements in the area, the values for actual and maximum evapotranspiration can be estimated. The maximum crop yield is also a known entity. The values for crop yield response factor can be obtained from the database of the food and agricultural organization of the United Nations.</a:t>
            </a:r>
            <a:endParaRPr sz="1200">
              <a:latin typeface="Roboto"/>
              <a:ea typeface="Roboto"/>
              <a:cs typeface="Roboto"/>
              <a:sym typeface="Roboto"/>
            </a:endParaRPr>
          </a:p>
        </p:txBody>
      </p:sp>
      <p:sp>
        <p:nvSpPr>
          <p:cNvPr id="289" name="Google Shape;2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latin typeface="Roboto"/>
                <a:ea typeface="Roboto"/>
                <a:cs typeface="Roboto"/>
                <a:sym typeface="Roboto"/>
              </a:rPr>
              <a:t>This slide looks at the Crop-yield response factor  or (Ky). This is an empirical yield response value used to integrate the complex linkages between crop production and the water use required for it. This factor is not a set number. Adjustments for site-specific conditions would be needed to improve the accuracy of the formulae. In the table, average response factors for some common crops is provided. This data is compiled from the Food and Agriculture Organization of the United Nations (or F.A.O.) publication number 66 that focuses on crop yield responses to water availability. For crops with </a:t>
            </a:r>
            <a:r>
              <a:rPr lang="en-US">
                <a:latin typeface="Roboto"/>
                <a:ea typeface="Roboto"/>
                <a:cs typeface="Roboto"/>
                <a:sym typeface="Roboto"/>
              </a:rPr>
              <a:t>Ky values greater than 1, the crop response is very sensitive to water deficit. </a:t>
            </a:r>
            <a:r>
              <a:rPr lang="en-US" sz="2000">
                <a:latin typeface="Roboto"/>
                <a:ea typeface="Roboto"/>
                <a:cs typeface="Roboto"/>
                <a:sym typeface="Roboto"/>
              </a:rPr>
              <a:t>For crops with </a:t>
            </a:r>
            <a:r>
              <a:rPr lang="en-US">
                <a:latin typeface="Roboto"/>
                <a:ea typeface="Roboto"/>
                <a:cs typeface="Roboto"/>
                <a:sym typeface="Roboto"/>
              </a:rPr>
              <a:t>Ky values lesser than 1, the crop is tolerant to water deficit. </a:t>
            </a:r>
            <a:r>
              <a:rPr lang="en-US" sz="2000">
                <a:latin typeface="Roboto"/>
                <a:ea typeface="Roboto"/>
                <a:cs typeface="Roboto"/>
                <a:sym typeface="Roboto"/>
              </a:rPr>
              <a:t>For crops with </a:t>
            </a:r>
            <a:r>
              <a:rPr lang="en-US">
                <a:latin typeface="Roboto"/>
                <a:ea typeface="Roboto"/>
                <a:cs typeface="Roboto"/>
                <a:sym typeface="Roboto"/>
              </a:rPr>
              <a:t>Ky values equal to 1, the crop yield is directly proportional to the reduction in water use. For example, crops like Sorghum and Soybean can handle drought better in comparison to crops like Bananas and Sugarcane. The slide also highlights the </a:t>
            </a:r>
            <a:endParaRPr>
              <a:latin typeface="Roboto"/>
              <a:ea typeface="Roboto"/>
              <a:cs typeface="Roboto"/>
              <a:sym typeface="Roboto"/>
            </a:endParaRPr>
          </a:p>
          <a:p>
            <a:pPr indent="0" lvl="0" marL="0" rtl="0" algn="l">
              <a:spcBef>
                <a:spcPts val="180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sz="1200"/>
          </a:p>
        </p:txBody>
      </p:sp>
      <p:sp>
        <p:nvSpPr>
          <p:cNvPr id="304" name="Google Shape;30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The evapotranspiration in crops depends on many factors. It varies from crop to crop and also depends on its stage in the growing cycle. The figure here presents a number called the crop coefficient or Kc, which is directly proportional to the crop evapotranspiration. The value of the coefficient is low during the initial sowing stage. This can also be partly attributed to the </a:t>
            </a:r>
            <a:r>
              <a:rPr lang="en-US"/>
              <a:t>Leaf-Area-Index</a:t>
            </a:r>
            <a:r>
              <a:rPr lang="en-US" sz="1200"/>
              <a:t> that we discussed in the earlier sessions. As and when the crop grows, the Kc value increases and reaches a maximum during the mid season and values go down during the late season</a:t>
            </a:r>
            <a:r>
              <a:rPr lang="en-US"/>
              <a:t>, as shown in the figure on this slide.</a:t>
            </a:r>
            <a:r>
              <a:rPr lang="en-US" sz="1200"/>
              <a:t> The </a:t>
            </a:r>
            <a:r>
              <a:rPr lang="en-US"/>
              <a:t>F.A.O.</a:t>
            </a:r>
            <a:r>
              <a:rPr lang="en-US" sz="1200"/>
              <a:t> provides standard Kc values for crops in different stages of their growing cycle and also for different regions of the world. This Kc value is then multiplied with another standard called reference crop evapotranspiration to arrive at the final value of crop evapotranspiration. </a:t>
            </a:r>
            <a:r>
              <a:rPr b="0" i="0" lang="en-US" sz="1200">
                <a:solidFill>
                  <a:schemeClr val="dk1"/>
                </a:solidFill>
                <a:latin typeface="Calibri"/>
                <a:ea typeface="Calibri"/>
                <a:cs typeface="Calibri"/>
                <a:sym typeface="Calibri"/>
              </a:rPr>
              <a:t>The evapotranspiration rate from a reference surface, not short of water, is called the reference crop evapotranspiration or reference evapotranspiration. The reference surface is a hypothetical grass reference crop with specific characteristics. More information on the </a:t>
            </a:r>
            <a:r>
              <a:rPr lang="en-US" sz="1200"/>
              <a:t>reference crop evapotranspiration can be obtained from the references provided as part of this section. In the hands-on-lecture, more information on crop-specific evapotranspiration and it usage in CLEWs modelling will be provided.</a:t>
            </a:r>
            <a:endParaRPr sz="1200"/>
          </a:p>
        </p:txBody>
      </p:sp>
      <p:sp>
        <p:nvSpPr>
          <p:cNvPr id="320" name="Google Shape;32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has four intended Learning outcomes. By the end of this lecture, you will:</a:t>
            </a:r>
            <a:endParaRPr/>
          </a:p>
          <a:p>
            <a:pPr indent="-171450" lvl="0" marL="171450" rtl="0" algn="l">
              <a:spcBef>
                <a:spcPts val="0"/>
              </a:spcBef>
              <a:spcAft>
                <a:spcPts val="0"/>
              </a:spcAft>
              <a:buClr>
                <a:schemeClr val="dk1"/>
              </a:buClr>
              <a:buSzPts val="1200"/>
              <a:buFont typeface="Arial"/>
              <a:buChar char="•"/>
            </a:pPr>
            <a:r>
              <a:rPr lang="en-US"/>
              <a:t>Gain familiarity with the components of the water cycle and the state of water availability on earth.</a:t>
            </a:r>
            <a:endParaRPr/>
          </a:p>
          <a:p>
            <a:pPr indent="-171450" lvl="0" marL="171450" rtl="0" algn="l">
              <a:spcBef>
                <a:spcPts val="0"/>
              </a:spcBef>
              <a:spcAft>
                <a:spcPts val="0"/>
              </a:spcAft>
              <a:buClr>
                <a:schemeClr val="dk1"/>
              </a:buClr>
              <a:buSzPts val="1200"/>
              <a:buFont typeface="Arial"/>
              <a:buChar char="•"/>
            </a:pPr>
            <a:r>
              <a:rPr lang="en-US"/>
              <a:t>Understand the need for sustainable utilization and management of water resources</a:t>
            </a:r>
            <a:endParaRPr/>
          </a:p>
          <a:p>
            <a:pPr indent="-171450" lvl="0" marL="171450" rtl="0" algn="l">
              <a:spcBef>
                <a:spcPts val="0"/>
              </a:spcBef>
              <a:spcAft>
                <a:spcPts val="0"/>
              </a:spcAft>
              <a:buClr>
                <a:schemeClr val="dk1"/>
              </a:buClr>
              <a:buSzPts val="1200"/>
              <a:buFont typeface="Arial"/>
              <a:buChar char="•"/>
            </a:pPr>
            <a:r>
              <a:rPr lang="en-US"/>
              <a:t>Understand the basics of global water balance</a:t>
            </a:r>
            <a:endParaRPr/>
          </a:p>
          <a:p>
            <a:pPr indent="-171450" lvl="0" marL="171450" rtl="0" algn="l">
              <a:spcBef>
                <a:spcPts val="0"/>
              </a:spcBef>
              <a:spcAft>
                <a:spcPts val="0"/>
              </a:spcAft>
              <a:buClr>
                <a:schemeClr val="dk1"/>
              </a:buClr>
              <a:buSzPts val="1200"/>
              <a:buFont typeface="Arial"/>
              <a:buChar char="•"/>
            </a:pPr>
            <a:r>
              <a:rPr lang="en-US"/>
              <a:t>Gain familiarity with the role of Precipitation and Evapotranspiration in maintaining the water balance</a:t>
            </a:r>
            <a:endParaRPr/>
          </a:p>
        </p:txBody>
      </p:sp>
      <p:sp>
        <p:nvSpPr>
          <p:cNvPr id="91" name="Google Shape;9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rgbClr val="2E75B5"/>
                </a:solidFill>
                <a:latin typeface="Roboto"/>
                <a:ea typeface="Roboto"/>
                <a:cs typeface="Roboto"/>
                <a:sym typeface="Roboto"/>
              </a:rPr>
              <a:t>Runoff</a:t>
            </a:r>
            <a:r>
              <a:rPr lang="en-US" sz="1200">
                <a:solidFill>
                  <a:srgbClr val="2E75B5"/>
                </a:solidFill>
                <a:latin typeface="Roboto"/>
                <a:ea typeface="Roboto"/>
                <a:cs typeface="Roboto"/>
                <a:sym typeface="Roboto"/>
              </a:rPr>
              <a:t> is that portion of the precipitation that makes its way downstream in a catchment or watershed in the form of stream channels, lakes, or oceans as surface flow. It has different components ranging from surface and sub-surface runoff to base flow, which is underground.</a:t>
            </a:r>
            <a:r>
              <a:rPr lang="en-US">
                <a:solidFill>
                  <a:srgbClr val="2E75B5"/>
                </a:solidFill>
                <a:latin typeface="Roboto"/>
                <a:ea typeface="Roboto"/>
                <a:cs typeface="Roboto"/>
                <a:sym typeface="Roboto"/>
              </a:rPr>
              <a:t> </a:t>
            </a:r>
            <a:r>
              <a:rPr lang="en-US" sz="1200">
                <a:solidFill>
                  <a:srgbClr val="2E75B5"/>
                </a:solidFill>
                <a:latin typeface="Roboto"/>
                <a:ea typeface="Roboto"/>
                <a:cs typeface="Roboto"/>
                <a:sym typeface="Roboto"/>
              </a:rPr>
              <a:t> A set of meteorological factors govern the quantity of the runoff. </a:t>
            </a:r>
            <a:r>
              <a:rPr lang="en-US">
                <a:solidFill>
                  <a:srgbClr val="2E75B5"/>
                </a:solidFill>
                <a:latin typeface="Roboto"/>
                <a:ea typeface="Roboto"/>
                <a:cs typeface="Roboto"/>
                <a:sym typeface="Roboto"/>
              </a:rPr>
              <a:t>The first</a:t>
            </a:r>
            <a:r>
              <a:rPr lang="en-US" sz="1200">
                <a:solidFill>
                  <a:srgbClr val="2E75B5"/>
                </a:solidFill>
                <a:latin typeface="Roboto"/>
                <a:ea typeface="Roboto"/>
                <a:cs typeface="Roboto"/>
                <a:sym typeface="Roboto"/>
              </a:rPr>
              <a:t> is the </a:t>
            </a:r>
            <a:r>
              <a:rPr lang="en-US" sz="1200">
                <a:solidFill>
                  <a:srgbClr val="333333"/>
                </a:solidFill>
                <a:latin typeface="Roboto"/>
                <a:ea typeface="Roboto"/>
                <a:cs typeface="Roboto"/>
                <a:sym typeface="Roboto"/>
              </a:rPr>
              <a:t>type of precipitation in the form of rain, snow, sleet, etc. Rain falling on the </a:t>
            </a:r>
            <a:r>
              <a:rPr lang="en-US">
                <a:solidFill>
                  <a:srgbClr val="333333"/>
                </a:solidFill>
                <a:latin typeface="Roboto"/>
                <a:ea typeface="Roboto"/>
                <a:cs typeface="Roboto"/>
                <a:sym typeface="Roboto"/>
              </a:rPr>
              <a:t>earth's</a:t>
            </a:r>
            <a:r>
              <a:rPr lang="en-US" sz="1200">
                <a:solidFill>
                  <a:srgbClr val="333333"/>
                </a:solidFill>
                <a:latin typeface="Roboto"/>
                <a:ea typeface="Roboto"/>
                <a:cs typeface="Roboto"/>
                <a:sym typeface="Roboto"/>
              </a:rPr>
              <a:t> surface gets transformed into surface runoff based on the slope and the saturation level of soil moisture in the region. Snow falling on </a:t>
            </a:r>
            <a:r>
              <a:rPr lang="en-US">
                <a:solidFill>
                  <a:srgbClr val="333333"/>
                </a:solidFill>
                <a:latin typeface="Roboto"/>
                <a:ea typeface="Roboto"/>
                <a:cs typeface="Roboto"/>
                <a:sym typeface="Roboto"/>
              </a:rPr>
              <a:t>the </a:t>
            </a:r>
            <a:r>
              <a:rPr lang="en-US" sz="1200">
                <a:solidFill>
                  <a:srgbClr val="333333"/>
                </a:solidFill>
                <a:latin typeface="Roboto"/>
                <a:ea typeface="Roboto"/>
                <a:cs typeface="Roboto"/>
                <a:sym typeface="Roboto"/>
              </a:rPr>
              <a:t>ground will either remain as snow or melt and transform into water to flow downstream. The intensity of precipitation affects runoff. The quantity and the duration of a precipitation event could have disastrous effects like flash floods. Distribution of rainfall varies across a watershed and thereby affects the runoff. In a large </a:t>
            </a:r>
            <a:r>
              <a:rPr lang="en-US">
                <a:solidFill>
                  <a:srgbClr val="333333"/>
                </a:solidFill>
                <a:latin typeface="Roboto"/>
                <a:ea typeface="Roboto"/>
                <a:cs typeface="Roboto"/>
                <a:sym typeface="Roboto"/>
              </a:rPr>
              <a:t>watershed</a:t>
            </a:r>
            <a:r>
              <a:rPr lang="en-US" sz="1200">
                <a:solidFill>
                  <a:srgbClr val="333333"/>
                </a:solidFill>
                <a:latin typeface="Roboto"/>
                <a:ea typeface="Roboto"/>
                <a:cs typeface="Roboto"/>
                <a:sym typeface="Roboto"/>
              </a:rPr>
              <a:t>, there are high chances that precipitation in the form of snow is more prevalent at high altitudes and as rainfall in low lying areas.</a:t>
            </a:r>
            <a:r>
              <a:rPr lang="en-US">
                <a:solidFill>
                  <a:srgbClr val="333333"/>
                </a:solidFill>
                <a:latin typeface="Roboto"/>
                <a:ea typeface="Roboto"/>
                <a:cs typeface="Roboto"/>
                <a:sym typeface="Roboto"/>
              </a:rPr>
              <a:t> </a:t>
            </a:r>
            <a:endParaRPr sz="1200">
              <a:solidFill>
                <a:srgbClr val="333333"/>
              </a:solidFill>
              <a:latin typeface="Roboto"/>
              <a:ea typeface="Roboto"/>
              <a:cs typeface="Roboto"/>
              <a:sym typeface="Roboto"/>
            </a:endParaRPr>
          </a:p>
          <a:p>
            <a:pPr indent="0" lvl="0" marL="0" rtl="0" algn="l">
              <a:spcBef>
                <a:spcPts val="0"/>
              </a:spcBef>
              <a:spcAft>
                <a:spcPts val="0"/>
              </a:spcAft>
              <a:buNone/>
            </a:pPr>
            <a:r>
              <a:t/>
            </a:r>
            <a:endParaRPr sz="1200">
              <a:solidFill>
                <a:srgbClr val="2E75B5"/>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200"/>
              <a:buFont typeface="Calibri"/>
              <a:buNone/>
            </a:pPr>
            <a:r>
              <a:t/>
            </a:r>
            <a:endParaRPr sz="1200"/>
          </a:p>
        </p:txBody>
      </p:sp>
      <p:sp>
        <p:nvSpPr>
          <p:cNvPr id="341" name="Google Shape;34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Despite the meteorological factors playing an important role in determining runoff, physical factors like land cover play a critical role. </a:t>
            </a:r>
            <a:endParaRPr/>
          </a:p>
          <a:p>
            <a:pPr indent="0" lvl="0" marL="0" rtl="0" algn="l">
              <a:spcBef>
                <a:spcPts val="0"/>
              </a:spcBef>
              <a:spcAft>
                <a:spcPts val="0"/>
              </a:spcAft>
              <a:buNone/>
            </a:pPr>
            <a:r>
              <a:rPr lang="en-US"/>
              <a:t>In particular, human actions, such as building urban infrastructure, have a big impact on surface runoff. This is one of the key aspects to be represented in the CLEWs models. Management of land cover such as the total built-up area, forest and woodland cover, and the area under irrigation is critical to the quality and quantity of water flowing downstream. In the figure, a simple example is presented to illustrate the impact of land cover on surface runoff. On the leftmost figure, a natural land cover consisting of forest and grasslands is presented, and, on the right, a built-up area is shown. It is apparent that due to the artificial build up, the infiltration rate of water going underground is restricted, thereby increasing the runoff. This is one of the main factors contributing to floods across major cities in the world. There is an incentive in maintaining natural land covers in the region to help regulate the flow of water and thereby increasing the protection against floods. Factors like vegetation, soil type, slope, and elevation are also equally important in determining runoff.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just">
              <a:lnSpc>
                <a:spcPct val="100000"/>
              </a:lnSpc>
              <a:spcBef>
                <a:spcPts val="0"/>
              </a:spcBef>
              <a:spcAft>
                <a:spcPts val="0"/>
              </a:spcAft>
              <a:buClr>
                <a:schemeClr val="dk1"/>
              </a:buClr>
              <a:buSzPts val="1200"/>
              <a:buFont typeface="Calibri"/>
              <a:buNone/>
            </a:pPr>
            <a:r>
              <a:t/>
            </a:r>
            <a:endParaRPr sz="1200"/>
          </a:p>
        </p:txBody>
      </p:sp>
      <p:sp>
        <p:nvSpPr>
          <p:cNvPr id="354" name="Google Shape;35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600">
                <a:solidFill>
                  <a:schemeClr val="dk1"/>
                </a:solidFill>
                <a:latin typeface="Open Sans"/>
                <a:ea typeface="Open Sans"/>
                <a:cs typeface="Open Sans"/>
                <a:sym typeface="Open Sans"/>
              </a:rPr>
              <a:t>Groundwater</a:t>
            </a:r>
            <a:r>
              <a:rPr b="0" i="0" lang="en-US" sz="1600">
                <a:solidFill>
                  <a:schemeClr val="dk1"/>
                </a:solidFill>
                <a:latin typeface="Open Sans"/>
                <a:ea typeface="Open Sans"/>
                <a:cs typeface="Open Sans"/>
                <a:sym typeface="Open Sans"/>
              </a:rPr>
              <a:t> is the water present beneath</a:t>
            </a:r>
            <a:r>
              <a:rPr lang="en-US" sz="1600">
                <a:latin typeface="Open Sans"/>
                <a:ea typeface="Open Sans"/>
                <a:cs typeface="Open Sans"/>
                <a:sym typeface="Open Sans"/>
              </a:rPr>
              <a:t> the </a:t>
            </a:r>
            <a:r>
              <a:rPr b="0" i="0" lang="en-US" sz="1600">
                <a:solidFill>
                  <a:schemeClr val="dk1"/>
                </a:solidFill>
                <a:latin typeface="Open Sans"/>
                <a:ea typeface="Open Sans"/>
                <a:cs typeface="Open Sans"/>
                <a:sym typeface="Open Sans"/>
              </a:rPr>
              <a:t>earth’s surface in soil pore spaces and in the fractures of rock formations. In the figure, the different layers beneath the earth’s surface are shown. Just below the surface, there is an unsaturated zone in the soil through which the water seeps. The water table </a:t>
            </a:r>
            <a:r>
              <a:rPr lang="en-US" sz="1600">
                <a:latin typeface="Open Sans"/>
                <a:ea typeface="Open Sans"/>
                <a:cs typeface="Open Sans"/>
                <a:sym typeface="Open Sans"/>
              </a:rPr>
              <a:t>starts at</a:t>
            </a:r>
            <a:r>
              <a:rPr b="0" i="0" lang="en-US" sz="1600">
                <a:solidFill>
                  <a:schemeClr val="dk1"/>
                </a:solidFill>
                <a:latin typeface="Open Sans"/>
                <a:ea typeface="Open Sans"/>
                <a:cs typeface="Open Sans"/>
                <a:sym typeface="Open Sans"/>
              </a:rPr>
              <a:t> the point where the unsaturated zone ends. There are two types of aquifers underground. Unconfined aquifers are those that are not confined by any impermeable rocky layer. The confined aquifers are those</a:t>
            </a:r>
            <a:r>
              <a:rPr lang="en-US" sz="1600">
                <a:latin typeface="Open Sans"/>
                <a:ea typeface="Open Sans"/>
                <a:cs typeface="Open Sans"/>
                <a:sym typeface="Open Sans"/>
              </a:rPr>
              <a:t> </a:t>
            </a:r>
            <a:r>
              <a:rPr b="0" i="0" lang="en-US" sz="1600">
                <a:solidFill>
                  <a:schemeClr val="dk1"/>
                </a:solidFill>
                <a:latin typeface="Open Sans"/>
                <a:ea typeface="Open Sans"/>
                <a:cs typeface="Open Sans"/>
                <a:sym typeface="Open Sans"/>
              </a:rPr>
              <a:t>that are separated from the other layers by hard impermeable rocks also called aquitards. The unconfined aquifers are also easily accessible and our modern water pumps usually tap water from this layer. The confined aquifers usually require deep and artesian wells to access the water within. </a:t>
            </a:r>
            <a:r>
              <a:rPr lang="en-US" sz="1600">
                <a:solidFill>
                  <a:schemeClr val="dk1"/>
                </a:solidFill>
                <a:latin typeface="Open Sans"/>
                <a:ea typeface="Open Sans"/>
                <a:cs typeface="Open Sans"/>
                <a:sym typeface="Open Sans"/>
              </a:rPr>
              <a:t>It is also interesting to note that about </a:t>
            </a:r>
            <a:r>
              <a:rPr lang="en-US" sz="1600">
                <a:latin typeface="Open Sans"/>
                <a:ea typeface="Open Sans"/>
                <a:cs typeface="Open Sans"/>
                <a:sym typeface="Open Sans"/>
              </a:rPr>
              <a:t>30% of global freshwater is in the form of groundwater. And  40% of all the irrigation in the world is from groundwater sources. These are one of the main reasons why frameworks like CLEWs are used to explore sustainable pathways for using and managing our groundwater resources.</a:t>
            </a:r>
            <a:endParaRPr/>
          </a:p>
          <a:p>
            <a:pPr indent="0" lvl="0" marL="0" marR="0" rtl="0" algn="just">
              <a:lnSpc>
                <a:spcPct val="100000"/>
              </a:lnSpc>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
        <p:nvSpPr>
          <p:cNvPr id="367" name="Google Shape;36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en-US" sz="1600">
                <a:latin typeface="Open Sans"/>
                <a:ea typeface="Open Sans"/>
                <a:cs typeface="Open Sans"/>
                <a:sym typeface="Open Sans"/>
              </a:rPr>
              <a:t>Groundwater recharge </a:t>
            </a:r>
            <a:r>
              <a:rPr lang="en-US" sz="1600">
                <a:latin typeface="Open Sans"/>
                <a:ea typeface="Open Sans"/>
                <a:cs typeface="Open Sans"/>
                <a:sym typeface="Open Sans"/>
              </a:rPr>
              <a:t>is a hydrologic process, where water moves downward from the surface to underground. Groundwater recharge and runoff are processes that go hand-in-hand. Factors, like land cover, vegetation, and slope, play a significant role in affecting the recharge rates. The recharge rates are typically lower in an inclined terrain compared to a flat surface. The amount of soil moisture affects the rate at which the recharge takes place. If the soil is saturated, no extra water can seep through the surface, and therefore the runoff increases and vice versa. Land cover types like forests and marsh lands help in regulating the runoff by absorbing more water and thereby reducing the occurrences of floods. Sub-surface geology is also a contributing factor that affects groundwater recharge. </a:t>
            </a:r>
            <a:r>
              <a:rPr b="0" i="0" lang="en-US" sz="1200">
                <a:solidFill>
                  <a:schemeClr val="dk1"/>
                </a:solidFill>
                <a:latin typeface="Calibri"/>
                <a:ea typeface="Calibri"/>
                <a:cs typeface="Calibri"/>
                <a:sym typeface="Calibri"/>
              </a:rPr>
              <a:t>A </a:t>
            </a:r>
            <a:r>
              <a:rPr b="1" i="0" lang="en-US" sz="1200">
                <a:solidFill>
                  <a:schemeClr val="dk1"/>
                </a:solidFill>
                <a:latin typeface="Calibri"/>
                <a:ea typeface="Calibri"/>
                <a:cs typeface="Calibri"/>
                <a:sym typeface="Calibri"/>
              </a:rPr>
              <a:t>confined aquifer</a:t>
            </a:r>
            <a:r>
              <a:rPr b="0" i="0" lang="en-US" sz="1200">
                <a:solidFill>
                  <a:schemeClr val="dk1"/>
                </a:solidFill>
                <a:latin typeface="Calibri"/>
                <a:ea typeface="Calibri"/>
                <a:cs typeface="Calibri"/>
                <a:sym typeface="Calibri"/>
              </a:rPr>
              <a:t> forms when water collects, by pressure or gravity, between two layers of impermeable rock and is stored for millennia. Some water stressed regions of the world actually depend exclusively on these non-renewable ground water resources. One prominent example is the North Western Saharan Aquifer system, where a large portion of the Northern African countries depend on one large confined aquifer for most of </a:t>
            </a:r>
            <a:r>
              <a:rPr lang="en-US"/>
              <a:t>their</a:t>
            </a:r>
            <a:r>
              <a:rPr b="0" i="0" lang="en-US" sz="1200">
                <a:solidFill>
                  <a:schemeClr val="dk1"/>
                </a:solidFill>
                <a:latin typeface="Calibri"/>
                <a:ea typeface="Calibri"/>
                <a:cs typeface="Calibri"/>
                <a:sym typeface="Calibri"/>
              </a:rPr>
              <a:t> domestic and agricultural water use. This concludes the discussion on water balance and its core components.</a:t>
            </a:r>
            <a:endParaRPr sz="1600">
              <a:latin typeface="Open Sans"/>
              <a:ea typeface="Open Sans"/>
              <a:cs typeface="Open Sans"/>
              <a:sym typeface="Open Sans"/>
            </a:endParaRPr>
          </a:p>
        </p:txBody>
      </p:sp>
      <p:sp>
        <p:nvSpPr>
          <p:cNvPr id="383" name="Google Shape;38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sz="1600">
                <a:latin typeface="Open Sans"/>
                <a:ea typeface="Open Sans"/>
                <a:cs typeface="Open Sans"/>
                <a:sym typeface="Open Sans"/>
              </a:rPr>
              <a:t>The schematic here illustrates the representation of the water balance inside the CLEWs models. Here, the example of a rainfed sugarcane plantation is provided. All the four components discussed in the previous slides are represented. For each of the inputs and outputs, the respective ratios will be calculated, specific to the crop and the region and implemented inside the CLEWs model. For the irrigated option, there will be an extra input of artificially supplied water, which will include its own energy requirements for pumping. It is important to bear in mind that the water balance exists for all land cover types. It is not specific to agricultural land. In the model, the rates of groundwater recharge are usually kept constant, assuming that a certain geology will have only a constant recharge rate. This assumption is used to simplify the representation of groundwater recharge in the example model. In country scale models, measured values can be used to accurately represent the actual recharge rate. This concludes the lecture on the introduction to water systems. The next lecture will focus on the climate system. </a:t>
            </a:r>
            <a:endParaRPr sz="1600">
              <a:latin typeface="Open Sans"/>
              <a:ea typeface="Open Sans"/>
              <a:cs typeface="Open Sans"/>
              <a:sym typeface="Open Sans"/>
            </a:endParaRPr>
          </a:p>
        </p:txBody>
      </p:sp>
      <p:sp>
        <p:nvSpPr>
          <p:cNvPr id="399" name="Google Shape;39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Water</a:t>
            </a:r>
            <a:r>
              <a:rPr b="0" i="0" lang="en-US" sz="1200">
                <a:solidFill>
                  <a:schemeClr val="dk1"/>
                </a:solidFill>
                <a:latin typeface="Calibri"/>
                <a:ea typeface="Calibri"/>
                <a:cs typeface="Calibri"/>
                <a:sym typeface="Calibri"/>
              </a:rPr>
              <a:t> can be found all over Earth in the ocean, on land</a:t>
            </a:r>
            <a:r>
              <a:rPr lang="en-US"/>
              <a:t>,</a:t>
            </a:r>
            <a:r>
              <a:rPr b="0" i="0" lang="en-US" sz="1200">
                <a:solidFill>
                  <a:schemeClr val="dk1"/>
                </a:solidFill>
                <a:latin typeface="Calibri"/>
                <a:ea typeface="Calibri"/>
                <a:cs typeface="Calibri"/>
                <a:sym typeface="Calibri"/>
              </a:rPr>
              <a:t> and in the atmosphere. The </a:t>
            </a:r>
            <a:r>
              <a:rPr b="1" i="0" lang="en-US" sz="1200">
                <a:solidFill>
                  <a:schemeClr val="dk1"/>
                </a:solidFill>
                <a:latin typeface="Calibri"/>
                <a:ea typeface="Calibri"/>
                <a:cs typeface="Calibri"/>
                <a:sym typeface="Calibri"/>
              </a:rPr>
              <a:t>water cycle</a:t>
            </a:r>
            <a:r>
              <a:rPr b="0" i="0" lang="en-US" sz="1200">
                <a:solidFill>
                  <a:schemeClr val="dk1"/>
                </a:solidFill>
                <a:latin typeface="Calibri"/>
                <a:ea typeface="Calibri"/>
                <a:cs typeface="Calibri"/>
                <a:sym typeface="Calibri"/>
              </a:rPr>
              <a:t> is the path that all water follows as it moves around our planet. To understand the water cycle, it is important to know how and where water exists. Water exists in three main states: liquid water, solid water in the form of snow and ice</a:t>
            </a:r>
            <a:r>
              <a:rPr lang="en-US"/>
              <a:t>,</a:t>
            </a:r>
            <a:r>
              <a:rPr b="0" i="0" lang="en-US" sz="1200">
                <a:solidFill>
                  <a:schemeClr val="dk1"/>
                </a:solidFill>
                <a:latin typeface="Calibri"/>
                <a:ea typeface="Calibri"/>
                <a:cs typeface="Calibri"/>
                <a:sym typeface="Calibri"/>
              </a:rPr>
              <a:t> and in the gaseous state as water vapour. We are most familiar with water in tis liquid form. When water freezes, its molecules move </a:t>
            </a:r>
            <a:r>
              <a:rPr lang="en-US"/>
              <a:t>further</a:t>
            </a:r>
            <a:r>
              <a:rPr b="0" i="0" lang="en-US" sz="1200">
                <a:solidFill>
                  <a:schemeClr val="dk1"/>
                </a:solidFill>
                <a:latin typeface="Calibri"/>
                <a:ea typeface="Calibri"/>
                <a:cs typeface="Calibri"/>
                <a:sym typeface="Calibri"/>
              </a:rPr>
              <a:t> apart</a:t>
            </a:r>
            <a:r>
              <a:rPr lang="en-US"/>
              <a:t>,</a:t>
            </a:r>
            <a:r>
              <a:rPr b="0" i="0" lang="en-US" sz="1200">
                <a:solidFill>
                  <a:schemeClr val="dk1"/>
                </a:solidFill>
                <a:latin typeface="Calibri"/>
                <a:ea typeface="Calibri"/>
                <a:cs typeface="Calibri"/>
                <a:sym typeface="Calibri"/>
              </a:rPr>
              <a:t> forming ice, which is less dense than water. When water absorbs energy, it changes from a liquid state to water vapour. In terms of location, water exists in different places. In its liquid form, on the surfaces, it is found in oceans, rivers, lakes</a:t>
            </a:r>
            <a:r>
              <a:rPr lang="en-US"/>
              <a:t>,</a:t>
            </a:r>
            <a:r>
              <a:rPr b="0" i="0" lang="en-US" sz="1200">
                <a:solidFill>
                  <a:schemeClr val="dk1"/>
                </a:solidFill>
                <a:latin typeface="Calibri"/>
                <a:ea typeface="Calibri"/>
                <a:cs typeface="Calibri"/>
                <a:sym typeface="Calibri"/>
              </a:rPr>
              <a:t> and streams. Below ground, it exists as groundwater in aquifers and as soil moisture. It is also found in all living beings. It is a </a:t>
            </a:r>
            <a:r>
              <a:rPr lang="en-US"/>
              <a:t>well-known</a:t>
            </a:r>
            <a:r>
              <a:rPr b="0" i="0" lang="en-US" sz="1200">
                <a:solidFill>
                  <a:schemeClr val="dk1"/>
                </a:solidFill>
                <a:latin typeface="Calibri"/>
                <a:ea typeface="Calibri"/>
                <a:cs typeface="Calibri"/>
                <a:sym typeface="Calibri"/>
              </a:rPr>
              <a:t> fact that approximately 60% of the human body weight comes from liquid water. In its solid state as ice or snow, it exists as glaciers and snow on the mountains. Water in its gaseous form or vapour is always present in the air around us. When we talk about the water cycle, we refer to the movement of water between the different locations </a:t>
            </a:r>
            <a:r>
              <a:rPr lang="en-US"/>
              <a:t>as a result of </a:t>
            </a:r>
            <a:r>
              <a:rPr b="0" i="0" lang="en-US" sz="1200">
                <a:solidFill>
                  <a:schemeClr val="dk1"/>
                </a:solidFill>
                <a:latin typeface="Calibri"/>
                <a:ea typeface="Calibri"/>
                <a:cs typeface="Calibri"/>
                <a:sym typeface="Calibri"/>
              </a:rPr>
              <a:t>transforming from one state to </a:t>
            </a:r>
            <a:r>
              <a:rPr lang="en-US"/>
              <a:t>another</a:t>
            </a:r>
            <a:r>
              <a:rPr b="0" i="0" lang="en-US" sz="1200">
                <a:solidFill>
                  <a:schemeClr val="dk1"/>
                </a:solidFill>
                <a:latin typeface="Calibri"/>
                <a:ea typeface="Calibri"/>
                <a:cs typeface="Calibri"/>
                <a:sym typeface="Calibri"/>
              </a:rPr>
              <a:t>. This movement is primarily driven by the energy from the sun. The cycle starts with the evaporation from the surface water sources like oceans, streams and rivers</a:t>
            </a:r>
            <a:r>
              <a:rPr lang="en-US"/>
              <a:t>,</a:t>
            </a:r>
            <a:r>
              <a:rPr b="0" i="0" lang="en-US" sz="1200">
                <a:solidFill>
                  <a:schemeClr val="dk1"/>
                </a:solidFill>
                <a:latin typeface="Calibri"/>
                <a:ea typeface="Calibri"/>
                <a:cs typeface="Calibri"/>
                <a:sym typeface="Calibri"/>
              </a:rPr>
              <a:t> and transpiration from trees.</a:t>
            </a:r>
            <a:r>
              <a:rPr lang="en-US"/>
              <a:t> </a:t>
            </a:r>
            <a:r>
              <a:rPr b="0" i="0" lang="en-US" sz="1200">
                <a:solidFill>
                  <a:schemeClr val="dk1"/>
                </a:solidFill>
                <a:latin typeface="Calibri"/>
                <a:ea typeface="Calibri"/>
                <a:cs typeface="Calibri"/>
                <a:sym typeface="Calibri"/>
              </a:rPr>
              <a:t> The water vapour then forms clouds, cools downs</a:t>
            </a:r>
            <a:r>
              <a:rPr lang="en-US"/>
              <a:t>,</a:t>
            </a:r>
            <a:r>
              <a:rPr b="0" i="0" lang="en-US" sz="1200">
                <a:solidFill>
                  <a:schemeClr val="dk1"/>
                </a:solidFill>
                <a:latin typeface="Calibri"/>
                <a:ea typeface="Calibri"/>
                <a:cs typeface="Calibri"/>
                <a:sym typeface="Calibri"/>
              </a:rPr>
              <a:t> and </a:t>
            </a:r>
            <a:r>
              <a:rPr lang="en-US"/>
              <a:t>condenses</a:t>
            </a:r>
            <a:r>
              <a:rPr b="0" i="0" lang="en-US" sz="1200">
                <a:solidFill>
                  <a:schemeClr val="dk1"/>
                </a:solidFill>
                <a:latin typeface="Calibri"/>
                <a:ea typeface="Calibri"/>
                <a:cs typeface="Calibri"/>
                <a:sym typeface="Calibri"/>
              </a:rPr>
              <a:t> back to form snow or liquid water. This water then flows back into rivers and streams and also seeps underground to recharge the aquifers and completes the cycle. The processes discussed above will be revisited during this module.</a:t>
            </a:r>
            <a:endParaRPr/>
          </a:p>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Where and in what form does water exist on earth? Approximately 97 percent of the earth’s water is in the oceans. And it exists in the form of salt water. Fresh water, which is critical for the survival of living beings, occupies a meagre share of 2.5 percent. A major share of this fresh water resource is in the earth’s glaciers and ice caps. Following the glaciers, fresh water is also found underground either in confined or unconfined aquifers. It is also found on the earth’s surface as rivers, lakes, ponds, and swamps. It is also important to know that water is also present in living beings and in the atmosphere as water vapour. However, this share is less than 1% of the total fresh water available on earth.</a:t>
            </a:r>
            <a:endParaRPr/>
          </a:p>
          <a:p>
            <a:pPr indent="0" lvl="0" marL="0" rtl="0" algn="l">
              <a:spcBef>
                <a:spcPts val="0"/>
              </a:spcBef>
              <a:spcAft>
                <a:spcPts val="0"/>
              </a:spcAft>
              <a:buNone/>
            </a:pPr>
            <a:r>
              <a:t/>
            </a:r>
            <a:endParaRPr/>
          </a:p>
        </p:txBody>
      </p:sp>
      <p:sp>
        <p:nvSpPr>
          <p:cNvPr id="115" name="Google Shape;11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are the main challenges when it comes to the sustainable utilization of the scarce water resources? </a:t>
            </a:r>
            <a:r>
              <a:rPr lang="en-US" sz="1200"/>
              <a:t>3 in 10 people lack </a:t>
            </a:r>
            <a:r>
              <a:rPr b="1" lang="en-US" sz="1200"/>
              <a:t>access to safely managed drinking water </a:t>
            </a:r>
            <a:r>
              <a:rPr lang="en-US" sz="1200"/>
              <a:t>services. Safely managed refers to uncontaminated water that can be accessed within reasonable distances. </a:t>
            </a:r>
            <a:r>
              <a:rPr b="1" lang="en-US" sz="1200"/>
              <a:t>Water scarcity</a:t>
            </a:r>
            <a:r>
              <a:rPr lang="en-US" sz="1200"/>
              <a:t> affects more than 40 per cent of the global population and is only projected to rise. This scarcity can be interpreted in </a:t>
            </a:r>
            <a:r>
              <a:rPr lang="en-US"/>
              <a:t>three</a:t>
            </a:r>
            <a:r>
              <a:rPr lang="en-US" sz="1200"/>
              <a:t> ways. First, in terms of lack of availability of water. Second, in terms of the lack of infrastructure to supply and treat water for the masses. Third, in terms of failure of policies and institutions that has led to the scarcity. Over 1.7 billion people are currently living in river basins where </a:t>
            </a:r>
            <a:r>
              <a:rPr b="1" lang="en-US" sz="1200"/>
              <a:t>water use exceeds recharge</a:t>
            </a:r>
            <a:r>
              <a:rPr lang="en-US" sz="1200"/>
              <a:t>. In other words, water is being abstracted at a faster rate than the rate of replenishment in many parts of the world. More than 80 per cent of wastewater resulting from human activities is </a:t>
            </a:r>
            <a:r>
              <a:rPr b="1" lang="en-US" sz="1200"/>
              <a:t>discharged into rivers or sea without the removal of any contaminants. </a:t>
            </a:r>
            <a:r>
              <a:rPr lang="en-US" sz="1200"/>
              <a:t>Finally, floods and other </a:t>
            </a:r>
            <a:r>
              <a:rPr b="1" lang="en-US" sz="1200"/>
              <a:t>water-related disasters </a:t>
            </a:r>
            <a:r>
              <a:rPr lang="en-US" sz="1200"/>
              <a:t>account for about 70 per cent of all deaths related to natural disasters. </a:t>
            </a:r>
            <a:r>
              <a:rPr b="0" lang="en-US" sz="1200">
                <a:solidFill>
                  <a:schemeClr val="dk1"/>
                </a:solidFill>
              </a:rPr>
              <a:t>The </a:t>
            </a:r>
            <a:r>
              <a:rPr lang="en-US"/>
              <a:t>aforementioned issues are</a:t>
            </a:r>
            <a:r>
              <a:rPr b="0" lang="en-US" sz="1200">
                <a:solidFill>
                  <a:schemeClr val="dk1"/>
                </a:solidFill>
              </a:rPr>
              <a:t> only some of the challenges </a:t>
            </a:r>
            <a:r>
              <a:rPr lang="en-US"/>
              <a:t>regarding</a:t>
            </a:r>
            <a:r>
              <a:rPr b="0" lang="en-US" sz="1200">
                <a:solidFill>
                  <a:schemeClr val="dk1"/>
                </a:solidFill>
              </a:rPr>
              <a:t> the water system, effectively resulting in water stress in many parts of the world.</a:t>
            </a:r>
            <a:r>
              <a:rPr lang="en-US"/>
              <a:t> </a:t>
            </a: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Water stress index, shown in this figure, is an indicator of how vulnerable certain countries and regions are to water availability. This indicator is the ratio of the quantity of water abstracted to the quantity of renewable water available within the same location. The indicator takes into consideration the local precipitation</a:t>
            </a:r>
            <a:r>
              <a:rPr b="1" lang="en-US"/>
              <a:t> – that is, snow and rain – available ground water, transboundary water – both inflows and outflows –</a:t>
            </a:r>
            <a:r>
              <a:rPr lang="en-US"/>
              <a:t> and all the types of water withdrawal in the location. The index starts from zero, where the countries with the least water stress are represented. Countries above the threshold of one are considered under severe stress, as they are overexploiting their natural water resources. The figure demonstrates that several Central Asian, American, and North African States are under severe water stress. We should also bear in mind that these water stress indices can vary from time to time based on local precipitation. However, prolonged dry seasons in many parts of the world will only exacerbate the stress. It is expected that water availability will be a crucial factor in geopolitical dialogues and debates in the future, with possibilities for potential conflicts.</a:t>
            </a:r>
            <a:endParaRPr/>
          </a:p>
          <a:p>
            <a:pPr indent="0" lvl="0" marL="0" rtl="0" algn="l">
              <a:spcBef>
                <a:spcPts val="0"/>
              </a:spcBef>
              <a:spcAft>
                <a:spcPts val="0"/>
              </a:spcAft>
              <a:buNone/>
            </a:pPr>
            <a:r>
              <a:t/>
            </a:r>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increase in water stress across the world has raised the alarm and led to the formulation of broad goals for the sustainable withdrawal and consumption of water. SDG6, the sixth sustainable development goal under the UN’s agenda for 2030, is dedicated to providing </a:t>
            </a:r>
            <a:r>
              <a:rPr b="0" i="0" lang="en-US" sz="1200">
                <a:solidFill>
                  <a:schemeClr val="dk1"/>
                </a:solidFill>
                <a:latin typeface="Calibri"/>
                <a:ea typeface="Calibri"/>
                <a:cs typeface="Calibri"/>
                <a:sym typeface="Calibri"/>
              </a:rPr>
              <a:t>clean water and sanitation for all. Selected targets from SDG6 related to water systems are detailed. The first target relates to achieving</a:t>
            </a:r>
            <a:r>
              <a:rPr lang="en-US" sz="1200"/>
              <a:t> </a:t>
            </a:r>
            <a:r>
              <a:rPr b="1" lang="en-US" sz="1200"/>
              <a:t>universal and equitable access </a:t>
            </a:r>
            <a:r>
              <a:rPr lang="en-US" sz="1200"/>
              <a:t>to safe and affordable drinking water for all. The second relates to improving the water </a:t>
            </a:r>
            <a:r>
              <a:rPr b="1" lang="en-US" sz="1200"/>
              <a:t>quality </a:t>
            </a:r>
            <a:r>
              <a:rPr lang="en-US" sz="1200"/>
              <a:t>by reducing pollution, increasing the treatment of wastewater and promoting safe recycling of water. The third relates to increasing the </a:t>
            </a:r>
            <a:r>
              <a:rPr b="1" lang="en-US" sz="1200"/>
              <a:t>water-use efficiency </a:t>
            </a:r>
            <a:r>
              <a:rPr lang="en-US" sz="1200"/>
              <a:t>across all sectors and </a:t>
            </a:r>
            <a:r>
              <a:rPr lang="en-US"/>
              <a:t>ensuring</a:t>
            </a:r>
            <a:r>
              <a:rPr lang="en-US" sz="1200"/>
              <a:t> sustainable withdrawals and supply of freshwater. The final two targets spread outside the sphere of SDG6 and step into other interlinked SDGs</a:t>
            </a:r>
            <a:r>
              <a:rPr lang="en-US"/>
              <a:t>,</a:t>
            </a:r>
            <a:r>
              <a:rPr lang="en-US" sz="1200"/>
              <a:t> like SDG13 on climate action and</a:t>
            </a:r>
            <a:r>
              <a:rPr lang="en-US"/>
              <a:t> </a:t>
            </a:r>
            <a:r>
              <a:rPr lang="en-US" sz="1200"/>
              <a:t>SDG15 on protecting land based ecosystems. They focus on </a:t>
            </a:r>
            <a:r>
              <a:rPr b="1" lang="en-US" sz="1200"/>
              <a:t>Protecting and restoring </a:t>
            </a:r>
            <a:r>
              <a:rPr lang="en-US" sz="1200"/>
              <a:t>water and land related ecosystems, including mountains, forests, wetlands, rivers, aquifers</a:t>
            </a:r>
            <a:r>
              <a:rPr lang="en-US"/>
              <a:t>,</a:t>
            </a:r>
            <a:r>
              <a:rPr lang="en-US" sz="1200"/>
              <a:t> and lakes. This can be achieved by implementing </a:t>
            </a:r>
            <a:r>
              <a:rPr b="1" lang="en-US" sz="1200"/>
              <a:t>integrated water resources management </a:t>
            </a:r>
            <a:r>
              <a:rPr lang="en-US" sz="1200"/>
              <a:t>at all levels, including through internal and transboundary cooperation. This is where integrated resource management methodologies like CLEWs are useful in exploring synergies and </a:t>
            </a:r>
            <a:r>
              <a:rPr lang="en-US"/>
              <a:t>trade-offs</a:t>
            </a:r>
            <a:r>
              <a:rPr lang="en-US" sz="1200"/>
              <a:t> in policies and decisions related to water management.</a:t>
            </a:r>
            <a:r>
              <a:rPr lang="en-US"/>
              <a:t>  </a:t>
            </a:r>
            <a:endParaRPr b="1"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watershed is the basic unit that one works with when it comes to water management. Watersheds are </a:t>
            </a:r>
            <a:r>
              <a:rPr lang="en-US" sz="1200">
                <a:solidFill>
                  <a:srgbClr val="000000"/>
                </a:solidFill>
              </a:rPr>
              <a:t>biophysical systems that define the land surface that drains water into a point in a stream or river. The directional flow of water is determined by the contour of the watershed. The concept of water flow in a </a:t>
            </a:r>
            <a:r>
              <a:rPr lang="en-US">
                <a:solidFill>
                  <a:srgbClr val="000000"/>
                </a:solidFill>
              </a:rPr>
              <a:t>watershed</a:t>
            </a:r>
            <a:r>
              <a:rPr lang="en-US" sz="1200">
                <a:solidFill>
                  <a:srgbClr val="000000"/>
                </a:solidFill>
              </a:rPr>
              <a:t> is similar to that of a bathtub. In a bathtub, all the water that falls inside its walls get collected and </a:t>
            </a:r>
            <a:r>
              <a:rPr lang="en-US">
                <a:solidFill>
                  <a:srgbClr val="000000"/>
                </a:solidFill>
              </a:rPr>
              <a:t>flows</a:t>
            </a:r>
            <a:r>
              <a:rPr lang="en-US" sz="1200">
                <a:solidFill>
                  <a:srgbClr val="000000"/>
                </a:solidFill>
              </a:rPr>
              <a:t> down into the drain through the valve. Similarly, all the precipitation inside a watershed gets collected and flows downstream as streams and rivers. The hills and mountains which form the boundaries of a watershed are analogous to the side-walls of a bathtub. The word "watershed" is sometimes used interchangeably with drainage basin or catchment. A river </a:t>
            </a:r>
            <a:r>
              <a:rPr lang="en-US">
                <a:solidFill>
                  <a:srgbClr val="000000"/>
                </a:solidFill>
              </a:rPr>
              <a:t>basin</a:t>
            </a:r>
            <a:r>
              <a:rPr lang="en-US" sz="1200">
                <a:solidFill>
                  <a:srgbClr val="000000"/>
                </a:solidFill>
              </a:rPr>
              <a:t> is a collective term that consists of many watersheds. For example, the Amazon River Basin is the largest basin in the world with </a:t>
            </a:r>
            <a:r>
              <a:rPr b="0" i="0" lang="en-US" sz="1200">
                <a:solidFill>
                  <a:schemeClr val="dk1"/>
                </a:solidFill>
                <a:latin typeface="Calibri"/>
                <a:ea typeface="Calibri"/>
                <a:cs typeface="Calibri"/>
                <a:sym typeface="Calibri"/>
              </a:rPr>
              <a:t>an area more than 7 million square kilometres,. The entire basin contributes to the flow of water in the Amazon river and its </a:t>
            </a:r>
            <a:r>
              <a:rPr lang="en-US"/>
              <a:t>tributaries</a:t>
            </a:r>
            <a:r>
              <a:rPr b="0" i="0" lang="en-US" sz="1200">
                <a:solidFill>
                  <a:schemeClr val="dk1"/>
                </a:solidFill>
                <a:latin typeface="Calibri"/>
                <a:ea typeface="Calibri"/>
                <a:cs typeface="Calibri"/>
                <a:sym typeface="Calibri"/>
              </a:rPr>
              <a:t>.  </a:t>
            </a:r>
            <a:endParaRPr sz="1200">
              <a:solidFill>
                <a:srgbClr val="000000"/>
              </a:solidFill>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000000"/>
              </a:solidFill>
            </a:endParaRPr>
          </a:p>
        </p:txBody>
      </p:sp>
      <p:sp>
        <p:nvSpPr>
          <p:cNvPr id="177" name="Google Shape;17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pic>
        <p:nvPicPr>
          <p:cNvPr descr="A picture containing website&#10;&#10;Description automatically generated" id="15" name="Google Shape;15;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 name="Google Shape;16;p30"/>
          <p:cNvSpPr txBox="1"/>
          <p:nvPr>
            <p:ph type="ctrTitle"/>
          </p:nvPr>
        </p:nvSpPr>
        <p:spPr>
          <a:xfrm>
            <a:off x="651352" y="4301318"/>
            <a:ext cx="6663847"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Open Sans ExtraBold"/>
              <a:buNone/>
              <a:defRPr b="1" i="0" sz="40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nvSpPr>
        <p:spPr>
          <a:xfrm>
            <a:off x="8455068" y="6112701"/>
            <a:ext cx="373693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8" name="Shape 68"/>
        <p:cNvGrpSpPr/>
        <p:nvPr/>
      </p:nvGrpSpPr>
      <p:grpSpPr>
        <a:xfrm>
          <a:off x="0" y="0"/>
          <a:ext cx="0" cy="0"/>
          <a:chOff x="0" y="0"/>
          <a:chExt cx="0" cy="0"/>
        </a:xfrm>
      </p:grpSpPr>
      <p:pic>
        <p:nvPicPr>
          <p:cNvPr descr="Graphical user interface, text&#10;&#10;Description automatically generated" id="69" name="Google Shape;69;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0" name="Google Shape;70;p3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71" name="Google Shape;71;p39"/>
          <p:cNvGrpSpPr/>
          <p:nvPr/>
        </p:nvGrpSpPr>
        <p:grpSpPr>
          <a:xfrm>
            <a:off x="10464504" y="866053"/>
            <a:ext cx="955530" cy="955530"/>
            <a:chOff x="9022202" y="727174"/>
            <a:chExt cx="955530" cy="955530"/>
          </a:xfrm>
        </p:grpSpPr>
        <p:sp>
          <p:nvSpPr>
            <p:cNvPr id="72" name="Google Shape;72;p39"/>
            <p:cNvSpPr/>
            <p:nvPr/>
          </p:nvSpPr>
          <p:spPr>
            <a:xfrm>
              <a:off x="9022202"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25.mp3" id="73" name="Google Shape;73;p39"/>
            <p:cNvPicPr preferRelativeResize="0"/>
            <p:nvPr/>
          </p:nvPicPr>
          <p:blipFill rotWithShape="1">
            <a:blip r:embed="rId3">
              <a:alphaModFix/>
            </a:blip>
            <a:srcRect b="0" l="0" r="0" t="0"/>
            <a:stretch/>
          </p:blipFill>
          <p:spPr>
            <a:xfrm>
              <a:off x="9093567" y="798539"/>
              <a:ext cx="812800" cy="8128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4" name="Shape 74"/>
        <p:cNvGrpSpPr/>
        <p:nvPr/>
      </p:nvGrpSpPr>
      <p:grpSpPr>
        <a:xfrm>
          <a:off x="0" y="0"/>
          <a:ext cx="0" cy="0"/>
          <a:chOff x="0" y="0"/>
          <a:chExt cx="0" cy="0"/>
        </a:xfrm>
      </p:grpSpPr>
      <p:sp>
        <p:nvSpPr>
          <p:cNvPr id="75" name="Google Shape;75;p40"/>
          <p:cNvSpPr txBox="1"/>
          <p:nvPr/>
        </p:nvSpPr>
        <p:spPr>
          <a:xfrm>
            <a:off x="9836954" y="5970068"/>
            <a:ext cx="2071027"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76" name="Google Shape;76;p40"/>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100000"/>
              </a:lnSpc>
              <a:spcBef>
                <a:spcPts val="1000"/>
              </a:spcBef>
              <a:spcAft>
                <a:spcPts val="0"/>
              </a:spcAft>
              <a:buClr>
                <a:schemeClr val="lt1"/>
              </a:buClr>
              <a:buSzPts val="800"/>
              <a:buFont typeface="Arial"/>
              <a:buNone/>
              <a:defRPr b="0" i="0" sz="800">
                <a:solidFill>
                  <a:schemeClr val="lt1"/>
                </a:solidFill>
                <a:latin typeface="Open Sans"/>
                <a:ea typeface="Open Sans"/>
                <a:cs typeface="Open Sans"/>
                <a:sym typeface="Open Sans"/>
              </a:defRPr>
            </a:lvl1pPr>
            <a:lvl2pPr indent="-228600" lvl="1" marL="9144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0"/>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78" name="Google Shape;78;p40"/>
          <p:cNvSpPr/>
          <p:nvPr>
            <p:ph idx="3" type="pic"/>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1"/>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1"/>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200"/>
              </a:spcBef>
              <a:spcAft>
                <a:spcPts val="0"/>
              </a:spcAft>
              <a:buClr>
                <a:schemeClr val="dk1"/>
              </a:buClr>
              <a:buSzPts val="2000"/>
              <a:buChar char="•"/>
              <a:defRPr b="1" sz="2000"/>
            </a:lvl1pPr>
            <a:lvl2pPr indent="-330200" lvl="1" marL="914400" algn="l">
              <a:lnSpc>
                <a:spcPct val="100000"/>
              </a:lnSpc>
              <a:spcBef>
                <a:spcPts val="500"/>
              </a:spcBef>
              <a:spcAft>
                <a:spcPts val="0"/>
              </a:spcAft>
              <a:buClr>
                <a:schemeClr val="dk1"/>
              </a:buClr>
              <a:buSzPts val="1600"/>
              <a:buChar char="•"/>
              <a:defRPr sz="1600"/>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1"/>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1400" u="none" cap="none" strike="noStrike">
                <a:solidFill>
                  <a:schemeClr val="lt1"/>
                </a:solidFill>
                <a:latin typeface="Quattrocento Sans"/>
                <a:ea typeface="Quattrocento Sans"/>
                <a:cs typeface="Quattrocento Sans"/>
                <a:sym typeface="Quattrocento Sans"/>
              </a:defRPr>
            </a:lvl1pPr>
            <a:lvl2pPr indent="0" lvl="1" marL="0" algn="ctr">
              <a:spcBef>
                <a:spcPts val="0"/>
              </a:spcBef>
              <a:buNone/>
              <a:defRPr b="1" i="0" sz="1400" u="none" cap="none" strike="noStrike">
                <a:solidFill>
                  <a:schemeClr val="lt1"/>
                </a:solidFill>
                <a:latin typeface="Quattrocento Sans"/>
                <a:ea typeface="Quattrocento Sans"/>
                <a:cs typeface="Quattrocento Sans"/>
                <a:sym typeface="Quattrocento Sans"/>
              </a:defRPr>
            </a:lvl2pPr>
            <a:lvl3pPr indent="0" lvl="2" marL="0" algn="ctr">
              <a:spcBef>
                <a:spcPts val="0"/>
              </a:spcBef>
              <a:buNone/>
              <a:defRPr b="1" i="0" sz="1400" u="none" cap="none" strike="noStrike">
                <a:solidFill>
                  <a:schemeClr val="lt1"/>
                </a:solidFill>
                <a:latin typeface="Quattrocento Sans"/>
                <a:ea typeface="Quattrocento Sans"/>
                <a:cs typeface="Quattrocento Sans"/>
                <a:sym typeface="Quattrocento Sans"/>
              </a:defRPr>
            </a:lvl3pPr>
            <a:lvl4pPr indent="0" lvl="3" marL="0" algn="ctr">
              <a:spcBef>
                <a:spcPts val="0"/>
              </a:spcBef>
              <a:buNone/>
              <a:defRPr b="1" i="0" sz="1400" u="none" cap="none" strike="noStrike">
                <a:solidFill>
                  <a:schemeClr val="lt1"/>
                </a:solidFill>
                <a:latin typeface="Quattrocento Sans"/>
                <a:ea typeface="Quattrocento Sans"/>
                <a:cs typeface="Quattrocento Sans"/>
                <a:sym typeface="Quattrocento Sans"/>
              </a:defRPr>
            </a:lvl4pPr>
            <a:lvl5pPr indent="0" lvl="4" marL="0" algn="ctr">
              <a:spcBef>
                <a:spcPts val="0"/>
              </a:spcBef>
              <a:buNone/>
              <a:defRPr b="1" i="0" sz="1400" u="none" cap="none" strike="noStrike">
                <a:solidFill>
                  <a:schemeClr val="lt1"/>
                </a:solidFill>
                <a:latin typeface="Quattrocento Sans"/>
                <a:ea typeface="Quattrocento Sans"/>
                <a:cs typeface="Quattrocento Sans"/>
                <a:sym typeface="Quattrocento Sans"/>
              </a:defRPr>
            </a:lvl5pPr>
            <a:lvl6pPr indent="0" lvl="5" marL="0" algn="ctr">
              <a:spcBef>
                <a:spcPts val="0"/>
              </a:spcBef>
              <a:buNone/>
              <a:defRPr b="1" i="0" sz="1400" u="none" cap="none" strike="noStrike">
                <a:solidFill>
                  <a:schemeClr val="lt1"/>
                </a:solidFill>
                <a:latin typeface="Quattrocento Sans"/>
                <a:ea typeface="Quattrocento Sans"/>
                <a:cs typeface="Quattrocento Sans"/>
                <a:sym typeface="Quattrocento Sans"/>
              </a:defRPr>
            </a:lvl6pPr>
            <a:lvl7pPr indent="0" lvl="6" marL="0" algn="ctr">
              <a:spcBef>
                <a:spcPts val="0"/>
              </a:spcBef>
              <a:buNone/>
              <a:defRPr b="1" i="0" sz="1400" u="none" cap="none" strike="noStrike">
                <a:solidFill>
                  <a:schemeClr val="lt1"/>
                </a:solidFill>
                <a:latin typeface="Quattrocento Sans"/>
                <a:ea typeface="Quattrocento Sans"/>
                <a:cs typeface="Quattrocento Sans"/>
                <a:sym typeface="Quattrocento Sans"/>
              </a:defRPr>
            </a:lvl7pPr>
            <a:lvl8pPr indent="0" lvl="7" marL="0" algn="ctr">
              <a:spcBef>
                <a:spcPts val="0"/>
              </a:spcBef>
              <a:buNone/>
              <a:defRPr b="1" i="0" sz="1400" u="none" cap="none" strike="noStrike">
                <a:solidFill>
                  <a:schemeClr val="lt1"/>
                </a:solidFill>
                <a:latin typeface="Quattrocento Sans"/>
                <a:ea typeface="Quattrocento Sans"/>
                <a:cs typeface="Quattrocento Sans"/>
                <a:sym typeface="Quattrocento Sans"/>
              </a:defRPr>
            </a:lvl8pPr>
            <a:lvl9pPr indent="0" lvl="8" marL="0" algn="ctr">
              <a:spcBef>
                <a:spcPts val="0"/>
              </a:spcBef>
              <a:buNone/>
              <a:defRPr b="1" i="0" sz="1400" u="none" cap="none" strike="noStrike">
                <a:solidFill>
                  <a:schemeClr val="lt1"/>
                </a:solidFill>
                <a:latin typeface="Quattrocento Sans"/>
                <a:ea typeface="Quattrocento Sans"/>
                <a:cs typeface="Quattrocento Sans"/>
                <a:sym typeface="Quattrocento Sans"/>
              </a:defRPr>
            </a:lvl9pPr>
          </a:lstStyle>
          <a:p>
            <a:pPr indent="0" lvl="0" marL="0" rtl="0" algn="ctr">
              <a:spcBef>
                <a:spcPts val="0"/>
              </a:spcBef>
              <a:spcAft>
                <a:spcPts val="0"/>
              </a:spcAft>
              <a:buNone/>
            </a:pPr>
            <a:fld id="{00000000-1234-1234-1234-123412341234}" type="slidenum">
              <a:rPr lang="en-US"/>
              <a:t>‹#›</a:t>
            </a:fld>
            <a:endParaRPr/>
          </a:p>
        </p:txBody>
      </p:sp>
      <p:sp>
        <p:nvSpPr>
          <p:cNvPr id="23" name="Google Shape;23;p31"/>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indent="-228600" lvl="2" marL="1371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3" type="body"/>
          </p:nvPr>
        </p:nvSpPr>
        <p:spPr>
          <a:xfrm>
            <a:off x="8455844" y="5788058"/>
            <a:ext cx="3262886" cy="603315"/>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None/>
              <a:defRPr b="0" i="1" sz="1400">
                <a:latin typeface="Open Sans"/>
                <a:ea typeface="Open Sans"/>
                <a:cs typeface="Open Sans"/>
                <a:sym typeface="Open Sans"/>
              </a:defRPr>
            </a:lvl1pPr>
            <a:lvl2pPr indent="-228600" lvl="1" marL="914400" algn="l">
              <a:lnSpc>
                <a:spcPct val="100000"/>
              </a:lnSpc>
              <a:spcBef>
                <a:spcPts val="500"/>
              </a:spcBef>
              <a:spcAft>
                <a:spcPts val="0"/>
              </a:spcAft>
              <a:buClr>
                <a:schemeClr val="dk1"/>
              </a:buClr>
              <a:buSzPts val="1600"/>
              <a:buNone/>
              <a:defRPr/>
            </a:lvl2pPr>
            <a:lvl3pPr indent="-228600" lvl="2" marL="1371600" algn="l">
              <a:lnSpc>
                <a:spcPct val="100000"/>
              </a:lnSpc>
              <a:spcBef>
                <a:spcPts val="500"/>
              </a:spcBef>
              <a:spcAft>
                <a:spcPts val="0"/>
              </a:spcAft>
              <a:buClr>
                <a:schemeClr val="dk1"/>
              </a:buClr>
              <a:buSzPts val="1600"/>
              <a:buNone/>
              <a:defRPr/>
            </a:lvl3pPr>
            <a:lvl4pPr indent="-228600" lvl="3" marL="1828800" algn="l">
              <a:lnSpc>
                <a:spcPct val="100000"/>
              </a:lnSpc>
              <a:spcBef>
                <a:spcPts val="500"/>
              </a:spcBef>
              <a:spcAft>
                <a:spcPts val="0"/>
              </a:spcAft>
              <a:buClr>
                <a:schemeClr val="dk1"/>
              </a:buClr>
              <a:buSzPts val="1600"/>
              <a:buNone/>
              <a:defRPr/>
            </a:lvl4pPr>
            <a:lvl5pPr indent="-228600" lvl="4" marL="2286000" algn="l">
              <a:lnSpc>
                <a:spcPct val="10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32"/>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2"/>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i="0" sz="2000">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32"/>
          <p:cNvSpPr txBox="1"/>
          <p:nvPr>
            <p:ph idx="2" type="body"/>
          </p:nvPr>
        </p:nvSpPr>
        <p:spPr>
          <a:xfrm>
            <a:off x="663575" y="2910427"/>
            <a:ext cx="5157787"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C00000"/>
              </a:buClr>
              <a:buSzPts val="2000"/>
              <a:buChar char="•"/>
              <a:defRPr b="1" i="0" sz="2000">
                <a:solidFill>
                  <a:srgbClr val="C00000"/>
                </a:solidFill>
                <a:latin typeface="Open Sans SemiBold"/>
                <a:ea typeface="Open Sans SemiBold"/>
                <a:cs typeface="Open Sans SemiBold"/>
                <a:sym typeface="Open Sans SemiBold"/>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indent="-330200" lvl="3" marL="18288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indent="-330200" lvl="4" marL="22860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2"/>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sz="20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32"/>
          <p:cNvSpPr txBox="1"/>
          <p:nvPr>
            <p:ph idx="4" type="body"/>
          </p:nvPr>
        </p:nvSpPr>
        <p:spPr>
          <a:xfrm>
            <a:off x="6172200" y="2910427"/>
            <a:ext cx="5183188"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2E75B5"/>
              </a:buClr>
              <a:buSzPts val="2000"/>
              <a:buChar char="•"/>
              <a:defRPr>
                <a:solidFill>
                  <a:srgbClr val="2E75B5"/>
                </a:solidFill>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32"/>
          <p:cNvSpPr txBox="1"/>
          <p:nvPr>
            <p:ph idx="5"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2"/>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2"/>
          <p:cNvSpPr txBox="1"/>
          <p:nvPr>
            <p:ph idx="7"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5" name="Shape 35"/>
        <p:cNvGrpSpPr/>
        <p:nvPr/>
      </p:nvGrpSpPr>
      <p:grpSpPr>
        <a:xfrm>
          <a:off x="0" y="0"/>
          <a:ext cx="0" cy="0"/>
          <a:chOff x="0" y="0"/>
          <a:chExt cx="0" cy="0"/>
        </a:xfrm>
      </p:grpSpPr>
      <p:pic>
        <p:nvPicPr>
          <p:cNvPr descr="Graphical user interface, sunburst chart&#10;&#10;Description automatically generated" id="36" name="Google Shape;36;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 name="Google Shape;37;p33"/>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9" name="Google Shape;39;p33"/>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30200" lvl="1" marL="914400" algn="l">
              <a:lnSpc>
                <a:spcPct val="100000"/>
              </a:lnSpc>
              <a:spcBef>
                <a:spcPts val="500"/>
              </a:spcBef>
              <a:spcAft>
                <a:spcPts val="0"/>
              </a:spcAft>
              <a:buClr>
                <a:schemeClr val="dk1"/>
              </a:buClr>
              <a:buSzPts val="1600"/>
              <a:buFont typeface="Calibri"/>
              <a:buAutoNum type="arabicPeriod"/>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0" name="Shape 40"/>
        <p:cNvGrpSpPr/>
        <p:nvPr/>
      </p:nvGrpSpPr>
      <p:grpSpPr>
        <a:xfrm>
          <a:off x="0" y="0"/>
          <a:ext cx="0" cy="0"/>
          <a:chOff x="0" y="0"/>
          <a:chExt cx="0" cy="0"/>
        </a:xfrm>
      </p:grpSpPr>
      <p:sp>
        <p:nvSpPr>
          <p:cNvPr id="41" name="Google Shape;41;p3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A screenshot of a computer&#10;&#10;Description automatically generated with low confidence" id="42" name="Google Shape;42;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3" name="Shape 43"/>
        <p:cNvGrpSpPr/>
        <p:nvPr/>
      </p:nvGrpSpPr>
      <p:grpSpPr>
        <a:xfrm>
          <a:off x="0" y="0"/>
          <a:ext cx="0" cy="0"/>
          <a:chOff x="0" y="0"/>
          <a:chExt cx="0" cy="0"/>
        </a:xfrm>
      </p:grpSpPr>
      <p:sp>
        <p:nvSpPr>
          <p:cNvPr id="44" name="Google Shape;44;p35"/>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5"/>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49" name="Shape 49"/>
        <p:cNvGrpSpPr/>
        <p:nvPr/>
      </p:nvGrpSpPr>
      <p:grpSpPr>
        <a:xfrm>
          <a:off x="0" y="0"/>
          <a:ext cx="0" cy="0"/>
          <a:chOff x="0" y="0"/>
          <a:chExt cx="0" cy="0"/>
        </a:xfrm>
      </p:grpSpPr>
      <p:pic>
        <p:nvPicPr>
          <p:cNvPr descr="Graphical user interface, text&#10;&#10;Description automatically generated" id="50" name="Google Shape;50;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6"/>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3" name="Shape 53"/>
        <p:cNvGrpSpPr/>
        <p:nvPr/>
      </p:nvGrpSpPr>
      <p:grpSpPr>
        <a:xfrm>
          <a:off x="0" y="0"/>
          <a:ext cx="0" cy="0"/>
          <a:chOff x="0" y="0"/>
          <a:chExt cx="0" cy="0"/>
        </a:xfrm>
      </p:grpSpPr>
      <p:sp>
        <p:nvSpPr>
          <p:cNvPr id="54" name="Google Shape;54;p37"/>
          <p:cNvSpPr txBox="1"/>
          <p:nvPr>
            <p:ph idx="1" type="body"/>
          </p:nvPr>
        </p:nvSpPr>
        <p:spPr>
          <a:xfrm>
            <a:off x="663574" y="2158738"/>
            <a:ext cx="5181600" cy="391212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7"/>
          <p:cNvSpPr txBox="1"/>
          <p:nvPr>
            <p:ph idx="2" type="body"/>
          </p:nvPr>
        </p:nvSpPr>
        <p:spPr>
          <a:xfrm>
            <a:off x="5997574" y="2158738"/>
            <a:ext cx="5181600" cy="391212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30200" lvl="1" marL="914400" algn="l">
              <a:lnSpc>
                <a:spcPct val="100000"/>
              </a:lnSpc>
              <a:spcBef>
                <a:spcPts val="500"/>
              </a:spcBef>
              <a:spcAft>
                <a:spcPts val="0"/>
              </a:spcAft>
              <a:buClr>
                <a:schemeClr val="dk1"/>
              </a:buClr>
              <a:buSzPts val="1600"/>
              <a:buChar char="•"/>
              <a:defRPr b="0" sz="1600"/>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7"/>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37"/>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7"/>
          <p:cNvSpPr txBox="1"/>
          <p:nvPr>
            <p:ph idx="3"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7"/>
          <p:cNvSpPr txBox="1"/>
          <p:nvPr>
            <p:ph idx="4"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60" name="Shape 60"/>
        <p:cNvGrpSpPr/>
        <p:nvPr/>
      </p:nvGrpSpPr>
      <p:grpSpPr>
        <a:xfrm>
          <a:off x="0" y="0"/>
          <a:ext cx="0" cy="0"/>
          <a:chOff x="0" y="0"/>
          <a:chExt cx="0" cy="0"/>
        </a:xfrm>
      </p:grpSpPr>
      <p:sp>
        <p:nvSpPr>
          <p:cNvPr id="61" name="Google Shape;61;p38"/>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8"/>
          <p:cNvSpPr txBox="1"/>
          <p:nvPr>
            <p:ph idx="1" type="body"/>
          </p:nvPr>
        </p:nvSpPr>
        <p:spPr>
          <a:xfrm>
            <a:off x="663575" y="2455273"/>
            <a:ext cx="10626096" cy="45515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i="0" sz="2000">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8"/>
          <p:cNvSpPr txBox="1"/>
          <p:nvPr>
            <p:ph idx="2" type="body"/>
          </p:nvPr>
        </p:nvSpPr>
        <p:spPr>
          <a:xfrm>
            <a:off x="663575" y="2910427"/>
            <a:ext cx="10626096"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2E75B5"/>
              </a:buClr>
              <a:buSzPts val="2000"/>
              <a:buChar char="•"/>
              <a:defRPr b="1" i="0" sz="2000">
                <a:solidFill>
                  <a:srgbClr val="2E75B5"/>
                </a:solidFill>
                <a:latin typeface="Open Sans SemiBold"/>
                <a:ea typeface="Open Sans SemiBold"/>
                <a:cs typeface="Open Sans SemiBold"/>
                <a:sym typeface="Open Sans SemiBold"/>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indent="-330200" lvl="3" marL="18288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indent="-330200" lvl="4" marL="22860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8"/>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5" name="Google Shape;65;p38"/>
          <p:cNvSpPr txBox="1"/>
          <p:nvPr>
            <p:ph idx="3"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8"/>
          <p:cNvSpPr txBox="1"/>
          <p:nvPr>
            <p:ph idx="4"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8"/>
          <p:cNvSpPr txBox="1"/>
          <p:nvPr>
            <p:ph idx="5"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29"/>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9"/>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9"/>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1000"/>
              </a:spcBef>
              <a:spcAft>
                <a:spcPts val="0"/>
              </a:spcAft>
              <a:buClr>
                <a:schemeClr val="dk1"/>
              </a:buClr>
              <a:buSzPts val="2000"/>
              <a:buFont typeface="Arial"/>
              <a:buChar char="•"/>
              <a:defRPr b="1" i="0" sz="2000" u="none" cap="none" strike="noStrike">
                <a:solidFill>
                  <a:schemeClr val="dk1"/>
                </a:solidFill>
                <a:latin typeface="Open Sans SemiBold"/>
                <a:ea typeface="Open Sans SemiBold"/>
                <a:cs typeface="Open Sans SemiBold"/>
                <a:sym typeface="Open Sans SemiBold"/>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chemeClr val="lt1"/>
                </a:solidFill>
                <a:latin typeface="Open Sans"/>
                <a:ea typeface="Open Sans"/>
                <a:cs typeface="Open Sans"/>
                <a:sym typeface="Open Sans"/>
              </a:defRPr>
            </a:lvl1pPr>
            <a:lvl2pPr indent="0" lvl="1" marL="0" marR="0" rtl="0" algn="ctr">
              <a:spcBef>
                <a:spcPts val="0"/>
              </a:spcBef>
              <a:buNone/>
              <a:defRPr b="1" i="0" sz="1400" u="none" cap="none" strike="noStrike">
                <a:solidFill>
                  <a:schemeClr val="lt1"/>
                </a:solidFill>
                <a:latin typeface="Open Sans"/>
                <a:ea typeface="Open Sans"/>
                <a:cs typeface="Open Sans"/>
                <a:sym typeface="Open Sans"/>
              </a:defRPr>
            </a:lvl2pPr>
            <a:lvl3pPr indent="0" lvl="2" marL="0" marR="0" rtl="0" algn="ctr">
              <a:spcBef>
                <a:spcPts val="0"/>
              </a:spcBef>
              <a:buNone/>
              <a:defRPr b="1" i="0" sz="1400" u="none" cap="none" strike="noStrike">
                <a:solidFill>
                  <a:schemeClr val="lt1"/>
                </a:solidFill>
                <a:latin typeface="Open Sans"/>
                <a:ea typeface="Open Sans"/>
                <a:cs typeface="Open Sans"/>
                <a:sym typeface="Open Sans"/>
              </a:defRPr>
            </a:lvl3pPr>
            <a:lvl4pPr indent="0" lvl="3" marL="0" marR="0" rtl="0" algn="ctr">
              <a:spcBef>
                <a:spcPts val="0"/>
              </a:spcBef>
              <a:buNone/>
              <a:defRPr b="1" i="0" sz="1400" u="none" cap="none" strike="noStrike">
                <a:solidFill>
                  <a:schemeClr val="lt1"/>
                </a:solidFill>
                <a:latin typeface="Open Sans"/>
                <a:ea typeface="Open Sans"/>
                <a:cs typeface="Open Sans"/>
                <a:sym typeface="Open Sans"/>
              </a:defRPr>
            </a:lvl4pPr>
            <a:lvl5pPr indent="0" lvl="4" marL="0" marR="0" rtl="0" algn="ctr">
              <a:spcBef>
                <a:spcPts val="0"/>
              </a:spcBef>
              <a:buNone/>
              <a:defRPr b="1" i="0" sz="1400" u="none" cap="none" strike="noStrike">
                <a:solidFill>
                  <a:schemeClr val="lt1"/>
                </a:solidFill>
                <a:latin typeface="Open Sans"/>
                <a:ea typeface="Open Sans"/>
                <a:cs typeface="Open Sans"/>
                <a:sym typeface="Open Sans"/>
              </a:defRPr>
            </a:lvl5pPr>
            <a:lvl6pPr indent="0" lvl="5" marL="0" marR="0" rtl="0" algn="ctr">
              <a:spcBef>
                <a:spcPts val="0"/>
              </a:spcBef>
              <a:buNone/>
              <a:defRPr b="1" i="0" sz="1400" u="none" cap="none" strike="noStrike">
                <a:solidFill>
                  <a:schemeClr val="lt1"/>
                </a:solidFill>
                <a:latin typeface="Open Sans"/>
                <a:ea typeface="Open Sans"/>
                <a:cs typeface="Open Sans"/>
                <a:sym typeface="Open Sans"/>
              </a:defRPr>
            </a:lvl6pPr>
            <a:lvl7pPr indent="0" lvl="6" marL="0" marR="0" rtl="0" algn="ctr">
              <a:spcBef>
                <a:spcPts val="0"/>
              </a:spcBef>
              <a:buNone/>
              <a:defRPr b="1" i="0" sz="1400" u="none" cap="none" strike="noStrike">
                <a:solidFill>
                  <a:schemeClr val="lt1"/>
                </a:solidFill>
                <a:latin typeface="Open Sans"/>
                <a:ea typeface="Open Sans"/>
                <a:cs typeface="Open Sans"/>
                <a:sym typeface="Open Sans"/>
              </a:defRPr>
            </a:lvl7pPr>
            <a:lvl8pPr indent="0" lvl="7" marL="0" marR="0" rtl="0" algn="ctr">
              <a:spcBef>
                <a:spcPts val="0"/>
              </a:spcBef>
              <a:buNone/>
              <a:defRPr b="1" i="0" sz="1400" u="none" cap="none" strike="noStrike">
                <a:solidFill>
                  <a:schemeClr val="lt1"/>
                </a:solidFill>
                <a:latin typeface="Open Sans"/>
                <a:ea typeface="Open Sans"/>
                <a:cs typeface="Open Sans"/>
                <a:sym typeface="Open Sans"/>
              </a:defRPr>
            </a:lvl8pPr>
            <a:lvl9pPr indent="0" lvl="8" marL="0" marR="0" rtl="0" algn="ctr">
              <a:spcBef>
                <a:spcPts val="0"/>
              </a:spcBef>
              <a:buNone/>
              <a:defRPr b="1" i="0" sz="14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flickr.com/photos/24662369@N07/48049632363" TargetMode="External"/><Relationship Id="rId4" Type="http://schemas.openxmlformats.org/officeDocument/2006/relationships/hyperlink" Target="https://www.flickr.com/photos/24662369@N07" TargetMode="External"/><Relationship Id="rId5" Type="http://schemas.openxmlformats.org/officeDocument/2006/relationships/hyperlink" Target="https://creativecommons.org/licenses/by/2.0/?ref=ccsearch&amp;atype=rich" TargetMode="External"/><Relationship Id="rId6" Type="http://schemas.openxmlformats.org/officeDocument/2006/relationships/image" Target="../media/image22.jp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31.jp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flickr.com/photos/27558040@N00/37008680066" TargetMode="External"/><Relationship Id="rId4" Type="http://schemas.openxmlformats.org/officeDocument/2006/relationships/hyperlink" Target="https://www.flickr.com/photos/27558040@N00" TargetMode="External"/><Relationship Id="rId9" Type="http://schemas.openxmlformats.org/officeDocument/2006/relationships/hyperlink" Target="https://creativecommons.org/licenses/by-nc-nd/2.0/?ref=ccsearch&amp;atype=rich" TargetMode="External"/><Relationship Id="rId5" Type="http://schemas.openxmlformats.org/officeDocument/2006/relationships/hyperlink" Target="https://creativecommons.org/licenses/by-nc-nd/2.0/?ref=ccsearch&amp;atype=rich" TargetMode="External"/><Relationship Id="rId6" Type="http://schemas.openxmlformats.org/officeDocument/2006/relationships/image" Target="../media/image9.jpg"/><Relationship Id="rId7" Type="http://schemas.openxmlformats.org/officeDocument/2006/relationships/hyperlink" Target="https://www.flickr.com/photos/10816734@N03/8205643801" TargetMode="External"/><Relationship Id="rId8" Type="http://schemas.openxmlformats.org/officeDocument/2006/relationships/hyperlink" Target="https://www.flickr.com/photos/10816734@N0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flickr.com/photos/90896682@N06/8264025043" TargetMode="External"/><Relationship Id="rId4" Type="http://schemas.openxmlformats.org/officeDocument/2006/relationships/hyperlink" Target="https://www.flickr.com/photos/90896682@N06" TargetMode="External"/><Relationship Id="rId9" Type="http://schemas.openxmlformats.org/officeDocument/2006/relationships/image" Target="../media/image1.png"/><Relationship Id="rId5" Type="http://schemas.openxmlformats.org/officeDocument/2006/relationships/hyperlink" Target="https://creativecommons.org/licenses/by/2.0/?ref=ccsearch&amp;atype=rich" TargetMode="External"/><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doi.org/10.1002/9781118459751.part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upload.wikimedia.org/wikipedia/commons/e/e8/Precipitation_longterm.gif" TargetMode="External"/><Relationship Id="rId4" Type="http://schemas.openxmlformats.org/officeDocument/2006/relationships/image" Target="../media/image27.gif"/><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commons.wikimedia.org/wiki/File:Surface_water_cycle.svg" TargetMode="External"/><Relationship Id="rId4" Type="http://schemas.openxmlformats.org/officeDocument/2006/relationships/image" Target="../media/image16.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commons.wikimedia.org/wiki/File:Surface_water_cycle.svg" TargetMode="External"/><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hyperlink" Target="http://www.fao.org/3/i2800e/i2800e.pdf" TargetMode="External"/><Relationship Id="rId6"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jpg"/><Relationship Id="rId4" Type="http://schemas.openxmlformats.org/officeDocument/2006/relationships/hyperlink" Target="http://www.fao.org/3/X0490E/x0490e0h.jpg"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fao.org/3/i2800e/i2800e.pdf" TargetMode="External"/><Relationship Id="rId4" Type="http://schemas.openxmlformats.org/officeDocument/2006/relationships/hyperlink" Target="http://www.fao.org/3/x0490e/x0490e00.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flickr.com/photos/126394262@N02/36818298364" TargetMode="External"/><Relationship Id="rId4" Type="http://schemas.openxmlformats.org/officeDocument/2006/relationships/hyperlink" Target="https://www.flickr.com/photos/126394262@N02" TargetMode="External"/><Relationship Id="rId5" Type="http://schemas.openxmlformats.org/officeDocument/2006/relationships/hyperlink" Target="https://creativecommons.org/licenses/by-nc-sa/2.0/?ref=ccsearch&amp;atype=rich" TargetMode="External"/><Relationship Id="rId6" Type="http://schemas.openxmlformats.org/officeDocument/2006/relationships/image" Target="../media/image19.jp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commons.wikimedia.org/wiki/File:Natural_%26_impervious_cover_diagrams_EPA.jpg" TargetMode="External"/><Relationship Id="rId4" Type="http://schemas.openxmlformats.org/officeDocument/2006/relationships/image" Target="../media/image20.jp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commons.wikimedia.org/wiki/File:Groundwater_(aquifer,_aquitard,_3_type_wells).PNG" TargetMode="External"/><Relationship Id="rId4" Type="http://schemas.openxmlformats.org/officeDocument/2006/relationships/image" Target="../media/image21.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commons.wikimedia.org/wiki/File:Groundwater_(aquifer,_aquitard,_3_type_wells).PNG" TargetMode="External"/><Relationship Id="rId4" Type="http://schemas.openxmlformats.org/officeDocument/2006/relationships/image" Target="../media/image21.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9.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www.fao.org/3/i2800e/i2800e.pdf" TargetMode="External"/><Relationship Id="rId4" Type="http://schemas.openxmlformats.org/officeDocument/2006/relationships/hyperlink" Target="http://www.fao.org/3/x0490e/x0490e00.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www.google.com/" TargetMode="External"/><Relationship Id="rId4" Type="http://schemas.openxmlformats.org/officeDocument/2006/relationships/hyperlink" Target="https://www.open.edu/openlearncreate/mod/quiz/view.php?id=17911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www.flickr.com/photos/90896682@N06/8265072146" TargetMode="External"/><Relationship Id="rId5" Type="http://schemas.openxmlformats.org/officeDocument/2006/relationships/hyperlink" Target="https://www.flickr.com/photos/90896682@N06" TargetMode="External"/><Relationship Id="rId6" Type="http://schemas.openxmlformats.org/officeDocument/2006/relationships/hyperlink" Target="https://creativecommons.org/licenses/by/2.0/?ref=ccsearch&amp;atype=rich" TargetMode="External"/><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2.jpg"/><Relationship Id="rId4" Type="http://schemas.openxmlformats.org/officeDocument/2006/relationships/hyperlink" Target="https://commons.wikimedia.org/wiki/File:Earth%27s_water_distribution.svg"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hyperlink" Target="https://www.flickr.com/photos/61545321@N06/12602047103" TargetMode="External"/><Relationship Id="rId9" Type="http://schemas.openxmlformats.org/officeDocument/2006/relationships/hyperlink" Target="https://creativecommons.org/licenses/by-nc-sa/2.0/?ref=ccsearch&amp;atype=rich" TargetMode="External"/><Relationship Id="rId5" Type="http://schemas.openxmlformats.org/officeDocument/2006/relationships/hyperlink" Target="https://www.flickr.com/photos/61545321@N06" TargetMode="External"/><Relationship Id="rId6" Type="http://schemas.openxmlformats.org/officeDocument/2006/relationships/hyperlink" Target="https://creativecommons.org/licenses/by-nc-nd/2.0/?ref=ccsearch&amp;atype=rich" TargetMode="External"/><Relationship Id="rId7" Type="http://schemas.openxmlformats.org/officeDocument/2006/relationships/hyperlink" Target="https://www.flickr.com/photos/86712369@N00/3968501074" TargetMode="External"/><Relationship Id="rId8" Type="http://schemas.openxmlformats.org/officeDocument/2006/relationships/hyperlink" Target="https://www.flickr.com/photos/86712369@N0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flickr.com/photos/148768555@N05/32363080415" TargetMode="External"/><Relationship Id="rId4" Type="http://schemas.openxmlformats.org/officeDocument/2006/relationships/hyperlink" Target="https://www.flickr.com/photos/148768555@N05" TargetMode="External"/><Relationship Id="rId5" Type="http://schemas.openxmlformats.org/officeDocument/2006/relationships/hyperlink" Target="https://creativecommons.org/licenses/by-nc-sa/2.0/?ref=ccsearch&amp;atype=rich" TargetMode="External"/><Relationship Id="rId6" Type="http://schemas.openxmlformats.org/officeDocument/2006/relationships/image" Target="../media/image7.jp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creativecommons.org/licenses/by-nd/2.0/?ref=ccsearch&amp;atype=rich"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flickr.com/photos/10816734@N03/8206741606" TargetMode="External"/><Relationship Id="rId4" Type="http://schemas.openxmlformats.org/officeDocument/2006/relationships/hyperlink" Target="https://www.flickr.com/photos/10816734@N03" TargetMode="External"/><Relationship Id="rId9" Type="http://schemas.openxmlformats.org/officeDocument/2006/relationships/hyperlink" Target="https://www.flickr.com/photos/18535671@N00" TargetMode="External"/><Relationship Id="rId5" Type="http://schemas.openxmlformats.org/officeDocument/2006/relationships/hyperlink" Target="https://creativecommons.org/licenses/by-nc-nd/2.0/?ref=ccsearch&amp;atype=rich" TargetMode="External"/><Relationship Id="rId6" Type="http://schemas.openxmlformats.org/officeDocument/2006/relationships/image" Target="../media/image5.jpg"/><Relationship Id="rId7" Type="http://schemas.openxmlformats.org/officeDocument/2006/relationships/image" Target="../media/image4.jpg"/><Relationship Id="rId8" Type="http://schemas.openxmlformats.org/officeDocument/2006/relationships/hyperlink" Target="https://www.flickr.com/photos/18535671@N00/673584677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doi.org/10.1016/B978-012370626-3.00010-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lickr.com/photos/50534569@N00/1206975922" TargetMode="External"/><Relationship Id="rId4" Type="http://schemas.openxmlformats.org/officeDocument/2006/relationships/hyperlink" Target="https://www.flickr.com/photos/50534569@N00" TargetMode="External"/><Relationship Id="rId5" Type="http://schemas.openxmlformats.org/officeDocument/2006/relationships/hyperlink" Target="https://creativecommons.org/licenses/by-nc-nd/2.0/?ref=ccsearch&amp;atype=rich" TargetMode="External"/><Relationship Id="rId6" Type="http://schemas.openxmlformats.org/officeDocument/2006/relationships/image" Target="../media/image8.jp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idx="1" type="subTitle"/>
          </p:nvPr>
        </p:nvSpPr>
        <p:spPr>
          <a:xfrm>
            <a:off x="681604" y="4072333"/>
            <a:ext cx="2846121" cy="361323"/>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800"/>
              <a:buNone/>
            </a:pPr>
            <a:r>
              <a:rPr lang="en-US"/>
              <a:t>Introduction to CLEWs</a:t>
            </a:r>
            <a:endParaRPr/>
          </a:p>
        </p:txBody>
      </p:sp>
      <p:sp>
        <p:nvSpPr>
          <p:cNvPr id="85" name="Google Shape;85;p1"/>
          <p:cNvSpPr txBox="1"/>
          <p:nvPr>
            <p:ph type="ctrTitle"/>
          </p:nvPr>
        </p:nvSpPr>
        <p:spPr>
          <a:xfrm>
            <a:off x="651352" y="4301318"/>
            <a:ext cx="6663847"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Open Sans ExtraBold"/>
              <a:buNone/>
            </a:pPr>
            <a:r>
              <a:rPr lang="en-US">
                <a:solidFill>
                  <a:schemeClr val="lt1"/>
                </a:solidFill>
                <a:latin typeface="Open Sans ExtraBold"/>
                <a:ea typeface="Open Sans ExtraBold"/>
                <a:cs typeface="Open Sans ExtraBold"/>
                <a:sym typeface="Open Sans ExtraBold"/>
              </a:rPr>
              <a:t>LECTURE 7</a:t>
            </a:r>
            <a:br>
              <a:rPr lang="en-US"/>
            </a:br>
            <a:r>
              <a:rPr lang="en-US">
                <a:latin typeface="Open Sans ExtraBold"/>
                <a:ea typeface="Open Sans ExtraBold"/>
                <a:cs typeface="Open Sans ExtraBold"/>
                <a:sym typeface="Open Sans ExtraBold"/>
              </a:rPr>
              <a:t>THE WATER </a:t>
            </a:r>
            <a:br>
              <a:rPr lang="en-US">
                <a:latin typeface="Open Sans ExtraBold"/>
                <a:ea typeface="Open Sans ExtraBold"/>
                <a:cs typeface="Open Sans ExtraBold"/>
                <a:sym typeface="Open Sans ExtraBold"/>
              </a:rPr>
            </a:br>
            <a:r>
              <a:rPr lang="en-US">
                <a:latin typeface="Open Sans ExtraBold"/>
                <a:ea typeface="Open Sans ExtraBold"/>
                <a:cs typeface="Open Sans ExtraBold"/>
                <a:sym typeface="Open Sans ExtraBold"/>
              </a:rPr>
              <a:t>SYSTEM </a:t>
            </a:r>
            <a:endParaRPr/>
          </a:p>
        </p:txBody>
      </p:sp>
      <p:sp>
        <p:nvSpPr>
          <p:cNvPr id="86" name="Google Shape;86;p1"/>
          <p:cNvSpPr/>
          <p:nvPr/>
        </p:nvSpPr>
        <p:spPr>
          <a:xfrm>
            <a:off x="3983275" y="5116386"/>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1.mp3" id="87" name="Google Shape;87;p1"/>
          <p:cNvPicPr preferRelativeResize="0"/>
          <p:nvPr/>
        </p:nvPicPr>
        <p:blipFill rotWithShape="1">
          <a:blip r:embed="rId3">
            <a:alphaModFix/>
          </a:blip>
          <a:srcRect b="0" l="0" r="0" t="0"/>
          <a:stretch/>
        </p:blipFill>
        <p:spPr>
          <a:xfrm>
            <a:off x="4054640" y="5187751"/>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type="title"/>
          </p:nvPr>
        </p:nvSpPr>
        <p:spPr>
          <a:xfrm>
            <a:off x="663576" y="1306395"/>
            <a:ext cx="5306150"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a:t>7.2 Watershed and its management</a:t>
            </a:r>
            <a:br>
              <a:rPr lang="en-US"/>
            </a:br>
            <a:endParaRPr/>
          </a:p>
        </p:txBody>
      </p:sp>
      <p:sp>
        <p:nvSpPr>
          <p:cNvPr id="193" name="Google Shape;193;p10"/>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94" name="Google Shape;194;p10"/>
          <p:cNvSpPr txBox="1"/>
          <p:nvPr/>
        </p:nvSpPr>
        <p:spPr>
          <a:xfrm>
            <a:off x="8250886" y="5129139"/>
            <a:ext cx="3062506" cy="54093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u="none" cap="none" strike="noStrike">
                <a:solidFill>
                  <a:schemeClr val="dk1"/>
                </a:solidFill>
                <a:latin typeface="Open Sans"/>
                <a:ea typeface="Open Sans"/>
                <a:cs typeface="Open Sans"/>
                <a:sym typeface="Open Sans"/>
              </a:rPr>
              <a:t>Photo Source:  </a:t>
            </a:r>
            <a:r>
              <a:rPr b="0"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"Real-Time Water Management in the Rockies"</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NASA/Thaddeus Cesari; </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CC BY 2.0</a:t>
            </a:r>
            <a:r>
              <a:rPr b="0" i="0" lang="en-US" sz="1000" u="none" cap="none" strike="noStrike">
                <a:solidFill>
                  <a:schemeClr val="dk1"/>
                </a:solidFill>
                <a:latin typeface="Open Sans"/>
                <a:ea typeface="Open Sans"/>
                <a:cs typeface="Open Sans"/>
                <a:sym typeface="Open Sans"/>
              </a:rPr>
              <a:t> </a:t>
            </a:r>
            <a:endParaRPr b="0" i="0" sz="1000" u="none" cap="none" strike="noStrike">
              <a:solidFill>
                <a:schemeClr val="dk1"/>
              </a:solidFill>
              <a:latin typeface="Open Sans"/>
              <a:ea typeface="Open Sans"/>
              <a:cs typeface="Open Sans"/>
              <a:sym typeface="Open Sans"/>
            </a:endParaRPr>
          </a:p>
        </p:txBody>
      </p:sp>
      <p:sp>
        <p:nvSpPr>
          <p:cNvPr id="195" name="Google Shape;195;p10"/>
          <p:cNvSpPr txBox="1"/>
          <p:nvPr>
            <p:ph idx="6" type="body"/>
          </p:nvPr>
        </p:nvSpPr>
        <p:spPr>
          <a:xfrm>
            <a:off x="663576" y="2034417"/>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a watershed management?</a:t>
            </a:r>
            <a:endParaRPr/>
          </a:p>
        </p:txBody>
      </p:sp>
      <p:sp>
        <p:nvSpPr>
          <p:cNvPr id="196" name="Google Shape;196;p10"/>
          <p:cNvSpPr txBox="1"/>
          <p:nvPr>
            <p:ph idx="7" type="body"/>
          </p:nvPr>
        </p:nvSpPr>
        <p:spPr>
          <a:xfrm>
            <a:off x="663576" y="2000245"/>
            <a:ext cx="7482897" cy="4732682"/>
          </a:xfrm>
          <a:prstGeom prst="rect">
            <a:avLst/>
          </a:prstGeom>
          <a:noFill/>
          <a:ln>
            <a:noFill/>
          </a:ln>
        </p:spPr>
        <p:txBody>
          <a:bodyPr anchorCtr="0" anchor="b" bIns="45700" lIns="91425" spcFirstLastPara="1" rIns="91425" wrap="square" tIns="45700">
            <a:noAutofit/>
          </a:bodyPr>
          <a:lstStyle/>
          <a:p>
            <a:pPr indent="-285750" lvl="0" marL="285750" rtl="0" algn="l">
              <a:lnSpc>
                <a:spcPct val="100000"/>
              </a:lnSpc>
              <a:spcBef>
                <a:spcPts val="0"/>
              </a:spcBef>
              <a:spcAft>
                <a:spcPts val="0"/>
              </a:spcAft>
              <a:buClr>
                <a:srgbClr val="1D1C1D"/>
              </a:buClr>
              <a:buSzPts val="1800"/>
              <a:buFont typeface="Arial"/>
              <a:buChar char="•"/>
            </a:pPr>
            <a:r>
              <a:rPr lang="en-US" sz="1800"/>
              <a:t>Watershed management is defined as any human action aimed at ensuring the sustainable use of natural resources in a watershed</a:t>
            </a:r>
            <a:endParaRPr sz="1800"/>
          </a:p>
          <a:p>
            <a:pPr indent="-285750" lvl="0" marL="285750" rtl="0" algn="l">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Origins of watershed management is closely linked to forestry in the 1950s</a:t>
            </a:r>
            <a:endParaRPr sz="1800"/>
          </a:p>
          <a:p>
            <a:pPr indent="-285750" lvl="1" marL="742950" rtl="0" algn="l">
              <a:lnSpc>
                <a:spcPct val="100000"/>
              </a:lnSpc>
              <a:spcBef>
                <a:spcPts val="1200"/>
              </a:spcBef>
              <a:spcAft>
                <a:spcPts val="0"/>
              </a:spcAft>
              <a:buClr>
                <a:schemeClr val="dk1"/>
              </a:buClr>
              <a:buSzPts val="1800"/>
              <a:buChar char="•"/>
            </a:pPr>
            <a:r>
              <a:rPr lang="en-US" sz="1800">
                <a:latin typeface="Open Sans"/>
                <a:ea typeface="Open Sans"/>
                <a:cs typeface="Open Sans"/>
                <a:sym typeface="Open Sans"/>
              </a:rPr>
              <a:t>Deforestation led to change in hydrological regimes leading to accelerated erosion and hazardous consequences to downstream populations</a:t>
            </a:r>
            <a:endParaRPr sz="1800"/>
          </a:p>
          <a:p>
            <a:pPr indent="-285750" lvl="1" marL="742950" rtl="0" algn="l">
              <a:lnSpc>
                <a:spcPct val="100000"/>
              </a:lnSpc>
              <a:spcBef>
                <a:spcPts val="1200"/>
              </a:spcBef>
              <a:spcAft>
                <a:spcPts val="0"/>
              </a:spcAft>
              <a:buClr>
                <a:schemeClr val="dk1"/>
              </a:buClr>
              <a:buSzPts val="1800"/>
              <a:buChar char="•"/>
            </a:pPr>
            <a:r>
              <a:rPr lang="en-US" sz="1800"/>
              <a:t>The recognition between upstream and downstream dynamics led to the development of watershed management</a:t>
            </a:r>
            <a:endParaRPr/>
          </a:p>
          <a:p>
            <a:pPr indent="-285750" lvl="0" marL="285750" rtl="0" algn="l">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It usually warrants integrated/combined action across multiple sectors. Sometimes this may involve two or more nations</a:t>
            </a:r>
            <a:endParaRPr/>
          </a:p>
          <a:p>
            <a:pPr indent="-171450" lvl="0" marL="285750" rtl="0" algn="just">
              <a:lnSpc>
                <a:spcPct val="100000"/>
              </a:lnSpc>
              <a:spcBef>
                <a:spcPts val="1200"/>
              </a:spcBef>
              <a:spcAft>
                <a:spcPts val="0"/>
              </a:spcAft>
              <a:buClr>
                <a:srgbClr val="1D1C1D"/>
              </a:buClr>
              <a:buSzPts val="1800"/>
              <a:buFont typeface="Arial"/>
              <a:buNone/>
            </a:pPr>
            <a:r>
              <a:t/>
            </a:r>
            <a:endParaRPr b="1" sz="1800">
              <a:solidFill>
                <a:schemeClr val="dk1"/>
              </a:solidFill>
            </a:endParaRPr>
          </a:p>
        </p:txBody>
      </p:sp>
      <p:pic>
        <p:nvPicPr>
          <p:cNvPr id="197" name="Google Shape;197;p10"/>
          <p:cNvPicPr preferRelativeResize="0"/>
          <p:nvPr/>
        </p:nvPicPr>
        <p:blipFill rotWithShape="1">
          <a:blip r:embed="rId6">
            <a:alphaModFix/>
          </a:blip>
          <a:srcRect b="0" l="0" r="0" t="0"/>
          <a:stretch/>
        </p:blipFill>
        <p:spPr>
          <a:xfrm>
            <a:off x="8351212" y="2262909"/>
            <a:ext cx="3384484" cy="2863273"/>
          </a:xfrm>
          <a:prstGeom prst="rect">
            <a:avLst/>
          </a:prstGeom>
          <a:noFill/>
          <a:ln>
            <a:noFill/>
          </a:ln>
        </p:spPr>
      </p:pic>
      <p:sp>
        <p:nvSpPr>
          <p:cNvPr id="198" name="Google Shape;198;p10"/>
          <p:cNvSpPr/>
          <p:nvPr/>
        </p:nvSpPr>
        <p:spPr>
          <a:xfrm>
            <a:off x="5624804" y="953602"/>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10.mp3" id="199" name="Google Shape;199;p10"/>
          <p:cNvPicPr preferRelativeResize="0"/>
          <p:nvPr/>
        </p:nvPicPr>
        <p:blipFill rotWithShape="1">
          <a:blip r:embed="rId7">
            <a:alphaModFix/>
          </a:blip>
          <a:srcRect b="0" l="0" r="0" t="0"/>
          <a:stretch/>
        </p:blipFill>
        <p:spPr>
          <a:xfrm>
            <a:off x="5689600" y="102496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txBox="1"/>
          <p:nvPr>
            <p:ph type="title"/>
          </p:nvPr>
        </p:nvSpPr>
        <p:spPr>
          <a:xfrm>
            <a:off x="663576" y="667546"/>
            <a:ext cx="5332275" cy="19644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7.2 Watershed and its management</a:t>
            </a:r>
            <a:br>
              <a:rPr lang="en-US"/>
            </a:br>
            <a:endParaRPr/>
          </a:p>
        </p:txBody>
      </p:sp>
      <p:sp>
        <p:nvSpPr>
          <p:cNvPr id="206" name="Google Shape;206;p11"/>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07" name="Google Shape;207;p11"/>
          <p:cNvSpPr txBox="1"/>
          <p:nvPr/>
        </p:nvSpPr>
        <p:spPr>
          <a:xfrm>
            <a:off x="8460509" y="5998126"/>
            <a:ext cx="2916263" cy="41008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u="none" cap="none" strike="noStrike">
                <a:solidFill>
                  <a:schemeClr val="dk1"/>
                </a:solidFill>
                <a:latin typeface="Open Sans"/>
                <a:ea typeface="Open Sans"/>
                <a:cs typeface="Open Sans"/>
                <a:sym typeface="Open Sans"/>
              </a:rPr>
              <a:t>Photo Source: </a:t>
            </a:r>
            <a:r>
              <a:rPr b="0"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"Dam"</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AstridWestvang</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CC BY-NC-ND 2.0</a:t>
            </a:r>
            <a:endParaRPr b="0" i="0" sz="1000" u="none" cap="none" strike="noStrike">
              <a:solidFill>
                <a:schemeClr val="dk1"/>
              </a:solidFill>
              <a:latin typeface="Open Sans"/>
              <a:ea typeface="Open Sans"/>
              <a:cs typeface="Open Sans"/>
              <a:sym typeface="Open Sans"/>
            </a:endParaRPr>
          </a:p>
        </p:txBody>
      </p:sp>
      <p:sp>
        <p:nvSpPr>
          <p:cNvPr id="208" name="Google Shape;208;p11"/>
          <p:cNvSpPr txBox="1"/>
          <p:nvPr>
            <p:ph idx="6" type="body"/>
          </p:nvPr>
        </p:nvSpPr>
        <p:spPr>
          <a:xfrm>
            <a:off x="663576" y="2019024"/>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integrated watershed management?</a:t>
            </a:r>
            <a:endParaRPr/>
          </a:p>
        </p:txBody>
      </p:sp>
      <p:sp>
        <p:nvSpPr>
          <p:cNvPr id="209" name="Google Shape;209;p11"/>
          <p:cNvSpPr txBox="1"/>
          <p:nvPr>
            <p:ph idx="7" type="body"/>
          </p:nvPr>
        </p:nvSpPr>
        <p:spPr>
          <a:xfrm>
            <a:off x="655878" y="2483659"/>
            <a:ext cx="7159625" cy="3536167"/>
          </a:xfrm>
          <a:prstGeom prst="rect">
            <a:avLst/>
          </a:prstGeom>
          <a:noFill/>
          <a:ln>
            <a:noFill/>
          </a:ln>
        </p:spPr>
        <p:txBody>
          <a:bodyPr anchorCtr="0" anchor="b" bIns="45700" lIns="91425" spcFirstLastPara="1" rIns="91425" wrap="square" tIns="45700">
            <a:noAutofit/>
          </a:bodyPr>
          <a:lstStyle/>
          <a:p>
            <a:pPr indent="-285750" lvl="0" marL="285750" rtl="0" algn="l">
              <a:lnSpc>
                <a:spcPct val="100000"/>
              </a:lnSpc>
              <a:spcBef>
                <a:spcPts val="0"/>
              </a:spcBef>
              <a:spcAft>
                <a:spcPts val="0"/>
              </a:spcAft>
              <a:buClr>
                <a:srgbClr val="1D1C1D"/>
              </a:buClr>
              <a:buSzPts val="1800"/>
              <a:buFont typeface="Arial"/>
              <a:buChar char="•"/>
            </a:pPr>
            <a:r>
              <a:rPr lang="en-US" sz="1800">
                <a:latin typeface="Open Sans"/>
                <a:ea typeface="Open Sans"/>
                <a:cs typeface="Open Sans"/>
                <a:sym typeface="Open Sans"/>
              </a:rPr>
              <a:t>Sustainable watershed management necessitates a broad and integrated view of activities in a watershed</a:t>
            </a:r>
            <a:endParaRPr>
              <a:latin typeface="Open Sans"/>
              <a:ea typeface="Open Sans"/>
              <a:cs typeface="Open Sans"/>
              <a:sym typeface="Open Sans"/>
            </a:endParaRPr>
          </a:p>
          <a:p>
            <a:pPr indent="-285750" lvl="0" marL="285750" rtl="0" algn="l">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Hydrology, water availability, water quality, ecosystem functions, land productivity, stream-channel morphology, and land use are integral parts of watershed management. </a:t>
            </a:r>
            <a:endParaRPr sz="1800"/>
          </a:p>
          <a:p>
            <a:pPr indent="-285750" lvl="0" marL="285750" rtl="0" algn="l">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Watershed management is not the actions of one entity/actor; government agencies, municipal, private, and individual actors and entities all conduct activities that influence the watershed</a:t>
            </a:r>
            <a:endParaRPr/>
          </a:p>
          <a:p>
            <a:pPr indent="-285750" lvl="0" marL="285750" rtl="0" algn="l">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Physical, regulatory, and economic tools and action can be used to manage watersheds </a:t>
            </a:r>
            <a:endParaRPr b="1" sz="1800">
              <a:solidFill>
                <a:schemeClr val="dk1"/>
              </a:solidFill>
            </a:endParaRPr>
          </a:p>
        </p:txBody>
      </p:sp>
      <p:pic>
        <p:nvPicPr>
          <p:cNvPr id="210" name="Google Shape;210;p11"/>
          <p:cNvPicPr preferRelativeResize="0"/>
          <p:nvPr/>
        </p:nvPicPr>
        <p:blipFill rotWithShape="1">
          <a:blip r:embed="rId6">
            <a:alphaModFix/>
          </a:blip>
          <a:srcRect b="0" l="0" r="0" t="0"/>
          <a:stretch/>
        </p:blipFill>
        <p:spPr>
          <a:xfrm>
            <a:off x="8569035" y="4355910"/>
            <a:ext cx="2566687" cy="1642001"/>
          </a:xfrm>
          <a:prstGeom prst="rect">
            <a:avLst/>
          </a:prstGeom>
          <a:noFill/>
          <a:ln>
            <a:noFill/>
          </a:ln>
        </p:spPr>
      </p:pic>
      <p:sp>
        <p:nvSpPr>
          <p:cNvPr id="211" name="Google Shape;211;p11"/>
          <p:cNvSpPr txBox="1"/>
          <p:nvPr/>
        </p:nvSpPr>
        <p:spPr>
          <a:xfrm>
            <a:off x="8459670" y="3608700"/>
            <a:ext cx="3224142" cy="73335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u="none" cap="none" strike="noStrike">
                <a:solidFill>
                  <a:schemeClr val="dk1"/>
                </a:solidFill>
                <a:latin typeface="Open Sans"/>
                <a:ea typeface="Open Sans"/>
                <a:cs typeface="Open Sans"/>
                <a:sym typeface="Open Sans"/>
              </a:rPr>
              <a:t>Photo Source: </a:t>
            </a:r>
            <a:r>
              <a:rPr b="0" i="0" lang="en-US" sz="1000" u="sng" cap="none" strike="noStrike">
                <a:solidFill>
                  <a:schemeClr val="dk1"/>
                </a:solidFill>
                <a:latin typeface="Open Sans"/>
                <a:ea typeface="Open Sans"/>
                <a:cs typeface="Open Sans"/>
                <a:sym typeface="Open Sans"/>
                <a:hlinkClick r:id="rId7">
                  <a:extLst>
                    <a:ext uri="{A12FA001-AC4F-418D-AE19-62706E023703}">
                      <ahyp:hlinkClr val="tx"/>
                    </a:ext>
                  </a:extLst>
                </a:hlinkClick>
              </a:rPr>
              <a:t>"Water Users Associations Development Project helps to improve irrigation and drainage in rural Azerbaijan"</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8">
                  <a:extLst>
                    <a:ext uri="{A12FA001-AC4F-418D-AE19-62706E023703}">
                      <ahyp:hlinkClr val="tx"/>
                    </a:ext>
                  </a:extLst>
                </a:hlinkClick>
              </a:rPr>
              <a:t>World Bank Photo Collection</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9">
                  <a:extLst>
                    <a:ext uri="{A12FA001-AC4F-418D-AE19-62706E023703}">
                      <ahyp:hlinkClr val="tx"/>
                    </a:ext>
                  </a:extLst>
                </a:hlinkClick>
              </a:rPr>
              <a:t>CC BY-NC-ND 2.0</a:t>
            </a:r>
            <a:endParaRPr b="0" i="0" sz="1000" u="none" cap="none" strike="noStrike">
              <a:solidFill>
                <a:schemeClr val="dk1"/>
              </a:solidFill>
              <a:latin typeface="Open Sans"/>
              <a:ea typeface="Open Sans"/>
              <a:cs typeface="Open Sans"/>
              <a:sym typeface="Open Sans"/>
            </a:endParaRPr>
          </a:p>
        </p:txBody>
      </p:sp>
      <p:pic>
        <p:nvPicPr>
          <p:cNvPr id="212" name="Google Shape;212;p11"/>
          <p:cNvPicPr preferRelativeResize="0"/>
          <p:nvPr/>
        </p:nvPicPr>
        <p:blipFill rotWithShape="1">
          <a:blip r:embed="rId10">
            <a:alphaModFix/>
          </a:blip>
          <a:srcRect b="0" l="0" r="0" t="0"/>
          <a:stretch/>
        </p:blipFill>
        <p:spPr>
          <a:xfrm>
            <a:off x="8569035" y="1954970"/>
            <a:ext cx="2566687" cy="1652712"/>
          </a:xfrm>
          <a:prstGeom prst="rect">
            <a:avLst/>
          </a:prstGeom>
          <a:noFill/>
          <a:ln>
            <a:noFill/>
          </a:ln>
        </p:spPr>
      </p:pic>
      <p:sp>
        <p:nvSpPr>
          <p:cNvPr id="213" name="Google Shape;213;p11"/>
          <p:cNvSpPr/>
          <p:nvPr/>
        </p:nvSpPr>
        <p:spPr>
          <a:xfrm>
            <a:off x="5995851" y="831177"/>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11.mp3" id="214" name="Google Shape;214;p11"/>
          <p:cNvPicPr preferRelativeResize="0"/>
          <p:nvPr/>
        </p:nvPicPr>
        <p:blipFill rotWithShape="1">
          <a:blip r:embed="rId11">
            <a:alphaModFix/>
          </a:blip>
          <a:srcRect b="0" l="0" r="0" t="0"/>
          <a:stretch/>
        </p:blipFill>
        <p:spPr>
          <a:xfrm>
            <a:off x="6063243" y="90254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type="title"/>
          </p:nvPr>
        </p:nvSpPr>
        <p:spPr>
          <a:xfrm>
            <a:off x="609697" y="598273"/>
            <a:ext cx="5486303" cy="143332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7.2 Watershed and its management</a:t>
            </a:r>
            <a:endParaRPr/>
          </a:p>
        </p:txBody>
      </p:sp>
      <p:sp>
        <p:nvSpPr>
          <p:cNvPr id="221" name="Google Shape;221;p1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22" name="Google Shape;222;p12"/>
          <p:cNvSpPr txBox="1"/>
          <p:nvPr/>
        </p:nvSpPr>
        <p:spPr>
          <a:xfrm>
            <a:off x="685919" y="5976106"/>
            <a:ext cx="3647475" cy="41777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u="none" cap="none" strike="noStrike">
                <a:solidFill>
                  <a:schemeClr val="dk1"/>
                </a:solidFill>
                <a:latin typeface="Open Sans"/>
                <a:ea typeface="Open Sans"/>
                <a:cs typeface="Open Sans"/>
                <a:sym typeface="Open Sans"/>
              </a:rPr>
              <a:t>Photo Source: </a:t>
            </a:r>
            <a:r>
              <a:rPr b="0"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"The Water Cycle"</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NASA/JPL</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CC BY 2.0</a:t>
            </a:r>
            <a:endParaRPr b="0" i="0" sz="1000" u="none" cap="none" strike="noStrike">
              <a:solidFill>
                <a:schemeClr val="dk1"/>
              </a:solidFill>
              <a:latin typeface="Open Sans"/>
              <a:ea typeface="Open Sans"/>
              <a:cs typeface="Open Sans"/>
              <a:sym typeface="Open Sans"/>
            </a:endParaRPr>
          </a:p>
        </p:txBody>
      </p:sp>
      <p:sp>
        <p:nvSpPr>
          <p:cNvPr id="223" name="Google Shape;223;p12"/>
          <p:cNvSpPr txBox="1"/>
          <p:nvPr>
            <p:ph idx="6" type="body"/>
          </p:nvPr>
        </p:nvSpPr>
        <p:spPr>
          <a:xfrm>
            <a:off x="655879" y="2019023"/>
            <a:ext cx="3839151"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How much water is available?</a:t>
            </a:r>
            <a:endParaRPr/>
          </a:p>
        </p:txBody>
      </p:sp>
      <p:sp>
        <p:nvSpPr>
          <p:cNvPr id="224" name="Google Shape;224;p12"/>
          <p:cNvSpPr txBox="1"/>
          <p:nvPr>
            <p:ph idx="6" type="body"/>
          </p:nvPr>
        </p:nvSpPr>
        <p:spPr>
          <a:xfrm>
            <a:off x="6252286" y="2019023"/>
            <a:ext cx="3839151"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How much water is needed?</a:t>
            </a:r>
            <a:endParaRPr/>
          </a:p>
        </p:txBody>
      </p:sp>
      <p:pic>
        <p:nvPicPr>
          <p:cNvPr id="225" name="Google Shape;225;p12"/>
          <p:cNvPicPr preferRelativeResize="0"/>
          <p:nvPr/>
        </p:nvPicPr>
        <p:blipFill rotWithShape="1">
          <a:blip r:embed="rId6">
            <a:alphaModFix/>
          </a:blip>
          <a:srcRect b="0" l="0" r="0" t="0"/>
          <a:stretch/>
        </p:blipFill>
        <p:spPr>
          <a:xfrm>
            <a:off x="775336" y="2446864"/>
            <a:ext cx="2969085" cy="3536938"/>
          </a:xfrm>
          <a:prstGeom prst="rect">
            <a:avLst/>
          </a:prstGeom>
          <a:noFill/>
          <a:ln>
            <a:noFill/>
          </a:ln>
        </p:spPr>
      </p:pic>
      <p:pic>
        <p:nvPicPr>
          <p:cNvPr id="226" name="Google Shape;226;p12"/>
          <p:cNvPicPr preferRelativeResize="0"/>
          <p:nvPr/>
        </p:nvPicPr>
        <p:blipFill rotWithShape="1">
          <a:blip r:embed="rId7">
            <a:alphaModFix/>
          </a:blip>
          <a:srcRect b="2166" l="1095" r="1933" t="4550"/>
          <a:stretch/>
        </p:blipFill>
        <p:spPr>
          <a:xfrm>
            <a:off x="7646111" y="2773436"/>
            <a:ext cx="4022880" cy="2500528"/>
          </a:xfrm>
          <a:prstGeom prst="rect">
            <a:avLst/>
          </a:prstGeom>
          <a:noFill/>
          <a:ln>
            <a:noFill/>
          </a:ln>
        </p:spPr>
      </p:pic>
      <p:pic>
        <p:nvPicPr>
          <p:cNvPr id="227" name="Google Shape;227;p12"/>
          <p:cNvPicPr preferRelativeResize="0"/>
          <p:nvPr/>
        </p:nvPicPr>
        <p:blipFill rotWithShape="1">
          <a:blip r:embed="rId8">
            <a:alphaModFix/>
          </a:blip>
          <a:srcRect b="3095" l="12376" r="12074" t="2593"/>
          <a:stretch/>
        </p:blipFill>
        <p:spPr>
          <a:xfrm>
            <a:off x="4471939" y="2750345"/>
            <a:ext cx="3002083" cy="2403546"/>
          </a:xfrm>
          <a:prstGeom prst="rect">
            <a:avLst/>
          </a:prstGeom>
          <a:noFill/>
          <a:ln>
            <a:noFill/>
          </a:ln>
        </p:spPr>
      </p:pic>
      <p:sp>
        <p:nvSpPr>
          <p:cNvPr id="228" name="Google Shape;228;p12"/>
          <p:cNvSpPr txBox="1"/>
          <p:nvPr/>
        </p:nvSpPr>
        <p:spPr>
          <a:xfrm>
            <a:off x="7659254" y="5381722"/>
            <a:ext cx="4025396" cy="25845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u="none" cap="none" strike="noStrike">
                <a:solidFill>
                  <a:schemeClr val="dk1"/>
                </a:solidFill>
                <a:latin typeface="Open Sans"/>
                <a:ea typeface="Open Sans"/>
                <a:cs typeface="Open Sans"/>
                <a:sym typeface="Open Sans"/>
              </a:rPr>
              <a:t>Diagram Source: Author’s interpretation of FAO Aquastat data</a:t>
            </a:r>
            <a:endParaRPr b="0" i="1" sz="1400" u="none" cap="none" strike="noStrike">
              <a:solidFill>
                <a:schemeClr val="dk1"/>
              </a:solidFill>
              <a:latin typeface="Open Sans"/>
              <a:ea typeface="Open Sans"/>
              <a:cs typeface="Open Sans"/>
              <a:sym typeface="Open Sans"/>
            </a:endParaRPr>
          </a:p>
        </p:txBody>
      </p:sp>
      <p:sp>
        <p:nvSpPr>
          <p:cNvPr id="229" name="Google Shape;229;p12"/>
          <p:cNvSpPr/>
          <p:nvPr/>
        </p:nvSpPr>
        <p:spPr>
          <a:xfrm>
            <a:off x="5972980" y="93396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12.mp3" id="230" name="Google Shape;230;p12"/>
          <p:cNvPicPr preferRelativeResize="0"/>
          <p:nvPr/>
        </p:nvPicPr>
        <p:blipFill rotWithShape="1">
          <a:blip r:embed="rId9">
            <a:alphaModFix/>
          </a:blip>
          <a:srcRect b="0" l="0" r="0" t="0"/>
          <a:stretch/>
        </p:blipFill>
        <p:spPr>
          <a:xfrm>
            <a:off x="6044345" y="100532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3"/>
          <p:cNvSpPr txBox="1"/>
          <p:nvPr>
            <p:ph type="title"/>
          </p:nvPr>
        </p:nvSpPr>
        <p:spPr>
          <a:xfrm>
            <a:off x="632788" y="582879"/>
            <a:ext cx="5463212" cy="14410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7.2 Watershed and its management</a:t>
            </a:r>
            <a:endParaRPr/>
          </a:p>
        </p:txBody>
      </p:sp>
      <p:sp>
        <p:nvSpPr>
          <p:cNvPr id="237" name="Google Shape;237;p1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38" name="Google Shape;238;p13"/>
          <p:cNvSpPr txBox="1"/>
          <p:nvPr>
            <p:ph idx="6" type="body"/>
          </p:nvPr>
        </p:nvSpPr>
        <p:spPr>
          <a:xfrm>
            <a:off x="663576" y="2027547"/>
            <a:ext cx="5252317"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How is the water balance maintained?</a:t>
            </a:r>
            <a:endParaRPr/>
          </a:p>
        </p:txBody>
      </p:sp>
      <p:sp>
        <p:nvSpPr>
          <p:cNvPr id="239" name="Google Shape;239;p13"/>
          <p:cNvSpPr txBox="1"/>
          <p:nvPr/>
        </p:nvSpPr>
        <p:spPr>
          <a:xfrm>
            <a:off x="9146870" y="6145312"/>
            <a:ext cx="3294184" cy="258452"/>
          </a:xfrm>
          <a:prstGeom prst="rect">
            <a:avLst/>
          </a:prstGeom>
          <a:noFill/>
          <a:ln>
            <a:noFill/>
          </a:ln>
        </p:spPr>
        <p:txBody>
          <a:bodyPr anchorCtr="0" anchor="b"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000"/>
              <a:buFont typeface="Open Sans"/>
              <a:buNone/>
            </a:pPr>
            <a:r>
              <a:rPr b="0" i="0" lang="en-US" sz="1000" u="none" cap="none" strike="noStrike">
                <a:solidFill>
                  <a:schemeClr val="dk1"/>
                </a:solidFill>
                <a:latin typeface="Open Sans"/>
                <a:ea typeface="Open Sans"/>
                <a:cs typeface="Open Sans"/>
                <a:sym typeface="Open Sans"/>
              </a:rPr>
              <a:t>Diagram Source: Author’s interpretation </a:t>
            </a:r>
            <a:endParaRPr b="0" i="0" sz="1000" u="none" cap="none" strike="noStrike">
              <a:solidFill>
                <a:schemeClr val="dk1"/>
              </a:solidFill>
              <a:latin typeface="Open Sans"/>
              <a:ea typeface="Open Sans"/>
              <a:cs typeface="Open Sans"/>
              <a:sym typeface="Open Sans"/>
            </a:endParaRPr>
          </a:p>
        </p:txBody>
      </p:sp>
      <p:grpSp>
        <p:nvGrpSpPr>
          <p:cNvPr id="240" name="Google Shape;240;p13"/>
          <p:cNvGrpSpPr/>
          <p:nvPr/>
        </p:nvGrpSpPr>
        <p:grpSpPr>
          <a:xfrm>
            <a:off x="2459268" y="2461318"/>
            <a:ext cx="6073318" cy="3885739"/>
            <a:chOff x="1502076" y="1581189"/>
            <a:chExt cx="10452608" cy="4193935"/>
          </a:xfrm>
        </p:grpSpPr>
        <p:cxnSp>
          <p:nvCxnSpPr>
            <p:cNvPr id="241" name="Google Shape;241;p13"/>
            <p:cNvCxnSpPr/>
            <p:nvPr/>
          </p:nvCxnSpPr>
          <p:spPr>
            <a:xfrm>
              <a:off x="6415098" y="3710124"/>
              <a:ext cx="0" cy="1130949"/>
            </a:xfrm>
            <a:prstGeom prst="straightConnector1">
              <a:avLst/>
            </a:prstGeom>
            <a:noFill/>
            <a:ln cap="flat" cmpd="sng" w="28575">
              <a:solidFill>
                <a:schemeClr val="dk1"/>
              </a:solidFill>
              <a:prstDash val="solid"/>
              <a:miter lim="800000"/>
              <a:headEnd len="sm" w="sm" type="none"/>
              <a:tailEnd len="med" w="med" type="triangle"/>
            </a:ln>
          </p:spPr>
        </p:cxnSp>
        <p:sp>
          <p:nvSpPr>
            <p:cNvPr id="242" name="Google Shape;242;p13"/>
            <p:cNvSpPr/>
            <p:nvPr/>
          </p:nvSpPr>
          <p:spPr>
            <a:xfrm>
              <a:off x="1502076" y="2897435"/>
              <a:ext cx="7884368" cy="1315617"/>
            </a:xfrm>
            <a:prstGeom prst="ellipse">
              <a:avLst/>
            </a:prstGeom>
            <a:solidFill>
              <a:schemeClr val="accent5">
                <a:alpha val="49803"/>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3" name="Google Shape;243;p13"/>
            <p:cNvSpPr txBox="1"/>
            <p:nvPr/>
          </p:nvSpPr>
          <p:spPr>
            <a:xfrm>
              <a:off x="4294673" y="3340792"/>
              <a:ext cx="2571716" cy="3864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Open Sans"/>
                  <a:ea typeface="Open Sans"/>
                  <a:cs typeface="Open Sans"/>
                  <a:sym typeface="Open Sans"/>
                </a:rPr>
                <a:t>Watershed</a:t>
              </a:r>
              <a:endParaRPr/>
            </a:p>
          </p:txBody>
        </p:sp>
        <p:cxnSp>
          <p:nvCxnSpPr>
            <p:cNvPr id="244" name="Google Shape;244;p13"/>
            <p:cNvCxnSpPr/>
            <p:nvPr/>
          </p:nvCxnSpPr>
          <p:spPr>
            <a:xfrm>
              <a:off x="3566993" y="2034354"/>
              <a:ext cx="0" cy="1492898"/>
            </a:xfrm>
            <a:prstGeom prst="straightConnector1">
              <a:avLst/>
            </a:prstGeom>
            <a:noFill/>
            <a:ln cap="flat" cmpd="sng" w="28575">
              <a:solidFill>
                <a:schemeClr val="dk1"/>
              </a:solidFill>
              <a:prstDash val="solid"/>
              <a:miter lim="800000"/>
              <a:headEnd len="sm" w="sm" type="none"/>
              <a:tailEnd len="med" w="med" type="triangle"/>
            </a:ln>
          </p:spPr>
        </p:cxnSp>
        <p:cxnSp>
          <p:nvCxnSpPr>
            <p:cNvPr id="245" name="Google Shape;245;p13"/>
            <p:cNvCxnSpPr/>
            <p:nvPr/>
          </p:nvCxnSpPr>
          <p:spPr>
            <a:xfrm rot="10800000">
              <a:off x="7069082" y="2034354"/>
              <a:ext cx="0" cy="1420485"/>
            </a:xfrm>
            <a:prstGeom prst="straightConnector1">
              <a:avLst/>
            </a:prstGeom>
            <a:noFill/>
            <a:ln cap="flat" cmpd="sng" w="28575">
              <a:solidFill>
                <a:schemeClr val="dk1"/>
              </a:solidFill>
              <a:prstDash val="solid"/>
              <a:miter lim="800000"/>
              <a:headEnd len="sm" w="sm" type="none"/>
              <a:tailEnd len="med" w="med" type="triangle"/>
            </a:ln>
          </p:spPr>
        </p:cxnSp>
        <p:sp>
          <p:nvSpPr>
            <p:cNvPr id="246" name="Google Shape;246;p13"/>
            <p:cNvSpPr txBox="1"/>
            <p:nvPr/>
          </p:nvSpPr>
          <p:spPr>
            <a:xfrm>
              <a:off x="2464433" y="1581189"/>
              <a:ext cx="3627590" cy="3864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Precipitation (P)</a:t>
              </a:r>
              <a:endParaRPr/>
            </a:p>
          </p:txBody>
        </p:sp>
        <p:sp>
          <p:nvSpPr>
            <p:cNvPr id="247" name="Google Shape;247;p13"/>
            <p:cNvSpPr txBox="1"/>
            <p:nvPr/>
          </p:nvSpPr>
          <p:spPr>
            <a:xfrm>
              <a:off x="7069081" y="1802016"/>
              <a:ext cx="4399910" cy="6975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Evapotranspiration (ET)</a:t>
              </a:r>
              <a:endParaRPr/>
            </a:p>
          </p:txBody>
        </p:sp>
        <p:cxnSp>
          <p:nvCxnSpPr>
            <p:cNvPr id="248" name="Google Shape;248;p13"/>
            <p:cNvCxnSpPr/>
            <p:nvPr/>
          </p:nvCxnSpPr>
          <p:spPr>
            <a:xfrm flipH="1" rot="10800000">
              <a:off x="8906508" y="3555243"/>
              <a:ext cx="1629478" cy="1"/>
            </a:xfrm>
            <a:prstGeom prst="straightConnector1">
              <a:avLst/>
            </a:prstGeom>
            <a:noFill/>
            <a:ln cap="flat" cmpd="sng" w="28575">
              <a:solidFill>
                <a:schemeClr val="dk1"/>
              </a:solidFill>
              <a:prstDash val="solid"/>
              <a:miter lim="800000"/>
              <a:headEnd len="sm" w="sm" type="none"/>
              <a:tailEnd len="med" w="med" type="triangle"/>
            </a:ln>
          </p:spPr>
        </p:cxnSp>
        <p:sp>
          <p:nvSpPr>
            <p:cNvPr id="249" name="Google Shape;249;p13"/>
            <p:cNvSpPr txBox="1"/>
            <p:nvPr/>
          </p:nvSpPr>
          <p:spPr>
            <a:xfrm>
              <a:off x="9589136" y="3059668"/>
              <a:ext cx="2365548" cy="3864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Run-off (R)</a:t>
              </a:r>
              <a:endParaRPr/>
            </a:p>
          </p:txBody>
        </p:sp>
        <p:sp>
          <p:nvSpPr>
            <p:cNvPr id="250" name="Google Shape;250;p13"/>
            <p:cNvSpPr txBox="1"/>
            <p:nvPr/>
          </p:nvSpPr>
          <p:spPr>
            <a:xfrm>
              <a:off x="6584125" y="4480542"/>
              <a:ext cx="3537643" cy="6975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Groundwater recharge (GWR)</a:t>
              </a:r>
              <a:endParaRPr/>
            </a:p>
          </p:txBody>
        </p:sp>
        <p:sp>
          <p:nvSpPr>
            <p:cNvPr id="251" name="Google Shape;251;p13"/>
            <p:cNvSpPr txBox="1"/>
            <p:nvPr/>
          </p:nvSpPr>
          <p:spPr>
            <a:xfrm>
              <a:off x="4458563" y="5210405"/>
              <a:ext cx="6077423" cy="564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P = ET + R + GWR</a:t>
              </a:r>
              <a:endParaRPr/>
            </a:p>
          </p:txBody>
        </p:sp>
      </p:grpSp>
      <p:sp>
        <p:nvSpPr>
          <p:cNvPr id="252" name="Google Shape;252;p13"/>
          <p:cNvSpPr/>
          <p:nvPr/>
        </p:nvSpPr>
        <p:spPr>
          <a:xfrm>
            <a:off x="5972980" y="93396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13.mp3" id="253" name="Google Shape;253;p13"/>
          <p:cNvPicPr preferRelativeResize="0"/>
          <p:nvPr/>
        </p:nvPicPr>
        <p:blipFill rotWithShape="1">
          <a:blip r:embed="rId3">
            <a:alphaModFix/>
          </a:blip>
          <a:srcRect b="0" l="0" r="0" t="0"/>
          <a:stretch/>
        </p:blipFill>
        <p:spPr>
          <a:xfrm>
            <a:off x="6033455" y="10029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4"/>
          <p:cNvSpPr txBox="1"/>
          <p:nvPr>
            <p:ph type="title"/>
          </p:nvPr>
        </p:nvSpPr>
        <p:spPr>
          <a:xfrm>
            <a:off x="625395" y="696431"/>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7.2 References</a:t>
            </a:r>
            <a:endParaRPr/>
          </a:p>
        </p:txBody>
      </p:sp>
      <p:sp>
        <p:nvSpPr>
          <p:cNvPr id="259" name="Google Shape;259;p1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60" name="Google Shape;260;p14"/>
          <p:cNvSpPr txBox="1"/>
          <p:nvPr>
            <p:ph idx="1" type="body"/>
          </p:nvPr>
        </p:nvSpPr>
        <p:spPr>
          <a:xfrm>
            <a:off x="645761" y="2095773"/>
            <a:ext cx="6059109"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US"/>
              <a:t>Watersheds, Hydrologic Processes, and Pathways. Hydrol. Manag. Watersheds, John Wiley &amp; Sons, Ltd; 2012, p. 3–5. </a:t>
            </a:r>
            <a:r>
              <a:rPr lang="en-US" u="sng">
                <a:solidFill>
                  <a:schemeClr val="hlink"/>
                </a:solidFill>
                <a:hlinkClick r:id="rId3"/>
              </a:rPr>
              <a:t>https://doi.org/10.1002/9781118459751.part1</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5"/>
          <p:cNvSpPr txBox="1"/>
          <p:nvPr>
            <p:ph type="title"/>
          </p:nvPr>
        </p:nvSpPr>
        <p:spPr>
          <a:xfrm>
            <a:off x="648182" y="682940"/>
            <a:ext cx="5713429"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7.3 Precipitation and Evapotranspiration</a:t>
            </a:r>
            <a:endParaRPr/>
          </a:p>
        </p:txBody>
      </p:sp>
      <p:sp>
        <p:nvSpPr>
          <p:cNvPr id="267" name="Google Shape;267;p1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68" name="Google Shape;268;p15"/>
          <p:cNvSpPr txBox="1"/>
          <p:nvPr/>
        </p:nvSpPr>
        <p:spPr>
          <a:xfrm>
            <a:off x="9375797" y="5657151"/>
            <a:ext cx="2168503" cy="748748"/>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Photo Source: Greenmind1980, </a:t>
            </a:r>
            <a:r>
              <a:rPr b="0" i="0" lang="en-US" sz="1000" u="sng">
                <a:solidFill>
                  <a:schemeClr val="dk1"/>
                </a:solidFill>
                <a:latin typeface="Open Sans"/>
                <a:ea typeface="Open Sans"/>
                <a:cs typeface="Open Sans"/>
                <a:sym typeface="Open Sans"/>
                <a:hlinkClick r:id="rId3">
                  <a:extLst>
                    <a:ext uri="{A12FA001-AC4F-418D-AE19-62706E023703}">
                      <ahyp:hlinkClr val="tx"/>
                    </a:ext>
                  </a:extLst>
                </a:hlinkClick>
              </a:rPr>
              <a:t>Precipitation_longterm</a:t>
            </a:r>
            <a:r>
              <a:rPr b="0" i="0" lang="en-US" sz="1000">
                <a:solidFill>
                  <a:schemeClr val="dk1"/>
                </a:solidFill>
                <a:latin typeface="Open Sans"/>
                <a:ea typeface="Open Sans"/>
                <a:cs typeface="Open Sans"/>
                <a:sym typeface="Open Sans"/>
              </a:rPr>
              <a:t>, CC BY-SA 4.0, via Wikimedia Commons</a:t>
            </a:r>
            <a:endParaRPr/>
          </a:p>
        </p:txBody>
      </p:sp>
      <p:sp>
        <p:nvSpPr>
          <p:cNvPr id="269" name="Google Shape;269;p15"/>
          <p:cNvSpPr txBox="1"/>
          <p:nvPr>
            <p:ph idx="6" type="body"/>
          </p:nvPr>
        </p:nvSpPr>
        <p:spPr>
          <a:xfrm>
            <a:off x="678970" y="2019024"/>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precipitation?</a:t>
            </a:r>
            <a:endParaRPr/>
          </a:p>
        </p:txBody>
      </p:sp>
      <p:pic>
        <p:nvPicPr>
          <p:cNvPr id="270" name="Google Shape;270;p15"/>
          <p:cNvPicPr preferRelativeResize="0"/>
          <p:nvPr/>
        </p:nvPicPr>
        <p:blipFill rotWithShape="1">
          <a:blip r:embed="rId4">
            <a:alphaModFix/>
          </a:blip>
          <a:srcRect b="0" l="0" r="0" t="0"/>
          <a:stretch/>
        </p:blipFill>
        <p:spPr>
          <a:xfrm>
            <a:off x="2410884" y="2560550"/>
            <a:ext cx="6684050" cy="3760113"/>
          </a:xfrm>
          <a:prstGeom prst="rect">
            <a:avLst/>
          </a:prstGeom>
          <a:noFill/>
          <a:ln>
            <a:noFill/>
          </a:ln>
        </p:spPr>
      </p:pic>
      <p:sp>
        <p:nvSpPr>
          <p:cNvPr id="271" name="Google Shape;271;p15"/>
          <p:cNvSpPr/>
          <p:nvPr/>
        </p:nvSpPr>
        <p:spPr>
          <a:xfrm>
            <a:off x="6456306" y="867956"/>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15.mp3" id="272" name="Google Shape;272;p15"/>
          <p:cNvPicPr preferRelativeResize="0"/>
          <p:nvPr/>
        </p:nvPicPr>
        <p:blipFill rotWithShape="1">
          <a:blip r:embed="rId5">
            <a:alphaModFix/>
          </a:blip>
          <a:srcRect b="0" l="0" r="0" t="0"/>
          <a:stretch/>
        </p:blipFill>
        <p:spPr>
          <a:xfrm>
            <a:off x="6527671" y="9393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79" name="Google Shape;279;p16"/>
          <p:cNvSpPr txBox="1"/>
          <p:nvPr/>
        </p:nvSpPr>
        <p:spPr>
          <a:xfrm>
            <a:off x="6878012" y="6105379"/>
            <a:ext cx="5006759" cy="28499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Photo Source: </a:t>
            </a:r>
            <a:r>
              <a:rPr b="0" i="0" lang="en-US" sz="1000" u="sng">
                <a:solidFill>
                  <a:schemeClr val="dk1"/>
                </a:solidFill>
                <a:latin typeface="Open Sans"/>
                <a:ea typeface="Open Sans"/>
                <a:cs typeface="Open Sans"/>
                <a:sym typeface="Open Sans"/>
                <a:hlinkClick r:id="rId3">
                  <a:extLst>
                    <a:ext uri="{A12FA001-AC4F-418D-AE19-62706E023703}">
                      <ahyp:hlinkClr val="tx"/>
                    </a:ext>
                  </a:extLst>
                </a:hlinkClick>
              </a:rPr>
              <a:t>Evapotranspiration </a:t>
            </a:r>
            <a:r>
              <a:rPr b="0" i="0" lang="en-US" sz="1000">
                <a:solidFill>
                  <a:schemeClr val="dk1"/>
                </a:solidFill>
                <a:latin typeface="Open Sans"/>
                <a:ea typeface="Open Sans"/>
                <a:cs typeface="Open Sans"/>
                <a:sym typeface="Open Sans"/>
              </a:rPr>
              <a:t>by M. W. Toews, is licenced under CC BY 4.0</a:t>
            </a:r>
            <a:endParaRPr/>
          </a:p>
        </p:txBody>
      </p:sp>
      <p:sp>
        <p:nvSpPr>
          <p:cNvPr id="280" name="Google Shape;280;p16"/>
          <p:cNvSpPr txBox="1"/>
          <p:nvPr>
            <p:ph idx="6" type="body"/>
          </p:nvPr>
        </p:nvSpPr>
        <p:spPr>
          <a:xfrm>
            <a:off x="686667" y="2011327"/>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Evapotranspiration?</a:t>
            </a:r>
            <a:endParaRPr/>
          </a:p>
        </p:txBody>
      </p:sp>
      <p:sp>
        <p:nvSpPr>
          <p:cNvPr id="281" name="Google Shape;281;p16"/>
          <p:cNvSpPr/>
          <p:nvPr/>
        </p:nvSpPr>
        <p:spPr>
          <a:xfrm>
            <a:off x="686668" y="2541325"/>
            <a:ext cx="6388388" cy="34009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a combination of evaporation (from land surfaces) and transpiration (from plant surfaces) </a:t>
            </a:r>
            <a:endParaRPr/>
          </a:p>
          <a:p>
            <a:pPr indent="-285750" lvl="0" marL="285750" marR="0" rtl="0" algn="l">
              <a:spcBef>
                <a:spcPts val="1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a function of different meteorological factors</a:t>
            </a:r>
            <a:endParaRPr/>
          </a:p>
          <a:p>
            <a:pPr indent="-285750" lvl="1" marL="742950" marR="0" rtl="0" algn="l">
              <a:spcBef>
                <a:spcPts val="18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Solar radiation</a:t>
            </a:r>
            <a:endParaRPr/>
          </a:p>
          <a:p>
            <a:pPr indent="-285750" lvl="1" marL="742950" marR="0" rtl="0" algn="l">
              <a:spcBef>
                <a:spcPts val="18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Air temperature</a:t>
            </a:r>
            <a:endParaRPr/>
          </a:p>
          <a:p>
            <a:pPr indent="-285750" lvl="1" marL="742950" marR="0" rtl="0" algn="l">
              <a:spcBef>
                <a:spcPts val="18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Air humidity</a:t>
            </a:r>
            <a:endParaRPr/>
          </a:p>
          <a:p>
            <a:pPr indent="-285750" lvl="1" marL="742950" marR="0" rtl="0" algn="l">
              <a:spcBef>
                <a:spcPts val="18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Wind speed</a:t>
            </a:r>
            <a:endParaRPr/>
          </a:p>
        </p:txBody>
      </p:sp>
      <p:pic>
        <p:nvPicPr>
          <p:cNvPr id="282" name="Google Shape;282;p16"/>
          <p:cNvPicPr preferRelativeResize="0"/>
          <p:nvPr/>
        </p:nvPicPr>
        <p:blipFill rotWithShape="1">
          <a:blip r:embed="rId4">
            <a:alphaModFix/>
          </a:blip>
          <a:srcRect b="0" l="0" r="0" t="0"/>
          <a:stretch/>
        </p:blipFill>
        <p:spPr>
          <a:xfrm>
            <a:off x="7912049" y="2138682"/>
            <a:ext cx="2869096" cy="3835980"/>
          </a:xfrm>
          <a:prstGeom prst="rect">
            <a:avLst/>
          </a:prstGeom>
          <a:noFill/>
          <a:ln>
            <a:noFill/>
          </a:ln>
        </p:spPr>
      </p:pic>
      <p:sp>
        <p:nvSpPr>
          <p:cNvPr id="283" name="Google Shape;283;p16"/>
          <p:cNvSpPr txBox="1"/>
          <p:nvPr/>
        </p:nvSpPr>
        <p:spPr>
          <a:xfrm>
            <a:off x="648182" y="682940"/>
            <a:ext cx="5648115"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7.3 Precipitation and Evapotranspiration</a:t>
            </a:r>
            <a:endParaRPr/>
          </a:p>
        </p:txBody>
      </p:sp>
      <p:sp>
        <p:nvSpPr>
          <p:cNvPr id="284" name="Google Shape;284;p16"/>
          <p:cNvSpPr/>
          <p:nvPr/>
        </p:nvSpPr>
        <p:spPr>
          <a:xfrm>
            <a:off x="6456306" y="867956"/>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16.mp3" id="285" name="Google Shape;285;p16"/>
          <p:cNvPicPr preferRelativeResize="0"/>
          <p:nvPr/>
        </p:nvPicPr>
        <p:blipFill rotWithShape="1">
          <a:blip r:embed="rId5">
            <a:alphaModFix/>
          </a:blip>
          <a:srcRect b="0" l="0" r="0" t="0"/>
          <a:stretch/>
        </p:blipFill>
        <p:spPr>
          <a:xfrm>
            <a:off x="6527671" y="9393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92" name="Google Shape;292;p17"/>
          <p:cNvSpPr txBox="1"/>
          <p:nvPr/>
        </p:nvSpPr>
        <p:spPr>
          <a:xfrm>
            <a:off x="6947286" y="6174651"/>
            <a:ext cx="4814334" cy="23111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Photo Source: </a:t>
            </a:r>
            <a:r>
              <a:rPr b="0" i="0" lang="en-US" sz="1000" u="sng">
                <a:solidFill>
                  <a:schemeClr val="dk1"/>
                </a:solidFill>
                <a:latin typeface="Open Sans"/>
                <a:ea typeface="Open Sans"/>
                <a:cs typeface="Open Sans"/>
                <a:sym typeface="Open Sans"/>
                <a:hlinkClick r:id="rId3">
                  <a:extLst>
                    <a:ext uri="{A12FA001-AC4F-418D-AE19-62706E023703}">
                      <ahyp:hlinkClr val="tx"/>
                    </a:ext>
                  </a:extLst>
                </a:hlinkClick>
              </a:rPr>
              <a:t>Evapotranspiration </a:t>
            </a:r>
            <a:r>
              <a:rPr b="0" i="0" lang="en-US" sz="1000">
                <a:solidFill>
                  <a:schemeClr val="dk1"/>
                </a:solidFill>
                <a:latin typeface="Open Sans"/>
                <a:ea typeface="Open Sans"/>
                <a:cs typeface="Open Sans"/>
                <a:sym typeface="Open Sans"/>
              </a:rPr>
              <a:t>by M. W. Toews, is licenced under CC BY 4.0</a:t>
            </a:r>
            <a:endParaRPr/>
          </a:p>
        </p:txBody>
      </p:sp>
      <p:sp>
        <p:nvSpPr>
          <p:cNvPr id="293" name="Google Shape;293;p17"/>
          <p:cNvSpPr txBox="1"/>
          <p:nvPr>
            <p:ph idx="6" type="body"/>
          </p:nvPr>
        </p:nvSpPr>
        <p:spPr>
          <a:xfrm>
            <a:off x="678970" y="2011326"/>
            <a:ext cx="7998594" cy="46456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affects evapotranspiration and its impact on crop-yield?</a:t>
            </a:r>
            <a:endParaRPr/>
          </a:p>
        </p:txBody>
      </p:sp>
      <p:sp>
        <p:nvSpPr>
          <p:cNvPr id="294" name="Google Shape;294;p17"/>
          <p:cNvSpPr/>
          <p:nvPr/>
        </p:nvSpPr>
        <p:spPr>
          <a:xfrm>
            <a:off x="663576" y="2561337"/>
            <a:ext cx="6845588" cy="196977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The greater the Leaf-Area-Index (LAI), the higher the transpiration component in evapotranspiration</a:t>
            </a:r>
            <a:endParaRPr/>
          </a:p>
          <a:p>
            <a:pPr indent="-285750" lvl="0" marL="285750" marR="0" rtl="0" algn="l">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Crop yields can be directly related to water use and evapotranspiration plays a critical role in this relationship</a:t>
            </a:r>
            <a:endParaRPr/>
          </a:p>
          <a:p>
            <a:pPr indent="-158750" lvl="0" marL="285750" marR="0" rtl="0" algn="l">
              <a:spcBef>
                <a:spcPts val="18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pic>
        <p:nvPicPr>
          <p:cNvPr id="295" name="Google Shape;295;p17"/>
          <p:cNvPicPr preferRelativeResize="0"/>
          <p:nvPr/>
        </p:nvPicPr>
        <p:blipFill rotWithShape="1">
          <a:blip r:embed="rId4">
            <a:alphaModFix/>
          </a:blip>
          <a:srcRect b="0" l="0" r="0" t="0"/>
          <a:stretch/>
        </p:blipFill>
        <p:spPr>
          <a:xfrm>
            <a:off x="8481624" y="2030925"/>
            <a:ext cx="2969156" cy="3974525"/>
          </a:xfrm>
          <a:prstGeom prst="rect">
            <a:avLst/>
          </a:prstGeom>
          <a:noFill/>
          <a:ln>
            <a:noFill/>
          </a:ln>
        </p:spPr>
      </p:pic>
      <p:sp>
        <p:nvSpPr>
          <p:cNvPr id="296" name="Google Shape;296;p17"/>
          <p:cNvSpPr/>
          <p:nvPr/>
        </p:nvSpPr>
        <p:spPr>
          <a:xfrm>
            <a:off x="2320648" y="4096158"/>
            <a:ext cx="2975686" cy="714683"/>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97" name="Google Shape;297;p17"/>
          <p:cNvSpPr/>
          <p:nvPr/>
        </p:nvSpPr>
        <p:spPr>
          <a:xfrm>
            <a:off x="663575" y="4955135"/>
            <a:ext cx="7004915" cy="138499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Y</a:t>
            </a:r>
            <a:r>
              <a:rPr baseline="-25000" lang="en-US" sz="1800">
                <a:solidFill>
                  <a:schemeClr val="dk1"/>
                </a:solidFill>
                <a:latin typeface="Open Sans"/>
                <a:ea typeface="Open Sans"/>
                <a:cs typeface="Open Sans"/>
                <a:sym typeface="Open Sans"/>
              </a:rPr>
              <a:t>a</a:t>
            </a:r>
            <a:r>
              <a:rPr lang="en-US" sz="1800">
                <a:solidFill>
                  <a:schemeClr val="dk1"/>
                </a:solidFill>
                <a:latin typeface="Open Sans"/>
                <a:ea typeface="Open Sans"/>
                <a:cs typeface="Open Sans"/>
                <a:sym typeface="Open Sans"/>
              </a:rPr>
              <a:t> &amp; Y</a:t>
            </a:r>
            <a:r>
              <a:rPr baseline="-25000" lang="en-US" sz="1800">
                <a:solidFill>
                  <a:schemeClr val="dk1"/>
                </a:solidFill>
                <a:latin typeface="Open Sans"/>
                <a:ea typeface="Open Sans"/>
                <a:cs typeface="Open Sans"/>
                <a:sym typeface="Open Sans"/>
              </a:rPr>
              <a:t>x</a:t>
            </a:r>
            <a:r>
              <a:rPr lang="en-US" sz="1800">
                <a:solidFill>
                  <a:schemeClr val="dk1"/>
                </a:solidFill>
                <a:latin typeface="Open Sans"/>
                <a:ea typeface="Open Sans"/>
                <a:cs typeface="Open Sans"/>
                <a:sym typeface="Open Sans"/>
              </a:rPr>
              <a:t>: Actual and maximum Crop Yields</a:t>
            </a:r>
            <a:endParaRPr/>
          </a:p>
          <a:p>
            <a:pPr indent="-285750" lvl="0" marL="285750" marR="0" rtl="0" algn="l">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ET</a:t>
            </a:r>
            <a:r>
              <a:rPr baseline="-25000" lang="en-US" sz="1800">
                <a:solidFill>
                  <a:schemeClr val="dk1"/>
                </a:solidFill>
                <a:latin typeface="Open Sans"/>
                <a:ea typeface="Open Sans"/>
                <a:cs typeface="Open Sans"/>
                <a:sym typeface="Open Sans"/>
              </a:rPr>
              <a:t>a</a:t>
            </a:r>
            <a:r>
              <a:rPr lang="en-US" sz="1800">
                <a:solidFill>
                  <a:schemeClr val="dk1"/>
                </a:solidFill>
                <a:latin typeface="Open Sans"/>
                <a:ea typeface="Open Sans"/>
                <a:cs typeface="Open Sans"/>
                <a:sym typeface="Open Sans"/>
              </a:rPr>
              <a:t> &amp; ET</a:t>
            </a:r>
            <a:r>
              <a:rPr baseline="-25000" lang="en-US" sz="1800">
                <a:solidFill>
                  <a:schemeClr val="dk1"/>
                </a:solidFill>
                <a:latin typeface="Open Sans"/>
                <a:ea typeface="Open Sans"/>
                <a:cs typeface="Open Sans"/>
                <a:sym typeface="Open Sans"/>
              </a:rPr>
              <a:t>x </a:t>
            </a:r>
            <a:r>
              <a:rPr lang="en-US" sz="1800">
                <a:solidFill>
                  <a:schemeClr val="dk1"/>
                </a:solidFill>
                <a:latin typeface="Open Sans"/>
                <a:ea typeface="Open Sans"/>
                <a:cs typeface="Open Sans"/>
                <a:sym typeface="Open Sans"/>
              </a:rPr>
              <a:t>: Actual and maximum evapotranspiration</a:t>
            </a:r>
            <a:endParaRPr/>
          </a:p>
          <a:p>
            <a:pPr indent="-285750" lvl="0" marL="285750" marR="0" rtl="0" algn="l">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K</a:t>
            </a:r>
            <a:r>
              <a:rPr baseline="-25000" lang="en-US" sz="1800">
                <a:solidFill>
                  <a:schemeClr val="dk1"/>
                </a:solidFill>
                <a:latin typeface="Open Sans"/>
                <a:ea typeface="Open Sans"/>
                <a:cs typeface="Open Sans"/>
                <a:sym typeface="Open Sans"/>
              </a:rPr>
              <a:t>y</a:t>
            </a:r>
            <a:r>
              <a:rPr lang="en-US" sz="1800">
                <a:solidFill>
                  <a:schemeClr val="dk1"/>
                </a:solidFill>
                <a:latin typeface="Open Sans"/>
                <a:ea typeface="Open Sans"/>
                <a:cs typeface="Open Sans"/>
                <a:sym typeface="Open Sans"/>
              </a:rPr>
              <a:t>: Crop Yield response factor</a:t>
            </a:r>
            <a:endParaRPr/>
          </a:p>
        </p:txBody>
      </p:sp>
      <p:sp>
        <p:nvSpPr>
          <p:cNvPr id="298" name="Google Shape;298;p17"/>
          <p:cNvSpPr txBox="1"/>
          <p:nvPr/>
        </p:nvSpPr>
        <p:spPr>
          <a:xfrm>
            <a:off x="648182" y="682940"/>
            <a:ext cx="5648115"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7.3 Precipitation and Evapotranspiration</a:t>
            </a:r>
            <a:endParaRPr/>
          </a:p>
        </p:txBody>
      </p:sp>
      <p:sp>
        <p:nvSpPr>
          <p:cNvPr id="299" name="Google Shape;299;p17"/>
          <p:cNvSpPr/>
          <p:nvPr/>
        </p:nvSpPr>
        <p:spPr>
          <a:xfrm>
            <a:off x="6456306" y="867956"/>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17.mp3" id="300" name="Google Shape;300;p17"/>
          <p:cNvPicPr preferRelativeResize="0"/>
          <p:nvPr/>
        </p:nvPicPr>
        <p:blipFill rotWithShape="1">
          <a:blip r:embed="rId6">
            <a:alphaModFix/>
          </a:blip>
          <a:srcRect b="0" l="0" r="0" t="0"/>
          <a:stretch/>
        </p:blipFill>
        <p:spPr>
          <a:xfrm>
            <a:off x="6527671" y="9393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8"/>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07" name="Google Shape;307;p18"/>
          <p:cNvSpPr txBox="1"/>
          <p:nvPr>
            <p:ph idx="6" type="body"/>
          </p:nvPr>
        </p:nvSpPr>
        <p:spPr>
          <a:xfrm>
            <a:off x="678971" y="2019024"/>
            <a:ext cx="5086060"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the crop-yield response factor?</a:t>
            </a:r>
            <a:endParaRPr/>
          </a:p>
        </p:txBody>
      </p:sp>
      <p:sp>
        <p:nvSpPr>
          <p:cNvPr id="308" name="Google Shape;308;p18"/>
          <p:cNvSpPr/>
          <p:nvPr/>
        </p:nvSpPr>
        <p:spPr>
          <a:xfrm>
            <a:off x="566592" y="2564972"/>
            <a:ext cx="6104371" cy="35394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Relationship between Evapotranspiration and Yield is not linear, it is dependent on the Crop-yield response factor (K</a:t>
            </a:r>
            <a:r>
              <a:rPr baseline="-25000" lang="en-US" sz="1800">
                <a:solidFill>
                  <a:schemeClr val="dk1"/>
                </a:solidFill>
                <a:latin typeface="Open Sans"/>
                <a:ea typeface="Open Sans"/>
                <a:cs typeface="Open Sans"/>
                <a:sym typeface="Open Sans"/>
              </a:rPr>
              <a:t>y</a:t>
            </a:r>
            <a:r>
              <a:rPr lang="en-US" sz="1800">
                <a:solidFill>
                  <a:schemeClr val="dk1"/>
                </a:solidFill>
                <a:latin typeface="Open Sans"/>
                <a:ea typeface="Open Sans"/>
                <a:cs typeface="Open Sans"/>
                <a:sym typeface="Open Sans"/>
              </a:rPr>
              <a:t>)</a:t>
            </a:r>
            <a:endParaRPr/>
          </a:p>
          <a:p>
            <a:pPr indent="-285750" lvl="2" marL="7429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Open Sans"/>
                <a:ea typeface="Open Sans"/>
                <a:cs typeface="Open Sans"/>
                <a:sym typeface="Open Sans"/>
              </a:rPr>
              <a:t>K</a:t>
            </a:r>
            <a:r>
              <a:rPr b="0" baseline="-25000" i="0" lang="en-US" sz="1800" u="none" cap="none" strike="noStrike">
                <a:solidFill>
                  <a:schemeClr val="dk1"/>
                </a:solidFill>
                <a:latin typeface="Open Sans"/>
                <a:ea typeface="Open Sans"/>
                <a:cs typeface="Open Sans"/>
                <a:sym typeface="Open Sans"/>
              </a:rPr>
              <a:t>y</a:t>
            </a:r>
            <a:r>
              <a:rPr b="0" i="0" lang="en-US" sz="1800" u="none" cap="none" strike="noStrike">
                <a:solidFill>
                  <a:schemeClr val="dk1"/>
                </a:solidFill>
                <a:latin typeface="Open Sans"/>
                <a:ea typeface="Open Sans"/>
                <a:cs typeface="Open Sans"/>
                <a:sym typeface="Open Sans"/>
              </a:rPr>
              <a:t> &gt;1: crop response is very sensitive to water deficit</a:t>
            </a:r>
            <a:endParaRPr/>
          </a:p>
          <a:p>
            <a:pPr indent="-285750" lvl="2" marL="7429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Open Sans"/>
                <a:ea typeface="Open Sans"/>
                <a:cs typeface="Open Sans"/>
                <a:sym typeface="Open Sans"/>
              </a:rPr>
              <a:t>K</a:t>
            </a:r>
            <a:r>
              <a:rPr b="0" baseline="-25000" i="0" lang="en-US" sz="1800" u="none" cap="none" strike="noStrike">
                <a:solidFill>
                  <a:schemeClr val="dk1"/>
                </a:solidFill>
                <a:latin typeface="Open Sans"/>
                <a:ea typeface="Open Sans"/>
                <a:cs typeface="Open Sans"/>
                <a:sym typeface="Open Sans"/>
              </a:rPr>
              <a:t>y </a:t>
            </a:r>
            <a:r>
              <a:rPr b="0" i="0" lang="en-US" sz="1800" u="none" cap="none" strike="noStrike">
                <a:solidFill>
                  <a:schemeClr val="dk1"/>
                </a:solidFill>
                <a:latin typeface="Open Sans"/>
                <a:ea typeface="Open Sans"/>
                <a:cs typeface="Open Sans"/>
                <a:sym typeface="Open Sans"/>
              </a:rPr>
              <a:t>&lt;1: Crop is tolerant o water-deficit</a:t>
            </a:r>
            <a:endParaRPr/>
          </a:p>
          <a:p>
            <a:pPr indent="-285750" lvl="2" marL="7429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Open Sans"/>
                <a:ea typeface="Open Sans"/>
                <a:cs typeface="Open Sans"/>
                <a:sym typeface="Open Sans"/>
              </a:rPr>
              <a:t>K</a:t>
            </a:r>
            <a:r>
              <a:rPr b="0" baseline="-25000" i="0" lang="en-US" sz="1800" u="none" cap="none" strike="noStrike">
                <a:solidFill>
                  <a:schemeClr val="dk1"/>
                </a:solidFill>
                <a:latin typeface="Open Sans"/>
                <a:ea typeface="Open Sans"/>
                <a:cs typeface="Open Sans"/>
                <a:sym typeface="Open Sans"/>
              </a:rPr>
              <a:t>y </a:t>
            </a:r>
            <a:r>
              <a:rPr b="0" i="0" lang="en-US" sz="1800" u="none" cap="none" strike="noStrike">
                <a:solidFill>
                  <a:schemeClr val="dk1"/>
                </a:solidFill>
                <a:latin typeface="Open Sans"/>
                <a:ea typeface="Open Sans"/>
                <a:cs typeface="Open Sans"/>
                <a:sym typeface="Open Sans"/>
              </a:rPr>
              <a:t>=1: crop yield directly proportional to reduction in water use</a:t>
            </a:r>
            <a:endParaRPr b="0" i="0" sz="1800" u="none" cap="none" strike="noStrike">
              <a:solidFill>
                <a:schemeClr val="dk1"/>
              </a:solidFill>
              <a:latin typeface="Open Sans"/>
              <a:ea typeface="Open Sans"/>
              <a:cs typeface="Open Sans"/>
              <a:sym typeface="Open Sans"/>
            </a:endParaRPr>
          </a:p>
          <a:p>
            <a:pPr indent="-158750" lvl="0" marL="285750" marR="0" rtl="0" algn="l">
              <a:spcBef>
                <a:spcPts val="18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309" name="Google Shape;309;p18"/>
          <p:cNvSpPr/>
          <p:nvPr/>
        </p:nvSpPr>
        <p:spPr>
          <a:xfrm>
            <a:off x="1734158" y="5565799"/>
            <a:ext cx="2975686" cy="714683"/>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pSp>
        <p:nvGrpSpPr>
          <p:cNvPr id="310" name="Google Shape;310;p18"/>
          <p:cNvGrpSpPr/>
          <p:nvPr/>
        </p:nvGrpSpPr>
        <p:grpSpPr>
          <a:xfrm>
            <a:off x="6816436" y="2000781"/>
            <a:ext cx="4177146" cy="3756263"/>
            <a:chOff x="6968836" y="2272146"/>
            <a:chExt cx="4177146" cy="3756263"/>
          </a:xfrm>
        </p:grpSpPr>
        <p:pic>
          <p:nvPicPr>
            <p:cNvPr id="311" name="Google Shape;311;p18"/>
            <p:cNvPicPr preferRelativeResize="0"/>
            <p:nvPr/>
          </p:nvPicPr>
          <p:blipFill rotWithShape="1">
            <a:blip r:embed="rId4">
              <a:alphaModFix/>
            </a:blip>
            <a:srcRect b="0" l="0" r="0" t="7724"/>
            <a:stretch/>
          </p:blipFill>
          <p:spPr>
            <a:xfrm>
              <a:off x="6968836" y="2657196"/>
              <a:ext cx="4177146" cy="3371213"/>
            </a:xfrm>
            <a:prstGeom prst="rect">
              <a:avLst/>
            </a:prstGeom>
            <a:noFill/>
            <a:ln>
              <a:noFill/>
            </a:ln>
          </p:spPr>
        </p:pic>
        <p:sp>
          <p:nvSpPr>
            <p:cNvPr id="312" name="Google Shape;312;p18"/>
            <p:cNvSpPr txBox="1"/>
            <p:nvPr/>
          </p:nvSpPr>
          <p:spPr>
            <a:xfrm>
              <a:off x="7401790" y="2272146"/>
              <a:ext cx="33112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Crop yield response factor</a:t>
              </a:r>
              <a:endParaRPr/>
            </a:p>
          </p:txBody>
        </p:sp>
      </p:grpSp>
      <p:sp>
        <p:nvSpPr>
          <p:cNvPr id="313" name="Google Shape;313;p18"/>
          <p:cNvSpPr txBox="1"/>
          <p:nvPr/>
        </p:nvSpPr>
        <p:spPr>
          <a:xfrm>
            <a:off x="648182" y="682940"/>
            <a:ext cx="5778744"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7.3 Precipitation and Evapotranspiration</a:t>
            </a:r>
            <a:endParaRPr/>
          </a:p>
        </p:txBody>
      </p:sp>
      <p:sp>
        <p:nvSpPr>
          <p:cNvPr id="314" name="Google Shape;314;p18"/>
          <p:cNvSpPr txBox="1"/>
          <p:nvPr/>
        </p:nvSpPr>
        <p:spPr>
          <a:xfrm>
            <a:off x="6875054" y="5739582"/>
            <a:ext cx="4298638" cy="28499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Open Sans"/>
              <a:buNone/>
            </a:pPr>
            <a:r>
              <a:rPr b="0" i="0" lang="en-US" sz="800">
                <a:solidFill>
                  <a:schemeClr val="dk1"/>
                </a:solidFill>
                <a:latin typeface="Open Sans"/>
                <a:ea typeface="Open Sans"/>
                <a:cs typeface="Open Sans"/>
                <a:sym typeface="Open Sans"/>
              </a:rPr>
              <a:t>Table Source: </a:t>
            </a:r>
            <a:r>
              <a:rPr b="0" i="0" lang="en-US" sz="800" u="sng">
                <a:solidFill>
                  <a:schemeClr val="dk1"/>
                </a:solidFill>
                <a:latin typeface="Open Sans"/>
                <a:ea typeface="Open Sans"/>
                <a:cs typeface="Open Sans"/>
                <a:sym typeface="Open Sans"/>
                <a:hlinkClick r:id="rId5">
                  <a:extLst>
                    <a:ext uri="{A12FA001-AC4F-418D-AE19-62706E023703}">
                      <ahyp:hlinkClr val="tx"/>
                    </a:ext>
                  </a:extLst>
                </a:hlinkClick>
              </a:rPr>
              <a:t>Crop Yield Response</a:t>
            </a:r>
            <a:r>
              <a:rPr b="0" i="0" lang="en-US" sz="800">
                <a:solidFill>
                  <a:schemeClr val="dk1"/>
                </a:solidFill>
                <a:latin typeface="Open Sans"/>
                <a:ea typeface="Open Sans"/>
                <a:cs typeface="Open Sans"/>
                <a:sym typeface="Open Sans"/>
              </a:rPr>
              <a:t> factor table, Source: Food and Agriculture Organization of the United Nations. Reproduced with permission.</a:t>
            </a:r>
            <a:endParaRPr b="0" i="0" sz="800">
              <a:solidFill>
                <a:schemeClr val="dk1"/>
              </a:solidFill>
              <a:latin typeface="Open Sans"/>
              <a:ea typeface="Open Sans"/>
              <a:cs typeface="Open Sans"/>
              <a:sym typeface="Open Sans"/>
            </a:endParaRPr>
          </a:p>
        </p:txBody>
      </p:sp>
      <p:sp>
        <p:nvSpPr>
          <p:cNvPr id="315" name="Google Shape;315;p18"/>
          <p:cNvSpPr/>
          <p:nvPr/>
        </p:nvSpPr>
        <p:spPr>
          <a:xfrm>
            <a:off x="6456306" y="867956"/>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18.mp3" id="316" name="Google Shape;316;p18"/>
          <p:cNvPicPr preferRelativeResize="0"/>
          <p:nvPr/>
        </p:nvPicPr>
        <p:blipFill rotWithShape="1">
          <a:blip r:embed="rId6">
            <a:alphaModFix/>
          </a:blip>
          <a:srcRect b="0" l="0" r="0" t="0"/>
          <a:stretch/>
        </p:blipFill>
        <p:spPr>
          <a:xfrm>
            <a:off x="6527671" y="9393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23" name="Google Shape;323;p19"/>
          <p:cNvSpPr txBox="1"/>
          <p:nvPr/>
        </p:nvSpPr>
        <p:spPr>
          <a:xfrm>
            <a:off x="7439891" y="6028409"/>
            <a:ext cx="4298638" cy="28499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Open Sans"/>
              <a:buNone/>
            </a:pPr>
            <a:r>
              <a:t/>
            </a:r>
            <a:endParaRPr b="0" i="0" sz="800">
              <a:solidFill>
                <a:schemeClr val="dk1"/>
              </a:solidFill>
              <a:latin typeface="Open Sans"/>
              <a:ea typeface="Open Sans"/>
              <a:cs typeface="Open Sans"/>
              <a:sym typeface="Open Sans"/>
            </a:endParaRPr>
          </a:p>
        </p:txBody>
      </p:sp>
      <p:sp>
        <p:nvSpPr>
          <p:cNvPr id="324" name="Google Shape;324;p19"/>
          <p:cNvSpPr txBox="1"/>
          <p:nvPr>
            <p:ph idx="6" type="body"/>
          </p:nvPr>
        </p:nvSpPr>
        <p:spPr>
          <a:xfrm>
            <a:off x="671274" y="2026721"/>
            <a:ext cx="5086060"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Crop coefficients and crop cycles</a:t>
            </a:r>
            <a:endParaRPr/>
          </a:p>
        </p:txBody>
      </p:sp>
      <p:sp>
        <p:nvSpPr>
          <p:cNvPr id="325" name="Google Shape;325;p19"/>
          <p:cNvSpPr/>
          <p:nvPr/>
        </p:nvSpPr>
        <p:spPr>
          <a:xfrm>
            <a:off x="597380" y="2546499"/>
            <a:ext cx="3520499" cy="21698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Crop coefficients (Kc) are crop and season dependent.</a:t>
            </a:r>
            <a:endParaRPr/>
          </a:p>
          <a:p>
            <a:pPr indent="-285750" lvl="0" marL="285750" marR="0" rtl="0" algn="l">
              <a:spcBef>
                <a:spcPts val="1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Kc is directly proportional to the total evapotranspiration.</a:t>
            </a:r>
            <a:endParaRPr/>
          </a:p>
        </p:txBody>
      </p:sp>
      <p:sp>
        <p:nvSpPr>
          <p:cNvPr id="326" name="Google Shape;326;p19"/>
          <p:cNvSpPr txBox="1"/>
          <p:nvPr/>
        </p:nvSpPr>
        <p:spPr>
          <a:xfrm>
            <a:off x="648182" y="682940"/>
            <a:ext cx="5830995"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7.3 Precipitation and Evapotranspiration</a:t>
            </a:r>
            <a:endParaRPr/>
          </a:p>
        </p:txBody>
      </p:sp>
      <p:pic>
        <p:nvPicPr>
          <p:cNvPr descr="http://www.fao.org/3/X0490E/x0490e0h.jpg" id="327" name="Google Shape;327;p19"/>
          <p:cNvPicPr preferRelativeResize="0"/>
          <p:nvPr/>
        </p:nvPicPr>
        <p:blipFill rotWithShape="1">
          <a:blip r:embed="rId3">
            <a:alphaModFix/>
          </a:blip>
          <a:srcRect b="0" l="0" r="0" t="0"/>
          <a:stretch/>
        </p:blipFill>
        <p:spPr>
          <a:xfrm>
            <a:off x="5245557" y="2173197"/>
            <a:ext cx="6298743" cy="3825318"/>
          </a:xfrm>
          <a:prstGeom prst="rect">
            <a:avLst/>
          </a:prstGeom>
          <a:noFill/>
          <a:ln>
            <a:noFill/>
          </a:ln>
        </p:spPr>
      </p:pic>
      <p:sp>
        <p:nvSpPr>
          <p:cNvPr id="328" name="Google Shape;328;p19"/>
          <p:cNvSpPr txBox="1"/>
          <p:nvPr/>
        </p:nvSpPr>
        <p:spPr>
          <a:xfrm>
            <a:off x="5942200" y="6058303"/>
            <a:ext cx="5602099" cy="28499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Open Sans"/>
              <a:buNone/>
            </a:pPr>
            <a:r>
              <a:rPr b="0" i="0" lang="en-US" sz="800">
                <a:solidFill>
                  <a:schemeClr val="dk1"/>
                </a:solidFill>
                <a:latin typeface="Open Sans"/>
                <a:ea typeface="Open Sans"/>
                <a:cs typeface="Open Sans"/>
                <a:sym typeface="Open Sans"/>
              </a:rPr>
              <a:t>Photo Source: </a:t>
            </a:r>
            <a:r>
              <a:rPr b="0" i="0" lang="en-US" sz="800" u="sng">
                <a:solidFill>
                  <a:schemeClr val="dk1"/>
                </a:solidFill>
                <a:latin typeface="Open Sans"/>
                <a:ea typeface="Open Sans"/>
                <a:cs typeface="Open Sans"/>
                <a:sym typeface="Open Sans"/>
                <a:hlinkClick r:id="rId4">
                  <a:extLst>
                    <a:ext uri="{A12FA001-AC4F-418D-AE19-62706E023703}">
                      <ahyp:hlinkClr val="tx"/>
                    </a:ext>
                  </a:extLst>
                </a:hlinkClick>
              </a:rPr>
              <a:t>Crop Coefficients (Kc), </a:t>
            </a:r>
            <a:r>
              <a:rPr b="0" i="0" lang="en-US" sz="800">
                <a:solidFill>
                  <a:schemeClr val="dk1"/>
                </a:solidFill>
                <a:latin typeface="Open Sans"/>
                <a:ea typeface="Open Sans"/>
                <a:cs typeface="Open Sans"/>
                <a:sym typeface="Open Sans"/>
              </a:rPr>
              <a:t>Source: Food and Agriculture Organization of the United Nations. Reproduced with permission.</a:t>
            </a:r>
            <a:endParaRPr b="0" i="0" sz="800">
              <a:solidFill>
                <a:schemeClr val="dk1"/>
              </a:solidFill>
              <a:latin typeface="Open Sans"/>
              <a:ea typeface="Open Sans"/>
              <a:cs typeface="Open Sans"/>
              <a:sym typeface="Open Sans"/>
            </a:endParaRPr>
          </a:p>
        </p:txBody>
      </p:sp>
      <p:sp>
        <p:nvSpPr>
          <p:cNvPr id="329" name="Google Shape;329;p19"/>
          <p:cNvSpPr/>
          <p:nvPr/>
        </p:nvSpPr>
        <p:spPr>
          <a:xfrm>
            <a:off x="6456306" y="867956"/>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19.mp3" id="330" name="Google Shape;330;p19"/>
          <p:cNvPicPr preferRelativeResize="0"/>
          <p:nvPr/>
        </p:nvPicPr>
        <p:blipFill rotWithShape="1">
          <a:blip r:embed="rId5">
            <a:alphaModFix/>
          </a:blip>
          <a:srcRect b="0" l="0" r="0" t="0"/>
          <a:stretch/>
        </p:blipFill>
        <p:spPr>
          <a:xfrm>
            <a:off x="6527671" y="94558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663880" y="714709"/>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Learning outcomes</a:t>
            </a:r>
            <a:endParaRPr/>
          </a:p>
        </p:txBody>
      </p:sp>
      <p:sp>
        <p:nvSpPr>
          <p:cNvPr id="94" name="Google Shape;94;p2"/>
          <p:cNvSpPr txBox="1"/>
          <p:nvPr>
            <p:ph idx="1" type="body"/>
          </p:nvPr>
        </p:nvSpPr>
        <p:spPr>
          <a:xfrm>
            <a:off x="663880" y="2616617"/>
            <a:ext cx="10514556" cy="342193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a:t>ILO1: Gain familiarity with components of the water cycle and the state of water availability on earth</a:t>
            </a:r>
            <a:endParaRPr/>
          </a:p>
          <a:p>
            <a:pPr indent="-228600" lvl="0" marL="228600" rtl="0" algn="l">
              <a:lnSpc>
                <a:spcPct val="100000"/>
              </a:lnSpc>
              <a:spcBef>
                <a:spcPts val="1200"/>
              </a:spcBef>
              <a:spcAft>
                <a:spcPts val="0"/>
              </a:spcAft>
              <a:buClr>
                <a:schemeClr val="dk1"/>
              </a:buClr>
              <a:buSzPts val="2000"/>
              <a:buChar char="•"/>
            </a:pPr>
            <a:r>
              <a:rPr lang="en-US"/>
              <a:t>ILO2: Understand the need for sustainable utilization and management of water resources</a:t>
            </a:r>
            <a:endParaRPr/>
          </a:p>
          <a:p>
            <a:pPr indent="-228600" lvl="0" marL="228600" rtl="0" algn="l">
              <a:lnSpc>
                <a:spcPct val="100000"/>
              </a:lnSpc>
              <a:spcBef>
                <a:spcPts val="1200"/>
              </a:spcBef>
              <a:spcAft>
                <a:spcPts val="0"/>
              </a:spcAft>
              <a:buClr>
                <a:schemeClr val="dk1"/>
              </a:buClr>
              <a:buSzPts val="2000"/>
              <a:buChar char="•"/>
            </a:pPr>
            <a:r>
              <a:rPr lang="en-US"/>
              <a:t>ILO3: Understand the basics of global water balance</a:t>
            </a:r>
            <a:endParaRPr/>
          </a:p>
          <a:p>
            <a:pPr indent="-228600" lvl="0" marL="228600" rtl="0" algn="l">
              <a:lnSpc>
                <a:spcPct val="100000"/>
              </a:lnSpc>
              <a:spcBef>
                <a:spcPts val="1200"/>
              </a:spcBef>
              <a:spcAft>
                <a:spcPts val="0"/>
              </a:spcAft>
              <a:buClr>
                <a:schemeClr val="dk1"/>
              </a:buClr>
              <a:buSzPts val="2000"/>
              <a:buChar char="•"/>
            </a:pPr>
            <a:r>
              <a:rPr lang="en-US"/>
              <a:t>ILO4: Gain familiarity with the role of Precipitation and Evapotranspiration in maintaining the water balance</a:t>
            </a:r>
            <a:endParaRPr/>
          </a:p>
        </p:txBody>
      </p:sp>
      <p:sp>
        <p:nvSpPr>
          <p:cNvPr id="95" name="Google Shape;95;p2"/>
          <p:cNvSpPr txBox="1"/>
          <p:nvPr>
            <p:ph idx="12" type="sldNum"/>
          </p:nvPr>
        </p:nvSpPr>
        <p:spPr>
          <a:xfrm>
            <a:off x="11743853" y="645757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6" name="Google Shape;96;p2"/>
          <p:cNvSpPr txBox="1"/>
          <p:nvPr>
            <p:ph idx="2" type="body"/>
          </p:nvPr>
        </p:nvSpPr>
        <p:spPr>
          <a:xfrm>
            <a:off x="663575" y="2042003"/>
            <a:ext cx="4535680" cy="44694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lang="en-US">
                <a:latin typeface="Open Sans SemiBold"/>
                <a:ea typeface="Open Sans SemiBold"/>
                <a:cs typeface="Open Sans SemiBold"/>
                <a:sym typeface="Open Sans SemiBold"/>
              </a:rPr>
              <a:t>By the end of this lecture, you will:</a:t>
            </a:r>
            <a:endParaRPr/>
          </a:p>
        </p:txBody>
      </p:sp>
      <p:sp>
        <p:nvSpPr>
          <p:cNvPr id="97" name="Google Shape;97;p2"/>
          <p:cNvSpPr/>
          <p:nvPr/>
        </p:nvSpPr>
        <p:spPr>
          <a:xfrm>
            <a:off x="6096000" y="137749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2.mp3" id="98" name="Google Shape;98;p2"/>
          <p:cNvPicPr preferRelativeResize="0"/>
          <p:nvPr/>
        </p:nvPicPr>
        <p:blipFill rotWithShape="1">
          <a:blip r:embed="rId3">
            <a:alphaModFix/>
          </a:blip>
          <a:srcRect b="0" l="0" r="0" t="0"/>
          <a:stretch/>
        </p:blipFill>
        <p:spPr>
          <a:xfrm>
            <a:off x="6167365" y="14526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0"/>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7.3 References</a:t>
            </a:r>
            <a:endParaRPr/>
          </a:p>
        </p:txBody>
      </p:sp>
      <p:sp>
        <p:nvSpPr>
          <p:cNvPr id="336" name="Google Shape;336;p20"/>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37" name="Google Shape;337;p20"/>
          <p:cNvSpPr txBox="1"/>
          <p:nvPr>
            <p:ph idx="1" type="body"/>
          </p:nvPr>
        </p:nvSpPr>
        <p:spPr>
          <a:xfrm>
            <a:off x="661156" y="2103470"/>
            <a:ext cx="5893583"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US"/>
              <a:t>Steduto, P.; Hsiao, T.C.; Fereres, E.; Raes, D. </a:t>
            </a:r>
            <a:r>
              <a:rPr i="1" lang="en-US" u="sng">
                <a:solidFill>
                  <a:schemeClr val="hlink"/>
                </a:solidFill>
                <a:hlinkClick r:id="rId3"/>
              </a:rPr>
              <a:t>Crop Yield Response to Water</a:t>
            </a:r>
            <a:r>
              <a:rPr lang="en-US"/>
              <a:t>; FAO: Rome, Italy, 2012.</a:t>
            </a:r>
            <a:endParaRPr/>
          </a:p>
          <a:p>
            <a:pPr indent="-342900" lvl="0" marL="342900" rtl="0" algn="l">
              <a:lnSpc>
                <a:spcPct val="100000"/>
              </a:lnSpc>
              <a:spcBef>
                <a:spcPts val="1000"/>
              </a:spcBef>
              <a:spcAft>
                <a:spcPts val="0"/>
              </a:spcAft>
              <a:buClr>
                <a:schemeClr val="dk1"/>
              </a:buClr>
              <a:buSzPts val="1600"/>
              <a:buFont typeface="Calibri"/>
              <a:buAutoNum type="arabicPeriod"/>
            </a:pPr>
            <a:r>
              <a:rPr lang="en-US"/>
              <a:t>Allen R.G.; Pereira, L.S.; Raes, D.; Smith, M; FAO </a:t>
            </a:r>
            <a:r>
              <a:rPr lang="en-US" u="sng">
                <a:solidFill>
                  <a:schemeClr val="hlink"/>
                </a:solidFill>
                <a:hlinkClick r:id="rId4"/>
              </a:rPr>
              <a:t>Irrigation and Drainage Paper</a:t>
            </a:r>
            <a:r>
              <a:rPr lang="en-US"/>
              <a:t> No. 56 Crop Evapotranspiration 1977.</a:t>
            </a:r>
            <a:endParaRPr/>
          </a:p>
          <a:p>
            <a:pPr indent="-241300" lvl="0" marL="342900" rtl="0" algn="l">
              <a:lnSpc>
                <a:spcPct val="100000"/>
              </a:lnSpc>
              <a:spcBef>
                <a:spcPts val="1000"/>
              </a:spcBef>
              <a:spcAft>
                <a:spcPts val="0"/>
              </a:spcAft>
              <a:buClr>
                <a:schemeClr val="dk1"/>
              </a:buClr>
              <a:buSzPts val="1600"/>
              <a:buFont typeface="Calibri"/>
              <a:buNone/>
            </a:pPr>
            <a:r>
              <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1"/>
          <p:cNvSpPr txBox="1"/>
          <p:nvPr>
            <p:ph type="title"/>
          </p:nvPr>
        </p:nvSpPr>
        <p:spPr>
          <a:xfrm>
            <a:off x="640485" y="729122"/>
            <a:ext cx="6388388"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7.4 Runoff and Groundwater recharge</a:t>
            </a:r>
            <a:endParaRPr/>
          </a:p>
        </p:txBody>
      </p:sp>
      <p:sp>
        <p:nvSpPr>
          <p:cNvPr id="344" name="Google Shape;344;p21"/>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45" name="Google Shape;345;p21"/>
          <p:cNvSpPr txBox="1"/>
          <p:nvPr/>
        </p:nvSpPr>
        <p:spPr>
          <a:xfrm>
            <a:off x="7547649" y="5195376"/>
            <a:ext cx="3883003" cy="43893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Photo Source:  </a:t>
            </a:r>
            <a:r>
              <a:rPr b="0" i="0" lang="en-US" sz="1000" u="sng">
                <a:solidFill>
                  <a:schemeClr val="dk1"/>
                </a:solidFill>
                <a:latin typeface="Open Sans"/>
                <a:ea typeface="Open Sans"/>
                <a:cs typeface="Open Sans"/>
                <a:sym typeface="Open Sans"/>
                <a:hlinkClick r:id="rId3">
                  <a:extLst>
                    <a:ext uri="{A12FA001-AC4F-418D-AE19-62706E023703}">
                      <ahyp:hlinkClr val="tx"/>
                    </a:ext>
                  </a:extLst>
                </a:hlinkClick>
              </a:rPr>
              <a:t>"Loch Skeen Runoff"</a:t>
            </a:r>
            <a:r>
              <a:rPr b="0" i="0" lang="en-US" sz="1000">
                <a:solidFill>
                  <a:schemeClr val="dk1"/>
                </a:solidFill>
                <a:latin typeface="Open Sans"/>
                <a:ea typeface="Open Sans"/>
                <a:cs typeface="Open Sans"/>
                <a:sym typeface="Open Sans"/>
              </a:rPr>
              <a:t> by </a:t>
            </a:r>
            <a:r>
              <a:rPr b="0" i="0" lang="en-US" sz="1000" u="sng">
                <a:solidFill>
                  <a:schemeClr val="dk1"/>
                </a:solidFill>
                <a:latin typeface="Open Sans"/>
                <a:ea typeface="Open Sans"/>
                <a:cs typeface="Open Sans"/>
                <a:sym typeface="Open Sans"/>
                <a:hlinkClick r:id="rId4">
                  <a:extLst>
                    <a:ext uri="{A12FA001-AC4F-418D-AE19-62706E023703}">
                      <ahyp:hlinkClr val="tx"/>
                    </a:ext>
                  </a:extLst>
                </a:hlinkClick>
              </a:rPr>
              <a:t>daedmike</a:t>
            </a:r>
            <a:r>
              <a:rPr b="0" i="0" lang="en-US" sz="1000">
                <a:solidFill>
                  <a:schemeClr val="dk1"/>
                </a:solidFill>
                <a:latin typeface="Open Sans"/>
                <a:ea typeface="Open Sans"/>
                <a:cs typeface="Open Sans"/>
                <a:sym typeface="Open Sans"/>
              </a:rPr>
              <a:t> is licensed under </a:t>
            </a:r>
            <a:r>
              <a:rPr b="0" i="0" lang="en-US" sz="1000" u="sng">
                <a:solidFill>
                  <a:schemeClr val="dk1"/>
                </a:solidFill>
                <a:latin typeface="Open Sans"/>
                <a:ea typeface="Open Sans"/>
                <a:cs typeface="Open Sans"/>
                <a:sym typeface="Open Sans"/>
                <a:hlinkClick r:id="rId5">
                  <a:extLst>
                    <a:ext uri="{A12FA001-AC4F-418D-AE19-62706E023703}">
                      <ahyp:hlinkClr val="tx"/>
                    </a:ext>
                  </a:extLst>
                </a:hlinkClick>
              </a:rPr>
              <a:t>CC BY-NC-SA 2.0</a:t>
            </a:r>
            <a:endParaRPr b="0" i="0" sz="1000">
              <a:solidFill>
                <a:schemeClr val="dk1"/>
              </a:solidFill>
              <a:latin typeface="Open Sans"/>
              <a:ea typeface="Open Sans"/>
              <a:cs typeface="Open Sans"/>
              <a:sym typeface="Open Sans"/>
            </a:endParaRPr>
          </a:p>
        </p:txBody>
      </p:sp>
      <p:sp>
        <p:nvSpPr>
          <p:cNvPr id="346" name="Google Shape;346;p21"/>
          <p:cNvSpPr txBox="1"/>
          <p:nvPr>
            <p:ph idx="6" type="body"/>
          </p:nvPr>
        </p:nvSpPr>
        <p:spPr>
          <a:xfrm>
            <a:off x="686667" y="2026720"/>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Runoff?</a:t>
            </a:r>
            <a:endParaRPr/>
          </a:p>
        </p:txBody>
      </p:sp>
      <p:sp>
        <p:nvSpPr>
          <p:cNvPr id="347" name="Google Shape;347;p21"/>
          <p:cNvSpPr/>
          <p:nvPr/>
        </p:nvSpPr>
        <p:spPr>
          <a:xfrm>
            <a:off x="663577" y="2549022"/>
            <a:ext cx="6388388" cy="390876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Runoff</a:t>
            </a:r>
            <a:r>
              <a:rPr lang="en-US" sz="2000">
                <a:solidFill>
                  <a:schemeClr val="dk1"/>
                </a:solidFill>
                <a:latin typeface="Open Sans"/>
                <a:ea typeface="Open Sans"/>
                <a:cs typeface="Open Sans"/>
                <a:sym typeface="Open Sans"/>
              </a:rPr>
              <a:t> is that portion of the precipitation that makes its way toward stream channels, lakes, or oceans as surface flow. </a:t>
            </a:r>
            <a:endParaRPr/>
          </a:p>
          <a:p>
            <a:pPr indent="-285750" lvl="0" marL="285750" marR="0" rtl="0" algn="l">
              <a:spcBef>
                <a:spcPts val="1800"/>
              </a:spcBef>
              <a:spcAft>
                <a:spcPts val="0"/>
              </a:spcAft>
              <a:buClr>
                <a:srgbClr val="333333"/>
              </a:buClr>
              <a:buSzPts val="2000"/>
              <a:buFont typeface="Arial"/>
              <a:buChar char="•"/>
            </a:pPr>
            <a:r>
              <a:rPr b="1" lang="en-US" sz="2000">
                <a:solidFill>
                  <a:srgbClr val="333333"/>
                </a:solidFill>
                <a:latin typeface="Open Sans"/>
                <a:ea typeface="Open Sans"/>
                <a:cs typeface="Open Sans"/>
                <a:sym typeface="Open Sans"/>
              </a:rPr>
              <a:t>Meteorological factors affecting runoff</a:t>
            </a:r>
            <a:endParaRPr sz="2000">
              <a:solidFill>
                <a:srgbClr val="333333"/>
              </a:solidFill>
              <a:latin typeface="Open Sans"/>
              <a:ea typeface="Open Sans"/>
              <a:cs typeface="Open Sans"/>
              <a:sym typeface="Open Sans"/>
            </a:endParaRPr>
          </a:p>
          <a:p>
            <a:pPr indent="-127000" lvl="1" marL="457200" marR="0" rtl="0" algn="l">
              <a:spcBef>
                <a:spcPts val="0"/>
              </a:spcBef>
              <a:spcAft>
                <a:spcPts val="0"/>
              </a:spcAft>
              <a:buClr>
                <a:srgbClr val="333333"/>
              </a:buClr>
              <a:buSzPts val="2000"/>
              <a:buFont typeface="Arial"/>
              <a:buChar char="•"/>
            </a:pPr>
            <a:r>
              <a:rPr b="0" i="0" lang="en-US" sz="2000" u="none" cap="none" strike="noStrike">
                <a:solidFill>
                  <a:srgbClr val="333333"/>
                </a:solidFill>
                <a:latin typeface="Open Sans"/>
                <a:ea typeface="Open Sans"/>
                <a:cs typeface="Open Sans"/>
                <a:sym typeface="Open Sans"/>
              </a:rPr>
              <a:t>Type of precipitation (rain, snow, sleet, etc.)</a:t>
            </a:r>
            <a:endParaRPr/>
          </a:p>
          <a:p>
            <a:pPr indent="-127000" lvl="1" marL="457200" marR="0" rtl="0" algn="l">
              <a:spcBef>
                <a:spcPts val="0"/>
              </a:spcBef>
              <a:spcAft>
                <a:spcPts val="0"/>
              </a:spcAft>
              <a:buClr>
                <a:srgbClr val="333333"/>
              </a:buClr>
              <a:buSzPts val="2000"/>
              <a:buFont typeface="Arial"/>
              <a:buChar char="•"/>
            </a:pPr>
            <a:r>
              <a:rPr b="0" i="0" lang="en-US" sz="2000" u="none" cap="none" strike="noStrike">
                <a:solidFill>
                  <a:srgbClr val="333333"/>
                </a:solidFill>
                <a:latin typeface="Open Sans"/>
                <a:ea typeface="Open Sans"/>
                <a:cs typeface="Open Sans"/>
                <a:sym typeface="Open Sans"/>
              </a:rPr>
              <a:t>Rainfall intensity</a:t>
            </a:r>
            <a:endParaRPr/>
          </a:p>
          <a:p>
            <a:pPr indent="-127000" lvl="1" marL="457200" marR="0" rtl="0" algn="l">
              <a:spcBef>
                <a:spcPts val="0"/>
              </a:spcBef>
              <a:spcAft>
                <a:spcPts val="0"/>
              </a:spcAft>
              <a:buClr>
                <a:srgbClr val="333333"/>
              </a:buClr>
              <a:buSzPts val="2000"/>
              <a:buFont typeface="Arial"/>
              <a:buChar char="•"/>
            </a:pPr>
            <a:r>
              <a:rPr b="0" i="0" lang="en-US" sz="2000" u="none" cap="none" strike="noStrike">
                <a:solidFill>
                  <a:srgbClr val="333333"/>
                </a:solidFill>
                <a:latin typeface="Open Sans"/>
                <a:ea typeface="Open Sans"/>
                <a:cs typeface="Open Sans"/>
                <a:sym typeface="Open Sans"/>
              </a:rPr>
              <a:t>Rainfall amount</a:t>
            </a:r>
            <a:endParaRPr/>
          </a:p>
          <a:p>
            <a:pPr indent="-127000" lvl="1" marL="457200" marR="0" rtl="0" algn="l">
              <a:spcBef>
                <a:spcPts val="0"/>
              </a:spcBef>
              <a:spcAft>
                <a:spcPts val="0"/>
              </a:spcAft>
              <a:buClr>
                <a:srgbClr val="333333"/>
              </a:buClr>
              <a:buSzPts val="2000"/>
              <a:buFont typeface="Arial"/>
              <a:buChar char="•"/>
            </a:pPr>
            <a:r>
              <a:rPr b="0" i="0" lang="en-US" sz="2000" u="none" cap="none" strike="noStrike">
                <a:solidFill>
                  <a:srgbClr val="333333"/>
                </a:solidFill>
                <a:latin typeface="Open Sans"/>
                <a:ea typeface="Open Sans"/>
                <a:cs typeface="Open Sans"/>
                <a:sym typeface="Open Sans"/>
              </a:rPr>
              <a:t>Rainfall duration</a:t>
            </a:r>
            <a:endParaRPr/>
          </a:p>
          <a:p>
            <a:pPr indent="-127000" lvl="1" marL="457200" marR="0" rtl="0" algn="l">
              <a:spcBef>
                <a:spcPts val="0"/>
              </a:spcBef>
              <a:spcAft>
                <a:spcPts val="0"/>
              </a:spcAft>
              <a:buClr>
                <a:srgbClr val="333333"/>
              </a:buClr>
              <a:buSzPts val="2000"/>
              <a:buFont typeface="Arial"/>
              <a:buChar char="•"/>
            </a:pPr>
            <a:r>
              <a:rPr b="0" i="0" lang="en-US" sz="2000" u="none" cap="none" strike="noStrike">
                <a:solidFill>
                  <a:srgbClr val="333333"/>
                </a:solidFill>
                <a:latin typeface="Open Sans"/>
                <a:ea typeface="Open Sans"/>
                <a:cs typeface="Open Sans"/>
                <a:sym typeface="Open Sans"/>
              </a:rPr>
              <a:t>Distribution of rainfall over the watersheds</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1800"/>
              </a:spcBef>
              <a:spcAft>
                <a:spcPts val="0"/>
              </a:spcAft>
              <a:buNone/>
            </a:pPr>
            <a:r>
              <a:t/>
            </a:r>
            <a:endParaRPr sz="2000">
              <a:solidFill>
                <a:schemeClr val="dk1"/>
              </a:solidFill>
              <a:latin typeface="Open Sans"/>
              <a:ea typeface="Open Sans"/>
              <a:cs typeface="Open Sans"/>
              <a:sym typeface="Open Sans"/>
            </a:endParaRPr>
          </a:p>
        </p:txBody>
      </p:sp>
      <p:pic>
        <p:nvPicPr>
          <p:cNvPr id="348" name="Google Shape;348;p21"/>
          <p:cNvPicPr preferRelativeResize="0"/>
          <p:nvPr/>
        </p:nvPicPr>
        <p:blipFill rotWithShape="1">
          <a:blip r:embed="rId6">
            <a:alphaModFix/>
          </a:blip>
          <a:srcRect b="0" l="0" r="0" t="0"/>
          <a:stretch/>
        </p:blipFill>
        <p:spPr>
          <a:xfrm>
            <a:off x="7643031" y="2644402"/>
            <a:ext cx="3830782" cy="2536397"/>
          </a:xfrm>
          <a:prstGeom prst="rect">
            <a:avLst/>
          </a:prstGeom>
          <a:noFill/>
          <a:ln>
            <a:noFill/>
          </a:ln>
        </p:spPr>
      </p:pic>
      <p:sp>
        <p:nvSpPr>
          <p:cNvPr id="349" name="Google Shape;349;p21"/>
          <p:cNvSpPr/>
          <p:nvPr/>
        </p:nvSpPr>
        <p:spPr>
          <a:xfrm>
            <a:off x="6959818" y="998477"/>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21.mp3" id="350" name="Google Shape;350;p21"/>
          <p:cNvPicPr preferRelativeResize="0"/>
          <p:nvPr/>
        </p:nvPicPr>
        <p:blipFill rotWithShape="1">
          <a:blip r:embed="rId7">
            <a:alphaModFix/>
          </a:blip>
          <a:srcRect b="0" l="0" r="0" t="0"/>
          <a:stretch/>
        </p:blipFill>
        <p:spPr>
          <a:xfrm>
            <a:off x="7028873" y="10684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57" name="Google Shape;357;p22"/>
          <p:cNvSpPr txBox="1"/>
          <p:nvPr/>
        </p:nvSpPr>
        <p:spPr>
          <a:xfrm>
            <a:off x="4644087" y="5656553"/>
            <a:ext cx="6755403" cy="44662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Photo Source:  U.S. Environmental Protection Agency, </a:t>
            </a:r>
            <a:r>
              <a:rPr b="0" i="0" lang="en-US" sz="1000" u="sng">
                <a:solidFill>
                  <a:schemeClr val="dk1"/>
                </a:solidFill>
                <a:latin typeface="Open Sans"/>
                <a:ea typeface="Open Sans"/>
                <a:cs typeface="Open Sans"/>
                <a:sym typeface="Open Sans"/>
                <a:hlinkClick r:id="rId3">
                  <a:extLst>
                    <a:ext uri="{A12FA001-AC4F-418D-AE19-62706E023703}">
                      <ahyp:hlinkClr val="tx"/>
                    </a:ext>
                  </a:extLst>
                </a:hlinkClick>
              </a:rPr>
              <a:t>natural and impervious cover diagrams</a:t>
            </a:r>
            <a:r>
              <a:rPr b="0" i="0" lang="en-US" sz="1000">
                <a:solidFill>
                  <a:schemeClr val="dk1"/>
                </a:solidFill>
                <a:latin typeface="Open Sans"/>
                <a:ea typeface="Open Sans"/>
                <a:cs typeface="Open Sans"/>
                <a:sym typeface="Open Sans"/>
              </a:rPr>
              <a:t>, Public domain, via Wikimedia Commons</a:t>
            </a:r>
            <a:endParaRPr/>
          </a:p>
        </p:txBody>
      </p:sp>
      <p:sp>
        <p:nvSpPr>
          <p:cNvPr id="358" name="Google Shape;358;p22"/>
          <p:cNvSpPr txBox="1"/>
          <p:nvPr>
            <p:ph idx="6" type="body"/>
          </p:nvPr>
        </p:nvSpPr>
        <p:spPr>
          <a:xfrm>
            <a:off x="686667" y="2026721"/>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Runoff?</a:t>
            </a:r>
            <a:endParaRPr/>
          </a:p>
        </p:txBody>
      </p:sp>
      <p:sp>
        <p:nvSpPr>
          <p:cNvPr id="359" name="Google Shape;359;p22"/>
          <p:cNvSpPr/>
          <p:nvPr/>
        </p:nvSpPr>
        <p:spPr>
          <a:xfrm>
            <a:off x="663577" y="2550470"/>
            <a:ext cx="3693678" cy="36779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Physical characteristics affecting runoff</a:t>
            </a:r>
            <a:endParaRPr sz="20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Land cover</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Vegetation</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Soil type</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Drainage area</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Elevation</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Slope</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Topography</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1800"/>
              </a:spcBef>
              <a:spcAft>
                <a:spcPts val="0"/>
              </a:spcAft>
              <a:buNone/>
            </a:pPr>
            <a:r>
              <a:t/>
            </a:r>
            <a:endParaRPr sz="2000">
              <a:solidFill>
                <a:schemeClr val="dk1"/>
              </a:solidFill>
              <a:latin typeface="Open Sans"/>
              <a:ea typeface="Open Sans"/>
              <a:cs typeface="Open Sans"/>
              <a:sym typeface="Open Sans"/>
            </a:endParaRPr>
          </a:p>
        </p:txBody>
      </p:sp>
      <p:pic>
        <p:nvPicPr>
          <p:cNvPr id="360" name="Google Shape;360;p22"/>
          <p:cNvPicPr preferRelativeResize="0"/>
          <p:nvPr/>
        </p:nvPicPr>
        <p:blipFill rotWithShape="1">
          <a:blip r:embed="rId4">
            <a:alphaModFix/>
          </a:blip>
          <a:srcRect b="0" l="0" r="0" t="10754"/>
          <a:stretch/>
        </p:blipFill>
        <p:spPr>
          <a:xfrm>
            <a:off x="4678133" y="2778520"/>
            <a:ext cx="6759841" cy="2905583"/>
          </a:xfrm>
          <a:prstGeom prst="rect">
            <a:avLst/>
          </a:prstGeom>
          <a:noFill/>
          <a:ln>
            <a:noFill/>
          </a:ln>
        </p:spPr>
      </p:pic>
      <p:sp>
        <p:nvSpPr>
          <p:cNvPr id="361" name="Google Shape;361;p22"/>
          <p:cNvSpPr/>
          <p:nvPr/>
        </p:nvSpPr>
        <p:spPr>
          <a:xfrm>
            <a:off x="640485" y="729122"/>
            <a:ext cx="6374269"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7.4 Runoff and Groundwater recharge</a:t>
            </a:r>
            <a:endParaRPr/>
          </a:p>
        </p:txBody>
      </p:sp>
      <p:sp>
        <p:nvSpPr>
          <p:cNvPr id="362" name="Google Shape;362;p22"/>
          <p:cNvSpPr/>
          <p:nvPr/>
        </p:nvSpPr>
        <p:spPr>
          <a:xfrm>
            <a:off x="6890762" y="86928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22.mp3" id="363" name="Google Shape;363;p22"/>
          <p:cNvPicPr preferRelativeResize="0"/>
          <p:nvPr/>
        </p:nvPicPr>
        <p:blipFill rotWithShape="1">
          <a:blip r:embed="rId5">
            <a:alphaModFix/>
          </a:blip>
          <a:srcRect b="0" l="0" r="0" t="0"/>
          <a:stretch/>
        </p:blipFill>
        <p:spPr>
          <a:xfrm>
            <a:off x="6962127" y="9406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70" name="Google Shape;370;p23"/>
          <p:cNvSpPr txBox="1"/>
          <p:nvPr/>
        </p:nvSpPr>
        <p:spPr>
          <a:xfrm>
            <a:off x="7212060" y="5742112"/>
            <a:ext cx="3496734" cy="43123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Photo Source:  Shigeru23,</a:t>
            </a:r>
            <a:r>
              <a:rPr b="0" i="0" lang="en-US" sz="1000" u="sng">
                <a:solidFill>
                  <a:schemeClr val="dk1"/>
                </a:solidFill>
                <a:latin typeface="Open Sans"/>
                <a:ea typeface="Open Sans"/>
                <a:cs typeface="Open Sans"/>
                <a:sym typeface="Open Sans"/>
                <a:hlinkClick r:id="rId3">
                  <a:extLst>
                    <a:ext uri="{A12FA001-AC4F-418D-AE19-62706E023703}">
                      <ahyp:hlinkClr val="tx"/>
                    </a:ext>
                  </a:extLst>
                </a:hlinkClick>
              </a:rPr>
              <a:t> Groundwater</a:t>
            </a:r>
            <a:r>
              <a:rPr b="0" i="0" lang="en-US" sz="1000">
                <a:solidFill>
                  <a:schemeClr val="dk1"/>
                </a:solidFill>
                <a:latin typeface="Open Sans"/>
                <a:ea typeface="Open Sans"/>
                <a:cs typeface="Open Sans"/>
                <a:sym typeface="Open Sans"/>
              </a:rPr>
              <a:t> licensed under CC BY-SA 3.0  via Wikimedia Commons</a:t>
            </a:r>
            <a:endParaRPr/>
          </a:p>
        </p:txBody>
      </p:sp>
      <p:sp>
        <p:nvSpPr>
          <p:cNvPr id="371" name="Google Shape;371;p23"/>
          <p:cNvSpPr txBox="1"/>
          <p:nvPr>
            <p:ph idx="6" type="body"/>
          </p:nvPr>
        </p:nvSpPr>
        <p:spPr>
          <a:xfrm>
            <a:off x="678970" y="2026720"/>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groundwater?</a:t>
            </a:r>
            <a:endParaRPr/>
          </a:p>
        </p:txBody>
      </p:sp>
      <p:sp>
        <p:nvSpPr>
          <p:cNvPr id="372" name="Google Shape;372;p23"/>
          <p:cNvSpPr/>
          <p:nvPr/>
        </p:nvSpPr>
        <p:spPr>
          <a:xfrm>
            <a:off x="711298" y="2570382"/>
            <a:ext cx="5342208" cy="23391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Groundwater</a:t>
            </a:r>
            <a:r>
              <a:rPr lang="en-US" sz="1800">
                <a:solidFill>
                  <a:schemeClr val="dk1"/>
                </a:solidFill>
                <a:latin typeface="Open Sans"/>
                <a:ea typeface="Open Sans"/>
                <a:cs typeface="Open Sans"/>
                <a:sym typeface="Open Sans"/>
              </a:rPr>
              <a:t> is the water present beneath the earth’s surface in soil pore spaces and in the fractures of rock formations</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30% of global freshwater is in the form of groundwater. 40% of all the irrigation in the world is from groundwater</a:t>
            </a:r>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p:txBody>
      </p:sp>
      <p:sp>
        <p:nvSpPr>
          <p:cNvPr id="373" name="Google Shape;373;p23"/>
          <p:cNvSpPr txBox="1"/>
          <p:nvPr>
            <p:ph idx="6" type="body"/>
          </p:nvPr>
        </p:nvSpPr>
        <p:spPr>
          <a:xfrm>
            <a:off x="7690950" y="2138753"/>
            <a:ext cx="3137726"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Open Sans SemiBold"/>
              <a:buNone/>
            </a:pPr>
            <a:r>
              <a:rPr lang="en-US" sz="1800">
                <a:solidFill>
                  <a:schemeClr val="dk1"/>
                </a:solidFill>
              </a:rPr>
              <a:t>Groundwater recharge</a:t>
            </a:r>
            <a:endParaRPr/>
          </a:p>
        </p:txBody>
      </p:sp>
      <p:pic>
        <p:nvPicPr>
          <p:cNvPr descr="https://upload.wikimedia.org/wikipedia/commons/thumb/3/38/Groundwater_%28aquifer%2C_aquitard%2C_3_type_wells%29.PNG/512px-Groundwater_%28aquifer%2C_aquitard%2C_3_type_wells%29.PNG" id="374" name="Google Shape;374;p23"/>
          <p:cNvPicPr preferRelativeResize="0"/>
          <p:nvPr/>
        </p:nvPicPr>
        <p:blipFill rotWithShape="1">
          <a:blip r:embed="rId4">
            <a:alphaModFix/>
          </a:blip>
          <a:srcRect b="0" l="0" r="0" t="4516"/>
          <a:stretch/>
        </p:blipFill>
        <p:spPr>
          <a:xfrm>
            <a:off x="6837056" y="2604654"/>
            <a:ext cx="4876800" cy="3165021"/>
          </a:xfrm>
          <a:prstGeom prst="rect">
            <a:avLst/>
          </a:prstGeom>
          <a:noFill/>
          <a:ln>
            <a:noFill/>
          </a:ln>
        </p:spPr>
      </p:pic>
      <p:sp>
        <p:nvSpPr>
          <p:cNvPr id="375" name="Google Shape;375;p23"/>
          <p:cNvSpPr/>
          <p:nvPr/>
        </p:nvSpPr>
        <p:spPr>
          <a:xfrm>
            <a:off x="1624207" y="4672467"/>
            <a:ext cx="2211242"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 Aquifer</a:t>
            </a:r>
            <a:br>
              <a:rPr lang="en-US" sz="20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2. Aquitard</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3. Unsaturated zone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4. Water table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5. Confined aquifer</a:t>
            </a: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76" name="Google Shape;376;p23"/>
          <p:cNvSpPr/>
          <p:nvPr/>
        </p:nvSpPr>
        <p:spPr>
          <a:xfrm>
            <a:off x="4079330" y="4672467"/>
            <a:ext cx="2211242"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6. Unconfined aquifer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7. Deep well</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8. Sort well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9. Artesian well</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77" name="Google Shape;377;p23"/>
          <p:cNvSpPr/>
          <p:nvPr/>
        </p:nvSpPr>
        <p:spPr>
          <a:xfrm>
            <a:off x="640485" y="729122"/>
            <a:ext cx="6196571"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7.4 Runoff and Groundwater recharge</a:t>
            </a:r>
            <a:endParaRPr/>
          </a:p>
        </p:txBody>
      </p:sp>
      <p:sp>
        <p:nvSpPr>
          <p:cNvPr id="378" name="Google Shape;378;p23"/>
          <p:cNvSpPr/>
          <p:nvPr/>
        </p:nvSpPr>
        <p:spPr>
          <a:xfrm>
            <a:off x="6890762" y="86928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23.mp3" id="379" name="Google Shape;379;p23"/>
          <p:cNvPicPr preferRelativeResize="0"/>
          <p:nvPr/>
        </p:nvPicPr>
        <p:blipFill rotWithShape="1">
          <a:blip r:embed="rId5">
            <a:alphaModFix/>
          </a:blip>
          <a:srcRect b="0" l="0" r="0" t="0"/>
          <a:stretch/>
        </p:blipFill>
        <p:spPr>
          <a:xfrm>
            <a:off x="6962127" y="9406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86" name="Google Shape;386;p24"/>
          <p:cNvSpPr txBox="1"/>
          <p:nvPr>
            <p:ph idx="6" type="body"/>
          </p:nvPr>
        </p:nvSpPr>
        <p:spPr>
          <a:xfrm>
            <a:off x="686667" y="2034418"/>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groundwater recharge?</a:t>
            </a:r>
            <a:endParaRPr/>
          </a:p>
        </p:txBody>
      </p:sp>
      <p:sp>
        <p:nvSpPr>
          <p:cNvPr id="387" name="Google Shape;387;p24"/>
          <p:cNvSpPr/>
          <p:nvPr/>
        </p:nvSpPr>
        <p:spPr>
          <a:xfrm>
            <a:off x="688207" y="2570382"/>
            <a:ext cx="603493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Groundwater recharge </a:t>
            </a:r>
            <a:r>
              <a:rPr lang="en-US" sz="1800">
                <a:solidFill>
                  <a:schemeClr val="dk1"/>
                </a:solidFill>
                <a:latin typeface="Open Sans"/>
                <a:ea typeface="Open Sans"/>
                <a:cs typeface="Open Sans"/>
                <a:sym typeface="Open Sans"/>
              </a:rPr>
              <a:t>is a hydrologic process, where water moves downward from the surface to underground.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Factors affecting recharge</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Land cover, Vegetation, Soil type, Slope</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Rainfall intensity, Subsurface geology</a:t>
            </a:r>
            <a:endParaRPr/>
          </a:p>
        </p:txBody>
      </p:sp>
      <p:sp>
        <p:nvSpPr>
          <p:cNvPr id="388" name="Google Shape;388;p24"/>
          <p:cNvSpPr txBox="1"/>
          <p:nvPr>
            <p:ph idx="6" type="body"/>
          </p:nvPr>
        </p:nvSpPr>
        <p:spPr>
          <a:xfrm>
            <a:off x="7690950" y="2138753"/>
            <a:ext cx="3137726"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Open Sans SemiBold"/>
              <a:buNone/>
            </a:pPr>
            <a:r>
              <a:rPr lang="en-US" sz="1800">
                <a:solidFill>
                  <a:schemeClr val="dk1"/>
                </a:solidFill>
              </a:rPr>
              <a:t>Groundwater recharge</a:t>
            </a:r>
            <a:endParaRPr/>
          </a:p>
        </p:txBody>
      </p:sp>
      <p:sp>
        <p:nvSpPr>
          <p:cNvPr id="389" name="Google Shape;389;p24"/>
          <p:cNvSpPr/>
          <p:nvPr/>
        </p:nvSpPr>
        <p:spPr>
          <a:xfrm>
            <a:off x="1808934" y="4480043"/>
            <a:ext cx="2211242"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 Aquifer</a:t>
            </a:r>
            <a:br>
              <a:rPr lang="en-US" sz="20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2. Aquitard</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3. Unsaturated zone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4. Water table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5. Confined aquifer</a:t>
            </a: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90" name="Google Shape;390;p24"/>
          <p:cNvSpPr/>
          <p:nvPr/>
        </p:nvSpPr>
        <p:spPr>
          <a:xfrm>
            <a:off x="4264057" y="4480043"/>
            <a:ext cx="2211242"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6. Unconfined aquifer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7. Deep well</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8. Sort well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9. Artesian well</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91" name="Google Shape;391;p24"/>
          <p:cNvSpPr/>
          <p:nvPr/>
        </p:nvSpPr>
        <p:spPr>
          <a:xfrm>
            <a:off x="640485" y="729122"/>
            <a:ext cx="6348144"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7.4 Runoff and Groundwater recharge</a:t>
            </a:r>
            <a:endParaRPr/>
          </a:p>
        </p:txBody>
      </p:sp>
      <p:sp>
        <p:nvSpPr>
          <p:cNvPr id="392" name="Google Shape;392;p24"/>
          <p:cNvSpPr txBox="1"/>
          <p:nvPr/>
        </p:nvSpPr>
        <p:spPr>
          <a:xfrm>
            <a:off x="7212060" y="5742112"/>
            <a:ext cx="3496734" cy="43123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Photo Source:  Shigeru23,</a:t>
            </a:r>
            <a:r>
              <a:rPr b="0" i="0" lang="en-US" sz="1000" u="sng">
                <a:solidFill>
                  <a:schemeClr val="dk1"/>
                </a:solidFill>
                <a:latin typeface="Open Sans"/>
                <a:ea typeface="Open Sans"/>
                <a:cs typeface="Open Sans"/>
                <a:sym typeface="Open Sans"/>
                <a:hlinkClick r:id="rId3">
                  <a:extLst>
                    <a:ext uri="{A12FA001-AC4F-418D-AE19-62706E023703}">
                      <ahyp:hlinkClr val="tx"/>
                    </a:ext>
                  </a:extLst>
                </a:hlinkClick>
              </a:rPr>
              <a:t> Groundwater</a:t>
            </a:r>
            <a:r>
              <a:rPr b="0" i="0" lang="en-US" sz="1000">
                <a:solidFill>
                  <a:schemeClr val="dk1"/>
                </a:solidFill>
                <a:latin typeface="Open Sans"/>
                <a:ea typeface="Open Sans"/>
                <a:cs typeface="Open Sans"/>
                <a:sym typeface="Open Sans"/>
              </a:rPr>
              <a:t> licensed under CC BY-SA 3.0  via Wikimedia Commons</a:t>
            </a:r>
            <a:endParaRPr/>
          </a:p>
        </p:txBody>
      </p:sp>
      <p:pic>
        <p:nvPicPr>
          <p:cNvPr descr="https://upload.wikimedia.org/wikipedia/commons/thumb/3/38/Groundwater_%28aquifer%2C_aquitard%2C_3_type_wells%29.PNG/512px-Groundwater_%28aquifer%2C_aquitard%2C_3_type_wells%29.PNG" id="393" name="Google Shape;393;p24"/>
          <p:cNvPicPr preferRelativeResize="0"/>
          <p:nvPr/>
        </p:nvPicPr>
        <p:blipFill rotWithShape="1">
          <a:blip r:embed="rId4">
            <a:alphaModFix/>
          </a:blip>
          <a:srcRect b="0" l="0" r="0" t="4516"/>
          <a:stretch/>
        </p:blipFill>
        <p:spPr>
          <a:xfrm>
            <a:off x="6837056" y="2604654"/>
            <a:ext cx="4876800" cy="3165021"/>
          </a:xfrm>
          <a:prstGeom prst="rect">
            <a:avLst/>
          </a:prstGeom>
          <a:noFill/>
          <a:ln>
            <a:noFill/>
          </a:ln>
        </p:spPr>
      </p:pic>
      <p:sp>
        <p:nvSpPr>
          <p:cNvPr id="394" name="Google Shape;394;p24"/>
          <p:cNvSpPr/>
          <p:nvPr/>
        </p:nvSpPr>
        <p:spPr>
          <a:xfrm>
            <a:off x="6890762" y="86928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24.mp3" id="395" name="Google Shape;395;p24"/>
          <p:cNvPicPr preferRelativeResize="0"/>
          <p:nvPr/>
        </p:nvPicPr>
        <p:blipFill rotWithShape="1">
          <a:blip r:embed="rId5">
            <a:alphaModFix/>
          </a:blip>
          <a:srcRect b="0" l="0" r="0" t="0"/>
          <a:stretch/>
        </p:blipFill>
        <p:spPr>
          <a:xfrm>
            <a:off x="6962127" y="9406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02" name="Google Shape;402;p25"/>
          <p:cNvSpPr txBox="1"/>
          <p:nvPr>
            <p:ph idx="6" type="body"/>
          </p:nvPr>
        </p:nvSpPr>
        <p:spPr>
          <a:xfrm>
            <a:off x="671587" y="2028338"/>
            <a:ext cx="10880724"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b="0" lang="en-US">
                <a:latin typeface="Open Sans SemiBold"/>
                <a:ea typeface="Open Sans SemiBold"/>
                <a:cs typeface="Open Sans SemiBold"/>
                <a:sym typeface="Open Sans SemiBold"/>
              </a:rPr>
              <a:t>How much water can be expected?  (Representation in a CLEWs model)</a:t>
            </a:r>
            <a:endParaRPr/>
          </a:p>
        </p:txBody>
      </p:sp>
      <p:grpSp>
        <p:nvGrpSpPr>
          <p:cNvPr id="403" name="Google Shape;403;p25"/>
          <p:cNvGrpSpPr/>
          <p:nvPr/>
        </p:nvGrpSpPr>
        <p:grpSpPr>
          <a:xfrm>
            <a:off x="1972832" y="2357806"/>
            <a:ext cx="7460188" cy="4071189"/>
            <a:chOff x="1971288" y="2165382"/>
            <a:chExt cx="7834049" cy="4254530"/>
          </a:xfrm>
        </p:grpSpPr>
        <p:grpSp>
          <p:nvGrpSpPr>
            <p:cNvPr id="404" name="Google Shape;404;p25"/>
            <p:cNvGrpSpPr/>
            <p:nvPr/>
          </p:nvGrpSpPr>
          <p:grpSpPr>
            <a:xfrm>
              <a:off x="1971288" y="2165382"/>
              <a:ext cx="7834049" cy="4254530"/>
              <a:chOff x="4665584" y="1859298"/>
              <a:chExt cx="7834049" cy="4254530"/>
            </a:xfrm>
          </p:grpSpPr>
          <p:sp>
            <p:nvSpPr>
              <p:cNvPr id="405" name="Google Shape;405;p25"/>
              <p:cNvSpPr txBox="1"/>
              <p:nvPr/>
            </p:nvSpPr>
            <p:spPr>
              <a:xfrm>
                <a:off x="7164178" y="2161309"/>
                <a:ext cx="2127843" cy="3416320"/>
              </a:xfrm>
              <a:prstGeom prst="rect">
                <a:avLst/>
              </a:prstGeom>
              <a:solidFill>
                <a:srgbClr val="548135"/>
              </a:solidFill>
              <a:ln cap="flat" cmpd="sng" w="9525">
                <a:solidFill>
                  <a:srgbClr val="75707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1800">
                    <a:solidFill>
                      <a:schemeClr val="lt1"/>
                    </a:solidFill>
                    <a:latin typeface="Calibri"/>
                    <a:ea typeface="Calibri"/>
                    <a:cs typeface="Calibri"/>
                    <a:sym typeface="Calibri"/>
                  </a:rPr>
                  <a:t>Sugarcane plantation</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nvGrpSpPr>
              <p:cNvPr id="406" name="Google Shape;406;p25"/>
              <p:cNvGrpSpPr/>
              <p:nvPr/>
            </p:nvGrpSpPr>
            <p:grpSpPr>
              <a:xfrm>
                <a:off x="4691534" y="2633985"/>
                <a:ext cx="2272460" cy="944442"/>
                <a:chOff x="4653744" y="3127352"/>
                <a:chExt cx="2272460" cy="944442"/>
              </a:xfrm>
            </p:grpSpPr>
            <p:sp>
              <p:nvSpPr>
                <p:cNvPr id="407" name="Google Shape;407;p25"/>
                <p:cNvSpPr/>
                <p:nvPr/>
              </p:nvSpPr>
              <p:spPr>
                <a:xfrm>
                  <a:off x="5037081" y="3573189"/>
                  <a:ext cx="1810176" cy="96393"/>
                </a:xfrm>
                <a:prstGeom prst="rightArrow">
                  <a:avLst>
                    <a:gd fmla="val 50000" name="adj1"/>
                    <a:gd fmla="val 50000" name="adj2"/>
                  </a:avLst>
                </a:prstGeom>
                <a:solidFill>
                  <a:srgbClr val="00B050"/>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200000"/>
                    </a:lnSpc>
                    <a:spcBef>
                      <a:spcPts val="0"/>
                    </a:spcBef>
                    <a:spcAft>
                      <a:spcPts val="0"/>
                    </a:spcAft>
                    <a:buNone/>
                  </a:pPr>
                  <a:r>
                    <a:t/>
                  </a:r>
                  <a:endParaRPr sz="1800">
                    <a:solidFill>
                      <a:srgbClr val="0070C0"/>
                    </a:solidFill>
                    <a:latin typeface="Calibri"/>
                    <a:ea typeface="Calibri"/>
                    <a:cs typeface="Calibri"/>
                    <a:sym typeface="Calibri"/>
                  </a:endParaRPr>
                </a:p>
              </p:txBody>
            </p:sp>
            <p:sp>
              <p:nvSpPr>
                <p:cNvPr id="408" name="Google Shape;408;p25"/>
                <p:cNvSpPr txBox="1"/>
                <p:nvPr/>
              </p:nvSpPr>
              <p:spPr>
                <a:xfrm>
                  <a:off x="4653744" y="3127352"/>
                  <a:ext cx="2143138" cy="46487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00B050"/>
                      </a:solidFill>
                      <a:latin typeface="Calibri"/>
                      <a:ea typeface="Calibri"/>
                      <a:cs typeface="Calibri"/>
                      <a:sym typeface="Calibri"/>
                    </a:rPr>
                    <a:t>Land resource</a:t>
                  </a:r>
                  <a:endParaRPr b="1" sz="1800">
                    <a:solidFill>
                      <a:srgbClr val="548135"/>
                    </a:solidFill>
                    <a:latin typeface="Calibri"/>
                    <a:ea typeface="Calibri"/>
                    <a:cs typeface="Calibri"/>
                    <a:sym typeface="Calibri"/>
                  </a:endParaRPr>
                </a:p>
              </p:txBody>
            </p:sp>
            <p:sp>
              <p:nvSpPr>
                <p:cNvPr id="409" name="Google Shape;409;p25"/>
                <p:cNvSpPr txBox="1"/>
                <p:nvPr/>
              </p:nvSpPr>
              <p:spPr>
                <a:xfrm>
                  <a:off x="4829908" y="3563963"/>
                  <a:ext cx="209629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C00000"/>
                      </a:solidFill>
                      <a:latin typeface="Calibri"/>
                      <a:ea typeface="Calibri"/>
                      <a:cs typeface="Calibri"/>
                      <a:sym typeface="Calibri"/>
                    </a:rPr>
                    <a:t>/ cultivated area</a:t>
                  </a:r>
                  <a:endParaRPr/>
                </a:p>
              </p:txBody>
            </p:sp>
          </p:grpSp>
          <p:grpSp>
            <p:nvGrpSpPr>
              <p:cNvPr id="410" name="Google Shape;410;p25"/>
              <p:cNvGrpSpPr/>
              <p:nvPr/>
            </p:nvGrpSpPr>
            <p:grpSpPr>
              <a:xfrm>
                <a:off x="9058915" y="1859298"/>
                <a:ext cx="2379058" cy="1007122"/>
                <a:chOff x="9217708" y="2069275"/>
                <a:chExt cx="2379058" cy="1007122"/>
              </a:xfrm>
            </p:grpSpPr>
            <p:sp>
              <p:nvSpPr>
                <p:cNvPr id="411" name="Google Shape;411;p25"/>
                <p:cNvSpPr/>
                <p:nvPr/>
              </p:nvSpPr>
              <p:spPr>
                <a:xfrm>
                  <a:off x="9553719" y="2540806"/>
                  <a:ext cx="1810176" cy="96393"/>
                </a:xfrm>
                <a:prstGeom prst="rightArrow">
                  <a:avLst>
                    <a:gd fmla="val 50000" name="adj1"/>
                    <a:gd fmla="val 50000" name="adj2"/>
                  </a:avLst>
                </a:prstGeom>
                <a:solidFill>
                  <a:srgbClr val="7B7B7B"/>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200000"/>
                    </a:lnSpc>
                    <a:spcBef>
                      <a:spcPts val="0"/>
                    </a:spcBef>
                    <a:spcAft>
                      <a:spcPts val="0"/>
                    </a:spcAft>
                    <a:buNone/>
                  </a:pPr>
                  <a:r>
                    <a:t/>
                  </a:r>
                  <a:endParaRPr sz="1800">
                    <a:solidFill>
                      <a:srgbClr val="0070C0"/>
                    </a:solidFill>
                    <a:latin typeface="Calibri"/>
                    <a:ea typeface="Calibri"/>
                    <a:cs typeface="Calibri"/>
                    <a:sym typeface="Calibri"/>
                  </a:endParaRPr>
                </a:p>
              </p:txBody>
            </p:sp>
            <p:sp>
              <p:nvSpPr>
                <p:cNvPr id="412" name="Google Shape;412;p25"/>
                <p:cNvSpPr txBox="1"/>
                <p:nvPr/>
              </p:nvSpPr>
              <p:spPr>
                <a:xfrm>
                  <a:off x="9217708" y="2069275"/>
                  <a:ext cx="2379058" cy="46487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7B7B7B"/>
                      </a:solidFill>
                      <a:latin typeface="Calibri"/>
                      <a:ea typeface="Calibri"/>
                      <a:cs typeface="Calibri"/>
                      <a:sym typeface="Calibri"/>
                    </a:rPr>
                    <a:t>Sugar</a:t>
                  </a:r>
                  <a:endParaRPr b="1" sz="1800">
                    <a:solidFill>
                      <a:srgbClr val="BF9000"/>
                    </a:solidFill>
                    <a:latin typeface="Calibri"/>
                    <a:ea typeface="Calibri"/>
                    <a:cs typeface="Calibri"/>
                    <a:sym typeface="Calibri"/>
                  </a:endParaRPr>
                </a:p>
              </p:txBody>
            </p:sp>
            <p:sp>
              <p:nvSpPr>
                <p:cNvPr id="413" name="Google Shape;413;p25"/>
                <p:cNvSpPr txBox="1"/>
                <p:nvPr/>
              </p:nvSpPr>
              <p:spPr>
                <a:xfrm>
                  <a:off x="9335668" y="2611526"/>
                  <a:ext cx="2143138" cy="46487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C00000"/>
                      </a:solidFill>
                      <a:latin typeface="Calibri"/>
                      <a:ea typeface="Calibri"/>
                      <a:cs typeface="Calibri"/>
                      <a:sym typeface="Calibri"/>
                    </a:rPr>
                    <a:t>/ cultivated area</a:t>
                  </a:r>
                  <a:endParaRPr/>
                </a:p>
              </p:txBody>
            </p:sp>
          </p:grpSp>
          <p:sp>
            <p:nvSpPr>
              <p:cNvPr id="414" name="Google Shape;414;p25"/>
              <p:cNvSpPr/>
              <p:nvPr/>
            </p:nvSpPr>
            <p:spPr>
              <a:xfrm>
                <a:off x="5078122" y="4127675"/>
                <a:ext cx="1810176" cy="96393"/>
              </a:xfrm>
              <a:prstGeom prst="rightArrow">
                <a:avLst>
                  <a:gd fmla="val 50000" name="adj1"/>
                  <a:gd fmla="val 50000" name="adj2"/>
                </a:avLst>
              </a:prstGeom>
              <a:solidFill>
                <a:srgbClr val="0070C0"/>
              </a:solidFill>
              <a:ln cap="flat" cmpd="sng" w="127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200000"/>
                  </a:lnSpc>
                  <a:spcBef>
                    <a:spcPts val="0"/>
                  </a:spcBef>
                  <a:spcAft>
                    <a:spcPts val="0"/>
                  </a:spcAft>
                  <a:buNone/>
                </a:pPr>
                <a:r>
                  <a:t/>
                </a:r>
                <a:endParaRPr sz="1800">
                  <a:solidFill>
                    <a:srgbClr val="0070C0"/>
                  </a:solidFill>
                  <a:latin typeface="Calibri"/>
                  <a:ea typeface="Calibri"/>
                  <a:cs typeface="Calibri"/>
                  <a:sym typeface="Calibri"/>
                </a:endParaRPr>
              </a:p>
            </p:txBody>
          </p:sp>
          <p:sp>
            <p:nvSpPr>
              <p:cNvPr id="415" name="Google Shape;415;p25"/>
              <p:cNvSpPr txBox="1"/>
              <p:nvPr/>
            </p:nvSpPr>
            <p:spPr>
              <a:xfrm>
                <a:off x="4665584" y="3704198"/>
                <a:ext cx="2419423" cy="46487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0070C0"/>
                    </a:solidFill>
                    <a:latin typeface="Calibri"/>
                    <a:ea typeface="Calibri"/>
                    <a:cs typeface="Calibri"/>
                    <a:sym typeface="Calibri"/>
                  </a:rPr>
                  <a:t>Precipitation (p)</a:t>
                </a:r>
                <a:endParaRPr b="1" sz="1800">
                  <a:solidFill>
                    <a:srgbClr val="7030A0"/>
                  </a:solidFill>
                  <a:latin typeface="Calibri"/>
                  <a:ea typeface="Calibri"/>
                  <a:cs typeface="Calibri"/>
                  <a:sym typeface="Calibri"/>
                </a:endParaRPr>
              </a:p>
            </p:txBody>
          </p:sp>
          <p:sp>
            <p:nvSpPr>
              <p:cNvPr id="416" name="Google Shape;416;p25"/>
              <p:cNvSpPr/>
              <p:nvPr/>
            </p:nvSpPr>
            <p:spPr>
              <a:xfrm>
                <a:off x="9478950" y="5152588"/>
                <a:ext cx="1810176" cy="96393"/>
              </a:xfrm>
              <a:prstGeom prst="rightArrow">
                <a:avLst>
                  <a:gd fmla="val 50000" name="adj1"/>
                  <a:gd fmla="val 50000" name="adj2"/>
                </a:avLst>
              </a:prstGeom>
              <a:solidFill>
                <a:srgbClr val="0070C0"/>
              </a:solidFill>
              <a:ln cap="flat" cmpd="sng" w="127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200000"/>
                  </a:lnSpc>
                  <a:spcBef>
                    <a:spcPts val="0"/>
                  </a:spcBef>
                  <a:spcAft>
                    <a:spcPts val="0"/>
                  </a:spcAft>
                  <a:buNone/>
                </a:pPr>
                <a:r>
                  <a:t/>
                </a:r>
                <a:endParaRPr sz="1800">
                  <a:solidFill>
                    <a:srgbClr val="0070C0"/>
                  </a:solidFill>
                  <a:latin typeface="Calibri"/>
                  <a:ea typeface="Calibri"/>
                  <a:cs typeface="Calibri"/>
                  <a:sym typeface="Calibri"/>
                </a:endParaRPr>
              </a:p>
            </p:txBody>
          </p:sp>
          <p:sp>
            <p:nvSpPr>
              <p:cNvPr id="417" name="Google Shape;417;p25"/>
              <p:cNvSpPr txBox="1"/>
              <p:nvPr/>
            </p:nvSpPr>
            <p:spPr>
              <a:xfrm>
                <a:off x="9338528" y="4662406"/>
                <a:ext cx="3161105" cy="48580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0070C0"/>
                    </a:solidFill>
                    <a:latin typeface="Calibri"/>
                    <a:ea typeface="Calibri"/>
                    <a:cs typeface="Calibri"/>
                    <a:sym typeface="Calibri"/>
                  </a:rPr>
                  <a:t>Groundwater recharge (GWR)</a:t>
                </a:r>
                <a:endParaRPr/>
              </a:p>
            </p:txBody>
          </p:sp>
          <p:sp>
            <p:nvSpPr>
              <p:cNvPr id="418" name="Google Shape;418;p25"/>
              <p:cNvSpPr/>
              <p:nvPr/>
            </p:nvSpPr>
            <p:spPr>
              <a:xfrm>
                <a:off x="9478950" y="4217177"/>
                <a:ext cx="1810176" cy="96393"/>
              </a:xfrm>
              <a:prstGeom prst="rightArrow">
                <a:avLst>
                  <a:gd fmla="val 50000" name="adj1"/>
                  <a:gd fmla="val 50000" name="adj2"/>
                </a:avLst>
              </a:prstGeom>
              <a:solidFill>
                <a:srgbClr val="0070C0"/>
              </a:solidFill>
              <a:ln cap="flat" cmpd="sng" w="127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200000"/>
                  </a:lnSpc>
                  <a:spcBef>
                    <a:spcPts val="0"/>
                  </a:spcBef>
                  <a:spcAft>
                    <a:spcPts val="0"/>
                  </a:spcAft>
                  <a:buNone/>
                </a:pPr>
                <a:r>
                  <a:t/>
                </a:r>
                <a:endParaRPr sz="1800">
                  <a:solidFill>
                    <a:srgbClr val="0070C0"/>
                  </a:solidFill>
                  <a:latin typeface="Calibri"/>
                  <a:ea typeface="Calibri"/>
                  <a:cs typeface="Calibri"/>
                  <a:sym typeface="Calibri"/>
                </a:endParaRPr>
              </a:p>
            </p:txBody>
          </p:sp>
          <p:sp>
            <p:nvSpPr>
              <p:cNvPr id="419" name="Google Shape;419;p25"/>
              <p:cNvSpPr txBox="1"/>
              <p:nvPr/>
            </p:nvSpPr>
            <p:spPr>
              <a:xfrm>
                <a:off x="9117143" y="3771534"/>
                <a:ext cx="1750257" cy="46487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0070C0"/>
                    </a:solidFill>
                    <a:latin typeface="Calibri"/>
                    <a:ea typeface="Calibri"/>
                    <a:cs typeface="Calibri"/>
                    <a:sym typeface="Calibri"/>
                  </a:rPr>
                  <a:t>Runoff (R) </a:t>
                </a:r>
                <a:endParaRPr/>
              </a:p>
            </p:txBody>
          </p:sp>
          <p:sp>
            <p:nvSpPr>
              <p:cNvPr id="420" name="Google Shape;420;p25"/>
              <p:cNvSpPr/>
              <p:nvPr/>
            </p:nvSpPr>
            <p:spPr>
              <a:xfrm>
                <a:off x="9413967" y="3358535"/>
                <a:ext cx="1810176" cy="96393"/>
              </a:xfrm>
              <a:prstGeom prst="rightArrow">
                <a:avLst>
                  <a:gd fmla="val 50000" name="adj1"/>
                  <a:gd fmla="val 50000" name="adj2"/>
                </a:avLst>
              </a:prstGeom>
              <a:solidFill>
                <a:srgbClr val="0070C0"/>
              </a:solidFill>
              <a:ln cap="flat" cmpd="sng" w="127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200000"/>
                  </a:lnSpc>
                  <a:spcBef>
                    <a:spcPts val="0"/>
                  </a:spcBef>
                  <a:spcAft>
                    <a:spcPts val="0"/>
                  </a:spcAft>
                  <a:buNone/>
                </a:pPr>
                <a:r>
                  <a:t/>
                </a:r>
                <a:endParaRPr sz="1800">
                  <a:solidFill>
                    <a:srgbClr val="0070C0"/>
                  </a:solidFill>
                  <a:latin typeface="Calibri"/>
                  <a:ea typeface="Calibri"/>
                  <a:cs typeface="Calibri"/>
                  <a:sym typeface="Calibri"/>
                </a:endParaRPr>
              </a:p>
            </p:txBody>
          </p:sp>
          <p:sp>
            <p:nvSpPr>
              <p:cNvPr id="421" name="Google Shape;421;p25"/>
              <p:cNvSpPr txBox="1"/>
              <p:nvPr/>
            </p:nvSpPr>
            <p:spPr>
              <a:xfrm>
                <a:off x="9307941" y="2907009"/>
                <a:ext cx="2583510" cy="46487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0070C0"/>
                    </a:solidFill>
                    <a:latin typeface="Calibri"/>
                    <a:ea typeface="Calibri"/>
                    <a:cs typeface="Calibri"/>
                    <a:sym typeface="Calibri"/>
                  </a:rPr>
                  <a:t>Evapotranspiration (ET)</a:t>
                </a:r>
                <a:endParaRPr/>
              </a:p>
            </p:txBody>
          </p:sp>
          <p:sp>
            <p:nvSpPr>
              <p:cNvPr id="422" name="Google Shape;422;p25"/>
              <p:cNvSpPr txBox="1"/>
              <p:nvPr/>
            </p:nvSpPr>
            <p:spPr>
              <a:xfrm>
                <a:off x="4916283" y="4110329"/>
                <a:ext cx="209629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C00000"/>
                    </a:solidFill>
                    <a:latin typeface="Calibri"/>
                    <a:ea typeface="Calibri"/>
                    <a:cs typeface="Calibri"/>
                    <a:sym typeface="Calibri"/>
                  </a:rPr>
                  <a:t>/ cultivated area</a:t>
                </a:r>
                <a:endParaRPr/>
              </a:p>
            </p:txBody>
          </p:sp>
          <p:sp>
            <p:nvSpPr>
              <p:cNvPr id="423" name="Google Shape;423;p25"/>
              <p:cNvSpPr txBox="1"/>
              <p:nvPr/>
            </p:nvSpPr>
            <p:spPr>
              <a:xfrm>
                <a:off x="9180951" y="3304351"/>
                <a:ext cx="209629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C00000"/>
                    </a:solidFill>
                    <a:latin typeface="Calibri"/>
                    <a:ea typeface="Calibri"/>
                    <a:cs typeface="Calibri"/>
                    <a:sym typeface="Calibri"/>
                  </a:rPr>
                  <a:t>/ cultivated area</a:t>
                </a:r>
                <a:endParaRPr/>
              </a:p>
            </p:txBody>
          </p:sp>
          <p:sp>
            <p:nvSpPr>
              <p:cNvPr id="424" name="Google Shape;424;p25"/>
              <p:cNvSpPr txBox="1"/>
              <p:nvPr/>
            </p:nvSpPr>
            <p:spPr>
              <a:xfrm>
                <a:off x="9165916" y="4187553"/>
                <a:ext cx="209629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C00000"/>
                    </a:solidFill>
                    <a:latin typeface="Calibri"/>
                    <a:ea typeface="Calibri"/>
                    <a:cs typeface="Calibri"/>
                    <a:sym typeface="Calibri"/>
                  </a:rPr>
                  <a:t>/ cultivated area</a:t>
                </a:r>
                <a:endParaRPr/>
              </a:p>
            </p:txBody>
          </p:sp>
          <p:sp>
            <p:nvSpPr>
              <p:cNvPr id="425" name="Google Shape;425;p25"/>
              <p:cNvSpPr txBox="1"/>
              <p:nvPr/>
            </p:nvSpPr>
            <p:spPr>
              <a:xfrm>
                <a:off x="9171182" y="5113932"/>
                <a:ext cx="209629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C00000"/>
                    </a:solidFill>
                    <a:latin typeface="Calibri"/>
                    <a:ea typeface="Calibri"/>
                    <a:cs typeface="Calibri"/>
                    <a:sym typeface="Calibri"/>
                  </a:rPr>
                  <a:t>/ cultivated area</a:t>
                </a:r>
                <a:endParaRPr/>
              </a:p>
            </p:txBody>
          </p:sp>
          <p:sp>
            <p:nvSpPr>
              <p:cNvPr id="426" name="Google Shape;426;p25"/>
              <p:cNvSpPr txBox="1"/>
              <p:nvPr/>
            </p:nvSpPr>
            <p:spPr>
              <a:xfrm>
                <a:off x="6624583" y="5590608"/>
                <a:ext cx="52498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70C0"/>
                    </a:solidFill>
                    <a:latin typeface="Calibri"/>
                    <a:ea typeface="Calibri"/>
                    <a:cs typeface="Calibri"/>
                    <a:sym typeface="Calibri"/>
                  </a:rPr>
                  <a:t>P = ET + R + GWR</a:t>
                </a:r>
                <a:endParaRPr/>
              </a:p>
            </p:txBody>
          </p:sp>
        </p:grpSp>
        <p:pic>
          <p:nvPicPr>
            <p:cNvPr id="427" name="Google Shape;427;p25"/>
            <p:cNvPicPr preferRelativeResize="0"/>
            <p:nvPr/>
          </p:nvPicPr>
          <p:blipFill rotWithShape="1">
            <a:blip r:embed="rId3">
              <a:alphaModFix/>
            </a:blip>
            <a:srcRect b="4320" l="6437" r="12962" t="11111"/>
            <a:stretch/>
          </p:blipFill>
          <p:spPr>
            <a:xfrm>
              <a:off x="4818238" y="2801628"/>
              <a:ext cx="1408065" cy="2110557"/>
            </a:xfrm>
            <a:prstGeom prst="rect">
              <a:avLst/>
            </a:prstGeom>
            <a:noFill/>
            <a:ln>
              <a:noFill/>
            </a:ln>
          </p:spPr>
        </p:pic>
      </p:grpSp>
      <p:sp>
        <p:nvSpPr>
          <p:cNvPr id="428" name="Google Shape;428;p25"/>
          <p:cNvSpPr txBox="1"/>
          <p:nvPr/>
        </p:nvSpPr>
        <p:spPr>
          <a:xfrm>
            <a:off x="9267434" y="5702420"/>
            <a:ext cx="2527024" cy="70063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Photo Source:  Karen Arnold  "Sugar Cane Clipart Illustration“ released under CC0 1.0 Public Domain license.</a:t>
            </a:r>
            <a:endParaRPr/>
          </a:p>
        </p:txBody>
      </p:sp>
      <p:sp>
        <p:nvSpPr>
          <p:cNvPr id="429" name="Google Shape;429;p25"/>
          <p:cNvSpPr/>
          <p:nvPr/>
        </p:nvSpPr>
        <p:spPr>
          <a:xfrm>
            <a:off x="640485" y="729122"/>
            <a:ext cx="6243641"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7.4 Runoff and Groundwater recharge</a:t>
            </a:r>
            <a:endParaRPr/>
          </a:p>
        </p:txBody>
      </p:sp>
      <p:sp>
        <p:nvSpPr>
          <p:cNvPr id="430" name="Google Shape;430;p25"/>
          <p:cNvSpPr/>
          <p:nvPr/>
        </p:nvSpPr>
        <p:spPr>
          <a:xfrm>
            <a:off x="7145988" y="879037"/>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7_Slide25.mp3" id="431" name="Google Shape;431;p25"/>
          <p:cNvPicPr preferRelativeResize="0"/>
          <p:nvPr/>
        </p:nvPicPr>
        <p:blipFill rotWithShape="1">
          <a:blip r:embed="rId4">
            <a:alphaModFix/>
          </a:blip>
          <a:srcRect b="0" l="0" r="0" t="0"/>
          <a:stretch/>
        </p:blipFill>
        <p:spPr>
          <a:xfrm>
            <a:off x="7217353" y="94483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6"/>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7.4 References</a:t>
            </a:r>
            <a:endParaRPr/>
          </a:p>
        </p:txBody>
      </p:sp>
      <p:sp>
        <p:nvSpPr>
          <p:cNvPr id="437" name="Google Shape;437;p2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38" name="Google Shape;438;p26"/>
          <p:cNvSpPr txBox="1"/>
          <p:nvPr>
            <p:ph idx="1" type="body"/>
          </p:nvPr>
        </p:nvSpPr>
        <p:spPr>
          <a:xfrm>
            <a:off x="676550" y="2111167"/>
            <a:ext cx="5893583"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US"/>
              <a:t>Steduto, P.; Hsiao, T.C.; Fereres, E.; Raes, D. </a:t>
            </a:r>
            <a:r>
              <a:rPr i="1" lang="en-US" u="sng">
                <a:solidFill>
                  <a:schemeClr val="hlink"/>
                </a:solidFill>
                <a:hlinkClick r:id="rId3"/>
              </a:rPr>
              <a:t>Crop Yield Response to Water</a:t>
            </a:r>
            <a:r>
              <a:rPr lang="en-US"/>
              <a:t>; FAO: Rome, Italy, 2012.</a:t>
            </a:r>
            <a:endParaRPr/>
          </a:p>
          <a:p>
            <a:pPr indent="-342900" lvl="0" marL="342900" rtl="0" algn="l">
              <a:lnSpc>
                <a:spcPct val="100000"/>
              </a:lnSpc>
              <a:spcBef>
                <a:spcPts val="1000"/>
              </a:spcBef>
              <a:spcAft>
                <a:spcPts val="0"/>
              </a:spcAft>
              <a:buClr>
                <a:schemeClr val="dk1"/>
              </a:buClr>
              <a:buSzPts val="1600"/>
              <a:buFont typeface="Calibri"/>
              <a:buAutoNum type="arabicPeriod"/>
            </a:pPr>
            <a:r>
              <a:rPr lang="en-US"/>
              <a:t>Allen R.G.; Pereira, L.S.; Raes, D.; Smith, M; FAO </a:t>
            </a:r>
            <a:r>
              <a:rPr lang="en-US" u="sng">
                <a:solidFill>
                  <a:schemeClr val="hlink"/>
                </a:solidFill>
                <a:hlinkClick r:id="rId4"/>
              </a:rPr>
              <a:t>Irrigation and Drainage Paper</a:t>
            </a:r>
            <a:r>
              <a:rPr lang="en-US"/>
              <a:t> No. 56 Crop Evapotranspiration 1977.</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7"/>
          <p:cNvSpPr txBox="1"/>
          <p:nvPr/>
        </p:nvSpPr>
        <p:spPr>
          <a:xfrm>
            <a:off x="8758465" y="4872435"/>
            <a:ext cx="317275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Sridharan V. (KTH)., Shivakumar A. (UNDESA)., Gardumi F. (KTH)., Niet T. (SFU)., Ramos E.P. (KTH)., Alfstad T., (UNDESA) 2021. Lecture 7: The water system. Release Version 1.0.  [online presentation]. Climate Compatible Growth Programme, United Nations Development Program and United Nations Department of Economic and Social Affairs.</a:t>
            </a:r>
            <a:endParaRPr/>
          </a:p>
        </p:txBody>
      </p:sp>
      <p:sp>
        <p:nvSpPr>
          <p:cNvPr id="444" name="Google Shape;444;p27"/>
          <p:cNvSpPr txBox="1"/>
          <p:nvPr/>
        </p:nvSpPr>
        <p:spPr>
          <a:xfrm>
            <a:off x="9883907" y="5881992"/>
            <a:ext cx="206121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grpSp>
        <p:nvGrpSpPr>
          <p:cNvPr id="445" name="Google Shape;445;p27"/>
          <p:cNvGrpSpPr/>
          <p:nvPr/>
        </p:nvGrpSpPr>
        <p:grpSpPr>
          <a:xfrm>
            <a:off x="3339465" y="4126495"/>
            <a:ext cx="1877504" cy="558800"/>
            <a:chOff x="929196" y="5461000"/>
            <a:chExt cx="1877504" cy="558800"/>
          </a:xfrm>
        </p:grpSpPr>
        <p:sp>
          <p:nvSpPr>
            <p:cNvPr id="446" name="Google Shape;446;p27">
              <a:hlinkClick r:id="rId3"/>
            </p:cNvPr>
            <p:cNvSpPr/>
            <p:nvPr/>
          </p:nvSpPr>
          <p:spPr>
            <a:xfrm>
              <a:off x="929196" y="5461000"/>
              <a:ext cx="1877504" cy="558800"/>
            </a:xfrm>
            <a:prstGeom prst="roundRect">
              <a:avLst>
                <a:gd fmla="val 16667" name="adj"/>
              </a:avLst>
            </a:prstGeom>
            <a:solidFill>
              <a:srgbClr val="4E71BD"/>
            </a:solidFill>
            <a:ln cap="flat" cmpd="sng" w="12700">
              <a:solidFill>
                <a:srgbClr val="485E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48" name="Google Shape;448;p27">
              <a:hlinkClick r:id="rId4"/>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descr="Graphical user interface, text" id="453" name="Google Shape;453;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4" name="Google Shape;454;p2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10.10.2025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663576" y="675243"/>
            <a:ext cx="7309331" cy="13409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7.1 The water cycle and the challenges in water use</a:t>
            </a:r>
            <a:endParaRPr/>
          </a:p>
        </p:txBody>
      </p:sp>
      <p:sp>
        <p:nvSpPr>
          <p:cNvPr id="105" name="Google Shape;105;p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6" name="Google Shape;106;p3"/>
          <p:cNvSpPr txBox="1"/>
          <p:nvPr>
            <p:ph idx="6" type="body"/>
          </p:nvPr>
        </p:nvSpPr>
        <p:spPr>
          <a:xfrm>
            <a:off x="663574" y="2016028"/>
            <a:ext cx="4645025" cy="454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do we mean by ‘Water cycle’?</a:t>
            </a:r>
            <a:endParaRPr/>
          </a:p>
        </p:txBody>
      </p:sp>
      <p:pic>
        <p:nvPicPr>
          <p:cNvPr id="107" name="Google Shape;107;p3"/>
          <p:cNvPicPr preferRelativeResize="0"/>
          <p:nvPr/>
        </p:nvPicPr>
        <p:blipFill rotWithShape="1">
          <a:blip r:embed="rId3">
            <a:alphaModFix/>
          </a:blip>
          <a:srcRect b="0" l="0" r="0" t="0"/>
          <a:stretch/>
        </p:blipFill>
        <p:spPr>
          <a:xfrm>
            <a:off x="5805476" y="2153199"/>
            <a:ext cx="5680134" cy="3966239"/>
          </a:xfrm>
          <a:prstGeom prst="rect">
            <a:avLst/>
          </a:prstGeom>
          <a:noFill/>
          <a:ln>
            <a:noFill/>
          </a:ln>
        </p:spPr>
      </p:pic>
      <p:sp>
        <p:nvSpPr>
          <p:cNvPr id="108" name="Google Shape;108;p3"/>
          <p:cNvSpPr txBox="1"/>
          <p:nvPr/>
        </p:nvSpPr>
        <p:spPr>
          <a:xfrm>
            <a:off x="5566064" y="6116858"/>
            <a:ext cx="5996515" cy="2719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333333"/>
              </a:buClr>
              <a:buSzPts val="1000"/>
              <a:buFont typeface="Open Sans"/>
              <a:buNone/>
            </a:pPr>
            <a:r>
              <a:rPr b="0" i="0" lang="en-US" sz="1000" u="none" cap="none" strike="noStrike">
                <a:solidFill>
                  <a:srgbClr val="333333"/>
                </a:solidFill>
                <a:latin typeface="Open Sans"/>
                <a:ea typeface="Open Sans"/>
                <a:cs typeface="Open Sans"/>
                <a:sym typeface="Open Sans"/>
              </a:rPr>
              <a:t>Photo Source: </a:t>
            </a:r>
            <a:r>
              <a:rPr b="0" i="0" lang="en-US" sz="1000" u="sng" cap="none" strike="noStrike">
                <a:solidFill>
                  <a:srgbClr val="E23600"/>
                </a:solidFill>
                <a:latin typeface="Open Sans"/>
                <a:ea typeface="Open Sans"/>
                <a:cs typeface="Open Sans"/>
                <a:sym typeface="Open Sans"/>
                <a:hlinkClick r:id="rId4">
                  <a:extLst>
                    <a:ext uri="{A12FA001-AC4F-418D-AE19-62706E023703}">
                      <ahyp:hlinkClr val="tx"/>
                    </a:ext>
                  </a:extLst>
                </a:hlinkClick>
              </a:rPr>
              <a:t>"The Water Cycle"</a:t>
            </a:r>
            <a:r>
              <a:rPr b="0" i="0" lang="en-US" sz="1000" u="none" cap="none" strike="noStrike">
                <a:solidFill>
                  <a:srgbClr val="333333"/>
                </a:solidFill>
                <a:latin typeface="Open Sans"/>
                <a:ea typeface="Open Sans"/>
                <a:cs typeface="Open Sans"/>
                <a:sym typeface="Open Sans"/>
              </a:rPr>
              <a:t> by </a:t>
            </a:r>
            <a:r>
              <a:rPr b="0" i="0" lang="en-US" sz="1000" u="sng" cap="none" strike="noStrike">
                <a:solidFill>
                  <a:srgbClr val="E23600"/>
                </a:solidFill>
                <a:latin typeface="Open Sans"/>
                <a:ea typeface="Open Sans"/>
                <a:cs typeface="Open Sans"/>
                <a:sym typeface="Open Sans"/>
                <a:hlinkClick r:id="rId5">
                  <a:extLst>
                    <a:ext uri="{A12FA001-AC4F-418D-AE19-62706E023703}">
                      <ahyp:hlinkClr val="tx"/>
                    </a:ext>
                  </a:extLst>
                </a:hlinkClick>
              </a:rPr>
              <a:t>Atmospheric Infrared Sounder</a:t>
            </a:r>
            <a:r>
              <a:rPr b="0" i="0" lang="en-US" sz="1000" u="none" cap="none" strike="noStrike">
                <a:solidFill>
                  <a:srgbClr val="333333"/>
                </a:solidFill>
                <a:latin typeface="Open Sans"/>
                <a:ea typeface="Open Sans"/>
                <a:cs typeface="Open Sans"/>
                <a:sym typeface="Open Sans"/>
              </a:rPr>
              <a:t> is licensed under </a:t>
            </a:r>
            <a:r>
              <a:rPr b="0" i="0" lang="en-US" sz="1000" u="sng" cap="none" strike="noStrike">
                <a:solidFill>
                  <a:srgbClr val="E23600"/>
                </a:solidFill>
                <a:latin typeface="Open Sans"/>
                <a:ea typeface="Open Sans"/>
                <a:cs typeface="Open Sans"/>
                <a:sym typeface="Open Sans"/>
                <a:hlinkClick r:id="rId6">
                  <a:extLst>
                    <a:ext uri="{A12FA001-AC4F-418D-AE19-62706E023703}">
                      <ahyp:hlinkClr val="tx"/>
                    </a:ext>
                  </a:extLst>
                </a:hlinkClick>
              </a:rPr>
              <a:t>CC BY 2.0</a:t>
            </a:r>
            <a:endParaRPr b="0" i="0" sz="1000" u="none" cap="none" strike="noStrike">
              <a:solidFill>
                <a:schemeClr val="dk1"/>
              </a:solidFill>
              <a:latin typeface="Open Sans"/>
              <a:ea typeface="Open Sans"/>
              <a:cs typeface="Open Sans"/>
              <a:sym typeface="Open Sans"/>
            </a:endParaRPr>
          </a:p>
        </p:txBody>
      </p:sp>
      <p:sp>
        <p:nvSpPr>
          <p:cNvPr id="109" name="Google Shape;109;p3"/>
          <p:cNvSpPr txBox="1"/>
          <p:nvPr>
            <p:ph idx="7" type="body"/>
          </p:nvPr>
        </p:nvSpPr>
        <p:spPr>
          <a:xfrm>
            <a:off x="663880" y="2470496"/>
            <a:ext cx="5038420" cy="2826946"/>
          </a:xfrm>
          <a:prstGeom prst="rect">
            <a:avLst/>
          </a:prstGeom>
          <a:noFill/>
          <a:ln>
            <a:noFill/>
          </a:ln>
        </p:spPr>
        <p:txBody>
          <a:bodyPr anchorCtr="0" anchor="b"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In what form does water exist?</a:t>
            </a:r>
            <a:endParaRPr/>
          </a:p>
          <a:p>
            <a:pPr indent="-285750" lvl="0" marL="285750" rtl="0" algn="l">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Where does water exist?</a:t>
            </a:r>
            <a:endParaRPr/>
          </a:p>
          <a:p>
            <a:pPr indent="-285750" lvl="0" marL="285750" rtl="0" algn="l">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How does it change its form?</a:t>
            </a:r>
            <a:endParaRPr/>
          </a:p>
          <a:p>
            <a:pPr indent="-285750" lvl="0" marL="285750" rtl="0" algn="l">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How does it move?</a:t>
            </a:r>
            <a:endParaRPr/>
          </a:p>
        </p:txBody>
      </p:sp>
      <p:sp>
        <p:nvSpPr>
          <p:cNvPr id="110" name="Google Shape;110;p3"/>
          <p:cNvSpPr/>
          <p:nvPr/>
        </p:nvSpPr>
        <p:spPr>
          <a:xfrm>
            <a:off x="8086556" y="787961"/>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3.mp3" id="111" name="Google Shape;111;p3"/>
          <p:cNvPicPr preferRelativeResize="0"/>
          <p:nvPr/>
        </p:nvPicPr>
        <p:blipFill rotWithShape="1">
          <a:blip r:embed="rId7">
            <a:alphaModFix/>
          </a:blip>
          <a:srcRect b="0" l="0" r="0" t="0"/>
          <a:stretch/>
        </p:blipFill>
        <p:spPr>
          <a:xfrm>
            <a:off x="8157921" y="85884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https://www.researchgate.net/profile/Patrick-Regan-3/publication/286384014/figure/fig1/AS:669533337579537@1536640595491/Igor-Shiklomanovs-chapter-World-Fresh-Water-Resources-in-Water-in-Crisis-A-Guide-to_W640.jpg" id="117" name="Google Shape;117;p4"/>
          <p:cNvPicPr preferRelativeResize="0"/>
          <p:nvPr/>
        </p:nvPicPr>
        <p:blipFill rotWithShape="1">
          <a:blip r:embed="rId3">
            <a:alphaModFix/>
          </a:blip>
          <a:srcRect b="2830" l="0" r="0" t="0"/>
          <a:stretch/>
        </p:blipFill>
        <p:spPr>
          <a:xfrm>
            <a:off x="5143500" y="1873384"/>
            <a:ext cx="6253046" cy="4190674"/>
          </a:xfrm>
          <a:prstGeom prst="rect">
            <a:avLst/>
          </a:prstGeom>
          <a:noFill/>
          <a:ln>
            <a:noFill/>
          </a:ln>
        </p:spPr>
      </p:pic>
      <p:sp>
        <p:nvSpPr>
          <p:cNvPr id="118" name="Google Shape;118;p4"/>
          <p:cNvSpPr txBox="1"/>
          <p:nvPr>
            <p:ph type="title"/>
          </p:nvPr>
        </p:nvSpPr>
        <p:spPr>
          <a:xfrm>
            <a:off x="663576" y="675243"/>
            <a:ext cx="7925088" cy="13409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7.1 The water cycle and the challenges in water use</a:t>
            </a:r>
            <a:endParaRPr/>
          </a:p>
        </p:txBody>
      </p:sp>
      <p:sp>
        <p:nvSpPr>
          <p:cNvPr id="119" name="Google Shape;119;p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0" name="Google Shape;120;p4"/>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9CC2E5"/>
              </a:buClr>
              <a:buSzPts val="2000"/>
              <a:buFont typeface="Open Sans SemiBold"/>
              <a:buNone/>
            </a:pPr>
            <a:r>
              <a:rPr lang="en-US"/>
              <a:t>Where is the earth’s water?</a:t>
            </a:r>
            <a:endParaRPr/>
          </a:p>
        </p:txBody>
      </p:sp>
      <p:sp>
        <p:nvSpPr>
          <p:cNvPr id="121" name="Google Shape;121;p4"/>
          <p:cNvSpPr txBox="1"/>
          <p:nvPr/>
        </p:nvSpPr>
        <p:spPr>
          <a:xfrm>
            <a:off x="5975929" y="6134833"/>
            <a:ext cx="5509681" cy="25827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333333"/>
              </a:buClr>
              <a:buSzPts val="1000"/>
              <a:buFont typeface="Open Sans"/>
              <a:buNone/>
            </a:pPr>
            <a:r>
              <a:rPr b="0" i="0" lang="en-US" sz="1000" u="none" cap="none" strike="noStrike">
                <a:solidFill>
                  <a:srgbClr val="333333"/>
                </a:solidFill>
                <a:latin typeface="Open Sans"/>
                <a:ea typeface="Open Sans"/>
                <a:cs typeface="Open Sans"/>
                <a:sym typeface="Open Sans"/>
              </a:rPr>
              <a:t>Photo source: USGS, </a:t>
            </a:r>
            <a:r>
              <a:rPr b="0" i="0" lang="en-US" sz="1000" u="sng" cap="none" strike="noStrike">
                <a:solidFill>
                  <a:srgbClr val="333333"/>
                </a:solidFill>
                <a:latin typeface="Open Sans"/>
                <a:ea typeface="Open Sans"/>
                <a:cs typeface="Open Sans"/>
                <a:sym typeface="Open Sans"/>
                <a:hlinkClick r:id="rId4">
                  <a:extLst>
                    <a:ext uri="{A12FA001-AC4F-418D-AE19-62706E023703}">
                      <ahyp:hlinkClr val="tx"/>
                    </a:ext>
                  </a:extLst>
                </a:hlinkClick>
              </a:rPr>
              <a:t>Earth’s water</a:t>
            </a:r>
            <a:r>
              <a:rPr b="0" i="0" lang="en-US" sz="1000" u="none" cap="none" strike="noStrike">
                <a:solidFill>
                  <a:srgbClr val="333333"/>
                </a:solidFill>
                <a:latin typeface="Open Sans"/>
                <a:ea typeface="Open Sans"/>
                <a:cs typeface="Open Sans"/>
                <a:sym typeface="Open Sans"/>
              </a:rPr>
              <a:t>, available on Public domain, via Wikimedia Commons</a:t>
            </a:r>
            <a:endParaRPr b="0" i="0" sz="1000" u="none" cap="none" strike="noStrike">
              <a:solidFill>
                <a:schemeClr val="dk1"/>
              </a:solidFill>
              <a:latin typeface="Open Sans"/>
              <a:ea typeface="Open Sans"/>
              <a:cs typeface="Open Sans"/>
              <a:sym typeface="Open Sans"/>
            </a:endParaRPr>
          </a:p>
        </p:txBody>
      </p:sp>
      <p:sp>
        <p:nvSpPr>
          <p:cNvPr id="122" name="Google Shape;122;p4"/>
          <p:cNvSpPr txBox="1"/>
          <p:nvPr>
            <p:ph idx="7" type="body"/>
          </p:nvPr>
        </p:nvSpPr>
        <p:spPr>
          <a:xfrm>
            <a:off x="663575" y="2488284"/>
            <a:ext cx="4391025" cy="2206253"/>
          </a:xfrm>
          <a:prstGeom prst="rect">
            <a:avLst/>
          </a:prstGeom>
          <a:noFill/>
          <a:ln>
            <a:noFill/>
          </a:ln>
        </p:spPr>
        <p:txBody>
          <a:bodyPr anchorCtr="0" anchor="b"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Predominantly salt water </a:t>
            </a:r>
            <a:endParaRPr sz="2000">
              <a:solidFill>
                <a:schemeClr val="dk1"/>
              </a:solidFill>
            </a:endParaRPr>
          </a:p>
          <a:p>
            <a:pPr indent="-285750" lvl="0" marL="285750" rtl="0" algn="l">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Fresh water sources are scarce</a:t>
            </a:r>
            <a:endParaRPr/>
          </a:p>
          <a:p>
            <a:pPr indent="-285750" lvl="0" marL="285750" rtl="0" algn="l">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Relatively small share of fresh </a:t>
            </a:r>
            <a:endParaRPr sz="2000">
              <a:solidFill>
                <a:schemeClr val="dk1"/>
              </a:solidFill>
            </a:endParaRPr>
          </a:p>
        </p:txBody>
      </p:sp>
      <p:sp>
        <p:nvSpPr>
          <p:cNvPr id="123" name="Google Shape;123;p4"/>
          <p:cNvSpPr/>
          <p:nvPr/>
        </p:nvSpPr>
        <p:spPr>
          <a:xfrm>
            <a:off x="8086556" y="787961"/>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4.mp3" id="124" name="Google Shape;124;p4"/>
          <p:cNvPicPr preferRelativeResize="0"/>
          <p:nvPr/>
        </p:nvPicPr>
        <p:blipFill rotWithShape="1">
          <a:blip r:embed="rId5">
            <a:alphaModFix/>
          </a:blip>
          <a:srcRect b="0" l="0" r="0" t="0"/>
          <a:stretch/>
        </p:blipFill>
        <p:spPr>
          <a:xfrm>
            <a:off x="8157921" y="86791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663576" y="675243"/>
            <a:ext cx="9957088" cy="13409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7.1 The water cycle and the challenges in water use</a:t>
            </a:r>
            <a:endParaRPr/>
          </a:p>
        </p:txBody>
      </p:sp>
      <p:sp>
        <p:nvSpPr>
          <p:cNvPr id="131" name="Google Shape;131;p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2" name="Google Shape;132;p5"/>
          <p:cNvSpPr txBox="1"/>
          <p:nvPr>
            <p:ph idx="6" type="body"/>
          </p:nvPr>
        </p:nvSpPr>
        <p:spPr>
          <a:xfrm>
            <a:off x="663574" y="2016028"/>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are the challenges for sustainable water use?</a:t>
            </a:r>
            <a:endParaRPr/>
          </a:p>
        </p:txBody>
      </p:sp>
      <p:sp>
        <p:nvSpPr>
          <p:cNvPr id="133" name="Google Shape;133;p5"/>
          <p:cNvSpPr txBox="1"/>
          <p:nvPr>
            <p:ph idx="7" type="body"/>
          </p:nvPr>
        </p:nvSpPr>
        <p:spPr>
          <a:xfrm>
            <a:off x="663576" y="2484582"/>
            <a:ext cx="7567562" cy="3836173"/>
          </a:xfrm>
          <a:prstGeom prst="rect">
            <a:avLst/>
          </a:prstGeom>
          <a:noFill/>
          <a:ln>
            <a:noFill/>
          </a:ln>
        </p:spPr>
        <p:txBody>
          <a:bodyPr anchorCtr="0" anchor="b" bIns="45700" lIns="91425" spcFirstLastPara="1" rIns="91425" wrap="square" tIns="45700">
            <a:noAutofit/>
          </a:bodyPr>
          <a:lstStyle/>
          <a:p>
            <a:pPr indent="-285750" lvl="0" marL="285750" rtl="0" algn="l">
              <a:lnSpc>
                <a:spcPct val="100000"/>
              </a:lnSpc>
              <a:spcBef>
                <a:spcPts val="0"/>
              </a:spcBef>
              <a:spcAft>
                <a:spcPts val="0"/>
              </a:spcAft>
              <a:buClr>
                <a:srgbClr val="1D1C1D"/>
              </a:buClr>
              <a:buSzPts val="1800"/>
              <a:buFont typeface="Arial"/>
              <a:buChar char="•"/>
            </a:pPr>
            <a:r>
              <a:rPr lang="en-US" sz="1800">
                <a:latin typeface="Open Sans"/>
                <a:ea typeface="Open Sans"/>
                <a:cs typeface="Open Sans"/>
                <a:sym typeface="Open Sans"/>
              </a:rPr>
              <a:t>3 in 10 people lack </a:t>
            </a:r>
            <a:r>
              <a:rPr b="1" lang="en-US" sz="1800">
                <a:latin typeface="Open Sans"/>
                <a:ea typeface="Open Sans"/>
                <a:cs typeface="Open Sans"/>
                <a:sym typeface="Open Sans"/>
              </a:rPr>
              <a:t>access to safely managed drinking water </a:t>
            </a:r>
            <a:r>
              <a:rPr lang="en-US" sz="1800">
                <a:latin typeface="Open Sans"/>
                <a:ea typeface="Open Sans"/>
                <a:cs typeface="Open Sans"/>
                <a:sym typeface="Open Sans"/>
              </a:rPr>
              <a:t>services </a:t>
            </a:r>
            <a:endParaRPr sz="1800"/>
          </a:p>
          <a:p>
            <a:pPr indent="-285750" lvl="0" marL="285750" rtl="0" algn="l">
              <a:lnSpc>
                <a:spcPct val="100000"/>
              </a:lnSpc>
              <a:spcBef>
                <a:spcPts val="1000"/>
              </a:spcBef>
              <a:spcAft>
                <a:spcPts val="0"/>
              </a:spcAft>
              <a:buClr>
                <a:srgbClr val="1D1C1D"/>
              </a:buClr>
              <a:buSzPts val="1800"/>
              <a:buFont typeface="Arial"/>
              <a:buChar char="•"/>
            </a:pPr>
            <a:r>
              <a:rPr b="1" lang="en-US" sz="1800">
                <a:latin typeface="Open Sans"/>
                <a:ea typeface="Open Sans"/>
                <a:cs typeface="Open Sans"/>
                <a:sym typeface="Open Sans"/>
              </a:rPr>
              <a:t>Water scarcity</a:t>
            </a:r>
            <a:r>
              <a:rPr lang="en-US" sz="1800">
                <a:latin typeface="Open Sans"/>
                <a:ea typeface="Open Sans"/>
                <a:cs typeface="Open Sans"/>
                <a:sym typeface="Open Sans"/>
              </a:rPr>
              <a:t> affects more than 40 per cent of the global population and is projected to rise</a:t>
            </a:r>
            <a:endParaRPr/>
          </a:p>
          <a:p>
            <a:pPr indent="-285750" lvl="0" marL="285750" rtl="0" algn="l">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Over 1.7 billion people are currently living in river basins where </a:t>
            </a:r>
            <a:r>
              <a:rPr b="1" lang="en-US" sz="1800">
                <a:latin typeface="Open Sans"/>
                <a:ea typeface="Open Sans"/>
                <a:cs typeface="Open Sans"/>
                <a:sym typeface="Open Sans"/>
              </a:rPr>
              <a:t>water use exceeds recharge</a:t>
            </a:r>
            <a:endParaRPr sz="1800">
              <a:latin typeface="Open Sans"/>
              <a:ea typeface="Open Sans"/>
              <a:cs typeface="Open Sans"/>
              <a:sym typeface="Open Sans"/>
            </a:endParaRPr>
          </a:p>
          <a:p>
            <a:pPr indent="-285750" lvl="0" marL="285750" rtl="0" algn="l">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More than 80 per cent of wastewater resulting from human activities is </a:t>
            </a:r>
            <a:r>
              <a:rPr b="1" lang="en-US" sz="1800">
                <a:latin typeface="Open Sans"/>
                <a:ea typeface="Open Sans"/>
                <a:cs typeface="Open Sans"/>
                <a:sym typeface="Open Sans"/>
              </a:rPr>
              <a:t>discharged into rivers or sea without any removal of contaminants</a:t>
            </a:r>
            <a:endParaRPr/>
          </a:p>
          <a:p>
            <a:pPr indent="-285750" lvl="0" marL="285750" rtl="0" algn="l">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Floods and other </a:t>
            </a:r>
            <a:r>
              <a:rPr b="1" lang="en-US" sz="1800">
                <a:latin typeface="Open Sans"/>
                <a:ea typeface="Open Sans"/>
                <a:cs typeface="Open Sans"/>
                <a:sym typeface="Open Sans"/>
              </a:rPr>
              <a:t>water-related disasters </a:t>
            </a:r>
            <a:r>
              <a:rPr lang="en-US" sz="1800">
                <a:latin typeface="Open Sans"/>
                <a:ea typeface="Open Sans"/>
                <a:cs typeface="Open Sans"/>
                <a:sym typeface="Open Sans"/>
              </a:rPr>
              <a:t>account for 70 per cent of all deaths related to natural disasters</a:t>
            </a:r>
            <a:endParaRPr b="1" sz="1800">
              <a:solidFill>
                <a:schemeClr val="dk1"/>
              </a:solidFill>
              <a:latin typeface="Open Sans"/>
              <a:ea typeface="Open Sans"/>
              <a:cs typeface="Open Sans"/>
              <a:sym typeface="Open Sans"/>
            </a:endParaRPr>
          </a:p>
        </p:txBody>
      </p:sp>
      <p:pic>
        <p:nvPicPr>
          <p:cNvPr id="134" name="Google Shape;134;p5"/>
          <p:cNvPicPr preferRelativeResize="0"/>
          <p:nvPr/>
        </p:nvPicPr>
        <p:blipFill rotWithShape="1">
          <a:blip r:embed="rId3">
            <a:alphaModFix/>
          </a:blip>
          <a:srcRect b="0" l="0" r="0" t="0"/>
          <a:stretch/>
        </p:blipFill>
        <p:spPr>
          <a:xfrm>
            <a:off x="8359234" y="1923664"/>
            <a:ext cx="3242733" cy="1838164"/>
          </a:xfrm>
          <a:prstGeom prst="rect">
            <a:avLst/>
          </a:prstGeom>
          <a:noFill/>
          <a:ln>
            <a:noFill/>
          </a:ln>
        </p:spPr>
      </p:pic>
      <p:sp>
        <p:nvSpPr>
          <p:cNvPr id="135" name="Google Shape;135;p5"/>
          <p:cNvSpPr txBox="1"/>
          <p:nvPr/>
        </p:nvSpPr>
        <p:spPr>
          <a:xfrm>
            <a:off x="8270720" y="3750502"/>
            <a:ext cx="2744294" cy="75361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33"/>
              </a:buClr>
              <a:buSzPts val="1000"/>
              <a:buFont typeface="Open Sans"/>
              <a:buNone/>
            </a:pPr>
            <a:r>
              <a:rPr b="0" i="0" lang="en-US" sz="1000" u="none" cap="none" strike="noStrike">
                <a:solidFill>
                  <a:srgbClr val="333333"/>
                </a:solidFill>
                <a:latin typeface="Open Sans"/>
                <a:ea typeface="Open Sans"/>
                <a:cs typeface="Open Sans"/>
                <a:sym typeface="Open Sans"/>
              </a:rPr>
              <a:t>Photo: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"Bringing back water using pitchers in Khulna, Bangladesh. Photo by Felix Clay/Duckrabbit."</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WorldFish</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6">
                  <a:extLst>
                    <a:ext uri="{A12FA001-AC4F-418D-AE19-62706E023703}">
                      <ahyp:hlinkClr val="tx"/>
                    </a:ext>
                  </a:extLst>
                </a:hlinkClick>
              </a:rPr>
              <a:t>CC BY-NC-ND 2.0</a:t>
            </a:r>
            <a:endParaRPr b="0" i="0" sz="1000" u="none" cap="none" strike="noStrike">
              <a:solidFill>
                <a:schemeClr val="dk1"/>
              </a:solidFill>
              <a:latin typeface="Open Sans"/>
              <a:ea typeface="Open Sans"/>
              <a:cs typeface="Open Sans"/>
              <a:sym typeface="Open Sans"/>
            </a:endParaRPr>
          </a:p>
        </p:txBody>
      </p:sp>
      <p:sp>
        <p:nvSpPr>
          <p:cNvPr id="136" name="Google Shape;136;p5"/>
          <p:cNvSpPr txBox="1"/>
          <p:nvPr/>
        </p:nvSpPr>
        <p:spPr>
          <a:xfrm>
            <a:off x="8284249" y="5949275"/>
            <a:ext cx="3515856" cy="44845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33"/>
              </a:buClr>
              <a:buSzPts val="1000"/>
              <a:buFont typeface="Open Sans"/>
              <a:buNone/>
            </a:pPr>
            <a:r>
              <a:rPr b="0" i="0" lang="en-US" sz="1000" u="none" cap="none" strike="noStrike">
                <a:solidFill>
                  <a:srgbClr val="333333"/>
                </a:solidFill>
                <a:latin typeface="Open Sans"/>
                <a:ea typeface="Open Sans"/>
                <a:cs typeface="Open Sans"/>
                <a:sym typeface="Open Sans"/>
              </a:rPr>
              <a:t>Photo: </a:t>
            </a:r>
            <a:r>
              <a:rPr b="0" i="0" lang="en-US" sz="1000" u="sng" cap="none" strike="noStrike">
                <a:solidFill>
                  <a:schemeClr val="dk1"/>
                </a:solidFill>
                <a:latin typeface="Open Sans"/>
                <a:ea typeface="Open Sans"/>
                <a:cs typeface="Open Sans"/>
                <a:sym typeface="Open Sans"/>
                <a:hlinkClick r:id="rId7">
                  <a:extLst>
                    <a:ext uri="{A12FA001-AC4F-418D-AE19-62706E023703}">
                      <ahyp:hlinkClr val="tx"/>
                    </a:ext>
                  </a:extLst>
                </a:hlinkClick>
              </a:rPr>
              <a:t>"This field of water used to be a field of rice."</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8">
                  <a:extLst>
                    <a:ext uri="{A12FA001-AC4F-418D-AE19-62706E023703}">
                      <ahyp:hlinkClr val="tx"/>
                    </a:ext>
                  </a:extLst>
                </a:hlinkClick>
              </a:rPr>
              <a:t>IRRI Images</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9">
                  <a:extLst>
                    <a:ext uri="{A12FA001-AC4F-418D-AE19-62706E023703}">
                      <ahyp:hlinkClr val="tx"/>
                    </a:ext>
                  </a:extLst>
                </a:hlinkClick>
              </a:rPr>
              <a:t>CC BY-NC-SA 2.0</a:t>
            </a:r>
            <a:endParaRPr b="0" i="0" sz="1000" u="none" cap="none" strike="noStrike">
              <a:solidFill>
                <a:schemeClr val="dk1"/>
              </a:solidFill>
              <a:latin typeface="Open Sans"/>
              <a:ea typeface="Open Sans"/>
              <a:cs typeface="Open Sans"/>
              <a:sym typeface="Open Sans"/>
            </a:endParaRPr>
          </a:p>
        </p:txBody>
      </p:sp>
      <p:pic>
        <p:nvPicPr>
          <p:cNvPr id="137" name="Google Shape;137;p5"/>
          <p:cNvPicPr preferRelativeResize="0"/>
          <p:nvPr/>
        </p:nvPicPr>
        <p:blipFill rotWithShape="1">
          <a:blip r:embed="rId10">
            <a:alphaModFix/>
          </a:blip>
          <a:srcRect b="0" l="0" r="0" t="0"/>
          <a:stretch/>
        </p:blipFill>
        <p:spPr>
          <a:xfrm>
            <a:off x="8382518" y="4498880"/>
            <a:ext cx="3242731" cy="1484121"/>
          </a:xfrm>
          <a:prstGeom prst="rect">
            <a:avLst/>
          </a:prstGeom>
          <a:noFill/>
          <a:ln>
            <a:noFill/>
          </a:ln>
        </p:spPr>
      </p:pic>
      <p:sp>
        <p:nvSpPr>
          <p:cNvPr id="138" name="Google Shape;138;p5"/>
          <p:cNvSpPr/>
          <p:nvPr/>
        </p:nvSpPr>
        <p:spPr>
          <a:xfrm>
            <a:off x="8086556" y="787961"/>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5.mp3" id="139" name="Google Shape;139;p5"/>
          <p:cNvPicPr preferRelativeResize="0"/>
          <p:nvPr/>
        </p:nvPicPr>
        <p:blipFill rotWithShape="1">
          <a:blip r:embed="rId11">
            <a:alphaModFix/>
          </a:blip>
          <a:srcRect b="0" l="0" r="0" t="0"/>
          <a:stretch/>
        </p:blipFill>
        <p:spPr>
          <a:xfrm>
            <a:off x="8157921" y="8636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663576" y="682940"/>
            <a:ext cx="9210482"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7.1 The water cycle and the challenges in water use</a:t>
            </a:r>
            <a:endParaRPr/>
          </a:p>
        </p:txBody>
      </p:sp>
      <p:sp>
        <p:nvSpPr>
          <p:cNvPr id="146" name="Google Shape;146;p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7" name="Google Shape;147;p6"/>
          <p:cNvSpPr txBox="1"/>
          <p:nvPr/>
        </p:nvSpPr>
        <p:spPr>
          <a:xfrm>
            <a:off x="6279188" y="6157259"/>
            <a:ext cx="5436561" cy="23353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33"/>
              </a:buClr>
              <a:buSzPts val="1000"/>
              <a:buFont typeface="Open Sans"/>
              <a:buNone/>
            </a:pPr>
            <a:r>
              <a:rPr b="0" i="0" lang="en-US" sz="1000" u="none" cap="none" strike="noStrike">
                <a:solidFill>
                  <a:srgbClr val="333333"/>
                </a:solidFill>
                <a:latin typeface="Open Sans"/>
                <a:ea typeface="Open Sans"/>
                <a:cs typeface="Open Sans"/>
                <a:sym typeface="Open Sans"/>
              </a:rPr>
              <a:t>Photo source:  </a:t>
            </a:r>
            <a:r>
              <a:rPr b="0"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"Water Scarcity Index"</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GRIDArendal</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CC BY-NC-SA 2.0</a:t>
            </a:r>
            <a:endParaRPr b="0" i="0" sz="1000" u="none" cap="none" strike="noStrike">
              <a:solidFill>
                <a:schemeClr val="dk1"/>
              </a:solidFill>
              <a:latin typeface="Open Sans"/>
              <a:ea typeface="Open Sans"/>
              <a:cs typeface="Open Sans"/>
              <a:sym typeface="Open Sans"/>
            </a:endParaRPr>
          </a:p>
        </p:txBody>
      </p:sp>
      <p:pic>
        <p:nvPicPr>
          <p:cNvPr id="148" name="Google Shape;148;p6"/>
          <p:cNvPicPr preferRelativeResize="0"/>
          <p:nvPr/>
        </p:nvPicPr>
        <p:blipFill rotWithShape="1">
          <a:blip r:embed="rId6">
            <a:alphaModFix/>
          </a:blip>
          <a:srcRect b="0" l="0" r="0" t="0"/>
          <a:stretch/>
        </p:blipFill>
        <p:spPr>
          <a:xfrm>
            <a:off x="3517986" y="1956934"/>
            <a:ext cx="8220543" cy="4147786"/>
          </a:xfrm>
          <a:prstGeom prst="rect">
            <a:avLst/>
          </a:prstGeom>
          <a:noFill/>
          <a:ln>
            <a:noFill/>
          </a:ln>
        </p:spPr>
      </p:pic>
      <p:sp>
        <p:nvSpPr>
          <p:cNvPr id="149" name="Google Shape;149;p6"/>
          <p:cNvSpPr txBox="1"/>
          <p:nvPr>
            <p:ph idx="6" type="body"/>
          </p:nvPr>
        </p:nvSpPr>
        <p:spPr>
          <a:xfrm>
            <a:off x="678969" y="2025264"/>
            <a:ext cx="2322080"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Water stress</a:t>
            </a:r>
            <a:endParaRPr/>
          </a:p>
        </p:txBody>
      </p:sp>
      <p:sp>
        <p:nvSpPr>
          <p:cNvPr id="150" name="Google Shape;150;p6"/>
          <p:cNvSpPr/>
          <p:nvPr/>
        </p:nvSpPr>
        <p:spPr>
          <a:xfrm>
            <a:off x="8086556" y="787961"/>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6.mp3" id="151" name="Google Shape;151;p6"/>
          <p:cNvPicPr preferRelativeResize="0"/>
          <p:nvPr/>
        </p:nvPicPr>
        <p:blipFill rotWithShape="1">
          <a:blip r:embed="rId7">
            <a:alphaModFix/>
          </a:blip>
          <a:srcRect b="0" l="0" r="0" t="0"/>
          <a:stretch/>
        </p:blipFill>
        <p:spPr>
          <a:xfrm>
            <a:off x="8157921" y="85932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title"/>
          </p:nvPr>
        </p:nvSpPr>
        <p:spPr>
          <a:xfrm>
            <a:off x="663576" y="675243"/>
            <a:ext cx="8002058" cy="13409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7.1 The water cycle and the challenges in water use</a:t>
            </a:r>
            <a:endParaRPr/>
          </a:p>
        </p:txBody>
      </p:sp>
      <p:sp>
        <p:nvSpPr>
          <p:cNvPr id="158" name="Google Shape;158;p7"/>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59" name="Google Shape;159;p7"/>
          <p:cNvSpPr txBox="1"/>
          <p:nvPr/>
        </p:nvSpPr>
        <p:spPr>
          <a:xfrm>
            <a:off x="8995294" y="5336011"/>
            <a:ext cx="2337727" cy="105743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Photo source: "National Water and Sanitation Program brings better water and sanitation services to rural parts of Azerbaijan"</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World Bank Photo Collection</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CC BY-NC-ND 2.0</a:t>
            </a:r>
            <a:endParaRPr b="0" i="0" sz="1000" u="none" cap="none" strike="noStrike">
              <a:solidFill>
                <a:schemeClr val="dk1"/>
              </a:solidFill>
              <a:latin typeface="Open Sans"/>
              <a:ea typeface="Open Sans"/>
              <a:cs typeface="Open Sans"/>
              <a:sym typeface="Open Sans"/>
            </a:endParaRPr>
          </a:p>
        </p:txBody>
      </p:sp>
      <p:sp>
        <p:nvSpPr>
          <p:cNvPr id="160" name="Google Shape;160;p7"/>
          <p:cNvSpPr txBox="1"/>
          <p:nvPr>
            <p:ph idx="6" type="body"/>
          </p:nvPr>
        </p:nvSpPr>
        <p:spPr>
          <a:xfrm>
            <a:off x="663574" y="2016028"/>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Goals for sustainable water use</a:t>
            </a:r>
            <a:endParaRPr/>
          </a:p>
        </p:txBody>
      </p:sp>
      <p:sp>
        <p:nvSpPr>
          <p:cNvPr id="161" name="Google Shape;161;p7"/>
          <p:cNvSpPr txBox="1"/>
          <p:nvPr>
            <p:ph idx="7" type="body"/>
          </p:nvPr>
        </p:nvSpPr>
        <p:spPr>
          <a:xfrm>
            <a:off x="663576" y="2639291"/>
            <a:ext cx="7572951" cy="3687458"/>
          </a:xfrm>
          <a:prstGeom prst="rect">
            <a:avLst/>
          </a:prstGeom>
          <a:noFill/>
          <a:ln>
            <a:noFill/>
          </a:ln>
        </p:spPr>
        <p:txBody>
          <a:bodyPr anchorCtr="0" anchor="b" bIns="45700" lIns="91425" spcFirstLastPara="1" rIns="91425" wrap="square" tIns="45700">
            <a:noAutofit/>
          </a:bodyPr>
          <a:lstStyle/>
          <a:p>
            <a:pPr indent="-285750" lvl="0" marL="285750" rtl="0" algn="l">
              <a:lnSpc>
                <a:spcPct val="100000"/>
              </a:lnSpc>
              <a:spcBef>
                <a:spcPts val="0"/>
              </a:spcBef>
              <a:spcAft>
                <a:spcPts val="0"/>
              </a:spcAft>
              <a:buClr>
                <a:srgbClr val="1D1C1D"/>
              </a:buClr>
              <a:buSzPts val="1800"/>
              <a:buFont typeface="Arial"/>
              <a:buChar char="•"/>
            </a:pPr>
            <a:r>
              <a:rPr lang="en-US" sz="1800"/>
              <a:t>Achieve </a:t>
            </a:r>
            <a:r>
              <a:rPr b="1" lang="en-US" sz="1800"/>
              <a:t>universal and equitable access </a:t>
            </a:r>
            <a:r>
              <a:rPr lang="en-US" sz="1800"/>
              <a:t>to safe and affordable drinking water for all</a:t>
            </a:r>
            <a:endParaRPr/>
          </a:p>
          <a:p>
            <a:pPr indent="-285750" lvl="0" marL="285750" rtl="0" algn="l">
              <a:lnSpc>
                <a:spcPct val="100000"/>
              </a:lnSpc>
              <a:spcBef>
                <a:spcPts val="1200"/>
              </a:spcBef>
              <a:spcAft>
                <a:spcPts val="0"/>
              </a:spcAft>
              <a:buClr>
                <a:srgbClr val="1D1C1D"/>
              </a:buClr>
              <a:buSzPts val="1800"/>
              <a:buFont typeface="Arial"/>
              <a:buChar char="•"/>
            </a:pPr>
            <a:r>
              <a:rPr b="1" lang="en-US" sz="1800">
                <a:latin typeface="Open Sans"/>
                <a:ea typeface="Open Sans"/>
                <a:cs typeface="Open Sans"/>
                <a:sym typeface="Open Sans"/>
              </a:rPr>
              <a:t>Improve water quality </a:t>
            </a:r>
            <a:r>
              <a:rPr lang="en-US" sz="1800">
                <a:latin typeface="Open Sans"/>
                <a:ea typeface="Open Sans"/>
                <a:cs typeface="Open Sans"/>
                <a:sym typeface="Open Sans"/>
              </a:rPr>
              <a:t>by reducing pollution, increased treatment of wastewater, recycling, and safe reuse </a:t>
            </a:r>
            <a:endParaRPr sz="1800"/>
          </a:p>
          <a:p>
            <a:pPr indent="-285750" lvl="0" marL="285750" rtl="0" algn="l">
              <a:lnSpc>
                <a:spcPct val="100000"/>
              </a:lnSpc>
              <a:spcBef>
                <a:spcPts val="1200"/>
              </a:spcBef>
              <a:spcAft>
                <a:spcPts val="0"/>
              </a:spcAft>
              <a:buClr>
                <a:srgbClr val="1D1C1D"/>
              </a:buClr>
              <a:buSzPts val="1800"/>
              <a:buFont typeface="Arial"/>
              <a:buChar char="•"/>
            </a:pPr>
            <a:r>
              <a:rPr b="1" lang="en-US" sz="1800"/>
              <a:t>Increase water-use efficiency </a:t>
            </a:r>
            <a:r>
              <a:rPr lang="en-US" sz="1800"/>
              <a:t>across all sectors and ensure sustainable withdrawals and supply of freshwater </a:t>
            </a:r>
            <a:endParaRPr/>
          </a:p>
          <a:p>
            <a:pPr indent="-285750" lvl="0" marL="285750" rtl="0" algn="l">
              <a:lnSpc>
                <a:spcPct val="100000"/>
              </a:lnSpc>
              <a:spcBef>
                <a:spcPts val="1200"/>
              </a:spcBef>
              <a:spcAft>
                <a:spcPts val="0"/>
              </a:spcAft>
              <a:buClr>
                <a:srgbClr val="1D1C1D"/>
              </a:buClr>
              <a:buSzPts val="1800"/>
              <a:buFont typeface="Arial"/>
              <a:buChar char="•"/>
            </a:pPr>
            <a:r>
              <a:rPr b="1" lang="en-US" sz="1800">
                <a:latin typeface="Open Sans"/>
                <a:ea typeface="Open Sans"/>
                <a:cs typeface="Open Sans"/>
                <a:sym typeface="Open Sans"/>
              </a:rPr>
              <a:t>Protect and restore </a:t>
            </a:r>
            <a:r>
              <a:rPr lang="en-US" sz="1800">
                <a:latin typeface="Open Sans"/>
                <a:ea typeface="Open Sans"/>
                <a:cs typeface="Open Sans"/>
                <a:sym typeface="Open Sans"/>
              </a:rPr>
              <a:t>water-related ecosystems, including mountains, forests, wetlands, rivers, aquifers, and lakes</a:t>
            </a:r>
            <a:endParaRPr/>
          </a:p>
          <a:p>
            <a:pPr indent="-285750" lvl="0" marL="285750" rtl="0" algn="l">
              <a:lnSpc>
                <a:spcPct val="100000"/>
              </a:lnSpc>
              <a:spcBef>
                <a:spcPts val="1200"/>
              </a:spcBef>
              <a:spcAft>
                <a:spcPts val="0"/>
              </a:spcAft>
              <a:buClr>
                <a:srgbClr val="1D1C1D"/>
              </a:buClr>
              <a:buSzPts val="1800"/>
              <a:buFont typeface="Arial"/>
              <a:buChar char="•"/>
            </a:pPr>
            <a:r>
              <a:rPr lang="en-US" sz="1800"/>
              <a:t>Implement </a:t>
            </a:r>
            <a:r>
              <a:rPr b="1" lang="en-US" sz="1800"/>
              <a:t>integrated water resources management </a:t>
            </a:r>
            <a:r>
              <a:rPr lang="en-US" sz="1800"/>
              <a:t>at all levels, including through transboundary cooperation as appropriate</a:t>
            </a:r>
            <a:endParaRPr b="1" sz="1800">
              <a:solidFill>
                <a:schemeClr val="dk1"/>
              </a:solidFill>
            </a:endParaRPr>
          </a:p>
        </p:txBody>
      </p:sp>
      <p:pic>
        <p:nvPicPr>
          <p:cNvPr id="162" name="Google Shape;162;p7"/>
          <p:cNvPicPr preferRelativeResize="0"/>
          <p:nvPr/>
        </p:nvPicPr>
        <p:blipFill rotWithShape="1">
          <a:blip r:embed="rId6">
            <a:alphaModFix/>
          </a:blip>
          <a:srcRect b="0" l="0" r="0" t="0"/>
          <a:stretch/>
        </p:blipFill>
        <p:spPr>
          <a:xfrm>
            <a:off x="9080470" y="1531118"/>
            <a:ext cx="2529640" cy="1655427"/>
          </a:xfrm>
          <a:prstGeom prst="rect">
            <a:avLst/>
          </a:prstGeom>
          <a:noFill/>
          <a:ln>
            <a:noFill/>
          </a:ln>
        </p:spPr>
      </p:pic>
      <p:pic>
        <p:nvPicPr>
          <p:cNvPr id="163" name="Google Shape;163;p7"/>
          <p:cNvPicPr preferRelativeResize="0"/>
          <p:nvPr/>
        </p:nvPicPr>
        <p:blipFill rotWithShape="1">
          <a:blip r:embed="rId7">
            <a:alphaModFix/>
          </a:blip>
          <a:srcRect b="0" l="0" r="0" t="0"/>
          <a:stretch/>
        </p:blipFill>
        <p:spPr>
          <a:xfrm>
            <a:off x="9080471" y="3621723"/>
            <a:ext cx="2529640" cy="1721985"/>
          </a:xfrm>
          <a:prstGeom prst="rect">
            <a:avLst/>
          </a:prstGeom>
          <a:noFill/>
          <a:ln>
            <a:noFill/>
          </a:ln>
        </p:spPr>
      </p:pic>
      <p:sp>
        <p:nvSpPr>
          <p:cNvPr id="164" name="Google Shape;164;p7"/>
          <p:cNvSpPr txBox="1"/>
          <p:nvPr/>
        </p:nvSpPr>
        <p:spPr>
          <a:xfrm>
            <a:off x="8988330" y="3178130"/>
            <a:ext cx="2242199" cy="43883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333333"/>
              </a:buClr>
              <a:buSzPts val="1000"/>
              <a:buFont typeface="Open Sans"/>
              <a:buNone/>
            </a:pPr>
            <a:r>
              <a:rPr b="0" i="0" lang="en-US" sz="1000" u="none" cap="none" strike="noStrike">
                <a:solidFill>
                  <a:srgbClr val="333333"/>
                </a:solidFill>
                <a:latin typeface="Open Sans"/>
                <a:ea typeface="Open Sans"/>
                <a:cs typeface="Open Sans"/>
                <a:sym typeface="Open Sans"/>
              </a:rPr>
              <a:t>Photo: </a:t>
            </a:r>
            <a:r>
              <a:rPr b="0" i="0" lang="en-US" sz="1000" u="sng" cap="none" strike="noStrike">
                <a:solidFill>
                  <a:schemeClr val="dk1"/>
                </a:solidFill>
                <a:latin typeface="Open Sans"/>
                <a:ea typeface="Open Sans"/>
                <a:cs typeface="Open Sans"/>
                <a:sym typeface="Open Sans"/>
                <a:hlinkClick r:id="rId8">
                  <a:extLst>
                    <a:ext uri="{A12FA001-AC4F-418D-AE19-62706E023703}">
                      <ahyp:hlinkClr val="tx"/>
                    </a:ext>
                  </a:extLst>
                </a:hlinkClick>
              </a:rPr>
              <a:t>"Waters"</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9">
                  <a:extLst>
                    <a:ext uri="{A12FA001-AC4F-418D-AE19-62706E023703}">
                      <ahyp:hlinkClr val="tx"/>
                    </a:ext>
                  </a:extLst>
                </a:hlinkClick>
              </a:rPr>
              <a:t>danpalmer</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10">
                  <a:extLst>
                    <a:ext uri="{A12FA001-AC4F-418D-AE19-62706E023703}">
                      <ahyp:hlinkClr val="tx"/>
                    </a:ext>
                  </a:extLst>
                </a:hlinkClick>
              </a:rPr>
              <a:t>CC BY-ND 2.0</a:t>
            </a:r>
            <a:endParaRPr b="0" i="0" sz="1000" u="none" cap="none" strike="noStrike">
              <a:solidFill>
                <a:schemeClr val="dk1"/>
              </a:solidFill>
              <a:latin typeface="Open Sans"/>
              <a:ea typeface="Open Sans"/>
              <a:cs typeface="Open Sans"/>
              <a:sym typeface="Open Sans"/>
            </a:endParaRPr>
          </a:p>
        </p:txBody>
      </p:sp>
      <p:sp>
        <p:nvSpPr>
          <p:cNvPr id="165" name="Google Shape;165;p7"/>
          <p:cNvSpPr/>
          <p:nvPr/>
        </p:nvSpPr>
        <p:spPr>
          <a:xfrm>
            <a:off x="8086556" y="787961"/>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7.mp3" id="166" name="Google Shape;166;p7"/>
          <p:cNvPicPr preferRelativeResize="0"/>
          <p:nvPr/>
        </p:nvPicPr>
        <p:blipFill rotWithShape="1">
          <a:blip r:embed="rId11">
            <a:alphaModFix/>
          </a:blip>
          <a:srcRect b="0" l="0" r="0" t="0"/>
          <a:stretch/>
        </p:blipFill>
        <p:spPr>
          <a:xfrm>
            <a:off x="8157921" y="85543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7.1 References</a:t>
            </a:r>
            <a:endParaRPr/>
          </a:p>
        </p:txBody>
      </p:sp>
      <p:sp>
        <p:nvSpPr>
          <p:cNvPr id="172" name="Google Shape;172;p8"/>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73" name="Google Shape;173;p8"/>
          <p:cNvSpPr txBox="1"/>
          <p:nvPr>
            <p:ph idx="1" type="body"/>
          </p:nvPr>
        </p:nvSpPr>
        <p:spPr>
          <a:xfrm>
            <a:off x="668853" y="2111167"/>
            <a:ext cx="5717323"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US"/>
              <a:t>Narasimhan TN. Hydrological Cycle and Water Budgets. In: Likens GE, editor. Encycl. Inland Waters, Oxford: Academic Press; 2009, p. 714–20. </a:t>
            </a:r>
            <a:r>
              <a:rPr lang="en-US" u="sng">
                <a:solidFill>
                  <a:schemeClr val="hlink"/>
                </a:solidFill>
                <a:hlinkClick r:id="rId3"/>
              </a:rPr>
              <a:t>https://doi.org/10.1016/B978-012370626-3.00010-7</a:t>
            </a:r>
            <a:r>
              <a:rPr lang="en-US"/>
              <a:t>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663576" y="1291001"/>
            <a:ext cx="5567407" cy="133325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a:t>7.2 Watershed and its management</a:t>
            </a:r>
            <a:br>
              <a:rPr lang="en-US"/>
            </a:br>
            <a:endParaRPr/>
          </a:p>
        </p:txBody>
      </p:sp>
      <p:sp>
        <p:nvSpPr>
          <p:cNvPr id="180" name="Google Shape;180;p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81" name="Google Shape;181;p9"/>
          <p:cNvSpPr txBox="1"/>
          <p:nvPr/>
        </p:nvSpPr>
        <p:spPr>
          <a:xfrm>
            <a:off x="7566003" y="5712568"/>
            <a:ext cx="3664528" cy="41777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0" i="0" lang="en-US" sz="1000" u="none" cap="none" strike="noStrike">
                <a:solidFill>
                  <a:schemeClr val="dk1"/>
                </a:solidFill>
                <a:latin typeface="Open Sans"/>
                <a:ea typeface="Open Sans"/>
                <a:cs typeface="Open Sans"/>
                <a:sym typeface="Open Sans"/>
              </a:rPr>
              <a:t>Photo Source:  "</a:t>
            </a:r>
            <a:r>
              <a:rPr b="0"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Hola Valley, Norway</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Jon Ragnarsson</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CC BY-NC-ND 2.0</a:t>
            </a:r>
            <a:endParaRPr b="0" i="0" sz="400" u="none" cap="none" strike="noStrike">
              <a:solidFill>
                <a:schemeClr val="dk1"/>
              </a:solidFill>
              <a:latin typeface="Open Sans"/>
              <a:ea typeface="Open Sans"/>
              <a:cs typeface="Open Sans"/>
              <a:sym typeface="Open Sans"/>
            </a:endParaRPr>
          </a:p>
        </p:txBody>
      </p:sp>
      <p:sp>
        <p:nvSpPr>
          <p:cNvPr id="182" name="Google Shape;182;p9"/>
          <p:cNvSpPr txBox="1"/>
          <p:nvPr>
            <p:ph idx="6" type="body"/>
          </p:nvPr>
        </p:nvSpPr>
        <p:spPr>
          <a:xfrm>
            <a:off x="663576" y="2034417"/>
            <a:ext cx="7159625" cy="4722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lang="en-US"/>
              <a:t>What is a watershed?</a:t>
            </a:r>
            <a:endParaRPr/>
          </a:p>
        </p:txBody>
      </p:sp>
      <p:sp>
        <p:nvSpPr>
          <p:cNvPr id="183" name="Google Shape;183;p9"/>
          <p:cNvSpPr txBox="1"/>
          <p:nvPr>
            <p:ph idx="7" type="body"/>
          </p:nvPr>
        </p:nvSpPr>
        <p:spPr>
          <a:xfrm>
            <a:off x="663576" y="2624567"/>
            <a:ext cx="6736292" cy="3670211"/>
          </a:xfrm>
          <a:prstGeom prst="rect">
            <a:avLst/>
          </a:prstGeom>
          <a:noFill/>
          <a:ln>
            <a:noFill/>
          </a:ln>
        </p:spPr>
        <p:txBody>
          <a:bodyPr anchorCtr="0" anchor="b" bIns="45700" lIns="91425" spcFirstLastPara="1" rIns="91425" wrap="square" tIns="45700">
            <a:noAutofit/>
          </a:bodyPr>
          <a:lstStyle/>
          <a:p>
            <a:pPr indent="-285750" lvl="0" marL="285750" rtl="0" algn="l">
              <a:lnSpc>
                <a:spcPct val="100000"/>
              </a:lnSpc>
              <a:spcBef>
                <a:spcPts val="0"/>
              </a:spcBef>
              <a:spcAft>
                <a:spcPts val="0"/>
              </a:spcAft>
              <a:buClr>
                <a:srgbClr val="1D1C1D"/>
              </a:buClr>
              <a:buSzPts val="1800"/>
              <a:buFont typeface="Arial"/>
              <a:buChar char="•"/>
            </a:pPr>
            <a:r>
              <a:rPr lang="en-US" sz="1800">
                <a:latin typeface="Open Sans"/>
                <a:ea typeface="Open Sans"/>
                <a:cs typeface="Open Sans"/>
                <a:sym typeface="Open Sans"/>
              </a:rPr>
              <a:t>Watersheds are biophysical systems that define the land surface that drains water into a point in a stream or river</a:t>
            </a:r>
            <a:endParaRPr sz="1800">
              <a:latin typeface="Open Sans"/>
              <a:ea typeface="Open Sans"/>
              <a:cs typeface="Open Sans"/>
              <a:sym typeface="Open Sans"/>
            </a:endParaRPr>
          </a:p>
          <a:p>
            <a:pPr indent="-285750" lvl="0" marL="285750" rtl="0" algn="l">
              <a:lnSpc>
                <a:spcPct val="100000"/>
              </a:lnSpc>
              <a:spcBef>
                <a:spcPts val="500"/>
              </a:spcBef>
              <a:spcAft>
                <a:spcPts val="0"/>
              </a:spcAft>
              <a:buClr>
                <a:srgbClr val="000000"/>
              </a:buClr>
              <a:buSzPts val="1800"/>
              <a:buFont typeface="Arial"/>
              <a:buChar char="•"/>
            </a:pPr>
            <a:r>
              <a:rPr lang="en-US" sz="1800">
                <a:solidFill>
                  <a:srgbClr val="000000"/>
                </a:solidFill>
              </a:rPr>
              <a:t>Mainly determined by topography:</a:t>
            </a:r>
            <a:endParaRPr/>
          </a:p>
          <a:p>
            <a:pPr indent="-285750" lvl="1" marL="742950" rtl="0" algn="l">
              <a:lnSpc>
                <a:spcPct val="100000"/>
              </a:lnSpc>
              <a:spcBef>
                <a:spcPts val="500"/>
              </a:spcBef>
              <a:spcAft>
                <a:spcPts val="0"/>
              </a:spcAft>
              <a:buClr>
                <a:schemeClr val="dk1"/>
              </a:buClr>
              <a:buSzPts val="1800"/>
              <a:buChar char="•"/>
            </a:pPr>
            <a:r>
              <a:rPr lang="en-US" sz="1800">
                <a:latin typeface="Open Sans"/>
                <a:ea typeface="Open Sans"/>
                <a:cs typeface="Open Sans"/>
                <a:sym typeface="Open Sans"/>
              </a:rPr>
              <a:t>The contours of a watershed is called a watershed divide and are typically ridges and hills that separate two watersheds. </a:t>
            </a:r>
            <a:endParaRPr sz="1800"/>
          </a:p>
          <a:p>
            <a:pPr indent="-285750" lvl="1" marL="742950" rtl="0" algn="l">
              <a:lnSpc>
                <a:spcPct val="100000"/>
              </a:lnSpc>
              <a:spcBef>
                <a:spcPts val="500"/>
              </a:spcBef>
              <a:spcAft>
                <a:spcPts val="0"/>
              </a:spcAft>
              <a:buClr>
                <a:srgbClr val="000000"/>
              </a:buClr>
              <a:buSzPts val="1800"/>
              <a:buChar char="•"/>
            </a:pPr>
            <a:r>
              <a:rPr lang="en-US" sz="1800">
                <a:solidFill>
                  <a:srgbClr val="000000"/>
                </a:solidFill>
              </a:rPr>
              <a:t>Rain falling on one side of the ridge drains into one watershed and rain falling on the other drains into another</a:t>
            </a:r>
            <a:endParaRPr sz="1800"/>
          </a:p>
          <a:p>
            <a:pPr indent="-285750" lvl="0" marL="285750" rtl="0" algn="l">
              <a:lnSpc>
                <a:spcPct val="100000"/>
              </a:lnSpc>
              <a:spcBef>
                <a:spcPts val="500"/>
              </a:spcBef>
              <a:spcAft>
                <a:spcPts val="0"/>
              </a:spcAft>
              <a:buClr>
                <a:srgbClr val="1D1C1D"/>
              </a:buClr>
              <a:buSzPts val="1800"/>
              <a:buFont typeface="Arial"/>
              <a:buChar char="•"/>
            </a:pPr>
            <a:r>
              <a:rPr lang="en-US" sz="1800">
                <a:latin typeface="Open Sans"/>
                <a:ea typeface="Open Sans"/>
                <a:cs typeface="Open Sans"/>
                <a:sym typeface="Open Sans"/>
              </a:rPr>
              <a:t>The word "watershed" is sometimes used interchangeably with drainage basin or catchment.</a:t>
            </a:r>
            <a:endParaRPr/>
          </a:p>
          <a:p>
            <a:pPr indent="-285750" lvl="0" marL="285750" rtl="0" algn="l">
              <a:lnSpc>
                <a:spcPct val="100000"/>
              </a:lnSpc>
              <a:spcBef>
                <a:spcPts val="500"/>
              </a:spcBef>
              <a:spcAft>
                <a:spcPts val="0"/>
              </a:spcAft>
              <a:buClr>
                <a:srgbClr val="1D1C1D"/>
              </a:buClr>
              <a:buSzPts val="1800"/>
              <a:buFont typeface="Arial"/>
              <a:buChar char="•"/>
            </a:pPr>
            <a:r>
              <a:rPr lang="en-US" sz="1800">
                <a:latin typeface="Open Sans"/>
                <a:ea typeface="Open Sans"/>
                <a:cs typeface="Open Sans"/>
                <a:sym typeface="Open Sans"/>
              </a:rPr>
              <a:t>A river basin usually consists of many different watersheds</a:t>
            </a:r>
            <a:endParaRPr b="1" sz="1800">
              <a:latin typeface="Open Sans"/>
              <a:ea typeface="Open Sans"/>
              <a:cs typeface="Open Sans"/>
              <a:sym typeface="Open Sans"/>
            </a:endParaRPr>
          </a:p>
        </p:txBody>
      </p:sp>
      <p:pic>
        <p:nvPicPr>
          <p:cNvPr id="184" name="Google Shape;184;p9"/>
          <p:cNvPicPr preferRelativeResize="0"/>
          <p:nvPr/>
        </p:nvPicPr>
        <p:blipFill rotWithShape="1">
          <a:blip r:embed="rId6">
            <a:alphaModFix/>
          </a:blip>
          <a:srcRect b="0" l="0" r="0" t="0"/>
          <a:stretch/>
        </p:blipFill>
        <p:spPr>
          <a:xfrm>
            <a:off x="7650669" y="2648526"/>
            <a:ext cx="4085389" cy="3064042"/>
          </a:xfrm>
          <a:prstGeom prst="rect">
            <a:avLst/>
          </a:prstGeom>
          <a:noFill/>
          <a:ln>
            <a:noFill/>
          </a:ln>
        </p:spPr>
      </p:pic>
      <p:sp>
        <p:nvSpPr>
          <p:cNvPr id="185" name="Google Shape;185;p9"/>
          <p:cNvSpPr/>
          <p:nvPr/>
        </p:nvSpPr>
        <p:spPr>
          <a:xfrm>
            <a:off x="6230983" y="101994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7_Slide9.mp3" id="186" name="Google Shape;186;p9"/>
          <p:cNvPicPr preferRelativeResize="0"/>
          <p:nvPr/>
        </p:nvPicPr>
        <p:blipFill rotWithShape="1">
          <a:blip r:embed="rId7">
            <a:alphaModFix/>
          </a:blip>
          <a:srcRect b="0" l="0" r="0" t="0"/>
          <a:stretch/>
        </p:blipFill>
        <p:spPr>
          <a:xfrm>
            <a:off x="6289285" y="107976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2021-04-22T09:38:07Z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