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ExtraBold" panose="020B0606030504020204" pitchFamily="34" charset="0"/>
      <p:bold r:id="rId37"/>
      <p:italic r:id="rId38"/>
      <p:boldItalic r:id="rId39"/>
    </p:embeddedFont>
    <p:embeddedFont>
      <p:font typeface="Open Sans SemiBold" panose="020B0606030504020204" pitchFamily="34" charset="0"/>
      <p:regular r:id="rId40"/>
      <p:bold r:id="rId41"/>
      <p:italic r:id="rId42"/>
      <p:boldItalic r:id="rId43"/>
    </p:embeddedFont>
    <p:embeddedFont>
      <p:font typeface="Raleway" pitchFamily="2" charset="77"/>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gVce4cvsmIlqtlt3R6lQ+A==" hashData="lokmaxxUgUQo6u32+hSPq0jOFJjobRRgBcio57dIsxzAORv8PJaKoJ6Xp7V/4tKHUlUva9bGa6OwVEGcuAO6C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t1ebuEHnkcGOJ+/qY74N8aMq+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C9E6C2-CA2D-48AF-A4E8-BF412B4CA147}">
  <a:tblStyle styleId="{5DC9E6C2-CA2D-48AF-A4E8-BF412B4CA14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El almacenamiento puede ser una forma muy útil de añadir flexibilidad a un sistema energético, y se utiliza a menudo.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En FlexTool es posible modelar unidades de almacenamiento especiales que almacenan energía, por ejemplo, en momentos de alta oferta y baja demanda. Esta energía se puede liberar en el momento que convenga al operador del sistema: por ejemplo, en momentos de alta demanda y baja oferta.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Es sencillo modelar unidades básicas, como los almacenes de baterías. Pero también es posible modelar casos más avanzados. Podría tratarse, por ejemplo, de unidades de carga de almacenamiento, que almacenan energía en una red de almacenamiento, y unidades de descarga de almacenamiento, que convierten la energía almacenada de nuevo en la red por defecto. Esto puede permitir diferentes potencias de entrada y salida, por ejemplo.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Es posible modelar varios tipos diferentes de almacenamiento, por ejemplo, baterías, hidroeléctricas de bombeo, power-to-x, etc.</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Esta capacidad permite a los usuarios comprender los beneficios a corto y largo plazo que las diferentes opciones de almacenamiento proporcionan al sistema energético.</a:t>
            </a:r>
            <a:endParaRPr/>
          </a:p>
        </p:txBody>
      </p:sp>
      <p:sp>
        <p:nvSpPr>
          <p:cNvPr id="228" name="Google Shape;2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El acoplamiento de sectores puede ser una importante fuente de flexibilidad para la red. Por ejemplo, a menudo se puede pedir a la industria que utilice un excedente de energía. Dos ejemplos de ello son la transformación de la caña de azúcar o del tabaco. Pero lo mismo ocurre con la calefacción, la refrigeración y el transporte.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FlexTool ofrece una forma de modelar esto con el acoplamiento de sectores y viene con archivos de datos de entrada de ejemplo que demuestran cómo modelar estos tres enfoques con un caso de estudio de vehículos eléctricos (o E.V.).</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Por ejemplo, los vehículos eléctricos pueden utilizar el acoplamiento de sectores para utilizar las baterías de los vehículos eléctricos cuando no se utilizan. Hay tres casos particulares de uso: la carga de vehículos eléctricos ficticios, en la que los propietarios de vehículos cargan sus coches pero no descargan nunca en la red. La recarga inteligente de vehículos eléctricos, en la que una determinada proporción de propietarios de vehículos eléctricos cambian su carga a una hora que es útil para la red. Y, por último, los vehículos eléctricos pueden usarse como almacenamiento, donde los vehículos eléctricos se utilizan directamente para equilibrar la red. Es lo que se conoce como vehicle to grid o V2G.</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Todos estos métodos tendrán un impacto en la flexibilidad de la red.</a:t>
            </a:r>
            <a:endParaRPr/>
          </a:p>
          <a:p>
            <a:pPr marL="0" lvl="0" indent="0" algn="l" rtl="0">
              <a:spcBef>
                <a:spcPts val="0"/>
              </a:spcBef>
              <a:spcAft>
                <a:spcPts val="0"/>
              </a:spcAft>
              <a:buClr>
                <a:schemeClr val="dk1"/>
              </a:buClr>
              <a:buSzPts val="1200"/>
              <a:buFont typeface="Calibri"/>
              <a:buNone/>
            </a:pPr>
            <a:r>
              <a:rPr lang="en-US"/>
              <a:t>Se pueden utilizar distintos enfoques en diferentes sectores. Por ejemplo, la cogeneración de calor y electricidad puede utilizarse para la industria y la calefacción urbana.</a:t>
            </a:r>
            <a:endParaRPr/>
          </a:p>
        </p:txBody>
      </p:sp>
      <p:sp>
        <p:nvSpPr>
          <p:cNvPr id="240" name="Google Shape;24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Los escenarios permiten al usuario probar diferentes sistemas alternativos. Estos escenarios permiten a los usuarios realizar cambios rápidos y pequeños que no modifican los datos de referencia. Sin embargo, es importante señalar que los escenarios no están diseñados para cambiar un gran conjunto de parámetros.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Estos escenarios pueden utilizarse para estudiar el impacto de los parámetros en un sistema. Por ejemplo, ¿qué ocurre con la flexibilidad del sistema si variamos la demanda de electricidad en más o menos un 10%, o si aumentamos la cantidad de energía solar en el sistema?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Estos escenarios pueden ayudarnos a responder a preguntas como, por ejemplo, ¿cuál es el impacto de permitir que FlexTool funcione en modo de inversión? ¿Obtenemos un sistema de menor coste que si sólo ejecutamos FlexTool en modo de despacho?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Por último, los escenarios pueden ayudarnos a estudiar los impactos de los parámetros que controlan estas restricciones. Esto puede ayudarnos a encontrar si algún parámetro en particular tiene un impacto desproporcionado en los resultados del modelo y nos permite investigar más.</a:t>
            </a:r>
            <a:endParaRPr/>
          </a:p>
        </p:txBody>
      </p:sp>
      <p:sp>
        <p:nvSpPr>
          <p:cNvPr id="252" name="Google Shape;25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Los datos de entrada para FlexTool se definen en hojas de cálculo de Excel. El ejemplo que usaremos para explorar estas hojas de cálculo de Excel se llama demoModel 1. Se puede encontrar dentro de la carpeta Input Data dentro del modelo descargado en la conferencia anterior.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continuación, explicaremos las principales secciones del modelo de entrada y los colores utilizados para definir cada entrada de datos.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A partir del cuadro de texto número uno, en la figura superior derecha de la diapositiva vemos celdas de color violeta. Estas celdas son para las definiciones de nodos, rejillas, tipos de unidades o combustibles.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A continuación, observamos las celdas azul claro indicadas por el cuadro de texto dos. Estas celdas de color azul claro sirven para introducir valores numéricos. Por ejemplo, en este caso, la demanda por nodo.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El cuadro de texto tres destaca las celdas azul oscuro de la figura en la parte inferior izquierda. Estas celdas azul oscuro tienen menús desplegables que permiten elegir los nombres definidos en las celdas violetas o verdes.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Por último, las celdas verdes, resaltadas por el cuadro de texto cuatro en la figura central. Estas definen el nombre de las series temporales que se necesitan en las hojas de las unidades. Cubriremos los detalles de esto en diapositivas posteriores.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 las siguientes diapositivas, exploraremos cómo podemos utilizar estas cajas para crear un modelo de FlexTool.</a:t>
            </a:r>
            <a:endParaRPr/>
          </a:p>
        </p:txBody>
      </p:sp>
      <p:sp>
        <p:nvSpPr>
          <p:cNvPr id="272" name="Google Shape;27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Las entradas para FlexTool se definen en varias hojas. Éstas pueden verse en la parte inferior de la hoja de cálculo de Excel.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 primer lugar, echaremos un vistazo a las hojas nodeGroup y gridNode antes de explorar el resto.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Como su nombre indica, la hoja nodeGroups define los nodeGroups. Como se ha comentado anteriormente, los nodeGroups definen una región geográfica: por ejemplo, un país o una sección de un país. En este ejemplo, el nodeGroup se refiere al continente.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continuación, es posible definir el margen de capacidad, los requisitos de reserva, la cuota no síncrona y el límite de inercia, simplemente editando los cuadros de color azul claro junto al nodeGroup.</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A continuación, está la hoja gridNode. La hoja gridNode permite definir una cuadrícula, por ejemplo, "elec" para la electricidad, y luego un nodo para esa cuadrícula. Como se ha comentado anteriormente, un nodo podría ser la parte norte del continente, en este ejemplo.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continuación, podemos definir la demanda en megavatios-hora de cada nodo, la cantidad de energía importada, el margen de capacidad y las reservas. Estas cifras pueden modificarse en los recuadros de color azul claro, para adaptarlas a nuestro caso práctico.</a:t>
            </a:r>
            <a:endParaRPr/>
          </a:p>
        </p:txBody>
      </p:sp>
      <p:sp>
        <p:nvSpPr>
          <p:cNvPr id="302" name="Google Shape;3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La demanda neta en cada nodo es la suma de la demanda y la importación.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Sin embargo, habrás observado en la diapositiva anterior que cada nodo recibe una única cifra de demanda en megavatios-hora. Sin embargo, tenemos que dividir esta demanda total en una serie temporal.</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Así, definimos la demanda neta en la hoja gridNode, como se muestra en la Figura 1 en la esquina inferior izquierda. A continuación, dividimos la demanda total por la serie temporal almacenada en la hoja ts_energy, que se muestra en la Figura 2 en la esquina superior derecha. Dividimos la demanda total proporcionalmente por cada hora, como se muestra en el recuadro verde con la ecuación dentro en la esquina superior derecha.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Adoptamos el mismo enfoque para dividir la demanda de importación por cada hora; sin embargo, para ello, dividimos proporcionalmente la importación por los números de la hoja ts_import, como se muestra en la Figura 3 en la esquina inferior derecha.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Este enfoque nos permite establecer con precisión la cantidad de demanda por nodo, por hora.</a:t>
            </a:r>
            <a:endParaRPr/>
          </a:p>
        </p:txBody>
      </p:sp>
      <p:sp>
        <p:nvSpPr>
          <p:cNvPr id="323" name="Google Shape;32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esta diapositiva, discutimos la capacidad de establecer reservas estáticas con FlexTool. Una reserva estática es una reserva de capacidad que debe mantenerse en todo momento, independientemente de la capacidad de salida. Las reservas estáticas pueden aplicarse a un solo nodo o a un grupo de nodos.</a:t>
            </a:r>
            <a:endParaRPr/>
          </a:p>
          <a:p>
            <a:pPr marL="0" lvl="0" indent="0" algn="l" rtl="0">
              <a:spcBef>
                <a:spcPts val="0"/>
              </a:spcBef>
              <a:spcAft>
                <a:spcPts val="0"/>
              </a:spcAft>
              <a:buNone/>
            </a:pPr>
            <a:endParaRPr/>
          </a:p>
          <a:p>
            <a:pPr marL="0" lvl="0" indent="0" algn="l" rtl="0">
              <a:spcBef>
                <a:spcPts val="0"/>
              </a:spcBef>
              <a:spcAft>
                <a:spcPts val="0"/>
              </a:spcAft>
              <a:buNone/>
            </a:pPr>
            <a:r>
              <a:rPr lang="en-US"/>
              <a:t>Las reservas estáticas se basan en series temporales predefinidas que deben activarse en la hoja Node grid. Las hojas ts reserve node y ts reserve nodeGroup definen las series temporales de reserva estática y se refieren a un nodo y a un grupo de nodos respectivamente.</a:t>
            </a:r>
            <a:endParaRPr/>
          </a:p>
          <a:p>
            <a:pPr marL="0" lvl="0" indent="0" algn="l" rtl="0">
              <a:spcBef>
                <a:spcPts val="0"/>
              </a:spcBef>
              <a:spcAft>
                <a:spcPts val="0"/>
              </a:spcAft>
              <a:buNone/>
            </a:pPr>
            <a:endParaRPr/>
          </a:p>
          <a:p>
            <a:pPr marL="0" lvl="0" indent="0" algn="l" rtl="0">
              <a:spcBef>
                <a:spcPts val="0"/>
              </a:spcBef>
              <a:spcAft>
                <a:spcPts val="0"/>
              </a:spcAft>
              <a:buNone/>
            </a:pPr>
            <a:r>
              <a:rPr lang="en-US"/>
              <a:t>Cada nodo y grupo de nodos requiere su serie temporal correspondiente. </a:t>
            </a:r>
            <a:endParaRPr/>
          </a:p>
          <a:p>
            <a:pPr marL="0" lvl="0" indent="0" algn="l" rtl="0">
              <a:spcBef>
                <a:spcPts val="0"/>
              </a:spcBef>
              <a:spcAft>
                <a:spcPts val="0"/>
              </a:spcAft>
              <a:buNone/>
            </a:pPr>
            <a:r>
              <a:rPr lang="en-US"/>
              <a:t>Las reservas dinámicas se calculan en función de las unidades de generación. Lo discutiremos en la siguiente diapositiva.</a:t>
            </a:r>
            <a:endParaRPr/>
          </a:p>
        </p:txBody>
      </p:sp>
      <p:sp>
        <p:nvSpPr>
          <p:cNvPr id="345" name="Google Shape;3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esta diapositiva, nos centraremos en las reservas dinámicas, en contraste con las reservas estáticas.</a:t>
            </a:r>
            <a:endParaRPr/>
          </a:p>
          <a:p>
            <a:pPr marL="0" lvl="0" indent="0" algn="l" rtl="0">
              <a:spcBef>
                <a:spcPts val="0"/>
              </a:spcBef>
              <a:spcAft>
                <a:spcPts val="0"/>
              </a:spcAft>
              <a:buNone/>
            </a:pPr>
            <a:endParaRPr/>
          </a:p>
          <a:p>
            <a:pPr marL="0" lvl="0" indent="0" algn="l" rtl="0">
              <a:spcBef>
                <a:spcPts val="0"/>
              </a:spcBef>
              <a:spcAft>
                <a:spcPts val="0"/>
              </a:spcAft>
              <a:buNone/>
            </a:pPr>
            <a:r>
              <a:rPr lang="en-US"/>
              <a:t>Las reservas dinámicas cambian por la cantidad de generación que se produce. Por ejemplo, si un aerogenerador tiene un ratio de incremento de reservas del 10%, si un aerogenerador genera 10MW de electricidad, se necesita 1MW de reserva. </a:t>
            </a:r>
            <a:endParaRPr/>
          </a:p>
          <a:p>
            <a:pPr marL="0" lvl="0" indent="0" algn="l" rtl="0">
              <a:spcBef>
                <a:spcPts val="0"/>
              </a:spcBef>
              <a:spcAft>
                <a:spcPts val="0"/>
              </a:spcAft>
              <a:buNone/>
            </a:pPr>
            <a:endParaRPr/>
          </a:p>
          <a:p>
            <a:pPr marL="0" lvl="0" indent="0" algn="l" rtl="0">
              <a:spcBef>
                <a:spcPts val="0"/>
              </a:spcBef>
              <a:spcAft>
                <a:spcPts val="0"/>
              </a:spcAft>
              <a:buNone/>
            </a:pPr>
            <a:r>
              <a:rPr lang="en-US"/>
              <a:t>Es posible establecer el ratio de incremento de reservas para las unidades dentro de la hoja de unidades. Se utiliza por defecto para la energía renovable variable.</a:t>
            </a:r>
            <a:endParaRPr/>
          </a:p>
          <a:p>
            <a:pPr marL="0" lvl="0" indent="0" algn="l" rtl="0">
              <a:spcBef>
                <a:spcPts val="0"/>
              </a:spcBef>
              <a:spcAft>
                <a:spcPts val="0"/>
              </a:spcAft>
              <a:buNone/>
            </a:pPr>
            <a:endParaRPr/>
          </a:p>
          <a:p>
            <a:pPr marL="0" lvl="0" indent="0" algn="l" rtl="0">
              <a:spcBef>
                <a:spcPts val="0"/>
              </a:spcBef>
              <a:spcAft>
                <a:spcPts val="0"/>
              </a:spcAft>
              <a:buNone/>
            </a:pPr>
            <a:r>
              <a:rPr lang="en-US"/>
              <a:t>Hay que tener en cuenta que la reserva dinámica no es adicional a la reserva estática. El modelo comprobará cada hora cuál de las reservas tiene el requisito más estricto y elegirá esa.</a:t>
            </a:r>
            <a:endParaRPr/>
          </a:p>
        </p:txBody>
      </p:sp>
      <p:sp>
        <p:nvSpPr>
          <p:cNvPr id="363" name="Google Shape;3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 final de esta conferencia, serás capaz de:</a:t>
            </a:r>
            <a:endParaRPr/>
          </a:p>
          <a:p>
            <a:pPr marL="0" lvl="0" indent="0" algn="l" rtl="0">
              <a:spcBef>
                <a:spcPts val="0"/>
              </a:spcBef>
              <a:spcAft>
                <a:spcPts val="0"/>
              </a:spcAft>
              <a:buNone/>
            </a:pPr>
            <a:endParaRPr/>
          </a:p>
          <a:p>
            <a:pPr marL="0" lvl="0" indent="0" algn="l" rtl="0">
              <a:spcBef>
                <a:spcPts val="0"/>
              </a:spcBef>
              <a:spcAft>
                <a:spcPts val="0"/>
              </a:spcAft>
              <a:buNone/>
            </a:pPr>
            <a:r>
              <a:rPr lang="en-US"/>
              <a:t>Comprender los principales supuestos en los que se basa FlexTool.</a:t>
            </a:r>
            <a:endParaRPr/>
          </a:p>
          <a:p>
            <a:pPr marL="0" lvl="0" indent="0" algn="l" rtl="0">
              <a:spcBef>
                <a:spcPts val="0"/>
              </a:spcBef>
              <a:spcAft>
                <a:spcPts val="0"/>
              </a:spcAft>
              <a:buNone/>
            </a:pPr>
            <a:endParaRPr/>
          </a:p>
          <a:p>
            <a:pPr marL="0" lvl="0" indent="0" algn="l" rtl="0">
              <a:spcBef>
                <a:spcPts val="0"/>
              </a:spcBef>
              <a:spcAft>
                <a:spcPts val="0"/>
              </a:spcAft>
              <a:buNone/>
            </a:pPr>
            <a:r>
              <a:rPr lang="en-US"/>
              <a:t>Comprender los bloques de construcción que componen FlexTool.</a:t>
            </a:r>
            <a:endParaRPr/>
          </a:p>
          <a:p>
            <a:pPr marL="0" lvl="0" indent="0" algn="l" rtl="0">
              <a:spcBef>
                <a:spcPts val="0"/>
              </a:spcBef>
              <a:spcAft>
                <a:spcPts val="0"/>
              </a:spcAft>
              <a:buNone/>
            </a:pPr>
            <a:endParaRPr/>
          </a:p>
          <a:p>
            <a:pPr marL="0" lvl="0" indent="0" algn="l" rtl="0">
              <a:spcBef>
                <a:spcPts val="0"/>
              </a:spcBef>
              <a:spcAft>
                <a:spcPts val="0"/>
              </a:spcAft>
              <a:buNone/>
            </a:pPr>
            <a:r>
              <a:rPr lang="en-US"/>
              <a:t>Entender cómo FlexTool calcula las soluciones. </a:t>
            </a:r>
            <a:endParaRPr/>
          </a:p>
          <a:p>
            <a:pPr marL="0" lvl="0" indent="0" algn="l" rtl="0">
              <a:spcBef>
                <a:spcPts val="0"/>
              </a:spcBef>
              <a:spcAft>
                <a:spcPts val="0"/>
              </a:spcAft>
              <a:buNone/>
            </a:pPr>
            <a:endParaRPr/>
          </a:p>
          <a:p>
            <a:pPr marL="0" lvl="0" indent="0" algn="l" rtl="0">
              <a:spcBef>
                <a:spcPts val="0"/>
              </a:spcBef>
              <a:spcAft>
                <a:spcPts val="0"/>
              </a:spcAft>
              <a:buNone/>
            </a:pPr>
            <a:r>
              <a:rPr lang="en-US"/>
              <a:t>Comprender las principales entradas de FlexTool.</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 tecnologías no síncronas son tecnologías que no producen la misma cantidad de energía todo el tiempo, por ejemplo la eólica y la solar. Las tecnologías síncronas, en cambio, pueden producir la misma cantidad de energía en todo momento. Ejemplos de ello son las centrales eléctricas de carbón y de gas.</a:t>
            </a:r>
            <a:endParaRPr/>
          </a:p>
          <a:p>
            <a:pPr marL="0" lvl="0" indent="0" algn="l" rtl="0">
              <a:spcBef>
                <a:spcPts val="0"/>
              </a:spcBef>
              <a:spcAft>
                <a:spcPts val="0"/>
              </a:spcAft>
              <a:buNone/>
            </a:pPr>
            <a:endParaRPr/>
          </a:p>
          <a:p>
            <a:pPr marL="0" lvl="0" indent="0" algn="l" rtl="0">
              <a:spcBef>
                <a:spcPts val="0"/>
              </a:spcBef>
              <a:spcAft>
                <a:spcPts val="0"/>
              </a:spcAft>
              <a:buNone/>
            </a:pPr>
            <a:r>
              <a:rPr lang="en-US"/>
              <a:t>El uso de la cuota máxima no síncrona se define en la hoja maestra, como se muestra en la Figura 1 a la derecha. Esto le dice a FlexTool que nos gustaría tener una restricción de cuota máxima no síncrona en el sistema de energía.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Podemos definir qué tipos de unidades son no síncronas. En este ejemplo, como muestra la Figura 2 en la esquina inferior izquierda, la energía eólica, la fotovoltaica y las baterías se definen como no síncronas. Sin embargo, para su caso de uso, es posible cambiar estas definiciones.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continuación, podemos definir cuál debe ser el valor real de la cuota no sincrónica dentro del sistema de energía.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 este ejemplo, hemos establecido que la cuota no sincrónica sea del 80% en el continente, como se muestra en la figura 3.</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También es posible establecer que la cuota no síncrona sea diferente para cada nodo, como muestra la figura 4. La figura 4 muestra que los nodos A, B y C tienen una cuota no síncrona de 0,9, mientras que el nodo D tiene una cuota no síncrona de 0,8.</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través de la modificación de estas variables, es posible crear sus casos de estudio con sus respectivas acciones máximas no sincrónicas.</a:t>
            </a:r>
            <a:endParaRPr/>
          </a:p>
        </p:txBody>
      </p:sp>
      <p:sp>
        <p:nvSpPr>
          <p:cNvPr id="385" name="Google Shape;38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 forma similar a la cuota máxima no sincronizada, definimos el uso del límite mínimo de inercia en la hoja maestra en los datos de entrada. Esto se muestra en la Figura 1 en el lado derecho. En este ejemplo, no imponemos un límite de inercia, ya que el valor se fija en cero.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Como se ha comentado anteriormente, la inercia en los sistemas de energía se refiere a la energía almacenada en los grandes generadores y motores rotativos. Esta energía da a estos generadores y motores la capacidad de seguir girando. Puede utilizarse cuando fallan centrales eléctricas especialmente grandes para compensar la pérdida de energía del generador averiado.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Así que digamos que queremos establecer un límite mínimo de inercia, lo haríamos en la hoja nodeGroup. La Figura 2 muestra un ejemplo de esto, donde establecemos el límite de inercia en megavatios-segundo para ser 100. El límite mínimo de inercia sólo puede establecerse para los grupos de nodos.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El valor de la inercia es una constante y se establece por tipo de unidad en la hoja de tipo de unidad. </a:t>
            </a:r>
            <a:endParaRPr/>
          </a:p>
        </p:txBody>
      </p:sp>
      <p:sp>
        <p:nvSpPr>
          <p:cNvPr id="408" name="Google Shape;4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esta diapositiva se analiza el proceso de permitir las transferencias entre nodos. Por ejemplo, podemos querer transferir electricidad del norte del país al sur, es decir, en este ejemplo, del Nodo A al Nodo B.</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Para permitir una transferencia, ambos nodos deben ser de la misma red. Por ejemplo, no es posible hacer una transferencia desde un nodo de gas a uno de electricidad.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Es posible permitir que las transferencias existentes tengan diferentes capacidades en distintas direcciones. Por ejemplo, del Nodo A al Nodo B pueden ser de 150 megavatios y del Nodo B al Nodo A pueden ser de 100 megavatios. Sin embargo, las inversiones futuras tendrán siempre la misma capacidad en ambas direcciones.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Éstas se definen en la hoja nodoNodo. En el ejemplo mostrado, permitimos transferencias del Nodo A al Nodo B y viceversa, así como transferencias entre el Nodo B y el Nodo C y viceversa.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Las transferencias del nodo A al nodo B son de 150 megavatios hacia la derecha y 150 megavatios hacia la izquierda. El Nodo B y el Nodo C transfieren 100 megavatios en cada dirección.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Las pérdidas pueden utilizarse para fugas de energía en lugar de restringir la energía renovable variable. En este ejemplo, la pérdida en ambas líneas es del 1%. Por ejemplo, si no hay suficiente flexibilidad en el sistema, las pérdidas de transmisión pueden utilizarse para disipar la electricidad como pérdidas a lo largo de las líneas de distribución.</a:t>
            </a:r>
            <a:endParaRPr/>
          </a:p>
        </p:txBody>
      </p:sp>
      <p:sp>
        <p:nvSpPr>
          <p:cNvPr id="429" name="Google Shape;42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Las unidades en modo de despacho y en modo de inversión se modelan de forma ligeramente diferente, debido a las restricciones computacionales adicionales del modo de inversión. Las principales limitaciones del modo de despacho se discuten aquí.</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Las principales restricciones para las unidades en modo de despacho están siempre activas. Se trata de los límites ascendentes de generación, la provisión de reservas y la carga y descarga de los almacenamientos.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Las unidades pueden clasificarse en unidades de generación, unidades de entrada sin almacenamiento, unidades de energía renovable variable (o unidades V.R.E.) y unidades de conversión.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Además, hay restricciones que pueden ser activadas por el usuario. Si se activan, las unidades también pueden tener costes de puesta en marcha, tiempo mínimo de actividad y de inactividad, pérdida de eficiencia con carga parcial y restricciones de rampa.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Por último, se establecen restricciones para las operaciones unitarias. Éstas también están siempre activadas, pero los parámetros pueden tener un valor de 0. Estos costes incluyen los costes variables, como los costes de combustible, los costes variables de funcionamiento y mantenimiento, los costes de dióxido de carbono y los costes de puesta en marcha. Además, los costes pueden incluir costes fijos, como los costes fijos de funcionamiento y mantenimiento.</a:t>
            </a:r>
            <a:endParaRPr/>
          </a:p>
        </p:txBody>
      </p:sp>
      <p:sp>
        <p:nvSpPr>
          <p:cNvPr id="443" name="Google Shape;44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Hay cuatro categorías que puede tener una unidad: unidad de generación, unidad de entrada sin almacenamiento, unidad de energía renovable variable (o unidad V.R.E.) y una unidad de conversión.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Es posible definir los tipos de unidades en función de la entrada de unidades definida en la hoja de unidades. Estas entradas pueden verse en las columnas C, D, E, F y G.</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Las opciones de entrada que se muestran aquí son el combustible, el perfil C.F., el flujo de entrada, la rejilla de entrada, el nodo de entrada o ninguna.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Aquí podemos ver que el carbón, el petróleo y la biomasa son unidades generadoras. Esto se debe a que tienen entrada de combustible.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La eólica y la fotovoltaica (o PV) son unidades V.R.E., debido a que utilizan un perfil C.F. El nodo B RES es una unidad de generación, ya que tiene una capacidad de entrada y de almacenamiento. Esto se muestra aquí con un almacenamiento de 150.000MWh en la columna de la derecha.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El nodo B Raw tiene un flujo de entrada, pero un almacenamiento de cero. Por lo tanto, es una unidad de entrada sin almacenamiento.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Por último, el Cargador EV es una entrada de un nodo, o una unidad de conversión: en este caso, un cargador de coche eléctrico.</a:t>
            </a:r>
            <a:endParaRPr/>
          </a:p>
          <a:p>
            <a:pPr marL="0" lvl="0" indent="0" algn="l" rtl="0">
              <a:spcBef>
                <a:spcPts val="0"/>
              </a:spcBef>
              <a:spcAft>
                <a:spcPts val="0"/>
              </a:spcAft>
              <a:buNone/>
            </a:pPr>
            <a:endParaRPr/>
          </a:p>
          <a:p>
            <a:pPr marL="0" lvl="0" indent="0" algn="l" rtl="0">
              <a:spcBef>
                <a:spcPts val="0"/>
              </a:spcBef>
              <a:spcAft>
                <a:spcPts val="0"/>
              </a:spcAft>
              <a:buNone/>
            </a:pPr>
            <a:r>
              <a:rPr lang="en-US"/>
              <a:t>Ha llegado al final de esta lección. La clase 15 investigará cómo diseñar una evaluación de flexibilidad con FlexTool.</a:t>
            </a:r>
            <a:endParaRPr/>
          </a:p>
        </p:txBody>
      </p:sp>
      <p:sp>
        <p:nvSpPr>
          <p:cNvPr id="455" name="Google Shape;45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FlexTool hace una suposición clave sobre la incertidumbre del futuro. Es decir, FlexTool conoce perfectamente el futuro del periodo de simulación. Esto se conoce como previsión perfecta. Un ejemplo de esto es el siguiente: si una simulación se realiza durante un periodo de 2 semanas, las condiciones meteorológicas al final de este periodo de 2 semanas se conocen perfectamente al inicio de la simulación. En el mundo real, esto no es así. Esta es una suposición que se requiere para la optimización de la programación lineal. Y, aunque no es perfecta, da información sobre ciertos escenarios y es mejor que no tener información.</a:t>
            </a:r>
            <a:endParaRPr/>
          </a:p>
          <a:p>
            <a:pPr marL="0" lvl="0" indent="0" algn="l" rtl="0">
              <a:spcBef>
                <a:spcPts val="900"/>
              </a:spcBef>
              <a:spcAft>
                <a:spcPts val="0"/>
              </a:spcAft>
              <a:buClr>
                <a:schemeClr val="dk1"/>
              </a:buClr>
              <a:buSzPts val="1200"/>
              <a:buFont typeface="Calibri"/>
              <a:buNone/>
            </a:pPr>
            <a:endParaRPr/>
          </a:p>
          <a:p>
            <a:pPr marL="0" lvl="0" indent="0" algn="l" rtl="0">
              <a:spcBef>
                <a:spcPts val="900"/>
              </a:spcBef>
              <a:spcAft>
                <a:spcPts val="0"/>
              </a:spcAft>
              <a:buNone/>
            </a:pPr>
            <a:r>
              <a:rPr lang="en-US"/>
              <a:t>En el mundo real, la incertidumbre de lo que puede ocurrir en el futuro obliga a los gestores de redes de transporte a comprometer más recursos de suministro de los que realmente se necesitan. Esto es para garantizar que la oferta siempre satisfaga la demanda, incluso en el caso de una alta demanda y una baja oferta. Otro aspecto de la incertidumbre en el futuro es que los perfiles de carga y descarga del almacenamiento de energía no pueden ser óptimos. Por ejemplo, en el mundo real, no sabemos si necesitaremos mucha electricidad procedente del almacenamiento en un futuro próximo para satisfacer un pico de demanda eléctrica inesperado. </a:t>
            </a:r>
            <a:endParaRPr/>
          </a:p>
          <a:p>
            <a:pPr marL="0" lvl="0" indent="0" algn="l" rtl="0">
              <a:spcBef>
                <a:spcPts val="900"/>
              </a:spcBef>
              <a:spcAft>
                <a:spcPts val="0"/>
              </a:spcAft>
              <a:buClr>
                <a:schemeClr val="dk1"/>
              </a:buClr>
              <a:buSzPts val="1200"/>
              <a:buFont typeface="Calibri"/>
              <a:buNone/>
            </a:pPr>
            <a:endParaRPr/>
          </a:p>
          <a:p>
            <a:pPr marL="0" lvl="0" indent="0" algn="l" rtl="0">
              <a:spcBef>
                <a:spcPts val="900"/>
              </a:spcBef>
              <a:spcAft>
                <a:spcPts val="0"/>
              </a:spcAft>
              <a:buClr>
                <a:schemeClr val="dk1"/>
              </a:buClr>
              <a:buSzPts val="1200"/>
              <a:buFont typeface="Calibri"/>
              <a:buNone/>
            </a:pPr>
            <a:r>
              <a:rPr lang="en-US"/>
              <a:t>Las consecuencias de esto son que FlexTool puede satisfacer la demanda con menos unidades en línea. En concreto, se requiere una menor capacidad de reserva para satisfacer demandas inesperadas. A partir de ahí, el almacenamiento de energía puede utilizarse de forma óptima y, por lo tanto, se puede extraer un mayor valor del almacenamiento de energía en comparación con lo que se podría haber conseguido en la vida real.</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La modelización lineal es una forma de encontrar una solución óptima a un problema, sujeta a restricciones. El tipo de modelización utilizado por FlexTool se denomina modelización lineal, que no modela variables de decisión enteras. Esto significa que al despachar una unidad de generación de electricidad, ésta no se enciende ni se apaga, sino que aumenta linealmente. En el mundo real, cuando la luz del sol incide en un panel solar fotovoltaico, la electricidad se genera casi inmediatamente. Sin embargo, FlexTool lo modela como una puesta en marcha linealmente creciente.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Esta suposición es importante en varios escenarios. Uno de ellos es cuando se ejecuta la optimización operativa para el funcionamiento real del sistema. Por ejemplo, utilizando el ejemplo de la energía solar fotovoltaica, el respaldo debe utilizarse para igualar la oferta y la demanda en cada momento. Por lo tanto, la luz que incide repentinamente en un panel solar fotovoltaico debe ser tratada reduciendo la generación flexible casi instantáneamente. Al no utilizar variables de decisión enteras, esta funcionalidad no existe.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Otro ejemplo en el que esto es importante es cuando se comparan tecnologías que tienen distintas características de puesta en marcha.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Por último, si un sistema tiene un número reducido de unidades de generación, esto se convierte en un problema debido a la mayor importancia relativa de cada una de las unidades en comparación con un sistema grande.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Sin embargo, para la planificación a largo plazo de alto nivel y los sistemas con perfiles de generación flexibles, esto no importa tanto. Por lo tanto, FlexTool puede utilizar la modelización lineal sin comprometer la precisión para su caso de uso.</a:t>
            </a: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Para calcular la solución de programación lineal, se utiliza el lenguaje de modelización G.N.U. MathProg. G.N.U. MathProg es una forma de describir modelos de programación matemática lineal. El modelo se describe mediante un conjunto de sentencias y bloques de datos. Este solucionador minimizará o maximizará un sistema de ecuaciones lineales. En FlexTool, el archivo que contiene estas ecuaciones se llama flexModel.mod.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Los solucionadores de código abierto suelen tener un buen rendimiento a la hora de resolver problemas de programación lineal. Esto es especialmente cierto para el solucionador utilizado por FlexTool: C.l.p. , que es la abreviatura de programación lineal COIN-OR. Sin embargo, cuando se resuelven problemas mixtos enteros, los solucionadores comerciales son mucho mejores que los de código abierto.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Los problemas de algoritmos de solución eficiente se basan en gran medida en los métodos primal simplex, dual simplex y de punto interior. Si quiere aprender más sobre estos métodos, le animamos a que busque contenido en Internet; sin embargo, esto está fuera del alcance de este curso.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Los problemas lineales suelen poder resolverse y encontrar un óptimo global. Esto significa que se encuentra la mejor solución posible. Los problemas enteros, sin embargo, pueden no encontrar la mejor solución, y en su lugar convergen en un óptimo local. Un óptimo local es una solución que puede no ser la mejor posible.</a:t>
            </a: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FlexTool busca minimizar los costes globales del sistema. Por tanto, decimos que la función objetivo es la de minimización de costes. Sin embargo, para fundamentar las decisiones, se necesitan una serie de variables. En esta diapositiva, exploraremos las variables clave que informan estas decisiones. En general, estas variables se dividen en tres categorías: costes del sistema, sanciones e inversiones realizadas.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 primer lugar, hay que contabilizar los costes globales del sistema. Los utilizados por FlexTool son los costes fijos de funcionamiento y mantenimiento, los costes variables de funcionamiento y mantenimiento, los costes de combustible, los costes de las emisiones de CO2 y los costes de puesta en marcha. Estas variables representan los costes de funcionamiento de un generador de energía.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Por supuesto, podemos reducir estos costes; sin embargo, esto sería a expensas de otros factores, como la falta de adecuación de la oferta y la demanda. Por lo tanto, en FlexTool también se modelan varias penalizaciones para reducir estos resultados indeseables. Entre ellas se encuentran la pérdida de carga, la insuficiencia de reservas ascendentes, el margen de capacidad insuficiente, la reducción de las fuentes de energía renovables variables (o V.R.E) y la inercia insuficiente.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Por último, hay que tener en cuenta los costes de inversión. Entre ellos se encuentran los costes de inversión por unidad, los costes de inversión en almacenamiento y los costes necesarios para la inversión en líneas de transmisión.</a:t>
            </a: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FlexTool se compone de cuatro bloques fundamentales. En esta sección, explicaremos estos componentes principales y cómo se unen para crear una versión abstracta del sistema energético modelado.</a:t>
            </a:r>
            <a:endParaRPr/>
          </a:p>
          <a:p>
            <a:pPr marL="0" lvl="0" indent="0" algn="l" rtl="0">
              <a:spcBef>
                <a:spcPts val="0"/>
              </a:spcBef>
              <a:spcAft>
                <a:spcPts val="0"/>
              </a:spcAft>
              <a:buClr>
                <a:schemeClr val="dk1"/>
              </a:buClr>
              <a:buSzPts val="1200"/>
              <a:buFont typeface="Calibri"/>
              <a:buNone/>
            </a:pPr>
            <a:r>
              <a:rPr lang="en-US"/>
              <a:t>En primer lugar, se definen las redes en este sistema energético. Una red (g) se compone de un producto concreto, por ejemplo, electricidad o gas natural.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continuación, estos gids se localizan en sus respectivas ubicaciones. Estas localizaciones se definen como un nodo. Por ejemplo, podríamos definir cuatro nodos en un país concreto, siendo éstos el norte, el sur, el este y el oeste. Se puede definir una cantidad mayor o menor de nodos, según el caso de uso en cuestión.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Dentro de estos nodos hay unidades. Las unidades pueden producir, consumir y almacenar energía de un nodo de la red. Por ejemplo, una central eléctrica genera electricidad en un nodo del sur del país en cuestión.</a:t>
            </a:r>
            <a:endParaRPr/>
          </a:p>
          <a:p>
            <a:pPr marL="0" lvl="0" indent="0" algn="l" rtl="0">
              <a:spcBef>
                <a:spcPts val="0"/>
              </a:spcBef>
              <a:spcAft>
                <a:spcPts val="0"/>
              </a:spcAft>
              <a:buClr>
                <a:schemeClr val="dk1"/>
              </a:buClr>
              <a:buSzPts val="1200"/>
              <a:buFont typeface="Calibri"/>
              <a:buNone/>
            </a:pPr>
            <a:r>
              <a:rPr lang="en-US"/>
              <a:t>Por último, tenemos los timeslices. Los timeslices son una serie ordenada de intervalos de tiempo. Por ejemplo, las horas del año. El modelo ejecutará las cuadrículas, los nodos y las unidades por intervalo de tiempo.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Estos componentes conforman el sistema energético modelado, conocido en este caso como sistema G. nut. Un usuario puede definir su propio sistema G. nut a través de los datos de entrada. Diferentes datos de entrada pueden dar lugar a sistemas G. nut muy diferentes debido a la flexibilidad inherente de FlexTool.</a:t>
            </a:r>
            <a:endParaRPr/>
          </a:p>
        </p:txBody>
      </p:sp>
      <p:sp>
        <p:nvSpPr>
          <p:cNvPr id="165" name="Google Shape;1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 esta diapositiva vemos un sistema de ejemplo. El sistema está formado por tres nodos A, B y C. Cada uno de estos nodos tiene una demanda. Estos nodos tienen ciertas restricciones, mostradas por los recuadros de la izquierda. La demanda en cada uno de los nodos se satisface con tres tipos de unidades, compuestas por carbón y viento.</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Es posible establecer restricciones en los nodos. En este ejemplo, tenemos dos restricciones para cada uno de los nodos. La primera restricción se aplica a todos los nodos: A, B y C deben tener un límite de inercia de 10.000 megavatios acumulados. En este contexto, la inercia se refiere a la energía almacenada en los grandes generadores rotativos, que puede utilizarse para compensar reducciones repentinas del suministro en otros lugares.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La segunda restricción impuesta a los nodos es la de una reserva dinámica. Una reserva dinámica, en este contexto, se refiere a la necesidad de tener una capacidad de reserva basada en la generación en línea. Por ejemplo, el 5% de toda la generación eólica en línea.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continuación, definimos las demandas de electricidad en cada uno de estos nodos. El nodo A tiene una demanda de 1000 MWh, el nodo B una demanda de 1500 MWh y el nodo C una demanda de 500 MWh.</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Por último, el tipo de unidad define detalles genéricos sobre las unidades que dan servicio a esta demanda. Así, en este ejemplo, todas las unidades de carbón comparten una eficiencia del 28% y un coste de inversión de 800 €/kW. Todas las unidades eólicas comparten una eficiencia del 100% y un coste de inversión de 1000 €/kW. </a:t>
            </a:r>
            <a:endParaRPr u="none"/>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FlexTool puede funcionar en dos modos de operación diferentes: Despacho e Inversión.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 el despacho, FlexTool optimizará el funcionamiento de una capacidad predefinida. Por ejemplo, un caso de estudio existente en un nodo concreto puede tener 1000 MWh de demanda, que está siendo satisfecha por 500 MW de energía solar, 500 MW de energía eólica y 500 MW de turbinas de gas. Con este sistema actual, FlexTool le dirá la forma óptima en que estas fuentes deben ser utilizadas para satisfacer la demanda.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El modo de despacho puede utilizarse para estudiar los problemas de flexibilidad actuales o los planes de ampliación de capacidad existentes. Otra forma de utilizarlo es para reducir las emisiones de CO2 resultantes de un plan de ampliación de la capacidad.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 el segundo modo de funcionamiento, FlexTool puede realizar las inversiones óptimas para usted. Por ejemplo, FlexTool puede encontrar la forma óptima de invertir para resolver problemas de flexibilidad o reducir los costes operativos.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 este modo, los usuarios pueden definir límites al número de inversiones permitidas añadiendo restricciones: por ejemplo, limitando el número de fuentes de energía renovables, como la solar y la eólica.</a:t>
            </a:r>
            <a:endParaRPr/>
          </a:p>
        </p:txBody>
      </p:sp>
      <p:sp>
        <p:nvSpPr>
          <p:cNvPr id="216" name="Google Shape;2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8"/>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9"/>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6"/>
          <p:cNvSpPr>
            <a:spLocks noGrp="1"/>
          </p:cNvSpPr>
          <p:nvPr>
            <p:ph type="pic" idx="2"/>
          </p:nvPr>
        </p:nvSpPr>
        <p:spPr>
          <a:xfrm>
            <a:off x="5183188" y="987425"/>
            <a:ext cx="6172200" cy="4873625"/>
          </a:xfrm>
          <a:prstGeom prst="rect">
            <a:avLst/>
          </a:prstGeom>
          <a:noFill/>
          <a:ln>
            <a:noFill/>
          </a:ln>
        </p:spPr>
      </p:sp>
      <p:sp>
        <p:nvSpPr>
          <p:cNvPr id="69" name="Google Shape;69;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open.edu/openlearncreate/mod/quiz/view.php?id=174737"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92" name="Google Shape;92;p1"/>
          <p:cNvSpPr txBox="1"/>
          <p:nvPr/>
        </p:nvSpPr>
        <p:spPr>
          <a:xfrm>
            <a:off x="747853" y="3782936"/>
            <a:ext cx="3946067"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i="0" u="none" strike="noStrike" cap="none">
                <a:solidFill>
                  <a:schemeClr val="dk1"/>
                </a:solidFill>
                <a:latin typeface="Open Sans ExtraBold"/>
                <a:ea typeface="Open Sans ExtraBold"/>
                <a:cs typeface="Open Sans ExtraBold"/>
                <a:sym typeface="Open Sans ExtraBold"/>
              </a:rPr>
              <a:t>Energía y </a:t>
            </a:r>
            <a:br>
              <a:rPr lang="en-US" sz="1800" b="1" i="0" u="none" strike="noStrike" cap="none">
                <a:solidFill>
                  <a:schemeClr val="dk1"/>
                </a:solidFill>
                <a:latin typeface="Open Sans ExtraBold"/>
                <a:ea typeface="Open Sans ExtraBold"/>
                <a:cs typeface="Open Sans ExtraBold"/>
                <a:sym typeface="Open Sans ExtraBold"/>
              </a:rPr>
            </a:br>
            <a:r>
              <a:rPr lang="en-US" sz="1800" b="1" i="0" u="none" strike="noStrike" cap="none">
                <a:solidFill>
                  <a:schemeClr val="dk1"/>
                </a:solidFill>
                <a:latin typeface="Open Sans ExtraBold"/>
                <a:ea typeface="Open Sans ExtraBold"/>
                <a:cs typeface="Open Sans ExtraBold"/>
                <a:sym typeface="Open Sans ExtraBold"/>
              </a:rPr>
              <a:t>Modelización de la flexibilidad</a:t>
            </a:r>
            <a:endParaRPr/>
          </a:p>
        </p:txBody>
      </p:sp>
      <p:sp>
        <p:nvSpPr>
          <p:cNvPr id="93" name="Google Shape;93;p1"/>
          <p:cNvSpPr txBox="1"/>
          <p:nvPr/>
        </p:nvSpPr>
        <p:spPr>
          <a:xfrm>
            <a:off x="740865" y="4386149"/>
            <a:ext cx="6842400" cy="21240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400" b="1">
                <a:solidFill>
                  <a:schemeClr val="lt1"/>
                </a:solidFill>
                <a:latin typeface="Open Sans ExtraBold"/>
                <a:ea typeface="Open Sans ExtraBold"/>
                <a:cs typeface="Open Sans ExtraBold"/>
                <a:sym typeface="Open Sans ExtraBold"/>
              </a:rPr>
              <a:t>Lectura 14</a:t>
            </a:r>
            <a:r>
              <a:rPr lang="en-US" sz="4400" b="1">
                <a:solidFill>
                  <a:schemeClr val="dk1"/>
                </a:solidFill>
                <a:latin typeface="Open Sans ExtraBold"/>
                <a:ea typeface="Open Sans ExtraBold"/>
                <a:cs typeface="Open Sans ExtraBold"/>
                <a:sym typeface="Open Sans ExtraBold"/>
              </a:rPr>
              <a:t> </a:t>
            </a:r>
            <a:br>
              <a:rPr lang="en-US" sz="4400" b="1">
                <a:solidFill>
                  <a:schemeClr val="dk1"/>
                </a:solidFill>
                <a:latin typeface="Open Sans ExtraBold"/>
                <a:ea typeface="Open Sans ExtraBold"/>
                <a:cs typeface="Open Sans ExtraBold"/>
                <a:sym typeface="Open Sans ExtraBold"/>
              </a:rPr>
            </a:br>
            <a:r>
              <a:rPr lang="en-US" sz="4400" b="1">
                <a:solidFill>
                  <a:schemeClr val="dk1"/>
                </a:solidFill>
                <a:latin typeface="Open Sans ExtraBold"/>
                <a:ea typeface="Open Sans ExtraBold"/>
                <a:cs typeface="Open Sans ExtraBold"/>
                <a:sym typeface="Open Sans ExtraBold"/>
              </a:rPr>
              <a:t>METODOLOGÍA FLEXTOOL</a:t>
            </a:r>
            <a:endParaRPr sz="4400" b="1">
              <a:solidFill>
                <a:schemeClr val="dk1"/>
              </a:solidFill>
              <a:latin typeface="Open Sans ExtraBold"/>
              <a:ea typeface="Open Sans ExtraBold"/>
              <a:cs typeface="Open Sans ExtraBold"/>
              <a:sym typeface="Open Sans ExtraBold"/>
            </a:endParaRPr>
          </a:p>
        </p:txBody>
      </p:sp>
      <p:sp>
        <p:nvSpPr>
          <p:cNvPr id="94" name="Google Shape;94;p1"/>
          <p:cNvSpPr/>
          <p:nvPr/>
        </p:nvSpPr>
        <p:spPr>
          <a:xfrm>
            <a:off x="5370408" y="413384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14_Slide1.mp3"/>
          <p:cNvPicPr preferRelativeResize="0"/>
          <p:nvPr/>
        </p:nvPicPr>
        <p:blipFill rotWithShape="1">
          <a:blip r:embed="rId4">
            <a:alphaModFix/>
          </a:blip>
          <a:srcRect/>
          <a:stretch/>
        </p:blipFill>
        <p:spPr>
          <a:xfrm>
            <a:off x="5441773" y="4205208"/>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1" name="Google Shape;231;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11</a:t>
            </a:r>
            <a:endParaRPr sz="1400" b="1">
              <a:solidFill>
                <a:schemeClr val="lt1"/>
              </a:solidFill>
              <a:latin typeface="Open Sans ExtraBold"/>
              <a:ea typeface="Open Sans ExtraBold"/>
              <a:cs typeface="Open Sans ExtraBold"/>
              <a:sym typeface="Open Sans ExtraBold"/>
            </a:endParaRPr>
          </a:p>
        </p:txBody>
      </p:sp>
      <p:sp>
        <p:nvSpPr>
          <p:cNvPr id="232" name="Google Shape;232;p10"/>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14.2.3 Almacenamiento dentro de FlexTool</a:t>
            </a:r>
            <a:endParaRPr sz="2000" b="1">
              <a:solidFill>
                <a:srgbClr val="9CC2E5"/>
              </a:solidFill>
              <a:latin typeface="Open Sans"/>
              <a:ea typeface="Open Sans"/>
              <a:cs typeface="Open Sans"/>
              <a:sym typeface="Open Sans"/>
            </a:endParaRPr>
          </a:p>
        </p:txBody>
      </p:sp>
      <p:sp>
        <p:nvSpPr>
          <p:cNvPr id="233" name="Google Shape;233;p10"/>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14.2 Metodología FlexTool</a:t>
            </a:r>
            <a:endParaRPr/>
          </a:p>
        </p:txBody>
      </p:sp>
      <p:sp>
        <p:nvSpPr>
          <p:cNvPr id="234" name="Google Shape;234;p10"/>
          <p:cNvSpPr txBox="1">
            <a:spLocks noGrp="1"/>
          </p:cNvSpPr>
          <p:nvPr>
            <p:ph type="body" idx="1"/>
          </p:nvPr>
        </p:nvSpPr>
        <p:spPr>
          <a:xfrm>
            <a:off x="838200" y="1825624"/>
            <a:ext cx="7651304" cy="4308047"/>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US" sz="2000">
                <a:latin typeface="Open Sans"/>
                <a:ea typeface="Open Sans"/>
                <a:cs typeface="Open Sans"/>
                <a:sym typeface="Open Sans"/>
              </a:rPr>
              <a:t>Dentro de FlexTool es posible modelar unidades de almacenamiento.</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Estas unidades de almacenamiento almacenan energía y la liberan más tarde.</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Las unidades básicas, por ejemplo los almacenes de baterías, son muy sencillas de modelar con FlexTool.</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Los casos más avanzados pueden tener unidades de carga de almacenamiento que almacenan energía en una red de almacenamiento.</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También son posibles las unidades de descarga de almacenamiento, que devuelven la energía almacenada a la red por defecto.</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Es posible modelar diferentes tipos de almacenamientos. Por ejemplo, las baterías, las centrales hidroeléctricas de bombeo y las centrales eléctricas.</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Los usuarios pueden estudiar cómo los almacenamientos benefician a los sistemas energéticos tanto a corto como a largo plazo.</a:t>
            </a:r>
            <a:endParaRPr/>
          </a:p>
        </p:txBody>
      </p:sp>
      <p:sp>
        <p:nvSpPr>
          <p:cNvPr id="235" name="Google Shape;235;p10"/>
          <p:cNvSpPr/>
          <p:nvPr/>
        </p:nvSpPr>
        <p:spPr>
          <a:xfrm>
            <a:off x="8134326" y="55448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p10" descr="Track2_Lecture14_Slide10.mp3"/>
          <p:cNvPicPr preferRelativeResize="0"/>
          <p:nvPr/>
        </p:nvPicPr>
        <p:blipFill rotWithShape="1">
          <a:blip r:embed="rId4">
            <a:alphaModFix/>
          </a:blip>
          <a:srcRect/>
          <a:stretch/>
        </p:blipFill>
        <p:spPr>
          <a:xfrm>
            <a:off x="8205691" y="63269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3" name="Google Shape;243;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12</a:t>
            </a:r>
            <a:endParaRPr sz="1400" b="1">
              <a:solidFill>
                <a:schemeClr val="lt1"/>
              </a:solidFill>
              <a:latin typeface="Open Sans ExtraBold"/>
              <a:ea typeface="Open Sans ExtraBold"/>
              <a:cs typeface="Open Sans ExtraBold"/>
              <a:sym typeface="Open Sans ExtraBold"/>
            </a:endParaRPr>
          </a:p>
        </p:txBody>
      </p:sp>
      <p:sp>
        <p:nvSpPr>
          <p:cNvPr id="244" name="Google Shape;244;p11"/>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14.2.4 Acoplamiento de sectores</a:t>
            </a:r>
            <a:endParaRPr/>
          </a:p>
        </p:txBody>
      </p:sp>
      <p:sp>
        <p:nvSpPr>
          <p:cNvPr id="245" name="Google Shape;245;p11"/>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14.2 Metodología FlexTool</a:t>
            </a:r>
            <a:endParaRPr/>
          </a:p>
        </p:txBody>
      </p:sp>
      <p:sp>
        <p:nvSpPr>
          <p:cNvPr id="246" name="Google Shape;246;p11"/>
          <p:cNvSpPr txBox="1">
            <a:spLocks noGrp="1"/>
          </p:cNvSpPr>
          <p:nvPr>
            <p:ph type="body" idx="1"/>
          </p:nvPr>
        </p:nvSpPr>
        <p:spPr>
          <a:xfrm>
            <a:off x="838200" y="1825624"/>
            <a:ext cx="10515600" cy="444161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El acoplamiento de sectores puede proporcionar a menudo una importante fuente de flexibilidad a la red.</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Por ejemplo, el procesamiento de la caña de azúcar o el tabaco para las cargas máximas y el excedente de energía.</a:t>
            </a:r>
            <a:endParaRPr/>
          </a:p>
          <a:p>
            <a:pPr marL="228600" lvl="0" indent="-228600" algn="l" rtl="0">
              <a:lnSpc>
                <a:spcPct val="90000"/>
              </a:lnSpc>
              <a:spcBef>
                <a:spcPts val="1000"/>
              </a:spcBef>
              <a:spcAft>
                <a:spcPts val="0"/>
              </a:spcAft>
              <a:buClr>
                <a:schemeClr val="dk1"/>
              </a:buClr>
              <a:buSzPts val="2000"/>
              <a:buChar char="•"/>
            </a:pPr>
            <a:r>
              <a:rPr lang="en-US" sz="2000" b="1">
                <a:latin typeface="Open Sans"/>
                <a:ea typeface="Open Sans"/>
                <a:cs typeface="Open Sans"/>
                <a:sym typeface="Open Sans"/>
              </a:rPr>
              <a:t>Ejemplo de </a:t>
            </a:r>
            <a:r>
              <a:rPr lang="en-US" sz="2000">
                <a:latin typeface="Open Sans"/>
                <a:ea typeface="Open Sans"/>
                <a:cs typeface="Open Sans"/>
                <a:sym typeface="Open Sans"/>
              </a:rPr>
              <a:t>acoplamiento del sector de los vehículos eléctricos</a:t>
            </a:r>
            <a:r>
              <a:rPr lang="en-US" sz="2000" b="1">
                <a:latin typeface="Open Sans"/>
                <a:ea typeface="Open Sans"/>
                <a:cs typeface="Open Sans"/>
                <a:sym typeface="Open Sans"/>
              </a:rPr>
              <a:t>:</a:t>
            </a:r>
            <a:endParaRPr/>
          </a:p>
          <a:p>
            <a:pPr marL="685800" lvl="1" indent="-228600" algn="l" rtl="0">
              <a:lnSpc>
                <a:spcPct val="90000"/>
              </a:lnSpc>
              <a:spcBef>
                <a:spcPts val="500"/>
              </a:spcBef>
              <a:spcAft>
                <a:spcPts val="0"/>
              </a:spcAft>
              <a:buClr>
                <a:schemeClr val="dk1"/>
              </a:buClr>
              <a:buSzPts val="2000"/>
              <a:buChar char="•"/>
            </a:pPr>
            <a:r>
              <a:rPr lang="en-US" sz="2000" b="1">
                <a:latin typeface="Open Sans"/>
                <a:ea typeface="Open Sans"/>
                <a:cs typeface="Open Sans"/>
                <a:sym typeface="Open Sans"/>
              </a:rPr>
              <a:t>Carga de vehículos eléctricos ficticios</a:t>
            </a:r>
            <a:r>
              <a:rPr lang="en-US" sz="2000">
                <a:latin typeface="Open Sans"/>
                <a:ea typeface="Open Sans"/>
                <a:cs typeface="Open Sans"/>
                <a:sym typeface="Open Sans"/>
              </a:rPr>
              <a:t>, en los que los propietarios cargan sus coches, pero no los descargan en la faja.</a:t>
            </a:r>
            <a:endParaRPr/>
          </a:p>
          <a:p>
            <a:pPr marL="685800" lvl="1" indent="-228600" algn="l" rtl="0">
              <a:lnSpc>
                <a:spcPct val="90000"/>
              </a:lnSpc>
              <a:spcBef>
                <a:spcPts val="500"/>
              </a:spcBef>
              <a:spcAft>
                <a:spcPts val="0"/>
              </a:spcAft>
              <a:buClr>
                <a:schemeClr val="dk1"/>
              </a:buClr>
              <a:buSzPts val="2000"/>
              <a:buChar char="•"/>
            </a:pPr>
            <a:r>
              <a:rPr lang="en-US" sz="2000" b="1">
                <a:latin typeface="Open Sans"/>
                <a:ea typeface="Open Sans"/>
                <a:cs typeface="Open Sans"/>
                <a:sym typeface="Open Sans"/>
              </a:rPr>
              <a:t>Recarga inteligente de vehículos eléctricos</a:t>
            </a:r>
            <a:r>
              <a:rPr lang="en-US" sz="2000">
                <a:latin typeface="Open Sans"/>
                <a:ea typeface="Open Sans"/>
                <a:cs typeface="Open Sans"/>
                <a:sym typeface="Open Sans"/>
              </a:rPr>
              <a:t>, en la que una parte de los propietarios de vehículos eléctricos puede desplazar su carga unas horas para ayudar a la red.</a:t>
            </a:r>
            <a:endParaRPr/>
          </a:p>
          <a:p>
            <a:pPr marL="685800" lvl="1" indent="-228600" algn="l" rtl="0">
              <a:lnSpc>
                <a:spcPct val="90000"/>
              </a:lnSpc>
              <a:spcBef>
                <a:spcPts val="500"/>
              </a:spcBef>
              <a:spcAft>
                <a:spcPts val="0"/>
              </a:spcAft>
              <a:buClr>
                <a:schemeClr val="dk1"/>
              </a:buClr>
              <a:buSzPts val="2000"/>
              <a:buChar char="•"/>
            </a:pPr>
            <a:r>
              <a:rPr lang="en-US" sz="2000" b="1">
                <a:latin typeface="Open Sans"/>
                <a:ea typeface="Open Sans"/>
                <a:cs typeface="Open Sans"/>
                <a:sym typeface="Open Sans"/>
              </a:rPr>
              <a:t>Los vehículos eléctricos como almacenamiento</a:t>
            </a:r>
            <a:r>
              <a:rPr lang="en-US" sz="2000">
                <a:latin typeface="Open Sans"/>
                <a:ea typeface="Open Sans"/>
                <a:cs typeface="Open Sans"/>
                <a:sym typeface="Open Sans"/>
              </a:rPr>
              <a:t>, en los que una cierta proporción de propietarios de coches permite que sus baterías se utilicen como almacenamiento de equilibrio en la red. Es lo que se conoce como vehicle to grid (V2G).</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Es posible modelar sólo uno de estos casos, o una mezcla de todos ellos.</a:t>
            </a:r>
            <a:endParaRPr/>
          </a:p>
        </p:txBody>
      </p:sp>
      <p:sp>
        <p:nvSpPr>
          <p:cNvPr id="247" name="Google Shape;247;p11"/>
          <p:cNvSpPr/>
          <p:nvPr/>
        </p:nvSpPr>
        <p:spPr>
          <a:xfrm>
            <a:off x="8134326" y="55448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11" descr="Track2_Lecture14_Slide11.mp3"/>
          <p:cNvPicPr preferRelativeResize="0"/>
          <p:nvPr/>
        </p:nvPicPr>
        <p:blipFill rotWithShape="1">
          <a:blip r:embed="rId4">
            <a:alphaModFix/>
          </a:blip>
          <a:srcRect/>
          <a:stretch/>
        </p:blipFill>
        <p:spPr>
          <a:xfrm>
            <a:off x="8192980" y="61719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5" name="Google Shape;255;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256" name="Google Shape;256;p12"/>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14.2.5 Escenarios</a:t>
            </a:r>
            <a:endParaRPr/>
          </a:p>
        </p:txBody>
      </p:sp>
      <p:sp>
        <p:nvSpPr>
          <p:cNvPr id="257" name="Google Shape;257;p12"/>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14.2 Metodología FlexTool</a:t>
            </a:r>
            <a:endParaRPr/>
          </a:p>
        </p:txBody>
      </p:sp>
      <p:sp>
        <p:nvSpPr>
          <p:cNvPr id="258" name="Google Shape;258;p12"/>
          <p:cNvSpPr txBox="1">
            <a:spLocks noGrp="1"/>
          </p:cNvSpPr>
          <p:nvPr>
            <p:ph type="body" idx="1"/>
          </p:nvPr>
        </p:nvSpPr>
        <p:spPr>
          <a:xfrm>
            <a:off x="838200" y="1825625"/>
            <a:ext cx="10515600" cy="3969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Los escenarios permiten al usuario realizar pequeños y rápidos cambios que no modifican los datos de entrada de referencia.</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Es posible realizar muchas variaciones fácilmente.</a:t>
            </a:r>
            <a:endParaRPr/>
          </a:p>
          <a:p>
            <a:pPr marL="0" lvl="0" indent="0" algn="l" rtl="0">
              <a:lnSpc>
                <a:spcPct val="90000"/>
              </a:lnSpc>
              <a:spcBef>
                <a:spcPts val="1000"/>
              </a:spcBef>
              <a:spcAft>
                <a:spcPts val="0"/>
              </a:spcAft>
              <a:buClr>
                <a:schemeClr val="dk1"/>
              </a:buClr>
              <a:buSzPts val="2000"/>
              <a:buNone/>
            </a:pPr>
            <a:r>
              <a:rPr lang="en-US" sz="2000" b="1">
                <a:latin typeface="Open Sans"/>
                <a:ea typeface="Open Sans"/>
                <a:cs typeface="Open Sans"/>
                <a:sym typeface="Open Sans"/>
              </a:rPr>
              <a:t>¿Cómo se pueden utilizar los escenarios?</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Posibilitar los análisis de sensibilidad, por ejemplo, qué ocurre si variamos la demanda de electricidad ±10%.</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Realiza cambios en los parámetros, por ejemplo, aumenta la cantidad de energía solar en el sistema.</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Cambiar el modo de funcionamiento del modelo, por ejemplo, despacho e inversión.</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Estudiar los impactos de los parámetros que controlan las restricciones.</a:t>
            </a:r>
            <a:endParaRPr/>
          </a:p>
        </p:txBody>
      </p:sp>
      <p:sp>
        <p:nvSpPr>
          <p:cNvPr id="259" name="Google Shape;259;p12"/>
          <p:cNvSpPr/>
          <p:nvPr/>
        </p:nvSpPr>
        <p:spPr>
          <a:xfrm>
            <a:off x="8134326" y="55448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p12" descr="Track2_Lecture14_Slide12.mp3"/>
          <p:cNvPicPr preferRelativeResize="0"/>
          <p:nvPr/>
        </p:nvPicPr>
        <p:blipFill rotWithShape="1">
          <a:blip r:embed="rId4">
            <a:alphaModFix/>
          </a:blip>
          <a:srcRect/>
          <a:stretch/>
        </p:blipFill>
        <p:spPr>
          <a:xfrm>
            <a:off x="8205691" y="62584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3"/>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66" name="Google Shape;266;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67" name="Google Shape;267;p13"/>
          <p:cNvSpPr txBox="1"/>
          <p:nvPr/>
        </p:nvSpPr>
        <p:spPr>
          <a:xfrm>
            <a:off x="736489" y="-252509"/>
            <a:ext cx="8337172"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14.2 Referencias</a:t>
            </a:r>
            <a:endParaRPr sz="4400">
              <a:solidFill>
                <a:schemeClr val="dk1"/>
              </a:solidFill>
              <a:latin typeface="Open Sans"/>
              <a:ea typeface="Open Sans"/>
              <a:cs typeface="Open Sans"/>
              <a:sym typeface="Open Sans"/>
            </a:endParaRPr>
          </a:p>
        </p:txBody>
      </p:sp>
      <p:sp>
        <p:nvSpPr>
          <p:cNvPr id="268" name="Google Shape;268;p13"/>
          <p:cNvSpPr txBox="1"/>
          <p:nvPr/>
        </p:nvSpPr>
        <p:spPr>
          <a:xfrm>
            <a:off x="929196" y="1494761"/>
            <a:ext cx="4783447" cy="92333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IRENA (2020), IRENA FlexTool Basic Training, Agencia Internacional de Energías Renovables, Abu Dhabi</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5" name="Google Shape;275;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276" name="Google Shape;276;p14"/>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14.3.1 Datos de entrada</a:t>
            </a:r>
            <a:endParaRPr/>
          </a:p>
        </p:txBody>
      </p:sp>
      <p:sp>
        <p:nvSpPr>
          <p:cNvPr id="277" name="Google Shape;277;p14"/>
          <p:cNvSpPr txBox="1"/>
          <p:nvPr/>
        </p:nvSpPr>
        <p:spPr>
          <a:xfrm>
            <a:off x="895889" y="-16398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14.3 Utilizar FlexTool</a:t>
            </a:r>
            <a:endParaRPr sz="4400">
              <a:solidFill>
                <a:schemeClr val="dk1"/>
              </a:solidFill>
              <a:latin typeface="Open Sans"/>
              <a:ea typeface="Open Sans"/>
              <a:cs typeface="Open Sans"/>
              <a:sym typeface="Open Sans"/>
            </a:endParaRPr>
          </a:p>
        </p:txBody>
      </p:sp>
      <p:sp>
        <p:nvSpPr>
          <p:cNvPr id="278" name="Google Shape;278;p14"/>
          <p:cNvSpPr txBox="1">
            <a:spLocks noGrp="1"/>
          </p:cNvSpPr>
          <p:nvPr>
            <p:ph type="body" idx="1"/>
          </p:nvPr>
        </p:nvSpPr>
        <p:spPr>
          <a:xfrm>
            <a:off x="838200" y="1825625"/>
            <a:ext cx="10515600" cy="37019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Los datos de entrada para FlexTool se definen en hojas de cálculo de Excel.</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Por ejemplo, dentro de la carpeta InputData y el archivo demoModel-1.xlsm</a:t>
            </a:r>
            <a:endParaRPr/>
          </a:p>
        </p:txBody>
      </p:sp>
      <p:pic>
        <p:nvPicPr>
          <p:cNvPr id="279" name="Google Shape;279;p14"/>
          <p:cNvPicPr preferRelativeResize="0"/>
          <p:nvPr/>
        </p:nvPicPr>
        <p:blipFill rotWithShape="1">
          <a:blip r:embed="rId4">
            <a:alphaModFix/>
          </a:blip>
          <a:srcRect/>
          <a:stretch/>
        </p:blipFill>
        <p:spPr>
          <a:xfrm>
            <a:off x="8335260" y="2969977"/>
            <a:ext cx="2863459" cy="1396655"/>
          </a:xfrm>
          <a:prstGeom prst="rect">
            <a:avLst/>
          </a:prstGeom>
          <a:noFill/>
          <a:ln>
            <a:noFill/>
          </a:ln>
        </p:spPr>
      </p:pic>
      <p:cxnSp>
        <p:nvCxnSpPr>
          <p:cNvPr id="280" name="Google Shape;280;p14"/>
          <p:cNvCxnSpPr>
            <a:stCxn id="281" idx="2"/>
          </p:cNvCxnSpPr>
          <p:nvPr/>
        </p:nvCxnSpPr>
        <p:spPr>
          <a:xfrm>
            <a:off x="7104219" y="3521911"/>
            <a:ext cx="1399800" cy="476100"/>
          </a:xfrm>
          <a:prstGeom prst="straightConnector1">
            <a:avLst/>
          </a:prstGeom>
          <a:noFill/>
          <a:ln w="28575" cap="flat" cmpd="sng">
            <a:solidFill>
              <a:schemeClr val="accent2"/>
            </a:solidFill>
            <a:prstDash val="solid"/>
            <a:miter lim="800000"/>
            <a:headEnd type="none" w="sm" len="sm"/>
            <a:tailEnd type="triangle" w="med" len="med"/>
          </a:ln>
        </p:spPr>
      </p:cxnSp>
      <p:sp>
        <p:nvSpPr>
          <p:cNvPr id="282" name="Google Shape;282;p14"/>
          <p:cNvSpPr txBox="1"/>
          <p:nvPr/>
        </p:nvSpPr>
        <p:spPr>
          <a:xfrm>
            <a:off x="9634195" y="2248776"/>
            <a:ext cx="1159498" cy="40011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accent5"/>
                </a:solidFill>
                <a:latin typeface="Calibri"/>
                <a:ea typeface="Calibri"/>
                <a:cs typeface="Calibri"/>
                <a:sym typeface="Calibri"/>
              </a:rPr>
              <a:t>Las celdas de color azul claro son para los valores numéricos</a:t>
            </a:r>
            <a:endParaRPr/>
          </a:p>
        </p:txBody>
      </p:sp>
      <p:cxnSp>
        <p:nvCxnSpPr>
          <p:cNvPr id="283" name="Google Shape;283;p14"/>
          <p:cNvCxnSpPr>
            <a:stCxn id="282" idx="2"/>
          </p:cNvCxnSpPr>
          <p:nvPr/>
        </p:nvCxnSpPr>
        <p:spPr>
          <a:xfrm flipH="1">
            <a:off x="9790644" y="2648886"/>
            <a:ext cx="423300" cy="1125900"/>
          </a:xfrm>
          <a:prstGeom prst="straightConnector1">
            <a:avLst/>
          </a:prstGeom>
          <a:noFill/>
          <a:ln w="28575" cap="flat" cmpd="sng">
            <a:solidFill>
              <a:schemeClr val="accent2"/>
            </a:solidFill>
            <a:prstDash val="solid"/>
            <a:miter lim="800000"/>
            <a:headEnd type="none" w="sm" len="sm"/>
            <a:tailEnd type="triangle" w="med" len="med"/>
          </a:ln>
        </p:spPr>
      </p:cxnSp>
      <p:sp>
        <p:nvSpPr>
          <p:cNvPr id="281" name="Google Shape;281;p14"/>
          <p:cNvSpPr txBox="1"/>
          <p:nvPr/>
        </p:nvSpPr>
        <p:spPr>
          <a:xfrm>
            <a:off x="6280495" y="2967913"/>
            <a:ext cx="1647447" cy="553998"/>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accent5"/>
                </a:solidFill>
                <a:latin typeface="Calibri"/>
                <a:ea typeface="Calibri"/>
                <a:cs typeface="Calibri"/>
                <a:sym typeface="Calibri"/>
              </a:rPr>
              <a:t>Las celdas violetas son para el texto que define los nombres de los nodos, las cuadrículas, los tipos de unidades o los combustibles</a:t>
            </a:r>
            <a:endParaRPr/>
          </a:p>
        </p:txBody>
      </p:sp>
      <p:pic>
        <p:nvPicPr>
          <p:cNvPr id="284" name="Google Shape;284;p14"/>
          <p:cNvPicPr preferRelativeResize="0"/>
          <p:nvPr/>
        </p:nvPicPr>
        <p:blipFill rotWithShape="1">
          <a:blip r:embed="rId5">
            <a:alphaModFix/>
          </a:blip>
          <a:srcRect/>
          <a:stretch/>
        </p:blipFill>
        <p:spPr>
          <a:xfrm>
            <a:off x="514295" y="4371278"/>
            <a:ext cx="5041303" cy="1511225"/>
          </a:xfrm>
          <a:prstGeom prst="rect">
            <a:avLst/>
          </a:prstGeom>
          <a:noFill/>
          <a:ln>
            <a:noFill/>
          </a:ln>
        </p:spPr>
      </p:pic>
      <p:cxnSp>
        <p:nvCxnSpPr>
          <p:cNvPr id="285" name="Google Shape;285;p14"/>
          <p:cNvCxnSpPr/>
          <p:nvPr/>
        </p:nvCxnSpPr>
        <p:spPr>
          <a:xfrm>
            <a:off x="2355808" y="4258767"/>
            <a:ext cx="60250" cy="886860"/>
          </a:xfrm>
          <a:prstGeom prst="straightConnector1">
            <a:avLst/>
          </a:prstGeom>
          <a:noFill/>
          <a:ln w="28575" cap="flat" cmpd="sng">
            <a:solidFill>
              <a:schemeClr val="accent2"/>
            </a:solidFill>
            <a:prstDash val="solid"/>
            <a:miter lim="800000"/>
            <a:headEnd type="none" w="sm" len="sm"/>
            <a:tailEnd type="triangle" w="med" len="med"/>
          </a:ln>
        </p:spPr>
      </p:cxnSp>
      <p:sp>
        <p:nvSpPr>
          <p:cNvPr id="286" name="Google Shape;286;p14"/>
          <p:cNvSpPr txBox="1"/>
          <p:nvPr/>
        </p:nvSpPr>
        <p:spPr>
          <a:xfrm>
            <a:off x="756672" y="3858657"/>
            <a:ext cx="2505002" cy="40011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accent5"/>
                </a:solidFill>
                <a:latin typeface="Calibri"/>
                <a:ea typeface="Calibri"/>
                <a:cs typeface="Calibri"/>
                <a:sym typeface="Calibri"/>
              </a:rPr>
              <a:t>Las celdas azul oscuro tienen menús desplegables para elegir los nombres definidos en las celdas violetas o verdes</a:t>
            </a:r>
            <a:endParaRPr/>
          </a:p>
        </p:txBody>
      </p:sp>
      <p:pic>
        <p:nvPicPr>
          <p:cNvPr id="287" name="Google Shape;287;p14"/>
          <p:cNvPicPr preferRelativeResize="0"/>
          <p:nvPr/>
        </p:nvPicPr>
        <p:blipFill rotWithShape="1">
          <a:blip r:embed="rId6">
            <a:alphaModFix/>
          </a:blip>
          <a:srcRect/>
          <a:stretch/>
        </p:blipFill>
        <p:spPr>
          <a:xfrm>
            <a:off x="5816097" y="4652946"/>
            <a:ext cx="1923474" cy="1207164"/>
          </a:xfrm>
          <a:prstGeom prst="rect">
            <a:avLst/>
          </a:prstGeom>
          <a:noFill/>
          <a:ln>
            <a:noFill/>
          </a:ln>
        </p:spPr>
      </p:pic>
      <p:cxnSp>
        <p:nvCxnSpPr>
          <p:cNvPr id="288" name="Google Shape;288;p14"/>
          <p:cNvCxnSpPr/>
          <p:nvPr/>
        </p:nvCxnSpPr>
        <p:spPr>
          <a:xfrm rot="10800000">
            <a:off x="7579259" y="4922678"/>
            <a:ext cx="693690" cy="206453"/>
          </a:xfrm>
          <a:prstGeom prst="straightConnector1">
            <a:avLst/>
          </a:prstGeom>
          <a:noFill/>
          <a:ln w="28575" cap="flat" cmpd="sng">
            <a:solidFill>
              <a:schemeClr val="accent2"/>
            </a:solidFill>
            <a:prstDash val="solid"/>
            <a:miter lim="800000"/>
            <a:headEnd type="none" w="sm" len="sm"/>
            <a:tailEnd type="triangle" w="med" len="med"/>
          </a:ln>
        </p:spPr>
      </p:cxnSp>
      <p:sp>
        <p:nvSpPr>
          <p:cNvPr id="289" name="Google Shape;289;p14"/>
          <p:cNvSpPr txBox="1"/>
          <p:nvPr/>
        </p:nvSpPr>
        <p:spPr>
          <a:xfrm>
            <a:off x="8272949" y="5013773"/>
            <a:ext cx="2398193" cy="40011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accent5"/>
                </a:solidFill>
                <a:latin typeface="Calibri"/>
                <a:ea typeface="Calibri"/>
                <a:cs typeface="Calibri"/>
                <a:sym typeface="Calibri"/>
              </a:rPr>
              <a:t>Las celdas verdes definen los nombres de las series temporales que se necesitan en la hoja de "unidades".</a:t>
            </a:r>
            <a:endParaRPr/>
          </a:p>
        </p:txBody>
      </p:sp>
      <p:sp>
        <p:nvSpPr>
          <p:cNvPr id="290" name="Google Shape;290;p14"/>
          <p:cNvSpPr/>
          <p:nvPr/>
        </p:nvSpPr>
        <p:spPr>
          <a:xfrm>
            <a:off x="5982095" y="2673172"/>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1</a:t>
            </a:r>
            <a:endParaRPr/>
          </a:p>
        </p:txBody>
      </p:sp>
      <p:sp>
        <p:nvSpPr>
          <p:cNvPr id="291" name="Google Shape;291;p14"/>
          <p:cNvSpPr/>
          <p:nvPr/>
        </p:nvSpPr>
        <p:spPr>
          <a:xfrm>
            <a:off x="10793693" y="1940715"/>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2</a:t>
            </a:r>
            <a:endParaRPr/>
          </a:p>
        </p:txBody>
      </p:sp>
      <p:sp>
        <p:nvSpPr>
          <p:cNvPr id="292" name="Google Shape;292;p14"/>
          <p:cNvSpPr/>
          <p:nvPr/>
        </p:nvSpPr>
        <p:spPr>
          <a:xfrm>
            <a:off x="452488" y="3553933"/>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3</a:t>
            </a:r>
            <a:endParaRPr/>
          </a:p>
        </p:txBody>
      </p:sp>
      <p:sp>
        <p:nvSpPr>
          <p:cNvPr id="293" name="Google Shape;293;p14"/>
          <p:cNvSpPr/>
          <p:nvPr/>
        </p:nvSpPr>
        <p:spPr>
          <a:xfrm>
            <a:off x="10671142" y="4709049"/>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4</a:t>
            </a:r>
            <a:endParaRPr/>
          </a:p>
        </p:txBody>
      </p:sp>
      <p:sp>
        <p:nvSpPr>
          <p:cNvPr id="294" name="Google Shape;294;p14"/>
          <p:cNvSpPr txBox="1"/>
          <p:nvPr/>
        </p:nvSpPr>
        <p:spPr>
          <a:xfrm>
            <a:off x="438879" y="5887575"/>
            <a:ext cx="48470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295" name="Google Shape;295;p14"/>
          <p:cNvSpPr txBox="1"/>
          <p:nvPr/>
        </p:nvSpPr>
        <p:spPr>
          <a:xfrm>
            <a:off x="5712883" y="5882503"/>
            <a:ext cx="48470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296" name="Google Shape;296;p14"/>
          <p:cNvSpPr txBox="1"/>
          <p:nvPr/>
        </p:nvSpPr>
        <p:spPr>
          <a:xfrm>
            <a:off x="8235241" y="4362061"/>
            <a:ext cx="48470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297" name="Google Shape;297;p14"/>
          <p:cNvSpPr/>
          <p:nvPr/>
        </p:nvSpPr>
        <p:spPr>
          <a:xfrm>
            <a:off x="8163876" y="48229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8" name="Google Shape;298;p14" descr="Track2_Lecture14_Slide13.mp3"/>
          <p:cNvPicPr preferRelativeResize="0"/>
          <p:nvPr/>
        </p:nvPicPr>
        <p:blipFill rotWithShape="1">
          <a:blip r:embed="rId7">
            <a:alphaModFix/>
          </a:blip>
          <a:srcRect/>
          <a:stretch/>
        </p:blipFill>
        <p:spPr>
          <a:xfrm>
            <a:off x="8235241" y="51283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5" descr="Graphical user interface, text&#10;&#10;Description automatically generated"/>
          <p:cNvPicPr preferRelativeResize="0"/>
          <p:nvPr/>
        </p:nvPicPr>
        <p:blipFill rotWithShape="1">
          <a:blip r:embed="rId3">
            <a:alphaModFix/>
          </a:blip>
          <a:srcRect/>
          <a:stretch/>
        </p:blipFill>
        <p:spPr>
          <a:xfrm>
            <a:off x="22650" y="37669"/>
            <a:ext cx="12192000" cy="6858000"/>
          </a:xfrm>
          <a:prstGeom prst="rect">
            <a:avLst/>
          </a:prstGeom>
          <a:noFill/>
          <a:ln>
            <a:noFill/>
          </a:ln>
        </p:spPr>
      </p:pic>
      <p:sp>
        <p:nvSpPr>
          <p:cNvPr id="305" name="Google Shape;305;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306" name="Google Shape;306;p15"/>
          <p:cNvSpPr/>
          <p:nvPr/>
        </p:nvSpPr>
        <p:spPr>
          <a:xfrm>
            <a:off x="886390" y="1012006"/>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14.3.2 Definir rejillas, nodos y nodeGroups</a:t>
            </a:r>
            <a:endParaRPr sz="2000" b="1">
              <a:solidFill>
                <a:srgbClr val="9CC2E5"/>
              </a:solidFill>
              <a:latin typeface="Open Sans"/>
              <a:ea typeface="Open Sans"/>
              <a:cs typeface="Open Sans"/>
              <a:sym typeface="Open Sans"/>
            </a:endParaRPr>
          </a:p>
        </p:txBody>
      </p:sp>
      <p:sp>
        <p:nvSpPr>
          <p:cNvPr id="307" name="Google Shape;307;p15"/>
          <p:cNvSpPr txBox="1"/>
          <p:nvPr/>
        </p:nvSpPr>
        <p:spPr>
          <a:xfrm>
            <a:off x="838200" y="-311135"/>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14.3 Utilizar FlexTool</a:t>
            </a:r>
            <a:endParaRPr sz="4400">
              <a:solidFill>
                <a:schemeClr val="dk1"/>
              </a:solidFill>
              <a:latin typeface="Open Sans"/>
              <a:ea typeface="Open Sans"/>
              <a:cs typeface="Open Sans"/>
              <a:sym typeface="Open Sans"/>
            </a:endParaRPr>
          </a:p>
        </p:txBody>
      </p:sp>
      <p:sp>
        <p:nvSpPr>
          <p:cNvPr id="308" name="Google Shape;308;p15"/>
          <p:cNvSpPr txBox="1">
            <a:spLocks noGrp="1"/>
          </p:cNvSpPr>
          <p:nvPr>
            <p:ph type="body" idx="1"/>
          </p:nvPr>
        </p:nvSpPr>
        <p:spPr>
          <a:xfrm>
            <a:off x="757813" y="1423522"/>
            <a:ext cx="10515600" cy="14929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Las hojas de Excel definen diferentes datos de entrada.</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Los nodeGroups y los nodos se definen en las hojas "nodeGroup" y "gridNode".</a:t>
            </a:r>
            <a:endParaRPr/>
          </a:p>
        </p:txBody>
      </p:sp>
      <p:sp>
        <p:nvSpPr>
          <p:cNvPr id="309" name="Google Shape;309;p15"/>
          <p:cNvSpPr/>
          <p:nvPr/>
        </p:nvSpPr>
        <p:spPr>
          <a:xfrm>
            <a:off x="5336854" y="2834448"/>
            <a:ext cx="4449249" cy="2752436"/>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5"/>
          <p:cNvSpPr/>
          <p:nvPr/>
        </p:nvSpPr>
        <p:spPr>
          <a:xfrm>
            <a:off x="1583894" y="2839980"/>
            <a:ext cx="2951458" cy="2555323"/>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5"/>
          <p:cNvSpPr txBox="1"/>
          <p:nvPr/>
        </p:nvSpPr>
        <p:spPr>
          <a:xfrm>
            <a:off x="6989462" y="2860206"/>
            <a:ext cx="11440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Open Sans"/>
                <a:ea typeface="Open Sans"/>
                <a:cs typeface="Open Sans"/>
                <a:sym typeface="Open Sans"/>
              </a:rPr>
              <a:t>hoja gridNode</a:t>
            </a:r>
            <a:endParaRPr sz="1200">
              <a:solidFill>
                <a:schemeClr val="dk1"/>
              </a:solidFill>
              <a:latin typeface="Open Sans"/>
              <a:ea typeface="Open Sans"/>
              <a:cs typeface="Open Sans"/>
              <a:sym typeface="Open Sans"/>
            </a:endParaRPr>
          </a:p>
        </p:txBody>
      </p:sp>
      <p:sp>
        <p:nvSpPr>
          <p:cNvPr id="312" name="Google Shape;312;p15"/>
          <p:cNvSpPr txBox="1"/>
          <p:nvPr/>
        </p:nvSpPr>
        <p:spPr>
          <a:xfrm>
            <a:off x="2329819" y="2869412"/>
            <a:ext cx="127458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Open Sans"/>
                <a:ea typeface="Open Sans"/>
                <a:cs typeface="Open Sans"/>
                <a:sym typeface="Open Sans"/>
              </a:rPr>
              <a:t>hoja nodeGroup</a:t>
            </a:r>
            <a:endParaRPr/>
          </a:p>
        </p:txBody>
      </p:sp>
      <p:sp>
        <p:nvSpPr>
          <p:cNvPr id="313" name="Google Shape;313;p15"/>
          <p:cNvSpPr txBox="1"/>
          <p:nvPr/>
        </p:nvSpPr>
        <p:spPr>
          <a:xfrm>
            <a:off x="2077364" y="4112110"/>
            <a:ext cx="188500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Open Sans"/>
                <a:ea typeface="Open Sans"/>
                <a:cs typeface="Open Sans"/>
                <a:sym typeface="Open Sans"/>
              </a:rPr>
              <a:t>Define:</a:t>
            </a:r>
            <a:endParaRPr/>
          </a:p>
          <a:p>
            <a:pPr marL="285750" marR="0" lvl="0" indent="-285750" algn="l" rtl="0">
              <a:spcBef>
                <a:spcPts val="0"/>
              </a:spcBef>
              <a:spcAft>
                <a:spcPts val="0"/>
              </a:spcAft>
              <a:buClr>
                <a:schemeClr val="dk1"/>
              </a:buClr>
              <a:buSzPts val="1200"/>
              <a:buFont typeface="Courier New"/>
              <a:buChar char="o"/>
            </a:pPr>
            <a:r>
              <a:rPr lang="en-US" sz="1200">
                <a:solidFill>
                  <a:schemeClr val="dk1"/>
                </a:solidFill>
                <a:latin typeface="Open Sans"/>
                <a:ea typeface="Open Sans"/>
                <a:cs typeface="Open Sans"/>
                <a:sym typeface="Open Sans"/>
              </a:rPr>
              <a:t>Margen de capacidad</a:t>
            </a:r>
            <a:endParaRPr sz="12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200"/>
              <a:buFont typeface="Courier New"/>
              <a:buChar char="o"/>
            </a:pPr>
            <a:r>
              <a:rPr lang="en-US" sz="1200">
                <a:solidFill>
                  <a:schemeClr val="dk1"/>
                </a:solidFill>
                <a:latin typeface="Open Sans"/>
                <a:ea typeface="Open Sans"/>
                <a:cs typeface="Open Sans"/>
                <a:sym typeface="Open Sans"/>
              </a:rPr>
              <a:t>Límite no sincrónico</a:t>
            </a:r>
            <a:endParaRPr sz="12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200"/>
              <a:buFont typeface="Courier New"/>
              <a:buChar char="o"/>
            </a:pPr>
            <a:r>
              <a:rPr lang="en-US" sz="1200">
                <a:solidFill>
                  <a:schemeClr val="dk1"/>
                </a:solidFill>
                <a:latin typeface="Open Sans"/>
                <a:ea typeface="Open Sans"/>
                <a:cs typeface="Open Sans"/>
                <a:sym typeface="Open Sans"/>
              </a:rPr>
              <a:t>Límite de inercia</a:t>
            </a:r>
            <a:endParaRPr sz="1200">
              <a:solidFill>
                <a:schemeClr val="dk1"/>
              </a:solidFill>
              <a:latin typeface="Open Sans"/>
              <a:ea typeface="Open Sans"/>
              <a:cs typeface="Open Sans"/>
              <a:sym typeface="Open Sans"/>
            </a:endParaRPr>
          </a:p>
        </p:txBody>
      </p:sp>
      <p:sp>
        <p:nvSpPr>
          <p:cNvPr id="314" name="Google Shape;314;p15"/>
          <p:cNvSpPr txBox="1"/>
          <p:nvPr/>
        </p:nvSpPr>
        <p:spPr>
          <a:xfrm>
            <a:off x="5531361" y="4300969"/>
            <a:ext cx="389161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Open Sans"/>
                <a:ea typeface="Open Sans"/>
                <a:cs typeface="Open Sans"/>
                <a:sym typeface="Open Sans"/>
              </a:rPr>
              <a:t>Define:</a:t>
            </a:r>
            <a:endParaRPr/>
          </a:p>
          <a:p>
            <a:pPr marL="285750" marR="0" lvl="0" indent="-285750" algn="l" rtl="0">
              <a:spcBef>
                <a:spcPts val="0"/>
              </a:spcBef>
              <a:spcAft>
                <a:spcPts val="0"/>
              </a:spcAft>
              <a:buClr>
                <a:schemeClr val="dk1"/>
              </a:buClr>
              <a:buSzPts val="1200"/>
              <a:buFont typeface="Courier New"/>
              <a:buChar char="o"/>
            </a:pPr>
            <a:r>
              <a:rPr lang="en-US" sz="1200">
                <a:solidFill>
                  <a:schemeClr val="dk1"/>
                </a:solidFill>
                <a:latin typeface="Open Sans"/>
                <a:ea typeface="Open Sans"/>
                <a:cs typeface="Open Sans"/>
                <a:sym typeface="Open Sans"/>
              </a:rPr>
              <a:t>Las redes se utilizan para etiquetar redes, por ejemplo, de electricidad y gas natural.</a:t>
            </a:r>
            <a:endParaRPr/>
          </a:p>
          <a:p>
            <a:pPr marL="285750" marR="0" lvl="0" indent="-285750" algn="l" rtl="0">
              <a:spcBef>
                <a:spcPts val="0"/>
              </a:spcBef>
              <a:spcAft>
                <a:spcPts val="0"/>
              </a:spcAft>
              <a:buClr>
                <a:schemeClr val="dk1"/>
              </a:buClr>
              <a:buSzPts val="1200"/>
              <a:buFont typeface="Courier New"/>
              <a:buChar char="o"/>
            </a:pPr>
            <a:r>
              <a:rPr lang="en-US" sz="1200">
                <a:solidFill>
                  <a:schemeClr val="dk1"/>
                </a:solidFill>
                <a:latin typeface="Open Sans"/>
                <a:ea typeface="Open Sans"/>
                <a:cs typeface="Open Sans"/>
                <a:sym typeface="Open Sans"/>
              </a:rPr>
              <a:t>Un nodo sólo puede formar parte de una red.</a:t>
            </a:r>
            <a:endParaRPr/>
          </a:p>
          <a:p>
            <a:pPr marL="285750" marR="0" lvl="0" indent="-285750" algn="l" rtl="0">
              <a:spcBef>
                <a:spcPts val="0"/>
              </a:spcBef>
              <a:spcAft>
                <a:spcPts val="0"/>
              </a:spcAft>
              <a:buClr>
                <a:schemeClr val="dk1"/>
              </a:buClr>
              <a:buSzPts val="1200"/>
              <a:buFont typeface="Courier New"/>
              <a:buChar char="o"/>
            </a:pPr>
            <a:r>
              <a:rPr lang="en-US" sz="1200">
                <a:solidFill>
                  <a:schemeClr val="dk1"/>
                </a:solidFill>
                <a:latin typeface="Open Sans"/>
                <a:ea typeface="Open Sans"/>
                <a:cs typeface="Open Sans"/>
                <a:sym typeface="Open Sans"/>
              </a:rPr>
              <a:t>Demanda, importación, margen de capacidad y reserva.</a:t>
            </a:r>
            <a:endParaRPr/>
          </a:p>
        </p:txBody>
      </p:sp>
      <p:graphicFrame>
        <p:nvGraphicFramePr>
          <p:cNvPr id="315" name="Google Shape;315;p15"/>
          <p:cNvGraphicFramePr/>
          <p:nvPr/>
        </p:nvGraphicFramePr>
        <p:xfrm>
          <a:off x="5531361" y="3151347"/>
          <a:ext cx="3000000" cy="3000000"/>
        </p:xfrm>
        <a:graphic>
          <a:graphicData uri="http://schemas.openxmlformats.org/drawingml/2006/table">
            <a:tbl>
              <a:tblPr>
                <a:noFill/>
                <a:tableStyleId>{5DC9E6C2-CA2D-48AF-A4E8-BF412B4CA147}</a:tableStyleId>
              </a:tblPr>
              <a:tblGrid>
                <a:gridCol w="365350">
                  <a:extLst>
                    <a:ext uri="{9D8B030D-6E8A-4147-A177-3AD203B41FA5}">
                      <a16:colId xmlns:a16="http://schemas.microsoft.com/office/drawing/2014/main" val="20000"/>
                    </a:ext>
                  </a:extLst>
                </a:gridCol>
                <a:gridCol w="498200">
                  <a:extLst>
                    <a:ext uri="{9D8B030D-6E8A-4147-A177-3AD203B41FA5}">
                      <a16:colId xmlns:a16="http://schemas.microsoft.com/office/drawing/2014/main" val="20001"/>
                    </a:ext>
                  </a:extLst>
                </a:gridCol>
                <a:gridCol w="498200">
                  <a:extLst>
                    <a:ext uri="{9D8B030D-6E8A-4147-A177-3AD203B41FA5}">
                      <a16:colId xmlns:a16="http://schemas.microsoft.com/office/drawing/2014/main" val="20002"/>
                    </a:ext>
                  </a:extLst>
                </a:gridCol>
                <a:gridCol w="498200">
                  <a:extLst>
                    <a:ext uri="{9D8B030D-6E8A-4147-A177-3AD203B41FA5}">
                      <a16:colId xmlns:a16="http://schemas.microsoft.com/office/drawing/2014/main" val="20003"/>
                    </a:ext>
                  </a:extLst>
                </a:gridCol>
                <a:gridCol w="498200">
                  <a:extLst>
                    <a:ext uri="{9D8B030D-6E8A-4147-A177-3AD203B41FA5}">
                      <a16:colId xmlns:a16="http://schemas.microsoft.com/office/drawing/2014/main" val="20004"/>
                    </a:ext>
                  </a:extLst>
                </a:gridCol>
                <a:gridCol w="504825">
                  <a:extLst>
                    <a:ext uri="{9D8B030D-6E8A-4147-A177-3AD203B41FA5}">
                      <a16:colId xmlns:a16="http://schemas.microsoft.com/office/drawing/2014/main" val="20005"/>
                    </a:ext>
                  </a:extLst>
                </a:gridCol>
                <a:gridCol w="293925">
                  <a:extLst>
                    <a:ext uri="{9D8B030D-6E8A-4147-A177-3AD203B41FA5}">
                      <a16:colId xmlns:a16="http://schemas.microsoft.com/office/drawing/2014/main" val="20006"/>
                    </a:ext>
                  </a:extLst>
                </a:gridCol>
                <a:gridCol w="225850">
                  <a:extLst>
                    <a:ext uri="{9D8B030D-6E8A-4147-A177-3AD203B41FA5}">
                      <a16:colId xmlns:a16="http://schemas.microsoft.com/office/drawing/2014/main" val="20007"/>
                    </a:ext>
                  </a:extLst>
                </a:gridCol>
                <a:gridCol w="225850">
                  <a:extLst>
                    <a:ext uri="{9D8B030D-6E8A-4147-A177-3AD203B41FA5}">
                      <a16:colId xmlns:a16="http://schemas.microsoft.com/office/drawing/2014/main" val="20008"/>
                    </a:ext>
                  </a:extLst>
                </a:gridCol>
                <a:gridCol w="225850">
                  <a:extLst>
                    <a:ext uri="{9D8B030D-6E8A-4147-A177-3AD203B41FA5}">
                      <a16:colId xmlns:a16="http://schemas.microsoft.com/office/drawing/2014/main" val="20009"/>
                    </a:ext>
                  </a:extLst>
                </a:gridCol>
                <a:gridCol w="225850">
                  <a:extLst>
                    <a:ext uri="{9D8B030D-6E8A-4147-A177-3AD203B41FA5}">
                      <a16:colId xmlns:a16="http://schemas.microsoft.com/office/drawing/2014/main" val="20010"/>
                    </a:ext>
                  </a:extLst>
                </a:gridCol>
              </a:tblGrid>
              <a:tr h="750900">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rejilla</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nodo</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nodeGroup</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NodoGrupo2</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demanda (MWh)</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importación (MWh)</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margen de capacidad (MW)</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use ts_reserve</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utilizar la reserva dinámica</a:t>
                      </a:r>
                      <a:endParaRPr sz="600" b="1" i="0" u="none" strike="noStrike" cap="none">
                        <a:solidFill>
                          <a:srgbClr val="000000"/>
                        </a:solidFill>
                        <a:latin typeface="Calibri"/>
                        <a:ea typeface="Calibri"/>
                        <a:cs typeface="Calibri"/>
                        <a:sym typeface="Calibri"/>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imprimir resultados</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colorear los resultados</a:t>
                      </a:r>
                      <a:endParaRPr/>
                    </a:p>
                  </a:txBody>
                  <a:tcPr marL="0" marR="0" marT="0" marB="0" anchor="b">
                    <a:lnL w="9525" cap="flat" cmpd="sng">
                      <a:solidFill>
                        <a:srgbClr val="A9A9A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extLst>
                  <a:ext uri="{0D108BD9-81ED-4DB2-BD59-A6C34878D82A}">
                    <a16:rowId xmlns:a16="http://schemas.microsoft.com/office/drawing/2014/main" val="10000"/>
                  </a:ext>
                </a:extLst>
              </a:tr>
              <a:tr h="99675">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nodoA</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7008000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350400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35</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CE6F1"/>
                    </a:solidFill>
                  </a:tcPr>
                </a:tc>
                <a:extLst>
                  <a:ext uri="{0D108BD9-81ED-4DB2-BD59-A6C34878D82A}">
                    <a16:rowId xmlns:a16="http://schemas.microsoft.com/office/drawing/2014/main" val="10001"/>
                  </a:ext>
                </a:extLst>
              </a:tr>
              <a:tr h="99675">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nodoB</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2190000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95B3D7"/>
                    </a:solidFill>
                  </a:tcPr>
                </a:tc>
                <a:extLst>
                  <a:ext uri="{0D108BD9-81ED-4DB2-BD59-A6C34878D82A}">
                    <a16:rowId xmlns:a16="http://schemas.microsoft.com/office/drawing/2014/main" val="10002"/>
                  </a:ext>
                </a:extLst>
              </a:tr>
              <a:tr h="99675">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nodoC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3504000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20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FFC000"/>
                    </a:solidFill>
                  </a:tcPr>
                </a:tc>
                <a:extLst>
                  <a:ext uri="{0D108BD9-81ED-4DB2-BD59-A6C34878D82A}">
                    <a16:rowId xmlns:a16="http://schemas.microsoft.com/office/drawing/2014/main" val="10003"/>
                  </a:ext>
                </a:extLst>
              </a:tr>
              <a:tr h="99675">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nodoD</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438000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5</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366092"/>
                    </a:solidFill>
                  </a:tcPr>
                </a:tc>
                <a:extLst>
                  <a:ext uri="{0D108BD9-81ED-4DB2-BD59-A6C34878D82A}">
                    <a16:rowId xmlns:a16="http://schemas.microsoft.com/office/drawing/2014/main" val="10004"/>
                  </a:ext>
                </a:extLst>
              </a:tr>
            </a:tbl>
          </a:graphicData>
        </a:graphic>
      </p:graphicFrame>
      <p:graphicFrame>
        <p:nvGraphicFramePr>
          <p:cNvPr id="316" name="Google Shape;316;p15"/>
          <p:cNvGraphicFramePr/>
          <p:nvPr/>
        </p:nvGraphicFramePr>
        <p:xfrm>
          <a:off x="1915596" y="3161230"/>
          <a:ext cx="3000000" cy="3000000"/>
        </p:xfrm>
        <a:graphic>
          <a:graphicData uri="http://schemas.openxmlformats.org/drawingml/2006/table">
            <a:tbl>
              <a:tblPr>
                <a:noFill/>
                <a:tableStyleId>{5DC9E6C2-CA2D-48AF-A4E8-BF412B4CA147}</a:tableStyleId>
              </a:tblPr>
              <a:tblGrid>
                <a:gridCol w="549800">
                  <a:extLst>
                    <a:ext uri="{9D8B030D-6E8A-4147-A177-3AD203B41FA5}">
                      <a16:colId xmlns:a16="http://schemas.microsoft.com/office/drawing/2014/main" val="20000"/>
                    </a:ext>
                  </a:extLst>
                </a:gridCol>
                <a:gridCol w="327650">
                  <a:extLst>
                    <a:ext uri="{9D8B030D-6E8A-4147-A177-3AD203B41FA5}">
                      <a16:colId xmlns:a16="http://schemas.microsoft.com/office/drawing/2014/main" val="20001"/>
                    </a:ext>
                  </a:extLst>
                </a:gridCol>
                <a:gridCol w="327650">
                  <a:extLst>
                    <a:ext uri="{9D8B030D-6E8A-4147-A177-3AD203B41FA5}">
                      <a16:colId xmlns:a16="http://schemas.microsoft.com/office/drawing/2014/main" val="20002"/>
                    </a:ext>
                  </a:extLst>
                </a:gridCol>
                <a:gridCol w="327650">
                  <a:extLst>
                    <a:ext uri="{9D8B030D-6E8A-4147-A177-3AD203B41FA5}">
                      <a16:colId xmlns:a16="http://schemas.microsoft.com/office/drawing/2014/main" val="20003"/>
                    </a:ext>
                  </a:extLst>
                </a:gridCol>
                <a:gridCol w="251750">
                  <a:extLst>
                    <a:ext uri="{9D8B030D-6E8A-4147-A177-3AD203B41FA5}">
                      <a16:colId xmlns:a16="http://schemas.microsoft.com/office/drawing/2014/main" val="20004"/>
                    </a:ext>
                  </a:extLst>
                </a:gridCol>
                <a:gridCol w="251750">
                  <a:extLst>
                    <a:ext uri="{9D8B030D-6E8A-4147-A177-3AD203B41FA5}">
                      <a16:colId xmlns:a16="http://schemas.microsoft.com/office/drawing/2014/main" val="20005"/>
                    </a:ext>
                  </a:extLst>
                </a:gridCol>
                <a:gridCol w="251750">
                  <a:extLst>
                    <a:ext uri="{9D8B030D-6E8A-4147-A177-3AD203B41FA5}">
                      <a16:colId xmlns:a16="http://schemas.microsoft.com/office/drawing/2014/main" val="20006"/>
                    </a:ext>
                  </a:extLst>
                </a:gridCol>
              </a:tblGrid>
              <a:tr h="839450">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nodeGroup</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margen de capacidad (MW)</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acción no sincrónica</a:t>
                      </a:r>
                      <a:endParaRPr sz="600" b="1" i="0" u="none" strike="noStrike" cap="none">
                        <a:solidFill>
                          <a:srgbClr val="000000"/>
                        </a:solidFill>
                        <a:latin typeface="Calibri"/>
                        <a:ea typeface="Calibri"/>
                        <a:cs typeface="Calibri"/>
                        <a:sym typeface="Calibri"/>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límite de inercia (MWs)</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use ts_reserve</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utilizar la reserva dinámica</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600" b="1" i="0" u="none" strike="noStrike" cap="none">
                          <a:solidFill>
                            <a:srgbClr val="000000"/>
                          </a:solidFill>
                          <a:latin typeface="Calibri"/>
                          <a:ea typeface="Calibri"/>
                          <a:cs typeface="Calibri"/>
                          <a:sym typeface="Calibri"/>
                        </a:rPr>
                        <a:t>colorear los resultados</a:t>
                      </a:r>
                      <a:endParaRPr/>
                    </a:p>
                  </a:txBody>
                  <a:tcPr marL="0" marR="0" marT="0" marB="0" anchor="b">
                    <a:lnL w="9525" cap="flat" cmpd="sng">
                      <a:solidFill>
                        <a:srgbClr val="A9A9A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4C4C4"/>
                    </a:solidFill>
                  </a:tcPr>
                </a:tc>
                <a:extLst>
                  <a:ext uri="{0D108BD9-81ED-4DB2-BD59-A6C34878D82A}">
                    <a16:rowId xmlns:a16="http://schemas.microsoft.com/office/drawing/2014/main" val="10000"/>
                  </a:ext>
                </a:extLst>
              </a:tr>
              <a:tr h="111425">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120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0.80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33C"/>
                    </a:solidFill>
                  </a:tcPr>
                </a:tc>
                <a:extLst>
                  <a:ext uri="{0D108BD9-81ED-4DB2-BD59-A6C34878D82A}">
                    <a16:rowId xmlns:a16="http://schemas.microsoft.com/office/drawing/2014/main" val="10001"/>
                  </a:ext>
                </a:extLst>
              </a:tr>
            </a:tbl>
          </a:graphicData>
        </a:graphic>
      </p:graphicFrame>
      <p:sp>
        <p:nvSpPr>
          <p:cNvPr id="317" name="Google Shape;317;p15"/>
          <p:cNvSpPr txBox="1"/>
          <p:nvPr/>
        </p:nvSpPr>
        <p:spPr>
          <a:xfrm>
            <a:off x="2967109" y="5609271"/>
            <a:ext cx="746931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318" name="Google Shape;318;p15"/>
          <p:cNvSpPr/>
          <p:nvPr/>
        </p:nvSpPr>
        <p:spPr>
          <a:xfrm>
            <a:off x="8661936" y="21866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9" name="Google Shape;319;p15" descr="Track2_Lecture14_Slide15.mp3"/>
          <p:cNvPicPr preferRelativeResize="0"/>
          <p:nvPr/>
        </p:nvPicPr>
        <p:blipFill rotWithShape="1">
          <a:blip r:embed="rId4">
            <a:alphaModFix/>
          </a:blip>
          <a:srcRect/>
          <a:stretch/>
        </p:blipFill>
        <p:spPr>
          <a:xfrm>
            <a:off x="8733301" y="28752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6"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326" name="Google Shape;326;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327" name="Google Shape;327;p16"/>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14.3.3 Demanda de cada nodo</a:t>
            </a:r>
            <a:endParaRPr/>
          </a:p>
        </p:txBody>
      </p:sp>
      <p:sp>
        <p:nvSpPr>
          <p:cNvPr id="328" name="Google Shape;328;p16"/>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14.3 Utilizar FlexTool</a:t>
            </a:r>
            <a:endParaRPr sz="4400">
              <a:solidFill>
                <a:schemeClr val="dk1"/>
              </a:solidFill>
              <a:latin typeface="Open Sans"/>
              <a:ea typeface="Open Sans"/>
              <a:cs typeface="Open Sans"/>
              <a:sym typeface="Open Sans"/>
            </a:endParaRPr>
          </a:p>
        </p:txBody>
      </p:sp>
      <p:sp>
        <p:nvSpPr>
          <p:cNvPr id="329" name="Google Shape;329;p16"/>
          <p:cNvSpPr txBox="1">
            <a:spLocks noGrp="1"/>
          </p:cNvSpPr>
          <p:nvPr>
            <p:ph type="body" idx="1"/>
          </p:nvPr>
        </p:nvSpPr>
        <p:spPr>
          <a:xfrm>
            <a:off x="838200" y="1825625"/>
            <a:ext cx="4854762" cy="184775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sz="2000">
                <a:latin typeface="Open Sans"/>
                <a:ea typeface="Open Sans"/>
                <a:cs typeface="Open Sans"/>
                <a:sym typeface="Open Sans"/>
              </a:rPr>
              <a:t>La demanda neta en el nodo es la suma de la demanda y la importación.</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Las sumas anuales se definen en la hoja gridNode.</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Los valores horarios se calculan a partir de series temporales normalizadas.</a:t>
            </a:r>
            <a:endParaRPr/>
          </a:p>
        </p:txBody>
      </p:sp>
      <p:graphicFrame>
        <p:nvGraphicFramePr>
          <p:cNvPr id="330" name="Google Shape;330;p16"/>
          <p:cNvGraphicFramePr/>
          <p:nvPr/>
        </p:nvGraphicFramePr>
        <p:xfrm>
          <a:off x="1276140" y="3871412"/>
          <a:ext cx="3000000" cy="3000000"/>
        </p:xfrm>
        <a:graphic>
          <a:graphicData uri="http://schemas.openxmlformats.org/drawingml/2006/table">
            <a:tbl>
              <a:tblPr>
                <a:noFill/>
                <a:tableStyleId>{5DC9E6C2-CA2D-48AF-A4E8-BF412B4CA147}</a:tableStyleId>
              </a:tblPr>
              <a:tblGrid>
                <a:gridCol w="666150">
                  <a:extLst>
                    <a:ext uri="{9D8B030D-6E8A-4147-A177-3AD203B41FA5}">
                      <a16:colId xmlns:a16="http://schemas.microsoft.com/office/drawing/2014/main" val="20000"/>
                    </a:ext>
                  </a:extLst>
                </a:gridCol>
                <a:gridCol w="908375">
                  <a:extLst>
                    <a:ext uri="{9D8B030D-6E8A-4147-A177-3AD203B41FA5}">
                      <a16:colId xmlns:a16="http://schemas.microsoft.com/office/drawing/2014/main" val="20001"/>
                    </a:ext>
                  </a:extLst>
                </a:gridCol>
                <a:gridCol w="908375">
                  <a:extLst>
                    <a:ext uri="{9D8B030D-6E8A-4147-A177-3AD203B41FA5}">
                      <a16:colId xmlns:a16="http://schemas.microsoft.com/office/drawing/2014/main" val="20002"/>
                    </a:ext>
                  </a:extLst>
                </a:gridCol>
                <a:gridCol w="908375">
                  <a:extLst>
                    <a:ext uri="{9D8B030D-6E8A-4147-A177-3AD203B41FA5}">
                      <a16:colId xmlns:a16="http://schemas.microsoft.com/office/drawing/2014/main" val="20003"/>
                    </a:ext>
                  </a:extLst>
                </a:gridCol>
                <a:gridCol w="908375">
                  <a:extLst>
                    <a:ext uri="{9D8B030D-6E8A-4147-A177-3AD203B41FA5}">
                      <a16:colId xmlns:a16="http://schemas.microsoft.com/office/drawing/2014/main" val="20004"/>
                    </a:ext>
                  </a:extLst>
                </a:gridCol>
                <a:gridCol w="920475">
                  <a:extLst>
                    <a:ext uri="{9D8B030D-6E8A-4147-A177-3AD203B41FA5}">
                      <a16:colId xmlns:a16="http://schemas.microsoft.com/office/drawing/2014/main" val="20005"/>
                    </a:ext>
                  </a:extLst>
                </a:gridCol>
              </a:tblGrid>
              <a:tr h="1368625">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rejilla</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nodo</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nodeGroup</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NodoGrupo2</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demanda (MWh)</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importación (MWh)</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extLst>
                  <a:ext uri="{0D108BD9-81ED-4DB2-BD59-A6C34878D82A}">
                    <a16:rowId xmlns:a16="http://schemas.microsoft.com/office/drawing/2014/main" val="10000"/>
                  </a:ext>
                </a:extLst>
              </a:tr>
              <a:tr h="1816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nodoA</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7008000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350400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1"/>
                  </a:ext>
                </a:extLst>
              </a:tr>
              <a:tr h="1816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nodoB</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2190000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2"/>
                  </a:ext>
                </a:extLst>
              </a:tr>
              <a:tr h="1816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nodoC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3504000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3"/>
                  </a:ext>
                </a:extLst>
              </a:tr>
              <a:tr h="181675">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nodoD</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438000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4"/>
                  </a:ext>
                </a:extLst>
              </a:tr>
            </a:tbl>
          </a:graphicData>
        </a:graphic>
      </p:graphicFrame>
      <p:sp>
        <p:nvSpPr>
          <p:cNvPr id="331" name="Google Shape;331;p16"/>
          <p:cNvSpPr txBox="1"/>
          <p:nvPr/>
        </p:nvSpPr>
        <p:spPr>
          <a:xfrm>
            <a:off x="1156763" y="5966730"/>
            <a:ext cx="316785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hoja gridNode,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graphicFrame>
        <p:nvGraphicFramePr>
          <p:cNvPr id="332" name="Google Shape;332;p16"/>
          <p:cNvGraphicFramePr/>
          <p:nvPr/>
        </p:nvGraphicFramePr>
        <p:xfrm>
          <a:off x="8425104" y="2345338"/>
          <a:ext cx="3000000" cy="3000000"/>
        </p:xfrm>
        <a:graphic>
          <a:graphicData uri="http://schemas.openxmlformats.org/drawingml/2006/table">
            <a:tbl>
              <a:tblPr>
                <a:noFill/>
                <a:tableStyleId>{5DC9E6C2-CA2D-48AF-A4E8-BF412B4CA147}</a:tableStyleId>
              </a:tblPr>
              <a:tblGrid>
                <a:gridCol w="541050">
                  <a:extLst>
                    <a:ext uri="{9D8B030D-6E8A-4147-A177-3AD203B41FA5}">
                      <a16:colId xmlns:a16="http://schemas.microsoft.com/office/drawing/2014/main" val="20000"/>
                    </a:ext>
                  </a:extLst>
                </a:gridCol>
                <a:gridCol w="541050">
                  <a:extLst>
                    <a:ext uri="{9D8B030D-6E8A-4147-A177-3AD203B41FA5}">
                      <a16:colId xmlns:a16="http://schemas.microsoft.com/office/drawing/2014/main" val="20001"/>
                    </a:ext>
                  </a:extLst>
                </a:gridCol>
                <a:gridCol w="718125">
                  <a:extLst>
                    <a:ext uri="{9D8B030D-6E8A-4147-A177-3AD203B41FA5}">
                      <a16:colId xmlns:a16="http://schemas.microsoft.com/office/drawing/2014/main" val="20002"/>
                    </a:ext>
                  </a:extLst>
                </a:gridCol>
                <a:gridCol w="678775">
                  <a:extLst>
                    <a:ext uri="{9D8B030D-6E8A-4147-A177-3AD203B41FA5}">
                      <a16:colId xmlns:a16="http://schemas.microsoft.com/office/drawing/2014/main" val="20003"/>
                    </a:ext>
                  </a:extLst>
                </a:gridCol>
              </a:tblGrid>
              <a:tr h="147550">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9A9A9"/>
                      </a:solidFill>
                      <a:prstDash val="solid"/>
                      <a:round/>
                      <a:headEnd type="none" w="sm" len="sm"/>
                      <a:tailEnd type="none" w="sm" len="sm"/>
                    </a:lnB>
                    <a:solidFill>
                      <a:srgbClr val="C4C4C4"/>
                    </a:solidFill>
                  </a:tcPr>
                </a:tc>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rejilla</a:t>
                      </a:r>
                      <a:endParaRPr/>
                    </a:p>
                  </a:txBody>
                  <a:tcPr marL="0" marR="0" marT="0" marB="0" anchor="b">
                    <a:lnL w="9525" cap="flat" cmpd="sng">
                      <a:solidFill>
                        <a:srgbClr val="A9A9A9"/>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6EA0DC"/>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6EA0DC"/>
                    </a:solidFill>
                  </a:tcPr>
                </a:tc>
                <a:extLst>
                  <a:ext uri="{0D108BD9-81ED-4DB2-BD59-A6C34878D82A}">
                    <a16:rowId xmlns:a16="http://schemas.microsoft.com/office/drawing/2014/main" val="10000"/>
                  </a:ext>
                </a:extLst>
              </a:tr>
              <a:tr h="147550">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A9A9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4C4C4"/>
                    </a:solidFill>
                  </a:tcPr>
                </a:tc>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nodo</a:t>
                      </a:r>
                      <a:endParaRPr/>
                    </a:p>
                  </a:txBody>
                  <a:tcPr marL="0" marR="0" marT="0" marB="0" anchor="b">
                    <a:lnL w="9525" cap="flat" cmpd="sng">
                      <a:solidFill>
                        <a:srgbClr val="A9A9A9"/>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nodoA</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BFBFBF"/>
                      </a:solidFill>
                      <a:prstDash val="solid"/>
                      <a:round/>
                      <a:headEnd type="none" w="sm" len="sm"/>
                      <a:tailEnd type="none" w="sm" len="sm"/>
                    </a:lnB>
                    <a:solidFill>
                      <a:srgbClr val="6EA0DC"/>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nodoB</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BFBFBF"/>
                      </a:solidFill>
                      <a:prstDash val="solid"/>
                      <a:round/>
                      <a:headEnd type="none" w="sm" len="sm"/>
                      <a:tailEnd type="none" w="sm" len="sm"/>
                    </a:lnB>
                    <a:solidFill>
                      <a:srgbClr val="6EA0DC"/>
                    </a:solidFill>
                  </a:tcPr>
                </a:tc>
                <a:extLst>
                  <a:ext uri="{0D108BD9-81ED-4DB2-BD59-A6C34878D82A}">
                    <a16:rowId xmlns:a16="http://schemas.microsoft.com/office/drawing/2014/main" val="10001"/>
                  </a:ext>
                </a:extLst>
              </a:tr>
              <a:tr h="147550">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tiempo</a:t>
                      </a:r>
                      <a:endParaRPr/>
                    </a:p>
                  </a:txBody>
                  <a:tcPr marL="0" marR="0" marT="0" marB="0" anchor="b">
                    <a:lnL w="9525" cap="flat" cmpd="sng">
                      <a:solidFill>
                        <a:srgbClr val="A9A9A9"/>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C4C4C4"/>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8DB4E2"/>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8DB4E2"/>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4755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t0000</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589</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208</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3"/>
                  </a:ext>
                </a:extLst>
              </a:tr>
              <a:tr h="14755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t0001</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537</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203</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4"/>
                  </a:ext>
                </a:extLst>
              </a:tr>
              <a:tr h="14755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t0002</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506</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197</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5"/>
                  </a:ext>
                </a:extLst>
              </a:tr>
              <a:tr h="14755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t0003</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482</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190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6"/>
                  </a:ext>
                </a:extLst>
              </a:tr>
              <a:tr h="14755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t0004</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472</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188</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7"/>
                  </a:ext>
                </a:extLst>
              </a:tr>
              <a:tr h="14755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t0005</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454</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184</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8"/>
                  </a:ext>
                </a:extLst>
              </a:tr>
            </a:tbl>
          </a:graphicData>
        </a:graphic>
      </p:graphicFrame>
      <p:graphicFrame>
        <p:nvGraphicFramePr>
          <p:cNvPr id="333" name="Google Shape;333;p16"/>
          <p:cNvGraphicFramePr/>
          <p:nvPr/>
        </p:nvGraphicFramePr>
        <p:xfrm>
          <a:off x="8454974" y="4597920"/>
          <a:ext cx="3000000" cy="3000000"/>
        </p:xfrm>
        <a:graphic>
          <a:graphicData uri="http://schemas.openxmlformats.org/drawingml/2006/table">
            <a:tbl>
              <a:tblPr>
                <a:noFill/>
                <a:tableStyleId>{5DC9E6C2-CA2D-48AF-A4E8-BF412B4CA147}</a:tableStyleId>
              </a:tblPr>
              <a:tblGrid>
                <a:gridCol w="557675">
                  <a:extLst>
                    <a:ext uri="{9D8B030D-6E8A-4147-A177-3AD203B41FA5}">
                      <a16:colId xmlns:a16="http://schemas.microsoft.com/office/drawing/2014/main" val="20000"/>
                    </a:ext>
                  </a:extLst>
                </a:gridCol>
                <a:gridCol w="557675">
                  <a:extLst>
                    <a:ext uri="{9D8B030D-6E8A-4147-A177-3AD203B41FA5}">
                      <a16:colId xmlns:a16="http://schemas.microsoft.com/office/drawing/2014/main" val="20001"/>
                    </a:ext>
                  </a:extLst>
                </a:gridCol>
                <a:gridCol w="557675">
                  <a:extLst>
                    <a:ext uri="{9D8B030D-6E8A-4147-A177-3AD203B41FA5}">
                      <a16:colId xmlns:a16="http://schemas.microsoft.com/office/drawing/2014/main" val="20002"/>
                    </a:ext>
                  </a:extLst>
                </a:gridCol>
              </a:tblGrid>
              <a:tr h="152100">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A9A9A9"/>
                      </a:solidFill>
                      <a:prstDash val="solid"/>
                      <a:round/>
                      <a:headEnd type="none" w="sm" len="sm"/>
                      <a:tailEnd type="none" w="sm" len="sm"/>
                    </a:lnB>
                    <a:solidFill>
                      <a:srgbClr val="C4C4C4"/>
                    </a:solidFill>
                  </a:tcPr>
                </a:tc>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rejilla</a:t>
                      </a:r>
                      <a:endParaRPr/>
                    </a:p>
                  </a:txBody>
                  <a:tcPr marL="0" marR="0" marT="0" marB="0" anchor="b">
                    <a:lnL w="9525" cap="flat" cmpd="sng">
                      <a:solidFill>
                        <a:srgbClr val="A9A9A9"/>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6EA0DC"/>
                    </a:solidFill>
                  </a:tcPr>
                </a:tc>
                <a:extLst>
                  <a:ext uri="{0D108BD9-81ED-4DB2-BD59-A6C34878D82A}">
                    <a16:rowId xmlns:a16="http://schemas.microsoft.com/office/drawing/2014/main" val="10000"/>
                  </a:ext>
                </a:extLst>
              </a:tr>
              <a:tr h="152100">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A9A9A9"/>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4C4C4"/>
                    </a:solidFill>
                  </a:tcPr>
                </a:tc>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nodo</a:t>
                      </a:r>
                      <a:endParaRPr/>
                    </a:p>
                  </a:txBody>
                  <a:tcPr marL="0" marR="0" marT="0" marB="0" anchor="b">
                    <a:lnL w="9525" cap="flat" cmpd="sng">
                      <a:solidFill>
                        <a:srgbClr val="A9A9A9"/>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nodoA</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BFBFBF"/>
                      </a:solidFill>
                      <a:prstDash val="solid"/>
                      <a:round/>
                      <a:headEnd type="none" w="sm" len="sm"/>
                      <a:tailEnd type="none" w="sm" len="sm"/>
                    </a:lnB>
                    <a:solidFill>
                      <a:srgbClr val="6EA0DC"/>
                    </a:solidFill>
                  </a:tcPr>
                </a:tc>
                <a:extLst>
                  <a:ext uri="{0D108BD9-81ED-4DB2-BD59-A6C34878D82A}">
                    <a16:rowId xmlns:a16="http://schemas.microsoft.com/office/drawing/2014/main" val="10001"/>
                  </a:ext>
                </a:extLst>
              </a:tr>
              <a:tr h="152100">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tiempo</a:t>
                      </a:r>
                      <a:endParaRPr/>
                    </a:p>
                  </a:txBody>
                  <a:tcPr marL="0" marR="0" marT="0" marB="0" anchor="b">
                    <a:lnL w="9525" cap="flat" cmpd="sng">
                      <a:solidFill>
                        <a:srgbClr val="A9A9A9"/>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C4C4C4"/>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8DB4E2"/>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5210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t0000</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3"/>
                  </a:ext>
                </a:extLst>
              </a:tr>
              <a:tr h="15210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t0001</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4"/>
                  </a:ext>
                </a:extLst>
              </a:tr>
              <a:tr h="15210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t0002</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5"/>
                  </a:ext>
                </a:extLst>
              </a:tr>
              <a:tr h="15210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t0003</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6"/>
                  </a:ext>
                </a:extLst>
              </a:tr>
              <a:tr h="15210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t0004</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7"/>
                  </a:ext>
                </a:extLst>
              </a:tr>
              <a:tr h="152100">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t0005</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8"/>
                  </a:ext>
                </a:extLst>
              </a:tr>
            </a:tbl>
          </a:graphicData>
        </a:graphic>
      </p:graphicFrame>
      <p:sp>
        <p:nvSpPr>
          <p:cNvPr id="334" name="Google Shape;334;p16"/>
          <p:cNvSpPr txBox="1"/>
          <p:nvPr/>
        </p:nvSpPr>
        <p:spPr>
          <a:xfrm>
            <a:off x="8343677" y="5966730"/>
            <a:ext cx="317747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hoja ts_import,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335" name="Google Shape;335;p16"/>
          <p:cNvSpPr txBox="1"/>
          <p:nvPr/>
        </p:nvSpPr>
        <p:spPr>
          <a:xfrm>
            <a:off x="8297604" y="3673378"/>
            <a:ext cx="3183884"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ts_energy sheet,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336" name="Google Shape;336;p16"/>
          <p:cNvSpPr/>
          <p:nvPr/>
        </p:nvSpPr>
        <p:spPr>
          <a:xfrm>
            <a:off x="7756998" y="334561"/>
            <a:ext cx="3909137" cy="1764556"/>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Demanda normalizada para una hora:</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Demanda (t0001) = ts_energía(t0001) /suma_t(ts_energía) * demanda anual</a:t>
            </a:r>
            <a:endParaRPr/>
          </a:p>
        </p:txBody>
      </p:sp>
      <p:sp>
        <p:nvSpPr>
          <p:cNvPr id="337" name="Google Shape;337;p16"/>
          <p:cNvSpPr/>
          <p:nvPr/>
        </p:nvSpPr>
        <p:spPr>
          <a:xfrm>
            <a:off x="970254" y="3561216"/>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1</a:t>
            </a:r>
            <a:endParaRPr/>
          </a:p>
        </p:txBody>
      </p:sp>
      <p:sp>
        <p:nvSpPr>
          <p:cNvPr id="338" name="Google Shape;338;p16"/>
          <p:cNvSpPr/>
          <p:nvPr/>
        </p:nvSpPr>
        <p:spPr>
          <a:xfrm>
            <a:off x="8120920" y="2033632"/>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2</a:t>
            </a:r>
            <a:endParaRPr/>
          </a:p>
        </p:txBody>
      </p:sp>
      <p:sp>
        <p:nvSpPr>
          <p:cNvPr id="339" name="Google Shape;339;p16"/>
          <p:cNvSpPr/>
          <p:nvPr/>
        </p:nvSpPr>
        <p:spPr>
          <a:xfrm>
            <a:off x="8120920" y="4282206"/>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3</a:t>
            </a:r>
            <a:endParaRPr/>
          </a:p>
        </p:txBody>
      </p:sp>
      <p:sp>
        <p:nvSpPr>
          <p:cNvPr id="340" name="Google Shape;340;p16"/>
          <p:cNvSpPr/>
          <p:nvPr/>
        </p:nvSpPr>
        <p:spPr>
          <a:xfrm>
            <a:off x="6564341" y="52722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1" name="Google Shape;341;p16" descr="Track2_Lecture14_Slide16.mp3"/>
          <p:cNvPicPr preferRelativeResize="0"/>
          <p:nvPr/>
        </p:nvPicPr>
        <p:blipFill rotWithShape="1">
          <a:blip r:embed="rId4">
            <a:alphaModFix/>
          </a:blip>
          <a:srcRect/>
          <a:stretch/>
        </p:blipFill>
        <p:spPr>
          <a:xfrm>
            <a:off x="6635706" y="59859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17"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348" name="Google Shape;348;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349" name="Google Shape;349;p17"/>
          <p:cNvSpPr/>
          <p:nvPr/>
        </p:nvSpPr>
        <p:spPr>
          <a:xfrm>
            <a:off x="887215" y="1411389"/>
            <a:ext cx="410899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14.3.4 Necesidades de reserva: Reservas estáticas</a:t>
            </a:r>
            <a:endParaRPr/>
          </a:p>
        </p:txBody>
      </p:sp>
      <p:sp>
        <p:nvSpPr>
          <p:cNvPr id="350" name="Google Shape;350;p17"/>
          <p:cNvSpPr txBox="1"/>
          <p:nvPr/>
        </p:nvSpPr>
        <p:spPr>
          <a:xfrm>
            <a:off x="887215" y="11897"/>
            <a:ext cx="3096206" cy="1369074"/>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14.3 Utilizar FlexTool</a:t>
            </a:r>
            <a:endParaRPr sz="4400">
              <a:solidFill>
                <a:schemeClr val="dk1"/>
              </a:solidFill>
              <a:latin typeface="Open Sans"/>
              <a:ea typeface="Open Sans"/>
              <a:cs typeface="Open Sans"/>
              <a:sym typeface="Open Sans"/>
            </a:endParaRPr>
          </a:p>
        </p:txBody>
      </p:sp>
      <p:sp>
        <p:nvSpPr>
          <p:cNvPr id="351" name="Google Shape;351;p17"/>
          <p:cNvSpPr txBox="1">
            <a:spLocks noGrp="1"/>
          </p:cNvSpPr>
          <p:nvPr>
            <p:ph type="body" idx="1"/>
          </p:nvPr>
        </p:nvSpPr>
        <p:spPr>
          <a:xfrm>
            <a:off x="523337" y="2161286"/>
            <a:ext cx="5293002" cy="358906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sz="2000">
                <a:latin typeface="Open Sans"/>
                <a:ea typeface="Open Sans"/>
                <a:cs typeface="Open Sans"/>
                <a:sym typeface="Open Sans"/>
              </a:rPr>
              <a:t>Las reservas estáticas son series temporales predefinidas que deben activarse.</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Puede aplicarse a un solo nodo o a un grupo de nodos.</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Las series temporales ts_reserve_node y ts_reserve_nodeGroup definen la reserva estática.</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Cada nodo y grupo de nodos requiere su propia serie temporal de correspondencia.</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Las reservas dinámicas se calculan en función de las unidades de generación (siguiente diapositiva).</a:t>
            </a:r>
            <a:endParaRPr/>
          </a:p>
        </p:txBody>
      </p:sp>
      <p:graphicFrame>
        <p:nvGraphicFramePr>
          <p:cNvPr id="352" name="Google Shape;352;p17"/>
          <p:cNvGraphicFramePr/>
          <p:nvPr/>
        </p:nvGraphicFramePr>
        <p:xfrm>
          <a:off x="6237896" y="3579468"/>
          <a:ext cx="3000000" cy="3000000"/>
        </p:xfrm>
        <a:graphic>
          <a:graphicData uri="http://schemas.openxmlformats.org/drawingml/2006/table">
            <a:tbl>
              <a:tblPr>
                <a:noFill/>
                <a:tableStyleId>{5DC9E6C2-CA2D-48AF-A4E8-BF412B4CA147}</a:tableStyleId>
              </a:tblPr>
              <a:tblGrid>
                <a:gridCol w="563200">
                  <a:extLst>
                    <a:ext uri="{9D8B030D-6E8A-4147-A177-3AD203B41FA5}">
                      <a16:colId xmlns:a16="http://schemas.microsoft.com/office/drawing/2014/main" val="20000"/>
                    </a:ext>
                  </a:extLst>
                </a:gridCol>
                <a:gridCol w="767975">
                  <a:extLst>
                    <a:ext uri="{9D8B030D-6E8A-4147-A177-3AD203B41FA5}">
                      <a16:colId xmlns:a16="http://schemas.microsoft.com/office/drawing/2014/main" val="20001"/>
                    </a:ext>
                  </a:extLst>
                </a:gridCol>
                <a:gridCol w="767975">
                  <a:extLst>
                    <a:ext uri="{9D8B030D-6E8A-4147-A177-3AD203B41FA5}">
                      <a16:colId xmlns:a16="http://schemas.microsoft.com/office/drawing/2014/main" val="20002"/>
                    </a:ext>
                  </a:extLst>
                </a:gridCol>
                <a:gridCol w="348150">
                  <a:extLst>
                    <a:ext uri="{9D8B030D-6E8A-4147-A177-3AD203B41FA5}">
                      <a16:colId xmlns:a16="http://schemas.microsoft.com/office/drawing/2014/main" val="20003"/>
                    </a:ext>
                  </a:extLst>
                </a:gridCol>
                <a:gridCol w="348150">
                  <a:extLst>
                    <a:ext uri="{9D8B030D-6E8A-4147-A177-3AD203B41FA5}">
                      <a16:colId xmlns:a16="http://schemas.microsoft.com/office/drawing/2014/main" val="20004"/>
                    </a:ext>
                  </a:extLst>
                </a:gridCol>
              </a:tblGrid>
              <a:tr h="1194250">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rejilla</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nodo</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nodeGroup</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use ts_reserve</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utilizar la reserva dinámica</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extLst>
                  <a:ext uri="{0D108BD9-81ED-4DB2-BD59-A6C34878D82A}">
                    <a16:rowId xmlns:a16="http://schemas.microsoft.com/office/drawing/2014/main" val="10000"/>
                  </a:ext>
                </a:extLst>
              </a:tr>
              <a:tr h="158525">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nodoA</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extLst>
                  <a:ext uri="{0D108BD9-81ED-4DB2-BD59-A6C34878D82A}">
                    <a16:rowId xmlns:a16="http://schemas.microsoft.com/office/drawing/2014/main" val="10001"/>
                  </a:ext>
                </a:extLst>
              </a:tr>
              <a:tr h="158525">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nodoB</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extLst>
                  <a:ext uri="{0D108BD9-81ED-4DB2-BD59-A6C34878D82A}">
                    <a16:rowId xmlns:a16="http://schemas.microsoft.com/office/drawing/2014/main" val="10002"/>
                  </a:ext>
                </a:extLst>
              </a:tr>
              <a:tr h="158525">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elec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nodoC</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extLst>
                  <a:ext uri="{0D108BD9-81ED-4DB2-BD59-A6C34878D82A}">
                    <a16:rowId xmlns:a16="http://schemas.microsoft.com/office/drawing/2014/main" val="10003"/>
                  </a:ext>
                </a:extLst>
              </a:tr>
              <a:tr h="158525">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elec</a:t>
                      </a:r>
                      <a:endParaRPr sz="800" b="0" i="0" u="none" strike="noStrike" cap="none">
                        <a:solidFill>
                          <a:srgbClr val="000000"/>
                        </a:solidFill>
                        <a:latin typeface="Calibri"/>
                        <a:ea typeface="Calibri"/>
                        <a:cs typeface="Calibri"/>
                        <a:sym typeface="Calibri"/>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nodoD</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extLst>
                  <a:ext uri="{0D108BD9-81ED-4DB2-BD59-A6C34878D82A}">
                    <a16:rowId xmlns:a16="http://schemas.microsoft.com/office/drawing/2014/main" val="10004"/>
                  </a:ext>
                </a:extLst>
              </a:tr>
            </a:tbl>
          </a:graphicData>
        </a:graphic>
      </p:graphicFrame>
      <p:graphicFrame>
        <p:nvGraphicFramePr>
          <p:cNvPr id="353" name="Google Shape;353;p17"/>
          <p:cNvGraphicFramePr/>
          <p:nvPr/>
        </p:nvGraphicFramePr>
        <p:xfrm>
          <a:off x="6230547" y="1498605"/>
          <a:ext cx="3000000" cy="3000000"/>
        </p:xfrm>
        <a:graphic>
          <a:graphicData uri="http://schemas.openxmlformats.org/drawingml/2006/table">
            <a:tbl>
              <a:tblPr>
                <a:noFill/>
                <a:tableStyleId>{5DC9E6C2-CA2D-48AF-A4E8-BF412B4CA147}</a:tableStyleId>
              </a:tblPr>
              <a:tblGrid>
                <a:gridCol w="694775">
                  <a:extLst>
                    <a:ext uri="{9D8B030D-6E8A-4147-A177-3AD203B41FA5}">
                      <a16:colId xmlns:a16="http://schemas.microsoft.com/office/drawing/2014/main" val="20000"/>
                    </a:ext>
                  </a:extLst>
                </a:gridCol>
                <a:gridCol w="414050">
                  <a:extLst>
                    <a:ext uri="{9D8B030D-6E8A-4147-A177-3AD203B41FA5}">
                      <a16:colId xmlns:a16="http://schemas.microsoft.com/office/drawing/2014/main" val="20001"/>
                    </a:ext>
                  </a:extLst>
                </a:gridCol>
                <a:gridCol w="414050">
                  <a:extLst>
                    <a:ext uri="{9D8B030D-6E8A-4147-A177-3AD203B41FA5}">
                      <a16:colId xmlns:a16="http://schemas.microsoft.com/office/drawing/2014/main" val="20002"/>
                    </a:ext>
                  </a:extLst>
                </a:gridCol>
                <a:gridCol w="414050">
                  <a:extLst>
                    <a:ext uri="{9D8B030D-6E8A-4147-A177-3AD203B41FA5}">
                      <a16:colId xmlns:a16="http://schemas.microsoft.com/office/drawing/2014/main" val="20003"/>
                    </a:ext>
                  </a:extLst>
                </a:gridCol>
                <a:gridCol w="318150">
                  <a:extLst>
                    <a:ext uri="{9D8B030D-6E8A-4147-A177-3AD203B41FA5}">
                      <a16:colId xmlns:a16="http://schemas.microsoft.com/office/drawing/2014/main" val="20004"/>
                    </a:ext>
                  </a:extLst>
                </a:gridCol>
                <a:gridCol w="318150">
                  <a:extLst>
                    <a:ext uri="{9D8B030D-6E8A-4147-A177-3AD203B41FA5}">
                      <a16:colId xmlns:a16="http://schemas.microsoft.com/office/drawing/2014/main" val="20005"/>
                    </a:ext>
                  </a:extLst>
                </a:gridCol>
              </a:tblGrid>
              <a:tr h="1303200">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nodeGroup</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margen de capacidad (MW)</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acción no sincrónica</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límite de inercia (MWs)</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use ts_reserve</a:t>
                      </a:r>
                      <a:endParaRPr sz="800" b="1" i="0" u="none" strike="noStrike" cap="none">
                        <a:solidFill>
                          <a:srgbClr val="000000"/>
                        </a:solidFill>
                        <a:latin typeface="Calibri"/>
                        <a:ea typeface="Calibri"/>
                        <a:cs typeface="Calibri"/>
                        <a:sym typeface="Calibri"/>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Calibri"/>
                          <a:ea typeface="Calibri"/>
                          <a:cs typeface="Calibri"/>
                          <a:sym typeface="Calibri"/>
                        </a:rPr>
                        <a:t>utilizar la reserva dinámica</a:t>
                      </a:r>
                      <a:endParaRPr/>
                    </a:p>
                  </a:txBody>
                  <a:tcPr marL="0" marR="0" marT="0" marB="0" anchor="b">
                    <a:lnL w="9525" cap="flat" cmpd="sng">
                      <a:solidFill>
                        <a:srgbClr val="A9A9A9"/>
                      </a:solidFill>
                      <a:prstDash val="solid"/>
                      <a:round/>
                      <a:headEnd type="none" w="sm" len="sm"/>
                      <a:tailEnd type="none" w="sm" len="sm"/>
                    </a:lnL>
                    <a:lnR w="9525" cap="flat" cmpd="sng">
                      <a:solidFill>
                        <a:srgbClr val="A9A9A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B4E2"/>
                      </a:solidFill>
                      <a:prstDash val="solid"/>
                      <a:round/>
                      <a:headEnd type="none" w="sm" len="sm"/>
                      <a:tailEnd type="none" w="sm" len="sm"/>
                    </a:lnB>
                    <a:solidFill>
                      <a:srgbClr val="C4C4C4"/>
                    </a:solidFill>
                  </a:tcPr>
                </a:tc>
                <a:extLst>
                  <a:ext uri="{0D108BD9-81ED-4DB2-BD59-A6C34878D82A}">
                    <a16:rowId xmlns:a16="http://schemas.microsoft.com/office/drawing/2014/main" val="10000"/>
                  </a:ext>
                </a:extLst>
              </a:tr>
              <a:tr h="173000">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AAA4D2"/>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120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0.80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tc>
                  <a:txBody>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1</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BBD3EF"/>
                    </a:solidFill>
                  </a:tcPr>
                </a:tc>
                <a:extLst>
                  <a:ext uri="{0D108BD9-81ED-4DB2-BD59-A6C34878D82A}">
                    <a16:rowId xmlns:a16="http://schemas.microsoft.com/office/drawing/2014/main" val="10001"/>
                  </a:ext>
                </a:extLst>
              </a:tr>
            </a:tbl>
          </a:graphicData>
        </a:graphic>
      </p:graphicFrame>
      <p:graphicFrame>
        <p:nvGraphicFramePr>
          <p:cNvPr id="354" name="Google Shape;354;p17"/>
          <p:cNvGraphicFramePr/>
          <p:nvPr/>
        </p:nvGraphicFramePr>
        <p:xfrm>
          <a:off x="9163490" y="3579471"/>
          <a:ext cx="3000000" cy="3000000"/>
        </p:xfrm>
        <a:graphic>
          <a:graphicData uri="http://schemas.openxmlformats.org/drawingml/2006/table">
            <a:tbl>
              <a:tblPr>
                <a:noFill/>
                <a:tableStyleId>{5DC9E6C2-CA2D-48AF-A4E8-BF412B4CA147}</a:tableStyleId>
              </a:tblPr>
              <a:tblGrid>
                <a:gridCol w="649550">
                  <a:extLst>
                    <a:ext uri="{9D8B030D-6E8A-4147-A177-3AD203B41FA5}">
                      <a16:colId xmlns:a16="http://schemas.microsoft.com/office/drawing/2014/main" val="20000"/>
                    </a:ext>
                  </a:extLst>
                </a:gridCol>
                <a:gridCol w="649550">
                  <a:extLst>
                    <a:ext uri="{9D8B030D-6E8A-4147-A177-3AD203B41FA5}">
                      <a16:colId xmlns:a16="http://schemas.microsoft.com/office/drawing/2014/main" val="20001"/>
                    </a:ext>
                  </a:extLst>
                </a:gridCol>
                <a:gridCol w="897550">
                  <a:extLst>
                    <a:ext uri="{9D8B030D-6E8A-4147-A177-3AD203B41FA5}">
                      <a16:colId xmlns:a16="http://schemas.microsoft.com/office/drawing/2014/main" val="20002"/>
                    </a:ext>
                  </a:extLst>
                </a:gridCol>
              </a:tblGrid>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nodo</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nodoA</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BFBFBF"/>
                      </a:solidFill>
                      <a:prstDash val="solid"/>
                      <a:round/>
                      <a:headEnd type="none" w="sm" len="sm"/>
                      <a:tailEnd type="none" w="sm" len="sm"/>
                    </a:lnB>
                    <a:solidFill>
                      <a:srgbClr val="6EA0DC"/>
                    </a:solidFill>
                  </a:tcPr>
                </a:tc>
                <a:extLst>
                  <a:ext uri="{0D108BD9-81ED-4DB2-BD59-A6C34878D82A}">
                    <a16:rowId xmlns:a16="http://schemas.microsoft.com/office/drawing/2014/main" val="10000"/>
                  </a:ext>
                </a:extLst>
              </a:tr>
              <a:tr h="18282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Tiempo</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8DB4E2"/>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t0000</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18</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2"/>
                  </a:ext>
                </a:extLst>
              </a:tr>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t0001</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16</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3"/>
                  </a:ext>
                </a:extLst>
              </a:tr>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t0002</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4"/>
                  </a:ext>
                </a:extLst>
              </a:tr>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t0003</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5"/>
                  </a:ext>
                </a:extLst>
              </a:tr>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t0004</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6"/>
                  </a:ext>
                </a:extLst>
              </a:tr>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t0005</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7"/>
                  </a:ext>
                </a:extLst>
              </a:tr>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t0006</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8"/>
                  </a:ext>
                </a:extLst>
              </a:tr>
              <a:tr h="182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t0007</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9"/>
                  </a:ext>
                </a:extLst>
              </a:tr>
            </a:tbl>
          </a:graphicData>
        </a:graphic>
      </p:graphicFrame>
      <p:graphicFrame>
        <p:nvGraphicFramePr>
          <p:cNvPr id="355" name="Google Shape;355;p17"/>
          <p:cNvGraphicFramePr/>
          <p:nvPr/>
        </p:nvGraphicFramePr>
        <p:xfrm>
          <a:off x="8881203" y="1478476"/>
          <a:ext cx="3000000" cy="3000000"/>
        </p:xfrm>
        <a:graphic>
          <a:graphicData uri="http://schemas.openxmlformats.org/drawingml/2006/table">
            <a:tbl>
              <a:tblPr>
                <a:noFill/>
                <a:tableStyleId>{5DC9E6C2-CA2D-48AF-A4E8-BF412B4CA147}</a:tableStyleId>
              </a:tblPr>
              <a:tblGrid>
                <a:gridCol w="609600">
                  <a:extLst>
                    <a:ext uri="{9D8B030D-6E8A-4147-A177-3AD203B41FA5}">
                      <a16:colId xmlns:a16="http://schemas.microsoft.com/office/drawing/2014/main" val="20000"/>
                    </a:ext>
                  </a:extLst>
                </a:gridCol>
                <a:gridCol w="942125">
                  <a:extLst>
                    <a:ext uri="{9D8B030D-6E8A-4147-A177-3AD203B41FA5}">
                      <a16:colId xmlns:a16="http://schemas.microsoft.com/office/drawing/2014/main" val="20001"/>
                    </a:ext>
                  </a:extLst>
                </a:gridCol>
                <a:gridCol w="842375">
                  <a:extLst>
                    <a:ext uri="{9D8B030D-6E8A-4147-A177-3AD203B41FA5}">
                      <a16:colId xmlns:a16="http://schemas.microsoft.com/office/drawing/2014/main" val="20002"/>
                    </a:ext>
                  </a:extLst>
                </a:gridCol>
              </a:tblGrid>
              <a:tr h="1662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nodeGroup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continente</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BFBFBF"/>
                      </a:solidFill>
                      <a:prstDash val="solid"/>
                      <a:round/>
                      <a:headEnd type="none" w="sm" len="sm"/>
                      <a:tailEnd type="none" w="sm" len="sm"/>
                    </a:lnB>
                    <a:solidFill>
                      <a:srgbClr val="6EA0DC"/>
                    </a:solidFill>
                  </a:tcPr>
                </a:tc>
                <a:extLst>
                  <a:ext uri="{0D108BD9-81ED-4DB2-BD59-A6C34878D82A}">
                    <a16:rowId xmlns:a16="http://schemas.microsoft.com/office/drawing/2014/main" val="10000"/>
                  </a:ext>
                </a:extLst>
              </a:tr>
              <a:tr h="1662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Tiempo</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8DB4E2"/>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662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t0000</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54</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2"/>
                  </a:ext>
                </a:extLst>
              </a:tr>
              <a:tr h="1662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t0001</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50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3"/>
                  </a:ext>
                </a:extLst>
              </a:tr>
              <a:tr h="1662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t0002</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4"/>
                  </a:ext>
                </a:extLst>
              </a:tr>
              <a:tr h="1662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t0003</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45</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5"/>
                  </a:ext>
                </a:extLst>
              </a:tr>
              <a:tr h="1662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t0004</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44</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6"/>
                  </a:ext>
                </a:extLst>
              </a:tr>
              <a:tr h="1662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t0005</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43</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7"/>
                  </a:ext>
                </a:extLst>
              </a:tr>
              <a:tr h="1662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t0006</a:t>
                      </a:r>
                      <a:endParaRPr/>
                    </a:p>
                  </a:txBody>
                  <a:tcPr marL="0" marR="0" marT="0"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BFBFBF"/>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8DB4E2"/>
                      </a:solidFill>
                      <a:prstDash val="solid"/>
                      <a:round/>
                      <a:headEnd type="none" w="sm" len="sm"/>
                      <a:tailEnd type="none" w="sm" len="sm"/>
                    </a:lnL>
                    <a:lnR w="9525" cap="flat" cmpd="sng">
                      <a:solidFill>
                        <a:srgbClr val="8DB4E2"/>
                      </a:solidFill>
                      <a:prstDash val="solid"/>
                      <a:round/>
                      <a:headEnd type="none" w="sm" len="sm"/>
                      <a:tailEnd type="none" w="sm" len="sm"/>
                    </a:lnR>
                    <a:lnT w="9525" cap="flat" cmpd="sng">
                      <a:solidFill>
                        <a:srgbClr val="8DB4E2"/>
                      </a:solidFill>
                      <a:prstDash val="solid"/>
                      <a:round/>
                      <a:headEnd type="none" w="sm" len="sm"/>
                      <a:tailEnd type="none" w="sm" len="sm"/>
                    </a:lnT>
                    <a:lnB w="9525" cap="flat" cmpd="sng">
                      <a:solidFill>
                        <a:srgbClr val="8DB4E2"/>
                      </a:solidFill>
                      <a:prstDash val="solid"/>
                      <a:round/>
                      <a:headEnd type="none" w="sm" len="sm"/>
                      <a:tailEnd type="none" w="sm" len="sm"/>
                    </a:lnB>
                    <a:solidFill>
                      <a:srgbClr val="D9E7F7"/>
                    </a:solidFill>
                  </a:tcPr>
                </a:tc>
                <a:extLst>
                  <a:ext uri="{0D108BD9-81ED-4DB2-BD59-A6C34878D82A}">
                    <a16:rowId xmlns:a16="http://schemas.microsoft.com/office/drawing/2014/main" val="10008"/>
                  </a:ext>
                </a:extLst>
              </a:tr>
            </a:tbl>
          </a:graphicData>
        </a:graphic>
      </p:graphicFrame>
      <p:sp>
        <p:nvSpPr>
          <p:cNvPr id="356" name="Google Shape;356;p17"/>
          <p:cNvSpPr txBox="1"/>
          <p:nvPr/>
        </p:nvSpPr>
        <p:spPr>
          <a:xfrm>
            <a:off x="6129006" y="2983775"/>
            <a:ext cx="529300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hoja gridNode + ts_reserve_node,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357" name="Google Shape;357;p17"/>
          <p:cNvSpPr txBox="1"/>
          <p:nvPr/>
        </p:nvSpPr>
        <p:spPr>
          <a:xfrm>
            <a:off x="6130566" y="5407841"/>
            <a:ext cx="529300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hoja nodeGroup + ts_reserve_nodeGroup,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358" name="Google Shape;358;p17"/>
          <p:cNvSpPr/>
          <p:nvPr/>
        </p:nvSpPr>
        <p:spPr>
          <a:xfrm>
            <a:off x="3915106" y="21866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9" name="Google Shape;359;p17" descr="Track2_Lecture14_Slide17.mp3"/>
          <p:cNvPicPr preferRelativeResize="0"/>
          <p:nvPr/>
        </p:nvPicPr>
        <p:blipFill rotWithShape="1">
          <a:blip r:embed="rId4">
            <a:alphaModFix/>
          </a:blip>
          <a:srcRect/>
          <a:stretch/>
        </p:blipFill>
        <p:spPr>
          <a:xfrm>
            <a:off x="3983421" y="28379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5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6" name="Google Shape;366;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67" name="Google Shape;367;p18"/>
          <p:cNvSpPr/>
          <p:nvPr/>
        </p:nvSpPr>
        <p:spPr>
          <a:xfrm>
            <a:off x="692706" y="1302219"/>
            <a:ext cx="70788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14.3.5 Necesidades de reserva: Reservas dinámicas</a:t>
            </a:r>
            <a:endParaRPr sz="1800">
              <a:solidFill>
                <a:srgbClr val="9CC2E5"/>
              </a:solidFill>
              <a:latin typeface="Calibri"/>
              <a:ea typeface="Calibri"/>
              <a:cs typeface="Calibri"/>
              <a:sym typeface="Calibri"/>
            </a:endParaRPr>
          </a:p>
        </p:txBody>
      </p:sp>
      <p:sp>
        <p:nvSpPr>
          <p:cNvPr id="368" name="Google Shape;368;p18"/>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14.3 Utilizar FlexTool</a:t>
            </a:r>
            <a:endParaRPr sz="4400">
              <a:solidFill>
                <a:schemeClr val="dk1"/>
              </a:solidFill>
              <a:latin typeface="Open Sans"/>
              <a:ea typeface="Open Sans"/>
              <a:cs typeface="Open Sans"/>
              <a:sym typeface="Open Sans"/>
            </a:endParaRPr>
          </a:p>
        </p:txBody>
      </p:sp>
      <p:sp>
        <p:nvSpPr>
          <p:cNvPr id="369" name="Google Shape;369;p18"/>
          <p:cNvSpPr txBox="1">
            <a:spLocks noGrp="1"/>
          </p:cNvSpPr>
          <p:nvPr>
            <p:ph type="body" idx="1"/>
          </p:nvPr>
        </p:nvSpPr>
        <p:spPr>
          <a:xfrm>
            <a:off x="838200" y="1825625"/>
            <a:ext cx="6095163" cy="398954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Se puede definir una reserva dinámica para las unidades.</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Ratio de aumento de la reserva en la hoja de la unidad.</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Se utiliza con la generación de VRE por defecto.</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Cuando la unidad genera, aumenta la reserva necesaria.</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Por ejemplo, 10 MW de energía eólica requieren </a:t>
            </a:r>
            <a:br>
              <a:rPr lang="en-US" sz="2000">
                <a:latin typeface="Open Sans"/>
                <a:ea typeface="Open Sans"/>
                <a:cs typeface="Open Sans"/>
                <a:sym typeface="Open Sans"/>
              </a:rPr>
            </a:br>
            <a:r>
              <a:rPr lang="en-US" sz="2000">
                <a:latin typeface="Open Sans"/>
                <a:ea typeface="Open Sans"/>
                <a:cs typeface="Open Sans"/>
                <a:sym typeface="Open Sans"/>
              </a:rPr>
              <a:t>1 MW de reservas</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La reserva dinámica no es adicional a la estática, el modelo comprueba los requisitos más estrictos para cada hora.</a:t>
            </a:r>
            <a:endParaRPr/>
          </a:p>
        </p:txBody>
      </p:sp>
      <p:pic>
        <p:nvPicPr>
          <p:cNvPr id="370" name="Google Shape;370;p18" descr="Timeline&#10;&#10;Description automatically generated with medium confidence"/>
          <p:cNvPicPr preferRelativeResize="0"/>
          <p:nvPr/>
        </p:nvPicPr>
        <p:blipFill rotWithShape="1">
          <a:blip r:embed="rId4">
            <a:alphaModFix/>
          </a:blip>
          <a:srcRect/>
          <a:stretch/>
        </p:blipFill>
        <p:spPr>
          <a:xfrm>
            <a:off x="7382528" y="1429549"/>
            <a:ext cx="4217250" cy="2891829"/>
          </a:xfrm>
          <a:prstGeom prst="rect">
            <a:avLst/>
          </a:prstGeom>
          <a:noFill/>
          <a:ln>
            <a:noFill/>
          </a:ln>
        </p:spPr>
      </p:pic>
      <p:sp>
        <p:nvSpPr>
          <p:cNvPr id="371" name="Google Shape;371;p18"/>
          <p:cNvSpPr txBox="1"/>
          <p:nvPr/>
        </p:nvSpPr>
        <p:spPr>
          <a:xfrm>
            <a:off x="7336421" y="4369956"/>
            <a:ext cx="421725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hoja de la unidad,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372" name="Google Shape;372;p18"/>
          <p:cNvSpPr/>
          <p:nvPr/>
        </p:nvSpPr>
        <p:spPr>
          <a:xfrm>
            <a:off x="7966020" y="21866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3" name="Google Shape;373;p18" descr="Track2_Lecture14_Slide18.mp3"/>
          <p:cNvPicPr preferRelativeResize="0"/>
          <p:nvPr/>
        </p:nvPicPr>
        <p:blipFill rotWithShape="1">
          <a:blip r:embed="rId5">
            <a:alphaModFix/>
          </a:blip>
          <a:srcRect/>
          <a:stretch/>
        </p:blipFill>
        <p:spPr>
          <a:xfrm>
            <a:off x="7966020" y="29003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19"/>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79" name="Google Shape;379;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80" name="Google Shape;380;p19"/>
          <p:cNvSpPr txBox="1"/>
          <p:nvPr/>
        </p:nvSpPr>
        <p:spPr>
          <a:xfrm>
            <a:off x="575716" y="-262557"/>
            <a:ext cx="9020460"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14.3 Referencias</a:t>
            </a:r>
            <a:endParaRPr sz="4400">
              <a:solidFill>
                <a:schemeClr val="dk1"/>
              </a:solidFill>
              <a:latin typeface="Open Sans"/>
              <a:ea typeface="Open Sans"/>
              <a:cs typeface="Open Sans"/>
              <a:sym typeface="Open Sans"/>
            </a:endParaRPr>
          </a:p>
        </p:txBody>
      </p:sp>
      <p:sp>
        <p:nvSpPr>
          <p:cNvPr id="381" name="Google Shape;381;p19"/>
          <p:cNvSpPr txBox="1"/>
          <p:nvPr/>
        </p:nvSpPr>
        <p:spPr>
          <a:xfrm>
            <a:off x="793072" y="1106517"/>
            <a:ext cx="5302928" cy="36933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IRENA, Abu Dhabi, Modelo FlexTool, 2020.</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a:stretch/>
        </p:blipFill>
        <p:spPr>
          <a:xfrm>
            <a:off x="-22650" y="0"/>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US" sz="4400">
                <a:solidFill>
                  <a:schemeClr val="dk1"/>
                </a:solidFill>
                <a:latin typeface="Open Sans"/>
                <a:ea typeface="Open Sans"/>
                <a:cs typeface="Open Sans"/>
                <a:sym typeface="Open Sans"/>
              </a:rPr>
              <a:t>Resultados del aprendizaje</a:t>
            </a:r>
            <a:endParaRPr sz="4400">
              <a:solidFill>
                <a:schemeClr val="dk1"/>
              </a:solidFill>
              <a:latin typeface="Open Sans"/>
              <a:ea typeface="Open Sans"/>
              <a:cs typeface="Open Sans"/>
              <a:sym typeface="Open Sans"/>
            </a:endParaRPr>
          </a:p>
        </p:txBody>
      </p:sp>
      <p:sp>
        <p:nvSpPr>
          <p:cNvPr id="108" name="Google Shape;108;p2"/>
          <p:cNvSpPr txBox="1"/>
          <p:nvPr/>
        </p:nvSpPr>
        <p:spPr>
          <a:xfrm>
            <a:off x="875904" y="1414120"/>
            <a:ext cx="6300595" cy="3501156"/>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2000" b="1">
                <a:solidFill>
                  <a:srgbClr val="9CC2E5"/>
                </a:solidFill>
                <a:latin typeface="Open Sans"/>
                <a:ea typeface="Open Sans"/>
                <a:cs typeface="Open Sans"/>
                <a:sym typeface="Open Sans"/>
              </a:rPr>
              <a:t>Al final de esta conferencia, </a:t>
            </a:r>
            <a:br>
              <a:rPr lang="en-US" sz="2000" b="1">
                <a:solidFill>
                  <a:srgbClr val="9CC2E5"/>
                </a:solidFill>
                <a:latin typeface="Open Sans"/>
                <a:ea typeface="Open Sans"/>
                <a:cs typeface="Open Sans"/>
                <a:sym typeface="Open Sans"/>
              </a:rPr>
            </a:br>
            <a:r>
              <a:rPr lang="en-US" sz="2000" b="1">
                <a:solidFill>
                  <a:srgbClr val="9CC2E5"/>
                </a:solidFill>
                <a:latin typeface="Open Sans"/>
                <a:ea typeface="Open Sans"/>
                <a:cs typeface="Open Sans"/>
                <a:sym typeface="Open Sans"/>
              </a:rPr>
              <a:t>serás capaz de:</a:t>
            </a:r>
            <a:endParaRPr sz="2000" b="1">
              <a:solidFill>
                <a:srgbClr val="9CC2E5"/>
              </a:solidFill>
              <a:latin typeface="Open Sans"/>
              <a:ea typeface="Open Sans"/>
              <a:cs typeface="Open Sans"/>
              <a:sym typeface="Open Sans"/>
            </a:endParaRPr>
          </a:p>
          <a:p>
            <a:pPr marL="0" marR="0" lvl="0" indent="0" algn="l" rtl="0">
              <a:spcBef>
                <a:spcPts val="1000"/>
              </a:spcBef>
              <a:spcAft>
                <a:spcPts val="0"/>
              </a:spcAft>
              <a:buNone/>
            </a:pPr>
            <a:r>
              <a:rPr lang="en-US" sz="2000">
                <a:solidFill>
                  <a:schemeClr val="dk1"/>
                </a:solidFill>
                <a:latin typeface="Open Sans"/>
                <a:ea typeface="Open Sans"/>
                <a:cs typeface="Open Sans"/>
                <a:sym typeface="Open Sans"/>
              </a:rPr>
              <a:t>OIT1: Comprender los principales supuestos en los que se basa FlexTool.</a:t>
            </a:r>
            <a:endParaRPr/>
          </a:p>
          <a:p>
            <a:pPr marL="0" marR="0" lvl="0" indent="0" algn="l" rtl="0">
              <a:spcBef>
                <a:spcPts val="1000"/>
              </a:spcBef>
              <a:spcAft>
                <a:spcPts val="0"/>
              </a:spcAft>
              <a:buNone/>
            </a:pPr>
            <a:r>
              <a:rPr lang="en-US" sz="2000">
                <a:solidFill>
                  <a:schemeClr val="dk1"/>
                </a:solidFill>
                <a:latin typeface="Open Sans"/>
                <a:ea typeface="Open Sans"/>
                <a:cs typeface="Open Sans"/>
                <a:sym typeface="Open Sans"/>
              </a:rPr>
              <a:t>OIT2: Comprender los bloques de construcción que componen FlexTool.</a:t>
            </a:r>
            <a:endParaRPr sz="180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a:solidFill>
                  <a:schemeClr val="dk1"/>
                </a:solidFill>
                <a:latin typeface="Open Sans"/>
                <a:ea typeface="Open Sans"/>
                <a:cs typeface="Open Sans"/>
                <a:sym typeface="Open Sans"/>
              </a:rPr>
              <a:t>OIT3: Entender cómo FlexTool calcula las soluciones.</a:t>
            </a:r>
            <a:endParaRPr sz="2000" b="1">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None/>
            </a:pPr>
            <a:r>
              <a:rPr lang="en-US" sz="2000">
                <a:solidFill>
                  <a:schemeClr val="dk1"/>
                </a:solidFill>
                <a:latin typeface="Open Sans"/>
                <a:ea typeface="Open Sans"/>
                <a:cs typeface="Open Sans"/>
                <a:sym typeface="Open Sans"/>
              </a:rPr>
              <a:t>OIT4: Comprender las principales entradas de FlexTool.</a:t>
            </a:r>
            <a:endParaRPr sz="2000" b="1">
              <a:solidFill>
                <a:schemeClr val="dk1"/>
              </a:solidFill>
              <a:latin typeface="Open Sans"/>
              <a:ea typeface="Open Sans"/>
              <a:cs typeface="Open Sans"/>
              <a:sym typeface="Open Sans"/>
            </a:endParaRPr>
          </a:p>
        </p:txBody>
      </p:sp>
      <p:sp>
        <p:nvSpPr>
          <p:cNvPr id="109" name="Google Shape;109;p2"/>
          <p:cNvSpPr/>
          <p:nvPr/>
        </p:nvSpPr>
        <p:spPr>
          <a:xfrm>
            <a:off x="8550438" y="52388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2" descr="Track2_Lecture14_Slide2.mp3"/>
          <p:cNvPicPr preferRelativeResize="0"/>
          <p:nvPr/>
        </p:nvPicPr>
        <p:blipFill rotWithShape="1">
          <a:blip r:embed="rId4">
            <a:alphaModFix/>
          </a:blip>
          <a:srcRect/>
          <a:stretch/>
        </p:blipFill>
        <p:spPr>
          <a:xfrm>
            <a:off x="8621803" y="59524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0"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388" name="Google Shape;388;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89" name="Google Shape;389;p20"/>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14.4.1 Participación máxima no sincrónica</a:t>
            </a:r>
            <a:endParaRPr/>
          </a:p>
        </p:txBody>
      </p:sp>
      <p:sp>
        <p:nvSpPr>
          <p:cNvPr id="390" name="Google Shape;390;p20"/>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14.4 Entradas de FlexTool</a:t>
            </a:r>
            <a:endParaRPr/>
          </a:p>
        </p:txBody>
      </p:sp>
      <p:sp>
        <p:nvSpPr>
          <p:cNvPr id="391" name="Google Shape;391;p20"/>
          <p:cNvSpPr txBox="1">
            <a:spLocks noGrp="1"/>
          </p:cNvSpPr>
          <p:nvPr>
            <p:ph type="body" idx="1"/>
          </p:nvPr>
        </p:nvSpPr>
        <p:spPr>
          <a:xfrm>
            <a:off x="753626" y="1818698"/>
            <a:ext cx="7483989" cy="249761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000">
                <a:latin typeface="Open Sans"/>
                <a:ea typeface="Open Sans"/>
                <a:cs typeface="Open Sans"/>
                <a:sym typeface="Open Sans"/>
              </a:rPr>
              <a:t>Las tecnologías no síncronas no producen la misma cantidad de energía todo el tiempo, por ejemplo, la eólica o la solar.</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Las tecnologías sincrónicas pueden, por ejemplo, el carbón y el gas.</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El uso máximo de acciones no síncronas se define en el maestro</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Definido para un solo nodo o grupo de nodos.</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Las unidades se marcan como síncronas (0) o no síncronas (1) en la hoja unitType.</a:t>
            </a:r>
            <a:endParaRPr/>
          </a:p>
        </p:txBody>
      </p:sp>
      <p:pic>
        <p:nvPicPr>
          <p:cNvPr id="392" name="Google Shape;392;p20" descr="Table&#10;&#10;Description automatically generated with medium confidence"/>
          <p:cNvPicPr preferRelativeResize="0"/>
          <p:nvPr/>
        </p:nvPicPr>
        <p:blipFill rotWithShape="1">
          <a:blip r:embed="rId4">
            <a:alphaModFix/>
          </a:blip>
          <a:srcRect/>
          <a:stretch/>
        </p:blipFill>
        <p:spPr>
          <a:xfrm>
            <a:off x="8237615" y="879114"/>
            <a:ext cx="2789122" cy="4841495"/>
          </a:xfrm>
          <a:prstGeom prst="rect">
            <a:avLst/>
          </a:prstGeom>
          <a:noFill/>
          <a:ln>
            <a:noFill/>
          </a:ln>
        </p:spPr>
      </p:pic>
      <p:sp>
        <p:nvSpPr>
          <p:cNvPr id="393" name="Google Shape;393;p20"/>
          <p:cNvSpPr/>
          <p:nvPr/>
        </p:nvSpPr>
        <p:spPr>
          <a:xfrm>
            <a:off x="8050379" y="4031546"/>
            <a:ext cx="3296297" cy="274140"/>
          </a:xfrm>
          <a:prstGeom prst="ellipse">
            <a:avLst/>
          </a:prstGeom>
          <a:noFill/>
          <a:ln w="317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20"/>
          <p:cNvSpPr txBox="1"/>
          <p:nvPr/>
        </p:nvSpPr>
        <p:spPr>
          <a:xfrm>
            <a:off x="8145719" y="5616460"/>
            <a:ext cx="312447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hoja maestra,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pic>
        <p:nvPicPr>
          <p:cNvPr id="395" name="Google Shape;395;p20" descr="Table, timeline&#10;&#10;Description automatically generated"/>
          <p:cNvPicPr preferRelativeResize="0"/>
          <p:nvPr/>
        </p:nvPicPr>
        <p:blipFill rotWithShape="1">
          <a:blip r:embed="rId5">
            <a:alphaModFix/>
          </a:blip>
          <a:srcRect/>
          <a:stretch/>
        </p:blipFill>
        <p:spPr>
          <a:xfrm>
            <a:off x="5066119" y="4666268"/>
            <a:ext cx="2191855" cy="1494865"/>
          </a:xfrm>
          <a:prstGeom prst="rect">
            <a:avLst/>
          </a:prstGeom>
          <a:noFill/>
          <a:ln>
            <a:noFill/>
          </a:ln>
        </p:spPr>
      </p:pic>
      <p:pic>
        <p:nvPicPr>
          <p:cNvPr id="396" name="Google Shape;396;p20" descr="Text&#10;&#10;Description automatically generated"/>
          <p:cNvPicPr preferRelativeResize="0"/>
          <p:nvPr/>
        </p:nvPicPr>
        <p:blipFill rotWithShape="1">
          <a:blip r:embed="rId6">
            <a:alphaModFix/>
          </a:blip>
          <a:srcRect/>
          <a:stretch/>
        </p:blipFill>
        <p:spPr>
          <a:xfrm>
            <a:off x="2986442" y="4666268"/>
            <a:ext cx="1603582" cy="1494865"/>
          </a:xfrm>
          <a:prstGeom prst="rect">
            <a:avLst/>
          </a:prstGeom>
          <a:noFill/>
          <a:ln>
            <a:noFill/>
          </a:ln>
        </p:spPr>
      </p:pic>
      <p:pic>
        <p:nvPicPr>
          <p:cNvPr id="397" name="Google Shape;397;p20" descr="A picture containing chart&#10;&#10;Description automatically generated"/>
          <p:cNvPicPr preferRelativeResize="0"/>
          <p:nvPr/>
        </p:nvPicPr>
        <p:blipFill rotWithShape="1">
          <a:blip r:embed="rId7">
            <a:alphaModFix/>
          </a:blip>
          <a:srcRect/>
          <a:stretch/>
        </p:blipFill>
        <p:spPr>
          <a:xfrm>
            <a:off x="1042538" y="4671577"/>
            <a:ext cx="1467809" cy="1494865"/>
          </a:xfrm>
          <a:prstGeom prst="rect">
            <a:avLst/>
          </a:prstGeom>
          <a:noFill/>
          <a:ln>
            <a:noFill/>
          </a:ln>
        </p:spPr>
      </p:pic>
      <p:sp>
        <p:nvSpPr>
          <p:cNvPr id="398" name="Google Shape;398;p20"/>
          <p:cNvSpPr txBox="1"/>
          <p:nvPr/>
        </p:nvSpPr>
        <p:spPr>
          <a:xfrm>
            <a:off x="1042539" y="6180219"/>
            <a:ext cx="612172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hoja unitType + hoja nodeGroup + hoja gridNode,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399" name="Google Shape;399;p20"/>
          <p:cNvSpPr/>
          <p:nvPr/>
        </p:nvSpPr>
        <p:spPr>
          <a:xfrm>
            <a:off x="2510347" y="4361544"/>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2</a:t>
            </a:r>
            <a:endParaRPr/>
          </a:p>
        </p:txBody>
      </p:sp>
      <p:sp>
        <p:nvSpPr>
          <p:cNvPr id="400" name="Google Shape;400;p20"/>
          <p:cNvSpPr/>
          <p:nvPr/>
        </p:nvSpPr>
        <p:spPr>
          <a:xfrm>
            <a:off x="7795594" y="-1690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1" name="Google Shape;401;p20" descr="Track2_Lecture14_Slide20.mp3"/>
          <p:cNvPicPr preferRelativeResize="0"/>
          <p:nvPr/>
        </p:nvPicPr>
        <p:blipFill rotWithShape="1">
          <a:blip r:embed="rId8">
            <a:alphaModFix/>
          </a:blip>
          <a:srcRect/>
          <a:stretch/>
        </p:blipFill>
        <p:spPr>
          <a:xfrm>
            <a:off x="7831215" y="54465"/>
            <a:ext cx="812800" cy="812800"/>
          </a:xfrm>
          <a:prstGeom prst="rect">
            <a:avLst/>
          </a:prstGeom>
          <a:noFill/>
          <a:ln>
            <a:noFill/>
          </a:ln>
        </p:spPr>
      </p:pic>
      <p:sp>
        <p:nvSpPr>
          <p:cNvPr id="402" name="Google Shape;402;p20"/>
          <p:cNvSpPr/>
          <p:nvPr/>
        </p:nvSpPr>
        <p:spPr>
          <a:xfrm>
            <a:off x="11022751" y="562541"/>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1</a:t>
            </a:r>
            <a:endParaRPr/>
          </a:p>
        </p:txBody>
      </p:sp>
      <p:sp>
        <p:nvSpPr>
          <p:cNvPr id="403" name="Google Shape;403;p20"/>
          <p:cNvSpPr/>
          <p:nvPr/>
        </p:nvSpPr>
        <p:spPr>
          <a:xfrm>
            <a:off x="4623568" y="4361544"/>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3</a:t>
            </a:r>
            <a:endParaRPr/>
          </a:p>
        </p:txBody>
      </p:sp>
      <p:sp>
        <p:nvSpPr>
          <p:cNvPr id="404" name="Google Shape;404;p20"/>
          <p:cNvSpPr/>
          <p:nvPr/>
        </p:nvSpPr>
        <p:spPr>
          <a:xfrm>
            <a:off x="7280310" y="4361544"/>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4</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1" descr="Graphical user interface, text&#10;&#10;Description automatically generated"/>
          <p:cNvPicPr preferRelativeResize="0"/>
          <p:nvPr/>
        </p:nvPicPr>
        <p:blipFill rotWithShape="1">
          <a:blip r:embed="rId3">
            <a:alphaModFix/>
          </a:blip>
          <a:srcRect/>
          <a:stretch/>
        </p:blipFill>
        <p:spPr>
          <a:xfrm>
            <a:off x="0" y="24296"/>
            <a:ext cx="12192000" cy="6858000"/>
          </a:xfrm>
          <a:prstGeom prst="rect">
            <a:avLst/>
          </a:prstGeom>
          <a:noFill/>
          <a:ln>
            <a:noFill/>
          </a:ln>
        </p:spPr>
      </p:pic>
      <p:sp>
        <p:nvSpPr>
          <p:cNvPr id="411" name="Google Shape;411;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412" name="Google Shape;412;p21"/>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14.4.2 Límite mínimo de inercia</a:t>
            </a:r>
            <a:endParaRPr/>
          </a:p>
        </p:txBody>
      </p:sp>
      <p:sp>
        <p:nvSpPr>
          <p:cNvPr id="413" name="Google Shape;413;p21"/>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14.4 Entradas de FlexTool</a:t>
            </a:r>
            <a:endParaRPr/>
          </a:p>
        </p:txBody>
      </p:sp>
      <p:sp>
        <p:nvSpPr>
          <p:cNvPr id="414" name="Google Shape;414;p21"/>
          <p:cNvSpPr txBox="1">
            <a:spLocks noGrp="1"/>
          </p:cNvSpPr>
          <p:nvPr>
            <p:ph type="body" idx="1"/>
          </p:nvPr>
        </p:nvSpPr>
        <p:spPr>
          <a:xfrm>
            <a:off x="838201" y="1825625"/>
            <a:ext cx="5257800" cy="184712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El límite mínimo de inercia se activa desde la hoja maestra en los datos de entrada.</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Definido sólo para grupos de nodos</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La inercia es constante para cada unidad definida en unitType (MWs/MW)</a:t>
            </a:r>
            <a:endParaRPr/>
          </a:p>
        </p:txBody>
      </p:sp>
      <p:pic>
        <p:nvPicPr>
          <p:cNvPr id="415" name="Google Shape;415;p21" descr="Timeline&#10;&#10;Description automatically generated with medium confidence"/>
          <p:cNvPicPr preferRelativeResize="0"/>
          <p:nvPr/>
        </p:nvPicPr>
        <p:blipFill rotWithShape="1">
          <a:blip r:embed="rId4">
            <a:alphaModFix/>
          </a:blip>
          <a:srcRect/>
          <a:stretch/>
        </p:blipFill>
        <p:spPr>
          <a:xfrm>
            <a:off x="1226166" y="3981427"/>
            <a:ext cx="2130812" cy="2019501"/>
          </a:xfrm>
          <a:prstGeom prst="rect">
            <a:avLst/>
          </a:prstGeom>
          <a:noFill/>
          <a:ln>
            <a:noFill/>
          </a:ln>
        </p:spPr>
      </p:pic>
      <p:pic>
        <p:nvPicPr>
          <p:cNvPr id="416" name="Google Shape;416;p21" descr="A picture containing timeline&#10;&#10;Description automatically generated"/>
          <p:cNvPicPr preferRelativeResize="0"/>
          <p:nvPr/>
        </p:nvPicPr>
        <p:blipFill rotWithShape="1">
          <a:blip r:embed="rId5">
            <a:alphaModFix/>
          </a:blip>
          <a:srcRect/>
          <a:stretch/>
        </p:blipFill>
        <p:spPr>
          <a:xfrm>
            <a:off x="3726203" y="3981428"/>
            <a:ext cx="1701800" cy="2019500"/>
          </a:xfrm>
          <a:prstGeom prst="rect">
            <a:avLst/>
          </a:prstGeom>
          <a:noFill/>
          <a:ln>
            <a:noFill/>
          </a:ln>
        </p:spPr>
      </p:pic>
      <p:sp>
        <p:nvSpPr>
          <p:cNvPr id="417" name="Google Shape;417;p21"/>
          <p:cNvSpPr txBox="1"/>
          <p:nvPr/>
        </p:nvSpPr>
        <p:spPr>
          <a:xfrm>
            <a:off x="1188458" y="6018153"/>
            <a:ext cx="427908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hoja nodeGroup + hoja unitType,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418" name="Google Shape;418;p21"/>
          <p:cNvSpPr/>
          <p:nvPr/>
        </p:nvSpPr>
        <p:spPr>
          <a:xfrm>
            <a:off x="921982" y="3676703"/>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2</a:t>
            </a:r>
            <a:endParaRPr/>
          </a:p>
        </p:txBody>
      </p:sp>
      <p:sp>
        <p:nvSpPr>
          <p:cNvPr id="419" name="Google Shape;419;p21"/>
          <p:cNvSpPr/>
          <p:nvPr/>
        </p:nvSpPr>
        <p:spPr>
          <a:xfrm>
            <a:off x="3422019" y="3676703"/>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3</a:t>
            </a:r>
            <a:endParaRPr/>
          </a:p>
        </p:txBody>
      </p:sp>
      <p:pic>
        <p:nvPicPr>
          <p:cNvPr id="420" name="Google Shape;420;p21" descr="Table&#10;&#10;Description automatically generated with medium confidence"/>
          <p:cNvPicPr preferRelativeResize="0"/>
          <p:nvPr/>
        </p:nvPicPr>
        <p:blipFill rotWithShape="1">
          <a:blip r:embed="rId6">
            <a:alphaModFix/>
          </a:blip>
          <a:srcRect/>
          <a:stretch/>
        </p:blipFill>
        <p:spPr>
          <a:xfrm>
            <a:off x="8237615" y="879114"/>
            <a:ext cx="2789122" cy="4841495"/>
          </a:xfrm>
          <a:prstGeom prst="rect">
            <a:avLst/>
          </a:prstGeom>
          <a:noFill/>
          <a:ln>
            <a:noFill/>
          </a:ln>
        </p:spPr>
      </p:pic>
      <p:sp>
        <p:nvSpPr>
          <p:cNvPr id="421" name="Google Shape;421;p21"/>
          <p:cNvSpPr txBox="1"/>
          <p:nvPr/>
        </p:nvSpPr>
        <p:spPr>
          <a:xfrm>
            <a:off x="8156217" y="5628078"/>
            <a:ext cx="307110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hoja maestra,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422" name="Google Shape;422;p21"/>
          <p:cNvSpPr/>
          <p:nvPr/>
        </p:nvSpPr>
        <p:spPr>
          <a:xfrm>
            <a:off x="7911834" y="4238077"/>
            <a:ext cx="3296297" cy="274140"/>
          </a:xfrm>
          <a:prstGeom prst="ellipse">
            <a:avLst/>
          </a:prstGeom>
          <a:noFill/>
          <a:ln w="317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1"/>
          <p:cNvSpPr/>
          <p:nvPr/>
        </p:nvSpPr>
        <p:spPr>
          <a:xfrm>
            <a:off x="9684139" y="6631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4" name="Google Shape;424;p21" descr="Track2_Lecture14_Slide21.mp3"/>
          <p:cNvPicPr preferRelativeResize="0"/>
          <p:nvPr/>
        </p:nvPicPr>
        <p:blipFill rotWithShape="1">
          <a:blip r:embed="rId7">
            <a:alphaModFix/>
          </a:blip>
          <a:srcRect/>
          <a:stretch/>
        </p:blipFill>
        <p:spPr>
          <a:xfrm>
            <a:off x="9719455" y="66314"/>
            <a:ext cx="812800" cy="812800"/>
          </a:xfrm>
          <a:prstGeom prst="rect">
            <a:avLst/>
          </a:prstGeom>
          <a:noFill/>
          <a:ln>
            <a:noFill/>
          </a:ln>
        </p:spPr>
      </p:pic>
      <p:sp>
        <p:nvSpPr>
          <p:cNvPr id="425" name="Google Shape;425;p21"/>
          <p:cNvSpPr/>
          <p:nvPr/>
        </p:nvSpPr>
        <p:spPr>
          <a:xfrm>
            <a:off x="7926036" y="574390"/>
            <a:ext cx="304184" cy="304724"/>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3"/>
                </a:solidFill>
                <a:latin typeface="Calibri"/>
                <a:ea typeface="Calibri"/>
                <a:cs typeface="Calibri"/>
                <a:sym typeface="Calibri"/>
              </a:rPr>
              <a:t>1</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22"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432" name="Google Shape;432;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23</a:t>
            </a:r>
            <a:endParaRPr sz="1400" b="1">
              <a:solidFill>
                <a:schemeClr val="lt1"/>
              </a:solidFill>
              <a:latin typeface="Open Sans ExtraBold"/>
              <a:ea typeface="Open Sans ExtraBold"/>
              <a:cs typeface="Open Sans ExtraBold"/>
              <a:sym typeface="Open Sans ExtraBold"/>
            </a:endParaRPr>
          </a:p>
        </p:txBody>
      </p:sp>
      <p:sp>
        <p:nvSpPr>
          <p:cNvPr id="433" name="Google Shape;433;p22"/>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14.4.3 Transferencias</a:t>
            </a:r>
            <a:endParaRPr/>
          </a:p>
        </p:txBody>
      </p:sp>
      <p:sp>
        <p:nvSpPr>
          <p:cNvPr id="434" name="Google Shape;434;p22"/>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14.4 Entradas de FlexTool</a:t>
            </a:r>
            <a:endParaRPr/>
          </a:p>
        </p:txBody>
      </p:sp>
      <p:sp>
        <p:nvSpPr>
          <p:cNvPr id="435" name="Google Shape;435;p22"/>
          <p:cNvSpPr txBox="1">
            <a:spLocks noGrp="1"/>
          </p:cNvSpPr>
          <p:nvPr>
            <p:ph type="body" idx="1"/>
          </p:nvPr>
        </p:nvSpPr>
        <p:spPr>
          <a:xfrm>
            <a:off x="838200" y="1825626"/>
            <a:ext cx="10515600" cy="176005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Las transferencias entre nodos se definen en la hoja nodeNode.</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Ambos nodos tienen que ser de la misma red.</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Los enlaces de transferencia existentes pueden tener distintas capacidades en diferentes lugares.</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Las inversiones futuras siempre tendrán la misma capacidad en ambas direcciones.</a:t>
            </a:r>
            <a:endParaRPr/>
          </a:p>
        </p:txBody>
      </p:sp>
      <p:pic>
        <p:nvPicPr>
          <p:cNvPr id="436" name="Google Shape;436;p22" descr="Table&#10;&#10;Description automatically generated"/>
          <p:cNvPicPr preferRelativeResize="0"/>
          <p:nvPr/>
        </p:nvPicPr>
        <p:blipFill rotWithShape="1">
          <a:blip r:embed="rId4">
            <a:alphaModFix/>
          </a:blip>
          <a:srcRect/>
          <a:stretch/>
        </p:blipFill>
        <p:spPr>
          <a:xfrm>
            <a:off x="3062893" y="3589466"/>
            <a:ext cx="6066213" cy="1993185"/>
          </a:xfrm>
          <a:prstGeom prst="rect">
            <a:avLst/>
          </a:prstGeom>
          <a:noFill/>
          <a:ln>
            <a:noFill/>
          </a:ln>
        </p:spPr>
      </p:pic>
      <p:sp>
        <p:nvSpPr>
          <p:cNvPr id="437" name="Google Shape;437;p22"/>
          <p:cNvSpPr txBox="1"/>
          <p:nvPr/>
        </p:nvSpPr>
        <p:spPr>
          <a:xfrm>
            <a:off x="2947898" y="5582651"/>
            <a:ext cx="323999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hoja nodeNode, </a:t>
            </a:r>
            <a:r>
              <a:rPr lang="en-US" sz="1000" b="1">
                <a:solidFill>
                  <a:schemeClr val="dk1"/>
                </a:solidFill>
                <a:latin typeface="Open Sans"/>
                <a:ea typeface="Open Sans"/>
                <a:cs typeface="Open Sans"/>
                <a:sym typeface="Open Sans"/>
              </a:rPr>
              <a:t>Fuente: </a:t>
            </a:r>
            <a:r>
              <a:rPr lang="en-US" sz="1000">
                <a:solidFill>
                  <a:schemeClr val="dk1"/>
                </a:solidFill>
                <a:latin typeface="Open Sans"/>
                <a:ea typeface="Open Sans"/>
                <a:cs typeface="Open Sans"/>
                <a:sym typeface="Open Sans"/>
              </a:rPr>
              <a:t>Modelo IRENA FlexTool [1]</a:t>
            </a:r>
            <a:endParaRPr/>
          </a:p>
        </p:txBody>
      </p:sp>
      <p:sp>
        <p:nvSpPr>
          <p:cNvPr id="438" name="Google Shape;438;p22"/>
          <p:cNvSpPr/>
          <p:nvPr/>
        </p:nvSpPr>
        <p:spPr>
          <a:xfrm>
            <a:off x="9129106" y="41048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9" name="Google Shape;439;p22" descr="Track2_Lecture14_Slide22.mp3"/>
          <p:cNvPicPr preferRelativeResize="0"/>
          <p:nvPr/>
        </p:nvPicPr>
        <p:blipFill rotWithShape="1">
          <a:blip r:embed="rId5">
            <a:alphaModFix/>
          </a:blip>
          <a:srcRect/>
          <a:stretch/>
        </p:blipFill>
        <p:spPr>
          <a:xfrm>
            <a:off x="9146059" y="48185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2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46" name="Google Shape;446;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24</a:t>
            </a:r>
            <a:endParaRPr sz="1400" b="1">
              <a:solidFill>
                <a:schemeClr val="lt1"/>
              </a:solidFill>
              <a:latin typeface="Open Sans ExtraBold"/>
              <a:ea typeface="Open Sans ExtraBold"/>
              <a:cs typeface="Open Sans ExtraBold"/>
              <a:sym typeface="Open Sans ExtraBold"/>
            </a:endParaRPr>
          </a:p>
        </p:txBody>
      </p:sp>
      <p:sp>
        <p:nvSpPr>
          <p:cNvPr id="447" name="Google Shape;447;p23"/>
          <p:cNvSpPr/>
          <p:nvPr/>
        </p:nvSpPr>
        <p:spPr>
          <a:xfrm>
            <a:off x="838199" y="983300"/>
            <a:ext cx="76513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14.4.4 Restricciones de la unidad en el modo de despacho</a:t>
            </a:r>
            <a:endParaRPr/>
          </a:p>
        </p:txBody>
      </p:sp>
      <p:sp>
        <p:nvSpPr>
          <p:cNvPr id="448" name="Google Shape;448;p23"/>
          <p:cNvSpPr txBox="1"/>
          <p:nvPr/>
        </p:nvSpPr>
        <p:spPr>
          <a:xfrm>
            <a:off x="786409" y="-330746"/>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14.4 Entradas de FlexTool</a:t>
            </a:r>
            <a:endParaRPr sz="4400">
              <a:solidFill>
                <a:schemeClr val="dk1"/>
              </a:solidFill>
              <a:latin typeface="Open Sans"/>
              <a:ea typeface="Open Sans"/>
              <a:cs typeface="Open Sans"/>
              <a:sym typeface="Open Sans"/>
            </a:endParaRPr>
          </a:p>
        </p:txBody>
      </p:sp>
      <p:sp>
        <p:nvSpPr>
          <p:cNvPr id="449" name="Google Shape;449;p23"/>
          <p:cNvSpPr txBox="1">
            <a:spLocks noGrp="1"/>
          </p:cNvSpPr>
          <p:nvPr>
            <p:ph type="body" idx="1"/>
          </p:nvPr>
        </p:nvSpPr>
        <p:spPr>
          <a:xfrm>
            <a:off x="838199" y="1485597"/>
            <a:ext cx="10587087" cy="388680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Las principales restricciones y ecuaciones para las unidades en modo de despacho son:</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Límite ascendente de la generación, provisión de reservas y carga/descarga del almacenamiento (siempre activado).</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Categorías de unidades: unidad de generación, unidad de entrada sin almacenamiento, unidad VRE, unidad de conversión.</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Variable en línea </a:t>
            </a:r>
            <a:r>
              <a:rPr lang="en-US" sz="2000" b="1">
                <a:latin typeface="Open Sans"/>
                <a:ea typeface="Open Sans"/>
                <a:cs typeface="Open Sans"/>
                <a:sym typeface="Open Sans"/>
              </a:rPr>
              <a:t>(activada por el usuario)</a:t>
            </a:r>
            <a:r>
              <a:rPr lang="en-US" sz="2000">
                <a:latin typeface="Open Sans"/>
                <a:ea typeface="Open Sans"/>
                <a:cs typeface="Open Sans"/>
                <a:sym typeface="Open Sans"/>
              </a:rPr>
              <a:t>. Si se activa, las unidades pueden tener:</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Costes de puesta en marcha, mínimo tiempo de actividad y de inactividad, pérdida de eficiencia con carga parcial.</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Restricciones de rampa </a:t>
            </a:r>
            <a:r>
              <a:rPr lang="en-US" sz="2000" b="1">
                <a:latin typeface="Open Sans"/>
                <a:ea typeface="Open Sans"/>
                <a:cs typeface="Open Sans"/>
                <a:sym typeface="Open Sans"/>
              </a:rPr>
              <a:t>(activadas por el usuario).</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Costes relacionados con las operaciones unitarias </a:t>
            </a:r>
            <a:r>
              <a:rPr lang="en-US" sz="2000" b="1">
                <a:latin typeface="Open Sans"/>
                <a:ea typeface="Open Sans"/>
                <a:cs typeface="Open Sans"/>
                <a:sym typeface="Open Sans"/>
              </a:rPr>
              <a:t>(siempre activado, pero los parámetros pueden tener un valor de 0).</a:t>
            </a:r>
            <a:endParaRPr sz="2000">
              <a:latin typeface="Open Sans"/>
              <a:ea typeface="Open Sans"/>
              <a:cs typeface="Open Sans"/>
              <a:sym typeface="Open Sans"/>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Costes variables: combustible, funcionamiento y mantenimiento variables, coste del CO</a:t>
            </a:r>
            <a:r>
              <a:rPr lang="en-US" sz="2000" baseline="-25000">
                <a:latin typeface="Open Sans"/>
                <a:ea typeface="Open Sans"/>
                <a:cs typeface="Open Sans"/>
                <a:sym typeface="Open Sans"/>
              </a:rPr>
              <a:t>2</a:t>
            </a:r>
            <a:r>
              <a:rPr lang="en-US" sz="2000">
                <a:latin typeface="Open Sans"/>
                <a:ea typeface="Open Sans"/>
                <a:cs typeface="Open Sans"/>
                <a:sym typeface="Open Sans"/>
              </a:rPr>
              <a:t> , costes de puesta en marcha.</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Costes fijos: funcionamiento y mantenimiento fijos.</a:t>
            </a:r>
            <a:endParaRPr/>
          </a:p>
        </p:txBody>
      </p:sp>
      <p:sp>
        <p:nvSpPr>
          <p:cNvPr id="450" name="Google Shape;450;p23"/>
          <p:cNvSpPr/>
          <p:nvPr/>
        </p:nvSpPr>
        <p:spPr>
          <a:xfrm>
            <a:off x="9757197" y="12397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1" name="Google Shape;451;p23" descr="Track2_Lecture14_Slide23.mp3"/>
          <p:cNvPicPr preferRelativeResize="0"/>
          <p:nvPr/>
        </p:nvPicPr>
        <p:blipFill rotWithShape="1">
          <a:blip r:embed="rId4">
            <a:alphaModFix/>
          </a:blip>
          <a:srcRect/>
          <a:stretch/>
        </p:blipFill>
        <p:spPr>
          <a:xfrm>
            <a:off x="9808987" y="195336"/>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fade">
                                      <p:cBhvr>
                                        <p:cTn id="7" dur="5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58" name="Google Shape;458;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25</a:t>
            </a:r>
            <a:endParaRPr sz="1400" b="1">
              <a:solidFill>
                <a:schemeClr val="lt1"/>
              </a:solidFill>
              <a:latin typeface="Open Sans ExtraBold"/>
              <a:ea typeface="Open Sans ExtraBold"/>
              <a:cs typeface="Open Sans ExtraBold"/>
              <a:sym typeface="Open Sans ExtraBold"/>
            </a:endParaRPr>
          </a:p>
        </p:txBody>
      </p:sp>
      <p:sp>
        <p:nvSpPr>
          <p:cNvPr id="459" name="Google Shape;459;p24"/>
          <p:cNvSpPr/>
          <p:nvPr/>
        </p:nvSpPr>
        <p:spPr>
          <a:xfrm>
            <a:off x="724717" y="962161"/>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14.4.5 Categoría de unidades</a:t>
            </a:r>
            <a:endParaRPr/>
          </a:p>
        </p:txBody>
      </p:sp>
      <p:sp>
        <p:nvSpPr>
          <p:cNvPr id="460" name="Google Shape;460;p24"/>
          <p:cNvSpPr txBox="1"/>
          <p:nvPr/>
        </p:nvSpPr>
        <p:spPr>
          <a:xfrm>
            <a:off x="691028" y="-357700"/>
            <a:ext cx="720531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14.4 Entradas de FlexTool</a:t>
            </a:r>
            <a:endParaRPr/>
          </a:p>
        </p:txBody>
      </p:sp>
      <p:sp>
        <p:nvSpPr>
          <p:cNvPr id="461" name="Google Shape;461;p24"/>
          <p:cNvSpPr txBox="1">
            <a:spLocks noGrp="1"/>
          </p:cNvSpPr>
          <p:nvPr>
            <p:ph type="body" idx="1"/>
          </p:nvPr>
        </p:nvSpPr>
        <p:spPr>
          <a:xfrm>
            <a:off x="748141" y="1392010"/>
            <a:ext cx="5593422" cy="381488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sz="2000" b="1">
                <a:latin typeface="Open Sans"/>
                <a:ea typeface="Open Sans"/>
                <a:cs typeface="Open Sans"/>
                <a:sym typeface="Open Sans"/>
              </a:rPr>
              <a:t>Cuatro categorías de unidades: </a:t>
            </a:r>
            <a:r>
              <a:rPr lang="en-US" sz="2000">
                <a:latin typeface="Open Sans"/>
                <a:ea typeface="Open Sans"/>
                <a:cs typeface="Open Sans"/>
                <a:sym typeface="Open Sans"/>
              </a:rPr>
              <a:t>Unidad generadora, unidad de entrada sin almacenamiento, unidad VRE, unidad de conversión.</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FlexTool decide la categoría de la unidad basándose en la entrada de la unidad definida en la hoja "unidades".</a:t>
            </a:r>
            <a:endParaRPr/>
          </a:p>
          <a:p>
            <a:pPr marL="228600" lvl="0" indent="-228600" algn="l" rtl="0">
              <a:lnSpc>
                <a:spcPct val="90000"/>
              </a:lnSpc>
              <a:spcBef>
                <a:spcPts val="1000"/>
              </a:spcBef>
              <a:spcAft>
                <a:spcPts val="0"/>
              </a:spcAft>
              <a:buClr>
                <a:schemeClr val="dk1"/>
              </a:buClr>
              <a:buSzPct val="100000"/>
              <a:buChar char="•"/>
            </a:pPr>
            <a:r>
              <a:rPr lang="en-US" sz="2000">
                <a:latin typeface="Open Sans"/>
                <a:ea typeface="Open Sans"/>
                <a:cs typeface="Open Sans"/>
                <a:sym typeface="Open Sans"/>
              </a:rPr>
              <a:t>Opciones de entrada:</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Combustible</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perfil_de_cf</a:t>
            </a:r>
            <a:endParaRPr sz="2000">
              <a:latin typeface="Open Sans"/>
              <a:ea typeface="Open Sans"/>
              <a:cs typeface="Open Sans"/>
              <a:sym typeface="Open Sans"/>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flujo de entrada</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rejilla/nodo de entrada</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ninguno</a:t>
            </a:r>
            <a:endParaRPr sz="2000">
              <a:latin typeface="Open Sans"/>
              <a:ea typeface="Open Sans"/>
              <a:cs typeface="Open Sans"/>
              <a:sym typeface="Open Sans"/>
            </a:endParaRPr>
          </a:p>
        </p:txBody>
      </p:sp>
      <p:pic>
        <p:nvPicPr>
          <p:cNvPr id="462" name="Google Shape;462;p24" descr="Table&#10;&#10;Description automatically generated"/>
          <p:cNvPicPr preferRelativeResize="0"/>
          <p:nvPr/>
        </p:nvPicPr>
        <p:blipFill rotWithShape="1">
          <a:blip r:embed="rId4">
            <a:alphaModFix/>
          </a:blip>
          <a:srcRect/>
          <a:stretch/>
        </p:blipFill>
        <p:spPr>
          <a:xfrm>
            <a:off x="7084054" y="2338269"/>
            <a:ext cx="4364016" cy="2261100"/>
          </a:xfrm>
          <a:prstGeom prst="rect">
            <a:avLst/>
          </a:prstGeom>
          <a:noFill/>
          <a:ln>
            <a:noFill/>
          </a:ln>
        </p:spPr>
      </p:pic>
      <p:sp>
        <p:nvSpPr>
          <p:cNvPr id="463" name="Google Shape;463;p24"/>
          <p:cNvSpPr/>
          <p:nvPr/>
        </p:nvSpPr>
        <p:spPr>
          <a:xfrm>
            <a:off x="8033766" y="3481042"/>
            <a:ext cx="439479" cy="425302"/>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64" name="Google Shape;464;p24"/>
          <p:cNvCxnSpPr>
            <a:endCxn id="463" idx="1"/>
          </p:cNvCxnSpPr>
          <p:nvPr/>
        </p:nvCxnSpPr>
        <p:spPr>
          <a:xfrm>
            <a:off x="7161826" y="2127026"/>
            <a:ext cx="936300" cy="1416300"/>
          </a:xfrm>
          <a:prstGeom prst="straightConnector1">
            <a:avLst/>
          </a:prstGeom>
          <a:noFill/>
          <a:ln w="28575" cap="flat" cmpd="sng">
            <a:solidFill>
              <a:srgbClr val="FF0000"/>
            </a:solidFill>
            <a:prstDash val="solid"/>
            <a:miter lim="800000"/>
            <a:headEnd type="none" w="sm" len="sm"/>
            <a:tailEnd type="triangle" w="med" len="med"/>
          </a:ln>
        </p:spPr>
      </p:cxnSp>
      <p:sp>
        <p:nvSpPr>
          <p:cNvPr id="465" name="Google Shape;465;p24"/>
          <p:cNvSpPr txBox="1"/>
          <p:nvPr/>
        </p:nvSpPr>
        <p:spPr>
          <a:xfrm>
            <a:off x="6374212" y="1874952"/>
            <a:ext cx="11368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Unidades generadoras</a:t>
            </a:r>
            <a:endParaRPr/>
          </a:p>
        </p:txBody>
      </p:sp>
      <p:sp>
        <p:nvSpPr>
          <p:cNvPr id="466" name="Google Shape;466;p24"/>
          <p:cNvSpPr/>
          <p:nvPr/>
        </p:nvSpPr>
        <p:spPr>
          <a:xfrm>
            <a:off x="8398817" y="3762732"/>
            <a:ext cx="386316" cy="398777"/>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67" name="Google Shape;467;p24"/>
          <p:cNvCxnSpPr>
            <a:stCxn id="468" idx="0"/>
            <a:endCxn id="466" idx="3"/>
          </p:cNvCxnSpPr>
          <p:nvPr/>
        </p:nvCxnSpPr>
        <p:spPr>
          <a:xfrm rot="10800000" flipH="1">
            <a:off x="7722877" y="4103207"/>
            <a:ext cx="732600" cy="618300"/>
          </a:xfrm>
          <a:prstGeom prst="straightConnector1">
            <a:avLst/>
          </a:prstGeom>
          <a:noFill/>
          <a:ln w="28575" cap="flat" cmpd="sng">
            <a:solidFill>
              <a:srgbClr val="FF0000"/>
            </a:solidFill>
            <a:prstDash val="solid"/>
            <a:miter lim="800000"/>
            <a:headEnd type="none" w="sm" len="sm"/>
            <a:tailEnd type="triangle" w="med" len="med"/>
          </a:ln>
        </p:spPr>
      </p:cxnSp>
      <p:sp>
        <p:nvSpPr>
          <p:cNvPr id="468" name="Google Shape;468;p24"/>
          <p:cNvSpPr txBox="1"/>
          <p:nvPr/>
        </p:nvSpPr>
        <p:spPr>
          <a:xfrm>
            <a:off x="7353224" y="4721507"/>
            <a:ext cx="73930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Unidades VRE</a:t>
            </a:r>
            <a:endParaRPr/>
          </a:p>
        </p:txBody>
      </p:sp>
      <p:sp>
        <p:nvSpPr>
          <p:cNvPr id="469" name="Google Shape;469;p24"/>
          <p:cNvSpPr/>
          <p:nvPr/>
        </p:nvSpPr>
        <p:spPr>
          <a:xfrm>
            <a:off x="9493971" y="4409619"/>
            <a:ext cx="386316" cy="248094"/>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70" name="Google Shape;470;p24"/>
          <p:cNvCxnSpPr/>
          <p:nvPr/>
        </p:nvCxnSpPr>
        <p:spPr>
          <a:xfrm rot="10800000">
            <a:off x="9704508" y="4657713"/>
            <a:ext cx="0" cy="202293"/>
          </a:xfrm>
          <a:prstGeom prst="straightConnector1">
            <a:avLst/>
          </a:prstGeom>
          <a:noFill/>
          <a:ln w="12700" cap="flat" cmpd="sng">
            <a:solidFill>
              <a:srgbClr val="FF0000"/>
            </a:solidFill>
            <a:prstDash val="solid"/>
            <a:miter lim="800000"/>
            <a:headEnd type="none" w="sm" len="sm"/>
            <a:tailEnd type="triangle" w="med" len="med"/>
          </a:ln>
        </p:spPr>
      </p:cxnSp>
      <p:sp>
        <p:nvSpPr>
          <p:cNvPr id="471" name="Google Shape;471;p24"/>
          <p:cNvSpPr txBox="1"/>
          <p:nvPr/>
        </p:nvSpPr>
        <p:spPr>
          <a:xfrm>
            <a:off x="9240532" y="4854553"/>
            <a:ext cx="89318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Entrada del nodo -&gt; unidad de conversión</a:t>
            </a:r>
            <a:endParaRPr/>
          </a:p>
        </p:txBody>
      </p:sp>
      <p:sp>
        <p:nvSpPr>
          <p:cNvPr id="472" name="Google Shape;472;p24"/>
          <p:cNvSpPr/>
          <p:nvPr/>
        </p:nvSpPr>
        <p:spPr>
          <a:xfrm>
            <a:off x="8742738" y="4312387"/>
            <a:ext cx="542258" cy="182706"/>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73" name="Google Shape;473;p24"/>
          <p:cNvCxnSpPr>
            <a:endCxn id="472" idx="4"/>
          </p:cNvCxnSpPr>
          <p:nvPr/>
        </p:nvCxnSpPr>
        <p:spPr>
          <a:xfrm rot="10800000" flipH="1">
            <a:off x="8774767" y="4495093"/>
            <a:ext cx="239100" cy="618300"/>
          </a:xfrm>
          <a:prstGeom prst="straightConnector1">
            <a:avLst/>
          </a:prstGeom>
          <a:noFill/>
          <a:ln w="28575" cap="flat" cmpd="sng">
            <a:solidFill>
              <a:srgbClr val="FF0000"/>
            </a:solidFill>
            <a:prstDash val="solid"/>
            <a:miter lim="800000"/>
            <a:headEnd type="none" w="sm" len="sm"/>
            <a:tailEnd type="triangle" w="med" len="med"/>
          </a:ln>
        </p:spPr>
      </p:cxnSp>
      <p:sp>
        <p:nvSpPr>
          <p:cNvPr id="474" name="Google Shape;474;p24"/>
          <p:cNvSpPr txBox="1"/>
          <p:nvPr/>
        </p:nvSpPr>
        <p:spPr>
          <a:xfrm>
            <a:off x="7684186" y="5127116"/>
            <a:ext cx="16963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Flujo de entrada, pero sin almacenamiento -&gt; unidad de entrada sin almacenamiento</a:t>
            </a:r>
            <a:endParaRPr/>
          </a:p>
        </p:txBody>
      </p:sp>
      <p:sp>
        <p:nvSpPr>
          <p:cNvPr id="475" name="Google Shape;475;p24"/>
          <p:cNvSpPr/>
          <p:nvPr/>
        </p:nvSpPr>
        <p:spPr>
          <a:xfrm>
            <a:off x="11054133" y="4161510"/>
            <a:ext cx="386316" cy="340258"/>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24"/>
          <p:cNvSpPr/>
          <p:nvPr/>
        </p:nvSpPr>
        <p:spPr>
          <a:xfrm>
            <a:off x="8732107" y="4167080"/>
            <a:ext cx="542258" cy="182706"/>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477" name="Google Shape;477;p24"/>
          <p:cNvCxnSpPr>
            <a:endCxn id="476" idx="0"/>
          </p:cNvCxnSpPr>
          <p:nvPr/>
        </p:nvCxnSpPr>
        <p:spPr>
          <a:xfrm flipH="1">
            <a:off x="9003236" y="1799480"/>
            <a:ext cx="486900" cy="2367600"/>
          </a:xfrm>
          <a:prstGeom prst="straightConnector1">
            <a:avLst/>
          </a:prstGeom>
          <a:noFill/>
          <a:ln w="28575" cap="flat" cmpd="sng">
            <a:solidFill>
              <a:srgbClr val="FF0000"/>
            </a:solidFill>
            <a:prstDash val="solid"/>
            <a:miter lim="800000"/>
            <a:headEnd type="none" w="sm" len="sm"/>
            <a:tailEnd type="triangle" w="med" len="med"/>
          </a:ln>
        </p:spPr>
      </p:cxnSp>
      <p:sp>
        <p:nvSpPr>
          <p:cNvPr id="478" name="Google Shape;478;p24"/>
          <p:cNvSpPr txBox="1"/>
          <p:nvPr/>
        </p:nvSpPr>
        <p:spPr>
          <a:xfrm>
            <a:off x="8715078" y="1496233"/>
            <a:ext cx="251538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Entrada y almacenamiento -&gt; unidad generadora</a:t>
            </a:r>
            <a:endParaRPr/>
          </a:p>
        </p:txBody>
      </p:sp>
      <p:cxnSp>
        <p:nvCxnSpPr>
          <p:cNvPr id="479" name="Google Shape;479;p24"/>
          <p:cNvCxnSpPr>
            <a:stCxn id="475" idx="1"/>
            <a:endCxn id="478" idx="2"/>
          </p:cNvCxnSpPr>
          <p:nvPr/>
        </p:nvCxnSpPr>
        <p:spPr>
          <a:xfrm rot="10800000">
            <a:off x="9972808" y="1773240"/>
            <a:ext cx="1137900" cy="2438100"/>
          </a:xfrm>
          <a:prstGeom prst="straightConnector1">
            <a:avLst/>
          </a:prstGeom>
          <a:noFill/>
          <a:ln w="28575" cap="flat" cmpd="sng">
            <a:solidFill>
              <a:schemeClr val="accent1"/>
            </a:solidFill>
            <a:prstDash val="solid"/>
            <a:miter lim="800000"/>
            <a:headEnd type="none" w="sm" len="sm"/>
            <a:tailEnd type="triangle" w="med" len="med"/>
          </a:ln>
        </p:spPr>
      </p:cxnSp>
      <p:cxnSp>
        <p:nvCxnSpPr>
          <p:cNvPr id="480" name="Google Shape;480;p24"/>
          <p:cNvCxnSpPr/>
          <p:nvPr/>
        </p:nvCxnSpPr>
        <p:spPr>
          <a:xfrm flipH="1">
            <a:off x="8795764" y="4429110"/>
            <a:ext cx="2269000" cy="684381"/>
          </a:xfrm>
          <a:prstGeom prst="straightConnector1">
            <a:avLst/>
          </a:prstGeom>
          <a:noFill/>
          <a:ln w="28575" cap="flat" cmpd="sng">
            <a:solidFill>
              <a:schemeClr val="accent1"/>
            </a:solidFill>
            <a:prstDash val="solid"/>
            <a:miter lim="800000"/>
            <a:headEnd type="none" w="sm" len="sm"/>
            <a:tailEnd type="triangle" w="med" len="med"/>
          </a:ln>
        </p:spPr>
      </p:cxnSp>
      <p:sp>
        <p:nvSpPr>
          <p:cNvPr id="481" name="Google Shape;481;p24"/>
          <p:cNvSpPr txBox="1"/>
          <p:nvPr/>
        </p:nvSpPr>
        <p:spPr>
          <a:xfrm>
            <a:off x="8548995" y="6132057"/>
            <a:ext cx="3177473"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1">
                <a:solidFill>
                  <a:schemeClr val="dk1"/>
                </a:solidFill>
                <a:latin typeface="Open Sans"/>
                <a:ea typeface="Open Sans"/>
                <a:cs typeface="Open Sans"/>
                <a:sym typeface="Open Sans"/>
              </a:rPr>
              <a:t>Fuente: </a:t>
            </a:r>
            <a:r>
              <a:rPr lang="en-US" sz="1100">
                <a:solidFill>
                  <a:schemeClr val="dk1"/>
                </a:solidFill>
                <a:latin typeface="Open Sans"/>
                <a:ea typeface="Open Sans"/>
                <a:cs typeface="Open Sans"/>
                <a:sym typeface="Open Sans"/>
              </a:rPr>
              <a:t>hoja de unidades, modelo IRENA FlexTool [1]</a:t>
            </a:r>
            <a:endParaRPr/>
          </a:p>
        </p:txBody>
      </p:sp>
      <p:sp>
        <p:nvSpPr>
          <p:cNvPr id="482" name="Google Shape;482;p24"/>
          <p:cNvSpPr/>
          <p:nvPr/>
        </p:nvSpPr>
        <p:spPr>
          <a:xfrm>
            <a:off x="9808922" y="16063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3" name="Google Shape;483;p24" descr="Track2_Lecture14_Slide24.mp3"/>
          <p:cNvPicPr preferRelativeResize="0"/>
          <p:nvPr/>
        </p:nvPicPr>
        <p:blipFill rotWithShape="1">
          <a:blip r:embed="rId5">
            <a:alphaModFix/>
          </a:blip>
          <a:srcRect/>
          <a:stretch/>
        </p:blipFill>
        <p:spPr>
          <a:xfrm>
            <a:off x="9880287" y="20438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5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25"/>
          <p:cNvPicPr preferRelativeResize="0"/>
          <p:nvPr/>
        </p:nvPicPr>
        <p:blipFill rotWithShape="1">
          <a:blip r:embed="rId3">
            <a:alphaModFix/>
          </a:blip>
          <a:srcRect/>
          <a:stretch/>
        </p:blipFill>
        <p:spPr>
          <a:xfrm>
            <a:off x="-22650" y="0"/>
            <a:ext cx="12192000" cy="6858000"/>
          </a:xfrm>
          <a:prstGeom prst="rect">
            <a:avLst/>
          </a:prstGeom>
          <a:noFill/>
          <a:ln>
            <a:noFill/>
          </a:ln>
        </p:spPr>
      </p:pic>
      <p:sp>
        <p:nvSpPr>
          <p:cNvPr id="490" name="Google Shape;490;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25</a:t>
            </a:fld>
            <a:endParaRPr sz="1400" b="1">
              <a:solidFill>
                <a:schemeClr val="lt1"/>
              </a:solidFill>
              <a:latin typeface="Open Sans ExtraBold"/>
              <a:ea typeface="Open Sans ExtraBold"/>
              <a:cs typeface="Open Sans ExtraBold"/>
              <a:sym typeface="Open Sans ExtraBold"/>
            </a:endParaRPr>
          </a:p>
        </p:txBody>
      </p:sp>
      <p:sp>
        <p:nvSpPr>
          <p:cNvPr id="491" name="Google Shape;491;p25"/>
          <p:cNvSpPr txBox="1"/>
          <p:nvPr/>
        </p:nvSpPr>
        <p:spPr>
          <a:xfrm>
            <a:off x="716392" y="-413283"/>
            <a:ext cx="835726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14.4 Referencias</a:t>
            </a:r>
            <a:endParaRPr sz="4400">
              <a:solidFill>
                <a:schemeClr val="dk1"/>
              </a:solidFill>
              <a:latin typeface="Open Sans"/>
              <a:ea typeface="Open Sans"/>
              <a:cs typeface="Open Sans"/>
              <a:sym typeface="Open Sans"/>
            </a:endParaRPr>
          </a:p>
        </p:txBody>
      </p:sp>
      <p:sp>
        <p:nvSpPr>
          <p:cNvPr id="492" name="Google Shape;492;p25"/>
          <p:cNvSpPr txBox="1"/>
          <p:nvPr/>
        </p:nvSpPr>
        <p:spPr>
          <a:xfrm>
            <a:off x="770422" y="1072731"/>
            <a:ext cx="5302928" cy="36933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IRENA, Abu Dhabi, Modelo FlexTool, 2020.</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26"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99" name="Google Shape;499;p26"/>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Cursos CCG (esto le llevará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a la página web http://www.ClimateCompatibleGrowth.com/teachingmaterials)</a:t>
            </a:r>
            <a:endParaRPr sz="800">
              <a:solidFill>
                <a:schemeClr val="lt1"/>
              </a:solidFill>
              <a:latin typeface="Open Sans"/>
              <a:ea typeface="Open Sans"/>
              <a:cs typeface="Open Sans"/>
              <a:sym typeface="Open Sans"/>
            </a:endParaRPr>
          </a:p>
        </p:txBody>
      </p:sp>
      <p:grpSp>
        <p:nvGrpSpPr>
          <p:cNvPr id="500" name="Google Shape;500;p26"/>
          <p:cNvGrpSpPr/>
          <p:nvPr/>
        </p:nvGrpSpPr>
        <p:grpSpPr>
          <a:xfrm>
            <a:off x="3339465" y="4126495"/>
            <a:ext cx="1877504" cy="558800"/>
            <a:chOff x="929196" y="5461000"/>
            <a:chExt cx="1877504" cy="558800"/>
          </a:xfrm>
        </p:grpSpPr>
        <p:sp>
          <p:nvSpPr>
            <p:cNvPr id="501" name="Google Shape;501;p26">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6"/>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Hacer la prueba</a:t>
              </a:r>
              <a:endParaRPr/>
            </a:p>
          </p:txBody>
        </p:sp>
        <p:sp>
          <p:nvSpPr>
            <p:cNvPr id="503" name="Google Shape;503;p26">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4" name="Google Shape;504;p26"/>
          <p:cNvSpPr txBox="1"/>
          <p:nvPr/>
        </p:nvSpPr>
        <p:spPr>
          <a:xfrm>
            <a:off x="8851067" y="4852880"/>
            <a:ext cx="292533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Por favor, utilice la siguiente cita: Allington L., Cannone C., Hoseinpoori P., Kell A., Taibi E., Fernandez C. </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Hawkes A., Howells M., 2021. Lecture 14: Energy and Flexibility Modelling. Release Version 1.0. [presentación en línea]. Programa de Crecimiento Compatible con el Clima y la Agencia Internacional de Energías Renovables</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31662" y="1107234"/>
            <a:ext cx="744286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14.1.1 Previsión perfecta frente a previsión incierta</a:t>
            </a:r>
            <a:endParaRPr/>
          </a:p>
        </p:txBody>
      </p:sp>
      <p:sp>
        <p:nvSpPr>
          <p:cNvPr id="119" name="Google Shape;119;p3"/>
          <p:cNvSpPr txBox="1"/>
          <p:nvPr/>
        </p:nvSpPr>
        <p:spPr>
          <a:xfrm>
            <a:off x="727445" y="-251375"/>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14.1 Supuestos</a:t>
            </a:r>
            <a:endParaRPr sz="4400">
              <a:solidFill>
                <a:schemeClr val="dk1"/>
              </a:solidFill>
              <a:latin typeface="Open Sans"/>
              <a:ea typeface="Open Sans"/>
              <a:cs typeface="Open Sans"/>
              <a:sym typeface="Open Sans"/>
            </a:endParaRPr>
          </a:p>
        </p:txBody>
      </p:sp>
      <p:sp>
        <p:nvSpPr>
          <p:cNvPr id="120" name="Google Shape;120;p3"/>
          <p:cNvSpPr txBox="1">
            <a:spLocks noGrp="1"/>
          </p:cNvSpPr>
          <p:nvPr>
            <p:ph type="body" idx="1"/>
          </p:nvPr>
        </p:nvSpPr>
        <p:spPr>
          <a:xfrm>
            <a:off x="834635" y="1617815"/>
            <a:ext cx="10515600" cy="435275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000" b="1">
                <a:latin typeface="Open Sans SemiBold"/>
                <a:ea typeface="Open Sans SemiBold"/>
                <a:cs typeface="Open Sans SemiBold"/>
                <a:sym typeface="Open Sans SemiBold"/>
              </a:rPr>
              <a:t>FlexTool no tiene incertidumbre sobre el futuro, lo que se conoce como </a:t>
            </a:r>
            <a:r>
              <a:rPr lang="en-US" sz="2000" b="1">
                <a:latin typeface="Open Sans"/>
                <a:ea typeface="Open Sans"/>
                <a:cs typeface="Open Sans"/>
                <a:sym typeface="Open Sans"/>
              </a:rPr>
              <a:t>previsión perfecta</a:t>
            </a:r>
            <a:r>
              <a:rPr lang="en-US" sz="2000">
                <a:latin typeface="Open Sans"/>
                <a:ea typeface="Open Sans"/>
                <a:cs typeface="Open Sans"/>
                <a:sym typeface="Open Sans"/>
              </a:rPr>
              <a:t>:</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FlexTool conoce las características de la simulación al inicio de la misma (por ejemplo, la demanda y el tiempo.)</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Este es un supuesto que se requiere para la optimización de la programación lineal.</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Esta información proporciona información sobre determinados escenarios y es mejor que no tener información.</a:t>
            </a:r>
            <a:endParaRPr/>
          </a:p>
          <a:p>
            <a:pPr marL="228600" lvl="0" indent="-228600" algn="l" rtl="0">
              <a:lnSpc>
                <a:spcPct val="90000"/>
              </a:lnSpc>
              <a:spcBef>
                <a:spcPts val="1000"/>
              </a:spcBef>
              <a:spcAft>
                <a:spcPts val="0"/>
              </a:spcAft>
              <a:buClr>
                <a:schemeClr val="dk1"/>
              </a:buClr>
              <a:buSzPct val="100000"/>
              <a:buChar char="•"/>
            </a:pPr>
            <a:r>
              <a:rPr lang="en-US" sz="2000" b="1">
                <a:latin typeface="Open Sans SemiBold"/>
                <a:ea typeface="Open Sans SemiBold"/>
                <a:cs typeface="Open Sans SemiBold"/>
                <a:sym typeface="Open Sans SemiBold"/>
              </a:rPr>
              <a:t>La realidad:</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El tiempo y la demanda se desconocen de antemano, por lo que se necesitan más recursos de reserva.</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La carga y descarga del almacenamiento de energía no puede ser óptima.</a:t>
            </a:r>
            <a:endParaRPr/>
          </a:p>
          <a:p>
            <a:pPr marL="228600" lvl="0" indent="-228600" algn="l" rtl="0">
              <a:lnSpc>
                <a:spcPct val="90000"/>
              </a:lnSpc>
              <a:spcBef>
                <a:spcPts val="1000"/>
              </a:spcBef>
              <a:spcAft>
                <a:spcPts val="0"/>
              </a:spcAft>
              <a:buClr>
                <a:schemeClr val="dk1"/>
              </a:buClr>
              <a:buSzPct val="100000"/>
              <a:buChar char="•"/>
            </a:pPr>
            <a:r>
              <a:rPr lang="en-US" sz="2000" b="1">
                <a:latin typeface="Open Sans SemiBold"/>
                <a:ea typeface="Open Sans SemiBold"/>
                <a:cs typeface="Open Sans SemiBold"/>
                <a:sym typeface="Open Sans SemiBold"/>
              </a:rPr>
              <a:t>Consecuencias:</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Menores costes, ya que el modelo puede satisfacer la demanda con menos unidades en línea.</a:t>
            </a:r>
            <a:endParaRPr/>
          </a:p>
          <a:p>
            <a:pPr marL="685800" lvl="1" indent="-228600" algn="l" rtl="0">
              <a:lnSpc>
                <a:spcPct val="90000"/>
              </a:lnSpc>
              <a:spcBef>
                <a:spcPts val="500"/>
              </a:spcBef>
              <a:spcAft>
                <a:spcPts val="0"/>
              </a:spcAft>
              <a:buClr>
                <a:schemeClr val="dk1"/>
              </a:buClr>
              <a:buSzPct val="100000"/>
              <a:buChar char="•"/>
            </a:pPr>
            <a:r>
              <a:rPr lang="en-US" sz="2000">
                <a:latin typeface="Open Sans"/>
                <a:ea typeface="Open Sans"/>
                <a:cs typeface="Open Sans"/>
                <a:sym typeface="Open Sans"/>
              </a:rPr>
              <a:t>Los perfiles de uso del almacenamiento de energía son más óptimos que en el caso incierto.</a:t>
            </a:r>
            <a:endParaRPr/>
          </a:p>
        </p:txBody>
      </p:sp>
      <p:sp>
        <p:nvSpPr>
          <p:cNvPr id="121" name="Google Shape;121;p3"/>
          <p:cNvSpPr/>
          <p:nvPr/>
        </p:nvSpPr>
        <p:spPr>
          <a:xfrm>
            <a:off x="9166782" y="23353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3" descr="Track2_Lecture14_Slide3.mp3"/>
          <p:cNvPicPr preferRelativeResize="0"/>
          <p:nvPr/>
        </p:nvPicPr>
        <p:blipFill rotWithShape="1">
          <a:blip r:embed="rId4">
            <a:alphaModFix/>
          </a:blip>
          <a:srcRect/>
          <a:stretch/>
        </p:blipFill>
        <p:spPr>
          <a:xfrm>
            <a:off x="9238147" y="30489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14.1.2 Modelización lineal</a:t>
            </a:r>
            <a:endParaRPr/>
          </a:p>
        </p:txBody>
      </p:sp>
      <p:sp>
        <p:nvSpPr>
          <p:cNvPr id="131" name="Google Shape;131;p4"/>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14.1 Supuestos</a:t>
            </a:r>
            <a:endParaRPr/>
          </a:p>
        </p:txBody>
      </p:sp>
      <p:sp>
        <p:nvSpPr>
          <p:cNvPr id="132" name="Google Shape;132;p4"/>
          <p:cNvSpPr txBox="1">
            <a:spLocks noGrp="1"/>
          </p:cNvSpPr>
          <p:nvPr>
            <p:ph type="body" idx="1"/>
          </p:nvPr>
        </p:nvSpPr>
        <p:spPr>
          <a:xfrm>
            <a:off x="838200" y="1825625"/>
            <a:ext cx="10515600" cy="437996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La modelización lineal es un método para encontrar una solución óptima a un problema sujeto a restricciones.</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FlexTool no utiliza variables de decisión enteras (por ejemplo, on/off).</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Las puestas en marcha se han linealizado o las unidades se pueden poner en marcha parcialmente.</a:t>
            </a:r>
            <a:endParaRPr/>
          </a:p>
          <a:p>
            <a:pPr marL="228600" lvl="0" indent="-228600" algn="l" rtl="0">
              <a:lnSpc>
                <a:spcPct val="90000"/>
              </a:lnSpc>
              <a:spcBef>
                <a:spcPts val="1000"/>
              </a:spcBef>
              <a:spcAft>
                <a:spcPts val="0"/>
              </a:spcAft>
              <a:buClr>
                <a:schemeClr val="dk1"/>
              </a:buClr>
              <a:buSzPts val="2000"/>
              <a:buChar char="•"/>
            </a:pPr>
            <a:r>
              <a:rPr lang="en-US" sz="2000" b="1">
                <a:latin typeface="Open Sans"/>
                <a:ea typeface="Open Sans"/>
                <a:cs typeface="Open Sans"/>
                <a:sym typeface="Open Sans"/>
              </a:rPr>
              <a:t>¿Cuándo es importante?</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Ejecución de la optimización operativa para el funcionamiento real del sistema.</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Comparación de tecnologías que tienen características de arranque distintas (por ejemplo, turbina de gas frente a motor de gas).</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Sistemas pequeños formados por pocas unidades.</a:t>
            </a:r>
            <a:endParaRPr/>
          </a:p>
          <a:p>
            <a:pPr marL="228600" lvl="0" indent="-228600" algn="l" rtl="0">
              <a:lnSpc>
                <a:spcPct val="90000"/>
              </a:lnSpc>
              <a:spcBef>
                <a:spcPts val="1000"/>
              </a:spcBef>
              <a:spcAft>
                <a:spcPts val="0"/>
              </a:spcAft>
              <a:buClr>
                <a:schemeClr val="dk1"/>
              </a:buClr>
              <a:buSzPts val="2000"/>
              <a:buChar char="•"/>
            </a:pPr>
            <a:r>
              <a:rPr lang="en-US" sz="2000" b="1">
                <a:latin typeface="Open Sans"/>
                <a:ea typeface="Open Sans"/>
                <a:cs typeface="Open Sans"/>
                <a:sym typeface="Open Sans"/>
              </a:rPr>
              <a:t>¿Cuándo es menos importante?</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Planificación a largo plazo de alto nivel y sistemas con perfiles de generación flexibles.</a:t>
            </a:r>
            <a:endParaRPr/>
          </a:p>
        </p:txBody>
      </p:sp>
      <p:sp>
        <p:nvSpPr>
          <p:cNvPr id="133" name="Google Shape;133;p4"/>
          <p:cNvSpPr/>
          <p:nvPr/>
        </p:nvSpPr>
        <p:spPr>
          <a:xfrm>
            <a:off x="5840329" y="72309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4" name="Google Shape;134;p4" descr="Track2_Lecture14_Slide4.mp3"/>
          <p:cNvPicPr preferRelativeResize="0"/>
          <p:nvPr/>
        </p:nvPicPr>
        <p:blipFill rotWithShape="1">
          <a:blip r:embed="rId4">
            <a:alphaModFix/>
          </a:blip>
          <a:srcRect/>
          <a:stretch/>
        </p:blipFill>
        <p:spPr>
          <a:xfrm>
            <a:off x="5911694" y="79049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1" name="Google Shape;141;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42" name="Google Shape;142;p5"/>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14.1.3 Cálculo de la solución</a:t>
            </a:r>
            <a:endParaRPr/>
          </a:p>
        </p:txBody>
      </p:sp>
      <p:sp>
        <p:nvSpPr>
          <p:cNvPr id="143" name="Google Shape;143;p5"/>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14.1 Supuestos</a:t>
            </a:r>
            <a:endParaRPr/>
          </a:p>
        </p:txBody>
      </p:sp>
      <p:sp>
        <p:nvSpPr>
          <p:cNvPr id="144" name="Google Shape;144;p5"/>
          <p:cNvSpPr txBox="1">
            <a:spLocks noGrp="1"/>
          </p:cNvSpPr>
          <p:nvPr>
            <p:ph type="body" idx="1"/>
          </p:nvPr>
        </p:nvSpPr>
        <p:spPr>
          <a:xfrm>
            <a:off x="838200" y="1825625"/>
            <a:ext cx="10515600" cy="44313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FlexTool utiliza el lenguaje </a:t>
            </a:r>
            <a:r>
              <a:rPr lang="en-US" sz="2000" b="1">
                <a:latin typeface="Open Sans"/>
                <a:ea typeface="Open Sans"/>
                <a:cs typeface="Open Sans"/>
                <a:sym typeface="Open Sans"/>
              </a:rPr>
              <a:t>GNU MathProg </a:t>
            </a:r>
            <a:r>
              <a:rPr lang="en-US" sz="2000">
                <a:latin typeface="Open Sans"/>
                <a:ea typeface="Open Sans"/>
                <a:cs typeface="Open Sans"/>
                <a:sym typeface="Open Sans"/>
              </a:rPr>
              <a:t>para formular el problema de optimización a un solucionador independiente.</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Este solucionador minimizará (o maximizará) un sistema de ecuaciones lineales.</a:t>
            </a:r>
            <a:endParaRPr/>
          </a:p>
          <a:p>
            <a:pPr marL="685800" lvl="1" indent="-228600" algn="l" rtl="0">
              <a:lnSpc>
                <a:spcPct val="90000"/>
              </a:lnSpc>
              <a:spcBef>
                <a:spcPts val="500"/>
              </a:spcBef>
              <a:spcAft>
                <a:spcPts val="0"/>
              </a:spcAft>
              <a:buClr>
                <a:schemeClr val="dk1"/>
              </a:buClr>
              <a:buSzPts val="2000"/>
              <a:buChar char="•"/>
            </a:pPr>
            <a:r>
              <a:rPr lang="en-US" sz="2000" b="1">
                <a:latin typeface="Open Sans"/>
                <a:ea typeface="Open Sans"/>
                <a:cs typeface="Open Sans"/>
                <a:sym typeface="Open Sans"/>
              </a:rPr>
              <a:t>flexModel.mod </a:t>
            </a:r>
            <a:r>
              <a:rPr lang="en-US" sz="2000">
                <a:latin typeface="Open Sans"/>
                <a:ea typeface="Open Sans"/>
                <a:cs typeface="Open Sans"/>
                <a:sym typeface="Open Sans"/>
              </a:rPr>
              <a:t>es un archivo MathProg y contiene estas ecuaciones.</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Para los problemas lineales, el solucionador de código abierto funciona bien.</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Los problemas del algoritmo de solución eficiente se basan en el simplex primario, el simplex dual y los métodos de punto interior.</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En los problemas de enteros mixtos, los solucionadores comerciales son mucho mejores que las soluciones de código abierto.</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Los problemas lineales suelen encontrar una </a:t>
            </a:r>
            <a:r>
              <a:rPr lang="en-US" sz="2000" b="1">
                <a:latin typeface="Open Sans"/>
                <a:ea typeface="Open Sans"/>
                <a:cs typeface="Open Sans"/>
                <a:sym typeface="Open Sans"/>
              </a:rPr>
              <a:t>solución óptima global</a:t>
            </a:r>
            <a:r>
              <a:rPr lang="en-US" sz="2000">
                <a:latin typeface="Open Sans"/>
                <a:ea typeface="Open Sans"/>
                <a:cs typeface="Open Sans"/>
                <a:sym typeface="Open Sans"/>
              </a:rPr>
              <a:t>.</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Los problemas enteros suelen encontrar una </a:t>
            </a:r>
            <a:r>
              <a:rPr lang="en-US" sz="2000" b="1">
                <a:latin typeface="Open Sans"/>
                <a:ea typeface="Open Sans"/>
                <a:cs typeface="Open Sans"/>
                <a:sym typeface="Open Sans"/>
              </a:rPr>
              <a:t>solución óptima local</a:t>
            </a:r>
            <a:r>
              <a:rPr lang="en-US" sz="2000">
                <a:latin typeface="Open Sans"/>
                <a:ea typeface="Open Sans"/>
                <a:cs typeface="Open Sans"/>
                <a:sym typeface="Open Sans"/>
              </a:rPr>
              <a:t>.</a:t>
            </a:r>
            <a:endParaRPr/>
          </a:p>
        </p:txBody>
      </p:sp>
      <p:sp>
        <p:nvSpPr>
          <p:cNvPr id="145" name="Google Shape;145;p5"/>
          <p:cNvSpPr/>
          <p:nvPr/>
        </p:nvSpPr>
        <p:spPr>
          <a:xfrm>
            <a:off x="5840329" y="72309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6" name="Google Shape;146;p5" descr="Track2_Lecture14_Slide5.mp3"/>
          <p:cNvPicPr preferRelativeResize="0"/>
          <p:nvPr/>
        </p:nvPicPr>
        <p:blipFill rotWithShape="1">
          <a:blip r:embed="rId4">
            <a:alphaModFix/>
          </a:blip>
          <a:srcRect/>
          <a:stretch/>
        </p:blipFill>
        <p:spPr>
          <a:xfrm>
            <a:off x="5911694" y="79049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153" name="Google Shape;153;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54" name="Google Shape;154;p6"/>
          <p:cNvSpPr/>
          <p:nvPr/>
        </p:nvSpPr>
        <p:spPr>
          <a:xfrm>
            <a:off x="838200" y="980861"/>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14.1.4 Función objetivo</a:t>
            </a:r>
            <a:endParaRPr/>
          </a:p>
        </p:txBody>
      </p:sp>
      <p:sp>
        <p:nvSpPr>
          <p:cNvPr id="155" name="Google Shape;155;p6"/>
          <p:cNvSpPr txBox="1"/>
          <p:nvPr/>
        </p:nvSpPr>
        <p:spPr>
          <a:xfrm>
            <a:off x="838200" y="-30854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14.1 Supuestos</a:t>
            </a:r>
            <a:endParaRPr/>
          </a:p>
        </p:txBody>
      </p:sp>
      <p:sp>
        <p:nvSpPr>
          <p:cNvPr id="156" name="Google Shape;156;p6"/>
          <p:cNvSpPr txBox="1">
            <a:spLocks noGrp="1"/>
          </p:cNvSpPr>
          <p:nvPr>
            <p:ph type="body" idx="1"/>
          </p:nvPr>
        </p:nvSpPr>
        <p:spPr>
          <a:xfrm>
            <a:off x="838200" y="1454202"/>
            <a:ext cx="10515600" cy="30340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La función objetivo de FlexTool es la de </a:t>
            </a:r>
            <a:r>
              <a:rPr lang="en-US" sz="2000" b="1">
                <a:latin typeface="Open Sans"/>
                <a:ea typeface="Open Sans"/>
                <a:cs typeface="Open Sans"/>
                <a:sym typeface="Open Sans"/>
              </a:rPr>
              <a:t>minimizar los costes</a:t>
            </a:r>
            <a:r>
              <a:rPr lang="en-US" sz="2000">
                <a:latin typeface="Open Sans"/>
                <a:ea typeface="Open Sans"/>
                <a:cs typeface="Open Sans"/>
                <a:sym typeface="Open Sans"/>
              </a:rPr>
              <a:t>.</a:t>
            </a:r>
            <a:endParaRPr/>
          </a:p>
          <a:p>
            <a:pPr marL="0" lvl="0" indent="0" algn="l" rtl="0">
              <a:lnSpc>
                <a:spcPct val="90000"/>
              </a:lnSpc>
              <a:spcBef>
                <a:spcPts val="1000"/>
              </a:spcBef>
              <a:spcAft>
                <a:spcPts val="0"/>
              </a:spcAft>
              <a:buClr>
                <a:schemeClr val="dk1"/>
              </a:buClr>
              <a:buSzPts val="2000"/>
              <a:buNone/>
            </a:pPr>
            <a:r>
              <a:rPr lang="en-US" sz="2000" b="1">
                <a:latin typeface="Open Sans SemiBold"/>
                <a:ea typeface="Open Sans SemiBold"/>
                <a:cs typeface="Open Sans SemiBold"/>
                <a:sym typeface="Open Sans SemiBold"/>
              </a:rPr>
              <a:t>Variables:</a:t>
            </a:r>
            <a:endParaRPr/>
          </a:p>
        </p:txBody>
      </p:sp>
      <p:sp>
        <p:nvSpPr>
          <p:cNvPr id="157" name="Google Shape;157;p6"/>
          <p:cNvSpPr/>
          <p:nvPr/>
        </p:nvSpPr>
        <p:spPr>
          <a:xfrm>
            <a:off x="940589" y="2223000"/>
            <a:ext cx="3172890" cy="4597331"/>
          </a:xfrm>
          <a:prstGeom prst="roundRect">
            <a:avLst>
              <a:gd name="adj" fmla="val 16667"/>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chemeClr val="lt1"/>
                </a:solidFill>
                <a:latin typeface="Open Sans"/>
                <a:ea typeface="Open Sans"/>
                <a:cs typeface="Open Sans"/>
                <a:sym typeface="Open Sans"/>
              </a:rPr>
              <a:t>Operación</a:t>
            </a:r>
            <a:endParaRPr/>
          </a:p>
          <a:p>
            <a:pPr marL="0" marR="0" lvl="0" indent="0" algn="ctr" rtl="0">
              <a:spcBef>
                <a:spcPts val="0"/>
              </a:spcBef>
              <a:spcAft>
                <a:spcPts val="0"/>
              </a:spcAft>
              <a:buNone/>
            </a:pPr>
            <a:endParaRPr sz="20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Costes fijos de explotación y mantenimiento</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Costes variables de explotación y mantenimiento</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Costes de combustible</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CO</a:t>
            </a:r>
            <a:r>
              <a:rPr lang="en-US" sz="2000" baseline="-25000">
                <a:solidFill>
                  <a:schemeClr val="lt1"/>
                </a:solidFill>
                <a:latin typeface="Open Sans"/>
                <a:ea typeface="Open Sans"/>
                <a:cs typeface="Open Sans"/>
                <a:sym typeface="Open Sans"/>
              </a:rPr>
              <a:t>2</a:t>
            </a:r>
            <a:r>
              <a:rPr lang="en-US" sz="2000">
                <a:solidFill>
                  <a:schemeClr val="lt1"/>
                </a:solidFill>
                <a:latin typeface="Open Sans"/>
                <a:ea typeface="Open Sans"/>
                <a:cs typeface="Open Sans"/>
                <a:sym typeface="Open Sans"/>
              </a:rPr>
              <a:t> costes de emisión</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Costes de puesta en marcha</a:t>
            </a:r>
            <a:endParaRPr/>
          </a:p>
        </p:txBody>
      </p:sp>
      <p:sp>
        <p:nvSpPr>
          <p:cNvPr id="158" name="Google Shape;158;p6"/>
          <p:cNvSpPr/>
          <p:nvPr/>
        </p:nvSpPr>
        <p:spPr>
          <a:xfrm>
            <a:off x="4257619" y="2223001"/>
            <a:ext cx="3172889" cy="3464366"/>
          </a:xfrm>
          <a:prstGeom prst="roundRect">
            <a:avLst>
              <a:gd name="adj" fmla="val 16667"/>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chemeClr val="lt1"/>
                </a:solidFill>
                <a:latin typeface="Open Sans"/>
                <a:ea typeface="Open Sans"/>
                <a:cs typeface="Open Sans"/>
                <a:sym typeface="Open Sans"/>
              </a:rPr>
              <a:t>Sanciones</a:t>
            </a:r>
            <a:endParaRPr/>
          </a:p>
          <a:p>
            <a:pPr marL="0" marR="0" lvl="0" indent="0" algn="ctr" rtl="0">
              <a:spcBef>
                <a:spcPts val="0"/>
              </a:spcBef>
              <a:spcAft>
                <a:spcPts val="0"/>
              </a:spcAft>
              <a:buNone/>
            </a:pPr>
            <a:endParaRPr sz="2000">
              <a:solidFill>
                <a:schemeClr val="lt1"/>
              </a:solidFill>
              <a:latin typeface="Open Sans"/>
              <a:ea typeface="Open Sans"/>
              <a:cs typeface="Open Sans"/>
              <a:sym typeface="Open Sans"/>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Pérdida de carga</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Insuficientes reservas al alza</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Margen de capacidad insuficiente</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Reducción del VRE</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Inercia insuficiente</a:t>
            </a:r>
            <a:endParaRPr/>
          </a:p>
        </p:txBody>
      </p:sp>
      <p:sp>
        <p:nvSpPr>
          <p:cNvPr id="159" name="Google Shape;159;p6"/>
          <p:cNvSpPr/>
          <p:nvPr/>
        </p:nvSpPr>
        <p:spPr>
          <a:xfrm>
            <a:off x="7579240" y="2223001"/>
            <a:ext cx="3172889" cy="3378502"/>
          </a:xfrm>
          <a:prstGeom prst="roundRect">
            <a:avLst>
              <a:gd name="adj" fmla="val 16667"/>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chemeClr val="lt1"/>
                </a:solidFill>
                <a:latin typeface="Open Sans"/>
                <a:ea typeface="Open Sans"/>
                <a:cs typeface="Open Sans"/>
                <a:sym typeface="Open Sans"/>
              </a:rPr>
              <a:t>Inversión</a:t>
            </a:r>
            <a:endParaRPr/>
          </a:p>
          <a:p>
            <a:pPr marL="0" marR="0" lvl="0" indent="0" algn="ctr" rtl="0">
              <a:spcBef>
                <a:spcPts val="0"/>
              </a:spcBef>
              <a:spcAft>
                <a:spcPts val="0"/>
              </a:spcAft>
              <a:buNone/>
            </a:pPr>
            <a:endParaRPr sz="2000">
              <a:solidFill>
                <a:schemeClr val="lt1"/>
              </a:solidFill>
              <a:latin typeface="Open Sans"/>
              <a:ea typeface="Open Sans"/>
              <a:cs typeface="Open Sans"/>
              <a:sym typeface="Open Sans"/>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Costes unitarios de inversión</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Costes de inversión en almacenamiento</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Inversión en líneas de transmisión</a:t>
            </a:r>
            <a:endParaRPr/>
          </a:p>
          <a:p>
            <a:pPr marL="285750" marR="0" lvl="0" indent="-158750" algn="l" rtl="0">
              <a:spcBef>
                <a:spcPts val="0"/>
              </a:spcBef>
              <a:spcAft>
                <a:spcPts val="0"/>
              </a:spcAft>
              <a:buClr>
                <a:schemeClr val="dk1"/>
              </a:buClr>
              <a:buSzPts val="2000"/>
              <a:buFont typeface="Arial"/>
              <a:buNone/>
            </a:pPr>
            <a:endParaRPr sz="2000">
              <a:solidFill>
                <a:schemeClr val="lt1"/>
              </a:solidFill>
              <a:latin typeface="Open Sans"/>
              <a:ea typeface="Open Sans"/>
              <a:cs typeface="Open Sans"/>
              <a:sym typeface="Open Sans"/>
            </a:endParaRPr>
          </a:p>
          <a:p>
            <a:pPr marL="285750" marR="0" lvl="0" indent="-158750" algn="l" rtl="0">
              <a:spcBef>
                <a:spcPts val="0"/>
              </a:spcBef>
              <a:spcAft>
                <a:spcPts val="0"/>
              </a:spcAft>
              <a:buClr>
                <a:schemeClr val="dk1"/>
              </a:buClr>
              <a:buSzPts val="2000"/>
              <a:buFont typeface="Arial"/>
              <a:buNone/>
            </a:pPr>
            <a:endParaRPr sz="2000">
              <a:solidFill>
                <a:schemeClr val="lt1"/>
              </a:solidFill>
              <a:latin typeface="Open Sans"/>
              <a:ea typeface="Open Sans"/>
              <a:cs typeface="Open Sans"/>
              <a:sym typeface="Open Sans"/>
            </a:endParaRPr>
          </a:p>
        </p:txBody>
      </p:sp>
      <p:sp>
        <p:nvSpPr>
          <p:cNvPr id="160" name="Google Shape;160;p6"/>
          <p:cNvSpPr/>
          <p:nvPr/>
        </p:nvSpPr>
        <p:spPr>
          <a:xfrm>
            <a:off x="7688168" y="17822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1" name="Google Shape;161;p6" descr="Track2_Lecture14_Slide6.mp3"/>
          <p:cNvPicPr preferRelativeResize="0"/>
          <p:nvPr/>
        </p:nvPicPr>
        <p:blipFill rotWithShape="1">
          <a:blip r:embed="rId4">
            <a:alphaModFix/>
          </a:blip>
          <a:srcRect/>
          <a:stretch/>
        </p:blipFill>
        <p:spPr>
          <a:xfrm>
            <a:off x="7688168" y="24959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8" name="Google Shape;168;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69" name="Google Shape;169;p7"/>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14.1.5 Bloques de construcción de FlexTool</a:t>
            </a:r>
            <a:endParaRPr/>
          </a:p>
        </p:txBody>
      </p:sp>
      <p:sp>
        <p:nvSpPr>
          <p:cNvPr id="170" name="Google Shape;170;p7"/>
          <p:cNvSpPr txBox="1"/>
          <p:nvPr/>
        </p:nvSpPr>
        <p:spPr>
          <a:xfrm>
            <a:off x="887215" y="11897"/>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14.1 Supuestos</a:t>
            </a:r>
            <a:endParaRPr/>
          </a:p>
        </p:txBody>
      </p:sp>
      <p:sp>
        <p:nvSpPr>
          <p:cNvPr id="171" name="Google Shape;171;p7"/>
          <p:cNvSpPr txBox="1">
            <a:spLocks noGrp="1"/>
          </p:cNvSpPr>
          <p:nvPr>
            <p:ph type="body" idx="1"/>
          </p:nvPr>
        </p:nvSpPr>
        <p:spPr>
          <a:xfrm>
            <a:off x="838200" y="1825625"/>
            <a:ext cx="10515600" cy="43388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FlexTool se compone de cuatro bloques básicos:</a:t>
            </a:r>
            <a:endParaRPr/>
          </a:p>
          <a:p>
            <a:pPr marL="685800" lvl="1" indent="-228600" algn="l" rtl="0">
              <a:lnSpc>
                <a:spcPct val="90000"/>
              </a:lnSpc>
              <a:spcBef>
                <a:spcPts val="500"/>
              </a:spcBef>
              <a:spcAft>
                <a:spcPts val="0"/>
              </a:spcAft>
              <a:buClr>
                <a:schemeClr val="dk1"/>
              </a:buClr>
              <a:buSzPts val="2000"/>
              <a:buChar char="•"/>
            </a:pPr>
            <a:r>
              <a:rPr lang="en-US" sz="2000" b="1">
                <a:latin typeface="Open Sans"/>
                <a:ea typeface="Open Sans"/>
                <a:cs typeface="Open Sans"/>
                <a:sym typeface="Open Sans"/>
              </a:rPr>
              <a:t>Red (g):</a:t>
            </a:r>
            <a:r>
              <a:rPr lang="en-US" sz="2000">
                <a:latin typeface="Open Sans"/>
                <a:ea typeface="Open Sans"/>
                <a:cs typeface="Open Sans"/>
                <a:sym typeface="Open Sans"/>
              </a:rPr>
              <a:t> Cada red se compone de un producto (por ejemplo, la electricidad).</a:t>
            </a:r>
            <a:endParaRPr/>
          </a:p>
          <a:p>
            <a:pPr marL="685800" lvl="1" indent="-228600" algn="l" rtl="0">
              <a:lnSpc>
                <a:spcPct val="90000"/>
              </a:lnSpc>
              <a:spcBef>
                <a:spcPts val="500"/>
              </a:spcBef>
              <a:spcAft>
                <a:spcPts val="0"/>
              </a:spcAft>
              <a:buClr>
                <a:schemeClr val="dk1"/>
              </a:buClr>
              <a:buSzPts val="2000"/>
              <a:buChar char="•"/>
            </a:pPr>
            <a:r>
              <a:rPr lang="en-US" sz="2000" b="1">
                <a:latin typeface="Open Sans"/>
                <a:ea typeface="Open Sans"/>
                <a:cs typeface="Open Sans"/>
                <a:sym typeface="Open Sans"/>
              </a:rPr>
              <a:t>Nodo (n): </a:t>
            </a:r>
            <a:r>
              <a:rPr lang="en-US" sz="2000">
                <a:latin typeface="Open Sans"/>
                <a:ea typeface="Open Sans"/>
                <a:cs typeface="Open Sans"/>
                <a:sym typeface="Open Sans"/>
              </a:rPr>
              <a:t>Cada red está localizada en uno o más nodos (n) (por ejemplo, la red eléctrica puede dividirse en norte y sur).</a:t>
            </a:r>
            <a:endParaRPr/>
          </a:p>
          <a:p>
            <a:pPr marL="685800" lvl="1" indent="-228600" algn="l" rtl="0">
              <a:lnSpc>
                <a:spcPct val="90000"/>
              </a:lnSpc>
              <a:spcBef>
                <a:spcPts val="500"/>
              </a:spcBef>
              <a:spcAft>
                <a:spcPts val="0"/>
              </a:spcAft>
              <a:buClr>
                <a:schemeClr val="dk1"/>
              </a:buClr>
              <a:buSzPts val="2000"/>
              <a:buChar char="•"/>
            </a:pPr>
            <a:r>
              <a:rPr lang="en-US" sz="2000" b="1">
                <a:latin typeface="Open Sans"/>
                <a:ea typeface="Open Sans"/>
                <a:cs typeface="Open Sans"/>
                <a:sym typeface="Open Sans"/>
              </a:rPr>
              <a:t>Unidad (u):</a:t>
            </a:r>
            <a:r>
              <a:rPr lang="en-US" sz="2000">
                <a:latin typeface="Open Sans"/>
                <a:ea typeface="Open Sans"/>
                <a:cs typeface="Open Sans"/>
                <a:sym typeface="Open Sans"/>
              </a:rPr>
              <a:t> Las unidades pueden producir, consumir y almacenar desde un nodo en una red.</a:t>
            </a:r>
            <a:endParaRPr/>
          </a:p>
          <a:p>
            <a:pPr marL="685800" lvl="1" indent="-228600" algn="l" rtl="0">
              <a:lnSpc>
                <a:spcPct val="90000"/>
              </a:lnSpc>
              <a:spcBef>
                <a:spcPts val="500"/>
              </a:spcBef>
              <a:spcAft>
                <a:spcPts val="0"/>
              </a:spcAft>
              <a:buClr>
                <a:schemeClr val="dk1"/>
              </a:buClr>
              <a:buSzPts val="2000"/>
              <a:buChar char="•"/>
            </a:pPr>
            <a:r>
              <a:rPr lang="en-US" sz="2000" b="1">
                <a:latin typeface="Open Sans"/>
                <a:ea typeface="Open Sans"/>
                <a:cs typeface="Open Sans"/>
                <a:sym typeface="Open Sans"/>
              </a:rPr>
              <a:t>Láminas de tiempo (t): </a:t>
            </a:r>
            <a:r>
              <a:rPr lang="en-US" sz="2000">
                <a:latin typeface="Open Sans"/>
                <a:ea typeface="Open Sans"/>
                <a:cs typeface="Open Sans"/>
                <a:sym typeface="Open Sans"/>
              </a:rPr>
              <a:t>Los timeslices son una serie ordenada de timeslices (por ejemplo, horas en un año).</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Estos forman una versión abstracta del sistema energético modelado </a:t>
            </a:r>
            <a:r>
              <a:rPr lang="en-US" sz="2000" b="1">
                <a:latin typeface="Open Sans"/>
                <a:ea typeface="Open Sans"/>
                <a:cs typeface="Open Sans"/>
                <a:sym typeface="Open Sans"/>
              </a:rPr>
              <a:t>(gnut-system)</a:t>
            </a:r>
            <a:r>
              <a:rPr lang="en-US" sz="2000">
                <a:latin typeface="Open Sans"/>
                <a:ea typeface="Open Sans"/>
                <a:cs typeface="Open Sans"/>
                <a:sym typeface="Open Sans"/>
              </a:rPr>
              <a:t>.</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Los datos de entrada definen el sistema gnut.</a:t>
            </a:r>
            <a:endParaRPr/>
          </a:p>
          <a:p>
            <a:pPr marL="228600" lvl="0" indent="-228600" algn="l" rtl="0">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El modelo es flexible y permite sistemas gnut muy diferentes.</a:t>
            </a:r>
            <a:endParaRPr/>
          </a:p>
        </p:txBody>
      </p:sp>
      <p:sp>
        <p:nvSpPr>
          <p:cNvPr id="172" name="Google Shape;172;p7"/>
          <p:cNvSpPr/>
          <p:nvPr/>
        </p:nvSpPr>
        <p:spPr>
          <a:xfrm>
            <a:off x="8190649" y="31273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7" descr="Track2_Lecture14_Slide7.mp3"/>
          <p:cNvPicPr preferRelativeResize="0"/>
          <p:nvPr/>
        </p:nvPicPr>
        <p:blipFill rotWithShape="1">
          <a:blip r:embed="rId4">
            <a:alphaModFix/>
          </a:blip>
          <a:srcRect/>
          <a:stretch/>
        </p:blipFill>
        <p:spPr>
          <a:xfrm>
            <a:off x="8190649" y="38409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0" name="Google Shape;180;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181" name="Google Shape;181;p8"/>
          <p:cNvSpPr/>
          <p:nvPr/>
        </p:nvSpPr>
        <p:spPr>
          <a:xfrm>
            <a:off x="887214" y="979027"/>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14.2.1 Ejemplo de sistema gnut</a:t>
            </a:r>
            <a:endParaRPr/>
          </a:p>
        </p:txBody>
      </p:sp>
      <p:sp>
        <p:nvSpPr>
          <p:cNvPr id="182" name="Google Shape;182;p8"/>
          <p:cNvSpPr txBox="1"/>
          <p:nvPr/>
        </p:nvSpPr>
        <p:spPr>
          <a:xfrm>
            <a:off x="887214" y="-451313"/>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14.2 Metodología FlexTool</a:t>
            </a:r>
            <a:endParaRPr/>
          </a:p>
        </p:txBody>
      </p:sp>
      <p:cxnSp>
        <p:nvCxnSpPr>
          <p:cNvPr id="183" name="Google Shape;183;p8"/>
          <p:cNvCxnSpPr>
            <a:stCxn id="184" idx="1"/>
            <a:endCxn id="185" idx="3"/>
          </p:cNvCxnSpPr>
          <p:nvPr/>
        </p:nvCxnSpPr>
        <p:spPr>
          <a:xfrm rot="10800000">
            <a:off x="7105067" y="3892900"/>
            <a:ext cx="1037100" cy="1263000"/>
          </a:xfrm>
          <a:prstGeom prst="straightConnector1">
            <a:avLst/>
          </a:prstGeom>
          <a:noFill/>
          <a:ln w="31750" cap="flat" cmpd="sng">
            <a:solidFill>
              <a:schemeClr val="accent2"/>
            </a:solidFill>
            <a:prstDash val="solid"/>
            <a:miter lim="800000"/>
            <a:headEnd type="none" w="sm" len="sm"/>
            <a:tailEnd type="none" w="sm" len="sm"/>
          </a:ln>
        </p:spPr>
      </p:cxnSp>
      <p:cxnSp>
        <p:nvCxnSpPr>
          <p:cNvPr id="186" name="Google Shape;186;p8"/>
          <p:cNvCxnSpPr>
            <a:stCxn id="184" idx="1"/>
            <a:endCxn id="187" idx="3"/>
          </p:cNvCxnSpPr>
          <p:nvPr/>
        </p:nvCxnSpPr>
        <p:spPr>
          <a:xfrm rot="10800000">
            <a:off x="7105067" y="2839900"/>
            <a:ext cx="1037100" cy="2316000"/>
          </a:xfrm>
          <a:prstGeom prst="straightConnector1">
            <a:avLst/>
          </a:prstGeom>
          <a:noFill/>
          <a:ln w="31750" cap="flat" cmpd="sng">
            <a:solidFill>
              <a:schemeClr val="accent2"/>
            </a:solidFill>
            <a:prstDash val="solid"/>
            <a:miter lim="800000"/>
            <a:headEnd type="none" w="sm" len="sm"/>
            <a:tailEnd type="none" w="sm" len="sm"/>
          </a:ln>
        </p:spPr>
      </p:cxnSp>
      <p:cxnSp>
        <p:nvCxnSpPr>
          <p:cNvPr id="188" name="Google Shape;188;p8"/>
          <p:cNvCxnSpPr>
            <a:stCxn id="189" idx="3"/>
            <a:endCxn id="187" idx="1"/>
          </p:cNvCxnSpPr>
          <p:nvPr/>
        </p:nvCxnSpPr>
        <p:spPr>
          <a:xfrm rot="10800000" flipH="1">
            <a:off x="4117149" y="2839751"/>
            <a:ext cx="694800" cy="1579500"/>
          </a:xfrm>
          <a:prstGeom prst="straightConnector1">
            <a:avLst/>
          </a:prstGeom>
          <a:noFill/>
          <a:ln w="31750" cap="flat" cmpd="sng">
            <a:solidFill>
              <a:schemeClr val="accent3"/>
            </a:solidFill>
            <a:prstDash val="solid"/>
            <a:miter lim="800000"/>
            <a:headEnd type="none" w="sm" len="sm"/>
            <a:tailEnd type="none" w="sm" len="sm"/>
          </a:ln>
        </p:spPr>
      </p:cxnSp>
      <p:sp>
        <p:nvSpPr>
          <p:cNvPr id="190" name="Google Shape;190;p8"/>
          <p:cNvSpPr/>
          <p:nvPr/>
        </p:nvSpPr>
        <p:spPr>
          <a:xfrm>
            <a:off x="1823825" y="2559722"/>
            <a:ext cx="2293324" cy="927566"/>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grupo de nodos: Inercia1</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Límite de inercia: 10.000 MW</a:t>
            </a:r>
            <a:endParaRPr/>
          </a:p>
        </p:txBody>
      </p:sp>
      <p:sp>
        <p:nvSpPr>
          <p:cNvPr id="189" name="Google Shape;189;p8"/>
          <p:cNvSpPr/>
          <p:nvPr/>
        </p:nvSpPr>
        <p:spPr>
          <a:xfrm>
            <a:off x="1823825" y="3892784"/>
            <a:ext cx="2293324" cy="1052934"/>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grupo de nodos: Reserva1</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Reserva dinámica: Verdadero</a:t>
            </a:r>
            <a:endParaRPr/>
          </a:p>
        </p:txBody>
      </p:sp>
      <p:sp>
        <p:nvSpPr>
          <p:cNvPr id="187" name="Google Shape;187;p8"/>
          <p:cNvSpPr/>
          <p:nvPr/>
        </p:nvSpPr>
        <p:spPr>
          <a:xfrm>
            <a:off x="4811811" y="2376066"/>
            <a:ext cx="2293321" cy="927567"/>
          </a:xfrm>
          <a:prstGeom prst="roundRect">
            <a:avLst>
              <a:gd name="adj" fmla="val 16667"/>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Nodo A</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Demanda: 1000 MWh</a:t>
            </a:r>
            <a:endParaRPr/>
          </a:p>
        </p:txBody>
      </p:sp>
      <p:sp>
        <p:nvSpPr>
          <p:cNvPr id="185" name="Google Shape;185;p8"/>
          <p:cNvSpPr/>
          <p:nvPr/>
        </p:nvSpPr>
        <p:spPr>
          <a:xfrm>
            <a:off x="4811811" y="3429000"/>
            <a:ext cx="2293323" cy="927567"/>
          </a:xfrm>
          <a:prstGeom prst="roundRect">
            <a:avLst>
              <a:gd name="adj" fmla="val 16667"/>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Nodo B</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Demanda: 1500 MWh</a:t>
            </a:r>
            <a:endParaRPr/>
          </a:p>
        </p:txBody>
      </p:sp>
      <p:sp>
        <p:nvSpPr>
          <p:cNvPr id="191" name="Google Shape;191;p8"/>
          <p:cNvSpPr/>
          <p:nvPr/>
        </p:nvSpPr>
        <p:spPr>
          <a:xfrm>
            <a:off x="4811812" y="4481934"/>
            <a:ext cx="2293324" cy="927567"/>
          </a:xfrm>
          <a:prstGeom prst="roundRect">
            <a:avLst>
              <a:gd name="adj" fmla="val 16667"/>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Nodo C</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Demanda: 500 MWh</a:t>
            </a:r>
            <a:endParaRPr/>
          </a:p>
        </p:txBody>
      </p:sp>
      <p:sp>
        <p:nvSpPr>
          <p:cNvPr id="192" name="Google Shape;192;p8"/>
          <p:cNvSpPr/>
          <p:nvPr/>
        </p:nvSpPr>
        <p:spPr>
          <a:xfrm>
            <a:off x="8142165" y="2214343"/>
            <a:ext cx="2368297" cy="1058777"/>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Tipo_de_unidad: Carbón</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Eficiencia: 28%</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Coste de inversión: 800 euros/kW</a:t>
            </a:r>
            <a:endParaRPr/>
          </a:p>
        </p:txBody>
      </p:sp>
      <p:sp>
        <p:nvSpPr>
          <p:cNvPr id="193" name="Google Shape;193;p8"/>
          <p:cNvSpPr/>
          <p:nvPr/>
        </p:nvSpPr>
        <p:spPr>
          <a:xfrm>
            <a:off x="8142165" y="3398254"/>
            <a:ext cx="2368297" cy="1058777"/>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unitGroup: min_wind</a:t>
            </a:r>
            <a:endParaRPr sz="13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Inversión mínima: 200 MW</a:t>
            </a:r>
            <a:endParaRPr/>
          </a:p>
        </p:txBody>
      </p:sp>
      <p:sp>
        <p:nvSpPr>
          <p:cNvPr id="184" name="Google Shape;184;p8"/>
          <p:cNvSpPr/>
          <p:nvPr/>
        </p:nvSpPr>
        <p:spPr>
          <a:xfrm>
            <a:off x="8142167" y="4626511"/>
            <a:ext cx="2368296" cy="1058777"/>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Tipo_de_unidad: Viento</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Eficiencia: 100%.</a:t>
            </a:r>
            <a:endParaRPr/>
          </a:p>
          <a:p>
            <a:pPr marL="0" marR="0" lvl="0" indent="0" algn="ctr" rtl="0">
              <a:spcBef>
                <a:spcPts val="0"/>
              </a:spcBef>
              <a:spcAft>
                <a:spcPts val="0"/>
              </a:spcAft>
              <a:buNone/>
            </a:pPr>
            <a:r>
              <a:rPr lang="en-US" sz="1300">
                <a:solidFill>
                  <a:schemeClr val="lt1"/>
                </a:solidFill>
                <a:latin typeface="Open Sans"/>
                <a:ea typeface="Open Sans"/>
                <a:cs typeface="Open Sans"/>
                <a:sym typeface="Open Sans"/>
              </a:rPr>
              <a:t>Coste de inversión: 1000 €/kW</a:t>
            </a:r>
            <a:endParaRPr/>
          </a:p>
        </p:txBody>
      </p:sp>
      <p:cxnSp>
        <p:nvCxnSpPr>
          <p:cNvPr id="194" name="Google Shape;194;p8"/>
          <p:cNvCxnSpPr>
            <a:stCxn id="190" idx="3"/>
            <a:endCxn id="187" idx="1"/>
          </p:cNvCxnSpPr>
          <p:nvPr/>
        </p:nvCxnSpPr>
        <p:spPr>
          <a:xfrm rot="10800000" flipH="1">
            <a:off x="4117149" y="2839905"/>
            <a:ext cx="694800" cy="183600"/>
          </a:xfrm>
          <a:prstGeom prst="straightConnector1">
            <a:avLst/>
          </a:prstGeom>
          <a:noFill/>
          <a:ln w="31750" cap="flat" cmpd="sng">
            <a:solidFill>
              <a:schemeClr val="accent1"/>
            </a:solidFill>
            <a:prstDash val="solid"/>
            <a:miter lim="800000"/>
            <a:headEnd type="none" w="sm" len="sm"/>
            <a:tailEnd type="none" w="sm" len="sm"/>
          </a:ln>
        </p:spPr>
      </p:cxnSp>
      <p:cxnSp>
        <p:nvCxnSpPr>
          <p:cNvPr id="195" name="Google Shape;195;p8"/>
          <p:cNvCxnSpPr>
            <a:stCxn id="190" idx="3"/>
            <a:endCxn id="185" idx="1"/>
          </p:cNvCxnSpPr>
          <p:nvPr/>
        </p:nvCxnSpPr>
        <p:spPr>
          <a:xfrm>
            <a:off x="4117149" y="3023505"/>
            <a:ext cx="694800" cy="869400"/>
          </a:xfrm>
          <a:prstGeom prst="straightConnector1">
            <a:avLst/>
          </a:prstGeom>
          <a:noFill/>
          <a:ln w="31750" cap="flat" cmpd="sng">
            <a:solidFill>
              <a:schemeClr val="accent1"/>
            </a:solidFill>
            <a:prstDash val="solid"/>
            <a:miter lim="800000"/>
            <a:headEnd type="none" w="sm" len="sm"/>
            <a:tailEnd type="none" w="sm" len="sm"/>
          </a:ln>
        </p:spPr>
      </p:cxnSp>
      <p:cxnSp>
        <p:nvCxnSpPr>
          <p:cNvPr id="196" name="Google Shape;196;p8"/>
          <p:cNvCxnSpPr>
            <a:stCxn id="189" idx="3"/>
            <a:endCxn id="185" idx="1"/>
          </p:cNvCxnSpPr>
          <p:nvPr/>
        </p:nvCxnSpPr>
        <p:spPr>
          <a:xfrm rot="10800000" flipH="1">
            <a:off x="4117149" y="3892751"/>
            <a:ext cx="694800" cy="526500"/>
          </a:xfrm>
          <a:prstGeom prst="straightConnector1">
            <a:avLst/>
          </a:prstGeom>
          <a:noFill/>
          <a:ln w="31750" cap="flat" cmpd="sng">
            <a:solidFill>
              <a:schemeClr val="accent3"/>
            </a:solidFill>
            <a:prstDash val="solid"/>
            <a:miter lim="800000"/>
            <a:headEnd type="none" w="sm" len="sm"/>
            <a:tailEnd type="none" w="sm" len="sm"/>
          </a:ln>
        </p:spPr>
      </p:cxnSp>
      <p:cxnSp>
        <p:nvCxnSpPr>
          <p:cNvPr id="197" name="Google Shape;197;p8"/>
          <p:cNvCxnSpPr>
            <a:stCxn id="189" idx="3"/>
            <a:endCxn id="191" idx="1"/>
          </p:cNvCxnSpPr>
          <p:nvPr/>
        </p:nvCxnSpPr>
        <p:spPr>
          <a:xfrm>
            <a:off x="4117149" y="4419251"/>
            <a:ext cx="694800" cy="526500"/>
          </a:xfrm>
          <a:prstGeom prst="straightConnector1">
            <a:avLst/>
          </a:prstGeom>
          <a:noFill/>
          <a:ln w="31750" cap="flat" cmpd="sng">
            <a:solidFill>
              <a:schemeClr val="accent3"/>
            </a:solidFill>
            <a:prstDash val="solid"/>
            <a:miter lim="800000"/>
            <a:headEnd type="none" w="sm" len="sm"/>
            <a:tailEnd type="none" w="sm" len="sm"/>
          </a:ln>
        </p:spPr>
      </p:cxnSp>
      <p:cxnSp>
        <p:nvCxnSpPr>
          <p:cNvPr id="198" name="Google Shape;198;p8"/>
          <p:cNvCxnSpPr>
            <a:stCxn id="190" idx="3"/>
            <a:endCxn id="191" idx="1"/>
          </p:cNvCxnSpPr>
          <p:nvPr/>
        </p:nvCxnSpPr>
        <p:spPr>
          <a:xfrm>
            <a:off x="4117149" y="3023505"/>
            <a:ext cx="694800" cy="1922100"/>
          </a:xfrm>
          <a:prstGeom prst="straightConnector1">
            <a:avLst/>
          </a:prstGeom>
          <a:noFill/>
          <a:ln w="31750" cap="flat" cmpd="sng">
            <a:solidFill>
              <a:schemeClr val="accent1"/>
            </a:solidFill>
            <a:prstDash val="solid"/>
            <a:miter lim="800000"/>
            <a:headEnd type="none" w="sm" len="sm"/>
            <a:tailEnd type="none" w="sm" len="sm"/>
          </a:ln>
        </p:spPr>
      </p:cxnSp>
      <p:cxnSp>
        <p:nvCxnSpPr>
          <p:cNvPr id="199" name="Google Shape;199;p8"/>
          <p:cNvCxnSpPr>
            <a:stCxn id="187" idx="3"/>
            <a:endCxn id="192" idx="1"/>
          </p:cNvCxnSpPr>
          <p:nvPr/>
        </p:nvCxnSpPr>
        <p:spPr>
          <a:xfrm rot="10800000" flipH="1">
            <a:off x="7105132" y="2743850"/>
            <a:ext cx="1037100" cy="96000"/>
          </a:xfrm>
          <a:prstGeom prst="straightConnector1">
            <a:avLst/>
          </a:prstGeom>
          <a:noFill/>
          <a:ln w="31750" cap="flat" cmpd="sng">
            <a:solidFill>
              <a:schemeClr val="accent1"/>
            </a:solidFill>
            <a:prstDash val="solid"/>
            <a:miter lim="800000"/>
            <a:headEnd type="none" w="sm" len="sm"/>
            <a:tailEnd type="none" w="sm" len="sm"/>
          </a:ln>
        </p:spPr>
      </p:cxnSp>
      <p:cxnSp>
        <p:nvCxnSpPr>
          <p:cNvPr id="200" name="Google Shape;200;p8"/>
          <p:cNvCxnSpPr>
            <a:stCxn id="187" idx="3"/>
            <a:endCxn id="193" idx="1"/>
          </p:cNvCxnSpPr>
          <p:nvPr/>
        </p:nvCxnSpPr>
        <p:spPr>
          <a:xfrm>
            <a:off x="7105132" y="2839849"/>
            <a:ext cx="1037100" cy="1087800"/>
          </a:xfrm>
          <a:prstGeom prst="straightConnector1">
            <a:avLst/>
          </a:prstGeom>
          <a:noFill/>
          <a:ln w="31750" cap="flat" cmpd="sng">
            <a:solidFill>
              <a:schemeClr val="accent1"/>
            </a:solidFill>
            <a:prstDash val="solid"/>
            <a:miter lim="800000"/>
            <a:headEnd type="none" w="sm" len="sm"/>
            <a:tailEnd type="none" w="sm" len="sm"/>
          </a:ln>
        </p:spPr>
      </p:cxnSp>
      <p:cxnSp>
        <p:nvCxnSpPr>
          <p:cNvPr id="201" name="Google Shape;201;p8"/>
          <p:cNvCxnSpPr>
            <a:stCxn id="185" idx="3"/>
            <a:endCxn id="193" idx="1"/>
          </p:cNvCxnSpPr>
          <p:nvPr/>
        </p:nvCxnSpPr>
        <p:spPr>
          <a:xfrm>
            <a:off x="7105134" y="3892784"/>
            <a:ext cx="1037100" cy="34800"/>
          </a:xfrm>
          <a:prstGeom prst="straightConnector1">
            <a:avLst/>
          </a:prstGeom>
          <a:noFill/>
          <a:ln w="31750" cap="flat" cmpd="sng">
            <a:solidFill>
              <a:schemeClr val="accent3"/>
            </a:solidFill>
            <a:prstDash val="solid"/>
            <a:miter lim="800000"/>
            <a:headEnd type="none" w="sm" len="sm"/>
            <a:tailEnd type="none" w="sm" len="sm"/>
          </a:ln>
        </p:spPr>
      </p:cxnSp>
      <p:cxnSp>
        <p:nvCxnSpPr>
          <p:cNvPr id="202" name="Google Shape;202;p8"/>
          <p:cNvCxnSpPr>
            <a:stCxn id="187" idx="3"/>
            <a:endCxn id="193" idx="1"/>
          </p:cNvCxnSpPr>
          <p:nvPr/>
        </p:nvCxnSpPr>
        <p:spPr>
          <a:xfrm>
            <a:off x="7105132" y="2839849"/>
            <a:ext cx="1037100" cy="1087800"/>
          </a:xfrm>
          <a:prstGeom prst="straightConnector1">
            <a:avLst/>
          </a:prstGeom>
          <a:noFill/>
          <a:ln w="31750" cap="flat" cmpd="sng">
            <a:solidFill>
              <a:schemeClr val="accent3"/>
            </a:solidFill>
            <a:prstDash val="solid"/>
            <a:miter lim="800000"/>
            <a:headEnd type="none" w="sm" len="sm"/>
            <a:tailEnd type="none" w="sm" len="sm"/>
          </a:ln>
        </p:spPr>
      </p:cxnSp>
      <p:cxnSp>
        <p:nvCxnSpPr>
          <p:cNvPr id="203" name="Google Shape;203;p8"/>
          <p:cNvCxnSpPr>
            <a:stCxn id="191" idx="3"/>
            <a:endCxn id="193" idx="1"/>
          </p:cNvCxnSpPr>
          <p:nvPr/>
        </p:nvCxnSpPr>
        <p:spPr>
          <a:xfrm rot="10800000" flipH="1">
            <a:off x="7105136" y="3927518"/>
            <a:ext cx="1037100" cy="1018200"/>
          </a:xfrm>
          <a:prstGeom prst="straightConnector1">
            <a:avLst/>
          </a:prstGeom>
          <a:noFill/>
          <a:ln w="31750" cap="flat" cmpd="sng">
            <a:solidFill>
              <a:schemeClr val="accent3"/>
            </a:solidFill>
            <a:prstDash val="solid"/>
            <a:miter lim="800000"/>
            <a:headEnd type="none" w="sm" len="sm"/>
            <a:tailEnd type="none" w="sm" len="sm"/>
          </a:ln>
        </p:spPr>
      </p:cxnSp>
      <p:cxnSp>
        <p:nvCxnSpPr>
          <p:cNvPr id="204" name="Google Shape;204;p8"/>
          <p:cNvCxnSpPr>
            <a:stCxn id="192" idx="1"/>
            <a:endCxn id="185" idx="3"/>
          </p:cNvCxnSpPr>
          <p:nvPr/>
        </p:nvCxnSpPr>
        <p:spPr>
          <a:xfrm flipH="1">
            <a:off x="7105065" y="2743732"/>
            <a:ext cx="1037100" cy="1149000"/>
          </a:xfrm>
          <a:prstGeom prst="straightConnector1">
            <a:avLst/>
          </a:prstGeom>
          <a:noFill/>
          <a:ln w="31750" cap="flat" cmpd="sng">
            <a:solidFill>
              <a:schemeClr val="accent1"/>
            </a:solidFill>
            <a:prstDash val="solid"/>
            <a:miter lim="800000"/>
            <a:headEnd type="none" w="sm" len="sm"/>
            <a:tailEnd type="none" w="sm" len="sm"/>
          </a:ln>
        </p:spPr>
      </p:cxnSp>
      <p:cxnSp>
        <p:nvCxnSpPr>
          <p:cNvPr id="205" name="Google Shape;205;p8"/>
          <p:cNvCxnSpPr>
            <a:stCxn id="184" idx="1"/>
            <a:endCxn id="191" idx="3"/>
          </p:cNvCxnSpPr>
          <p:nvPr/>
        </p:nvCxnSpPr>
        <p:spPr>
          <a:xfrm rot="10800000">
            <a:off x="7105067" y="4945600"/>
            <a:ext cx="1037100" cy="210300"/>
          </a:xfrm>
          <a:prstGeom prst="straightConnector1">
            <a:avLst/>
          </a:prstGeom>
          <a:noFill/>
          <a:ln w="31750" cap="flat" cmpd="sng">
            <a:solidFill>
              <a:schemeClr val="accent2"/>
            </a:solidFill>
            <a:prstDash val="solid"/>
            <a:miter lim="800000"/>
            <a:headEnd type="none" w="sm" len="sm"/>
            <a:tailEnd type="none" w="sm" len="sm"/>
          </a:ln>
        </p:spPr>
      </p:cxnSp>
      <p:sp>
        <p:nvSpPr>
          <p:cNvPr id="206" name="Google Shape;206;p8"/>
          <p:cNvSpPr txBox="1"/>
          <p:nvPr/>
        </p:nvSpPr>
        <p:spPr>
          <a:xfrm>
            <a:off x="1823825" y="1541867"/>
            <a:ext cx="2293324" cy="92756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1300" b="1" i="0" u="none" strike="noStrike" cap="none">
                <a:solidFill>
                  <a:schemeClr val="dk2"/>
                </a:solidFill>
                <a:latin typeface="Open Sans"/>
                <a:ea typeface="Open Sans"/>
                <a:cs typeface="Open Sans"/>
                <a:sym typeface="Open Sans"/>
              </a:rPr>
              <a:t>Restricciones del grupo de nodos: </a:t>
            </a:r>
            <a:endParaRPr/>
          </a:p>
          <a:p>
            <a:pPr marL="0" marR="0" lvl="0" indent="0" algn="l" rtl="0">
              <a:lnSpc>
                <a:spcPct val="100000"/>
              </a:lnSpc>
              <a:spcBef>
                <a:spcPts val="0"/>
              </a:spcBef>
              <a:spcAft>
                <a:spcPts val="0"/>
              </a:spcAft>
              <a:buClr>
                <a:schemeClr val="dk2"/>
              </a:buClr>
              <a:buSzPts val="2600"/>
              <a:buFont typeface="Raleway"/>
              <a:buNone/>
            </a:pPr>
            <a:r>
              <a:rPr lang="en-US" sz="1300" b="1" i="0" u="none" strike="noStrike" cap="none">
                <a:solidFill>
                  <a:schemeClr val="dk2"/>
                </a:solidFill>
                <a:latin typeface="Open Sans"/>
                <a:ea typeface="Open Sans"/>
                <a:cs typeface="Open Sans"/>
                <a:sym typeface="Open Sans"/>
              </a:rPr>
              <a:t>por ejemplo, las limitaciones de un país</a:t>
            </a:r>
            <a:endParaRPr sz="1300" b="1" i="0" u="none" strike="noStrike" cap="none">
              <a:solidFill>
                <a:schemeClr val="dk2"/>
              </a:solidFill>
              <a:latin typeface="Open Sans"/>
              <a:ea typeface="Open Sans"/>
              <a:cs typeface="Open Sans"/>
              <a:sym typeface="Open Sans"/>
            </a:endParaRPr>
          </a:p>
        </p:txBody>
      </p:sp>
      <p:sp>
        <p:nvSpPr>
          <p:cNvPr id="207" name="Google Shape;207;p8"/>
          <p:cNvSpPr txBox="1"/>
          <p:nvPr/>
        </p:nvSpPr>
        <p:spPr>
          <a:xfrm>
            <a:off x="4811811" y="1731973"/>
            <a:ext cx="2293321" cy="51527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1300" b="1" i="0" u="none" strike="noStrike" cap="none">
                <a:solidFill>
                  <a:schemeClr val="dk2"/>
                </a:solidFill>
                <a:latin typeface="Open Sans"/>
                <a:ea typeface="Open Sans"/>
                <a:cs typeface="Open Sans"/>
                <a:sym typeface="Open Sans"/>
              </a:rPr>
              <a:t>Demandas dentro de cada nodo</a:t>
            </a:r>
            <a:endParaRPr sz="1300" b="1" i="0" u="none" strike="noStrike" cap="none">
              <a:solidFill>
                <a:schemeClr val="dk2"/>
              </a:solidFill>
              <a:latin typeface="Open Sans"/>
              <a:ea typeface="Open Sans"/>
              <a:cs typeface="Open Sans"/>
              <a:sym typeface="Open Sans"/>
            </a:endParaRPr>
          </a:p>
        </p:txBody>
      </p:sp>
      <p:sp>
        <p:nvSpPr>
          <p:cNvPr id="208" name="Google Shape;208;p8"/>
          <p:cNvSpPr txBox="1"/>
          <p:nvPr/>
        </p:nvSpPr>
        <p:spPr>
          <a:xfrm>
            <a:off x="8142165" y="1215183"/>
            <a:ext cx="2368297" cy="73305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600"/>
              <a:buFont typeface="Raleway"/>
              <a:buNone/>
            </a:pPr>
            <a:r>
              <a:rPr lang="en-US" sz="1300" b="1" i="0" u="none" strike="noStrike" cap="none">
                <a:solidFill>
                  <a:schemeClr val="dk2"/>
                </a:solidFill>
                <a:latin typeface="Open Sans"/>
                <a:ea typeface="Open Sans"/>
                <a:cs typeface="Open Sans"/>
                <a:sym typeface="Open Sans"/>
              </a:rPr>
              <a:t>Unidades dentro del país para satisfacer la demanda, con diversas limitaciones</a:t>
            </a:r>
            <a:endParaRPr sz="1300" b="1" i="0" u="none" strike="noStrike" cap="none">
              <a:solidFill>
                <a:schemeClr val="dk2"/>
              </a:solidFill>
              <a:latin typeface="Open Sans"/>
              <a:ea typeface="Open Sans"/>
              <a:cs typeface="Open Sans"/>
              <a:sym typeface="Open Sans"/>
            </a:endParaRPr>
          </a:p>
        </p:txBody>
      </p:sp>
      <p:sp>
        <p:nvSpPr>
          <p:cNvPr id="209" name="Google Shape;209;p8"/>
          <p:cNvSpPr txBox="1"/>
          <p:nvPr/>
        </p:nvSpPr>
        <p:spPr>
          <a:xfrm>
            <a:off x="1898489" y="2040830"/>
            <a:ext cx="18473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00">
              <a:solidFill>
                <a:schemeClr val="dk1"/>
              </a:solidFill>
              <a:latin typeface="Open Sans"/>
              <a:ea typeface="Open Sans"/>
              <a:cs typeface="Open Sans"/>
              <a:sym typeface="Open Sans"/>
            </a:endParaRPr>
          </a:p>
        </p:txBody>
      </p:sp>
      <p:sp>
        <p:nvSpPr>
          <p:cNvPr id="210" name="Google Shape;210;p8"/>
          <p:cNvSpPr txBox="1"/>
          <p:nvPr/>
        </p:nvSpPr>
        <p:spPr>
          <a:xfrm>
            <a:off x="5795466" y="6084099"/>
            <a:ext cx="591974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i="1">
                <a:solidFill>
                  <a:schemeClr val="dk1"/>
                </a:solidFill>
                <a:latin typeface="Open Sans"/>
                <a:ea typeface="Open Sans"/>
                <a:cs typeface="Open Sans"/>
                <a:sym typeface="Open Sans"/>
              </a:rPr>
              <a:t>Ejemplo de sistema gnut (IRENA FlexTool Basic Training 2020) [1]</a:t>
            </a:r>
            <a:endParaRPr/>
          </a:p>
        </p:txBody>
      </p:sp>
      <p:sp>
        <p:nvSpPr>
          <p:cNvPr id="211" name="Google Shape;211;p8"/>
          <p:cNvSpPr/>
          <p:nvPr/>
        </p:nvSpPr>
        <p:spPr>
          <a:xfrm>
            <a:off x="10252452" y="18707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p8" descr="Track2_Lecture14_Slide8.mp3"/>
          <p:cNvPicPr preferRelativeResize="0"/>
          <p:nvPr/>
        </p:nvPicPr>
        <p:blipFill rotWithShape="1">
          <a:blip r:embed="rId4">
            <a:alphaModFix/>
          </a:blip>
          <a:srcRect/>
          <a:stretch/>
        </p:blipFill>
        <p:spPr>
          <a:xfrm>
            <a:off x="10323817" y="25793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9"/>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19" name="Google Shape;219;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220" name="Google Shape;220;p9"/>
          <p:cNvSpPr/>
          <p:nvPr/>
        </p:nvSpPr>
        <p:spPr>
          <a:xfrm>
            <a:off x="887215" y="1046004"/>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14.2.2 Modos de funcionamiento</a:t>
            </a:r>
            <a:endParaRPr/>
          </a:p>
        </p:txBody>
      </p:sp>
      <p:sp>
        <p:nvSpPr>
          <p:cNvPr id="221" name="Google Shape;221;p9"/>
          <p:cNvSpPr txBox="1"/>
          <p:nvPr/>
        </p:nvSpPr>
        <p:spPr>
          <a:xfrm>
            <a:off x="887215" y="-455922"/>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14.2 Metodología FlexTool</a:t>
            </a:r>
            <a:endParaRPr/>
          </a:p>
        </p:txBody>
      </p:sp>
      <p:sp>
        <p:nvSpPr>
          <p:cNvPr id="222" name="Google Shape;222;p9"/>
          <p:cNvSpPr txBox="1">
            <a:spLocks noGrp="1"/>
          </p:cNvSpPr>
          <p:nvPr>
            <p:ph type="body" idx="1"/>
          </p:nvPr>
        </p:nvSpPr>
        <p:spPr>
          <a:xfrm>
            <a:off x="887215" y="1503949"/>
            <a:ext cx="6999513" cy="430804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b="1">
                <a:latin typeface="Open Sans"/>
                <a:ea typeface="Open Sans"/>
                <a:cs typeface="Open Sans"/>
                <a:sym typeface="Open Sans"/>
              </a:rPr>
              <a:t>Despacho: </a:t>
            </a:r>
            <a:r>
              <a:rPr lang="en-US" sz="2000">
                <a:latin typeface="Open Sans"/>
                <a:ea typeface="Open Sans"/>
                <a:cs typeface="Open Sans"/>
                <a:sym typeface="Open Sans"/>
              </a:rPr>
              <a:t>FlexTool optimiza el funcionamiento de una capacidad predefinida. Este modo puede utilizarse para estudiar, por ejemplo:</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Problemas de flexibilidad actuales y planes de ampliación de la capacidad existentes.</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CO</a:t>
            </a:r>
            <a:r>
              <a:rPr lang="en-US" sz="2000" baseline="-25000">
                <a:latin typeface="Open Sans"/>
                <a:ea typeface="Open Sans"/>
                <a:cs typeface="Open Sans"/>
                <a:sym typeface="Open Sans"/>
              </a:rPr>
              <a:t>2</a:t>
            </a:r>
            <a:r>
              <a:rPr lang="en-US" sz="2000">
                <a:latin typeface="Open Sans"/>
                <a:ea typeface="Open Sans"/>
                <a:cs typeface="Open Sans"/>
                <a:sym typeface="Open Sans"/>
              </a:rPr>
              <a:t> resultantes del plan de ampliación de la capacidad.</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000"/>
              <a:buChar char="•"/>
            </a:pPr>
            <a:r>
              <a:rPr lang="en-US" sz="2000" b="1">
                <a:latin typeface="Open Sans"/>
                <a:ea typeface="Open Sans"/>
                <a:cs typeface="Open Sans"/>
                <a:sym typeface="Open Sans"/>
              </a:rPr>
              <a:t>Invertir: </a:t>
            </a:r>
            <a:r>
              <a:rPr lang="en-US" sz="2000">
                <a:latin typeface="Open Sans"/>
                <a:ea typeface="Open Sans"/>
                <a:cs typeface="Open Sans"/>
                <a:sym typeface="Open Sans"/>
              </a:rPr>
              <a:t>FlexTool puede invertir en nueva capacidad para resolver problemas de flexibilidad o reducir los costes de operación.</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Los usuarios pueden definir límites al número de inversiones permitidas añadiendo restricciones.</a:t>
            </a:r>
            <a:endParaRPr/>
          </a:p>
          <a:p>
            <a:pPr marL="685800" lvl="1" indent="-228600" algn="l" rtl="0">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Por ejemplo, el máximo de fuentes de energía renovables variables.</a:t>
            </a:r>
            <a:endParaRPr/>
          </a:p>
        </p:txBody>
      </p:sp>
      <p:sp>
        <p:nvSpPr>
          <p:cNvPr id="223" name="Google Shape;223;p9"/>
          <p:cNvSpPr/>
          <p:nvPr/>
        </p:nvSpPr>
        <p:spPr>
          <a:xfrm>
            <a:off x="9496345" y="7671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9" descr="Track2_Lecture14_Slide9.mp3"/>
          <p:cNvPicPr preferRelativeResize="0"/>
          <p:nvPr/>
        </p:nvPicPr>
        <p:blipFill rotWithShape="1">
          <a:blip r:embed="rId4">
            <a:alphaModFix/>
          </a:blip>
          <a:srcRect/>
          <a:stretch/>
        </p:blipFill>
        <p:spPr>
          <a:xfrm>
            <a:off x="9567710" y="14808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7792</Words>
  <Application>Microsoft Macintosh PowerPoint</Application>
  <PresentationFormat>Widescreen</PresentationFormat>
  <Paragraphs>761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Courier New</vt:lpstr>
      <vt:lpstr>Open Sans</vt:lpstr>
      <vt:lpstr>Open Sans ExtraBold</vt:lpstr>
      <vt:lpstr>Open Sans SemiBold</vt:lpstr>
      <vt:lpstr>Raleway</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