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autoCompressPictures="0">
  <p:sldMasterIdLst>
    <p:sldMasterId id="2147483648" r:id="rId4"/>
  </p:sldMasterIdLst>
  <p:notesMasterIdLst>
    <p:notesMasterId r:id="rId30"/>
  </p:notesMasterIdLst>
  <p:sldIdLst>
    <p:sldId id="329" r:id="rId5"/>
    <p:sldId id="264" r:id="rId6"/>
    <p:sldId id="334" r:id="rId7"/>
    <p:sldId id="338" r:id="rId8"/>
    <p:sldId id="277" r:id="rId9"/>
    <p:sldId id="339" r:id="rId10"/>
    <p:sldId id="340" r:id="rId11"/>
    <p:sldId id="341" r:id="rId12"/>
    <p:sldId id="342" r:id="rId13"/>
    <p:sldId id="346" r:id="rId14"/>
    <p:sldId id="343" r:id="rId15"/>
    <p:sldId id="344" r:id="rId16"/>
    <p:sldId id="311" r:id="rId17"/>
    <p:sldId id="313" r:id="rId18"/>
    <p:sldId id="345" r:id="rId19"/>
    <p:sldId id="272" r:id="rId20"/>
    <p:sldId id="331" r:id="rId21"/>
    <p:sldId id="332" r:id="rId22"/>
    <p:sldId id="314" r:id="rId23"/>
    <p:sldId id="316" r:id="rId24"/>
    <p:sldId id="317" r:id="rId25"/>
    <p:sldId id="318" r:id="rId26"/>
    <p:sldId id="312" r:id="rId27"/>
    <p:sldId id="333" r:id="rId28"/>
    <p:sldId id="330" r:id="rId29"/>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modifyVerifier cryptProviderType="rsaAES" cryptAlgorithmClass="hash" cryptAlgorithmType="typeAny" cryptAlgorithmSid="14" spinCount="100000" saltData="jsRPxqVr8URoBhNj2ezq5w==" hashData="/dzXpLbSpi+jVY3qfNcnuKCsIPIh2b+EL2P7IN9Uir+Sfr7XXRKKEBMqiHWcg4gimNDcfBvwvDZOCA9sO/dsFQ=="/>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3" roundtripDataSignature="AMtx7miC4h9XZJhYFypOKz07yp6KiatCo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8B9B"/>
    <a:srgbClr val="A76B76"/>
    <a:srgbClr val="60ED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CA63DF-F44C-5B45-8D20-799DB2917858}" v="15" dt="2024-09-09T11:27:40.720"/>
  </p1510:revLst>
</p1510:revInfo>
</file>

<file path=ppt/tableStyles.xml><?xml version="1.0" encoding="utf-8"?>
<a:tblStyleLst xmlns:a="http://schemas.openxmlformats.org/drawingml/2006/main" def="{B8DA472E-C0B5-4FAA-A71B-45BBE6C39A2A}">
  <a:tblStyle styleId="{B8DA472E-C0B5-4FAA-A71B-45BBE6C39A2A}"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68"/>
    <p:restoredTop sz="76068" autoAdjust="0"/>
  </p:normalViewPr>
  <p:slideViewPr>
    <p:cSldViewPr snapToGrid="0">
      <p:cViewPr varScale="1">
        <p:scale>
          <a:sx n="40" d="100"/>
          <a:sy n="40" d="100"/>
        </p:scale>
        <p:origin x="1652" y="2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customschemas.google.com/relationships/presentationmetadata" Target="metadata"/><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ernando Antonio Plazas Niño" userId="3d3d64c24e009e97" providerId="LiveId" clId="{39828657-D055-4FFE-B629-2DD8EFAA0651}"/>
    <pc:docChg chg="undo custSel addSld delSld modSld sldOrd">
      <pc:chgData name="Fernando Antonio Plazas Niño" userId="3d3d64c24e009e97" providerId="LiveId" clId="{39828657-D055-4FFE-B629-2DD8EFAA0651}" dt="2026-01-26T20:33:33.338" v="385" actId="1076"/>
      <pc:docMkLst>
        <pc:docMk/>
      </pc:docMkLst>
      <pc:sldChg chg="modSp">
        <pc:chgData name="Fernando Antonio Plazas Niño" userId="3d3d64c24e009e97" providerId="LiveId" clId="{39828657-D055-4FFE-B629-2DD8EFAA0651}" dt="2026-01-26T04:00:07.454" v="72"/>
        <pc:sldMkLst>
          <pc:docMk/>
          <pc:sldMk cId="0" sldId="264"/>
        </pc:sldMkLst>
        <pc:spChg chg="mod">
          <ac:chgData name="Fernando Antonio Plazas Niño" userId="3d3d64c24e009e97" providerId="LiveId" clId="{39828657-D055-4FFE-B629-2DD8EFAA0651}" dt="2026-01-26T04:00:07.454" v="72"/>
          <ac:spMkLst>
            <pc:docMk/>
            <pc:sldMk cId="0" sldId="264"/>
            <ac:spMk id="6" creationId="{7898B265-18EB-84FA-C945-87B330A9D067}"/>
          </ac:spMkLst>
        </pc:spChg>
      </pc:sldChg>
      <pc:sldChg chg="addSp delSp modSp add del mod delAnim modAnim">
        <pc:chgData name="Fernando Antonio Plazas Niño" userId="3d3d64c24e009e97" providerId="LiveId" clId="{39828657-D055-4FFE-B629-2DD8EFAA0651}" dt="2026-01-26T04:26:26.100" v="286" actId="1076"/>
        <pc:sldMkLst>
          <pc:docMk/>
          <pc:sldMk cId="1972824460" sldId="272"/>
        </pc:sldMkLst>
        <pc:spChg chg="mod">
          <ac:chgData name="Fernando Antonio Plazas Niño" userId="3d3d64c24e009e97" providerId="LiveId" clId="{39828657-D055-4FFE-B629-2DD8EFAA0651}" dt="2026-01-26T04:08:35.567" v="177" actId="20577"/>
          <ac:spMkLst>
            <pc:docMk/>
            <pc:sldMk cId="1972824460" sldId="272"/>
            <ac:spMk id="7" creationId="{157A42A9-4ACF-FE0D-BEEA-EED51A2AE91E}"/>
          </ac:spMkLst>
        </pc:spChg>
        <pc:spChg chg="mod">
          <ac:chgData name="Fernando Antonio Plazas Niño" userId="3d3d64c24e009e97" providerId="LiveId" clId="{39828657-D055-4FFE-B629-2DD8EFAA0651}" dt="2026-01-26T04:10:54.808" v="203" actId="20577"/>
          <ac:spMkLst>
            <pc:docMk/>
            <pc:sldMk cId="1972824460" sldId="272"/>
            <ac:spMk id="8" creationId="{C3F14525-3DDE-2933-997D-B2E37D8F8668}"/>
          </ac:spMkLst>
        </pc:spChg>
        <pc:picChg chg="del">
          <ac:chgData name="Fernando Antonio Plazas Niño" userId="3d3d64c24e009e97" providerId="LiveId" clId="{39828657-D055-4FFE-B629-2DD8EFAA0651}" dt="2026-01-26T04:10:16.402" v="186" actId="478"/>
          <ac:picMkLst>
            <pc:docMk/>
            <pc:sldMk cId="1972824460" sldId="272"/>
            <ac:picMk id="3" creationId="{692A771E-EA8B-838E-B8FC-A9A50F9356D9}"/>
          </ac:picMkLst>
        </pc:picChg>
        <pc:picChg chg="add mod">
          <ac:chgData name="Fernando Antonio Plazas Niño" userId="3d3d64c24e009e97" providerId="LiveId" clId="{39828657-D055-4FFE-B629-2DD8EFAA0651}" dt="2026-01-26T04:26:26.100" v="286" actId="1076"/>
          <ac:picMkLst>
            <pc:docMk/>
            <pc:sldMk cId="1972824460" sldId="272"/>
            <ac:picMk id="4" creationId="{502AC8DD-3D6C-3C2A-1A78-4E0956590407}"/>
          </ac:picMkLst>
        </pc:picChg>
      </pc:sldChg>
      <pc:sldChg chg="add del">
        <pc:chgData name="Fernando Antonio Plazas Niño" userId="3d3d64c24e009e97" providerId="LiveId" clId="{39828657-D055-4FFE-B629-2DD8EFAA0651}" dt="2026-01-26T04:01:36.653" v="80"/>
        <pc:sldMkLst>
          <pc:docMk/>
          <pc:sldMk cId="1409221089" sldId="277"/>
        </pc:sldMkLst>
      </pc:sldChg>
      <pc:sldChg chg="addSp modSp add mod modAnim modNotesTx">
        <pc:chgData name="Fernando Antonio Plazas Niño" userId="3d3d64c24e009e97" providerId="LiveId" clId="{39828657-D055-4FFE-B629-2DD8EFAA0651}" dt="2026-01-26T20:16:35.754" v="337" actId="20577"/>
        <pc:sldMkLst>
          <pc:docMk/>
          <pc:sldMk cId="2016750941" sldId="311"/>
        </pc:sldMkLst>
        <pc:spChg chg="mod">
          <ac:chgData name="Fernando Antonio Plazas Niño" userId="3d3d64c24e009e97" providerId="LiveId" clId="{39828657-D055-4FFE-B629-2DD8EFAA0651}" dt="2026-01-26T04:06:59.409" v="171" actId="1038"/>
          <ac:spMkLst>
            <pc:docMk/>
            <pc:sldMk cId="2016750941" sldId="311"/>
            <ac:spMk id="2" creationId="{2FABBF03-CC0B-BC1D-12B3-27FF8802C74B}"/>
          </ac:spMkLst>
        </pc:spChg>
        <pc:spChg chg="mod">
          <ac:chgData name="Fernando Antonio Plazas Niño" userId="3d3d64c24e009e97" providerId="LiveId" clId="{39828657-D055-4FFE-B629-2DD8EFAA0651}" dt="2026-01-26T04:06:12.264" v="146" actId="20577"/>
          <ac:spMkLst>
            <pc:docMk/>
            <pc:sldMk cId="2016750941" sldId="311"/>
            <ac:spMk id="4" creationId="{DFBD0E43-C607-D49C-4379-4D4B57A73D4F}"/>
          </ac:spMkLst>
        </pc:spChg>
        <pc:spChg chg="mod">
          <ac:chgData name="Fernando Antonio Plazas Niño" userId="3d3d64c24e009e97" providerId="LiveId" clId="{39828657-D055-4FFE-B629-2DD8EFAA0651}" dt="2026-01-26T04:06:17.732" v="149" actId="20577"/>
          <ac:spMkLst>
            <pc:docMk/>
            <pc:sldMk cId="2016750941" sldId="311"/>
            <ac:spMk id="7" creationId="{9945814B-CB8A-344A-400D-ADB8D5D7025A}"/>
          </ac:spMkLst>
        </pc:spChg>
        <pc:picChg chg="add mod">
          <ac:chgData name="Fernando Antonio Plazas Niño" userId="3d3d64c24e009e97" providerId="LiveId" clId="{39828657-D055-4FFE-B629-2DD8EFAA0651}" dt="2026-01-26T04:24:07.564" v="278" actId="1076"/>
          <ac:picMkLst>
            <pc:docMk/>
            <pc:sldMk cId="2016750941" sldId="311"/>
            <ac:picMk id="5" creationId="{D2405320-E5C2-C2DF-3D1C-E97ADE6680FF}"/>
          </ac:picMkLst>
        </pc:picChg>
      </pc:sldChg>
      <pc:sldChg chg="modSp add mod ord">
        <pc:chgData name="Fernando Antonio Plazas Niño" userId="3d3d64c24e009e97" providerId="LiveId" clId="{39828657-D055-4FFE-B629-2DD8EFAA0651}" dt="2026-01-26T20:33:33.338" v="385" actId="1076"/>
        <pc:sldMkLst>
          <pc:docMk/>
          <pc:sldMk cId="1835005627" sldId="312"/>
        </pc:sldMkLst>
        <pc:spChg chg="mod">
          <ac:chgData name="Fernando Antonio Plazas Niño" userId="3d3d64c24e009e97" providerId="LiveId" clId="{39828657-D055-4FFE-B629-2DD8EFAA0651}" dt="2026-01-26T20:33:21.626" v="383" actId="20577"/>
          <ac:spMkLst>
            <pc:docMk/>
            <pc:sldMk cId="1835005627" sldId="312"/>
            <ac:spMk id="7" creationId="{4A1E37C0-E7F9-83AF-3C47-9B19D2AB9DAB}"/>
          </ac:spMkLst>
        </pc:spChg>
        <pc:spChg chg="mod">
          <ac:chgData name="Fernando Antonio Plazas Niño" userId="3d3d64c24e009e97" providerId="LiveId" clId="{39828657-D055-4FFE-B629-2DD8EFAA0651}" dt="2026-01-26T20:33:11.864" v="379"/>
          <ac:spMkLst>
            <pc:docMk/>
            <pc:sldMk cId="1835005627" sldId="312"/>
            <ac:spMk id="8" creationId="{C0B32FB1-5127-9982-C918-67704DB48D2F}"/>
          </ac:spMkLst>
        </pc:spChg>
        <pc:picChg chg="mod">
          <ac:chgData name="Fernando Antonio Plazas Niño" userId="3d3d64c24e009e97" providerId="LiveId" clId="{39828657-D055-4FFE-B629-2DD8EFAA0651}" dt="2026-01-26T20:33:33.338" v="385" actId="1076"/>
          <ac:picMkLst>
            <pc:docMk/>
            <pc:sldMk cId="1835005627" sldId="312"/>
            <ac:picMk id="4" creationId="{D517A0FF-56A4-19C7-241B-E01F47503649}"/>
          </ac:picMkLst>
        </pc:picChg>
      </pc:sldChg>
      <pc:sldChg chg="addSp delSp modSp add mod delAnim modAnim">
        <pc:chgData name="Fernando Antonio Plazas Niño" userId="3d3d64c24e009e97" providerId="LiveId" clId="{39828657-D055-4FFE-B629-2DD8EFAA0651}" dt="2026-01-26T20:20:00.620" v="339" actId="207"/>
        <pc:sldMkLst>
          <pc:docMk/>
          <pc:sldMk cId="1800705768" sldId="313"/>
        </pc:sldMkLst>
        <pc:spChg chg="mod">
          <ac:chgData name="Fernando Antonio Plazas Niño" userId="3d3d64c24e009e97" providerId="LiveId" clId="{39828657-D055-4FFE-B629-2DD8EFAA0651}" dt="2026-01-26T20:19:53.560" v="338" actId="207"/>
          <ac:spMkLst>
            <pc:docMk/>
            <pc:sldMk cId="1800705768" sldId="313"/>
            <ac:spMk id="2" creationId="{57EBA671-3C71-8742-3069-EC5EF2121F77}"/>
          </ac:spMkLst>
        </pc:spChg>
        <pc:spChg chg="mod">
          <ac:chgData name="Fernando Antonio Plazas Niño" userId="3d3d64c24e009e97" providerId="LiveId" clId="{39828657-D055-4FFE-B629-2DD8EFAA0651}" dt="2026-01-26T20:20:00.620" v="339" actId="207"/>
          <ac:spMkLst>
            <pc:docMk/>
            <pc:sldMk cId="1800705768" sldId="313"/>
            <ac:spMk id="5" creationId="{B2424D95-33A2-FF1D-6BDB-7E92FF42E466}"/>
          </ac:spMkLst>
        </pc:spChg>
        <pc:spChg chg="mod">
          <ac:chgData name="Fernando Antonio Plazas Niño" userId="3d3d64c24e009e97" providerId="LiveId" clId="{39828657-D055-4FFE-B629-2DD8EFAA0651}" dt="2026-01-26T04:06:22.361" v="152" actId="20577"/>
          <ac:spMkLst>
            <pc:docMk/>
            <pc:sldMk cId="1800705768" sldId="313"/>
            <ac:spMk id="7" creationId="{48E8DE5A-3ADE-0AD9-0BE7-46743D0FEBA5}"/>
          </ac:spMkLst>
        </pc:spChg>
        <pc:spChg chg="mod">
          <ac:chgData name="Fernando Antonio Plazas Niño" userId="3d3d64c24e009e97" providerId="LiveId" clId="{39828657-D055-4FFE-B629-2DD8EFAA0651}" dt="2026-01-26T04:06:25.977" v="155" actId="20577"/>
          <ac:spMkLst>
            <pc:docMk/>
            <pc:sldMk cId="1800705768" sldId="313"/>
            <ac:spMk id="9" creationId="{BA9CBEAD-2E7E-F213-B5D0-123B077458DD}"/>
          </ac:spMkLst>
        </pc:spChg>
        <pc:picChg chg="del">
          <ac:chgData name="Fernando Antonio Plazas Niño" userId="3d3d64c24e009e97" providerId="LiveId" clId="{39828657-D055-4FFE-B629-2DD8EFAA0651}" dt="2026-01-26T04:24:18.561" v="279" actId="478"/>
          <ac:picMkLst>
            <pc:docMk/>
            <pc:sldMk cId="1800705768" sldId="313"/>
            <ac:picMk id="6" creationId="{4781C411-693F-A7DC-CF5B-0576A8D6CD86}"/>
          </ac:picMkLst>
        </pc:picChg>
        <pc:picChg chg="add mod">
          <ac:chgData name="Fernando Antonio Plazas Niño" userId="3d3d64c24e009e97" providerId="LiveId" clId="{39828657-D055-4FFE-B629-2DD8EFAA0651}" dt="2026-01-26T04:25:31.102" v="282" actId="1076"/>
          <ac:picMkLst>
            <pc:docMk/>
            <pc:sldMk cId="1800705768" sldId="313"/>
            <ac:picMk id="8" creationId="{57F7A180-7458-E993-2FC1-F6482603B6C6}"/>
          </ac:picMkLst>
        </pc:picChg>
      </pc:sldChg>
      <pc:sldChg chg="modSp mod">
        <pc:chgData name="Fernando Antonio Plazas Niño" userId="3d3d64c24e009e97" providerId="LiveId" clId="{39828657-D055-4FFE-B629-2DD8EFAA0651}" dt="2026-01-26T20:29:39.381" v="367" actId="1076"/>
        <pc:sldMkLst>
          <pc:docMk/>
          <pc:sldMk cId="1584577811" sldId="314"/>
        </pc:sldMkLst>
        <pc:spChg chg="mod">
          <ac:chgData name="Fernando Antonio Plazas Niño" userId="3d3d64c24e009e97" providerId="LiveId" clId="{39828657-D055-4FFE-B629-2DD8EFAA0651}" dt="2026-01-26T04:13:21.003" v="245" actId="207"/>
          <ac:spMkLst>
            <pc:docMk/>
            <pc:sldMk cId="1584577811" sldId="314"/>
            <ac:spMk id="2" creationId="{62E4F452-9047-F269-90A7-E66C09BDF1FF}"/>
          </ac:spMkLst>
        </pc:spChg>
        <pc:spChg chg="mod">
          <ac:chgData name="Fernando Antonio Plazas Niño" userId="3d3d64c24e009e97" providerId="LiveId" clId="{39828657-D055-4FFE-B629-2DD8EFAA0651}" dt="2026-01-26T04:11:30.191" v="214"/>
          <ac:spMkLst>
            <pc:docMk/>
            <pc:sldMk cId="1584577811" sldId="314"/>
            <ac:spMk id="4" creationId="{EA5F22E9-94E4-318D-9620-2DD31F0D5A92}"/>
          </ac:spMkLst>
        </pc:spChg>
        <pc:spChg chg="mod">
          <ac:chgData name="Fernando Antonio Plazas Niño" userId="3d3d64c24e009e97" providerId="LiveId" clId="{39828657-D055-4FFE-B629-2DD8EFAA0651}" dt="2026-01-26T04:11:56.435" v="218" actId="20577"/>
          <ac:spMkLst>
            <pc:docMk/>
            <pc:sldMk cId="1584577811" sldId="314"/>
            <ac:spMk id="7" creationId="{5BCA845F-A3FE-980E-33EF-8D5067363E4D}"/>
          </ac:spMkLst>
        </pc:spChg>
        <pc:picChg chg="mod">
          <ac:chgData name="Fernando Antonio Plazas Niño" userId="3d3d64c24e009e97" providerId="LiveId" clId="{39828657-D055-4FFE-B629-2DD8EFAA0651}" dt="2026-01-26T20:29:39.381" v="367" actId="1076"/>
          <ac:picMkLst>
            <pc:docMk/>
            <pc:sldMk cId="1584577811" sldId="314"/>
            <ac:picMk id="8" creationId="{7F638DEB-047C-D9C0-CE4C-41C9A370F42B}"/>
          </ac:picMkLst>
        </pc:picChg>
      </pc:sldChg>
      <pc:sldChg chg="modSp mod">
        <pc:chgData name="Fernando Antonio Plazas Niño" userId="3d3d64c24e009e97" providerId="LiveId" clId="{39828657-D055-4FFE-B629-2DD8EFAA0651}" dt="2026-01-26T20:29:59.382" v="368" actId="14100"/>
        <pc:sldMkLst>
          <pc:docMk/>
          <pc:sldMk cId="2799433878" sldId="316"/>
        </pc:sldMkLst>
        <pc:spChg chg="mod">
          <ac:chgData name="Fernando Antonio Plazas Niño" userId="3d3d64c24e009e97" providerId="LiveId" clId="{39828657-D055-4FFE-B629-2DD8EFAA0651}" dt="2026-01-26T04:13:17.038" v="244" actId="207"/>
          <ac:spMkLst>
            <pc:docMk/>
            <pc:sldMk cId="2799433878" sldId="316"/>
            <ac:spMk id="6" creationId="{27CBAA36-A6C5-B8C9-63B9-66284BFB5346}"/>
          </ac:spMkLst>
        </pc:spChg>
        <pc:spChg chg="mod">
          <ac:chgData name="Fernando Antonio Plazas Niño" userId="3d3d64c24e009e97" providerId="LiveId" clId="{39828657-D055-4FFE-B629-2DD8EFAA0651}" dt="2026-01-26T04:12:20.173" v="224" actId="20577"/>
          <ac:spMkLst>
            <pc:docMk/>
            <pc:sldMk cId="2799433878" sldId="316"/>
            <ac:spMk id="7" creationId="{3E4DE4F9-B4AE-D9DD-BBEE-B655471EF314}"/>
          </ac:spMkLst>
        </pc:spChg>
        <pc:spChg chg="mod">
          <ac:chgData name="Fernando Antonio Plazas Niño" userId="3d3d64c24e009e97" providerId="LiveId" clId="{39828657-D055-4FFE-B629-2DD8EFAA0651}" dt="2026-01-26T04:12:09.062" v="220"/>
          <ac:spMkLst>
            <pc:docMk/>
            <pc:sldMk cId="2799433878" sldId="316"/>
            <ac:spMk id="8" creationId="{B7EBCF2B-07CE-5298-7490-C87D95C8358F}"/>
          </ac:spMkLst>
        </pc:spChg>
        <pc:picChg chg="mod">
          <ac:chgData name="Fernando Antonio Plazas Niño" userId="3d3d64c24e009e97" providerId="LiveId" clId="{39828657-D055-4FFE-B629-2DD8EFAA0651}" dt="2026-01-26T20:29:59.382" v="368" actId="14100"/>
          <ac:picMkLst>
            <pc:docMk/>
            <pc:sldMk cId="2799433878" sldId="316"/>
            <ac:picMk id="2" creationId="{7665554A-3B2D-63BF-60AC-E6D0F82ADB35}"/>
          </ac:picMkLst>
        </pc:picChg>
      </pc:sldChg>
      <pc:sldChg chg="modSp mod">
        <pc:chgData name="Fernando Antonio Plazas Niño" userId="3d3d64c24e009e97" providerId="LiveId" clId="{39828657-D055-4FFE-B629-2DD8EFAA0651}" dt="2026-01-26T20:30:23.631" v="371" actId="14100"/>
        <pc:sldMkLst>
          <pc:docMk/>
          <pc:sldMk cId="2028552158" sldId="317"/>
        </pc:sldMkLst>
        <pc:spChg chg="mod">
          <ac:chgData name="Fernando Antonio Plazas Niño" userId="3d3d64c24e009e97" providerId="LiveId" clId="{39828657-D055-4FFE-B629-2DD8EFAA0651}" dt="2026-01-26T04:13:03.103" v="240" actId="207"/>
          <ac:spMkLst>
            <pc:docMk/>
            <pc:sldMk cId="2028552158" sldId="317"/>
            <ac:spMk id="4" creationId="{A2B32EBC-B0BF-014D-155C-0F84C1A275E2}"/>
          </ac:spMkLst>
        </pc:spChg>
        <pc:spChg chg="mod">
          <ac:chgData name="Fernando Antonio Plazas Niño" userId="3d3d64c24e009e97" providerId="LiveId" clId="{39828657-D055-4FFE-B629-2DD8EFAA0651}" dt="2026-01-26T04:13:05.670" v="241" actId="207"/>
          <ac:spMkLst>
            <pc:docMk/>
            <pc:sldMk cId="2028552158" sldId="317"/>
            <ac:spMk id="6" creationId="{A6E9DF86-59D1-823C-1D15-CD5A108EF1AB}"/>
          </ac:spMkLst>
        </pc:spChg>
        <pc:spChg chg="mod">
          <ac:chgData name="Fernando Antonio Plazas Niño" userId="3d3d64c24e009e97" providerId="LiveId" clId="{39828657-D055-4FFE-B629-2DD8EFAA0651}" dt="2026-01-26T04:12:29.984" v="230" actId="20577"/>
          <ac:spMkLst>
            <pc:docMk/>
            <pc:sldMk cId="2028552158" sldId="317"/>
            <ac:spMk id="7" creationId="{1C9947D5-CE0D-1731-6AFC-5A427891C4D2}"/>
          </ac:spMkLst>
        </pc:spChg>
        <pc:spChg chg="mod">
          <ac:chgData name="Fernando Antonio Plazas Niño" userId="3d3d64c24e009e97" providerId="LiveId" clId="{39828657-D055-4FFE-B629-2DD8EFAA0651}" dt="2026-01-26T04:13:34.879" v="246"/>
          <ac:spMkLst>
            <pc:docMk/>
            <pc:sldMk cId="2028552158" sldId="317"/>
            <ac:spMk id="8" creationId="{A73E559B-10EE-BB86-215C-966DD6548079}"/>
          </ac:spMkLst>
        </pc:spChg>
        <pc:picChg chg="mod">
          <ac:chgData name="Fernando Antonio Plazas Niño" userId="3d3d64c24e009e97" providerId="LiveId" clId="{39828657-D055-4FFE-B629-2DD8EFAA0651}" dt="2026-01-26T20:30:23.631" v="371" actId="14100"/>
          <ac:picMkLst>
            <pc:docMk/>
            <pc:sldMk cId="2028552158" sldId="317"/>
            <ac:picMk id="5" creationId="{DE8F3D63-2814-2319-958A-1B662A04E184}"/>
          </ac:picMkLst>
        </pc:picChg>
      </pc:sldChg>
      <pc:sldChg chg="modSp mod">
        <pc:chgData name="Fernando Antonio Plazas Niño" userId="3d3d64c24e009e97" providerId="LiveId" clId="{39828657-D055-4FFE-B629-2DD8EFAA0651}" dt="2026-01-26T20:31:50.387" v="373" actId="1076"/>
        <pc:sldMkLst>
          <pc:docMk/>
          <pc:sldMk cId="2995974856" sldId="318"/>
        </pc:sldMkLst>
        <pc:spChg chg="mod">
          <ac:chgData name="Fernando Antonio Plazas Niño" userId="3d3d64c24e009e97" providerId="LiveId" clId="{39828657-D055-4FFE-B629-2DD8EFAA0651}" dt="2026-01-26T04:13:13.143" v="243" actId="207"/>
          <ac:spMkLst>
            <pc:docMk/>
            <pc:sldMk cId="2995974856" sldId="318"/>
            <ac:spMk id="2" creationId="{D15C4BC7-36EA-AF61-E967-DB6CA210514D}"/>
          </ac:spMkLst>
        </pc:spChg>
        <pc:spChg chg="mod">
          <ac:chgData name="Fernando Antonio Plazas Niño" userId="3d3d64c24e009e97" providerId="LiveId" clId="{39828657-D055-4FFE-B629-2DD8EFAA0651}" dt="2026-01-26T04:13:10.406" v="242" actId="207"/>
          <ac:spMkLst>
            <pc:docMk/>
            <pc:sldMk cId="2995974856" sldId="318"/>
            <ac:spMk id="6" creationId="{7FBA3443-32F7-72AD-53B3-2A4DDFA1B8A1}"/>
          </ac:spMkLst>
        </pc:spChg>
        <pc:spChg chg="mod">
          <ac:chgData name="Fernando Antonio Plazas Niño" userId="3d3d64c24e009e97" providerId="LiveId" clId="{39828657-D055-4FFE-B629-2DD8EFAA0651}" dt="2026-01-26T04:12:47.904" v="239" actId="20577"/>
          <ac:spMkLst>
            <pc:docMk/>
            <pc:sldMk cId="2995974856" sldId="318"/>
            <ac:spMk id="7" creationId="{C4F23ACD-44DA-360E-77C2-466CD583DDE4}"/>
          </ac:spMkLst>
        </pc:spChg>
        <pc:spChg chg="mod">
          <ac:chgData name="Fernando Antonio Plazas Niño" userId="3d3d64c24e009e97" providerId="LiveId" clId="{39828657-D055-4FFE-B629-2DD8EFAA0651}" dt="2026-01-26T04:12:42.400" v="233"/>
          <ac:spMkLst>
            <pc:docMk/>
            <pc:sldMk cId="2995974856" sldId="318"/>
            <ac:spMk id="8" creationId="{A5698114-8636-AD22-DC1D-E2EC9F581FF7}"/>
          </ac:spMkLst>
        </pc:spChg>
        <pc:picChg chg="mod">
          <ac:chgData name="Fernando Antonio Plazas Niño" userId="3d3d64c24e009e97" providerId="LiveId" clId="{39828657-D055-4FFE-B629-2DD8EFAA0651}" dt="2026-01-26T20:31:50.387" v="373" actId="1076"/>
          <ac:picMkLst>
            <pc:docMk/>
            <pc:sldMk cId="2995974856" sldId="318"/>
            <ac:picMk id="9" creationId="{04AD4E4B-D71F-7333-A293-8F57F951BDBA}"/>
          </ac:picMkLst>
        </pc:picChg>
      </pc:sldChg>
      <pc:sldChg chg="modSp mod">
        <pc:chgData name="Fernando Antonio Plazas Niño" userId="3d3d64c24e009e97" providerId="LiveId" clId="{39828657-D055-4FFE-B629-2DD8EFAA0651}" dt="2026-01-26T03:58:55.790" v="71" actId="20577"/>
        <pc:sldMkLst>
          <pc:docMk/>
          <pc:sldMk cId="1641177932" sldId="329"/>
        </pc:sldMkLst>
        <pc:spChg chg="mod">
          <ac:chgData name="Fernando Antonio Plazas Niño" userId="3d3d64c24e009e97" providerId="LiveId" clId="{39828657-D055-4FFE-B629-2DD8EFAA0651}" dt="2026-01-26T03:58:55.790" v="71" actId="20577"/>
          <ac:spMkLst>
            <pc:docMk/>
            <pc:sldMk cId="1641177932" sldId="329"/>
            <ac:spMk id="7" creationId="{000C63C6-61CD-EEEA-51B3-76ACEE5102CB}"/>
          </ac:spMkLst>
        </pc:spChg>
      </pc:sldChg>
      <pc:sldChg chg="addSp delSp modSp mod delAnim modAnim modNotesTx">
        <pc:chgData name="Fernando Antonio Plazas Niño" userId="3d3d64c24e009e97" providerId="LiveId" clId="{39828657-D055-4FFE-B629-2DD8EFAA0651}" dt="2026-01-26T20:26:28.764" v="360" actId="1035"/>
        <pc:sldMkLst>
          <pc:docMk/>
          <pc:sldMk cId="2286734192" sldId="331"/>
        </pc:sldMkLst>
        <pc:spChg chg="mod">
          <ac:chgData name="Fernando Antonio Plazas Niño" userId="3d3d64c24e009e97" providerId="LiveId" clId="{39828657-D055-4FFE-B629-2DD8EFAA0651}" dt="2026-01-26T04:08:45.929" v="183" actId="20577"/>
          <ac:spMkLst>
            <pc:docMk/>
            <pc:sldMk cId="2286734192" sldId="331"/>
            <ac:spMk id="7" creationId="{F2AA45C3-D6BC-B6AE-58FE-81324CD833DB}"/>
          </ac:spMkLst>
        </pc:spChg>
        <pc:spChg chg="mod">
          <ac:chgData name="Fernando Antonio Plazas Niño" userId="3d3d64c24e009e97" providerId="LiveId" clId="{39828657-D055-4FFE-B629-2DD8EFAA0651}" dt="2026-01-26T04:11:05.351" v="204"/>
          <ac:spMkLst>
            <pc:docMk/>
            <pc:sldMk cId="2286734192" sldId="331"/>
            <ac:spMk id="9" creationId="{1B9F63DB-277C-EC4C-577D-2B15503B698F}"/>
          </ac:spMkLst>
        </pc:spChg>
        <pc:picChg chg="add del mod">
          <ac:chgData name="Fernando Antonio Plazas Niño" userId="3d3d64c24e009e97" providerId="LiveId" clId="{39828657-D055-4FFE-B629-2DD8EFAA0651}" dt="2026-01-26T20:26:12.968" v="352" actId="478"/>
          <ac:picMkLst>
            <pc:docMk/>
            <pc:sldMk cId="2286734192" sldId="331"/>
            <ac:picMk id="2" creationId="{7AE135FE-4F4A-054C-3CCA-106429F395BA}"/>
          </ac:picMkLst>
        </pc:picChg>
        <pc:picChg chg="add mod">
          <ac:chgData name="Fernando Antonio Plazas Niño" userId="3d3d64c24e009e97" providerId="LiveId" clId="{39828657-D055-4FFE-B629-2DD8EFAA0651}" dt="2026-01-26T20:26:28.764" v="360" actId="1035"/>
          <ac:picMkLst>
            <pc:docMk/>
            <pc:sldMk cId="2286734192" sldId="331"/>
            <ac:picMk id="3" creationId="{29FCB55B-7D30-DD85-3CC0-A7508F518FFF}"/>
          </ac:picMkLst>
        </pc:picChg>
      </pc:sldChg>
      <pc:sldChg chg="addSp delSp modSp mod delAnim modAnim modNotesTx">
        <pc:chgData name="Fernando Antonio Plazas Niño" userId="3d3d64c24e009e97" providerId="LiveId" clId="{39828657-D055-4FFE-B629-2DD8EFAA0651}" dt="2026-01-26T20:29:02.555" v="365" actId="1076"/>
        <pc:sldMkLst>
          <pc:docMk/>
          <pc:sldMk cId="4106212083" sldId="332"/>
        </pc:sldMkLst>
        <pc:spChg chg="mod">
          <ac:chgData name="Fernando Antonio Plazas Niño" userId="3d3d64c24e009e97" providerId="LiveId" clId="{39828657-D055-4FFE-B629-2DD8EFAA0651}" dt="2026-01-26T04:11:15.246" v="207" actId="20577"/>
          <ac:spMkLst>
            <pc:docMk/>
            <pc:sldMk cId="4106212083" sldId="332"/>
            <ac:spMk id="6" creationId="{66BB198A-6A4D-F32B-461C-3CCAA19ED9DB}"/>
          </ac:spMkLst>
        </pc:spChg>
        <pc:spChg chg="mod">
          <ac:chgData name="Fernando Antonio Plazas Niño" userId="3d3d64c24e009e97" providerId="LiveId" clId="{39828657-D055-4FFE-B629-2DD8EFAA0651}" dt="2026-01-26T04:11:22.388" v="211" actId="20577"/>
          <ac:spMkLst>
            <pc:docMk/>
            <pc:sldMk cId="4106212083" sldId="332"/>
            <ac:spMk id="9" creationId="{678F0573-21C6-26A7-5150-4A3A76E266A5}"/>
          </ac:spMkLst>
        </pc:spChg>
        <pc:picChg chg="add del mod">
          <ac:chgData name="Fernando Antonio Plazas Niño" userId="3d3d64c24e009e97" providerId="LiveId" clId="{39828657-D055-4FFE-B629-2DD8EFAA0651}" dt="2026-01-26T20:28:50.169" v="362" actId="478"/>
          <ac:picMkLst>
            <pc:docMk/>
            <pc:sldMk cId="4106212083" sldId="332"/>
            <ac:picMk id="2" creationId="{2FCCD649-ED45-9C00-4C49-70D6929ED9E5}"/>
          </ac:picMkLst>
        </pc:picChg>
        <pc:picChg chg="add mod">
          <ac:chgData name="Fernando Antonio Plazas Niño" userId="3d3d64c24e009e97" providerId="LiveId" clId="{39828657-D055-4FFE-B629-2DD8EFAA0651}" dt="2026-01-26T20:29:02.555" v="365" actId="1076"/>
          <ac:picMkLst>
            <pc:docMk/>
            <pc:sldMk cId="4106212083" sldId="332"/>
            <ac:picMk id="3" creationId="{31A11550-75BB-666C-75E5-93D6E10C505F}"/>
          </ac:picMkLst>
        </pc:picChg>
      </pc:sldChg>
      <pc:sldChg chg="modSp mod">
        <pc:chgData name="Fernando Antonio Plazas Niño" userId="3d3d64c24e009e97" providerId="LiveId" clId="{39828657-D055-4FFE-B629-2DD8EFAA0651}" dt="2026-01-26T04:13:41.804" v="248" actId="20577"/>
        <pc:sldMkLst>
          <pc:docMk/>
          <pc:sldMk cId="2924796531" sldId="333"/>
        </pc:sldMkLst>
        <pc:spChg chg="mod">
          <ac:chgData name="Fernando Antonio Plazas Niño" userId="3d3d64c24e009e97" providerId="LiveId" clId="{39828657-D055-4FFE-B629-2DD8EFAA0651}" dt="2026-01-26T04:13:41.804" v="248" actId="20577"/>
          <ac:spMkLst>
            <pc:docMk/>
            <pc:sldMk cId="2924796531" sldId="333"/>
            <ac:spMk id="2" creationId="{75F22BDD-0A4C-358E-365A-D43BE65C9463}"/>
          </ac:spMkLst>
        </pc:spChg>
      </pc:sldChg>
      <pc:sldChg chg="addSp delSp modSp add mod delAnim modAnim">
        <pc:chgData name="Fernando Antonio Plazas Niño" userId="3d3d64c24e009e97" providerId="LiveId" clId="{39828657-D055-4FFE-B629-2DD8EFAA0651}" dt="2026-01-26T04:17:36.609" v="253" actId="1076"/>
        <pc:sldMkLst>
          <pc:docMk/>
          <pc:sldMk cId="1877724699" sldId="334"/>
        </pc:sldMkLst>
        <pc:spChg chg="mod">
          <ac:chgData name="Fernando Antonio Plazas Niño" userId="3d3d64c24e009e97" providerId="LiveId" clId="{39828657-D055-4FFE-B629-2DD8EFAA0651}" dt="2026-01-26T04:00:22.297" v="78" actId="20577"/>
          <ac:spMkLst>
            <pc:docMk/>
            <pc:sldMk cId="1877724699" sldId="334"/>
            <ac:spMk id="7" creationId="{157A42A9-4ACF-FE0D-BEEA-EED51A2AE91E}"/>
          </ac:spMkLst>
        </pc:spChg>
        <pc:spChg chg="mod">
          <ac:chgData name="Fernando Antonio Plazas Niño" userId="3d3d64c24e009e97" providerId="LiveId" clId="{39828657-D055-4FFE-B629-2DD8EFAA0651}" dt="2026-01-26T04:00:17.994" v="75" actId="20577"/>
          <ac:spMkLst>
            <pc:docMk/>
            <pc:sldMk cId="1877724699" sldId="334"/>
            <ac:spMk id="8" creationId="{C3F14525-3DDE-2933-997D-B2E37D8F8668}"/>
          </ac:spMkLst>
        </pc:spChg>
        <pc:picChg chg="del">
          <ac:chgData name="Fernando Antonio Plazas Niño" userId="3d3d64c24e009e97" providerId="LiveId" clId="{39828657-D055-4FFE-B629-2DD8EFAA0651}" dt="2026-01-26T04:00:47.414" v="79" actId="478"/>
          <ac:picMkLst>
            <pc:docMk/>
            <pc:sldMk cId="1877724699" sldId="334"/>
            <ac:picMk id="2" creationId="{F3C07759-E8A5-EB3F-F3CF-D7E4E7BEF6FC}"/>
          </ac:picMkLst>
        </pc:picChg>
        <pc:picChg chg="add mod">
          <ac:chgData name="Fernando Antonio Plazas Niño" userId="3d3d64c24e009e97" providerId="LiveId" clId="{39828657-D055-4FFE-B629-2DD8EFAA0651}" dt="2026-01-26T04:17:36.609" v="253" actId="1076"/>
          <ac:picMkLst>
            <pc:docMk/>
            <pc:sldMk cId="1877724699" sldId="334"/>
            <ac:picMk id="3" creationId="{7C951D47-83C1-12DA-12F8-92375ADF183A}"/>
          </ac:picMkLst>
        </pc:picChg>
      </pc:sldChg>
      <pc:sldChg chg="addSp modSp add mod modAnim">
        <pc:chgData name="Fernando Antonio Plazas Niño" userId="3d3d64c24e009e97" providerId="LiveId" clId="{39828657-D055-4FFE-B629-2DD8EFAA0651}" dt="2026-01-26T20:06:57.830" v="312" actId="1036"/>
        <pc:sldMkLst>
          <pc:docMk/>
          <pc:sldMk cId="2514292640" sldId="338"/>
        </pc:sldMkLst>
        <pc:spChg chg="mod">
          <ac:chgData name="Fernando Antonio Plazas Niño" userId="3d3d64c24e009e97" providerId="LiveId" clId="{39828657-D055-4FFE-B629-2DD8EFAA0651}" dt="2026-01-26T20:06:52.970" v="297" actId="1076"/>
          <ac:spMkLst>
            <pc:docMk/>
            <pc:sldMk cId="2514292640" sldId="338"/>
            <ac:spMk id="2" creationId="{6307E682-B524-6EBC-FD20-9C12F3DE6984}"/>
          </ac:spMkLst>
        </pc:spChg>
        <pc:spChg chg="mod">
          <ac:chgData name="Fernando Antonio Plazas Niño" userId="3d3d64c24e009e97" providerId="LiveId" clId="{39828657-D055-4FFE-B629-2DD8EFAA0651}" dt="2026-01-26T04:02:57.699" v="84" actId="20577"/>
          <ac:spMkLst>
            <pc:docMk/>
            <pc:sldMk cId="2514292640" sldId="338"/>
            <ac:spMk id="3" creationId="{A1756F8C-93C6-CC3E-6872-73CD8CC8BDCA}"/>
          </ac:spMkLst>
        </pc:spChg>
        <pc:spChg chg="mod">
          <ac:chgData name="Fernando Antonio Plazas Niño" userId="3d3d64c24e009e97" providerId="LiveId" clId="{39828657-D055-4FFE-B629-2DD8EFAA0651}" dt="2026-01-26T20:06:57.830" v="312" actId="1036"/>
          <ac:spMkLst>
            <pc:docMk/>
            <pc:sldMk cId="2514292640" sldId="338"/>
            <ac:spMk id="4" creationId="{B9F68DB5-ABB7-E0BE-2801-6F2436E5189C}"/>
          </ac:spMkLst>
        </pc:spChg>
        <pc:picChg chg="add mod">
          <ac:chgData name="Fernando Antonio Plazas Niño" userId="3d3d64c24e009e97" providerId="LiveId" clId="{39828657-D055-4FFE-B629-2DD8EFAA0651}" dt="2026-01-26T04:18:27.611" v="256" actId="1076"/>
          <ac:picMkLst>
            <pc:docMk/>
            <pc:sldMk cId="2514292640" sldId="338"/>
            <ac:picMk id="5" creationId="{713B7FFB-19CC-9B8F-A113-46CF65D3190B}"/>
          </ac:picMkLst>
        </pc:picChg>
      </pc:sldChg>
      <pc:sldChg chg="addSp modSp add mod modAnim">
        <pc:chgData name="Fernando Antonio Plazas Niño" userId="3d3d64c24e009e97" providerId="LiveId" clId="{39828657-D055-4FFE-B629-2DD8EFAA0651}" dt="2026-01-26T04:19:14.141" v="259" actId="1076"/>
        <pc:sldMkLst>
          <pc:docMk/>
          <pc:sldMk cId="2521202721" sldId="339"/>
        </pc:sldMkLst>
        <pc:spChg chg="mod">
          <ac:chgData name="Fernando Antonio Plazas Niño" userId="3d3d64c24e009e97" providerId="LiveId" clId="{39828657-D055-4FFE-B629-2DD8EFAA0651}" dt="2026-01-26T04:03:10.176" v="90" actId="20577"/>
          <ac:spMkLst>
            <pc:docMk/>
            <pc:sldMk cId="2521202721" sldId="339"/>
            <ac:spMk id="5" creationId="{6EAD6E8D-70F8-27B6-D105-9210759C22A2}"/>
          </ac:spMkLst>
        </pc:spChg>
        <pc:spChg chg="mod">
          <ac:chgData name="Fernando Antonio Plazas Niño" userId="3d3d64c24e009e97" providerId="LiveId" clId="{39828657-D055-4FFE-B629-2DD8EFAA0651}" dt="2026-01-26T04:03:14.701" v="93" actId="20577"/>
          <ac:spMkLst>
            <pc:docMk/>
            <pc:sldMk cId="2521202721" sldId="339"/>
            <ac:spMk id="6" creationId="{708CA8A0-4328-926F-45E8-2F2032562764}"/>
          </ac:spMkLst>
        </pc:spChg>
        <pc:picChg chg="add mod">
          <ac:chgData name="Fernando Antonio Plazas Niño" userId="3d3d64c24e009e97" providerId="LiveId" clId="{39828657-D055-4FFE-B629-2DD8EFAA0651}" dt="2026-01-26T04:19:14.141" v="259" actId="1076"/>
          <ac:picMkLst>
            <pc:docMk/>
            <pc:sldMk cId="2521202721" sldId="339"/>
            <ac:picMk id="2" creationId="{BC6658DC-9329-88DF-BC9A-D1FAE9B41036}"/>
          </ac:picMkLst>
        </pc:picChg>
      </pc:sldChg>
      <pc:sldChg chg="addSp modSp add mod modAnim modNotesTx">
        <pc:chgData name="Fernando Antonio Plazas Niño" userId="3d3d64c24e009e97" providerId="LiveId" clId="{39828657-D055-4FFE-B629-2DD8EFAA0651}" dt="2026-01-26T20:10:07.006" v="315" actId="5793"/>
        <pc:sldMkLst>
          <pc:docMk/>
          <pc:sldMk cId="3391557321" sldId="340"/>
        </pc:sldMkLst>
        <pc:spChg chg="mod">
          <ac:chgData name="Fernando Antonio Plazas Niño" userId="3d3d64c24e009e97" providerId="LiveId" clId="{39828657-D055-4FFE-B629-2DD8EFAA0651}" dt="2026-01-26T04:04:16.144" v="97" actId="1076"/>
          <ac:spMkLst>
            <pc:docMk/>
            <pc:sldMk cId="3391557321" sldId="340"/>
            <ac:spMk id="2" creationId="{2BB6BCA4-62B7-CA90-41A0-87B45E6E2F88}"/>
          </ac:spMkLst>
        </pc:spChg>
        <pc:spChg chg="mod">
          <ac:chgData name="Fernando Antonio Plazas Niño" userId="3d3d64c24e009e97" providerId="LiveId" clId="{39828657-D055-4FFE-B629-2DD8EFAA0651}" dt="2026-01-26T04:04:28.279" v="100" actId="20577"/>
          <ac:spMkLst>
            <pc:docMk/>
            <pc:sldMk cId="3391557321" sldId="340"/>
            <ac:spMk id="3" creationId="{8C6CB6C1-0C11-B640-4EE0-65AE4E6731FE}"/>
          </ac:spMkLst>
        </pc:spChg>
        <pc:spChg chg="mod">
          <ac:chgData name="Fernando Antonio Plazas Niño" userId="3d3d64c24e009e97" providerId="LiveId" clId="{39828657-D055-4FFE-B629-2DD8EFAA0651}" dt="2026-01-26T04:04:36.514" v="107" actId="1037"/>
          <ac:spMkLst>
            <pc:docMk/>
            <pc:sldMk cId="3391557321" sldId="340"/>
            <ac:spMk id="10" creationId="{663A9543-99BC-C15E-0A47-3805E39DF1C0}"/>
          </ac:spMkLst>
        </pc:spChg>
        <pc:picChg chg="add mod">
          <ac:chgData name="Fernando Antonio Plazas Niño" userId="3d3d64c24e009e97" providerId="LiveId" clId="{39828657-D055-4FFE-B629-2DD8EFAA0651}" dt="2026-01-26T04:19:53.463" v="262" actId="1076"/>
          <ac:picMkLst>
            <pc:docMk/>
            <pc:sldMk cId="3391557321" sldId="340"/>
            <ac:picMk id="4" creationId="{BCBC4D0E-0FED-265E-468D-771C7A353B67}"/>
          </ac:picMkLst>
        </pc:picChg>
      </pc:sldChg>
      <pc:sldChg chg="addSp modSp add mod modAnim">
        <pc:chgData name="Fernando Antonio Plazas Niño" userId="3d3d64c24e009e97" providerId="LiveId" clId="{39828657-D055-4FFE-B629-2DD8EFAA0651}" dt="2026-01-26T04:20:40.145" v="265" actId="1076"/>
        <pc:sldMkLst>
          <pc:docMk/>
          <pc:sldMk cId="3472041947" sldId="341"/>
        </pc:sldMkLst>
        <pc:spChg chg="mod">
          <ac:chgData name="Fernando Antonio Plazas Niño" userId="3d3d64c24e009e97" providerId="LiveId" clId="{39828657-D055-4FFE-B629-2DD8EFAA0651}" dt="2026-01-26T04:04:41.555" v="110" actId="20577"/>
          <ac:spMkLst>
            <pc:docMk/>
            <pc:sldMk cId="3472041947" sldId="341"/>
            <ac:spMk id="4" creationId="{5E61A2FA-CF89-E02F-AC08-CD327F6557D7}"/>
          </ac:spMkLst>
        </pc:spChg>
        <pc:spChg chg="mod">
          <ac:chgData name="Fernando Antonio Plazas Niño" userId="3d3d64c24e009e97" providerId="LiveId" clId="{39828657-D055-4FFE-B629-2DD8EFAA0651}" dt="2026-01-26T04:04:45.275" v="113" actId="20577"/>
          <ac:spMkLst>
            <pc:docMk/>
            <pc:sldMk cId="3472041947" sldId="341"/>
            <ac:spMk id="5" creationId="{52C878C0-6EA5-3B86-A28D-B9826CC9FBD2}"/>
          </ac:spMkLst>
        </pc:spChg>
        <pc:picChg chg="add mod">
          <ac:chgData name="Fernando Antonio Plazas Niño" userId="3d3d64c24e009e97" providerId="LiveId" clId="{39828657-D055-4FFE-B629-2DD8EFAA0651}" dt="2026-01-26T04:20:40.145" v="265" actId="1076"/>
          <ac:picMkLst>
            <pc:docMk/>
            <pc:sldMk cId="3472041947" sldId="341"/>
            <ac:picMk id="2" creationId="{F9EBCDDE-BECA-13F2-E67A-9FA5FEF57A17}"/>
          </ac:picMkLst>
        </pc:picChg>
      </pc:sldChg>
      <pc:sldChg chg="addSp modSp add mod modAnim modNotesTx">
        <pc:chgData name="Fernando Antonio Plazas Niño" userId="3d3d64c24e009e97" providerId="LiveId" clId="{39828657-D055-4FFE-B629-2DD8EFAA0651}" dt="2026-01-26T20:13:27.972" v="318" actId="20577"/>
        <pc:sldMkLst>
          <pc:docMk/>
          <pc:sldMk cId="394167884" sldId="342"/>
        </pc:sldMkLst>
        <pc:spChg chg="mod">
          <ac:chgData name="Fernando Antonio Plazas Niño" userId="3d3d64c24e009e97" providerId="LiveId" clId="{39828657-D055-4FFE-B629-2DD8EFAA0651}" dt="2026-01-26T04:04:57.780" v="116" actId="20577"/>
          <ac:spMkLst>
            <pc:docMk/>
            <pc:sldMk cId="394167884" sldId="342"/>
            <ac:spMk id="4" creationId="{5C1503E8-DFD3-27C0-C8C1-A881A46660AC}"/>
          </ac:spMkLst>
        </pc:spChg>
        <pc:spChg chg="mod">
          <ac:chgData name="Fernando Antonio Plazas Niño" userId="3d3d64c24e009e97" providerId="LiveId" clId="{39828657-D055-4FFE-B629-2DD8EFAA0651}" dt="2026-01-26T04:05:02.179" v="119" actId="20577"/>
          <ac:spMkLst>
            <pc:docMk/>
            <pc:sldMk cId="394167884" sldId="342"/>
            <ac:spMk id="5" creationId="{B91A9780-2C50-8C21-54CF-AE396F3E1B47}"/>
          </ac:spMkLst>
        </pc:spChg>
        <pc:picChg chg="add mod">
          <ac:chgData name="Fernando Antonio Plazas Niño" userId="3d3d64c24e009e97" providerId="LiveId" clId="{39828657-D055-4FFE-B629-2DD8EFAA0651}" dt="2026-01-26T04:21:28.132" v="268" actId="1076"/>
          <ac:picMkLst>
            <pc:docMk/>
            <pc:sldMk cId="394167884" sldId="342"/>
            <ac:picMk id="3" creationId="{6A6D193D-18BF-0867-A070-3B6796DFED62}"/>
          </ac:picMkLst>
        </pc:picChg>
      </pc:sldChg>
      <pc:sldChg chg="addSp delSp modSp add mod delAnim modAnim">
        <pc:chgData name="Fernando Antonio Plazas Niño" userId="3d3d64c24e009e97" providerId="LiveId" clId="{39828657-D055-4FFE-B629-2DD8EFAA0651}" dt="2026-01-26T20:13:58.622" v="336" actId="1035"/>
        <pc:sldMkLst>
          <pc:docMk/>
          <pc:sldMk cId="1374248650" sldId="343"/>
        </pc:sldMkLst>
        <pc:spChg chg="mod">
          <ac:chgData name="Fernando Antonio Plazas Niño" userId="3d3d64c24e009e97" providerId="LiveId" clId="{39828657-D055-4FFE-B629-2DD8EFAA0651}" dt="2026-01-26T20:13:58.622" v="336" actId="1035"/>
          <ac:spMkLst>
            <pc:docMk/>
            <pc:sldMk cId="1374248650" sldId="343"/>
            <ac:spMk id="7" creationId="{BBA0CB7D-F8FD-31E3-8F2A-18A5F4D7EFBE}"/>
          </ac:spMkLst>
        </pc:spChg>
        <pc:spChg chg="mod">
          <ac:chgData name="Fernando Antonio Plazas Niño" userId="3d3d64c24e009e97" providerId="LiveId" clId="{39828657-D055-4FFE-B629-2DD8EFAA0651}" dt="2026-01-26T04:05:32.631" v="124" actId="20577"/>
          <ac:spMkLst>
            <pc:docMk/>
            <pc:sldMk cId="1374248650" sldId="343"/>
            <ac:spMk id="8" creationId="{C28BFCDD-2AFA-BCA8-27A9-7834905E2E6E}"/>
          </ac:spMkLst>
        </pc:spChg>
        <pc:spChg chg="mod">
          <ac:chgData name="Fernando Antonio Plazas Niño" userId="3d3d64c24e009e97" providerId="LiveId" clId="{39828657-D055-4FFE-B629-2DD8EFAA0651}" dt="2026-01-26T20:13:53.911" v="328" actId="1037"/>
          <ac:spMkLst>
            <pc:docMk/>
            <pc:sldMk cId="1374248650" sldId="343"/>
            <ac:spMk id="13" creationId="{F47A4BE5-1A36-4590-BE52-2772A0B190DF}"/>
          </ac:spMkLst>
        </pc:spChg>
        <pc:picChg chg="del">
          <ac:chgData name="Fernando Antonio Plazas Niño" userId="3d3d64c24e009e97" providerId="LiveId" clId="{39828657-D055-4FFE-B629-2DD8EFAA0651}" dt="2026-01-26T04:21:40.346" v="269" actId="478"/>
          <ac:picMkLst>
            <pc:docMk/>
            <pc:sldMk cId="1374248650" sldId="343"/>
            <ac:picMk id="2" creationId="{FB6521C0-5AFF-41BF-0E2D-E9F0811C4ED5}"/>
          </ac:picMkLst>
        </pc:picChg>
        <pc:picChg chg="add mod">
          <ac:chgData name="Fernando Antonio Plazas Niño" userId="3d3d64c24e009e97" providerId="LiveId" clId="{39828657-D055-4FFE-B629-2DD8EFAA0651}" dt="2026-01-26T04:22:27.823" v="272" actId="1076"/>
          <ac:picMkLst>
            <pc:docMk/>
            <pc:sldMk cId="1374248650" sldId="343"/>
            <ac:picMk id="4" creationId="{41FAB829-B1B0-2E73-8DB9-633824051486}"/>
          </ac:picMkLst>
        </pc:picChg>
      </pc:sldChg>
      <pc:sldChg chg="addSp modSp add mod modAnim">
        <pc:chgData name="Fernando Antonio Plazas Niño" userId="3d3d64c24e009e97" providerId="LiveId" clId="{39828657-D055-4FFE-B629-2DD8EFAA0651}" dt="2026-01-26T04:23:12.209" v="275" actId="1076"/>
        <pc:sldMkLst>
          <pc:docMk/>
          <pc:sldMk cId="1094448713" sldId="344"/>
        </pc:sldMkLst>
        <pc:spChg chg="mod">
          <ac:chgData name="Fernando Antonio Plazas Niño" userId="3d3d64c24e009e97" providerId="LiveId" clId="{39828657-D055-4FFE-B629-2DD8EFAA0651}" dt="2026-01-26T04:05:56.951" v="140" actId="20577"/>
          <ac:spMkLst>
            <pc:docMk/>
            <pc:sldMk cId="1094448713" sldId="344"/>
            <ac:spMk id="2" creationId="{8E257380-9C25-A296-7DD0-6F68750F6489}"/>
          </ac:spMkLst>
        </pc:spChg>
        <pc:spChg chg="mod">
          <ac:chgData name="Fernando Antonio Plazas Niño" userId="3d3d64c24e009e97" providerId="LiveId" clId="{39828657-D055-4FFE-B629-2DD8EFAA0651}" dt="2026-01-26T04:06:01.401" v="143" actId="20577"/>
          <ac:spMkLst>
            <pc:docMk/>
            <pc:sldMk cId="1094448713" sldId="344"/>
            <ac:spMk id="7" creationId="{BBA0CB7D-F8FD-31E3-8F2A-18A5F4D7EFBE}"/>
          </ac:spMkLst>
        </pc:spChg>
        <pc:picChg chg="add mod">
          <ac:chgData name="Fernando Antonio Plazas Niño" userId="3d3d64c24e009e97" providerId="LiveId" clId="{39828657-D055-4FFE-B629-2DD8EFAA0651}" dt="2026-01-26T04:23:12.209" v="275" actId="1076"/>
          <ac:picMkLst>
            <pc:docMk/>
            <pc:sldMk cId="1094448713" sldId="344"/>
            <ac:picMk id="4" creationId="{D9B6DECE-A805-F362-7E86-95AF738440C2}"/>
          </ac:picMkLst>
        </pc:picChg>
      </pc:sldChg>
      <pc:sldChg chg="modSp add mod">
        <pc:chgData name="Fernando Antonio Plazas Niño" userId="3d3d64c24e009e97" providerId="LiveId" clId="{39828657-D055-4FFE-B629-2DD8EFAA0651}" dt="2026-01-26T04:06:34.157" v="158" actId="20577"/>
        <pc:sldMkLst>
          <pc:docMk/>
          <pc:sldMk cId="4010981247" sldId="345"/>
        </pc:sldMkLst>
        <pc:spChg chg="mod">
          <ac:chgData name="Fernando Antonio Plazas Niño" userId="3d3d64c24e009e97" providerId="LiveId" clId="{39828657-D055-4FFE-B629-2DD8EFAA0651}" dt="2026-01-26T04:06:34.157" v="158" actId="20577"/>
          <ac:spMkLst>
            <pc:docMk/>
            <pc:sldMk cId="4010981247" sldId="345"/>
            <ac:spMk id="2" creationId="{C284E710-7841-D645-8EBC-8BB6B56440F1}"/>
          </ac:spMkLst>
        </pc:spChg>
      </pc:sldChg>
      <pc:sldChg chg="modSp add mod">
        <pc:chgData name="Fernando Antonio Plazas Niño" userId="3d3d64c24e009e97" providerId="LiveId" clId="{39828657-D055-4FFE-B629-2DD8EFAA0651}" dt="2026-01-26T04:05:16.756" v="121" actId="20577"/>
        <pc:sldMkLst>
          <pc:docMk/>
          <pc:sldMk cId="3253256931" sldId="346"/>
        </pc:sldMkLst>
        <pc:spChg chg="mod">
          <ac:chgData name="Fernando Antonio Plazas Niño" userId="3d3d64c24e009e97" providerId="LiveId" clId="{39828657-D055-4FFE-B629-2DD8EFAA0651}" dt="2026-01-26T04:05:16.756" v="121" actId="20577"/>
          <ac:spMkLst>
            <pc:docMk/>
            <pc:sldMk cId="3253256931" sldId="346"/>
            <ac:spMk id="2" creationId="{C284E710-7841-D645-8EBC-8BB6B56440F1}"/>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es-CO"/>
              <a:t>Final energy consumption 2021</a:t>
            </a:r>
          </a:p>
        </c:rich>
      </c:tx>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es-CO"/>
        </a:p>
      </c:txPr>
    </c:title>
    <c:autoTitleDeleted val="0"/>
    <c:plotArea>
      <c:layout/>
      <c:barChart>
        <c:barDir val="col"/>
        <c:grouping val="clustered"/>
        <c:varyColors val="0"/>
        <c:ser>
          <c:idx val="0"/>
          <c:order val="0"/>
          <c:tx>
            <c:strRef>
              <c:f>Sheet3!$D$3</c:f>
              <c:strCache>
                <c:ptCount val="1"/>
                <c:pt idx="0">
                  <c:v>Real data</c:v>
                </c:pt>
              </c:strCache>
            </c:strRef>
          </c:tx>
          <c:spPr>
            <a:solidFill>
              <a:schemeClr val="accent1"/>
            </a:solidFill>
            <a:ln>
              <a:noFill/>
            </a:ln>
            <a:effectLst/>
          </c:spPr>
          <c:invertIfNegative val="0"/>
          <c:cat>
            <c:strRef>
              <c:f>Sheet3!$C$4:$C$9</c:f>
              <c:strCache>
                <c:ptCount val="6"/>
                <c:pt idx="0">
                  <c:v>Biomass</c:v>
                </c:pt>
                <c:pt idx="1">
                  <c:v>Natural gas</c:v>
                </c:pt>
                <c:pt idx="2">
                  <c:v>Diesel</c:v>
                </c:pt>
                <c:pt idx="3">
                  <c:v>Gasoline</c:v>
                </c:pt>
                <c:pt idx="4">
                  <c:v>LPG</c:v>
                </c:pt>
                <c:pt idx="5">
                  <c:v>Electricity</c:v>
                </c:pt>
              </c:strCache>
            </c:strRef>
          </c:cat>
          <c:val>
            <c:numRef>
              <c:f>Sheet3!$D$4:$D$9</c:f>
              <c:numCache>
                <c:formatCode>General</c:formatCode>
                <c:ptCount val="6"/>
                <c:pt idx="0">
                  <c:v>59</c:v>
                </c:pt>
                <c:pt idx="1">
                  <c:v>19</c:v>
                </c:pt>
                <c:pt idx="2">
                  <c:v>70</c:v>
                </c:pt>
                <c:pt idx="3">
                  <c:v>85</c:v>
                </c:pt>
                <c:pt idx="4">
                  <c:v>36</c:v>
                </c:pt>
                <c:pt idx="5">
                  <c:v>123</c:v>
                </c:pt>
              </c:numCache>
            </c:numRef>
          </c:val>
          <c:extLst>
            <c:ext xmlns:c16="http://schemas.microsoft.com/office/drawing/2014/chart" uri="{C3380CC4-5D6E-409C-BE32-E72D297353CC}">
              <c16:uniqueId val="{00000000-E189-4F18-B4D5-B85503C329B1}"/>
            </c:ext>
          </c:extLst>
        </c:ser>
        <c:ser>
          <c:idx val="1"/>
          <c:order val="1"/>
          <c:tx>
            <c:strRef>
              <c:f>Sheet3!$E$3</c:f>
              <c:strCache>
                <c:ptCount val="1"/>
                <c:pt idx="0">
                  <c:v>Model</c:v>
                </c:pt>
              </c:strCache>
            </c:strRef>
          </c:tx>
          <c:spPr>
            <a:solidFill>
              <a:schemeClr val="accent2"/>
            </a:solidFill>
            <a:ln>
              <a:noFill/>
            </a:ln>
            <a:effectLst/>
          </c:spPr>
          <c:invertIfNegative val="0"/>
          <c:cat>
            <c:strRef>
              <c:f>Sheet3!$C$4:$C$9</c:f>
              <c:strCache>
                <c:ptCount val="6"/>
                <c:pt idx="0">
                  <c:v>Biomass</c:v>
                </c:pt>
                <c:pt idx="1">
                  <c:v>Natural gas</c:v>
                </c:pt>
                <c:pt idx="2">
                  <c:v>Diesel</c:v>
                </c:pt>
                <c:pt idx="3">
                  <c:v>Gasoline</c:v>
                </c:pt>
                <c:pt idx="4">
                  <c:v>LPG</c:v>
                </c:pt>
                <c:pt idx="5">
                  <c:v>Electricity</c:v>
                </c:pt>
              </c:strCache>
            </c:strRef>
          </c:cat>
          <c:val>
            <c:numRef>
              <c:f>Sheet3!$E$4:$E$9</c:f>
              <c:numCache>
                <c:formatCode>General</c:formatCode>
                <c:ptCount val="6"/>
                <c:pt idx="0">
                  <c:v>57</c:v>
                </c:pt>
                <c:pt idx="1">
                  <c:v>19</c:v>
                </c:pt>
                <c:pt idx="2">
                  <c:v>64</c:v>
                </c:pt>
                <c:pt idx="3">
                  <c:v>83</c:v>
                </c:pt>
                <c:pt idx="4">
                  <c:v>34</c:v>
                </c:pt>
                <c:pt idx="5">
                  <c:v>119</c:v>
                </c:pt>
              </c:numCache>
            </c:numRef>
          </c:val>
          <c:extLst>
            <c:ext xmlns:c16="http://schemas.microsoft.com/office/drawing/2014/chart" uri="{C3380CC4-5D6E-409C-BE32-E72D297353CC}">
              <c16:uniqueId val="{00000001-E189-4F18-B4D5-B85503C329B1}"/>
            </c:ext>
          </c:extLst>
        </c:ser>
        <c:dLbls>
          <c:showLegendKey val="0"/>
          <c:showVal val="0"/>
          <c:showCatName val="0"/>
          <c:showSerName val="0"/>
          <c:showPercent val="0"/>
          <c:showBubbleSize val="0"/>
        </c:dLbls>
        <c:gapWidth val="219"/>
        <c:overlap val="-27"/>
        <c:axId val="1218671695"/>
        <c:axId val="1218667375"/>
      </c:barChart>
      <c:catAx>
        <c:axId val="12186716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s-CO"/>
          </a:p>
        </c:txPr>
        <c:crossAx val="1218667375"/>
        <c:crosses val="autoZero"/>
        <c:auto val="1"/>
        <c:lblAlgn val="ctr"/>
        <c:lblOffset val="100"/>
        <c:noMultiLvlLbl val="0"/>
      </c:catAx>
      <c:valAx>
        <c:axId val="121866737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r>
                  <a:rPr lang="en-US"/>
                  <a:t>Energy [PJ]</a:t>
                </a:r>
              </a:p>
            </c:rich>
          </c:tx>
          <c:overlay val="0"/>
          <c:spPr>
            <a:noFill/>
            <a:ln>
              <a:noFill/>
            </a:ln>
            <a:effectLst/>
          </c:spPr>
          <c:txPr>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s-CO"/>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s-CO"/>
          </a:p>
        </c:txPr>
        <c:crossAx val="121867169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s-CO"/>
        </a:p>
      </c:txPr>
    </c:legend>
    <c:plotVisOnly val="1"/>
    <c:dispBlanksAs val="gap"/>
    <c:showDLblsOverMax val="0"/>
  </c:chart>
  <c:spPr>
    <a:solidFill>
      <a:schemeClr val="bg1"/>
    </a:solidFill>
    <a:ln w="9525" cap="flat" cmpd="sng" algn="ctr">
      <a:noFill/>
      <a:round/>
    </a:ln>
    <a:effectLst/>
  </c:spPr>
  <c:txPr>
    <a:bodyPr/>
    <a:lstStyle/>
    <a:p>
      <a:pPr>
        <a:defRPr>
          <a:solidFill>
            <a:sysClr val="windowText" lastClr="000000"/>
          </a:solidFill>
        </a:defRPr>
      </a:pPr>
      <a:endParaRPr lang="es-CO"/>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es-CO"/>
              <a:t>Primary energy production</a:t>
            </a:r>
          </a:p>
        </c:rich>
      </c:tx>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es-CO"/>
        </a:p>
      </c:txPr>
    </c:title>
    <c:autoTitleDeleted val="0"/>
    <c:plotArea>
      <c:layout/>
      <c:barChart>
        <c:barDir val="col"/>
        <c:grouping val="clustered"/>
        <c:varyColors val="0"/>
        <c:ser>
          <c:idx val="0"/>
          <c:order val="0"/>
          <c:tx>
            <c:strRef>
              <c:f>Sheet4!$D$4</c:f>
              <c:strCache>
                <c:ptCount val="1"/>
                <c:pt idx="0">
                  <c:v>Real data</c:v>
                </c:pt>
              </c:strCache>
            </c:strRef>
          </c:tx>
          <c:spPr>
            <a:solidFill>
              <a:schemeClr val="accent3">
                <a:lumMod val="60000"/>
                <a:lumOff val="40000"/>
              </a:schemeClr>
            </a:solidFill>
            <a:ln>
              <a:noFill/>
            </a:ln>
            <a:effectLst/>
          </c:spPr>
          <c:invertIfNegative val="0"/>
          <c:cat>
            <c:strRef>
              <c:f>Sheet4!$C$5:$C$10</c:f>
              <c:strCache>
                <c:ptCount val="6"/>
                <c:pt idx="0">
                  <c:v>Biomass</c:v>
                </c:pt>
                <c:pt idx="1">
                  <c:v>Natural gas</c:v>
                </c:pt>
                <c:pt idx="2">
                  <c:v>Crude oil</c:v>
                </c:pt>
                <c:pt idx="3">
                  <c:v>Hydro</c:v>
                </c:pt>
                <c:pt idx="4">
                  <c:v>Solar</c:v>
                </c:pt>
                <c:pt idx="5">
                  <c:v>Wind</c:v>
                </c:pt>
              </c:strCache>
            </c:strRef>
          </c:cat>
          <c:val>
            <c:numRef>
              <c:f>Sheet4!$D$5:$D$10</c:f>
              <c:numCache>
                <c:formatCode>General</c:formatCode>
                <c:ptCount val="6"/>
                <c:pt idx="0">
                  <c:v>59</c:v>
                </c:pt>
                <c:pt idx="1">
                  <c:v>19</c:v>
                </c:pt>
                <c:pt idx="2">
                  <c:v>241</c:v>
                </c:pt>
                <c:pt idx="3">
                  <c:v>89</c:v>
                </c:pt>
                <c:pt idx="4">
                  <c:v>23</c:v>
                </c:pt>
                <c:pt idx="5">
                  <c:v>11</c:v>
                </c:pt>
              </c:numCache>
            </c:numRef>
          </c:val>
          <c:extLst>
            <c:ext xmlns:c16="http://schemas.microsoft.com/office/drawing/2014/chart" uri="{C3380CC4-5D6E-409C-BE32-E72D297353CC}">
              <c16:uniqueId val="{00000000-A80F-4D91-BE7D-534345001250}"/>
            </c:ext>
          </c:extLst>
        </c:ser>
        <c:ser>
          <c:idx val="1"/>
          <c:order val="1"/>
          <c:tx>
            <c:strRef>
              <c:f>Sheet4!$E$4</c:f>
              <c:strCache>
                <c:ptCount val="1"/>
                <c:pt idx="0">
                  <c:v>Model</c:v>
                </c:pt>
              </c:strCache>
            </c:strRef>
          </c:tx>
          <c:spPr>
            <a:solidFill>
              <a:schemeClr val="accent5">
                <a:lumMod val="60000"/>
                <a:lumOff val="40000"/>
              </a:schemeClr>
            </a:solidFill>
            <a:ln>
              <a:noFill/>
            </a:ln>
            <a:effectLst/>
          </c:spPr>
          <c:invertIfNegative val="0"/>
          <c:cat>
            <c:strRef>
              <c:f>Sheet4!$C$5:$C$10</c:f>
              <c:strCache>
                <c:ptCount val="6"/>
                <c:pt idx="0">
                  <c:v>Biomass</c:v>
                </c:pt>
                <c:pt idx="1">
                  <c:v>Natural gas</c:v>
                </c:pt>
                <c:pt idx="2">
                  <c:v>Crude oil</c:v>
                </c:pt>
                <c:pt idx="3">
                  <c:v>Hydro</c:v>
                </c:pt>
                <c:pt idx="4">
                  <c:v>Solar</c:v>
                </c:pt>
                <c:pt idx="5">
                  <c:v>Wind</c:v>
                </c:pt>
              </c:strCache>
            </c:strRef>
          </c:cat>
          <c:val>
            <c:numRef>
              <c:f>Sheet4!$E$5:$E$10</c:f>
              <c:numCache>
                <c:formatCode>General</c:formatCode>
                <c:ptCount val="6"/>
                <c:pt idx="0">
                  <c:v>58</c:v>
                </c:pt>
                <c:pt idx="1">
                  <c:v>20</c:v>
                </c:pt>
                <c:pt idx="2">
                  <c:v>239</c:v>
                </c:pt>
                <c:pt idx="3">
                  <c:v>87</c:v>
                </c:pt>
                <c:pt idx="4">
                  <c:v>25</c:v>
                </c:pt>
                <c:pt idx="5">
                  <c:v>9</c:v>
                </c:pt>
              </c:numCache>
            </c:numRef>
          </c:val>
          <c:extLst>
            <c:ext xmlns:c16="http://schemas.microsoft.com/office/drawing/2014/chart" uri="{C3380CC4-5D6E-409C-BE32-E72D297353CC}">
              <c16:uniqueId val="{00000001-A80F-4D91-BE7D-534345001250}"/>
            </c:ext>
          </c:extLst>
        </c:ser>
        <c:dLbls>
          <c:showLegendKey val="0"/>
          <c:showVal val="0"/>
          <c:showCatName val="0"/>
          <c:showSerName val="0"/>
          <c:showPercent val="0"/>
          <c:showBubbleSize val="0"/>
        </c:dLbls>
        <c:gapWidth val="219"/>
        <c:overlap val="-27"/>
        <c:axId val="231293327"/>
        <c:axId val="231295247"/>
      </c:barChart>
      <c:catAx>
        <c:axId val="2312933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s-CO"/>
          </a:p>
        </c:txPr>
        <c:crossAx val="231295247"/>
        <c:crosses val="autoZero"/>
        <c:auto val="1"/>
        <c:lblAlgn val="ctr"/>
        <c:lblOffset val="100"/>
        <c:noMultiLvlLbl val="0"/>
      </c:catAx>
      <c:valAx>
        <c:axId val="231295247"/>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r>
                  <a:rPr lang="en-US"/>
                  <a:t>Energy [PJ]</a:t>
                </a:r>
              </a:p>
            </c:rich>
          </c:tx>
          <c:overlay val="0"/>
          <c:spPr>
            <a:noFill/>
            <a:ln>
              <a:noFill/>
            </a:ln>
            <a:effectLst/>
          </c:spPr>
          <c:txPr>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s-CO"/>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s-CO"/>
          </a:p>
        </c:txPr>
        <c:crossAx val="23129332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s-CO"/>
        </a:p>
      </c:txPr>
    </c:legend>
    <c:plotVisOnly val="1"/>
    <c:dispBlanksAs val="gap"/>
    <c:showDLblsOverMax val="0"/>
  </c:chart>
  <c:spPr>
    <a:solidFill>
      <a:schemeClr val="bg1"/>
    </a:solidFill>
    <a:ln w="9525" cap="flat" cmpd="sng" algn="ctr">
      <a:noFill/>
      <a:round/>
    </a:ln>
    <a:effectLst/>
  </c:spPr>
  <c:txPr>
    <a:bodyPr/>
    <a:lstStyle/>
    <a:p>
      <a:pPr>
        <a:defRPr>
          <a:solidFill>
            <a:sysClr val="windowText" lastClr="000000"/>
          </a:solidFill>
        </a:defRPr>
      </a:pPr>
      <a:endParaRPr lang="es-CO"/>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9C152442-5A4E-6441-F998-2B9604FB5550}"/>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8496509E-AE3E-B70C-152A-92DD7F5B5D7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7345F52B-560C-C07D-3A36-DC84339D4E99}"/>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dirty="0"/>
              <a:t> </a:t>
            </a:r>
            <a:r>
              <a:rPr lang="en-GB" b="0" dirty="0"/>
              <a:t>Residual Capacity refers to the existing installed capacity of a technology at the start of the model's time horizon, typically for the base year or historical years. It represents infrastructure that is already in place and available for use, without requiring new investment. In </a:t>
            </a:r>
            <a:r>
              <a:rPr lang="en-GB" b="0" dirty="0" err="1"/>
              <a:t>OSeMOSYS</a:t>
            </a:r>
            <a:r>
              <a:rPr lang="en-GB" b="0" dirty="0"/>
              <a:t>, this capacity is gradually declined in future years to reflect retirement or decommissioning of aging infrastructure. This gradual reduction ensures the model accurately captures the limited operational lifespan of existing assets and avoids overestimating available capacity in long-term projections.</a:t>
            </a:r>
            <a:br>
              <a:rPr lang="en-GB" dirty="0"/>
            </a:br>
            <a:br>
              <a:rPr lang="en-GB" dirty="0"/>
            </a:br>
            <a:r>
              <a:rPr lang="en-GB" b="1" dirty="0"/>
              <a:t>There are two main categories of residual capacity:</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br>
              <a:rPr lang="en-GB" dirty="0"/>
            </a:br>
            <a:r>
              <a:rPr lang="en-GB" sz="1200" b="0" i="0" u="none" strike="noStrike" cap="none" dirty="0">
                <a:solidFill>
                  <a:schemeClr val="dk1"/>
                </a:solidFill>
                <a:effectLst/>
                <a:latin typeface="Calibri"/>
                <a:ea typeface="Calibri"/>
                <a:cs typeface="Calibri"/>
                <a:sym typeface="Calibri"/>
              </a:rPr>
              <a:t>1. Known vintage dates: This applies mainly to the power sector (occasionally to large industrial facilities too). Based on actual data on commission dates, decommission dates, and operational lives you can calculate the residual capacity profile (capacity declining over time).</a:t>
            </a:r>
            <a:br>
              <a:rPr lang="en-GB" sz="1200" b="0" i="0" u="none" strike="noStrike" cap="none" dirty="0">
                <a:solidFill>
                  <a:schemeClr val="dk1"/>
                </a:solidFill>
                <a:effectLst/>
                <a:latin typeface="Calibri"/>
                <a:ea typeface="Calibri"/>
                <a:cs typeface="Calibri"/>
                <a:sym typeface="Calibri"/>
              </a:rPr>
            </a:br>
            <a:br>
              <a:rPr lang="en-GB" sz="1200" b="0" i="0" u="none" strike="noStrike" cap="none" dirty="0">
                <a:solidFill>
                  <a:schemeClr val="dk1"/>
                </a:solidFill>
                <a:effectLst/>
                <a:latin typeface="Calibri"/>
                <a:ea typeface="Calibri"/>
                <a:cs typeface="Calibri"/>
                <a:sym typeface="Calibri"/>
              </a:rPr>
            </a:br>
            <a:r>
              <a:rPr lang="en-GB" sz="1200" b="0" i="0" u="none" strike="noStrike" cap="none" dirty="0">
                <a:solidFill>
                  <a:schemeClr val="dk1"/>
                </a:solidFill>
                <a:effectLst/>
                <a:latin typeface="Calibri"/>
                <a:ea typeface="Calibri"/>
                <a:cs typeface="Calibri"/>
                <a:sym typeface="Calibri"/>
              </a:rPr>
              <a:t>For example, </a:t>
            </a:r>
            <a:r>
              <a:rPr lang="en-US" sz="1200" b="0" i="0" u="none" strike="noStrike" cap="none" dirty="0">
                <a:solidFill>
                  <a:schemeClr val="dk1"/>
                </a:solidFill>
                <a:effectLst/>
                <a:latin typeface="Calibri"/>
                <a:ea typeface="Calibri"/>
                <a:cs typeface="Calibri"/>
                <a:sym typeface="Calibri"/>
              </a:rPr>
              <a:t>i</a:t>
            </a:r>
            <a:r>
              <a:rPr lang="en-US" dirty="0"/>
              <a:t>n the power sector, where individual power plants can be identified and decommissioning schedules are often available, estimating future residual capacity is straightforward. If the current capacity of a plant type is 600 MW in 2026 and a 50 MW plant is decommissioned in 2027, the residual capacity for 2027 would be 600 - 50 = 550 MW.</a:t>
            </a:r>
            <a:br>
              <a:rPr lang="en-GB" sz="1200" b="0" i="0" u="none" strike="noStrike" cap="none" dirty="0">
                <a:solidFill>
                  <a:schemeClr val="dk1"/>
                </a:solidFill>
                <a:effectLst/>
                <a:latin typeface="Calibri"/>
                <a:ea typeface="Calibri"/>
                <a:cs typeface="Calibri"/>
                <a:sym typeface="Calibri"/>
              </a:rPr>
            </a:br>
            <a:endParaRPr lang="en-GB" sz="1200" b="0" i="0" u="none" strike="noStrike" cap="none" dirty="0">
              <a:solidFill>
                <a:schemeClr val="dk1"/>
              </a:solidFill>
              <a:effectLst/>
              <a:latin typeface="Calibri"/>
              <a:ea typeface="Calibri"/>
              <a:cs typeface="Calibri"/>
              <a:sym typeface="Calibri"/>
            </a:endParaRPr>
          </a:p>
          <a:p>
            <a:pPr marL="0" lvl="0" indent="0" algn="l" rtl="0">
              <a:lnSpc>
                <a:spcPct val="100000"/>
              </a:lnSpc>
              <a:spcBef>
                <a:spcPts val="0"/>
              </a:spcBef>
              <a:spcAft>
                <a:spcPts val="0"/>
              </a:spcAft>
              <a:buClr>
                <a:schemeClr val="dk1"/>
              </a:buClr>
              <a:buSzPts val="1200"/>
              <a:buFont typeface="Calibri"/>
              <a:buNone/>
            </a:pPr>
            <a:r>
              <a:rPr lang="en-GB" sz="1200" b="0" i="0" u="none" strike="noStrike" cap="none" dirty="0">
                <a:solidFill>
                  <a:schemeClr val="dk1"/>
                </a:solidFill>
                <a:effectLst/>
                <a:latin typeface="Calibri"/>
                <a:ea typeface="Calibri"/>
                <a:cs typeface="Calibri"/>
                <a:sym typeface="Calibri"/>
              </a:rPr>
              <a:t>2. For unknown vintage capacity and dates – if you don’t have real capacity data, a sensible approach is to run the model with no residual capacity data and then use the model output capacity value for the base year as a starting point for your residual capacity for that technology. Since most models are calibrated to activity it is difficult to determine capacity without running the model first because there are typically multiple </a:t>
            </a:r>
            <a:r>
              <a:rPr lang="en-GB" sz="1200" b="0" i="0" u="none" strike="noStrike" cap="none" dirty="0" err="1">
                <a:solidFill>
                  <a:schemeClr val="dk1"/>
                </a:solidFill>
                <a:effectLst/>
                <a:latin typeface="Calibri"/>
                <a:ea typeface="Calibri"/>
                <a:cs typeface="Calibri"/>
                <a:sym typeface="Calibri"/>
              </a:rPr>
              <a:t>timeslices</a:t>
            </a:r>
            <a:r>
              <a:rPr lang="en-GB" sz="1200" b="0" i="0" u="none" strike="noStrike" cap="none" dirty="0">
                <a:solidFill>
                  <a:schemeClr val="dk1"/>
                </a:solidFill>
                <a:effectLst/>
                <a:latin typeface="Calibri"/>
                <a:ea typeface="Calibri"/>
                <a:cs typeface="Calibri"/>
                <a:sym typeface="Calibri"/>
              </a:rPr>
              <a:t> and therefore you do not know the capacity factor for each technology. To expand on this,  say you had 1 time-slice  and for example, your gas boiler activity was 100PJ and the capacity factor was 0.8. You would simply do capacity=100/31.526/0.8. When you have multiple time-slices though, not only does the CF differ by time-slice but the demand also differs by time-slice. While it is theoretically possible to calculate the annual average capacity factor, this is not only hard but also insufficient as it’s the peak time slice that determines the capacity needs, not the average. Long story short, it’s quite complicated to determine the residual capacity without running the model. </a:t>
            </a:r>
            <a:br>
              <a:rPr lang="en-GB" sz="1200" b="0" i="0" u="none" strike="noStrike" cap="none" dirty="0">
                <a:solidFill>
                  <a:schemeClr val="dk1"/>
                </a:solidFill>
                <a:effectLst/>
                <a:latin typeface="Calibri"/>
                <a:ea typeface="Calibri"/>
                <a:cs typeface="Calibri"/>
                <a:sym typeface="Calibri"/>
              </a:rPr>
            </a:br>
            <a:br>
              <a:rPr lang="en-GB" sz="1200" b="0" i="0" u="none" strike="noStrike" cap="none" dirty="0">
                <a:solidFill>
                  <a:schemeClr val="dk1"/>
                </a:solidFill>
                <a:effectLst/>
                <a:latin typeface="Calibri"/>
                <a:ea typeface="Calibri"/>
                <a:cs typeface="Calibri"/>
                <a:sym typeface="Calibri"/>
              </a:rPr>
            </a:br>
            <a:r>
              <a:rPr lang="en-GB" sz="1200" b="0" i="0" u="none" strike="noStrike" cap="none" dirty="0">
                <a:solidFill>
                  <a:schemeClr val="dk1"/>
                </a:solidFill>
                <a:effectLst/>
                <a:latin typeface="Calibri"/>
                <a:ea typeface="Calibri"/>
                <a:cs typeface="Calibri"/>
                <a:sym typeface="Calibri"/>
              </a:rPr>
              <a:t>Once you’ve run the model and got a capacity value for your base year you can treat part of this capacity as residual – for example you might assume 90% of the model output capacity in the base year for that technology is residual. Then you would apply a linear decline over time based on the operational life of the technology. </a:t>
            </a:r>
            <a:br>
              <a:rPr lang="en-GB" sz="1200" b="0" i="0" u="none" strike="noStrike" cap="none" dirty="0">
                <a:solidFill>
                  <a:schemeClr val="dk1"/>
                </a:solidFill>
                <a:effectLst/>
                <a:latin typeface="Calibri"/>
                <a:ea typeface="Calibri"/>
                <a:cs typeface="Calibri"/>
                <a:sym typeface="Calibri"/>
              </a:rPr>
            </a:br>
            <a:br>
              <a:rPr lang="en-GB" sz="1200" b="0" i="0" u="none" strike="noStrike" cap="none" dirty="0">
                <a:solidFill>
                  <a:schemeClr val="dk1"/>
                </a:solidFill>
                <a:effectLst/>
                <a:latin typeface="Calibri"/>
                <a:ea typeface="Calibri"/>
                <a:cs typeface="Calibri"/>
                <a:sym typeface="Calibri"/>
              </a:rPr>
            </a:br>
            <a:r>
              <a:rPr lang="en-GB" sz="1200" b="0" i="0" u="none" strike="noStrike" cap="none" dirty="0">
                <a:solidFill>
                  <a:schemeClr val="dk1"/>
                </a:solidFill>
                <a:effectLst/>
                <a:latin typeface="Calibri"/>
                <a:ea typeface="Calibri"/>
                <a:cs typeface="Calibri"/>
                <a:sym typeface="Calibri"/>
              </a:rPr>
              <a:t>The reason it is important to include residual capacities for technologies even if you do not have access to known vintage dates is because in reality if a country’s energy balance says it uses a particular fuel in a sector that means it must have existing capacity for it. If you do not account for this existing residual capacity in the model then the model will invest in a lot more capacity than is necessary in the base year, making it more unrealistic and expensive.</a:t>
            </a:r>
            <a:br>
              <a:rPr lang="en-GB" sz="1200" b="0" i="0" u="none" strike="noStrike" cap="none" dirty="0">
                <a:solidFill>
                  <a:schemeClr val="dk1"/>
                </a:solidFill>
                <a:effectLst/>
                <a:latin typeface="Calibri"/>
                <a:ea typeface="Calibri"/>
                <a:cs typeface="Calibri"/>
                <a:sym typeface="Calibri"/>
              </a:rPr>
            </a:br>
            <a:br>
              <a:rPr lang="en-GB" sz="1200" b="0" i="0" u="none" strike="noStrike" cap="none" dirty="0">
                <a:solidFill>
                  <a:schemeClr val="dk1"/>
                </a:solidFill>
                <a:effectLst/>
                <a:latin typeface="Calibri"/>
                <a:ea typeface="Calibri"/>
                <a:cs typeface="Calibri"/>
                <a:sym typeface="Calibri"/>
              </a:rPr>
            </a:br>
            <a:r>
              <a:rPr lang="en-GB" sz="1200" b="1" i="0" u="none" strike="noStrike" cap="none" dirty="0">
                <a:solidFill>
                  <a:schemeClr val="dk1"/>
                </a:solidFill>
                <a:effectLst/>
                <a:latin typeface="Calibri"/>
                <a:ea typeface="Calibri"/>
                <a:cs typeface="Calibri"/>
                <a:sym typeface="Calibri"/>
              </a:rPr>
              <a:t>Disclaimer: </a:t>
            </a:r>
            <a:r>
              <a:rPr lang="en-GB" sz="1200" b="0" i="0" u="none" strike="noStrike" cap="none" dirty="0">
                <a:solidFill>
                  <a:schemeClr val="dk1"/>
                </a:solidFill>
                <a:effectLst/>
                <a:latin typeface="Calibri"/>
                <a:ea typeface="Calibri"/>
                <a:cs typeface="Calibri"/>
                <a:sym typeface="Calibri"/>
              </a:rPr>
              <a:t>A linear decline over time is a rough approximation and can distort investment patterns since in reality historical capacity growth likely followed non-linear trends in response to growing demand rather than a linear decline. While imperfect, starting with a simple linear regression is a practical first step when detailed historical capacity data is unavailable. </a:t>
            </a:r>
            <a:endParaRPr dirty="0"/>
          </a:p>
        </p:txBody>
      </p:sp>
      <p:sp>
        <p:nvSpPr>
          <p:cNvPr id="165" name="Google Shape;165;p13:notes">
            <a:extLst>
              <a:ext uri="{FF2B5EF4-FFF2-40B4-BE49-F238E27FC236}">
                <a16:creationId xmlns:a16="http://schemas.microsoft.com/office/drawing/2014/main" id="{8622DB32-13C2-691E-0053-CD84BAFBC11D}"/>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11</a:t>
            </a:fld>
            <a:endParaRPr/>
          </a:p>
        </p:txBody>
      </p:sp>
    </p:spTree>
    <p:extLst>
      <p:ext uri="{BB962C8B-B14F-4D97-AF65-F5344CB8AC3E}">
        <p14:creationId xmlns:p14="http://schemas.microsoft.com/office/powerpoint/2010/main" val="8358778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9C152442-5A4E-6441-F998-2B9604FB5550}"/>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8496509E-AE3E-B70C-152A-92DD7F5B5D7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7345F52B-560C-C07D-3A36-DC84339D4E99}"/>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dirty="0"/>
              <a:t>The example above shows how you would calculate the residual capacity for future years by linearly decreasing the residual capacity in the base year (which is 2020 in this case) based on the operational life of the technology (which is 5 years in this example).</a:t>
            </a:r>
            <a:endParaRPr dirty="0"/>
          </a:p>
        </p:txBody>
      </p:sp>
      <p:sp>
        <p:nvSpPr>
          <p:cNvPr id="165" name="Google Shape;165;p13:notes">
            <a:extLst>
              <a:ext uri="{FF2B5EF4-FFF2-40B4-BE49-F238E27FC236}">
                <a16:creationId xmlns:a16="http://schemas.microsoft.com/office/drawing/2014/main" id="{8622DB32-13C2-691E-0053-CD84BAFBC11D}"/>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12</a:t>
            </a:fld>
            <a:endParaRPr/>
          </a:p>
        </p:txBody>
      </p:sp>
    </p:spTree>
    <p:extLst>
      <p:ext uri="{BB962C8B-B14F-4D97-AF65-F5344CB8AC3E}">
        <p14:creationId xmlns:p14="http://schemas.microsoft.com/office/powerpoint/2010/main" val="42428519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4BE65A37-1A51-EB5D-8D33-2858F233E29A}"/>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7C3E787F-FDC9-4B7D-7A80-AAE4458A5BE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CCDBB86B-55B7-B11A-F026-5A67A7014606}"/>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     As mentioned before, calibration can be achieved through the </a:t>
            </a:r>
            <a:r>
              <a:rPr lang="en-US" b="1" dirty="0"/>
              <a:t>Total Technology Annual Activity Lower Limit</a:t>
            </a:r>
            <a:r>
              <a:rPr lang="en-US" dirty="0"/>
              <a:t> parameter. This parameter ensures that a technology produces at least a specified minimum amount of energy in a given year. For instance, if the biomass stove technology has a lower limit set to 20 PJ in 2023, the model will generate an activity where biomass stoves produce at least 20 PJ of cooking service in that year. While the technology may produce more than 20 PJ, the parameter guarantees a minimum production level without restricting maximum output.</a:t>
            </a:r>
            <a:br>
              <a:rPr lang="en-US" dirty="0"/>
            </a:br>
            <a:br>
              <a:rPr lang="en-US" dirty="0"/>
            </a:br>
            <a:r>
              <a:rPr lang="en-US" dirty="0"/>
              <a:t>Typically, we use the ‘Total Technology Annual Activity Lower Limit’ parameter to calibrate only the base year using something like the energy balance, however, there are two common times this parameter is additionally used for calibration, this is:</a:t>
            </a:r>
          </a:p>
          <a:p>
            <a:endParaRPr lang="en-US" dirty="0"/>
          </a:p>
          <a:p>
            <a:pPr>
              <a:buAutoNum type="arabicPeriod"/>
            </a:pPr>
            <a:r>
              <a:rPr lang="en-US" dirty="0"/>
              <a:t>To calibrate all historical years</a:t>
            </a:r>
          </a:p>
          <a:p>
            <a:pPr>
              <a:buAutoNum type="arabicPeriod"/>
            </a:pPr>
            <a:r>
              <a:rPr lang="en-US" dirty="0"/>
              <a:t>To force technology use throughout the timeline</a:t>
            </a:r>
          </a:p>
          <a:p>
            <a:pPr marL="228600" indent="0">
              <a:buNone/>
            </a:pPr>
            <a:endParaRPr lang="en-US" dirty="0"/>
          </a:p>
          <a:p>
            <a:pPr marL="228600" indent="0" algn="l">
              <a:buNone/>
            </a:pPr>
            <a:r>
              <a:rPr lang="en-US" b="1" dirty="0"/>
              <a:t>For calibrating all historical years:</a:t>
            </a:r>
            <a:endParaRPr lang="en-US" dirty="0"/>
          </a:p>
          <a:p>
            <a:pPr marL="2286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br>
              <a:rPr lang="en-US" dirty="0"/>
            </a:br>
            <a:r>
              <a:rPr lang="en-US" dirty="0"/>
              <a:t>If you get the economics right for your country, which is the eventual aim of any modelling exercise, you shouldn’t see abrupt early retirements of existing capacity. However, if there is no readily available data on economics for your country then there are situations where residual capacities can be entirely unused in the model because the model deems it more cost-effective to scrap existing capacity and invest in another technology. There can also be instances where a capacity is fully utilized in one year but abruptly becomes unused in the next year. These </a:t>
            </a:r>
            <a:r>
              <a:rPr lang="en-US" dirty="0" err="1"/>
              <a:t>behaviours</a:t>
            </a:r>
            <a:r>
              <a:rPr lang="en-US" dirty="0"/>
              <a:t> reflect the nature of </a:t>
            </a:r>
            <a:r>
              <a:rPr lang="en-US" dirty="0" err="1"/>
              <a:t>OSeMOSYS</a:t>
            </a:r>
            <a:r>
              <a:rPr lang="en-US" dirty="0"/>
              <a:t> as a cost optimization model. It aims to determine the least-cost solution for energy production and usage while neglecting certain practical realities of energy systems such as assuming a country would completely scrap existing capacity within one year. To avoid such unrealistic outcomes, we may need to calibrate energy production for each sector for historic years to match reality and build confidence in the model. Historical production data, such as electricity, heat, or other energy services, can be sourced from final energy balances or sector-specific reports for all historic years and not just the base year. Then the lower (and often upper limits) can be used to calibrate the historical years to ensure it matches reality. In example 1 of the slide above, only the historical years have been calibrated, and then future years are not. </a:t>
            </a:r>
            <a:br>
              <a:rPr lang="en-US" dirty="0"/>
            </a:br>
            <a:endParaRPr lang="en-US" dirty="0"/>
          </a:p>
          <a:p>
            <a:pPr algn="l"/>
            <a:endParaRPr lang="en-US" dirty="0"/>
          </a:p>
          <a:p>
            <a:pPr algn="l"/>
            <a:r>
              <a:rPr lang="en-US" b="1" dirty="0"/>
              <a:t>For calibrating future years:</a:t>
            </a:r>
          </a:p>
          <a:p>
            <a:pPr algn="l"/>
            <a:endParaRPr lang="en-US" dirty="0"/>
          </a:p>
          <a:p>
            <a:pPr algn="l"/>
            <a:r>
              <a:rPr lang="en-US" dirty="0"/>
              <a:t>      For certain technologies you may have to force activity throughout the timeline because technology use in the real-world is not based on economics but other factors such as convenience. This means the model wouldn’t choose to invest in this technology since it isn’t one of the most cost-effective options, but we know it will still be used due to societal </a:t>
            </a:r>
            <a:r>
              <a:rPr lang="en-US" dirty="0" err="1"/>
              <a:t>behaviour</a:t>
            </a:r>
            <a:r>
              <a:rPr lang="en-US" dirty="0"/>
              <a:t>. For example, resistive heaters are not the cheapest form of heating, but they are used in various places for numerous reasons such as a lack of heating infrastructure. It therefore makes sense to force a flat use of this technology throughout the modelling period, this can be seen in the slide Example 2 above.</a:t>
            </a:r>
          </a:p>
          <a:p>
            <a:pPr algn="l"/>
            <a:endParaRPr lang="en-US" dirty="0"/>
          </a:p>
          <a:p>
            <a:pPr algn="l"/>
            <a:endParaRPr lang="en-US" dirty="0"/>
          </a:p>
          <a:p>
            <a:pPr algn="l"/>
            <a:br>
              <a:rPr lang="en-US" dirty="0"/>
            </a:br>
            <a:br>
              <a:rPr lang="en-US" dirty="0"/>
            </a:br>
            <a:br>
              <a:rPr lang="en-US" dirty="0"/>
            </a:br>
            <a:endParaRPr lang="en-US" dirty="0"/>
          </a:p>
        </p:txBody>
      </p:sp>
      <p:sp>
        <p:nvSpPr>
          <p:cNvPr id="165" name="Google Shape;165;p13:notes">
            <a:extLst>
              <a:ext uri="{FF2B5EF4-FFF2-40B4-BE49-F238E27FC236}">
                <a16:creationId xmlns:a16="http://schemas.microsoft.com/office/drawing/2014/main" id="{4ACA7D61-7BBC-8635-D0DA-E5100508DE5B}"/>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13</a:t>
            </a:fld>
            <a:endParaRPr/>
          </a:p>
        </p:txBody>
      </p:sp>
    </p:spTree>
    <p:extLst>
      <p:ext uri="{BB962C8B-B14F-4D97-AF65-F5344CB8AC3E}">
        <p14:creationId xmlns:p14="http://schemas.microsoft.com/office/powerpoint/2010/main" val="33574981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76CEEA56-5649-3D56-0551-942FDD77D05B}"/>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01289AAF-CE9A-36D7-9730-48B8EDBE6AD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35CA1073-20DD-9E14-72DB-7C9FA10A1B9D}"/>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      During the calibration years, we add all existing capacities and energy productions to replicate the expected historical behavior. At the same time, we ensure that technologies not included in the energy mix during those years are not installed.</a:t>
            </a:r>
          </a:p>
          <a:p>
            <a:r>
              <a:rPr lang="en-US" dirty="0"/>
              <a:t>      </a:t>
            </a:r>
            <a:br>
              <a:rPr lang="en-US" dirty="0"/>
            </a:br>
            <a:r>
              <a:rPr lang="en-US" dirty="0"/>
              <a:t>To achieve this, we can use the parameter </a:t>
            </a:r>
            <a:r>
              <a:rPr lang="en-US" b="1" i="1" dirty="0"/>
              <a:t>Total Annual Max Capacity Investment</a:t>
            </a:r>
            <a:r>
              <a:rPr lang="en-US" dirty="0"/>
              <a:t>, which sets the maximum new capacity that can be installed for a technology per year. For example, if this parameter is set to 1 GW, the maximum new capacity installed in that year cannot exceed 1 GW. Setting the parameter to zero effectively deactivates any new capacity for that technology.</a:t>
            </a:r>
            <a:br>
              <a:rPr lang="en-US" dirty="0"/>
            </a:br>
            <a:endParaRPr lang="en-US" dirty="0"/>
          </a:p>
          <a:p>
            <a:r>
              <a:rPr lang="en-US" dirty="0"/>
              <a:t>      By setting </a:t>
            </a:r>
            <a:r>
              <a:rPr lang="en-US" i="1" dirty="0"/>
              <a:t>Total Annual Max Capacity Investment</a:t>
            </a:r>
            <a:r>
              <a:rPr lang="en-US" dirty="0"/>
              <a:t> to zero during the calibration years for all technologies that weren’t used in the historical years, we ensure the energy mix aligns with historical data. However, it’s crucial to restrict this parameter to the calibration years only; otherwise, these technologies will be unable to compete in future scenarios. It could also be advisable to set this parameter to zero for a few years beyond the last calibration year for technologies with long construction periods. For example, it is unlikely that an energy planner would propose a hydropower plant to be installed between 2024 and 2025, given that such plants typically require 5 to 10 years to build.</a:t>
            </a:r>
            <a:endParaRPr dirty="0"/>
          </a:p>
        </p:txBody>
      </p:sp>
      <p:sp>
        <p:nvSpPr>
          <p:cNvPr id="165" name="Google Shape;165;p13:notes">
            <a:extLst>
              <a:ext uri="{FF2B5EF4-FFF2-40B4-BE49-F238E27FC236}">
                <a16:creationId xmlns:a16="http://schemas.microsoft.com/office/drawing/2014/main" id="{A14302AA-B580-80E2-BF89-8617949B9DAC}"/>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14</a:t>
            </a:fld>
            <a:endParaRPr/>
          </a:p>
        </p:txBody>
      </p:sp>
    </p:spTree>
    <p:extLst>
      <p:ext uri="{BB962C8B-B14F-4D97-AF65-F5344CB8AC3E}">
        <p14:creationId xmlns:p14="http://schemas.microsoft.com/office/powerpoint/2010/main" val="22302424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15</a:t>
            </a:fld>
            <a:endParaRPr/>
          </a:p>
        </p:txBody>
      </p:sp>
    </p:spTree>
    <p:extLst>
      <p:ext uri="{BB962C8B-B14F-4D97-AF65-F5344CB8AC3E}">
        <p14:creationId xmlns:p14="http://schemas.microsoft.com/office/powerpoint/2010/main" val="37143096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      Energy scenarios are possible representations used to explore potential futures for energy systems. They provide representations of how technical, organizational, and policy decisions could  shape the energy landscape over time. Scenarios help policymakers, researchers, and industry stakeholders understand the consequences of different decisions, such as remaining the same, choosing the most cost-effective options, adopting new technologies or implementing specific policies. As </a:t>
            </a:r>
            <a:r>
              <a:rPr lang="en-US" dirty="0" err="1"/>
              <a:t>Grundwald</a:t>
            </a:r>
            <a:r>
              <a:rPr lang="en-US" dirty="0"/>
              <a:t> et al. (2016) explain, scenarios are not predictions but structured explorations of possible pathways, making them crucial for strategic planning in energy transitions.</a:t>
            </a:r>
          </a:p>
          <a:p>
            <a:r>
              <a:rPr lang="en-US" dirty="0"/>
              <a:t>       </a:t>
            </a:r>
          </a:p>
          <a:p>
            <a:r>
              <a:rPr lang="en-US" dirty="0"/>
              <a:t>      In the context of </a:t>
            </a:r>
            <a:r>
              <a:rPr lang="en-US" dirty="0" err="1"/>
              <a:t>OSeMOSYS</a:t>
            </a:r>
            <a:r>
              <a:rPr lang="en-US" dirty="0"/>
              <a:t>, an energy scenario is a run of how a least-cost energy system could evolve under specific conditions. Without additional constraints, </a:t>
            </a:r>
            <a:r>
              <a:rPr lang="en-US" dirty="0" err="1"/>
              <a:t>OSeMOSYS</a:t>
            </a:r>
            <a:r>
              <a:rPr lang="en-US" dirty="0"/>
              <a:t> optimizes the system to minimize costs, providing a "baseline" scenario of the most cost-efficient development. However, by imposing constraints—such as emissions targets, technology limits, or policy objectives—you can create alternative scenarios to study how different decisions impact costs, technology choices, and environmental outcomes. This flexibility makes </a:t>
            </a:r>
            <a:r>
              <a:rPr lang="en-US" dirty="0" err="1"/>
              <a:t>OSeMOSYS</a:t>
            </a:r>
            <a:r>
              <a:rPr lang="en-US" dirty="0"/>
              <a:t> a powerful tool for exploring diverse energy futures.</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16</a:t>
            </a:fld>
            <a:endParaRPr/>
          </a:p>
        </p:txBody>
      </p:sp>
    </p:spTree>
    <p:extLst>
      <p:ext uri="{BB962C8B-B14F-4D97-AF65-F5344CB8AC3E}">
        <p14:creationId xmlns:p14="http://schemas.microsoft.com/office/powerpoint/2010/main" val="38903136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In </a:t>
            </a:r>
            <a:r>
              <a:rPr lang="en-GB" dirty="0" err="1"/>
              <a:t>OSeMOSYS</a:t>
            </a:r>
            <a:r>
              <a:rPr lang="en-GB" dirty="0"/>
              <a:t> we often use constraints to help us reflect reality, policies, and develop scenarios. Some of these constraints were already touched on in previous lectures but you can see them defined again in the slide above.</a:t>
            </a:r>
          </a:p>
          <a:p>
            <a:endParaRPr lang="en-GB" dirty="0"/>
          </a:p>
          <a:p>
            <a:r>
              <a:rPr lang="en-GB" dirty="0"/>
              <a:t>       Let’s start with some examples of using constraints. For example, if the model doesn’t have country-specific techno-economic data perhaps you want to match the historical years model behaviour to reality by forcing the activity using ‘Total Technology Annual Activity Upper Limit’ and ‘Total Technology Annual Activity Lower Limit’ constraints as mentioned previously. </a:t>
            </a:r>
            <a:br>
              <a:rPr lang="en-GB" dirty="0"/>
            </a:br>
            <a:br>
              <a:rPr lang="en-GB" dirty="0"/>
            </a:br>
            <a:r>
              <a:rPr lang="en-GB" dirty="0"/>
              <a:t>Another example could  be that you want to represent a country’s NDCs which might say that they want to invest in 10 GW of solar by 2030. To do this you could apply an investment constraints using Total Annual Min Capacity to reflect the annual investment in solar required to meet the 2030 target. </a:t>
            </a:r>
          </a:p>
          <a:p>
            <a:endParaRPr lang="en-GB" dirty="0"/>
          </a:p>
          <a:p>
            <a:r>
              <a:rPr lang="en-GB" dirty="0"/>
              <a:t>     Another example could be that a country has a Net Zero emissions target by 2053, then you could apply an annual emissions limit to get to net zero by 2053.</a:t>
            </a:r>
          </a:p>
          <a:p>
            <a:r>
              <a:rPr lang="en-GB" dirty="0"/>
              <a:t>   </a:t>
            </a:r>
          </a:p>
          <a:p>
            <a:r>
              <a:rPr lang="en-GB" dirty="0"/>
              <a:t>     Consequently, constraints can be used for two main things:</a:t>
            </a:r>
            <a:br>
              <a:rPr lang="en-GB" dirty="0"/>
            </a:br>
            <a:r>
              <a:rPr lang="en-GB" dirty="0"/>
              <a:t>1. To validate a scenario (least-cost scenario i.e. a scenario with little to no constraints other than those reflecting reality or calibration)</a:t>
            </a:r>
            <a:br>
              <a:rPr lang="en-GB" dirty="0"/>
            </a:br>
            <a:r>
              <a:rPr lang="en-GB" dirty="0"/>
              <a:t>2. To build scenarios</a:t>
            </a:r>
          </a:p>
          <a:p>
            <a:r>
              <a:rPr lang="en-GB" dirty="0"/>
              <a:t>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smtClean="0">
                <a:solidFill>
                  <a:schemeClr val="dk1"/>
                </a:solidFill>
                <a:latin typeface="Calibri"/>
                <a:ea typeface="Calibri"/>
                <a:cs typeface="Calibri"/>
                <a:sym typeface="Calibri"/>
              </a:rPr>
              <a:t>17</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118557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This slide introduces the concept of </a:t>
            </a:r>
            <a:r>
              <a:rPr lang="en-GB" b="1" dirty="0"/>
              <a:t>scenario validation</a:t>
            </a:r>
            <a:r>
              <a:rPr lang="en-GB" dirty="0"/>
              <a:t> in </a:t>
            </a:r>
            <a:r>
              <a:rPr lang="en-GB" dirty="0" err="1"/>
              <a:t>OSeMOSYS</a:t>
            </a:r>
            <a:r>
              <a:rPr lang="en-GB" dirty="0"/>
              <a:t>, emphasizing that while models can't predict the future, validation ensures scenarios are </a:t>
            </a:r>
            <a:r>
              <a:rPr lang="en-GB" b="1" dirty="0"/>
              <a:t>credible and grounded in reality</a:t>
            </a:r>
            <a:r>
              <a:rPr lang="en-GB" dirty="0"/>
              <a:t>. Validation helps confirm that the model behaves as expected and supports trustworthy decision-making. </a:t>
            </a:r>
          </a:p>
          <a:p>
            <a:endParaRPr lang="en-GB" dirty="0"/>
          </a:p>
          <a:p>
            <a:r>
              <a:rPr lang="en-GB" dirty="0"/>
              <a:t>      </a:t>
            </a:r>
            <a:r>
              <a:rPr lang="en-GB" b="1" dirty="0"/>
              <a:t>Validation can involve:</a:t>
            </a:r>
          </a:p>
          <a:p>
            <a:endParaRPr lang="en-GB" b="1" dirty="0"/>
          </a:p>
          <a:p>
            <a:pPr marL="400050" indent="-171450">
              <a:buFont typeface="Arial" panose="020B0604020202020204" pitchFamily="34" charset="0"/>
              <a:buChar char="•"/>
            </a:pPr>
            <a:r>
              <a:rPr lang="en-GB" dirty="0"/>
              <a:t>Comparing outputs to historical data – this is typically for the base year but can also be for all historic years if you do not have country-specific techno-economics.</a:t>
            </a:r>
          </a:p>
          <a:p>
            <a:pPr marL="228600" indent="0">
              <a:buFont typeface="Arial" panose="020B0604020202020204" pitchFamily="34" charset="0"/>
              <a:buNone/>
            </a:pPr>
            <a:endParaRPr lang="en-GB" dirty="0"/>
          </a:p>
          <a:p>
            <a:pPr marL="400050" indent="-171450">
              <a:buFont typeface="Arial" panose="020B0604020202020204" pitchFamily="34" charset="0"/>
              <a:buChar char="•"/>
            </a:pPr>
            <a:r>
              <a:rPr lang="en-GB" dirty="0"/>
              <a:t>Checking whether low-cost pathways reflect known trends – ensuring the model is investing and using technologies that we know are the cheapest for the sector based on the input data we entered into the model. If an expensive or unexpected technology is appearing this may indicate an issue with the data entered or the way the model is set up.</a:t>
            </a:r>
            <a:br>
              <a:rPr lang="en-GB" dirty="0"/>
            </a:br>
            <a:br>
              <a:rPr lang="en-GB" dirty="0"/>
            </a:br>
            <a:r>
              <a:rPr lang="en-GB" dirty="0"/>
              <a:t>Another important thing here is ensuring the model does not abruptly change to another technology. The model could do this if it is cheaper overall to simply switch to another fuel type. Although this could be cheaper it is unrealistic for a country to completely switch to a different technology than it has historically been using within a year or a few years. Therefore, the modeller must add constraints to make the switch smoother and over time.</a:t>
            </a:r>
            <a:br>
              <a:rPr lang="en-GB" dirty="0"/>
            </a:br>
            <a:endParaRPr lang="en-GB" dirty="0"/>
          </a:p>
          <a:p>
            <a:pPr marL="400050" indent="-171450">
              <a:buFont typeface="Arial" panose="020B0604020202020204" pitchFamily="34" charset="0"/>
              <a:buChar char="•"/>
            </a:pPr>
            <a:r>
              <a:rPr lang="en-GB" dirty="0"/>
              <a:t>Applying realistic constraints to ensure the scenario remains relevant for a specific country context – if you know a country has limited resources for a particular technology then it validates the model to reflect this using constraints.</a:t>
            </a:r>
            <a:br>
              <a:rPr lang="en-GB" dirty="0"/>
            </a:br>
            <a:br>
              <a:rPr lang="en-GB" dirty="0"/>
            </a:br>
            <a:r>
              <a:rPr lang="en-GB" dirty="0"/>
              <a:t>This list is not exhaustive.</a:t>
            </a:r>
          </a:p>
          <a:p>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smtClean="0">
                <a:solidFill>
                  <a:schemeClr val="dk1"/>
                </a:solidFill>
                <a:latin typeface="Calibri"/>
                <a:ea typeface="Calibri"/>
                <a:cs typeface="Calibri"/>
                <a:sym typeface="Calibri"/>
              </a:rPr>
              <a:t>18</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59253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1BC378F8-B414-91A2-59F4-05E114B97659}"/>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84435860-9372-D34C-4017-5AE957962C2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F986A000-45DC-1319-4849-67DA50F5D9A7}"/>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Another common behavior observed in optimization results is the sudden jump in installed capacities from one year to the next when a technology becomes significantly cheaper than another in supplying an energy service. In reality, it is nearly impossible to decommission all installed capacity of one technology in a single year to make way for a new one.</a:t>
            </a:r>
          </a:p>
          <a:p>
            <a:r>
              <a:rPr lang="en-US" dirty="0"/>
              <a:t>To address this, we can incorporate a technology penetration rate using two approaches:</a:t>
            </a:r>
          </a:p>
          <a:p>
            <a:pPr>
              <a:buFont typeface="+mj-lt"/>
              <a:buAutoNum type="arabicPeriod"/>
            </a:pPr>
            <a:r>
              <a:rPr lang="en-US" b="1" dirty="0"/>
              <a:t>Total Annual Max Capacity Investment:</a:t>
            </a:r>
            <a:br>
              <a:rPr lang="en-US" dirty="0"/>
            </a:br>
            <a:r>
              <a:rPr lang="en-US" dirty="0"/>
              <a:t>This parameter sets a limit on the maximum new capacity that can be installed each year, based on historical data and market projections. For instance, if the power mix has been growing at an average rate of 1.2 GW per year, this value or a percentage of it could be used to regulate the penetration of new technologies in future years.</a:t>
            </a:r>
          </a:p>
          <a:p>
            <a:pPr>
              <a:buFont typeface="+mj-lt"/>
              <a:buAutoNum type="arabicPeriod"/>
            </a:pPr>
            <a:r>
              <a:rPr lang="en-US" b="1" dirty="0"/>
              <a:t>Technology Activity Increase By Mode Limit:</a:t>
            </a:r>
            <a:br>
              <a:rPr lang="en-US" dirty="0"/>
            </a:br>
            <a:r>
              <a:rPr lang="en-US" dirty="0"/>
              <a:t>This parameter limits the annual growth in activity levels for a technology to a specified percentage. For example, if a power plant generates 20 PJ in 2023 and the parameter is set to 0.1 (10%), the maximum generation in 2024 would be capped at 22 PJ (10% of 20 is 2, so 20 + 2 = 22). The percentage increase can be derived from historical trends or sectoral reports.</a:t>
            </a:r>
          </a:p>
          <a:p>
            <a:r>
              <a:rPr lang="en-US" dirty="0"/>
              <a:t>By applying these parameters, we can create a more realistic representation of technology transitions in energy systems.</a:t>
            </a:r>
          </a:p>
        </p:txBody>
      </p:sp>
      <p:sp>
        <p:nvSpPr>
          <p:cNvPr id="165" name="Google Shape;165;p13:notes">
            <a:extLst>
              <a:ext uri="{FF2B5EF4-FFF2-40B4-BE49-F238E27FC236}">
                <a16:creationId xmlns:a16="http://schemas.microsoft.com/office/drawing/2014/main" id="{57D0EC76-CAB4-8BF2-D787-AC29FD240C01}"/>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19</a:t>
            </a:fld>
            <a:endParaRPr/>
          </a:p>
        </p:txBody>
      </p:sp>
    </p:spTree>
    <p:extLst>
      <p:ext uri="{BB962C8B-B14F-4D97-AF65-F5344CB8AC3E}">
        <p14:creationId xmlns:p14="http://schemas.microsoft.com/office/powerpoint/2010/main" val="27629901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F161C720-6445-4611-807A-5574A2C06D31}"/>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16FEB0C3-2176-BF83-6545-4FBBC9D7158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28B7D180-21F5-75D3-6396-9A4A3CF0D83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Energy systems cannot produce energy infinitely. For fossil fuels, it is crucial to specify the reserves available for each type of fuel, including crude oil, natural gas, coal, and nuclear fuels. These reserve data are typically reported in weight or volume terms and must be converted into energy units. For example, 1 million barrels of oil is approximately 6 PJ.</a:t>
            </a:r>
          </a:p>
          <a:p>
            <a:r>
              <a:rPr lang="en-US" dirty="0"/>
              <a:t>To represent this in the model, we use the parameter </a:t>
            </a:r>
            <a:r>
              <a:rPr lang="en-US" b="1" i="1" dirty="0"/>
              <a:t>Total Technology Annual Activity Upper Limit</a:t>
            </a:r>
            <a:r>
              <a:rPr lang="en-US" b="1" dirty="0"/>
              <a:t>. </a:t>
            </a:r>
            <a:r>
              <a:rPr lang="en-US" dirty="0"/>
              <a:t>This parameter sets a maximum limit on energy production for the entire modelling period.</a:t>
            </a:r>
          </a:p>
          <a:p>
            <a:endParaRPr lang="en-US" dirty="0"/>
          </a:p>
        </p:txBody>
      </p:sp>
      <p:sp>
        <p:nvSpPr>
          <p:cNvPr id="165" name="Google Shape;165;p13:notes">
            <a:extLst>
              <a:ext uri="{FF2B5EF4-FFF2-40B4-BE49-F238E27FC236}">
                <a16:creationId xmlns:a16="http://schemas.microsoft.com/office/drawing/2014/main" id="{6DEF1E43-5915-2A9A-684F-BF12AB61A7E2}"/>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20</a:t>
            </a:fld>
            <a:endParaRPr/>
          </a:p>
        </p:txBody>
      </p:sp>
    </p:spTree>
    <p:extLst>
      <p:ext uri="{BB962C8B-B14F-4D97-AF65-F5344CB8AC3E}">
        <p14:creationId xmlns:p14="http://schemas.microsoft.com/office/powerpoint/2010/main" val="9170599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      Model calibration involves adjusting parameters to ensure that the model's outputs align with historical real-world data. In the case of </a:t>
            </a:r>
            <a:r>
              <a:rPr lang="en-US" dirty="0" err="1"/>
              <a:t>OSeMOSYS</a:t>
            </a:r>
            <a:r>
              <a:rPr lang="en-US" dirty="0"/>
              <a:t>, an optimization-based mathematical model, the goal is to produce an optimal solution rather than the most probable one. Calibration, in this context, focuses on replicating historical and realistic energy production and consumption patterns throughout the timeline.</a:t>
            </a:r>
            <a:br>
              <a:rPr lang="en-US" dirty="0"/>
            </a:br>
            <a:br>
              <a:rPr lang="en-US" dirty="0"/>
            </a:br>
            <a:r>
              <a:rPr lang="en-US" dirty="0"/>
              <a:t>There are several aspects of the model that you can calibrate but the main one is ensuring the first year of your model matches the energy balance of that country for that year. You could alternatively calibrate the emissions of the model.</a:t>
            </a:r>
            <a:br>
              <a:rPr lang="en-US" dirty="0"/>
            </a:br>
            <a:endParaRPr lang="en-US" dirty="0"/>
          </a:p>
          <a:p>
            <a:r>
              <a:rPr lang="en-US" dirty="0"/>
              <a:t>     However, we typically calibrate energy production and capacity while conducting a sense-check on emissions, rather than primarily calibrating emissions. This is because emissions are a direct consequence of energy production and use, properly calibrating energy production and consumption should result in aligned emission levels. This is because fossil fuel combustion—and its associated emissions—is directly proportional to energy use.</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a:t>
            </a:fld>
            <a:endParaRPr/>
          </a:p>
        </p:txBody>
      </p:sp>
    </p:spTree>
    <p:extLst>
      <p:ext uri="{BB962C8B-B14F-4D97-AF65-F5344CB8AC3E}">
        <p14:creationId xmlns:p14="http://schemas.microsoft.com/office/powerpoint/2010/main" val="38903136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075FA03E-3AD3-817D-A840-15348A3DC99C}"/>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DC327F0B-84EA-7FCC-BD42-649EAE0530D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8DFC93B2-C405-38BF-9ABC-582EA03A957C}"/>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For fossil fuels, annual energy production cannot increase disproportionately from one year to the next. Oil reservoirs and coal mines have maximum production levels dictated by their depletion characteristics. However, detailed data on these limits is often unavailable, making it difficult to calculate an accurate average for an aggregated technology representing fuel extraction.</a:t>
            </a:r>
          </a:p>
          <a:p>
            <a:r>
              <a:rPr lang="en-US" dirty="0"/>
              <a:t>A simple approach is to use historical production data, taking the highest value as the default for the early years of the modeling period. This maximum can then increase linearly by a reasonable percentage over time. Adjustments can also be made if there is data on the development of new reservoirs or mines expected to become commercially viable in the future.</a:t>
            </a:r>
          </a:p>
          <a:p>
            <a:r>
              <a:rPr lang="en-US" dirty="0"/>
              <a:t>For renewables, the annual maximum potential is determined by the region or country’s natural conditions. For example, wind speed directly impacts the energy generated by wind power plants, typically referred to as the </a:t>
            </a:r>
            <a:r>
              <a:rPr lang="en-US" i="1" dirty="0"/>
              <a:t>technical potential</a:t>
            </a:r>
            <a:r>
              <a:rPr lang="en-US" dirty="0"/>
              <a:t> of the energy source.</a:t>
            </a:r>
          </a:p>
          <a:p>
            <a:r>
              <a:rPr lang="en-US" dirty="0"/>
              <a:t>In both cases—fossil fuels and renewables—the maximum annual energy production is defined using the </a:t>
            </a:r>
            <a:r>
              <a:rPr lang="en-US" b="1" i="1" dirty="0"/>
              <a:t>Total Technology Annual Activity Upper Limit</a:t>
            </a:r>
            <a:r>
              <a:rPr lang="en-US" b="1" dirty="0"/>
              <a:t> </a:t>
            </a:r>
            <a:r>
              <a:rPr lang="en-US" dirty="0"/>
              <a:t>parameter. We add this parameter for primary energy source technologies (e.g., MINNGS, MINCOA, MINSOL, MINHYD)</a:t>
            </a:r>
          </a:p>
          <a:p>
            <a:endParaRPr lang="en-US" dirty="0"/>
          </a:p>
        </p:txBody>
      </p:sp>
      <p:sp>
        <p:nvSpPr>
          <p:cNvPr id="165" name="Google Shape;165;p13:notes">
            <a:extLst>
              <a:ext uri="{FF2B5EF4-FFF2-40B4-BE49-F238E27FC236}">
                <a16:creationId xmlns:a16="http://schemas.microsoft.com/office/drawing/2014/main" id="{65868A66-38B6-2B95-31E0-74D0B1A997BB}"/>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21</a:t>
            </a:fld>
            <a:endParaRPr/>
          </a:p>
        </p:txBody>
      </p:sp>
    </p:spTree>
    <p:extLst>
      <p:ext uri="{BB962C8B-B14F-4D97-AF65-F5344CB8AC3E}">
        <p14:creationId xmlns:p14="http://schemas.microsoft.com/office/powerpoint/2010/main" val="38201859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5A00A212-5595-CDFB-9B69-8805A607B8ED}"/>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69AE9E8F-43C9-FC12-0CBC-2B165684B8F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AA712045-EE0C-CE76-1F2F-749502C2F112}"/>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For renewable energy sources, the technical potential may sometimes be expressed in capacity units (GW) rather than energy production (PJ). For example, reports may estimate a maximum installed capacity of 30 GW for photovoltaic solar power plants. This upper limit on total possible installed capacity can be used instead of the maximum energy production discussed on the previous slide.</a:t>
            </a:r>
          </a:p>
          <a:p>
            <a:r>
              <a:rPr lang="en-US" dirty="0"/>
              <a:t>In such cases, the parameter </a:t>
            </a:r>
            <a:r>
              <a:rPr lang="en-US" i="1" dirty="0"/>
              <a:t>Total Annual Max Capacity</a:t>
            </a:r>
            <a:r>
              <a:rPr lang="en-US" dirty="0"/>
              <a:t> is used. This parameter sets a maximum limit on the total installed capacity, including both residual (pre-existing) capacity and new cumulative capacity.</a:t>
            </a:r>
          </a:p>
          <a:p>
            <a:r>
              <a:rPr lang="en-US" dirty="0"/>
              <a:t>It is important to note that this parameter is applied to power plant technologies, not primary energy sources.</a:t>
            </a:r>
          </a:p>
          <a:p>
            <a:endParaRPr lang="en-US" dirty="0"/>
          </a:p>
        </p:txBody>
      </p:sp>
      <p:sp>
        <p:nvSpPr>
          <p:cNvPr id="165" name="Google Shape;165;p13:notes">
            <a:extLst>
              <a:ext uri="{FF2B5EF4-FFF2-40B4-BE49-F238E27FC236}">
                <a16:creationId xmlns:a16="http://schemas.microsoft.com/office/drawing/2014/main" id="{A8E83A9B-5895-AD45-C105-81035885AAA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22</a:t>
            </a:fld>
            <a:endParaRPr/>
          </a:p>
        </p:txBody>
      </p:sp>
    </p:spTree>
    <p:extLst>
      <p:ext uri="{BB962C8B-B14F-4D97-AF65-F5344CB8AC3E}">
        <p14:creationId xmlns:p14="http://schemas.microsoft.com/office/powerpoint/2010/main" val="1705404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34CB377A-8F4B-AB82-851C-48B54D7D284F}"/>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A398EF5E-2A38-E1A6-3F47-3AF6D665604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4B633640-ADEF-DB4D-2B24-504DBE50949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In some cases, significant projects such as power plants or industrial facilities are under construction and expected to come online within the next few years. When detailed information about these projects—such as capacity, technology type, and start year—is available, we can integrate this data into the model.</a:t>
            </a:r>
          </a:p>
          <a:p>
            <a:r>
              <a:rPr lang="en-US" dirty="0"/>
              <a:t>To account for these capacities, we use the parameter </a:t>
            </a:r>
            <a:r>
              <a:rPr lang="en-US" b="1" dirty="0"/>
              <a:t>‘Total Annual Min Capacity Investment.’</a:t>
            </a:r>
            <a:r>
              <a:rPr lang="en-US" dirty="0"/>
              <a:t> For each technology and the corresponding year, the value of the </a:t>
            </a:r>
            <a:r>
              <a:rPr lang="en-US" b="0" dirty="0"/>
              <a:t>New Planned Installed Capacity </a:t>
            </a:r>
            <a:r>
              <a:rPr lang="en-US" dirty="0"/>
              <a:t>is specified. For instance, if a solar PV power plant with a capacity of 0.2 GW is under construction and scheduled to become operational in 2025, we would input a value of 0.2 for the year 2025 under the technology code PWRSOL. This approach can be applied to any type of technology. However, it’s important to ensure that the capacity being included is significant and its operation is confirmed.</a:t>
            </a:r>
          </a:p>
          <a:p>
            <a:r>
              <a:rPr lang="en-US" dirty="0"/>
              <a:t>For newly planned capacities, it is also possible to set an expected level of production based on the installed capacity. Since this is a fixed new capacity, its potential energy production can often be assumed to remain constant throughout its operational life.</a:t>
            </a:r>
          </a:p>
          <a:p>
            <a:r>
              <a:rPr lang="en-US" dirty="0"/>
              <a:t>For example, a new natural gas power plant with a capacity of 0.1 GW planned for 2025 could generate approximately 2.5 PJ per year. If the plant has an operational life of 25 years, we could set the parameter </a:t>
            </a:r>
            <a:r>
              <a:rPr lang="en-US" b="1" dirty="0"/>
              <a:t>‘Total Technology Annual Activity Lower Limit’</a:t>
            </a:r>
            <a:r>
              <a:rPr lang="en-US" dirty="0"/>
              <a:t> to 2.5 PJ for each year from 2025 to 2049.</a:t>
            </a:r>
          </a:p>
          <a:p>
            <a:r>
              <a:rPr lang="en-US" dirty="0"/>
              <a:t>If there is no requirement to define a minimum production level for the new facility, this step can be omitted. By leaving the production unconstrained, the model can determine whether the plant becomes a stranded asset—unused capacity in the optimized system. </a:t>
            </a:r>
          </a:p>
          <a:p>
            <a:r>
              <a:rPr lang="en-US" dirty="0"/>
              <a:t>When adding data for </a:t>
            </a:r>
            <a:r>
              <a:rPr lang="en-US" b="1" i="1" dirty="0"/>
              <a:t>Total Annual Min Capacity Investment</a:t>
            </a:r>
            <a:r>
              <a:rPr lang="en-US" dirty="0"/>
              <a:t>, it is essential to ensure that the values are equal to or below the </a:t>
            </a:r>
            <a:r>
              <a:rPr lang="en-US" b="1" i="1" dirty="0"/>
              <a:t>Total Annual Max Capacity Investment</a:t>
            </a:r>
            <a:r>
              <a:rPr lang="en-US" dirty="0"/>
              <a:t>. Setting a minimum level higher than the maximum will result in an infeasible solution.</a:t>
            </a:r>
          </a:p>
        </p:txBody>
      </p:sp>
      <p:sp>
        <p:nvSpPr>
          <p:cNvPr id="165" name="Google Shape;165;p13:notes">
            <a:extLst>
              <a:ext uri="{FF2B5EF4-FFF2-40B4-BE49-F238E27FC236}">
                <a16:creationId xmlns:a16="http://schemas.microsoft.com/office/drawing/2014/main" id="{A2213EED-6484-3E86-A4D7-DCB0D474F51C}"/>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23</a:t>
            </a:fld>
            <a:endParaRPr/>
          </a:p>
        </p:txBody>
      </p:sp>
    </p:spTree>
    <p:extLst>
      <p:ext uri="{BB962C8B-B14F-4D97-AF65-F5344CB8AC3E}">
        <p14:creationId xmlns:p14="http://schemas.microsoft.com/office/powerpoint/2010/main" val="17927422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24</a:t>
            </a:fld>
            <a:endParaRPr/>
          </a:p>
        </p:txBody>
      </p:sp>
    </p:spTree>
    <p:extLst>
      <p:ext uri="{BB962C8B-B14F-4D97-AF65-F5344CB8AC3E}">
        <p14:creationId xmlns:p14="http://schemas.microsoft.com/office/powerpoint/2010/main" val="14528180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smtClean="0">
                <a:solidFill>
                  <a:schemeClr val="dk1"/>
                </a:solidFill>
                <a:latin typeface="Calibri"/>
                <a:ea typeface="Calibri"/>
                <a:cs typeface="Calibri"/>
                <a:sym typeface="Calibri"/>
              </a:rPr>
              <a:t>25</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912778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      This slide elaborates on the concept of model calibration.</a:t>
            </a:r>
            <a:br>
              <a:rPr lang="en-GB" b="0" dirty="0"/>
            </a:br>
            <a:br>
              <a:rPr lang="en-GB" b="0" dirty="0"/>
            </a:br>
            <a:r>
              <a:rPr lang="en-GB" b="0" dirty="0"/>
              <a:t>Calibration typically involves aligning the model's behaviour with known historical data. Most commonly, this means adjusting the model so that input fuel use in each sub-sector matches historical records. However, calibration can also be applied to sub-sector outputs—such as the tons of steel or aluminium produced—if that data is available for the relevant years.</a:t>
            </a:r>
            <a:br>
              <a:rPr lang="en-GB" b="0" dirty="0"/>
            </a:br>
            <a:endParaRPr lang="en-GB" b="0" dirty="0"/>
          </a:p>
          <a:p>
            <a:r>
              <a:rPr lang="en-GB" dirty="0"/>
              <a:t>      In many cases, particularly in the industry and transport sectors, the model can be calibrated using both input fuel use and output activity data to improve overall accuracy.</a:t>
            </a:r>
          </a:p>
          <a:p>
            <a:r>
              <a:rPr lang="en-GB" b="0" dirty="0"/>
              <a:t>      Additionally, calibration can include emissions data. In this approach, the model is aligned to match both fuel use and emissions by calculating an implied emissions intensity—that is, the amount of emissions released per unit of activity. To do this, you'll need annual data for both total activity and total emissions for the sector or area being modelled.</a:t>
            </a:r>
            <a:br>
              <a:rPr lang="en-GB" b="0" dirty="0"/>
            </a:br>
            <a:endParaRPr lang="en-GB" b="0" dirty="0"/>
          </a:p>
          <a:p>
            <a:r>
              <a:rPr lang="en-GB" dirty="0"/>
              <a:t>      However, it's important to be cautious when calibrating to both fuel use and emissions. Consider a scenario where a country has underreported coal use, but a separate agency has overreported emissions from coal. This would result in an unrealistically high emissions intensity for coal. While this inconsistency might be acceptable if the goal is to preserve both the energy and emissions balances, it highlights the importance of cross-checking data sources.</a:t>
            </a:r>
          </a:p>
          <a:p>
            <a:endParaRPr lang="en-GB" dirty="0"/>
          </a:p>
          <a:p>
            <a:r>
              <a:rPr lang="en-GB" b="0" i="0" dirty="0"/>
              <a:t>      Best practice is to first perform a bottom-up calculation—multiplying fuel use by the relevant IPCC emissions factors—then compare those results with the national emissions inventory. Depending on the level of discrepancy, you can then adjust your approach accordingly.</a:t>
            </a:r>
          </a:p>
          <a:p>
            <a:endParaRPr lang="en-GB" b="0"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smtClean="0">
                <a:solidFill>
                  <a:schemeClr val="dk1"/>
                </a:solidFill>
                <a:latin typeface="Calibri"/>
                <a:ea typeface="Calibri"/>
                <a:cs typeface="Calibri"/>
                <a:sym typeface="Calibri"/>
              </a:rPr>
              <a:t>4</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094240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5</a:t>
            </a:fld>
            <a:endParaRPr/>
          </a:p>
        </p:txBody>
      </p:sp>
    </p:spTree>
    <p:extLst>
      <p:ext uri="{BB962C8B-B14F-4D97-AF65-F5344CB8AC3E}">
        <p14:creationId xmlns:p14="http://schemas.microsoft.com/office/powerpoint/2010/main" val="3714309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      The energy balance of a country is a comprehensive summary of all energy flows within its economy over a specific period, usually a year. It shows how energy is produced, imported, exported, transformed, and consumed across different sectors (e.g., industry, transport, households). The balance ensures that total energy inputs equal total outputs, accounting for losses and conversions—providing insights into energy dependency, efficiency, and sectoral demand.</a:t>
            </a:r>
          </a:p>
          <a:p>
            <a:endParaRPr lang="en-GB" b="0" dirty="0"/>
          </a:p>
          <a:p>
            <a:r>
              <a:rPr lang="en-GB" b="0" dirty="0"/>
              <a:t>     Typically, you would need to find some energy balances to calibrate a model.</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smtClean="0">
                <a:solidFill>
                  <a:schemeClr val="dk1"/>
                </a:solidFill>
                <a:latin typeface="Calibri"/>
                <a:ea typeface="Calibri"/>
                <a:cs typeface="Calibri"/>
                <a:sym typeface="Calibri"/>
              </a:rPr>
              <a:t>6</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431418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Usually, we use the energy balance to calibrate the start year (base year) of the model.</a:t>
            </a:r>
          </a:p>
          <a:p>
            <a:endParaRPr lang="en-GB" dirty="0"/>
          </a:p>
          <a:p>
            <a:r>
              <a:rPr lang="en-GB" dirty="0"/>
              <a:t>There are several reasons for doing this. Calibrating your model:</a:t>
            </a:r>
          </a:p>
          <a:p>
            <a:endParaRPr lang="en-GB" dirty="0"/>
          </a:p>
          <a:p>
            <a:pPr>
              <a:buAutoNum type="arabicPeriod"/>
            </a:pPr>
            <a:r>
              <a:rPr lang="en-GB" b="1" dirty="0"/>
              <a:t>Establishes a Realistic Starting Point</a:t>
            </a:r>
          </a:p>
          <a:p>
            <a:pPr marL="228600" indent="0">
              <a:buNone/>
            </a:pPr>
            <a:r>
              <a:rPr lang="en-GB" dirty="0"/>
              <a:t>The base year represents the most recent year with reliable data. Calibration ensures the model reflects actual historical energy supply, demand, and system performance. Without a good match to reality, future projections will be unreliable.</a:t>
            </a:r>
          </a:p>
          <a:p>
            <a:pPr marL="228600" indent="0">
              <a:buNone/>
            </a:pPr>
            <a:r>
              <a:rPr lang="en-GB" b="1" dirty="0"/>
              <a:t>2. Builds Trust in the Model</a:t>
            </a:r>
            <a:br>
              <a:rPr lang="en-GB" dirty="0"/>
            </a:br>
            <a:r>
              <a:rPr lang="en-GB" dirty="0"/>
              <a:t>Calibration shows that the model can reproduce known outcomes. This increases confidence among stakeholders, especially decision-makers using the model for energy planning or policy development.</a:t>
            </a:r>
          </a:p>
          <a:p>
            <a:pPr marL="228600" indent="0">
              <a:buNone/>
            </a:pPr>
            <a:r>
              <a:rPr lang="en-GB" b="1" dirty="0"/>
              <a:t>3. Improves Accuracy of Projections</a:t>
            </a:r>
            <a:br>
              <a:rPr lang="en-GB" dirty="0"/>
            </a:br>
            <a:r>
              <a:rPr lang="en-GB" dirty="0"/>
              <a:t>A well-calibrated model minimizes errors in cost assumptions, efficiencies, and capacities. This leads to more accurate simulations of future energy scenarios, emissions, and investment needs.</a:t>
            </a:r>
          </a:p>
          <a:p>
            <a:pPr marL="228600" indent="0">
              <a:buNone/>
            </a:pPr>
            <a:r>
              <a:rPr lang="en-GB" b="1" dirty="0"/>
              <a:t>4. Helps Identify and Fix Data Issues</a:t>
            </a:r>
            <a:br>
              <a:rPr lang="en-GB" dirty="0"/>
            </a:br>
            <a:r>
              <a:rPr lang="en-GB" dirty="0"/>
              <a:t>The calibration process may reveal gaps, inconsistencies, or errors in input data. Catching these issues early ensures better quality throughout the modelling process.</a:t>
            </a:r>
          </a:p>
          <a:p>
            <a:pPr marL="228600" indent="0">
              <a:buNone/>
            </a:pPr>
            <a:r>
              <a:rPr lang="en-GB" b="1" dirty="0"/>
              <a:t>5. Ensures Proper Functioning of Technologies and Constraints</a:t>
            </a:r>
            <a:br>
              <a:rPr lang="en-GB" dirty="0"/>
            </a:br>
            <a:r>
              <a:rPr lang="en-GB" dirty="0"/>
              <a:t>Calibration verifies that all modelled technologies operate as expected under real-world conditions. It also confirms that constraints such as capacity limits and fuel availability are set realistically.</a:t>
            </a:r>
          </a:p>
          <a:p>
            <a:pPr marL="228600" indent="0">
              <a:buNone/>
            </a:pPr>
            <a:endParaRPr lang="en-GB" dirty="0"/>
          </a:p>
          <a:p>
            <a:pPr>
              <a:buAutoNum type="arabicPeriod"/>
            </a:pPr>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smtClean="0">
                <a:solidFill>
                  <a:schemeClr val="dk1"/>
                </a:solidFill>
                <a:latin typeface="Calibri"/>
                <a:ea typeface="Calibri"/>
                <a:cs typeface="Calibri"/>
                <a:sym typeface="Calibri"/>
              </a:rPr>
              <a:t>7</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143087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dirty="0"/>
              <a:t>      Above is an example of how you would calibrate your model using an energy balance. In this example we are trying to calibrate the activity of an oil boiler for services heating. Using the energy balance, we note that the commercial and public services sector uses 1088 terajoules of oil. </a:t>
            </a:r>
            <a:br>
              <a:rPr lang="en-GB" dirty="0"/>
            </a:br>
            <a:br>
              <a:rPr lang="en-GB" dirty="0"/>
            </a:br>
            <a:r>
              <a:rPr lang="en-GB" dirty="0"/>
              <a:t>Let’s say the only technology using oil in the commercial sector are oil boilers. To calibrate the oil boiler to match the energy balance value in your base year (2021) you would first convert the energy balance value into petajoules since this is the unit we work with in </a:t>
            </a:r>
            <a:r>
              <a:rPr lang="en-GB" dirty="0" err="1"/>
              <a:t>OSeMOSYS</a:t>
            </a:r>
            <a:r>
              <a:rPr lang="en-GB" dirty="0"/>
              <a:t>. </a:t>
            </a:r>
            <a:br>
              <a:rPr lang="en-GB" dirty="0"/>
            </a:br>
            <a:br>
              <a:rPr lang="en-GB" dirty="0"/>
            </a:br>
            <a:r>
              <a:rPr lang="en-GB" dirty="0"/>
              <a:t>Next, you would divide this value by the efficiency (i.e. input activity ratio) of your services oil boiler technology to account for losses during the transformation of oil to heat. </a:t>
            </a:r>
            <a:br>
              <a:rPr lang="en-GB" dirty="0"/>
            </a:br>
            <a:br>
              <a:rPr lang="en-GB" dirty="0"/>
            </a:br>
            <a:r>
              <a:rPr lang="en-GB" dirty="0"/>
              <a:t>Lastly, you would force this calculated value in your model using a parameter called ‘Total Technology Annual Activity Lower Limit’.  This parameter/constraint </a:t>
            </a:r>
            <a:r>
              <a:rPr lang="en-GB" sz="1200" b="0" i="0" u="none" strike="noStrike" cap="none" dirty="0">
                <a:solidFill>
                  <a:schemeClr val="dk1"/>
                </a:solidFill>
                <a:effectLst/>
                <a:latin typeface="Calibri"/>
                <a:ea typeface="Calibri"/>
                <a:cs typeface="Calibri"/>
                <a:sym typeface="Calibri"/>
              </a:rPr>
              <a:t>tells the model a clear lower restriction on the overall operation of a particular technology. It establishes a lower limit on the total activity within a year. Then, you want to set an upper bound, which would be 1% more than the lower limit value. This 1% is applied to give the model some wiggle room to avoid any issues when running the model. This upper bound is then applied to  the ‘Total Technology Annual Activity Upper Limit’ parameter for the services oil boiler technology. This parameter tells  the model there is a clear maximum restriction on the overall operation of a particular technology. It establishes an upper limit on the total activity within a year. Using these constraints forces the model to use the right amount of fuel for each technology in each sub-sector for the base year.</a:t>
            </a:r>
            <a:br>
              <a:rPr lang="en-GB" sz="1200" b="0" i="0" u="none" strike="noStrike" cap="none" dirty="0">
                <a:solidFill>
                  <a:schemeClr val="dk1"/>
                </a:solidFill>
                <a:effectLst/>
                <a:latin typeface="Calibri"/>
                <a:ea typeface="Calibri"/>
                <a:cs typeface="Calibri"/>
                <a:sym typeface="Calibri"/>
              </a:rPr>
            </a:br>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smtClean="0">
                <a:solidFill>
                  <a:schemeClr val="dk1"/>
                </a:solidFill>
                <a:latin typeface="Calibri"/>
                <a:ea typeface="Calibri"/>
                <a:cs typeface="Calibri"/>
                <a:sym typeface="Calibri"/>
              </a:rPr>
              <a:t>8</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070329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If demand is not available through other sources, then it can be calculated using the calibrated lower limit values. Once you have calculated the calibrated lower limits for the relevant technologies that provide a particular service you can simply sum the lower limits to get the demand for that service.</a:t>
            </a:r>
            <a:br>
              <a:rPr lang="en-GB" dirty="0"/>
            </a:br>
            <a:br>
              <a:rPr lang="en-GB" dirty="0"/>
            </a:br>
            <a:r>
              <a:rPr lang="en-GB" dirty="0"/>
              <a:t>This is only one method to calculate the demand. Demands can also be taken from government reports, international databases etc.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smtClean="0">
                <a:solidFill>
                  <a:schemeClr val="dk1"/>
                </a:solidFill>
                <a:latin typeface="Calibri"/>
                <a:ea typeface="Calibri"/>
                <a:cs typeface="Calibri"/>
                <a:sym typeface="Calibri"/>
              </a:rPr>
              <a:t>9</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118056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10</a:t>
            </a:fld>
            <a:endParaRPr/>
          </a:p>
        </p:txBody>
      </p:sp>
    </p:spTree>
    <p:extLst>
      <p:ext uri="{BB962C8B-B14F-4D97-AF65-F5344CB8AC3E}">
        <p14:creationId xmlns:p14="http://schemas.microsoft.com/office/powerpoint/2010/main" val="37143096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pic>
        <p:nvPicPr>
          <p:cNvPr id="11" name="Picture 10">
            <a:extLst>
              <a:ext uri="{FF2B5EF4-FFF2-40B4-BE49-F238E27FC236}">
                <a16:creationId xmlns:a16="http://schemas.microsoft.com/office/drawing/2014/main" id="{D090E1FC-79C0-474F-8864-ABEE6EC45374}"/>
              </a:ext>
            </a:extLst>
          </p:cNvPr>
          <p:cNvPicPr>
            <a:picLocks noChangeAspect="1"/>
          </p:cNvPicPr>
          <p:nvPr userDrawn="1"/>
        </p:nvPicPr>
        <p:blipFill rotWithShape="1">
          <a:blip r:embed="rId2"/>
          <a:srcRect l="53717" t="15856" r="8276" b="19640"/>
          <a:stretch/>
        </p:blipFill>
        <p:spPr>
          <a:xfrm>
            <a:off x="6549080" y="1087395"/>
            <a:ext cx="4633785" cy="4423720"/>
          </a:xfrm>
          <a:prstGeom prst="rect">
            <a:avLst/>
          </a:prstGeom>
        </p:spPr>
      </p:pic>
      <p:sp>
        <p:nvSpPr>
          <p:cNvPr id="2" name="Slide Number Placeholder 1">
            <a:extLst>
              <a:ext uri="{FF2B5EF4-FFF2-40B4-BE49-F238E27FC236}">
                <a16:creationId xmlns:a16="http://schemas.microsoft.com/office/drawing/2014/main" id="{4055AD5F-CC06-3A70-CBC8-BED05A2F0731}"/>
              </a:ext>
            </a:extLst>
          </p:cNvPr>
          <p:cNvSpPr>
            <a:spLocks noGrp="1"/>
          </p:cNvSpPr>
          <p:nvPr>
            <p:ph type="sldNum" idx="11"/>
          </p:nvPr>
        </p:nvSpPr>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3F56D5FE-8BBC-E95A-76D4-D1938A0E3A78}"/>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a:latin typeface="Arial" panose="020B0604020202020204" pitchFamily="34" charset="0"/>
                <a:ea typeface="Helvetica Neue"/>
                <a:cs typeface="Arial" panose="020B0604020202020204" pitchFamily="34" charset="0"/>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4;p20">
            <a:extLst>
              <a:ext uri="{FF2B5EF4-FFF2-40B4-BE49-F238E27FC236}">
                <a16:creationId xmlns:a16="http://schemas.microsoft.com/office/drawing/2014/main" id="{7FF2A8CD-3CE5-A92B-4009-D09EC2A0050B}"/>
              </a:ext>
            </a:extLst>
          </p:cNvPr>
          <p:cNvSpPr txBox="1">
            <a:spLocks noGrp="1"/>
          </p:cNvSpPr>
          <p:nvPr>
            <p:ph type="title"/>
          </p:nvPr>
        </p:nvSpPr>
        <p:spPr>
          <a:xfrm>
            <a:off x="838200" y="0"/>
            <a:ext cx="10515600" cy="107712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42060534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C8B067-C222-A145-CF89-234516211EAC}"/>
              </a:ext>
            </a:extLst>
          </p:cNvPr>
          <p:cNvSpPr>
            <a:spLocks noGrp="1"/>
          </p:cNvSpPr>
          <p:nvPr>
            <p:ph type="sldNum" idx="11"/>
          </p:nvPr>
        </p:nvSpPr>
        <p:spPr>
          <a:xfrm>
            <a:off x="11798300" y="6565900"/>
            <a:ext cx="393700" cy="292100"/>
          </a:xfrm>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B3503028-5BCC-32AC-877B-DF34C7FE812B}"/>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5;p20">
            <a:extLst>
              <a:ext uri="{FF2B5EF4-FFF2-40B4-BE49-F238E27FC236}">
                <a16:creationId xmlns:a16="http://schemas.microsoft.com/office/drawing/2014/main" id="{2E41FEE8-207D-F515-0218-988E1E95F438}"/>
              </a:ext>
            </a:extLst>
          </p:cNvPr>
          <p:cNvSpPr txBox="1">
            <a:spLocks noGrp="1"/>
          </p:cNvSpPr>
          <p:nvPr>
            <p:ph type="body" idx="12"/>
          </p:nvPr>
        </p:nvSpPr>
        <p:spPr>
          <a:xfrm>
            <a:off x="6148754"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7" name="Google Shape;34;p20">
            <a:extLst>
              <a:ext uri="{FF2B5EF4-FFF2-40B4-BE49-F238E27FC236}">
                <a16:creationId xmlns:a16="http://schemas.microsoft.com/office/drawing/2014/main" id="{9F492DC9-5A51-908E-E46A-76443B2F0C19}"/>
              </a:ext>
            </a:extLst>
          </p:cNvPr>
          <p:cNvSpPr txBox="1">
            <a:spLocks noGrp="1"/>
          </p:cNvSpPr>
          <p:nvPr>
            <p:ph type="title"/>
          </p:nvPr>
        </p:nvSpPr>
        <p:spPr>
          <a:xfrm>
            <a:off x="838200" y="1"/>
            <a:ext cx="10515600" cy="107388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991416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userDrawn="1">
  <p:cSld name="OBJECT">
    <p:spTree>
      <p:nvGrpSpPr>
        <p:cNvPr id="1" name="Shape 40"/>
        <p:cNvGrpSpPr/>
        <p:nvPr/>
      </p:nvGrpSpPr>
      <p:grpSpPr>
        <a:xfrm>
          <a:off x="0" y="0"/>
          <a:ext cx="0" cy="0"/>
          <a:chOff x="0" y="0"/>
          <a:chExt cx="0" cy="0"/>
        </a:xfrm>
      </p:grpSpPr>
      <p:sp>
        <p:nvSpPr>
          <p:cNvPr id="5" name="Google Shape;14;p16">
            <a:extLst>
              <a:ext uri="{FF2B5EF4-FFF2-40B4-BE49-F238E27FC236}">
                <a16:creationId xmlns:a16="http://schemas.microsoft.com/office/drawing/2014/main" id="{CC7370BD-D26C-52B9-5360-A8F985E01E49}"/>
              </a:ext>
            </a:extLst>
          </p:cNvPr>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7" name="Text Placeholder 4">
            <a:extLst>
              <a:ext uri="{FF2B5EF4-FFF2-40B4-BE49-F238E27FC236}">
                <a16:creationId xmlns:a16="http://schemas.microsoft.com/office/drawing/2014/main" id="{381328E2-BBCC-9942-F175-B550123AD180}"/>
              </a:ext>
            </a:extLst>
          </p:cNvPr>
          <p:cNvSpPr>
            <a:spLocks noGrp="1"/>
          </p:cNvSpPr>
          <p:nvPr>
            <p:ph idx="1"/>
          </p:nvPr>
        </p:nvSpPr>
        <p:spPr>
          <a:xfrm>
            <a:off x="838200" y="1239210"/>
            <a:ext cx="10515600" cy="493775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Google Shape;34;p20">
            <a:extLst>
              <a:ext uri="{FF2B5EF4-FFF2-40B4-BE49-F238E27FC236}">
                <a16:creationId xmlns:a16="http://schemas.microsoft.com/office/drawing/2014/main" id="{5B5801FF-0DBD-D7A6-73AC-CAA38C2CFB6D}"/>
              </a:ext>
            </a:extLst>
          </p:cNvPr>
          <p:cNvSpPr txBox="1">
            <a:spLocks noGrp="1"/>
          </p:cNvSpPr>
          <p:nvPr>
            <p:ph type="title"/>
          </p:nvPr>
        </p:nvSpPr>
        <p:spPr>
          <a:xfrm>
            <a:off x="838200" y="0"/>
            <a:ext cx="10515600" cy="10787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B0D0C-0C81-F840-C90F-8CF3D9BAEFFF}"/>
              </a:ext>
            </a:extLst>
          </p:cNvPr>
          <p:cNvSpPr>
            <a:spLocks noGrp="1"/>
          </p:cNvSpPr>
          <p:nvPr>
            <p:ph type="title"/>
          </p:nvPr>
        </p:nvSpPr>
        <p:spPr>
          <a:xfrm>
            <a:off x="838200" y="365125"/>
            <a:ext cx="10515600" cy="1325563"/>
          </a:xfrm>
          <a:prstGeom prst="rect">
            <a:avLst/>
          </a:prstGeom>
        </p:spPr>
        <p:txBody>
          <a:bodyPr/>
          <a:lstStyle>
            <a:lvl1pPr>
              <a:defRPr baseline="0">
                <a:latin typeface="+mn-lt"/>
              </a:defRPr>
            </a:lvl1pPr>
          </a:lstStyle>
          <a:p>
            <a:endParaRPr lang="en-US" dirty="0"/>
          </a:p>
        </p:txBody>
      </p:sp>
      <p:sp>
        <p:nvSpPr>
          <p:cNvPr id="3" name="Slide Number Placeholder 2">
            <a:extLst>
              <a:ext uri="{FF2B5EF4-FFF2-40B4-BE49-F238E27FC236}">
                <a16:creationId xmlns:a16="http://schemas.microsoft.com/office/drawing/2014/main" id="{5D8E5102-8D85-B351-C683-D6870D182776}"/>
              </a:ext>
            </a:extLst>
          </p:cNvPr>
          <p:cNvSpPr>
            <a:spLocks noGrp="1"/>
          </p:cNvSpPr>
          <p:nvPr>
            <p:ph type="sldNum" idx="10"/>
          </p:nvPr>
        </p:nvSpPr>
        <p:spPr/>
        <p:txBody>
          <a:bodyPr/>
          <a:lstStyle/>
          <a:p>
            <a:fld id="{00000000-1234-1234-1234-123412341234}" type="slidenum">
              <a:rPr lang="sv-SE" smtClean="0"/>
              <a:pPr/>
              <a:t>‹#›</a:t>
            </a:fld>
            <a:endParaRPr lang="sv-SE" dirty="0"/>
          </a:p>
        </p:txBody>
      </p:sp>
      <p:pic>
        <p:nvPicPr>
          <p:cNvPr id="4" name="Picture 3">
            <a:extLst>
              <a:ext uri="{FF2B5EF4-FFF2-40B4-BE49-F238E27FC236}">
                <a16:creationId xmlns:a16="http://schemas.microsoft.com/office/drawing/2014/main" id="{23D03772-EAFD-A016-312C-C6F5AB20048E}"/>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3436692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15"/>
        <p:cNvGrpSpPr/>
        <p:nvPr/>
      </p:nvGrpSpPr>
      <p:grpSpPr>
        <a:xfrm>
          <a:off x="0" y="0"/>
          <a:ext cx="0" cy="0"/>
          <a:chOff x="0" y="0"/>
          <a:chExt cx="0" cy="0"/>
        </a:xfrm>
      </p:grpSpPr>
      <p:pic>
        <p:nvPicPr>
          <p:cNvPr id="3" name="Picture 2">
            <a:extLst>
              <a:ext uri="{FF2B5EF4-FFF2-40B4-BE49-F238E27FC236}">
                <a16:creationId xmlns:a16="http://schemas.microsoft.com/office/drawing/2014/main" id="{C65EA376-651F-B818-AF38-9F429FDC5AFB}"/>
              </a:ext>
            </a:extLst>
          </p:cNvPr>
          <p:cNvPicPr>
            <a:picLocks noChangeAspect="1"/>
          </p:cNvPicPr>
          <p:nvPr userDrawn="1"/>
        </p:nvPicPr>
        <p:blipFill>
          <a:blip r:embed="rId2"/>
          <a:srcRect/>
          <a:stretch/>
        </p:blipFill>
        <p:spPr>
          <a:xfrm>
            <a:off x="0" y="0"/>
            <a:ext cx="12192000" cy="6858000"/>
          </a:xfrm>
          <a:prstGeom prst="rect">
            <a:avLst/>
          </a:prstGeom>
        </p:spPr>
      </p:pic>
      <p:sp>
        <p:nvSpPr>
          <p:cNvPr id="16" name="Google Shape;16;p17"/>
          <p:cNvSpPr txBox="1">
            <a:spLocks noGrp="1"/>
          </p:cNvSpPr>
          <p:nvPr>
            <p:ph type="ctrTitle" hasCustomPrompt="1"/>
          </p:nvPr>
        </p:nvSpPr>
        <p:spPr>
          <a:xfrm>
            <a:off x="0" y="1"/>
            <a:ext cx="8894617" cy="403761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800"/>
              <a:buFont typeface="Helvetica Neue"/>
              <a:buNone/>
              <a:defRPr sz="3200" b="1" i="0" cap="none" baseline="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dirty="0"/>
              <a:t>Click To Edit Master Title Style</a:t>
            </a:r>
            <a:endParaRPr lang="en-ZA" dirty="0"/>
          </a:p>
        </p:txBody>
      </p:sp>
      <p:sp>
        <p:nvSpPr>
          <p:cNvPr id="2" name="Rectangle 1">
            <a:extLst>
              <a:ext uri="{FF2B5EF4-FFF2-40B4-BE49-F238E27FC236}">
                <a16:creationId xmlns:a16="http://schemas.microsoft.com/office/drawing/2014/main" id="{BF8CC5E2-ACC9-BB54-E15D-C4D3833AFF4C}"/>
              </a:ext>
            </a:extLst>
          </p:cNvPr>
          <p:cNvSpPr/>
          <p:nvPr userDrawn="1"/>
        </p:nvSpPr>
        <p:spPr>
          <a:xfrm>
            <a:off x="2285999" y="4370120"/>
            <a:ext cx="4322618" cy="1828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3604537"/>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0" y="0"/>
            <a:ext cx="12192000" cy="6858000"/>
          </a:xfrm>
          <a:prstGeom prst="rect">
            <a:avLst/>
          </a:prstGeom>
        </p:spPr>
      </p:pic>
      <p:sp>
        <p:nvSpPr>
          <p:cNvPr id="16" name="Google Shape;16;p17"/>
          <p:cNvSpPr txBox="1">
            <a:spLocks noGrp="1"/>
          </p:cNvSpPr>
          <p:nvPr>
            <p:ph type="ctrTitle"/>
          </p:nvPr>
        </p:nvSpPr>
        <p:spPr>
          <a:xfrm>
            <a:off x="2979507" y="739739"/>
            <a:ext cx="5368965" cy="1736334"/>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 name="Google Shape;17;p17"/>
          <p:cNvSpPr txBox="1">
            <a:spLocks noGrp="1"/>
          </p:cNvSpPr>
          <p:nvPr>
            <p:ph type="subTitle" idx="1"/>
          </p:nvPr>
        </p:nvSpPr>
        <p:spPr>
          <a:xfrm>
            <a:off x="2979507" y="2476073"/>
            <a:ext cx="5368965" cy="104796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extLst>
      <p:ext uri="{BB962C8B-B14F-4D97-AF65-F5344CB8AC3E}">
        <p14:creationId xmlns:p14="http://schemas.microsoft.com/office/powerpoint/2010/main" val="4077936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2" name="Picture 1">
            <a:extLst>
              <a:ext uri="{FF2B5EF4-FFF2-40B4-BE49-F238E27FC236}">
                <a16:creationId xmlns:a16="http://schemas.microsoft.com/office/drawing/2014/main" id="{B562CDF7-E817-0727-B23A-E4C37F6C9239}"/>
              </a:ext>
            </a:extLst>
          </p:cNvPr>
          <p:cNvPicPr>
            <a:picLocks noChangeAspect="1"/>
          </p:cNvPicPr>
          <p:nvPr userDrawn="1"/>
        </p:nvPicPr>
        <p:blipFill>
          <a:blip r:embed="rId8"/>
          <a:srcRect/>
          <a:stretch/>
        </p:blipFill>
        <p:spPr>
          <a:xfrm>
            <a:off x="0" y="0"/>
            <a:ext cx="12192000" cy="6858000"/>
          </a:xfrm>
          <a:prstGeom prst="rect">
            <a:avLst/>
          </a:prstGeom>
        </p:spPr>
      </p:pic>
      <p:sp>
        <p:nvSpPr>
          <p:cNvPr id="14" name="Google Shape;14;p16"/>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4" name="Title Placeholder 3">
            <a:extLst>
              <a:ext uri="{FF2B5EF4-FFF2-40B4-BE49-F238E27FC236}">
                <a16:creationId xmlns:a16="http://schemas.microsoft.com/office/drawing/2014/main" id="{C79A8CD2-D56A-87BC-2FE1-F2C2AB9AD1B4}"/>
              </a:ext>
            </a:extLst>
          </p:cNvPr>
          <p:cNvSpPr>
            <a:spLocks noGrp="1"/>
          </p:cNvSpPr>
          <p:nvPr>
            <p:ph type="title"/>
          </p:nvPr>
        </p:nvSpPr>
        <p:spPr>
          <a:xfrm>
            <a:off x="838200" y="365125"/>
            <a:ext cx="10515600" cy="708763"/>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5" name="Text Placeholder 4">
            <a:extLst>
              <a:ext uri="{FF2B5EF4-FFF2-40B4-BE49-F238E27FC236}">
                <a16:creationId xmlns:a16="http://schemas.microsoft.com/office/drawing/2014/main" id="{7390672E-6204-3245-DC87-0A176B5878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cSld>
  <p:clrMap bg1="lt1" tx1="dk1" bg2="dk2" tx2="lt2" accent1="accent1" accent2="accent2" accent3="accent3" accent4="accent4" accent5="accent5" accent6="accent6" hlink="hlink" folHlink="folHlink"/>
  <p:sldLayoutIdLst>
    <p:sldLayoutId id="2147483667" r:id="rId1"/>
    <p:sldLayoutId id="2147483660" r:id="rId2"/>
    <p:sldLayoutId id="2147483651" r:id="rId3"/>
    <p:sldLayoutId id="2147483662" r:id="rId4"/>
    <p:sldLayoutId id="2147483668" r:id="rId5"/>
    <p:sldLayoutId id="2147483669"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1" i="0" u="none" strike="noStrike" cap="none" baseline="0">
          <a:solidFill>
            <a:schemeClr val="tx1"/>
          </a:solidFill>
          <a:latin typeface="+mn-lt"/>
          <a:ea typeface="Open Sans" panose="020B0606030504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hyperlink" Target="https://osemosys.readthedocs.io/en/latest/index.html"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hyperlink" Target="https://doi.org/10.5281/zenodo.13883416" TargetMode="Externa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7.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7.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7.png"/><Relationship Id="rId5" Type="http://schemas.openxmlformats.org/officeDocument/2006/relationships/image" Target="../media/image15.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7.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hyperlink" Target="https://osemosys.readthedocs.io/en/latest/index.html"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hyperlink" Target="https://doi.org/10.5281/zenodo.13883416" TargetMode="Externa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7.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7.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7.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7.png"/><Relationship Id="rId5" Type="http://schemas.openxmlformats.org/officeDocument/2006/relationships/image" Target="../media/image16.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3.xml"/><Relationship Id="rId7" Type="http://schemas.openxmlformats.org/officeDocument/2006/relationships/image" Target="../media/image19.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19.xml"/><Relationship Id="rId9"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7.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3.xml"/><Relationship Id="rId7" Type="http://schemas.openxmlformats.org/officeDocument/2006/relationships/image" Target="../media/image23.jpeg"/><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21.xml"/><Relationship Id="rId9"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7.png"/><Relationship Id="rId5" Type="http://schemas.openxmlformats.org/officeDocument/2006/relationships/image" Target="../media/image25.pn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hyperlink" Target="https://osemosys.readthedocs.io/en/latest/index.html" TargetMode="External"/><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hyperlink" Target="https://doi.org/10.5281/zenodo.13883416"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hyperlink" Target="https://osemosys.readthedocs.io/en/latest/index.html"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hyperlink" Target="https://doi.org/10.5281/zenodo.13883416"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7.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7.png"/><Relationship Id="rId5" Type="http://schemas.openxmlformats.org/officeDocument/2006/relationships/image" Target="../media/image12.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everal logos on a white background&#10;&#10;AI-generated content may be incorrect.">
            <a:extLst>
              <a:ext uri="{FF2B5EF4-FFF2-40B4-BE49-F238E27FC236}">
                <a16:creationId xmlns:a16="http://schemas.microsoft.com/office/drawing/2014/main" id="{A9A30675-CCCB-ECEF-3479-02C0B90F98EE}"/>
              </a:ext>
            </a:extLst>
          </p:cNvPr>
          <p:cNvPicPr>
            <a:picLocks noChangeAspect="1"/>
          </p:cNvPicPr>
          <p:nvPr/>
        </p:nvPicPr>
        <p:blipFill>
          <a:blip r:embed="rId2"/>
          <a:stretch>
            <a:fillRect/>
          </a:stretch>
        </p:blipFill>
        <p:spPr>
          <a:xfrm>
            <a:off x="2357611" y="4367478"/>
            <a:ext cx="4175392" cy="1837316"/>
          </a:xfrm>
          <a:prstGeom prst="rect">
            <a:avLst/>
          </a:prstGeom>
        </p:spPr>
      </p:pic>
      <p:sp>
        <p:nvSpPr>
          <p:cNvPr id="6" name="TextBox 5">
            <a:extLst>
              <a:ext uri="{FF2B5EF4-FFF2-40B4-BE49-F238E27FC236}">
                <a16:creationId xmlns:a16="http://schemas.microsoft.com/office/drawing/2014/main" id="{CD848AC7-F94A-41B9-48AF-51DA9184C8A3}"/>
              </a:ext>
            </a:extLst>
          </p:cNvPr>
          <p:cNvSpPr txBox="1"/>
          <p:nvPr/>
        </p:nvSpPr>
        <p:spPr>
          <a:xfrm>
            <a:off x="155398" y="441583"/>
            <a:ext cx="4660442" cy="307777"/>
          </a:xfrm>
          <a:prstGeom prst="rect">
            <a:avLst/>
          </a:prstGeom>
          <a:noFill/>
        </p:spPr>
        <p:txBody>
          <a:bodyPr wrap="square" lIns="91440" tIns="45720" rIns="91440" bIns="45720" rtlCol="0" anchor="b">
            <a:spAutoFit/>
          </a:bodyPr>
          <a:lstStyle/>
          <a:p>
            <a:r>
              <a:rPr lang="en-ZA" b="1" dirty="0">
                <a:solidFill>
                  <a:schemeClr val="bg1"/>
                </a:solidFill>
                <a:latin typeface="Open Sans ExtraBold"/>
                <a:ea typeface="Open Sans ExtraBold" panose="020B0606030504020204" pitchFamily="34" charset="0"/>
                <a:cs typeface="Open Sans ExtraBold" panose="020B0606030504020204" pitchFamily="34" charset="0"/>
              </a:rPr>
              <a:t>Energy system modelling using </a:t>
            </a:r>
            <a:r>
              <a:rPr lang="en-ZA" b="1" dirty="0" err="1">
                <a:solidFill>
                  <a:schemeClr val="bg1"/>
                </a:solidFill>
                <a:latin typeface="Open Sans ExtraBold"/>
                <a:ea typeface="Open Sans ExtraBold" panose="020B0606030504020204" pitchFamily="34" charset="0"/>
                <a:cs typeface="Open Sans ExtraBold" panose="020B0606030504020204" pitchFamily="34" charset="0"/>
              </a:rPr>
              <a:t>OSeMOSYS</a:t>
            </a:r>
            <a:endParaRPr lang="en-ZA" b="1" dirty="0">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000C63C6-61CD-EEEA-51B3-76ACEE5102CB}"/>
              </a:ext>
            </a:extLst>
          </p:cNvPr>
          <p:cNvSpPr txBox="1"/>
          <p:nvPr/>
        </p:nvSpPr>
        <p:spPr>
          <a:xfrm>
            <a:off x="155398" y="1110022"/>
            <a:ext cx="7988477" cy="2123658"/>
          </a:xfrm>
          <a:prstGeom prst="rect">
            <a:avLst/>
          </a:prstGeom>
          <a:noFill/>
        </p:spPr>
        <p:txBody>
          <a:bodyPr wrap="square" lIns="91440" tIns="45720" rIns="91440" bIns="45720" rtlCol="0" anchor="b">
            <a:spAutoFit/>
          </a:bodyPr>
          <a:lstStyle/>
          <a:p>
            <a:r>
              <a:rPr lang="en-ZA" sz="4400" b="1" u="sng" dirty="0">
                <a:solidFill>
                  <a:schemeClr val="bg1"/>
                </a:solidFill>
                <a:latin typeface="Open Sans ExtraBold"/>
                <a:ea typeface="Open Sans ExtraBold" panose="020B0606030504020204" pitchFamily="34" charset="0"/>
                <a:cs typeface="Open Sans ExtraBold" panose="020B0606030504020204" pitchFamily="34" charset="0"/>
              </a:rPr>
              <a:t>LECTURE 14 </a:t>
            </a:r>
            <a:endParaRPr lang="en-US" sz="4400" b="1" u="sng" dirty="0">
              <a:solidFill>
                <a:schemeClr val="bg1"/>
              </a:solidFill>
              <a:latin typeface="Open Sans ExtraBold"/>
              <a:ea typeface="Open Sans ExtraBold" panose="020B0606030504020204" pitchFamily="34" charset="0"/>
              <a:cs typeface="Open Sans ExtraBold" panose="020B0606030504020204" pitchFamily="34" charset="0"/>
            </a:endParaRPr>
          </a:p>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MODEL CALIBRATION AND QUALITY ASSURANCE</a:t>
            </a:r>
            <a:endParaRPr lang="en-US" sz="4400" b="1" dirty="0">
              <a:solidFill>
                <a:schemeClr val="bg1"/>
              </a:solidFill>
              <a:latin typeface="Open Sans ExtraBold"/>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16411779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10</a:t>
            </a:fld>
            <a:endParaRPr lang="sv-SE" sz="1000" b="1" dirty="0">
              <a:solidFill>
                <a:schemeClr val="bg1"/>
              </a:solidFill>
            </a:endParaRPr>
          </a:p>
        </p:txBody>
      </p:sp>
      <p:sp>
        <p:nvSpPr>
          <p:cNvPr id="2" name="Title 10">
            <a:extLst>
              <a:ext uri="{FF2B5EF4-FFF2-40B4-BE49-F238E27FC236}">
                <a16:creationId xmlns:a16="http://schemas.microsoft.com/office/drawing/2014/main" id="{C284E710-7841-D645-8EBC-8BB6B56440F1}"/>
              </a:ext>
            </a:extLst>
          </p:cNvPr>
          <p:cNvSpPr txBox="1">
            <a:spLocks/>
          </p:cNvSpPr>
          <p:nvPr/>
        </p:nvSpPr>
        <p:spPr>
          <a:xfrm>
            <a:off x="887215" y="8748"/>
            <a:ext cx="12171356"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14.2 References</a:t>
            </a:r>
          </a:p>
        </p:txBody>
      </p:sp>
      <p:sp>
        <p:nvSpPr>
          <p:cNvPr id="5" name="TextBox 4">
            <a:extLst>
              <a:ext uri="{FF2B5EF4-FFF2-40B4-BE49-F238E27FC236}">
                <a16:creationId xmlns:a16="http://schemas.microsoft.com/office/drawing/2014/main" id="{BF2A6EBB-1F60-A02B-C6D8-C79C78B04842}"/>
              </a:ext>
            </a:extLst>
          </p:cNvPr>
          <p:cNvSpPr txBox="1"/>
          <p:nvPr/>
        </p:nvSpPr>
        <p:spPr>
          <a:xfrm>
            <a:off x="678657" y="1757244"/>
            <a:ext cx="10622756" cy="3147015"/>
          </a:xfrm>
          <a:prstGeom prst="rect">
            <a:avLst/>
          </a:prstGeom>
          <a:noFill/>
        </p:spPr>
        <p:txBody>
          <a:bodyPr wrap="square">
            <a:spAutoFit/>
          </a:bodyPr>
          <a:lstStyle/>
          <a:p>
            <a:pPr indent="-304800">
              <a:lnSpc>
                <a:spcPct val="107000"/>
              </a:lnSpc>
              <a:spcAft>
                <a:spcPts val="800"/>
              </a:spcAft>
            </a:pPr>
            <a:r>
              <a:rPr lang="es-CO" sz="2400" kern="1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KTH. (2018). </a:t>
            </a:r>
            <a:r>
              <a:rPr lang="es-CO" sz="2400" i="1" kern="1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OSeMOSYS</a:t>
            </a:r>
            <a:r>
              <a:rPr lang="es-CO" sz="2400" i="1" kern="1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s-CO" sz="2400" i="1" kern="1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Documentation</a:t>
            </a:r>
            <a:r>
              <a:rPr lang="es-CO" sz="2400" kern="1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s-CO" sz="2400" kern="1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hlinkClick r:id="rId3"/>
              </a:rPr>
              <a:t>https://osemosys.readthedocs.io/en/latest/index.html#</a:t>
            </a:r>
            <a:endParaRPr lang="es-CO" sz="2400" kern="1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indent="-304800">
              <a:lnSpc>
                <a:spcPct val="107000"/>
              </a:lnSpc>
              <a:spcAft>
                <a:spcPts val="800"/>
              </a:spcAft>
            </a:pPr>
            <a:endParaRPr lang="es-CO" sz="2400" kern="100" dirty="0">
              <a:latin typeface="Open Sans" panose="020B0606030504020204" pitchFamily="34" charset="0"/>
              <a:ea typeface="Open Sans" panose="020B0606030504020204" pitchFamily="34" charset="0"/>
              <a:cs typeface="Open Sans" panose="020B0606030504020204" pitchFamily="34" charset="0"/>
            </a:endParaRPr>
          </a:p>
          <a:p>
            <a:pPr indent="-304800">
              <a:lnSpc>
                <a:spcPct val="107000"/>
              </a:lnSpc>
              <a:spcAft>
                <a:spcPts val="800"/>
              </a:spcAft>
            </a:pPr>
            <a:r>
              <a:rPr lang="en-US" sz="24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Plazas-Niño, F. (2024). Step-by-Step Guide to National Energy System Modelling with </a:t>
            </a:r>
            <a:r>
              <a:rPr lang="en-US" sz="2400" b="0" i="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OSeMOSYS</a:t>
            </a:r>
            <a:r>
              <a:rPr lang="en-US" sz="24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(v1.0). </a:t>
            </a:r>
            <a:r>
              <a:rPr lang="en-US" sz="2400" b="0" i="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Zenodo</a:t>
            </a:r>
            <a:r>
              <a:rPr lang="en-US" sz="24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4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hlinkClick r:id="rId4"/>
              </a:rPr>
              <a:t>https://doi.org/10.5281/zenodo.13883416</a:t>
            </a:r>
            <a:endParaRPr lang="es-CO" sz="2400" b="0" i="0" kern="1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indent="-304800">
              <a:lnSpc>
                <a:spcPct val="107000"/>
              </a:lnSpc>
              <a:spcAft>
                <a:spcPts val="800"/>
              </a:spcAft>
            </a:pPr>
            <a:endParaRPr lang="es-CO" sz="2400" kern="100" dirty="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532569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55F53876-F053-6FBA-BFF1-E740742E9868}"/>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85C41F9C-121F-C373-BC16-A14B38964DED}"/>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11</a:t>
            </a:fld>
            <a:endParaRPr lang="sv-SE" sz="1000" b="1" dirty="0">
              <a:solidFill>
                <a:schemeClr val="bg1"/>
              </a:solidFill>
            </a:endParaRPr>
          </a:p>
        </p:txBody>
      </p:sp>
      <p:sp>
        <p:nvSpPr>
          <p:cNvPr id="7" name="Rectangle 6">
            <a:extLst>
              <a:ext uri="{FF2B5EF4-FFF2-40B4-BE49-F238E27FC236}">
                <a16:creationId xmlns:a16="http://schemas.microsoft.com/office/drawing/2014/main" id="{BBA0CB7D-F8FD-31E3-8F2A-18A5F4D7EFBE}"/>
              </a:ext>
            </a:extLst>
          </p:cNvPr>
          <p:cNvSpPr/>
          <p:nvPr/>
        </p:nvSpPr>
        <p:spPr>
          <a:xfrm>
            <a:off x="502871" y="1131873"/>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14.3.1 Residual capacity</a:t>
            </a:r>
          </a:p>
        </p:txBody>
      </p:sp>
      <p:sp>
        <p:nvSpPr>
          <p:cNvPr id="8" name="Title 10">
            <a:extLst>
              <a:ext uri="{FF2B5EF4-FFF2-40B4-BE49-F238E27FC236}">
                <a16:creationId xmlns:a16="http://schemas.microsoft.com/office/drawing/2014/main" id="{C28BFCDD-2AFA-BCA8-27A9-7834905E2E6E}"/>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14.3 Basics in Model Calibration</a:t>
            </a:r>
            <a:endParaRPr lang="en-US" dirty="0">
              <a:cs typeface="Calibri Light" panose="020F0302020204030204"/>
            </a:endParaRPr>
          </a:p>
        </p:txBody>
      </p:sp>
      <p:sp>
        <p:nvSpPr>
          <p:cNvPr id="13" name="Rectangle: Rounded Corners 12">
            <a:extLst>
              <a:ext uri="{FF2B5EF4-FFF2-40B4-BE49-F238E27FC236}">
                <a16:creationId xmlns:a16="http://schemas.microsoft.com/office/drawing/2014/main" id="{F47A4BE5-1A36-4590-BE52-2772A0B190DF}"/>
              </a:ext>
            </a:extLst>
          </p:cNvPr>
          <p:cNvSpPr/>
          <p:nvPr/>
        </p:nvSpPr>
        <p:spPr>
          <a:xfrm>
            <a:off x="4045003" y="1874760"/>
            <a:ext cx="7412971" cy="1806637"/>
          </a:xfrm>
          <a:prstGeom prst="roundRect">
            <a:avLst/>
          </a:prstGeom>
          <a:solidFill>
            <a:schemeClr val="accent3">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t>The existing installed capacity of a technology in the base year or historical years. It represents infrastructure that is already in place and available for use, without needing new investment.</a:t>
            </a:r>
            <a:endParaRPr lang="en-GB" sz="2400" dirty="0">
              <a:solidFill>
                <a:schemeClr val="bg1"/>
              </a:solidFill>
            </a:endParaRPr>
          </a:p>
        </p:txBody>
      </p:sp>
      <p:sp>
        <p:nvSpPr>
          <p:cNvPr id="14" name="TextBox 13">
            <a:extLst>
              <a:ext uri="{FF2B5EF4-FFF2-40B4-BE49-F238E27FC236}">
                <a16:creationId xmlns:a16="http://schemas.microsoft.com/office/drawing/2014/main" id="{61B94156-CD91-C369-DC57-72CCDB0F8EA5}"/>
              </a:ext>
            </a:extLst>
          </p:cNvPr>
          <p:cNvSpPr txBox="1"/>
          <p:nvPr/>
        </p:nvSpPr>
        <p:spPr>
          <a:xfrm>
            <a:off x="838200" y="2600992"/>
            <a:ext cx="2836033" cy="461665"/>
          </a:xfrm>
          <a:prstGeom prst="rect">
            <a:avLst/>
          </a:prstGeom>
          <a:noFill/>
        </p:spPr>
        <p:txBody>
          <a:bodyPr wrap="none" rtlCol="0">
            <a:spAutoFit/>
          </a:bodyPr>
          <a:lstStyle/>
          <a:p>
            <a:r>
              <a:rPr lang="en-GB" sz="2400" b="1" dirty="0"/>
              <a:t>Residual Capacity</a:t>
            </a:r>
          </a:p>
        </p:txBody>
      </p:sp>
      <p:sp>
        <p:nvSpPr>
          <p:cNvPr id="15" name="TextBox 14">
            <a:extLst>
              <a:ext uri="{FF2B5EF4-FFF2-40B4-BE49-F238E27FC236}">
                <a16:creationId xmlns:a16="http://schemas.microsoft.com/office/drawing/2014/main" id="{380D126E-DE27-F351-75B1-E45103B82A9B}"/>
              </a:ext>
            </a:extLst>
          </p:cNvPr>
          <p:cNvSpPr txBox="1"/>
          <p:nvPr/>
        </p:nvSpPr>
        <p:spPr>
          <a:xfrm>
            <a:off x="838200" y="4026175"/>
            <a:ext cx="10391274" cy="2246769"/>
          </a:xfrm>
          <a:prstGeom prst="rect">
            <a:avLst/>
          </a:prstGeom>
          <a:noFill/>
        </p:spPr>
        <p:txBody>
          <a:bodyPr wrap="square" rtlCol="0">
            <a:spAutoFit/>
          </a:bodyPr>
          <a:lstStyle/>
          <a:p>
            <a:r>
              <a:rPr lang="en-GB" sz="2000" b="1" dirty="0"/>
              <a:t>There are two main categories of residual capacity:</a:t>
            </a:r>
          </a:p>
          <a:p>
            <a:endParaRPr lang="en-GB" sz="2000" dirty="0"/>
          </a:p>
          <a:p>
            <a:pPr marL="457200" indent="-457200">
              <a:buAutoNum type="arabicPeriod"/>
            </a:pPr>
            <a:r>
              <a:rPr lang="en-GB" sz="2000" b="1" dirty="0"/>
              <a:t>Known vintage dates </a:t>
            </a:r>
            <a:r>
              <a:rPr lang="en-GB" sz="2000" dirty="0"/>
              <a:t>– this mainly applies to the power sector and occasionally large industrial facilities. It is based on actual data that you calculate a residual capacity profile for.</a:t>
            </a:r>
          </a:p>
          <a:p>
            <a:pPr marL="342900" indent="-342900">
              <a:buAutoNum type="arabicPeriod"/>
            </a:pPr>
            <a:r>
              <a:rPr lang="en-GB" sz="2000" b="1" dirty="0"/>
              <a:t>Unknown vintage dates</a:t>
            </a:r>
            <a:r>
              <a:rPr lang="en-GB" sz="2000" dirty="0"/>
              <a:t> – for everything else you would use model outputs to determine the residual capacity.</a:t>
            </a:r>
            <a:endParaRPr lang="en-GB" sz="1800" dirty="0"/>
          </a:p>
        </p:txBody>
      </p:sp>
      <p:pic>
        <p:nvPicPr>
          <p:cNvPr id="4" name="synthesize (9)">
            <a:hlinkClick r:id="" action="ppaction://media"/>
            <a:extLst>
              <a:ext uri="{FF2B5EF4-FFF2-40B4-BE49-F238E27FC236}">
                <a16:creationId xmlns:a16="http://schemas.microsoft.com/office/drawing/2014/main" id="{41FAB829-B1B0-2E73-8DB9-63382405148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45600" y="199201"/>
            <a:ext cx="1193800" cy="1193800"/>
          </a:xfrm>
          <a:prstGeom prst="rect">
            <a:avLst/>
          </a:prstGeom>
        </p:spPr>
      </p:pic>
    </p:spTree>
    <p:extLst>
      <p:ext uri="{BB962C8B-B14F-4D97-AF65-F5344CB8AC3E}">
        <p14:creationId xmlns:p14="http://schemas.microsoft.com/office/powerpoint/2010/main" val="1374248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10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55F53876-F053-6FBA-BFF1-E740742E9868}"/>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6AF8072D-7DD6-8622-46B0-68843F8C57D9}"/>
              </a:ext>
            </a:extLst>
          </p:cNvPr>
          <p:cNvPicPr>
            <a:picLocks noChangeAspect="1"/>
          </p:cNvPicPr>
          <p:nvPr/>
        </p:nvPicPr>
        <p:blipFill>
          <a:blip r:embed="rId5"/>
          <a:stretch>
            <a:fillRect/>
          </a:stretch>
        </p:blipFill>
        <p:spPr>
          <a:xfrm>
            <a:off x="6168239" y="2430569"/>
            <a:ext cx="5630061" cy="3277057"/>
          </a:xfrm>
          <a:prstGeom prst="rect">
            <a:avLst/>
          </a:prstGeom>
        </p:spPr>
      </p:pic>
      <p:sp>
        <p:nvSpPr>
          <p:cNvPr id="3" name="Slide Number Placeholder 1">
            <a:extLst>
              <a:ext uri="{FF2B5EF4-FFF2-40B4-BE49-F238E27FC236}">
                <a16:creationId xmlns:a16="http://schemas.microsoft.com/office/drawing/2014/main" id="{85C41F9C-121F-C373-BC16-A14B38964DED}"/>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12</a:t>
            </a:fld>
            <a:endParaRPr lang="sv-SE" sz="1000" b="1" dirty="0">
              <a:solidFill>
                <a:schemeClr val="bg1"/>
              </a:solidFill>
            </a:endParaRPr>
          </a:p>
        </p:txBody>
      </p:sp>
      <p:sp>
        <p:nvSpPr>
          <p:cNvPr id="7" name="Rectangle 6">
            <a:extLst>
              <a:ext uri="{FF2B5EF4-FFF2-40B4-BE49-F238E27FC236}">
                <a16:creationId xmlns:a16="http://schemas.microsoft.com/office/drawing/2014/main" id="{BBA0CB7D-F8FD-31E3-8F2A-18A5F4D7EFBE}"/>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14.3.2 Residual capacity - Example</a:t>
            </a:r>
          </a:p>
        </p:txBody>
      </p:sp>
      <p:cxnSp>
        <p:nvCxnSpPr>
          <p:cNvPr id="10" name="Straight Connector 9">
            <a:extLst>
              <a:ext uri="{FF2B5EF4-FFF2-40B4-BE49-F238E27FC236}">
                <a16:creationId xmlns:a16="http://schemas.microsoft.com/office/drawing/2014/main" id="{DB7B9322-D5FD-26DD-4047-A3DED49E6216}"/>
              </a:ext>
            </a:extLst>
          </p:cNvPr>
          <p:cNvCxnSpPr/>
          <p:nvPr/>
        </p:nvCxnSpPr>
        <p:spPr>
          <a:xfrm>
            <a:off x="7362325" y="1857297"/>
            <a:ext cx="0" cy="3986365"/>
          </a:xfrm>
          <a:prstGeom prst="line">
            <a:avLst/>
          </a:prstGeom>
          <a:ln w="28575">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8A67B997-A749-6D84-1D0E-14E8C8B608C1}"/>
              </a:ext>
            </a:extLst>
          </p:cNvPr>
          <p:cNvSpPr txBox="1"/>
          <p:nvPr/>
        </p:nvSpPr>
        <p:spPr>
          <a:xfrm rot="18651431">
            <a:off x="7768522" y="1134627"/>
            <a:ext cx="1895584" cy="400110"/>
          </a:xfrm>
          <a:prstGeom prst="rect">
            <a:avLst/>
          </a:prstGeom>
          <a:noFill/>
        </p:spPr>
        <p:txBody>
          <a:bodyPr wrap="square" rtlCol="0">
            <a:spAutoFit/>
          </a:bodyPr>
          <a:lstStyle/>
          <a:p>
            <a:r>
              <a:rPr lang="es-CO" sz="2000" b="1" dirty="0">
                <a:latin typeface="Aptos" panose="020B0004020202020204" pitchFamily="34" charset="0"/>
              </a:rPr>
              <a:t>Projected</a:t>
            </a:r>
          </a:p>
        </p:txBody>
      </p:sp>
      <p:sp>
        <p:nvSpPr>
          <p:cNvPr id="12" name="TextBox 11">
            <a:extLst>
              <a:ext uri="{FF2B5EF4-FFF2-40B4-BE49-F238E27FC236}">
                <a16:creationId xmlns:a16="http://schemas.microsoft.com/office/drawing/2014/main" id="{9D95A08E-4208-7178-AD6E-13E80B160A0A}"/>
              </a:ext>
            </a:extLst>
          </p:cNvPr>
          <p:cNvSpPr txBox="1"/>
          <p:nvPr/>
        </p:nvSpPr>
        <p:spPr>
          <a:xfrm rot="18685088">
            <a:off x="6221558" y="1208129"/>
            <a:ext cx="1895584" cy="400110"/>
          </a:xfrm>
          <a:prstGeom prst="rect">
            <a:avLst/>
          </a:prstGeom>
          <a:noFill/>
        </p:spPr>
        <p:txBody>
          <a:bodyPr wrap="square" rtlCol="0">
            <a:spAutoFit/>
          </a:bodyPr>
          <a:lstStyle/>
          <a:p>
            <a:r>
              <a:rPr lang="es-CO" sz="2000" b="1" dirty="0">
                <a:latin typeface="Aptos" panose="020B0004020202020204" pitchFamily="34" charset="0"/>
              </a:rPr>
              <a:t>Historical</a:t>
            </a:r>
          </a:p>
        </p:txBody>
      </p:sp>
      <p:sp>
        <p:nvSpPr>
          <p:cNvPr id="9" name="TextBox 8">
            <a:extLst>
              <a:ext uri="{FF2B5EF4-FFF2-40B4-BE49-F238E27FC236}">
                <a16:creationId xmlns:a16="http://schemas.microsoft.com/office/drawing/2014/main" id="{A577119C-1CC4-3F46-9298-05E9E8907FC6}"/>
              </a:ext>
            </a:extLst>
          </p:cNvPr>
          <p:cNvSpPr txBox="1"/>
          <p:nvPr/>
        </p:nvSpPr>
        <p:spPr>
          <a:xfrm>
            <a:off x="277627" y="1830912"/>
            <a:ext cx="5890612" cy="2308324"/>
          </a:xfrm>
          <a:prstGeom prst="rect">
            <a:avLst/>
          </a:prstGeom>
          <a:noFill/>
        </p:spPr>
        <p:txBody>
          <a:bodyPr wrap="square">
            <a:spAutoFit/>
          </a:bodyPr>
          <a:lstStyle/>
          <a:p>
            <a:r>
              <a:rPr lang="en-US" sz="2400" dirty="0">
                <a:solidFill>
                  <a:srgbClr val="404040"/>
                </a:solidFill>
                <a:latin typeface="Open Sans" panose="020B0606030504020204" pitchFamily="34" charset="0"/>
                <a:ea typeface="Open Sans" panose="020B0606030504020204" pitchFamily="34" charset="0"/>
                <a:cs typeface="Open Sans" panose="020B0606030504020204" pitchFamily="34" charset="0"/>
              </a:rPr>
              <a:t>In the example below you have a capacity of 30 GW in the base year (2020)  for a technology with a 5-year operational life and project residual capacity from 2020 onwards using a linear decline.</a:t>
            </a:r>
            <a:endParaRPr lang="es-CO" sz="2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4" name="Picture 13">
            <a:extLst>
              <a:ext uri="{FF2B5EF4-FFF2-40B4-BE49-F238E27FC236}">
                <a16:creationId xmlns:a16="http://schemas.microsoft.com/office/drawing/2014/main" id="{EAF14488-7D2A-77CB-0731-776CD9F983B4}"/>
              </a:ext>
            </a:extLst>
          </p:cNvPr>
          <p:cNvPicPr>
            <a:picLocks noChangeAspect="1"/>
          </p:cNvPicPr>
          <p:nvPr/>
        </p:nvPicPr>
        <p:blipFill>
          <a:blip r:embed="rId6"/>
          <a:stretch>
            <a:fillRect/>
          </a:stretch>
        </p:blipFill>
        <p:spPr>
          <a:xfrm>
            <a:off x="149291" y="4357852"/>
            <a:ext cx="5946709" cy="1128547"/>
          </a:xfrm>
          <a:prstGeom prst="rect">
            <a:avLst/>
          </a:prstGeom>
        </p:spPr>
      </p:pic>
      <p:sp>
        <p:nvSpPr>
          <p:cNvPr id="2" name="Title 10">
            <a:extLst>
              <a:ext uri="{FF2B5EF4-FFF2-40B4-BE49-F238E27FC236}">
                <a16:creationId xmlns:a16="http://schemas.microsoft.com/office/drawing/2014/main" id="{8E257380-9C25-A296-7DD0-6F68750F6489}"/>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14.3 Basics in Model Calibration</a:t>
            </a:r>
            <a:endParaRPr lang="en-US" dirty="0">
              <a:cs typeface="Calibri Light" panose="020F0302020204030204"/>
            </a:endParaRPr>
          </a:p>
        </p:txBody>
      </p:sp>
      <p:pic>
        <p:nvPicPr>
          <p:cNvPr id="4" name="synthesize (10)">
            <a:hlinkClick r:id="" action="ppaction://media"/>
            <a:extLst>
              <a:ext uri="{FF2B5EF4-FFF2-40B4-BE49-F238E27FC236}">
                <a16:creationId xmlns:a16="http://schemas.microsoft.com/office/drawing/2014/main" id="{D9B6DECE-A805-F362-7E86-95AF738440C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536902" y="150594"/>
            <a:ext cx="1066800" cy="1066800"/>
          </a:xfrm>
          <a:prstGeom prst="rect">
            <a:avLst/>
          </a:prstGeom>
        </p:spPr>
      </p:pic>
    </p:spTree>
    <p:extLst>
      <p:ext uri="{BB962C8B-B14F-4D97-AF65-F5344CB8AC3E}">
        <p14:creationId xmlns:p14="http://schemas.microsoft.com/office/powerpoint/2010/main" val="1094448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9BEBB523-20E3-B8E1-CB07-13E036380589}"/>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090052F9-EF75-7AD9-7DBF-091A267AD30D}"/>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13</a:t>
            </a:fld>
            <a:endParaRPr lang="sv-SE" sz="1000" b="1" dirty="0">
              <a:solidFill>
                <a:schemeClr val="bg1"/>
              </a:solidFill>
            </a:endParaRPr>
          </a:p>
        </p:txBody>
      </p:sp>
      <p:sp>
        <p:nvSpPr>
          <p:cNvPr id="7" name="Rectangle 6">
            <a:extLst>
              <a:ext uri="{FF2B5EF4-FFF2-40B4-BE49-F238E27FC236}">
                <a16:creationId xmlns:a16="http://schemas.microsoft.com/office/drawing/2014/main" id="{9945814B-CB8A-344A-400D-ADB8D5D7025A}"/>
              </a:ext>
            </a:extLst>
          </p:cNvPr>
          <p:cNvSpPr/>
          <p:nvPr/>
        </p:nvSpPr>
        <p:spPr>
          <a:xfrm>
            <a:off x="343847" y="995986"/>
            <a:ext cx="8485828"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14.3.3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Total Technology Annual Activity Lower Limit </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p>
        </p:txBody>
      </p:sp>
      <p:sp>
        <p:nvSpPr>
          <p:cNvPr id="2" name="TextBox 1">
            <a:extLst>
              <a:ext uri="{FF2B5EF4-FFF2-40B4-BE49-F238E27FC236}">
                <a16:creationId xmlns:a16="http://schemas.microsoft.com/office/drawing/2014/main" id="{2FABBF03-CC0B-BC1D-12B3-27FF8802C74B}"/>
              </a:ext>
            </a:extLst>
          </p:cNvPr>
          <p:cNvSpPr txBox="1"/>
          <p:nvPr/>
        </p:nvSpPr>
        <p:spPr>
          <a:xfrm>
            <a:off x="280939" y="1722357"/>
            <a:ext cx="10274416" cy="461665"/>
          </a:xfrm>
          <a:prstGeom prst="rect">
            <a:avLst/>
          </a:prstGeom>
          <a:noFill/>
        </p:spPr>
        <p:txBody>
          <a:bodyPr wrap="square">
            <a:spAutoFit/>
          </a:bodyPr>
          <a:lstStyle/>
          <a:p>
            <a:r>
              <a:rPr lang="en-US" sz="2400" dirty="0">
                <a:solidFill>
                  <a:srgbClr val="404040"/>
                </a:solidFill>
                <a:latin typeface="Open Sans" panose="020B0606030504020204" pitchFamily="34" charset="0"/>
                <a:ea typeface="Open Sans" panose="020B0606030504020204" pitchFamily="34" charset="0"/>
                <a:cs typeface="Open Sans" panose="020B0606030504020204" pitchFamily="34" charset="0"/>
              </a:rPr>
              <a:t>Total minimum level of activity allowed for a technology in one year.</a:t>
            </a:r>
            <a:endParaRPr lang="es-CO" sz="2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4" name="Picture 13">
            <a:extLst>
              <a:ext uri="{FF2B5EF4-FFF2-40B4-BE49-F238E27FC236}">
                <a16:creationId xmlns:a16="http://schemas.microsoft.com/office/drawing/2014/main" id="{77BF88E8-2ACC-BFBF-E9ED-86CB7C13BD07}"/>
              </a:ext>
            </a:extLst>
          </p:cNvPr>
          <p:cNvPicPr>
            <a:picLocks noChangeAspect="1"/>
          </p:cNvPicPr>
          <p:nvPr/>
        </p:nvPicPr>
        <p:blipFill>
          <a:blip r:embed="rId5"/>
          <a:srcRect b="31846"/>
          <a:stretch>
            <a:fillRect/>
          </a:stretch>
        </p:blipFill>
        <p:spPr>
          <a:xfrm>
            <a:off x="1274791" y="2697078"/>
            <a:ext cx="9642417" cy="2321962"/>
          </a:xfrm>
          <a:prstGeom prst="rect">
            <a:avLst/>
          </a:prstGeom>
        </p:spPr>
      </p:pic>
      <p:sp>
        <p:nvSpPr>
          <p:cNvPr id="15" name="TextBox 14">
            <a:extLst>
              <a:ext uri="{FF2B5EF4-FFF2-40B4-BE49-F238E27FC236}">
                <a16:creationId xmlns:a16="http://schemas.microsoft.com/office/drawing/2014/main" id="{BD8861BB-9A90-C4CD-ED93-9254F10D703A}"/>
              </a:ext>
            </a:extLst>
          </p:cNvPr>
          <p:cNvSpPr txBox="1"/>
          <p:nvPr/>
        </p:nvSpPr>
        <p:spPr>
          <a:xfrm>
            <a:off x="616226" y="2967335"/>
            <a:ext cx="458780" cy="461665"/>
          </a:xfrm>
          <a:prstGeom prst="rect">
            <a:avLst/>
          </a:prstGeom>
          <a:noFill/>
        </p:spPr>
        <p:txBody>
          <a:bodyPr wrap="none" rtlCol="0">
            <a:spAutoFit/>
          </a:bodyPr>
          <a:lstStyle/>
          <a:p>
            <a:r>
              <a:rPr lang="en-GB" sz="2400" dirty="0"/>
              <a:t>1)</a:t>
            </a:r>
          </a:p>
        </p:txBody>
      </p:sp>
      <p:sp>
        <p:nvSpPr>
          <p:cNvPr id="16" name="TextBox 15">
            <a:extLst>
              <a:ext uri="{FF2B5EF4-FFF2-40B4-BE49-F238E27FC236}">
                <a16:creationId xmlns:a16="http://schemas.microsoft.com/office/drawing/2014/main" id="{7E1D827E-E197-5295-EE45-9B63FC14C22A}"/>
              </a:ext>
            </a:extLst>
          </p:cNvPr>
          <p:cNvSpPr txBox="1"/>
          <p:nvPr/>
        </p:nvSpPr>
        <p:spPr>
          <a:xfrm>
            <a:off x="626768" y="4400537"/>
            <a:ext cx="458780" cy="461665"/>
          </a:xfrm>
          <a:prstGeom prst="rect">
            <a:avLst/>
          </a:prstGeom>
          <a:noFill/>
        </p:spPr>
        <p:txBody>
          <a:bodyPr wrap="none" rtlCol="0">
            <a:spAutoFit/>
          </a:bodyPr>
          <a:lstStyle/>
          <a:p>
            <a:r>
              <a:rPr lang="en-GB" sz="2400" dirty="0"/>
              <a:t>2)</a:t>
            </a:r>
          </a:p>
        </p:txBody>
      </p:sp>
      <p:sp>
        <p:nvSpPr>
          <p:cNvPr id="4" name="Title 10">
            <a:extLst>
              <a:ext uri="{FF2B5EF4-FFF2-40B4-BE49-F238E27FC236}">
                <a16:creationId xmlns:a16="http://schemas.microsoft.com/office/drawing/2014/main" id="{DFBD0E43-C607-D49C-4379-4D4B57A73D4F}"/>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14.3 Basics in Model Calibration</a:t>
            </a:r>
            <a:endParaRPr lang="en-US" dirty="0">
              <a:cs typeface="Calibri Light" panose="020F0302020204030204"/>
            </a:endParaRPr>
          </a:p>
        </p:txBody>
      </p:sp>
      <p:pic>
        <p:nvPicPr>
          <p:cNvPr id="5" name="synthesize (11)">
            <a:hlinkClick r:id="" action="ppaction://media"/>
            <a:extLst>
              <a:ext uri="{FF2B5EF4-FFF2-40B4-BE49-F238E27FC236}">
                <a16:creationId xmlns:a16="http://schemas.microsoft.com/office/drawing/2014/main" id="{D2405320-E5C2-C2DF-3D1C-E97ADE6680F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94799" y="274179"/>
            <a:ext cx="1121917" cy="1121917"/>
          </a:xfrm>
          <a:prstGeom prst="rect">
            <a:avLst/>
          </a:prstGeom>
        </p:spPr>
      </p:pic>
    </p:spTree>
    <p:extLst>
      <p:ext uri="{BB962C8B-B14F-4D97-AF65-F5344CB8AC3E}">
        <p14:creationId xmlns:p14="http://schemas.microsoft.com/office/powerpoint/2010/main" val="2016750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301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E219F236-82C0-9756-B70D-55751D7D3F82}"/>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6A3E7567-35B3-6974-8A68-3F47C9B5971D}"/>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14</a:t>
            </a:fld>
            <a:endParaRPr lang="sv-SE" sz="1000" b="1" dirty="0">
              <a:solidFill>
                <a:schemeClr val="bg1"/>
              </a:solidFill>
            </a:endParaRPr>
          </a:p>
        </p:txBody>
      </p:sp>
      <p:sp>
        <p:nvSpPr>
          <p:cNvPr id="7" name="Rectangle 6">
            <a:extLst>
              <a:ext uri="{FF2B5EF4-FFF2-40B4-BE49-F238E27FC236}">
                <a16:creationId xmlns:a16="http://schemas.microsoft.com/office/drawing/2014/main" id="{48E8DE5A-3ADE-0AD9-0BE7-46743D0FEBA5}"/>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14.3.4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Total Annual Max Capacity Investment</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57EBA671-3C71-8742-3069-EC5EF2121F77}"/>
              </a:ext>
            </a:extLst>
          </p:cNvPr>
          <p:cNvSpPr txBox="1"/>
          <p:nvPr/>
        </p:nvSpPr>
        <p:spPr>
          <a:xfrm>
            <a:off x="201427" y="1406168"/>
            <a:ext cx="11371448" cy="2462213"/>
          </a:xfrm>
          <a:prstGeom prst="rect">
            <a:avLst/>
          </a:prstGeom>
          <a:noFill/>
        </p:spPr>
        <p:txBody>
          <a:bodyPr wrap="square">
            <a:spAutoFit/>
          </a:bodyPr>
          <a:lstStyle/>
          <a:p>
            <a:r>
              <a:rPr lang="en-US" sz="2200" dirty="0">
                <a:solidFill>
                  <a:schemeClr val="tx1"/>
                </a:solidFill>
                <a:latin typeface="Open Sans" panose="020B0606030504020204" pitchFamily="34" charset="0"/>
                <a:ea typeface="Open Sans" panose="020B0606030504020204" pitchFamily="34" charset="0"/>
                <a:cs typeface="Open Sans" panose="020B0606030504020204" pitchFamily="34" charset="0"/>
              </a:rPr>
              <a:t>Maximum new capacity allowed for a technology in one year.</a:t>
            </a:r>
          </a:p>
          <a:p>
            <a:endParaRPr lang="en-US" sz="2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r>
              <a:rPr lang="en-US" sz="2200" dirty="0">
                <a:solidFill>
                  <a:schemeClr val="tx1"/>
                </a:solidFill>
                <a:latin typeface="Open Sans" panose="020B0606030504020204" pitchFamily="34" charset="0"/>
                <a:ea typeface="Open Sans" panose="020B0606030504020204" pitchFamily="34" charset="0"/>
                <a:cs typeface="Open Sans" panose="020B0606030504020204" pitchFamily="34" charset="0"/>
              </a:rPr>
              <a:t>The default value is 999,999, which represents no constraint on the new installed capacity for a technology.</a:t>
            </a:r>
          </a:p>
          <a:p>
            <a:endParaRPr lang="en-US" sz="2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r>
              <a:rPr lang="en-US" sz="2200" dirty="0">
                <a:solidFill>
                  <a:schemeClr val="tx1"/>
                </a:solidFill>
                <a:latin typeface="Open Sans" panose="020B0606030504020204" pitchFamily="34" charset="0"/>
                <a:ea typeface="Open Sans" panose="020B0606030504020204" pitchFamily="34" charset="0"/>
                <a:cs typeface="Open Sans" panose="020B0606030504020204" pitchFamily="34" charset="0"/>
              </a:rPr>
              <a:t>By setting this parameter to zero during the calibration years, we deactivate technologies that are not part of the energy mix in the historical data.</a:t>
            </a:r>
            <a:endParaRPr lang="es-CO" sz="2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4" name="Table 3">
            <a:extLst>
              <a:ext uri="{FF2B5EF4-FFF2-40B4-BE49-F238E27FC236}">
                <a16:creationId xmlns:a16="http://schemas.microsoft.com/office/drawing/2014/main" id="{90C13925-3F1C-35A2-4AE6-FFD9C01AA1B9}"/>
              </a:ext>
            </a:extLst>
          </p:cNvPr>
          <p:cNvGraphicFramePr>
            <a:graphicFrameLocks noGrp="1"/>
          </p:cNvGraphicFramePr>
          <p:nvPr/>
        </p:nvGraphicFramePr>
        <p:xfrm>
          <a:off x="343847" y="5100637"/>
          <a:ext cx="11229028" cy="1244600"/>
        </p:xfrm>
        <a:graphic>
          <a:graphicData uri="http://schemas.openxmlformats.org/drawingml/2006/table">
            <a:tbl>
              <a:tblPr/>
              <a:tblGrid>
                <a:gridCol w="3243940">
                  <a:extLst>
                    <a:ext uri="{9D8B030D-6E8A-4147-A177-3AD203B41FA5}">
                      <a16:colId xmlns:a16="http://schemas.microsoft.com/office/drawing/2014/main" val="1358251376"/>
                    </a:ext>
                  </a:extLst>
                </a:gridCol>
                <a:gridCol w="887232">
                  <a:extLst>
                    <a:ext uri="{9D8B030D-6E8A-4147-A177-3AD203B41FA5}">
                      <a16:colId xmlns:a16="http://schemas.microsoft.com/office/drawing/2014/main" val="3377796393"/>
                    </a:ext>
                  </a:extLst>
                </a:gridCol>
                <a:gridCol w="887232">
                  <a:extLst>
                    <a:ext uri="{9D8B030D-6E8A-4147-A177-3AD203B41FA5}">
                      <a16:colId xmlns:a16="http://schemas.microsoft.com/office/drawing/2014/main" val="2027478115"/>
                    </a:ext>
                  </a:extLst>
                </a:gridCol>
                <a:gridCol w="887232">
                  <a:extLst>
                    <a:ext uri="{9D8B030D-6E8A-4147-A177-3AD203B41FA5}">
                      <a16:colId xmlns:a16="http://schemas.microsoft.com/office/drawing/2014/main" val="1129022725"/>
                    </a:ext>
                  </a:extLst>
                </a:gridCol>
                <a:gridCol w="887232">
                  <a:extLst>
                    <a:ext uri="{9D8B030D-6E8A-4147-A177-3AD203B41FA5}">
                      <a16:colId xmlns:a16="http://schemas.microsoft.com/office/drawing/2014/main" val="1735590604"/>
                    </a:ext>
                  </a:extLst>
                </a:gridCol>
                <a:gridCol w="887232">
                  <a:extLst>
                    <a:ext uri="{9D8B030D-6E8A-4147-A177-3AD203B41FA5}">
                      <a16:colId xmlns:a16="http://schemas.microsoft.com/office/drawing/2014/main" val="1027211083"/>
                    </a:ext>
                  </a:extLst>
                </a:gridCol>
                <a:gridCol w="887232">
                  <a:extLst>
                    <a:ext uri="{9D8B030D-6E8A-4147-A177-3AD203B41FA5}">
                      <a16:colId xmlns:a16="http://schemas.microsoft.com/office/drawing/2014/main" val="388723209"/>
                    </a:ext>
                  </a:extLst>
                </a:gridCol>
                <a:gridCol w="887232">
                  <a:extLst>
                    <a:ext uri="{9D8B030D-6E8A-4147-A177-3AD203B41FA5}">
                      <a16:colId xmlns:a16="http://schemas.microsoft.com/office/drawing/2014/main" val="809045756"/>
                    </a:ext>
                  </a:extLst>
                </a:gridCol>
                <a:gridCol w="887232">
                  <a:extLst>
                    <a:ext uri="{9D8B030D-6E8A-4147-A177-3AD203B41FA5}">
                      <a16:colId xmlns:a16="http://schemas.microsoft.com/office/drawing/2014/main" val="1602822349"/>
                    </a:ext>
                  </a:extLst>
                </a:gridCol>
                <a:gridCol w="887232">
                  <a:extLst>
                    <a:ext uri="{9D8B030D-6E8A-4147-A177-3AD203B41FA5}">
                      <a16:colId xmlns:a16="http://schemas.microsoft.com/office/drawing/2014/main" val="2266376185"/>
                    </a:ext>
                  </a:extLst>
                </a:gridCol>
              </a:tblGrid>
              <a:tr h="184150">
                <a:tc rowSpan="2">
                  <a:txBody>
                    <a:bodyPr/>
                    <a:lstStyle/>
                    <a:p>
                      <a:pPr algn="ctr" fontAlgn="b"/>
                      <a:r>
                        <a:rPr lang="es-CO" sz="2000" b="1" i="0" u="none" strike="noStrike">
                          <a:solidFill>
                            <a:srgbClr val="000000"/>
                          </a:solidFill>
                          <a:effectLst/>
                          <a:latin typeface="Aptos Narrow" panose="020B0004020202020204" pitchFamily="34" charset="0"/>
                        </a:rPr>
                        <a:t>Technology</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4">
                  <a:txBody>
                    <a:bodyPr/>
                    <a:lstStyle/>
                    <a:p>
                      <a:pPr algn="ctr" fontAlgn="b"/>
                      <a:r>
                        <a:rPr lang="es-CO" sz="2000" b="1" i="0" u="none" strike="noStrike">
                          <a:solidFill>
                            <a:srgbClr val="000000"/>
                          </a:solidFill>
                          <a:effectLst/>
                          <a:latin typeface="Aptos Narrow" panose="020B0004020202020204" pitchFamily="34" charset="0"/>
                        </a:rPr>
                        <a:t>Calibration years (known data)</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B3E1"/>
                    </a:solidFill>
                  </a:tcPr>
                </a:tc>
                <a:tc hMerge="1">
                  <a:txBody>
                    <a:bodyPr/>
                    <a:lstStyle/>
                    <a:p>
                      <a:endParaRPr lang="es-CO"/>
                    </a:p>
                  </a:txBody>
                  <a:tcPr/>
                </a:tc>
                <a:tc hMerge="1">
                  <a:txBody>
                    <a:bodyPr/>
                    <a:lstStyle/>
                    <a:p>
                      <a:endParaRPr lang="es-CO"/>
                    </a:p>
                  </a:txBody>
                  <a:tcPr/>
                </a:tc>
                <a:tc hMerge="1">
                  <a:txBody>
                    <a:bodyPr/>
                    <a:lstStyle/>
                    <a:p>
                      <a:endParaRPr lang="es-CO"/>
                    </a:p>
                  </a:txBody>
                  <a:tcPr/>
                </a:tc>
                <a:tc gridSpan="5">
                  <a:txBody>
                    <a:bodyPr/>
                    <a:lstStyle/>
                    <a:p>
                      <a:pPr algn="ctr" fontAlgn="b"/>
                      <a:r>
                        <a:rPr lang="es-CO" sz="2000" b="1" i="0" u="none" strike="noStrike">
                          <a:solidFill>
                            <a:srgbClr val="000000"/>
                          </a:solidFill>
                          <a:effectLst/>
                          <a:latin typeface="Aptos Narrow" panose="020B0004020202020204" pitchFamily="34" charset="0"/>
                        </a:rPr>
                        <a:t>Optimized modelling period</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7D359"/>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290192718"/>
                  </a:ext>
                </a:extLst>
              </a:tr>
              <a:tr h="184150">
                <a:tc vMerge="1">
                  <a:txBody>
                    <a:bodyPr/>
                    <a:lstStyle/>
                    <a:p>
                      <a:endParaRPr lang="es-CO"/>
                    </a:p>
                  </a:txBody>
                  <a:tcPr/>
                </a:tc>
                <a:tc>
                  <a:txBody>
                    <a:bodyPr/>
                    <a:lstStyle/>
                    <a:p>
                      <a:pPr algn="r" fontAlgn="b"/>
                      <a:r>
                        <a:rPr lang="es-CO" sz="2000" b="1" i="0" u="none" strike="noStrike">
                          <a:solidFill>
                            <a:srgbClr val="000000"/>
                          </a:solidFill>
                          <a:effectLst/>
                          <a:latin typeface="Aptos Narrow" panose="020B0004020202020204" pitchFamily="34" charset="0"/>
                        </a:rPr>
                        <a:t>2021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E6F5"/>
                    </a:solidFill>
                  </a:tcPr>
                </a:tc>
                <a:tc>
                  <a:txBody>
                    <a:bodyPr/>
                    <a:lstStyle/>
                    <a:p>
                      <a:pPr algn="r" fontAlgn="b"/>
                      <a:r>
                        <a:rPr lang="es-CO" sz="2000" b="1" i="0" u="none" strike="noStrike">
                          <a:solidFill>
                            <a:srgbClr val="000000"/>
                          </a:solidFill>
                          <a:effectLst/>
                          <a:latin typeface="Aptos Narrow" panose="020B0004020202020204" pitchFamily="34" charset="0"/>
                        </a:rPr>
                        <a:t>2022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E6F5"/>
                    </a:solidFill>
                  </a:tcPr>
                </a:tc>
                <a:tc>
                  <a:txBody>
                    <a:bodyPr/>
                    <a:lstStyle/>
                    <a:p>
                      <a:pPr algn="r" fontAlgn="b"/>
                      <a:r>
                        <a:rPr lang="es-CO" sz="2000" b="1" i="0" u="none" strike="noStrike">
                          <a:solidFill>
                            <a:srgbClr val="000000"/>
                          </a:solidFill>
                          <a:effectLst/>
                          <a:latin typeface="Aptos Narrow" panose="020B0004020202020204" pitchFamily="34" charset="0"/>
                        </a:rPr>
                        <a:t>2023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E6F5"/>
                    </a:solidFill>
                  </a:tcPr>
                </a:tc>
                <a:tc>
                  <a:txBody>
                    <a:bodyPr/>
                    <a:lstStyle/>
                    <a:p>
                      <a:pPr algn="r" fontAlgn="b"/>
                      <a:r>
                        <a:rPr lang="es-CO" sz="2000" b="1" i="0" u="none" strike="noStrike">
                          <a:solidFill>
                            <a:srgbClr val="000000"/>
                          </a:solidFill>
                          <a:effectLst/>
                          <a:latin typeface="Aptos Narrow" panose="020B0004020202020204" pitchFamily="34" charset="0"/>
                        </a:rPr>
                        <a:t>2024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E6F5"/>
                    </a:solidFill>
                  </a:tcPr>
                </a:tc>
                <a:tc>
                  <a:txBody>
                    <a:bodyPr/>
                    <a:lstStyle/>
                    <a:p>
                      <a:pPr algn="r" fontAlgn="b"/>
                      <a:r>
                        <a:rPr lang="es-CO" sz="2000" b="1" i="0" u="none" strike="noStrike">
                          <a:solidFill>
                            <a:srgbClr val="000000"/>
                          </a:solidFill>
                          <a:effectLst/>
                          <a:latin typeface="Aptos Narrow" panose="020B0004020202020204" pitchFamily="34" charset="0"/>
                        </a:rPr>
                        <a:t>2025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r" fontAlgn="b"/>
                      <a:r>
                        <a:rPr lang="es-CO" sz="2000" b="1" i="0" u="none" strike="noStrike">
                          <a:solidFill>
                            <a:srgbClr val="000000"/>
                          </a:solidFill>
                          <a:effectLst/>
                          <a:latin typeface="Aptos Narrow" panose="020B0004020202020204" pitchFamily="34" charset="0"/>
                        </a:rPr>
                        <a:t>2026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r" fontAlgn="b"/>
                      <a:r>
                        <a:rPr lang="es-CO" sz="2000" b="1" i="0" u="none" strike="noStrike">
                          <a:solidFill>
                            <a:srgbClr val="000000"/>
                          </a:solidFill>
                          <a:effectLst/>
                          <a:latin typeface="Aptos Narrow" panose="020B0004020202020204" pitchFamily="34" charset="0"/>
                        </a:rPr>
                        <a:t>2027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r" fontAlgn="b"/>
                      <a:r>
                        <a:rPr lang="es-CO" sz="2000" b="1" i="0" u="none" strike="noStrike">
                          <a:solidFill>
                            <a:srgbClr val="000000"/>
                          </a:solidFill>
                          <a:effectLst/>
                          <a:latin typeface="Aptos Narrow" panose="020B0004020202020204" pitchFamily="34" charset="0"/>
                        </a:rPr>
                        <a:t>2028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r" fontAlgn="b"/>
                      <a:r>
                        <a:rPr lang="es-CO" sz="2000" b="1" i="0" u="none" strike="noStrike">
                          <a:solidFill>
                            <a:srgbClr val="000000"/>
                          </a:solidFill>
                          <a:effectLst/>
                          <a:latin typeface="Aptos Narrow" panose="020B0004020202020204" pitchFamily="34" charset="0"/>
                        </a:rPr>
                        <a:t>2029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extLst>
                  <a:ext uri="{0D108BD9-81ED-4DB2-BD59-A6C34878D82A}">
                    <a16:rowId xmlns:a16="http://schemas.microsoft.com/office/drawing/2014/main" val="951562282"/>
                  </a:ext>
                </a:extLst>
              </a:tr>
              <a:tr h="184150">
                <a:tc>
                  <a:txBody>
                    <a:bodyPr/>
                    <a:lstStyle/>
                    <a:p>
                      <a:pPr algn="l" fontAlgn="b"/>
                      <a:r>
                        <a:rPr lang="es-CO" sz="2000" b="1" i="0" u="none" strike="noStrike" dirty="0">
                          <a:solidFill>
                            <a:srgbClr val="000000"/>
                          </a:solidFill>
                          <a:effectLst/>
                          <a:latin typeface="Aptos Narrow" panose="020B0004020202020204" pitchFamily="34" charset="0"/>
                        </a:rPr>
                        <a:t>Coal </a:t>
                      </a:r>
                      <a:r>
                        <a:rPr lang="es-CO" sz="2000" b="1" i="0" u="none" strike="noStrike" dirty="0" err="1">
                          <a:solidFill>
                            <a:srgbClr val="000000"/>
                          </a:solidFill>
                          <a:effectLst/>
                          <a:latin typeface="Aptos Narrow" panose="020B0004020202020204" pitchFamily="34" charset="0"/>
                        </a:rPr>
                        <a:t>power</a:t>
                      </a:r>
                      <a:r>
                        <a:rPr lang="es-CO" sz="2000" b="1" i="0" u="none" strike="noStrike" dirty="0">
                          <a:solidFill>
                            <a:srgbClr val="000000"/>
                          </a:solidFill>
                          <a:effectLst/>
                          <a:latin typeface="Aptos Narrow" panose="020B0004020202020204" pitchFamily="34" charset="0"/>
                        </a:rPr>
                        <a:t> </a:t>
                      </a:r>
                      <a:r>
                        <a:rPr lang="es-CO" sz="2000" b="1" i="0" u="none" strike="noStrike" dirty="0" err="1">
                          <a:solidFill>
                            <a:srgbClr val="000000"/>
                          </a:solidFill>
                          <a:effectLst/>
                          <a:latin typeface="Aptos Narrow" panose="020B0004020202020204" pitchFamily="34" charset="0"/>
                        </a:rPr>
                        <a:t>plant</a:t>
                      </a:r>
                      <a:endParaRPr lang="es-CO" sz="2000" b="1" i="0" u="none" strike="noStrike" dirty="0">
                        <a:solidFill>
                          <a:srgbClr val="000000"/>
                        </a:solidFill>
                        <a:effectLst/>
                        <a:latin typeface="Aptos Narrow" panose="020B000402020202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s-CO" sz="2000" b="0" i="0" u="none" strike="noStrike">
                          <a:solidFill>
                            <a:srgbClr val="000000"/>
                          </a:solidFill>
                          <a:effectLst/>
                          <a:latin typeface="Aptos Narrow" panose="020B0004020202020204" pitchFamily="34" charset="0"/>
                        </a:rPr>
                        <a:t>999999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E6F5"/>
                    </a:solidFill>
                  </a:tcPr>
                </a:tc>
                <a:tc>
                  <a:txBody>
                    <a:bodyPr/>
                    <a:lstStyle/>
                    <a:p>
                      <a:pPr algn="r" fontAlgn="b"/>
                      <a:r>
                        <a:rPr lang="es-CO" sz="2000" b="0" i="0" u="none" strike="noStrike">
                          <a:solidFill>
                            <a:srgbClr val="000000"/>
                          </a:solidFill>
                          <a:effectLst/>
                          <a:latin typeface="Aptos Narrow" panose="020B0004020202020204" pitchFamily="34" charset="0"/>
                        </a:rPr>
                        <a:t>999999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E6F5"/>
                    </a:solidFill>
                  </a:tcPr>
                </a:tc>
                <a:tc>
                  <a:txBody>
                    <a:bodyPr/>
                    <a:lstStyle/>
                    <a:p>
                      <a:pPr algn="r" fontAlgn="b"/>
                      <a:r>
                        <a:rPr lang="es-CO" sz="2000" b="0" i="0" u="none" strike="noStrike">
                          <a:solidFill>
                            <a:srgbClr val="000000"/>
                          </a:solidFill>
                          <a:effectLst/>
                          <a:latin typeface="Aptos Narrow" panose="020B0004020202020204" pitchFamily="34" charset="0"/>
                        </a:rPr>
                        <a:t>999999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E6F5"/>
                    </a:solidFill>
                  </a:tcPr>
                </a:tc>
                <a:tc>
                  <a:txBody>
                    <a:bodyPr/>
                    <a:lstStyle/>
                    <a:p>
                      <a:pPr algn="r" fontAlgn="b"/>
                      <a:r>
                        <a:rPr lang="es-CO" sz="2000" b="0" i="0" u="none" strike="noStrike">
                          <a:solidFill>
                            <a:srgbClr val="000000"/>
                          </a:solidFill>
                          <a:effectLst/>
                          <a:latin typeface="Aptos Narrow" panose="020B0004020202020204" pitchFamily="34" charset="0"/>
                        </a:rPr>
                        <a:t>999999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E6F5"/>
                    </a:solidFill>
                  </a:tcPr>
                </a:tc>
                <a:tc>
                  <a:txBody>
                    <a:bodyPr/>
                    <a:lstStyle/>
                    <a:p>
                      <a:pPr algn="r" fontAlgn="b"/>
                      <a:r>
                        <a:rPr lang="es-CO" sz="2000" b="0" i="0" u="none" strike="noStrike">
                          <a:solidFill>
                            <a:srgbClr val="000000"/>
                          </a:solidFill>
                          <a:effectLst/>
                          <a:latin typeface="Aptos Narrow" panose="020B0004020202020204" pitchFamily="34" charset="0"/>
                        </a:rPr>
                        <a:t>999999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r" fontAlgn="b"/>
                      <a:r>
                        <a:rPr lang="es-CO" sz="2000" b="0" i="0" u="none" strike="noStrike">
                          <a:solidFill>
                            <a:srgbClr val="000000"/>
                          </a:solidFill>
                          <a:effectLst/>
                          <a:latin typeface="Aptos Narrow" panose="020B0004020202020204" pitchFamily="34" charset="0"/>
                        </a:rPr>
                        <a:t>999999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r" fontAlgn="b"/>
                      <a:r>
                        <a:rPr lang="es-CO" sz="2000" b="0" i="0" u="none" strike="noStrike">
                          <a:solidFill>
                            <a:srgbClr val="000000"/>
                          </a:solidFill>
                          <a:effectLst/>
                          <a:latin typeface="Aptos Narrow" panose="020B0004020202020204" pitchFamily="34" charset="0"/>
                        </a:rPr>
                        <a:t>999999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r" fontAlgn="b"/>
                      <a:r>
                        <a:rPr lang="es-CO" sz="2000" b="0" i="0" u="none" strike="noStrike">
                          <a:solidFill>
                            <a:srgbClr val="000000"/>
                          </a:solidFill>
                          <a:effectLst/>
                          <a:latin typeface="Aptos Narrow" panose="020B0004020202020204" pitchFamily="34" charset="0"/>
                        </a:rPr>
                        <a:t>999999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r" fontAlgn="b"/>
                      <a:r>
                        <a:rPr lang="es-CO" sz="2000" b="0" i="0" u="none" strike="noStrike">
                          <a:solidFill>
                            <a:srgbClr val="000000"/>
                          </a:solidFill>
                          <a:effectLst/>
                          <a:latin typeface="Aptos Narrow" panose="020B0004020202020204" pitchFamily="34" charset="0"/>
                        </a:rPr>
                        <a:t>999999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extLst>
                  <a:ext uri="{0D108BD9-81ED-4DB2-BD59-A6C34878D82A}">
                    <a16:rowId xmlns:a16="http://schemas.microsoft.com/office/drawing/2014/main" val="2038993938"/>
                  </a:ext>
                </a:extLst>
              </a:tr>
              <a:tr h="184150">
                <a:tc>
                  <a:txBody>
                    <a:bodyPr/>
                    <a:lstStyle/>
                    <a:p>
                      <a:pPr algn="l" fontAlgn="b"/>
                      <a:r>
                        <a:rPr lang="es-CO" sz="2000" b="1" i="0" u="none" strike="noStrike">
                          <a:solidFill>
                            <a:srgbClr val="000000"/>
                          </a:solidFill>
                          <a:effectLst/>
                          <a:latin typeface="Aptos Narrow" panose="020B0004020202020204" pitchFamily="34" charset="0"/>
                        </a:rPr>
                        <a:t>Geothermal power plant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s-CO" sz="2000" b="0" i="0" u="none" strike="noStrike">
                          <a:solidFill>
                            <a:srgbClr val="000000"/>
                          </a:solidFill>
                          <a:effectLst/>
                          <a:latin typeface="Aptos Narrow" panose="020B0004020202020204" pitchFamily="34" charset="0"/>
                        </a:rPr>
                        <a:t>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E6F5"/>
                    </a:solidFill>
                  </a:tcPr>
                </a:tc>
                <a:tc>
                  <a:txBody>
                    <a:bodyPr/>
                    <a:lstStyle/>
                    <a:p>
                      <a:pPr algn="r" fontAlgn="b"/>
                      <a:r>
                        <a:rPr lang="es-CO" sz="2000" b="0" i="0" u="none" strike="noStrike">
                          <a:solidFill>
                            <a:srgbClr val="000000"/>
                          </a:solidFill>
                          <a:effectLst/>
                          <a:latin typeface="Aptos Narrow" panose="020B0004020202020204" pitchFamily="34" charset="0"/>
                        </a:rPr>
                        <a:t>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E6F5"/>
                    </a:solidFill>
                  </a:tcPr>
                </a:tc>
                <a:tc>
                  <a:txBody>
                    <a:bodyPr/>
                    <a:lstStyle/>
                    <a:p>
                      <a:pPr algn="r" fontAlgn="b"/>
                      <a:r>
                        <a:rPr lang="es-CO" sz="2000" b="0" i="0" u="none" strike="noStrike">
                          <a:solidFill>
                            <a:srgbClr val="000000"/>
                          </a:solidFill>
                          <a:effectLst/>
                          <a:latin typeface="Aptos Narrow" panose="020B0004020202020204" pitchFamily="34" charset="0"/>
                        </a:rPr>
                        <a:t>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E6F5"/>
                    </a:solidFill>
                  </a:tcPr>
                </a:tc>
                <a:tc>
                  <a:txBody>
                    <a:bodyPr/>
                    <a:lstStyle/>
                    <a:p>
                      <a:pPr algn="r" fontAlgn="b"/>
                      <a:r>
                        <a:rPr lang="es-CO" sz="2000" b="0" i="0" u="none" strike="noStrike">
                          <a:solidFill>
                            <a:srgbClr val="000000"/>
                          </a:solidFill>
                          <a:effectLst/>
                          <a:latin typeface="Aptos Narrow" panose="020B0004020202020204" pitchFamily="34" charset="0"/>
                        </a:rPr>
                        <a:t>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E6F5"/>
                    </a:solidFill>
                  </a:tcPr>
                </a:tc>
                <a:tc>
                  <a:txBody>
                    <a:bodyPr/>
                    <a:lstStyle/>
                    <a:p>
                      <a:pPr algn="r" fontAlgn="b"/>
                      <a:r>
                        <a:rPr lang="es-CO" sz="2000" b="0" i="0" u="none" strike="noStrike">
                          <a:solidFill>
                            <a:srgbClr val="000000"/>
                          </a:solidFill>
                          <a:effectLst/>
                          <a:latin typeface="Aptos Narrow" panose="020B0004020202020204" pitchFamily="34" charset="0"/>
                        </a:rPr>
                        <a:t>999999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r" fontAlgn="b"/>
                      <a:r>
                        <a:rPr lang="es-CO" sz="2000" b="0" i="0" u="none" strike="noStrike">
                          <a:solidFill>
                            <a:srgbClr val="000000"/>
                          </a:solidFill>
                          <a:effectLst/>
                          <a:latin typeface="Aptos Narrow" panose="020B0004020202020204" pitchFamily="34" charset="0"/>
                        </a:rPr>
                        <a:t>999999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r" fontAlgn="b"/>
                      <a:r>
                        <a:rPr lang="es-CO" sz="2000" b="0" i="0" u="none" strike="noStrike">
                          <a:solidFill>
                            <a:srgbClr val="000000"/>
                          </a:solidFill>
                          <a:effectLst/>
                          <a:latin typeface="Aptos Narrow" panose="020B0004020202020204" pitchFamily="34" charset="0"/>
                        </a:rPr>
                        <a:t>999999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r" fontAlgn="b"/>
                      <a:r>
                        <a:rPr lang="es-CO" sz="2000" b="0" i="0" u="none" strike="noStrike">
                          <a:solidFill>
                            <a:srgbClr val="000000"/>
                          </a:solidFill>
                          <a:effectLst/>
                          <a:latin typeface="Aptos Narrow" panose="020B0004020202020204" pitchFamily="34" charset="0"/>
                        </a:rPr>
                        <a:t>999999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r" fontAlgn="b"/>
                      <a:r>
                        <a:rPr lang="es-CO" sz="2000" b="0" i="0" u="none" strike="noStrike" dirty="0">
                          <a:solidFill>
                            <a:srgbClr val="000000"/>
                          </a:solidFill>
                          <a:effectLst/>
                          <a:latin typeface="Aptos Narrow" panose="020B0004020202020204" pitchFamily="34" charset="0"/>
                        </a:rPr>
                        <a:t>999999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extLst>
                  <a:ext uri="{0D108BD9-81ED-4DB2-BD59-A6C34878D82A}">
                    <a16:rowId xmlns:a16="http://schemas.microsoft.com/office/drawing/2014/main" val="2319341652"/>
                  </a:ext>
                </a:extLst>
              </a:tr>
            </a:tbl>
          </a:graphicData>
        </a:graphic>
      </p:graphicFrame>
      <p:sp>
        <p:nvSpPr>
          <p:cNvPr id="5" name="TextBox 4">
            <a:extLst>
              <a:ext uri="{FF2B5EF4-FFF2-40B4-BE49-F238E27FC236}">
                <a16:creationId xmlns:a16="http://schemas.microsoft.com/office/drawing/2014/main" id="{B2424D95-33A2-FF1D-6BDB-7E92FF42E466}"/>
              </a:ext>
            </a:extLst>
          </p:cNvPr>
          <p:cNvSpPr txBox="1"/>
          <p:nvPr/>
        </p:nvSpPr>
        <p:spPr>
          <a:xfrm>
            <a:off x="171924" y="4130566"/>
            <a:ext cx="11229028" cy="707886"/>
          </a:xfrm>
          <a:prstGeom prst="rect">
            <a:avLst/>
          </a:prstGeom>
          <a:noFill/>
        </p:spPr>
        <p:txBody>
          <a:bodyPr wrap="square">
            <a:spAutoFit/>
          </a:bodyPr>
          <a:lstStyle/>
          <a:p>
            <a:r>
              <a:rPr lang="en-US"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Example of how to parametrize a current technology in the mix (coal power plant) and a potential technology for the future (geothermal power plant) </a:t>
            </a:r>
            <a:endParaRPr lang="es-CO" sz="20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BA9CBEAD-2E7E-F213-B5D0-123B077458DD}"/>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14.3 Basics in Model Calibration</a:t>
            </a:r>
            <a:endParaRPr lang="en-US" dirty="0">
              <a:cs typeface="Calibri Light" panose="020F0302020204030204"/>
            </a:endParaRPr>
          </a:p>
        </p:txBody>
      </p:sp>
      <p:pic>
        <p:nvPicPr>
          <p:cNvPr id="8" name="synthesize (12)">
            <a:hlinkClick r:id="" action="ppaction://media"/>
            <a:extLst>
              <a:ext uri="{FF2B5EF4-FFF2-40B4-BE49-F238E27FC236}">
                <a16:creationId xmlns:a16="http://schemas.microsoft.com/office/drawing/2014/main" id="{57F7A180-7458-E993-2FC1-F6482603B6C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96400" y="253096"/>
            <a:ext cx="1143000" cy="1143000"/>
          </a:xfrm>
          <a:prstGeom prst="rect">
            <a:avLst/>
          </a:prstGeom>
        </p:spPr>
      </p:pic>
    </p:spTree>
    <p:extLst>
      <p:ext uri="{BB962C8B-B14F-4D97-AF65-F5344CB8AC3E}">
        <p14:creationId xmlns:p14="http://schemas.microsoft.com/office/powerpoint/2010/main" val="1800705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16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15</a:t>
            </a:fld>
            <a:endParaRPr lang="sv-SE" sz="1000" b="1" dirty="0">
              <a:solidFill>
                <a:schemeClr val="bg1"/>
              </a:solidFill>
            </a:endParaRPr>
          </a:p>
        </p:txBody>
      </p:sp>
      <p:sp>
        <p:nvSpPr>
          <p:cNvPr id="2" name="Title 10">
            <a:extLst>
              <a:ext uri="{FF2B5EF4-FFF2-40B4-BE49-F238E27FC236}">
                <a16:creationId xmlns:a16="http://schemas.microsoft.com/office/drawing/2014/main" id="{C284E710-7841-D645-8EBC-8BB6B56440F1}"/>
              </a:ext>
            </a:extLst>
          </p:cNvPr>
          <p:cNvSpPr txBox="1">
            <a:spLocks/>
          </p:cNvSpPr>
          <p:nvPr/>
        </p:nvSpPr>
        <p:spPr>
          <a:xfrm>
            <a:off x="887215" y="8748"/>
            <a:ext cx="12171356"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14.3 References</a:t>
            </a:r>
          </a:p>
        </p:txBody>
      </p:sp>
      <p:sp>
        <p:nvSpPr>
          <p:cNvPr id="5" name="TextBox 4">
            <a:extLst>
              <a:ext uri="{FF2B5EF4-FFF2-40B4-BE49-F238E27FC236}">
                <a16:creationId xmlns:a16="http://schemas.microsoft.com/office/drawing/2014/main" id="{BF2A6EBB-1F60-A02B-C6D8-C79C78B04842}"/>
              </a:ext>
            </a:extLst>
          </p:cNvPr>
          <p:cNvSpPr txBox="1"/>
          <p:nvPr/>
        </p:nvSpPr>
        <p:spPr>
          <a:xfrm>
            <a:off x="678657" y="1757244"/>
            <a:ext cx="10622756" cy="3147015"/>
          </a:xfrm>
          <a:prstGeom prst="rect">
            <a:avLst/>
          </a:prstGeom>
          <a:noFill/>
        </p:spPr>
        <p:txBody>
          <a:bodyPr wrap="square">
            <a:spAutoFit/>
          </a:bodyPr>
          <a:lstStyle/>
          <a:p>
            <a:pPr indent="-304800">
              <a:lnSpc>
                <a:spcPct val="107000"/>
              </a:lnSpc>
              <a:spcAft>
                <a:spcPts val="800"/>
              </a:spcAft>
            </a:pPr>
            <a:r>
              <a:rPr lang="es-CO" sz="2400" kern="1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KTH. (2018). </a:t>
            </a:r>
            <a:r>
              <a:rPr lang="es-CO" sz="2400" i="1" kern="1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OSeMOSYS</a:t>
            </a:r>
            <a:r>
              <a:rPr lang="es-CO" sz="2400" i="1" kern="1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s-CO" sz="2400" i="1" kern="1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Documentation</a:t>
            </a:r>
            <a:r>
              <a:rPr lang="es-CO" sz="2400" kern="1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s-CO" sz="2400" kern="1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hlinkClick r:id="rId3"/>
              </a:rPr>
              <a:t>https://osemosys.readthedocs.io/en/latest/index.html#</a:t>
            </a:r>
            <a:endParaRPr lang="es-CO" sz="2400" kern="1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indent="-304800">
              <a:lnSpc>
                <a:spcPct val="107000"/>
              </a:lnSpc>
              <a:spcAft>
                <a:spcPts val="800"/>
              </a:spcAft>
            </a:pPr>
            <a:endParaRPr lang="es-CO" sz="2400" kern="100" dirty="0">
              <a:latin typeface="Open Sans" panose="020B0606030504020204" pitchFamily="34" charset="0"/>
              <a:ea typeface="Open Sans" panose="020B0606030504020204" pitchFamily="34" charset="0"/>
              <a:cs typeface="Open Sans" panose="020B0606030504020204" pitchFamily="34" charset="0"/>
            </a:endParaRPr>
          </a:p>
          <a:p>
            <a:pPr indent="-304800">
              <a:lnSpc>
                <a:spcPct val="107000"/>
              </a:lnSpc>
              <a:spcAft>
                <a:spcPts val="800"/>
              </a:spcAft>
            </a:pPr>
            <a:r>
              <a:rPr lang="en-US" sz="24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Plazas-Niño, F. (2024). Step-by-Step Guide to National Energy System Modelling with </a:t>
            </a:r>
            <a:r>
              <a:rPr lang="en-US" sz="2400" b="0" i="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OSeMOSYS</a:t>
            </a:r>
            <a:r>
              <a:rPr lang="en-US" sz="24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(v1.0). </a:t>
            </a:r>
            <a:r>
              <a:rPr lang="en-US" sz="2400" b="0" i="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Zenodo</a:t>
            </a:r>
            <a:r>
              <a:rPr lang="en-US" sz="24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4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hlinkClick r:id="rId4"/>
              </a:rPr>
              <a:t>https://doi.org/10.5281/zenodo.13883416</a:t>
            </a:r>
            <a:endParaRPr lang="es-CO" sz="2400" b="0" i="0" kern="1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indent="-304800">
              <a:lnSpc>
                <a:spcPct val="107000"/>
              </a:lnSpc>
              <a:spcAft>
                <a:spcPts val="800"/>
              </a:spcAft>
            </a:pPr>
            <a:endParaRPr lang="es-CO" sz="2400" kern="100" dirty="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0109812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8" name="Title 10">
            <a:extLst>
              <a:ext uri="{FF2B5EF4-FFF2-40B4-BE49-F238E27FC236}">
                <a16:creationId xmlns:a16="http://schemas.microsoft.com/office/drawing/2014/main" id="{C3F14525-3DDE-2933-997D-B2E37D8F8668}"/>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14.4 Quality assurance</a:t>
            </a:r>
            <a:endParaRPr lang="en-US" dirty="0">
              <a:cs typeface="Calibri Light" panose="020F0302020204030204"/>
            </a:endParaRPr>
          </a:p>
        </p:txBody>
      </p:sp>
      <p:sp>
        <p:nvSpPr>
          <p:cNvPr id="7" name="Rectangle 6">
            <a:extLst>
              <a:ext uri="{FF2B5EF4-FFF2-40B4-BE49-F238E27FC236}">
                <a16:creationId xmlns:a16="http://schemas.microsoft.com/office/drawing/2014/main" id="{157A42A9-4ACF-FE0D-BEEA-EED51A2AE91E}"/>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14.4.1 What is an energy scenario?</a:t>
            </a:r>
          </a:p>
        </p:txBody>
      </p:sp>
      <p:sp>
        <p:nvSpPr>
          <p:cNvPr id="2" name="TextBox 1">
            <a:extLst>
              <a:ext uri="{FF2B5EF4-FFF2-40B4-BE49-F238E27FC236}">
                <a16:creationId xmlns:a16="http://schemas.microsoft.com/office/drawing/2014/main" id="{F41B7778-F11C-C52A-3101-2CB1C6D2815B}"/>
              </a:ext>
            </a:extLst>
          </p:cNvPr>
          <p:cNvSpPr txBox="1"/>
          <p:nvPr/>
        </p:nvSpPr>
        <p:spPr>
          <a:xfrm>
            <a:off x="343847" y="1713414"/>
            <a:ext cx="10957566" cy="4031873"/>
          </a:xfrm>
          <a:prstGeom prst="rect">
            <a:avLst/>
          </a:prstGeom>
          <a:noFill/>
        </p:spPr>
        <p:txBody>
          <a:bodyPr wrap="square">
            <a:spAutoFit/>
          </a:bodyPr>
          <a:lstStyle/>
          <a:p>
            <a:r>
              <a:rPr lang="en-US" sz="32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Energy scenarios describe </a:t>
            </a:r>
            <a:r>
              <a:rPr lang="en-US" sz="3200" b="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current and possible representations or developments </a:t>
            </a:r>
            <a:r>
              <a:rPr lang="en-US" sz="32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of the </a:t>
            </a:r>
            <a:r>
              <a:rPr lang="en-US" sz="3200" b="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energy system </a:t>
            </a:r>
            <a:r>
              <a:rPr lang="en-US" sz="32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in terms of </a:t>
            </a:r>
            <a:r>
              <a:rPr lang="en-US" sz="3200" b="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technical and organizational options </a:t>
            </a:r>
            <a:r>
              <a:rPr lang="en-US" sz="32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t>
            </a:r>
            <a:r>
              <a:rPr lang="en-US" sz="32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Grundwal</a:t>
            </a:r>
            <a:r>
              <a:rPr lang="en-US" sz="32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et al., 2016)</a:t>
            </a:r>
          </a:p>
          <a:p>
            <a:endParaRPr lang="en-US" sz="3200" dirty="0">
              <a:latin typeface="Open Sans" panose="020B0606030504020204" pitchFamily="34" charset="0"/>
              <a:ea typeface="Open Sans" panose="020B0606030504020204" pitchFamily="34" charset="0"/>
              <a:cs typeface="Open Sans" panose="020B0606030504020204" pitchFamily="34" charset="0"/>
            </a:endParaRPr>
          </a:p>
          <a:p>
            <a:r>
              <a:rPr lang="en-US" sz="3200" dirty="0">
                <a:latin typeface="Open Sans" panose="020B0606030504020204" pitchFamily="34" charset="0"/>
                <a:ea typeface="Open Sans" panose="020B0606030504020204" pitchFamily="34" charset="0"/>
                <a:cs typeface="Open Sans" panose="020B0606030504020204" pitchFamily="34" charset="0"/>
              </a:rPr>
              <a:t>In the case of </a:t>
            </a:r>
            <a:r>
              <a:rPr lang="en-US" sz="3200" dirty="0" err="1">
                <a:latin typeface="Open Sans" panose="020B0606030504020204" pitchFamily="34" charset="0"/>
                <a:ea typeface="Open Sans" panose="020B0606030504020204" pitchFamily="34" charset="0"/>
                <a:cs typeface="Open Sans" panose="020B0606030504020204" pitchFamily="34" charset="0"/>
              </a:rPr>
              <a:t>OSeMOSYS</a:t>
            </a:r>
            <a:r>
              <a:rPr lang="en-US" sz="3200" dirty="0">
                <a:latin typeface="Open Sans" panose="020B0606030504020204" pitchFamily="34" charset="0"/>
                <a:ea typeface="Open Sans" panose="020B0606030504020204" pitchFamily="34" charset="0"/>
                <a:cs typeface="Open Sans" panose="020B0606030504020204" pitchFamily="34" charset="0"/>
              </a:rPr>
              <a:t>, without imposed constraints, each run represents a baseline scenario of least-cost development of the system.</a:t>
            </a:r>
            <a:endParaRPr lang="es-CO" sz="32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 name="synthesize (13)">
            <a:hlinkClick r:id="" action="ppaction://media"/>
            <a:extLst>
              <a:ext uri="{FF2B5EF4-FFF2-40B4-BE49-F238E27FC236}">
                <a16:creationId xmlns:a16="http://schemas.microsoft.com/office/drawing/2014/main" id="{502AC8DD-3D6C-3C2A-1A78-4E095659040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781800" y="150594"/>
            <a:ext cx="1219200" cy="1219200"/>
          </a:xfrm>
          <a:prstGeom prst="rect">
            <a:avLst/>
          </a:prstGeom>
        </p:spPr>
      </p:pic>
    </p:spTree>
    <p:extLst>
      <p:ext uri="{BB962C8B-B14F-4D97-AF65-F5344CB8AC3E}">
        <p14:creationId xmlns:p14="http://schemas.microsoft.com/office/powerpoint/2010/main" val="197282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3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51EDAAE7-F681-5BB2-F22A-E7FB3E4D6F36}"/>
              </a:ext>
            </a:extLst>
          </p:cNvPr>
          <p:cNvGraphicFramePr>
            <a:graphicFrameLocks noGrp="1"/>
          </p:cNvGraphicFramePr>
          <p:nvPr>
            <p:extLst>
              <p:ext uri="{D42A27DB-BD31-4B8C-83A1-F6EECF244321}">
                <p14:modId xmlns:p14="http://schemas.microsoft.com/office/powerpoint/2010/main" val="1014480105"/>
              </p:ext>
            </p:extLst>
          </p:nvPr>
        </p:nvGraphicFramePr>
        <p:xfrm>
          <a:off x="712411" y="1196041"/>
          <a:ext cx="10767177" cy="5294884"/>
        </p:xfrm>
        <a:graphic>
          <a:graphicData uri="http://schemas.openxmlformats.org/drawingml/2006/table">
            <a:tbl>
              <a:tblPr firstRow="1" bandRow="1">
                <a:tableStyleId>{5940675A-B579-460E-94D1-54222C63F5DA}</a:tableStyleId>
              </a:tblPr>
              <a:tblGrid>
                <a:gridCol w="2465258">
                  <a:extLst>
                    <a:ext uri="{9D8B030D-6E8A-4147-A177-3AD203B41FA5}">
                      <a16:colId xmlns:a16="http://schemas.microsoft.com/office/drawing/2014/main" val="2312699246"/>
                    </a:ext>
                  </a:extLst>
                </a:gridCol>
                <a:gridCol w="2465258">
                  <a:extLst>
                    <a:ext uri="{9D8B030D-6E8A-4147-A177-3AD203B41FA5}">
                      <a16:colId xmlns:a16="http://schemas.microsoft.com/office/drawing/2014/main" val="1762610519"/>
                    </a:ext>
                  </a:extLst>
                </a:gridCol>
                <a:gridCol w="5836661">
                  <a:extLst>
                    <a:ext uri="{9D8B030D-6E8A-4147-A177-3AD203B41FA5}">
                      <a16:colId xmlns:a16="http://schemas.microsoft.com/office/drawing/2014/main" val="2186389765"/>
                    </a:ext>
                  </a:extLst>
                </a:gridCol>
              </a:tblGrid>
              <a:tr h="307741">
                <a:tc>
                  <a:txBody>
                    <a:bodyPr/>
                    <a:lstStyle/>
                    <a:p>
                      <a:endParaRPr lang="en-US" sz="1600" b="1" dirty="0">
                        <a:latin typeface="Segoe UI" panose="020B0502040204020203" pitchFamily="34" charset="0"/>
                        <a:cs typeface="Segoe UI" panose="020B0502040204020203" pitchFamily="34" charset="0"/>
                      </a:endParaRPr>
                    </a:p>
                  </a:txBody>
                  <a:tcPr>
                    <a:solidFill>
                      <a:schemeClr val="tx2">
                        <a:lumMod val="90000"/>
                      </a:schemeClr>
                    </a:solidFill>
                  </a:tcPr>
                </a:tc>
                <a:tc>
                  <a:txBody>
                    <a:bodyPr/>
                    <a:lstStyle/>
                    <a:p>
                      <a:r>
                        <a:rPr lang="en-US" sz="1600" b="1" dirty="0">
                          <a:latin typeface="Segoe UI" panose="020B0502040204020203" pitchFamily="34" charset="0"/>
                          <a:cs typeface="Segoe UI" panose="020B0502040204020203" pitchFamily="34" charset="0"/>
                        </a:rPr>
                        <a:t>Name</a:t>
                      </a:r>
                    </a:p>
                  </a:txBody>
                  <a:tcPr>
                    <a:solidFill>
                      <a:schemeClr val="tx2">
                        <a:lumMod val="90000"/>
                      </a:schemeClr>
                    </a:solidFill>
                  </a:tcPr>
                </a:tc>
                <a:tc>
                  <a:txBody>
                    <a:bodyPr/>
                    <a:lstStyle/>
                    <a:p>
                      <a:r>
                        <a:rPr lang="en-US" sz="1600" b="1" dirty="0">
                          <a:latin typeface="Segoe UI" panose="020B0502040204020203" pitchFamily="34" charset="0"/>
                          <a:cs typeface="Segoe UI" panose="020B0502040204020203" pitchFamily="34" charset="0"/>
                        </a:rPr>
                        <a:t>Description</a:t>
                      </a:r>
                    </a:p>
                  </a:txBody>
                  <a:tcPr>
                    <a:solidFill>
                      <a:schemeClr val="tx2">
                        <a:lumMod val="90000"/>
                      </a:schemeClr>
                    </a:solidFill>
                  </a:tcPr>
                </a:tc>
                <a:extLst>
                  <a:ext uri="{0D108BD9-81ED-4DB2-BD59-A6C34878D82A}">
                    <a16:rowId xmlns:a16="http://schemas.microsoft.com/office/drawing/2014/main" val="3474559659"/>
                  </a:ext>
                </a:extLst>
              </a:tr>
              <a:tr h="742442">
                <a:tc rowSpan="2">
                  <a:txBody>
                    <a:bodyPr/>
                    <a:lstStyle/>
                    <a:p>
                      <a:r>
                        <a:rPr lang="en-US" sz="1600" dirty="0">
                          <a:latin typeface="Segoe UI" panose="020B0502040204020203" pitchFamily="34" charset="0"/>
                          <a:cs typeface="Segoe UI" panose="020B0502040204020203" pitchFamily="34" charset="0"/>
                        </a:rPr>
                        <a:t>Activity constraints</a:t>
                      </a:r>
                    </a:p>
                  </a:txBody>
                  <a:tcPr/>
                </a:tc>
                <a:tc>
                  <a:txBody>
                    <a:bodyPr/>
                    <a:lstStyle/>
                    <a:p>
                      <a:r>
                        <a:rPr lang="en-US" sz="1600" b="0" i="0" u="none" strike="noStrike" cap="none" dirty="0">
                          <a:solidFill>
                            <a:schemeClr val="tx1"/>
                          </a:solidFill>
                          <a:effectLst/>
                          <a:latin typeface="Segoe UI" panose="020B0502040204020203" pitchFamily="34" charset="0"/>
                          <a:ea typeface="+mn-ea"/>
                          <a:cs typeface="Segoe UI" panose="020B0502040204020203" pitchFamily="34" charset="0"/>
                          <a:sym typeface="Arial"/>
                        </a:rPr>
                        <a:t>Total Technology Annual Activity Upper Limit</a:t>
                      </a:r>
                      <a:endParaRPr lang="en-US" sz="1600" dirty="0">
                        <a:latin typeface="Segoe UI" panose="020B0502040204020203" pitchFamily="34" charset="0"/>
                        <a:cs typeface="Segoe UI" panose="020B0502040204020203" pitchFamily="34" charset="0"/>
                      </a:endParaRPr>
                    </a:p>
                  </a:txBody>
                  <a:tcPr/>
                </a:tc>
                <a:tc>
                  <a:txBody>
                    <a:bodyPr/>
                    <a:lstStyle/>
                    <a:p>
                      <a:r>
                        <a:rPr lang="en-US" sz="1600" b="0" i="0" u="none" strike="noStrike" cap="none" dirty="0">
                          <a:solidFill>
                            <a:schemeClr val="tx1"/>
                          </a:solidFill>
                          <a:effectLst/>
                          <a:latin typeface="Segoe UI" panose="020B0502040204020203" pitchFamily="34" charset="0"/>
                          <a:ea typeface="+mn-ea"/>
                          <a:cs typeface="Segoe UI" panose="020B0502040204020203" pitchFamily="34" charset="0"/>
                          <a:sym typeface="Arial"/>
                        </a:rPr>
                        <a:t>Total maximum level of activity allowed for a technology in one year.</a:t>
                      </a:r>
                      <a:endParaRPr lang="en-US" sz="1600"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3716430256"/>
                  </a:ext>
                </a:extLst>
              </a:tr>
              <a:tr h="742442">
                <a:tc vMerge="1">
                  <a:txBody>
                    <a:bodyPr/>
                    <a:lstStyle/>
                    <a:p>
                      <a:endParaRPr lang="en-US" sz="1600" dirty="0">
                        <a:latin typeface="Segoe UI" panose="020B0502040204020203" pitchFamily="34" charset="0"/>
                        <a:cs typeface="Segoe UI" panose="020B0502040204020203" pitchFamily="34" charset="0"/>
                      </a:endParaRPr>
                    </a:p>
                  </a:txBody>
                  <a:tcPr/>
                </a:tc>
                <a:tc>
                  <a:txBody>
                    <a:bodyPr/>
                    <a:lstStyle/>
                    <a:p>
                      <a:r>
                        <a:rPr lang="en-US" sz="1600" b="0" i="0" u="none" strike="noStrike" cap="none" dirty="0">
                          <a:solidFill>
                            <a:schemeClr val="tx1"/>
                          </a:solidFill>
                          <a:effectLst/>
                          <a:latin typeface="Segoe UI" panose="020B0502040204020203" pitchFamily="34" charset="0"/>
                          <a:ea typeface="+mn-ea"/>
                          <a:cs typeface="Segoe UI" panose="020B0502040204020203" pitchFamily="34" charset="0"/>
                          <a:sym typeface="Arial"/>
                        </a:rPr>
                        <a:t>Total Technology Annual Activity Lower Limit</a:t>
                      </a:r>
                      <a:endParaRPr lang="en-US" sz="1600" dirty="0">
                        <a:latin typeface="Segoe UI" panose="020B0502040204020203" pitchFamily="34" charset="0"/>
                        <a:cs typeface="Segoe UI" panose="020B0502040204020203" pitchFamily="34" charset="0"/>
                      </a:endParaRPr>
                    </a:p>
                  </a:txBody>
                  <a:tcPr/>
                </a:tc>
                <a:tc>
                  <a:txBody>
                    <a:bodyPr/>
                    <a:lstStyle/>
                    <a:p>
                      <a:r>
                        <a:rPr lang="en-US" sz="1600" b="0" i="0" u="none" strike="noStrike" cap="none" dirty="0">
                          <a:solidFill>
                            <a:schemeClr val="tx1"/>
                          </a:solidFill>
                          <a:effectLst/>
                          <a:latin typeface="Segoe UI" panose="020B0502040204020203" pitchFamily="34" charset="0"/>
                          <a:ea typeface="+mn-ea"/>
                          <a:cs typeface="Segoe UI" panose="020B0502040204020203" pitchFamily="34" charset="0"/>
                          <a:sym typeface="Arial"/>
                        </a:rPr>
                        <a:t>Total minimum level of activity allowed for a technology in one year.</a:t>
                      </a:r>
                      <a:endParaRPr lang="en-US" sz="1600"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3135124459"/>
                  </a:ext>
                </a:extLst>
              </a:tr>
              <a:tr h="531552">
                <a:tc rowSpan="4">
                  <a:txBody>
                    <a:bodyPr/>
                    <a:lstStyle/>
                    <a:p>
                      <a:r>
                        <a:rPr lang="en-US" sz="1600" dirty="0">
                          <a:latin typeface="Segoe UI" panose="020B0502040204020203" pitchFamily="34" charset="0"/>
                          <a:cs typeface="Segoe UI" panose="020B0502040204020203" pitchFamily="34" charset="0"/>
                        </a:rPr>
                        <a:t>Capacity constraints</a:t>
                      </a:r>
                    </a:p>
                  </a:txBody>
                  <a:tcPr/>
                </a:tc>
                <a:tc>
                  <a:txBody>
                    <a:bodyPr/>
                    <a:lstStyle/>
                    <a:p>
                      <a:r>
                        <a:rPr lang="en-US" sz="1600" b="0" i="0" u="none" strike="noStrike" cap="none" dirty="0">
                          <a:solidFill>
                            <a:schemeClr val="tx1"/>
                          </a:solidFill>
                          <a:effectLst/>
                          <a:latin typeface="Segoe UI" panose="020B0502040204020203" pitchFamily="34" charset="0"/>
                          <a:ea typeface="+mn-ea"/>
                          <a:cs typeface="Segoe UI" panose="020B0502040204020203" pitchFamily="34" charset="0"/>
                          <a:sym typeface="Arial"/>
                        </a:rPr>
                        <a:t>Total Annual Max Capacity</a:t>
                      </a:r>
                      <a:endParaRPr lang="en-US" sz="1600" dirty="0">
                        <a:latin typeface="Segoe UI" panose="020B0502040204020203" pitchFamily="34" charset="0"/>
                        <a:cs typeface="Segoe UI" panose="020B0502040204020203" pitchFamily="34" charset="0"/>
                      </a:endParaRPr>
                    </a:p>
                  </a:txBody>
                  <a:tcPr/>
                </a:tc>
                <a:tc>
                  <a:txBody>
                    <a:bodyPr/>
                    <a:lstStyle/>
                    <a:p>
                      <a:r>
                        <a:rPr lang="en-US" sz="1600" b="0" i="0" u="none" strike="noStrike" cap="none" dirty="0">
                          <a:solidFill>
                            <a:schemeClr val="tx1"/>
                          </a:solidFill>
                          <a:effectLst/>
                          <a:latin typeface="Segoe UI" panose="020B0502040204020203" pitchFamily="34" charset="0"/>
                          <a:ea typeface="+mn-ea"/>
                          <a:cs typeface="Segoe UI" panose="020B0502040204020203" pitchFamily="34" charset="0"/>
                          <a:sym typeface="Arial"/>
                        </a:rPr>
                        <a:t>Total maximum existing (residual plus cumulatively installed) capacity allowed for a technology in a specified year.</a:t>
                      </a:r>
                      <a:endParaRPr lang="en-US" sz="1600"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2086822846"/>
                  </a:ext>
                </a:extLst>
              </a:tr>
              <a:tr h="531552">
                <a:tc vMerge="1">
                  <a:txBody>
                    <a:bodyPr/>
                    <a:lstStyle/>
                    <a:p>
                      <a:endParaRPr lang="en-US" sz="1600" dirty="0">
                        <a:latin typeface="Segoe UI" panose="020B0502040204020203" pitchFamily="34" charset="0"/>
                        <a:cs typeface="Segoe UI" panose="020B0502040204020203" pitchFamily="34" charset="0"/>
                      </a:endParaRPr>
                    </a:p>
                  </a:txBody>
                  <a:tcPr/>
                </a:tc>
                <a:tc>
                  <a:txBody>
                    <a:bodyPr/>
                    <a:lstStyle/>
                    <a:p>
                      <a:r>
                        <a:rPr lang="en-US" sz="1600" b="0" i="0" u="none" strike="noStrike" cap="none" dirty="0">
                          <a:solidFill>
                            <a:schemeClr val="tx1"/>
                          </a:solidFill>
                          <a:effectLst/>
                          <a:latin typeface="Segoe UI" panose="020B0502040204020203" pitchFamily="34" charset="0"/>
                          <a:ea typeface="+mn-ea"/>
                          <a:cs typeface="Segoe UI" panose="020B0502040204020203" pitchFamily="34" charset="0"/>
                          <a:sym typeface="Arial"/>
                        </a:rPr>
                        <a:t>Total Annual Min Capacity</a:t>
                      </a:r>
                      <a:endParaRPr lang="en-US" sz="1600" dirty="0">
                        <a:latin typeface="Segoe UI" panose="020B0502040204020203" pitchFamily="34" charset="0"/>
                        <a:cs typeface="Segoe UI" panose="020B0502040204020203" pitchFamily="34" charset="0"/>
                      </a:endParaRPr>
                    </a:p>
                  </a:txBody>
                  <a:tcPr/>
                </a:tc>
                <a:tc>
                  <a:txBody>
                    <a:bodyPr/>
                    <a:lstStyle/>
                    <a:p>
                      <a:r>
                        <a:rPr lang="en-US" sz="1600" b="0" i="0" u="none" strike="noStrike" cap="none" dirty="0">
                          <a:solidFill>
                            <a:schemeClr val="tx1"/>
                          </a:solidFill>
                          <a:effectLst/>
                          <a:latin typeface="Segoe UI" panose="020B0502040204020203" pitchFamily="34" charset="0"/>
                          <a:ea typeface="+mn-ea"/>
                          <a:cs typeface="Segoe UI" panose="020B0502040204020203" pitchFamily="34" charset="0"/>
                          <a:sym typeface="Arial"/>
                        </a:rPr>
                        <a:t>Total minimum existing (residual plus cumulatively installed) capacity allowed for a technology in a specified year.</a:t>
                      </a:r>
                      <a:endParaRPr lang="en-US" sz="1600"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982928393"/>
                  </a:ext>
                </a:extLst>
              </a:tr>
              <a:tr h="531552">
                <a:tc vMerge="1">
                  <a:txBody>
                    <a:bodyPr/>
                    <a:lstStyle/>
                    <a:p>
                      <a:endParaRPr lang="en-US" sz="1600" dirty="0">
                        <a:latin typeface="Segoe UI" panose="020B0502040204020203" pitchFamily="34" charset="0"/>
                        <a:cs typeface="Segoe UI" panose="020B0502040204020203" pitchFamily="34" charset="0"/>
                      </a:endParaRPr>
                    </a:p>
                  </a:txBody>
                  <a:tcPr/>
                </a:tc>
                <a:tc>
                  <a:txBody>
                    <a:bodyPr/>
                    <a:lstStyle/>
                    <a:p>
                      <a:r>
                        <a:rPr lang="en-US" sz="1600" b="0" i="0" u="none" strike="noStrike" cap="none" dirty="0">
                          <a:solidFill>
                            <a:schemeClr val="tx1"/>
                          </a:solidFill>
                          <a:effectLst/>
                          <a:latin typeface="Segoe UI" panose="020B0502040204020203" pitchFamily="34" charset="0"/>
                          <a:ea typeface="+mn-ea"/>
                          <a:cs typeface="Segoe UI" panose="020B0502040204020203" pitchFamily="34" charset="0"/>
                          <a:sym typeface="Arial"/>
                        </a:rPr>
                        <a:t>Total Annual Max Capacity Investment</a:t>
                      </a:r>
                      <a:endParaRPr lang="en-US" sz="1600" dirty="0">
                        <a:latin typeface="Segoe UI" panose="020B0502040204020203" pitchFamily="34" charset="0"/>
                        <a:cs typeface="Segoe UI" panose="020B0502040204020203" pitchFamily="34" charset="0"/>
                      </a:endParaRPr>
                    </a:p>
                  </a:txBody>
                  <a:tcPr/>
                </a:tc>
                <a:tc>
                  <a:txBody>
                    <a:bodyPr/>
                    <a:lstStyle/>
                    <a:p>
                      <a:r>
                        <a:rPr lang="en-US" sz="1600" b="0" i="0" u="none" strike="noStrike" cap="none" dirty="0">
                          <a:solidFill>
                            <a:schemeClr val="tx1"/>
                          </a:solidFill>
                          <a:effectLst/>
                          <a:latin typeface="Segoe UI" panose="020B0502040204020203" pitchFamily="34" charset="0"/>
                          <a:ea typeface="+mn-ea"/>
                          <a:cs typeface="Segoe UI" panose="020B0502040204020203" pitchFamily="34" charset="0"/>
                          <a:sym typeface="Arial"/>
                        </a:rPr>
                        <a:t>Maximum capacity of a technology, expressed in power units.</a:t>
                      </a:r>
                      <a:endParaRPr lang="en-US" sz="1600"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852352592"/>
                  </a:ext>
                </a:extLst>
              </a:tr>
              <a:tr h="531552">
                <a:tc vMerge="1">
                  <a:txBody>
                    <a:bodyPr/>
                    <a:lstStyle/>
                    <a:p>
                      <a:endParaRPr lang="en-US" sz="1600" dirty="0">
                        <a:latin typeface="Segoe UI" panose="020B0502040204020203" pitchFamily="34" charset="0"/>
                        <a:cs typeface="Segoe UI" panose="020B0502040204020203" pitchFamily="34" charset="0"/>
                      </a:endParaRPr>
                    </a:p>
                  </a:txBody>
                  <a:tcPr/>
                </a:tc>
                <a:tc>
                  <a:txBody>
                    <a:bodyPr/>
                    <a:lstStyle/>
                    <a:p>
                      <a:r>
                        <a:rPr lang="en-US" sz="1600" b="0" i="0" u="none" strike="noStrike" cap="none" dirty="0">
                          <a:solidFill>
                            <a:schemeClr val="tx1"/>
                          </a:solidFill>
                          <a:effectLst/>
                          <a:latin typeface="Segoe UI" panose="020B0502040204020203" pitchFamily="34" charset="0"/>
                          <a:ea typeface="+mn-ea"/>
                          <a:cs typeface="Segoe UI" panose="020B0502040204020203" pitchFamily="34" charset="0"/>
                          <a:sym typeface="Arial"/>
                        </a:rPr>
                        <a:t>Total Annual Min Capacity Investment</a:t>
                      </a:r>
                      <a:endParaRPr lang="en-US" sz="1600" dirty="0">
                        <a:latin typeface="Segoe UI" panose="020B0502040204020203" pitchFamily="34" charset="0"/>
                        <a:cs typeface="Segoe UI" panose="020B0502040204020203" pitchFamily="34" charset="0"/>
                      </a:endParaRPr>
                    </a:p>
                  </a:txBody>
                  <a:tcPr/>
                </a:tc>
                <a:tc>
                  <a:txBody>
                    <a:bodyPr/>
                    <a:lstStyle/>
                    <a:p>
                      <a:r>
                        <a:rPr lang="en-US" sz="1600" b="0" i="0" u="none" strike="noStrike" cap="none" dirty="0">
                          <a:solidFill>
                            <a:schemeClr val="tx1"/>
                          </a:solidFill>
                          <a:effectLst/>
                          <a:latin typeface="Segoe UI" panose="020B0502040204020203" pitchFamily="34" charset="0"/>
                          <a:ea typeface="+mn-ea"/>
                          <a:cs typeface="Segoe UI" panose="020B0502040204020203" pitchFamily="34" charset="0"/>
                          <a:sym typeface="Arial"/>
                        </a:rPr>
                        <a:t>Minimum capacity of a technology, expressed in power units.</a:t>
                      </a:r>
                      <a:endParaRPr lang="en-US" sz="1600"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3753488183"/>
                  </a:ext>
                </a:extLst>
              </a:tr>
              <a:tr h="531552">
                <a:tc rowSpan="2">
                  <a:txBody>
                    <a:bodyPr/>
                    <a:lstStyle/>
                    <a:p>
                      <a:r>
                        <a:rPr lang="en-US" sz="1600" dirty="0">
                          <a:latin typeface="Segoe UI" panose="020B0502040204020203" pitchFamily="34" charset="0"/>
                          <a:cs typeface="Segoe UI" panose="020B0502040204020203" pitchFamily="34" charset="0"/>
                        </a:rPr>
                        <a:t>Emissions</a:t>
                      </a:r>
                    </a:p>
                  </a:txBody>
                  <a:tcPr/>
                </a:tc>
                <a:tc>
                  <a:txBody>
                    <a:bodyPr/>
                    <a:lstStyle/>
                    <a:p>
                      <a:r>
                        <a:rPr lang="en-US" sz="1600" b="0" i="0" u="none" strike="noStrike" cap="none" dirty="0">
                          <a:solidFill>
                            <a:schemeClr val="tx1"/>
                          </a:solidFill>
                          <a:effectLst/>
                          <a:latin typeface="Segoe UI" panose="020B0502040204020203" pitchFamily="34" charset="0"/>
                          <a:ea typeface="+mn-ea"/>
                          <a:cs typeface="Segoe UI" panose="020B0502040204020203" pitchFamily="34" charset="0"/>
                          <a:sym typeface="Arial"/>
                        </a:rPr>
                        <a:t>Emissions </a:t>
                      </a:r>
                      <a:r>
                        <a:rPr lang="en-US" sz="1600" b="0" i="0" u="none" strike="noStrike" cap="none">
                          <a:solidFill>
                            <a:schemeClr val="tx1"/>
                          </a:solidFill>
                          <a:effectLst/>
                          <a:latin typeface="Segoe UI" panose="020B0502040204020203" pitchFamily="34" charset="0"/>
                          <a:ea typeface="+mn-ea"/>
                          <a:cs typeface="Segoe UI" panose="020B0502040204020203" pitchFamily="34" charset="0"/>
                          <a:sym typeface="Arial"/>
                        </a:rPr>
                        <a:t>Penalty (i.e., </a:t>
                      </a:r>
                      <a:r>
                        <a:rPr lang="en-US" sz="1600" b="0" i="0" u="none" strike="noStrike" cap="none" dirty="0">
                          <a:solidFill>
                            <a:schemeClr val="tx1"/>
                          </a:solidFill>
                          <a:effectLst/>
                          <a:latin typeface="Segoe UI" panose="020B0502040204020203" pitchFamily="34" charset="0"/>
                          <a:ea typeface="+mn-ea"/>
                          <a:cs typeface="Segoe UI" panose="020B0502040204020203" pitchFamily="34" charset="0"/>
                          <a:sym typeface="Arial"/>
                        </a:rPr>
                        <a:t>carbon price)</a:t>
                      </a:r>
                      <a:endParaRPr lang="en-US" sz="1600" dirty="0">
                        <a:latin typeface="Segoe UI" panose="020B0502040204020203" pitchFamily="34" charset="0"/>
                        <a:cs typeface="Segoe UI" panose="020B0502040204020203" pitchFamily="34" charset="0"/>
                      </a:endParaRPr>
                    </a:p>
                  </a:txBody>
                  <a:tcPr/>
                </a:tc>
                <a:tc>
                  <a:txBody>
                    <a:bodyPr/>
                    <a:lstStyle/>
                    <a:p>
                      <a:r>
                        <a:rPr lang="en-US" sz="1600" b="0" i="0" u="none" strike="noStrike" cap="none" dirty="0">
                          <a:solidFill>
                            <a:schemeClr val="tx1"/>
                          </a:solidFill>
                          <a:effectLst/>
                          <a:latin typeface="Segoe UI" panose="020B0502040204020203" pitchFamily="34" charset="0"/>
                          <a:ea typeface="+mn-ea"/>
                          <a:cs typeface="Segoe UI" panose="020B0502040204020203" pitchFamily="34" charset="0"/>
                          <a:sym typeface="Arial"/>
                        </a:rPr>
                        <a:t>Penalty per unit of emission.</a:t>
                      </a:r>
                      <a:endParaRPr lang="en-US" sz="1600"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954386242"/>
                  </a:ext>
                </a:extLst>
              </a:tr>
              <a:tr h="531552">
                <a:tc vMerge="1">
                  <a:txBody>
                    <a:bodyPr/>
                    <a:lstStyle/>
                    <a:p>
                      <a:endParaRPr lang="en-US" sz="1600" dirty="0">
                        <a:latin typeface="Segoe UI" panose="020B0502040204020203" pitchFamily="34" charset="0"/>
                        <a:cs typeface="Segoe UI" panose="020B0502040204020203" pitchFamily="34" charset="0"/>
                      </a:endParaRPr>
                    </a:p>
                  </a:txBody>
                  <a:tcPr/>
                </a:tc>
                <a:tc>
                  <a:txBody>
                    <a:bodyPr/>
                    <a:lstStyle/>
                    <a:p>
                      <a:r>
                        <a:rPr lang="en-US" sz="1600" b="0" i="0" u="none" strike="noStrike" cap="none" dirty="0">
                          <a:solidFill>
                            <a:schemeClr val="tx1"/>
                          </a:solidFill>
                          <a:effectLst/>
                          <a:latin typeface="Segoe UI" panose="020B0502040204020203" pitchFamily="34" charset="0"/>
                          <a:ea typeface="+mn-ea"/>
                          <a:cs typeface="Segoe UI" panose="020B0502040204020203" pitchFamily="34" charset="0"/>
                          <a:sym typeface="Arial"/>
                        </a:rPr>
                        <a:t>Annual Emission Limit</a:t>
                      </a:r>
                      <a:endParaRPr lang="en-US" sz="1600" dirty="0">
                        <a:latin typeface="Segoe UI" panose="020B0502040204020203" pitchFamily="34" charset="0"/>
                        <a:cs typeface="Segoe UI" panose="020B0502040204020203" pitchFamily="34" charset="0"/>
                      </a:endParaRPr>
                    </a:p>
                  </a:txBody>
                  <a:tcPr/>
                </a:tc>
                <a:tc>
                  <a:txBody>
                    <a:bodyPr/>
                    <a:lstStyle/>
                    <a:p>
                      <a:r>
                        <a:rPr lang="en-US" sz="1600" b="0" i="0" u="none" strike="noStrike" cap="none" dirty="0">
                          <a:solidFill>
                            <a:schemeClr val="tx1"/>
                          </a:solidFill>
                          <a:effectLst/>
                          <a:latin typeface="Segoe UI" panose="020B0502040204020203" pitchFamily="34" charset="0"/>
                          <a:ea typeface="+mn-ea"/>
                          <a:cs typeface="Segoe UI" panose="020B0502040204020203" pitchFamily="34" charset="0"/>
                          <a:sym typeface="Arial"/>
                        </a:rPr>
                        <a:t>Annual upper limit for a specific emission generated in the whole modelled region.</a:t>
                      </a:r>
                      <a:endParaRPr lang="en-US" sz="1600"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1288079340"/>
                  </a:ext>
                </a:extLst>
              </a:tr>
            </a:tbl>
          </a:graphicData>
        </a:graphic>
      </p:graphicFrame>
      <p:sp>
        <p:nvSpPr>
          <p:cNvPr id="7" name="Rectangle 6">
            <a:extLst>
              <a:ext uri="{FF2B5EF4-FFF2-40B4-BE49-F238E27FC236}">
                <a16:creationId xmlns:a16="http://schemas.microsoft.com/office/drawing/2014/main" id="{F2AA45C3-D6BC-B6AE-58FE-81324CD833DB}"/>
              </a:ext>
            </a:extLst>
          </p:cNvPr>
          <p:cNvSpPr/>
          <p:nvPr/>
        </p:nvSpPr>
        <p:spPr>
          <a:xfrm>
            <a:off x="343847" y="71260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14.4.2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Using Constraints in Scenarios</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1B9F63DB-277C-EC4C-577D-2B15503B698F}"/>
              </a:ext>
            </a:extLst>
          </p:cNvPr>
          <p:cNvSpPr txBox="1">
            <a:spLocks/>
          </p:cNvSpPr>
          <p:nvPr/>
        </p:nvSpPr>
        <p:spPr>
          <a:xfrm>
            <a:off x="343847" y="11278"/>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14.4 Quality assurance</a:t>
            </a:r>
            <a:endParaRPr lang="en-US" dirty="0">
              <a:cs typeface="Calibri Light" panose="020F0302020204030204"/>
            </a:endParaRPr>
          </a:p>
        </p:txBody>
      </p:sp>
      <p:pic>
        <p:nvPicPr>
          <p:cNvPr id="3" name="synthesize">
            <a:hlinkClick r:id="" action="ppaction://media"/>
            <a:extLst>
              <a:ext uri="{FF2B5EF4-FFF2-40B4-BE49-F238E27FC236}">
                <a16:creationId xmlns:a16="http://schemas.microsoft.com/office/drawing/2014/main" id="{29FCB55B-7D30-DD85-3CC0-A7508F518FF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693237" y="27482"/>
            <a:ext cx="1050571" cy="1050571"/>
          </a:xfrm>
          <a:prstGeom prst="rect">
            <a:avLst/>
          </a:prstGeom>
        </p:spPr>
      </p:pic>
    </p:spTree>
    <p:extLst>
      <p:ext uri="{BB962C8B-B14F-4D97-AF65-F5344CB8AC3E}">
        <p14:creationId xmlns:p14="http://schemas.microsoft.com/office/powerpoint/2010/main" val="2286734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6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0">
            <a:extLst>
              <a:ext uri="{FF2B5EF4-FFF2-40B4-BE49-F238E27FC236}">
                <a16:creationId xmlns:a16="http://schemas.microsoft.com/office/drawing/2014/main" id="{66BB198A-6A4D-F32B-461C-3CCAA19ED9DB}"/>
              </a:ext>
            </a:extLst>
          </p:cNvPr>
          <p:cNvSpPr txBox="1">
            <a:spLocks/>
          </p:cNvSpPr>
          <p:nvPr/>
        </p:nvSpPr>
        <p:spPr>
          <a:xfrm>
            <a:off x="343847" y="81582"/>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14.4 Quality assurance</a:t>
            </a:r>
            <a:endParaRPr lang="en-US" dirty="0">
              <a:cs typeface="Calibri Light" panose="020F0302020204030204"/>
            </a:endParaRPr>
          </a:p>
        </p:txBody>
      </p:sp>
      <p:sp>
        <p:nvSpPr>
          <p:cNvPr id="7" name="TextBox 6">
            <a:extLst>
              <a:ext uri="{FF2B5EF4-FFF2-40B4-BE49-F238E27FC236}">
                <a16:creationId xmlns:a16="http://schemas.microsoft.com/office/drawing/2014/main" id="{E5C287BA-9576-6FC3-8C8B-52DE8D84F6DA}"/>
              </a:ext>
            </a:extLst>
          </p:cNvPr>
          <p:cNvSpPr txBox="1"/>
          <p:nvPr/>
        </p:nvSpPr>
        <p:spPr>
          <a:xfrm>
            <a:off x="343847" y="2694531"/>
            <a:ext cx="10886128" cy="3416320"/>
          </a:xfrm>
          <a:prstGeom prst="rect">
            <a:avLst/>
          </a:prstGeom>
          <a:noFill/>
        </p:spPr>
        <p:txBody>
          <a:bodyPr wrap="square">
            <a:spAutoFit/>
          </a:bodyPr>
          <a:lstStyle/>
          <a:p>
            <a:br>
              <a:rPr lang="en-GB" sz="2400" dirty="0">
                <a:latin typeface="Open Sans" panose="020B0606030504020204" pitchFamily="34" charset="0"/>
                <a:ea typeface="Open Sans" panose="020B0606030504020204" pitchFamily="34" charset="0"/>
                <a:cs typeface="Open Sans" panose="020B0606030504020204" pitchFamily="34" charset="0"/>
              </a:rPr>
            </a:br>
            <a:endParaRPr lang="en-GB" sz="2400" dirty="0">
              <a:latin typeface="Open Sans" panose="020B0606030504020204" pitchFamily="34" charset="0"/>
              <a:ea typeface="Open Sans" panose="020B0606030504020204" pitchFamily="34" charset="0"/>
              <a:cs typeface="Open Sans" panose="020B0606030504020204" pitchFamily="34" charset="0"/>
            </a:endParaRPr>
          </a:p>
          <a:p>
            <a:r>
              <a:rPr lang="en-GB" sz="2400" dirty="0">
                <a:latin typeface="Open Sans" panose="020B0606030504020204" pitchFamily="34" charset="0"/>
                <a:ea typeface="Open Sans" panose="020B0606030504020204" pitchFamily="34" charset="0"/>
                <a:cs typeface="Open Sans" panose="020B0606030504020204" pitchFamily="34" charset="0"/>
              </a:rPr>
              <a:t>There are many different types of validation, some examples include:</a:t>
            </a:r>
            <a:br>
              <a:rPr lang="en-GB" sz="2400" dirty="0">
                <a:latin typeface="Open Sans" panose="020B0606030504020204" pitchFamily="34" charset="0"/>
                <a:ea typeface="Open Sans" panose="020B0606030504020204" pitchFamily="34" charset="0"/>
                <a:cs typeface="Open Sans" panose="020B0606030504020204" pitchFamily="34" charset="0"/>
              </a:rPr>
            </a:br>
            <a:endParaRPr lang="en-GB"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s-CO" sz="2400" dirty="0">
                <a:latin typeface="Open Sans" panose="020B0606030504020204" pitchFamily="34" charset="0"/>
                <a:ea typeface="Open Sans" panose="020B0606030504020204" pitchFamily="34" charset="0"/>
                <a:cs typeface="Open Sans" panose="020B0606030504020204" pitchFamily="34" charset="0"/>
              </a:rPr>
              <a:t>Compare model outputs to historical data (e.g. Energy mix, emissions, costs)</a:t>
            </a:r>
          </a:p>
          <a:p>
            <a:pPr marL="342900" indent="-342900">
              <a:buFont typeface="Arial" panose="020B0604020202020204" pitchFamily="34" charset="0"/>
              <a:buChar char="•"/>
            </a:pPr>
            <a:r>
              <a:rPr lang="es-CO" sz="2400" dirty="0">
                <a:latin typeface="Open Sans" panose="020B0606030504020204" pitchFamily="34" charset="0"/>
                <a:ea typeface="Open Sans" panose="020B0606030504020204" pitchFamily="34" charset="0"/>
                <a:cs typeface="Open Sans" panose="020B0606030504020204" pitchFamily="34" charset="0"/>
              </a:rPr>
              <a:t>Check whether the least-cost scenario follows known trends </a:t>
            </a:r>
          </a:p>
          <a:p>
            <a:pPr marL="342900" indent="-342900">
              <a:buFont typeface="Arial" panose="020B0604020202020204" pitchFamily="34" charset="0"/>
              <a:buChar char="•"/>
            </a:pPr>
            <a:r>
              <a:rPr lang="es-CO" sz="2400" dirty="0">
                <a:latin typeface="Open Sans" panose="020B0606030504020204" pitchFamily="34" charset="0"/>
                <a:ea typeface="Open Sans" panose="020B0606030504020204" pitchFamily="34" charset="0"/>
                <a:cs typeface="Open Sans" panose="020B0606030504020204" pitchFamily="34" charset="0"/>
              </a:rPr>
              <a:t>Implement constraints throughout the time frame to ensure the model is realistic for that country</a:t>
            </a:r>
          </a:p>
        </p:txBody>
      </p:sp>
      <p:sp>
        <p:nvSpPr>
          <p:cNvPr id="9" name="Rectangle 8">
            <a:extLst>
              <a:ext uri="{FF2B5EF4-FFF2-40B4-BE49-F238E27FC236}">
                <a16:creationId xmlns:a16="http://schemas.microsoft.com/office/drawing/2014/main" id="{678F0573-21C6-26A7-5150-4A3A76E266A5}"/>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14.4.3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Introduction to Scenario Validation</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10" name="Rectangle: Rounded Corners 9">
            <a:extLst>
              <a:ext uri="{FF2B5EF4-FFF2-40B4-BE49-F238E27FC236}">
                <a16:creationId xmlns:a16="http://schemas.microsoft.com/office/drawing/2014/main" id="{A0847343-7309-8D4D-A228-3D2C15B98C59}"/>
              </a:ext>
            </a:extLst>
          </p:cNvPr>
          <p:cNvSpPr/>
          <p:nvPr/>
        </p:nvSpPr>
        <p:spPr>
          <a:xfrm>
            <a:off x="649311" y="1637383"/>
            <a:ext cx="10461712" cy="145615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dirty="0">
              <a:latin typeface="Open Sans" panose="020B0606030504020204" pitchFamily="34" charset="0"/>
              <a:ea typeface="Open Sans" panose="020B0606030504020204" pitchFamily="34" charset="0"/>
              <a:cs typeface="Open Sans" panose="020B0606030504020204" pitchFamily="34" charset="0"/>
            </a:endParaRPr>
          </a:p>
          <a:p>
            <a:pPr algn="ctr"/>
            <a:r>
              <a:rPr lang="en-GB" sz="2000" dirty="0">
                <a:latin typeface="Open Sans" panose="020B0606030504020204" pitchFamily="34" charset="0"/>
                <a:ea typeface="Open Sans" panose="020B0606030504020204" pitchFamily="34" charset="0"/>
                <a:cs typeface="Open Sans" panose="020B0606030504020204" pitchFamily="34" charset="0"/>
              </a:rPr>
              <a:t>Validation doesn't mean we can perfectly predict the future—but it ensures our model behaves reasonably and that scenarios are grounded in reality. This is essential before using the results to inform policy or investment.</a:t>
            </a:r>
            <a:br>
              <a:rPr lang="en-GB" dirty="0">
                <a:latin typeface="Open Sans" panose="020B0606030504020204" pitchFamily="34" charset="0"/>
                <a:ea typeface="Open Sans" panose="020B0606030504020204" pitchFamily="34" charset="0"/>
                <a:cs typeface="Open Sans" panose="020B0606030504020204" pitchFamily="34" charset="0"/>
              </a:rPr>
            </a:br>
            <a:endParaRPr lang="en-GB" dirty="0">
              <a:latin typeface="Open Sans" panose="020B0606030504020204" pitchFamily="34" charset="0"/>
              <a:ea typeface="Open Sans" panose="020B0606030504020204" pitchFamily="34" charset="0"/>
              <a:cs typeface="Open Sans" panose="020B0606030504020204" pitchFamily="34" charset="0"/>
            </a:endParaRPr>
          </a:p>
          <a:p>
            <a:pPr algn="ctr"/>
            <a:endParaRPr lang="en-GB" dirty="0"/>
          </a:p>
        </p:txBody>
      </p:sp>
      <p:pic>
        <p:nvPicPr>
          <p:cNvPr id="3" name="synthesize (1)">
            <a:hlinkClick r:id="" action="ppaction://media"/>
            <a:extLst>
              <a:ext uri="{FF2B5EF4-FFF2-40B4-BE49-F238E27FC236}">
                <a16:creationId xmlns:a16="http://schemas.microsoft.com/office/drawing/2014/main" id="{31A11550-75BB-666C-75E5-93D6E10C505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54683" y="124439"/>
            <a:ext cx="1245419" cy="1245419"/>
          </a:xfrm>
          <a:prstGeom prst="rect">
            <a:avLst/>
          </a:prstGeom>
        </p:spPr>
      </p:pic>
    </p:spTree>
    <p:extLst>
      <p:ext uri="{BB962C8B-B14F-4D97-AF65-F5344CB8AC3E}">
        <p14:creationId xmlns:p14="http://schemas.microsoft.com/office/powerpoint/2010/main" val="4106212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5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B1025656-A7F2-3922-3797-48845A870A9A}"/>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6AA8636D-5617-F7F1-8F3C-03114E64CC1B}"/>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19</a:t>
            </a:fld>
            <a:endParaRPr lang="sv-SE" sz="1000" b="1" dirty="0">
              <a:solidFill>
                <a:schemeClr val="bg1"/>
              </a:solidFill>
            </a:endParaRPr>
          </a:p>
        </p:txBody>
      </p:sp>
      <p:sp>
        <p:nvSpPr>
          <p:cNvPr id="7" name="Rectangle 6">
            <a:extLst>
              <a:ext uri="{FF2B5EF4-FFF2-40B4-BE49-F238E27FC236}">
                <a16:creationId xmlns:a16="http://schemas.microsoft.com/office/drawing/2014/main" id="{5BCA845F-A3FE-980E-33EF-8D5067363E4D}"/>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14.4.4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Technology Penetration Rate</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62E4F452-9047-F269-90A7-E66C09BDF1FF}"/>
              </a:ext>
            </a:extLst>
          </p:cNvPr>
          <p:cNvSpPr txBox="1"/>
          <p:nvPr/>
        </p:nvSpPr>
        <p:spPr>
          <a:xfrm>
            <a:off x="6905514" y="1010245"/>
            <a:ext cx="4892785" cy="5847755"/>
          </a:xfrm>
          <a:prstGeom prst="rect">
            <a:avLst/>
          </a:prstGeom>
          <a:noFill/>
        </p:spPr>
        <p:txBody>
          <a:bodyPr wrap="square">
            <a:spAutoFit/>
          </a:bodyPr>
          <a:lstStyle/>
          <a:p>
            <a:r>
              <a:rPr lang="en-US" sz="2200" dirty="0">
                <a:solidFill>
                  <a:schemeClr val="tx1"/>
                </a:solidFill>
                <a:latin typeface="Open Sans" panose="020B0606030504020204" pitchFamily="34" charset="0"/>
                <a:ea typeface="Open Sans" panose="020B0606030504020204" pitchFamily="34" charset="0"/>
                <a:cs typeface="Open Sans" panose="020B0606030504020204" pitchFamily="34" charset="0"/>
              </a:rPr>
              <a:t>There are two methods to introduce a technology penetration rate:</a:t>
            </a:r>
          </a:p>
          <a:p>
            <a:endParaRPr lang="en-US" sz="2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457200" indent="-457200">
              <a:buAutoNum type="arabicPeriod"/>
            </a:pPr>
            <a:r>
              <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Total Annual Max Capacity Investment: </a:t>
            </a:r>
            <a:r>
              <a:rPr lang="en-US" sz="2200" dirty="0">
                <a:solidFill>
                  <a:schemeClr val="tx1"/>
                </a:solidFill>
                <a:latin typeface="Open Sans" panose="020B0606030504020204" pitchFamily="34" charset="0"/>
                <a:ea typeface="Open Sans" panose="020B0606030504020204" pitchFamily="34" charset="0"/>
                <a:cs typeface="Open Sans" panose="020B0606030504020204" pitchFamily="34" charset="0"/>
              </a:rPr>
              <a:t>This parameter limits the maximum new capacity that can be installed each year.</a:t>
            </a:r>
          </a:p>
          <a:p>
            <a:pPr marL="457200" indent="-457200">
              <a:buAutoNum type="arabicPeriod"/>
            </a:pPr>
            <a:endParaRPr lang="en-US" sz="2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457200" indent="-457200">
              <a:buAutoNum type="arabicPeriod"/>
            </a:pPr>
            <a:r>
              <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Technology Activity Increase By Mode Limit: </a:t>
            </a:r>
            <a:r>
              <a:rPr lang="en-US" sz="2200" dirty="0">
                <a:solidFill>
                  <a:schemeClr val="tx1"/>
                </a:solidFill>
                <a:latin typeface="Open Sans" panose="020B0606030504020204" pitchFamily="34" charset="0"/>
                <a:ea typeface="Open Sans" panose="020B0606030504020204" pitchFamily="34" charset="0"/>
                <a:cs typeface="Open Sans" panose="020B0606030504020204" pitchFamily="34" charset="0"/>
              </a:rPr>
              <a:t>This parameter limits the maximum percentage increase in activity that a technology can achieve each year.</a:t>
            </a:r>
          </a:p>
          <a:p>
            <a:endParaRPr lang="es-CO" sz="2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0E36CFEE-B5CE-614F-5A68-6FAADF0592E8}"/>
              </a:ext>
            </a:extLst>
          </p:cNvPr>
          <p:cNvPicPr>
            <a:picLocks noChangeAspect="1"/>
          </p:cNvPicPr>
          <p:nvPr/>
        </p:nvPicPr>
        <p:blipFill>
          <a:blip r:embed="rId5"/>
          <a:stretch>
            <a:fillRect/>
          </a:stretch>
        </p:blipFill>
        <p:spPr>
          <a:xfrm>
            <a:off x="117428" y="2253290"/>
            <a:ext cx="6670757" cy="4004639"/>
          </a:xfrm>
          <a:prstGeom prst="rect">
            <a:avLst/>
          </a:prstGeom>
        </p:spPr>
      </p:pic>
      <p:sp>
        <p:nvSpPr>
          <p:cNvPr id="6" name="Rectangle: Rounded Corners 5">
            <a:extLst>
              <a:ext uri="{FF2B5EF4-FFF2-40B4-BE49-F238E27FC236}">
                <a16:creationId xmlns:a16="http://schemas.microsoft.com/office/drawing/2014/main" id="{EC570132-5364-7F23-AB2D-4C35CBDC52F9}"/>
              </a:ext>
            </a:extLst>
          </p:cNvPr>
          <p:cNvSpPr/>
          <p:nvPr/>
        </p:nvSpPr>
        <p:spPr>
          <a:xfrm>
            <a:off x="4986338" y="2500313"/>
            <a:ext cx="842962" cy="3361701"/>
          </a:xfrm>
          <a:prstGeom prst="round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TextBox 9">
            <a:extLst>
              <a:ext uri="{FF2B5EF4-FFF2-40B4-BE49-F238E27FC236}">
                <a16:creationId xmlns:a16="http://schemas.microsoft.com/office/drawing/2014/main" id="{61A2631A-E3CB-BAEB-C9FD-7DEAA197CD0D}"/>
              </a:ext>
            </a:extLst>
          </p:cNvPr>
          <p:cNvSpPr txBox="1"/>
          <p:nvPr/>
        </p:nvSpPr>
        <p:spPr>
          <a:xfrm>
            <a:off x="213829" y="1555289"/>
            <a:ext cx="6440091" cy="769441"/>
          </a:xfrm>
          <a:prstGeom prst="rect">
            <a:avLst/>
          </a:prstGeom>
          <a:noFill/>
        </p:spPr>
        <p:txBody>
          <a:bodyPr wrap="square">
            <a:spAutoFit/>
          </a:bodyPr>
          <a:lstStyle/>
          <a:p>
            <a:r>
              <a:rPr lang="en-US" sz="2200" dirty="0">
                <a:latin typeface="Open Sans" panose="020B0606030504020204" pitchFamily="34" charset="0"/>
                <a:ea typeface="Open Sans" panose="020B0606030504020204" pitchFamily="34" charset="0"/>
                <a:cs typeface="Open Sans" panose="020B0606030504020204" pitchFamily="34" charset="0"/>
              </a:rPr>
              <a:t>A penetration rate helps prevent abrupt jumps in technology utilization.</a:t>
            </a:r>
            <a:endParaRPr lang="en-US" sz="2200" dirty="0">
              <a:solidFill>
                <a:srgbClr val="40404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EA5F22E9-94E4-318D-9620-2DD31F0D5A92}"/>
              </a:ext>
            </a:extLst>
          </p:cNvPr>
          <p:cNvSpPr txBox="1">
            <a:spLocks/>
          </p:cNvSpPr>
          <p:nvPr/>
        </p:nvSpPr>
        <p:spPr>
          <a:xfrm>
            <a:off x="343847" y="81582"/>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14.4 Quality assurance</a:t>
            </a:r>
            <a:endParaRPr lang="en-US" dirty="0">
              <a:cs typeface="Calibri Light" panose="020F0302020204030204"/>
            </a:endParaRPr>
          </a:p>
        </p:txBody>
      </p:sp>
      <p:pic>
        <p:nvPicPr>
          <p:cNvPr id="8" name="synthesize (53)">
            <a:hlinkClick r:id="" action="ppaction://media"/>
            <a:extLst>
              <a:ext uri="{FF2B5EF4-FFF2-40B4-BE49-F238E27FC236}">
                <a16:creationId xmlns:a16="http://schemas.microsoft.com/office/drawing/2014/main" id="{7F638DEB-047C-D9C0-CE4C-41C9A370F42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23412" y="148056"/>
            <a:ext cx="931358" cy="931358"/>
          </a:xfrm>
          <a:prstGeom prst="rect">
            <a:avLst/>
          </a:prstGeom>
        </p:spPr>
      </p:pic>
    </p:spTree>
    <p:extLst>
      <p:ext uri="{BB962C8B-B14F-4D97-AF65-F5344CB8AC3E}">
        <p14:creationId xmlns:p14="http://schemas.microsoft.com/office/powerpoint/2010/main" val="1584577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61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a:t>
            </a:fld>
            <a:endParaRPr lang="sv-SE" sz="1000" b="1" dirty="0">
              <a:solidFill>
                <a:schemeClr val="bg1"/>
              </a:solidFill>
            </a:endParaRPr>
          </a:p>
        </p:txBody>
      </p:sp>
      <p:sp>
        <p:nvSpPr>
          <p:cNvPr id="5" name="Title 10">
            <a:extLst>
              <a:ext uri="{FF2B5EF4-FFF2-40B4-BE49-F238E27FC236}">
                <a16:creationId xmlns:a16="http://schemas.microsoft.com/office/drawing/2014/main" id="{B4A765C4-7338-2C9C-C72A-6128B696AC2A}"/>
              </a:ext>
            </a:extLst>
          </p:cNvPr>
          <p:cNvSpPr txBox="1">
            <a:spLocks/>
          </p:cNvSpPr>
          <p:nvPr/>
        </p:nvSpPr>
        <p:spPr>
          <a:xfrm>
            <a:off x="835429" y="46372"/>
            <a:ext cx="7651304" cy="1361676"/>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4400">
                <a:latin typeface="Open Sans"/>
              </a:rPr>
              <a:t>Learning Outcomes</a:t>
            </a:r>
          </a:p>
        </p:txBody>
      </p:sp>
      <p:sp>
        <p:nvSpPr>
          <p:cNvPr id="6" name="Content Placeholder 13">
            <a:extLst>
              <a:ext uri="{FF2B5EF4-FFF2-40B4-BE49-F238E27FC236}">
                <a16:creationId xmlns:a16="http://schemas.microsoft.com/office/drawing/2014/main" id="{7898B265-18EB-84FA-C945-87B330A9D067}"/>
              </a:ext>
            </a:extLst>
          </p:cNvPr>
          <p:cNvSpPr txBox="1">
            <a:spLocks/>
          </p:cNvSpPr>
          <p:nvPr/>
        </p:nvSpPr>
        <p:spPr>
          <a:xfrm>
            <a:off x="835428" y="1786512"/>
            <a:ext cx="10637435" cy="3914201"/>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spcBef>
                <a:spcPts val="1000"/>
              </a:spcBef>
            </a:pPr>
            <a:r>
              <a:rPr lang="en-GB" sz="2400" b="1" dirty="0">
                <a:solidFill>
                  <a:schemeClr val="accent5">
                    <a:lumMod val="60000"/>
                    <a:lumOff val="40000"/>
                  </a:schemeClr>
                </a:solidFill>
                <a:latin typeface="Open Sans"/>
                <a:ea typeface="+mn-lt"/>
                <a:cs typeface="+mn-lt"/>
              </a:rPr>
              <a:t>By the end of this lecture, you will be able to:</a:t>
            </a:r>
          </a:p>
          <a:p>
            <a:pPr algn="l">
              <a:lnSpc>
                <a:spcPct val="100000"/>
              </a:lnSpc>
              <a:spcBef>
                <a:spcPts val="1000"/>
              </a:spcBef>
            </a:pPr>
            <a:endParaRPr lang="en-US" sz="2400" b="1" dirty="0">
              <a:solidFill>
                <a:schemeClr val="accent5">
                  <a:lumMod val="60000"/>
                  <a:lumOff val="40000"/>
                </a:schemeClr>
              </a:solidFill>
              <a:latin typeface="Open Sans"/>
              <a:cs typeface="Calibri" panose="020F0502020204030204"/>
            </a:endParaRPr>
          </a:p>
          <a:p>
            <a:pPr>
              <a:spcBef>
                <a:spcPts val="1000"/>
              </a:spcBef>
            </a:pPr>
            <a:r>
              <a:rPr lang="en-US" sz="2400" dirty="0">
                <a:latin typeface="Open Sans"/>
                <a:ea typeface="+mn-lt"/>
                <a:cs typeface="+mn-lt"/>
              </a:rPr>
              <a:t>ILO1: Understand the concept of model calibration.</a:t>
            </a:r>
          </a:p>
          <a:p>
            <a:pPr>
              <a:spcBef>
                <a:spcPts val="1000"/>
              </a:spcBef>
            </a:pPr>
            <a:r>
              <a:rPr lang="en-US" sz="2400" dirty="0">
                <a:latin typeface="Open Sans"/>
                <a:ea typeface="+mn-lt"/>
                <a:cs typeface="+mn-lt"/>
              </a:rPr>
              <a:t>ILO2: Learn the basic steps and parameters used to calibrate an </a:t>
            </a:r>
            <a:r>
              <a:rPr lang="en-US" sz="2400" dirty="0" err="1">
                <a:latin typeface="Open Sans"/>
                <a:ea typeface="+mn-lt"/>
                <a:cs typeface="+mn-lt"/>
              </a:rPr>
              <a:t>OSeMOSYS</a:t>
            </a:r>
            <a:r>
              <a:rPr lang="en-US" sz="2400" dirty="0">
                <a:latin typeface="Open Sans"/>
                <a:ea typeface="+mn-lt"/>
                <a:cs typeface="+mn-lt"/>
              </a:rPr>
              <a:t> model.</a:t>
            </a:r>
          </a:p>
          <a:p>
            <a:pPr>
              <a:spcBef>
                <a:spcPts val="1000"/>
              </a:spcBef>
            </a:pPr>
            <a:r>
              <a:rPr lang="en-US" sz="2400" dirty="0">
                <a:latin typeface="Open Sans"/>
                <a:ea typeface="+mn-lt"/>
                <a:cs typeface="+mn-lt"/>
              </a:rPr>
              <a:t>ILO3: Identify additional parameters necessary for an accurate representation of an energy system.</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B0A45921-77B2-2984-07D7-0F91672FBEC3}"/>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3E4DE4F9-B4AE-D9DD-BBEE-B655471EF314}"/>
              </a:ext>
            </a:extLst>
          </p:cNvPr>
          <p:cNvSpPr/>
          <p:nvPr/>
        </p:nvSpPr>
        <p:spPr>
          <a:xfrm>
            <a:off x="343847" y="995986"/>
            <a:ext cx="9057328"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14.4.5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Total Technology Model Period Activity Upper Limit</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8" name="Title 10">
            <a:extLst>
              <a:ext uri="{FF2B5EF4-FFF2-40B4-BE49-F238E27FC236}">
                <a16:creationId xmlns:a16="http://schemas.microsoft.com/office/drawing/2014/main" id="{B7EBCF2B-07CE-5298-7490-C87D95C8358F}"/>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14. Quality assurance</a:t>
            </a:r>
            <a:endParaRPr lang="en-US" dirty="0">
              <a:cs typeface="Calibri Light" panose="020F0302020204030204"/>
            </a:endParaRPr>
          </a:p>
        </p:txBody>
      </p:sp>
      <p:sp>
        <p:nvSpPr>
          <p:cNvPr id="6" name="TextBox 5">
            <a:extLst>
              <a:ext uri="{FF2B5EF4-FFF2-40B4-BE49-F238E27FC236}">
                <a16:creationId xmlns:a16="http://schemas.microsoft.com/office/drawing/2014/main" id="{27CBAA36-A6C5-B8C9-63B9-66284BFB5346}"/>
              </a:ext>
            </a:extLst>
          </p:cNvPr>
          <p:cNvSpPr txBox="1"/>
          <p:nvPr/>
        </p:nvSpPr>
        <p:spPr>
          <a:xfrm>
            <a:off x="372423" y="1567188"/>
            <a:ext cx="10886128" cy="830997"/>
          </a:xfrm>
          <a:prstGeom prst="rect">
            <a:avLst/>
          </a:prstGeom>
          <a:noFill/>
        </p:spPr>
        <p:txBody>
          <a:bodyPr wrap="square">
            <a:spAutoFit/>
          </a:bodyPr>
          <a:lstStyle/>
          <a:p>
            <a:r>
              <a:rPr lang="en-US" sz="2400" b="0" i="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Total maximum level of activity allowed for a technology in the entire modelled period. It represents the total reserves of fossil fuels. </a:t>
            </a:r>
            <a:endParaRPr lang="es-CO" sz="2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9" name="Picture 8">
            <a:extLst>
              <a:ext uri="{FF2B5EF4-FFF2-40B4-BE49-F238E27FC236}">
                <a16:creationId xmlns:a16="http://schemas.microsoft.com/office/drawing/2014/main" id="{DF1CCE1A-6FE1-DE11-2E7C-27FB45878861}"/>
              </a:ext>
            </a:extLst>
          </p:cNvPr>
          <p:cNvPicPr>
            <a:picLocks noChangeAspect="1"/>
          </p:cNvPicPr>
          <p:nvPr/>
        </p:nvPicPr>
        <p:blipFill>
          <a:blip r:embed="rId5"/>
          <a:srcRect l="53050" t="-1087" b="1087"/>
          <a:stretch/>
        </p:blipFill>
        <p:spPr>
          <a:xfrm>
            <a:off x="510764" y="2823671"/>
            <a:ext cx="2200276" cy="2343212"/>
          </a:xfrm>
          <a:prstGeom prst="rect">
            <a:avLst/>
          </a:prstGeom>
        </p:spPr>
      </p:pic>
      <p:pic>
        <p:nvPicPr>
          <p:cNvPr id="10" name="Picture 9">
            <a:extLst>
              <a:ext uri="{FF2B5EF4-FFF2-40B4-BE49-F238E27FC236}">
                <a16:creationId xmlns:a16="http://schemas.microsoft.com/office/drawing/2014/main" id="{237D5610-CE4C-97D9-ECBC-5745A1461A15}"/>
              </a:ext>
            </a:extLst>
          </p:cNvPr>
          <p:cNvPicPr>
            <a:picLocks noChangeAspect="1"/>
          </p:cNvPicPr>
          <p:nvPr/>
        </p:nvPicPr>
        <p:blipFill>
          <a:blip r:embed="rId6"/>
          <a:stretch>
            <a:fillRect/>
          </a:stretch>
        </p:blipFill>
        <p:spPr>
          <a:xfrm>
            <a:off x="3399809" y="2895139"/>
            <a:ext cx="2200276" cy="2200276"/>
          </a:xfrm>
          <a:prstGeom prst="rect">
            <a:avLst/>
          </a:prstGeom>
        </p:spPr>
      </p:pic>
      <p:pic>
        <p:nvPicPr>
          <p:cNvPr id="11" name="Picture 10">
            <a:extLst>
              <a:ext uri="{FF2B5EF4-FFF2-40B4-BE49-F238E27FC236}">
                <a16:creationId xmlns:a16="http://schemas.microsoft.com/office/drawing/2014/main" id="{96C183F7-3D91-0DA0-3A2A-1A60EC58A77C}"/>
              </a:ext>
            </a:extLst>
          </p:cNvPr>
          <p:cNvPicPr>
            <a:picLocks noChangeAspect="1"/>
          </p:cNvPicPr>
          <p:nvPr/>
        </p:nvPicPr>
        <p:blipFill>
          <a:blip r:embed="rId7"/>
          <a:stretch>
            <a:fillRect/>
          </a:stretch>
        </p:blipFill>
        <p:spPr>
          <a:xfrm>
            <a:off x="6288854" y="2962167"/>
            <a:ext cx="2200276" cy="2200276"/>
          </a:xfrm>
          <a:prstGeom prst="rect">
            <a:avLst/>
          </a:prstGeom>
        </p:spPr>
      </p:pic>
      <p:pic>
        <p:nvPicPr>
          <p:cNvPr id="12" name="Picture 11">
            <a:extLst>
              <a:ext uri="{FF2B5EF4-FFF2-40B4-BE49-F238E27FC236}">
                <a16:creationId xmlns:a16="http://schemas.microsoft.com/office/drawing/2014/main" id="{4576314C-C026-7067-AA2D-C6A6C8F19DEB}"/>
              </a:ext>
            </a:extLst>
          </p:cNvPr>
          <p:cNvPicPr>
            <a:picLocks noChangeAspect="1"/>
          </p:cNvPicPr>
          <p:nvPr/>
        </p:nvPicPr>
        <p:blipFill>
          <a:blip r:embed="rId8"/>
          <a:stretch>
            <a:fillRect/>
          </a:stretch>
        </p:blipFill>
        <p:spPr>
          <a:xfrm>
            <a:off x="9253927" y="3067038"/>
            <a:ext cx="2028377" cy="2028377"/>
          </a:xfrm>
          <a:prstGeom prst="rect">
            <a:avLst/>
          </a:prstGeom>
        </p:spPr>
      </p:pic>
      <p:sp>
        <p:nvSpPr>
          <p:cNvPr id="13" name="TextBox 12">
            <a:extLst>
              <a:ext uri="{FF2B5EF4-FFF2-40B4-BE49-F238E27FC236}">
                <a16:creationId xmlns:a16="http://schemas.microsoft.com/office/drawing/2014/main" id="{AF1715E9-7FD9-3CD8-4F98-4102C2D32F2D}"/>
              </a:ext>
            </a:extLst>
          </p:cNvPr>
          <p:cNvSpPr txBox="1"/>
          <p:nvPr/>
        </p:nvSpPr>
        <p:spPr>
          <a:xfrm>
            <a:off x="439942" y="5509185"/>
            <a:ext cx="2351447" cy="477054"/>
          </a:xfrm>
          <a:prstGeom prst="rect">
            <a:avLst/>
          </a:prstGeom>
          <a:solidFill>
            <a:schemeClr val="accent1">
              <a:lumMod val="60000"/>
              <a:lumOff val="40000"/>
            </a:schemeClr>
          </a:solidFill>
        </p:spPr>
        <p:txBody>
          <a:bodyPr wrap="square" rtlCol="0">
            <a:spAutoFit/>
          </a:bodyPr>
          <a:lstStyle/>
          <a:p>
            <a:pPr algn="ctr"/>
            <a:r>
              <a:rPr lang="es-CO" sz="2500" b="1" dirty="0">
                <a:solidFill>
                  <a:schemeClr val="bg1"/>
                </a:solidFill>
                <a:latin typeface="Aptos" panose="020B0004020202020204" pitchFamily="34" charset="0"/>
              </a:rPr>
              <a:t>Crude </a:t>
            </a:r>
            <a:r>
              <a:rPr lang="es-CO" sz="2500" b="1" dirty="0" err="1">
                <a:solidFill>
                  <a:schemeClr val="bg1"/>
                </a:solidFill>
                <a:latin typeface="Aptos" panose="020B0004020202020204" pitchFamily="34" charset="0"/>
              </a:rPr>
              <a:t>oil</a:t>
            </a:r>
            <a:endParaRPr lang="es-CO" sz="2500" b="1" dirty="0">
              <a:solidFill>
                <a:schemeClr val="bg1"/>
              </a:solidFill>
              <a:latin typeface="Aptos" panose="020B0004020202020204" pitchFamily="34" charset="0"/>
            </a:endParaRPr>
          </a:p>
        </p:txBody>
      </p:sp>
      <p:sp>
        <p:nvSpPr>
          <p:cNvPr id="14" name="TextBox 13">
            <a:extLst>
              <a:ext uri="{FF2B5EF4-FFF2-40B4-BE49-F238E27FC236}">
                <a16:creationId xmlns:a16="http://schemas.microsoft.com/office/drawing/2014/main" id="{6491B7EF-708D-58BF-B58E-8ED5E97926E8}"/>
              </a:ext>
            </a:extLst>
          </p:cNvPr>
          <p:cNvSpPr txBox="1"/>
          <p:nvPr/>
        </p:nvSpPr>
        <p:spPr>
          <a:xfrm>
            <a:off x="3324224" y="5509185"/>
            <a:ext cx="2351447" cy="477054"/>
          </a:xfrm>
          <a:prstGeom prst="rect">
            <a:avLst/>
          </a:prstGeom>
          <a:solidFill>
            <a:schemeClr val="accent1">
              <a:lumMod val="60000"/>
              <a:lumOff val="40000"/>
            </a:schemeClr>
          </a:solidFill>
        </p:spPr>
        <p:txBody>
          <a:bodyPr wrap="square" rtlCol="0">
            <a:spAutoFit/>
          </a:bodyPr>
          <a:lstStyle/>
          <a:p>
            <a:pPr algn="ctr"/>
            <a:r>
              <a:rPr lang="es-CO" sz="2500" b="1" dirty="0">
                <a:solidFill>
                  <a:schemeClr val="bg1"/>
                </a:solidFill>
                <a:latin typeface="Aptos" panose="020B0004020202020204" pitchFamily="34" charset="0"/>
              </a:rPr>
              <a:t>Natural gas</a:t>
            </a:r>
          </a:p>
        </p:txBody>
      </p:sp>
      <p:sp>
        <p:nvSpPr>
          <p:cNvPr id="15" name="TextBox 14">
            <a:extLst>
              <a:ext uri="{FF2B5EF4-FFF2-40B4-BE49-F238E27FC236}">
                <a16:creationId xmlns:a16="http://schemas.microsoft.com/office/drawing/2014/main" id="{F3696229-27CD-2331-A85D-60B5104C88A3}"/>
              </a:ext>
            </a:extLst>
          </p:cNvPr>
          <p:cNvSpPr txBox="1"/>
          <p:nvPr/>
        </p:nvSpPr>
        <p:spPr>
          <a:xfrm>
            <a:off x="6208506" y="5509185"/>
            <a:ext cx="2351447" cy="477054"/>
          </a:xfrm>
          <a:prstGeom prst="rect">
            <a:avLst/>
          </a:prstGeom>
          <a:solidFill>
            <a:schemeClr val="accent1">
              <a:lumMod val="60000"/>
              <a:lumOff val="40000"/>
            </a:schemeClr>
          </a:solidFill>
        </p:spPr>
        <p:txBody>
          <a:bodyPr wrap="square" rtlCol="0">
            <a:spAutoFit/>
          </a:bodyPr>
          <a:lstStyle/>
          <a:p>
            <a:pPr algn="ctr"/>
            <a:r>
              <a:rPr lang="es-CO" sz="2500" b="1" dirty="0">
                <a:solidFill>
                  <a:schemeClr val="bg1"/>
                </a:solidFill>
                <a:latin typeface="Aptos" panose="020B0004020202020204" pitchFamily="34" charset="0"/>
              </a:rPr>
              <a:t>Coal</a:t>
            </a:r>
          </a:p>
        </p:txBody>
      </p:sp>
      <p:sp>
        <p:nvSpPr>
          <p:cNvPr id="16" name="TextBox 15">
            <a:extLst>
              <a:ext uri="{FF2B5EF4-FFF2-40B4-BE49-F238E27FC236}">
                <a16:creationId xmlns:a16="http://schemas.microsoft.com/office/drawing/2014/main" id="{7B16D7A5-E712-9887-F41C-67BC106335AA}"/>
              </a:ext>
            </a:extLst>
          </p:cNvPr>
          <p:cNvSpPr txBox="1"/>
          <p:nvPr/>
        </p:nvSpPr>
        <p:spPr>
          <a:xfrm>
            <a:off x="9092393" y="5509185"/>
            <a:ext cx="2351447" cy="477054"/>
          </a:xfrm>
          <a:prstGeom prst="rect">
            <a:avLst/>
          </a:prstGeom>
          <a:solidFill>
            <a:schemeClr val="accent1">
              <a:lumMod val="60000"/>
              <a:lumOff val="40000"/>
            </a:schemeClr>
          </a:solidFill>
        </p:spPr>
        <p:txBody>
          <a:bodyPr wrap="square" rtlCol="0">
            <a:spAutoFit/>
          </a:bodyPr>
          <a:lstStyle/>
          <a:p>
            <a:pPr algn="ctr"/>
            <a:r>
              <a:rPr lang="es-CO" sz="2500" b="1" dirty="0">
                <a:solidFill>
                  <a:schemeClr val="bg1"/>
                </a:solidFill>
                <a:latin typeface="Aptos" panose="020B0004020202020204" pitchFamily="34" charset="0"/>
              </a:rPr>
              <a:t>Nuclear </a:t>
            </a:r>
            <a:r>
              <a:rPr lang="es-CO" sz="2500" b="1" dirty="0" err="1">
                <a:solidFill>
                  <a:schemeClr val="bg1"/>
                </a:solidFill>
                <a:latin typeface="Aptos" panose="020B0004020202020204" pitchFamily="34" charset="0"/>
              </a:rPr>
              <a:t>fuels</a:t>
            </a:r>
            <a:endParaRPr lang="es-CO" sz="2500" b="1" dirty="0">
              <a:solidFill>
                <a:schemeClr val="bg1"/>
              </a:solidFill>
              <a:latin typeface="Aptos" panose="020B0004020202020204" pitchFamily="34" charset="0"/>
            </a:endParaRPr>
          </a:p>
        </p:txBody>
      </p:sp>
      <p:pic>
        <p:nvPicPr>
          <p:cNvPr id="2" name="synthesize (55)">
            <a:hlinkClick r:id="" action="ppaction://media"/>
            <a:extLst>
              <a:ext uri="{FF2B5EF4-FFF2-40B4-BE49-F238E27FC236}">
                <a16:creationId xmlns:a16="http://schemas.microsoft.com/office/drawing/2014/main" id="{7665554A-3B2D-63BF-60AC-E6D0F82ADB3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205884" y="344723"/>
            <a:ext cx="1108339" cy="1108339"/>
          </a:xfrm>
          <a:prstGeom prst="rect">
            <a:avLst/>
          </a:prstGeom>
        </p:spPr>
      </p:pic>
    </p:spTree>
    <p:extLst>
      <p:ext uri="{BB962C8B-B14F-4D97-AF65-F5344CB8AC3E}">
        <p14:creationId xmlns:p14="http://schemas.microsoft.com/office/powerpoint/2010/main" val="2799433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0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C3249E57-9C53-544C-AB49-B7C5437155BD}"/>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1C9947D5-CE0D-1731-6AFC-5A427891C4D2}"/>
              </a:ext>
            </a:extLst>
          </p:cNvPr>
          <p:cNvSpPr/>
          <p:nvPr/>
        </p:nvSpPr>
        <p:spPr>
          <a:xfrm>
            <a:off x="343847" y="995986"/>
            <a:ext cx="9057328"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14.4.6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Total Technology Annual Activity Upper Limit</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8" name="Title 10">
            <a:extLst>
              <a:ext uri="{FF2B5EF4-FFF2-40B4-BE49-F238E27FC236}">
                <a16:creationId xmlns:a16="http://schemas.microsoft.com/office/drawing/2014/main" id="{A73E559B-10EE-BB86-215C-966DD6548079}"/>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14.4 Quality assurance</a:t>
            </a:r>
            <a:endParaRPr lang="en-US" dirty="0">
              <a:cs typeface="Calibri Light" panose="020F0302020204030204"/>
            </a:endParaRPr>
          </a:p>
        </p:txBody>
      </p:sp>
      <p:sp>
        <p:nvSpPr>
          <p:cNvPr id="6" name="TextBox 5">
            <a:extLst>
              <a:ext uri="{FF2B5EF4-FFF2-40B4-BE49-F238E27FC236}">
                <a16:creationId xmlns:a16="http://schemas.microsoft.com/office/drawing/2014/main" id="{A6E9DF86-59D1-823C-1D15-CD5A108EF1AB}"/>
              </a:ext>
            </a:extLst>
          </p:cNvPr>
          <p:cNvSpPr txBox="1"/>
          <p:nvPr/>
        </p:nvSpPr>
        <p:spPr>
          <a:xfrm>
            <a:off x="372423" y="1567188"/>
            <a:ext cx="10886128" cy="830997"/>
          </a:xfrm>
          <a:prstGeom prst="rect">
            <a:avLst/>
          </a:prstGeom>
          <a:noFill/>
        </p:spPr>
        <p:txBody>
          <a:bodyPr wrap="square">
            <a:spAutoFit/>
          </a:bodyPr>
          <a:lstStyle/>
          <a:p>
            <a:r>
              <a:rPr lang="en-US" sz="2400" b="0" i="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Total maximum level of activity allowed for a technology in one year. It represents the technical potential of energy production of a technology.</a:t>
            </a:r>
            <a:endParaRPr lang="es-CO" sz="2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4B996A4E-E1C2-5FD8-6EAB-AA1F2207092D}"/>
              </a:ext>
            </a:extLst>
          </p:cNvPr>
          <p:cNvSpPr txBox="1"/>
          <p:nvPr/>
        </p:nvSpPr>
        <p:spPr>
          <a:xfrm>
            <a:off x="1301388" y="2961967"/>
            <a:ext cx="3762376" cy="477054"/>
          </a:xfrm>
          <a:prstGeom prst="rect">
            <a:avLst/>
          </a:prstGeom>
          <a:solidFill>
            <a:schemeClr val="accent1">
              <a:lumMod val="60000"/>
              <a:lumOff val="40000"/>
            </a:schemeClr>
          </a:solidFill>
        </p:spPr>
        <p:txBody>
          <a:bodyPr wrap="square" rtlCol="0">
            <a:spAutoFit/>
          </a:bodyPr>
          <a:lstStyle/>
          <a:p>
            <a:pPr algn="ctr"/>
            <a:r>
              <a:rPr lang="es-CO" sz="2500" b="1" dirty="0" err="1">
                <a:solidFill>
                  <a:schemeClr val="bg1"/>
                </a:solidFill>
                <a:latin typeface="Aptos" panose="020B0004020202020204" pitchFamily="34" charset="0"/>
              </a:rPr>
              <a:t>Fossil</a:t>
            </a:r>
            <a:r>
              <a:rPr lang="es-CO" sz="2500" b="1" dirty="0">
                <a:solidFill>
                  <a:schemeClr val="bg1"/>
                </a:solidFill>
                <a:latin typeface="Aptos" panose="020B0004020202020204" pitchFamily="34" charset="0"/>
              </a:rPr>
              <a:t> </a:t>
            </a:r>
            <a:r>
              <a:rPr lang="es-CO" sz="2500" b="1" dirty="0" err="1">
                <a:solidFill>
                  <a:schemeClr val="bg1"/>
                </a:solidFill>
                <a:latin typeface="Aptos" panose="020B0004020202020204" pitchFamily="34" charset="0"/>
              </a:rPr>
              <a:t>fuels</a:t>
            </a:r>
            <a:endParaRPr lang="es-CO" sz="2500" b="1" dirty="0">
              <a:solidFill>
                <a:schemeClr val="bg1"/>
              </a:solidFill>
              <a:latin typeface="Aptos" panose="020B0004020202020204" pitchFamily="34" charset="0"/>
            </a:endParaRPr>
          </a:p>
        </p:txBody>
      </p:sp>
      <p:sp>
        <p:nvSpPr>
          <p:cNvPr id="14" name="TextBox 13">
            <a:extLst>
              <a:ext uri="{FF2B5EF4-FFF2-40B4-BE49-F238E27FC236}">
                <a16:creationId xmlns:a16="http://schemas.microsoft.com/office/drawing/2014/main" id="{0B73F83C-85D8-9B31-4476-C1EB33B1B431}"/>
              </a:ext>
            </a:extLst>
          </p:cNvPr>
          <p:cNvSpPr txBox="1"/>
          <p:nvPr/>
        </p:nvSpPr>
        <p:spPr>
          <a:xfrm>
            <a:off x="6824660" y="2961967"/>
            <a:ext cx="3762376" cy="477054"/>
          </a:xfrm>
          <a:prstGeom prst="rect">
            <a:avLst/>
          </a:prstGeom>
          <a:solidFill>
            <a:schemeClr val="accent1">
              <a:lumMod val="60000"/>
              <a:lumOff val="40000"/>
            </a:schemeClr>
          </a:solidFill>
        </p:spPr>
        <p:txBody>
          <a:bodyPr wrap="square" rtlCol="0">
            <a:spAutoFit/>
          </a:bodyPr>
          <a:lstStyle/>
          <a:p>
            <a:pPr algn="ctr"/>
            <a:r>
              <a:rPr lang="es-CO" sz="2500" b="1" dirty="0" err="1">
                <a:solidFill>
                  <a:schemeClr val="bg1"/>
                </a:solidFill>
                <a:latin typeface="Aptos" panose="020B0004020202020204" pitchFamily="34" charset="0"/>
              </a:rPr>
              <a:t>Renewables</a:t>
            </a:r>
            <a:endParaRPr lang="es-CO" sz="2500" b="1" dirty="0">
              <a:solidFill>
                <a:schemeClr val="bg1"/>
              </a:solidFill>
              <a:latin typeface="Aptos" panose="020B0004020202020204" pitchFamily="34" charset="0"/>
            </a:endParaRPr>
          </a:p>
        </p:txBody>
      </p:sp>
      <p:sp>
        <p:nvSpPr>
          <p:cNvPr id="2" name="TextBox 1">
            <a:extLst>
              <a:ext uri="{FF2B5EF4-FFF2-40B4-BE49-F238E27FC236}">
                <a16:creationId xmlns:a16="http://schemas.microsoft.com/office/drawing/2014/main" id="{49C19ECF-14F4-B4E7-1F71-05E8C547B8DD}"/>
              </a:ext>
            </a:extLst>
          </p:cNvPr>
          <p:cNvSpPr txBox="1"/>
          <p:nvPr/>
        </p:nvSpPr>
        <p:spPr>
          <a:xfrm>
            <a:off x="943085" y="3714544"/>
            <a:ext cx="4452938" cy="1200329"/>
          </a:xfrm>
          <a:prstGeom prst="rect">
            <a:avLst/>
          </a:prstGeom>
          <a:noFill/>
        </p:spPr>
        <p:txBody>
          <a:bodyPr wrap="square" rtlCol="0">
            <a:spAutoFit/>
          </a:bodyPr>
          <a:lstStyle/>
          <a:p>
            <a:pPr algn="ctr"/>
            <a:r>
              <a:rPr lang="es-CO" sz="2400" dirty="0" err="1">
                <a:latin typeface="Open Sans" panose="020B0606030504020204" pitchFamily="34" charset="0"/>
                <a:ea typeface="Open Sans" panose="020B0606030504020204" pitchFamily="34" charset="0"/>
                <a:cs typeface="Open Sans" panose="020B0606030504020204" pitchFamily="34" charset="0"/>
              </a:rPr>
              <a:t>Controlled</a:t>
            </a:r>
            <a:r>
              <a:rPr lang="es-CO" sz="2400" dirty="0">
                <a:latin typeface="Open Sans" panose="020B0606030504020204" pitchFamily="34" charset="0"/>
                <a:ea typeface="Open Sans" panose="020B0606030504020204" pitchFamily="34" charset="0"/>
                <a:cs typeface="Open Sans" panose="020B0606030504020204" pitchFamily="34" charset="0"/>
              </a:rPr>
              <a:t> </a:t>
            </a:r>
            <a:r>
              <a:rPr lang="es-CO" sz="2400" dirty="0" err="1">
                <a:latin typeface="Open Sans" panose="020B0606030504020204" pitchFamily="34" charset="0"/>
                <a:ea typeface="Open Sans" panose="020B0606030504020204" pitchFamily="34" charset="0"/>
                <a:cs typeface="Open Sans" panose="020B0606030504020204" pitchFamily="34" charset="0"/>
              </a:rPr>
              <a:t>by</a:t>
            </a:r>
            <a:r>
              <a:rPr lang="es-CO" sz="2400" dirty="0">
                <a:latin typeface="Open Sans" panose="020B0606030504020204" pitchFamily="34" charset="0"/>
                <a:ea typeface="Open Sans" panose="020B0606030504020204" pitchFamily="34" charset="0"/>
                <a:cs typeface="Open Sans" panose="020B0606030504020204" pitchFamily="34" charset="0"/>
              </a:rPr>
              <a:t> </a:t>
            </a:r>
            <a:r>
              <a:rPr lang="es-CO" sz="2400" dirty="0" err="1">
                <a:latin typeface="Open Sans" panose="020B0606030504020204" pitchFamily="34" charset="0"/>
                <a:ea typeface="Open Sans" panose="020B0606030504020204" pitchFamily="34" charset="0"/>
                <a:cs typeface="Open Sans" panose="020B0606030504020204" pitchFamily="34" charset="0"/>
              </a:rPr>
              <a:t>depletion</a:t>
            </a:r>
            <a:r>
              <a:rPr lang="es-CO" sz="2400" dirty="0">
                <a:latin typeface="Open Sans" panose="020B0606030504020204" pitchFamily="34" charset="0"/>
                <a:ea typeface="Open Sans" panose="020B0606030504020204" pitchFamily="34" charset="0"/>
                <a:cs typeface="Open Sans" panose="020B0606030504020204" pitchFamily="34" charset="0"/>
              </a:rPr>
              <a:t> </a:t>
            </a:r>
            <a:r>
              <a:rPr lang="es-CO" sz="2400" dirty="0" err="1">
                <a:latin typeface="Open Sans" panose="020B0606030504020204" pitchFamily="34" charset="0"/>
                <a:ea typeface="Open Sans" panose="020B0606030504020204" pitchFamily="34" charset="0"/>
                <a:cs typeface="Open Sans" panose="020B0606030504020204" pitchFamily="34" charset="0"/>
              </a:rPr>
              <a:t>features</a:t>
            </a:r>
            <a:r>
              <a:rPr lang="es-CO" sz="2400" dirty="0">
                <a:latin typeface="Open Sans" panose="020B0606030504020204" pitchFamily="34" charset="0"/>
                <a:ea typeface="Open Sans" panose="020B0606030504020204" pitchFamily="34" charset="0"/>
                <a:cs typeface="Open Sans" panose="020B0606030504020204" pitchFamily="34" charset="0"/>
              </a:rPr>
              <a:t> in </a:t>
            </a:r>
            <a:r>
              <a:rPr lang="es-CO" sz="2400" dirty="0" err="1">
                <a:latin typeface="Open Sans" panose="020B0606030504020204" pitchFamily="34" charset="0"/>
                <a:ea typeface="Open Sans" panose="020B0606030504020204" pitchFamily="34" charset="0"/>
                <a:cs typeface="Open Sans" panose="020B0606030504020204" pitchFamily="34" charset="0"/>
              </a:rPr>
              <a:t>each</a:t>
            </a:r>
            <a:r>
              <a:rPr lang="es-CO" sz="2400" dirty="0">
                <a:latin typeface="Open Sans" panose="020B0606030504020204" pitchFamily="34" charset="0"/>
                <a:ea typeface="Open Sans" panose="020B0606030504020204" pitchFamily="34" charset="0"/>
                <a:cs typeface="Open Sans" panose="020B0606030504020204" pitchFamily="34" charset="0"/>
              </a:rPr>
              <a:t> </a:t>
            </a:r>
            <a:r>
              <a:rPr lang="es-CO" sz="2400" dirty="0" err="1">
                <a:latin typeface="Open Sans" panose="020B0606030504020204" pitchFamily="34" charset="0"/>
                <a:ea typeface="Open Sans" panose="020B0606030504020204" pitchFamily="34" charset="0"/>
                <a:cs typeface="Open Sans" panose="020B0606030504020204" pitchFamily="34" charset="0"/>
              </a:rPr>
              <a:t>reservoir</a:t>
            </a:r>
            <a:r>
              <a:rPr lang="es-CO" sz="2400" dirty="0">
                <a:latin typeface="Open Sans" panose="020B0606030504020204" pitchFamily="34" charset="0"/>
                <a:ea typeface="Open Sans" panose="020B0606030504020204" pitchFamily="34" charset="0"/>
                <a:cs typeface="Open Sans" panose="020B0606030504020204" pitchFamily="34" charset="0"/>
              </a:rPr>
              <a:t> </a:t>
            </a:r>
            <a:r>
              <a:rPr lang="es-CO" sz="2400" dirty="0" err="1">
                <a:latin typeface="Open Sans" panose="020B0606030504020204" pitchFamily="34" charset="0"/>
                <a:ea typeface="Open Sans" panose="020B0606030504020204" pitchFamily="34" charset="0"/>
                <a:cs typeface="Open Sans" panose="020B0606030504020204" pitchFamily="34" charset="0"/>
              </a:rPr>
              <a:t>or</a:t>
            </a:r>
            <a:r>
              <a:rPr lang="es-CO" sz="2400" dirty="0">
                <a:latin typeface="Open Sans" panose="020B0606030504020204" pitchFamily="34" charset="0"/>
                <a:ea typeface="Open Sans" panose="020B0606030504020204" pitchFamily="34" charset="0"/>
                <a:cs typeface="Open Sans" panose="020B0606030504020204" pitchFamily="34" charset="0"/>
              </a:rPr>
              <a:t> mine.</a:t>
            </a:r>
          </a:p>
        </p:txBody>
      </p:sp>
      <p:sp>
        <p:nvSpPr>
          <p:cNvPr id="3" name="TextBox 2">
            <a:extLst>
              <a:ext uri="{FF2B5EF4-FFF2-40B4-BE49-F238E27FC236}">
                <a16:creationId xmlns:a16="http://schemas.microsoft.com/office/drawing/2014/main" id="{4C2B8784-0DED-AA70-9407-0FFF34CC5095}"/>
              </a:ext>
            </a:extLst>
          </p:cNvPr>
          <p:cNvSpPr txBox="1"/>
          <p:nvPr/>
        </p:nvSpPr>
        <p:spPr>
          <a:xfrm>
            <a:off x="6481872" y="3714544"/>
            <a:ext cx="4452938" cy="830997"/>
          </a:xfrm>
          <a:prstGeom prst="rect">
            <a:avLst/>
          </a:prstGeom>
          <a:noFill/>
        </p:spPr>
        <p:txBody>
          <a:bodyPr wrap="square" rtlCol="0">
            <a:spAutoFit/>
          </a:bodyPr>
          <a:lstStyle/>
          <a:p>
            <a:pPr algn="ctr"/>
            <a:r>
              <a:rPr lang="es-CO" sz="2400" dirty="0" err="1">
                <a:latin typeface="Open Sans" panose="020B0606030504020204" pitchFamily="34" charset="0"/>
                <a:ea typeface="Open Sans" panose="020B0606030504020204" pitchFamily="34" charset="0"/>
                <a:cs typeface="Open Sans" panose="020B0606030504020204" pitchFamily="34" charset="0"/>
              </a:rPr>
              <a:t>Controlled</a:t>
            </a:r>
            <a:r>
              <a:rPr lang="es-CO" sz="2400" dirty="0">
                <a:latin typeface="Open Sans" panose="020B0606030504020204" pitchFamily="34" charset="0"/>
                <a:ea typeface="Open Sans" panose="020B0606030504020204" pitchFamily="34" charset="0"/>
                <a:cs typeface="Open Sans" panose="020B0606030504020204" pitchFamily="34" charset="0"/>
              </a:rPr>
              <a:t> </a:t>
            </a:r>
            <a:r>
              <a:rPr lang="es-CO" sz="2400" dirty="0" err="1">
                <a:latin typeface="Open Sans" panose="020B0606030504020204" pitchFamily="34" charset="0"/>
                <a:ea typeface="Open Sans" panose="020B0606030504020204" pitchFamily="34" charset="0"/>
                <a:cs typeface="Open Sans" panose="020B0606030504020204" pitchFamily="34" charset="0"/>
              </a:rPr>
              <a:t>by</a:t>
            </a:r>
            <a:r>
              <a:rPr lang="es-CO" sz="2400" dirty="0">
                <a:latin typeface="Open Sans" panose="020B0606030504020204" pitchFamily="34" charset="0"/>
                <a:ea typeface="Open Sans" panose="020B0606030504020204" pitchFamily="34" charset="0"/>
                <a:cs typeface="Open Sans" panose="020B0606030504020204" pitchFamily="34" charset="0"/>
              </a:rPr>
              <a:t> natural </a:t>
            </a:r>
            <a:r>
              <a:rPr lang="es-CO" sz="2400" dirty="0" err="1">
                <a:latin typeface="Open Sans" panose="020B0606030504020204" pitchFamily="34" charset="0"/>
                <a:ea typeface="Open Sans" panose="020B0606030504020204" pitchFamily="34" charset="0"/>
                <a:cs typeface="Open Sans" panose="020B0606030504020204" pitchFamily="34" charset="0"/>
              </a:rPr>
              <a:t>conditions</a:t>
            </a:r>
            <a:r>
              <a:rPr lang="es-CO" sz="2400" dirty="0">
                <a:latin typeface="Open Sans" panose="020B0606030504020204" pitchFamily="34" charset="0"/>
                <a:ea typeface="Open Sans" panose="020B0606030504020204" pitchFamily="34" charset="0"/>
                <a:cs typeface="Open Sans" panose="020B0606030504020204" pitchFamily="34" charset="0"/>
              </a:rPr>
              <a:t> </a:t>
            </a:r>
            <a:r>
              <a:rPr lang="es-CO" sz="2400" dirty="0" err="1">
                <a:latin typeface="Open Sans" panose="020B0606030504020204" pitchFamily="34" charset="0"/>
                <a:ea typeface="Open Sans" panose="020B0606030504020204" pitchFamily="34" charset="0"/>
                <a:cs typeface="Open Sans" panose="020B0606030504020204" pitchFamily="34" charset="0"/>
              </a:rPr>
              <a:t>of</a:t>
            </a:r>
            <a:r>
              <a:rPr lang="es-CO" sz="2400" dirty="0">
                <a:latin typeface="Open Sans" panose="020B0606030504020204" pitchFamily="34" charset="0"/>
                <a:ea typeface="Open Sans" panose="020B0606030504020204" pitchFamily="34" charset="0"/>
                <a:cs typeface="Open Sans" panose="020B0606030504020204" pitchFamily="34" charset="0"/>
              </a:rPr>
              <a:t> </a:t>
            </a:r>
            <a:r>
              <a:rPr lang="es-CO" sz="2400" dirty="0" err="1">
                <a:latin typeface="Open Sans" panose="020B0606030504020204" pitchFamily="34" charset="0"/>
                <a:ea typeface="Open Sans" panose="020B0606030504020204" pitchFamily="34" charset="0"/>
                <a:cs typeface="Open Sans" panose="020B0606030504020204" pitchFamily="34" charset="0"/>
              </a:rPr>
              <a:t>each</a:t>
            </a:r>
            <a:r>
              <a:rPr lang="es-CO" sz="2400" dirty="0">
                <a:latin typeface="Open Sans" panose="020B0606030504020204" pitchFamily="34" charset="0"/>
                <a:ea typeface="Open Sans" panose="020B0606030504020204" pitchFamily="34" charset="0"/>
                <a:cs typeface="Open Sans" panose="020B0606030504020204" pitchFamily="34" charset="0"/>
              </a:rPr>
              <a:t> </a:t>
            </a:r>
            <a:r>
              <a:rPr lang="es-CO" sz="2400" dirty="0" err="1">
                <a:latin typeface="Open Sans" panose="020B0606030504020204" pitchFamily="34" charset="0"/>
                <a:ea typeface="Open Sans" panose="020B0606030504020204" pitchFamily="34" charset="0"/>
                <a:cs typeface="Open Sans" panose="020B0606030504020204" pitchFamily="34" charset="0"/>
              </a:rPr>
              <a:t>region</a:t>
            </a:r>
            <a:endParaRPr lang="es-CO"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A2B32EBC-B0BF-014D-155C-0F84C1A275E2}"/>
              </a:ext>
            </a:extLst>
          </p:cNvPr>
          <p:cNvSpPr txBox="1"/>
          <p:nvPr/>
        </p:nvSpPr>
        <p:spPr>
          <a:xfrm>
            <a:off x="496248" y="5274951"/>
            <a:ext cx="10886128" cy="830997"/>
          </a:xfrm>
          <a:prstGeom prst="rect">
            <a:avLst/>
          </a:prstGeom>
          <a:noFill/>
        </p:spPr>
        <p:txBody>
          <a:bodyPr wrap="square">
            <a:spAutoFit/>
          </a:bodyPr>
          <a:lstStyle/>
          <a:p>
            <a:r>
              <a:rPr lang="en-US" sz="2400" b="0" i="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This parameter is defined for primary energy technologies such as MINCOA or MINBIO.</a:t>
            </a:r>
            <a:endParaRPr lang="es-CO" sz="2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synthesize (56)">
            <a:hlinkClick r:id="" action="ppaction://media"/>
            <a:extLst>
              <a:ext uri="{FF2B5EF4-FFF2-40B4-BE49-F238E27FC236}">
                <a16:creationId xmlns:a16="http://schemas.microsoft.com/office/drawing/2014/main" id="{DE8F3D63-2814-2319-958A-1B662A04E18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21706" y="235426"/>
            <a:ext cx="1160670" cy="1160670"/>
          </a:xfrm>
          <a:prstGeom prst="rect">
            <a:avLst/>
          </a:prstGeom>
        </p:spPr>
      </p:pic>
    </p:spTree>
    <p:extLst>
      <p:ext uri="{BB962C8B-B14F-4D97-AF65-F5344CB8AC3E}">
        <p14:creationId xmlns:p14="http://schemas.microsoft.com/office/powerpoint/2010/main" val="2028552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20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BC194708-135B-FD72-F5B2-A718DD3C274F}"/>
            </a:ext>
          </a:extLst>
        </p:cNvPr>
        <p:cNvGrpSpPr/>
        <p:nvPr/>
      </p:nvGrpSpPr>
      <p:grpSpPr>
        <a:xfrm>
          <a:off x="0" y="0"/>
          <a:ext cx="0" cy="0"/>
          <a:chOff x="0" y="0"/>
          <a:chExt cx="0" cy="0"/>
        </a:xfrm>
      </p:grpSpPr>
      <p:pic>
        <p:nvPicPr>
          <p:cNvPr id="18" name="Picture 17">
            <a:extLst>
              <a:ext uri="{FF2B5EF4-FFF2-40B4-BE49-F238E27FC236}">
                <a16:creationId xmlns:a16="http://schemas.microsoft.com/office/drawing/2014/main" id="{E0698163-03D9-3659-FB8B-A57B68C27D5B}"/>
              </a:ext>
            </a:extLst>
          </p:cNvPr>
          <p:cNvPicPr>
            <a:picLocks noChangeAspect="1"/>
          </p:cNvPicPr>
          <p:nvPr/>
        </p:nvPicPr>
        <p:blipFill>
          <a:blip r:embed="rId5"/>
          <a:srcRect t="20357" b="26667"/>
          <a:stretch/>
        </p:blipFill>
        <p:spPr>
          <a:xfrm>
            <a:off x="319524" y="2938609"/>
            <a:ext cx="2485306" cy="1703860"/>
          </a:xfrm>
          <a:prstGeom prst="rect">
            <a:avLst/>
          </a:prstGeom>
        </p:spPr>
      </p:pic>
      <p:sp>
        <p:nvSpPr>
          <p:cNvPr id="7" name="Rectangle 6">
            <a:extLst>
              <a:ext uri="{FF2B5EF4-FFF2-40B4-BE49-F238E27FC236}">
                <a16:creationId xmlns:a16="http://schemas.microsoft.com/office/drawing/2014/main" id="{C4F23ACD-44DA-360E-77C2-466CD583DDE4}"/>
              </a:ext>
            </a:extLst>
          </p:cNvPr>
          <p:cNvSpPr/>
          <p:nvPr/>
        </p:nvSpPr>
        <p:spPr>
          <a:xfrm>
            <a:off x="343847" y="995986"/>
            <a:ext cx="9057328"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14.4.7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Total Annual Max Capacity</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8" name="Title 10">
            <a:extLst>
              <a:ext uri="{FF2B5EF4-FFF2-40B4-BE49-F238E27FC236}">
                <a16:creationId xmlns:a16="http://schemas.microsoft.com/office/drawing/2014/main" id="{A5698114-8636-AD22-DC1D-E2EC9F581FF7}"/>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14.4 Quality assurance</a:t>
            </a:r>
            <a:endParaRPr lang="en-US" dirty="0">
              <a:cs typeface="Calibri Light" panose="020F0302020204030204"/>
            </a:endParaRPr>
          </a:p>
        </p:txBody>
      </p:sp>
      <p:sp>
        <p:nvSpPr>
          <p:cNvPr id="6" name="TextBox 5">
            <a:extLst>
              <a:ext uri="{FF2B5EF4-FFF2-40B4-BE49-F238E27FC236}">
                <a16:creationId xmlns:a16="http://schemas.microsoft.com/office/drawing/2014/main" id="{7FBA3443-32F7-72AD-53B3-2A4DDFA1B8A1}"/>
              </a:ext>
            </a:extLst>
          </p:cNvPr>
          <p:cNvSpPr txBox="1"/>
          <p:nvPr/>
        </p:nvSpPr>
        <p:spPr>
          <a:xfrm>
            <a:off x="372423" y="1567188"/>
            <a:ext cx="10886128" cy="1200329"/>
          </a:xfrm>
          <a:prstGeom prst="rect">
            <a:avLst/>
          </a:prstGeom>
          <a:noFill/>
        </p:spPr>
        <p:txBody>
          <a:bodyPr wrap="square">
            <a:spAutoFit/>
          </a:bodyPr>
          <a:lstStyle/>
          <a:p>
            <a:r>
              <a:rPr lang="en-US" sz="2400" b="0" i="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Total maximum (residual plus cumulatively new installed) capacity allowed for a technology in a specified year. Specially used for renewable power plant technologies. </a:t>
            </a:r>
            <a:endParaRPr lang="es-CO" sz="2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D15C4BC7-36EA-AF61-E967-DB6CA210514D}"/>
              </a:ext>
            </a:extLst>
          </p:cNvPr>
          <p:cNvSpPr txBox="1"/>
          <p:nvPr/>
        </p:nvSpPr>
        <p:spPr>
          <a:xfrm>
            <a:off x="510535" y="5475091"/>
            <a:ext cx="10886128" cy="830997"/>
          </a:xfrm>
          <a:prstGeom prst="rect">
            <a:avLst/>
          </a:prstGeom>
          <a:noFill/>
        </p:spPr>
        <p:txBody>
          <a:bodyPr wrap="square">
            <a:spAutoFit/>
          </a:bodyPr>
          <a:lstStyle/>
          <a:p>
            <a:r>
              <a:rPr lang="en-US" sz="2400" b="0" i="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This parameter is defined for power plant technologies such as PWRSOL or PWRWND.</a:t>
            </a:r>
            <a:endParaRPr lang="es-CO" sz="2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33DEE385-18D9-4232-95AA-CF22C4A1702B}"/>
              </a:ext>
            </a:extLst>
          </p:cNvPr>
          <p:cNvSpPr txBox="1"/>
          <p:nvPr/>
        </p:nvSpPr>
        <p:spPr>
          <a:xfrm>
            <a:off x="453383" y="4732172"/>
            <a:ext cx="2351447" cy="477054"/>
          </a:xfrm>
          <a:prstGeom prst="rect">
            <a:avLst/>
          </a:prstGeom>
          <a:solidFill>
            <a:schemeClr val="accent1">
              <a:lumMod val="60000"/>
              <a:lumOff val="40000"/>
            </a:schemeClr>
          </a:solidFill>
        </p:spPr>
        <p:txBody>
          <a:bodyPr wrap="square" rtlCol="0">
            <a:spAutoFit/>
          </a:bodyPr>
          <a:lstStyle/>
          <a:p>
            <a:pPr algn="ctr"/>
            <a:r>
              <a:rPr lang="es-CO" sz="2500" b="1" dirty="0">
                <a:solidFill>
                  <a:schemeClr val="bg1"/>
                </a:solidFill>
                <a:latin typeface="Aptos" panose="020B0004020202020204" pitchFamily="34" charset="0"/>
              </a:rPr>
              <a:t>Solar</a:t>
            </a:r>
          </a:p>
        </p:txBody>
      </p:sp>
      <p:sp>
        <p:nvSpPr>
          <p:cNvPr id="4" name="TextBox 3">
            <a:extLst>
              <a:ext uri="{FF2B5EF4-FFF2-40B4-BE49-F238E27FC236}">
                <a16:creationId xmlns:a16="http://schemas.microsoft.com/office/drawing/2014/main" id="{15DB611F-60F0-7037-1D9B-BC44C46DCF20}"/>
              </a:ext>
            </a:extLst>
          </p:cNvPr>
          <p:cNvSpPr txBox="1"/>
          <p:nvPr/>
        </p:nvSpPr>
        <p:spPr>
          <a:xfrm>
            <a:off x="3337665" y="4732172"/>
            <a:ext cx="2351447" cy="477054"/>
          </a:xfrm>
          <a:prstGeom prst="rect">
            <a:avLst/>
          </a:prstGeom>
          <a:solidFill>
            <a:schemeClr val="accent1">
              <a:lumMod val="60000"/>
              <a:lumOff val="40000"/>
            </a:schemeClr>
          </a:solidFill>
        </p:spPr>
        <p:txBody>
          <a:bodyPr wrap="square" rtlCol="0">
            <a:spAutoFit/>
          </a:bodyPr>
          <a:lstStyle/>
          <a:p>
            <a:pPr algn="ctr"/>
            <a:r>
              <a:rPr lang="es-CO" sz="2500" b="1" dirty="0" err="1">
                <a:solidFill>
                  <a:schemeClr val="bg1"/>
                </a:solidFill>
                <a:latin typeface="Aptos" panose="020B0004020202020204" pitchFamily="34" charset="0"/>
              </a:rPr>
              <a:t>Wind</a:t>
            </a:r>
            <a:endParaRPr lang="es-CO" sz="2500" b="1" dirty="0">
              <a:solidFill>
                <a:schemeClr val="bg1"/>
              </a:solidFill>
              <a:latin typeface="Aptos" panose="020B0004020202020204" pitchFamily="34" charset="0"/>
            </a:endParaRPr>
          </a:p>
        </p:txBody>
      </p:sp>
      <p:sp>
        <p:nvSpPr>
          <p:cNvPr id="5" name="TextBox 4">
            <a:extLst>
              <a:ext uri="{FF2B5EF4-FFF2-40B4-BE49-F238E27FC236}">
                <a16:creationId xmlns:a16="http://schemas.microsoft.com/office/drawing/2014/main" id="{4B65252C-EE3D-0191-F670-B9A8FF5F25A6}"/>
              </a:ext>
            </a:extLst>
          </p:cNvPr>
          <p:cNvSpPr txBox="1"/>
          <p:nvPr/>
        </p:nvSpPr>
        <p:spPr>
          <a:xfrm>
            <a:off x="6221947" y="4732172"/>
            <a:ext cx="2351447" cy="477054"/>
          </a:xfrm>
          <a:prstGeom prst="rect">
            <a:avLst/>
          </a:prstGeom>
          <a:solidFill>
            <a:schemeClr val="accent1">
              <a:lumMod val="60000"/>
              <a:lumOff val="40000"/>
            </a:schemeClr>
          </a:solidFill>
        </p:spPr>
        <p:txBody>
          <a:bodyPr wrap="square" rtlCol="0">
            <a:spAutoFit/>
          </a:bodyPr>
          <a:lstStyle/>
          <a:p>
            <a:pPr algn="ctr"/>
            <a:r>
              <a:rPr lang="es-CO" sz="2500" b="1" dirty="0" err="1">
                <a:solidFill>
                  <a:schemeClr val="bg1"/>
                </a:solidFill>
                <a:latin typeface="Aptos" panose="020B0004020202020204" pitchFamily="34" charset="0"/>
              </a:rPr>
              <a:t>Hydro</a:t>
            </a:r>
            <a:endParaRPr lang="es-CO" sz="2500" b="1" dirty="0">
              <a:solidFill>
                <a:schemeClr val="bg1"/>
              </a:solidFill>
              <a:latin typeface="Aptos" panose="020B0004020202020204" pitchFamily="34" charset="0"/>
            </a:endParaRPr>
          </a:p>
        </p:txBody>
      </p:sp>
      <p:sp>
        <p:nvSpPr>
          <p:cNvPr id="17" name="TextBox 16">
            <a:extLst>
              <a:ext uri="{FF2B5EF4-FFF2-40B4-BE49-F238E27FC236}">
                <a16:creationId xmlns:a16="http://schemas.microsoft.com/office/drawing/2014/main" id="{8C1D1DC5-7BDF-C863-DA86-7F10F8F5F6E3}"/>
              </a:ext>
            </a:extLst>
          </p:cNvPr>
          <p:cNvSpPr txBox="1"/>
          <p:nvPr/>
        </p:nvSpPr>
        <p:spPr>
          <a:xfrm>
            <a:off x="9105834" y="4732172"/>
            <a:ext cx="2351447" cy="477054"/>
          </a:xfrm>
          <a:prstGeom prst="rect">
            <a:avLst/>
          </a:prstGeom>
          <a:solidFill>
            <a:schemeClr val="accent1">
              <a:lumMod val="60000"/>
              <a:lumOff val="40000"/>
            </a:schemeClr>
          </a:solidFill>
        </p:spPr>
        <p:txBody>
          <a:bodyPr wrap="square" rtlCol="0">
            <a:spAutoFit/>
          </a:bodyPr>
          <a:lstStyle/>
          <a:p>
            <a:pPr algn="ctr"/>
            <a:r>
              <a:rPr lang="es-CO" sz="2500" b="1" dirty="0" err="1">
                <a:solidFill>
                  <a:schemeClr val="bg1"/>
                </a:solidFill>
                <a:latin typeface="Aptos" panose="020B0004020202020204" pitchFamily="34" charset="0"/>
              </a:rPr>
              <a:t>Geothermal</a:t>
            </a:r>
            <a:endParaRPr lang="es-CO" sz="2500" b="1" dirty="0">
              <a:solidFill>
                <a:schemeClr val="bg1"/>
              </a:solidFill>
              <a:latin typeface="Aptos" panose="020B0004020202020204" pitchFamily="34" charset="0"/>
            </a:endParaRPr>
          </a:p>
        </p:txBody>
      </p:sp>
      <p:pic>
        <p:nvPicPr>
          <p:cNvPr id="3074" name="Picture 2" descr="Wind Turbines icon PNG and SVG Vector Free Download">
            <a:extLst>
              <a:ext uri="{FF2B5EF4-FFF2-40B4-BE49-F238E27FC236}">
                <a16:creationId xmlns:a16="http://schemas.microsoft.com/office/drawing/2014/main" id="{B9120F7A-EE5E-9627-5520-35B75E198B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7152" y="3033382"/>
            <a:ext cx="2117558" cy="156585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ydropower Icon #125710 - Free Icons Library">
            <a:extLst>
              <a:ext uri="{FF2B5EF4-FFF2-40B4-BE49-F238E27FC236}">
                <a16:creationId xmlns:a16="http://schemas.microsoft.com/office/drawing/2014/main" id="{43185F16-DF87-37D1-582E-2805855B7D3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67916" y="2526709"/>
            <a:ext cx="2205463" cy="220546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B3D6B70C-737A-4DDE-410C-414197F0E8C6}"/>
              </a:ext>
            </a:extLst>
          </p:cNvPr>
          <p:cNvPicPr>
            <a:picLocks noChangeAspect="1"/>
          </p:cNvPicPr>
          <p:nvPr/>
        </p:nvPicPr>
        <p:blipFill>
          <a:blip r:embed="rId8"/>
          <a:stretch>
            <a:fillRect/>
          </a:stretch>
        </p:blipFill>
        <p:spPr>
          <a:xfrm>
            <a:off x="9196585" y="2623577"/>
            <a:ext cx="2018581" cy="2018581"/>
          </a:xfrm>
          <a:prstGeom prst="rect">
            <a:avLst/>
          </a:prstGeom>
        </p:spPr>
      </p:pic>
      <p:pic>
        <p:nvPicPr>
          <p:cNvPr id="9" name="synthesize (57)">
            <a:hlinkClick r:id="" action="ppaction://media"/>
            <a:extLst>
              <a:ext uri="{FF2B5EF4-FFF2-40B4-BE49-F238E27FC236}">
                <a16:creationId xmlns:a16="http://schemas.microsoft.com/office/drawing/2014/main" id="{04AD4E4B-D71F-7333-A293-8F57F951BDB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900833" y="359470"/>
            <a:ext cx="993674" cy="993674"/>
          </a:xfrm>
          <a:prstGeom prst="rect">
            <a:avLst/>
          </a:prstGeom>
        </p:spPr>
      </p:pic>
    </p:spTree>
    <p:extLst>
      <p:ext uri="{BB962C8B-B14F-4D97-AF65-F5344CB8AC3E}">
        <p14:creationId xmlns:p14="http://schemas.microsoft.com/office/powerpoint/2010/main" val="2995974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68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5F9874C7-273E-1542-4939-A63E16504FAA}"/>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39AC55E5-4E3B-216B-6464-74712F83C343}"/>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23</a:t>
            </a:fld>
            <a:endParaRPr lang="sv-SE" sz="1000" b="1" dirty="0">
              <a:solidFill>
                <a:schemeClr val="bg1"/>
              </a:solidFill>
            </a:endParaRPr>
          </a:p>
        </p:txBody>
      </p:sp>
      <p:sp>
        <p:nvSpPr>
          <p:cNvPr id="7" name="Rectangle 6">
            <a:extLst>
              <a:ext uri="{FF2B5EF4-FFF2-40B4-BE49-F238E27FC236}">
                <a16:creationId xmlns:a16="http://schemas.microsoft.com/office/drawing/2014/main" id="{4A1E37C0-E7F9-83AF-3C47-9B19D2AB9DAB}"/>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14.4.8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Total Annual Min Capacity Investment</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8" name="Title 10">
            <a:extLst>
              <a:ext uri="{FF2B5EF4-FFF2-40B4-BE49-F238E27FC236}">
                <a16:creationId xmlns:a16="http://schemas.microsoft.com/office/drawing/2014/main" id="{C0B32FB1-5127-9982-C918-67704DB48D2F}"/>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14.4 Quality assurance</a:t>
            </a:r>
            <a:endParaRPr lang="en-US" dirty="0">
              <a:cs typeface="Calibri Light" panose="020F0302020204030204"/>
            </a:endParaRPr>
          </a:p>
        </p:txBody>
      </p:sp>
      <p:sp>
        <p:nvSpPr>
          <p:cNvPr id="2" name="TextBox 1">
            <a:extLst>
              <a:ext uri="{FF2B5EF4-FFF2-40B4-BE49-F238E27FC236}">
                <a16:creationId xmlns:a16="http://schemas.microsoft.com/office/drawing/2014/main" id="{4F144A92-C6BB-39FA-772E-79378BC14036}"/>
              </a:ext>
            </a:extLst>
          </p:cNvPr>
          <p:cNvSpPr txBox="1"/>
          <p:nvPr/>
        </p:nvSpPr>
        <p:spPr>
          <a:xfrm>
            <a:off x="201427" y="1563333"/>
            <a:ext cx="11428598" cy="1938992"/>
          </a:xfrm>
          <a:prstGeom prst="rect">
            <a:avLst/>
          </a:prstGeom>
          <a:noFill/>
        </p:spPr>
        <p:txBody>
          <a:bodyPr wrap="square">
            <a:spAutoFit/>
          </a:bodyPr>
          <a:lstStyle/>
          <a:p>
            <a:r>
              <a:rPr lang="en-US" sz="2400" dirty="0">
                <a:solidFill>
                  <a:srgbClr val="404040"/>
                </a:solidFill>
                <a:latin typeface="Open Sans" panose="020B0606030504020204" pitchFamily="34" charset="0"/>
                <a:ea typeface="Open Sans" panose="020B0606030504020204" pitchFamily="34" charset="0"/>
                <a:cs typeface="Open Sans" panose="020B0606030504020204" pitchFamily="34" charset="0"/>
              </a:rPr>
              <a:t>Minimum new capacity of a technology to be installed, expressed in power units.</a:t>
            </a:r>
          </a:p>
          <a:p>
            <a:endParaRPr lang="en-US" sz="2400" dirty="0">
              <a:solidFill>
                <a:srgbClr val="404040"/>
              </a:solidFill>
              <a:latin typeface="Open Sans" panose="020B0606030504020204" pitchFamily="34" charset="0"/>
              <a:ea typeface="Open Sans" panose="020B0606030504020204" pitchFamily="34" charset="0"/>
              <a:cs typeface="Open Sans" panose="020B0606030504020204" pitchFamily="34" charset="0"/>
            </a:endParaRPr>
          </a:p>
          <a:p>
            <a:r>
              <a:rPr lang="en-US" sz="2400" dirty="0">
                <a:solidFill>
                  <a:srgbClr val="404040"/>
                </a:solidFill>
                <a:latin typeface="Open Sans" panose="020B0606030504020204" pitchFamily="34" charset="0"/>
                <a:ea typeface="Open Sans" panose="020B0606030504020204" pitchFamily="34" charset="0"/>
                <a:cs typeface="Open Sans" panose="020B0606030504020204" pitchFamily="34" charset="0"/>
              </a:rPr>
              <a:t>We can use this parameter to account for all future energy projects confirmed to come online within the modeling horizon.</a:t>
            </a:r>
            <a:endParaRPr lang="es-CO" sz="2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026" name="Picture 2" descr="Energy, panel, park, power, solar, solar power station, sun icon - Download  on Iconfinder">
            <a:extLst>
              <a:ext uri="{FF2B5EF4-FFF2-40B4-BE49-F238E27FC236}">
                <a16:creationId xmlns:a16="http://schemas.microsoft.com/office/drawing/2014/main" id="{A798ADC2-83EC-2300-F7F0-3E287CC222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0978" y="3669562"/>
            <a:ext cx="2543175" cy="25431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A1E235F-F512-1CCA-9375-3C5C8BA587E5}"/>
              </a:ext>
            </a:extLst>
          </p:cNvPr>
          <p:cNvSpPr txBox="1"/>
          <p:nvPr/>
        </p:nvSpPr>
        <p:spPr>
          <a:xfrm>
            <a:off x="4275534" y="4340984"/>
            <a:ext cx="7192675" cy="1200329"/>
          </a:xfrm>
          <a:prstGeom prst="rect">
            <a:avLst/>
          </a:prstGeom>
          <a:noFill/>
        </p:spPr>
        <p:txBody>
          <a:bodyPr wrap="square">
            <a:spAutoFit/>
          </a:bodyPr>
          <a:lstStyle/>
          <a:p>
            <a:pPr algn="ctr"/>
            <a:r>
              <a:rPr lang="en-US" sz="2400" b="1" dirty="0">
                <a:solidFill>
                  <a:srgbClr val="404040"/>
                </a:solidFill>
                <a:latin typeface="Open Sans" panose="020B0606030504020204" pitchFamily="34" charset="0"/>
                <a:ea typeface="Open Sans" panose="020B0606030504020204" pitchFamily="34" charset="0"/>
                <a:cs typeface="Open Sans" panose="020B0606030504020204" pitchFamily="34" charset="0"/>
              </a:rPr>
              <a:t>For example, a new solar plant with a capacity of 0.2 GW planned to be in operation in 2025.</a:t>
            </a:r>
            <a:endParaRPr lang="es-CO" sz="24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4" name="synthesize (54)">
            <a:hlinkClick r:id="" action="ppaction://media"/>
            <a:extLst>
              <a:ext uri="{FF2B5EF4-FFF2-40B4-BE49-F238E27FC236}">
                <a16:creationId xmlns:a16="http://schemas.microsoft.com/office/drawing/2014/main" id="{D517A0FF-56A4-19C7-241B-E01F4750364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989736" y="215847"/>
            <a:ext cx="1100840" cy="1100840"/>
          </a:xfrm>
          <a:prstGeom prst="rect">
            <a:avLst/>
          </a:prstGeom>
        </p:spPr>
      </p:pic>
    </p:spTree>
    <p:extLst>
      <p:ext uri="{BB962C8B-B14F-4D97-AF65-F5344CB8AC3E}">
        <p14:creationId xmlns:p14="http://schemas.microsoft.com/office/powerpoint/2010/main" val="1835005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6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24</a:t>
            </a:fld>
            <a:endParaRPr lang="sv-SE" sz="1000" b="1" dirty="0">
              <a:solidFill>
                <a:schemeClr val="bg1"/>
              </a:solidFill>
            </a:endParaRPr>
          </a:p>
        </p:txBody>
      </p:sp>
      <p:sp>
        <p:nvSpPr>
          <p:cNvPr id="2" name="Title 10">
            <a:extLst>
              <a:ext uri="{FF2B5EF4-FFF2-40B4-BE49-F238E27FC236}">
                <a16:creationId xmlns:a16="http://schemas.microsoft.com/office/drawing/2014/main" id="{75F22BDD-0A4C-358E-365A-D43BE65C9463}"/>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14.4 References</a:t>
            </a:r>
          </a:p>
        </p:txBody>
      </p:sp>
      <p:sp>
        <p:nvSpPr>
          <p:cNvPr id="4" name="TextBox 3">
            <a:extLst>
              <a:ext uri="{FF2B5EF4-FFF2-40B4-BE49-F238E27FC236}">
                <a16:creationId xmlns:a16="http://schemas.microsoft.com/office/drawing/2014/main" id="{9DD4BC32-7FB0-2C04-D5CE-3B367F473FC0}"/>
              </a:ext>
            </a:extLst>
          </p:cNvPr>
          <p:cNvSpPr txBox="1"/>
          <p:nvPr/>
        </p:nvSpPr>
        <p:spPr>
          <a:xfrm>
            <a:off x="678657" y="1757244"/>
            <a:ext cx="10622756" cy="3147015"/>
          </a:xfrm>
          <a:prstGeom prst="rect">
            <a:avLst/>
          </a:prstGeom>
          <a:noFill/>
        </p:spPr>
        <p:txBody>
          <a:bodyPr wrap="square">
            <a:spAutoFit/>
          </a:bodyPr>
          <a:lstStyle/>
          <a:p>
            <a:pPr indent="-304800">
              <a:lnSpc>
                <a:spcPct val="107000"/>
              </a:lnSpc>
              <a:spcAft>
                <a:spcPts val="800"/>
              </a:spcAft>
            </a:pPr>
            <a:r>
              <a:rPr lang="es-CO" sz="2400" kern="1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KTH. (2018). </a:t>
            </a:r>
            <a:r>
              <a:rPr lang="es-CO" sz="2400" i="1" kern="1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OSeMOSYS</a:t>
            </a:r>
            <a:r>
              <a:rPr lang="es-CO" sz="2400" i="1" kern="1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s-CO" sz="2400" i="1" kern="1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Documentation</a:t>
            </a:r>
            <a:r>
              <a:rPr lang="es-CO" sz="2400" kern="1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s-CO" sz="2400" kern="1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hlinkClick r:id="rId3"/>
              </a:rPr>
              <a:t>https://osemosys.readthedocs.io/en/latest/index.html#</a:t>
            </a:r>
            <a:endParaRPr lang="es-CO" sz="2400" kern="1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indent="-304800">
              <a:lnSpc>
                <a:spcPct val="107000"/>
              </a:lnSpc>
              <a:spcAft>
                <a:spcPts val="800"/>
              </a:spcAft>
            </a:pPr>
            <a:endParaRPr lang="es-CO" sz="2400" kern="100" dirty="0">
              <a:latin typeface="Open Sans" panose="020B0606030504020204" pitchFamily="34" charset="0"/>
              <a:ea typeface="Open Sans" panose="020B0606030504020204" pitchFamily="34" charset="0"/>
              <a:cs typeface="Open Sans" panose="020B0606030504020204" pitchFamily="34" charset="0"/>
            </a:endParaRPr>
          </a:p>
          <a:p>
            <a:pPr indent="-304800">
              <a:lnSpc>
                <a:spcPct val="107000"/>
              </a:lnSpc>
              <a:spcAft>
                <a:spcPts val="800"/>
              </a:spcAft>
            </a:pPr>
            <a:r>
              <a:rPr lang="en-US" sz="24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Plazas-Niño, F. (2024). Step-by-Step Guide to National Energy System Modelling with </a:t>
            </a:r>
            <a:r>
              <a:rPr lang="en-US" sz="2400" b="0" i="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OSeMOSYS</a:t>
            </a:r>
            <a:r>
              <a:rPr lang="en-US" sz="24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(v1.0). </a:t>
            </a:r>
            <a:r>
              <a:rPr lang="en-US" sz="2400" b="0" i="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Zenodo</a:t>
            </a:r>
            <a:r>
              <a:rPr lang="en-US" sz="24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4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hlinkClick r:id="rId4"/>
              </a:rPr>
              <a:t>https://doi.org/10.5281/zenodo.13883416</a:t>
            </a:r>
            <a:endParaRPr lang="es-CO" sz="2400" b="0" i="0" kern="1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indent="-304800">
              <a:lnSpc>
                <a:spcPct val="107000"/>
              </a:lnSpc>
              <a:spcAft>
                <a:spcPts val="800"/>
              </a:spcAft>
            </a:pPr>
            <a:endParaRPr lang="es-CO" sz="2400" kern="100" dirty="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9247965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41D3A-296D-75FB-88E4-B253A9E88EE1}"/>
              </a:ext>
            </a:extLst>
          </p:cNvPr>
          <p:cNvSpPr>
            <a:spLocks noGrp="1"/>
          </p:cNvSpPr>
          <p:nvPr>
            <p:ph type="ctrTitle"/>
          </p:nvPr>
        </p:nvSpPr>
        <p:spPr>
          <a:xfrm flipH="1">
            <a:off x="2892618" y="1"/>
            <a:ext cx="3647976" cy="6857999"/>
          </a:xfrm>
        </p:spPr>
        <p:txBody>
          <a:bodyPr anchor="ctr"/>
          <a:lstStyle/>
          <a:p>
            <a:pPr algn="ctr"/>
            <a:r>
              <a:rPr lang="en-US" dirty="0"/>
              <a:t>Thank you</a:t>
            </a:r>
          </a:p>
        </p:txBody>
      </p:sp>
      <p:sp>
        <p:nvSpPr>
          <p:cNvPr id="3" name="Subtitle 2">
            <a:extLst>
              <a:ext uri="{FF2B5EF4-FFF2-40B4-BE49-F238E27FC236}">
                <a16:creationId xmlns:a16="http://schemas.microsoft.com/office/drawing/2014/main" id="{D9EE0581-B869-C9AC-032A-CE5562E6774F}"/>
              </a:ext>
            </a:extLst>
          </p:cNvPr>
          <p:cNvSpPr>
            <a:spLocks noGrp="1"/>
          </p:cNvSpPr>
          <p:nvPr>
            <p:ph type="subTitle" idx="1"/>
          </p:nvPr>
        </p:nvSpPr>
        <p:spPr>
          <a:xfrm>
            <a:off x="2072812" y="3820416"/>
            <a:ext cx="5404776" cy="1062083"/>
          </a:xfrm>
        </p:spPr>
        <p:txBody>
          <a:bodyPr/>
          <a:lstStyle/>
          <a:p>
            <a:pPr algn="ctr"/>
            <a:r>
              <a:rPr lang="en-US" dirty="0" err="1"/>
              <a:t>www.climatecompatiblegrowth.com</a:t>
            </a:r>
            <a:endParaRPr lang="en-US" dirty="0"/>
          </a:p>
        </p:txBody>
      </p:sp>
      <p:sp>
        <p:nvSpPr>
          <p:cNvPr id="5" name="Rectangle 4">
            <a:extLst>
              <a:ext uri="{FF2B5EF4-FFF2-40B4-BE49-F238E27FC236}">
                <a16:creationId xmlns:a16="http://schemas.microsoft.com/office/drawing/2014/main" id="{B0347511-99B8-8D76-E3EA-14E34AA6B517}"/>
              </a:ext>
            </a:extLst>
          </p:cNvPr>
          <p:cNvSpPr/>
          <p:nvPr/>
        </p:nvSpPr>
        <p:spPr>
          <a:xfrm>
            <a:off x="8905876" y="4625787"/>
            <a:ext cx="3006724" cy="15867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Several logos on a white background&#10;&#10;AI-generated content may be incorrect.">
            <a:extLst>
              <a:ext uri="{FF2B5EF4-FFF2-40B4-BE49-F238E27FC236}">
                <a16:creationId xmlns:a16="http://schemas.microsoft.com/office/drawing/2014/main" id="{87FB0232-BD94-E007-45E6-C8BADA66E1CF}"/>
              </a:ext>
            </a:extLst>
          </p:cNvPr>
          <p:cNvPicPr>
            <a:picLocks noChangeAspect="1"/>
          </p:cNvPicPr>
          <p:nvPr/>
        </p:nvPicPr>
        <p:blipFill>
          <a:blip r:embed="rId3"/>
          <a:stretch>
            <a:fillRect/>
          </a:stretch>
        </p:blipFill>
        <p:spPr>
          <a:xfrm>
            <a:off x="8929172" y="4762500"/>
            <a:ext cx="2965506" cy="1304925"/>
          </a:xfrm>
          <a:prstGeom prst="rect">
            <a:avLst/>
          </a:prstGeom>
        </p:spPr>
      </p:pic>
      <p:sp>
        <p:nvSpPr>
          <p:cNvPr id="8" name="TextBox 7">
            <a:extLst>
              <a:ext uri="{FF2B5EF4-FFF2-40B4-BE49-F238E27FC236}">
                <a16:creationId xmlns:a16="http://schemas.microsoft.com/office/drawing/2014/main" id="{8B9A6A08-36D0-8CC1-D88D-857F1E5DDF1A}"/>
              </a:ext>
            </a:extLst>
          </p:cNvPr>
          <p:cNvSpPr txBox="1"/>
          <p:nvPr/>
        </p:nvSpPr>
        <p:spPr>
          <a:xfrm>
            <a:off x="9239343" y="3612793"/>
            <a:ext cx="2339789" cy="738664"/>
          </a:xfrm>
          <a:prstGeom prst="rect">
            <a:avLst/>
          </a:prstGeom>
          <a:noFill/>
        </p:spPr>
        <p:txBody>
          <a:bodyPr wrap="square" rtlCol="0" anchor="b">
            <a:spAutoFit/>
          </a:bodyPr>
          <a:lstStyle/>
          <a:p>
            <a:r>
              <a:rPr lang="en-US" dirty="0">
                <a:solidFill>
                  <a:schemeClr val="bg1"/>
                </a:solidFill>
              </a:rPr>
              <a:t>Consolidated by:</a:t>
            </a:r>
          </a:p>
          <a:p>
            <a:r>
              <a:rPr lang="en-GB"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Fernando Plazas-Niño, Leigh Martindale</a:t>
            </a:r>
            <a:endParaRPr lang="en-US" sz="1050" dirty="0">
              <a:solidFill>
                <a:schemeClr val="bg1"/>
              </a:solidFill>
            </a:endParaRPr>
          </a:p>
        </p:txBody>
      </p:sp>
    </p:spTree>
    <p:extLst>
      <p:ext uri="{BB962C8B-B14F-4D97-AF65-F5344CB8AC3E}">
        <p14:creationId xmlns:p14="http://schemas.microsoft.com/office/powerpoint/2010/main" val="16457263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7" name="Rectangle 6">
            <a:extLst>
              <a:ext uri="{FF2B5EF4-FFF2-40B4-BE49-F238E27FC236}">
                <a16:creationId xmlns:a16="http://schemas.microsoft.com/office/drawing/2014/main" id="{157A42A9-4ACF-FE0D-BEEA-EED51A2AE91E}"/>
              </a:ext>
            </a:extLst>
          </p:cNvPr>
          <p:cNvSpPr/>
          <p:nvPr/>
        </p:nvSpPr>
        <p:spPr>
          <a:xfrm>
            <a:off x="343847" y="1128842"/>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14.1.1 What is model calibration about?</a:t>
            </a:r>
          </a:p>
        </p:txBody>
      </p:sp>
      <p:sp>
        <p:nvSpPr>
          <p:cNvPr id="8" name="Title 10">
            <a:extLst>
              <a:ext uri="{FF2B5EF4-FFF2-40B4-BE49-F238E27FC236}">
                <a16:creationId xmlns:a16="http://schemas.microsoft.com/office/drawing/2014/main" id="{C3F14525-3DDE-2933-997D-B2E37D8F8668}"/>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14.1 Introducing Model Calibration</a:t>
            </a:r>
            <a:endParaRPr lang="en-US" dirty="0">
              <a:cs typeface="Calibri Light" panose="020F0302020204030204"/>
            </a:endParaRPr>
          </a:p>
        </p:txBody>
      </p:sp>
      <p:sp>
        <p:nvSpPr>
          <p:cNvPr id="14" name="TextBox 13">
            <a:extLst>
              <a:ext uri="{FF2B5EF4-FFF2-40B4-BE49-F238E27FC236}">
                <a16:creationId xmlns:a16="http://schemas.microsoft.com/office/drawing/2014/main" id="{93FB0A0E-2C44-CF88-CF5D-DC17AB7D20FB}"/>
              </a:ext>
            </a:extLst>
          </p:cNvPr>
          <p:cNvSpPr txBox="1"/>
          <p:nvPr/>
        </p:nvSpPr>
        <p:spPr>
          <a:xfrm>
            <a:off x="435138" y="1745133"/>
            <a:ext cx="6342703" cy="3046988"/>
          </a:xfrm>
          <a:prstGeom prst="rect">
            <a:avLst/>
          </a:prstGeom>
          <a:noFill/>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Model calibration refers to the process of adjusting model parameters to ensure that outputs align with historical real-world data.</a:t>
            </a:r>
            <a:br>
              <a:rPr lang="en-US" sz="2400" dirty="0">
                <a:latin typeface="Open Sans" panose="020B0606030504020204" pitchFamily="34" charset="0"/>
                <a:ea typeface="Open Sans" panose="020B0606030504020204" pitchFamily="34" charset="0"/>
                <a:cs typeface="Open Sans" panose="020B0606030504020204" pitchFamily="34" charset="0"/>
              </a:rPr>
            </a:br>
            <a:br>
              <a:rPr lang="en-US" sz="2400" dirty="0">
                <a:latin typeface="Open Sans" panose="020B0606030504020204" pitchFamily="34" charset="0"/>
                <a:ea typeface="Open Sans" panose="020B0606030504020204" pitchFamily="34" charset="0"/>
                <a:cs typeface="Open Sans" panose="020B0606030504020204" pitchFamily="34" charset="0"/>
              </a:rPr>
            </a:br>
            <a:r>
              <a:rPr lang="en-US" sz="2400" dirty="0">
                <a:latin typeface="Open Sans" panose="020B0606030504020204" pitchFamily="34" charset="0"/>
                <a:ea typeface="Open Sans" panose="020B0606030504020204" pitchFamily="34" charset="0"/>
                <a:cs typeface="Open Sans" panose="020B0606030504020204" pitchFamily="34" charset="0"/>
              </a:rPr>
              <a:t>The main thing to ensure is that you have at least calibrated the base year (first year in the model).</a:t>
            </a:r>
            <a:endParaRPr lang="es-CO" sz="2400" dirty="0">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16" name="Chart 15">
            <a:extLst>
              <a:ext uri="{FF2B5EF4-FFF2-40B4-BE49-F238E27FC236}">
                <a16:creationId xmlns:a16="http://schemas.microsoft.com/office/drawing/2014/main" id="{8A5A295B-4C03-D98B-F16C-15CDC4FB930D}"/>
              </a:ext>
            </a:extLst>
          </p:cNvPr>
          <p:cNvGraphicFramePr>
            <a:graphicFrameLocks/>
          </p:cNvGraphicFramePr>
          <p:nvPr/>
        </p:nvGraphicFramePr>
        <p:xfrm>
          <a:off x="6993916" y="750784"/>
          <a:ext cx="4247017" cy="271242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7" name="Chart 16">
            <a:extLst>
              <a:ext uri="{FF2B5EF4-FFF2-40B4-BE49-F238E27FC236}">
                <a16:creationId xmlns:a16="http://schemas.microsoft.com/office/drawing/2014/main" id="{0084A32C-7357-6F35-D9F5-A0C0F06B5B1F}"/>
              </a:ext>
            </a:extLst>
          </p:cNvPr>
          <p:cNvGraphicFramePr>
            <a:graphicFrameLocks/>
          </p:cNvGraphicFramePr>
          <p:nvPr/>
        </p:nvGraphicFramePr>
        <p:xfrm>
          <a:off x="7094310" y="3637959"/>
          <a:ext cx="4247016" cy="2813050"/>
        </p:xfrm>
        <a:graphic>
          <a:graphicData uri="http://schemas.openxmlformats.org/drawingml/2006/chart">
            <c:chart xmlns:c="http://schemas.openxmlformats.org/drawingml/2006/chart" xmlns:r="http://schemas.openxmlformats.org/officeDocument/2006/relationships" r:id="rId6"/>
          </a:graphicData>
        </a:graphic>
      </p:graphicFrame>
      <p:pic>
        <p:nvPicPr>
          <p:cNvPr id="3" name="synthesize (3)">
            <a:hlinkClick r:id="" action="ppaction://media"/>
            <a:extLst>
              <a:ext uri="{FF2B5EF4-FFF2-40B4-BE49-F238E27FC236}">
                <a16:creationId xmlns:a16="http://schemas.microsoft.com/office/drawing/2014/main" id="{7C951D47-83C1-12DA-12F8-92375ADF183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724481" y="184419"/>
            <a:ext cx="902994" cy="902994"/>
          </a:xfrm>
          <a:prstGeom prst="rect">
            <a:avLst/>
          </a:prstGeom>
        </p:spPr>
      </p:pic>
    </p:spTree>
    <p:extLst>
      <p:ext uri="{BB962C8B-B14F-4D97-AF65-F5344CB8AC3E}">
        <p14:creationId xmlns:p14="http://schemas.microsoft.com/office/powerpoint/2010/main" val="1877724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7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307E682-B524-6EBC-FD20-9C12F3DE6984}"/>
              </a:ext>
            </a:extLst>
          </p:cNvPr>
          <p:cNvSpPr>
            <a:spLocks noGrp="1"/>
          </p:cNvSpPr>
          <p:nvPr>
            <p:ph idx="1"/>
          </p:nvPr>
        </p:nvSpPr>
        <p:spPr>
          <a:xfrm>
            <a:off x="343847" y="1773657"/>
            <a:ext cx="11121571" cy="4058603"/>
          </a:xfrm>
        </p:spPr>
        <p:txBody>
          <a:bodyPr>
            <a:noAutofit/>
          </a:bodyPr>
          <a:lstStyle/>
          <a:p>
            <a:pPr marL="342900" indent="-342900">
              <a:buFont typeface="Arial" panose="020B0604020202020204" pitchFamily="34" charset="0"/>
              <a:buChar char="•"/>
            </a:pPr>
            <a:r>
              <a:rPr lang="en-GB" dirty="0"/>
              <a:t>The main thing that modellers typically calibrate to is the input fuel use of each sub-sector.</a:t>
            </a:r>
          </a:p>
          <a:p>
            <a:pPr marL="342900" indent="-342900">
              <a:buFont typeface="Arial" panose="020B0604020202020204" pitchFamily="34" charset="0"/>
              <a:buChar char="•"/>
            </a:pPr>
            <a:r>
              <a:rPr lang="en-GB" dirty="0"/>
              <a:t>However, you can also calibrate the output product of sectors if you have the data. </a:t>
            </a:r>
          </a:p>
          <a:p>
            <a:r>
              <a:rPr lang="en-GB" dirty="0"/>
              <a:t>For example, if you have the amount of steel or aluminium produced as well as the fuel used in these sub-sectors you can calibrate the model for both.</a:t>
            </a:r>
          </a:p>
          <a:p>
            <a:pPr marL="342900" indent="-342900">
              <a:buFont typeface="Arial" panose="020B0604020202020204" pitchFamily="34" charset="0"/>
              <a:buChar char="•"/>
            </a:pPr>
            <a:r>
              <a:rPr lang="en-GB" dirty="0"/>
              <a:t>Another potential thing to calibrate to is the emissions of each sub-sector. This is typically done by calculating an implied emissions intensity using annual total activity and total emissions data.</a:t>
            </a:r>
            <a:br>
              <a:rPr lang="en-GB" dirty="0"/>
            </a:br>
            <a:br>
              <a:rPr lang="en-GB" dirty="0"/>
            </a:br>
            <a:endParaRPr lang="en-GB" dirty="0"/>
          </a:p>
          <a:p>
            <a:r>
              <a:rPr lang="en-GB" dirty="0"/>
              <a:t>However, calibrating fuel use </a:t>
            </a:r>
            <a:r>
              <a:rPr lang="en-GB" b="1" dirty="0"/>
              <a:t>AND</a:t>
            </a:r>
            <a:r>
              <a:rPr lang="en-GB" dirty="0"/>
              <a:t> emissions can result in some problems….</a:t>
            </a:r>
          </a:p>
        </p:txBody>
      </p:sp>
      <p:sp>
        <p:nvSpPr>
          <p:cNvPr id="4" name="Rectangle 3">
            <a:extLst>
              <a:ext uri="{FF2B5EF4-FFF2-40B4-BE49-F238E27FC236}">
                <a16:creationId xmlns:a16="http://schemas.microsoft.com/office/drawing/2014/main" id="{B9F68DB5-ABB7-E0BE-2801-6F2436E5189C}"/>
              </a:ext>
            </a:extLst>
          </p:cNvPr>
          <p:cNvSpPr/>
          <p:nvPr/>
        </p:nvSpPr>
        <p:spPr>
          <a:xfrm>
            <a:off x="343847" y="1039682"/>
            <a:ext cx="8228542"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14.1.2 What are you calibrating to?</a:t>
            </a:r>
          </a:p>
        </p:txBody>
      </p:sp>
      <p:sp>
        <p:nvSpPr>
          <p:cNvPr id="3" name="Title 10">
            <a:extLst>
              <a:ext uri="{FF2B5EF4-FFF2-40B4-BE49-F238E27FC236}">
                <a16:creationId xmlns:a16="http://schemas.microsoft.com/office/drawing/2014/main" id="{A1756F8C-93C6-CC3E-6872-73CD8CC8BDCA}"/>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14.1 Introducing Model Calibration</a:t>
            </a:r>
            <a:endParaRPr lang="en-US" dirty="0">
              <a:cs typeface="Calibri Light" panose="020F0302020204030204"/>
            </a:endParaRPr>
          </a:p>
        </p:txBody>
      </p:sp>
      <p:pic>
        <p:nvPicPr>
          <p:cNvPr id="5" name="synthesize (4)">
            <a:hlinkClick r:id="" action="ppaction://media"/>
            <a:extLst>
              <a:ext uri="{FF2B5EF4-FFF2-40B4-BE49-F238E27FC236}">
                <a16:creationId xmlns:a16="http://schemas.microsoft.com/office/drawing/2014/main" id="{713B7FFB-19CC-9B8F-A113-46CF65D3190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29800" y="278663"/>
            <a:ext cx="1092200" cy="1092200"/>
          </a:xfrm>
          <a:prstGeom prst="rect">
            <a:avLst/>
          </a:prstGeom>
        </p:spPr>
      </p:pic>
    </p:spTree>
    <p:extLst>
      <p:ext uri="{BB962C8B-B14F-4D97-AF65-F5344CB8AC3E}">
        <p14:creationId xmlns:p14="http://schemas.microsoft.com/office/powerpoint/2010/main" val="2514292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78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5</a:t>
            </a:fld>
            <a:endParaRPr lang="sv-SE" sz="1000" b="1" dirty="0">
              <a:solidFill>
                <a:schemeClr val="bg1"/>
              </a:solidFill>
            </a:endParaRPr>
          </a:p>
        </p:txBody>
      </p:sp>
      <p:sp>
        <p:nvSpPr>
          <p:cNvPr id="2" name="Title 10">
            <a:extLst>
              <a:ext uri="{FF2B5EF4-FFF2-40B4-BE49-F238E27FC236}">
                <a16:creationId xmlns:a16="http://schemas.microsoft.com/office/drawing/2014/main" id="{C284E710-7841-D645-8EBC-8BB6B56440F1}"/>
              </a:ext>
            </a:extLst>
          </p:cNvPr>
          <p:cNvSpPr txBox="1">
            <a:spLocks/>
          </p:cNvSpPr>
          <p:nvPr/>
        </p:nvSpPr>
        <p:spPr>
          <a:xfrm>
            <a:off x="887215" y="8748"/>
            <a:ext cx="12171356"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14.1 References</a:t>
            </a:r>
          </a:p>
        </p:txBody>
      </p:sp>
      <p:sp>
        <p:nvSpPr>
          <p:cNvPr id="5" name="TextBox 4">
            <a:extLst>
              <a:ext uri="{FF2B5EF4-FFF2-40B4-BE49-F238E27FC236}">
                <a16:creationId xmlns:a16="http://schemas.microsoft.com/office/drawing/2014/main" id="{BF2A6EBB-1F60-A02B-C6D8-C79C78B04842}"/>
              </a:ext>
            </a:extLst>
          </p:cNvPr>
          <p:cNvSpPr txBox="1"/>
          <p:nvPr/>
        </p:nvSpPr>
        <p:spPr>
          <a:xfrm>
            <a:off x="678657" y="1757244"/>
            <a:ext cx="10622756" cy="3147015"/>
          </a:xfrm>
          <a:prstGeom prst="rect">
            <a:avLst/>
          </a:prstGeom>
          <a:noFill/>
        </p:spPr>
        <p:txBody>
          <a:bodyPr wrap="square">
            <a:spAutoFit/>
          </a:bodyPr>
          <a:lstStyle/>
          <a:p>
            <a:pPr indent="-304800">
              <a:lnSpc>
                <a:spcPct val="107000"/>
              </a:lnSpc>
              <a:spcAft>
                <a:spcPts val="800"/>
              </a:spcAft>
            </a:pPr>
            <a:r>
              <a:rPr lang="es-CO" sz="2400" kern="1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KTH. (2018). </a:t>
            </a:r>
            <a:r>
              <a:rPr lang="es-CO" sz="2400" i="1" kern="1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OSeMOSYS</a:t>
            </a:r>
            <a:r>
              <a:rPr lang="es-CO" sz="2400" i="1" kern="1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s-CO" sz="2400" i="1" kern="1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Documentation</a:t>
            </a:r>
            <a:r>
              <a:rPr lang="es-CO" sz="2400" kern="1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s-CO" sz="2400" kern="1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hlinkClick r:id="rId3"/>
              </a:rPr>
              <a:t>https://osemosys.readthedocs.io/en/latest/index.html#</a:t>
            </a:r>
            <a:endParaRPr lang="es-CO" sz="2400" kern="1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indent="-304800">
              <a:lnSpc>
                <a:spcPct val="107000"/>
              </a:lnSpc>
              <a:spcAft>
                <a:spcPts val="800"/>
              </a:spcAft>
            </a:pPr>
            <a:endParaRPr lang="es-CO" sz="2400" kern="100" dirty="0">
              <a:latin typeface="Open Sans" panose="020B0606030504020204" pitchFamily="34" charset="0"/>
              <a:ea typeface="Open Sans" panose="020B0606030504020204" pitchFamily="34" charset="0"/>
              <a:cs typeface="Open Sans" panose="020B0606030504020204" pitchFamily="34" charset="0"/>
            </a:endParaRPr>
          </a:p>
          <a:p>
            <a:pPr indent="-304800">
              <a:lnSpc>
                <a:spcPct val="107000"/>
              </a:lnSpc>
              <a:spcAft>
                <a:spcPts val="800"/>
              </a:spcAft>
            </a:pPr>
            <a:r>
              <a:rPr lang="en-US" sz="24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Plazas-Niño, F. (2024). Step-by-Step Guide to National Energy System Modelling with </a:t>
            </a:r>
            <a:r>
              <a:rPr lang="en-US" sz="2400" b="0" i="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OSeMOSYS</a:t>
            </a:r>
            <a:r>
              <a:rPr lang="en-US" sz="24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(v1.0). </a:t>
            </a:r>
            <a:r>
              <a:rPr lang="en-US" sz="2400" b="0" i="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Zenodo</a:t>
            </a:r>
            <a:r>
              <a:rPr lang="en-US" sz="24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4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hlinkClick r:id="rId4"/>
              </a:rPr>
              <a:t>https://doi.org/10.5281/zenodo.13883416</a:t>
            </a:r>
            <a:endParaRPr lang="es-CO" sz="2400" b="0" i="0" kern="1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indent="-304800">
              <a:lnSpc>
                <a:spcPct val="107000"/>
              </a:lnSpc>
              <a:spcAft>
                <a:spcPts val="800"/>
              </a:spcAft>
            </a:pPr>
            <a:endParaRPr lang="es-CO" sz="2400" kern="100" dirty="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092210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0">
            <a:extLst>
              <a:ext uri="{FF2B5EF4-FFF2-40B4-BE49-F238E27FC236}">
                <a16:creationId xmlns:a16="http://schemas.microsoft.com/office/drawing/2014/main" id="{6EAD6E8D-70F8-27B6-D105-9210759C22A2}"/>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14.2 Using an Energy Balance</a:t>
            </a:r>
            <a:endParaRPr lang="en-US" dirty="0">
              <a:cs typeface="Calibri Light" panose="020F0302020204030204"/>
            </a:endParaRPr>
          </a:p>
        </p:txBody>
      </p:sp>
      <p:sp>
        <p:nvSpPr>
          <p:cNvPr id="6" name="Content Placeholder 5">
            <a:extLst>
              <a:ext uri="{FF2B5EF4-FFF2-40B4-BE49-F238E27FC236}">
                <a16:creationId xmlns:a16="http://schemas.microsoft.com/office/drawing/2014/main" id="{708CA8A0-4328-926F-45E8-2F2032562764}"/>
              </a:ext>
            </a:extLst>
          </p:cNvPr>
          <p:cNvSpPr>
            <a:spLocks noGrp="1"/>
          </p:cNvSpPr>
          <p:nvPr>
            <p:ph idx="1"/>
          </p:nvPr>
        </p:nvSpPr>
        <p:spPr>
          <a:xfrm>
            <a:off x="469635" y="1191712"/>
            <a:ext cx="10515600" cy="369332"/>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14.2.1 How to calibrate using the Energy Balance</a:t>
            </a:r>
          </a:p>
        </p:txBody>
      </p:sp>
      <p:pic>
        <p:nvPicPr>
          <p:cNvPr id="8" name="Picture 7">
            <a:extLst>
              <a:ext uri="{FF2B5EF4-FFF2-40B4-BE49-F238E27FC236}">
                <a16:creationId xmlns:a16="http://schemas.microsoft.com/office/drawing/2014/main" id="{48D7EC53-B5D5-7303-FF97-1763651DE10D}"/>
              </a:ext>
            </a:extLst>
          </p:cNvPr>
          <p:cNvPicPr>
            <a:picLocks noChangeAspect="1"/>
          </p:cNvPicPr>
          <p:nvPr/>
        </p:nvPicPr>
        <p:blipFill>
          <a:blip r:embed="rId5"/>
          <a:stretch>
            <a:fillRect/>
          </a:stretch>
        </p:blipFill>
        <p:spPr>
          <a:xfrm>
            <a:off x="343847" y="1840095"/>
            <a:ext cx="6851686" cy="4384242"/>
          </a:xfrm>
          <a:prstGeom prst="rect">
            <a:avLst/>
          </a:prstGeom>
        </p:spPr>
      </p:pic>
      <p:sp>
        <p:nvSpPr>
          <p:cNvPr id="9" name="TextBox 8">
            <a:extLst>
              <a:ext uri="{FF2B5EF4-FFF2-40B4-BE49-F238E27FC236}">
                <a16:creationId xmlns:a16="http://schemas.microsoft.com/office/drawing/2014/main" id="{B759D9D8-AE5C-E1A1-18C7-C109F62F192E}"/>
              </a:ext>
            </a:extLst>
          </p:cNvPr>
          <p:cNvSpPr txBox="1"/>
          <p:nvPr/>
        </p:nvSpPr>
        <p:spPr>
          <a:xfrm>
            <a:off x="7385490" y="2462192"/>
            <a:ext cx="4312317" cy="2308324"/>
          </a:xfrm>
          <a:prstGeom prst="rect">
            <a:avLst/>
          </a:prstGeom>
          <a:noFill/>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An essential resource often needed to calibrate energy use is the country’s energy balance. </a:t>
            </a:r>
            <a:br>
              <a:rPr lang="en-US" sz="2400" dirty="0">
                <a:latin typeface="Open Sans" panose="020B0606030504020204" pitchFamily="34" charset="0"/>
                <a:ea typeface="Open Sans" panose="020B0606030504020204" pitchFamily="34" charset="0"/>
                <a:cs typeface="Open Sans" panose="020B0606030504020204" pitchFamily="34" charset="0"/>
              </a:rPr>
            </a:br>
            <a:br>
              <a:rPr lang="en-US" sz="2400" dirty="0">
                <a:latin typeface="Open Sans" panose="020B0606030504020204" pitchFamily="34" charset="0"/>
                <a:ea typeface="Open Sans" panose="020B0606030504020204" pitchFamily="34" charset="0"/>
                <a:cs typeface="Open Sans" panose="020B0606030504020204" pitchFamily="34" charset="0"/>
              </a:rPr>
            </a:br>
            <a:endParaRPr lang="es-CO" sz="2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2" name="synthesize (5)">
            <a:hlinkClick r:id="" action="ppaction://media"/>
            <a:extLst>
              <a:ext uri="{FF2B5EF4-FFF2-40B4-BE49-F238E27FC236}">
                <a16:creationId xmlns:a16="http://schemas.microsoft.com/office/drawing/2014/main" id="{BC6658DC-9329-88DF-BC9A-D1FAE9B4103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61400" y="290564"/>
            <a:ext cx="1117600" cy="1117600"/>
          </a:xfrm>
          <a:prstGeom prst="rect">
            <a:avLst/>
          </a:prstGeom>
        </p:spPr>
      </p:pic>
    </p:spTree>
    <p:extLst>
      <p:ext uri="{BB962C8B-B14F-4D97-AF65-F5344CB8AC3E}">
        <p14:creationId xmlns:p14="http://schemas.microsoft.com/office/powerpoint/2010/main" val="2521202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2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BB6BCA4-62B7-CA90-41A0-87B45E6E2F88}"/>
              </a:ext>
            </a:extLst>
          </p:cNvPr>
          <p:cNvSpPr>
            <a:spLocks noGrp="1"/>
          </p:cNvSpPr>
          <p:nvPr>
            <p:ph idx="1"/>
          </p:nvPr>
        </p:nvSpPr>
        <p:spPr>
          <a:xfrm>
            <a:off x="595423" y="1769653"/>
            <a:ext cx="10515600" cy="4937753"/>
          </a:xfrm>
        </p:spPr>
        <p:txBody>
          <a:bodyPr/>
          <a:lstStyle/>
          <a:p>
            <a:r>
              <a:rPr lang="en-GB" b="1" dirty="0"/>
              <a:t>Why is it important to calibrate the base year?</a:t>
            </a:r>
            <a:br>
              <a:rPr lang="en-GB" b="1" dirty="0"/>
            </a:br>
            <a:endParaRPr lang="en-GB" b="1" dirty="0"/>
          </a:p>
          <a:p>
            <a:pPr marL="342900" indent="-342900">
              <a:buFont typeface="Arial" panose="020B0604020202020204" pitchFamily="34" charset="0"/>
              <a:buChar char="•"/>
            </a:pPr>
            <a:r>
              <a:rPr lang="en-GB" dirty="0"/>
              <a:t>Ensures the model reflects real-world energy supply, demand, and performance.</a:t>
            </a:r>
          </a:p>
          <a:p>
            <a:pPr marL="342900" indent="-342900">
              <a:buFont typeface="Arial" panose="020B0604020202020204" pitchFamily="34" charset="0"/>
              <a:buChar char="•"/>
            </a:pPr>
            <a:r>
              <a:rPr lang="en-GB" dirty="0"/>
              <a:t>Provides a reliable and realistic starting point using historical data.</a:t>
            </a:r>
          </a:p>
          <a:p>
            <a:pPr marL="342900" indent="-342900">
              <a:buFont typeface="Arial" panose="020B0604020202020204" pitchFamily="34" charset="0"/>
              <a:buChar char="•"/>
            </a:pPr>
            <a:r>
              <a:rPr lang="en-GB" dirty="0"/>
              <a:t>Builds trust and credibility in the model’s results for stakeholders.</a:t>
            </a:r>
          </a:p>
          <a:p>
            <a:pPr marL="342900" indent="-342900">
              <a:buFont typeface="Arial" panose="020B0604020202020204" pitchFamily="34" charset="0"/>
              <a:buChar char="•"/>
            </a:pPr>
            <a:r>
              <a:rPr lang="en-GB" dirty="0"/>
              <a:t>Improves accuracy of future energy projections and investment planning. </a:t>
            </a:r>
          </a:p>
          <a:p>
            <a:pPr marL="342900" indent="-342900">
              <a:buFont typeface="Arial" panose="020B0604020202020204" pitchFamily="34" charset="0"/>
              <a:buChar char="•"/>
            </a:pPr>
            <a:r>
              <a:rPr lang="en-GB" dirty="0"/>
              <a:t>Identifies data gaps, errors, or inconsistencies early in the process. </a:t>
            </a:r>
          </a:p>
          <a:p>
            <a:pPr marL="342900" indent="-342900">
              <a:buFont typeface="Arial" panose="020B0604020202020204" pitchFamily="34" charset="0"/>
              <a:buChar char="•"/>
            </a:pPr>
            <a:r>
              <a:rPr lang="en-GB" dirty="0"/>
              <a:t>Verifies technologies and system constraints function as expected in the model. </a:t>
            </a:r>
          </a:p>
          <a:p>
            <a:endParaRPr lang="en-GB" dirty="0"/>
          </a:p>
          <a:p>
            <a:endParaRPr lang="en-GB" dirty="0"/>
          </a:p>
        </p:txBody>
      </p:sp>
      <p:sp>
        <p:nvSpPr>
          <p:cNvPr id="6" name="TextBox 5">
            <a:extLst>
              <a:ext uri="{FF2B5EF4-FFF2-40B4-BE49-F238E27FC236}">
                <a16:creationId xmlns:a16="http://schemas.microsoft.com/office/drawing/2014/main" id="{1035C7B5-CF00-48B7-1E7C-8BBBF11F7A28}"/>
              </a:ext>
            </a:extLst>
          </p:cNvPr>
          <p:cNvSpPr txBox="1"/>
          <p:nvPr/>
        </p:nvSpPr>
        <p:spPr>
          <a:xfrm>
            <a:off x="10820400" y="1066800"/>
            <a:ext cx="184731" cy="307777"/>
          </a:xfrm>
          <a:prstGeom prst="rect">
            <a:avLst/>
          </a:prstGeom>
          <a:noFill/>
        </p:spPr>
        <p:txBody>
          <a:bodyPr wrap="none" rtlCol="0">
            <a:spAutoFit/>
          </a:bodyPr>
          <a:lstStyle/>
          <a:p>
            <a:endParaRPr lang="en-GB" dirty="0"/>
          </a:p>
        </p:txBody>
      </p:sp>
      <p:pic>
        <p:nvPicPr>
          <p:cNvPr id="1029" name="Picture 5" descr="Important Icon Png #66632 - Free Icons Library">
            <a:extLst>
              <a:ext uri="{FF2B5EF4-FFF2-40B4-BE49-F238E27FC236}">
                <a16:creationId xmlns:a16="http://schemas.microsoft.com/office/drawing/2014/main" id="{E51C4938-01BB-386E-47A8-81B0D0D328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61283" y="150594"/>
            <a:ext cx="1992517" cy="168184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663A9543-99BC-C15E-0A47-3805E39DF1C0}"/>
              </a:ext>
            </a:extLst>
          </p:cNvPr>
          <p:cNvSpPr/>
          <p:nvPr/>
        </p:nvSpPr>
        <p:spPr>
          <a:xfrm>
            <a:off x="535789" y="1064566"/>
            <a:ext cx="7299523"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14.2.2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Calibrating the base year</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3" name="Title 10">
            <a:extLst>
              <a:ext uri="{FF2B5EF4-FFF2-40B4-BE49-F238E27FC236}">
                <a16:creationId xmlns:a16="http://schemas.microsoft.com/office/drawing/2014/main" id="{8C6CB6C1-0C11-B640-4EE0-65AE4E6731FE}"/>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14.2 Using an Energy Balance</a:t>
            </a:r>
            <a:endParaRPr lang="en-US" dirty="0">
              <a:cs typeface="Calibri Light" panose="020F0302020204030204"/>
            </a:endParaRPr>
          </a:p>
        </p:txBody>
      </p:sp>
      <p:pic>
        <p:nvPicPr>
          <p:cNvPr id="4" name="synthesize (6)">
            <a:hlinkClick r:id="" action="ppaction://media"/>
            <a:extLst>
              <a:ext uri="{FF2B5EF4-FFF2-40B4-BE49-F238E27FC236}">
                <a16:creationId xmlns:a16="http://schemas.microsoft.com/office/drawing/2014/main" id="{BCBC4D0E-0FED-265E-468D-771C7A353B6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99306" y="855076"/>
            <a:ext cx="1219200" cy="1219200"/>
          </a:xfrm>
          <a:prstGeom prst="rect">
            <a:avLst/>
          </a:prstGeom>
        </p:spPr>
      </p:pic>
    </p:spTree>
    <p:extLst>
      <p:ext uri="{BB962C8B-B14F-4D97-AF65-F5344CB8AC3E}">
        <p14:creationId xmlns:p14="http://schemas.microsoft.com/office/powerpoint/2010/main" val="3391557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7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0">
            <a:extLst>
              <a:ext uri="{FF2B5EF4-FFF2-40B4-BE49-F238E27FC236}">
                <a16:creationId xmlns:a16="http://schemas.microsoft.com/office/drawing/2014/main" id="{5E61A2FA-CF89-E02F-AC08-CD327F6557D7}"/>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14.2 Using an Energy Balance</a:t>
            </a:r>
            <a:endParaRPr lang="en-US" dirty="0">
              <a:cs typeface="Calibri Light" panose="020F0302020204030204"/>
            </a:endParaRPr>
          </a:p>
        </p:txBody>
      </p:sp>
      <p:sp>
        <p:nvSpPr>
          <p:cNvPr id="5" name="Content Placeholder 5">
            <a:extLst>
              <a:ext uri="{FF2B5EF4-FFF2-40B4-BE49-F238E27FC236}">
                <a16:creationId xmlns:a16="http://schemas.microsoft.com/office/drawing/2014/main" id="{52C878C0-6EA5-3B86-A28D-B9826CC9FBD2}"/>
              </a:ext>
            </a:extLst>
          </p:cNvPr>
          <p:cNvSpPr>
            <a:spLocks noGrp="1"/>
          </p:cNvSpPr>
          <p:nvPr>
            <p:ph idx="1"/>
          </p:nvPr>
        </p:nvSpPr>
        <p:spPr>
          <a:xfrm>
            <a:off x="469635" y="1191712"/>
            <a:ext cx="10515600" cy="369332"/>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14.2.3 Example for Calibrating Using the Energy Balance</a:t>
            </a:r>
          </a:p>
        </p:txBody>
      </p:sp>
      <p:pic>
        <p:nvPicPr>
          <p:cNvPr id="7" name="Picture 6">
            <a:extLst>
              <a:ext uri="{FF2B5EF4-FFF2-40B4-BE49-F238E27FC236}">
                <a16:creationId xmlns:a16="http://schemas.microsoft.com/office/drawing/2014/main" id="{3092D729-5761-AD5D-5420-63460D8AB7EB}"/>
              </a:ext>
            </a:extLst>
          </p:cNvPr>
          <p:cNvPicPr>
            <a:picLocks noChangeAspect="1"/>
          </p:cNvPicPr>
          <p:nvPr/>
        </p:nvPicPr>
        <p:blipFill>
          <a:blip r:embed="rId5"/>
          <a:stretch>
            <a:fillRect/>
          </a:stretch>
        </p:blipFill>
        <p:spPr>
          <a:xfrm>
            <a:off x="1173849" y="1840095"/>
            <a:ext cx="9253175" cy="781159"/>
          </a:xfrm>
          <a:prstGeom prst="rect">
            <a:avLst/>
          </a:prstGeom>
        </p:spPr>
      </p:pic>
      <p:pic>
        <p:nvPicPr>
          <p:cNvPr id="9" name="Picture 8">
            <a:extLst>
              <a:ext uri="{FF2B5EF4-FFF2-40B4-BE49-F238E27FC236}">
                <a16:creationId xmlns:a16="http://schemas.microsoft.com/office/drawing/2014/main" id="{554C95FB-1EE6-67E7-5E16-54F7FF4BEFD2}"/>
              </a:ext>
            </a:extLst>
          </p:cNvPr>
          <p:cNvPicPr>
            <a:picLocks noChangeAspect="1"/>
          </p:cNvPicPr>
          <p:nvPr/>
        </p:nvPicPr>
        <p:blipFill>
          <a:blip r:embed="rId6"/>
          <a:stretch>
            <a:fillRect/>
          </a:stretch>
        </p:blipFill>
        <p:spPr>
          <a:xfrm>
            <a:off x="1764976" y="2621254"/>
            <a:ext cx="8564170" cy="807746"/>
          </a:xfrm>
          <a:prstGeom prst="rect">
            <a:avLst/>
          </a:prstGeom>
        </p:spPr>
      </p:pic>
      <p:sp>
        <p:nvSpPr>
          <p:cNvPr id="10" name="TextBox 9">
            <a:extLst>
              <a:ext uri="{FF2B5EF4-FFF2-40B4-BE49-F238E27FC236}">
                <a16:creationId xmlns:a16="http://schemas.microsoft.com/office/drawing/2014/main" id="{539D0DB8-AD8B-6976-0600-11B42A134B66}"/>
              </a:ext>
            </a:extLst>
          </p:cNvPr>
          <p:cNvSpPr txBox="1"/>
          <p:nvPr/>
        </p:nvSpPr>
        <p:spPr>
          <a:xfrm>
            <a:off x="1272358" y="4029750"/>
            <a:ext cx="9712877" cy="2677656"/>
          </a:xfrm>
          <a:prstGeom prst="rect">
            <a:avLst/>
          </a:prstGeom>
          <a:noFill/>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1. </a:t>
            </a:r>
            <a:r>
              <a:rPr lang="en-US" sz="2400" b="1" dirty="0">
                <a:latin typeface="Open Sans" panose="020B0606030504020204" pitchFamily="34" charset="0"/>
                <a:ea typeface="Open Sans" panose="020B0606030504020204" pitchFamily="34" charset="0"/>
                <a:cs typeface="Open Sans" panose="020B0606030504020204" pitchFamily="34" charset="0"/>
              </a:rPr>
              <a:t>Convert to PJ: </a:t>
            </a:r>
            <a:r>
              <a:rPr lang="en-US" sz="2400" dirty="0">
                <a:latin typeface="Open Sans" panose="020B0606030504020204" pitchFamily="34" charset="0"/>
                <a:ea typeface="Open Sans" panose="020B0606030504020204" pitchFamily="34" charset="0"/>
                <a:cs typeface="Open Sans" panose="020B0606030504020204" pitchFamily="34" charset="0"/>
              </a:rPr>
              <a:t>1088 TJ/ 1000 = 1.088 PJ </a:t>
            </a:r>
            <a:br>
              <a:rPr lang="en-US" sz="2400" dirty="0">
                <a:latin typeface="Open Sans" panose="020B0606030504020204" pitchFamily="34" charset="0"/>
                <a:ea typeface="Open Sans" panose="020B0606030504020204" pitchFamily="34" charset="0"/>
                <a:cs typeface="Open Sans" panose="020B0606030504020204" pitchFamily="34" charset="0"/>
              </a:rPr>
            </a:br>
            <a:br>
              <a:rPr lang="en-US" sz="2400" dirty="0">
                <a:latin typeface="Open Sans" panose="020B0606030504020204" pitchFamily="34" charset="0"/>
                <a:ea typeface="Open Sans" panose="020B0606030504020204" pitchFamily="34" charset="0"/>
                <a:cs typeface="Open Sans" panose="020B0606030504020204" pitchFamily="34" charset="0"/>
              </a:rPr>
            </a:br>
            <a:r>
              <a:rPr lang="en-US" sz="2400" dirty="0">
                <a:latin typeface="Open Sans" panose="020B0606030504020204" pitchFamily="34" charset="0"/>
                <a:ea typeface="Open Sans" panose="020B0606030504020204" pitchFamily="34" charset="0"/>
                <a:cs typeface="Open Sans" panose="020B0606030504020204" pitchFamily="34" charset="0"/>
              </a:rPr>
              <a:t>2. </a:t>
            </a:r>
            <a:r>
              <a:rPr lang="en-US" sz="2400" b="1" dirty="0">
                <a:latin typeface="Open Sans" panose="020B0606030504020204" pitchFamily="34" charset="0"/>
                <a:ea typeface="Open Sans" panose="020B0606030504020204" pitchFamily="34" charset="0"/>
                <a:cs typeface="Open Sans" panose="020B0606030504020204" pitchFamily="34" charset="0"/>
              </a:rPr>
              <a:t>Account for efficiency of technology: </a:t>
            </a:r>
            <a:r>
              <a:rPr lang="en-US" sz="2400" dirty="0">
                <a:latin typeface="Open Sans" panose="020B0606030504020204" pitchFamily="34" charset="0"/>
                <a:ea typeface="Open Sans" panose="020B0606030504020204" pitchFamily="34" charset="0"/>
                <a:cs typeface="Open Sans" panose="020B0606030504020204" pitchFamily="34" charset="0"/>
              </a:rPr>
              <a:t>1.088/1.266 = 0.859 PJ </a:t>
            </a:r>
            <a:br>
              <a:rPr lang="en-US" sz="2400" dirty="0">
                <a:latin typeface="Open Sans" panose="020B0606030504020204" pitchFamily="34" charset="0"/>
                <a:ea typeface="Open Sans" panose="020B0606030504020204" pitchFamily="34" charset="0"/>
                <a:cs typeface="Open Sans" panose="020B0606030504020204" pitchFamily="34" charset="0"/>
              </a:rPr>
            </a:br>
            <a:br>
              <a:rPr lang="en-US" sz="2400" dirty="0">
                <a:latin typeface="Open Sans" panose="020B0606030504020204" pitchFamily="34" charset="0"/>
                <a:ea typeface="Open Sans" panose="020B0606030504020204" pitchFamily="34" charset="0"/>
                <a:cs typeface="Open Sans" panose="020B0606030504020204" pitchFamily="34" charset="0"/>
              </a:rPr>
            </a:br>
            <a:r>
              <a:rPr lang="en-US" sz="2400" dirty="0">
                <a:latin typeface="Open Sans" panose="020B0606030504020204" pitchFamily="34" charset="0"/>
                <a:ea typeface="Open Sans" panose="020B0606030504020204" pitchFamily="34" charset="0"/>
                <a:cs typeface="Open Sans" panose="020B0606030504020204" pitchFamily="34" charset="0"/>
              </a:rPr>
              <a:t>3. </a:t>
            </a:r>
            <a:r>
              <a:rPr lang="en-US" sz="2400" b="1" dirty="0">
                <a:latin typeface="Open Sans" panose="020B0606030504020204" pitchFamily="34" charset="0"/>
                <a:ea typeface="Open Sans" panose="020B0606030504020204" pitchFamily="34" charset="0"/>
                <a:cs typeface="Open Sans" panose="020B0606030504020204" pitchFamily="34" charset="0"/>
              </a:rPr>
              <a:t>Force this fuel use for the technology using lower and upper limits </a:t>
            </a:r>
            <a:br>
              <a:rPr lang="en-US" sz="2400" dirty="0">
                <a:latin typeface="Open Sans" panose="020B0606030504020204" pitchFamily="34" charset="0"/>
                <a:ea typeface="Open Sans" panose="020B0606030504020204" pitchFamily="34" charset="0"/>
                <a:cs typeface="Open Sans" panose="020B0606030504020204" pitchFamily="34" charset="0"/>
              </a:rPr>
            </a:br>
            <a:endParaRPr lang="es-CO" sz="2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2" name="synthesize (7)">
            <a:hlinkClick r:id="" action="ppaction://media"/>
            <a:extLst>
              <a:ext uri="{FF2B5EF4-FFF2-40B4-BE49-F238E27FC236}">
                <a16:creationId xmlns:a16="http://schemas.microsoft.com/office/drawing/2014/main" id="{F9EBCDDE-BECA-13F2-E67A-9FA5FEF57A1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9000" y="319837"/>
            <a:ext cx="1143000" cy="1143000"/>
          </a:xfrm>
          <a:prstGeom prst="rect">
            <a:avLst/>
          </a:prstGeom>
        </p:spPr>
      </p:pic>
    </p:spTree>
    <p:extLst>
      <p:ext uri="{BB962C8B-B14F-4D97-AF65-F5344CB8AC3E}">
        <p14:creationId xmlns:p14="http://schemas.microsoft.com/office/powerpoint/2010/main" val="3472041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2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0">
            <a:extLst>
              <a:ext uri="{FF2B5EF4-FFF2-40B4-BE49-F238E27FC236}">
                <a16:creationId xmlns:a16="http://schemas.microsoft.com/office/drawing/2014/main" id="{5C1503E8-DFD3-27C0-C8C1-A881A46660AC}"/>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14.2 Using an Energy Balance</a:t>
            </a:r>
            <a:endParaRPr lang="en-US" dirty="0">
              <a:cs typeface="Calibri Light" panose="020F0302020204030204"/>
            </a:endParaRPr>
          </a:p>
        </p:txBody>
      </p:sp>
      <p:sp>
        <p:nvSpPr>
          <p:cNvPr id="5" name="Content Placeholder 5">
            <a:extLst>
              <a:ext uri="{FF2B5EF4-FFF2-40B4-BE49-F238E27FC236}">
                <a16:creationId xmlns:a16="http://schemas.microsoft.com/office/drawing/2014/main" id="{B91A9780-2C50-8C21-54CF-AE396F3E1B47}"/>
              </a:ext>
            </a:extLst>
          </p:cNvPr>
          <p:cNvSpPr txBox="1">
            <a:spLocks/>
          </p:cNvSpPr>
          <p:nvPr/>
        </p:nvSpPr>
        <p:spPr>
          <a:xfrm>
            <a:off x="469635" y="1191712"/>
            <a:ext cx="10515600" cy="369332"/>
          </a:xfrm>
          <a:prstGeom prst="rect">
            <a:avLst/>
          </a:prstGeom>
        </p:spPr>
        <p:txBody>
          <a:bodyPr vert="horz" wrap="square" lIns="91440" tIns="45720" rIns="91440" bIns="45720" rtlCol="0" anchor="t">
            <a:sp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14.2.4 Calculating Demand Using the Energy Balance</a:t>
            </a:r>
          </a:p>
        </p:txBody>
      </p:sp>
      <p:pic>
        <p:nvPicPr>
          <p:cNvPr id="7" name="Picture 6">
            <a:extLst>
              <a:ext uri="{FF2B5EF4-FFF2-40B4-BE49-F238E27FC236}">
                <a16:creationId xmlns:a16="http://schemas.microsoft.com/office/drawing/2014/main" id="{B60C5CC0-A5E1-AB27-FB50-DBAFD6B73BF2}"/>
              </a:ext>
            </a:extLst>
          </p:cNvPr>
          <p:cNvPicPr>
            <a:picLocks noChangeAspect="1"/>
          </p:cNvPicPr>
          <p:nvPr/>
        </p:nvPicPr>
        <p:blipFill>
          <a:blip r:embed="rId5"/>
          <a:stretch>
            <a:fillRect/>
          </a:stretch>
        </p:blipFill>
        <p:spPr>
          <a:xfrm>
            <a:off x="1670003" y="1705268"/>
            <a:ext cx="8551052" cy="2330852"/>
          </a:xfrm>
          <a:prstGeom prst="rect">
            <a:avLst/>
          </a:prstGeom>
        </p:spPr>
      </p:pic>
      <p:sp>
        <p:nvSpPr>
          <p:cNvPr id="8" name="TextBox 7">
            <a:extLst>
              <a:ext uri="{FF2B5EF4-FFF2-40B4-BE49-F238E27FC236}">
                <a16:creationId xmlns:a16="http://schemas.microsoft.com/office/drawing/2014/main" id="{AFC04701-31EC-4006-EF7F-8489CB9C7AAD}"/>
              </a:ext>
            </a:extLst>
          </p:cNvPr>
          <p:cNvSpPr txBox="1"/>
          <p:nvPr/>
        </p:nvSpPr>
        <p:spPr>
          <a:xfrm>
            <a:off x="1398146" y="4180344"/>
            <a:ext cx="9712877" cy="1938992"/>
          </a:xfrm>
          <a:prstGeom prst="rect">
            <a:avLst/>
          </a:prstGeom>
          <a:noFill/>
        </p:spPr>
        <p:txBody>
          <a:bodyPr wrap="square">
            <a:spAutoFit/>
          </a:bodyPr>
          <a:lstStyle/>
          <a:p>
            <a:pPr marL="342900" indent="-342900">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As described in the previous slide lower limits are calculated by dividing the energy balance values by the input activity ratios of the respective technologies.</a:t>
            </a:r>
          </a:p>
          <a:p>
            <a:pPr marL="342900" indent="-342900">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The total housing heating demand for this year is then calculated by summing the lower limits of all the technologies. </a:t>
            </a:r>
            <a:br>
              <a:rPr lang="en-US" sz="2000" dirty="0">
                <a:latin typeface="Open Sans" panose="020B0606030504020204" pitchFamily="34" charset="0"/>
                <a:ea typeface="Open Sans" panose="020B0606030504020204" pitchFamily="34" charset="0"/>
                <a:cs typeface="Open Sans" panose="020B0606030504020204" pitchFamily="34" charset="0"/>
              </a:rPr>
            </a:br>
            <a:endParaRPr lang="es-CO"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7F7A2AA2-9670-AE0B-4F49-C5BB790EE563}"/>
              </a:ext>
            </a:extLst>
          </p:cNvPr>
          <p:cNvSpPr txBox="1"/>
          <p:nvPr/>
        </p:nvSpPr>
        <p:spPr>
          <a:xfrm>
            <a:off x="712412" y="5888503"/>
            <a:ext cx="10767176" cy="461665"/>
          </a:xfrm>
          <a:prstGeom prst="rect">
            <a:avLst/>
          </a:prstGeom>
          <a:noFill/>
        </p:spPr>
        <p:txBody>
          <a:bodyPr wrap="square" rtlCol="0">
            <a:spAutoFit/>
          </a:bodyPr>
          <a:lstStyle/>
          <a:p>
            <a:r>
              <a:rPr lang="en-GB" sz="2400" dirty="0">
                <a:solidFill>
                  <a:schemeClr val="accent5"/>
                </a:solidFill>
              </a:rPr>
              <a:t>Demand for HOU_HEAT = 46.158 + 90.360 + 312.889 + 0.426 = 449.834 PJ</a:t>
            </a:r>
          </a:p>
        </p:txBody>
      </p:sp>
      <p:pic>
        <p:nvPicPr>
          <p:cNvPr id="3" name="synthesize (8)">
            <a:hlinkClick r:id="" action="ppaction://media"/>
            <a:extLst>
              <a:ext uri="{FF2B5EF4-FFF2-40B4-BE49-F238E27FC236}">
                <a16:creationId xmlns:a16="http://schemas.microsoft.com/office/drawing/2014/main" id="{6A6D193D-18BF-0867-A070-3B6796DFED6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59800" y="232974"/>
            <a:ext cx="1011380" cy="1011380"/>
          </a:xfrm>
          <a:prstGeom prst="rect">
            <a:avLst/>
          </a:prstGeom>
        </p:spPr>
      </p:pic>
    </p:spTree>
    <p:extLst>
      <p:ext uri="{BB962C8B-B14F-4D97-AF65-F5344CB8AC3E}">
        <p14:creationId xmlns:p14="http://schemas.microsoft.com/office/powerpoint/2010/main" val="394167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9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CCG Colours">
      <a:dk1>
        <a:srgbClr val="000000"/>
      </a:dk1>
      <a:lt1>
        <a:srgbClr val="FFFFFF"/>
      </a:lt1>
      <a:dk2>
        <a:srgbClr val="44546A"/>
      </a:dk2>
      <a:lt2>
        <a:srgbClr val="E7E6E6"/>
      </a:lt2>
      <a:accent1>
        <a:srgbClr val="012069"/>
      </a:accent1>
      <a:accent2>
        <a:srgbClr val="C8102E"/>
      </a:accent2>
      <a:accent3>
        <a:srgbClr val="AFC7FE"/>
      </a:accent3>
      <a:accent4>
        <a:srgbClr val="5F8EFD"/>
      </a:accent4>
      <a:accent5>
        <a:srgbClr val="0F56FD"/>
      </a:accent5>
      <a:accent6>
        <a:srgbClr val="910C22"/>
      </a:accent6>
      <a:hlink>
        <a:srgbClr val="4151C3"/>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633F727AA7180443A862CD9A25741398" ma:contentTypeVersion="19" ma:contentTypeDescription="Crear nuevo documento." ma:contentTypeScope="" ma:versionID="49784aa699273692964ae32c95ce81c7">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ed6f45624bea1cb7eca6f00b20979f76"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talles de uso compartido" ma:internalName="SharedWithDetails" ma:readOnly="true">
      <xsd:simpleType>
        <xsd:restriction base="dms:Note">
          <xsd:maxLength value="255"/>
        </xsd:restriction>
      </xsd:simpleType>
    </xsd:element>
    <xsd:element name="TaxCatchAll" ma:index="23" nillable="true" ma:displayName="Taxonomy Catch All Column" ma:hidden="true" ma:list="{9581a30b-7206-4dc0-86e4-cd83cec9bd9f}" ma:internalName="TaxCatchAll" ma:showField="CatchAllData" ma:web="35b8b66e-5759-43c1-a138-f967a8bf5a2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Etiquetas de imagen" ma:readOnly="false" ma:fieldId="{5cf76f15-5ced-4ddc-b409-7134ff3c332f}" ma:taxonomyMulti="true" ma:sspId="a3b1f9f8-f5cc-49a8-8ca6-8016371bfcc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b696a8a-ab1a-459b-a09e-44df7cbe9330">
      <Terms xmlns="http://schemas.microsoft.com/office/infopath/2007/PartnerControls"/>
    </lcf76f155ced4ddcb4097134ff3c332f>
    <TaxCatchAll xmlns="35b8b66e-5759-43c1-a138-f967a8bf5a20" xsi:nil="true"/>
  </documentManagement>
</p:properties>
</file>

<file path=customXml/itemProps1.xml><?xml version="1.0" encoding="utf-8"?>
<ds:datastoreItem xmlns:ds="http://schemas.openxmlformats.org/officeDocument/2006/customXml" ds:itemID="{4C584969-AE94-43CB-8E83-DFEC8F81CDBD}"/>
</file>

<file path=customXml/itemProps2.xml><?xml version="1.0" encoding="utf-8"?>
<ds:datastoreItem xmlns:ds="http://schemas.openxmlformats.org/officeDocument/2006/customXml" ds:itemID="{D05F7E04-0F8F-4ECA-9525-3F0638DC6B8F}">
  <ds:schemaRefs>
    <ds:schemaRef ds:uri="http://schemas.microsoft.com/sharepoint/v3/contenttype/forms"/>
  </ds:schemaRefs>
</ds:datastoreItem>
</file>

<file path=customXml/itemProps3.xml><?xml version="1.0" encoding="utf-8"?>
<ds:datastoreItem xmlns:ds="http://schemas.openxmlformats.org/officeDocument/2006/customXml" ds:itemID="{AB1DDE83-2ED0-4567-A669-A16A212F164D}">
  <ds:schemaRefs>
    <ds:schemaRef ds:uri="http://purl.org/dc/terms/"/>
    <ds:schemaRef ds:uri="http://purl.org/dc/elements/1.1/"/>
    <ds:schemaRef ds:uri="http://schemas.microsoft.com/office/2006/metadata/properties"/>
    <ds:schemaRef ds:uri="http://schemas.microsoft.com/office/2006/documentManagement/types"/>
    <ds:schemaRef ds:uri="http://schemas.microsoft.com/office/infopath/2007/PartnerControls"/>
    <ds:schemaRef ds:uri="http://www.w3.org/XML/1998/namespace"/>
    <ds:schemaRef ds:uri="http://schemas.openxmlformats.org/package/2006/metadata/core-properties"/>
    <ds:schemaRef ds:uri="0b696a8a-ab1a-459b-a09e-44df7cbe9330"/>
    <ds:schemaRef ds:uri="35b8b66e-5759-43c1-a138-f967a8bf5a20"/>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7537</TotalTime>
  <Words>6236</Words>
  <Application>Microsoft Office PowerPoint</Application>
  <PresentationFormat>Widescreen</PresentationFormat>
  <Paragraphs>313</Paragraphs>
  <Slides>25</Slides>
  <Notes>24</Notes>
  <HiddenSlides>0</HiddenSlides>
  <MMClips>18</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25</vt:i4>
      </vt:variant>
    </vt:vector>
  </HeadingPairs>
  <TitlesOfParts>
    <vt:vector size="35" baseType="lpstr">
      <vt:lpstr>Aptos</vt:lpstr>
      <vt:lpstr>Aptos Narrow</vt:lpstr>
      <vt:lpstr>Arial</vt:lpstr>
      <vt:lpstr>Calibri</vt:lpstr>
      <vt:lpstr>Calibri Light</vt:lpstr>
      <vt:lpstr>Helvetica Neue</vt:lpstr>
      <vt:lpstr>Open Sans</vt:lpstr>
      <vt:lpstr>Open Sans ExtraBold</vt:lpstr>
      <vt:lpstr>Segoe UI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[Descriptive Title]</dc:title>
  <dc:creator>Eunice Ramos</dc:creator>
  <cp:lastModifiedBy>Fernando Antonio Plazas Niño</cp:lastModifiedBy>
  <cp:revision>175</cp:revision>
  <dcterms:created xsi:type="dcterms:W3CDTF">2019-06-09T10:25:43Z</dcterms:created>
  <dcterms:modified xsi:type="dcterms:W3CDTF">2026-01-26T20:33:59Z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y fmtid="{D5CDD505-2E9C-101B-9397-08002B2CF9AE}" pid="3" name="MediaServiceImageTags">
    <vt:lpwstr/>
  </property>
</Properties>
</file>