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57" r:id="rId2"/>
  </p:sldMasterIdLst>
  <p:notesMasterIdLst>
    <p:notesMasterId r:id="rId31"/>
  </p:notesMasterIdLst>
  <p:sldIdLst>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vlTKEPWZl0seH/eI9iMSbA==" hashData="nbS7UL45CDdGDPIyDmk1ArZn4ztFHGyPfzh6HVyrVM052KzzjlsAuuICS5LtKQT0daTnb35AIKPqPyYQXITU/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autoAdjust="0"/>
    <p:restoredTop sz="73960" autoAdjust="0"/>
  </p:normalViewPr>
  <p:slideViewPr>
    <p:cSldViewPr snapToGrid="0">
      <p:cViewPr varScale="1">
        <p:scale>
          <a:sx n="82" d="100"/>
          <a:sy n="82" d="100"/>
        </p:scale>
        <p:origin x="14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Welcome to Lecture 9 of the Transport Decarbonization and Data-to-Deal series. Today, we'll focus on 'Financing Transport Transitions: The Role of Multilateral Development Banks (MDBs) and Data-to-Deal.' This lecture is presented by Professor Jairo Quiros-Tortos, under the Climate Compatible Growth program, supported by UK Aid.</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5082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Case studies highlight the D2D approach's effectiveness. They show how data collection, system modeling, and stakeholder engagement can lead to successful financing strategies for transport decarbonization.</a:t>
            </a:r>
          </a:p>
          <a:p>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a:t>11</a:t>
            </a:fld>
            <a:endParaRPr lang="en-US"/>
          </a:p>
        </p:txBody>
      </p:sp>
    </p:spTree>
    <p:extLst>
      <p:ext uri="{BB962C8B-B14F-4D97-AF65-F5344CB8AC3E}">
        <p14:creationId xmlns:p14="http://schemas.microsoft.com/office/powerpoint/2010/main" val="217292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Helvetica" pitchFamily="2" charset="0"/>
              </a:rPr>
              <a:t>An emerging approach – known as ‘Data-to-Deal’ – highlights the importance of providing countries with sustained and holistic support along the entire investment pipeline, from upstream technical plans to downstream financing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a:p>
            <a:pPr marL="342900" indent="-342900">
              <a:buChar char="•"/>
            </a:pPr>
            <a:r>
              <a:rPr lang="en-GB" sz="1200" dirty="0">
                <a:solidFill>
                  <a:schemeClr val="tx1"/>
                </a:solidFill>
              </a:rPr>
              <a:t>Operationalization led to the parallel</a:t>
            </a:r>
            <a:r>
              <a:rPr lang="en-GB" sz="1200" b="0" i="0" u="none" strike="noStrike" dirty="0">
                <a:solidFill>
                  <a:schemeClr val="tx1"/>
                </a:solidFill>
                <a:effectLst/>
              </a:rPr>
              <a:t> development of</a:t>
            </a:r>
            <a:r>
              <a:rPr lang="en-GB" sz="1200" dirty="0">
                <a:solidFill>
                  <a:schemeClr val="tx1"/>
                </a:solidFill>
              </a:rPr>
              <a:t> </a:t>
            </a:r>
          </a:p>
          <a:p>
            <a:r>
              <a:rPr lang="en-GB" sz="1200" dirty="0">
                <a:solidFill>
                  <a:schemeClr val="tx1"/>
                </a:solidFill>
              </a:rPr>
              <a:t>	</a:t>
            </a:r>
            <a:r>
              <a:rPr lang="en-GB" sz="1200" b="0" i="0" u="none" strike="noStrike" dirty="0">
                <a:solidFill>
                  <a:schemeClr val="tx1"/>
                </a:solidFill>
                <a:effectLst/>
              </a:rPr>
              <a:t>(a)</a:t>
            </a:r>
            <a:r>
              <a:rPr lang="en-GB" sz="1200" dirty="0">
                <a:solidFill>
                  <a:schemeClr val="tx1"/>
                </a:solidFill>
              </a:rPr>
              <a:t> </a:t>
            </a:r>
            <a:r>
              <a:rPr lang="en-GB" sz="1200" b="1" dirty="0">
                <a:solidFill>
                  <a:schemeClr val="tx1"/>
                </a:solidFill>
              </a:rPr>
              <a:t>qualitative</a:t>
            </a:r>
            <a:r>
              <a:rPr lang="en-GB" sz="1200" dirty="0">
                <a:solidFill>
                  <a:schemeClr val="tx1"/>
                </a:solidFill>
              </a:rPr>
              <a:t> framework</a:t>
            </a:r>
            <a:r>
              <a:rPr lang="en-GB" sz="1200" b="0" i="0" u="none" strike="noStrike" dirty="0">
                <a:solidFill>
                  <a:schemeClr val="tx1"/>
                </a:solidFill>
                <a:effectLst/>
              </a:rPr>
              <a:t> known as D2D investment pipeline; and</a:t>
            </a:r>
            <a:r>
              <a:rPr lang="en-GB" sz="1200" dirty="0">
                <a:solidFill>
                  <a:schemeClr val="tx1"/>
                </a:solidFill>
              </a:rPr>
              <a:t> </a:t>
            </a:r>
            <a:endParaRPr lang="en-GB" sz="1200" b="0" i="0" u="none" strike="noStrike" dirty="0">
              <a:solidFill>
                <a:schemeClr val="tx1"/>
              </a:solidFill>
              <a:effectLst/>
              <a:latin typeface="Arial" panose="020B0604020202020204" pitchFamily="34" charset="0"/>
              <a:cs typeface="Arial" panose="020B0604020202020204" pitchFamily="34" charset="0"/>
            </a:endParaRPr>
          </a:p>
          <a:p>
            <a:pPr algn="l"/>
            <a:r>
              <a:rPr lang="en-GB" sz="1200" dirty="0">
                <a:solidFill>
                  <a:schemeClr val="tx1"/>
                </a:solidFill>
              </a:rPr>
              <a:t>	</a:t>
            </a:r>
            <a:r>
              <a:rPr lang="en-GB" sz="1200" b="0" i="0" u="none" strike="noStrike" dirty="0">
                <a:solidFill>
                  <a:schemeClr val="tx1"/>
                </a:solidFill>
                <a:effectLst/>
              </a:rPr>
              <a:t>(b) </a:t>
            </a:r>
            <a:r>
              <a:rPr lang="en-GB" sz="1200" b="1" i="0" u="none" strike="noStrike" dirty="0">
                <a:solidFill>
                  <a:schemeClr val="tx1"/>
                </a:solidFill>
                <a:effectLst/>
              </a:rPr>
              <a:t>quantitative</a:t>
            </a:r>
            <a:r>
              <a:rPr lang="en-GB" sz="1200" b="0" i="0" u="none" strike="noStrike" dirty="0">
                <a:solidFill>
                  <a:schemeClr val="tx1"/>
                </a:solidFill>
                <a:effectLst/>
              </a:rPr>
              <a:t> framework known as D2D analytical workflow</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Helvetica" pitchFamily="2" charset="0"/>
            </a:endParaRPr>
          </a:p>
        </p:txBody>
      </p:sp>
      <p:sp>
        <p:nvSpPr>
          <p:cNvPr id="4" name="Slide Number Placeholder 3"/>
          <p:cNvSpPr>
            <a:spLocks noGrp="1"/>
          </p:cNvSpPr>
          <p:nvPr>
            <p:ph type="sldNum" sz="quarter" idx="5"/>
          </p:nvPr>
        </p:nvSpPr>
        <p:spPr/>
        <p:txBody>
          <a:bodyPr/>
          <a:lstStyle/>
          <a:p>
            <a:fld id="{B698FC84-7549-424A-9090-8C112A69B027}" type="slidenum">
              <a:rPr lang="en-US"/>
              <a:t>12</a:t>
            </a:fld>
            <a:endParaRPr lang="en-US"/>
          </a:p>
        </p:txBody>
      </p:sp>
    </p:spTree>
    <p:extLst>
      <p:ext uri="{BB962C8B-B14F-4D97-AF65-F5344CB8AC3E}">
        <p14:creationId xmlns:p14="http://schemas.microsoft.com/office/powerpoint/2010/main" val="1556638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latin typeface="Helvetica" pitchFamily="2" charset="0"/>
              </a:rPr>
              <a:t>Given the cross-cutting nature of climate change, a high-level political mandate is particularly important because it helps to align policy priorities, ensure consistency across different areas of planning, and enable collaborative cross-sectoral workflows. Otherwise, ineffective horizontal coordination on climate change, among national government departments, can create a siloed culture. This poses challenges for securing funds to implement Nationally Determined Contributions (NDCs) and associated policies [7]. </a:t>
            </a:r>
          </a:p>
          <a:p>
            <a:endParaRPr lang="en-GB">
              <a:effectLst/>
              <a:latin typeface="Helvetica" pitchFamily="2" charset="0"/>
            </a:endParaRPr>
          </a:p>
          <a:p>
            <a:r>
              <a:rPr lang="en-GB">
                <a:effectLst/>
                <a:latin typeface="Helvetica" pitchFamily="2" charset="0"/>
              </a:rPr>
              <a:t>Once a mandate for decarbonisation is established, the formation of a central coordination team is recommended. This will drive effective collaboration among ministries, advocate for the decarbonisation process within government, and act as a hub for facilitating collaboration, understanding, and alignment among various domestic and international entities. The team should ideally encompass a diverse group of stakeholders, including government officials, academics, researchers, businesses, civil society organisations (CSOs), and relevant experts. </a:t>
            </a:r>
          </a:p>
          <a:p>
            <a:endParaRPr lang="en-GB"/>
          </a:p>
          <a:p>
            <a:endParaRPr lang="en-GB"/>
          </a:p>
          <a:p>
            <a:r>
              <a:rPr lang="en-GB"/>
              <a:t>Image source: https://</a:t>
            </a:r>
            <a:r>
              <a:rPr lang="en-GB" err="1"/>
              <a:t>hbr.org</a:t>
            </a:r>
            <a:r>
              <a:rPr lang="en-GB"/>
              <a:t>/sponsored/2021/10/</a:t>
            </a:r>
            <a:r>
              <a:rPr lang="en-GB" err="1"/>
              <a:t>dont</a:t>
            </a:r>
            <a:r>
              <a:rPr lang="en-GB"/>
              <a:t>-let-organizational-silos-creep-into-hybrid-work</a:t>
            </a:r>
          </a:p>
        </p:txBody>
      </p:sp>
      <p:sp>
        <p:nvSpPr>
          <p:cNvPr id="4" name="Slide Number Placeholder 3"/>
          <p:cNvSpPr>
            <a:spLocks noGrp="1"/>
          </p:cNvSpPr>
          <p:nvPr>
            <p:ph type="sldNum" sz="quarter" idx="5"/>
          </p:nvPr>
        </p:nvSpPr>
        <p:spPr/>
        <p:txBody>
          <a:bodyPr/>
          <a:lstStyle/>
          <a:p>
            <a:fld id="{B698FC84-7549-424A-9090-8C112A69B027}" type="slidenum">
              <a:rPr lang="en-US"/>
              <a:t>13</a:t>
            </a:fld>
            <a:endParaRPr lang="en-US"/>
          </a:p>
        </p:txBody>
      </p:sp>
    </p:spTree>
    <p:extLst>
      <p:ext uri="{BB962C8B-B14F-4D97-AF65-F5344CB8AC3E}">
        <p14:creationId xmlns:p14="http://schemas.microsoft.com/office/powerpoint/2010/main" val="112561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1D3A-8128-096F-52B0-CEBF2FD3D7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35302-D75C-7456-2E11-C3B1F2E1A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662C7-0D33-9E60-5330-7C467426C9EF}"/>
              </a:ext>
            </a:extLst>
          </p:cNvPr>
          <p:cNvSpPr>
            <a:spLocks noGrp="1"/>
          </p:cNvSpPr>
          <p:nvPr>
            <p:ph type="body" idx="1"/>
          </p:nvPr>
        </p:nvSpPr>
        <p:spPr/>
        <p:txBody>
          <a:bodyPr/>
          <a:lstStyle/>
          <a:p>
            <a:r>
              <a:rPr lang="en-GB" dirty="0">
                <a:effectLst/>
                <a:latin typeface="Helvetica" pitchFamily="2" charset="0"/>
              </a:rPr>
              <a:t>When applied to the transport sector, key consideration to keep in mind are:</a:t>
            </a:r>
          </a:p>
          <a:p>
            <a:pPr marL="342900" indent="-342900">
              <a:buFont typeface="Arial" panose="020B0604020202020204" pitchFamily="34" charset="0"/>
              <a:buChar char="•"/>
            </a:pPr>
            <a:r>
              <a:rPr lang="en-GB" sz="1200" dirty="0">
                <a:latin typeface="Aptos" panose="020B0004020202020204" pitchFamily="34" charset="0"/>
                <a:ea typeface="Open Sans" panose="020B0606030504020204" pitchFamily="34" charset="0"/>
                <a:cs typeface="Open Sans" panose="020B0606030504020204" pitchFamily="34" charset="0"/>
              </a:rPr>
              <a:t>Cross-sectoral integration</a:t>
            </a:r>
          </a:p>
          <a:p>
            <a:pPr marL="342900" indent="-342900">
              <a:buFont typeface="Arial" panose="020B0604020202020204" pitchFamily="34" charset="0"/>
              <a:buChar char="•"/>
            </a:pPr>
            <a:r>
              <a:rPr lang="en-GB" sz="1200" dirty="0">
                <a:latin typeface="Aptos" panose="020B0004020202020204" pitchFamily="34" charset="0"/>
                <a:ea typeface="Open Sans" panose="020B0606030504020204" pitchFamily="34" charset="0"/>
                <a:cs typeface="Open Sans" panose="020B0606030504020204" pitchFamily="34" charset="0"/>
              </a:rPr>
              <a:t>Managing conflicting interests</a:t>
            </a:r>
          </a:p>
          <a:p>
            <a:pPr marL="342900" indent="-342900">
              <a:buFont typeface="Arial" panose="020B0604020202020204" pitchFamily="34" charset="0"/>
              <a:buChar char="•"/>
            </a:pPr>
            <a:r>
              <a:rPr lang="en-GB" sz="1200" dirty="0">
                <a:latin typeface="Aptos" panose="020B0004020202020204" pitchFamily="34" charset="0"/>
                <a:ea typeface="Open Sans" panose="020B0606030504020204" pitchFamily="34" charset="0"/>
                <a:cs typeface="Open Sans" panose="020B0606030504020204" pitchFamily="34" charset="0"/>
              </a:rPr>
              <a:t>Regional variability</a:t>
            </a:r>
          </a:p>
          <a:p>
            <a:pPr marL="342900" indent="-342900">
              <a:buFont typeface="Arial" panose="020B0604020202020204" pitchFamily="34" charset="0"/>
              <a:buChar char="•"/>
            </a:pPr>
            <a:r>
              <a:rPr lang="en-GB" sz="1200" dirty="0">
                <a:latin typeface="Aptos" panose="020B0004020202020204" pitchFamily="34" charset="0"/>
                <a:ea typeface="Open Sans" panose="020B0606030504020204" pitchFamily="34" charset="0"/>
                <a:cs typeface="Open Sans" panose="020B0606030504020204" pitchFamily="34" charset="0"/>
              </a:rPr>
              <a:t>Public perception</a:t>
            </a:r>
          </a:p>
        </p:txBody>
      </p:sp>
      <p:sp>
        <p:nvSpPr>
          <p:cNvPr id="4" name="Slide Number Placeholder 3">
            <a:extLst>
              <a:ext uri="{FF2B5EF4-FFF2-40B4-BE49-F238E27FC236}">
                <a16:creationId xmlns:a16="http://schemas.microsoft.com/office/drawing/2014/main" id="{6E720C41-E858-AD9C-46F1-9315E4B144CC}"/>
              </a:ext>
            </a:extLst>
          </p:cNvPr>
          <p:cNvSpPr>
            <a:spLocks noGrp="1"/>
          </p:cNvSpPr>
          <p:nvPr>
            <p:ph type="sldNum" sz="quarter" idx="5"/>
          </p:nvPr>
        </p:nvSpPr>
        <p:spPr/>
        <p:txBody>
          <a:bodyPr/>
          <a:lstStyle/>
          <a:p>
            <a:fld id="{B698FC84-7549-424A-9090-8C112A69B027}" type="slidenum">
              <a:rPr lang="en-US"/>
              <a:t>14</a:t>
            </a:fld>
            <a:endParaRPr lang="en-US"/>
          </a:p>
        </p:txBody>
      </p:sp>
    </p:spTree>
    <p:extLst>
      <p:ext uri="{BB962C8B-B14F-4D97-AF65-F5344CB8AC3E}">
        <p14:creationId xmlns:p14="http://schemas.microsoft.com/office/powerpoint/2010/main" val="339813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r>
              <a:rPr lang="en-GB">
                <a:solidFill>
                  <a:srgbClr val="000000"/>
                </a:solidFill>
                <a:latin typeface="Open Sans" panose="020B0606030504020204" pitchFamily="34" charset="0"/>
                <a:ea typeface="Open Sans" panose="020B0606030504020204" pitchFamily="34" charset="0"/>
                <a:cs typeface="Open Sans" panose="020B0606030504020204" pitchFamily="34" charset="0"/>
              </a:rPr>
              <a:t>E</a:t>
            </a:r>
            <a:r>
              <a:rPr lang="en-GB" b="0" i="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stablish the necessary human and institutional capacity within national and local governments</a:t>
            </a:r>
          </a:p>
          <a:p>
            <a:pPr marL="285750" indent="-285750">
              <a:buFont typeface="Arial" panose="020B0604020202020204" pitchFamily="34" charset="0"/>
              <a:buChar char="•"/>
            </a:pPr>
            <a:r>
              <a:rPr lang="en-GB" b="0" i="0" u="none" strike="noStrike">
                <a:effectLst/>
                <a:latin typeface="Open Sans" panose="020B0606030504020204" pitchFamily="34" charset="0"/>
                <a:ea typeface="Open Sans" panose="020B0606030504020204" pitchFamily="34" charset="0"/>
                <a:cs typeface="Open Sans" panose="020B0606030504020204" pitchFamily="34" charset="0"/>
              </a:rPr>
              <a:t>Cultivate collaborative understanding among specialists: </a:t>
            </a:r>
            <a:r>
              <a:rPr lang="en-GB">
                <a:latin typeface="Open Sans" panose="020B0606030504020204" pitchFamily="34" charset="0"/>
                <a:ea typeface="Open Sans" panose="020B0606030504020204" pitchFamily="34" charset="0"/>
                <a:cs typeface="Open Sans" panose="020B0606030504020204" pitchFamily="34" charset="0"/>
              </a:rPr>
              <a:t>p</a:t>
            </a:r>
            <a:r>
              <a:rPr lang="en-GB" b="0" i="0" u="none" strike="noStrike">
                <a:effectLst/>
                <a:latin typeface="Open Sans" panose="020B0606030504020204" pitchFamily="34" charset="0"/>
                <a:ea typeface="Open Sans" panose="020B0606030504020204" pitchFamily="34" charset="0"/>
                <a:cs typeface="Open Sans" panose="020B0606030504020204" pitchFamily="34" charset="0"/>
              </a:rPr>
              <a:t>olicymakers benefit from basic technical understanding.</a:t>
            </a:r>
          </a:p>
          <a:p>
            <a:pPr marL="285750" indent="-285750">
              <a:buFont typeface="Arial" panose="020B0604020202020204" pitchFamily="34" charset="0"/>
              <a:buChar char="•"/>
            </a:pPr>
            <a:r>
              <a:rPr lang="en-GB" b="0" i="0" u="none" strike="noStrike">
                <a:effectLst/>
                <a:latin typeface="Open Sans" panose="020B0606030504020204" pitchFamily="34" charset="0"/>
                <a:ea typeface="Open Sans" panose="020B0606030504020204" pitchFamily="34" charset="0"/>
                <a:cs typeface="Open Sans" panose="020B0606030504020204" pitchFamily="34" charset="0"/>
              </a:rPr>
              <a:t>Ensure sustainable capacity development through long-term engagement with government and research institutions. Facilitate self-sufficiency through peer learning and university integration.</a:t>
            </a:r>
          </a:p>
          <a:p>
            <a:endParaRPr lang="en-GB">
              <a:effectLst/>
              <a:latin typeface="Helvetica" pitchFamily="2" charset="0"/>
            </a:endParaRPr>
          </a:p>
          <a:p>
            <a:endParaRPr lang="en-GB">
              <a:effectLst/>
              <a:latin typeface="Helvetica" pitchFamily="2" charset="0"/>
            </a:endParaRPr>
          </a:p>
          <a:p>
            <a:endParaRPr lang="en-GB">
              <a:effectLst/>
              <a:latin typeface="Helvetica" pitchFamily="2" charset="0"/>
            </a:endParaRPr>
          </a:p>
          <a:p>
            <a:endParaRPr lang="en-GB">
              <a:effectLst/>
              <a:latin typeface="Helvetica" pitchFamily="2" charset="0"/>
            </a:endParaRPr>
          </a:p>
          <a:p>
            <a:endParaRPr lang="en-GB">
              <a:effectLst/>
              <a:latin typeface="Helvetica" pitchFamily="2" charset="0"/>
            </a:endParaRPr>
          </a:p>
          <a:p>
            <a:endParaRPr lang="en-GB">
              <a:effectLst/>
              <a:latin typeface="Helvetica" pitchFamily="2" charset="0"/>
            </a:endParaRPr>
          </a:p>
          <a:p>
            <a:endParaRPr lang="en-GB">
              <a:effectLst/>
              <a:latin typeface="Helvetica" pitchFamily="2" charset="0"/>
            </a:endParaRPr>
          </a:p>
          <a:p>
            <a:endParaRPr lang="en-GB">
              <a:effectLst/>
              <a:latin typeface="Helvetica" pitchFamily="2" charset="0"/>
            </a:endParaRPr>
          </a:p>
          <a:p>
            <a:endParaRPr lang="en-GB">
              <a:effectLst/>
              <a:latin typeface="Helvetica" pitchFamily="2" charset="0"/>
            </a:endParaRPr>
          </a:p>
          <a:p>
            <a:endParaRPr lang="en-GB">
              <a:effectLst/>
              <a:latin typeface="Helvetica" pitchFamily="2" charset="0"/>
            </a:endParaRPr>
          </a:p>
          <a:p>
            <a:r>
              <a:rPr lang="en-GB">
                <a:effectLst/>
                <a:latin typeface="Helvetica" pitchFamily="2" charset="0"/>
              </a:rPr>
              <a:t>As attention turns towards implementation, a problem commonly encountered is a lack of in-country capacity, knowledge, and skills to undertake critical analysis including modelling. This leads to an excessive reliance on external consultants. To avoid this, it is important both for </a:t>
            </a:r>
            <a:r>
              <a:rPr lang="en-GB" i="1">
                <a:effectLst/>
                <a:latin typeface="Helvetica" pitchFamily="2" charset="0"/>
              </a:rPr>
              <a:t>practitioners </a:t>
            </a:r>
            <a:r>
              <a:rPr lang="en-GB">
                <a:effectLst/>
                <a:latin typeface="Helvetica" pitchFamily="2" charset="0"/>
              </a:rPr>
              <a:t>to be proficient in the relevant analytical methods, and for national </a:t>
            </a:r>
            <a:r>
              <a:rPr lang="en-GB" i="1">
                <a:effectLst/>
                <a:latin typeface="Helvetica" pitchFamily="2" charset="0"/>
              </a:rPr>
              <a:t>institutions </a:t>
            </a:r>
            <a:r>
              <a:rPr lang="en-GB">
                <a:effectLst/>
                <a:latin typeface="Helvetica" pitchFamily="2" charset="0"/>
              </a:rPr>
              <a:t>to embed the skills and capacity needed locally, to provide adequate local context and detail while building country ownership of decarbonisation plans. The required capacity and skills include consensus building, technical analysis, scenario development, and effective translation of modelling results into policy insights. </a:t>
            </a:r>
          </a:p>
          <a:p>
            <a:endParaRPr lang="en-GB">
              <a:effectLst/>
              <a:latin typeface="Helvetica" pitchFamily="2" charset="0"/>
            </a:endParaRPr>
          </a:p>
          <a:p>
            <a:r>
              <a:rPr lang="en-GB">
                <a:effectLst/>
                <a:latin typeface="Helvetica" pitchFamily="2" charset="0"/>
              </a:rPr>
              <a:t>It is important to prolong capacity-building efforts until in-country capacity becomes robust and self-sustaining. This is best achieved through an approach that develops capacity across multiple institutions, rather than focusing on a single entity. Ideally, capacity-building should involve government institutions where decisions are made, and research institutions where longer-term technical expertise can reside, thereby safeguarding against capacity loss during political transitions. </a:t>
            </a:r>
          </a:p>
          <a:p>
            <a:endParaRPr lang="en-GB"/>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0000"/>
                </a:solidFill>
                <a:highlight>
                  <a:srgbClr val="FFFF00"/>
                </a:highlight>
                <a:latin typeface="Arial" panose="020B0604020202020204" pitchFamily="34" charset="0"/>
              </a:rPr>
              <a:t>Ensure there is a </a:t>
            </a:r>
            <a:r>
              <a:rPr lang="en-GB">
                <a:solidFill>
                  <a:srgbClr val="000000"/>
                </a:solidFill>
                <a:highlight>
                  <a:srgbClr val="FFFF00"/>
                </a:highlight>
                <a:latin typeface="Söhne"/>
              </a:rPr>
              <a:t>c</a:t>
            </a:r>
            <a:r>
              <a:rPr lang="en-GB" b="0" i="0" u="none" strike="noStrike">
                <a:effectLst/>
                <a:highlight>
                  <a:srgbClr val="FFFF00"/>
                </a:highlight>
                <a:latin typeface="Söhne"/>
              </a:rPr>
              <a:t>ollaborative understanding among specialists: </a:t>
            </a:r>
            <a:r>
              <a:rPr lang="en-GB">
                <a:solidFill>
                  <a:srgbClr val="000000"/>
                </a:solidFill>
                <a:highlight>
                  <a:srgbClr val="FFFF00"/>
                </a:highlight>
                <a:latin typeface="Arial" panose="020B0604020202020204" pitchFamily="34" charset="0"/>
              </a:rPr>
              <a:t>policymakers benefit from adequate technical proficiency for the effective translation of modelling results into policy insights. ​​ </a:t>
            </a:r>
          </a:p>
          <a:p>
            <a:pPr algn="l">
              <a:buFont typeface="Arial" panose="020B0604020202020204" pitchFamily="34" charset="0"/>
              <a:buChar char="•"/>
            </a:pPr>
            <a:r>
              <a:rPr lang="en-GB" b="0" i="0" u="none" strike="noStrike">
                <a:solidFill>
                  <a:srgbClr val="0F0F0F"/>
                </a:solidFill>
                <a:effectLst/>
                <a:highlight>
                  <a:srgbClr val="FFFF00"/>
                </a:highlight>
                <a:latin typeface="Söhne"/>
              </a:rPr>
              <a:t>Technical proficiency crucial for policymakers and institutions.</a:t>
            </a:r>
          </a:p>
          <a:p>
            <a:pPr algn="l">
              <a:buFont typeface="Arial" panose="020B0604020202020204" pitchFamily="34" charset="0"/>
              <a:buChar char="•"/>
            </a:pPr>
            <a:r>
              <a:rPr lang="en-GB" b="0" i="0" u="none" strike="noStrike">
                <a:solidFill>
                  <a:srgbClr val="C00000"/>
                </a:solidFill>
                <a:effectLst/>
                <a:highlight>
                  <a:srgbClr val="FFFF00"/>
                </a:highlight>
                <a:latin typeface="Söhne"/>
              </a:rPr>
              <a:t>Interdisciplinary collaboration fosters effective strategy development</a:t>
            </a:r>
          </a:p>
          <a:p>
            <a:pPr algn="l">
              <a:buFont typeface="Arial" panose="020B0604020202020204" pitchFamily="34" charset="0"/>
              <a:buChar char="•"/>
            </a:pPr>
            <a:r>
              <a:rPr lang="en-GB" b="0" i="0" u="none" strike="noStrike">
                <a:solidFill>
                  <a:srgbClr val="0F0F0F"/>
                </a:solidFill>
                <a:effectLst/>
                <a:highlight>
                  <a:srgbClr val="FFFF00"/>
                </a:highlight>
                <a:latin typeface="Söhne"/>
              </a:rPr>
              <a:t>Sustainable development through long-term engagement and peer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latin typeface="Söhne"/>
            </a:endParaRPr>
          </a:p>
          <a:p>
            <a:endParaRPr lang="en-GB"/>
          </a:p>
        </p:txBody>
      </p:sp>
      <p:sp>
        <p:nvSpPr>
          <p:cNvPr id="4" name="Slide Number Placeholder 3"/>
          <p:cNvSpPr>
            <a:spLocks noGrp="1"/>
          </p:cNvSpPr>
          <p:nvPr>
            <p:ph type="sldNum" sz="quarter" idx="5"/>
          </p:nvPr>
        </p:nvSpPr>
        <p:spPr/>
        <p:txBody>
          <a:bodyPr/>
          <a:lstStyle/>
          <a:p>
            <a:fld id="{B698FC84-7549-424A-9090-8C112A69B027}" type="slidenum">
              <a:rPr lang="en-US"/>
              <a:t>15</a:t>
            </a:fld>
            <a:endParaRPr lang="en-US"/>
          </a:p>
        </p:txBody>
      </p:sp>
    </p:spTree>
    <p:extLst>
      <p:ext uri="{BB962C8B-B14F-4D97-AF65-F5344CB8AC3E}">
        <p14:creationId xmlns:p14="http://schemas.microsoft.com/office/powerpoint/2010/main" val="118368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F9D1-29FB-E07A-69CF-C6343B139B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90D61-D2DA-A178-829A-024CC50DF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D92AD-D43A-93E6-C1E8-77C1ED5ED5DE}"/>
              </a:ext>
            </a:extLst>
          </p:cNvPr>
          <p:cNvSpPr>
            <a:spLocks noGrp="1"/>
          </p:cNvSpPr>
          <p:nvPr>
            <p:ph type="body" idx="1"/>
          </p:nvPr>
        </p:nvSpPr>
        <p:spPr/>
        <p:txBody>
          <a:bodyPr/>
          <a:lstStyle/>
          <a:p>
            <a:r>
              <a:rPr lang="en-GB" dirty="0">
                <a:effectLst/>
                <a:latin typeface="Helvetica" pitchFamily="2" charset="0"/>
              </a:rPr>
              <a:t>When applied to the transport sector, key consideration to keep in mind are:</a:t>
            </a:r>
          </a:p>
          <a:p>
            <a:pPr marL="342900" indent="-342900">
              <a:buFont typeface="Arial" panose="020B0604020202020204" pitchFamily="34" charset="0"/>
              <a:buChar char="•"/>
            </a:pPr>
            <a:r>
              <a:rPr lang="en-GB" sz="1200" dirty="0">
                <a:latin typeface="Aptos" panose="020B0004020202020204" pitchFamily="34" charset="0"/>
                <a:ea typeface="Open Sans" panose="020B0606030504020204" pitchFamily="34" charset="0"/>
                <a:cs typeface="Open Sans" panose="020B0606030504020204" pitchFamily="34" charset="0"/>
              </a:rPr>
              <a:t>Cross-ministry collaboration</a:t>
            </a:r>
          </a:p>
          <a:p>
            <a:pPr marL="342900" indent="-342900">
              <a:buFont typeface="Arial" panose="020B0604020202020204" pitchFamily="34" charset="0"/>
              <a:buChar char="•"/>
            </a:pPr>
            <a:r>
              <a:rPr lang="en-GB" sz="1200" dirty="0">
                <a:latin typeface="Aptos" panose="020B0004020202020204" pitchFamily="34" charset="0"/>
                <a:ea typeface="Open Sans" panose="020B0606030504020204" pitchFamily="34" charset="0"/>
                <a:cs typeface="Open Sans" panose="020B0606030504020204" pitchFamily="34" charset="0"/>
              </a:rPr>
              <a:t>Strengthening local governments</a:t>
            </a:r>
          </a:p>
          <a:p>
            <a:pPr marL="342900" indent="-342900">
              <a:buFont typeface="Arial" panose="020B0604020202020204" pitchFamily="34" charset="0"/>
              <a:buChar char="•"/>
            </a:pPr>
            <a:r>
              <a:rPr lang="en-GB" sz="1200" dirty="0">
                <a:latin typeface="Aptos" panose="020B0004020202020204" pitchFamily="34" charset="0"/>
                <a:ea typeface="Open Sans" panose="020B0606030504020204" pitchFamily="34" charset="0"/>
                <a:cs typeface="Open Sans" panose="020B0606030504020204" pitchFamily="34" charset="0"/>
              </a:rPr>
              <a:t>Data management</a:t>
            </a:r>
          </a:p>
          <a:p>
            <a:pPr marL="342900" indent="-342900">
              <a:buFont typeface="Arial" panose="020B0604020202020204" pitchFamily="34" charset="0"/>
              <a:buChar char="•"/>
            </a:pPr>
            <a:r>
              <a:rPr lang="en-GB" sz="1200" dirty="0">
                <a:latin typeface="Aptos" panose="020B0004020202020204" pitchFamily="34" charset="0"/>
                <a:ea typeface="Open Sans" panose="020B0606030504020204" pitchFamily="34" charset="0"/>
                <a:cs typeface="Open Sans" panose="020B0606030504020204" pitchFamily="34" charset="0"/>
              </a:rPr>
              <a:t>Training policymakers</a:t>
            </a:r>
          </a:p>
        </p:txBody>
      </p:sp>
      <p:sp>
        <p:nvSpPr>
          <p:cNvPr id="4" name="Slide Number Placeholder 3">
            <a:extLst>
              <a:ext uri="{FF2B5EF4-FFF2-40B4-BE49-F238E27FC236}">
                <a16:creationId xmlns:a16="http://schemas.microsoft.com/office/drawing/2014/main" id="{2C3BF1CC-CFD3-DC13-A470-07BB90F560A5}"/>
              </a:ext>
            </a:extLst>
          </p:cNvPr>
          <p:cNvSpPr>
            <a:spLocks noGrp="1"/>
          </p:cNvSpPr>
          <p:nvPr>
            <p:ph type="sldNum" sz="quarter" idx="5"/>
          </p:nvPr>
        </p:nvSpPr>
        <p:spPr/>
        <p:txBody>
          <a:bodyPr/>
          <a:lstStyle/>
          <a:p>
            <a:fld id="{B698FC84-7549-424A-9090-8C112A69B027}" type="slidenum">
              <a:rPr lang="en-US"/>
              <a:t>16</a:t>
            </a:fld>
            <a:endParaRPr lang="en-US"/>
          </a:p>
        </p:txBody>
      </p:sp>
    </p:spTree>
    <p:extLst>
      <p:ext uri="{BB962C8B-B14F-4D97-AF65-F5344CB8AC3E}">
        <p14:creationId xmlns:p14="http://schemas.microsoft.com/office/powerpoint/2010/main" val="75243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Countries need to begin by identifying their broad development aspirations beyond climate issues. Open discussions with a wide range of stakeholders foster consensus-building and identify the most critical policy questions.</a:t>
            </a:r>
          </a:p>
          <a:p>
            <a:r>
              <a:rPr lang="en-US" dirty="0"/>
              <a:t>Country ownership ensures that the country’s context is adequately reflected, including political, economic, and social factors. Once a long-term vision is drafted and validated, a work plan must be decided, allowing the country to move into a deeper phase.</a:t>
            </a:r>
          </a:p>
          <a:p>
            <a:r>
              <a:rPr lang="en-US" dirty="0"/>
              <a:t>The existence of a widely shared vision and associated political commitment will increase the chances of more funding being made available to support the subsequent work plan.</a:t>
            </a:r>
          </a:p>
          <a:p>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a:t>17</a:t>
            </a:fld>
            <a:endParaRPr lang="en-US"/>
          </a:p>
        </p:txBody>
      </p:sp>
    </p:spTree>
    <p:extLst>
      <p:ext uri="{BB962C8B-B14F-4D97-AF65-F5344CB8AC3E}">
        <p14:creationId xmlns:p14="http://schemas.microsoft.com/office/powerpoint/2010/main" val="1102107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BA19-5C3E-0F73-1209-5EF41E859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7FBCE-0AC9-AA85-F252-1F0BD61BA4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83B88-6E97-C63F-8ED1-A48771BA55F8}"/>
              </a:ext>
            </a:extLst>
          </p:cNvPr>
          <p:cNvSpPr>
            <a:spLocks noGrp="1"/>
          </p:cNvSpPr>
          <p:nvPr>
            <p:ph type="body" idx="1"/>
          </p:nvPr>
        </p:nvSpPr>
        <p:spPr/>
        <p:txBody>
          <a:bodyPr/>
          <a:lstStyle/>
          <a:p>
            <a:r>
              <a:rPr lang="en-GB" dirty="0">
                <a:effectLst/>
                <a:latin typeface="Helvetica" pitchFamily="2" charset="0"/>
              </a:rPr>
              <a:t>When applied to the transport sector, key consideration to keep in mind are:</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Integration with national goals</a:t>
            </a:r>
            <a:endParaRPr lang="en-GB" sz="1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Balancing growth and decarbonisation</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Social equity</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Urban and rural needs</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Clean energy for transport</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6A2F3A6-111D-1CC0-61C6-5C6257370B00}"/>
              </a:ext>
            </a:extLst>
          </p:cNvPr>
          <p:cNvSpPr>
            <a:spLocks noGrp="1"/>
          </p:cNvSpPr>
          <p:nvPr>
            <p:ph type="sldNum" sz="quarter" idx="5"/>
          </p:nvPr>
        </p:nvSpPr>
        <p:spPr/>
        <p:txBody>
          <a:bodyPr/>
          <a:lstStyle/>
          <a:p>
            <a:fld id="{B698FC84-7549-424A-9090-8C112A69B027}" type="slidenum">
              <a:rPr lang="en-US"/>
              <a:t>18</a:t>
            </a:fld>
            <a:endParaRPr lang="en-US"/>
          </a:p>
        </p:txBody>
      </p:sp>
    </p:spTree>
    <p:extLst>
      <p:ext uri="{BB962C8B-B14F-4D97-AF65-F5344CB8AC3E}">
        <p14:creationId xmlns:p14="http://schemas.microsoft.com/office/powerpoint/2010/main" val="2159365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82FC1-E04E-746A-429A-B9A30D9BB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0FBF1A-8A07-F17F-6281-0DE06D009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AF85E5-6B59-99F3-6858-50AF4BA96066}"/>
              </a:ext>
            </a:extLst>
          </p:cNvPr>
          <p:cNvSpPr>
            <a:spLocks noGrp="1"/>
          </p:cNvSpPr>
          <p:nvPr>
            <p:ph type="body" idx="1"/>
          </p:nvPr>
        </p:nvSpPr>
        <p:spPr/>
        <p:txBody>
          <a:bodyPr/>
          <a:lstStyle/>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rgbClr val="000000"/>
                </a:solidFill>
                <a:latin typeface="Arial" panose="020B0604020202020204" pitchFamily="34" charset="0"/>
              </a:rPr>
              <a:t>M</a:t>
            </a:r>
            <a:r>
              <a:rPr lang="en-GB" sz="1200" b="0" i="0">
                <a:solidFill>
                  <a:srgbClr val="000000"/>
                </a:solidFill>
                <a:effectLst/>
                <a:latin typeface="Arial" panose="020B0604020202020204" pitchFamily="34" charset="0"/>
              </a:rPr>
              <a:t>odelling analysis must be appropriate for policy discussions meaning the must be comprehensible, subject to scrutiny, and capable of garnering support from stakeholders. To achieve this, it is important to undertake analysis of ​​sectoral interlinkages between energy plans and other sectors such as agriculture, land use, forestry, waste, transport and industry. It is also crucial to incorporate social aspects – such as poverty, justice, and gender – which can help obtain stakeholder buy-in and mobilise finance, especially when these issues also align with mandates of funding entities.  </a:t>
            </a:r>
          </a:p>
          <a:p>
            <a:endParaRPr lang="en-GB"/>
          </a:p>
        </p:txBody>
      </p:sp>
      <p:sp>
        <p:nvSpPr>
          <p:cNvPr id="4" name="Slide Number Placeholder 3">
            <a:extLst>
              <a:ext uri="{FF2B5EF4-FFF2-40B4-BE49-F238E27FC236}">
                <a16:creationId xmlns:a16="http://schemas.microsoft.com/office/drawing/2014/main" id="{E902BA38-0517-0999-E572-B2BC1169485D}"/>
              </a:ext>
            </a:extLst>
          </p:cNvPr>
          <p:cNvSpPr>
            <a:spLocks noGrp="1"/>
          </p:cNvSpPr>
          <p:nvPr>
            <p:ph type="sldNum" sz="quarter" idx="5"/>
          </p:nvPr>
        </p:nvSpPr>
        <p:spPr/>
        <p:txBody>
          <a:bodyPr/>
          <a:lstStyle/>
          <a:p>
            <a:fld id="{B698FC84-7549-424A-9090-8C112A69B027}" type="slidenum">
              <a:rPr lang="en-US"/>
              <a:t>19</a:t>
            </a:fld>
            <a:endParaRPr lang="en-US"/>
          </a:p>
        </p:txBody>
      </p:sp>
    </p:spTree>
    <p:extLst>
      <p:ext uri="{BB962C8B-B14F-4D97-AF65-F5344CB8AC3E}">
        <p14:creationId xmlns:p14="http://schemas.microsoft.com/office/powerpoint/2010/main" val="3805804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latin typeface="Helvetica" pitchFamily="2" charset="0"/>
              </a:rPr>
              <a:t>When applied to the transport sector, key consideration to keep in mind are:</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Sector complexity</a:t>
            </a:r>
            <a:endParaRPr lang="en-GB" sz="1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Energy integration</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Infrastructure planning</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Behavioural shift</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Capturing socio-economi</a:t>
            </a:r>
            <a:r>
              <a:rPr lang="en-GB" sz="1200" kern="100" dirty="0">
                <a:latin typeface="Arial" panose="020B0604020202020204" pitchFamily="34" charset="0"/>
                <a:ea typeface="Aptos" panose="020B0004020202020204" pitchFamily="34" charset="0"/>
                <a:cs typeface="Arial" panose="020B0604020202020204" pitchFamily="34" charset="0"/>
              </a:rPr>
              <a:t>c benefits</a:t>
            </a: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latin typeface="Arial" panose="020B0604020202020204" pitchFamily="34" charset="0"/>
                <a:ea typeface="Aptos" panose="020B0004020202020204" pitchFamily="34" charset="0"/>
                <a:cs typeface="Arial" panose="020B0604020202020204" pitchFamily="34" charset="0"/>
              </a:rPr>
              <a:t>Public-private sector interactions</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698FC84-7549-424A-9090-8C112A69B027}" type="slidenum">
              <a:rPr lang="en-US"/>
              <a:t>20</a:t>
            </a:fld>
            <a:endParaRPr lang="en-US"/>
          </a:p>
        </p:txBody>
      </p:sp>
    </p:spTree>
    <p:extLst>
      <p:ext uri="{BB962C8B-B14F-4D97-AF65-F5344CB8AC3E}">
        <p14:creationId xmlns:p14="http://schemas.microsoft.com/office/powerpoint/2010/main" val="3948276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Understanding finance basics is key to supporting transport transitions. This includes knowing about key financing structures, risk-return relationships, and how capital is raised.</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9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latin typeface="Arial" panose="020B0604020202020204" pitchFamily="34" charset="0"/>
              </a:rPr>
              <a:t>Three key points of good practice include engaging early, communicating effectively, and involving the Ministry of Finance (MoF). </a:t>
            </a:r>
          </a:p>
          <a:p>
            <a:endParaRPr lang="en-GB"/>
          </a:p>
        </p:txBody>
      </p:sp>
      <p:sp>
        <p:nvSpPr>
          <p:cNvPr id="4" name="Slide Number Placeholder 3"/>
          <p:cNvSpPr>
            <a:spLocks noGrp="1"/>
          </p:cNvSpPr>
          <p:nvPr>
            <p:ph type="sldNum" sz="quarter" idx="5"/>
          </p:nvPr>
        </p:nvSpPr>
        <p:spPr/>
        <p:txBody>
          <a:bodyPr/>
          <a:lstStyle/>
          <a:p>
            <a:fld id="{B698FC84-7549-424A-9090-8C112A69B027}" type="slidenum">
              <a:rPr lang="en-US"/>
              <a:t>21</a:t>
            </a:fld>
            <a:endParaRPr lang="en-US"/>
          </a:p>
        </p:txBody>
      </p:sp>
    </p:spTree>
    <p:extLst>
      <p:ext uri="{BB962C8B-B14F-4D97-AF65-F5344CB8AC3E}">
        <p14:creationId xmlns:p14="http://schemas.microsoft.com/office/powerpoint/2010/main" val="641095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6B683-B96D-EE37-9636-946081318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85373-0990-967F-47B0-EE8E3B12BC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2B38AC-950A-69DC-B4D0-A5FD47C9F113}"/>
              </a:ext>
            </a:extLst>
          </p:cNvPr>
          <p:cNvSpPr>
            <a:spLocks noGrp="1"/>
          </p:cNvSpPr>
          <p:nvPr>
            <p:ph type="body" idx="1"/>
          </p:nvPr>
        </p:nvSpPr>
        <p:spPr/>
        <p:txBody>
          <a:bodyPr/>
          <a:lstStyle/>
          <a:p>
            <a:r>
              <a:rPr lang="en-GB" dirty="0">
                <a:effectLst/>
                <a:latin typeface="Helvetica" pitchFamily="2" charset="0"/>
              </a:rPr>
              <a:t>When applied to the transport sector, key consideration to keep in mind are:</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Diverse stakeholders</a:t>
            </a:r>
            <a:endParaRPr lang="en-GB" sz="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Public–private collaboration</a:t>
            </a:r>
            <a:endParaRPr lang="en-GB" sz="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Local governments</a:t>
            </a:r>
            <a:endParaRPr lang="en-GB" sz="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Civil society involvement</a:t>
            </a:r>
            <a:endParaRPr lang="en-GB" sz="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Building consensus through modelling</a:t>
            </a:r>
            <a:endParaRPr lang="en-GB" sz="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Addressing conflicting interest</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1768594-C86B-D442-2AD7-E43FEF3CDF00}"/>
              </a:ext>
            </a:extLst>
          </p:cNvPr>
          <p:cNvSpPr>
            <a:spLocks noGrp="1"/>
          </p:cNvSpPr>
          <p:nvPr>
            <p:ph type="sldNum" sz="quarter" idx="5"/>
          </p:nvPr>
        </p:nvSpPr>
        <p:spPr/>
        <p:txBody>
          <a:bodyPr/>
          <a:lstStyle/>
          <a:p>
            <a:fld id="{B698FC84-7549-424A-9090-8C112A69B027}" type="slidenum">
              <a:rPr lang="en-US"/>
              <a:t>22</a:t>
            </a:fld>
            <a:endParaRPr lang="en-US"/>
          </a:p>
        </p:txBody>
      </p:sp>
    </p:spTree>
    <p:extLst>
      <p:ext uri="{BB962C8B-B14F-4D97-AF65-F5344CB8AC3E}">
        <p14:creationId xmlns:p14="http://schemas.microsoft.com/office/powerpoint/2010/main" val="262942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Shifting away from standalone projects towards providing strategies that incorporate integrated, multisectoral, and cross-cutting policies offers certainty to investors.</a:t>
            </a:r>
          </a:p>
          <a:p>
            <a:r>
              <a:rPr lang="en-US" dirty="0"/>
              <a:t>These strategies must articulate a clear strategic vision, supported by tangible short-, medium-, and long-term milestones, along with strong accountability frameworks to ensure effective implementation and sustained impact.</a:t>
            </a:r>
          </a:p>
          <a:p>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a:t>23</a:t>
            </a:fld>
            <a:endParaRPr lang="en-US"/>
          </a:p>
        </p:txBody>
      </p:sp>
    </p:spTree>
    <p:extLst>
      <p:ext uri="{BB962C8B-B14F-4D97-AF65-F5344CB8AC3E}">
        <p14:creationId xmlns:p14="http://schemas.microsoft.com/office/powerpoint/2010/main" val="4019398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13E73-8AA4-9FAC-A6C4-BC095164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F246EE-5913-AA6B-7256-1E7B171B8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AC4A7B-9056-99E1-BD44-C4F5D75C4CD4}"/>
              </a:ext>
            </a:extLst>
          </p:cNvPr>
          <p:cNvSpPr>
            <a:spLocks noGrp="1"/>
          </p:cNvSpPr>
          <p:nvPr>
            <p:ph type="body" idx="1"/>
          </p:nvPr>
        </p:nvSpPr>
        <p:spPr/>
        <p:txBody>
          <a:bodyPr/>
          <a:lstStyle/>
          <a:p>
            <a:r>
              <a:rPr lang="en-GB" dirty="0">
                <a:effectLst/>
                <a:latin typeface="Helvetica" pitchFamily="2" charset="0"/>
              </a:rPr>
              <a:t>When applied to the transport sector, key consideration to keep in mind are:</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Comprehensive, integrated policy frameworks</a:t>
            </a:r>
            <a:endParaRPr lang="en-GB" sz="1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Incentives for low-carbon transport</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Government revenue and fiscal sustainability</a:t>
            </a:r>
            <a:endParaRPr lang="en-GB" sz="1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Policy coordination</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BE33511-DFEF-6402-9B22-873F5066E57A}"/>
              </a:ext>
            </a:extLst>
          </p:cNvPr>
          <p:cNvSpPr>
            <a:spLocks noGrp="1"/>
          </p:cNvSpPr>
          <p:nvPr>
            <p:ph type="sldNum" sz="quarter" idx="5"/>
          </p:nvPr>
        </p:nvSpPr>
        <p:spPr/>
        <p:txBody>
          <a:bodyPr/>
          <a:lstStyle/>
          <a:p>
            <a:fld id="{B698FC84-7549-424A-9090-8C112A69B027}" type="slidenum">
              <a:rPr lang="en-US"/>
              <a:t>24</a:t>
            </a:fld>
            <a:endParaRPr lang="en-US"/>
          </a:p>
        </p:txBody>
      </p:sp>
    </p:spTree>
    <p:extLst>
      <p:ext uri="{BB962C8B-B14F-4D97-AF65-F5344CB8AC3E}">
        <p14:creationId xmlns:p14="http://schemas.microsoft.com/office/powerpoint/2010/main" val="37302217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ffectLst/>
                <a:latin typeface="Helvetica" pitchFamily="2" charset="0"/>
              </a:rPr>
              <a:t>Given the urgency of climate goals, the decarbonisation plans developed by line ministries are likely to represent a surge in investment relative to historic levels. The Ministry of Finance needs to convert such plans into specific financing requirements, evaluating whether the associated debt service costs are affordable relative to sector cashflows [8]. The greater the country risk, the higher the cost of capital and the larger the burden of financing a particular plan. </a:t>
            </a:r>
          </a:p>
          <a:p>
            <a:endParaRPr lang="en-GB">
              <a:effectLst/>
              <a:latin typeface="Helvetica" pitchFamily="2" charset="0"/>
            </a:endParaRPr>
          </a:p>
          <a:p>
            <a:r>
              <a:rPr lang="en-GB">
                <a:effectLst/>
                <a:latin typeface="Helvetica" pitchFamily="2" charset="0"/>
              </a:rPr>
              <a:t>Ministries of Finance must tap into a diverse range of capital sources, including domestic and international, as well as public and private [9]. To ensure an efficient use of available financing options, there must be clear guidance on the role of public funds, the use of state guarantees, and the suitability of different financing instruments. </a:t>
            </a:r>
          </a:p>
          <a:p>
            <a:endParaRPr lang="en-GB">
              <a:effectLst/>
              <a:latin typeface="Helvetica" pitchFamily="2" charset="0"/>
            </a:endParaRPr>
          </a:p>
          <a:p>
            <a:r>
              <a:rPr lang="en-GB">
                <a:effectLst/>
                <a:latin typeface="Helvetica" pitchFamily="2" charset="0"/>
              </a:rPr>
              <a:t>An important part of the process is to realign existing streams of finance towards decarbonisation objectives. For example, energy spending under the national budget should gradually shift towards supporting the transition while gradually winding down support for fossil fuel-related infrastructure. </a:t>
            </a:r>
          </a:p>
          <a:p>
            <a:endParaRPr lang="en-GB">
              <a:effectLst/>
              <a:latin typeface="Helvetica" pitchFamily="2" charset="0"/>
            </a:endParaRPr>
          </a:p>
          <a:p>
            <a:r>
              <a:rPr lang="en-GB">
                <a:effectLst/>
                <a:latin typeface="Helvetica" pitchFamily="2" charset="0"/>
              </a:rPr>
              <a:t>As well as estimating financing costs of investment projects, it is important to quantify associated long-term benefits – both financial (such as fuel savings) and economic (such as carbon savings) – as these will affect the viability of the projects and guide the allocation of scarce concessional finance. </a:t>
            </a:r>
          </a:p>
          <a:p>
            <a:endParaRPr lang="en-GB">
              <a:effectLst/>
              <a:latin typeface="Helvetica" pitchFamily="2" charset="0"/>
            </a:endParaRPr>
          </a:p>
          <a:p>
            <a:endParaRPr lang="en-GB"/>
          </a:p>
        </p:txBody>
      </p:sp>
      <p:sp>
        <p:nvSpPr>
          <p:cNvPr id="4" name="Slide Number Placeholder 3"/>
          <p:cNvSpPr>
            <a:spLocks noGrp="1"/>
          </p:cNvSpPr>
          <p:nvPr>
            <p:ph type="sldNum" sz="quarter" idx="5"/>
          </p:nvPr>
        </p:nvSpPr>
        <p:spPr/>
        <p:txBody>
          <a:bodyPr/>
          <a:lstStyle/>
          <a:p>
            <a:fld id="{B698FC84-7549-424A-9090-8C112A69B027}" type="slidenum">
              <a:rPr lang="en-US"/>
              <a:t>25</a:t>
            </a:fld>
            <a:endParaRPr lang="en-US"/>
          </a:p>
        </p:txBody>
      </p:sp>
    </p:spTree>
    <p:extLst>
      <p:ext uri="{BB962C8B-B14F-4D97-AF65-F5344CB8AC3E}">
        <p14:creationId xmlns:p14="http://schemas.microsoft.com/office/powerpoint/2010/main" val="164239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9F6B8-35E5-4966-A37F-F4FC21C80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B61F9-437F-DD4D-AA06-8AD5433460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80F79-A98F-9D45-E00C-19196BDD2252}"/>
              </a:ext>
            </a:extLst>
          </p:cNvPr>
          <p:cNvSpPr>
            <a:spLocks noGrp="1"/>
          </p:cNvSpPr>
          <p:nvPr>
            <p:ph type="body" idx="1"/>
          </p:nvPr>
        </p:nvSpPr>
        <p:spPr/>
        <p:txBody>
          <a:bodyPr/>
          <a:lstStyle/>
          <a:p>
            <a:r>
              <a:rPr lang="en-GB" dirty="0">
                <a:effectLst/>
                <a:latin typeface="Helvetica" pitchFamily="2" charset="0"/>
              </a:rPr>
              <a:t>When applied to the transport sector, key consideration to keep in mind are:</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Developing a financing plan</a:t>
            </a:r>
            <a:endParaRPr lang="en-GB" sz="1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Matching policies with financiers</a:t>
            </a: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Public and private mobilisation</a:t>
            </a:r>
            <a:endParaRPr lang="en-GB" sz="1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effectLst/>
                <a:latin typeface="Arial" panose="020B0604020202020204" pitchFamily="34" charset="0"/>
                <a:ea typeface="Aptos" panose="020B0004020202020204" pitchFamily="34" charset="0"/>
                <a:cs typeface="Arial" panose="020B0604020202020204" pitchFamily="34" charset="0"/>
              </a:rPr>
              <a:t>Leveraging international climate finance</a:t>
            </a: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AE8BC10-FED4-7871-EE5C-37646262376A}"/>
              </a:ext>
            </a:extLst>
          </p:cNvPr>
          <p:cNvSpPr>
            <a:spLocks noGrp="1"/>
          </p:cNvSpPr>
          <p:nvPr>
            <p:ph type="sldNum" sz="quarter" idx="5"/>
          </p:nvPr>
        </p:nvSpPr>
        <p:spPr/>
        <p:txBody>
          <a:bodyPr/>
          <a:lstStyle/>
          <a:p>
            <a:fld id="{B698FC84-7549-424A-9090-8C112A69B027}" type="slidenum">
              <a:rPr lang="en-US"/>
              <a:t>26</a:t>
            </a:fld>
            <a:endParaRPr lang="en-US"/>
          </a:p>
        </p:txBody>
      </p:sp>
    </p:spTree>
    <p:extLst>
      <p:ext uri="{BB962C8B-B14F-4D97-AF65-F5344CB8AC3E}">
        <p14:creationId xmlns:p14="http://schemas.microsoft.com/office/powerpoint/2010/main" val="3903171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final key policy recommendations are: i) develop credible investments cases using the Data-to-Deal framework. ii) Build capacity on multiple stakeholders to enhance nationally-owned pathways. iii) foster cross-government collaboration. iv) Ensure sustainability of the capacity building </a:t>
            </a:r>
            <a:r>
              <a:rPr lang="en-GB" dirty="0" err="1"/>
              <a:t>excersice</a:t>
            </a:r>
            <a:r>
              <a:rPr lang="en-GB"/>
              <a:t>.</a:t>
            </a:r>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a:t>27</a:t>
            </a:fld>
            <a:endParaRPr lang="en-US"/>
          </a:p>
        </p:txBody>
      </p:sp>
    </p:spTree>
    <p:extLst>
      <p:ext uri="{BB962C8B-B14F-4D97-AF65-F5344CB8AC3E}">
        <p14:creationId xmlns:p14="http://schemas.microsoft.com/office/powerpoint/2010/main" val="427816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Projects can be financed through debt, equity, or a mix of both. Higher-risk projects often require investment sources with greater risk tolerance, which usually demand higher returns. This is fundamental to understanding the cost of capital in transport transitions.</a:t>
            </a:r>
          </a:p>
        </p:txBody>
      </p:sp>
      <p:sp>
        <p:nvSpPr>
          <p:cNvPr id="4" name="Slide Number Placeholder 3"/>
          <p:cNvSpPr>
            <a:spLocks noGrp="1"/>
          </p:cNvSpPr>
          <p:nvPr>
            <p:ph type="sldNum" sz="quarter" idx="5"/>
          </p:nvPr>
        </p:nvSpPr>
        <p:spPr/>
        <p:txBody>
          <a:bodyPr/>
          <a:lstStyle/>
          <a:p>
            <a:fld id="{66DB1EC6-F41B-49B2-82E1-18DE3B3A3675}" type="slidenum">
              <a:rPr lang="en-GB"/>
              <a:t>3</a:t>
            </a:fld>
            <a:endParaRPr lang="en-GB"/>
          </a:p>
        </p:txBody>
      </p:sp>
    </p:spTree>
    <p:extLst>
      <p:ext uri="{BB962C8B-B14F-4D97-AF65-F5344CB8AC3E}">
        <p14:creationId xmlns:p14="http://schemas.microsoft.com/office/powerpoint/2010/main" val="268761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 fundamental principle of finance is that higher risk projects will require higher levels of return.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This means higher interest payments in the case of debt, or higher dividend payments in the case of equity.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Balancing risk and return allows finance companies to absorb losses from projects that turn out worse than expected by balancing against better performing projects.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finance sector operates under strict regulatory guidelines on how much risk they can take. Risk tolerance varies according to the type of lender and the type of financing instrument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 energy companies, this means that higher risk projects will be more expensive to finance. </a:t>
            </a:r>
          </a:p>
          <a:p>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a:t>4</a:t>
            </a:fld>
            <a:endParaRPr lang="en-GB"/>
          </a:p>
        </p:txBody>
      </p:sp>
    </p:spTree>
    <p:extLst>
      <p:ext uri="{BB962C8B-B14F-4D97-AF65-F5344CB8AC3E}">
        <p14:creationId xmlns:p14="http://schemas.microsoft.com/office/powerpoint/2010/main" val="221966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capital raising involves equity and debt finance:</a:t>
            </a:r>
          </a:p>
          <a:p>
            <a:pPr>
              <a:buFont typeface="Arial" panose="020B0604020202020204" pitchFamily="34" charset="0"/>
              <a:buChar char="•"/>
            </a:pPr>
            <a:r>
              <a:rPr lang="en-US" b="1" dirty="0"/>
              <a:t>Equity Finance</a:t>
            </a:r>
            <a:r>
              <a:rPr lang="en-US" dirty="0"/>
              <a:t> involves shareholders who take on more risk but expect higher returns.</a:t>
            </a:r>
          </a:p>
          <a:p>
            <a:pPr>
              <a:buFont typeface="Arial" panose="020B0604020202020204" pitchFamily="34" charset="0"/>
              <a:buChar char="•"/>
            </a:pPr>
            <a:r>
              <a:rPr lang="en-US" b="1" dirty="0"/>
              <a:t>Debt Finance</a:t>
            </a:r>
            <a:r>
              <a:rPr lang="en-US" dirty="0"/>
              <a:t> involves creditors who lend money at fixed interest rates, posing less risk and offering tax-deductible interest payments.</a:t>
            </a:r>
          </a:p>
        </p:txBody>
      </p:sp>
      <p:sp>
        <p:nvSpPr>
          <p:cNvPr id="4" name="Slide Number Placeholder 3"/>
          <p:cNvSpPr>
            <a:spLocks noGrp="1"/>
          </p:cNvSpPr>
          <p:nvPr>
            <p:ph type="sldNum" sz="quarter" idx="5"/>
          </p:nvPr>
        </p:nvSpPr>
        <p:spPr/>
        <p:txBody>
          <a:bodyPr/>
          <a:lstStyle/>
          <a:p>
            <a:fld id="{66DB1EC6-F41B-49B2-82E1-18DE3B3A3675}" type="slidenum">
              <a:rPr lang="en-GB"/>
              <a:t>5</a:t>
            </a:fld>
            <a:endParaRPr lang="en-GB"/>
          </a:p>
        </p:txBody>
      </p:sp>
    </p:spTree>
    <p:extLst>
      <p:ext uri="{BB962C8B-B14F-4D97-AF65-F5344CB8AC3E}">
        <p14:creationId xmlns:p14="http://schemas.microsoft.com/office/powerpoint/2010/main" val="84121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FAFCA-9798-8E35-FC49-A74B34D6D9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89B28-9711-086C-1FE0-8AB9CC340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03ED9-F1D8-A1A7-BA3E-3844EE4BBAC3}"/>
              </a:ext>
            </a:extLst>
          </p:cNvPr>
          <p:cNvSpPr>
            <a:spLocks noGrp="1"/>
          </p:cNvSpPr>
          <p:nvPr>
            <p:ph type="body" idx="1"/>
          </p:nvPr>
        </p:nvSpPr>
        <p:spPr/>
        <p:txBody>
          <a:bodyPr/>
          <a:lstStyle/>
          <a:p>
            <a:r>
              <a:rPr lang="en-US" dirty="0"/>
              <a:t>Beyond traditional methods, capital can be raised through:</a:t>
            </a:r>
          </a:p>
          <a:p>
            <a:pPr>
              <a:buFont typeface="Arial" panose="020B0604020202020204" pitchFamily="34" charset="0"/>
              <a:buChar char="•"/>
            </a:pPr>
            <a:r>
              <a:rPr lang="en-US" dirty="0"/>
              <a:t>Blended finance</a:t>
            </a:r>
          </a:p>
          <a:p>
            <a:pPr>
              <a:buFont typeface="Arial" panose="020B0604020202020204" pitchFamily="34" charset="0"/>
              <a:buChar char="•"/>
            </a:pPr>
            <a:r>
              <a:rPr lang="en-US" dirty="0"/>
              <a:t>Crowdfunding</a:t>
            </a:r>
          </a:p>
          <a:p>
            <a:pPr>
              <a:buFont typeface="Arial" panose="020B0604020202020204" pitchFamily="34" charset="0"/>
              <a:buChar char="•"/>
            </a:pPr>
            <a:r>
              <a:rPr lang="en-US" dirty="0"/>
              <a:t>Carbon markets</a:t>
            </a:r>
          </a:p>
          <a:p>
            <a:pPr>
              <a:buFont typeface="Arial" panose="020B0604020202020204" pitchFamily="34" charset="0"/>
              <a:buChar char="•"/>
            </a:pPr>
            <a:r>
              <a:rPr lang="en-US" dirty="0"/>
              <a:t>Green financing</a:t>
            </a:r>
          </a:p>
          <a:p>
            <a:r>
              <a:rPr lang="en-US" dirty="0"/>
              <a:t>Each has unique advantages, especially in mobilizing community support and targeting sustainable projects.</a:t>
            </a:r>
          </a:p>
        </p:txBody>
      </p:sp>
      <p:sp>
        <p:nvSpPr>
          <p:cNvPr id="4" name="Slide Number Placeholder 3">
            <a:extLst>
              <a:ext uri="{FF2B5EF4-FFF2-40B4-BE49-F238E27FC236}">
                <a16:creationId xmlns:a16="http://schemas.microsoft.com/office/drawing/2014/main" id="{C4173DC5-35A6-AB57-8803-24C9D0138CBA}"/>
              </a:ext>
            </a:extLst>
          </p:cNvPr>
          <p:cNvSpPr>
            <a:spLocks noGrp="1"/>
          </p:cNvSpPr>
          <p:nvPr>
            <p:ph type="sldNum" sz="quarter" idx="5"/>
          </p:nvPr>
        </p:nvSpPr>
        <p:spPr/>
        <p:txBody>
          <a:bodyPr/>
          <a:lstStyle/>
          <a:p>
            <a:fld id="{66DB1EC6-F41B-49B2-82E1-18DE3B3A3675}" type="slidenum">
              <a:rPr lang="en-GB"/>
              <a:t>6</a:t>
            </a:fld>
            <a:endParaRPr lang="en-GB"/>
          </a:p>
        </p:txBody>
      </p:sp>
    </p:spTree>
    <p:extLst>
      <p:ext uri="{BB962C8B-B14F-4D97-AF65-F5344CB8AC3E}">
        <p14:creationId xmlns:p14="http://schemas.microsoft.com/office/powerpoint/2010/main" val="127303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public and private financing have pros and cons. Public finance can ensure long-term stability, while private finance brings efficiency and innovation. Balancing both is key for sustainable transport transitions.</a:t>
            </a:r>
          </a:p>
        </p:txBody>
      </p:sp>
      <p:sp>
        <p:nvSpPr>
          <p:cNvPr id="4" name="Slide Number Placeholder 3"/>
          <p:cNvSpPr>
            <a:spLocks noGrp="1"/>
          </p:cNvSpPr>
          <p:nvPr>
            <p:ph type="sldNum" sz="quarter" idx="5"/>
          </p:nvPr>
        </p:nvSpPr>
        <p:spPr/>
        <p:txBody>
          <a:bodyPr/>
          <a:lstStyle/>
          <a:p>
            <a:fld id="{66DB1EC6-F41B-49B2-82E1-18DE3B3A3675}" type="slidenum">
              <a:rPr lang="en-GB"/>
              <a:t>7</a:t>
            </a:fld>
            <a:endParaRPr lang="en-GB"/>
          </a:p>
        </p:txBody>
      </p:sp>
    </p:spTree>
    <p:extLst>
      <p:ext uri="{BB962C8B-B14F-4D97-AF65-F5344CB8AC3E}">
        <p14:creationId xmlns:p14="http://schemas.microsoft.com/office/powerpoint/2010/main" val="2872389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the climate finance gap is crucial for achieving the Paris Agreement goals. Successful cases in Latin America show how multi-stakeholder processes can mobilize significant investments.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9</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873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a:effectLst/>
                <a:latin typeface="Open Sans" panose="020B0606030504020204" pitchFamily="34" charset="0"/>
                <a:ea typeface="Open Sans" panose="020B0606030504020204" pitchFamily="34" charset="0"/>
                <a:cs typeface="Open Sans" panose="020B0606030504020204" pitchFamily="34" charset="0"/>
              </a:rPr>
              <a:t>The most mature example of this approach is Costa Rica, which mobilised over US$2.4 billion of climate finance based on a systematic process of technical analysis and stakeholder engagement costing a mere US$200,000 over a period of just three years </a:t>
            </a:r>
          </a:p>
          <a:p>
            <a:pPr marL="285750" indent="-285750">
              <a:buFont typeface="Arial" panose="020B0604020202020204" pitchFamily="34" charset="0"/>
              <a:buChar char="•"/>
            </a:pPr>
            <a:r>
              <a:rPr lang="en-GB">
                <a:effectLst/>
                <a:latin typeface="Open Sans" panose="020B0606030504020204" pitchFamily="34" charset="0"/>
                <a:ea typeface="Open Sans" panose="020B0606030504020204" pitchFamily="34" charset="0"/>
                <a:cs typeface="Open Sans" panose="020B0606030504020204" pitchFamily="34" charset="0"/>
              </a:rPr>
              <a:t>The approach has also been successfully applied in Cyprus and is increasingly being adopted across Latin America, in countries such as Chile, Dominican Republic, and Uruguay Data-to-Deal currently provides the guiding framework for Climate Compatible Growth’s ongoing National Partnership engagements in Ghana, Kenya, Lao PDR, Vietnam and Zambia, and is increasingly being adopted by international organizations</a:t>
            </a:r>
          </a:p>
          <a:p>
            <a:endParaRPr lang="en-GB"/>
          </a:p>
        </p:txBody>
      </p:sp>
      <p:sp>
        <p:nvSpPr>
          <p:cNvPr id="4" name="Slide Number Placeholder 3"/>
          <p:cNvSpPr>
            <a:spLocks noGrp="1"/>
          </p:cNvSpPr>
          <p:nvPr>
            <p:ph type="sldNum" sz="quarter" idx="5"/>
          </p:nvPr>
        </p:nvSpPr>
        <p:spPr/>
        <p:txBody>
          <a:bodyPr/>
          <a:lstStyle/>
          <a:p>
            <a:fld id="{B698FC84-7549-424A-9090-8C112A69B027}" type="slidenum">
              <a:rPr lang="en-US"/>
              <a:t>10</a:t>
            </a:fld>
            <a:endParaRPr lang="en-US"/>
          </a:p>
        </p:txBody>
      </p:sp>
    </p:spTree>
    <p:extLst>
      <p:ext uri="{BB962C8B-B14F-4D97-AF65-F5344CB8AC3E}">
        <p14:creationId xmlns:p14="http://schemas.microsoft.com/office/powerpoint/2010/main" val="247022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0C7-5DE2-E647-972B-CFEA088438B4}"/>
              </a:ext>
            </a:extLst>
          </p:cNvPr>
          <p:cNvSpPr>
            <a:spLocks noGrp="1"/>
          </p:cNvSpPr>
          <p:nvPr>
            <p:ph type="title" hasCustomPrompt="1"/>
          </p:nvPr>
        </p:nvSpPr>
        <p:spPr>
          <a:xfrm>
            <a:off x="663880" y="681037"/>
            <a:ext cx="9457150" cy="1325563"/>
          </a:xfrm>
          <a:prstGeom prst="rect">
            <a:avLst/>
          </a:prstGeom>
        </p:spPr>
        <p:txBody>
          <a:bodyPr anchor="b"/>
          <a:lstStyle/>
          <a:p>
            <a:r>
              <a:rPr lang="en-GB"/>
              <a:t>Click to edit Master title style maximum width of this box</a:t>
            </a:r>
            <a:endParaRPr lang="en-US"/>
          </a:p>
        </p:txBody>
      </p:sp>
      <p:sp>
        <p:nvSpPr>
          <p:cNvPr id="3" name="Content Placeholder 2">
            <a:extLst>
              <a:ext uri="{FF2B5EF4-FFF2-40B4-BE49-F238E27FC236}">
                <a16:creationId xmlns:a16="http://schemas.microsoft.com/office/drawing/2014/main" id="{08BDE781-B5F6-894D-974D-AE60028685D3}"/>
              </a:ext>
            </a:extLst>
          </p:cNvPr>
          <p:cNvSpPr>
            <a:spLocks noGrp="1"/>
          </p:cNvSpPr>
          <p:nvPr>
            <p:ph idx="1"/>
          </p:nvPr>
        </p:nvSpPr>
        <p:spPr>
          <a:xfrm>
            <a:off x="663880" y="2582945"/>
            <a:ext cx="10514556" cy="3421930"/>
          </a:xfrm>
        </p:spPr>
        <p:txBody>
          <a:bodyPr/>
          <a:lstStyle>
            <a:lvl1pPr>
              <a:spcBef>
                <a:spcPts val="1200"/>
              </a:spcBef>
              <a:defRPr sz="2000" b="1"/>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FE58A3-801B-FA4B-A919-5E072873820F}"/>
              </a:ext>
            </a:extLst>
          </p:cNvPr>
          <p:cNvSpPr>
            <a:spLocks noGrp="1"/>
          </p:cNvSpPr>
          <p:nvPr>
            <p:ph type="sldNum" sz="quarter" idx="12"/>
          </p:nvPr>
        </p:nvSpPr>
        <p:spPr/>
        <p:txBody>
          <a:bodyPr/>
          <a:lstStyle>
            <a:lvl1pPr>
              <a:defRPr sz="1400" b="1">
                <a:latin typeface="Segoe UI" panose="020B0502040204020203" pitchFamily="34" charset="0"/>
                <a:cs typeface="Segoe UI" panose="020B0502040204020203" pitchFamily="34" charset="0"/>
              </a:defRPr>
            </a:lvl1pPr>
          </a:lstStyle>
          <a:p>
            <a:fld id="{709224B1-416C-A648-9EFE-8567A5B13899}" type="slidenum">
              <a:rPr lang="en-US"/>
              <a:pPr/>
              <a:t>‹#›</a:t>
            </a:fld>
            <a:endParaRPr lang="en-US"/>
          </a:p>
        </p:txBody>
      </p:sp>
      <p:sp>
        <p:nvSpPr>
          <p:cNvPr id="18" name="Text Placeholder 17">
            <a:extLst>
              <a:ext uri="{FF2B5EF4-FFF2-40B4-BE49-F238E27FC236}">
                <a16:creationId xmlns:a16="http://schemas.microsoft.com/office/drawing/2014/main" id="{FBFEFB8F-379D-FE4B-94D4-9FBCAA3EDC81}"/>
              </a:ext>
            </a:extLst>
          </p:cNvPr>
          <p:cNvSpPr>
            <a:spLocks noGrp="1"/>
          </p:cNvSpPr>
          <p:nvPr>
            <p:ph type="body" sz="quarter" idx="15"/>
          </p:nvPr>
        </p:nvSpPr>
        <p:spPr>
          <a:xfrm>
            <a:off x="663575" y="2016027"/>
            <a:ext cx="4389438" cy="439247"/>
          </a:xfrm>
        </p:spPr>
        <p:txBody>
          <a:bodyPr anchor="ctr"/>
          <a:lstStyle>
            <a:lvl1pPr marL="0" indent="0">
              <a:buNone/>
              <a:defRPr b="1" i="0">
                <a:solidFill>
                  <a:schemeClr val="accent5">
                    <a:lumMod val="60000"/>
                    <a:lumOff val="40000"/>
                  </a:schemeClr>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b="1" i="0">
                <a:latin typeface="Segoe UI Semibold" panose="020B0502040204020203" pitchFamily="34" charset="0"/>
                <a:cs typeface="Segoe UI Semibold" panose="020B0502040204020203" pitchFamily="34" charset="0"/>
              </a:defRPr>
            </a:lvl2pPr>
            <a:lvl3pPr marL="914400" indent="0">
              <a:buNone/>
              <a:defRPr b="1" i="0">
                <a:latin typeface="Segoe UI Semibold" panose="020B0502040204020203" pitchFamily="34" charset="0"/>
                <a:cs typeface="Segoe UI Semibold" panose="020B0502040204020203" pitchFamily="34" charset="0"/>
              </a:defRPr>
            </a:lvl3pPr>
            <a:lvl4pPr marL="1371600" indent="0">
              <a:buNone/>
              <a:defRPr b="1" i="0">
                <a:latin typeface="Segoe UI Semibold" panose="020B0502040204020203" pitchFamily="34" charset="0"/>
                <a:cs typeface="Segoe UI Semibold" panose="020B0502040204020203" pitchFamily="34" charset="0"/>
              </a:defRPr>
            </a:lvl4pPr>
            <a:lvl5pPr marL="1828800" indent="0">
              <a:buNone/>
              <a:defRPr b="1" i="0">
                <a:latin typeface="Segoe UI Semibold" panose="020B0502040204020203" pitchFamily="34" charset="0"/>
                <a:cs typeface="Segoe UI Semibold" panose="020B0502040204020203" pitchFamily="34" charset="0"/>
              </a:defRPr>
            </a:lvl5pPr>
          </a:lstStyle>
          <a:p>
            <a:pPr lvl="0"/>
            <a:r>
              <a:rPr lang="en-US"/>
              <a:t>Click to edit Master text styles</a:t>
            </a:r>
          </a:p>
        </p:txBody>
      </p:sp>
      <p:sp>
        <p:nvSpPr>
          <p:cNvPr id="20" name="Text Placeholder 19">
            <a:extLst>
              <a:ext uri="{FF2B5EF4-FFF2-40B4-BE49-F238E27FC236}">
                <a16:creationId xmlns:a16="http://schemas.microsoft.com/office/drawing/2014/main" id="{6EE6E5A8-CA2D-5A4E-B500-8EBD1FB6B0EE}"/>
              </a:ext>
            </a:extLst>
          </p:cNvPr>
          <p:cNvSpPr>
            <a:spLocks noGrp="1"/>
          </p:cNvSpPr>
          <p:nvPr>
            <p:ph type="body" sz="quarter" idx="16" hasCustomPrompt="1"/>
          </p:nvPr>
        </p:nvSpPr>
        <p:spPr>
          <a:xfrm>
            <a:off x="8188960" y="5788058"/>
            <a:ext cx="3529770" cy="603315"/>
          </a:xfrm>
        </p:spPr>
        <p:txBody>
          <a:bodyPr anchor="b">
            <a:normAutofit/>
          </a:bodyPr>
          <a:lstStyle>
            <a:lvl1pPr marL="0" indent="0" algn="r">
              <a:buNone/>
              <a:defRPr sz="1400" b="0" i="1">
                <a:latin typeface="Segoe UI" panose="020B0502040204020203" pitchFamily="34" charset="0"/>
                <a:cs typeface="Segoe UI" panose="020B050204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Reference: Click to edit reference text styles</a:t>
            </a:r>
            <a:endParaRPr lang="en-US"/>
          </a:p>
        </p:txBody>
      </p:sp>
      <p:sp>
        <p:nvSpPr>
          <p:cNvPr id="5" name="Text Placeholder 4">
            <a:extLst>
              <a:ext uri="{FF2B5EF4-FFF2-40B4-BE49-F238E27FC236}">
                <a16:creationId xmlns:a16="http://schemas.microsoft.com/office/drawing/2014/main" id="{12A2EB7D-9011-5F41-82CD-BD2EE27441E9}"/>
              </a:ext>
            </a:extLst>
          </p:cNvPr>
          <p:cNvSpPr>
            <a:spLocks noGrp="1"/>
          </p:cNvSpPr>
          <p:nvPr>
            <p:ph type="body" sz="quarter" idx="17" hasCustomPrompt="1"/>
          </p:nvPr>
        </p:nvSpPr>
        <p:spPr>
          <a:xfrm>
            <a:off x="663575" y="6035355"/>
            <a:ext cx="5180634" cy="356018"/>
          </a:xfrm>
        </p:spPr>
        <p:txBody>
          <a:bodyPr anchor="ctr">
            <a:noAutofit/>
          </a:bodyPr>
          <a:lstStyle>
            <a:lvl1pPr marL="0" indent="0">
              <a:buNone/>
              <a:defRPr sz="10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Picture Source: Click to edit picture source styles</a:t>
            </a:r>
            <a:endParaRPr lang="en-US"/>
          </a:p>
        </p:txBody>
      </p:sp>
    </p:spTree>
    <p:extLst>
      <p:ext uri="{BB962C8B-B14F-4D97-AF65-F5344CB8AC3E}">
        <p14:creationId xmlns:p14="http://schemas.microsoft.com/office/powerpoint/2010/main" val="392897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9889-CF63-5015-45FF-E6207E5A3AB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45692FC-2496-107B-ECF1-59EA5305E5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C47BAC1-9267-4FED-3A5A-C658B81DC4A8}"/>
              </a:ext>
            </a:extLst>
          </p:cNvPr>
          <p:cNvSpPr>
            <a:spLocks noGrp="1"/>
          </p:cNvSpPr>
          <p:nvPr>
            <p:ph type="dt" sz="half" idx="10"/>
          </p:nvPr>
        </p:nvSpPr>
        <p:spPr/>
        <p:txBody>
          <a:bodyPr/>
          <a:lstStyle/>
          <a:p>
            <a:fld id="{450EB6E4-651D-AA40-8A87-84F383929C07}" type="datetimeFigureOut">
              <a:rPr lang="en-GB"/>
              <a:t>31/03/2025</a:t>
            </a:fld>
            <a:endParaRPr lang="en-GB"/>
          </a:p>
        </p:txBody>
      </p:sp>
      <p:sp>
        <p:nvSpPr>
          <p:cNvPr id="5" name="Footer Placeholder 4">
            <a:extLst>
              <a:ext uri="{FF2B5EF4-FFF2-40B4-BE49-F238E27FC236}">
                <a16:creationId xmlns:a16="http://schemas.microsoft.com/office/drawing/2014/main" id="{6181FDF2-911B-70E1-D60B-2CEC78B20B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73CF4-29D5-887B-10D4-8B0188FA4D36}"/>
              </a:ext>
            </a:extLst>
          </p:cNvPr>
          <p:cNvSpPr>
            <a:spLocks noGrp="1"/>
          </p:cNvSpPr>
          <p:nvPr>
            <p:ph type="sldNum" sz="quarter" idx="12"/>
          </p:nvPr>
        </p:nvSpPr>
        <p:spPr/>
        <p:txBody>
          <a:bodyPr/>
          <a:lstStyle/>
          <a:p>
            <a:fld id="{C5E87B27-B851-AC4A-910C-3262438B0CB4}" type="slidenum">
              <a:rPr lang="en-GB"/>
              <a:t>‹#›</a:t>
            </a:fld>
            <a:endParaRPr lang="en-GB"/>
          </a:p>
        </p:txBody>
      </p:sp>
    </p:spTree>
    <p:extLst>
      <p:ext uri="{BB962C8B-B14F-4D97-AF65-F5344CB8AC3E}">
        <p14:creationId xmlns:p14="http://schemas.microsoft.com/office/powerpoint/2010/main" val="355324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_section">
  <p:cSld name="Intro_section">
    <p:spTree>
      <p:nvGrpSpPr>
        <p:cNvPr id="1" name="Shape 30"/>
        <p:cNvGrpSpPr/>
        <p:nvPr/>
      </p:nvGrpSpPr>
      <p:grpSpPr>
        <a:xfrm>
          <a:off x="0" y="0"/>
          <a:ext cx="0" cy="0"/>
          <a:chOff x="0" y="0"/>
          <a:chExt cx="0" cy="0"/>
        </a:xfrm>
      </p:grpSpPr>
      <p:sp>
        <p:nvSpPr>
          <p:cNvPr id="31" name="Google Shape;31;p37"/>
          <p:cNvSpPr txBox="1">
            <a:spLocks noGrp="1"/>
          </p:cNvSpPr>
          <p:nvPr>
            <p:ph type="title"/>
          </p:nvPr>
        </p:nvSpPr>
        <p:spPr>
          <a:xfrm>
            <a:off x="0" y="260777"/>
            <a:ext cx="11194742" cy="7921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71236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2_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
        <p:nvSpPr>
          <p:cNvPr id="2" name="Rectangle 1">
            <a:extLst>
              <a:ext uri="{FF2B5EF4-FFF2-40B4-BE49-F238E27FC236}">
                <a16:creationId xmlns:a16="http://schemas.microsoft.com/office/drawing/2014/main" id="{BF8CC5E2-ACC9-BB54-E15D-C4D3833AFF4C}"/>
              </a:ext>
            </a:extLst>
          </p:cNvPr>
          <p:cNvSpPr/>
          <p:nvPr userDrawn="1"/>
        </p:nvSpPr>
        <p:spPr>
          <a:xfrm>
            <a:off x="2285999" y="4370120"/>
            <a:ext cx="4322618"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7192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35639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F6623B3-1829-FCCF-001D-ECB08BC2D817}"/>
              </a:ext>
            </a:extLst>
          </p:cNvPr>
          <p:cNvGraphicFramePr>
            <a:graphicFrameLocks noChangeAspect="1"/>
          </p:cNvGraphicFramePr>
          <p:nvPr userDrawn="1">
            <p:custDataLst>
              <p:tags r:id="rId6"/>
            </p:custDataLst>
            <p:extLst>
              <p:ext uri="{D42A27DB-BD31-4B8C-83A1-F6EECF244321}">
                <p14:modId xmlns:p14="http://schemas.microsoft.com/office/powerpoint/2010/main" val="2187037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6" name="think-cell data - do not delete" hidden="1">
                        <a:extLst>
                          <a:ext uri="{FF2B5EF4-FFF2-40B4-BE49-F238E27FC236}">
                            <a16:creationId xmlns:a16="http://schemas.microsoft.com/office/drawing/2014/main" id="{DF6623B3-1829-FCCF-001D-ECB08BC2D817}"/>
                          </a:ext>
                        </a:extLst>
                      </p:cNvPr>
                      <p:cNvPicPr/>
                      <p:nvPr/>
                    </p:nvPicPr>
                    <p:blipFill>
                      <a:blip r:embed="rId8"/>
                      <a:stretch>
                        <a:fillRect/>
                      </a:stretch>
                    </p:blipFill>
                    <p:spPr>
                      <a:xfrm>
                        <a:off x="1588" y="1588"/>
                        <a:ext cx="1227"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9"/>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51" r:id="rId1"/>
    <p:sldLayoutId id="2147483654" r:id="rId2"/>
    <p:sldLayoutId id="2147483655"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3625F-660E-6B5E-350E-CA1FD8549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1D0B106-7870-037D-24E4-C3E57FFD25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4E56B38-DE8A-A5F6-3DD0-56A735FA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D3FFC7-62ED-4176-B41D-E7776B6B7BB4}" type="datetimeFigureOut">
              <a:rPr lang="en-GB"/>
              <a:t>31/03/2025</a:t>
            </a:fld>
            <a:endParaRPr lang="en-GB"/>
          </a:p>
        </p:txBody>
      </p:sp>
      <p:sp>
        <p:nvSpPr>
          <p:cNvPr id="5" name="Footer Placeholder 4">
            <a:extLst>
              <a:ext uri="{FF2B5EF4-FFF2-40B4-BE49-F238E27FC236}">
                <a16:creationId xmlns:a16="http://schemas.microsoft.com/office/drawing/2014/main" id="{586D999B-0A04-C416-B78C-46ECC6F3E6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D29909A-3E3E-5F81-7A4B-9EC88BFA6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0E854-C9EB-4766-9A46-7A76CBE86B67}" type="slidenum">
              <a:rPr lang="en-GB"/>
              <a:t>‹#›</a:t>
            </a:fld>
            <a:endParaRPr lang="en-GB"/>
          </a:p>
        </p:txBody>
      </p:sp>
    </p:spTree>
    <p:extLst>
      <p:ext uri="{BB962C8B-B14F-4D97-AF65-F5344CB8AC3E}">
        <p14:creationId xmlns:p14="http://schemas.microsoft.com/office/powerpoint/2010/main" val="355941680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ccg-cop.com/wp-content/uploads/COP-29_2.-D2D-in-Transport_Jairo_241108-1.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cg-cop.com/wp-content/uploads/COP-29_2.-D2D-in-Transport_Jairo_241108-1.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ccg-cop.com/wp-content/uploads/COP-29_2.-D2D-in-Transport_Jairo_241108-1.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cg-cop.com/wp-content/uploads/COP-29_2.-D2D-in-Transport_Jairo_241108-1.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ccg-cop.com/wp-content/uploads/COP-29_2.-D2D-in-Transport_Jairo_241108-1.pdf"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ccg-cop.com/wp-content/uploads/COP-29_2.-D2D-in-Transport_Jairo_241108-1.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ccg-cop.com/wp-content/uploads/COP-29_2.-D2D-in-Transport_Jairo_241108-1.pdf"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09B39-5BAA-CC9D-6E86-6AD70BC49B4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93089C5-856C-D4FA-29BE-F5F1D2CFA937}"/>
              </a:ext>
            </a:extLst>
          </p:cNvPr>
          <p:cNvPicPr>
            <a:picLocks noChangeAspect="1"/>
          </p:cNvPicPr>
          <p:nvPr/>
        </p:nvPicPr>
        <p:blipFill>
          <a:blip r:embed="rId3"/>
          <a:srcRect/>
          <a:stretch/>
        </p:blipFill>
        <p:spPr>
          <a:xfrm>
            <a:off x="2357612" y="4367478"/>
            <a:ext cx="4175390" cy="1837316"/>
          </a:xfrm>
          <a:prstGeom prst="rect">
            <a:avLst/>
          </a:prstGeom>
        </p:spPr>
      </p:pic>
      <p:sp>
        <p:nvSpPr>
          <p:cNvPr id="6" name="Title 1">
            <a:extLst>
              <a:ext uri="{FF2B5EF4-FFF2-40B4-BE49-F238E27FC236}">
                <a16:creationId xmlns:a16="http://schemas.microsoft.com/office/drawing/2014/main" id="{0F5E8DE4-6363-A5BA-9769-85E880BAC70B}"/>
              </a:ext>
            </a:extLst>
          </p:cNvPr>
          <p:cNvSpPr>
            <a:spLocks noGrp="1"/>
          </p:cNvSpPr>
          <p:nvPr>
            <p:ph type="ctrTitle"/>
          </p:nvPr>
        </p:nvSpPr>
        <p:spPr>
          <a:xfrm>
            <a:off x="1" y="1041400"/>
            <a:ext cx="8593014" cy="2387600"/>
          </a:xfrm>
        </p:spPr>
        <p:txBody>
          <a:bodyPr vert="horz">
            <a:normAutofit/>
          </a:bodyPr>
          <a:lstStyle/>
          <a:p>
            <a:pPr algn="l"/>
            <a:r>
              <a:rPr lang="en-US" dirty="0"/>
              <a:t>LECTURE 9</a:t>
            </a:r>
            <a:br>
              <a:rPr lang="en-US" dirty="0"/>
            </a:br>
            <a:r>
              <a:rPr lang="en-US" dirty="0"/>
              <a:t>FINANCING TRANSPORT TRANSITIONS: THE ROLE OF MDBs AND D2D</a:t>
            </a:r>
            <a:br>
              <a:rPr lang="en-GB" dirty="0"/>
            </a:br>
            <a:br>
              <a:rPr lang="en-US" dirty="0"/>
            </a:br>
            <a:endParaRPr lang="en-US" dirty="0"/>
          </a:p>
        </p:txBody>
      </p:sp>
      <p:sp>
        <p:nvSpPr>
          <p:cNvPr id="7" name="Subtitle 2">
            <a:extLst>
              <a:ext uri="{FF2B5EF4-FFF2-40B4-BE49-F238E27FC236}">
                <a16:creationId xmlns:a16="http://schemas.microsoft.com/office/drawing/2014/main" id="{C3F88FEF-EEF3-8A99-4737-D8FF5BE40B5A}"/>
              </a:ext>
            </a:extLst>
          </p:cNvPr>
          <p:cNvSpPr txBox="1">
            <a:spLocks/>
          </p:cNvSpPr>
          <p:nvPr/>
        </p:nvSpPr>
        <p:spPr>
          <a:xfrm>
            <a:off x="0" y="728183"/>
            <a:ext cx="6700345" cy="626433"/>
          </a:xfrm>
          <a:prstGeom prst="rect">
            <a:avLst/>
          </a:prstGeom>
        </p:spPr>
        <p:txBody>
          <a:bodyPr/>
          <a:lst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bg1"/>
                </a:solidFill>
              </a:rPr>
              <a:t>Transport Decarbonization and Data-to-Deal</a:t>
            </a:r>
          </a:p>
        </p:txBody>
      </p:sp>
    </p:spTree>
    <p:extLst>
      <p:ext uri="{BB962C8B-B14F-4D97-AF65-F5344CB8AC3E}">
        <p14:creationId xmlns:p14="http://schemas.microsoft.com/office/powerpoint/2010/main" val="961311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BA248F-B029-8431-AA5E-1DD4F0CF2EED}"/>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2" name="TextBox 1">
            <a:extLst>
              <a:ext uri="{FF2B5EF4-FFF2-40B4-BE49-F238E27FC236}">
                <a16:creationId xmlns:a16="http://schemas.microsoft.com/office/drawing/2014/main" id="{97B22F09-870E-661D-19C9-A2871AA51812}"/>
              </a:ext>
            </a:extLst>
          </p:cNvPr>
          <p:cNvSpPr txBox="1"/>
          <p:nvPr/>
        </p:nvSpPr>
        <p:spPr>
          <a:xfrm>
            <a:off x="591799" y="1333690"/>
            <a:ext cx="7166746" cy="5262979"/>
          </a:xfrm>
          <a:prstGeom prst="rect">
            <a:avLst/>
          </a:prstGeom>
          <a:noFill/>
        </p:spPr>
        <p:txBody>
          <a:bodyPr wrap="square" rtlCol="0">
            <a:spAutoFit/>
          </a:bodyPr>
          <a:lstStyle/>
          <a:p>
            <a:pPr algn="l" rtl="0" fontAlgn="base"/>
            <a:r>
              <a:rPr lang="en-GB" sz="2400" b="0" i="0" u="none" strike="noStrike">
                <a:solidFill>
                  <a:srgbClr val="000000"/>
                </a:solidFill>
                <a:effectLst/>
                <a:latin typeface="Aptos" panose="020B0004020202020204" pitchFamily="34" charset="0"/>
              </a:rPr>
              <a:t>Building on successful cases in Latin America, a multi-stakeholder process of reflection and induction surfaced underlying principles (CCG Workshop March 2023)</a:t>
            </a:r>
            <a:r>
              <a:rPr lang="en-US" sz="2400" b="0" i="0" u="none" strike="noStrike">
                <a:solidFill>
                  <a:srgbClr val="000000"/>
                </a:solidFill>
                <a:effectLst/>
                <a:latin typeface="Aptos" panose="020B0004020202020204" pitchFamily="34" charset="0"/>
              </a:rPr>
              <a:t>​</a:t>
            </a:r>
          </a:p>
          <a:p>
            <a:pPr algn="l" rtl="0" fontAlgn="base"/>
            <a:r>
              <a:rPr lang="en-GB" sz="2400" b="0" i="0" u="none" strike="noStrike">
                <a:solidFill>
                  <a:srgbClr val="000000"/>
                </a:solidFill>
                <a:effectLst/>
                <a:latin typeface="Aptos" panose="020B0004020202020204" pitchFamily="34" charset="0"/>
              </a:rPr>
              <a:t>​</a:t>
            </a:r>
          </a:p>
          <a:p>
            <a:pPr algn="l" rtl="0" fontAlgn="base"/>
            <a:r>
              <a:rPr lang="en-GB" sz="2400" b="0" i="0" u="none" strike="noStrike">
                <a:solidFill>
                  <a:srgbClr val="000000"/>
                </a:solidFill>
                <a:effectLst/>
                <a:latin typeface="Aptos" panose="020B0004020202020204" pitchFamily="34" charset="0"/>
              </a:rPr>
              <a:t>This led to strong uptake from FCDO and external partners (ADB, IEA etc)</a:t>
            </a:r>
            <a:r>
              <a:rPr lang="en-US" sz="2400" b="0" i="0" u="none" strike="noStrike">
                <a:solidFill>
                  <a:srgbClr val="000000"/>
                </a:solidFill>
                <a:effectLst/>
                <a:latin typeface="Aptos" panose="020B0004020202020204" pitchFamily="34" charset="0"/>
              </a:rPr>
              <a:t>​</a:t>
            </a:r>
          </a:p>
          <a:p>
            <a:pPr algn="l" rtl="0" fontAlgn="base"/>
            <a:r>
              <a:rPr lang="en-GB" sz="2400" b="0" i="0" u="none" strike="noStrike">
                <a:solidFill>
                  <a:srgbClr val="000000"/>
                </a:solidFill>
                <a:effectLst/>
                <a:latin typeface="Aptos" panose="020B0004020202020204" pitchFamily="34" charset="0"/>
              </a:rPr>
              <a:t>​</a:t>
            </a:r>
          </a:p>
          <a:p>
            <a:pPr algn="l" rtl="0" fontAlgn="base"/>
            <a:r>
              <a:rPr lang="en-GB" sz="2400" b="0" i="0" u="none" strike="noStrike">
                <a:solidFill>
                  <a:srgbClr val="000000"/>
                </a:solidFill>
                <a:effectLst/>
                <a:latin typeface="Aptos" panose="020B0004020202020204" pitchFamily="34" charset="0"/>
              </a:rPr>
              <a:t>Operationalization led to the parallel development of </a:t>
            </a:r>
            <a:r>
              <a:rPr lang="en-US" sz="2400" b="0" i="0" u="none" strike="noStrike">
                <a:solidFill>
                  <a:srgbClr val="000000"/>
                </a:solidFill>
                <a:effectLst/>
                <a:latin typeface="Aptos" panose="020B0004020202020204" pitchFamily="34" charset="0"/>
              </a:rPr>
              <a:t>​</a:t>
            </a:r>
          </a:p>
          <a:p>
            <a:pPr lvl="1" fontAlgn="base"/>
            <a:r>
              <a:rPr lang="en-GB" sz="2400" b="0" i="0" u="none" strike="noStrike">
                <a:solidFill>
                  <a:srgbClr val="000000"/>
                </a:solidFill>
                <a:effectLst/>
                <a:latin typeface="Aptos" panose="020B0004020202020204" pitchFamily="34" charset="0"/>
              </a:rPr>
              <a:t>(a) </a:t>
            </a:r>
            <a:r>
              <a:rPr lang="en-GB" sz="2400" b="1" i="0" u="none" strike="noStrike">
                <a:solidFill>
                  <a:srgbClr val="000000"/>
                </a:solidFill>
                <a:effectLst/>
                <a:latin typeface="Aptos" panose="020B0004020202020204" pitchFamily="34" charset="0"/>
              </a:rPr>
              <a:t>qualitative</a:t>
            </a:r>
            <a:r>
              <a:rPr lang="en-GB" sz="2400" b="0" i="0" u="none" strike="noStrike">
                <a:solidFill>
                  <a:srgbClr val="000000"/>
                </a:solidFill>
                <a:effectLst/>
                <a:latin typeface="Aptos" panose="020B0004020202020204" pitchFamily="34" charset="0"/>
              </a:rPr>
              <a:t> framework known as D2D investment pipeline; and ​</a:t>
            </a:r>
          </a:p>
          <a:p>
            <a:pPr lvl="1" fontAlgn="base"/>
            <a:r>
              <a:rPr lang="en-GB" sz="2400" b="0" i="0" u="none" strike="noStrike">
                <a:solidFill>
                  <a:srgbClr val="000000"/>
                </a:solidFill>
                <a:effectLst/>
                <a:latin typeface="Aptos" panose="020B0004020202020204" pitchFamily="34" charset="0"/>
              </a:rPr>
              <a:t>(b) </a:t>
            </a:r>
            <a:r>
              <a:rPr lang="en-GB" sz="2400" b="1" i="0" u="none" strike="noStrike">
                <a:solidFill>
                  <a:srgbClr val="000000"/>
                </a:solidFill>
                <a:effectLst/>
                <a:latin typeface="Aptos" panose="020B0004020202020204" pitchFamily="34" charset="0"/>
              </a:rPr>
              <a:t>quantitative</a:t>
            </a:r>
            <a:r>
              <a:rPr lang="en-GB" sz="2400" b="0" i="0" u="none" strike="noStrike">
                <a:solidFill>
                  <a:srgbClr val="000000"/>
                </a:solidFill>
                <a:effectLst/>
                <a:latin typeface="Aptos" panose="020B0004020202020204" pitchFamily="34" charset="0"/>
              </a:rPr>
              <a:t> framework known as D2D analytical workflow</a:t>
            </a:r>
            <a:endParaRPr lang="en-US" sz="2400" b="0" i="0" u="none" strike="noStrike">
              <a:solidFill>
                <a:srgbClr val="000000"/>
              </a:solidFill>
              <a:effectLst/>
              <a:latin typeface="Aptos" panose="020B0004020202020204" pitchFamily="34" charset="0"/>
            </a:endParaRPr>
          </a:p>
          <a:p>
            <a:endParaRPr lang="en-GB" sz="2400">
              <a:latin typeface="Aptos" panose="020B0004020202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E3F58151-304E-7D54-06B9-B78DAEB94E56}"/>
              </a:ext>
            </a:extLst>
          </p:cNvPr>
          <p:cNvPicPr>
            <a:picLocks noChangeAspect="1"/>
          </p:cNvPicPr>
          <p:nvPr/>
        </p:nvPicPr>
        <p:blipFill>
          <a:blip r:embed="rId3"/>
          <a:stretch>
            <a:fillRect/>
          </a:stretch>
        </p:blipFill>
        <p:spPr>
          <a:xfrm>
            <a:off x="7966364" y="1309060"/>
            <a:ext cx="3384431" cy="4789397"/>
          </a:xfrm>
          <a:prstGeom prst="rect">
            <a:avLst/>
          </a:prstGeom>
        </p:spPr>
      </p:pic>
      <p:sp>
        <p:nvSpPr>
          <p:cNvPr id="7" name="Title 3">
            <a:extLst>
              <a:ext uri="{FF2B5EF4-FFF2-40B4-BE49-F238E27FC236}">
                <a16:creationId xmlns:a16="http://schemas.microsoft.com/office/drawing/2014/main" id="{6F25BD57-8C22-233D-101C-6A2FDD525FBF}"/>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US" sz="2800" b="1" i="0" u="none" strike="noStrike" dirty="0">
                <a:solidFill>
                  <a:srgbClr val="C00000"/>
                </a:solidFill>
                <a:effectLst/>
                <a:latin typeface="Aptos" panose="020B0004020202020204" pitchFamily="34" charset="0"/>
              </a:rPr>
              <a:t>Case Studies: How did we get here?</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199275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9F512C-0E2D-DA58-5990-D17FA594E735}"/>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grpSp>
        <p:nvGrpSpPr>
          <p:cNvPr id="10" name="Group 9">
            <a:extLst>
              <a:ext uri="{FF2B5EF4-FFF2-40B4-BE49-F238E27FC236}">
                <a16:creationId xmlns:a16="http://schemas.microsoft.com/office/drawing/2014/main" id="{68A20567-E8AD-94C6-4CAE-EBFF20030514}"/>
              </a:ext>
            </a:extLst>
          </p:cNvPr>
          <p:cNvGrpSpPr/>
          <p:nvPr/>
        </p:nvGrpSpPr>
        <p:grpSpPr>
          <a:xfrm>
            <a:off x="1499899" y="1661585"/>
            <a:ext cx="4489905" cy="2255569"/>
            <a:chOff x="572488" y="1496290"/>
            <a:chExt cx="5020790" cy="2534083"/>
          </a:xfrm>
        </p:grpSpPr>
        <p:sp>
          <p:nvSpPr>
            <p:cNvPr id="26" name="Round Diagonal Corner of Rectangle 25">
              <a:extLst>
                <a:ext uri="{FF2B5EF4-FFF2-40B4-BE49-F238E27FC236}">
                  <a16:creationId xmlns:a16="http://schemas.microsoft.com/office/drawing/2014/main" id="{E1CFC7FE-F85B-0BF1-72D8-C22A6DB8CBB3}"/>
                </a:ext>
              </a:extLst>
            </p:cNvPr>
            <p:cNvSpPr/>
            <p:nvPr/>
          </p:nvSpPr>
          <p:spPr>
            <a:xfrm>
              <a:off x="572488" y="1496291"/>
              <a:ext cx="5020789" cy="2534082"/>
            </a:xfrm>
            <a:prstGeom prst="round2DiagRect">
              <a:avLst/>
            </a:prstGeom>
            <a:solidFill>
              <a:srgbClr val="D98B9B">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2000" b="0" i="0" u="none" strike="noStrike">
                <a:solidFill>
                  <a:schemeClr val="tx1"/>
                </a:solidFill>
                <a:effectLst/>
              </a:endParaRPr>
            </a:p>
            <a:p>
              <a:endParaRPr lang="en-GB" sz="2000">
                <a:solidFill>
                  <a:schemeClr val="tx1"/>
                </a:solidFill>
              </a:endParaRPr>
            </a:p>
            <a:p>
              <a:r>
                <a:rPr lang="en-GB" sz="2000" b="1">
                  <a:solidFill>
                    <a:schemeClr val="tx1"/>
                  </a:solidFill>
                </a:rPr>
                <a:t>$2.4 Billion </a:t>
              </a:r>
              <a:r>
                <a:rPr lang="en-GB" sz="2000">
                  <a:solidFill>
                    <a:schemeClr val="tx1"/>
                  </a:solidFill>
                </a:rPr>
                <a:t>mobilised, Costa Rica stands out for its </a:t>
              </a:r>
              <a:r>
                <a:rPr lang="en-GB" sz="2000" b="0" i="0" u="none" strike="noStrike">
                  <a:solidFill>
                    <a:schemeClr val="tx1"/>
                  </a:solidFill>
                  <a:effectLst/>
                </a:rPr>
                <a:t>systematic process of </a:t>
              </a:r>
              <a:r>
                <a:rPr lang="en-GB" sz="2000" b="1" i="0" u="none" strike="noStrike">
                  <a:solidFill>
                    <a:schemeClr val="tx1"/>
                  </a:solidFill>
                  <a:effectLst/>
                </a:rPr>
                <a:t>technical analysis </a:t>
              </a:r>
              <a:r>
                <a:rPr lang="en-GB" sz="2000" b="0" i="0" u="none" strike="noStrike">
                  <a:solidFill>
                    <a:schemeClr val="tx1"/>
                  </a:solidFill>
                  <a:effectLst/>
                </a:rPr>
                <a:t>and </a:t>
              </a:r>
              <a:r>
                <a:rPr lang="en-GB" sz="2000" b="1" i="0" u="none" strike="noStrike">
                  <a:solidFill>
                    <a:schemeClr val="tx1"/>
                  </a:solidFill>
                  <a:effectLst/>
                </a:rPr>
                <a:t>stakeholder engagement</a:t>
              </a:r>
              <a:endParaRPr lang="en-GB" sz="2000" b="1">
                <a:solidFill>
                  <a:schemeClr val="tx1"/>
                </a:solidFill>
              </a:endParaRPr>
            </a:p>
          </p:txBody>
        </p:sp>
        <p:sp>
          <p:nvSpPr>
            <p:cNvPr id="27" name="Round Diagonal Corner of Rectangle 26">
              <a:extLst>
                <a:ext uri="{FF2B5EF4-FFF2-40B4-BE49-F238E27FC236}">
                  <a16:creationId xmlns:a16="http://schemas.microsoft.com/office/drawing/2014/main" id="{1B7DAB11-4B29-B853-7AE0-C5A982C0F6D1}"/>
                </a:ext>
              </a:extLst>
            </p:cNvPr>
            <p:cNvSpPr/>
            <p:nvPr/>
          </p:nvSpPr>
          <p:spPr>
            <a:xfrm>
              <a:off x="572490" y="1496291"/>
              <a:ext cx="5020788" cy="725286"/>
            </a:xfrm>
            <a:prstGeom prst="round2DiagRect">
              <a:avLst>
                <a:gd name="adj1" fmla="val 50000"/>
                <a:gd name="adj2" fmla="val 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Costa Rica</a:t>
              </a:r>
            </a:p>
          </p:txBody>
        </p:sp>
        <p:pic>
          <p:nvPicPr>
            <p:cNvPr id="28" name="Picture 2" descr="Flag of Costa Rica | Meaning, Colors &amp; History | Britannica">
              <a:extLst>
                <a:ext uri="{FF2B5EF4-FFF2-40B4-BE49-F238E27FC236}">
                  <a16:creationId xmlns:a16="http://schemas.microsoft.com/office/drawing/2014/main" id="{612FFB6F-AA03-B1FC-1928-A68942E8A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4464" y="1496290"/>
              <a:ext cx="1208812" cy="7252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1B926E72-BC09-83B4-825E-B80E29E4C2D0}"/>
              </a:ext>
            </a:extLst>
          </p:cNvPr>
          <p:cNvGrpSpPr/>
          <p:nvPr/>
        </p:nvGrpSpPr>
        <p:grpSpPr>
          <a:xfrm>
            <a:off x="6202194" y="1647052"/>
            <a:ext cx="4489906" cy="2270103"/>
            <a:chOff x="6027631" y="1406936"/>
            <a:chExt cx="5020791" cy="2550411"/>
          </a:xfrm>
        </p:grpSpPr>
        <p:grpSp>
          <p:nvGrpSpPr>
            <p:cNvPr id="22" name="Group 21">
              <a:extLst>
                <a:ext uri="{FF2B5EF4-FFF2-40B4-BE49-F238E27FC236}">
                  <a16:creationId xmlns:a16="http://schemas.microsoft.com/office/drawing/2014/main" id="{CFF4E622-7B3B-BF29-3006-C8D9F3BBED5E}"/>
                </a:ext>
              </a:extLst>
            </p:cNvPr>
            <p:cNvGrpSpPr/>
            <p:nvPr/>
          </p:nvGrpSpPr>
          <p:grpSpPr>
            <a:xfrm>
              <a:off x="6027631" y="1420512"/>
              <a:ext cx="5020791" cy="2536835"/>
              <a:chOff x="572486" y="1493538"/>
              <a:chExt cx="5020791" cy="2536835"/>
            </a:xfrm>
          </p:grpSpPr>
          <p:sp>
            <p:nvSpPr>
              <p:cNvPr id="24" name="Round Diagonal Corner of Rectangle 23">
                <a:extLst>
                  <a:ext uri="{FF2B5EF4-FFF2-40B4-BE49-F238E27FC236}">
                    <a16:creationId xmlns:a16="http://schemas.microsoft.com/office/drawing/2014/main" id="{4EC1E021-B031-8F57-BEB1-722F44B94560}"/>
                  </a:ext>
                </a:extLst>
              </p:cNvPr>
              <p:cNvSpPr/>
              <p:nvPr/>
            </p:nvSpPr>
            <p:spPr>
              <a:xfrm>
                <a:off x="572488" y="1496291"/>
                <a:ext cx="5020789" cy="2534082"/>
              </a:xfrm>
              <a:prstGeom prst="round2DiagRect">
                <a:avLst/>
              </a:prstGeom>
              <a:solidFill>
                <a:srgbClr val="D98B9B">
                  <a:alpha val="2117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2000">
                  <a:solidFill>
                    <a:schemeClr val="tx1"/>
                  </a:solidFill>
                </a:endParaRPr>
              </a:p>
              <a:p>
                <a:endParaRPr lang="en-GB" sz="2000" b="1">
                  <a:solidFill>
                    <a:schemeClr val="tx1"/>
                  </a:solidFill>
                </a:endParaRPr>
              </a:p>
              <a:p>
                <a:r>
                  <a:rPr lang="en-GB" sz="2000" b="1">
                    <a:solidFill>
                      <a:schemeClr val="tx1"/>
                    </a:solidFill>
                  </a:rPr>
                  <a:t>$6.5 Billion </a:t>
                </a:r>
                <a:r>
                  <a:rPr lang="en-GB" sz="2000">
                    <a:solidFill>
                      <a:schemeClr val="tx1"/>
                    </a:solidFill>
                  </a:rPr>
                  <a:t>mobilised, The </a:t>
                </a:r>
                <a:r>
                  <a:rPr lang="en-GB" sz="2000" b="0" i="0" u="none" strike="noStrike">
                    <a:solidFill>
                      <a:schemeClr val="tx1"/>
                    </a:solidFill>
                    <a:effectLst/>
                  </a:rPr>
                  <a:t>Dominican Republic stands out for actively involving the </a:t>
                </a:r>
                <a:r>
                  <a:rPr lang="en-GB" sz="2000" b="1" i="0" u="none" strike="noStrike">
                    <a:solidFill>
                      <a:schemeClr val="tx1"/>
                    </a:solidFill>
                    <a:effectLst/>
                  </a:rPr>
                  <a:t>private sector </a:t>
                </a:r>
                <a:r>
                  <a:rPr lang="en-GB" sz="2000" b="0" i="0" u="none" strike="noStrike">
                    <a:solidFill>
                      <a:schemeClr val="tx1"/>
                    </a:solidFill>
                    <a:effectLst/>
                  </a:rPr>
                  <a:t>and power plant owners in modelling discussions</a:t>
                </a:r>
                <a:endParaRPr lang="en-GB" sz="2000">
                  <a:solidFill>
                    <a:schemeClr val="tx1"/>
                  </a:solidFill>
                </a:endParaRPr>
              </a:p>
            </p:txBody>
          </p:sp>
          <p:sp>
            <p:nvSpPr>
              <p:cNvPr id="25" name="Round Diagonal Corner of Rectangle 24">
                <a:extLst>
                  <a:ext uri="{FF2B5EF4-FFF2-40B4-BE49-F238E27FC236}">
                    <a16:creationId xmlns:a16="http://schemas.microsoft.com/office/drawing/2014/main" id="{93269CDF-5D23-2293-85B0-5B8F2732A4D6}"/>
                  </a:ext>
                </a:extLst>
              </p:cNvPr>
              <p:cNvSpPr/>
              <p:nvPr/>
            </p:nvSpPr>
            <p:spPr>
              <a:xfrm>
                <a:off x="572486" y="1493538"/>
                <a:ext cx="5020788" cy="725286"/>
              </a:xfrm>
              <a:prstGeom prst="round2DiagRect">
                <a:avLst>
                  <a:gd name="adj1" fmla="val 50000"/>
                  <a:gd name="adj2" fmla="val 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latin typeface="Arial"/>
                    <a:cs typeface="Arial"/>
                  </a:rPr>
                  <a:t>          Dominican Republic</a:t>
                </a:r>
                <a:endParaRPr lang="en-US">
                  <a:latin typeface="Arial"/>
                  <a:cs typeface="Arial"/>
                </a:endParaRPr>
              </a:p>
            </p:txBody>
          </p:sp>
        </p:grpSp>
        <p:pic>
          <p:nvPicPr>
            <p:cNvPr id="23" name="Picture 4" descr="Flag of the Dominican Republic | History, Meaning &amp; Colors | Britannica">
              <a:extLst>
                <a:ext uri="{FF2B5EF4-FFF2-40B4-BE49-F238E27FC236}">
                  <a16:creationId xmlns:a16="http://schemas.microsoft.com/office/drawing/2014/main" id="{0D113A1C-B90C-62EA-5EB3-BD386526B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7965" y="1406936"/>
              <a:ext cx="1160457" cy="7252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C751BB25-6F3C-26EB-3F3F-21F3019FDF79}"/>
              </a:ext>
            </a:extLst>
          </p:cNvPr>
          <p:cNvGrpSpPr/>
          <p:nvPr/>
        </p:nvGrpSpPr>
        <p:grpSpPr>
          <a:xfrm>
            <a:off x="1499898" y="4075462"/>
            <a:ext cx="4489905" cy="2255569"/>
            <a:chOff x="572488" y="1496291"/>
            <a:chExt cx="5020790" cy="2534082"/>
          </a:xfrm>
        </p:grpSpPr>
        <p:sp>
          <p:nvSpPr>
            <p:cNvPr id="20" name="Round Diagonal Corner of Rectangle 19">
              <a:extLst>
                <a:ext uri="{FF2B5EF4-FFF2-40B4-BE49-F238E27FC236}">
                  <a16:creationId xmlns:a16="http://schemas.microsoft.com/office/drawing/2014/main" id="{3D6166A3-7AF9-2D65-F019-2EAE2D10789E}"/>
                </a:ext>
              </a:extLst>
            </p:cNvPr>
            <p:cNvSpPr/>
            <p:nvPr/>
          </p:nvSpPr>
          <p:spPr>
            <a:xfrm>
              <a:off x="572488" y="1496291"/>
              <a:ext cx="5020789" cy="2534082"/>
            </a:xfrm>
            <a:prstGeom prst="round2DiagRect">
              <a:avLst/>
            </a:prstGeom>
            <a:solidFill>
              <a:srgbClr val="D98B9B">
                <a:alpha val="2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1" indent="-285750">
                <a:buFont typeface="Arial" panose="020B0604020202020204" pitchFamily="34" charset="0"/>
                <a:buChar char="•"/>
              </a:pPr>
              <a:endParaRPr lang="en-GB" sz="200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i="0" u="none" strike="noStrike">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i="0" u="none" strike="noStrike">
                  <a:solidFill>
                    <a:schemeClr val="tx1"/>
                  </a:solidFill>
                  <a:effectLst/>
                </a:rPr>
                <a:t>$832 Million </a:t>
              </a:r>
              <a:r>
                <a:rPr lang="en-GB" sz="2000" b="0" i="0" u="none" strike="noStrike">
                  <a:solidFill>
                    <a:schemeClr val="tx1"/>
                  </a:solidFill>
                  <a:effectLst/>
                </a:rPr>
                <a:t>mobilised, Uruguay's </a:t>
              </a:r>
              <a:r>
                <a:rPr lang="en-GB" sz="2000" b="1" i="0" u="none" strike="noStrike">
                  <a:solidFill>
                    <a:schemeClr val="tx1"/>
                  </a:solidFill>
                  <a:effectLst/>
                </a:rPr>
                <a:t>LTS</a:t>
              </a:r>
              <a:r>
                <a:rPr lang="en-GB" sz="2000" b="0" i="0" u="none" strike="noStrike">
                  <a:solidFill>
                    <a:schemeClr val="tx1"/>
                  </a:solidFill>
                  <a:effectLst/>
                </a:rPr>
                <a:t> ensures comprehensive sustainability across the </a:t>
              </a:r>
              <a:r>
                <a:rPr lang="en-GB" sz="2000" b="1" i="0" u="none" strike="noStrike">
                  <a:solidFill>
                    <a:schemeClr val="tx1"/>
                  </a:solidFill>
                  <a:effectLst/>
                </a:rPr>
                <a:t>entire economy</a:t>
              </a:r>
              <a:r>
                <a:rPr lang="en-GB" sz="2000" b="0" i="0" u="none" strike="noStrike">
                  <a:solidFill>
                    <a:schemeClr val="tx1"/>
                  </a:solidFill>
                  <a:effectLst/>
                </a:rPr>
                <a:t>, covering environmental, economic, and social aspects</a:t>
              </a:r>
              <a:endParaRPr lang="en-GB" sz="2000">
                <a:solidFill>
                  <a:schemeClr val="tx1"/>
                </a:solidFill>
              </a:endParaRPr>
            </a:p>
          </p:txBody>
        </p:sp>
        <p:sp>
          <p:nvSpPr>
            <p:cNvPr id="21" name="Round Diagonal Corner of Rectangle 20">
              <a:extLst>
                <a:ext uri="{FF2B5EF4-FFF2-40B4-BE49-F238E27FC236}">
                  <a16:creationId xmlns:a16="http://schemas.microsoft.com/office/drawing/2014/main" id="{28782F89-9C9A-7018-281B-91B2608C41A1}"/>
                </a:ext>
              </a:extLst>
            </p:cNvPr>
            <p:cNvSpPr/>
            <p:nvPr/>
          </p:nvSpPr>
          <p:spPr>
            <a:xfrm>
              <a:off x="572490" y="1496291"/>
              <a:ext cx="5020788" cy="725286"/>
            </a:xfrm>
            <a:prstGeom prst="round2DiagRect">
              <a:avLst>
                <a:gd name="adj1" fmla="val 50000"/>
                <a:gd name="adj2" fmla="val 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000" b="1">
                  <a:latin typeface="Arial"/>
                  <a:cs typeface="Arial"/>
                </a:rPr>
                <a:t>                     Uruguay</a:t>
              </a:r>
            </a:p>
          </p:txBody>
        </p:sp>
      </p:grpSp>
      <p:pic>
        <p:nvPicPr>
          <p:cNvPr id="19" name="Picture 8" descr="Flag of Uruguay - Wikipedia">
            <a:extLst>
              <a:ext uri="{FF2B5EF4-FFF2-40B4-BE49-F238E27FC236}">
                <a16:creationId xmlns:a16="http://schemas.microsoft.com/office/drawing/2014/main" id="{5FF933CF-EBE9-1B35-7B89-30C3714D4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4896" y="4049468"/>
            <a:ext cx="1024906" cy="68008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55EF6032-6432-F2DD-F89B-DB544AD13045}"/>
              </a:ext>
            </a:extLst>
          </p:cNvPr>
          <p:cNvGrpSpPr/>
          <p:nvPr/>
        </p:nvGrpSpPr>
        <p:grpSpPr>
          <a:xfrm>
            <a:off x="6202196" y="4077423"/>
            <a:ext cx="4489905" cy="2257768"/>
            <a:chOff x="6027633" y="4137405"/>
            <a:chExt cx="5020790" cy="2536553"/>
          </a:xfrm>
        </p:grpSpPr>
        <p:grpSp>
          <p:nvGrpSpPr>
            <p:cNvPr id="14" name="Group 13">
              <a:extLst>
                <a:ext uri="{FF2B5EF4-FFF2-40B4-BE49-F238E27FC236}">
                  <a16:creationId xmlns:a16="http://schemas.microsoft.com/office/drawing/2014/main" id="{7FA27B42-D2A4-964F-DF62-E39252E4D22D}"/>
                </a:ext>
              </a:extLst>
            </p:cNvPr>
            <p:cNvGrpSpPr/>
            <p:nvPr/>
          </p:nvGrpSpPr>
          <p:grpSpPr>
            <a:xfrm>
              <a:off x="6027633" y="4139876"/>
              <a:ext cx="5020790" cy="2534082"/>
              <a:chOff x="572488" y="1496291"/>
              <a:chExt cx="5020790" cy="2534082"/>
            </a:xfrm>
          </p:grpSpPr>
          <p:sp>
            <p:nvSpPr>
              <p:cNvPr id="16" name="Round Diagonal Corner of Rectangle 15">
                <a:extLst>
                  <a:ext uri="{FF2B5EF4-FFF2-40B4-BE49-F238E27FC236}">
                    <a16:creationId xmlns:a16="http://schemas.microsoft.com/office/drawing/2014/main" id="{606E53A7-AEAB-16EE-08BD-1FBBEE17555E}"/>
                  </a:ext>
                </a:extLst>
              </p:cNvPr>
              <p:cNvSpPr/>
              <p:nvPr/>
            </p:nvSpPr>
            <p:spPr>
              <a:xfrm>
                <a:off x="572488" y="1496291"/>
                <a:ext cx="5020789" cy="2534082"/>
              </a:xfrm>
              <a:prstGeom prst="round2DiagRect">
                <a:avLst/>
              </a:prstGeom>
              <a:solidFill>
                <a:srgbClr val="D98B9B">
                  <a:alpha val="21175"/>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2000">
                  <a:solidFill>
                    <a:schemeClr val="tx1"/>
                  </a:solidFill>
                </a:endParaRPr>
              </a:p>
              <a:p>
                <a:endParaRPr lang="en-GB" sz="2000" b="0" i="0" u="none" strike="noStrike">
                  <a:solidFill>
                    <a:schemeClr val="tx1"/>
                  </a:solidFill>
                  <a:effectLst/>
                </a:endParaRPr>
              </a:p>
              <a:p>
                <a:r>
                  <a:rPr lang="en-GB" sz="2000" b="1" i="0" u="none" strike="noStrike">
                    <a:solidFill>
                      <a:schemeClr val="tx1"/>
                    </a:solidFill>
                    <a:effectLst/>
                  </a:rPr>
                  <a:t>$2.2 Billion </a:t>
                </a:r>
                <a:r>
                  <a:rPr lang="en-GB" sz="2000" b="0" i="0" u="none" strike="noStrike">
                    <a:solidFill>
                      <a:schemeClr val="tx1"/>
                    </a:solidFill>
                    <a:effectLst/>
                  </a:rPr>
                  <a:t>mobilised, Chile stands out for its legislative progress having enacted a </a:t>
                </a:r>
                <a:r>
                  <a:rPr lang="en-GB" sz="2000" b="1" i="0" u="none" strike="noStrike">
                    <a:solidFill>
                      <a:schemeClr val="tx1"/>
                    </a:solidFill>
                    <a:effectLst/>
                  </a:rPr>
                  <a:t>Climate Change Framework Law </a:t>
                </a:r>
                <a:r>
                  <a:rPr lang="en-GB" sz="2000" b="0" i="0" u="none" strike="noStrike">
                    <a:solidFill>
                      <a:schemeClr val="tx1"/>
                    </a:solidFill>
                    <a:effectLst/>
                  </a:rPr>
                  <a:t>that codifies its climate commitments into law</a:t>
                </a:r>
                <a:endParaRPr lang="en-GB" sz="2000">
                  <a:solidFill>
                    <a:schemeClr val="tx1"/>
                  </a:solidFill>
                </a:endParaRPr>
              </a:p>
            </p:txBody>
          </p:sp>
          <p:sp>
            <p:nvSpPr>
              <p:cNvPr id="17" name="Round Diagonal Corner of Rectangle 16">
                <a:extLst>
                  <a:ext uri="{FF2B5EF4-FFF2-40B4-BE49-F238E27FC236}">
                    <a16:creationId xmlns:a16="http://schemas.microsoft.com/office/drawing/2014/main" id="{765947A6-C7FD-5DE4-750C-994EE631A881}"/>
                  </a:ext>
                </a:extLst>
              </p:cNvPr>
              <p:cNvSpPr/>
              <p:nvPr/>
            </p:nvSpPr>
            <p:spPr>
              <a:xfrm>
                <a:off x="572490" y="1496291"/>
                <a:ext cx="5020788" cy="725286"/>
              </a:xfrm>
              <a:prstGeom prst="round2DiagRect">
                <a:avLst>
                  <a:gd name="adj1" fmla="val 50000"/>
                  <a:gd name="adj2" fmla="val 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a:latin typeface="Arial" panose="020B0604020202020204" pitchFamily="34" charset="0"/>
                    <a:cs typeface="Arial" panose="020B0604020202020204" pitchFamily="34" charset="0"/>
                  </a:rPr>
                  <a:t>Chile</a:t>
                </a:r>
              </a:p>
            </p:txBody>
          </p:sp>
        </p:grpSp>
        <p:pic>
          <p:nvPicPr>
            <p:cNvPr id="15" name="Picture 10" descr="Flag of Chile">
              <a:extLst>
                <a:ext uri="{FF2B5EF4-FFF2-40B4-BE49-F238E27FC236}">
                  <a16:creationId xmlns:a16="http://schemas.microsoft.com/office/drawing/2014/main" id="{93B923AC-56B1-D8C1-3C21-45E717C20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9813" y="4137405"/>
              <a:ext cx="1088609" cy="72528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3">
            <a:extLst>
              <a:ext uri="{FF2B5EF4-FFF2-40B4-BE49-F238E27FC236}">
                <a16:creationId xmlns:a16="http://schemas.microsoft.com/office/drawing/2014/main" id="{F9C55A13-B82D-2AC8-CFBB-C3F73414E249}"/>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US" sz="2800" b="1" i="0" u="none" strike="noStrike" dirty="0">
                <a:solidFill>
                  <a:srgbClr val="C00000"/>
                </a:solidFill>
                <a:effectLst/>
                <a:latin typeface="Aptos" panose="020B0004020202020204" pitchFamily="34" charset="0"/>
              </a:rPr>
              <a:t>Case Studies</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382700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7AE52E-4358-4D2A-209D-BA3B7280C19B}"/>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3" name="Title 2">
            <a:extLst>
              <a:ext uri="{FF2B5EF4-FFF2-40B4-BE49-F238E27FC236}">
                <a16:creationId xmlns:a16="http://schemas.microsoft.com/office/drawing/2014/main" id="{94613B85-DB45-4EB3-3DC8-DB9CA6765232}"/>
              </a:ext>
            </a:extLst>
          </p:cNvPr>
          <p:cNvSpPr>
            <a:spLocks noGrp="1"/>
          </p:cNvSpPr>
          <p:nvPr>
            <p:ph type="title"/>
          </p:nvPr>
        </p:nvSpPr>
        <p:spPr>
          <a:xfrm>
            <a:off x="663880" y="589597"/>
            <a:ext cx="10677888" cy="1325563"/>
          </a:xfrm>
        </p:spPr>
        <p:txBody>
          <a:bodyPr anchor="ctr">
            <a:normAutofit/>
          </a:bodyPr>
          <a:lstStyle/>
          <a:p>
            <a:pPr algn="ctr"/>
            <a:r>
              <a:rPr lang="en-GB" sz="3600" b="1">
                <a:solidFill>
                  <a:srgbClr val="C00000"/>
                </a:solidFill>
                <a:latin typeface="Aptos" panose="020B0004020202020204" pitchFamily="34" charset="0"/>
                <a:ea typeface="Open Sans" panose="020B0606030504020204" pitchFamily="34" charset="0"/>
                <a:cs typeface="Open Sans" panose="020B0606030504020204" pitchFamily="34" charset="0"/>
              </a:rPr>
              <a:t>Data-to-Deal: A holistic approach aimed at mobilising finance</a:t>
            </a:r>
          </a:p>
        </p:txBody>
      </p:sp>
      <p:sp>
        <p:nvSpPr>
          <p:cNvPr id="7" name="TextBox 6">
            <a:extLst>
              <a:ext uri="{FF2B5EF4-FFF2-40B4-BE49-F238E27FC236}">
                <a16:creationId xmlns:a16="http://schemas.microsoft.com/office/drawing/2014/main" id="{42B01B92-DAE7-4A48-3EB8-6F53C7A07196}"/>
              </a:ext>
            </a:extLst>
          </p:cNvPr>
          <p:cNvSpPr txBox="1"/>
          <p:nvPr/>
        </p:nvSpPr>
        <p:spPr>
          <a:xfrm>
            <a:off x="688038" y="1915160"/>
            <a:ext cx="10864240" cy="1446550"/>
          </a:xfrm>
          <a:prstGeom prst="rect">
            <a:avLst/>
          </a:prstGeom>
          <a:noFill/>
        </p:spPr>
        <p:txBody>
          <a:bodyPr wrap="square">
            <a:spAutoFit/>
          </a:bodyPr>
          <a:lstStyle/>
          <a:p>
            <a:pPr algn="just"/>
            <a:r>
              <a:rPr lang="en-GB" sz="2200" i="1">
                <a:effectLst/>
                <a:latin typeface="Aptos" panose="020B0004020202020204" pitchFamily="34" charset="0"/>
                <a:ea typeface="Open Sans" panose="020B0606030504020204" pitchFamily="34" charset="0"/>
                <a:cs typeface="Open Sans" panose="020B0606030504020204" pitchFamily="34" charset="0"/>
              </a:rPr>
              <a:t>The term </a:t>
            </a:r>
            <a:r>
              <a:rPr lang="en-GB" sz="2200" b="1">
                <a:effectLst/>
                <a:latin typeface="Aptos" panose="020B0004020202020204" pitchFamily="34" charset="0"/>
                <a:ea typeface="Open Sans" panose="020B0606030504020204" pitchFamily="34" charset="0"/>
                <a:cs typeface="Open Sans" panose="020B0606030504020204" pitchFamily="34" charset="0"/>
              </a:rPr>
              <a:t>Data-to-Deal </a:t>
            </a:r>
            <a:r>
              <a:rPr lang="en-GB" sz="2200" i="1">
                <a:effectLst/>
                <a:latin typeface="Aptos" panose="020B0004020202020204" pitchFamily="34" charset="0"/>
                <a:ea typeface="Open Sans" panose="020B0606030504020204" pitchFamily="34" charset="0"/>
                <a:cs typeface="Open Sans" panose="020B0606030504020204" pitchFamily="34" charset="0"/>
              </a:rPr>
              <a:t>refers to actions taken throughout an entire process that runs from </a:t>
            </a:r>
            <a:r>
              <a:rPr lang="en-GB" sz="2200" b="1">
                <a:effectLst/>
                <a:latin typeface="Aptos" panose="020B0004020202020204" pitchFamily="34" charset="0"/>
                <a:ea typeface="Open Sans" panose="020B0606030504020204" pitchFamily="34" charset="0"/>
                <a:cs typeface="Open Sans" panose="020B0606030504020204" pitchFamily="34" charset="0"/>
              </a:rPr>
              <a:t>data </a:t>
            </a:r>
            <a:r>
              <a:rPr lang="en-GB" sz="2200" i="1">
                <a:effectLst/>
                <a:latin typeface="Aptos" panose="020B0004020202020204" pitchFamily="34" charset="0"/>
                <a:ea typeface="Open Sans" panose="020B0606030504020204" pitchFamily="34" charset="0"/>
                <a:cs typeface="Open Sans" panose="020B0606030504020204" pitchFamily="34" charset="0"/>
              </a:rPr>
              <a:t>collection, system modelling, and development planning, all the way through to national financing strategies and project finance arrangements to the agreement of a </a:t>
            </a:r>
            <a:r>
              <a:rPr lang="en-GB" sz="2200" b="1">
                <a:effectLst/>
                <a:latin typeface="Aptos" panose="020B0004020202020204" pitchFamily="34" charset="0"/>
                <a:ea typeface="Open Sans" panose="020B0606030504020204" pitchFamily="34" charset="0"/>
                <a:cs typeface="Open Sans" panose="020B0606030504020204" pitchFamily="34" charset="0"/>
              </a:rPr>
              <a:t>deal </a:t>
            </a:r>
            <a:r>
              <a:rPr lang="en-GB" sz="2200" i="1">
                <a:effectLst/>
                <a:latin typeface="Aptos" panose="020B0004020202020204" pitchFamily="34" charset="0"/>
                <a:ea typeface="Open Sans" panose="020B0606030504020204" pitchFamily="34" charset="0"/>
                <a:cs typeface="Open Sans" panose="020B0606030504020204" pitchFamily="34" charset="0"/>
              </a:rPr>
              <a:t>(investment), all driven by a strong stakeholder engagement process. </a:t>
            </a:r>
            <a:endParaRPr lang="en-GB" sz="2200">
              <a:effectLst/>
              <a:latin typeface="Aptos" panose="020B0004020202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A9E05E4F-FBE4-42D7-BFAC-FE37CB5436BB}"/>
              </a:ext>
            </a:extLst>
          </p:cNvPr>
          <p:cNvPicPr>
            <a:picLocks noChangeAspect="1"/>
          </p:cNvPicPr>
          <p:nvPr/>
        </p:nvPicPr>
        <p:blipFill>
          <a:blip r:embed="rId3"/>
          <a:stretch>
            <a:fillRect/>
          </a:stretch>
        </p:blipFill>
        <p:spPr>
          <a:xfrm>
            <a:off x="639721" y="3242502"/>
            <a:ext cx="10912557" cy="3025901"/>
          </a:xfrm>
          <a:prstGeom prst="rect">
            <a:avLst/>
          </a:prstGeom>
        </p:spPr>
      </p:pic>
    </p:spTree>
    <p:extLst>
      <p:ext uri="{BB962C8B-B14F-4D97-AF65-F5344CB8AC3E}">
        <p14:creationId xmlns:p14="http://schemas.microsoft.com/office/powerpoint/2010/main" val="27053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55FCF0F-2CE0-AC93-6F2B-BA8BCBA7F36B}"/>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pic>
        <p:nvPicPr>
          <p:cNvPr id="2050" name="Picture 2">
            <a:extLst>
              <a:ext uri="{FF2B5EF4-FFF2-40B4-BE49-F238E27FC236}">
                <a16:creationId xmlns:a16="http://schemas.microsoft.com/office/drawing/2014/main" id="{FDEBB1CA-3C51-2C5C-252C-8C11276D70CC}"/>
              </a:ext>
            </a:extLst>
          </p:cNvPr>
          <p:cNvPicPr>
            <a:picLocks noChangeAspect="1" noChangeArrowheads="1"/>
          </p:cNvPicPr>
          <p:nvPr/>
        </p:nvPicPr>
        <p:blipFill>
          <a:blip r:embed="rId3">
            <a:alphaModFix amt="67000"/>
            <a:extLst>
              <a:ext uri="{28A0092B-C50C-407E-A947-70E740481C1C}">
                <a14:useLocalDpi xmlns:a14="http://schemas.microsoft.com/office/drawing/2010/main" val="0"/>
              </a:ext>
            </a:extLst>
          </a:blip>
          <a:srcRect/>
          <a:stretch>
            <a:fillRect/>
          </a:stretch>
        </p:blipFill>
        <p:spPr bwMode="auto">
          <a:xfrm>
            <a:off x="6070273" y="3245378"/>
            <a:ext cx="5852774" cy="32934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A18EC84-D957-102F-84C2-D4E0971FA767}"/>
              </a:ext>
            </a:extLst>
          </p:cNvPr>
          <p:cNvSpPr txBox="1"/>
          <p:nvPr/>
        </p:nvSpPr>
        <p:spPr>
          <a:xfrm>
            <a:off x="698284" y="1918937"/>
            <a:ext cx="8070288" cy="3139321"/>
          </a:xfrm>
          <a:prstGeom prst="rect">
            <a:avLst/>
          </a:prstGeom>
          <a:noFill/>
        </p:spPr>
        <p:txBody>
          <a:bodyPr wrap="square" lIns="91440" tIns="45720" rIns="91440" bIns="45720" rtlCol="0" anchor="t">
            <a:spAutoFit/>
          </a:bodyPr>
          <a:lstStyle/>
          <a:p>
            <a:r>
              <a:rPr lang="en-GB" sz="2200">
                <a:latin typeface="Aptos" panose="020B0004020202020204" pitchFamily="34" charset="0"/>
                <a:ea typeface="Open Sans" panose="020B0606030504020204" pitchFamily="34" charset="0"/>
                <a:cs typeface="Open Sans" panose="020B0606030504020204" pitchFamily="34" charset="0"/>
              </a:rPr>
              <a:t>High-level political mandates break down working siloes within governments and help to: </a:t>
            </a:r>
          </a:p>
          <a:p>
            <a:endParaRPr lang="en-GB" sz="2200">
              <a:latin typeface="Aptos" panose="020B0004020202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GB" sz="2200">
                <a:latin typeface="Aptos" panose="020B0004020202020204" pitchFamily="34" charset="0"/>
                <a:ea typeface="Open Sans"/>
                <a:cs typeface="Open Sans"/>
              </a:rPr>
              <a:t>Align policy priorities across ministries</a:t>
            </a:r>
            <a:endParaRPr lang="en-GB" sz="2200">
              <a:latin typeface="Aptos" panose="020B0004020202020204" pitchFamily="34" charset="0"/>
              <a:ea typeface="Open Sans" panose="020B0606030504020204" pitchFamily="34" charset="0"/>
              <a:cs typeface="Open Sans" panose="020B0606030504020204" pitchFamily="34" charset="0"/>
            </a:endParaRPr>
          </a:p>
          <a:p>
            <a:pPr marL="742950" lvl="1" indent="-285750">
              <a:buFont typeface="Arial" panose="020B0604020202020204" pitchFamily="34" charset="0"/>
              <a:buChar char="•"/>
            </a:pPr>
            <a:r>
              <a:rPr lang="en-GB" sz="2200">
                <a:latin typeface="Aptos" panose="020B0004020202020204" pitchFamily="34" charset="0"/>
                <a:ea typeface="Open Sans" panose="020B0606030504020204" pitchFamily="34" charset="0"/>
                <a:cs typeface="Open Sans" panose="020B0606030504020204" pitchFamily="34" charset="0"/>
              </a:rPr>
              <a:t>Ensure consistency across different areas of planning</a:t>
            </a:r>
          </a:p>
          <a:p>
            <a:pPr marL="742950" lvl="1" indent="-285750">
              <a:buFont typeface="Arial" panose="020B0604020202020204" pitchFamily="34" charset="0"/>
              <a:buChar char="•"/>
            </a:pPr>
            <a:r>
              <a:rPr lang="en-GB" sz="2200">
                <a:latin typeface="Aptos" panose="020B0004020202020204" pitchFamily="34" charset="0"/>
                <a:ea typeface="Open Sans" panose="020B0606030504020204" pitchFamily="34" charset="0"/>
                <a:cs typeface="Open Sans" panose="020B0606030504020204" pitchFamily="34" charset="0"/>
              </a:rPr>
              <a:t>Enable collaborative cross-sectoral workflows</a:t>
            </a:r>
          </a:p>
          <a:p>
            <a:pPr marL="285750" indent="-285750">
              <a:buFont typeface="Arial" panose="020B0604020202020204" pitchFamily="34" charset="0"/>
              <a:buChar char="•"/>
            </a:pPr>
            <a:endParaRPr lang="en-GB" sz="2200">
              <a:latin typeface="Aptos" panose="020B0004020202020204" pitchFamily="34" charset="0"/>
              <a:ea typeface="Open Sans" panose="020B0606030504020204" pitchFamily="34" charset="0"/>
              <a:cs typeface="Open Sans" panose="020B0606030504020204" pitchFamily="34" charset="0"/>
            </a:endParaRPr>
          </a:p>
          <a:p>
            <a:r>
              <a:rPr lang="en-GB" sz="2200">
                <a:latin typeface="Aptos" panose="020B0004020202020204" pitchFamily="34" charset="0"/>
                <a:ea typeface="Open Sans" panose="020B0606030504020204" pitchFamily="34" charset="0"/>
                <a:cs typeface="Open Sans" panose="020B0606030504020204" pitchFamily="34" charset="0"/>
              </a:rPr>
              <a:t>This can be supported by the formation </a:t>
            </a:r>
          </a:p>
          <a:p>
            <a:r>
              <a:rPr lang="en-GB" sz="2200">
                <a:latin typeface="Aptos" panose="020B0004020202020204" pitchFamily="34" charset="0"/>
                <a:ea typeface="Open Sans" panose="020B0606030504020204" pitchFamily="34" charset="0"/>
                <a:cs typeface="Open Sans" panose="020B0606030504020204" pitchFamily="34" charset="0"/>
              </a:rPr>
              <a:t>of a central coordination team</a:t>
            </a:r>
          </a:p>
        </p:txBody>
      </p:sp>
      <p:sp>
        <p:nvSpPr>
          <p:cNvPr id="3" name="Title 3">
            <a:extLst>
              <a:ext uri="{FF2B5EF4-FFF2-40B4-BE49-F238E27FC236}">
                <a16:creationId xmlns:a16="http://schemas.microsoft.com/office/drawing/2014/main" id="{134E1857-175D-86A4-5A88-906DDB8B566A}"/>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US" sz="2800" b="1" dirty="0">
                <a:solidFill>
                  <a:srgbClr val="C00000"/>
                </a:solidFill>
                <a:latin typeface="Aptos" panose="020B0004020202020204" pitchFamily="34" charset="0"/>
                <a:ea typeface="Open Sans" panose="020B0606030504020204" pitchFamily="34" charset="0"/>
                <a:cs typeface="Open Sans" panose="020B0606030504020204" pitchFamily="34" charset="0"/>
              </a:rPr>
              <a:t>1. Politics: </a:t>
            </a: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Securing high-level support for decarbonisation</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192816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C31E0-2DED-CC72-6230-1C3BC5B6CBC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8114AE9-903D-F775-37B8-5D2A4ED0D9A1}"/>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2" name="TextBox 1">
            <a:extLst>
              <a:ext uri="{FF2B5EF4-FFF2-40B4-BE49-F238E27FC236}">
                <a16:creationId xmlns:a16="http://schemas.microsoft.com/office/drawing/2014/main" id="{8D38988D-97E0-AF8A-A910-E8F3B850999D}"/>
              </a:ext>
            </a:extLst>
          </p:cNvPr>
          <p:cNvSpPr txBox="1"/>
          <p:nvPr/>
        </p:nvSpPr>
        <p:spPr>
          <a:xfrm>
            <a:off x="698284" y="2839047"/>
            <a:ext cx="5711569" cy="246221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Cross-sectoral integration</a:t>
            </a:r>
          </a:p>
          <a:p>
            <a:pPr marL="342900" indent="-342900">
              <a:buFont typeface="Arial" panose="020B0604020202020204" pitchFamily="34" charset="0"/>
              <a:buChar char="•"/>
            </a:pPr>
            <a:endParaRPr lang="en-GB" sz="2200" dirty="0">
              <a:latin typeface="Aptos" panose="020B0004020202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Managing conflicting interests</a:t>
            </a:r>
          </a:p>
          <a:p>
            <a:pPr marL="342900" indent="-342900">
              <a:buFont typeface="Arial" panose="020B0604020202020204" pitchFamily="34" charset="0"/>
              <a:buChar char="•"/>
            </a:pPr>
            <a:endParaRPr lang="en-GB" sz="2200" dirty="0">
              <a:latin typeface="Aptos" panose="020B0004020202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Regional variability</a:t>
            </a:r>
          </a:p>
          <a:p>
            <a:pPr marL="342900" indent="-342900">
              <a:buFont typeface="Arial" panose="020B0604020202020204" pitchFamily="34" charset="0"/>
              <a:buChar char="•"/>
            </a:pPr>
            <a:endParaRPr lang="en-GB" sz="2200" dirty="0">
              <a:latin typeface="Aptos" panose="020B0004020202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Public perception</a:t>
            </a:r>
          </a:p>
        </p:txBody>
      </p:sp>
      <p:sp>
        <p:nvSpPr>
          <p:cNvPr id="7" name="TextBox 6">
            <a:extLst>
              <a:ext uri="{FF2B5EF4-FFF2-40B4-BE49-F238E27FC236}">
                <a16:creationId xmlns:a16="http://schemas.microsoft.com/office/drawing/2014/main" id="{BDE3C8A3-9BE2-FD10-572A-9B0B0BACD06F}"/>
              </a:ext>
            </a:extLst>
          </p:cNvPr>
          <p:cNvSpPr txBox="1"/>
          <p:nvPr/>
        </p:nvSpPr>
        <p:spPr>
          <a:xfrm>
            <a:off x="698284" y="1871336"/>
            <a:ext cx="3711921" cy="646331"/>
          </a:xfrm>
          <a:prstGeom prst="rect">
            <a:avLst/>
          </a:prstGeom>
          <a:solidFill>
            <a:srgbClr val="00B0F0"/>
          </a:solidFill>
        </p:spPr>
        <p:txBody>
          <a:bodyPr wrap="square" rtlCol="0">
            <a:spAutoFit/>
          </a:bodyPr>
          <a:lstStyle/>
          <a:p>
            <a:r>
              <a:rPr lang="en-GB" sz="1800"/>
              <a:t>When applied to the transport sector, key considerations are:</a:t>
            </a:r>
          </a:p>
        </p:txBody>
      </p:sp>
      <p:sp>
        <p:nvSpPr>
          <p:cNvPr id="4" name="TextBox 3">
            <a:extLst>
              <a:ext uri="{FF2B5EF4-FFF2-40B4-BE49-F238E27FC236}">
                <a16:creationId xmlns:a16="http://schemas.microsoft.com/office/drawing/2014/main" id="{2D7B8F38-BA5F-2F3D-F266-291243143675}"/>
              </a:ext>
            </a:extLst>
          </p:cNvPr>
          <p:cNvSpPr txBox="1"/>
          <p:nvPr/>
        </p:nvSpPr>
        <p:spPr>
          <a:xfrm>
            <a:off x="133403" y="6015630"/>
            <a:ext cx="6094378" cy="523220"/>
          </a:xfrm>
          <a:prstGeom prst="rect">
            <a:avLst/>
          </a:prstGeom>
          <a:noFill/>
        </p:spPr>
        <p:txBody>
          <a:bodyPr wrap="square">
            <a:spAutoFit/>
          </a:bodyPr>
          <a:lstStyle/>
          <a:p>
            <a:r>
              <a:rPr lang="en-GB">
                <a:hlinkClick r:id="rId3"/>
              </a:rPr>
              <a:t>Implementing Data-to-Deal in Transport: Addressing the Complexities of a Multi-Stakeholder, Multi-Policy Sector </a:t>
            </a:r>
            <a:endParaRPr lang="en-GB"/>
          </a:p>
        </p:txBody>
      </p:sp>
      <p:pic>
        <p:nvPicPr>
          <p:cNvPr id="9" name="Picture 8">
            <a:extLst>
              <a:ext uri="{FF2B5EF4-FFF2-40B4-BE49-F238E27FC236}">
                <a16:creationId xmlns:a16="http://schemas.microsoft.com/office/drawing/2014/main" id="{32001ECB-1078-CD0C-6639-7E38C56B0B8C}"/>
              </a:ext>
            </a:extLst>
          </p:cNvPr>
          <p:cNvPicPr>
            <a:picLocks noChangeAspect="1"/>
          </p:cNvPicPr>
          <p:nvPr/>
        </p:nvPicPr>
        <p:blipFill>
          <a:blip r:embed="rId4"/>
          <a:stretch>
            <a:fillRect/>
          </a:stretch>
        </p:blipFill>
        <p:spPr>
          <a:xfrm>
            <a:off x="7629505" y="1273714"/>
            <a:ext cx="3625620" cy="5152516"/>
          </a:xfrm>
          <a:prstGeom prst="rect">
            <a:avLst/>
          </a:prstGeom>
        </p:spPr>
      </p:pic>
      <p:sp>
        <p:nvSpPr>
          <p:cNvPr id="3" name="Title 3">
            <a:extLst>
              <a:ext uri="{FF2B5EF4-FFF2-40B4-BE49-F238E27FC236}">
                <a16:creationId xmlns:a16="http://schemas.microsoft.com/office/drawing/2014/main" id="{C71AEB61-59EA-2568-C646-E0358E6F1BFA}"/>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US" sz="2800" b="1" dirty="0">
                <a:solidFill>
                  <a:srgbClr val="C00000"/>
                </a:solidFill>
                <a:latin typeface="Aptos" panose="020B0004020202020204" pitchFamily="34" charset="0"/>
                <a:ea typeface="Open Sans" panose="020B0606030504020204" pitchFamily="34" charset="0"/>
                <a:cs typeface="Open Sans" panose="020B0606030504020204" pitchFamily="34" charset="0"/>
              </a:rPr>
              <a:t>1. Politics: </a:t>
            </a: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Securing high-level support for decarbonisation</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298639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30E90F-D716-78FE-3956-7F29E4850C44}"/>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pic>
        <p:nvPicPr>
          <p:cNvPr id="8" name="Picture 7" descr="A diagram of a company's company&#10;&#10;Description automatically generated">
            <a:extLst>
              <a:ext uri="{FF2B5EF4-FFF2-40B4-BE49-F238E27FC236}">
                <a16:creationId xmlns:a16="http://schemas.microsoft.com/office/drawing/2014/main" id="{328A3E25-EA03-8F85-7C30-D4B37949AEB6}"/>
              </a:ext>
            </a:extLst>
          </p:cNvPr>
          <p:cNvPicPr>
            <a:picLocks noChangeAspect="1"/>
          </p:cNvPicPr>
          <p:nvPr/>
        </p:nvPicPr>
        <p:blipFill>
          <a:blip r:embed="rId3"/>
          <a:stretch>
            <a:fillRect/>
          </a:stretch>
        </p:blipFill>
        <p:spPr>
          <a:xfrm>
            <a:off x="5777853" y="482600"/>
            <a:ext cx="5867400" cy="5892800"/>
          </a:xfrm>
          <a:prstGeom prst="rect">
            <a:avLst/>
          </a:prstGeom>
        </p:spPr>
      </p:pic>
      <p:sp>
        <p:nvSpPr>
          <p:cNvPr id="2" name="TextBox 1">
            <a:extLst>
              <a:ext uri="{FF2B5EF4-FFF2-40B4-BE49-F238E27FC236}">
                <a16:creationId xmlns:a16="http://schemas.microsoft.com/office/drawing/2014/main" id="{37823013-3875-0581-B49F-73C0F293B603}"/>
              </a:ext>
            </a:extLst>
          </p:cNvPr>
          <p:cNvSpPr txBox="1"/>
          <p:nvPr/>
        </p:nvSpPr>
        <p:spPr>
          <a:xfrm>
            <a:off x="591798" y="2652268"/>
            <a:ext cx="4650158" cy="2123658"/>
          </a:xfrm>
          <a:prstGeom prst="rect">
            <a:avLst/>
          </a:prstGeom>
          <a:noFill/>
        </p:spPr>
        <p:txBody>
          <a:bodyPr wrap="square" lIns="91440" tIns="45720" rIns="91440" bIns="45720" rtlCol="0" anchor="t">
            <a:spAutoFit/>
          </a:bodyPr>
          <a:lstStyle/>
          <a:p>
            <a:r>
              <a:rPr lang="en-GB" sz="2200">
                <a:latin typeface="Aptos" panose="020B0004020202020204" pitchFamily="34" charset="0"/>
                <a:ea typeface="Open Sans" panose="020B0606030504020204" pitchFamily="34" charset="0"/>
                <a:cs typeface="Open Sans" panose="020B0606030504020204" pitchFamily="34" charset="0"/>
              </a:rPr>
              <a:t>Critical to ensure sustainability of the analysis.</a:t>
            </a:r>
          </a:p>
          <a:p>
            <a:endParaRPr lang="en-GB" sz="2200">
              <a:latin typeface="Aptos" panose="020B0004020202020204" pitchFamily="34" charset="0"/>
              <a:ea typeface="Open Sans" panose="020B0606030504020204" pitchFamily="34" charset="0"/>
              <a:cs typeface="Open Sans" panose="020B0606030504020204" pitchFamily="34" charset="0"/>
            </a:endParaRPr>
          </a:p>
          <a:p>
            <a:r>
              <a:rPr lang="en-GB" sz="2200">
                <a:latin typeface="Aptos" panose="020B0004020202020204" pitchFamily="34" charset="0"/>
                <a:ea typeface="Open Sans" panose="020B0606030504020204" pitchFamily="34" charset="0"/>
                <a:cs typeface="Open Sans" panose="020B0606030504020204" pitchFamily="34" charset="0"/>
              </a:rPr>
              <a:t>Academia a key player</a:t>
            </a:r>
          </a:p>
          <a:p>
            <a:endParaRPr lang="en-GB" sz="2200">
              <a:latin typeface="Aptos" panose="020B0004020202020204" pitchFamily="34" charset="0"/>
              <a:ea typeface="Open Sans" panose="020B0606030504020204" pitchFamily="34" charset="0"/>
              <a:cs typeface="Open Sans" panose="020B0606030504020204" pitchFamily="34" charset="0"/>
            </a:endParaRPr>
          </a:p>
          <a:p>
            <a:r>
              <a:rPr lang="en-GB" sz="2200">
                <a:latin typeface="Aptos" panose="020B0004020202020204" pitchFamily="34" charset="0"/>
                <a:ea typeface="Open Sans" panose="020B0606030504020204" pitchFamily="34" charset="0"/>
                <a:cs typeface="Open Sans" panose="020B0606030504020204" pitchFamily="34" charset="0"/>
              </a:rPr>
              <a:t>Transparency as a finance enabler</a:t>
            </a:r>
          </a:p>
        </p:txBody>
      </p:sp>
      <p:sp>
        <p:nvSpPr>
          <p:cNvPr id="9" name="Title 3">
            <a:extLst>
              <a:ext uri="{FF2B5EF4-FFF2-40B4-BE49-F238E27FC236}">
                <a16:creationId xmlns:a16="http://schemas.microsoft.com/office/drawing/2014/main" id="{4E933C11-A77C-76C9-2B68-B13F7FB04E85}"/>
              </a:ext>
            </a:extLst>
          </p:cNvPr>
          <p:cNvSpPr txBox="1">
            <a:spLocks/>
          </p:cNvSpPr>
          <p:nvPr/>
        </p:nvSpPr>
        <p:spPr>
          <a:xfrm>
            <a:off x="0" y="260776"/>
            <a:ext cx="5594350" cy="1828374"/>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2. Preparation: Laying the foundations of institutional capacity</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2259238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271E4-AF4F-02D7-B89A-682B8176BE8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0B21397-7518-7F15-C7FF-D86695BB4355}"/>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4" name="TextBox 3">
            <a:extLst>
              <a:ext uri="{FF2B5EF4-FFF2-40B4-BE49-F238E27FC236}">
                <a16:creationId xmlns:a16="http://schemas.microsoft.com/office/drawing/2014/main" id="{037B7699-832B-169F-34B1-2F6990C98750}"/>
              </a:ext>
            </a:extLst>
          </p:cNvPr>
          <p:cNvSpPr txBox="1"/>
          <p:nvPr/>
        </p:nvSpPr>
        <p:spPr>
          <a:xfrm>
            <a:off x="698284" y="3198285"/>
            <a:ext cx="5711569" cy="2462213"/>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Cross-ministry collaboration</a:t>
            </a:r>
          </a:p>
          <a:p>
            <a:pPr marL="342900" indent="-342900">
              <a:buFont typeface="Arial" panose="020B0604020202020204" pitchFamily="34" charset="0"/>
              <a:buChar char="•"/>
            </a:pPr>
            <a:endParaRPr lang="en-GB" sz="2200" dirty="0">
              <a:latin typeface="Aptos" panose="020B0004020202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Strengthening local governments</a:t>
            </a:r>
          </a:p>
          <a:p>
            <a:pPr marL="342900" indent="-342900">
              <a:buFont typeface="Arial" panose="020B0604020202020204" pitchFamily="34" charset="0"/>
              <a:buChar char="•"/>
            </a:pPr>
            <a:endParaRPr lang="en-GB" sz="2200" dirty="0">
              <a:latin typeface="Aptos" panose="020B0004020202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Data management</a:t>
            </a:r>
          </a:p>
          <a:p>
            <a:pPr marL="342900" indent="-342900">
              <a:buFont typeface="Arial" panose="020B0604020202020204" pitchFamily="34" charset="0"/>
              <a:buChar char="•"/>
            </a:pPr>
            <a:endParaRPr lang="en-GB" sz="2200" dirty="0">
              <a:latin typeface="Aptos" panose="020B0004020202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Training policymakers</a:t>
            </a:r>
          </a:p>
        </p:txBody>
      </p:sp>
      <p:sp>
        <p:nvSpPr>
          <p:cNvPr id="7" name="TextBox 6">
            <a:extLst>
              <a:ext uri="{FF2B5EF4-FFF2-40B4-BE49-F238E27FC236}">
                <a16:creationId xmlns:a16="http://schemas.microsoft.com/office/drawing/2014/main" id="{D484542A-0B27-937B-8077-8CD5C2660465}"/>
              </a:ext>
            </a:extLst>
          </p:cNvPr>
          <p:cNvSpPr txBox="1"/>
          <p:nvPr/>
        </p:nvSpPr>
        <p:spPr>
          <a:xfrm>
            <a:off x="698284" y="2287792"/>
            <a:ext cx="3711921" cy="646331"/>
          </a:xfrm>
          <a:prstGeom prst="rect">
            <a:avLst/>
          </a:prstGeom>
          <a:solidFill>
            <a:srgbClr val="00B0F0"/>
          </a:solidFill>
        </p:spPr>
        <p:txBody>
          <a:bodyPr wrap="square" rtlCol="0">
            <a:spAutoFit/>
          </a:bodyPr>
          <a:lstStyle/>
          <a:p>
            <a:r>
              <a:rPr lang="en-GB" sz="1800"/>
              <a:t>When applied to the transport sector, key considerations are:</a:t>
            </a:r>
          </a:p>
        </p:txBody>
      </p:sp>
      <p:sp>
        <p:nvSpPr>
          <p:cNvPr id="2" name="TextBox 1">
            <a:extLst>
              <a:ext uri="{FF2B5EF4-FFF2-40B4-BE49-F238E27FC236}">
                <a16:creationId xmlns:a16="http://schemas.microsoft.com/office/drawing/2014/main" id="{FFB5C1E0-EE8F-020C-BD8B-1683E0C2B536}"/>
              </a:ext>
            </a:extLst>
          </p:cNvPr>
          <p:cNvSpPr txBox="1"/>
          <p:nvPr/>
        </p:nvSpPr>
        <p:spPr>
          <a:xfrm>
            <a:off x="133403" y="6015630"/>
            <a:ext cx="6094378" cy="523220"/>
          </a:xfrm>
          <a:prstGeom prst="rect">
            <a:avLst/>
          </a:prstGeom>
          <a:noFill/>
        </p:spPr>
        <p:txBody>
          <a:bodyPr wrap="square">
            <a:spAutoFit/>
          </a:bodyPr>
          <a:lstStyle/>
          <a:p>
            <a:r>
              <a:rPr lang="en-GB">
                <a:hlinkClick r:id="rId3"/>
              </a:rPr>
              <a:t>Implementing Data-to-Deal in Transport: Addressing the Complexities of a Multi-Stakeholder, Multi-Policy Sector </a:t>
            </a:r>
            <a:endParaRPr lang="en-GB"/>
          </a:p>
        </p:txBody>
      </p:sp>
      <p:pic>
        <p:nvPicPr>
          <p:cNvPr id="6" name="Picture 5">
            <a:extLst>
              <a:ext uri="{FF2B5EF4-FFF2-40B4-BE49-F238E27FC236}">
                <a16:creationId xmlns:a16="http://schemas.microsoft.com/office/drawing/2014/main" id="{193976EB-01D8-17F4-1E5C-4279B253D0DB}"/>
              </a:ext>
            </a:extLst>
          </p:cNvPr>
          <p:cNvPicPr>
            <a:picLocks noChangeAspect="1"/>
          </p:cNvPicPr>
          <p:nvPr/>
        </p:nvPicPr>
        <p:blipFill>
          <a:blip r:embed="rId4"/>
          <a:stretch>
            <a:fillRect/>
          </a:stretch>
        </p:blipFill>
        <p:spPr>
          <a:xfrm>
            <a:off x="7629505" y="1273714"/>
            <a:ext cx="3625620" cy="5152516"/>
          </a:xfrm>
          <a:prstGeom prst="rect">
            <a:avLst/>
          </a:prstGeom>
        </p:spPr>
      </p:pic>
      <p:sp>
        <p:nvSpPr>
          <p:cNvPr id="11" name="Title 3">
            <a:extLst>
              <a:ext uri="{FF2B5EF4-FFF2-40B4-BE49-F238E27FC236}">
                <a16:creationId xmlns:a16="http://schemas.microsoft.com/office/drawing/2014/main" id="{36A2E5BD-9154-6D8C-D743-999489AF188A}"/>
              </a:ext>
            </a:extLst>
          </p:cNvPr>
          <p:cNvSpPr txBox="1">
            <a:spLocks/>
          </p:cNvSpPr>
          <p:nvPr/>
        </p:nvSpPr>
        <p:spPr>
          <a:xfrm>
            <a:off x="0" y="260776"/>
            <a:ext cx="5594350" cy="1828374"/>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2. Preparation: Laying the foundations of institutional capacity</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2978112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D8E977-266A-BADF-E79A-66D85DFFA09D}"/>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2" name="TextBox 1">
            <a:extLst>
              <a:ext uri="{FF2B5EF4-FFF2-40B4-BE49-F238E27FC236}">
                <a16:creationId xmlns:a16="http://schemas.microsoft.com/office/drawing/2014/main" id="{9E4A3315-F662-581F-DD8C-8990876D15DF}"/>
              </a:ext>
            </a:extLst>
          </p:cNvPr>
          <p:cNvSpPr txBox="1"/>
          <p:nvPr/>
        </p:nvSpPr>
        <p:spPr>
          <a:xfrm>
            <a:off x="591799" y="1611298"/>
            <a:ext cx="6833657" cy="3816429"/>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GB" sz="2200">
                <a:latin typeface="Aptos" panose="020B0004020202020204" pitchFamily="34" charset="0"/>
                <a:ea typeface="Open Sans"/>
                <a:cs typeface="Aparajita" panose="020B0604020202020204" pitchFamily="34" charset="0"/>
              </a:rPr>
              <a:t>Countries need to begin by</a:t>
            </a:r>
            <a:r>
              <a:rPr lang="en-GB" sz="2200" b="0" i="0">
                <a:effectLst/>
                <a:latin typeface="Aptos" panose="020B0004020202020204" pitchFamily="34" charset="0"/>
                <a:ea typeface="Open Sans"/>
                <a:cs typeface="Aparajita" panose="020B0604020202020204" pitchFamily="34" charset="0"/>
              </a:rPr>
              <a:t> </a:t>
            </a:r>
            <a:r>
              <a:rPr lang="en-GB" sz="2200">
                <a:latin typeface="Aptos" panose="020B0004020202020204" pitchFamily="34" charset="0"/>
                <a:ea typeface="Open Sans"/>
                <a:cs typeface="Aparajita" panose="020B0604020202020204" pitchFamily="34" charset="0"/>
              </a:rPr>
              <a:t>identifying their </a:t>
            </a:r>
            <a:r>
              <a:rPr lang="en-GB" sz="2200" b="0" i="0">
                <a:effectLst/>
                <a:latin typeface="Aptos" panose="020B0004020202020204" pitchFamily="34" charset="0"/>
                <a:ea typeface="Open Sans"/>
                <a:cs typeface="Aparajita" panose="020B0604020202020204" pitchFamily="34" charset="0"/>
              </a:rPr>
              <a:t>broad development aspirations</a:t>
            </a:r>
            <a:r>
              <a:rPr lang="en-GB" sz="2200">
                <a:latin typeface="Aptos" panose="020B0004020202020204" pitchFamily="34" charset="0"/>
                <a:ea typeface="Open Sans"/>
                <a:cs typeface="Aparajita" panose="020B0604020202020204" pitchFamily="34" charset="0"/>
              </a:rPr>
              <a:t> beyond climate issues</a:t>
            </a:r>
            <a:endParaRPr lang="en-GB" sz="2200" b="0" i="0">
              <a:effectLst/>
              <a:latin typeface="Aptos" panose="020B0004020202020204" pitchFamily="34" charset="0"/>
              <a:ea typeface="Open Sans" panose="020B0606030504020204" pitchFamily="34" charset="0"/>
              <a:cs typeface="Aparajita" panose="020B0604020202020204" pitchFamily="34" charset="0"/>
            </a:endParaRPr>
          </a:p>
          <a:p>
            <a:pPr marL="285750" indent="-285750" algn="just">
              <a:buFont typeface="Arial" panose="020B0604020202020204" pitchFamily="34" charset="0"/>
              <a:buChar char="•"/>
            </a:pPr>
            <a:r>
              <a:rPr lang="en-GB" sz="2200">
                <a:latin typeface="Aptos" panose="020B0004020202020204" pitchFamily="34" charset="0"/>
                <a:ea typeface="Open Sans" panose="020B0606030504020204" pitchFamily="34" charset="0"/>
                <a:cs typeface="Aparajita" panose="020B0604020202020204" pitchFamily="34" charset="0"/>
              </a:rPr>
              <a:t>O</a:t>
            </a:r>
            <a:r>
              <a:rPr lang="en-GB" sz="2200" b="0" i="0">
                <a:effectLst/>
                <a:latin typeface="Aptos" panose="020B0004020202020204" pitchFamily="34" charset="0"/>
                <a:ea typeface="Open Sans" panose="020B0606030504020204" pitchFamily="34" charset="0"/>
                <a:cs typeface="Aparajita" panose="020B0604020202020204" pitchFamily="34" charset="0"/>
              </a:rPr>
              <a:t>pen discussion with a wide range of stakeholders fosters consensus-building and identifies the most critical policy questions</a:t>
            </a:r>
          </a:p>
          <a:p>
            <a:pPr marL="285750" indent="-285750" algn="just">
              <a:buFont typeface="Arial" panose="020B0604020202020204" pitchFamily="34" charset="0"/>
              <a:buChar char="•"/>
            </a:pPr>
            <a:r>
              <a:rPr lang="en-GB" sz="2200" b="0" i="0">
                <a:effectLst/>
                <a:latin typeface="Aptos" panose="020B0004020202020204" pitchFamily="34" charset="0"/>
                <a:ea typeface="Open Sans" panose="020B0606030504020204" pitchFamily="34" charset="0"/>
                <a:cs typeface="Aparajita" panose="020B0604020202020204" pitchFamily="34" charset="0"/>
              </a:rPr>
              <a:t>Country ownership ensures that the country’s context is adequately reflected: including political, economic, and social factors</a:t>
            </a:r>
          </a:p>
          <a:p>
            <a:pPr marL="285750" indent="-285750" algn="just">
              <a:buFont typeface="Arial" panose="020B0604020202020204" pitchFamily="34" charset="0"/>
              <a:buChar char="•"/>
            </a:pPr>
            <a:r>
              <a:rPr lang="en-GB" sz="2200" b="0" i="0">
                <a:effectLst/>
                <a:latin typeface="Aptos" panose="020B0004020202020204" pitchFamily="34" charset="0"/>
                <a:ea typeface="Open Sans"/>
                <a:cs typeface="Aparajita" panose="020B0604020202020204" pitchFamily="34" charset="0"/>
              </a:rPr>
              <a:t>Once a long-term vision is drafted and validated, a work plan must be decided </a:t>
            </a:r>
            <a:r>
              <a:rPr lang="en-GB" sz="2200">
                <a:latin typeface="Aptos" panose="020B0004020202020204" pitchFamily="34" charset="0"/>
                <a:ea typeface="Open Sans"/>
                <a:cs typeface="Aparajita" panose="020B0604020202020204" pitchFamily="34" charset="0"/>
              </a:rPr>
              <a:t>allowing</a:t>
            </a:r>
            <a:r>
              <a:rPr lang="en-GB" sz="2200" b="0" i="0">
                <a:effectLst/>
                <a:latin typeface="Aptos" panose="020B0004020202020204" pitchFamily="34" charset="0"/>
                <a:ea typeface="Open Sans"/>
                <a:cs typeface="Aparajita" panose="020B0604020202020204" pitchFamily="34" charset="0"/>
              </a:rPr>
              <a:t> the country to move </a:t>
            </a:r>
            <a:r>
              <a:rPr lang="en-GB" sz="2200">
                <a:latin typeface="Aptos" panose="020B0004020202020204" pitchFamily="34" charset="0"/>
                <a:ea typeface="Open Sans"/>
                <a:cs typeface="Aparajita" panose="020B0604020202020204" pitchFamily="34" charset="0"/>
              </a:rPr>
              <a:t>into</a:t>
            </a:r>
            <a:r>
              <a:rPr lang="en-GB" sz="2200" b="0" i="0">
                <a:effectLst/>
                <a:latin typeface="Aptos" panose="020B0004020202020204" pitchFamily="34" charset="0"/>
                <a:ea typeface="Open Sans"/>
                <a:cs typeface="Aparajita" panose="020B0604020202020204" pitchFamily="34" charset="0"/>
              </a:rPr>
              <a:t> a deeper phase</a:t>
            </a:r>
            <a:endParaRPr lang="en-GB" sz="2200">
              <a:latin typeface="Aptos" panose="020B0004020202020204" pitchFamily="34" charset="0"/>
              <a:ea typeface="Open Sans"/>
              <a:cs typeface="Aparajita" panose="020B0604020202020204" pitchFamily="34" charset="0"/>
            </a:endParaRPr>
          </a:p>
        </p:txBody>
      </p:sp>
      <p:sp>
        <p:nvSpPr>
          <p:cNvPr id="6" name="TextBox 5">
            <a:extLst>
              <a:ext uri="{FF2B5EF4-FFF2-40B4-BE49-F238E27FC236}">
                <a16:creationId xmlns:a16="http://schemas.microsoft.com/office/drawing/2014/main" id="{2582D00E-433E-E377-8791-9E6CD36B7DAA}"/>
              </a:ext>
            </a:extLst>
          </p:cNvPr>
          <p:cNvSpPr txBox="1"/>
          <p:nvPr/>
        </p:nvSpPr>
        <p:spPr>
          <a:xfrm>
            <a:off x="591800" y="5401714"/>
            <a:ext cx="10705465" cy="1107996"/>
          </a:xfrm>
          <a:prstGeom prst="rect">
            <a:avLst/>
          </a:prstGeom>
          <a:noFill/>
        </p:spPr>
        <p:txBody>
          <a:bodyPr wrap="square">
            <a:spAutoFit/>
          </a:bodyPr>
          <a:lstStyle/>
          <a:p>
            <a:pPr algn="just"/>
            <a:r>
              <a:rPr lang="en-GB" sz="2200" b="0" i="0">
                <a:effectLst/>
                <a:latin typeface="Aptos" panose="020B0004020202020204" pitchFamily="34" charset="0"/>
                <a:ea typeface="Open Sans" panose="020B0606030504020204" pitchFamily="34" charset="0"/>
                <a:cs typeface="Aparajita" panose="020B0604020202020204" pitchFamily="34" charset="0"/>
              </a:rPr>
              <a:t>The existence of a widely </a:t>
            </a:r>
            <a:r>
              <a:rPr lang="en-GB" sz="2200" b="1" i="0">
                <a:effectLst/>
                <a:latin typeface="Aptos" panose="020B0004020202020204" pitchFamily="34" charset="0"/>
                <a:ea typeface="Open Sans" panose="020B0606030504020204" pitchFamily="34" charset="0"/>
                <a:cs typeface="Aparajita" panose="020B0604020202020204" pitchFamily="34" charset="0"/>
              </a:rPr>
              <a:t>shared vision </a:t>
            </a:r>
            <a:r>
              <a:rPr lang="en-GB" sz="2200" b="0" i="0">
                <a:effectLst/>
                <a:latin typeface="Aptos" panose="020B0004020202020204" pitchFamily="34" charset="0"/>
                <a:ea typeface="Open Sans" panose="020B0606030504020204" pitchFamily="34" charset="0"/>
                <a:cs typeface="Aparajita" panose="020B0604020202020204" pitchFamily="34" charset="0"/>
              </a:rPr>
              <a:t>and associated </a:t>
            </a:r>
            <a:r>
              <a:rPr lang="en-GB" sz="2200" b="1" i="0">
                <a:effectLst/>
                <a:latin typeface="Aptos" panose="020B0004020202020204" pitchFamily="34" charset="0"/>
                <a:ea typeface="Open Sans" panose="020B0606030504020204" pitchFamily="34" charset="0"/>
                <a:cs typeface="Aparajita" panose="020B0604020202020204" pitchFamily="34" charset="0"/>
              </a:rPr>
              <a:t>political commitment ​​</a:t>
            </a:r>
            <a:r>
              <a:rPr lang="en-GB" sz="2200" b="0" i="0">
                <a:effectLst/>
                <a:latin typeface="Aptos" panose="020B0004020202020204" pitchFamily="34" charset="0"/>
                <a:ea typeface="Open Sans" panose="020B0606030504020204" pitchFamily="34" charset="0"/>
                <a:cs typeface="Aparajita" panose="020B0604020202020204" pitchFamily="34" charset="0"/>
              </a:rPr>
              <a:t>will increase the chances of more </a:t>
            </a:r>
            <a:r>
              <a:rPr lang="en-GB" sz="2200" b="1" i="0">
                <a:effectLst/>
                <a:latin typeface="Aptos" panose="020B0004020202020204" pitchFamily="34" charset="0"/>
                <a:ea typeface="Open Sans" panose="020B0606030504020204" pitchFamily="34" charset="0"/>
                <a:cs typeface="Aparajita" panose="020B0604020202020204" pitchFamily="34" charset="0"/>
              </a:rPr>
              <a:t>funding</a:t>
            </a:r>
            <a:r>
              <a:rPr lang="en-GB" sz="2200" b="0" i="0">
                <a:effectLst/>
                <a:latin typeface="Aptos" panose="020B0004020202020204" pitchFamily="34" charset="0"/>
                <a:ea typeface="Open Sans" panose="020B0606030504020204" pitchFamily="34" charset="0"/>
                <a:cs typeface="Aparajita" panose="020B0604020202020204" pitchFamily="34" charset="0"/>
              </a:rPr>
              <a:t> being made </a:t>
            </a:r>
            <a:r>
              <a:rPr lang="en-GB" sz="2200" b="1" i="0">
                <a:effectLst/>
                <a:latin typeface="Aptos" panose="020B0004020202020204" pitchFamily="34" charset="0"/>
                <a:ea typeface="Open Sans" panose="020B0606030504020204" pitchFamily="34" charset="0"/>
                <a:cs typeface="Aparajita" panose="020B0604020202020204" pitchFamily="34" charset="0"/>
              </a:rPr>
              <a:t>available</a:t>
            </a:r>
            <a:r>
              <a:rPr lang="en-GB" sz="2200" b="0" i="0">
                <a:effectLst/>
                <a:latin typeface="Aptos" panose="020B0004020202020204" pitchFamily="34" charset="0"/>
                <a:ea typeface="Open Sans" panose="020B0606030504020204" pitchFamily="34" charset="0"/>
                <a:cs typeface="Aparajita" panose="020B0604020202020204" pitchFamily="34" charset="0"/>
              </a:rPr>
              <a:t> at this point to support the subsequent work plan.</a:t>
            </a:r>
            <a:endParaRPr lang="en-GB" sz="2200">
              <a:latin typeface="Aptos" panose="020B0004020202020204" pitchFamily="34" charset="0"/>
              <a:ea typeface="Open Sans" panose="020B0606030504020204" pitchFamily="34" charset="0"/>
              <a:cs typeface="Aparajita" panose="020B0604020202020204" pitchFamily="34" charset="0"/>
            </a:endParaRPr>
          </a:p>
        </p:txBody>
      </p:sp>
      <p:pic>
        <p:nvPicPr>
          <p:cNvPr id="1026" name="Picture 2" descr="Sustainable development goals logo template illustration 5412433 Vector Art  at Vecteezy">
            <a:extLst>
              <a:ext uri="{FF2B5EF4-FFF2-40B4-BE49-F238E27FC236}">
                <a16:creationId xmlns:a16="http://schemas.microsoft.com/office/drawing/2014/main" id="{9AF39E48-0986-2FF6-C908-BD3F01F322B3}"/>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0076" t="10823" r="9636" b="11267"/>
          <a:stretch/>
        </p:blipFill>
        <p:spPr bwMode="auto">
          <a:xfrm>
            <a:off x="7799025" y="1733162"/>
            <a:ext cx="3329875" cy="3231316"/>
          </a:xfrm>
          <a:prstGeom prst="rect">
            <a:avLst/>
          </a:prstGeom>
          <a:noFill/>
          <a:extLst>
            <a:ext uri="{909E8E84-426E-40DD-AFC4-6F175D3DCCD1}">
              <a14:hiddenFill xmlns:a14="http://schemas.microsoft.com/office/drawing/2010/main">
                <a:solidFill>
                  <a:srgbClr val="FFFFFF"/>
                </a:solidFill>
              </a14:hiddenFill>
            </a:ext>
          </a:extLst>
        </p:spPr>
      </p:pic>
      <p:sp>
        <p:nvSpPr>
          <p:cNvPr id="9" name="Title 3">
            <a:extLst>
              <a:ext uri="{FF2B5EF4-FFF2-40B4-BE49-F238E27FC236}">
                <a16:creationId xmlns:a16="http://schemas.microsoft.com/office/drawing/2014/main" id="{48EC6C67-82AB-5A26-4925-E2EAA15C8361}"/>
              </a:ext>
            </a:extLst>
          </p:cNvPr>
          <p:cNvSpPr txBox="1">
            <a:spLocks/>
          </p:cNvSpPr>
          <p:nvPr/>
        </p:nvSpPr>
        <p:spPr>
          <a:xfrm>
            <a:off x="0" y="254427"/>
            <a:ext cx="11194742" cy="792162"/>
          </a:xfrm>
          <a:prstGeom prst="rect">
            <a:avLst/>
          </a:prstGeom>
        </p:spPr>
        <p:txBody>
          <a:bodyPr vert="horz" lIns="91440" tIns="45720" rIns="91440" bIns="45720" rtlCol="0" anchor="b">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3. Vision: Aligning climate objectives with broader development goals</a:t>
            </a: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1358428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5DEA-0CF0-F431-E87E-5A043338ACC6}"/>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3575513D-99ED-79B5-A99E-1C64224C0089}"/>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3" name="TextBox 2">
            <a:extLst>
              <a:ext uri="{FF2B5EF4-FFF2-40B4-BE49-F238E27FC236}">
                <a16:creationId xmlns:a16="http://schemas.microsoft.com/office/drawing/2014/main" id="{3FFC28F8-6C3B-C9B0-FF14-990CFEDE3094}"/>
              </a:ext>
            </a:extLst>
          </p:cNvPr>
          <p:cNvSpPr txBox="1"/>
          <p:nvPr/>
        </p:nvSpPr>
        <p:spPr>
          <a:xfrm>
            <a:off x="698284" y="1871336"/>
            <a:ext cx="3711921" cy="646331"/>
          </a:xfrm>
          <a:prstGeom prst="rect">
            <a:avLst/>
          </a:prstGeom>
          <a:solidFill>
            <a:srgbClr val="00B0F0"/>
          </a:solidFill>
        </p:spPr>
        <p:txBody>
          <a:bodyPr wrap="square" rtlCol="0">
            <a:spAutoFit/>
          </a:bodyPr>
          <a:lstStyle/>
          <a:p>
            <a:r>
              <a:rPr lang="en-GB" sz="1800"/>
              <a:t>When applied to the transport sector, key considerations are:</a:t>
            </a:r>
          </a:p>
        </p:txBody>
      </p:sp>
      <p:sp>
        <p:nvSpPr>
          <p:cNvPr id="4" name="TextBox 3">
            <a:extLst>
              <a:ext uri="{FF2B5EF4-FFF2-40B4-BE49-F238E27FC236}">
                <a16:creationId xmlns:a16="http://schemas.microsoft.com/office/drawing/2014/main" id="{EEEAE454-7E56-4576-7CD1-FE576F796FE8}"/>
              </a:ext>
            </a:extLst>
          </p:cNvPr>
          <p:cNvSpPr txBox="1"/>
          <p:nvPr/>
        </p:nvSpPr>
        <p:spPr>
          <a:xfrm>
            <a:off x="698284" y="2839047"/>
            <a:ext cx="5711569" cy="2941062"/>
          </a:xfrm>
          <a:prstGeom prst="rect">
            <a:avLst/>
          </a:prstGeom>
          <a:noFill/>
        </p:spPr>
        <p:txBody>
          <a:bodyPr wrap="square" lIns="91440" tIns="45720" rIns="91440" bIns="45720" rtlCol="0" anchor="t">
            <a:spAutoFit/>
          </a:bodyPr>
          <a:lstStyle/>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Integration with national goals</a:t>
            </a:r>
          </a:p>
          <a:p>
            <a:pPr marL="342900" lvl="0" indent="-342900">
              <a:lnSpc>
                <a:spcPct val="115000"/>
              </a:lnSpc>
              <a:buFont typeface="Symbol" panose="05050102010706020507" pitchFamily="18" charset="2"/>
              <a:buChar char=""/>
            </a:pPr>
            <a:endParaRPr lang="en-GB" sz="18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Balancing growth and decarbonisation</a:t>
            </a:r>
            <a:endParaRPr lang="en-GB" sz="18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endParaRPr lang="en-GB"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Social equity</a:t>
            </a:r>
          </a:p>
          <a:p>
            <a:pPr marL="342900" lvl="0" indent="-342900">
              <a:lnSpc>
                <a:spcPct val="115000"/>
              </a:lnSpc>
              <a:buFont typeface="Symbol" panose="05050102010706020507" pitchFamily="18" charset="2"/>
              <a:buChar char=""/>
            </a:pPr>
            <a:endParaRPr lang="en-GB"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Urban and rural needs</a:t>
            </a:r>
          </a:p>
          <a:p>
            <a:pPr marL="342900" lvl="0" indent="-342900">
              <a:lnSpc>
                <a:spcPct val="115000"/>
              </a:lnSpc>
              <a:buFont typeface="Symbol" panose="05050102010706020507" pitchFamily="18" charset="2"/>
              <a:buChar char=""/>
            </a:pPr>
            <a:endParaRPr lang="en-GB"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Clean energy for transport</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3A32FC-AA0A-F271-FB31-A5DADC573CA7}"/>
              </a:ext>
            </a:extLst>
          </p:cNvPr>
          <p:cNvSpPr txBox="1"/>
          <p:nvPr/>
        </p:nvSpPr>
        <p:spPr>
          <a:xfrm>
            <a:off x="133403" y="6015630"/>
            <a:ext cx="6094378" cy="523220"/>
          </a:xfrm>
          <a:prstGeom prst="rect">
            <a:avLst/>
          </a:prstGeom>
          <a:noFill/>
        </p:spPr>
        <p:txBody>
          <a:bodyPr wrap="square">
            <a:spAutoFit/>
          </a:bodyPr>
          <a:lstStyle/>
          <a:p>
            <a:r>
              <a:rPr lang="en-GB">
                <a:hlinkClick r:id="rId3"/>
              </a:rPr>
              <a:t>Implementing Data-to-Deal in Transport: Addressing the Complexities of a Multi-Stakeholder, Multi-Policy Sector </a:t>
            </a:r>
            <a:endParaRPr lang="en-GB"/>
          </a:p>
        </p:txBody>
      </p:sp>
      <p:pic>
        <p:nvPicPr>
          <p:cNvPr id="6" name="Picture 5">
            <a:extLst>
              <a:ext uri="{FF2B5EF4-FFF2-40B4-BE49-F238E27FC236}">
                <a16:creationId xmlns:a16="http://schemas.microsoft.com/office/drawing/2014/main" id="{562FC02E-D08B-749D-4CFA-DE8CB441DE33}"/>
              </a:ext>
            </a:extLst>
          </p:cNvPr>
          <p:cNvPicPr>
            <a:picLocks noChangeAspect="1"/>
          </p:cNvPicPr>
          <p:nvPr/>
        </p:nvPicPr>
        <p:blipFill>
          <a:blip r:embed="rId4"/>
          <a:stretch>
            <a:fillRect/>
          </a:stretch>
        </p:blipFill>
        <p:spPr>
          <a:xfrm>
            <a:off x="7629505" y="1273714"/>
            <a:ext cx="3625620" cy="5152516"/>
          </a:xfrm>
          <a:prstGeom prst="rect">
            <a:avLst/>
          </a:prstGeom>
        </p:spPr>
      </p:pic>
      <p:sp>
        <p:nvSpPr>
          <p:cNvPr id="8" name="Title 3">
            <a:extLst>
              <a:ext uri="{FF2B5EF4-FFF2-40B4-BE49-F238E27FC236}">
                <a16:creationId xmlns:a16="http://schemas.microsoft.com/office/drawing/2014/main" id="{46412FE0-4F17-9B49-6E27-7747DE19E889}"/>
              </a:ext>
            </a:extLst>
          </p:cNvPr>
          <p:cNvSpPr txBox="1">
            <a:spLocks/>
          </p:cNvSpPr>
          <p:nvPr/>
        </p:nvSpPr>
        <p:spPr>
          <a:xfrm>
            <a:off x="0" y="254427"/>
            <a:ext cx="11194742" cy="792162"/>
          </a:xfrm>
          <a:prstGeom prst="rect">
            <a:avLst/>
          </a:prstGeom>
        </p:spPr>
        <p:txBody>
          <a:bodyPr vert="horz" lIns="91440" tIns="45720" rIns="91440" bIns="45720" rtlCol="0" anchor="b">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3. Vision: Aligning climate objectives with broader development goals</a:t>
            </a: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383351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DB002-F331-59C5-1C17-49C81A381C9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FE6BB25-6119-0583-EF1E-715DA3172223}"/>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2" name="TextBox 1">
            <a:extLst>
              <a:ext uri="{FF2B5EF4-FFF2-40B4-BE49-F238E27FC236}">
                <a16:creationId xmlns:a16="http://schemas.microsoft.com/office/drawing/2014/main" id="{A1591F64-AE88-AB4E-AF2F-435A72AC5E39}"/>
              </a:ext>
            </a:extLst>
          </p:cNvPr>
          <p:cNvSpPr txBox="1"/>
          <p:nvPr/>
        </p:nvSpPr>
        <p:spPr>
          <a:xfrm>
            <a:off x="591798" y="1666757"/>
            <a:ext cx="10956188" cy="3816429"/>
          </a:xfrm>
          <a:prstGeom prst="rect">
            <a:avLst/>
          </a:prstGeom>
          <a:noFill/>
        </p:spPr>
        <p:txBody>
          <a:bodyPr wrap="square" rtlCol="0">
            <a:spAutoFit/>
          </a:bodyPr>
          <a:lstStyle/>
          <a:p>
            <a:pPr algn="just" rtl="0" fontAlgn="base"/>
            <a:r>
              <a:rPr lang="en-GB" sz="2200" b="1">
                <a:effectLst/>
                <a:latin typeface="Aptos" panose="020B0004020202020204" pitchFamily="34" charset="0"/>
                <a:ea typeface="Open Sans" panose="020B0606030504020204" pitchFamily="34" charset="0"/>
                <a:cs typeface="Open Sans" panose="020B0606030504020204" pitchFamily="34" charset="0"/>
              </a:rPr>
              <a:t>Calibration:</a:t>
            </a:r>
          </a:p>
          <a:p>
            <a:pPr marL="285750" indent="-285750" algn="just" fontAlgn="base">
              <a:buFont typeface="Arial" panose="020B0604020202020204" pitchFamily="34" charset="0"/>
              <a:buChar char="•"/>
            </a:pPr>
            <a:r>
              <a:rPr lang="en-GB" sz="2200" b="0">
                <a:effectLst/>
                <a:latin typeface="Aptos" panose="020B0004020202020204" pitchFamily="34" charset="0"/>
                <a:ea typeface="Open Sans" panose="020B0606030504020204" pitchFamily="34" charset="0"/>
                <a:cs typeface="Open Sans" panose="020B0606030504020204" pitchFamily="34" charset="0"/>
              </a:rPr>
              <a:t>Establishing a strong partnership enables access to accurate and reliable data ​​sources</a:t>
            </a:r>
          </a:p>
          <a:p>
            <a:pPr marL="285750" indent="-285750" algn="just" fontAlgn="base">
              <a:buFont typeface="Arial" panose="020B0604020202020204" pitchFamily="34" charset="0"/>
              <a:buChar char="•"/>
            </a:pPr>
            <a:r>
              <a:rPr lang="en-GB" sz="2200">
                <a:latin typeface="Aptos" panose="020B0004020202020204" pitchFamily="34" charset="0"/>
                <a:ea typeface="Open Sans" panose="020B0606030504020204" pitchFamily="34" charset="0"/>
                <a:cs typeface="Open Sans" panose="020B0606030504020204" pitchFamily="34" charset="0"/>
              </a:rPr>
              <a:t>C</a:t>
            </a:r>
            <a:r>
              <a:rPr lang="en-GB" sz="2200" b="0">
                <a:effectLst/>
                <a:latin typeface="Aptos" panose="020B0004020202020204" pitchFamily="34" charset="0"/>
                <a:ea typeface="Open Sans" panose="020B0606030504020204" pitchFamily="34" charset="0"/>
                <a:cs typeface="Open Sans" panose="020B0606030504020204" pitchFamily="34" charset="0"/>
              </a:rPr>
              <a:t>alibrating the model using data provided by stakeholders instils confidence in a model, ensuring it reflects reality accurately</a:t>
            </a:r>
          </a:p>
          <a:p>
            <a:pPr algn="just" rtl="0" fontAlgn="base"/>
            <a:endParaRPr lang="en-GB" sz="2200" b="0">
              <a:effectLst/>
              <a:latin typeface="Aptos" panose="020B0004020202020204" pitchFamily="34" charset="0"/>
              <a:ea typeface="Open Sans" panose="020B0606030504020204" pitchFamily="34" charset="0"/>
              <a:cs typeface="Open Sans" panose="020B0606030504020204" pitchFamily="34" charset="0"/>
            </a:endParaRPr>
          </a:p>
          <a:p>
            <a:pPr algn="just" rtl="0" fontAlgn="base"/>
            <a:r>
              <a:rPr lang="en-GB" sz="2200" b="1">
                <a:latin typeface="Aptos" panose="020B0004020202020204" pitchFamily="34" charset="0"/>
                <a:ea typeface="Open Sans" panose="020B0606030504020204" pitchFamily="34" charset="0"/>
                <a:cs typeface="Open Sans" panose="020B0606030504020204" pitchFamily="34" charset="0"/>
              </a:rPr>
              <a:t>Scenario Development:</a:t>
            </a:r>
          </a:p>
          <a:p>
            <a:pPr marL="285750" indent="-285750" algn="just" fontAlgn="base">
              <a:buFont typeface="Arial" panose="020B0604020202020204" pitchFamily="34" charset="0"/>
              <a:buChar char="•"/>
            </a:pPr>
            <a:r>
              <a:rPr lang="en-GB" sz="2200" b="0" i="0">
                <a:effectLst/>
                <a:latin typeface="Aptos" panose="020B0004020202020204" pitchFamily="34" charset="0"/>
                <a:ea typeface="Open Sans" panose="020B0606030504020204" pitchFamily="34" charset="0"/>
                <a:cs typeface="Open Sans" panose="020B0606030504020204" pitchFamily="34" charset="0"/>
              </a:rPr>
              <a:t>Clear mechanisms should be established to effectively integrate stakeholder feedback into the modelling process: to facilitate this </a:t>
            </a:r>
            <a:r>
              <a:rPr lang="en-GB" sz="2200">
                <a:latin typeface="Aptos" panose="020B0004020202020204" pitchFamily="34" charset="0"/>
                <a:ea typeface="Open Sans" panose="020B0606030504020204" pitchFamily="34" charset="0"/>
                <a:cs typeface="Open Sans" panose="020B0606030504020204" pitchFamily="34" charset="0"/>
              </a:rPr>
              <a:t>models should be understandable, subject to scrutiny, and capable of garnering support from stakeholders</a:t>
            </a:r>
          </a:p>
          <a:p>
            <a:pPr marL="285750" indent="-285750" algn="just" fontAlgn="base">
              <a:buFont typeface="Arial" panose="020B0604020202020204" pitchFamily="34" charset="0"/>
              <a:buChar char="•"/>
            </a:pPr>
            <a:r>
              <a:rPr lang="en-GB" sz="2200">
                <a:latin typeface="Aptos" panose="020B0004020202020204" pitchFamily="34" charset="0"/>
                <a:ea typeface="Open Sans" panose="020B0606030504020204" pitchFamily="34" charset="0"/>
                <a:cs typeface="Open Sans" panose="020B0606030504020204" pitchFamily="34" charset="0"/>
              </a:rPr>
              <a:t>S</a:t>
            </a:r>
            <a:r>
              <a:rPr lang="en-GB" sz="2200" b="0">
                <a:effectLst/>
                <a:latin typeface="Aptos" panose="020B0004020202020204" pitchFamily="34" charset="0"/>
                <a:ea typeface="Open Sans" panose="020B0606030504020204" pitchFamily="34" charset="0"/>
                <a:cs typeface="Open Sans" panose="020B0606030504020204" pitchFamily="34" charset="0"/>
              </a:rPr>
              <a:t>cenarios must align with political objectives to foster trust</a:t>
            </a:r>
            <a:endParaRPr lang="en-GB" sz="2200">
              <a:latin typeface="Aptos" panose="020B0004020202020204" pitchFamily="34"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sz="2200">
                <a:latin typeface="Aptos" panose="020B0004020202020204" pitchFamily="34" charset="0"/>
                <a:ea typeface="Open Sans" panose="020B0606030504020204" pitchFamily="34" charset="0"/>
                <a:cs typeface="Open Sans" panose="020B0606030504020204" pitchFamily="34" charset="0"/>
              </a:rPr>
              <a:t>Analyse sectoral interlinkages and incorporate social aspects for buy-in and finance</a:t>
            </a:r>
            <a:endParaRPr lang="en-GB" sz="2200" b="0">
              <a:effectLst/>
              <a:latin typeface="Aptos" panose="020B0004020202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4365C377-7E32-AC93-65DB-F6E8DD4FBA0E}"/>
              </a:ext>
            </a:extLst>
          </p:cNvPr>
          <p:cNvSpPr txBox="1"/>
          <p:nvPr/>
        </p:nvSpPr>
        <p:spPr>
          <a:xfrm>
            <a:off x="469045" y="5483186"/>
            <a:ext cx="11229888" cy="1107996"/>
          </a:xfrm>
          <a:prstGeom prst="rect">
            <a:avLst/>
          </a:prstGeom>
          <a:noFill/>
        </p:spPr>
        <p:txBody>
          <a:bodyPr wrap="square">
            <a:spAutoFit/>
          </a:bodyPr>
          <a:lstStyle/>
          <a:p>
            <a:r>
              <a:rPr lang="en-GB" sz="2200" b="0" i="0">
                <a:effectLst/>
                <a:latin typeface="Aptos" panose="020B0004020202020204" pitchFamily="34" charset="0"/>
                <a:ea typeface="Open Sans" panose="020B0606030504020204" pitchFamily="34" charset="0"/>
                <a:cs typeface="Open Sans" panose="020B0606030504020204" pitchFamily="34" charset="0"/>
              </a:rPr>
              <a:t>Co-creating scenarios with stakeholders is crucial as it fosters a sense of involvement in the assessment, enhances </a:t>
            </a:r>
            <a:r>
              <a:rPr lang="en-GB" sz="2200" b="1" i="0">
                <a:effectLst/>
                <a:latin typeface="Aptos" panose="020B0004020202020204" pitchFamily="34" charset="0"/>
                <a:ea typeface="Open Sans" panose="020B0606030504020204" pitchFamily="34" charset="0"/>
                <a:cs typeface="Open Sans" panose="020B0606030504020204" pitchFamily="34" charset="0"/>
              </a:rPr>
              <a:t>transparency</a:t>
            </a:r>
            <a:r>
              <a:rPr lang="en-GB" sz="2200" b="0" i="0">
                <a:effectLst/>
                <a:latin typeface="Aptos" panose="020B0004020202020204" pitchFamily="34" charset="0"/>
                <a:ea typeface="Open Sans" panose="020B0606030504020204" pitchFamily="34" charset="0"/>
                <a:cs typeface="Open Sans" panose="020B0606030504020204" pitchFamily="34" charset="0"/>
              </a:rPr>
              <a:t>, and </a:t>
            </a:r>
            <a:r>
              <a:rPr lang="en-GB" sz="2200" b="1" i="0">
                <a:effectLst/>
                <a:latin typeface="Aptos" panose="020B0004020202020204" pitchFamily="34" charset="0"/>
                <a:ea typeface="Open Sans" panose="020B0606030504020204" pitchFamily="34" charset="0"/>
                <a:cs typeface="Open Sans" panose="020B0606030504020204" pitchFamily="34" charset="0"/>
              </a:rPr>
              <a:t>empowers</a:t>
            </a:r>
            <a:r>
              <a:rPr lang="en-GB" sz="2200" b="0" i="0">
                <a:effectLst/>
                <a:latin typeface="Aptos" panose="020B0004020202020204" pitchFamily="34" charset="0"/>
                <a:ea typeface="Open Sans" panose="020B0606030504020204" pitchFamily="34" charset="0"/>
                <a:cs typeface="Open Sans" panose="020B0606030504020204" pitchFamily="34" charset="0"/>
              </a:rPr>
              <a:t> stakeholders to embrace and </a:t>
            </a:r>
            <a:r>
              <a:rPr lang="en-GB" sz="2200" b="1" i="0">
                <a:effectLst/>
                <a:latin typeface="Aptos" panose="020B0004020202020204" pitchFamily="34" charset="0"/>
                <a:ea typeface="Open Sans" panose="020B0606030504020204" pitchFamily="34" charset="0"/>
                <a:cs typeface="Open Sans" panose="020B0606030504020204" pitchFamily="34" charset="0"/>
              </a:rPr>
              <a:t>trust</a:t>
            </a:r>
            <a:r>
              <a:rPr lang="en-GB" sz="2200" b="0" i="0">
                <a:effectLst/>
                <a:latin typeface="Aptos" panose="020B0004020202020204" pitchFamily="34" charset="0"/>
                <a:ea typeface="Open Sans" panose="020B0606030504020204" pitchFamily="34" charset="0"/>
                <a:cs typeface="Open Sans" panose="020B0606030504020204" pitchFamily="34" charset="0"/>
              </a:rPr>
              <a:t> the analysis. </a:t>
            </a:r>
            <a:endParaRPr lang="en-GB" sz="2200">
              <a:latin typeface="Aptos" panose="020B0004020202020204" pitchFamily="34" charset="0"/>
              <a:ea typeface="Open Sans" panose="020B0606030504020204" pitchFamily="34" charset="0"/>
              <a:cs typeface="Open Sans" panose="020B0606030504020204" pitchFamily="34" charset="0"/>
            </a:endParaRPr>
          </a:p>
        </p:txBody>
      </p:sp>
      <p:sp>
        <p:nvSpPr>
          <p:cNvPr id="10" name="Title 3">
            <a:extLst>
              <a:ext uri="{FF2B5EF4-FFF2-40B4-BE49-F238E27FC236}">
                <a16:creationId xmlns:a16="http://schemas.microsoft.com/office/drawing/2014/main" id="{2AD56FF4-161A-ADDA-BD35-8833432A2773}"/>
              </a:ext>
            </a:extLst>
          </p:cNvPr>
          <p:cNvSpPr txBox="1">
            <a:spLocks/>
          </p:cNvSpPr>
          <p:nvPr/>
        </p:nvSpPr>
        <p:spPr>
          <a:xfrm>
            <a:off x="0" y="260777"/>
            <a:ext cx="11194742" cy="792162"/>
          </a:xfrm>
          <a:prstGeom prst="rect">
            <a:avLst/>
          </a:prstGeom>
        </p:spPr>
        <p:txBody>
          <a:bodyPr vert="horz" lIns="91440" tIns="45720" rIns="91440" bIns="45720" rtlCol="0" anchor="b">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4</a:t>
            </a:r>
            <a:r>
              <a:rPr lang="en-GB" sz="28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Modelling: Undertaking the data-driven quantification of scenarios</a:t>
            </a: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207567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80BD-67B7-C50A-0218-A6B871A12416}"/>
              </a:ext>
            </a:extLst>
          </p:cNvPr>
          <p:cNvSpPr>
            <a:spLocks noGrp="1"/>
          </p:cNvSpPr>
          <p:nvPr>
            <p:ph type="ctrTitle"/>
          </p:nvPr>
        </p:nvSpPr>
        <p:spPr/>
        <p:txBody>
          <a:bodyPr/>
          <a:lstStyle/>
          <a:p>
            <a:r>
              <a:rPr lang="en-GB" dirty="0"/>
              <a:t>Finance Basics</a:t>
            </a:r>
          </a:p>
        </p:txBody>
      </p:sp>
      <p:sp>
        <p:nvSpPr>
          <p:cNvPr id="3" name="Subtitle 2">
            <a:extLst>
              <a:ext uri="{FF2B5EF4-FFF2-40B4-BE49-F238E27FC236}">
                <a16:creationId xmlns:a16="http://schemas.microsoft.com/office/drawing/2014/main" id="{E6CB28EF-B39A-169D-C070-990B64475F8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820461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EAB91-D084-F22C-6273-A91CA8810161}"/>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3" name="TextBox 2">
            <a:extLst>
              <a:ext uri="{FF2B5EF4-FFF2-40B4-BE49-F238E27FC236}">
                <a16:creationId xmlns:a16="http://schemas.microsoft.com/office/drawing/2014/main" id="{E41A1FB6-9DF9-D2B6-EC9C-A24BB44541C4}"/>
              </a:ext>
            </a:extLst>
          </p:cNvPr>
          <p:cNvSpPr txBox="1"/>
          <p:nvPr/>
        </p:nvSpPr>
        <p:spPr>
          <a:xfrm>
            <a:off x="698284" y="1871336"/>
            <a:ext cx="3711921" cy="646331"/>
          </a:xfrm>
          <a:prstGeom prst="rect">
            <a:avLst/>
          </a:prstGeom>
          <a:solidFill>
            <a:srgbClr val="00B0F0"/>
          </a:solidFill>
        </p:spPr>
        <p:txBody>
          <a:bodyPr wrap="square" rtlCol="0">
            <a:spAutoFit/>
          </a:bodyPr>
          <a:lstStyle/>
          <a:p>
            <a:r>
              <a:rPr lang="en-GB" sz="1800"/>
              <a:t>When applied to the transport sector, key considerations are:</a:t>
            </a:r>
          </a:p>
        </p:txBody>
      </p:sp>
      <p:sp>
        <p:nvSpPr>
          <p:cNvPr id="4" name="TextBox 3">
            <a:extLst>
              <a:ext uri="{FF2B5EF4-FFF2-40B4-BE49-F238E27FC236}">
                <a16:creationId xmlns:a16="http://schemas.microsoft.com/office/drawing/2014/main" id="{448A013D-4CA6-D165-F674-446F286897B8}"/>
              </a:ext>
            </a:extLst>
          </p:cNvPr>
          <p:cNvSpPr txBox="1"/>
          <p:nvPr/>
        </p:nvSpPr>
        <p:spPr>
          <a:xfrm>
            <a:off x="698284" y="2839047"/>
            <a:ext cx="5711569" cy="2798523"/>
          </a:xfrm>
          <a:prstGeom prst="rect">
            <a:avLst/>
          </a:prstGeom>
          <a:noFill/>
        </p:spPr>
        <p:txBody>
          <a:bodyPr wrap="square" lIns="91440" tIns="45720" rIns="91440" bIns="45720" rtlCol="0" anchor="t">
            <a:spAutoFit/>
          </a:bodyPr>
          <a:lstStyle/>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Sector complexity</a:t>
            </a:r>
          </a:p>
          <a:p>
            <a:pPr marL="342900" lvl="0" indent="-342900">
              <a:lnSpc>
                <a:spcPct val="115000"/>
              </a:lnSpc>
              <a:buFont typeface="Symbol" panose="05050102010706020507" pitchFamily="18" charset="2"/>
              <a:buChar char=""/>
            </a:pPr>
            <a:endParaRPr lang="en-GB" sz="2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Energy integration</a:t>
            </a:r>
            <a:endParaRPr lang="en-GB" sz="2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endParaRPr lang="en-GB" sz="2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Infrastructure planning</a:t>
            </a:r>
          </a:p>
          <a:p>
            <a:pPr marL="342900" lvl="0" indent="-342900">
              <a:lnSpc>
                <a:spcPct val="115000"/>
              </a:lnSpc>
              <a:buFont typeface="Symbol" panose="05050102010706020507" pitchFamily="18" charset="2"/>
              <a:buChar char=""/>
            </a:pPr>
            <a:endParaRPr lang="en-GB" sz="2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endParaRPr lang="en-GB" sz="2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E7C33BE-E49D-CE78-666E-E253B0E3DAFD}"/>
              </a:ext>
            </a:extLst>
          </p:cNvPr>
          <p:cNvSpPr txBox="1"/>
          <p:nvPr/>
        </p:nvSpPr>
        <p:spPr>
          <a:xfrm>
            <a:off x="5784826" y="2839047"/>
            <a:ext cx="5711569" cy="2016771"/>
          </a:xfrm>
          <a:prstGeom prst="rect">
            <a:avLst/>
          </a:prstGeom>
          <a:noFill/>
        </p:spPr>
        <p:txBody>
          <a:bodyPr wrap="square" lIns="91440" tIns="45720" rIns="91440" bIns="45720" rtlCol="0" anchor="t">
            <a:spAutoFit/>
          </a:bodyPr>
          <a:lstStyle/>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Behavioural shift</a:t>
            </a:r>
          </a:p>
          <a:p>
            <a:pPr marL="342900" lvl="0" indent="-342900">
              <a:lnSpc>
                <a:spcPct val="115000"/>
              </a:lnSpc>
              <a:buFont typeface="Symbol" panose="05050102010706020507" pitchFamily="18" charset="2"/>
              <a:buChar char=""/>
            </a:pPr>
            <a:endParaRPr lang="en-GB" sz="2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Capturing socio-economi</a:t>
            </a:r>
            <a:r>
              <a:rPr lang="en-GB" sz="2200" kern="100" dirty="0">
                <a:latin typeface="Arial" panose="020B0604020202020204" pitchFamily="34" charset="0"/>
                <a:ea typeface="Aptos" panose="020B0004020202020204" pitchFamily="34" charset="0"/>
                <a:cs typeface="Arial" panose="020B0604020202020204" pitchFamily="34" charset="0"/>
              </a:rPr>
              <a:t>c benefits</a:t>
            </a:r>
          </a:p>
          <a:p>
            <a:pPr marL="342900" lvl="0" indent="-342900">
              <a:lnSpc>
                <a:spcPct val="115000"/>
              </a:lnSpc>
              <a:buFont typeface="Symbol" panose="05050102010706020507" pitchFamily="18" charset="2"/>
              <a:buChar char=""/>
            </a:pPr>
            <a:endParaRPr lang="en-GB" sz="2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latin typeface="Arial" panose="020B0604020202020204" pitchFamily="34" charset="0"/>
                <a:ea typeface="Aptos" panose="020B0004020202020204" pitchFamily="34" charset="0"/>
                <a:cs typeface="Arial" panose="020B0604020202020204" pitchFamily="34" charset="0"/>
              </a:rPr>
              <a:t>Public-private sector interactions</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55FF757-2CAA-06F0-6D2B-CC411DEE262C}"/>
              </a:ext>
            </a:extLst>
          </p:cNvPr>
          <p:cNvSpPr txBox="1"/>
          <p:nvPr/>
        </p:nvSpPr>
        <p:spPr>
          <a:xfrm>
            <a:off x="133403" y="6015630"/>
            <a:ext cx="6094378" cy="523220"/>
          </a:xfrm>
          <a:prstGeom prst="rect">
            <a:avLst/>
          </a:prstGeom>
          <a:noFill/>
        </p:spPr>
        <p:txBody>
          <a:bodyPr wrap="square">
            <a:spAutoFit/>
          </a:bodyPr>
          <a:lstStyle/>
          <a:p>
            <a:r>
              <a:rPr lang="en-GB">
                <a:hlinkClick r:id="rId3"/>
              </a:rPr>
              <a:t>Implementing Data-to-Deal in Transport: Addressing the Complexities of a Multi-Stakeholder, Multi-Policy Sector </a:t>
            </a:r>
            <a:endParaRPr lang="en-GB"/>
          </a:p>
        </p:txBody>
      </p:sp>
      <p:sp>
        <p:nvSpPr>
          <p:cNvPr id="6" name="Title 3">
            <a:extLst>
              <a:ext uri="{FF2B5EF4-FFF2-40B4-BE49-F238E27FC236}">
                <a16:creationId xmlns:a16="http://schemas.microsoft.com/office/drawing/2014/main" id="{E2542F4D-B1C0-CE90-04B0-13701EA745DE}"/>
              </a:ext>
            </a:extLst>
          </p:cNvPr>
          <p:cNvSpPr txBox="1">
            <a:spLocks/>
          </p:cNvSpPr>
          <p:nvPr/>
        </p:nvSpPr>
        <p:spPr>
          <a:xfrm>
            <a:off x="0" y="260777"/>
            <a:ext cx="11194742" cy="792162"/>
          </a:xfrm>
          <a:prstGeom prst="rect">
            <a:avLst/>
          </a:prstGeom>
        </p:spPr>
        <p:txBody>
          <a:bodyPr vert="horz" lIns="91440" tIns="45720" rIns="91440" bIns="45720" rtlCol="0" anchor="b">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4</a:t>
            </a:r>
            <a:r>
              <a:rPr lang="en-GB" sz="2800" dirty="0">
                <a:solidFill>
                  <a:srgbClr val="C00000"/>
                </a:solidFill>
                <a:effectLst/>
                <a:latin typeface="Open Sans" panose="020B0606030504020204" pitchFamily="34" charset="0"/>
                <a:ea typeface="Open Sans" panose="020B0606030504020204" pitchFamily="34" charset="0"/>
                <a:cs typeface="Open Sans" panose="020B0606030504020204" pitchFamily="34" charset="0"/>
              </a:rPr>
              <a:t>. Modelling: Undertaking the data-driven quantification of scenarios</a:t>
            </a: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106178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99782E-3BD2-BF16-72BA-E32AA0D963FD}"/>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pic>
        <p:nvPicPr>
          <p:cNvPr id="2052" name="Picture 4">
            <a:extLst>
              <a:ext uri="{FF2B5EF4-FFF2-40B4-BE49-F238E27FC236}">
                <a16:creationId xmlns:a16="http://schemas.microsoft.com/office/drawing/2014/main" id="{508BF51A-9F10-9FF3-63DC-522FF0E5B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6393" y="2778826"/>
            <a:ext cx="3413102" cy="33336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438DD8-EE0B-032C-270D-FE11BEA83D4B}"/>
              </a:ext>
            </a:extLst>
          </p:cNvPr>
          <p:cNvSpPr txBox="1"/>
          <p:nvPr/>
        </p:nvSpPr>
        <p:spPr>
          <a:xfrm>
            <a:off x="591798" y="1922554"/>
            <a:ext cx="10867697" cy="1107996"/>
          </a:xfrm>
          <a:prstGeom prst="rect">
            <a:avLst/>
          </a:prstGeom>
          <a:noFill/>
        </p:spPr>
        <p:txBody>
          <a:bodyPr wrap="square" rtlCol="0">
            <a:spAutoFit/>
          </a:bodyPr>
          <a:lstStyle/>
          <a:p>
            <a:r>
              <a:rPr lang="en-GB" sz="2200" b="1" i="0">
                <a:solidFill>
                  <a:srgbClr val="000000"/>
                </a:solidFill>
                <a:effectLst/>
                <a:latin typeface="Aptos" panose="020B0004020202020204" pitchFamily="34" charset="0"/>
                <a:ea typeface="Open Sans" panose="020B0606030504020204" pitchFamily="34" charset="0"/>
                <a:cs typeface="Open Sans" panose="020B0606030504020204" pitchFamily="34" charset="0"/>
              </a:rPr>
              <a:t>Engage early</a:t>
            </a:r>
            <a:r>
              <a:rPr lang="en-GB" sz="2200" b="0" i="0">
                <a:solidFill>
                  <a:srgbClr val="000000"/>
                </a:solidFill>
                <a:effectLst/>
                <a:latin typeface="Aptos" panose="020B0004020202020204" pitchFamily="34" charset="0"/>
                <a:ea typeface="Open Sans" panose="020B0606030504020204" pitchFamily="34" charset="0"/>
                <a:cs typeface="Open Sans" panose="020B0606030504020204" pitchFamily="34" charset="0"/>
              </a:rPr>
              <a:t>: Engagement should begin early and be deep, iterative, and transparent. Emphasising the ongoing and unfinished nature of the consultation builds transparency and trust, which are pivotal factors in successfully mobilising funds</a:t>
            </a:r>
          </a:p>
        </p:txBody>
      </p:sp>
      <p:sp>
        <p:nvSpPr>
          <p:cNvPr id="6" name="TextBox 5">
            <a:extLst>
              <a:ext uri="{FF2B5EF4-FFF2-40B4-BE49-F238E27FC236}">
                <a16:creationId xmlns:a16="http://schemas.microsoft.com/office/drawing/2014/main" id="{D0B46730-36FC-613A-BA13-3D9B5F6454C4}"/>
              </a:ext>
            </a:extLst>
          </p:cNvPr>
          <p:cNvSpPr txBox="1"/>
          <p:nvPr/>
        </p:nvSpPr>
        <p:spPr>
          <a:xfrm>
            <a:off x="591798" y="3185467"/>
            <a:ext cx="7234041" cy="3139321"/>
          </a:xfrm>
          <a:prstGeom prst="rect">
            <a:avLst/>
          </a:prstGeom>
          <a:noFill/>
        </p:spPr>
        <p:txBody>
          <a:bodyPr wrap="square" lIns="91440" tIns="45720" rIns="91440" bIns="45720" anchor="t">
            <a:spAutoFit/>
          </a:bodyPr>
          <a:lstStyle/>
          <a:p>
            <a:r>
              <a:rPr lang="en-GB" sz="2200" b="1">
                <a:solidFill>
                  <a:srgbClr val="000000"/>
                </a:solidFill>
                <a:latin typeface="Aptos" panose="020B0004020202020204" pitchFamily="34" charset="0"/>
                <a:ea typeface="Open Sans"/>
                <a:cs typeface="Open Sans"/>
              </a:rPr>
              <a:t>Communicate effectively</a:t>
            </a:r>
            <a:r>
              <a:rPr lang="en-GB" sz="2200">
                <a:solidFill>
                  <a:srgbClr val="000000"/>
                </a:solidFill>
                <a:latin typeface="Aptos" panose="020B0004020202020204" pitchFamily="34" charset="0"/>
                <a:ea typeface="Open Sans"/>
                <a:cs typeface="Open Sans"/>
              </a:rPr>
              <a:t>: Stakeholder</a:t>
            </a:r>
            <a:r>
              <a:rPr lang="en-GB" sz="2200" b="0" i="0">
                <a:solidFill>
                  <a:srgbClr val="000000"/>
                </a:solidFill>
                <a:effectLst/>
                <a:latin typeface="Aptos" panose="020B0004020202020204" pitchFamily="34" charset="0"/>
                <a:ea typeface="Open Sans"/>
                <a:cs typeface="Open Sans"/>
              </a:rPr>
              <a:t> engagement is greatly enhanced when communication is tailored to stakeholders' specific language and interests</a:t>
            </a:r>
          </a:p>
          <a:p>
            <a:endParaRPr lang="en-GB" sz="2200">
              <a:solidFill>
                <a:srgbClr val="000000"/>
              </a:solidFill>
              <a:latin typeface="Aptos" panose="020B0004020202020204" pitchFamily="34" charset="0"/>
              <a:ea typeface="Open Sans" panose="020B0606030504020204" pitchFamily="34" charset="0"/>
              <a:cs typeface="Open Sans" panose="020B0606030504020204" pitchFamily="34" charset="0"/>
            </a:endParaRPr>
          </a:p>
          <a:p>
            <a:r>
              <a:rPr lang="en-GB" sz="2200" b="1">
                <a:solidFill>
                  <a:srgbClr val="000000"/>
                </a:solidFill>
                <a:latin typeface="Aptos" panose="020B0004020202020204" pitchFamily="34" charset="0"/>
                <a:ea typeface="Open Sans"/>
                <a:cs typeface="Open Sans"/>
              </a:rPr>
              <a:t>Involve the MoF: </a:t>
            </a:r>
            <a:r>
              <a:rPr lang="en-GB" sz="2200">
                <a:solidFill>
                  <a:srgbClr val="000000"/>
                </a:solidFill>
                <a:latin typeface="Aptos" panose="020B0004020202020204" pitchFamily="34" charset="0"/>
                <a:ea typeface="Open Sans"/>
                <a:cs typeface="Open Sans"/>
              </a:rPr>
              <a:t>The</a:t>
            </a:r>
            <a:r>
              <a:rPr lang="en-GB" sz="2200" b="0" i="0">
                <a:solidFill>
                  <a:srgbClr val="000000"/>
                </a:solidFill>
                <a:effectLst/>
                <a:latin typeface="Aptos" panose="020B0004020202020204" pitchFamily="34" charset="0"/>
                <a:ea typeface="Open Sans"/>
                <a:cs typeface="Open Sans"/>
              </a:rPr>
              <a:t> </a:t>
            </a:r>
            <a:r>
              <a:rPr lang="en-GB" sz="2200">
                <a:solidFill>
                  <a:srgbClr val="000000"/>
                </a:solidFill>
                <a:latin typeface="Aptos" panose="020B0004020202020204" pitchFamily="34" charset="0"/>
                <a:ea typeface="Open Sans"/>
                <a:cs typeface="Open Sans"/>
              </a:rPr>
              <a:t>Ministry of Finance</a:t>
            </a:r>
            <a:r>
              <a:rPr lang="en-GB" sz="2200" b="0" i="0">
                <a:solidFill>
                  <a:srgbClr val="000000"/>
                </a:solidFill>
                <a:effectLst/>
                <a:latin typeface="Aptos" panose="020B0004020202020204" pitchFamily="34" charset="0"/>
                <a:ea typeface="Open Sans"/>
                <a:cs typeface="Open Sans"/>
              </a:rPr>
              <a:t> has the power to shape economic norms and policies and brings a comprehensive understanding of the overall national landscape, including the economic and distributional impacts of different policies</a:t>
            </a:r>
            <a:endParaRPr lang="en-GB" sz="2200">
              <a:solidFill>
                <a:srgbClr val="000000"/>
              </a:solidFill>
              <a:latin typeface="Aptos" panose="020B0004020202020204" pitchFamily="34" charset="0"/>
              <a:ea typeface="Open Sans"/>
              <a:cs typeface="Open Sans"/>
            </a:endParaRPr>
          </a:p>
        </p:txBody>
      </p:sp>
      <p:sp>
        <p:nvSpPr>
          <p:cNvPr id="9" name="Title 3">
            <a:extLst>
              <a:ext uri="{FF2B5EF4-FFF2-40B4-BE49-F238E27FC236}">
                <a16:creationId xmlns:a16="http://schemas.microsoft.com/office/drawing/2014/main" id="{80F1E2D5-20DC-865C-4BBC-58C9EA7EB5F0}"/>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latin typeface="Aptos" panose="020B0004020202020204" pitchFamily="34" charset="0"/>
                <a:ea typeface="Open Sans" panose="020B0606030504020204" pitchFamily="34" charset="0"/>
                <a:cs typeface="Open Sans" panose="020B0606030504020204" pitchFamily="34" charset="0"/>
              </a:rPr>
              <a:t>5</a:t>
            </a: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 Consultation: Engaging inclusively across stakeholder groups</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3575933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9665-915D-A963-7610-3CB8628B112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B21B278-994A-1E78-5FB6-EEFF7ABC5FAC}"/>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3" name="TextBox 2">
            <a:extLst>
              <a:ext uri="{FF2B5EF4-FFF2-40B4-BE49-F238E27FC236}">
                <a16:creationId xmlns:a16="http://schemas.microsoft.com/office/drawing/2014/main" id="{F7D493CF-1259-3D7F-873D-94B5446DB76B}"/>
              </a:ext>
            </a:extLst>
          </p:cNvPr>
          <p:cNvSpPr txBox="1"/>
          <p:nvPr/>
        </p:nvSpPr>
        <p:spPr>
          <a:xfrm>
            <a:off x="698284" y="1871336"/>
            <a:ext cx="3711921" cy="646331"/>
          </a:xfrm>
          <a:prstGeom prst="rect">
            <a:avLst/>
          </a:prstGeom>
          <a:solidFill>
            <a:srgbClr val="00B0F0"/>
          </a:solidFill>
        </p:spPr>
        <p:txBody>
          <a:bodyPr wrap="square" rtlCol="0">
            <a:spAutoFit/>
          </a:bodyPr>
          <a:lstStyle/>
          <a:p>
            <a:r>
              <a:rPr lang="en-GB" sz="1800"/>
              <a:t>When applied to the transport sector, key considerations are:</a:t>
            </a:r>
          </a:p>
        </p:txBody>
      </p:sp>
      <p:sp>
        <p:nvSpPr>
          <p:cNvPr id="4" name="TextBox 3">
            <a:extLst>
              <a:ext uri="{FF2B5EF4-FFF2-40B4-BE49-F238E27FC236}">
                <a16:creationId xmlns:a16="http://schemas.microsoft.com/office/drawing/2014/main" id="{273A3A06-1467-78BF-A82F-8603172CE8FA}"/>
              </a:ext>
            </a:extLst>
          </p:cNvPr>
          <p:cNvSpPr txBox="1"/>
          <p:nvPr/>
        </p:nvSpPr>
        <p:spPr>
          <a:xfrm>
            <a:off x="698284" y="2839047"/>
            <a:ext cx="5711569" cy="2956707"/>
          </a:xfrm>
          <a:prstGeom prst="rect">
            <a:avLst/>
          </a:prstGeom>
          <a:noFill/>
        </p:spPr>
        <p:txBody>
          <a:bodyPr wrap="square" lIns="91440" tIns="45720" rIns="91440" bIns="45720" rtlCol="0" anchor="t">
            <a:spAutoFit/>
          </a:bodyPr>
          <a:lstStyle/>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Diverse stakeholders</a:t>
            </a:r>
          </a:p>
          <a:p>
            <a:pPr marL="342900" lvl="0" indent="-342900">
              <a:lnSpc>
                <a:spcPct val="115000"/>
              </a:lnSpc>
              <a:buFont typeface="Symbol" panose="05050102010706020507" pitchFamily="18" charset="2"/>
              <a:buChar char=""/>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Public–private collaboration</a:t>
            </a:r>
          </a:p>
          <a:p>
            <a:pPr marL="342900" lvl="0" indent="-342900">
              <a:lnSpc>
                <a:spcPct val="115000"/>
              </a:lnSpc>
              <a:buFont typeface="Symbol" panose="05050102010706020507" pitchFamily="18" charset="2"/>
              <a:buChar char=""/>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Local governments</a:t>
            </a:r>
          </a:p>
          <a:p>
            <a:pPr marL="342900" lvl="0" indent="-342900">
              <a:lnSpc>
                <a:spcPct val="115000"/>
              </a:lnSpc>
              <a:buFont typeface="Symbol" panose="05050102010706020507" pitchFamily="18" charset="2"/>
              <a:buChar char=""/>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Civil society involvement</a:t>
            </a:r>
          </a:p>
          <a:p>
            <a:pPr marL="342900" lvl="0" indent="-342900">
              <a:lnSpc>
                <a:spcPct val="115000"/>
              </a:lnSpc>
              <a:buFont typeface="Symbol" panose="05050102010706020507" pitchFamily="18" charset="2"/>
              <a:buChar char=""/>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Building consensus through modelling</a:t>
            </a:r>
          </a:p>
          <a:p>
            <a:pPr marL="342900" lvl="0" indent="-342900">
              <a:lnSpc>
                <a:spcPct val="115000"/>
              </a:lnSpc>
              <a:buFont typeface="Symbol" panose="05050102010706020507" pitchFamily="18" charset="2"/>
              <a:buChar char=""/>
            </a:pPr>
            <a:endParaRPr lang="en-GB" sz="10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800" kern="100" dirty="0">
                <a:effectLst/>
                <a:latin typeface="Arial" panose="020B0604020202020204" pitchFamily="34" charset="0"/>
                <a:ea typeface="Aptos" panose="020B0004020202020204" pitchFamily="34" charset="0"/>
                <a:cs typeface="Arial" panose="020B0604020202020204" pitchFamily="34" charset="0"/>
              </a:rPr>
              <a:t>Addressing conflicting interests</a:t>
            </a:r>
            <a:endParaRPr lang="en-GB"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356A068-B6FF-7F80-059A-7BBFBC1B1EAA}"/>
              </a:ext>
            </a:extLst>
          </p:cNvPr>
          <p:cNvSpPr txBox="1"/>
          <p:nvPr/>
        </p:nvSpPr>
        <p:spPr>
          <a:xfrm>
            <a:off x="133403" y="6015630"/>
            <a:ext cx="6094378" cy="523220"/>
          </a:xfrm>
          <a:prstGeom prst="rect">
            <a:avLst/>
          </a:prstGeom>
          <a:noFill/>
        </p:spPr>
        <p:txBody>
          <a:bodyPr wrap="square">
            <a:spAutoFit/>
          </a:bodyPr>
          <a:lstStyle/>
          <a:p>
            <a:r>
              <a:rPr lang="en-GB">
                <a:hlinkClick r:id="rId3"/>
              </a:rPr>
              <a:t>Implementing Data-to-Deal in Transport: Addressing the Complexities of a Multi-Stakeholder, Multi-Policy Sector </a:t>
            </a:r>
            <a:endParaRPr lang="en-GB"/>
          </a:p>
        </p:txBody>
      </p:sp>
      <p:pic>
        <p:nvPicPr>
          <p:cNvPr id="6" name="Picture 5">
            <a:extLst>
              <a:ext uri="{FF2B5EF4-FFF2-40B4-BE49-F238E27FC236}">
                <a16:creationId xmlns:a16="http://schemas.microsoft.com/office/drawing/2014/main" id="{12764A62-0986-44ED-794F-E1A16BC156EA}"/>
              </a:ext>
            </a:extLst>
          </p:cNvPr>
          <p:cNvPicPr>
            <a:picLocks noChangeAspect="1"/>
          </p:cNvPicPr>
          <p:nvPr/>
        </p:nvPicPr>
        <p:blipFill>
          <a:blip r:embed="rId4"/>
          <a:stretch>
            <a:fillRect/>
          </a:stretch>
        </p:blipFill>
        <p:spPr>
          <a:xfrm>
            <a:off x="7629505" y="1273714"/>
            <a:ext cx="3625620" cy="5152516"/>
          </a:xfrm>
          <a:prstGeom prst="rect">
            <a:avLst/>
          </a:prstGeom>
        </p:spPr>
      </p:pic>
      <p:sp>
        <p:nvSpPr>
          <p:cNvPr id="8" name="Title 3">
            <a:extLst>
              <a:ext uri="{FF2B5EF4-FFF2-40B4-BE49-F238E27FC236}">
                <a16:creationId xmlns:a16="http://schemas.microsoft.com/office/drawing/2014/main" id="{9DCFAC3C-FD93-F21D-F60F-92961AF439BA}"/>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latin typeface="Aptos" panose="020B0004020202020204" pitchFamily="34" charset="0"/>
                <a:ea typeface="Open Sans" panose="020B0606030504020204" pitchFamily="34" charset="0"/>
                <a:cs typeface="Open Sans" panose="020B0606030504020204" pitchFamily="34" charset="0"/>
              </a:rPr>
              <a:t>5</a:t>
            </a: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 Consultation: Engaging inclusively across stakeholder groups</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285458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F91BE1-064C-FA87-CB43-EC592CCC3101}"/>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2" name="TextBox 1">
            <a:extLst>
              <a:ext uri="{FF2B5EF4-FFF2-40B4-BE49-F238E27FC236}">
                <a16:creationId xmlns:a16="http://schemas.microsoft.com/office/drawing/2014/main" id="{89D69845-26E8-55DD-3527-FD24164104D5}"/>
              </a:ext>
            </a:extLst>
          </p:cNvPr>
          <p:cNvSpPr txBox="1"/>
          <p:nvPr/>
        </p:nvSpPr>
        <p:spPr>
          <a:xfrm>
            <a:off x="591798" y="1932038"/>
            <a:ext cx="6342404" cy="1785104"/>
          </a:xfrm>
          <a:prstGeom prst="rect">
            <a:avLst/>
          </a:prstGeom>
          <a:noFill/>
        </p:spPr>
        <p:txBody>
          <a:bodyPr wrap="square" rtlCol="0">
            <a:spAutoFit/>
          </a:bodyPr>
          <a:lstStyle/>
          <a:p>
            <a:pPr marL="285750" indent="-285750">
              <a:buFont typeface="Arial" panose="020B0604020202020204" pitchFamily="34" charset="0"/>
              <a:buChar char="•"/>
            </a:pPr>
            <a:r>
              <a:rPr lang="en-GB" sz="2200">
                <a:solidFill>
                  <a:srgbClr val="000000"/>
                </a:solidFill>
                <a:latin typeface="Aptos" panose="020B0004020202020204" pitchFamily="34" charset="0"/>
                <a:ea typeface="Open Sans" panose="020B0606030504020204" pitchFamily="34" charset="0"/>
                <a:cs typeface="Open Sans" panose="020B0606030504020204" pitchFamily="34" charset="0"/>
              </a:rPr>
              <a:t>S</a:t>
            </a:r>
            <a:r>
              <a:rPr lang="en-GB" sz="2200" i="0">
                <a:solidFill>
                  <a:srgbClr val="000000"/>
                </a:solidFill>
                <a:effectLst/>
                <a:latin typeface="Aptos" panose="020B0004020202020204" pitchFamily="34" charset="0"/>
                <a:ea typeface="Open Sans" panose="020B0606030504020204" pitchFamily="34" charset="0"/>
                <a:cs typeface="Open Sans" panose="020B0606030504020204" pitchFamily="34" charset="0"/>
              </a:rPr>
              <a:t>hifting away from standalone projects towards providing strategies that incorporate integrated, multisectoral, and cross-cutting policies offers certainty to investors </a:t>
            </a:r>
          </a:p>
          <a:p>
            <a:endParaRPr lang="en-GB" sz="2200">
              <a:effectLst/>
              <a:latin typeface="Aptos" panose="020B0004020202020204" pitchFamily="34" charset="0"/>
              <a:ea typeface="Open Sans" panose="020B0606030504020204" pitchFamily="34" charset="0"/>
              <a:cs typeface="Open Sans" panose="020B0606030504020204" pitchFamily="34" charset="0"/>
            </a:endParaRPr>
          </a:p>
        </p:txBody>
      </p:sp>
      <p:pic>
        <p:nvPicPr>
          <p:cNvPr id="3074" name="Picture 2" descr="Detailed Road Maps">
            <a:extLst>
              <a:ext uri="{FF2B5EF4-FFF2-40B4-BE49-F238E27FC236}">
                <a16:creationId xmlns:a16="http://schemas.microsoft.com/office/drawing/2014/main" id="{7DDF97C3-DAEA-468B-AEA1-86AA9FED278E}"/>
              </a:ext>
            </a:extLst>
          </p:cNvPr>
          <p:cNvPicPr>
            <a:picLocks noChangeAspect="1" noChangeArrowheads="1"/>
          </p:cNvPicPr>
          <p:nvPr/>
        </p:nvPicPr>
        <p:blipFill rotWithShape="1">
          <a:blip r:embed="rId3">
            <a:alphaModFix amt="10000"/>
            <a:extLst>
              <a:ext uri="{28A0092B-C50C-407E-A947-70E740481C1C}">
                <a14:useLocalDpi xmlns:a14="http://schemas.microsoft.com/office/drawing/2010/main" val="0"/>
              </a:ext>
            </a:extLst>
          </a:blip>
          <a:srcRect r="17951"/>
          <a:stretch/>
        </p:blipFill>
        <p:spPr bwMode="auto">
          <a:xfrm>
            <a:off x="3967480" y="311185"/>
            <a:ext cx="7943850" cy="61963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806C2F-42D0-961E-15F1-9D00D270DB4C}"/>
              </a:ext>
            </a:extLst>
          </p:cNvPr>
          <p:cNvSpPr txBox="1"/>
          <p:nvPr/>
        </p:nvSpPr>
        <p:spPr>
          <a:xfrm>
            <a:off x="591798" y="3531959"/>
            <a:ext cx="4666002" cy="1785104"/>
          </a:xfrm>
          <a:prstGeom prst="rect">
            <a:avLst/>
          </a:prstGeom>
          <a:noFill/>
        </p:spPr>
        <p:txBody>
          <a:bodyPr wrap="square">
            <a:spAutoFit/>
          </a:bodyPr>
          <a:lstStyle/>
          <a:p>
            <a:pPr marL="285750" indent="-285750">
              <a:buFont typeface="Arial" panose="020B0604020202020204" pitchFamily="34" charset="0"/>
              <a:buChar char="•"/>
            </a:pPr>
            <a:r>
              <a:rPr lang="en-GB" sz="2200">
                <a:effectLst/>
                <a:latin typeface="Aptos" panose="020B0004020202020204" pitchFamily="34" charset="0"/>
                <a:ea typeface="Open Sans" panose="020B0606030504020204" pitchFamily="34" charset="0"/>
                <a:cs typeface="Open Sans" panose="020B0606030504020204" pitchFamily="34" charset="0"/>
              </a:rPr>
              <a:t>These strategies must articulate a clear strategic vision, supported by tangible short-, medium- and long-term milestones and strong accountability frameworks</a:t>
            </a:r>
          </a:p>
        </p:txBody>
      </p:sp>
      <p:sp>
        <p:nvSpPr>
          <p:cNvPr id="9" name="Title 3">
            <a:extLst>
              <a:ext uri="{FF2B5EF4-FFF2-40B4-BE49-F238E27FC236}">
                <a16:creationId xmlns:a16="http://schemas.microsoft.com/office/drawing/2014/main" id="{A5CABC4C-C0C4-AE85-73E4-BFBB5D0F52C6}"/>
              </a:ext>
            </a:extLst>
          </p:cNvPr>
          <p:cNvSpPr txBox="1">
            <a:spLocks/>
          </p:cNvSpPr>
          <p:nvPr/>
        </p:nvSpPr>
        <p:spPr>
          <a:xfrm>
            <a:off x="0" y="260777"/>
            <a:ext cx="11194742" cy="792162"/>
          </a:xfrm>
          <a:prstGeom prst="rect">
            <a:avLst/>
          </a:prstGeom>
        </p:spPr>
        <p:txBody>
          <a:bodyPr vert="horz" lIns="91440" tIns="45720" rIns="91440" bIns="45720" rtlCol="0" anchor="b">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6. Operationalisation: Strengthening the policy and regulatory framework</a:t>
            </a:r>
          </a:p>
        </p:txBody>
      </p:sp>
    </p:spTree>
    <p:extLst>
      <p:ext uri="{BB962C8B-B14F-4D97-AF65-F5344CB8AC3E}">
        <p14:creationId xmlns:p14="http://schemas.microsoft.com/office/powerpoint/2010/main" val="4150516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E9333-B7B1-5ACF-E4D4-9B417A84EB2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E3D59E8-2105-B122-F1C5-573624DC9B00}"/>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3" name="TextBox 2">
            <a:extLst>
              <a:ext uri="{FF2B5EF4-FFF2-40B4-BE49-F238E27FC236}">
                <a16:creationId xmlns:a16="http://schemas.microsoft.com/office/drawing/2014/main" id="{9E0E0431-5004-69CB-E406-8E08DFEA63B0}"/>
              </a:ext>
            </a:extLst>
          </p:cNvPr>
          <p:cNvSpPr txBox="1"/>
          <p:nvPr/>
        </p:nvSpPr>
        <p:spPr>
          <a:xfrm>
            <a:off x="698284" y="1871336"/>
            <a:ext cx="3711921" cy="646331"/>
          </a:xfrm>
          <a:prstGeom prst="rect">
            <a:avLst/>
          </a:prstGeom>
          <a:solidFill>
            <a:srgbClr val="00B0F0"/>
          </a:solidFill>
        </p:spPr>
        <p:txBody>
          <a:bodyPr wrap="square" rtlCol="0">
            <a:spAutoFit/>
          </a:bodyPr>
          <a:lstStyle/>
          <a:p>
            <a:r>
              <a:rPr lang="en-GB" sz="1800"/>
              <a:t>When applied to the transport sector, key considerations are:</a:t>
            </a:r>
          </a:p>
        </p:txBody>
      </p:sp>
      <p:sp>
        <p:nvSpPr>
          <p:cNvPr id="4" name="TextBox 3">
            <a:extLst>
              <a:ext uri="{FF2B5EF4-FFF2-40B4-BE49-F238E27FC236}">
                <a16:creationId xmlns:a16="http://schemas.microsoft.com/office/drawing/2014/main" id="{7E6AADBF-1122-69D7-3502-387E83AFD073}"/>
              </a:ext>
            </a:extLst>
          </p:cNvPr>
          <p:cNvSpPr txBox="1"/>
          <p:nvPr/>
        </p:nvSpPr>
        <p:spPr>
          <a:xfrm>
            <a:off x="698284" y="2839047"/>
            <a:ext cx="6723920" cy="2795445"/>
          </a:xfrm>
          <a:prstGeom prst="rect">
            <a:avLst/>
          </a:prstGeom>
          <a:noFill/>
        </p:spPr>
        <p:txBody>
          <a:bodyPr wrap="square" lIns="91440" tIns="45720" rIns="91440" bIns="45720" rtlCol="0" anchor="t">
            <a:spAutoFit/>
          </a:bodyPr>
          <a:lstStyle/>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Comprehensive, integrated policy frameworks</a:t>
            </a:r>
          </a:p>
          <a:p>
            <a:pPr marL="342900" lvl="0" indent="-342900">
              <a:lnSpc>
                <a:spcPct val="115000"/>
              </a:lnSpc>
              <a:buFont typeface="Symbol" panose="05050102010706020507" pitchFamily="18" charset="2"/>
              <a:buChar char=""/>
            </a:pPr>
            <a:endParaRPr lang="en-GB" sz="2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Incentives for low-carbon transport</a:t>
            </a:r>
          </a:p>
          <a:p>
            <a:pPr marL="342900" lvl="0" indent="-342900">
              <a:lnSpc>
                <a:spcPct val="115000"/>
              </a:lnSpc>
              <a:buFont typeface="Symbol" panose="05050102010706020507" pitchFamily="18" charset="2"/>
              <a:buChar char=""/>
            </a:pPr>
            <a:endParaRPr lang="en-GB" sz="2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Government revenue and fiscal sustainability</a:t>
            </a:r>
          </a:p>
          <a:p>
            <a:pPr marL="342900" lvl="0" indent="-342900">
              <a:lnSpc>
                <a:spcPct val="115000"/>
              </a:lnSpc>
              <a:buFont typeface="Symbol" panose="05050102010706020507" pitchFamily="18" charset="2"/>
              <a:buChar char=""/>
            </a:pPr>
            <a:endParaRPr lang="en-GB" sz="2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Policy coordination</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6A3971-CA00-B810-3470-FCEB9506B406}"/>
              </a:ext>
            </a:extLst>
          </p:cNvPr>
          <p:cNvSpPr txBox="1"/>
          <p:nvPr/>
        </p:nvSpPr>
        <p:spPr>
          <a:xfrm>
            <a:off x="133403" y="6015630"/>
            <a:ext cx="6094378" cy="523220"/>
          </a:xfrm>
          <a:prstGeom prst="rect">
            <a:avLst/>
          </a:prstGeom>
          <a:noFill/>
        </p:spPr>
        <p:txBody>
          <a:bodyPr wrap="square">
            <a:spAutoFit/>
          </a:bodyPr>
          <a:lstStyle/>
          <a:p>
            <a:r>
              <a:rPr lang="en-GB">
                <a:hlinkClick r:id="rId3"/>
              </a:rPr>
              <a:t>Implementing Data-to-Deal in Transport: Addressing the Complexities of a Multi-Stakeholder, Multi-Policy Sector </a:t>
            </a:r>
            <a:endParaRPr lang="en-GB"/>
          </a:p>
        </p:txBody>
      </p:sp>
      <p:pic>
        <p:nvPicPr>
          <p:cNvPr id="6" name="Picture 5">
            <a:extLst>
              <a:ext uri="{FF2B5EF4-FFF2-40B4-BE49-F238E27FC236}">
                <a16:creationId xmlns:a16="http://schemas.microsoft.com/office/drawing/2014/main" id="{F69DC6BB-CED1-2C60-413E-70DF8A73B430}"/>
              </a:ext>
            </a:extLst>
          </p:cNvPr>
          <p:cNvPicPr>
            <a:picLocks noChangeAspect="1"/>
          </p:cNvPicPr>
          <p:nvPr/>
        </p:nvPicPr>
        <p:blipFill>
          <a:blip r:embed="rId4"/>
          <a:stretch>
            <a:fillRect/>
          </a:stretch>
        </p:blipFill>
        <p:spPr>
          <a:xfrm>
            <a:off x="7629505" y="1273714"/>
            <a:ext cx="3625620" cy="5152516"/>
          </a:xfrm>
          <a:prstGeom prst="rect">
            <a:avLst/>
          </a:prstGeom>
        </p:spPr>
      </p:pic>
      <p:sp>
        <p:nvSpPr>
          <p:cNvPr id="8" name="Title 3">
            <a:extLst>
              <a:ext uri="{FF2B5EF4-FFF2-40B4-BE49-F238E27FC236}">
                <a16:creationId xmlns:a16="http://schemas.microsoft.com/office/drawing/2014/main" id="{1290E045-E956-2884-973E-BE8E56DE5C84}"/>
              </a:ext>
            </a:extLst>
          </p:cNvPr>
          <p:cNvSpPr txBox="1">
            <a:spLocks/>
          </p:cNvSpPr>
          <p:nvPr/>
        </p:nvSpPr>
        <p:spPr>
          <a:xfrm>
            <a:off x="0" y="260777"/>
            <a:ext cx="11194742" cy="792162"/>
          </a:xfrm>
          <a:prstGeom prst="rect">
            <a:avLst/>
          </a:prstGeom>
        </p:spPr>
        <p:txBody>
          <a:bodyPr vert="horz" lIns="91440" tIns="45720" rIns="91440" bIns="45720" rtlCol="0" anchor="b">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6. Operationalisation: Strengthening the policy and regulatory framework</a:t>
            </a:r>
          </a:p>
        </p:txBody>
      </p:sp>
    </p:spTree>
    <p:extLst>
      <p:ext uri="{BB962C8B-B14F-4D97-AF65-F5344CB8AC3E}">
        <p14:creationId xmlns:p14="http://schemas.microsoft.com/office/powerpoint/2010/main" val="3350114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03F591-F7A2-4B00-3BF7-46296F7CB94D}"/>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pic>
        <p:nvPicPr>
          <p:cNvPr id="3074" name="Picture 2">
            <a:extLst>
              <a:ext uri="{FF2B5EF4-FFF2-40B4-BE49-F238E27FC236}">
                <a16:creationId xmlns:a16="http://schemas.microsoft.com/office/drawing/2014/main" id="{6BB49472-E35D-5131-E9FA-8012C0D58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33" y="1683750"/>
            <a:ext cx="6451452" cy="46825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6C0C90C-5A03-B246-917C-F3FE8197A169}"/>
              </a:ext>
            </a:extLst>
          </p:cNvPr>
          <p:cNvSpPr txBox="1"/>
          <p:nvPr/>
        </p:nvSpPr>
        <p:spPr>
          <a:xfrm>
            <a:off x="370315" y="1610081"/>
            <a:ext cx="5060856" cy="5170646"/>
          </a:xfrm>
          <a:prstGeom prst="rect">
            <a:avLst/>
          </a:prstGeom>
          <a:noFill/>
        </p:spPr>
        <p:txBody>
          <a:bodyPr wrap="square" rtlCol="0">
            <a:spAutoFit/>
          </a:bodyPr>
          <a:lstStyle/>
          <a:p>
            <a:pPr marL="285750" indent="-285750">
              <a:buFont typeface="Arial" panose="020B0604020202020204" pitchFamily="34" charset="0"/>
              <a:buChar char="•"/>
            </a:pPr>
            <a:r>
              <a:rPr lang="en-GB" sz="2200">
                <a:latin typeface="Aptos" panose="020B0004020202020204" pitchFamily="34" charset="0"/>
                <a:ea typeface="Open Sans" panose="020B0606030504020204" pitchFamily="34" charset="0"/>
                <a:cs typeface="Open Sans" panose="020B0606030504020204" pitchFamily="34" charset="0"/>
              </a:rPr>
              <a:t>Ministries of Finance should be engaged to convert decarbonisation plans into specific financing requirements</a:t>
            </a:r>
          </a:p>
          <a:p>
            <a:pPr marL="285750" indent="-285750">
              <a:buFont typeface="Arial" panose="020B0604020202020204" pitchFamily="34" charset="0"/>
              <a:buChar char="•"/>
            </a:pPr>
            <a:endParaRPr lang="en-GB" sz="2200">
              <a:latin typeface="Aptos" panose="020B0004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200">
                <a:latin typeface="Aptos" panose="020B0004020202020204" pitchFamily="34" charset="0"/>
                <a:ea typeface="Open Sans" panose="020B0606030504020204" pitchFamily="34" charset="0"/>
                <a:cs typeface="Open Sans" panose="020B0606030504020204" pitchFamily="34" charset="0"/>
              </a:rPr>
              <a:t>MoF’s should tap into a diverse range of financial sources, and realign existing streams of finance towards decarbonisation objectives</a:t>
            </a:r>
          </a:p>
          <a:p>
            <a:pPr marL="285750" indent="-285750">
              <a:buFont typeface="Arial" panose="020B0604020202020204" pitchFamily="34" charset="0"/>
              <a:buChar char="•"/>
            </a:pPr>
            <a:endParaRPr lang="en-GB" sz="2200">
              <a:latin typeface="Aptos" panose="020B0004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200">
                <a:latin typeface="Aptos" panose="020B0004020202020204" pitchFamily="34" charset="0"/>
                <a:ea typeface="Open Sans" panose="020B0606030504020204" pitchFamily="34" charset="0"/>
                <a:cs typeface="Open Sans" panose="020B0606030504020204" pitchFamily="34" charset="0"/>
              </a:rPr>
              <a:t>It is important to quantify associated long-term benefits and related fiscal and macroeconomic impacts as this will impact the viability of projects</a:t>
            </a:r>
          </a:p>
          <a:p>
            <a:pPr marL="285750" indent="-285750">
              <a:buFont typeface="Arial" panose="020B0604020202020204" pitchFamily="34" charset="0"/>
              <a:buChar char="•"/>
            </a:pPr>
            <a:endParaRPr lang="en-GB" sz="2200">
              <a:latin typeface="Aptos" panose="020B0004020202020204" pitchFamily="34" charset="0"/>
              <a:ea typeface="Open Sans" panose="020B0606030504020204" pitchFamily="34" charset="0"/>
              <a:cs typeface="Open Sans" panose="020B0606030504020204" pitchFamily="34" charset="0"/>
            </a:endParaRPr>
          </a:p>
        </p:txBody>
      </p:sp>
      <p:sp>
        <p:nvSpPr>
          <p:cNvPr id="8" name="Title 3">
            <a:extLst>
              <a:ext uri="{FF2B5EF4-FFF2-40B4-BE49-F238E27FC236}">
                <a16:creationId xmlns:a16="http://schemas.microsoft.com/office/drawing/2014/main" id="{F37EE412-FBD4-B3AE-48C7-79184CF14C03}"/>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7. Finance: Developing investment plans and financing strategies</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4137596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61F7A-7D05-96F7-6657-C3CB5690A60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BC0364F-36DF-28D3-43FB-EFCE91084183}"/>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3" name="TextBox 2">
            <a:extLst>
              <a:ext uri="{FF2B5EF4-FFF2-40B4-BE49-F238E27FC236}">
                <a16:creationId xmlns:a16="http://schemas.microsoft.com/office/drawing/2014/main" id="{84DB3BA1-EBE7-BBD8-2F2F-6AF7976393B9}"/>
              </a:ext>
            </a:extLst>
          </p:cNvPr>
          <p:cNvSpPr txBox="1"/>
          <p:nvPr/>
        </p:nvSpPr>
        <p:spPr>
          <a:xfrm>
            <a:off x="698284" y="1871336"/>
            <a:ext cx="3711921" cy="646331"/>
          </a:xfrm>
          <a:prstGeom prst="rect">
            <a:avLst/>
          </a:prstGeom>
          <a:solidFill>
            <a:srgbClr val="00B0F0"/>
          </a:solidFill>
        </p:spPr>
        <p:txBody>
          <a:bodyPr wrap="square" rtlCol="0">
            <a:spAutoFit/>
          </a:bodyPr>
          <a:lstStyle/>
          <a:p>
            <a:r>
              <a:rPr lang="en-GB" sz="1800"/>
              <a:t>When applied to the transport sector, key considerations are:</a:t>
            </a:r>
          </a:p>
        </p:txBody>
      </p:sp>
      <p:sp>
        <p:nvSpPr>
          <p:cNvPr id="4" name="TextBox 3">
            <a:extLst>
              <a:ext uri="{FF2B5EF4-FFF2-40B4-BE49-F238E27FC236}">
                <a16:creationId xmlns:a16="http://schemas.microsoft.com/office/drawing/2014/main" id="{FAD330CE-E18A-96F3-D9C7-87FE202AF0F3}"/>
              </a:ext>
            </a:extLst>
          </p:cNvPr>
          <p:cNvSpPr txBox="1"/>
          <p:nvPr/>
        </p:nvSpPr>
        <p:spPr>
          <a:xfrm>
            <a:off x="698284" y="2839047"/>
            <a:ext cx="5711569" cy="2795445"/>
          </a:xfrm>
          <a:prstGeom prst="rect">
            <a:avLst/>
          </a:prstGeom>
          <a:noFill/>
        </p:spPr>
        <p:txBody>
          <a:bodyPr wrap="square" lIns="91440" tIns="45720" rIns="91440" bIns="45720" rtlCol="0" anchor="t">
            <a:spAutoFit/>
          </a:bodyPr>
          <a:lstStyle/>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Developing a financing plan</a:t>
            </a:r>
          </a:p>
          <a:p>
            <a:pPr marL="342900" lvl="0" indent="-342900">
              <a:lnSpc>
                <a:spcPct val="115000"/>
              </a:lnSpc>
              <a:buFont typeface="Symbol" panose="05050102010706020507" pitchFamily="18" charset="2"/>
              <a:buChar char=""/>
            </a:pPr>
            <a:endParaRPr lang="en-GB" sz="2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Matching policies with financiers</a:t>
            </a:r>
          </a:p>
          <a:p>
            <a:pPr marL="342900" lvl="0" indent="-342900">
              <a:lnSpc>
                <a:spcPct val="115000"/>
              </a:lnSpc>
              <a:buFont typeface="Symbol" panose="05050102010706020507" pitchFamily="18" charset="2"/>
              <a:buChar char=""/>
            </a:pPr>
            <a:endParaRPr lang="en-GB" sz="22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Public and private mobilisation</a:t>
            </a:r>
          </a:p>
          <a:p>
            <a:pPr marL="342900" lvl="0" indent="-342900">
              <a:lnSpc>
                <a:spcPct val="115000"/>
              </a:lnSpc>
              <a:buFont typeface="Symbol" panose="05050102010706020507" pitchFamily="18" charset="2"/>
              <a:buChar char=""/>
            </a:pPr>
            <a:endParaRPr lang="en-GB" sz="22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2200" kern="100" dirty="0">
                <a:effectLst/>
                <a:latin typeface="Arial" panose="020B0604020202020204" pitchFamily="34" charset="0"/>
                <a:ea typeface="Aptos" panose="020B0004020202020204" pitchFamily="34" charset="0"/>
                <a:cs typeface="Arial" panose="020B0604020202020204" pitchFamily="34" charset="0"/>
              </a:rPr>
              <a:t>Leveraging international climate finance</a:t>
            </a:r>
            <a:endParaRPr lang="en-GB" sz="2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2F40F46-2131-690A-5A27-FC47BDD61346}"/>
              </a:ext>
            </a:extLst>
          </p:cNvPr>
          <p:cNvSpPr txBox="1"/>
          <p:nvPr/>
        </p:nvSpPr>
        <p:spPr>
          <a:xfrm>
            <a:off x="133403" y="6015630"/>
            <a:ext cx="6094378" cy="523220"/>
          </a:xfrm>
          <a:prstGeom prst="rect">
            <a:avLst/>
          </a:prstGeom>
          <a:noFill/>
        </p:spPr>
        <p:txBody>
          <a:bodyPr wrap="square">
            <a:spAutoFit/>
          </a:bodyPr>
          <a:lstStyle/>
          <a:p>
            <a:r>
              <a:rPr lang="en-GB">
                <a:hlinkClick r:id="rId3"/>
              </a:rPr>
              <a:t>Implementing Data-to-Deal in Transport: Addressing the Complexities of a Multi-Stakeholder, Multi-Policy Sector </a:t>
            </a:r>
            <a:endParaRPr lang="en-GB"/>
          </a:p>
        </p:txBody>
      </p:sp>
      <p:pic>
        <p:nvPicPr>
          <p:cNvPr id="7" name="Picture 6">
            <a:extLst>
              <a:ext uri="{FF2B5EF4-FFF2-40B4-BE49-F238E27FC236}">
                <a16:creationId xmlns:a16="http://schemas.microsoft.com/office/drawing/2014/main" id="{4FD83804-6EBD-A498-1D99-F17CFCD7A738}"/>
              </a:ext>
            </a:extLst>
          </p:cNvPr>
          <p:cNvPicPr>
            <a:picLocks noChangeAspect="1"/>
          </p:cNvPicPr>
          <p:nvPr/>
        </p:nvPicPr>
        <p:blipFill>
          <a:blip r:embed="rId4"/>
          <a:stretch>
            <a:fillRect/>
          </a:stretch>
        </p:blipFill>
        <p:spPr>
          <a:xfrm>
            <a:off x="7629505" y="1273714"/>
            <a:ext cx="3625620" cy="5152516"/>
          </a:xfrm>
          <a:prstGeom prst="rect">
            <a:avLst/>
          </a:prstGeom>
        </p:spPr>
      </p:pic>
      <p:sp>
        <p:nvSpPr>
          <p:cNvPr id="8" name="Title 3">
            <a:extLst>
              <a:ext uri="{FF2B5EF4-FFF2-40B4-BE49-F238E27FC236}">
                <a16:creationId xmlns:a16="http://schemas.microsoft.com/office/drawing/2014/main" id="{D8B4C60C-87A1-E56D-8FC6-E88A8DE09F77}"/>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7. Finance: Developing investment plans and financing strategies</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3633883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9F512C-0E2D-DA58-5990-D17FA594E735}"/>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sp>
        <p:nvSpPr>
          <p:cNvPr id="2" name="TextBox 1">
            <a:extLst>
              <a:ext uri="{FF2B5EF4-FFF2-40B4-BE49-F238E27FC236}">
                <a16:creationId xmlns:a16="http://schemas.microsoft.com/office/drawing/2014/main" id="{51C01C42-2C72-B786-BE3B-A75BF595CC01}"/>
              </a:ext>
            </a:extLst>
          </p:cNvPr>
          <p:cNvSpPr txBox="1"/>
          <p:nvPr/>
        </p:nvSpPr>
        <p:spPr>
          <a:xfrm>
            <a:off x="591799" y="1744352"/>
            <a:ext cx="10852489" cy="4493538"/>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ptos" panose="020B0004020202020204" pitchFamily="34" charset="0"/>
                <a:ea typeface="Open Sans" panose="020B0606030504020204" pitchFamily="34" charset="0"/>
                <a:cs typeface="Open Sans" panose="020B0606030504020204" pitchFamily="34" charset="0"/>
              </a:rPr>
              <a:t>I</a:t>
            </a:r>
            <a:r>
              <a:rPr lang="en-GB" sz="2200" dirty="0">
                <a:effectLst/>
                <a:latin typeface="Aptos" panose="020B0004020202020204" pitchFamily="34" charset="0"/>
                <a:ea typeface="Open Sans" panose="020B0606030504020204" pitchFamily="34" charset="0"/>
                <a:cs typeface="Open Sans" panose="020B0606030504020204" pitchFamily="34" charset="0"/>
              </a:rPr>
              <a:t>nternational organisations </a:t>
            </a:r>
            <a:r>
              <a:rPr lang="en-GB" sz="2200" dirty="0">
                <a:latin typeface="Aptos" panose="020B0004020202020204" pitchFamily="34" charset="0"/>
                <a:ea typeface="Open Sans" panose="020B0606030504020204" pitchFamily="34" charset="0"/>
                <a:cs typeface="Open Sans" panose="020B0606030504020204" pitchFamily="34" charset="0"/>
              </a:rPr>
              <a:t>supporting </a:t>
            </a:r>
            <a:r>
              <a:rPr lang="en-GB" sz="2200" dirty="0">
                <a:effectLst/>
                <a:latin typeface="Aptos" panose="020B0004020202020204" pitchFamily="34" charset="0"/>
                <a:ea typeface="Open Sans" panose="020B0606030504020204" pitchFamily="34" charset="0"/>
                <a:cs typeface="Open Sans" panose="020B0606030504020204" pitchFamily="34" charset="0"/>
              </a:rPr>
              <a:t>LMICs to develop </a:t>
            </a:r>
            <a:r>
              <a:rPr lang="en-GB" sz="2200" b="1" dirty="0">
                <a:effectLst/>
                <a:latin typeface="Aptos" panose="020B0004020202020204" pitchFamily="34" charset="0"/>
                <a:ea typeface="Open Sans" panose="020B0606030504020204" pitchFamily="34" charset="0"/>
                <a:cs typeface="Open Sans" panose="020B0606030504020204" pitchFamily="34" charset="0"/>
              </a:rPr>
              <a:t>credible investment cases </a:t>
            </a:r>
            <a:r>
              <a:rPr lang="en-GB" sz="2200" dirty="0">
                <a:effectLst/>
                <a:latin typeface="Aptos" panose="020B0004020202020204" pitchFamily="34" charset="0"/>
                <a:ea typeface="Open Sans" panose="020B0606030504020204" pitchFamily="34" charset="0"/>
                <a:cs typeface="Open Sans" panose="020B0606030504020204" pitchFamily="34" charset="0"/>
              </a:rPr>
              <a:t>should structure assistance using the </a:t>
            </a:r>
            <a:r>
              <a:rPr lang="en-GB" sz="2200" b="1" dirty="0">
                <a:effectLst/>
                <a:latin typeface="Aptos" panose="020B0004020202020204" pitchFamily="34" charset="0"/>
                <a:ea typeface="Open Sans" panose="020B0606030504020204" pitchFamily="34" charset="0"/>
                <a:cs typeface="Open Sans" panose="020B0606030504020204" pitchFamily="34" charset="0"/>
              </a:rPr>
              <a:t>Data-to-Deal</a:t>
            </a:r>
            <a:r>
              <a:rPr lang="en-GB" sz="2200" dirty="0">
                <a:effectLst/>
                <a:latin typeface="Aptos" panose="020B0004020202020204" pitchFamily="34" charset="0"/>
                <a:ea typeface="Open Sans" panose="020B0606030504020204" pitchFamily="34" charset="0"/>
                <a:cs typeface="Open Sans" panose="020B0606030504020204" pitchFamily="34" charset="0"/>
              </a:rPr>
              <a:t> framework</a:t>
            </a:r>
          </a:p>
          <a:p>
            <a:pPr marL="285750" indent="-285750">
              <a:buFont typeface="Arial" panose="020B0604020202020204" pitchFamily="34" charset="0"/>
              <a:buChar char="•"/>
            </a:pPr>
            <a:endParaRPr lang="en-GB" sz="2200" dirty="0">
              <a:effectLst/>
              <a:latin typeface="Aptos" panose="020B0004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200" dirty="0">
                <a:effectLst/>
                <a:latin typeface="Aptos" panose="020B0004020202020204" pitchFamily="34" charset="0"/>
                <a:ea typeface="Open Sans" panose="020B0606030504020204" pitchFamily="34" charset="0"/>
                <a:cs typeface="Open Sans" panose="020B0606030504020204" pitchFamily="34" charset="0"/>
              </a:rPr>
              <a:t>Country stakeholders should be </a:t>
            </a:r>
            <a:r>
              <a:rPr lang="en-GB" sz="2200" b="1" dirty="0">
                <a:effectLst/>
                <a:latin typeface="Aptos" panose="020B0004020202020204" pitchFamily="34" charset="0"/>
                <a:ea typeface="Open Sans" panose="020B0606030504020204" pitchFamily="34" charset="0"/>
                <a:cs typeface="Open Sans" panose="020B0606030504020204" pitchFamily="34" charset="0"/>
              </a:rPr>
              <a:t>technically equipped </a:t>
            </a:r>
            <a:r>
              <a:rPr lang="en-GB" sz="2200" dirty="0">
                <a:effectLst/>
                <a:latin typeface="Aptos" panose="020B0004020202020204" pitchFamily="34" charset="0"/>
                <a:ea typeface="Open Sans" panose="020B0606030504020204" pitchFamily="34" charset="0"/>
                <a:cs typeface="Open Sans" panose="020B0606030504020204" pitchFamily="34" charset="0"/>
              </a:rPr>
              <a:t>and empowered to determine their own </a:t>
            </a:r>
            <a:r>
              <a:rPr lang="en-GB" sz="2200" b="1" dirty="0">
                <a:effectLst/>
                <a:latin typeface="Aptos" panose="020B0004020202020204" pitchFamily="34" charset="0"/>
                <a:ea typeface="Open Sans" panose="020B0606030504020204" pitchFamily="34" charset="0"/>
                <a:cs typeface="Open Sans" panose="020B0606030504020204" pitchFamily="34" charset="0"/>
              </a:rPr>
              <a:t>consensus-based</a:t>
            </a:r>
            <a:r>
              <a:rPr lang="en-GB" sz="2200" dirty="0">
                <a:effectLst/>
                <a:latin typeface="Aptos" panose="020B0004020202020204" pitchFamily="34" charset="0"/>
                <a:ea typeface="Open Sans" panose="020B0606030504020204" pitchFamily="34" charset="0"/>
                <a:cs typeface="Open Sans" panose="020B0606030504020204" pitchFamily="34" charset="0"/>
              </a:rPr>
              <a:t> and </a:t>
            </a:r>
            <a:r>
              <a:rPr lang="en-GB" sz="2200" b="1" dirty="0">
                <a:effectLst/>
                <a:latin typeface="Aptos" panose="020B0004020202020204" pitchFamily="34" charset="0"/>
                <a:ea typeface="Open Sans" panose="020B0606030504020204" pitchFamily="34" charset="0"/>
                <a:cs typeface="Open Sans" panose="020B0606030504020204" pitchFamily="34" charset="0"/>
              </a:rPr>
              <a:t>nationally-owned</a:t>
            </a:r>
            <a:r>
              <a:rPr lang="en-GB" sz="2200" dirty="0">
                <a:effectLst/>
                <a:latin typeface="Aptos" panose="020B0004020202020204" pitchFamily="34" charset="0"/>
                <a:ea typeface="Open Sans" panose="020B0606030504020204" pitchFamily="34" charset="0"/>
                <a:cs typeface="Open Sans" panose="020B0606030504020204" pitchFamily="34" charset="0"/>
              </a:rPr>
              <a:t> decarbonisation pathways</a:t>
            </a:r>
          </a:p>
          <a:p>
            <a:pPr marL="285750" indent="-285750">
              <a:buFont typeface="Arial" panose="020B0604020202020204" pitchFamily="34" charset="0"/>
              <a:buChar char="•"/>
            </a:pPr>
            <a:endParaRPr lang="en-GB" sz="2200" dirty="0">
              <a:effectLst/>
              <a:latin typeface="Aptos" panose="020B0004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200" dirty="0">
                <a:effectLst/>
                <a:latin typeface="Aptos" panose="020B0004020202020204" pitchFamily="34" charset="0"/>
                <a:ea typeface="Open Sans" panose="020B0606030504020204" pitchFamily="34" charset="0"/>
                <a:cs typeface="Open Sans" panose="020B0606030504020204" pitchFamily="34" charset="0"/>
              </a:rPr>
              <a:t>High-level leadership should drive a process of </a:t>
            </a:r>
            <a:r>
              <a:rPr lang="en-GB" sz="2200" b="1" dirty="0">
                <a:effectLst/>
                <a:latin typeface="Aptos" panose="020B0004020202020204" pitchFamily="34" charset="0"/>
                <a:ea typeface="Open Sans" panose="020B0606030504020204" pitchFamily="34" charset="0"/>
                <a:cs typeface="Open Sans" panose="020B0606030504020204" pitchFamily="34" charset="0"/>
              </a:rPr>
              <a:t>cross-government collaboration</a:t>
            </a:r>
            <a:r>
              <a:rPr lang="en-GB" sz="2200" dirty="0">
                <a:effectLst/>
                <a:latin typeface="Aptos" panose="020B0004020202020204" pitchFamily="34" charset="0"/>
                <a:ea typeface="Open Sans" panose="020B0606030504020204" pitchFamily="34" charset="0"/>
                <a:cs typeface="Open Sans" panose="020B0606030504020204" pitchFamily="34" charset="0"/>
              </a:rPr>
              <a:t>, with the Ministry of Finance engaging from an early stage with the critical line ministries</a:t>
            </a:r>
          </a:p>
          <a:p>
            <a:pPr marL="285750" indent="-285750">
              <a:buFont typeface="Arial" panose="020B0604020202020204" pitchFamily="34" charset="0"/>
              <a:buChar char="•"/>
            </a:pPr>
            <a:endParaRPr lang="en-GB" sz="2200" dirty="0">
              <a:effectLst/>
              <a:latin typeface="Aptos" panose="020B0004020202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200" b="1" dirty="0">
                <a:effectLst/>
                <a:latin typeface="Aptos" panose="020B0004020202020204" pitchFamily="34" charset="0"/>
                <a:ea typeface="Open Sans" panose="020B0606030504020204" pitchFamily="34" charset="0"/>
                <a:cs typeface="Open Sans" panose="020B0606030504020204" pitchFamily="34" charset="0"/>
              </a:rPr>
              <a:t>Capacity-building</a:t>
            </a:r>
            <a:r>
              <a:rPr lang="en-GB" sz="2200" dirty="0">
                <a:effectLst/>
                <a:latin typeface="Aptos" panose="020B0004020202020204" pitchFamily="34" charset="0"/>
                <a:ea typeface="Open Sans" panose="020B0606030504020204" pitchFamily="34" charset="0"/>
                <a:cs typeface="Open Sans" panose="020B0606030504020204" pitchFamily="34" charset="0"/>
              </a:rPr>
              <a:t> efforts in-country should be </a:t>
            </a:r>
            <a:r>
              <a:rPr lang="en-GB" sz="2200" b="1" dirty="0">
                <a:effectLst/>
                <a:latin typeface="Aptos" panose="020B0004020202020204" pitchFamily="34" charset="0"/>
                <a:ea typeface="Open Sans" panose="020B0606030504020204" pitchFamily="34" charset="0"/>
                <a:cs typeface="Open Sans" panose="020B0606030504020204" pitchFamily="34" charset="0"/>
              </a:rPr>
              <a:t>sustained</a:t>
            </a:r>
            <a:r>
              <a:rPr lang="en-GB" sz="2200" dirty="0">
                <a:effectLst/>
                <a:latin typeface="Aptos" panose="020B0004020202020204" pitchFamily="34" charset="0"/>
                <a:ea typeface="Open Sans" panose="020B0606030504020204" pitchFamily="34" charset="0"/>
                <a:cs typeface="Open Sans" panose="020B0606030504020204" pitchFamily="34" charset="0"/>
              </a:rPr>
              <a:t> over time, building individual technical skills, as well as strengthening relevant institutions, with the central involvement of local academia</a:t>
            </a:r>
          </a:p>
        </p:txBody>
      </p:sp>
      <p:sp>
        <p:nvSpPr>
          <p:cNvPr id="3" name="Title 3">
            <a:extLst>
              <a:ext uri="{FF2B5EF4-FFF2-40B4-BE49-F238E27FC236}">
                <a16:creationId xmlns:a16="http://schemas.microsoft.com/office/drawing/2014/main" id="{63B7317A-5348-F2B4-3793-7F855EBF88E4}"/>
              </a:ext>
            </a:extLst>
          </p:cNvPr>
          <p:cNvSpPr txBox="1">
            <a:spLocks/>
          </p:cNvSpPr>
          <p:nvPr/>
        </p:nvSpPr>
        <p:spPr>
          <a:xfrm>
            <a:off x="0" y="260777"/>
            <a:ext cx="11194742" cy="792162"/>
          </a:xfrm>
          <a:prstGeom prst="rect">
            <a:avLst/>
          </a:prstGeom>
        </p:spPr>
        <p:txBody>
          <a:bodyPr vert="horz" lIns="91440" tIns="45720" rIns="91440" bIns="45720" rtlCol="0" anchor="b">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dirty="0">
                <a:solidFill>
                  <a:srgbClr val="C00000"/>
                </a:solidFill>
                <a:effectLst/>
                <a:latin typeface="Aptos" panose="020B0004020202020204" pitchFamily="34" charset="0"/>
                <a:ea typeface="Open Sans" panose="020B0606030504020204" pitchFamily="34" charset="0"/>
                <a:cs typeface="Open Sans" panose="020B0606030504020204" pitchFamily="34" charset="0"/>
              </a:rPr>
              <a:t>Key Policy Recommendations</a:t>
            </a:r>
          </a:p>
          <a:p>
            <a:pPr algn="l">
              <a:lnSpc>
                <a:spcPct val="90000"/>
              </a:lnSpc>
              <a:buClr>
                <a:schemeClr val="dk1"/>
              </a:buClr>
              <a:buSzPts val="4400"/>
            </a:pPr>
            <a:endParaRPr lang="en-GB" sz="2800" b="1" i="0" u="none" strike="noStrike" dirty="0">
              <a:solidFill>
                <a:srgbClr val="C00000"/>
              </a:solidFill>
              <a:effectLst/>
              <a:latin typeface="Aptos" panose="020B0004020202020204" pitchFamily="34" charset="0"/>
            </a:endParaRPr>
          </a:p>
        </p:txBody>
      </p:sp>
    </p:spTree>
    <p:extLst>
      <p:ext uri="{BB962C8B-B14F-4D97-AF65-F5344CB8AC3E}">
        <p14:creationId xmlns:p14="http://schemas.microsoft.com/office/powerpoint/2010/main" val="86283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5A4FC-4086-71CF-F726-9699E7CC02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95B2D-3536-215B-C42F-8A0AEC0F8948}"/>
              </a:ext>
            </a:extLst>
          </p:cNvPr>
          <p:cNvSpPr>
            <a:spLocks noGrp="1"/>
          </p:cNvSpPr>
          <p:nvPr>
            <p:ph type="ctrTitle"/>
          </p:nvPr>
        </p:nvSpPr>
        <p:spPr>
          <a:xfrm flipH="1">
            <a:off x="3652887" y="1"/>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E3EC9E9A-2A89-656B-D975-0836A3378ABF}"/>
              </a:ext>
            </a:extLst>
          </p:cNvPr>
          <p:cNvSpPr>
            <a:spLocks noGrp="1"/>
          </p:cNvSpPr>
          <p:nvPr>
            <p:ph type="subTitle" idx="1"/>
          </p:nvPr>
        </p:nvSpPr>
        <p:spPr>
          <a:xfrm>
            <a:off x="2945937" y="3700417"/>
            <a:ext cx="5404776" cy="1062083"/>
          </a:xfrm>
        </p:spPr>
        <p:txBody>
          <a:bodyPr/>
          <a:lstStyle/>
          <a:p>
            <a:pPr algn="ctr"/>
            <a:r>
              <a:rPr lang="en-US" dirty="0" err="1"/>
              <a:t>www.climatecompatiblegrowth.com</a:t>
            </a:r>
            <a:endParaRPr lang="en-US" dirty="0"/>
          </a:p>
        </p:txBody>
      </p:sp>
      <p:sp>
        <p:nvSpPr>
          <p:cNvPr id="11" name="Rectangle 10">
            <a:extLst>
              <a:ext uri="{FF2B5EF4-FFF2-40B4-BE49-F238E27FC236}">
                <a16:creationId xmlns:a16="http://schemas.microsoft.com/office/drawing/2014/main" id="{65045030-E3FB-960F-0DB4-54933BCAE702}"/>
              </a:ext>
            </a:extLst>
          </p:cNvPr>
          <p:cNvSpPr/>
          <p:nvPr/>
        </p:nvSpPr>
        <p:spPr>
          <a:xfrm>
            <a:off x="8905876" y="4625787"/>
            <a:ext cx="3006724" cy="1586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3631A4E-64F7-75E4-D007-380D334F8BB4}"/>
              </a:ext>
            </a:extLst>
          </p:cNvPr>
          <p:cNvPicPr>
            <a:picLocks noChangeAspect="1"/>
          </p:cNvPicPr>
          <p:nvPr/>
        </p:nvPicPr>
        <p:blipFill>
          <a:blip r:embed="rId2"/>
          <a:srcRect/>
          <a:stretch/>
        </p:blipFill>
        <p:spPr>
          <a:xfrm>
            <a:off x="8932002" y="4762500"/>
            <a:ext cx="2965505" cy="1304925"/>
          </a:xfrm>
          <a:prstGeom prst="rect">
            <a:avLst/>
          </a:prstGeom>
        </p:spPr>
      </p:pic>
      <p:sp>
        <p:nvSpPr>
          <p:cNvPr id="4" name="TextBox 3">
            <a:extLst>
              <a:ext uri="{FF2B5EF4-FFF2-40B4-BE49-F238E27FC236}">
                <a16:creationId xmlns:a16="http://schemas.microsoft.com/office/drawing/2014/main" id="{3FEC9508-3EFD-E560-5C48-DEC9F38F239C}"/>
              </a:ext>
            </a:extLst>
          </p:cNvPr>
          <p:cNvSpPr txBox="1"/>
          <p:nvPr/>
        </p:nvSpPr>
        <p:spPr>
          <a:xfrm>
            <a:off x="9162208" y="3262982"/>
            <a:ext cx="2839844" cy="830997"/>
          </a:xfrm>
          <a:prstGeom prst="rect">
            <a:avLst/>
          </a:prstGeom>
          <a:noFill/>
        </p:spPr>
        <p:txBody>
          <a:bodyPr wrap="square" rtlCol="0" anchor="b">
            <a:spAutoFit/>
          </a:bodyPr>
          <a:lstStyle/>
          <a:p>
            <a:r>
              <a:rPr lang="en-US" sz="1200" dirty="0">
                <a:solidFill>
                  <a:schemeClr val="bg1"/>
                </a:solidFill>
              </a:rPr>
              <a:t>Consolidated by:</a:t>
            </a:r>
          </a:p>
          <a:p>
            <a:r>
              <a:rPr lang="en-GB" sz="1200" dirty="0">
                <a:solidFill>
                  <a:schemeClr val="bg1"/>
                </a:solidFill>
              </a:rPr>
              <a:t>Jairo Quiros-Tortos</a:t>
            </a:r>
          </a:p>
          <a:p>
            <a:r>
              <a:rPr lang="en-GB" sz="1200" dirty="0">
                <a:solidFill>
                  <a:schemeClr val="bg1"/>
                </a:solidFill>
              </a:rPr>
              <a:t>Loughborough University</a:t>
            </a:r>
            <a:r>
              <a:rPr lang="nn-NO" sz="1200" dirty="0">
                <a:solidFill>
                  <a:schemeClr val="bg1"/>
                </a:solidFill>
              </a:rPr>
              <a:t> </a:t>
            </a:r>
            <a:r>
              <a:rPr lang="nn-NO" sz="1050" dirty="0">
                <a:solidFill>
                  <a:schemeClr val="bg1"/>
                </a:solidFill>
              </a:rPr>
              <a:t> </a:t>
            </a:r>
            <a:endParaRPr lang="en-GB" sz="1200" dirty="0">
              <a:solidFill>
                <a:schemeClr val="bg1"/>
              </a:solidFill>
            </a:endParaRPr>
          </a:p>
          <a:p>
            <a:endParaRPr lang="nn-NO" sz="1200" dirty="0">
              <a:solidFill>
                <a:schemeClr val="bg1"/>
              </a:solidFill>
            </a:endParaRPr>
          </a:p>
        </p:txBody>
      </p:sp>
    </p:spTree>
    <p:extLst>
      <p:ext uri="{BB962C8B-B14F-4D97-AF65-F5344CB8AC3E}">
        <p14:creationId xmlns:p14="http://schemas.microsoft.com/office/powerpoint/2010/main" val="33836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13421-1980-76BF-B9C3-756B5A29A841}"/>
              </a:ext>
            </a:extLst>
          </p:cNvPr>
          <p:cNvSpPr>
            <a:spLocks noGrp="1"/>
          </p:cNvSpPr>
          <p:nvPr>
            <p:ph type="title"/>
          </p:nvPr>
        </p:nvSpPr>
        <p:spPr/>
        <p:txBody>
          <a:bodyPr/>
          <a:lstStyle/>
          <a:p>
            <a:pPr>
              <a:lnSpc>
                <a:spcPct val="90000"/>
              </a:lnSpc>
              <a:buClr>
                <a:schemeClr val="dk1"/>
              </a:buClr>
              <a:buSzPts val="4400"/>
            </a:pPr>
            <a:r>
              <a:rPr lang="en-GB" dirty="0">
                <a:solidFill>
                  <a:srgbClr val="C00000"/>
                </a:solidFill>
                <a:latin typeface="Arial" panose="020B0604020202020204" pitchFamily="34" charset="0"/>
              </a:rPr>
              <a:t>Key Financing Structures</a:t>
            </a:r>
            <a:br>
              <a:rPr lang="en-GB" dirty="0">
                <a:solidFill>
                  <a:srgbClr val="C00000"/>
                </a:solidFill>
                <a:latin typeface="Arial" panose="020B0604020202020204" pitchFamily="34" charset="0"/>
              </a:rPr>
            </a:br>
            <a:endParaRPr lang="en-GB" dirty="0">
              <a:solidFill>
                <a:srgbClr val="C00000"/>
              </a:solidFill>
              <a:latin typeface="Arial" panose="020B0604020202020204" pitchFamily="34" charset="0"/>
            </a:endParaRPr>
          </a:p>
        </p:txBody>
      </p:sp>
      <p:pic>
        <p:nvPicPr>
          <p:cNvPr id="7" name="Picture 6">
            <a:extLst>
              <a:ext uri="{FF2B5EF4-FFF2-40B4-BE49-F238E27FC236}">
                <a16:creationId xmlns:a16="http://schemas.microsoft.com/office/drawing/2014/main" id="{A33A2B4A-5D33-B97C-9D8B-0A35D5FB5AB5}"/>
              </a:ext>
            </a:extLst>
          </p:cNvPr>
          <p:cNvPicPr>
            <a:picLocks noChangeAspect="1"/>
          </p:cNvPicPr>
          <p:nvPr/>
        </p:nvPicPr>
        <p:blipFill rotWithShape="1">
          <a:blip r:embed="rId3"/>
          <a:srcRect l="6562" t="-1" r="4607" b="-17612"/>
          <a:stretch/>
        </p:blipFill>
        <p:spPr>
          <a:xfrm>
            <a:off x="7788542" y="1412954"/>
            <a:ext cx="4238513" cy="3752381"/>
          </a:xfrm>
          <a:prstGeom prst="rect">
            <a:avLst/>
          </a:prstGeom>
        </p:spPr>
      </p:pic>
      <p:pic>
        <p:nvPicPr>
          <p:cNvPr id="9" name="Picture 8">
            <a:extLst>
              <a:ext uri="{FF2B5EF4-FFF2-40B4-BE49-F238E27FC236}">
                <a16:creationId xmlns:a16="http://schemas.microsoft.com/office/drawing/2014/main" id="{55EF7221-6E2B-F23C-C85C-003386F30CBE}"/>
              </a:ext>
            </a:extLst>
          </p:cNvPr>
          <p:cNvPicPr>
            <a:picLocks noChangeAspect="1"/>
          </p:cNvPicPr>
          <p:nvPr/>
        </p:nvPicPr>
        <p:blipFill rotWithShape="1">
          <a:blip r:embed="rId4"/>
          <a:srcRect l="795" r="3800"/>
          <a:stretch/>
        </p:blipFill>
        <p:spPr>
          <a:xfrm>
            <a:off x="3974956" y="1412953"/>
            <a:ext cx="3698049" cy="3752381"/>
          </a:xfrm>
          <a:prstGeom prst="rect">
            <a:avLst/>
          </a:prstGeom>
          <a:ln>
            <a:solidFill>
              <a:schemeClr val="bg2">
                <a:lumMod val="50000"/>
                <a:lumOff val="50000"/>
              </a:schemeClr>
            </a:solidFill>
          </a:ln>
        </p:spPr>
      </p:pic>
      <p:pic>
        <p:nvPicPr>
          <p:cNvPr id="11" name="Picture 10">
            <a:extLst>
              <a:ext uri="{FF2B5EF4-FFF2-40B4-BE49-F238E27FC236}">
                <a16:creationId xmlns:a16="http://schemas.microsoft.com/office/drawing/2014/main" id="{87774BA5-99BC-5114-E672-44EF755AED03}"/>
              </a:ext>
            </a:extLst>
          </p:cNvPr>
          <p:cNvPicPr>
            <a:picLocks noChangeAspect="1"/>
          </p:cNvPicPr>
          <p:nvPr/>
        </p:nvPicPr>
        <p:blipFill rotWithShape="1">
          <a:blip r:embed="rId5"/>
          <a:srcRect l="4330" r="5786"/>
          <a:stretch/>
        </p:blipFill>
        <p:spPr>
          <a:xfrm>
            <a:off x="161370" y="1412953"/>
            <a:ext cx="3698049" cy="5219048"/>
          </a:xfrm>
          <a:prstGeom prst="rect">
            <a:avLst/>
          </a:prstGeom>
          <a:ln>
            <a:solidFill>
              <a:schemeClr val="bg2">
                <a:lumMod val="50000"/>
                <a:lumOff val="50000"/>
              </a:schemeClr>
            </a:solidFill>
          </a:ln>
        </p:spPr>
      </p:pic>
      <p:sp>
        <p:nvSpPr>
          <p:cNvPr id="12" name="TextBox 11">
            <a:extLst>
              <a:ext uri="{FF2B5EF4-FFF2-40B4-BE49-F238E27FC236}">
                <a16:creationId xmlns:a16="http://schemas.microsoft.com/office/drawing/2014/main" id="{9DE8CF90-331A-247E-38CB-8C7E4849BBBC}"/>
              </a:ext>
            </a:extLst>
          </p:cNvPr>
          <p:cNvSpPr txBox="1"/>
          <p:nvPr/>
        </p:nvSpPr>
        <p:spPr>
          <a:xfrm>
            <a:off x="7164593" y="6381504"/>
            <a:ext cx="3499741" cy="276999"/>
          </a:xfrm>
          <a:prstGeom prst="rect">
            <a:avLst/>
          </a:prstGeom>
          <a:noFill/>
        </p:spPr>
        <p:txBody>
          <a:bodyPr wrap="none" rtlCol="0">
            <a:spAutoFit/>
          </a:bodyPr>
          <a:lstStyle/>
          <a:p>
            <a:r>
              <a:rPr lang="en-GB" sz="1200" i="0">
                <a:solidFill>
                  <a:srgbClr val="1B1B1B"/>
                </a:solidFill>
                <a:effectLst/>
                <a:latin typeface="Merriweather Web"/>
              </a:rPr>
              <a:t>Source: CLDP Understanding Power Project Financing</a:t>
            </a:r>
            <a:endParaRPr lang="en-GB" sz="1200"/>
          </a:p>
        </p:txBody>
      </p:sp>
    </p:spTree>
    <p:extLst>
      <p:ext uri="{BB962C8B-B14F-4D97-AF65-F5344CB8AC3E}">
        <p14:creationId xmlns:p14="http://schemas.microsoft.com/office/powerpoint/2010/main" val="384611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C0BBB-676C-ABA6-DE02-3AE3BCADEF4F}"/>
              </a:ext>
            </a:extLst>
          </p:cNvPr>
          <p:cNvSpPr>
            <a:spLocks noGrp="1"/>
          </p:cNvSpPr>
          <p:nvPr>
            <p:ph type="title"/>
          </p:nvPr>
        </p:nvSpPr>
        <p:spPr/>
        <p:txBody>
          <a:bodyPr/>
          <a:lstStyle/>
          <a:p>
            <a:pPr>
              <a:lnSpc>
                <a:spcPct val="90000"/>
              </a:lnSpc>
              <a:buClr>
                <a:schemeClr val="dk1"/>
              </a:buClr>
              <a:buSzPts val="4400"/>
            </a:pPr>
            <a:r>
              <a:rPr lang="en-GB" dirty="0">
                <a:solidFill>
                  <a:srgbClr val="C00000"/>
                </a:solidFill>
                <a:latin typeface="Arial" panose="020B0604020202020204" pitchFamily="34" charset="0"/>
              </a:rPr>
              <a:t>Risk and Return</a:t>
            </a:r>
            <a:br>
              <a:rPr lang="en-GB" dirty="0">
                <a:solidFill>
                  <a:srgbClr val="C00000"/>
                </a:solidFill>
                <a:latin typeface="Arial" panose="020B0604020202020204" pitchFamily="34" charset="0"/>
              </a:rPr>
            </a:br>
            <a:endParaRPr lang="en-GB" dirty="0">
              <a:solidFill>
                <a:srgbClr val="C00000"/>
              </a:solidFill>
              <a:latin typeface="Arial" panose="020B0604020202020204" pitchFamily="34" charset="0"/>
            </a:endParaRPr>
          </a:p>
        </p:txBody>
      </p:sp>
      <p:graphicFrame>
        <p:nvGraphicFramePr>
          <p:cNvPr id="5" name="Table 5">
            <a:extLst>
              <a:ext uri="{FF2B5EF4-FFF2-40B4-BE49-F238E27FC236}">
                <a16:creationId xmlns:a16="http://schemas.microsoft.com/office/drawing/2014/main" id="{5D724E8A-9118-A90E-D3A8-3E2EB9579E5C}"/>
              </a:ext>
            </a:extLst>
          </p:cNvPr>
          <p:cNvGraphicFramePr>
            <a:graphicFrameLocks noGrp="1"/>
          </p:cNvGraphicFramePr>
          <p:nvPr/>
        </p:nvGraphicFramePr>
        <p:xfrm>
          <a:off x="67212" y="2635853"/>
          <a:ext cx="6028788" cy="3510280"/>
        </p:xfrm>
        <a:graphic>
          <a:graphicData uri="http://schemas.openxmlformats.org/drawingml/2006/table">
            <a:tbl>
              <a:tblPr firstRow="1" bandRow="1">
                <a:tableStyleId>{9D7B26C5-4107-4FEC-AEDC-1716B250A1EF}</a:tableStyleId>
              </a:tblPr>
              <a:tblGrid>
                <a:gridCol w="1681725">
                  <a:extLst>
                    <a:ext uri="{9D8B030D-6E8A-4147-A177-3AD203B41FA5}">
                      <a16:colId xmlns:a16="http://schemas.microsoft.com/office/drawing/2014/main" val="518990924"/>
                    </a:ext>
                  </a:extLst>
                </a:gridCol>
                <a:gridCol w="4347063">
                  <a:extLst>
                    <a:ext uri="{9D8B030D-6E8A-4147-A177-3AD203B41FA5}">
                      <a16:colId xmlns:a16="http://schemas.microsoft.com/office/drawing/2014/main" val="1522714384"/>
                    </a:ext>
                  </a:extLst>
                </a:gridCol>
              </a:tblGrid>
              <a:tr h="370840">
                <a:tc>
                  <a:txBody>
                    <a:bodyPr/>
                    <a:lstStyle/>
                    <a:p>
                      <a:r>
                        <a:rPr lang="en-GB" sz="1600"/>
                        <a:t>Sources of risk</a:t>
                      </a:r>
                    </a:p>
                  </a:txBody>
                  <a:tcPr/>
                </a:tc>
                <a:tc>
                  <a:txBody>
                    <a:bodyPr/>
                    <a:lstStyle/>
                    <a:p>
                      <a:r>
                        <a:rPr lang="en-GB" sz="1600"/>
                        <a:t>Examples</a:t>
                      </a:r>
                    </a:p>
                  </a:txBody>
                  <a:tcPr/>
                </a:tc>
                <a:extLst>
                  <a:ext uri="{0D108BD9-81ED-4DB2-BD59-A6C34878D82A}">
                    <a16:rowId xmlns:a16="http://schemas.microsoft.com/office/drawing/2014/main" val="296090129"/>
                  </a:ext>
                </a:extLst>
              </a:tr>
              <a:tr h="370840">
                <a:tc>
                  <a:txBody>
                    <a:bodyPr/>
                    <a:lstStyle/>
                    <a:p>
                      <a:r>
                        <a:rPr lang="en-GB" sz="1600"/>
                        <a:t>Country risk </a:t>
                      </a:r>
                    </a:p>
                  </a:txBody>
                  <a:tcPr/>
                </a:tc>
                <a:tc>
                  <a:txBody>
                    <a:bodyPr/>
                    <a:lstStyle/>
                    <a:p>
                      <a:r>
                        <a:rPr lang="en-GB" sz="1600"/>
                        <a:t>political risks, security, government stability, status &amp; transparency of legal system</a:t>
                      </a:r>
                    </a:p>
                  </a:txBody>
                  <a:tcPr/>
                </a:tc>
                <a:extLst>
                  <a:ext uri="{0D108BD9-81ED-4DB2-BD59-A6C34878D82A}">
                    <a16:rowId xmlns:a16="http://schemas.microsoft.com/office/drawing/2014/main" val="3905222632"/>
                  </a:ext>
                </a:extLst>
              </a:tr>
              <a:tr h="370840">
                <a:tc>
                  <a:txBody>
                    <a:bodyPr/>
                    <a:lstStyle/>
                    <a:p>
                      <a:r>
                        <a:rPr lang="en-GB" sz="1600"/>
                        <a:t>Financial and economic risk</a:t>
                      </a:r>
                    </a:p>
                  </a:txBody>
                  <a:tcPr/>
                </a:tc>
                <a:tc>
                  <a:txBody>
                    <a:bodyPr/>
                    <a:lstStyle/>
                    <a:p>
                      <a:r>
                        <a:rPr lang="en-GB" sz="1600"/>
                        <a:t>economic growth, inflation, interest rates, currency &amp; exchange rates</a:t>
                      </a:r>
                    </a:p>
                  </a:txBody>
                  <a:tcPr/>
                </a:tc>
                <a:extLst>
                  <a:ext uri="{0D108BD9-81ED-4DB2-BD59-A6C34878D82A}">
                    <a16:rowId xmlns:a16="http://schemas.microsoft.com/office/drawing/2014/main" val="2541736273"/>
                  </a:ext>
                </a:extLst>
              </a:tr>
              <a:tr h="370840">
                <a:tc>
                  <a:txBody>
                    <a:bodyPr/>
                    <a:lstStyle/>
                    <a:p>
                      <a:r>
                        <a:rPr lang="en-GB" sz="1600"/>
                        <a:t>Policy, and regulatory risk </a:t>
                      </a:r>
                    </a:p>
                  </a:txBody>
                  <a:tcPr/>
                </a:tc>
                <a:tc>
                  <a:txBody>
                    <a:bodyPr/>
                    <a:lstStyle/>
                    <a:p>
                      <a:r>
                        <a:rPr lang="en-GB" sz="1600"/>
                        <a:t>changes to tariff structures, subsidy regimes, permitting requirements</a:t>
                      </a:r>
                    </a:p>
                  </a:txBody>
                  <a:tcPr/>
                </a:tc>
                <a:extLst>
                  <a:ext uri="{0D108BD9-81ED-4DB2-BD59-A6C34878D82A}">
                    <a16:rowId xmlns:a16="http://schemas.microsoft.com/office/drawing/2014/main" val="2390595088"/>
                  </a:ext>
                </a:extLst>
              </a:tr>
              <a:tr h="370840">
                <a:tc>
                  <a:txBody>
                    <a:bodyPr/>
                    <a:lstStyle/>
                    <a:p>
                      <a:r>
                        <a:rPr lang="en-GB" sz="1600"/>
                        <a:t>Technical and project-specific risk </a:t>
                      </a:r>
                    </a:p>
                  </a:txBody>
                  <a:tcPr/>
                </a:tc>
                <a:tc>
                  <a:txBody>
                    <a:bodyPr/>
                    <a:lstStyle/>
                    <a:p>
                      <a:r>
                        <a:rPr lang="en-GB" sz="1600"/>
                        <a:t>construction risk, technological risk, environmental risk, operational / performance risk</a:t>
                      </a:r>
                    </a:p>
                  </a:txBody>
                  <a:tcPr/>
                </a:tc>
                <a:extLst>
                  <a:ext uri="{0D108BD9-81ED-4DB2-BD59-A6C34878D82A}">
                    <a16:rowId xmlns:a16="http://schemas.microsoft.com/office/drawing/2014/main" val="1665140605"/>
                  </a:ext>
                </a:extLst>
              </a:tr>
              <a:tr h="370840">
                <a:tc>
                  <a:txBody>
                    <a:bodyPr/>
                    <a:lstStyle/>
                    <a:p>
                      <a:r>
                        <a:rPr lang="en-GB" sz="1600"/>
                        <a:t>Market risk </a:t>
                      </a:r>
                    </a:p>
                  </a:txBody>
                  <a:tcPr/>
                </a:tc>
                <a:tc>
                  <a:txBody>
                    <a:bodyPr/>
                    <a:lstStyle/>
                    <a:p>
                      <a:r>
                        <a:rPr lang="en-GB" sz="1600"/>
                        <a:t>future demand and supply balance, market pricing risks, fuel prices, subsidy prices</a:t>
                      </a:r>
                    </a:p>
                  </a:txBody>
                  <a:tcPr/>
                </a:tc>
                <a:extLst>
                  <a:ext uri="{0D108BD9-81ED-4DB2-BD59-A6C34878D82A}">
                    <a16:rowId xmlns:a16="http://schemas.microsoft.com/office/drawing/2014/main" val="779149024"/>
                  </a:ext>
                </a:extLst>
              </a:tr>
            </a:tbl>
          </a:graphicData>
        </a:graphic>
      </p:graphicFrame>
      <p:sp>
        <p:nvSpPr>
          <p:cNvPr id="8" name="TextBox 7">
            <a:extLst>
              <a:ext uri="{FF2B5EF4-FFF2-40B4-BE49-F238E27FC236}">
                <a16:creationId xmlns:a16="http://schemas.microsoft.com/office/drawing/2014/main" id="{8E74AC50-9463-9DCA-B6EC-F0E03226C897}"/>
              </a:ext>
            </a:extLst>
          </p:cNvPr>
          <p:cNvSpPr txBox="1"/>
          <p:nvPr/>
        </p:nvSpPr>
        <p:spPr>
          <a:xfrm>
            <a:off x="308511" y="1120866"/>
            <a:ext cx="10066411" cy="1323439"/>
          </a:xfrm>
          <a:prstGeom prst="rect">
            <a:avLst/>
          </a:prstGeom>
          <a:noFill/>
        </p:spPr>
        <p:txBody>
          <a:bodyPr wrap="square" rtlCol="0">
            <a:spAutoFit/>
          </a:bodyPr>
          <a:lstStyle/>
          <a:p>
            <a:r>
              <a:rPr lang="en-GB" sz="2000" b="1">
                <a:solidFill>
                  <a:schemeClr val="accent2">
                    <a:lumMod val="40000"/>
                    <a:lumOff val="60000"/>
                  </a:schemeClr>
                </a:solidFill>
              </a:rPr>
              <a:t>Key message: </a:t>
            </a:r>
            <a:r>
              <a:rPr lang="en-GB" sz="2000">
                <a:solidFill>
                  <a:schemeClr val="accent2">
                    <a:lumMod val="40000"/>
                    <a:lumOff val="60000"/>
                  </a:schemeClr>
                </a:solidFill>
              </a:rPr>
              <a:t>Higher-risk projects will require investment sources with greater risk tolerance. As a general principle, these sources will require higher levels of return. Higher project risk, therefore, makes it more expensive to raise </a:t>
            </a:r>
            <a:r>
              <a:rPr lang="en-GB" sz="2000" b="1">
                <a:solidFill>
                  <a:srgbClr val="0D0780"/>
                </a:solidFill>
              </a:rPr>
              <a:t>capital</a:t>
            </a:r>
            <a:r>
              <a:rPr lang="en-GB" sz="2000">
                <a:solidFill>
                  <a:schemeClr val="accent2">
                    <a:lumMod val="40000"/>
                    <a:lumOff val="60000"/>
                  </a:schemeClr>
                </a:solidFill>
              </a:rPr>
              <a:t>. The table shows various sources of risk affecting energy projects. </a:t>
            </a:r>
          </a:p>
        </p:txBody>
      </p:sp>
      <p:pic>
        <p:nvPicPr>
          <p:cNvPr id="2050" name="Picture 2" descr="risk-return-infographic">
            <a:extLst>
              <a:ext uri="{FF2B5EF4-FFF2-40B4-BE49-F238E27FC236}">
                <a16:creationId xmlns:a16="http://schemas.microsoft.com/office/drawing/2014/main" id="{C935262B-F434-2512-E8C6-B1104CCD15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72"/>
          <a:stretch/>
        </p:blipFill>
        <p:spPr bwMode="auto">
          <a:xfrm>
            <a:off x="6072813" y="2635853"/>
            <a:ext cx="5833437" cy="3237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79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1FC2-F83B-B804-5135-EACBF2219C07}"/>
              </a:ext>
            </a:extLst>
          </p:cNvPr>
          <p:cNvSpPr>
            <a:spLocks noGrp="1"/>
          </p:cNvSpPr>
          <p:nvPr>
            <p:ph type="title"/>
          </p:nvPr>
        </p:nvSpPr>
        <p:spPr/>
        <p:txBody>
          <a:bodyPr/>
          <a:lstStyle/>
          <a:p>
            <a:r>
              <a:rPr lang="en-GB" dirty="0">
                <a:solidFill>
                  <a:srgbClr val="C00000"/>
                </a:solidFill>
                <a:latin typeface="Arial" panose="020B0604020202020204" pitchFamily="34" charset="0"/>
              </a:rPr>
              <a:t>Raising Capital: Traditionally</a:t>
            </a:r>
            <a:br>
              <a:rPr lang="en-GB" dirty="0">
                <a:solidFill>
                  <a:srgbClr val="C00000"/>
                </a:solidFill>
                <a:latin typeface="Arial" panose="020B0604020202020204" pitchFamily="34" charset="0"/>
              </a:rPr>
            </a:br>
            <a:endParaRPr lang="en-GB" dirty="0">
              <a:solidFill>
                <a:srgbClr val="C00000"/>
              </a:solidFill>
              <a:latin typeface="Arial" panose="020B0604020202020204" pitchFamily="34" charset="0"/>
            </a:endParaRPr>
          </a:p>
        </p:txBody>
      </p:sp>
      <p:sp>
        <p:nvSpPr>
          <p:cNvPr id="5" name="Content Placeholder 2">
            <a:extLst>
              <a:ext uri="{FF2B5EF4-FFF2-40B4-BE49-F238E27FC236}">
                <a16:creationId xmlns:a16="http://schemas.microsoft.com/office/drawing/2014/main" id="{21E5AC9E-AC6A-A691-489C-81D7F5F42383}"/>
              </a:ext>
            </a:extLst>
          </p:cNvPr>
          <p:cNvSpPr txBox="1">
            <a:spLocks/>
          </p:cNvSpPr>
          <p:nvPr/>
        </p:nvSpPr>
        <p:spPr>
          <a:xfrm>
            <a:off x="887215" y="2648626"/>
            <a:ext cx="5022931" cy="3834233"/>
          </a:xfrm>
          <a:prstGeom prst="rect">
            <a:avLst/>
          </a:prstGeom>
          <a:noFill/>
          <a:ln>
            <a:noFill/>
          </a:ln>
        </p:spPr>
        <p:txBody>
          <a:bodyPr spcFirstLastPara="1" vert="horz" wrap="square" lIns="91440" tIns="45720" rIns="91440" bIns="45720" rtlCol="0" anchor="t" anchorCtr="0">
            <a:norm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0" indent="0">
              <a:lnSpc>
                <a:spcPct val="100000"/>
              </a:lnSpc>
              <a:buFont typeface="+mj-lt"/>
              <a:buNone/>
            </a:pPr>
            <a:r>
              <a:rPr lang="en-US" sz="1800" b="1" u="sng" kern="0">
                <a:latin typeface="Aptos" panose="020B0004020202020204" pitchFamily="34" charset="0"/>
              </a:rPr>
              <a:t>EQUITY FINANCE</a:t>
            </a:r>
            <a:endParaRPr lang="en-US" sz="1800" kern="0">
              <a:latin typeface="Aptos" panose="020B0004020202020204" pitchFamily="34" charset="0"/>
              <a:cs typeface="Calibri"/>
            </a:endParaRPr>
          </a:p>
          <a:p>
            <a:pPr marL="0" indent="0">
              <a:lnSpc>
                <a:spcPct val="100000"/>
              </a:lnSpc>
              <a:buFont typeface="+mj-lt"/>
              <a:buNone/>
            </a:pPr>
            <a:r>
              <a:rPr lang="en-US" sz="1800" b="1" kern="0">
                <a:latin typeface="Aptos" panose="020B0004020202020204" pitchFamily="34" charset="0"/>
              </a:rPr>
              <a:t>Equity / Share Holders</a:t>
            </a:r>
          </a:p>
          <a:p>
            <a:pPr>
              <a:lnSpc>
                <a:spcPct val="100000"/>
              </a:lnSpc>
            </a:pPr>
            <a:r>
              <a:rPr lang="en-US" sz="1800" kern="0">
                <a:latin typeface="Aptos" panose="020B0004020202020204" pitchFamily="34" charset="0"/>
              </a:rPr>
              <a:t>Owners of the company</a:t>
            </a:r>
          </a:p>
          <a:p>
            <a:pPr>
              <a:lnSpc>
                <a:spcPct val="100000"/>
              </a:lnSpc>
            </a:pPr>
            <a:r>
              <a:rPr lang="en-US" sz="1800" kern="0">
                <a:latin typeface="Aptos" panose="020B0004020202020204" pitchFamily="34" charset="0"/>
              </a:rPr>
              <a:t>Have voting power</a:t>
            </a:r>
          </a:p>
          <a:p>
            <a:pPr>
              <a:lnSpc>
                <a:spcPct val="100000"/>
              </a:lnSpc>
            </a:pPr>
            <a:r>
              <a:rPr lang="en-US" sz="1800" kern="0">
                <a:latin typeface="Aptos" panose="020B0004020202020204" pitchFamily="34" charset="0"/>
              </a:rPr>
              <a:t>Receive dividends and capital gains</a:t>
            </a:r>
          </a:p>
          <a:p>
            <a:pPr>
              <a:lnSpc>
                <a:spcPct val="100000"/>
              </a:lnSpc>
            </a:pPr>
            <a:r>
              <a:rPr lang="en-US" sz="1800" kern="0">
                <a:latin typeface="Aptos" panose="020B0004020202020204" pitchFamily="34" charset="0"/>
              </a:rPr>
              <a:t>Take risk: no dividend if the company makes losses</a:t>
            </a:r>
          </a:p>
          <a:p>
            <a:pPr>
              <a:lnSpc>
                <a:spcPct val="100000"/>
              </a:lnSpc>
            </a:pPr>
            <a:r>
              <a:rPr lang="en-US" sz="1800" kern="0">
                <a:latin typeface="Aptos" panose="020B0004020202020204" pitchFamily="34" charset="0"/>
              </a:rPr>
              <a:t>Expect higher return</a:t>
            </a:r>
          </a:p>
          <a:p>
            <a:pPr>
              <a:lnSpc>
                <a:spcPct val="100000"/>
              </a:lnSpc>
            </a:pPr>
            <a:r>
              <a:rPr lang="en-US" sz="1800" kern="0">
                <a:latin typeface="Aptos" panose="020B0004020202020204" pitchFamily="34" charset="0"/>
              </a:rPr>
              <a:t>Dividend is taxable</a:t>
            </a:r>
          </a:p>
        </p:txBody>
      </p:sp>
      <p:sp>
        <p:nvSpPr>
          <p:cNvPr id="6" name="Content Placeholder 2">
            <a:extLst>
              <a:ext uri="{FF2B5EF4-FFF2-40B4-BE49-F238E27FC236}">
                <a16:creationId xmlns:a16="http://schemas.microsoft.com/office/drawing/2014/main" id="{49295831-51E7-FF08-0B17-5363E94BA62D}"/>
              </a:ext>
            </a:extLst>
          </p:cNvPr>
          <p:cNvSpPr txBox="1">
            <a:spLocks/>
          </p:cNvSpPr>
          <p:nvPr/>
        </p:nvSpPr>
        <p:spPr>
          <a:xfrm>
            <a:off x="6281854" y="2648626"/>
            <a:ext cx="4939990" cy="38342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u="sng">
                <a:latin typeface="Aptos" panose="020B0004020202020204" pitchFamily="34" charset="0"/>
              </a:rPr>
              <a:t>DEBT FINANCE</a:t>
            </a:r>
            <a:endParaRPr lang="en-US" sz="1800">
              <a:latin typeface="Aptos" panose="020B0004020202020204" pitchFamily="34" charset="0"/>
              <a:cs typeface="Calibri"/>
            </a:endParaRPr>
          </a:p>
          <a:p>
            <a:pPr marL="0" indent="0">
              <a:lnSpc>
                <a:spcPct val="100000"/>
              </a:lnSpc>
              <a:buNone/>
            </a:pPr>
            <a:r>
              <a:rPr lang="en-US" sz="1800" b="1">
                <a:latin typeface="Aptos" panose="020B0004020202020204" pitchFamily="34" charset="0"/>
              </a:rPr>
              <a:t>Creditors / Lenders</a:t>
            </a:r>
          </a:p>
          <a:p>
            <a:pPr>
              <a:lnSpc>
                <a:spcPct val="100000"/>
              </a:lnSpc>
            </a:pPr>
            <a:r>
              <a:rPr lang="en-US" sz="1800">
                <a:latin typeface="Aptos" panose="020B0004020202020204" pitchFamily="34" charset="0"/>
              </a:rPr>
              <a:t>Lend funds at an agreed cost for a specific period</a:t>
            </a:r>
          </a:p>
          <a:p>
            <a:pPr>
              <a:lnSpc>
                <a:spcPct val="100000"/>
              </a:lnSpc>
            </a:pPr>
            <a:r>
              <a:rPr lang="en-US" sz="1800">
                <a:latin typeface="Aptos" panose="020B0004020202020204" pitchFamily="34" charset="0"/>
              </a:rPr>
              <a:t>Receive payments for principal and interest whether the company makes or loses money</a:t>
            </a:r>
          </a:p>
          <a:p>
            <a:pPr>
              <a:lnSpc>
                <a:spcPct val="100000"/>
              </a:lnSpc>
            </a:pPr>
            <a:r>
              <a:rPr lang="en-US" sz="1800">
                <a:latin typeface="Aptos" panose="020B0004020202020204" pitchFamily="34" charset="0"/>
              </a:rPr>
              <a:t>Priority claim on assets</a:t>
            </a:r>
          </a:p>
          <a:p>
            <a:pPr>
              <a:lnSpc>
                <a:spcPct val="100000"/>
              </a:lnSpc>
            </a:pPr>
            <a:r>
              <a:rPr lang="en-US" sz="1800">
                <a:latin typeface="Aptos" panose="020B0004020202020204" pitchFamily="34" charset="0"/>
              </a:rPr>
              <a:t>Less risk, less expensive</a:t>
            </a:r>
          </a:p>
          <a:p>
            <a:pPr>
              <a:lnSpc>
                <a:spcPct val="100000"/>
              </a:lnSpc>
            </a:pPr>
            <a:r>
              <a:rPr lang="en-US" sz="1800">
                <a:latin typeface="Aptos" panose="020B0004020202020204" pitchFamily="34" charset="0"/>
              </a:rPr>
              <a:t>Interest is tax deductible</a:t>
            </a:r>
          </a:p>
        </p:txBody>
      </p:sp>
      <p:sp>
        <p:nvSpPr>
          <p:cNvPr id="9" name="TextBox 8">
            <a:extLst>
              <a:ext uri="{FF2B5EF4-FFF2-40B4-BE49-F238E27FC236}">
                <a16:creationId xmlns:a16="http://schemas.microsoft.com/office/drawing/2014/main" id="{1B41CFF7-26D7-0159-E28A-A0EBAB68F33E}"/>
              </a:ext>
            </a:extLst>
          </p:cNvPr>
          <p:cNvSpPr txBox="1"/>
          <p:nvPr/>
        </p:nvSpPr>
        <p:spPr>
          <a:xfrm>
            <a:off x="5910146" y="6381504"/>
            <a:ext cx="5076390" cy="369332"/>
          </a:xfrm>
          <a:prstGeom prst="rect">
            <a:avLst/>
          </a:prstGeom>
          <a:noFill/>
        </p:spPr>
        <p:txBody>
          <a:bodyPr wrap="none" rtlCol="0">
            <a:spAutoFit/>
          </a:bodyPr>
          <a:lstStyle/>
          <a:p>
            <a:r>
              <a:rPr lang="en-GB">
                <a:latin typeface="Aptos" panose="020B0004020202020204" pitchFamily="34" charset="0"/>
              </a:rPr>
              <a:t>Source: CCG_Track5_Lecture2 </a:t>
            </a:r>
            <a:r>
              <a:rPr lang="en-GB" err="1">
                <a:latin typeface="Aptos" panose="020B0004020202020204" pitchFamily="34" charset="0"/>
              </a:rPr>
              <a:t>OpenLearn</a:t>
            </a:r>
            <a:r>
              <a:rPr lang="en-GB">
                <a:latin typeface="Aptos" panose="020B0004020202020204" pitchFamily="34" charset="0"/>
              </a:rPr>
              <a:t> series </a:t>
            </a:r>
          </a:p>
        </p:txBody>
      </p:sp>
      <p:sp>
        <p:nvSpPr>
          <p:cNvPr id="3" name="TextBox 2">
            <a:extLst>
              <a:ext uri="{FF2B5EF4-FFF2-40B4-BE49-F238E27FC236}">
                <a16:creationId xmlns:a16="http://schemas.microsoft.com/office/drawing/2014/main" id="{62FF7454-B4F4-4992-459D-BAE719C104C3}"/>
              </a:ext>
            </a:extLst>
          </p:cNvPr>
          <p:cNvSpPr txBox="1"/>
          <p:nvPr/>
        </p:nvSpPr>
        <p:spPr>
          <a:xfrm>
            <a:off x="629400" y="1244119"/>
            <a:ext cx="10650549" cy="923330"/>
          </a:xfrm>
          <a:prstGeom prst="rect">
            <a:avLst/>
          </a:prstGeom>
          <a:noFill/>
        </p:spPr>
        <p:txBody>
          <a:bodyPr wrap="square" rtlCol="0">
            <a:spAutoFit/>
          </a:bodyPr>
          <a:lstStyle/>
          <a:p>
            <a:pPr marL="285750" indent="-285750">
              <a:buFont typeface="Arial" panose="020B0604020202020204" pitchFamily="34" charset="0"/>
              <a:buChar char="•"/>
            </a:pPr>
            <a:r>
              <a:rPr lang="en-GB">
                <a:solidFill>
                  <a:schemeClr val="accent2">
                    <a:lumMod val="40000"/>
                    <a:lumOff val="60000"/>
                  </a:schemeClr>
                </a:solidFill>
                <a:latin typeface="Aptos" panose="020B0004020202020204" pitchFamily="34" charset="0"/>
              </a:rPr>
              <a:t>The two main and typical types of capital are debt and equity</a:t>
            </a:r>
          </a:p>
          <a:p>
            <a:pPr marL="285750" indent="-285750">
              <a:buFont typeface="Arial" panose="020B0604020202020204" pitchFamily="34" charset="0"/>
              <a:buChar char="•"/>
            </a:pPr>
            <a:r>
              <a:rPr lang="en-GB">
                <a:solidFill>
                  <a:schemeClr val="accent2">
                    <a:lumMod val="40000"/>
                    <a:lumOff val="60000"/>
                  </a:schemeClr>
                </a:solidFill>
                <a:latin typeface="Aptos" panose="020B0004020202020204" pitchFamily="34" charset="0"/>
              </a:rPr>
              <a:t>These have different tolerance of &amp; exposure to risk, reflected in the way their money is paid back</a:t>
            </a:r>
          </a:p>
          <a:p>
            <a:pPr marL="285750" indent="-285750">
              <a:buFont typeface="Arial" panose="020B0604020202020204" pitchFamily="34" charset="0"/>
              <a:buChar char="•"/>
            </a:pPr>
            <a:r>
              <a:rPr lang="en-GB">
                <a:solidFill>
                  <a:schemeClr val="accent2">
                    <a:lumMod val="40000"/>
                    <a:lumOff val="60000"/>
                  </a:schemeClr>
                </a:solidFill>
                <a:latin typeface="Aptos" panose="020B0004020202020204" pitchFamily="34" charset="0"/>
              </a:rPr>
              <a:t>Equity takes higher risk and requires higher return (more expensive for project financing)</a:t>
            </a:r>
          </a:p>
        </p:txBody>
      </p:sp>
    </p:spTree>
    <p:extLst>
      <p:ext uri="{BB962C8B-B14F-4D97-AF65-F5344CB8AC3E}">
        <p14:creationId xmlns:p14="http://schemas.microsoft.com/office/powerpoint/2010/main" val="260241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2BA09-6471-B633-995A-83ADA286F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4FD0C-F496-7564-E9DC-8CB8B4741E57}"/>
              </a:ext>
            </a:extLst>
          </p:cNvPr>
          <p:cNvSpPr>
            <a:spLocks noGrp="1"/>
          </p:cNvSpPr>
          <p:nvPr>
            <p:ph type="title"/>
          </p:nvPr>
        </p:nvSpPr>
        <p:spPr/>
        <p:txBody>
          <a:bodyPr/>
          <a:lstStyle/>
          <a:p>
            <a:r>
              <a:rPr lang="en-GB" dirty="0">
                <a:solidFill>
                  <a:srgbClr val="C00000"/>
                </a:solidFill>
                <a:latin typeface="Arial" panose="020B0604020202020204" pitchFamily="34" charset="0"/>
              </a:rPr>
              <a:t>Raising Capital: Other Forms </a:t>
            </a:r>
            <a:br>
              <a:rPr lang="en-GB" dirty="0">
                <a:solidFill>
                  <a:srgbClr val="C00000"/>
                </a:solidFill>
                <a:latin typeface="Arial" panose="020B0604020202020204" pitchFamily="34" charset="0"/>
              </a:rPr>
            </a:br>
            <a:endParaRPr lang="en-GB" dirty="0">
              <a:solidFill>
                <a:srgbClr val="C00000"/>
              </a:solidFill>
              <a:latin typeface="Arial" panose="020B0604020202020204" pitchFamily="34" charset="0"/>
            </a:endParaRPr>
          </a:p>
        </p:txBody>
      </p:sp>
      <p:sp>
        <p:nvSpPr>
          <p:cNvPr id="9" name="TextBox 8">
            <a:extLst>
              <a:ext uri="{FF2B5EF4-FFF2-40B4-BE49-F238E27FC236}">
                <a16:creationId xmlns:a16="http://schemas.microsoft.com/office/drawing/2014/main" id="{DC830306-4588-1FAD-DFFC-45B1E724C251}"/>
              </a:ext>
            </a:extLst>
          </p:cNvPr>
          <p:cNvSpPr txBox="1"/>
          <p:nvPr/>
        </p:nvSpPr>
        <p:spPr>
          <a:xfrm>
            <a:off x="441552" y="6552972"/>
            <a:ext cx="2110962" cy="276999"/>
          </a:xfrm>
          <a:prstGeom prst="rect">
            <a:avLst/>
          </a:prstGeom>
          <a:noFill/>
        </p:spPr>
        <p:txBody>
          <a:bodyPr wrap="none" rtlCol="0">
            <a:spAutoFit/>
          </a:bodyPr>
          <a:lstStyle/>
          <a:p>
            <a:r>
              <a:rPr lang="en-GB" sz="1200">
                <a:latin typeface="Aptos" panose="020B0004020202020204" pitchFamily="34" charset="0"/>
              </a:rPr>
              <a:t>Source: </a:t>
            </a:r>
            <a:r>
              <a:rPr lang="en-GB" sz="1200" err="1">
                <a:latin typeface="Aptos" panose="020B0004020202020204" pitchFamily="34" charset="0"/>
              </a:rPr>
              <a:t>convergence.finance</a:t>
            </a:r>
            <a:endParaRPr lang="en-GB" sz="1200">
              <a:latin typeface="Aptos" panose="020B0004020202020204" pitchFamily="34" charset="0"/>
            </a:endParaRPr>
          </a:p>
        </p:txBody>
      </p:sp>
      <p:sp>
        <p:nvSpPr>
          <p:cNvPr id="3" name="TextBox 2">
            <a:extLst>
              <a:ext uri="{FF2B5EF4-FFF2-40B4-BE49-F238E27FC236}">
                <a16:creationId xmlns:a16="http://schemas.microsoft.com/office/drawing/2014/main" id="{2BF1CF36-2149-2C33-9693-3009FC368F2E}"/>
              </a:ext>
            </a:extLst>
          </p:cNvPr>
          <p:cNvSpPr txBox="1"/>
          <p:nvPr/>
        </p:nvSpPr>
        <p:spPr>
          <a:xfrm>
            <a:off x="629400" y="1244119"/>
            <a:ext cx="10650549" cy="1200329"/>
          </a:xfrm>
          <a:prstGeom prst="rect">
            <a:avLst/>
          </a:prstGeom>
          <a:noFill/>
        </p:spPr>
        <p:txBody>
          <a:bodyPr wrap="square" rtlCol="0">
            <a:spAutoFit/>
          </a:bodyPr>
          <a:lstStyle/>
          <a:p>
            <a:pPr marL="285750" indent="-285750">
              <a:buFont typeface="Arial" panose="020B0604020202020204" pitchFamily="34" charset="0"/>
              <a:buChar char="•"/>
            </a:pPr>
            <a:r>
              <a:rPr lang="en-GB">
                <a:solidFill>
                  <a:schemeClr val="accent2">
                    <a:lumMod val="40000"/>
                    <a:lumOff val="60000"/>
                  </a:schemeClr>
                </a:solidFill>
                <a:latin typeface="Aptos" panose="020B0004020202020204" pitchFamily="34" charset="0"/>
              </a:rPr>
              <a:t>Other forms of raising capital include </a:t>
            </a:r>
            <a:r>
              <a:rPr lang="en-GB" b="1">
                <a:solidFill>
                  <a:schemeClr val="accent2">
                    <a:lumMod val="40000"/>
                    <a:lumOff val="60000"/>
                  </a:schemeClr>
                </a:solidFill>
                <a:latin typeface="Aptos" panose="020B0004020202020204" pitchFamily="34" charset="0"/>
              </a:rPr>
              <a:t>blended finance, crowd funding/community financing</a:t>
            </a:r>
            <a:r>
              <a:rPr lang="en-GB">
                <a:solidFill>
                  <a:schemeClr val="accent2">
                    <a:lumMod val="40000"/>
                    <a:lumOff val="60000"/>
                  </a:schemeClr>
                </a:solidFill>
                <a:latin typeface="Aptos" panose="020B0004020202020204" pitchFamily="34" charset="0"/>
              </a:rPr>
              <a:t>,</a:t>
            </a:r>
            <a:r>
              <a:rPr lang="en-GB" b="1">
                <a:solidFill>
                  <a:schemeClr val="accent2">
                    <a:lumMod val="40000"/>
                    <a:lumOff val="60000"/>
                  </a:schemeClr>
                </a:solidFill>
                <a:latin typeface="Aptos" panose="020B0004020202020204" pitchFamily="34" charset="0"/>
              </a:rPr>
              <a:t> carbon markets &amp; green financing</a:t>
            </a:r>
            <a:r>
              <a:rPr lang="en-GB">
                <a:solidFill>
                  <a:schemeClr val="accent2">
                    <a:lumMod val="40000"/>
                    <a:lumOff val="60000"/>
                  </a:schemeClr>
                </a:solidFill>
                <a:latin typeface="Aptos" panose="020B0004020202020204" pitchFamily="34" charset="0"/>
              </a:rPr>
              <a:t>, etc.</a:t>
            </a:r>
          </a:p>
          <a:p>
            <a:pPr marL="285750" indent="-285750">
              <a:buFont typeface="Arial" panose="020B0604020202020204" pitchFamily="34" charset="0"/>
              <a:buChar char="•"/>
            </a:pPr>
            <a:r>
              <a:rPr lang="en-GB">
                <a:solidFill>
                  <a:schemeClr val="accent2">
                    <a:lumMod val="40000"/>
                    <a:lumOff val="60000"/>
                  </a:schemeClr>
                </a:solidFill>
                <a:latin typeface="Aptos" panose="020B0004020202020204" pitchFamily="34" charset="0"/>
              </a:rPr>
              <a:t>These have unique strengths and varying applications</a:t>
            </a:r>
          </a:p>
          <a:p>
            <a:pPr marL="285750" indent="-285750">
              <a:buFont typeface="Arial" panose="020B0604020202020204" pitchFamily="34" charset="0"/>
              <a:buChar char="•"/>
            </a:pPr>
            <a:r>
              <a:rPr lang="en-GB">
                <a:solidFill>
                  <a:schemeClr val="accent2">
                    <a:lumMod val="40000"/>
                    <a:lumOff val="60000"/>
                  </a:schemeClr>
                </a:solidFill>
                <a:latin typeface="Aptos" panose="020B0004020202020204" pitchFamily="34" charset="0"/>
              </a:rPr>
              <a:t>Community financing provides a unique shared sense of ownership and responsibility.</a:t>
            </a:r>
          </a:p>
        </p:txBody>
      </p:sp>
      <p:pic>
        <p:nvPicPr>
          <p:cNvPr id="7" name="Picture 6" descr="A diagram of a blended finance model">
            <a:extLst>
              <a:ext uri="{FF2B5EF4-FFF2-40B4-BE49-F238E27FC236}">
                <a16:creationId xmlns:a16="http://schemas.microsoft.com/office/drawing/2014/main" id="{5D13D752-F116-331C-BE0B-4FB990067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52" y="2608071"/>
            <a:ext cx="3978048" cy="3338222"/>
          </a:xfrm>
          <a:prstGeom prst="rect">
            <a:avLst/>
          </a:prstGeom>
        </p:spPr>
      </p:pic>
      <p:pic>
        <p:nvPicPr>
          <p:cNvPr id="10" name="Graphic 9">
            <a:extLst>
              <a:ext uri="{FF2B5EF4-FFF2-40B4-BE49-F238E27FC236}">
                <a16:creationId xmlns:a16="http://schemas.microsoft.com/office/drawing/2014/main" id="{70E2547E-98EA-C171-94BD-3D128EC87A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9600" y="2660169"/>
            <a:ext cx="7772400" cy="3125654"/>
          </a:xfrm>
          <a:prstGeom prst="rect">
            <a:avLst/>
          </a:prstGeom>
        </p:spPr>
      </p:pic>
      <p:sp>
        <p:nvSpPr>
          <p:cNvPr id="12" name="TextBox 11">
            <a:extLst>
              <a:ext uri="{FF2B5EF4-FFF2-40B4-BE49-F238E27FC236}">
                <a16:creationId xmlns:a16="http://schemas.microsoft.com/office/drawing/2014/main" id="{634868A5-2D97-471B-6498-9CA32194E176}"/>
              </a:ext>
            </a:extLst>
          </p:cNvPr>
          <p:cNvSpPr txBox="1"/>
          <p:nvPr/>
        </p:nvSpPr>
        <p:spPr>
          <a:xfrm>
            <a:off x="4419600" y="5516101"/>
            <a:ext cx="7772400" cy="923330"/>
          </a:xfrm>
          <a:prstGeom prst="rect">
            <a:avLst/>
          </a:prstGeom>
          <a:noFill/>
        </p:spPr>
        <p:txBody>
          <a:bodyPr wrap="square">
            <a:spAutoFit/>
          </a:bodyPr>
          <a:lstStyle/>
          <a:p>
            <a:r>
              <a:rPr lang="en-US" sz="1800" b="1">
                <a:latin typeface="Aptos" panose="020B0004020202020204" pitchFamily="34" charset="0"/>
              </a:rPr>
              <a:t>Sub-Saharan Africa </a:t>
            </a:r>
            <a:r>
              <a:rPr lang="en-US" sz="1800">
                <a:latin typeface="Aptos" panose="020B0004020202020204" pitchFamily="34" charset="0"/>
              </a:rPr>
              <a:t>has been the most frequently targeted region in blended finance transactions. In recent years, </a:t>
            </a:r>
            <a:r>
              <a:rPr lang="en-US" sz="1800" b="1">
                <a:latin typeface="Aptos" panose="020B0004020202020204" pitchFamily="34" charset="0"/>
              </a:rPr>
              <a:t>Latin America </a:t>
            </a:r>
            <a:r>
              <a:rPr lang="en-US" sz="1800">
                <a:latin typeface="Aptos" panose="020B0004020202020204" pitchFamily="34" charset="0"/>
              </a:rPr>
              <a:t>and Asia emerge as new frontiers for blended finance. </a:t>
            </a:r>
          </a:p>
        </p:txBody>
      </p:sp>
    </p:spTree>
    <p:extLst>
      <p:ext uri="{BB962C8B-B14F-4D97-AF65-F5344CB8AC3E}">
        <p14:creationId xmlns:p14="http://schemas.microsoft.com/office/powerpoint/2010/main" val="2522862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93DF-1E9A-A587-B094-4BB2F4C42F82}"/>
              </a:ext>
            </a:extLst>
          </p:cNvPr>
          <p:cNvSpPr>
            <a:spLocks noGrp="1"/>
          </p:cNvSpPr>
          <p:nvPr>
            <p:ph type="title"/>
          </p:nvPr>
        </p:nvSpPr>
        <p:spPr/>
        <p:txBody>
          <a:bodyPr/>
          <a:lstStyle/>
          <a:p>
            <a:r>
              <a:rPr lang="en-GB" dirty="0">
                <a:solidFill>
                  <a:srgbClr val="C00000"/>
                </a:solidFill>
                <a:latin typeface="Arial" panose="020B0604020202020204" pitchFamily="34" charset="0"/>
              </a:rPr>
              <a:t>Pros and Cons of Public &amp; Private Financing Structures</a:t>
            </a:r>
            <a:br>
              <a:rPr lang="en-GB" dirty="0">
                <a:solidFill>
                  <a:srgbClr val="C00000"/>
                </a:solidFill>
                <a:latin typeface="Arial" panose="020B0604020202020204" pitchFamily="34" charset="0"/>
              </a:rPr>
            </a:br>
            <a:endParaRPr lang="en-GB" dirty="0">
              <a:solidFill>
                <a:srgbClr val="C00000"/>
              </a:solidFill>
              <a:latin typeface="Arial" panose="020B0604020202020204" pitchFamily="34" charset="0"/>
            </a:endParaRPr>
          </a:p>
        </p:txBody>
      </p:sp>
      <p:graphicFrame>
        <p:nvGraphicFramePr>
          <p:cNvPr id="4" name="Table 4">
            <a:extLst>
              <a:ext uri="{FF2B5EF4-FFF2-40B4-BE49-F238E27FC236}">
                <a16:creationId xmlns:a16="http://schemas.microsoft.com/office/drawing/2014/main" id="{8A2F8A80-C2A6-4BFD-F343-92B7898C649B}"/>
              </a:ext>
            </a:extLst>
          </p:cNvPr>
          <p:cNvGraphicFramePr>
            <a:graphicFrameLocks noGrp="1"/>
          </p:cNvGraphicFramePr>
          <p:nvPr/>
        </p:nvGraphicFramePr>
        <p:xfrm>
          <a:off x="691661" y="2089064"/>
          <a:ext cx="10808677" cy="3205480"/>
        </p:xfrm>
        <a:graphic>
          <a:graphicData uri="http://schemas.openxmlformats.org/drawingml/2006/table">
            <a:tbl>
              <a:tblPr firstRow="1" bandRow="1">
                <a:tableStyleId>{5C22544A-7EE6-4342-B048-85BDC9FD1C3A}</a:tableStyleId>
              </a:tblPr>
              <a:tblGrid>
                <a:gridCol w="2262553">
                  <a:extLst>
                    <a:ext uri="{9D8B030D-6E8A-4147-A177-3AD203B41FA5}">
                      <a16:colId xmlns:a16="http://schemas.microsoft.com/office/drawing/2014/main" val="2166661479"/>
                    </a:ext>
                  </a:extLst>
                </a:gridCol>
                <a:gridCol w="4443047">
                  <a:extLst>
                    <a:ext uri="{9D8B030D-6E8A-4147-A177-3AD203B41FA5}">
                      <a16:colId xmlns:a16="http://schemas.microsoft.com/office/drawing/2014/main" val="2202854311"/>
                    </a:ext>
                  </a:extLst>
                </a:gridCol>
                <a:gridCol w="4103077">
                  <a:extLst>
                    <a:ext uri="{9D8B030D-6E8A-4147-A177-3AD203B41FA5}">
                      <a16:colId xmlns:a16="http://schemas.microsoft.com/office/drawing/2014/main" val="2844448044"/>
                    </a:ext>
                  </a:extLst>
                </a:gridCol>
              </a:tblGrid>
              <a:tr h="370840">
                <a:tc>
                  <a:txBody>
                    <a:bodyPr/>
                    <a:lstStyle/>
                    <a:p>
                      <a:r>
                        <a:rPr lang="en-GB">
                          <a:latin typeface="Aptos" panose="020B0004020202020204" pitchFamily="34" charset="0"/>
                        </a:rPr>
                        <a:t>Structure</a:t>
                      </a:r>
                    </a:p>
                  </a:txBody>
                  <a:tcPr/>
                </a:tc>
                <a:tc>
                  <a:txBody>
                    <a:bodyPr/>
                    <a:lstStyle/>
                    <a:p>
                      <a:r>
                        <a:rPr lang="en-GB">
                          <a:latin typeface="Aptos" panose="020B0004020202020204" pitchFamily="34" charset="0"/>
                        </a:rPr>
                        <a:t>Strengths</a:t>
                      </a:r>
                    </a:p>
                  </a:txBody>
                  <a:tcPr/>
                </a:tc>
                <a:tc>
                  <a:txBody>
                    <a:bodyPr/>
                    <a:lstStyle/>
                    <a:p>
                      <a:r>
                        <a:rPr lang="en-GB">
                          <a:latin typeface="Aptos" panose="020B0004020202020204" pitchFamily="34" charset="0"/>
                        </a:rPr>
                        <a:t>Weaknesses</a:t>
                      </a:r>
                    </a:p>
                  </a:txBody>
                  <a:tcPr/>
                </a:tc>
                <a:extLst>
                  <a:ext uri="{0D108BD9-81ED-4DB2-BD59-A6C34878D82A}">
                    <a16:rowId xmlns:a16="http://schemas.microsoft.com/office/drawing/2014/main" val="556487730"/>
                  </a:ext>
                </a:extLst>
              </a:tr>
              <a:tr h="370840">
                <a:tc>
                  <a:txBody>
                    <a:bodyPr/>
                    <a:lstStyle/>
                    <a:p>
                      <a:r>
                        <a:rPr lang="en-GB">
                          <a:latin typeface="Aptos" panose="020B0004020202020204" pitchFamily="34" charset="0"/>
                        </a:rPr>
                        <a:t>Host Government finance</a:t>
                      </a:r>
                    </a:p>
                  </a:txBody>
                  <a:tcPr/>
                </a:tc>
                <a:tc>
                  <a:txBody>
                    <a:bodyPr/>
                    <a:lstStyle/>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Lower financing costs, particularly if concessional financing is available or if the host country is able to raise funds by issuing bonds on interna</a:t>
                      </a:r>
                      <a:r>
                        <a:rPr lang="pt-BR" sz="1400" b="0" i="0" u="none" strike="noStrike" cap="none" baseline="0">
                          <a:solidFill>
                            <a:schemeClr val="dk1"/>
                          </a:solidFill>
                          <a:latin typeface="Aptos" panose="020B0004020202020204" pitchFamily="34" charset="0"/>
                          <a:ea typeface="+mn-ea"/>
                          <a:cs typeface="+mn-cs"/>
                          <a:sym typeface="Arial"/>
                        </a:rPr>
                        <a:t>tional capital markets</a:t>
                      </a:r>
                    </a:p>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Fewer coordination challenges</a:t>
                      </a:r>
                      <a:endParaRPr lang="en-GB">
                        <a:latin typeface="Aptos" panose="020B0004020202020204" pitchFamily="34" charset="0"/>
                      </a:endParaRPr>
                    </a:p>
                  </a:txBody>
                  <a:tcPr/>
                </a:tc>
                <a:tc>
                  <a:txBody>
                    <a:bodyPr/>
                    <a:lstStyle/>
                    <a:p>
                      <a:pPr marL="285750" indent="-285750">
                        <a:buFont typeface="Arial" panose="020B0604020202020204" pitchFamily="34" charset="0"/>
                        <a:buChar char="•"/>
                      </a:pPr>
                      <a:r>
                        <a:rPr lang="en-GB">
                          <a:latin typeface="Aptos" panose="020B0004020202020204" pitchFamily="34" charset="0"/>
                        </a:rPr>
                        <a:t>Opportunity cost of capital</a:t>
                      </a:r>
                    </a:p>
                    <a:p>
                      <a:pPr marL="285750" indent="-285750">
                        <a:buFont typeface="Arial" panose="020B0604020202020204" pitchFamily="34" charset="0"/>
                        <a:buChar char="•"/>
                      </a:pPr>
                      <a:r>
                        <a:rPr lang="en-GB">
                          <a:latin typeface="Aptos" panose="020B0004020202020204" pitchFamily="34" charset="0"/>
                        </a:rPr>
                        <a:t>Significant cash required from government which may be constrained by sovereign debt limits</a:t>
                      </a:r>
                    </a:p>
                  </a:txBody>
                  <a:tcPr/>
                </a:tc>
                <a:extLst>
                  <a:ext uri="{0D108BD9-81ED-4DB2-BD59-A6C34878D82A}">
                    <a16:rowId xmlns:a16="http://schemas.microsoft.com/office/drawing/2014/main" val="2886229250"/>
                  </a:ext>
                </a:extLst>
              </a:tr>
              <a:tr h="370840">
                <a:tc>
                  <a:txBody>
                    <a:bodyPr/>
                    <a:lstStyle/>
                    <a:p>
                      <a:r>
                        <a:rPr lang="en-GB">
                          <a:latin typeface="Aptos" panose="020B0004020202020204" pitchFamily="34" charset="0"/>
                        </a:rPr>
                        <a:t>Developer finance</a:t>
                      </a:r>
                    </a:p>
                  </a:txBody>
                  <a:tcPr/>
                </a:tc>
                <a:tc>
                  <a:txBody>
                    <a:bodyPr/>
                    <a:lstStyle/>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Fewer coordination challenges</a:t>
                      </a:r>
                    </a:p>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No cash required from government</a:t>
                      </a:r>
                      <a:endParaRPr lang="en-GB">
                        <a:latin typeface="Aptos" panose="020B0004020202020204" pitchFamily="34" charset="0"/>
                      </a:endParaRPr>
                    </a:p>
                  </a:txBody>
                  <a:tcPr/>
                </a:tc>
                <a:tc>
                  <a:txBody>
                    <a:bodyPr/>
                    <a:lstStyle/>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Limited number of developers with appetite for this structure</a:t>
                      </a:r>
                      <a:endParaRPr lang="en-GB">
                        <a:latin typeface="Aptos" panose="020B0004020202020204" pitchFamily="34" charset="0"/>
                      </a:endParaRPr>
                    </a:p>
                  </a:txBody>
                  <a:tcPr/>
                </a:tc>
                <a:extLst>
                  <a:ext uri="{0D108BD9-81ED-4DB2-BD59-A6C34878D82A}">
                    <a16:rowId xmlns:a16="http://schemas.microsoft.com/office/drawing/2014/main" val="3726983929"/>
                  </a:ext>
                </a:extLst>
              </a:tr>
              <a:tr h="370840">
                <a:tc>
                  <a:txBody>
                    <a:bodyPr/>
                    <a:lstStyle/>
                    <a:p>
                      <a:r>
                        <a:rPr lang="en-GB">
                          <a:latin typeface="Aptos" panose="020B0004020202020204" pitchFamily="34" charset="0"/>
                        </a:rPr>
                        <a:t>Project finance</a:t>
                      </a:r>
                    </a:p>
                  </a:txBody>
                  <a:tcPr/>
                </a:tc>
                <a:tc>
                  <a:txBody>
                    <a:bodyPr/>
                    <a:lstStyle/>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No cash required from Government</a:t>
                      </a:r>
                    </a:p>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Project risk efficiently and equitably allocated to parties willing and able to bear the risks</a:t>
                      </a:r>
                    </a:p>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Thorough due diligence and performance guarantees required by project company</a:t>
                      </a:r>
                      <a:endParaRPr lang="en-GB">
                        <a:latin typeface="Aptos" panose="020B0004020202020204" pitchFamily="34" charset="0"/>
                      </a:endParaRPr>
                    </a:p>
                  </a:txBody>
                  <a:tcPr/>
                </a:tc>
                <a:tc>
                  <a:txBody>
                    <a:bodyPr/>
                    <a:lstStyle/>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Complex coordination challenges</a:t>
                      </a:r>
                    </a:p>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Projects take more time to reach operations</a:t>
                      </a:r>
                    </a:p>
                    <a:p>
                      <a:pPr marL="285750" indent="-285750">
                        <a:buFont typeface="Arial" panose="020B0604020202020204" pitchFamily="34" charset="0"/>
                        <a:buChar char="•"/>
                      </a:pPr>
                      <a:r>
                        <a:rPr lang="en-GB" sz="1400" b="0" i="0" u="none" strike="noStrike" cap="none" baseline="0">
                          <a:solidFill>
                            <a:schemeClr val="dk1"/>
                          </a:solidFill>
                          <a:latin typeface="Aptos" panose="020B0004020202020204" pitchFamily="34" charset="0"/>
                          <a:ea typeface="+mn-ea"/>
                          <a:cs typeface="+mn-cs"/>
                          <a:sym typeface="Arial"/>
                        </a:rPr>
                        <a:t>Higher up-front costs</a:t>
                      </a:r>
                      <a:endParaRPr lang="en-GB">
                        <a:latin typeface="Aptos" panose="020B0004020202020204" pitchFamily="34" charset="0"/>
                      </a:endParaRPr>
                    </a:p>
                  </a:txBody>
                  <a:tcPr/>
                </a:tc>
                <a:extLst>
                  <a:ext uri="{0D108BD9-81ED-4DB2-BD59-A6C34878D82A}">
                    <a16:rowId xmlns:a16="http://schemas.microsoft.com/office/drawing/2014/main" val="605250984"/>
                  </a:ext>
                </a:extLst>
              </a:tr>
            </a:tbl>
          </a:graphicData>
        </a:graphic>
      </p:graphicFrame>
      <p:sp>
        <p:nvSpPr>
          <p:cNvPr id="5" name="TextBox 4">
            <a:extLst>
              <a:ext uri="{FF2B5EF4-FFF2-40B4-BE49-F238E27FC236}">
                <a16:creationId xmlns:a16="http://schemas.microsoft.com/office/drawing/2014/main" id="{8CE9F882-CF3D-1DBE-BE2E-9A49B0DF4B22}"/>
              </a:ext>
            </a:extLst>
          </p:cNvPr>
          <p:cNvSpPr txBox="1"/>
          <p:nvPr/>
        </p:nvSpPr>
        <p:spPr>
          <a:xfrm>
            <a:off x="7164593" y="6381504"/>
            <a:ext cx="3499741" cy="276999"/>
          </a:xfrm>
          <a:prstGeom prst="rect">
            <a:avLst/>
          </a:prstGeom>
          <a:noFill/>
        </p:spPr>
        <p:txBody>
          <a:bodyPr wrap="none" rtlCol="0">
            <a:spAutoFit/>
          </a:bodyPr>
          <a:lstStyle/>
          <a:p>
            <a:r>
              <a:rPr lang="en-GB" sz="1200" i="0">
                <a:solidFill>
                  <a:srgbClr val="1B1B1B"/>
                </a:solidFill>
                <a:effectLst/>
                <a:latin typeface="Merriweather Web"/>
              </a:rPr>
              <a:t>Source: CLDP Understanding Power Project Financing</a:t>
            </a:r>
            <a:endParaRPr lang="en-GB" sz="1200"/>
          </a:p>
        </p:txBody>
      </p:sp>
    </p:spTree>
    <p:extLst>
      <p:ext uri="{BB962C8B-B14F-4D97-AF65-F5344CB8AC3E}">
        <p14:creationId xmlns:p14="http://schemas.microsoft.com/office/powerpoint/2010/main" val="769441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BB9B9-C334-A2E6-96F9-29FFA0A8BC4F}"/>
              </a:ext>
            </a:extLst>
          </p:cNvPr>
          <p:cNvSpPr>
            <a:spLocks noGrp="1"/>
          </p:cNvSpPr>
          <p:nvPr>
            <p:ph type="ctrTitle"/>
          </p:nvPr>
        </p:nvSpPr>
        <p:spPr/>
        <p:txBody>
          <a:bodyPr/>
          <a:lstStyle/>
          <a:p>
            <a:r>
              <a:rPr lang="en-GB" dirty="0"/>
              <a:t>Data-to-Deal</a:t>
            </a:r>
          </a:p>
        </p:txBody>
      </p:sp>
      <p:sp>
        <p:nvSpPr>
          <p:cNvPr id="3" name="Subtitle 2">
            <a:extLst>
              <a:ext uri="{FF2B5EF4-FFF2-40B4-BE49-F238E27FC236}">
                <a16:creationId xmlns:a16="http://schemas.microsoft.com/office/drawing/2014/main" id="{52F43843-BABA-B8D1-3F38-4DC5A52A1C6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90071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684C20-EFEF-F519-064B-4B16819D8FAE}"/>
              </a:ext>
            </a:extLst>
          </p:cNvPr>
          <p:cNvSpPr/>
          <p:nvPr/>
        </p:nvSpPr>
        <p:spPr>
          <a:xfrm>
            <a:off x="290910" y="332117"/>
            <a:ext cx="11610180" cy="61937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Open Sans" panose="020B0606030504020204" pitchFamily="34" charset="0"/>
                <a:ea typeface="Open Sans" panose="020B0606030504020204" pitchFamily="34" charset="0"/>
                <a:cs typeface="Open Sans" panose="020B0606030504020204" pitchFamily="34" charset="0"/>
              </a:rPr>
              <a:t>x</a:t>
            </a:r>
          </a:p>
        </p:txBody>
      </p:sp>
      <p:pic>
        <p:nvPicPr>
          <p:cNvPr id="1026" name="Picture 2">
            <a:extLst>
              <a:ext uri="{FF2B5EF4-FFF2-40B4-BE49-F238E27FC236}">
                <a16:creationId xmlns:a16="http://schemas.microsoft.com/office/drawing/2014/main" id="{62DCDB3F-9950-B39E-775F-7A42D3D7ED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839" y="1375077"/>
            <a:ext cx="7874319" cy="50447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3">
            <a:extLst>
              <a:ext uri="{FF2B5EF4-FFF2-40B4-BE49-F238E27FC236}">
                <a16:creationId xmlns:a16="http://schemas.microsoft.com/office/drawing/2014/main" id="{AB48A689-CDA3-0FB8-1C91-C55CD716CE68}"/>
              </a:ext>
            </a:extLst>
          </p:cNvPr>
          <p:cNvSpPr txBox="1">
            <a:spLocks/>
          </p:cNvSpPr>
          <p:nvPr/>
        </p:nvSpPr>
        <p:spPr>
          <a:xfrm>
            <a:off x="0" y="260777"/>
            <a:ext cx="11194742" cy="792162"/>
          </a:xfrm>
          <a:prstGeom prst="rect">
            <a:avLst/>
          </a:prstGeom>
        </p:spPr>
        <p:txBody>
          <a:bodyPr vert="horz" lIns="91440" tIns="45720" rIns="91440" bIns="45720" rtlCol="0" anchor="b">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60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lnSpc>
                <a:spcPct val="90000"/>
              </a:lnSpc>
              <a:buClr>
                <a:schemeClr val="dk1"/>
              </a:buClr>
              <a:buSzPts val="4400"/>
            </a:pPr>
            <a:r>
              <a:rPr lang="en-GB" sz="2800" b="1" i="0" u="none" strike="noStrike" dirty="0">
                <a:solidFill>
                  <a:srgbClr val="C00000"/>
                </a:solidFill>
                <a:effectLst/>
                <a:latin typeface="Aptos" panose="020B0004020202020204" pitchFamily="34" charset="0"/>
              </a:rPr>
              <a:t>Closing the Climate Finance Gap: A Crucial Step towards Achieving the Paris Agreement</a:t>
            </a:r>
          </a:p>
        </p:txBody>
      </p:sp>
    </p:spTree>
    <p:extLst>
      <p:ext uri="{BB962C8B-B14F-4D97-AF65-F5344CB8AC3E}">
        <p14:creationId xmlns:p14="http://schemas.microsoft.com/office/powerpoint/2010/main" val="3717724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2857</TotalTime>
  <Words>3633</Words>
  <Application>Microsoft Office PowerPoint</Application>
  <PresentationFormat>Widescreen</PresentationFormat>
  <Paragraphs>388</Paragraphs>
  <Slides>28</Slides>
  <Notes>26</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4" baseType="lpstr">
      <vt:lpstr>Aptos</vt:lpstr>
      <vt:lpstr>Aptos Display</vt:lpstr>
      <vt:lpstr>Arial</vt:lpstr>
      <vt:lpstr>Calibri</vt:lpstr>
      <vt:lpstr>Helvetica</vt:lpstr>
      <vt:lpstr>Helvetica Neue</vt:lpstr>
      <vt:lpstr>Merriweather Web</vt:lpstr>
      <vt:lpstr>Open Sans</vt:lpstr>
      <vt:lpstr>Open Sans SemiBold</vt:lpstr>
      <vt:lpstr>Segoe UI</vt:lpstr>
      <vt:lpstr>Segoe UI Semibold</vt:lpstr>
      <vt:lpstr>Söhne</vt:lpstr>
      <vt:lpstr>Symbol</vt:lpstr>
      <vt:lpstr>Office Theme</vt:lpstr>
      <vt:lpstr>Office Theme</vt:lpstr>
      <vt:lpstr>think-cell Slide</vt:lpstr>
      <vt:lpstr>LECTURE 9 FINANCING TRANSPORT TRANSITIONS: THE ROLE OF MDBs AND D2D  </vt:lpstr>
      <vt:lpstr>Finance Basics</vt:lpstr>
      <vt:lpstr>Key Financing Structures </vt:lpstr>
      <vt:lpstr>Risk and Return </vt:lpstr>
      <vt:lpstr>Raising Capital: Traditionally </vt:lpstr>
      <vt:lpstr>Raising Capital: Other Forms  </vt:lpstr>
      <vt:lpstr>Pros and Cons of Public &amp; Private Financing Structures </vt:lpstr>
      <vt:lpstr>Data-to-Deal</vt:lpstr>
      <vt:lpstr>PowerPoint Presentation</vt:lpstr>
      <vt:lpstr>PowerPoint Presentation</vt:lpstr>
      <vt:lpstr>PowerPoint Presentation</vt:lpstr>
      <vt:lpstr>Data-to-Deal: A holistic approach aimed at mobilising finance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Ashutosh.Bhagurkar</cp:lastModifiedBy>
  <cp:revision>80</cp:revision>
  <dcterms:created xsi:type="dcterms:W3CDTF">2019-06-09T10:25:43Z</dcterms:created>
  <dcterms:modified xsi:type="dcterms:W3CDTF">2025-03-31T09:08:02Z</dcterms:modified>
</cp:coreProperties>
</file>