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42"/>
  </p:notesMasterIdLst>
  <p:sldIdLst>
    <p:sldId id="370" r:id="rId2"/>
    <p:sldId id="303" r:id="rId3"/>
    <p:sldId id="326" r:id="rId4"/>
    <p:sldId id="282" r:id="rId5"/>
    <p:sldId id="318" r:id="rId6"/>
    <p:sldId id="328" r:id="rId7"/>
    <p:sldId id="264" r:id="rId8"/>
    <p:sldId id="277" r:id="rId9"/>
    <p:sldId id="301" r:id="rId10"/>
    <p:sldId id="296" r:id="rId11"/>
    <p:sldId id="298" r:id="rId12"/>
    <p:sldId id="316" r:id="rId13"/>
    <p:sldId id="290" r:id="rId14"/>
    <p:sldId id="317" r:id="rId15"/>
    <p:sldId id="286" r:id="rId16"/>
    <p:sldId id="302" r:id="rId17"/>
    <p:sldId id="311" r:id="rId18"/>
    <p:sldId id="312" r:id="rId19"/>
    <p:sldId id="313" r:id="rId20"/>
    <p:sldId id="315" r:id="rId21"/>
    <p:sldId id="310" r:id="rId22"/>
    <p:sldId id="273" r:id="rId23"/>
    <p:sldId id="329" r:id="rId24"/>
    <p:sldId id="288" r:id="rId25"/>
    <p:sldId id="292" r:id="rId26"/>
    <p:sldId id="270" r:id="rId27"/>
    <p:sldId id="309" r:id="rId28"/>
    <p:sldId id="274" r:id="rId29"/>
    <p:sldId id="319" r:id="rId30"/>
    <p:sldId id="320" r:id="rId31"/>
    <p:sldId id="272" r:id="rId32"/>
    <p:sldId id="293" r:id="rId33"/>
    <p:sldId id="294" r:id="rId34"/>
    <p:sldId id="323" r:id="rId35"/>
    <p:sldId id="322" r:id="rId36"/>
    <p:sldId id="324" r:id="rId37"/>
    <p:sldId id="261" r:id="rId38"/>
    <p:sldId id="300" r:id="rId39"/>
    <p:sldId id="371" r:id="rId40"/>
    <p:sldId id="308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6C461-2AF8-93C7-A0C1-A8BC2F86D214}" v="400" dt="2021-04-09T16:51:40.640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0"/>
    <p:restoredTop sz="92299" autoAdjust="0"/>
  </p:normalViewPr>
  <p:slideViewPr>
    <p:cSldViewPr>
      <p:cViewPr>
        <p:scale>
          <a:sx n="97" d="100"/>
          <a:sy n="97" d="100"/>
        </p:scale>
        <p:origin x="3952" y="1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Bamford" userId="S::amanda.bamford@manchester.ac.uk::cb272288-9faa-4f5b-904c-5aa1d9a0e5a1" providerId="AD" clId="Web-{C376C461-2AF8-93C7-A0C1-A8BC2F86D214}"/>
    <pc:docChg chg="modSld">
      <pc:chgData name="Amanda Bamford" userId="S::amanda.bamford@manchester.ac.uk::cb272288-9faa-4f5b-904c-5aa1d9a0e5a1" providerId="AD" clId="Web-{C376C461-2AF8-93C7-A0C1-A8BC2F86D214}" dt="2021-04-09T16:51:40.640" v="259"/>
      <pc:docMkLst>
        <pc:docMk/>
      </pc:docMkLst>
      <pc:sldChg chg="addSp modSp">
        <pc:chgData name="Amanda Bamford" userId="S::amanda.bamford@manchester.ac.uk::cb272288-9faa-4f5b-904c-5aa1d9a0e5a1" providerId="AD" clId="Web-{C376C461-2AF8-93C7-A0C1-A8BC2F86D214}" dt="2021-04-09T16:30:42.370" v="144" actId="1076"/>
        <pc:sldMkLst>
          <pc:docMk/>
          <pc:sldMk cId="923884787" sldId="270"/>
        </pc:sldMkLst>
        <pc:spChg chg="add mod">
          <ac:chgData name="Amanda Bamford" userId="S::amanda.bamford@manchester.ac.uk::cb272288-9faa-4f5b-904c-5aa1d9a0e5a1" providerId="AD" clId="Web-{C376C461-2AF8-93C7-A0C1-A8BC2F86D214}" dt="2021-04-09T16:30:42.370" v="144" actId="1076"/>
          <ac:spMkLst>
            <pc:docMk/>
            <pc:sldMk cId="923884787" sldId="270"/>
            <ac:spMk id="3" creationId="{C94EBD1A-7FF5-435B-8646-49A29C8A5A4D}"/>
          </ac:spMkLst>
        </pc:spChg>
      </pc:sldChg>
      <pc:sldChg chg="addSp delSp modSp">
        <pc:chgData name="Amanda Bamford" userId="S::amanda.bamford@manchester.ac.uk::cb272288-9faa-4f5b-904c-5aa1d9a0e5a1" providerId="AD" clId="Web-{C376C461-2AF8-93C7-A0C1-A8BC2F86D214}" dt="2021-04-09T16:43:53.576" v="203" actId="20577"/>
        <pc:sldMkLst>
          <pc:docMk/>
          <pc:sldMk cId="3545817494" sldId="272"/>
        </pc:sldMkLst>
        <pc:spChg chg="add del mod">
          <ac:chgData name="Amanda Bamford" userId="S::amanda.bamford@manchester.ac.uk::cb272288-9faa-4f5b-904c-5aa1d9a0e5a1" providerId="AD" clId="Web-{C376C461-2AF8-93C7-A0C1-A8BC2F86D214}" dt="2021-04-09T16:37:36.052" v="164"/>
          <ac:spMkLst>
            <pc:docMk/>
            <pc:sldMk cId="3545817494" sldId="272"/>
            <ac:spMk id="2" creationId="{D0EC8744-FBEA-416F-AEEC-E7BA587892A3}"/>
          </ac:spMkLst>
        </pc:spChg>
        <pc:spChg chg="add mod">
          <ac:chgData name="Amanda Bamford" userId="S::amanda.bamford@manchester.ac.uk::cb272288-9faa-4f5b-904c-5aa1d9a0e5a1" providerId="AD" clId="Web-{C376C461-2AF8-93C7-A0C1-A8BC2F86D214}" dt="2021-04-09T16:38:53.275" v="169" actId="1076"/>
          <ac:spMkLst>
            <pc:docMk/>
            <pc:sldMk cId="3545817494" sldId="272"/>
            <ac:spMk id="4" creationId="{0C5FE6AD-9BC0-4499-A3B2-5136B6370197}"/>
          </ac:spMkLst>
        </pc:spChg>
        <pc:spChg chg="mod">
          <ac:chgData name="Amanda Bamford" userId="S::amanda.bamford@manchester.ac.uk::cb272288-9faa-4f5b-904c-5aa1d9a0e5a1" providerId="AD" clId="Web-{C376C461-2AF8-93C7-A0C1-A8BC2F86D214}" dt="2021-04-09T16:43:53.576" v="203" actId="20577"/>
          <ac:spMkLst>
            <pc:docMk/>
            <pc:sldMk cId="3545817494" sldId="272"/>
            <ac:spMk id="9" creationId="{00000000-0000-0000-0000-000000000000}"/>
          </ac:spMkLst>
        </pc:spChg>
        <pc:picChg chg="add mod">
          <ac:chgData name="Amanda Bamford" userId="S::amanda.bamford@manchester.ac.uk::cb272288-9faa-4f5b-904c-5aa1d9a0e5a1" providerId="AD" clId="Web-{C376C461-2AF8-93C7-A0C1-A8BC2F86D214}" dt="2021-04-09T16:40:46.282" v="183" actId="1076"/>
          <ac:picMkLst>
            <pc:docMk/>
            <pc:sldMk cId="3545817494" sldId="272"/>
            <ac:picMk id="6" creationId="{950EE04A-C4B8-4E10-B2DB-8734E31A05A0}"/>
          </ac:picMkLst>
        </pc:picChg>
        <pc:picChg chg="del mod">
          <ac:chgData name="Amanda Bamford" userId="S::amanda.bamford@manchester.ac.uk::cb272288-9faa-4f5b-904c-5aa1d9a0e5a1" providerId="AD" clId="Web-{C376C461-2AF8-93C7-A0C1-A8BC2F86D214}" dt="2021-04-09T16:39:34.653" v="170"/>
          <ac:picMkLst>
            <pc:docMk/>
            <pc:sldMk cId="3545817494" sldId="272"/>
            <ac:picMk id="12293" creationId="{00000000-0000-0000-0000-000000000000}"/>
          </ac:picMkLst>
        </pc:picChg>
      </pc:sldChg>
      <pc:sldChg chg="modSp">
        <pc:chgData name="Amanda Bamford" userId="S::amanda.bamford@manchester.ac.uk::cb272288-9faa-4f5b-904c-5aa1d9a0e5a1" providerId="AD" clId="Web-{C376C461-2AF8-93C7-A0C1-A8BC2F86D214}" dt="2021-04-09T16:27:27.749" v="123" actId="1076"/>
        <pc:sldMkLst>
          <pc:docMk/>
          <pc:sldMk cId="2496406078" sldId="273"/>
        </pc:sldMkLst>
        <pc:spChg chg="mod">
          <ac:chgData name="Amanda Bamford" userId="S::amanda.bamford@manchester.ac.uk::cb272288-9faa-4f5b-904c-5aa1d9a0e5a1" providerId="AD" clId="Web-{C376C461-2AF8-93C7-A0C1-A8BC2F86D214}" dt="2021-04-09T16:27:27.749" v="123" actId="1076"/>
          <ac:spMkLst>
            <pc:docMk/>
            <pc:sldMk cId="2496406078" sldId="273"/>
            <ac:spMk id="3" creationId="{00000000-0000-0000-0000-000000000000}"/>
          </ac:spMkLst>
        </pc:spChg>
      </pc:sldChg>
      <pc:sldChg chg="addSp delSp modSp">
        <pc:chgData name="Amanda Bamford" userId="S::amanda.bamford@manchester.ac.uk::cb272288-9faa-4f5b-904c-5aa1d9a0e5a1" providerId="AD" clId="Web-{C376C461-2AF8-93C7-A0C1-A8BC2F86D214}" dt="2021-04-09T16:31:29.482" v="156"/>
        <pc:sldMkLst>
          <pc:docMk/>
          <pc:sldMk cId="3129549288" sldId="274"/>
        </pc:sldMkLst>
        <pc:spChg chg="add del">
          <ac:chgData name="Amanda Bamford" userId="S::amanda.bamford@manchester.ac.uk::cb272288-9faa-4f5b-904c-5aa1d9a0e5a1" providerId="AD" clId="Web-{C376C461-2AF8-93C7-A0C1-A8BC2F86D214}" dt="2021-04-09T16:31:29.482" v="156"/>
          <ac:spMkLst>
            <pc:docMk/>
            <pc:sldMk cId="3129549288" sldId="274"/>
            <ac:spMk id="7" creationId="{A2EE7FD4-3511-4E05-9D20-DA3677911EBC}"/>
          </ac:spMkLst>
        </pc:spChg>
        <pc:spChg chg="add mod">
          <ac:chgData name="Amanda Bamford" userId="S::amanda.bamford@manchester.ac.uk::cb272288-9faa-4f5b-904c-5aa1d9a0e5a1" providerId="AD" clId="Web-{C376C461-2AF8-93C7-A0C1-A8BC2F86D214}" dt="2021-04-09T16:31:25.700" v="155" actId="1076"/>
          <ac:spMkLst>
            <pc:docMk/>
            <pc:sldMk cId="3129549288" sldId="274"/>
            <ac:spMk id="9" creationId="{4CF9DF67-CCF5-4E00-BE12-117F01109016}"/>
          </ac:spMkLst>
        </pc:spChg>
      </pc:sldChg>
      <pc:sldChg chg="addSp modSp">
        <pc:chgData name="Amanda Bamford" userId="S::amanda.bamford@manchester.ac.uk::cb272288-9faa-4f5b-904c-5aa1d9a0e5a1" providerId="AD" clId="Web-{C376C461-2AF8-93C7-A0C1-A8BC2F86D214}" dt="2021-04-09T16:21:00.038" v="58" actId="1076"/>
        <pc:sldMkLst>
          <pc:docMk/>
          <pc:sldMk cId="3650944125" sldId="286"/>
        </pc:sldMkLst>
        <pc:spChg chg="add mod">
          <ac:chgData name="Amanda Bamford" userId="S::amanda.bamford@manchester.ac.uk::cb272288-9faa-4f5b-904c-5aa1d9a0e5a1" providerId="AD" clId="Web-{C376C461-2AF8-93C7-A0C1-A8BC2F86D214}" dt="2021-04-09T16:21:00.038" v="58" actId="1076"/>
          <ac:spMkLst>
            <pc:docMk/>
            <pc:sldMk cId="3650944125" sldId="286"/>
            <ac:spMk id="6" creationId="{3967601F-4122-463C-9393-CE65E535F4F9}"/>
          </ac:spMkLst>
        </pc:spChg>
      </pc:sldChg>
      <pc:sldChg chg="addSp delSp modSp">
        <pc:chgData name="Amanda Bamford" userId="S::amanda.bamford@manchester.ac.uk::cb272288-9faa-4f5b-904c-5aa1d9a0e5a1" providerId="AD" clId="Web-{C376C461-2AF8-93C7-A0C1-A8BC2F86D214}" dt="2021-04-09T16:19:47.377" v="41" actId="20577"/>
        <pc:sldMkLst>
          <pc:docMk/>
          <pc:sldMk cId="2253588720" sldId="290"/>
        </pc:sldMkLst>
        <pc:spChg chg="add del">
          <ac:chgData name="Amanda Bamford" userId="S::amanda.bamford@manchester.ac.uk::cb272288-9faa-4f5b-904c-5aa1d9a0e5a1" providerId="AD" clId="Web-{C376C461-2AF8-93C7-A0C1-A8BC2F86D214}" dt="2021-04-09T16:19:36.346" v="39"/>
          <ac:spMkLst>
            <pc:docMk/>
            <pc:sldMk cId="2253588720" sldId="290"/>
            <ac:spMk id="3" creationId="{DA209A54-44AA-42BB-936B-A9E7AFBD1DC5}"/>
          </ac:spMkLst>
        </pc:spChg>
        <pc:spChg chg="add mod">
          <ac:chgData name="Amanda Bamford" userId="S::amanda.bamford@manchester.ac.uk::cb272288-9faa-4f5b-904c-5aa1d9a0e5a1" providerId="AD" clId="Web-{C376C461-2AF8-93C7-A0C1-A8BC2F86D214}" dt="2021-04-09T16:19:47.377" v="41" actId="20577"/>
          <ac:spMkLst>
            <pc:docMk/>
            <pc:sldMk cId="2253588720" sldId="290"/>
            <ac:spMk id="4" creationId="{AAF39450-15B0-4D17-BFD2-6440E62640AD}"/>
          </ac:spMkLst>
        </pc:spChg>
      </pc:sldChg>
      <pc:sldChg chg="modSp">
        <pc:chgData name="Amanda Bamford" userId="S::amanda.bamford@manchester.ac.uk::cb272288-9faa-4f5b-904c-5aa1d9a0e5a1" providerId="AD" clId="Web-{C376C461-2AF8-93C7-A0C1-A8BC2F86D214}" dt="2021-04-09T16:46:28.463" v="214" actId="1076"/>
        <pc:sldMkLst>
          <pc:docMk/>
          <pc:sldMk cId="3978152010" sldId="293"/>
        </pc:sldMkLst>
        <pc:spChg chg="mod">
          <ac:chgData name="Amanda Bamford" userId="S::amanda.bamford@manchester.ac.uk::cb272288-9faa-4f5b-904c-5aa1d9a0e5a1" providerId="AD" clId="Web-{C376C461-2AF8-93C7-A0C1-A8BC2F86D214}" dt="2021-04-09T16:46:28.463" v="214" actId="1076"/>
          <ac:spMkLst>
            <pc:docMk/>
            <pc:sldMk cId="3978152010" sldId="293"/>
            <ac:spMk id="3" creationId="{00000000-0000-0000-0000-000000000000}"/>
          </ac:spMkLst>
        </pc:spChg>
      </pc:sldChg>
      <pc:sldChg chg="addSp delSp modSp">
        <pc:chgData name="Amanda Bamford" userId="S::amanda.bamford@manchester.ac.uk::cb272288-9faa-4f5b-904c-5aa1d9a0e5a1" providerId="AD" clId="Web-{C376C461-2AF8-93C7-A0C1-A8BC2F86D214}" dt="2021-04-09T16:47:08.543" v="221"/>
        <pc:sldMkLst>
          <pc:docMk/>
          <pc:sldMk cId="259249188" sldId="294"/>
        </pc:sldMkLst>
        <pc:spChg chg="del">
          <ac:chgData name="Amanda Bamford" userId="S::amanda.bamford@manchester.ac.uk::cb272288-9faa-4f5b-904c-5aa1d9a0e5a1" providerId="AD" clId="Web-{C376C461-2AF8-93C7-A0C1-A8BC2F86D214}" dt="2021-04-09T16:46:43.765" v="215"/>
          <ac:spMkLst>
            <pc:docMk/>
            <pc:sldMk cId="259249188" sldId="294"/>
            <ac:spMk id="2" creationId="{00000000-0000-0000-0000-000000000000}"/>
          </ac:spMkLst>
        </pc:spChg>
        <pc:spChg chg="add">
          <ac:chgData name="Amanda Bamford" userId="S::amanda.bamford@manchester.ac.uk::cb272288-9faa-4f5b-904c-5aa1d9a0e5a1" providerId="AD" clId="Web-{C376C461-2AF8-93C7-A0C1-A8BC2F86D214}" dt="2021-04-09T16:47:01.965" v="216"/>
          <ac:spMkLst>
            <pc:docMk/>
            <pc:sldMk cId="259249188" sldId="294"/>
            <ac:spMk id="3" creationId="{E06A5E5F-714F-46B3-ADC8-706793979C84}"/>
          </ac:spMkLst>
        </pc:spChg>
        <pc:spChg chg="add del mod">
          <ac:chgData name="Amanda Bamford" userId="S::amanda.bamford@manchester.ac.uk::cb272288-9faa-4f5b-904c-5aa1d9a0e5a1" providerId="AD" clId="Web-{C376C461-2AF8-93C7-A0C1-A8BC2F86D214}" dt="2021-04-09T16:47:08.543" v="221"/>
          <ac:spMkLst>
            <pc:docMk/>
            <pc:sldMk cId="259249188" sldId="294"/>
            <ac:spMk id="4" creationId="{DC2F7B8C-8124-47EB-904F-B81CA44613FF}"/>
          </ac:spMkLst>
        </pc:spChg>
      </pc:sldChg>
      <pc:sldChg chg="addSp modSp">
        <pc:chgData name="Amanda Bamford" userId="S::amanda.bamford@manchester.ac.uk::cb272288-9faa-4f5b-904c-5aa1d9a0e5a1" providerId="AD" clId="Web-{C376C461-2AF8-93C7-A0C1-A8BC2F86D214}" dt="2021-04-09T16:21:32.462" v="65" actId="20577"/>
        <pc:sldMkLst>
          <pc:docMk/>
          <pc:sldMk cId="4175320694" sldId="302"/>
        </pc:sldMkLst>
        <pc:spChg chg="add mod">
          <ac:chgData name="Amanda Bamford" userId="S::amanda.bamford@manchester.ac.uk::cb272288-9faa-4f5b-904c-5aa1d9a0e5a1" providerId="AD" clId="Web-{C376C461-2AF8-93C7-A0C1-A8BC2F86D214}" dt="2021-04-09T16:21:32.462" v="65" actId="20577"/>
          <ac:spMkLst>
            <pc:docMk/>
            <pc:sldMk cId="4175320694" sldId="302"/>
            <ac:spMk id="4" creationId="{DDC7E895-A791-41CA-9D93-FC25C1CDC51E}"/>
          </ac:spMkLst>
        </pc:spChg>
        <pc:spChg chg="add mod">
          <ac:chgData name="Amanda Bamford" userId="S::amanda.bamford@manchester.ac.uk::cb272288-9faa-4f5b-904c-5aa1d9a0e5a1" providerId="AD" clId="Web-{C376C461-2AF8-93C7-A0C1-A8BC2F86D214}" dt="2021-04-09T16:21:26.915" v="63" actId="20577"/>
          <ac:spMkLst>
            <pc:docMk/>
            <pc:sldMk cId="4175320694" sldId="302"/>
            <ac:spMk id="8" creationId="{7392F9FF-5BA4-4D29-BB36-78CC829DC61F}"/>
          </ac:spMkLst>
        </pc:spChg>
      </pc:sldChg>
      <pc:sldChg chg="modSp">
        <pc:chgData name="Amanda Bamford" userId="S::amanda.bamford@manchester.ac.uk::cb272288-9faa-4f5b-904c-5aa1d9a0e5a1" providerId="AD" clId="Web-{C376C461-2AF8-93C7-A0C1-A8BC2F86D214}" dt="2021-04-09T16:30:50.808" v="146" actId="20577"/>
        <pc:sldMkLst>
          <pc:docMk/>
          <pc:sldMk cId="4233157103" sldId="309"/>
        </pc:sldMkLst>
        <pc:spChg chg="mod">
          <ac:chgData name="Amanda Bamford" userId="S::amanda.bamford@manchester.ac.uk::cb272288-9faa-4f5b-904c-5aa1d9a0e5a1" providerId="AD" clId="Web-{C376C461-2AF8-93C7-A0C1-A8BC2F86D214}" dt="2021-04-09T16:30:50.808" v="146" actId="20577"/>
          <ac:spMkLst>
            <pc:docMk/>
            <pc:sldMk cId="4233157103" sldId="309"/>
            <ac:spMk id="5" creationId="{00000000-0000-0000-0000-000000000000}"/>
          </ac:spMkLst>
        </pc:spChg>
      </pc:sldChg>
      <pc:sldChg chg="addSp delSp modSp">
        <pc:chgData name="Amanda Bamford" userId="S::amanda.bamford@manchester.ac.uk::cb272288-9faa-4f5b-904c-5aa1d9a0e5a1" providerId="AD" clId="Web-{C376C461-2AF8-93C7-A0C1-A8BC2F86D214}" dt="2021-04-09T16:22:10.480" v="69"/>
        <pc:sldMkLst>
          <pc:docMk/>
          <pc:sldMk cId="407920110" sldId="312"/>
        </pc:sldMkLst>
        <pc:spChg chg="add del">
          <ac:chgData name="Amanda Bamford" userId="S::amanda.bamford@manchester.ac.uk::cb272288-9faa-4f5b-904c-5aa1d9a0e5a1" providerId="AD" clId="Web-{C376C461-2AF8-93C7-A0C1-A8BC2F86D214}" dt="2021-04-09T16:22:10.480" v="69"/>
          <ac:spMkLst>
            <pc:docMk/>
            <pc:sldMk cId="407920110" sldId="312"/>
            <ac:spMk id="4" creationId="{97A3A27F-3EF5-4F7F-9AD9-C4680426121E}"/>
          </ac:spMkLst>
        </pc:spChg>
        <pc:spChg chg="add mod">
          <ac:chgData name="Amanda Bamford" userId="S::amanda.bamford@manchester.ac.uk::cb272288-9faa-4f5b-904c-5aa1d9a0e5a1" providerId="AD" clId="Web-{C376C461-2AF8-93C7-A0C1-A8BC2F86D214}" dt="2021-04-09T16:22:07.401" v="68" actId="1076"/>
          <ac:spMkLst>
            <pc:docMk/>
            <pc:sldMk cId="407920110" sldId="312"/>
            <ac:spMk id="5" creationId="{ACB59184-9E97-4C36-9AE8-B2E9B4EC896C}"/>
          </ac:spMkLst>
        </pc:spChg>
      </pc:sldChg>
      <pc:sldChg chg="modSp">
        <pc:chgData name="Amanda Bamford" userId="S::amanda.bamford@manchester.ac.uk::cb272288-9faa-4f5b-904c-5aa1d9a0e5a1" providerId="AD" clId="Web-{C376C461-2AF8-93C7-A0C1-A8BC2F86D214}" dt="2021-04-09T16:23:56.970" v="104" actId="1076"/>
        <pc:sldMkLst>
          <pc:docMk/>
          <pc:sldMk cId="3482074406" sldId="313"/>
        </pc:sldMkLst>
        <pc:spChg chg="mod">
          <ac:chgData name="Amanda Bamford" userId="S::amanda.bamford@manchester.ac.uk::cb272288-9faa-4f5b-904c-5aa1d9a0e5a1" providerId="AD" clId="Web-{C376C461-2AF8-93C7-A0C1-A8BC2F86D214}" dt="2021-04-09T16:23:56.970" v="104" actId="1076"/>
          <ac:spMkLst>
            <pc:docMk/>
            <pc:sldMk cId="3482074406" sldId="313"/>
            <ac:spMk id="8" creationId="{00000000-0000-0000-0000-000000000000}"/>
          </ac:spMkLst>
        </pc:spChg>
      </pc:sldChg>
      <pc:sldChg chg="addSp modSp">
        <pc:chgData name="Amanda Bamford" userId="S::amanda.bamford@manchester.ac.uk::cb272288-9faa-4f5b-904c-5aa1d9a0e5a1" providerId="AD" clId="Web-{C376C461-2AF8-93C7-A0C1-A8BC2F86D214}" dt="2021-04-09T16:25:02.381" v="112" actId="20577"/>
        <pc:sldMkLst>
          <pc:docMk/>
          <pc:sldMk cId="211314835" sldId="315"/>
        </pc:sldMkLst>
        <pc:spChg chg="add mod">
          <ac:chgData name="Amanda Bamford" userId="S::amanda.bamford@manchester.ac.uk::cb272288-9faa-4f5b-904c-5aa1d9a0e5a1" providerId="AD" clId="Web-{C376C461-2AF8-93C7-A0C1-A8BC2F86D214}" dt="2021-04-09T16:25:02.381" v="112" actId="20577"/>
          <ac:spMkLst>
            <pc:docMk/>
            <pc:sldMk cId="211314835" sldId="315"/>
            <ac:spMk id="6" creationId="{FE109AC2-4EF6-46A7-A28B-450412AE8C24}"/>
          </ac:spMkLst>
        </pc:spChg>
        <pc:spChg chg="add mod">
          <ac:chgData name="Amanda Bamford" userId="S::amanda.bamford@manchester.ac.uk::cb272288-9faa-4f5b-904c-5aa1d9a0e5a1" providerId="AD" clId="Web-{C376C461-2AF8-93C7-A0C1-A8BC2F86D214}" dt="2021-04-09T16:24:52.974" v="109" actId="20577"/>
          <ac:spMkLst>
            <pc:docMk/>
            <pc:sldMk cId="211314835" sldId="315"/>
            <ac:spMk id="7" creationId="{845CE009-AC6F-4793-9EEA-12AF459B4448}"/>
          </ac:spMkLst>
        </pc:spChg>
      </pc:sldChg>
      <pc:sldChg chg="addSp modSp">
        <pc:chgData name="Amanda Bamford" userId="S::amanda.bamford@manchester.ac.uk::cb272288-9faa-4f5b-904c-5aa1d9a0e5a1" providerId="AD" clId="Web-{C376C461-2AF8-93C7-A0C1-A8BC2F86D214}" dt="2021-04-09T16:19:03.531" v="35" actId="1076"/>
        <pc:sldMkLst>
          <pc:docMk/>
          <pc:sldMk cId="1290564341" sldId="316"/>
        </pc:sldMkLst>
        <pc:spChg chg="add mod">
          <ac:chgData name="Amanda Bamford" userId="S::amanda.bamford@manchester.ac.uk::cb272288-9faa-4f5b-904c-5aa1d9a0e5a1" providerId="AD" clId="Web-{C376C461-2AF8-93C7-A0C1-A8BC2F86D214}" dt="2021-04-09T16:19:03.531" v="35" actId="1076"/>
          <ac:spMkLst>
            <pc:docMk/>
            <pc:sldMk cId="1290564341" sldId="316"/>
            <ac:spMk id="4" creationId="{7B325736-8DF7-4C6C-AC44-032930663EA4}"/>
          </ac:spMkLst>
        </pc:spChg>
      </pc:sldChg>
      <pc:sldChg chg="modSp">
        <pc:chgData name="Amanda Bamford" userId="S::amanda.bamford@manchester.ac.uk::cb272288-9faa-4f5b-904c-5aa1d9a0e5a1" providerId="AD" clId="Web-{C376C461-2AF8-93C7-A0C1-A8BC2F86D214}" dt="2021-04-09T16:31:48.452" v="159" actId="1076"/>
        <pc:sldMkLst>
          <pc:docMk/>
          <pc:sldMk cId="2481952699" sldId="319"/>
        </pc:sldMkLst>
        <pc:spChg chg="mod">
          <ac:chgData name="Amanda Bamford" userId="S::amanda.bamford@manchester.ac.uk::cb272288-9faa-4f5b-904c-5aa1d9a0e5a1" providerId="AD" clId="Web-{C376C461-2AF8-93C7-A0C1-A8BC2F86D214}" dt="2021-04-09T16:31:48.452" v="159" actId="1076"/>
          <ac:spMkLst>
            <pc:docMk/>
            <pc:sldMk cId="2481952699" sldId="319"/>
            <ac:spMk id="4" creationId="{00000000-0000-0000-0000-000000000000}"/>
          </ac:spMkLst>
        </pc:spChg>
      </pc:sldChg>
      <pc:sldChg chg="modSp">
        <pc:chgData name="Amanda Bamford" userId="S::amanda.bamford@manchester.ac.uk::cb272288-9faa-4f5b-904c-5aa1d9a0e5a1" providerId="AD" clId="Web-{C376C461-2AF8-93C7-A0C1-A8BC2F86D214}" dt="2021-04-09T16:32:00.234" v="160" actId="20577"/>
        <pc:sldMkLst>
          <pc:docMk/>
          <pc:sldMk cId="4057111653" sldId="320"/>
        </pc:sldMkLst>
        <pc:spChg chg="mod">
          <ac:chgData name="Amanda Bamford" userId="S::amanda.bamford@manchester.ac.uk::cb272288-9faa-4f5b-904c-5aa1d9a0e5a1" providerId="AD" clId="Web-{C376C461-2AF8-93C7-A0C1-A8BC2F86D214}" dt="2021-04-09T16:32:00.234" v="160" actId="20577"/>
          <ac:spMkLst>
            <pc:docMk/>
            <pc:sldMk cId="4057111653" sldId="320"/>
            <ac:spMk id="4" creationId="{00000000-0000-0000-0000-000000000000}"/>
          </ac:spMkLst>
        </pc:spChg>
      </pc:sldChg>
      <pc:sldChg chg="modSp">
        <pc:chgData name="Amanda Bamford" userId="S::amanda.bamford@manchester.ac.uk::cb272288-9faa-4f5b-904c-5aa1d9a0e5a1" providerId="AD" clId="Web-{C376C461-2AF8-93C7-A0C1-A8BC2F86D214}" dt="2021-04-09T16:51:17.998" v="254" actId="1076"/>
        <pc:sldMkLst>
          <pc:docMk/>
          <pc:sldMk cId="3987819146" sldId="322"/>
        </pc:sldMkLst>
        <pc:spChg chg="mod">
          <ac:chgData name="Amanda Bamford" userId="S::amanda.bamford@manchester.ac.uk::cb272288-9faa-4f5b-904c-5aa1d9a0e5a1" providerId="AD" clId="Web-{C376C461-2AF8-93C7-A0C1-A8BC2F86D214}" dt="2021-04-09T16:51:17.998" v="254" actId="1076"/>
          <ac:spMkLst>
            <pc:docMk/>
            <pc:sldMk cId="3987819146" sldId="322"/>
            <ac:spMk id="6" creationId="{00000000-0000-0000-0000-000000000000}"/>
          </ac:spMkLst>
        </pc:spChg>
        <pc:spChg chg="mod">
          <ac:chgData name="Amanda Bamford" userId="S::amanda.bamford@manchester.ac.uk::cb272288-9faa-4f5b-904c-5aa1d9a0e5a1" providerId="AD" clId="Web-{C376C461-2AF8-93C7-A0C1-A8BC2F86D214}" dt="2021-04-09T16:49:36.977" v="238" actId="1076"/>
          <ac:spMkLst>
            <pc:docMk/>
            <pc:sldMk cId="3987819146" sldId="322"/>
            <ac:spMk id="7" creationId="{00000000-0000-0000-0000-000000000000}"/>
          </ac:spMkLst>
        </pc:spChg>
        <pc:spChg chg="mod">
          <ac:chgData name="Amanda Bamford" userId="S::amanda.bamford@manchester.ac.uk::cb272288-9faa-4f5b-904c-5aa1d9a0e5a1" providerId="AD" clId="Web-{C376C461-2AF8-93C7-A0C1-A8BC2F86D214}" dt="2021-04-09T16:49:33.914" v="237" actId="1076"/>
          <ac:spMkLst>
            <pc:docMk/>
            <pc:sldMk cId="3987819146" sldId="322"/>
            <ac:spMk id="9" creationId="{00000000-0000-0000-0000-000000000000}"/>
          </ac:spMkLst>
        </pc:spChg>
      </pc:sldChg>
      <pc:sldChg chg="addSp modSp">
        <pc:chgData name="Amanda Bamford" userId="S::amanda.bamford@manchester.ac.uk::cb272288-9faa-4f5b-904c-5aa1d9a0e5a1" providerId="AD" clId="Web-{C376C461-2AF8-93C7-A0C1-A8BC2F86D214}" dt="2021-04-09T16:49:22.241" v="236" actId="1076"/>
        <pc:sldMkLst>
          <pc:docMk/>
          <pc:sldMk cId="3163431304" sldId="323"/>
        </pc:sldMkLst>
        <pc:spChg chg="add mod">
          <ac:chgData name="Amanda Bamford" userId="S::amanda.bamford@manchester.ac.uk::cb272288-9faa-4f5b-904c-5aa1d9a0e5a1" providerId="AD" clId="Web-{C376C461-2AF8-93C7-A0C1-A8BC2F86D214}" dt="2021-04-09T16:49:22.241" v="236" actId="1076"/>
          <ac:spMkLst>
            <pc:docMk/>
            <pc:sldMk cId="3163431304" sldId="323"/>
            <ac:spMk id="4" creationId="{338A1997-4E45-47D2-90FB-736D2744490A}"/>
          </ac:spMkLst>
        </pc:spChg>
        <pc:picChg chg="mod">
          <ac:chgData name="Amanda Bamford" userId="S::amanda.bamford@manchester.ac.uk::cb272288-9faa-4f5b-904c-5aa1d9a0e5a1" providerId="AD" clId="Web-{C376C461-2AF8-93C7-A0C1-A8BC2F86D214}" dt="2021-04-09T16:49:18.663" v="235" actId="1076"/>
          <ac:picMkLst>
            <pc:docMk/>
            <pc:sldMk cId="3163431304" sldId="323"/>
            <ac:picMk id="1026" creationId="{00000000-0000-0000-0000-000000000000}"/>
          </ac:picMkLst>
        </pc:picChg>
      </pc:sldChg>
      <pc:sldChg chg="addSp delSp modSp">
        <pc:chgData name="Amanda Bamford" userId="S::amanda.bamford@manchester.ac.uk::cb272288-9faa-4f5b-904c-5aa1d9a0e5a1" providerId="AD" clId="Web-{C376C461-2AF8-93C7-A0C1-A8BC2F86D214}" dt="2021-04-09T16:51:40.640" v="259"/>
        <pc:sldMkLst>
          <pc:docMk/>
          <pc:sldMk cId="1521308522" sldId="324"/>
        </pc:sldMkLst>
        <pc:spChg chg="mod">
          <ac:chgData name="Amanda Bamford" userId="S::amanda.bamford@manchester.ac.uk::cb272288-9faa-4f5b-904c-5aa1d9a0e5a1" providerId="AD" clId="Web-{C376C461-2AF8-93C7-A0C1-A8BC2F86D214}" dt="2021-04-09T16:50:54.419" v="250"/>
          <ac:spMkLst>
            <pc:docMk/>
            <pc:sldMk cId="1521308522" sldId="324"/>
            <ac:spMk id="3" creationId="{00000000-0000-0000-0000-000000000000}"/>
          </ac:spMkLst>
        </pc:spChg>
        <pc:spChg chg="add del mod">
          <ac:chgData name="Amanda Bamford" userId="S::amanda.bamford@manchester.ac.uk::cb272288-9faa-4f5b-904c-5aa1d9a0e5a1" providerId="AD" clId="Web-{C376C461-2AF8-93C7-A0C1-A8BC2F86D214}" dt="2021-04-09T16:51:36.093" v="258"/>
          <ac:spMkLst>
            <pc:docMk/>
            <pc:sldMk cId="1521308522" sldId="324"/>
            <ac:spMk id="6" creationId="{A856E6DE-3A0B-455F-A9F1-AFF3147E25E7}"/>
          </ac:spMkLst>
        </pc:spChg>
        <pc:spChg chg="add del mod">
          <ac:chgData name="Amanda Bamford" userId="S::amanda.bamford@manchester.ac.uk::cb272288-9faa-4f5b-904c-5aa1d9a0e5a1" providerId="AD" clId="Web-{C376C461-2AF8-93C7-A0C1-A8BC2F86D214}" dt="2021-04-09T16:51:33.296" v="257"/>
          <ac:spMkLst>
            <pc:docMk/>
            <pc:sldMk cId="1521308522" sldId="324"/>
            <ac:spMk id="7" creationId="{5E25BE4E-E3A0-4F53-A0DB-44336F0E7D14}"/>
          </ac:spMkLst>
        </pc:spChg>
        <pc:spChg chg="add del mod">
          <ac:chgData name="Amanda Bamford" userId="S::amanda.bamford@manchester.ac.uk::cb272288-9faa-4f5b-904c-5aa1d9a0e5a1" providerId="AD" clId="Web-{C376C461-2AF8-93C7-A0C1-A8BC2F86D214}" dt="2021-04-09T16:51:40.640" v="259"/>
          <ac:spMkLst>
            <pc:docMk/>
            <pc:sldMk cId="1521308522" sldId="324"/>
            <ac:spMk id="8" creationId="{BB4F73D3-78C3-4517-8046-EF2A705022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54E8-5203-4A42-99BE-4EB215F3264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9147-E6CF-4471-A3D6-ACB02F77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1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Biological monitoring focuses on the aquatic organisms that live in streams and rivers. Scientists observe changes that</a:t>
            </a:r>
          </a:p>
          <a:p>
            <a:r>
              <a:rPr lang="en-GB" dirty="0"/>
              <a:t>occur in the number of types of organisms present in a stream system to determine the richness of the biological </a:t>
            </a:r>
          </a:p>
          <a:p>
            <a:r>
              <a:rPr lang="en-GB" dirty="0"/>
              <a:t>community. They also observe the total number of organisms in an area, or the density of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88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70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F4E5A-B5B3-4D1A-9ED1-26ECBBB846F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Food web consist</a:t>
            </a:r>
            <a:r>
              <a:rPr lang="en-GB" baseline="0" dirty="0"/>
              <a:t> of free swimming or floating organisms  (pelagic)</a:t>
            </a:r>
          </a:p>
          <a:p>
            <a:endParaRPr lang="en-GB" baseline="0" dirty="0"/>
          </a:p>
          <a:p>
            <a:r>
              <a:rPr lang="en-GB" baseline="0" dirty="0"/>
              <a:t>As well as those attached to the bottom, rocks </a:t>
            </a:r>
            <a:r>
              <a:rPr lang="en-GB" baseline="0" dirty="0" err="1"/>
              <a:t>etc</a:t>
            </a:r>
            <a:r>
              <a:rPr lang="en-GB" baseline="0" dirty="0"/>
              <a:t> (benthic)</a:t>
            </a:r>
          </a:p>
          <a:p>
            <a:endParaRPr lang="en-GB" baseline="0" dirty="0"/>
          </a:p>
          <a:p>
            <a:r>
              <a:rPr lang="en-GB" dirty="0"/>
              <a:t>We will start off looking at using benthic</a:t>
            </a:r>
            <a:r>
              <a:rPr lang="en-GB" baseline="0" dirty="0"/>
              <a:t> </a:t>
            </a:r>
            <a:r>
              <a:rPr lang="en-GB" baseline="0" dirty="0" err="1"/>
              <a:t>inverebrates</a:t>
            </a:r>
            <a:r>
              <a:rPr lang="en-GB" baseline="0" dirty="0"/>
              <a:t> such as these circles in red as </a:t>
            </a:r>
            <a:r>
              <a:rPr lang="en-GB" baseline="0" dirty="0" err="1"/>
              <a:t>bioindicators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4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4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Slide shows the taxonomic classification of the early black stonefly, </a:t>
            </a:r>
            <a:r>
              <a:rPr lang="en-US" sz="1600" i="1" dirty="0" err="1"/>
              <a:t>Capnia</a:t>
            </a:r>
            <a:r>
              <a:rPr lang="en-US" sz="1600" i="1" dirty="0"/>
              <a:t> </a:t>
            </a:r>
            <a:r>
              <a:rPr lang="en-US" sz="1600" i="1" dirty="0" err="1"/>
              <a:t>vernalis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Taxonomists have added to this sequence with </a:t>
            </a:r>
            <a:r>
              <a:rPr lang="en-US" sz="1600" dirty="0" err="1"/>
              <a:t>superorder</a:t>
            </a:r>
            <a:r>
              <a:rPr lang="en-US" sz="1600" dirty="0"/>
              <a:t>, </a:t>
            </a:r>
            <a:r>
              <a:rPr lang="en-US" sz="1600" dirty="0" err="1"/>
              <a:t>superfamilies</a:t>
            </a:r>
            <a:r>
              <a:rPr lang="en-US" sz="1600" dirty="0"/>
              <a:t>, subfamilies, etc.  Not important for our purposes, and we’ll ignore them.</a:t>
            </a:r>
          </a:p>
          <a:p>
            <a:endParaRPr lang="en-US" sz="1600" dirty="0"/>
          </a:p>
          <a:p>
            <a:r>
              <a:rPr lang="en-US" sz="1600" dirty="0"/>
              <a:t>We will be identifying organisms to Order, and in some cases, Family.  That is sufficient to compute a biological index value, providing a numerical characterization of the benthic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8486-F7C8-4F3D-BD8D-18869D7D9E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These are organisms </a:t>
            </a:r>
            <a:r>
              <a:rPr lang="en-US" sz="2400" dirty="0"/>
              <a:t>that are highly sensitive to pollution.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Any appreciable amount of pollution, and they will be reduced in the benthic community, or disappear completely.</a:t>
            </a:r>
          </a:p>
          <a:p>
            <a:endParaRPr lang="en-US" sz="1600" dirty="0"/>
          </a:p>
          <a:p>
            <a:r>
              <a:rPr lang="en-US" sz="1600" dirty="0"/>
              <a:t>Stonefly nymphs require clean, cold, well-oxygenated water.  Their presence in the benthic community tells us a lot about water quality.  In fact, there are those who feel that, once you have established</a:t>
            </a:r>
            <a:r>
              <a:rPr lang="en-US" sz="1600" baseline="0" dirty="0"/>
              <a:t> the presence of stoneflies in the benthic community, you need look no further.</a:t>
            </a:r>
          </a:p>
          <a:p>
            <a:endParaRPr lang="en-US" sz="1600" baseline="0" dirty="0"/>
          </a:p>
          <a:p>
            <a:r>
              <a:rPr lang="en-US" sz="1600" baseline="0" dirty="0"/>
              <a:t>Mayflies are one of the most common and important members of the freshwater bottom-dwelling community </a:t>
            </a:r>
          </a:p>
          <a:p>
            <a:endParaRPr lang="en-US" sz="1600" baseline="0" dirty="0"/>
          </a:p>
          <a:p>
            <a:r>
              <a:rPr lang="en-US" sz="1600" dirty="0"/>
              <a:t>Caddisflies are a large and important group of aquatic insects .</a:t>
            </a:r>
          </a:p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8486-F7C8-4F3D-BD8D-18869D7D9E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8486-F7C8-4F3D-BD8D-18869D7D9E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5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you see lots of these in your sample you can guess that its likely to have poor quality.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8486-F7C8-4F3D-BD8D-18869D7D9E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AAA29-649E-401C-9761-0C593164FFA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Lots of different</a:t>
            </a:r>
            <a:r>
              <a:rPr lang="en-US" altLang="en-US" baseline="0" dirty="0"/>
              <a:t> metrics used! This is just some of them!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2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advantages!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72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80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63076-5C06-4536-A43A-82EA0CB7CC5A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green column show the changes in insect</a:t>
            </a:r>
            <a:r>
              <a:rPr lang="en-US" altLang="en-US" baseline="0" dirty="0"/>
              <a:t> taxa that are known to be sensitive to any disturbances </a:t>
            </a:r>
            <a:r>
              <a:rPr lang="en-US" altLang="en-US" baseline="0" dirty="0" err="1"/>
              <a:t>eg</a:t>
            </a:r>
            <a:r>
              <a:rPr lang="en-US" altLang="en-US" baseline="0" dirty="0"/>
              <a:t> Mayfly </a:t>
            </a:r>
            <a:r>
              <a:rPr lang="en-US" altLang="en-US" baseline="0" dirty="0" err="1"/>
              <a:t>nympths</a:t>
            </a:r>
            <a:r>
              <a:rPr lang="en-US" altLang="en-US" baseline="0" dirty="0"/>
              <a:t> (</a:t>
            </a:r>
            <a:r>
              <a:rPr lang="en-US" altLang="en-US" baseline="0" dirty="0" err="1"/>
              <a:t>Ephemeroptera</a:t>
            </a:r>
            <a:r>
              <a:rPr lang="en-US" altLang="en-US" baseline="0" dirty="0"/>
              <a:t>). These are lost more water is used up.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The blue column shows the abundance in those that are adapted and tolerant to disturbances </a:t>
            </a:r>
            <a:r>
              <a:rPr lang="en-US" altLang="en-US" baseline="0" dirty="0" err="1"/>
              <a:t>eg</a:t>
            </a:r>
            <a:r>
              <a:rPr lang="en-US" altLang="en-US" baseline="0" dirty="0"/>
              <a:t> leaches (</a:t>
            </a:r>
            <a:r>
              <a:rPr lang="en-US" altLang="en-US" baseline="0" dirty="0" err="1"/>
              <a:t>Hirudinea</a:t>
            </a:r>
            <a:r>
              <a:rPr lang="en-US" altLang="en-US" baseline="0" dirty="0"/>
              <a:t>). These increase as water levels drop.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</a:t>
            </a:r>
            <a:r>
              <a:rPr lang="en-GB" baseline="0" dirty="0"/>
              <a:t> now look at Lake biomonitoring.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06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7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74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thing</a:t>
            </a:r>
            <a:r>
              <a:rPr lang="en-GB" baseline="0" dirty="0"/>
              <a:t> to look out for is the presence of Cyanobacteria. Even if numbers are not high it could mean problems later!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3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37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52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common cyanobacteria</a:t>
            </a:r>
            <a:r>
              <a:rPr lang="en-GB" baseline="0" dirty="0"/>
              <a:t> seen in lakes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17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25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9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11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03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38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80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53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0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96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7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list of 5 are the things that the EU water framework directive use to assess water ecological status.</a:t>
            </a:r>
          </a:p>
          <a:p>
            <a:endParaRPr lang="en-GB" baseline="0" dirty="0"/>
          </a:p>
          <a:p>
            <a:r>
              <a:rPr lang="en-GB" baseline="0" dirty="0"/>
              <a:t>We will also look at Zooplankton, an important source of food for fish.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8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0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9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2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CB33E3-789C-413C-9B31-1FFC596026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BB0533-CC8F-4432-A490-C4B68A650F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8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163295-D0C3-AA49-8B41-F5F68AB7C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373216"/>
            <a:ext cx="839788" cy="13466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2133600" cy="365125"/>
          </a:xfrm>
        </p:spPr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1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6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8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4217"/>
            <a:ext cx="894698" cy="3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1217"/>
            <a:ext cx="1440160" cy="4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brage.bibsys.no/xmlui/handle/11250/2449892" TargetMode="External"/><Relationship Id="rId3" Type="http://schemas.openxmlformats.org/officeDocument/2006/relationships/hyperlink" Target="https://doi.org/10.1016/j.proenv.2010.10.164" TargetMode="External"/><Relationship Id="rId7" Type="http://schemas.openxmlformats.org/officeDocument/2006/relationships/hyperlink" Target="http://www.mrcmekong.org/assets/Publications/report-management-develop/E-biomonitoring-methods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x.doi.org/10.1590/1676-06032014001814" TargetMode="External"/><Relationship Id="rId5" Type="http://schemas.openxmlformats.org/officeDocument/2006/relationships/hyperlink" Target="https://doi.org/10.1016/j.scitotenv.2017.07.253" TargetMode="External"/><Relationship Id="rId4" Type="http://schemas.openxmlformats.org/officeDocument/2006/relationships/hyperlink" Target="https://doi.org/10.1016/j.scitotenv.2016.02.027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F243-35AC-2947-B57B-42354DBBC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46" y="709759"/>
            <a:ext cx="9144000" cy="1470025"/>
          </a:xfrm>
          <a:solidFill>
            <a:srgbClr val="7030A0"/>
          </a:solidFill>
        </p:spPr>
        <p:txBody>
          <a:bodyPr anchor="ctr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Aquascience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Assessing the health of rivers and lakes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519F0-7512-A842-9262-3259B7C2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596" y="2519246"/>
            <a:ext cx="7272808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Lecture 2: Biological Monitoring of Freshwater systems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BECF1-A86E-4345-9201-335A0014DC84}"/>
              </a:ext>
            </a:extLst>
          </p:cNvPr>
          <p:cNvSpPr txBox="1"/>
          <p:nvPr/>
        </p:nvSpPr>
        <p:spPr>
          <a:xfrm>
            <a:off x="2157513" y="5503225"/>
            <a:ext cx="30352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Photos by A. Bamford &amp; C. </a:t>
            </a:r>
            <a:r>
              <a:rPr lang="en-US" sz="600" dirty="0" err="1"/>
              <a:t>Medupin</a:t>
            </a:r>
            <a:endParaRPr lang="en-US" sz="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02F01D-A05F-3047-B09A-97131D4B4D2A}"/>
              </a:ext>
            </a:extLst>
          </p:cNvPr>
          <p:cNvGrpSpPr/>
          <p:nvPr/>
        </p:nvGrpSpPr>
        <p:grpSpPr>
          <a:xfrm>
            <a:off x="2157513" y="3842958"/>
            <a:ext cx="5208226" cy="1536700"/>
            <a:chOff x="1716247" y="3429000"/>
            <a:chExt cx="5208226" cy="153670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2D03EB5-07C8-604E-8FF5-44B220B38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333" y="3429000"/>
              <a:ext cx="2036763" cy="15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07356C-B186-9743-8DAA-7A09D27B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247" y="3429000"/>
              <a:ext cx="2130552" cy="15367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66735C-4CF7-8C49-9418-B44B8832A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096" y="3429000"/>
              <a:ext cx="1330377" cy="15367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C6B7D7C-CCB8-F940-AF57-D3CA422E1938}"/>
              </a:ext>
            </a:extLst>
          </p:cNvPr>
          <p:cNvSpPr txBox="1"/>
          <p:nvPr/>
        </p:nvSpPr>
        <p:spPr>
          <a:xfrm>
            <a:off x="1747452" y="6261442"/>
            <a:ext cx="6890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Cecilia </a:t>
            </a:r>
            <a:r>
              <a:rPr lang="en-US" sz="1600" dirty="0" err="1"/>
              <a:t>Medupin</a:t>
            </a:r>
            <a:r>
              <a:rPr lang="en-US" sz="1600" dirty="0"/>
              <a:t> &amp; Professor Amanda Bamford, 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429093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1556792"/>
            <a:ext cx="6984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If number of species (richness) and abundance change over time, it may indicate the effects of human activity on the stream or lake.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Biological monitoring is based on the fact that </a:t>
            </a:r>
            <a:r>
              <a:rPr lang="en-GB" sz="2800" dirty="0">
                <a:solidFill>
                  <a:srgbClr val="FF0000"/>
                </a:solidFill>
              </a:rPr>
              <a:t>different species react to pollution in different ways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4766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Why Do We Monitor the organisms?</a:t>
            </a:r>
          </a:p>
        </p:txBody>
      </p:sp>
    </p:spTree>
    <p:extLst>
      <p:ext uri="{BB962C8B-B14F-4D97-AF65-F5344CB8AC3E}">
        <p14:creationId xmlns:p14="http://schemas.microsoft.com/office/powerpoint/2010/main" val="9789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19725" y="1484784"/>
            <a:ext cx="5508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Type 1 – Surveillance</a:t>
            </a:r>
          </a:p>
          <a:p>
            <a:pPr lvl="1"/>
            <a:r>
              <a:rPr lang="en-US" altLang="en-US" dirty="0"/>
              <a:t>Surveys before &amp; after; determine effects of project or action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Type 2- Compliance</a:t>
            </a:r>
          </a:p>
          <a:p>
            <a:pPr lvl="1"/>
            <a:r>
              <a:rPr lang="en-US" altLang="en-US" dirty="0"/>
              <a:t>Regular sampling or toxicity testing to assure compliance with mandated standards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9612" y="404664"/>
            <a:ext cx="6984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Reason for Surveying?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32856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5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1. River Biomonitoring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624" y="2124764"/>
            <a:ext cx="3967709" cy="297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9669" y="2125145"/>
            <a:ext cx="3970761" cy="2978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25736-8DF7-4C6C-AC44-032930663EA4}"/>
              </a:ext>
            </a:extLst>
          </p:cNvPr>
          <p:cNvSpPr txBox="1"/>
          <p:nvPr/>
        </p:nvSpPr>
        <p:spPr>
          <a:xfrm>
            <a:off x="1630495" y="6450375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University of Manchester students – Photos by A. Bamford</a:t>
            </a:r>
          </a:p>
        </p:txBody>
      </p:sp>
    </p:spTree>
    <p:extLst>
      <p:ext uri="{BB962C8B-B14F-4D97-AF65-F5344CB8AC3E}">
        <p14:creationId xmlns:p14="http://schemas.microsoft.com/office/powerpoint/2010/main" val="129056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11560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altLang="en-US" sz="4000" dirty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Biological Assessment</a:t>
            </a:r>
            <a:r>
              <a:rPr lang="en-US" altLang="en-US" dirty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en-US" altLang="en-US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55576" y="1562100"/>
            <a:ext cx="532859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en-US" sz="2800" dirty="0">
                <a:effectLst/>
                <a:latin typeface="+mn-lt"/>
                <a:cs typeface="Times New Roman" pitchFamily="18" charset="0"/>
              </a:rPr>
              <a:t>Three-step process: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en-US" sz="2800" dirty="0">
                <a:effectLst/>
                <a:latin typeface="+mn-lt"/>
                <a:cs typeface="Times New Roman" pitchFamily="18" charset="0"/>
              </a:rPr>
              <a:t>1.  Sample aquatic organisms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en-US" sz="2800" dirty="0">
                <a:effectLst/>
                <a:latin typeface="+mn-lt"/>
                <a:cs typeface="Times New Roman" pitchFamily="18" charset="0"/>
              </a:rPr>
              <a:t>2.  Summarize data using biological indices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en-US" sz="2800" dirty="0">
                <a:effectLst/>
                <a:latin typeface="+mn-lt"/>
                <a:cs typeface="Times New Roman" pitchFamily="18" charset="0"/>
              </a:rPr>
              <a:t>3.  Compare to reference streams or previous data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1532170"/>
            <a:ext cx="2839879" cy="4005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39450-15B0-4D17-BFD2-6440E62640AD}"/>
              </a:ext>
            </a:extLst>
          </p:cNvPr>
          <p:cNvSpPr txBox="1"/>
          <p:nvPr/>
        </p:nvSpPr>
        <p:spPr>
          <a:xfrm>
            <a:off x="5859136" y="5620438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University of Manchester students – Photo by A. Bamford</a:t>
            </a:r>
          </a:p>
        </p:txBody>
      </p:sp>
    </p:spTree>
    <p:extLst>
      <p:ext uri="{BB962C8B-B14F-4D97-AF65-F5344CB8AC3E}">
        <p14:creationId xmlns:p14="http://schemas.microsoft.com/office/powerpoint/2010/main" val="22535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69" y="116632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Detailed River Food Web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17" y="1052736"/>
            <a:ext cx="6336704" cy="485849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37769" y="6525344"/>
            <a:ext cx="3274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http://pie-lter.ecosystems.mbl.edu/content/trophic-structure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3203848" y="3789040"/>
            <a:ext cx="3168352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260648"/>
            <a:ext cx="7560840" cy="11430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Using Benthic Macroinvertebrates As Bioindi</a:t>
            </a:r>
            <a:r>
              <a:rPr lang="en-US" altLang="en-US" sz="3600" b="1" dirty="0">
                <a:solidFill>
                  <a:srgbClr val="0070C0"/>
                </a:solidFill>
              </a:rPr>
              <a:t>cators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3876" y="155679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u="sng" dirty="0"/>
              <a:t>Benthic macroinvertebrates</a:t>
            </a:r>
            <a:r>
              <a:rPr lang="en-US" altLang="en-US" sz="2400" dirty="0"/>
              <a:t>- organisms that inhabit bottom substrates for at least part of their life cycle and are retained by a 200µm to 500µm mesh.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They are key components of aquatic food webs that link organic matter and nutrient resources 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8670" y="4010122"/>
            <a:ext cx="1700910" cy="212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7"/>
            <a:ext cx="1988565" cy="16689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6872" y="6093296"/>
            <a:ext cx="517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See </a:t>
            </a:r>
            <a:r>
              <a:rPr lang="it-IT" dirty="0"/>
              <a:t> Li, Zheng &amp; Liu (2010) for more detailed info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7601F-4122-463C-9393-CE65E535F4F9}"/>
              </a:ext>
            </a:extLst>
          </p:cNvPr>
          <p:cNvSpPr txBox="1"/>
          <p:nvPr/>
        </p:nvSpPr>
        <p:spPr>
          <a:xfrm>
            <a:off x="1832472" y="5917893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Calibri"/>
              </a:rPr>
              <a:t>Photos by C. </a:t>
            </a:r>
            <a:r>
              <a:rPr lang="en-GB" sz="800" dirty="0" err="1">
                <a:latin typeface="Calibri"/>
              </a:rPr>
              <a:t>Medupin</a:t>
            </a:r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36509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Macroinvertebrates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416824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They are affected by the physical, chemical, and biological conditions of the stream </a:t>
            </a:r>
            <a:r>
              <a:rPr lang="en-GB" sz="2400" dirty="0">
                <a:solidFill>
                  <a:srgbClr val="FF0000"/>
                </a:solidFill>
              </a:rPr>
              <a:t>to different levels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 Some are very vulnerable and sensitive to pollution, while others can live and proliferate in disturbed and extremely polluted waters.</a:t>
            </a:r>
          </a:p>
          <a:p>
            <a:endParaRPr lang="en-GB" sz="2400" dirty="0"/>
          </a:p>
          <a:p>
            <a:r>
              <a:rPr lang="en-GB" sz="2400" dirty="0"/>
              <a:t>Taken together, the presence or absence of tolerant and intolerant types provides an insight into the waterbodies’ overall health </a:t>
            </a:r>
          </a:p>
          <a:p>
            <a:pPr algn="just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35624"/>
            <a:ext cx="2130552" cy="1517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7E895-A791-41CA-9D93-FC25C1CDC51E}"/>
              </a:ext>
            </a:extLst>
          </p:cNvPr>
          <p:cNvSpPr txBox="1"/>
          <p:nvPr/>
        </p:nvSpPr>
        <p:spPr>
          <a:xfrm>
            <a:off x="1832472" y="5917893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F9FF-5BA4-4D29-BB36-78CC829DC61F}"/>
              </a:ext>
            </a:extLst>
          </p:cNvPr>
          <p:cNvSpPr txBox="1"/>
          <p:nvPr/>
        </p:nvSpPr>
        <p:spPr>
          <a:xfrm>
            <a:off x="5491908" y="6529329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Calibri"/>
              </a:rPr>
              <a:t>Photo by C. </a:t>
            </a:r>
            <a:r>
              <a:rPr lang="en-GB" sz="800" dirty="0" err="1">
                <a:latin typeface="Calibri"/>
              </a:rPr>
              <a:t>Medupin</a:t>
            </a:r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41753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Taxonomic Sequence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99592" y="1668780"/>
            <a:ext cx="2743200" cy="4434840"/>
          </a:xfrm>
          <a:ln w="12700">
            <a:noFill/>
          </a:ln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Kingdom</a:t>
            </a:r>
          </a:p>
          <a:p>
            <a:r>
              <a:rPr lang="en-US" b="1" dirty="0"/>
              <a:t>Phylum</a:t>
            </a:r>
          </a:p>
          <a:p>
            <a:r>
              <a:rPr lang="en-US" b="1" dirty="0"/>
              <a:t>Class</a:t>
            </a:r>
          </a:p>
          <a:p>
            <a:r>
              <a:rPr lang="en-US" b="1" dirty="0"/>
              <a:t>Order</a:t>
            </a:r>
          </a:p>
          <a:p>
            <a:r>
              <a:rPr lang="en-US" b="1" dirty="0"/>
              <a:t>Family</a:t>
            </a:r>
          </a:p>
          <a:p>
            <a:r>
              <a:rPr lang="en-US" b="1" dirty="0"/>
              <a:t>Genus</a:t>
            </a:r>
          </a:p>
          <a:p>
            <a:r>
              <a:rPr lang="en-US" b="1" dirty="0"/>
              <a:t>Species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1668780"/>
            <a:ext cx="5638800" cy="4434840"/>
          </a:xfrm>
        </p:spPr>
        <p:txBody>
          <a:bodyPr/>
          <a:lstStyle/>
          <a:p>
            <a:pPr algn="ctr">
              <a:buNone/>
            </a:pPr>
            <a:r>
              <a:rPr lang="en-US" u="sng" dirty="0"/>
              <a:t>Example</a:t>
            </a:r>
          </a:p>
          <a:p>
            <a:r>
              <a:rPr lang="en-US" i="1" dirty="0"/>
              <a:t>Animalia</a:t>
            </a:r>
          </a:p>
          <a:p>
            <a:r>
              <a:rPr lang="en-US" i="1" dirty="0"/>
              <a:t>Arthropoda</a:t>
            </a:r>
          </a:p>
          <a:p>
            <a:r>
              <a:rPr lang="en-US" i="1" dirty="0"/>
              <a:t>Insecta</a:t>
            </a:r>
          </a:p>
          <a:p>
            <a:r>
              <a:rPr lang="en-US" i="1" dirty="0" err="1"/>
              <a:t>Plecoptera</a:t>
            </a:r>
            <a:r>
              <a:rPr lang="en-US" i="1" dirty="0"/>
              <a:t> (Stoneflies)</a:t>
            </a:r>
          </a:p>
          <a:p>
            <a:r>
              <a:rPr lang="en-US" i="1" dirty="0" err="1"/>
              <a:t>Capniidae</a:t>
            </a:r>
            <a:r>
              <a:rPr lang="en-US" i="1" dirty="0"/>
              <a:t> (Winter Stoneflies)</a:t>
            </a:r>
          </a:p>
          <a:p>
            <a:r>
              <a:rPr lang="en-US" i="1" dirty="0" err="1"/>
              <a:t>Capnia</a:t>
            </a:r>
            <a:endParaRPr lang="en-US" i="1" dirty="0"/>
          </a:p>
          <a:p>
            <a:r>
              <a:rPr lang="en-US" i="1" dirty="0" err="1"/>
              <a:t>vernalis</a:t>
            </a:r>
            <a:r>
              <a:rPr lang="en-US" i="1" dirty="0"/>
              <a:t> (Early Black Stonefly)</a:t>
            </a:r>
          </a:p>
        </p:txBody>
      </p:sp>
      <p:sp>
        <p:nvSpPr>
          <p:cNvPr id="7" name="Oval 6"/>
          <p:cNvSpPr/>
          <p:nvPr/>
        </p:nvSpPr>
        <p:spPr>
          <a:xfrm>
            <a:off x="872710" y="3717032"/>
            <a:ext cx="1905000" cy="9906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Pollution Sensitive Taxa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5688632" cy="4389120"/>
          </a:xfrm>
        </p:spPr>
        <p:txBody>
          <a:bodyPr>
            <a:normAutofit/>
          </a:bodyPr>
          <a:lstStyle/>
          <a:p>
            <a:endParaRPr lang="en-US" dirty="0">
              <a:latin typeface="Century Gothic" pitchFamily="34" charset="0"/>
            </a:endParaRPr>
          </a:p>
          <a:p>
            <a:r>
              <a:rPr lang="en-US" sz="2400" dirty="0"/>
              <a:t>Stonefly Nymphs [Order </a:t>
            </a:r>
            <a:r>
              <a:rPr lang="en-US" sz="2400" i="1" dirty="0" err="1"/>
              <a:t>Plecoptera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Mayfly Nymphs [Order </a:t>
            </a:r>
            <a:r>
              <a:rPr lang="en-US" sz="2400" i="1" dirty="0" err="1"/>
              <a:t>Ephemeroptera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Free-living </a:t>
            </a:r>
            <a:r>
              <a:rPr lang="en-US" sz="2400" dirty="0" err="1"/>
              <a:t>Caddisly</a:t>
            </a:r>
            <a:r>
              <a:rPr lang="en-US" sz="2400" dirty="0"/>
              <a:t> Larvae [Order </a:t>
            </a:r>
            <a:r>
              <a:rPr lang="en-US" sz="2400" dirty="0" err="1"/>
              <a:t>Tricoptera</a:t>
            </a:r>
            <a:r>
              <a:rPr lang="en-US" sz="2400" dirty="0"/>
              <a:t>]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6" y="4581128"/>
            <a:ext cx="1939044" cy="1517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0758" y="2615976"/>
            <a:ext cx="1182624" cy="1938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6" y="1302477"/>
            <a:ext cx="1938528" cy="1511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59184-9E97-4C36-9AE8-B2E9B4EC896C}"/>
              </a:ext>
            </a:extLst>
          </p:cNvPr>
          <p:cNvSpPr txBox="1"/>
          <p:nvPr/>
        </p:nvSpPr>
        <p:spPr>
          <a:xfrm>
            <a:off x="6584414" y="6354895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Calibri"/>
              </a:rPr>
              <a:t>Photos by C. </a:t>
            </a:r>
            <a:r>
              <a:rPr lang="en-GB" sz="800" dirty="0" err="1">
                <a:latin typeface="Calibri"/>
              </a:rPr>
              <a:t>Medupin</a:t>
            </a:r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40792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Somewhat Sensitive Taxa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58423"/>
            <a:ext cx="483488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Cased Caddisfly Larvae [Order </a:t>
            </a:r>
            <a:r>
              <a:rPr lang="en-US" sz="2400" i="1" dirty="0" err="1"/>
              <a:t>Tricoptera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Freshwater shrimps [Order </a:t>
            </a:r>
            <a:r>
              <a:rPr lang="en-US" sz="2400" i="1" dirty="0" err="1"/>
              <a:t>Amphipoda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Beetle Larvae [Order </a:t>
            </a:r>
            <a:r>
              <a:rPr lang="en-US" sz="2400" i="1" dirty="0" err="1"/>
              <a:t>Coeoptera</a:t>
            </a:r>
            <a:r>
              <a:rPr lang="en-US" sz="2400" dirty="0"/>
              <a:t>]</a:t>
            </a:r>
          </a:p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38" y="4581128"/>
            <a:ext cx="1807449" cy="1522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00" y="2881843"/>
            <a:ext cx="1827682" cy="15338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8683" y="6187445"/>
            <a:ext cx="3417702" cy="5770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dirty="0"/>
              <a:t>Top: Cased Caddis - By Kristian Peters (CC-BY-SA-3.0); Middle Gammarus  by C. </a:t>
            </a:r>
            <a:r>
              <a:rPr lang="en-US" sz="1050" dirty="0" err="1"/>
              <a:t>Medupin</a:t>
            </a:r>
            <a:r>
              <a:rPr lang="en-US" sz="1050" dirty="0"/>
              <a:t>; Bottom-  Beetle larvae- by  </a:t>
            </a:r>
            <a:r>
              <a:rPr lang="en-US" sz="1050" dirty="0" err="1"/>
              <a:t>Aflisch</a:t>
            </a:r>
            <a:r>
              <a:rPr lang="en-US" sz="1050" u="sng" dirty="0"/>
              <a:t> [</a:t>
            </a:r>
            <a:r>
              <a:rPr lang="en-GB" sz="1050" dirty="0"/>
              <a:t>CC0 1.0]</a:t>
            </a:r>
            <a:r>
              <a:rPr lang="en-US" sz="1050" dirty="0"/>
              <a:t>;</a:t>
            </a:r>
            <a:endParaRPr lang="en-GB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21" y="1285131"/>
            <a:ext cx="1871285" cy="15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688" y="908720"/>
            <a:ext cx="7992169" cy="859205"/>
          </a:xfrm>
        </p:spPr>
        <p:txBody>
          <a:bodyPr>
            <a:noAutofit/>
          </a:bodyPr>
          <a:lstStyle/>
          <a:p>
            <a:r>
              <a:rPr lang="en-GB" b="1" dirty="0">
                <a:latin typeface="Cambria" panose="02040503050406030204" pitchFamily="18" charset="0"/>
              </a:rPr>
              <a:t>Biological Monitoring of Freshwater Systems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998" y="5803261"/>
            <a:ext cx="3779912" cy="83545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Professor Amanda Bamford, University of Manchester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7173" y="2060848"/>
            <a:ext cx="649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Using Organisms To Measure</a:t>
            </a:r>
            <a:b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Health Of Rivers And Lakes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7744" y="3429000"/>
            <a:ext cx="5208226" cy="1536700"/>
            <a:chOff x="1716247" y="3429000"/>
            <a:chExt cx="5208226" cy="15367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333" y="3429000"/>
              <a:ext cx="2036763" cy="15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247" y="3429000"/>
              <a:ext cx="2130552" cy="1536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096" y="3429000"/>
              <a:ext cx="1330377" cy="15367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772617" y="6673334"/>
            <a:ext cx="21602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Daphnia  Photo: Paul Hebert</a:t>
            </a:r>
          </a:p>
        </p:txBody>
      </p:sp>
    </p:spTree>
    <p:extLst>
      <p:ext uri="{BB962C8B-B14F-4D97-AF65-F5344CB8AC3E}">
        <p14:creationId xmlns:p14="http://schemas.microsoft.com/office/powerpoint/2010/main" val="14503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Pollution Tolerant Taxa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65" y="1424403"/>
            <a:ext cx="548295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Midge Larvae [Order </a:t>
            </a:r>
            <a:r>
              <a:rPr lang="en-US" sz="2400" i="1" dirty="0" err="1"/>
              <a:t>Diptera</a:t>
            </a:r>
            <a:r>
              <a:rPr lang="en-US" sz="2400" dirty="0"/>
              <a:t> – Family </a:t>
            </a:r>
            <a:r>
              <a:rPr lang="en-US" sz="2400" i="1" dirty="0" err="1"/>
              <a:t>Chironomidae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Blackfly Larvae [Order </a:t>
            </a:r>
            <a:r>
              <a:rPr lang="en-US" sz="2400" i="1" dirty="0" err="1"/>
              <a:t>Diptera</a:t>
            </a:r>
            <a:r>
              <a:rPr lang="en-US" sz="2400" dirty="0"/>
              <a:t> – Family </a:t>
            </a:r>
            <a:r>
              <a:rPr lang="en-US" sz="2400" i="1" dirty="0" err="1"/>
              <a:t>Simuliidae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Leeches [Order </a:t>
            </a:r>
            <a:r>
              <a:rPr lang="en-US" sz="2400" i="1" dirty="0" err="1"/>
              <a:t>Hirudinea</a:t>
            </a:r>
            <a:r>
              <a:rPr lang="en-US" sz="2400" dirty="0"/>
              <a:t>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83" y="2708920"/>
            <a:ext cx="1938528" cy="149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71" y="1412776"/>
            <a:ext cx="2072640" cy="9022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80" y="4509120"/>
            <a:ext cx="2116440" cy="12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94003" y="5715069"/>
            <a:ext cx="2016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By </a:t>
            </a:r>
            <a:r>
              <a:rPr lang="en-GB" sz="800" dirty="0" err="1"/>
              <a:t>Prof.</a:t>
            </a:r>
            <a:r>
              <a:rPr lang="en-GB" sz="800" dirty="0"/>
              <a:t> </a:t>
            </a:r>
            <a:r>
              <a:rPr lang="en-GB" sz="800" dirty="0" err="1"/>
              <a:t>Dr.</a:t>
            </a:r>
            <a:r>
              <a:rPr lang="en-GB" sz="800" dirty="0"/>
              <a:t> Ulrich </a:t>
            </a:r>
            <a:r>
              <a:rPr lang="en-GB" sz="800" dirty="0" err="1"/>
              <a:t>Kutschera</a:t>
            </a:r>
            <a:r>
              <a:rPr lang="en-GB" sz="800" dirty="0"/>
              <a:t> [CC BY-SA 3.0]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09AC2-4EF6-46A7-A28B-450412AE8C24}"/>
              </a:ext>
            </a:extLst>
          </p:cNvPr>
          <p:cNvSpPr txBox="1"/>
          <p:nvPr/>
        </p:nvSpPr>
        <p:spPr>
          <a:xfrm>
            <a:off x="6253908" y="4224967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Calibri"/>
              </a:rPr>
              <a:t>Photos by C. </a:t>
            </a:r>
            <a:r>
              <a:rPr lang="en-GB" sz="800" dirty="0" err="1">
                <a:latin typeface="Calibri"/>
              </a:rPr>
              <a:t>Medupin</a:t>
            </a:r>
            <a:endParaRPr lang="en-US" sz="8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CE009-AC6F-4793-9EEA-12AF459B4448}"/>
              </a:ext>
            </a:extLst>
          </p:cNvPr>
          <p:cNvSpPr txBox="1"/>
          <p:nvPr/>
        </p:nvSpPr>
        <p:spPr>
          <a:xfrm>
            <a:off x="6158428" y="2348428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Calibri"/>
              </a:rPr>
              <a:t>Photo by C. </a:t>
            </a:r>
            <a:r>
              <a:rPr lang="en-GB" sz="800" dirty="0" err="1">
                <a:latin typeface="Calibri"/>
              </a:rPr>
              <a:t>Medupin</a:t>
            </a:r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21131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67" name="Group 1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82260174"/>
              </p:ext>
            </p:extLst>
          </p:nvPr>
        </p:nvGraphicFramePr>
        <p:xfrm>
          <a:off x="1642257" y="1998667"/>
          <a:ext cx="6408712" cy="18900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1. Biological Monitoring working party score (BMWP)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2. Total Number of Taxa (genus or species)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3. Number of </a:t>
                      </a:r>
                      <a:r>
                        <a:rPr kumimoji="0" lang="en-US" alt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Ephemeroptera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alt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Plecoptera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alt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Trichoptera</a:t>
                      </a: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(EPT) Taxa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5. % Mayfly Taxa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alt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Some Benthic Macroinvertebrate Metrics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6103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3" y="1277754"/>
            <a:ext cx="71224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0000"/>
              </a:solidFill>
              <a:latin typeface="Arial"/>
            </a:endParaRPr>
          </a:p>
          <a:p>
            <a:r>
              <a:rPr lang="en-GB" sz="2400" b="1" i="1" dirty="0">
                <a:solidFill>
                  <a:srgbClr val="0070C0"/>
                </a:solidFill>
              </a:rPr>
              <a:t>Nutrient enrichment</a:t>
            </a:r>
            <a:r>
              <a:rPr lang="en-GB" sz="2400" dirty="0">
                <a:solidFill>
                  <a:srgbClr val="0070C0"/>
                </a:solidFill>
              </a:rPr>
              <a:t> - </a:t>
            </a:r>
            <a:r>
              <a:rPr lang="en-GB" sz="2400" dirty="0">
                <a:solidFill>
                  <a:srgbClr val="000000"/>
                </a:solidFill>
              </a:rPr>
              <a:t>increased ratio of aquatic worms (oligochaetes) to aquatic insects - increased ratio of midges (</a:t>
            </a:r>
            <a:r>
              <a:rPr lang="en-GB" sz="2400" dirty="0" err="1">
                <a:solidFill>
                  <a:srgbClr val="000000"/>
                </a:solidFill>
              </a:rPr>
              <a:t>chironomids</a:t>
            </a:r>
            <a:r>
              <a:rPr lang="en-GB" sz="2400" dirty="0">
                <a:solidFill>
                  <a:srgbClr val="000000"/>
                </a:solidFill>
              </a:rPr>
              <a:t>) to other aquatic insects </a:t>
            </a:r>
          </a:p>
          <a:p>
            <a:endParaRPr lang="en-GB" sz="2400" i="1" dirty="0">
              <a:solidFill>
                <a:srgbClr val="000000"/>
              </a:solidFill>
            </a:endParaRPr>
          </a:p>
          <a:p>
            <a:r>
              <a:rPr lang="en-GB" sz="2400" b="1" i="1" dirty="0">
                <a:solidFill>
                  <a:srgbClr val="0070C0"/>
                </a:solidFill>
              </a:rPr>
              <a:t>Low dissolved oxygen</a:t>
            </a:r>
            <a:r>
              <a:rPr lang="en-GB" sz="2400" dirty="0">
                <a:solidFill>
                  <a:srgbClr val="0070C0"/>
                </a:solidFill>
              </a:rPr>
              <a:t> </a:t>
            </a:r>
            <a:r>
              <a:rPr lang="en-GB" sz="2400" dirty="0">
                <a:solidFill>
                  <a:srgbClr val="000000"/>
                </a:solidFill>
              </a:rPr>
              <a:t>- increased ratio of aquatic worms to aquatic insects</a:t>
            </a:r>
          </a:p>
          <a:p>
            <a:endParaRPr lang="en-GB" sz="2400" i="1" dirty="0">
              <a:solidFill>
                <a:srgbClr val="000000"/>
              </a:solidFill>
            </a:endParaRPr>
          </a:p>
          <a:p>
            <a:r>
              <a:rPr lang="en-GB" sz="2400" b="1" i="1" dirty="0">
                <a:solidFill>
                  <a:srgbClr val="0070C0"/>
                </a:solidFill>
              </a:rPr>
              <a:t>Contamination by heavy metals</a:t>
            </a:r>
            <a:r>
              <a:rPr lang="en-GB" sz="2400" dirty="0">
                <a:solidFill>
                  <a:srgbClr val="000000"/>
                </a:solidFill>
              </a:rPr>
              <a:t> - increased ratio of midges to other aquatic insects </a:t>
            </a:r>
            <a:endParaRPr lang="en-GB" sz="2400" i="1" dirty="0">
              <a:solidFill>
                <a:srgbClr val="000000"/>
              </a:solidFill>
            </a:endParaRPr>
          </a:p>
          <a:p>
            <a:endParaRPr lang="en-GB" sz="2400" i="1" dirty="0">
              <a:solidFill>
                <a:srgbClr val="000000"/>
              </a:solidFill>
            </a:endParaRPr>
          </a:p>
          <a:p>
            <a:r>
              <a:rPr lang="en-GB" sz="2400" b="1" i="1" dirty="0">
                <a:solidFill>
                  <a:srgbClr val="0070C0"/>
                </a:solidFill>
              </a:rPr>
              <a:t>Low pH</a:t>
            </a:r>
            <a:r>
              <a:rPr lang="en-GB" sz="2400" b="1" i="1" dirty="0">
                <a:solidFill>
                  <a:srgbClr val="000000"/>
                </a:solidFill>
              </a:rPr>
              <a:t> </a:t>
            </a:r>
            <a:r>
              <a:rPr lang="en-GB" sz="2400" dirty="0">
                <a:solidFill>
                  <a:srgbClr val="000000"/>
                </a:solidFill>
              </a:rPr>
              <a:t>- loss of snails, </a:t>
            </a:r>
            <a:r>
              <a:rPr lang="en-GB" sz="2400" dirty="0" err="1">
                <a:solidFill>
                  <a:srgbClr val="000000"/>
                </a:solidFill>
              </a:rPr>
              <a:t>daphnids</a:t>
            </a:r>
            <a:r>
              <a:rPr lang="en-GB" sz="2400" dirty="0">
                <a:solidFill>
                  <a:srgbClr val="000000"/>
                </a:solidFill>
              </a:rPr>
              <a:t>, mayflies, midges </a:t>
            </a:r>
          </a:p>
          <a:p>
            <a:endParaRPr lang="en-GB" sz="2400" i="1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  <a:latin typeface="Arial"/>
            </a:endParaRPr>
          </a:p>
          <a:p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3086" y="6264603"/>
            <a:ext cx="347866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800" dirty="0"/>
              <a:t>source: </a:t>
            </a:r>
            <a:r>
              <a:rPr lang="en-GB" sz="800" dirty="0">
                <a:ea typeface="+mn-lt"/>
                <a:cs typeface="+mn-lt"/>
              </a:rPr>
              <a:t>Adamus, P, and Brandt, K. </a:t>
            </a:r>
            <a:r>
              <a:rPr lang="en-GB" sz="800" i="1" dirty="0">
                <a:ea typeface="+mn-lt"/>
                <a:cs typeface="+mn-lt"/>
              </a:rPr>
              <a:t>Impacts on quality of inland wetlands of the United States: A survey of indicators, techniques, and applications of community-level biomonitoring data</a:t>
            </a:r>
            <a:r>
              <a:rPr lang="en-GB" sz="800" dirty="0">
                <a:ea typeface="+mn-lt"/>
                <a:cs typeface="+mn-lt"/>
              </a:rPr>
              <a:t>. United States: N. p., 1990. Web.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38921" y="260648"/>
            <a:ext cx="799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Example Invertebrate changes to Impacts</a:t>
            </a:r>
            <a:endParaRPr lang="en-GB" sz="36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61206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Found in all habitats worldwide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Found in areas that might not have fish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Large number of taxa groups  so allow wide spectrum of responses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Sedentary (allows spatial analysis)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Life cycle long enough to see changes but quick enough to detect problems fast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Sampling/analysis relatively inexpensive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Taxonomy of many groups well known (keys)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Methods of data analysis (biotic/diversity indices)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Responses of common species known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endParaRPr lang="en-US" altLang="en-US" sz="2800" dirty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6318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Advantages of macroinvertebrates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84784"/>
            <a:ext cx="1923678" cy="256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455" y="4221088"/>
            <a:ext cx="2375248" cy="17814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012160" y="1196752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96976" y="881146"/>
            <a:ext cx="408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Modified river system with concrete walls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64088" y="5445224"/>
            <a:ext cx="1142367" cy="5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6976" y="6093296"/>
            <a:ext cx="404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River passing through riparian vegetation</a:t>
            </a:r>
          </a:p>
        </p:txBody>
      </p:sp>
    </p:spTree>
    <p:extLst>
      <p:ext uri="{BB962C8B-B14F-4D97-AF65-F5344CB8AC3E}">
        <p14:creationId xmlns:p14="http://schemas.microsoft.com/office/powerpoint/2010/main" val="15133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11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Disadvantages of Macroinvertebrates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069" y="1438522"/>
            <a:ext cx="5976664" cy="45259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Natural conditions, current &amp; substrate affect distribution and abundance</a:t>
            </a:r>
          </a:p>
          <a:p>
            <a:r>
              <a:rPr lang="en-US" altLang="en-US" sz="2400" dirty="0"/>
              <a:t>Seasonal variations in diversity &amp; abundance create problems in data comparison</a:t>
            </a:r>
          </a:p>
          <a:p>
            <a:r>
              <a:rPr lang="en-GB" sz="2400" dirty="0"/>
              <a:t>Pollution may not always be responsible for absence (habitats or life cycle factors).</a:t>
            </a:r>
            <a:endParaRPr lang="en-US" altLang="en-US" sz="2400" dirty="0"/>
          </a:p>
          <a:p>
            <a:r>
              <a:rPr lang="en-US" altLang="en-US" sz="2400" dirty="0"/>
              <a:t>Sample processing &amp; Identification can be costly, difficult and time consuming!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4509120"/>
            <a:ext cx="2375248" cy="1781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33" y="1506982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759" y="332656"/>
            <a:ext cx="8034982" cy="79208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 </a:t>
            </a:r>
            <a:r>
              <a:rPr lang="en-GB" sz="2700" b="1" dirty="0">
                <a:solidFill>
                  <a:srgbClr val="0070C0"/>
                </a:solidFill>
              </a:rPr>
              <a:t>Case study: A shift in community composition related to human water withdrawals along Umatilla River, Oregon, USA.</a:t>
            </a:r>
          </a:p>
        </p:txBody>
      </p:sp>
      <p:pic>
        <p:nvPicPr>
          <p:cNvPr id="1059" name="Picture 35" descr="Aquatic macroinvertebrates document a shift in community composition related to human-induced water withdrawal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60" y="1628800"/>
            <a:ext cx="52189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6438077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Holt &amp; Miller (2010)- modified from Miller, S. W. </a:t>
            </a:r>
            <a:r>
              <a:rPr lang="en-GB" sz="800" i="1" dirty="0"/>
              <a:t>et al.</a:t>
            </a:r>
            <a:r>
              <a:rPr lang="en-GB" sz="800" dirty="0"/>
              <a:t> Resistance and resilience of macroinvertebrates to irrigation water withdrawals. </a:t>
            </a:r>
            <a:r>
              <a:rPr lang="en-GB" sz="800" i="1" dirty="0"/>
              <a:t>Freshwater Biology</a:t>
            </a:r>
            <a:r>
              <a:rPr lang="en-GB" sz="800" dirty="0"/>
              <a:t> </a:t>
            </a:r>
            <a:r>
              <a:rPr lang="en-GB" sz="800" b="1" dirty="0"/>
              <a:t>52</a:t>
            </a:r>
            <a:r>
              <a:rPr lang="en-GB" sz="800" dirty="0"/>
              <a:t>, 2494–2510 (2007)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2240" y="2322363"/>
            <a:ext cx="1885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Line is water discharge (Q)</a:t>
            </a:r>
            <a:r>
              <a:rPr lang="en-GB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5463494"/>
            <a:ext cx="480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Green = Disturbance intolerant – EPT insect taxa</a:t>
            </a:r>
          </a:p>
          <a:p>
            <a:r>
              <a:rPr lang="en-GB" b="1" dirty="0">
                <a:solidFill>
                  <a:srgbClr val="0070C0"/>
                </a:solidFill>
              </a:rPr>
              <a:t>Blue = adapted – non-insects</a:t>
            </a:r>
          </a:p>
        </p:txBody>
      </p:sp>
    </p:spTree>
    <p:extLst>
      <p:ext uri="{BB962C8B-B14F-4D97-AF65-F5344CB8AC3E}">
        <p14:creationId xmlns:p14="http://schemas.microsoft.com/office/powerpoint/2010/main" val="1439203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2. Lake Biomonitoring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497967"/>
            <a:ext cx="3488137" cy="4074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535188"/>
            <a:ext cx="2927227" cy="2195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97967"/>
            <a:ext cx="2532021" cy="1899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4EBD1A-7FF5-435B-8646-49A29C8A5A4D}"/>
              </a:ext>
            </a:extLst>
          </p:cNvPr>
          <p:cNvSpPr txBox="1"/>
          <p:nvPr/>
        </p:nvSpPr>
        <p:spPr>
          <a:xfrm>
            <a:off x="1400978" y="5844448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All photos by A. Bamford</a:t>
            </a:r>
          </a:p>
        </p:txBody>
      </p:sp>
    </p:spTree>
    <p:extLst>
      <p:ext uri="{BB962C8B-B14F-4D97-AF65-F5344CB8AC3E}">
        <p14:creationId xmlns:p14="http://schemas.microsoft.com/office/powerpoint/2010/main" val="92388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Pressures on Freshwater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main pressures affecting the integrity of lakes include excess nutrients &amp; organic pollution (leading to eutrophication) and pesticides/herbicides runoff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253290" cy="433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822504"/>
            <a:ext cx="325329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/>
              <a:t>By Alexandr </a:t>
            </a:r>
            <a:r>
              <a:rPr lang="en-GB" sz="800" dirty="0" err="1"/>
              <a:t>Trubetskoy</a:t>
            </a:r>
            <a:r>
              <a:rPr lang="en-GB" sz="800" dirty="0"/>
              <a:t> [CC BY-SA 3.0]</a:t>
            </a:r>
          </a:p>
        </p:txBody>
      </p:sp>
    </p:spTree>
    <p:extLst>
      <p:ext uri="{BB962C8B-B14F-4D97-AF65-F5344CB8AC3E}">
        <p14:creationId xmlns:p14="http://schemas.microsoft.com/office/powerpoint/2010/main" val="423315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021" y="1321913"/>
            <a:ext cx="5688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phytoplankton are microscopic organisms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contain chlorophyll and require sunlight in order to live and grow –primary producers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/>
              <a:buChar char="•"/>
            </a:pPr>
            <a:r>
              <a:rPr lang="en-GB" sz="2400" dirty="0"/>
              <a:t>   have very short life cycles &amp; rapid reproduction - </a:t>
            </a:r>
            <a:r>
              <a:rPr lang="en-GB" sz="2400" dirty="0">
                <a:solidFill>
                  <a:srgbClr val="FF0000"/>
                </a:solidFill>
              </a:rPr>
              <a:t>react very sensitively against  changes</a:t>
            </a:r>
            <a:r>
              <a:rPr lang="en-GB" sz="2400" dirty="0"/>
              <a:t> e .g. especially nitrogen and phosphorous</a:t>
            </a:r>
          </a:p>
          <a:p>
            <a:pPr>
              <a:buFont typeface="Arial"/>
              <a:buChar char="•"/>
            </a:pPr>
            <a:endParaRPr lang="en-GB" sz="2400" dirty="0"/>
          </a:p>
          <a:p>
            <a:pP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663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A. Using Algae (phytoplankton) as Bioindicators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96752"/>
            <a:ext cx="2160240" cy="162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73200"/>
            <a:ext cx="2160240" cy="1620180"/>
          </a:xfrm>
          <a:prstGeom prst="rect">
            <a:avLst/>
          </a:prstGeom>
        </p:spPr>
      </p:pic>
      <p:pic>
        <p:nvPicPr>
          <p:cNvPr id="2050" name="Picture 2" descr="Illustrations of types of phytoplankt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53049"/>
            <a:ext cx="6858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66520" y="6688723"/>
            <a:ext cx="17819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/>
              <a:t>https://earthobservatory.nasa.gov/Features/Phytoplankton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9DF67-CCF5-4E00-BE12-117F01109016}"/>
              </a:ext>
            </a:extLst>
          </p:cNvPr>
          <p:cNvSpPr txBox="1"/>
          <p:nvPr/>
        </p:nvSpPr>
        <p:spPr>
          <a:xfrm>
            <a:off x="6731306" y="4784992"/>
            <a:ext cx="2743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All photos above by A. Bamford</a:t>
            </a:r>
          </a:p>
        </p:txBody>
      </p:sp>
    </p:spTree>
    <p:extLst>
      <p:ext uri="{BB962C8B-B14F-4D97-AF65-F5344CB8AC3E}">
        <p14:creationId xmlns:p14="http://schemas.microsoft.com/office/powerpoint/2010/main" val="31295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220072" y="4439637"/>
            <a:ext cx="2445655" cy="167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Cyanobacteria Blooms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Naturally occurring cyanobacteria (blue-green algae) can quickly multiply and form </a:t>
            </a:r>
            <a:r>
              <a:rPr lang="en-GB" sz="2400" b="1" dirty="0">
                <a:solidFill>
                  <a:srgbClr val="0070C0"/>
                </a:solidFill>
              </a:rPr>
              <a:t>dense mats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Most common at high temps, </a:t>
            </a:r>
            <a:r>
              <a:rPr lang="en-GB" sz="2400" b="1" dirty="0">
                <a:solidFill>
                  <a:srgbClr val="0070C0"/>
                </a:solidFill>
              </a:rPr>
              <a:t>with high nutrients </a:t>
            </a:r>
            <a:r>
              <a:rPr lang="en-GB" sz="2400" dirty="0"/>
              <a:t>in water.</a:t>
            </a:r>
          </a:p>
          <a:p>
            <a:endParaRPr lang="en-GB" sz="2400" dirty="0"/>
          </a:p>
          <a:p>
            <a:r>
              <a:rPr lang="en-GB" sz="2400" dirty="0"/>
              <a:t>Some </a:t>
            </a:r>
            <a:r>
              <a:rPr lang="en-GB" sz="2400" dirty="0" err="1"/>
              <a:t>Cynanobacteria</a:t>
            </a:r>
            <a:r>
              <a:rPr lang="en-GB" sz="2400" dirty="0"/>
              <a:t> can produce </a:t>
            </a:r>
            <a:r>
              <a:rPr lang="en-GB" sz="2400" b="1" dirty="0" err="1">
                <a:solidFill>
                  <a:srgbClr val="FF0000"/>
                </a:solidFill>
              </a:rPr>
              <a:t>Cyanotoxins</a:t>
            </a:r>
            <a:r>
              <a:rPr lang="en-GB" sz="2400" dirty="0"/>
              <a:t> and each genera can produced multiple types of </a:t>
            </a:r>
            <a:r>
              <a:rPr lang="en-GB" sz="2400" dirty="0" err="1"/>
              <a:t>cyanotoxins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052" name="Picture 4" descr="Dead fish floating on the surface of algal polluted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47277"/>
            <a:ext cx="2232248" cy="16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4690" y="6172590"/>
            <a:ext cx="35283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/>
              <a:t>https://www.epa.gov/nutrientpollution/effects-environment</a:t>
            </a:r>
            <a:endParaRPr lang="en-GB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9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8866"/>
            <a:ext cx="6429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Introduction </a:t>
            </a:r>
          </a:p>
          <a:p>
            <a:pPr marL="0" indent="0">
              <a:buNone/>
            </a:pPr>
            <a:r>
              <a:rPr lang="en-GB" sz="2400" dirty="0"/>
              <a:t>               Biomonitoring and Bioindicators</a:t>
            </a:r>
          </a:p>
          <a:p>
            <a:pPr marL="0" indent="0">
              <a:buNone/>
            </a:pPr>
            <a:r>
              <a:rPr lang="en-GB" sz="2400" dirty="0"/>
              <a:t>               Why monitor the organisms?</a:t>
            </a: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800" b="1" dirty="0"/>
              <a:t>River Biomonitoring</a:t>
            </a:r>
          </a:p>
          <a:p>
            <a:pPr marL="0" indent="0">
              <a:buNone/>
            </a:pPr>
            <a:r>
              <a:rPr lang="en-GB" sz="2400" dirty="0"/>
              <a:t>                Using Benthic Macroinvertebrates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b="1" dirty="0"/>
              <a:t>2. Lake Biomonitoring</a:t>
            </a:r>
          </a:p>
          <a:p>
            <a:pPr marL="0" indent="0">
              <a:buNone/>
            </a:pPr>
            <a:r>
              <a:rPr lang="en-GB" sz="2800" dirty="0"/>
              <a:t>               </a:t>
            </a:r>
            <a:r>
              <a:rPr lang="en-GB" sz="2400" dirty="0"/>
              <a:t>Using Algae </a:t>
            </a:r>
          </a:p>
          <a:p>
            <a:pPr marL="0" indent="0">
              <a:buNone/>
            </a:pPr>
            <a:r>
              <a:rPr lang="en-GB" sz="2400" dirty="0"/>
              <a:t>                  Using Zooplankton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48264" y="2852936"/>
            <a:ext cx="1330377" cy="3462120"/>
            <a:chOff x="7082204" y="2780928"/>
            <a:chExt cx="1330377" cy="34621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04" y="4725144"/>
              <a:ext cx="1330377" cy="151790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082204" y="2780928"/>
              <a:ext cx="1328563" cy="1944216"/>
              <a:chOff x="7084999" y="2780928"/>
              <a:chExt cx="1328563" cy="19442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0601" y="2780928"/>
                <a:ext cx="1321980" cy="941840"/>
              </a:xfrm>
              <a:prstGeom prst="rect">
                <a:avLst/>
              </a:prstGeom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4999" y="3722768"/>
                <a:ext cx="1328563" cy="1002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10" name="Straight Connector 9"/>
          <p:cNvCxnSpPr/>
          <p:nvPr/>
        </p:nvCxnSpPr>
        <p:spPr>
          <a:xfrm>
            <a:off x="971600" y="2467632"/>
            <a:ext cx="7416824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45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Common Cyanobacterial Blooms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 dirty="0" err="1">
                <a:solidFill>
                  <a:srgbClr val="0070C0"/>
                </a:solidFill>
              </a:rPr>
              <a:t>Microcystis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- blooms resemble a greenish, thick, paint-like material 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Anabaena </a:t>
            </a:r>
            <a:r>
              <a:rPr lang="en-GB" sz="2400" dirty="0">
                <a:solidFill>
                  <a:srgbClr val="0070C0"/>
                </a:solidFill>
              </a:rPr>
              <a:t>-</a:t>
            </a:r>
            <a:r>
              <a:rPr lang="en-GB" sz="2400" dirty="0"/>
              <a:t>slimy summer blooms, also seen as large dark dots in water samples </a:t>
            </a:r>
            <a:endParaRPr lang="en-GB" sz="24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b="1" dirty="0" err="1">
                <a:solidFill>
                  <a:srgbClr val="0070C0"/>
                </a:solidFill>
              </a:rPr>
              <a:t>Planktothrix</a:t>
            </a:r>
            <a:r>
              <a:rPr lang="en-GB" sz="2400" b="1" dirty="0">
                <a:solidFill>
                  <a:srgbClr val="0070C0"/>
                </a:solidFill>
              </a:rPr>
              <a:t> (</a:t>
            </a:r>
            <a:r>
              <a:rPr lang="en-GB" sz="2400" b="1" dirty="0" err="1">
                <a:solidFill>
                  <a:srgbClr val="0070C0"/>
                </a:solidFill>
              </a:rPr>
              <a:t>Oscillatoria</a:t>
            </a:r>
            <a:r>
              <a:rPr lang="en-GB" sz="2400" b="1" dirty="0">
                <a:solidFill>
                  <a:srgbClr val="0070C0"/>
                </a:solidFill>
              </a:rPr>
              <a:t>) </a:t>
            </a:r>
            <a:r>
              <a:rPr lang="en-GB" sz="2400" dirty="0">
                <a:solidFill>
                  <a:srgbClr val="0070C0"/>
                </a:solidFill>
              </a:rPr>
              <a:t>-</a:t>
            </a:r>
            <a:r>
              <a:rPr lang="en-GB" sz="2400" dirty="0"/>
              <a:t>filaments that usually remain separate with dense surface scums- strong earthy odour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236" y="6247523"/>
            <a:ext cx="4572000" cy="2308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GB" sz="900" dirty="0"/>
              <a:t>B</a:t>
            </a:r>
            <a:r>
              <a:rPr lang="en-GB" sz="800" dirty="0"/>
              <a:t>y Jesse Allen and Robert Simmon (NASA Earth Observatory) [Public domain]</a:t>
            </a:r>
            <a:endParaRPr lang="en-GB" sz="8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06" y="4109343"/>
            <a:ext cx="2666070" cy="2132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76056" y="483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Lake Erie 2011:  </a:t>
            </a:r>
            <a:r>
              <a:rPr lang="en-GB" dirty="0" err="1"/>
              <a:t>Mycrocystis</a:t>
            </a:r>
            <a:r>
              <a:rPr lang="en-GB" dirty="0"/>
              <a:t> bloom</a:t>
            </a:r>
          </a:p>
        </p:txBody>
      </p:sp>
    </p:spTree>
    <p:extLst>
      <p:ext uri="{BB962C8B-B14F-4D97-AF65-F5344CB8AC3E}">
        <p14:creationId xmlns:p14="http://schemas.microsoft.com/office/powerpoint/2010/main" val="40571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crocystis aeruginosa, shown above, was the cyanobacteria responsible for the harmful algal boom that hit Florida last yea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2" y="3212976"/>
            <a:ext cx="2510096" cy="19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0093" y="521478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/>
              <a:t>Microcystis</a:t>
            </a:r>
            <a:r>
              <a:rPr lang="en-GB" sz="2400" b="1" i="1" dirty="0"/>
              <a:t> aeruginosa</a:t>
            </a:r>
            <a:r>
              <a:rPr lang="en-GB" sz="2400" b="1" dirty="0"/>
              <a:t> </a:t>
            </a:r>
            <a:r>
              <a:rPr lang="en-GB" sz="800" dirty="0"/>
              <a:t>(Photo by Barry Rosen, USGS 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2" y="556772"/>
            <a:ext cx="2455143" cy="19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7662" y="243236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Anabaena </a:t>
            </a:r>
            <a:endParaRPr lang="en-GB" sz="800" b="1" dirty="0"/>
          </a:p>
        </p:txBody>
      </p:sp>
      <p:sp>
        <p:nvSpPr>
          <p:cNvPr id="9" name="Rectangle 8"/>
          <p:cNvSpPr/>
          <p:nvPr/>
        </p:nvSpPr>
        <p:spPr>
          <a:xfrm>
            <a:off x="5148188" y="5314894"/>
            <a:ext cx="335797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000" b="1" i="1" dirty="0"/>
              <a:t>Oscillatoria (aka </a:t>
            </a:r>
            <a:r>
              <a:rPr lang="en-GB" sz="2000" b="1" i="1" dirty="0" err="1"/>
              <a:t>Planktothrix</a:t>
            </a:r>
            <a:r>
              <a:rPr lang="en-GB" sz="2000" b="1" i="1" dirty="0"/>
              <a:t>)</a:t>
            </a:r>
            <a:endParaRPr lang="en-GB" sz="2000" b="1" i="1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1172" y="2617164"/>
            <a:ext cx="313633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/>
              <a:t>Cdbrice00  [CC BY-SA 3.0]</a:t>
            </a:r>
          </a:p>
        </p:txBody>
      </p:sp>
      <p:pic>
        <p:nvPicPr>
          <p:cNvPr id="1026" name="Picture 2" descr="C:\Users\Public\Documents\Southern_Arkansas_University_Biology_student_with_microsc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21" y="580967"/>
            <a:ext cx="3089246" cy="20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FE6AD-9BC0-4499-A3B2-5136B6370197}"/>
              </a:ext>
            </a:extLst>
          </p:cNvPr>
          <p:cNvSpPr txBox="1"/>
          <p:nvPr/>
        </p:nvSpPr>
        <p:spPr>
          <a:xfrm>
            <a:off x="5357870" y="610150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Palatino Linotype"/>
              </a:rPr>
              <a:t>Baker, A.L. et al.  2012.  </a:t>
            </a:r>
            <a:r>
              <a:rPr lang="en-US" sz="800" dirty="0" err="1">
                <a:latin typeface="Palatino Linotype"/>
              </a:rPr>
              <a:t>Phycokey</a:t>
            </a:r>
            <a:r>
              <a:rPr lang="en-US" sz="800" dirty="0">
                <a:latin typeface="Palatino Linotype"/>
              </a:rPr>
              <a:t> -- an image based key to Algae (PS Protista), Cyanobacteria, and other aquatic objects. University of New Hampshire Center for Freshwater Biology. http://cfb.unh.edu/phycokey/phycokey.htm 9 Apr 2021.</a:t>
            </a:r>
            <a:endParaRPr lang="en-US" sz="8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50EE04A-C4B8-4E10-B2DB-8734E31A0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146715" y="3212521"/>
            <a:ext cx="3000259" cy="21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1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2" y="2294186"/>
            <a:ext cx="8141736" cy="250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6897" y="6200590"/>
            <a:ext cx="705935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800" dirty="0">
                <a:ea typeface="+mn-lt"/>
                <a:cs typeface="+mn-lt"/>
              </a:rPr>
              <a:t>A Freshwater Algal Toxin Guidance Document for Public Health Laboratories https://www.aphl.org/aboutAPHL/publications/Documents/EH-2017May-HAB-Toolkit.pdf</a:t>
            </a:r>
            <a:endParaRPr lang="en-US" sz="800" dirty="0">
              <a:ea typeface="+mn-lt"/>
              <a:cs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Cyanobacteria and </a:t>
            </a:r>
            <a:r>
              <a:rPr lang="en-GB" sz="3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Cyanotoxins</a:t>
            </a:r>
            <a:endParaRPr lang="en-GB" sz="3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34076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Human Symptoms </a:t>
            </a:r>
          </a:p>
          <a:p>
            <a:r>
              <a:rPr lang="en-GB" dirty="0"/>
              <a:t>Ingestion   Vomiting   Diarrhoea   Abdominal pain    Weakness headache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152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7" y="3284984"/>
            <a:ext cx="8092579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993626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6A5E5F-714F-46B3-ADC8-706793979C84}"/>
              </a:ext>
            </a:extLst>
          </p:cNvPr>
          <p:cNvSpPr/>
          <p:nvPr/>
        </p:nvSpPr>
        <p:spPr>
          <a:xfrm>
            <a:off x="1726897" y="6200590"/>
            <a:ext cx="7059359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800" dirty="0">
                <a:ea typeface="+mn-lt"/>
                <a:cs typeface="+mn-lt"/>
              </a:rPr>
              <a:t>A Freshwater Algal Toxin Guidance Document for Public Health Laboratories https://www.aphl.org/aboutAPHL/publications/Documents/EH-2017May-HAB-Toolkit.pdf</a:t>
            </a:r>
            <a:endParaRPr lang="en-US" sz="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4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B. Using Zooplankton as Lake Bioindicators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800866" cy="4525963"/>
          </a:xfrm>
        </p:spPr>
        <p:txBody>
          <a:bodyPr>
            <a:normAutofit/>
          </a:bodyPr>
          <a:lstStyle/>
          <a:p>
            <a:r>
              <a:rPr lang="en-GB" sz="2400" dirty="0"/>
              <a:t>minute aquatic animals that are non motile or are very weak swimmers and they drift in water</a:t>
            </a:r>
          </a:p>
          <a:p>
            <a:endParaRPr lang="en-GB" sz="2400" dirty="0"/>
          </a:p>
          <a:p>
            <a:r>
              <a:rPr lang="en-GB" sz="2400" dirty="0"/>
              <a:t>Important element of food chain. </a:t>
            </a:r>
          </a:p>
          <a:p>
            <a:endParaRPr lang="en-GB" sz="2400" dirty="0"/>
          </a:p>
          <a:p>
            <a:r>
              <a:rPr lang="en-GB" sz="2400" dirty="0"/>
              <a:t>the zooplankton community is composed of highly sensitive organisms that respond to a large number of environmental </a:t>
            </a:r>
            <a:r>
              <a:rPr lang="en-GB" sz="2400" dirty="0">
                <a:solidFill>
                  <a:srgbClr val="FF0000"/>
                </a:solidFill>
              </a:rPr>
              <a:t>changes in relatively short periods of time</a:t>
            </a:r>
            <a:r>
              <a:rPr lang="en-GB" sz="2400" dirty="0"/>
              <a:t>.</a:t>
            </a:r>
          </a:p>
        </p:txBody>
      </p:sp>
      <p:pic>
        <p:nvPicPr>
          <p:cNvPr id="1026" name="Picture 2" descr="https://upload.wikimedia.org/wikipedia/commons/4/44/Cyclo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08" y="4893826"/>
            <a:ext cx="1965343" cy="14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8A1997-4E45-47D2-90FB-736D2744490A}"/>
              </a:ext>
            </a:extLst>
          </p:cNvPr>
          <p:cNvSpPr/>
          <p:nvPr/>
        </p:nvSpPr>
        <p:spPr>
          <a:xfrm>
            <a:off x="2984656" y="6329120"/>
            <a:ext cx="705935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Cyclops sp</a:t>
            </a:r>
            <a:r>
              <a:rPr lang="en-US" sz="800" dirty="0">
                <a:ea typeface="+mn-lt"/>
                <a:cs typeface="+mn-lt"/>
              </a:rPr>
              <a:t>.</a:t>
            </a:r>
            <a:r>
              <a:rPr lang="en-US" sz="800" dirty="0"/>
              <a:t>  Public Domain, https://commons.wikimedia.org/w/index.php?curid=550697</a:t>
            </a:r>
            <a:endParaRPr lang="en-US" sz="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4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645" y="21833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Major Zooplankton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7584" y="1124745"/>
            <a:ext cx="7354213" cy="1656184"/>
            <a:chOff x="827584" y="1124745"/>
            <a:chExt cx="7354213" cy="16561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223" y="1124745"/>
              <a:ext cx="1451574" cy="165618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27584" y="1305653"/>
              <a:ext cx="4572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400" b="1" dirty="0" err="1">
                  <a:solidFill>
                    <a:srgbClr val="0070C0"/>
                  </a:solidFill>
                </a:rPr>
                <a:t>Cladocerans</a:t>
              </a:r>
              <a:r>
                <a:rPr lang="en-GB" sz="2400" dirty="0"/>
                <a:t> </a:t>
              </a:r>
              <a:r>
                <a:rPr lang="en-GB" sz="2000" dirty="0"/>
                <a:t>– Important food for fish. This group feeds on smaller zooplankton, </a:t>
              </a:r>
              <a:r>
                <a:rPr lang="en-GB" sz="2000" dirty="0" err="1"/>
                <a:t>bacterioplankton</a:t>
              </a:r>
              <a:r>
                <a:rPr lang="en-GB" sz="2000" dirty="0"/>
                <a:t> and algae and are </a:t>
              </a:r>
              <a:r>
                <a:rPr lang="en-GB" sz="2000" dirty="0">
                  <a:solidFill>
                    <a:srgbClr val="FF0000"/>
                  </a:solidFill>
                </a:rPr>
                <a:t>highly responsive to pollutants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213898" y="6028826"/>
            <a:ext cx="1656183" cy="1692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500" u="sng" dirty="0"/>
              <a:t>Uwe </a:t>
            </a:r>
            <a:r>
              <a:rPr lang="en-GB" sz="500" u="sng" dirty="0" err="1"/>
              <a:t>Kils</a:t>
            </a:r>
            <a:r>
              <a:rPr lang="en-GB" sz="500" u="sng" dirty="0"/>
              <a:t> [ </a:t>
            </a:r>
            <a:r>
              <a:rPr lang="en-GB" sz="500" dirty="0"/>
              <a:t>CC BY-SA 3.0,]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2182" y="2778851"/>
            <a:ext cx="21602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 Paul Hebert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7583" y="2759893"/>
            <a:ext cx="7354214" cy="2246769"/>
            <a:chOff x="827583" y="2759893"/>
            <a:chExt cx="7354214" cy="2246769"/>
          </a:xfrm>
        </p:grpSpPr>
        <p:sp>
          <p:nvSpPr>
            <p:cNvPr id="5" name="Rectangle 4"/>
            <p:cNvSpPr/>
            <p:nvPr/>
          </p:nvSpPr>
          <p:spPr>
            <a:xfrm>
              <a:off x="827583" y="2759893"/>
              <a:ext cx="530896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</a:rPr>
                <a:t>Rotifers</a:t>
              </a:r>
              <a:r>
                <a:rPr lang="en-GB" sz="2400" dirty="0">
                  <a:solidFill>
                    <a:srgbClr val="0070C0"/>
                  </a:solidFill>
                </a:rPr>
                <a:t> </a:t>
              </a:r>
              <a:r>
                <a:rPr lang="en-GB" sz="2000" dirty="0"/>
                <a:t>are soft-bodied metazoans (invertebrates)  with a very short life cycle among the plankton. They increase in large quantity rapidly under </a:t>
              </a:r>
              <a:r>
                <a:rPr lang="en-GB" sz="2000" dirty="0" err="1"/>
                <a:t>favorable</a:t>
              </a:r>
              <a:r>
                <a:rPr lang="en-GB" sz="2000" dirty="0"/>
                <a:t> environmental conditions </a:t>
              </a:r>
            </a:p>
            <a:p>
              <a:endParaRPr lang="en-GB" sz="2000" dirty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10246" name="Picture 6" descr="https://upload.wikimedia.org/wikipedia/commons/8/86/Mikrofoto.de-Brachionus_quadridentatus_6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002" y="2983031"/>
              <a:ext cx="1789795" cy="119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313631" y="4158291"/>
            <a:ext cx="25922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/>
              <a:t>Frank Fox (http://www.mikro-foto.de) [CC BY-SA 3.0</a:t>
            </a:r>
            <a:r>
              <a:rPr lang="en-GB" sz="600" dirty="0"/>
              <a:t>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3202" y="4391109"/>
            <a:ext cx="7354163" cy="1632332"/>
            <a:chOff x="863202" y="4391109"/>
            <a:chExt cx="7354163" cy="1632332"/>
          </a:xfrm>
        </p:grpSpPr>
        <p:pic>
          <p:nvPicPr>
            <p:cNvPr id="10242" name="Picture 2" descr="https://upload.wikimedia.org/wikipedia/commons/2/28/Copepodkils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149" y="4565279"/>
              <a:ext cx="1944216" cy="145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863202" y="4391109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000" b="1" dirty="0">
                  <a:solidFill>
                    <a:srgbClr val="0070C0"/>
                  </a:solidFill>
                </a:rPr>
                <a:t>Copepods</a:t>
              </a:r>
              <a:r>
                <a:rPr lang="en-GB" dirty="0"/>
                <a:t> have the toughest exoskeleton &amp; swim fast! They can be tolerant to a wide range of pollutants. (</a:t>
              </a:r>
              <a:r>
                <a:rPr lang="en-US" altLang="en-US" dirty="0"/>
                <a:t>2 major groups: </a:t>
              </a:r>
              <a:r>
                <a:rPr lang="en-US" altLang="en-US" b="1" dirty="0">
                  <a:solidFill>
                    <a:srgbClr val="0070C0"/>
                  </a:solidFill>
                </a:rPr>
                <a:t>cyclopoids </a:t>
              </a:r>
              <a:r>
                <a:rPr lang="en-US" altLang="en-US" dirty="0"/>
                <a:t>and </a:t>
              </a:r>
              <a:r>
                <a:rPr lang="en-US" altLang="en-US" b="1" dirty="0" err="1">
                  <a:solidFill>
                    <a:srgbClr val="0070C0"/>
                  </a:solidFill>
                </a:rPr>
                <a:t>calanoids</a:t>
              </a:r>
              <a:r>
                <a:rPr lang="en-US" altLang="en-US" b="1" dirty="0">
                  <a:solidFill>
                    <a:srgbClr val="0070C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8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Example Pollutant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185992" cy="4525963"/>
          </a:xfrm>
        </p:spPr>
        <p:txBody>
          <a:bodyPr>
            <a:normAutofit/>
          </a:bodyPr>
          <a:lstStyle/>
          <a:p>
            <a:r>
              <a:rPr lang="en-GB" sz="2400" dirty="0"/>
              <a:t>An increase in zooplankton biomass has been related to a rising level of eutrophication</a:t>
            </a:r>
          </a:p>
          <a:p>
            <a:endParaRPr lang="en-GB" sz="2400" dirty="0"/>
          </a:p>
          <a:p>
            <a:r>
              <a:rPr lang="en-GB" sz="2400" dirty="0" err="1"/>
              <a:t>Calanoida</a:t>
            </a:r>
            <a:r>
              <a:rPr lang="en-GB" sz="2400" dirty="0"/>
              <a:t>/</a:t>
            </a:r>
            <a:r>
              <a:rPr lang="en-GB" sz="2400" dirty="0" err="1"/>
              <a:t>Cyclopoida</a:t>
            </a:r>
            <a:r>
              <a:rPr lang="en-GB" sz="2400" dirty="0"/>
              <a:t> ratio associated with the disturbance levels, mainly represented by nutrient river inputs (Neto </a:t>
            </a:r>
            <a:r>
              <a:rPr lang="en-GB" sz="2400" i="1" dirty="0"/>
              <a:t>et al</a:t>
            </a:r>
            <a:r>
              <a:rPr lang="en-GB" sz="2400" dirty="0"/>
              <a:t>, 2014) </a:t>
            </a:r>
          </a:p>
        </p:txBody>
      </p:sp>
      <p:pic>
        <p:nvPicPr>
          <p:cNvPr id="4" name="Picture 2" descr="https://upload.wikimedia.org/wikipedia/commons/2/28/Copepodkil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05" y="4293096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4/44/Cyclo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9" y="4293096"/>
            <a:ext cx="211223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08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Choosing a </a:t>
            </a:r>
            <a:r>
              <a:rPr lang="en-GB" sz="4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Bioindicator</a:t>
            </a:r>
            <a:r>
              <a:rPr lang="en-GB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318022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Ideal indicator  should : </a:t>
            </a: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 easy to measure and interpret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 sensitive before to severe damage takes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 sensitive to a range of stressors and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 widely applicable across water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distinguish between natural variation and human disturbance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contribute to the diagnosis of the impact or change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3006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Resources &amp;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200" dirty="0"/>
              <a:t>Li, Zheng &amp; Liu (2010) Biomonitoring and Bioindicators Used for River Ecosystems: Definitions, Approaches and Trends </a:t>
            </a:r>
            <a:r>
              <a:rPr lang="en-GB" sz="1200" dirty="0">
                <a:hlinkClick r:id="rId3" tooltip="Persistent link using digital object identifier"/>
              </a:rPr>
              <a:t>https://doi.org/10.1016/j.proenv.2010.10.164</a:t>
            </a:r>
            <a:endParaRPr lang="en-GB" sz="1200" dirty="0"/>
          </a:p>
          <a:p>
            <a:r>
              <a:rPr lang="en-GB" sz="1200" dirty="0"/>
              <a:t>Holt, E. A. &amp; Miller, S. W. (2010) Bioindicators: Using Organisms to Measure Environmental Impacts. </a:t>
            </a:r>
            <a:r>
              <a:rPr lang="en-GB" sz="1200" i="1" dirty="0"/>
              <a:t>Nature Education Knowledge</a:t>
            </a:r>
            <a:r>
              <a:rPr lang="en-GB" sz="1200" dirty="0"/>
              <a:t> 3(10):8</a:t>
            </a:r>
          </a:p>
          <a:p>
            <a:r>
              <a:rPr lang="en-GB" sz="1200" dirty="0" err="1"/>
              <a:t>Polikane</a:t>
            </a:r>
            <a:r>
              <a:rPr lang="en-GB" sz="1200" dirty="0"/>
              <a:t> </a:t>
            </a:r>
            <a:r>
              <a:rPr lang="en-GB" sz="1200" i="1" dirty="0"/>
              <a:t>et al </a:t>
            </a:r>
            <a:r>
              <a:rPr lang="en-GB" sz="1200" dirty="0"/>
              <a:t>(2016) Benthic algal assessment of ecological status in European lakes and rivers: Challenges and opportunities </a:t>
            </a:r>
            <a:r>
              <a:rPr lang="en-GB" sz="1200" dirty="0">
                <a:hlinkClick r:id="rId4" tooltip="Persistent link using digital object identifier"/>
              </a:rPr>
              <a:t>https://doi.org/10.1016/j.scitotenv.2016.02.027</a:t>
            </a:r>
            <a:endParaRPr lang="en-GB" sz="1200" dirty="0"/>
          </a:p>
          <a:p>
            <a:r>
              <a:rPr lang="en-GB" sz="1200" dirty="0" err="1"/>
              <a:t>Sulcius</a:t>
            </a:r>
            <a:r>
              <a:rPr lang="en-GB" sz="1200" dirty="0"/>
              <a:t> et al (2017) </a:t>
            </a:r>
            <a:r>
              <a:rPr lang="lt-LT" sz="1200" dirty="0"/>
              <a:t>The profound effect of harmful cyanobacterial blooms: From food-web and management perspectives</a:t>
            </a:r>
            <a:r>
              <a:rPr lang="en-GB" sz="1200" dirty="0"/>
              <a:t> </a:t>
            </a:r>
            <a:r>
              <a:rPr lang="lt-LT" sz="1200" dirty="0">
                <a:hlinkClick r:id="rId5" tooltip="Persistent link using digital object identifier"/>
              </a:rPr>
              <a:t>https://doi.org/10.1016/j.scitotenv.2017.07.253</a:t>
            </a:r>
            <a:endParaRPr lang="en-GB" sz="1200" dirty="0"/>
          </a:p>
          <a:p>
            <a:r>
              <a:rPr lang="en-GB" sz="1200" b="0" i="0" dirty="0" err="1">
                <a:solidFill>
                  <a:srgbClr val="000000"/>
                </a:solidFill>
                <a:effectLst/>
              </a:rPr>
              <a:t>Neto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200" b="0" i="1" dirty="0">
                <a:solidFill>
                  <a:srgbClr val="000000"/>
                </a:solidFill>
                <a:effectLst/>
              </a:rPr>
              <a:t>et al. 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(2014). Zooplankton communities as eutrophication </a:t>
            </a:r>
            <a:r>
              <a:rPr lang="en-GB" sz="1200" b="0" i="0" dirty="0" err="1">
                <a:solidFill>
                  <a:srgbClr val="000000"/>
                </a:solidFill>
                <a:effectLst/>
              </a:rPr>
              <a:t>bioindicators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 in tropical reservoirs. </a:t>
            </a:r>
            <a:r>
              <a:rPr lang="en-GB" sz="1200" b="0" i="1" dirty="0">
                <a:solidFill>
                  <a:srgbClr val="000000"/>
                </a:solidFill>
                <a:effectLst/>
              </a:rPr>
              <a:t>Biota </a:t>
            </a:r>
            <a:r>
              <a:rPr lang="en-GB" sz="1200" b="0" i="1" dirty="0" err="1">
                <a:solidFill>
                  <a:srgbClr val="000000"/>
                </a:solidFill>
                <a:effectLst/>
              </a:rPr>
              <a:t>Neotropica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GB" sz="1200" b="0" i="1" dirty="0">
                <a:solidFill>
                  <a:srgbClr val="000000"/>
                </a:solidFill>
                <a:effectLst/>
              </a:rPr>
              <a:t>14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(4), e20140018. </a:t>
            </a:r>
            <a:r>
              <a:rPr lang="en-GB" sz="1200" b="0" i="0" dirty="0" err="1">
                <a:solidFill>
                  <a:srgbClr val="000000"/>
                </a:solidFill>
                <a:effectLst/>
              </a:rPr>
              <a:t>Epub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 00, 2014.</a:t>
            </a:r>
            <a:r>
              <a:rPr lang="en-GB" sz="1200" b="0" i="0" u="none" strike="noStrike" dirty="0">
                <a:solidFill>
                  <a:srgbClr val="555555"/>
                </a:solidFill>
                <a:effectLst/>
                <a:hlinkClick r:id="rId6"/>
              </a:rPr>
              <a:t>https://dx.doi.org/10.1590/1676-06032014001814</a:t>
            </a:r>
            <a:endParaRPr lang="en-GB" sz="1200" b="0" i="0" u="none" strike="noStrike" dirty="0">
              <a:solidFill>
                <a:srgbClr val="555555"/>
              </a:solidFill>
              <a:effectLst/>
            </a:endParaRPr>
          </a:p>
          <a:p>
            <a:r>
              <a:rPr lang="en-GB" sz="1200" dirty="0"/>
              <a:t>MRC (2010) Biomonitoring Methods for the Lower Mekong Basin. Mekong River Commission, Vientiane. 65 pp. </a:t>
            </a:r>
            <a:r>
              <a:rPr lang="en-GB" sz="1200" dirty="0">
                <a:hlinkClick r:id="rId7"/>
              </a:rPr>
              <a:t>http://www.mrcmekong.org/assets/Publications/report-management-develop/E-biomonitoring-methods.pdf</a:t>
            </a:r>
            <a:endParaRPr lang="en-GB" sz="1200" dirty="0"/>
          </a:p>
          <a:p>
            <a:endParaRPr lang="en-GB" sz="1200" b="0" i="0" u="none" strike="noStrike" dirty="0">
              <a:solidFill>
                <a:srgbClr val="555555"/>
              </a:solidFill>
              <a:effectLst/>
            </a:endParaRPr>
          </a:p>
          <a:p>
            <a:endParaRPr lang="en-GB" sz="1200" b="0" i="0" u="none" strike="noStrike" dirty="0">
              <a:solidFill>
                <a:srgbClr val="555555"/>
              </a:solidFill>
              <a:effectLst/>
            </a:endParaRPr>
          </a:p>
          <a:p>
            <a:r>
              <a:rPr lang="en-GB" sz="1800" b="1" dirty="0" err="1"/>
              <a:t>Mjelde</a:t>
            </a:r>
            <a:r>
              <a:rPr lang="en-GB" sz="1800" b="1" dirty="0"/>
              <a:t> et al (2017) Integrated Water Resources Management in Myanmar. Water usage and introduction to water quality criteria for lakes and rivers in Myanmar. Preliminary report </a:t>
            </a:r>
            <a:r>
              <a:rPr lang="en-GB" sz="1800" b="1" dirty="0">
                <a:hlinkClick r:id="rId8"/>
              </a:rPr>
              <a:t>https://brage.bibsys.no/xmlui/handle/11250/2449892</a:t>
            </a:r>
            <a:endParaRPr lang="en-GB" sz="1800" b="1" dirty="0"/>
          </a:p>
          <a:p>
            <a:endParaRPr lang="en-GB" sz="12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58395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F243-35AC-2947-B57B-42354DBBC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46" y="709759"/>
            <a:ext cx="9144000" cy="1470025"/>
          </a:xfrm>
          <a:solidFill>
            <a:srgbClr val="7030A0"/>
          </a:solidFill>
        </p:spPr>
        <p:txBody>
          <a:bodyPr anchor="ctr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Aquascience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Assessing the health of rivers and lakes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519F0-7512-A842-9262-3259B7C2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596" y="2519246"/>
            <a:ext cx="7272808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Lecture 2: Biological Monitoring of Freshwater systems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BECF1-A86E-4345-9201-335A0014DC84}"/>
              </a:ext>
            </a:extLst>
          </p:cNvPr>
          <p:cNvSpPr txBox="1"/>
          <p:nvPr/>
        </p:nvSpPr>
        <p:spPr>
          <a:xfrm>
            <a:off x="2157513" y="6437512"/>
            <a:ext cx="30352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Photos by A. Bamford &amp; C. </a:t>
            </a:r>
            <a:r>
              <a:rPr lang="en-US" sz="600" dirty="0" err="1"/>
              <a:t>Medupin</a:t>
            </a:r>
            <a:endParaRPr lang="en-US" sz="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02F01D-A05F-3047-B09A-97131D4B4D2A}"/>
              </a:ext>
            </a:extLst>
          </p:cNvPr>
          <p:cNvGrpSpPr/>
          <p:nvPr/>
        </p:nvGrpSpPr>
        <p:grpSpPr>
          <a:xfrm>
            <a:off x="2157513" y="4884276"/>
            <a:ext cx="5208226" cy="1536700"/>
            <a:chOff x="1716247" y="3429000"/>
            <a:chExt cx="5208226" cy="153670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2D03EB5-07C8-604E-8FF5-44B220B38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333" y="3429000"/>
              <a:ext cx="2036763" cy="15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07356C-B186-9743-8DAA-7A09D27B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247" y="3429000"/>
              <a:ext cx="2130552" cy="15367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66735C-4CF7-8C49-9418-B44B8832A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096" y="3429000"/>
              <a:ext cx="1330377" cy="15367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841DD77-322E-724E-A6BB-FFC66A003122}"/>
              </a:ext>
            </a:extLst>
          </p:cNvPr>
          <p:cNvSpPr txBox="1"/>
          <p:nvPr/>
        </p:nvSpPr>
        <p:spPr>
          <a:xfrm>
            <a:off x="1686388" y="3742838"/>
            <a:ext cx="577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Thankyou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4404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Biomonitoring of Freshwaters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110683"/>
            <a:ext cx="7128792" cy="5768975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 </a:t>
            </a:r>
            <a:r>
              <a:rPr lang="en-GB" sz="2400" b="1" dirty="0"/>
              <a:t>Biomonitoring </a:t>
            </a:r>
            <a:r>
              <a:rPr lang="en-GB" sz="2400" dirty="0"/>
              <a:t>is generally defined as</a:t>
            </a:r>
          </a:p>
          <a:p>
            <a:pPr marL="0" indent="0">
              <a:buNone/>
            </a:pPr>
            <a:r>
              <a:rPr lang="en-GB" sz="2400" dirty="0"/>
              <a:t> ……</a:t>
            </a:r>
            <a:r>
              <a:rPr lang="en-GB" sz="2400" i="1" dirty="0"/>
              <a:t>a method of observing the impact of external factors on ecosystems and their development over a period, or of determining the differences between one location and another</a:t>
            </a:r>
            <a:r>
              <a:rPr lang="en-GB" sz="2400" dirty="0"/>
              <a:t>.</a:t>
            </a: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26484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Markert</a:t>
            </a:r>
            <a:r>
              <a:rPr lang="en-GB" sz="1000" dirty="0"/>
              <a:t> B, </a:t>
            </a:r>
            <a:r>
              <a:rPr lang="en-GB" sz="1000" dirty="0" err="1"/>
              <a:t>Breure</a:t>
            </a:r>
            <a:r>
              <a:rPr lang="en-GB" sz="1000" dirty="0"/>
              <a:t> T, </a:t>
            </a:r>
            <a:r>
              <a:rPr lang="en-GB" sz="1000" dirty="0" err="1"/>
              <a:t>Zechmeister</a:t>
            </a:r>
            <a:r>
              <a:rPr lang="en-GB" sz="1000" dirty="0"/>
              <a:t> H (Eds.), 2003. Bioindicators and </a:t>
            </a:r>
            <a:r>
              <a:rPr lang="en-GB" sz="1000" dirty="0" err="1"/>
              <a:t>biomonitors</a:t>
            </a:r>
            <a:r>
              <a:rPr lang="en-GB" sz="1000" dirty="0"/>
              <a:t> - principles, concepts and applications. Amsterdam: Elsevier.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3617474"/>
            <a:ext cx="7452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Biomonitoring</a:t>
            </a:r>
            <a:r>
              <a:rPr lang="en-GB" sz="2400" dirty="0"/>
              <a:t> of species or communities, by </a:t>
            </a:r>
            <a:r>
              <a:rPr lang="en-GB" sz="2400" b="1" dirty="0"/>
              <a:t>characterizing their richness and composition</a:t>
            </a:r>
            <a:r>
              <a:rPr lang="en-GB" sz="2400" dirty="0"/>
              <a:t>, has been identified </a:t>
            </a:r>
            <a:r>
              <a:rPr lang="en-GB" sz="2400" dirty="0">
                <a:solidFill>
                  <a:srgbClr val="FF0000"/>
                </a:solidFill>
              </a:rPr>
              <a:t>as </a:t>
            </a:r>
            <a:r>
              <a:rPr lang="en-GB" sz="2400" b="1" u="sng" dirty="0">
                <a:solidFill>
                  <a:srgbClr val="FF0000"/>
                </a:solidFill>
              </a:rPr>
              <a:t>a sensitive tool </a:t>
            </a:r>
            <a:r>
              <a:rPr lang="en-GB" sz="2400" dirty="0"/>
              <a:t>available for quick and accurate detection of changes in aquatic ecosystems </a:t>
            </a:r>
          </a:p>
        </p:txBody>
      </p:sp>
    </p:spTree>
    <p:extLst>
      <p:ext uri="{BB962C8B-B14F-4D97-AF65-F5344CB8AC3E}">
        <p14:creationId xmlns:p14="http://schemas.microsoft.com/office/powerpoint/2010/main" val="38749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5" y="658813"/>
            <a:ext cx="887043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116632"/>
            <a:ext cx="20162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3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Healthy Ecosystems = Good Water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16824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b="1" dirty="0">
                <a:solidFill>
                  <a:srgbClr val="0070C0"/>
                </a:solidFill>
              </a:rPr>
              <a:t>EU Water Framework Directive </a:t>
            </a:r>
            <a:r>
              <a:rPr lang="en-GB" sz="2400" dirty="0"/>
              <a:t>(WFD: European Union, 2000) is based on the principle that healthy ecosystems are the basis for sustainable water resources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National Water Resources Committee (Myanmar) adopted the </a:t>
            </a:r>
            <a:r>
              <a:rPr lang="en-GB" sz="2400" b="1" dirty="0">
                <a:solidFill>
                  <a:srgbClr val="0070C0"/>
                </a:solidFill>
              </a:rPr>
              <a:t>National Water Framework Directive (NWFD) in 2014</a:t>
            </a:r>
          </a:p>
        </p:txBody>
      </p:sp>
    </p:spTree>
    <p:extLst>
      <p:ext uri="{BB962C8B-B14F-4D97-AF65-F5344CB8AC3E}">
        <p14:creationId xmlns:p14="http://schemas.microsoft.com/office/powerpoint/2010/main" val="36091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EU WFD Biological Water Quality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056784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Phytoplankton (microscopic organisms with chlorophyll)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Aquatic </a:t>
            </a:r>
            <a:r>
              <a:rPr lang="en-GB" dirty="0" err="1"/>
              <a:t>macrophytes</a:t>
            </a:r>
            <a:r>
              <a:rPr lang="en-GB" dirty="0"/>
              <a:t> (plants growing in or near water)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Phytobenthos</a:t>
            </a:r>
            <a:r>
              <a:rPr lang="en-GB" dirty="0"/>
              <a:t> (algae on bottom of river)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Benthic macroinvertebrates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(animals living on bottom of rivers)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Fish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excellent </a:t>
            </a:r>
            <a:r>
              <a:rPr lang="en-GB" dirty="0">
                <a:solidFill>
                  <a:srgbClr val="FF0000"/>
                </a:solidFill>
              </a:rPr>
              <a:t>indicators </a:t>
            </a:r>
            <a:r>
              <a:rPr lang="en-GB" dirty="0"/>
              <a:t>for ecological status because they can respond to: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Nutrients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Light/temperature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Heavy metal contamination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Herbicides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Turbidity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Water level change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Bioindicators of Water Quality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2080" y="148987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 </a:t>
            </a:r>
            <a:r>
              <a:rPr lang="en-GB" sz="2800" b="1" dirty="0" err="1"/>
              <a:t>bioindicator</a:t>
            </a:r>
            <a:r>
              <a:rPr lang="en-GB" sz="2800" b="1" dirty="0"/>
              <a:t> </a:t>
            </a:r>
            <a:r>
              <a:rPr lang="en-GB" sz="2800" dirty="0"/>
              <a:t>is </a:t>
            </a:r>
            <a:r>
              <a:rPr lang="en-GB" sz="2800" i="1" dirty="0"/>
              <a:t>an organism (or a community of organisms) that gives information on the quality of the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61" y="3645024"/>
            <a:ext cx="2664296" cy="199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64" y="3637776"/>
            <a:ext cx="2583068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Biomonitoring</a:t>
            </a:r>
            <a:endParaRPr lang="en-GB" b="1" baseline="30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52" y="1412777"/>
            <a:ext cx="45101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 a well studied ecosystem, change in numbers of organisms and types can give very accurate information about pollutants and other stresses from the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6" y="1412777"/>
            <a:ext cx="3608812" cy="3600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6363539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from Holt &amp; Miller (2010)</a:t>
            </a:r>
          </a:p>
        </p:txBody>
      </p:sp>
    </p:spTree>
    <p:extLst>
      <p:ext uri="{BB962C8B-B14F-4D97-AF65-F5344CB8AC3E}">
        <p14:creationId xmlns:p14="http://schemas.microsoft.com/office/powerpoint/2010/main" val="19677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Use Across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056784" cy="4525963"/>
          </a:xfrm>
        </p:spPr>
        <p:txBody>
          <a:bodyPr>
            <a:noAutofit/>
          </a:bodyPr>
          <a:lstStyle/>
          <a:p>
            <a:r>
              <a:rPr lang="en-GB" sz="2800" dirty="0"/>
              <a:t>Biological assessment and monitoring of aquatic resources have been well-used in many parts of the world, e.g. Europe, Australia, the United States, and UK</a:t>
            </a:r>
          </a:p>
          <a:p>
            <a:endParaRPr lang="en-GB" sz="2800" dirty="0"/>
          </a:p>
          <a:p>
            <a:r>
              <a:rPr lang="en-GB" sz="2800" dirty="0"/>
              <a:t>Many countries (or states or water authorities) have developed their own biotic indices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it-IT" sz="1600" dirty="0"/>
              <a:t>                                      see Li, Zheng &amp; Liu (2010) for more detailed information</a:t>
            </a:r>
            <a:endParaRPr lang="en-GB" sz="16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348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D6FF81-482B-44FB-9A73-71B23D63DFA5}"/>
</file>

<file path=customXml/itemProps2.xml><?xml version="1.0" encoding="utf-8"?>
<ds:datastoreItem xmlns:ds="http://schemas.openxmlformats.org/officeDocument/2006/customXml" ds:itemID="{0C88574E-F5D3-4D72-B1C4-8AE6FDA3F88D}"/>
</file>

<file path=customXml/itemProps3.xml><?xml version="1.0" encoding="utf-8"?>
<ds:datastoreItem xmlns:ds="http://schemas.openxmlformats.org/officeDocument/2006/customXml" ds:itemID="{0773A48E-2BD0-4B54-85D7-698B4C0121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2475</Words>
  <Application>Microsoft Office PowerPoint</Application>
  <PresentationFormat>On-screen Show (4:3)</PresentationFormat>
  <Paragraphs>323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Aquascience:  Assessing the health of rivers and lakes</vt:lpstr>
      <vt:lpstr>Biological Monitoring of Freshwater Systems</vt:lpstr>
      <vt:lpstr>Outline</vt:lpstr>
      <vt:lpstr>Biomonitoring of Freshwaters</vt:lpstr>
      <vt:lpstr>Healthy Ecosystems = Good Water Resources</vt:lpstr>
      <vt:lpstr>EU WFD Biological Water Quality Elements</vt:lpstr>
      <vt:lpstr>Bioindicators of Water Quality</vt:lpstr>
      <vt:lpstr>Biomonitoring</vt:lpstr>
      <vt:lpstr> Use Across The World</vt:lpstr>
      <vt:lpstr>PowerPoint Presentation</vt:lpstr>
      <vt:lpstr>PowerPoint Presentation</vt:lpstr>
      <vt:lpstr>1. River Biomonitoring</vt:lpstr>
      <vt:lpstr>PowerPoint Presentation</vt:lpstr>
      <vt:lpstr>Detailed River Food Web</vt:lpstr>
      <vt:lpstr>Using Benthic Macroinvertebrates As Bioindicators </vt:lpstr>
      <vt:lpstr> Macroinvertebrates </vt:lpstr>
      <vt:lpstr>Taxonomic Sequence</vt:lpstr>
      <vt:lpstr>Pollution Sensitive Taxa</vt:lpstr>
      <vt:lpstr>Somewhat Sensitive Taxa</vt:lpstr>
      <vt:lpstr>Pollution Tolerant Taxa</vt:lpstr>
      <vt:lpstr>PowerPoint Presentation</vt:lpstr>
      <vt:lpstr>PowerPoint Presentation</vt:lpstr>
      <vt:lpstr>Advantages of macroinvertebrates</vt:lpstr>
      <vt:lpstr>Disadvantages of Macroinvertebrates</vt:lpstr>
      <vt:lpstr> Case study: A shift in community composition related to human water withdrawals along Umatilla River, Oregon, USA.</vt:lpstr>
      <vt:lpstr>2. Lake Biomonitoring</vt:lpstr>
      <vt:lpstr>Pressures on Freshwater Lakes</vt:lpstr>
      <vt:lpstr>PowerPoint Presentation</vt:lpstr>
      <vt:lpstr>Cyanobacteria Blooms</vt:lpstr>
      <vt:lpstr>Common Cyanobacterial Blooms</vt:lpstr>
      <vt:lpstr>PowerPoint Presentation</vt:lpstr>
      <vt:lpstr>PowerPoint Presentation</vt:lpstr>
      <vt:lpstr>PowerPoint Presentation</vt:lpstr>
      <vt:lpstr>B. Using Zooplankton as Lake Bioindicators</vt:lpstr>
      <vt:lpstr>PowerPoint Presentation</vt:lpstr>
      <vt:lpstr>Example Pollutant metrics</vt:lpstr>
      <vt:lpstr>Choosing a Bioindicator?</vt:lpstr>
      <vt:lpstr>Resources &amp; References</vt:lpstr>
      <vt:lpstr>Aquascience:  Assessing the health of rivers and lakes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Bamford</dc:creator>
  <cp:lastModifiedBy>Amanda Bamford</cp:lastModifiedBy>
  <cp:revision>253</cp:revision>
  <cp:lastPrinted>2018-08-16T11:52:54Z</cp:lastPrinted>
  <dcterms:created xsi:type="dcterms:W3CDTF">2018-07-16T16:25:38Z</dcterms:created>
  <dcterms:modified xsi:type="dcterms:W3CDTF">2021-04-09T16:51:43Z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</Properties>
</file>