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10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5DAF77-3BBF-008F-D346-679D57832937}" v="9" dt="2026-02-09T14:47:38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216" y="184"/>
      </p:cViewPr>
      <p:guideLst/>
    </p:cSldViewPr>
  </p:slideViewPr>
  <p:outlineViewPr>
    <p:cViewPr>
      <p:scale>
        <a:sx n="33" d="100"/>
        <a:sy n="33" d="100"/>
      </p:scale>
      <p:origin x="0" y="-17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1A5DAF77-3BBF-008F-D346-679D57832937}"/>
    <pc:docChg chg="modSld">
      <pc:chgData name="Alexander Deliukov" userId="S::alexander_think-e.be#ext#@flux50.onmicrosoft.com::bee075c1-faac-4166-8fcb-7b2057bad6f6" providerId="AD" clId="Web-{1A5DAF77-3BBF-008F-D346-679D57832937}" dt="2026-02-09T14:47:38.195" v="6" actId="14100"/>
      <pc:docMkLst>
        <pc:docMk/>
      </pc:docMkLst>
      <pc:sldChg chg="addSp delSp modSp">
        <pc:chgData name="Alexander Deliukov" userId="S::alexander_think-e.be#ext#@flux50.onmicrosoft.com::bee075c1-faac-4166-8fcb-7b2057bad6f6" providerId="AD" clId="Web-{1A5DAF77-3BBF-008F-D346-679D57832937}" dt="2026-02-09T14:47:38.195" v="6" actId="14100"/>
        <pc:sldMkLst>
          <pc:docMk/>
          <pc:sldMk cId="3907640188" sldId="611"/>
        </pc:sldMkLst>
        <pc:picChg chg="add del mod">
          <ac:chgData name="Alexander Deliukov" userId="S::alexander_think-e.be#ext#@flux50.onmicrosoft.com::bee075c1-faac-4166-8fcb-7b2057bad6f6" providerId="AD" clId="Web-{1A5DAF77-3BBF-008F-D346-679D57832937}" dt="2026-02-09T14:45:13.259" v="3"/>
          <ac:picMkLst>
            <pc:docMk/>
            <pc:sldMk cId="3907640188" sldId="611"/>
            <ac:picMk id="4" creationId="{460E1D47-3FDE-300C-CC44-0A15D91DD372}"/>
          </ac:picMkLst>
        </pc:picChg>
        <pc:picChg chg="add mod">
          <ac:chgData name="Alexander Deliukov" userId="S::alexander_think-e.be#ext#@flux50.onmicrosoft.com::bee075c1-faac-4166-8fcb-7b2057bad6f6" providerId="AD" clId="Web-{1A5DAF77-3BBF-008F-D346-679D57832937}" dt="2026-02-09T14:47:38.195" v="6" actId="14100"/>
          <ac:picMkLst>
            <pc:docMk/>
            <pc:sldMk cId="3907640188" sldId="611"/>
            <ac:picMk id="6" creationId="{65767B0D-ED05-FE73-D5C9-E28C222B91AD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custSel addSld delSld modSld">
      <pc:chgData name="Alexander Deliukov" userId="d5fda0f2-1d08-4016-b7e9-bb882f168707" providerId="ADAL" clId="{FE9DFF45-01DC-45CC-A80A-B50597210401}" dt="2026-01-27T14:19:03.482" v="30" actId="1076"/>
      <pc:docMkLst>
        <pc:docMk/>
      </pc:docMkLst>
      <pc:sldChg chg="add">
        <pc:chgData name="Alexander Deliukov" userId="d5fda0f2-1d08-4016-b7e9-bb882f168707" providerId="ADAL" clId="{FE9DFF45-01DC-45CC-A80A-B50597210401}" dt="2026-01-27T14:17:15.842" v="14"/>
        <pc:sldMkLst>
          <pc:docMk/>
          <pc:sldMk cId="3412910086" sldId="610"/>
        </pc:sldMkLst>
      </pc:sldChg>
      <pc:sldChg chg="modSp mod">
        <pc:chgData name="Alexander Deliukov" userId="d5fda0f2-1d08-4016-b7e9-bb882f168707" providerId="ADAL" clId="{FE9DFF45-01DC-45CC-A80A-B50597210401}" dt="2026-01-27T14:16:16.953" v="12" actId="14100"/>
        <pc:sldMkLst>
          <pc:docMk/>
          <pc:sldMk cId="3907640188" sldId="611"/>
        </pc:sldMkLst>
        <pc:spChg chg="mod">
          <ac:chgData name="Alexander Deliukov" userId="d5fda0f2-1d08-4016-b7e9-bb882f168707" providerId="ADAL" clId="{FE9DFF45-01DC-45CC-A80A-B50597210401}" dt="2026-01-27T14:16:16.953" v="12" actId="14100"/>
          <ac:spMkLst>
            <pc:docMk/>
            <pc:sldMk cId="3907640188" sldId="611"/>
            <ac:spMk id="2" creationId="{133E8DB0-EB98-177F-99E4-65D4FC080D88}"/>
          </ac:spMkLst>
        </pc:spChg>
      </pc:sldChg>
      <pc:sldChg chg="modSp mod">
        <pc:chgData name="Alexander Deliukov" userId="d5fda0f2-1d08-4016-b7e9-bb882f168707" providerId="ADAL" clId="{FE9DFF45-01DC-45CC-A80A-B50597210401}" dt="2026-01-27T14:17:59.149" v="20" actId="6549"/>
        <pc:sldMkLst>
          <pc:docMk/>
          <pc:sldMk cId="3923979759" sldId="612"/>
        </pc:sldMkLst>
        <pc:spChg chg="mod">
          <ac:chgData name="Alexander Deliukov" userId="d5fda0f2-1d08-4016-b7e9-bb882f168707" providerId="ADAL" clId="{FE9DFF45-01DC-45CC-A80A-B50597210401}" dt="2026-01-27T14:17:59.149" v="20" actId="6549"/>
          <ac:spMkLst>
            <pc:docMk/>
            <pc:sldMk cId="3923979759" sldId="612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4:17:49.281" v="16" actId="14100"/>
          <ac:spMkLst>
            <pc:docMk/>
            <pc:sldMk cId="3923979759" sldId="612"/>
            <ac:spMk id="4" creationId="{2F73B0FE-B34B-98B3-BD05-405A9DA008AC}"/>
          </ac:spMkLst>
        </pc:spChg>
      </pc:sldChg>
      <pc:sldChg chg="delSp modSp mod">
        <pc:chgData name="Alexander Deliukov" userId="d5fda0f2-1d08-4016-b7e9-bb882f168707" providerId="ADAL" clId="{FE9DFF45-01DC-45CC-A80A-B50597210401}" dt="2026-01-27T14:18:26.285" v="22" actId="478"/>
        <pc:sldMkLst>
          <pc:docMk/>
          <pc:sldMk cId="2460397813" sldId="616"/>
        </pc:sldMkLst>
        <pc:spChg chg="mod">
          <ac:chgData name="Alexander Deliukov" userId="d5fda0f2-1d08-4016-b7e9-bb882f168707" providerId="ADAL" clId="{FE9DFF45-01DC-45CC-A80A-B50597210401}" dt="2026-01-27T14:18:22.977" v="21" actId="404"/>
          <ac:spMkLst>
            <pc:docMk/>
            <pc:sldMk cId="2460397813" sldId="61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4:18:35.407" v="24" actId="948"/>
        <pc:sldMkLst>
          <pc:docMk/>
          <pc:sldMk cId="466480708" sldId="617"/>
        </pc:sldMkLst>
        <pc:spChg chg="mod">
          <ac:chgData name="Alexander Deliukov" userId="d5fda0f2-1d08-4016-b7e9-bb882f168707" providerId="ADAL" clId="{FE9DFF45-01DC-45CC-A80A-B50597210401}" dt="2026-01-27T14:18:35.407" v="24" actId="948"/>
          <ac:spMkLst>
            <pc:docMk/>
            <pc:sldMk cId="466480708" sldId="617"/>
            <ac:spMk id="4" creationId="{B190F597-7B51-9EB6-1253-74AAF241D190}"/>
          </ac:spMkLst>
        </pc:spChg>
      </pc:sldChg>
      <pc:sldChg chg="modSp">
        <pc:chgData name="Alexander Deliukov" userId="d5fda0f2-1d08-4016-b7e9-bb882f168707" providerId="ADAL" clId="{FE9DFF45-01DC-45CC-A80A-B50597210401}" dt="2026-01-27T14:18:41.650" v="25" actId="404"/>
        <pc:sldMkLst>
          <pc:docMk/>
          <pc:sldMk cId="1526321746" sldId="618"/>
        </pc:sldMkLst>
        <pc:spChg chg="mod">
          <ac:chgData name="Alexander Deliukov" userId="d5fda0f2-1d08-4016-b7e9-bb882f168707" providerId="ADAL" clId="{FE9DFF45-01DC-45CC-A80A-B50597210401}" dt="2026-01-27T14:18:41.650" v="25" actId="404"/>
          <ac:spMkLst>
            <pc:docMk/>
            <pc:sldMk cId="1526321746" sldId="618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7T14:18:48.060" v="26" actId="404"/>
        <pc:sldMkLst>
          <pc:docMk/>
          <pc:sldMk cId="2251049058" sldId="620"/>
        </pc:sldMkLst>
        <pc:spChg chg="mod">
          <ac:chgData name="Alexander Deliukov" userId="d5fda0f2-1d08-4016-b7e9-bb882f168707" providerId="ADAL" clId="{FE9DFF45-01DC-45CC-A80A-B50597210401}" dt="2026-01-27T14:18:48.060" v="26" actId="404"/>
          <ac:spMkLst>
            <pc:docMk/>
            <pc:sldMk cId="2251049058" sldId="620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7T14:18:54.776" v="27" actId="404"/>
        <pc:sldMkLst>
          <pc:docMk/>
          <pc:sldMk cId="3526500076" sldId="622"/>
        </pc:sldMkLst>
        <pc:spChg chg="mod">
          <ac:chgData name="Alexander Deliukov" userId="d5fda0f2-1d08-4016-b7e9-bb882f168707" providerId="ADAL" clId="{FE9DFF45-01DC-45CC-A80A-B50597210401}" dt="2026-01-27T14:18:54.776" v="27" actId="404"/>
          <ac:spMkLst>
            <pc:docMk/>
            <pc:sldMk cId="3526500076" sldId="622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4:19:03.482" v="30" actId="1076"/>
        <pc:sldMkLst>
          <pc:docMk/>
          <pc:sldMk cId="2317735843" sldId="623"/>
        </pc:sldMkLst>
        <pc:spChg chg="mod">
          <ac:chgData name="Alexander Deliukov" userId="d5fda0f2-1d08-4016-b7e9-bb882f168707" providerId="ADAL" clId="{FE9DFF45-01DC-45CC-A80A-B50597210401}" dt="2026-01-27T14:18:59.498" v="29" actId="404"/>
          <ac:spMkLst>
            <pc:docMk/>
            <pc:sldMk cId="2317735843" sldId="62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4:18:59.498" v="29" actId="404"/>
          <ac:spMkLst>
            <pc:docMk/>
            <pc:sldMk cId="2317735843" sldId="623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4:19:03.482" v="30" actId="1076"/>
          <ac:spMkLst>
            <pc:docMk/>
            <pc:sldMk cId="2317735843" sldId="623"/>
            <ac:spMk id="60" creationId="{DB6D982A-54DA-4FCC-9383-F91FC1E1D9CE}"/>
          </ac:spMkLst>
        </pc:spChg>
      </pc:sldChg>
      <pc:sldChg chg="modSp">
        <pc:chgData name="Alexander Deliukov" userId="d5fda0f2-1d08-4016-b7e9-bb882f168707" providerId="ADAL" clId="{FE9DFF45-01DC-45CC-A80A-B50597210401}" dt="2026-01-27T14:16:40.040" v="13"/>
        <pc:sldMkLst>
          <pc:docMk/>
          <pc:sldMk cId="3274696126" sldId="624"/>
        </pc:sldMkLst>
        <pc:spChg chg="mod">
          <ac:chgData name="Alexander Deliukov" userId="d5fda0f2-1d08-4016-b7e9-bb882f168707" providerId="ADAL" clId="{FE9DFF45-01DC-45CC-A80A-B50597210401}" dt="2026-01-27T14:16:40.040" v="13"/>
          <ac:spMkLst>
            <pc:docMk/>
            <pc:sldMk cId="3274696126" sldId="624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Mitos sobre energia desmascarados!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96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As fontes de energia renováveis (por exemplo, energia solar e eólica) são pouco fiáveis?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Mais de 25 % de toda a energia consumida na UE em 2024 provinha de fontes renováveis </a:t>
            </a:r>
            <a:r>
              <a:rPr lang="en-US" sz="1200" dirty="0">
                <a:ea typeface="Calibri"/>
                <a:cs typeface="Calibri"/>
              </a:rPr>
              <a:t>(</a:t>
            </a:r>
            <a:r>
              <a:rPr lang="en-US" sz="1200" dirty="0">
                <a:ea typeface="Calibri"/>
                <a:cs typeface="Calibri"/>
                <a:hlinkClick r:id="rId3"/>
              </a:rPr>
              <a:t>Agência Europeia do Ambiente</a:t>
            </a:r>
            <a:r>
              <a:rPr lang="en-US" sz="1200" dirty="0">
                <a:ea typeface="Calibri"/>
                <a:cs typeface="Calibri"/>
              </a:rPr>
              <a:t>), tais como energia solar, eólica e bombas de calor.</a:t>
            </a:r>
            <a:endParaRPr lang="en-GB" sz="12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As tecnologias modernas </a:t>
            </a:r>
            <a:r>
              <a:rPr lang="en-GB" sz="1200" b="1" noProof="0" dirty="0">
                <a:solidFill>
                  <a:schemeClr val="tx1"/>
                </a:solidFill>
              </a:rPr>
              <a:t>respondem</a:t>
            </a:r>
            <a:r>
              <a:rPr lang="en-GB" sz="1200" noProof="0" dirty="0">
                <a:solidFill>
                  <a:schemeClr val="tx1"/>
                </a:solidFill>
              </a:rPr>
              <a:t> cada vez melhor </a:t>
            </a:r>
            <a:r>
              <a:rPr lang="en-GB" sz="1200" b="1" noProof="0" dirty="0">
                <a:solidFill>
                  <a:schemeClr val="tx1"/>
                </a:solidFill>
              </a:rPr>
              <a:t>à variabilidade climática </a:t>
            </a:r>
            <a:r>
              <a:rPr lang="en-GB" sz="1200" noProof="0" dirty="0">
                <a:solidFill>
                  <a:schemeClr val="tx1"/>
                </a:solidFill>
              </a:rPr>
              <a:t>na energia solar e eólica.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Previsões avançadas </a:t>
            </a:r>
            <a:r>
              <a:rPr lang="en-GB" sz="1200" noProof="0" dirty="0">
                <a:solidFill>
                  <a:schemeClr val="tx1"/>
                </a:solidFill>
              </a:rPr>
              <a:t>estimam a produção renovável e </a:t>
            </a:r>
            <a:r>
              <a:rPr lang="en-GB" sz="1200" b="1" noProof="0" dirty="0">
                <a:solidFill>
                  <a:schemeClr val="tx1"/>
                </a:solidFill>
              </a:rPr>
              <a:t>os sistemas de armazenamento </a:t>
            </a:r>
            <a:r>
              <a:rPr lang="en-GB" sz="1200" noProof="0" dirty="0">
                <a:solidFill>
                  <a:schemeClr val="tx1"/>
                </a:solidFill>
              </a:rPr>
              <a:t>(baterias, bombas hidráulicas) estabilizam a rede.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A tarifação dinâmica </a:t>
            </a:r>
            <a:r>
              <a:rPr lang="en-GB" sz="1200" noProof="0" dirty="0">
                <a:solidFill>
                  <a:schemeClr val="tx1"/>
                </a:solidFill>
              </a:rPr>
              <a:t>— em que o preço da energia se ajusta de acordo com a oferta e a procura — também ajuda a equilibrar a rede.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https://www.eea.europa.eu/en/analysis/indicators/share-of-energy-consumption-from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36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Os veículos elétricos são ecológicos, mesmo quando carregados com eletricidade gerada por combustíveis fósseis?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7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Os veículos elétricos são ecológicos, mesmo quando carregados com eletricidade gerada por combustíveis fósseis?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Os veículos elétricos (EVs) movidos a energias renováveis </a:t>
            </a:r>
            <a:r>
              <a:rPr lang="en-US" sz="1200" dirty="0">
                <a:ea typeface="Calibri"/>
                <a:cs typeface="Calibri"/>
              </a:rPr>
              <a:t>são uma opção ecológica quando comparados com carros que utilizam gasolina ou diesel. No entanto, reduzir o uso do carro e aumentar as deslocações ativas (por exemplo, caminhar ou andar de bicicleta) e utilizar transportes públicos são opções de transporte mais ecológicas.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A produção de EVs consome mais energia do que a produção de carros movidos a combustíveis fósseis. No entanto, </a:t>
            </a:r>
            <a:r>
              <a:rPr lang="en-US" sz="1200" b="1" dirty="0"/>
              <a:t>os EVs são, em geral, mais ecológicos </a:t>
            </a:r>
            <a:r>
              <a:rPr lang="en-US" sz="1200" dirty="0"/>
              <a:t>e podem reduzir rapidamente a sua «dívida de carbono» e produzir menos emissões por quilómetro percorrido (</a:t>
            </a:r>
            <a:r>
              <a:rPr lang="en-US" sz="1200" dirty="0">
                <a:hlinkClick r:id="rId3"/>
              </a:rPr>
              <a:t>The Guardian</a:t>
            </a:r>
            <a:r>
              <a:rPr lang="en-US" sz="12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</a:rPr>
              <a:t>Os EVs não geram emissões de escape</a:t>
            </a:r>
            <a:r>
              <a:rPr lang="en-US" sz="1200" dirty="0">
                <a:ea typeface="Calibri"/>
              </a:rPr>
              <a:t>, melhorando a qualidade do ar urbano e reduzindo a poluição. </a:t>
            </a:r>
          </a:p>
          <a:p>
            <a:endParaRPr lang="en-GB" dirty="0"/>
          </a:p>
          <a:p>
            <a:r>
              <a:rPr lang="en-GB" dirty="0"/>
              <a:t>https://www.theguardian.com/business/2023/dec/23/do-electric-cars-really-produce-fewer-carbon-emissions-than-petrol-or-diesel-vehicles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13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os mitos relacionados com a energia,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Veja o curso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da Every1, com duração de 30 minutos, sobre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resposta à procura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Analise em profundidade a apresentação de slides da Every1 sobre </a:t>
            </a:r>
          </a:p>
          <a:p>
            <a:pPr algn="ctr"/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como as alterações climáticas estão a afetar as energias renováveis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da Energy Monitor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Desmistificando os mitos sobre as tecnologias de energia renovável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artigo da The Energy Saving Trust intitulado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Debunking Solar Myths (Desmistificando os mitos sobre a energia solar)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r>
              <a:rPr lang="en-GB" dirty="0"/>
              <a:t>https://www.open.edu/openlearncreate/course/view.php?id=12040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3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dirty="0"/>
              <a:t>Esta apresentação de slides intitulada </a:t>
            </a:r>
            <a:r>
              <a:rPr lang="en-GB" i="1" dirty="0"/>
              <a:t>«Mitos sobre a energia desmascarados! Facto ou ficção»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2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Miedema, em Pexels.com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ao lado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em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Contadores inteligentes: </a:t>
            </a:r>
            <a:r>
              <a:rPr lang="en-GB" dirty="0" err="1">
                <a:hlinkClick r:id="rId6"/>
              </a:rPr>
              <a:t>Vorarlberger </a:t>
            </a:r>
            <a:r>
              <a:rPr lang="en-GB" dirty="0">
                <a:hlinkClick r:id="rId6"/>
              </a:rPr>
              <a:t>Kraftwerke-Energy meter (electro)-smart meter-02ASD </a:t>
            </a:r>
            <a:r>
              <a:rPr lang="en-GB" dirty="0"/>
              <a:t>por </a:t>
            </a:r>
            <a:r>
              <a:rPr lang="en-GB" dirty="0" err="1"/>
              <a:t>Asurnipal </a:t>
            </a:r>
            <a:r>
              <a:rPr lang="en-GB" dirty="0"/>
              <a:t>está licenciado </a:t>
            </a:r>
            <a:r>
              <a:rPr lang="en-GB" dirty="0">
                <a:hlinkClick r:id="rId3"/>
              </a:rPr>
              <a:t>sob CC BY-SA 4.0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Aquecedores: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Aquecedor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Renováveis: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Casa de tijolos castanhos com painéis solares no telhado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com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licença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Veículos elétricos: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Carro branco e preto em frente a um edifício branco durante o dia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licença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BE" dirty="0"/>
              <a:t>https://unsplash.com/photos/brown-brick-house-with-solar-panels-on-roof-9CalgkSRZb8</a:t>
            </a:r>
            <a:endParaRPr lang="en-GB" dirty="0"/>
          </a:p>
          <a:p>
            <a:r>
              <a:rPr lang="en-BE" dirty="0"/>
              <a:t>https://unsplash.com/photos/white-and-black-car-in-front-of-white-building-during-daytime-N2Td7KpIvYc</a:t>
            </a:r>
            <a:endParaRPr lang="en-GB" dirty="0"/>
          </a:p>
          <a:p>
            <a:r>
              <a:rPr lang="en-BE" dirty="0"/>
              <a:t>https://unsplash.com/license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668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Equívocos sobre a produção e o consumo de energia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 consumo de energia são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comuns. Neste conjunto de slides, exploramos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quatro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perguntas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frequentes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sobre energia digital.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Ao explorar essas questões,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podemos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melhorar a nossa compreensão sobre a digitalização da energia e tomar decisões mais informadas sobre o uso da energia.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857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começa com uma pergunta. Reserve um momento para refletir sobre cada pergunta antes de passar para a resposta.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pergunta individualmente. Em alternativa, pode selecionar uma pergunta específica que gostaria de explorar primeiro através do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23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Quatro perguntas frequentes sobre energia digital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Os contadores inteligentes protegem eficazmente a privacidade dos utilizadores?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O que é mais eficiente em termos energéticos: aquecedores individuais ou aquecimento central?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As fontes de energia renováveis (por exemplo, energia solar e eólica) são pouco fiáveis?</a:t>
            </a:r>
            <a:endParaRPr lang="en-US" sz="12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Os veículos elétricos são amigos do ambiente, mesmo quando carregados com eletricidade gerada a partir de combustíveis fósseis?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Os medidores inteligentes protegem eficazmente a privacidade do utilizador?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57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Os medidores inteligentes protegem eficazmente a privacidade do utilizador?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rtl="0" latinLnBrk="0">
              <a:buNone/>
            </a:pPr>
            <a:endParaRPr lang="en-GB" sz="3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3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Os medidores inteligentes coletam apenas dados básicos de uso de energia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, como consumo de energia, e não informações específicas sobre o uso de aparelhos, áudio, vídeo ou </a:t>
            </a:r>
            <a:r>
              <a:rPr lang="en-GB" sz="1200" dirty="0">
                <a:ea typeface="Calibri"/>
              </a:rPr>
              <a:t>informações pessoais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Regulamentos rigorosos e medidas de proteção de dados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(por exemplo, RGPD, Diretiva da Eletricidade, Regulamento da Eletricidade) protegem a privacidade do consumidor.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chemeClr val="tx1"/>
                </a:solidFill>
                <a:ea typeface="Calibri"/>
              </a:rPr>
              <a:t>As empresas de serviços públicos estão limitadas a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utilizar os dados dos medidores inteligentes para faturação e gestão da rede, com partilha de dados limitada.</a:t>
            </a:r>
          </a:p>
          <a:p>
            <a:pPr latinLnBrk="0"/>
            <a:endParaRPr lang="en-GB" sz="8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dirty="0"/>
              <a:t>Saiba mais </a:t>
            </a:r>
            <a:r>
              <a:rPr lang="en-GB" sz="1200" dirty="0"/>
              <a:t>na apresentação de slides da Every1 </a:t>
            </a:r>
            <a:r>
              <a:rPr lang="en-GB" sz="1200" i="1" dirty="0">
                <a:hlinkClick r:id="rId3"/>
              </a:rPr>
              <a:t>Mitos sobre cibersegurança e energia digital... desmascarados! </a:t>
            </a:r>
            <a:endParaRPr lang="en-GB" sz="1200" noProof="0" dirty="0">
              <a:solidFill>
                <a:srgbClr val="000066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3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i="1" dirty="0">
                <a:solidFill>
                  <a:schemeClr val="accent2"/>
                </a:solidFill>
              </a:rPr>
              <a:t>O que é mais eficiente em termos energéticos: </a:t>
            </a:r>
          </a:p>
          <a:p>
            <a:pPr algn="ctr"/>
            <a:r>
              <a:rPr lang="en-US" sz="1200" i="1" dirty="0">
                <a:solidFill>
                  <a:schemeClr val="accent2"/>
                </a:solidFill>
              </a:rPr>
              <a:t>aquecedores individuais ou aquecimento central?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57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O que é mais eficiente em termos energéticos: aquecedores individuais ou aquecimento central?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Os aquecedores são menos eficientes do que o aquecimento central quando se trata de aquecer grandes áreas da sua casa. </a:t>
            </a:r>
          </a:p>
          <a:p>
            <a:pPr marL="457200" indent="-457200" latinLnBrk="0">
              <a:buChar char="•"/>
            </a:pPr>
            <a:endParaRPr lang="en-US" sz="1200" b="1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Os aquecedores funcionam melhor para aquecer brevemente espaços pequenos e bem isolados.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Depender de aquecedores portáteis como principal fonte de calor pode resultar em contas de energia mais elevadas em comparação com o aquecimento central.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Leia mais no guia do </a:t>
            </a:r>
            <a:r>
              <a:rPr lang="en-US" sz="1200" b="1" dirty="0">
                <a:solidFill>
                  <a:srgbClr val="2B2C30"/>
                </a:solidFill>
              </a:rPr>
              <a:t>Centro de Energia Sustentável sobre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aquecedores de ambiente</a:t>
            </a:r>
            <a:r>
              <a:rPr lang="en-US" sz="1200" dirty="0">
                <a:solidFill>
                  <a:srgbClr val="2B2C30"/>
                </a:solidFill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https://www.flickr.com/photos/vespaholic/14495979919/</a:t>
            </a:r>
          </a:p>
          <a:p>
            <a:r>
              <a:rPr lang="en-GB" dirty="0"/>
              <a:t>https://www.cse.org.uk/advice/room-heaters/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86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As fontes de energia renováveis 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(por exemplo, energia solar e eólica) não são confiáveis?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9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A39D14B-2A23-579E-AF46-F2FD56B5A7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D5D78D-D403-7F9F-10EC-95832688C377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784FCDA1-3E46-BD40-D868-F5E321B5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8455" y="1628384"/>
            <a:ext cx="4513545" cy="36904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3E8DB0-EB98-177F-99E4-65D4FC080D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7018" y="1628384"/>
            <a:ext cx="6518366" cy="462488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7200" kern="1200" noProof="1">
                <a:solidFill>
                  <a:schemeClr val="tx1"/>
                </a:solidFill>
                <a:effectLst/>
              </a:rPr>
              <a:t>Mitos sobre energia desmascarados!</a:t>
            </a:r>
            <a:endParaRPr lang="pt-PT" sz="72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76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DCCFE-7BA7-D5B4-88B9-EC2785D1BA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9620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As fontes de energia renováveis (por exemplo, energia solar e eólica) são pouco fiáveis?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369501" y="2303290"/>
            <a:ext cx="8445016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Mais de 25% de toda a energia consumida na UE em 2024 provinha de fontes renováveis </a:t>
            </a:r>
            <a:r>
              <a:rPr lang="en-US" sz="2000" dirty="0">
                <a:ea typeface="Calibri"/>
                <a:cs typeface="Calibri"/>
              </a:rPr>
              <a:t>(</a:t>
            </a:r>
            <a:r>
              <a:rPr lang="en-US" sz="2000" dirty="0">
                <a:ea typeface="Calibri"/>
                <a:cs typeface="Calibri"/>
                <a:hlinkClick r:id="rId3"/>
              </a:rPr>
              <a:t>Agência Europeia do Ambiente</a:t>
            </a:r>
            <a:r>
              <a:rPr lang="en-US" sz="2000" dirty="0">
                <a:ea typeface="Calibri"/>
                <a:cs typeface="Calibri"/>
              </a:rPr>
              <a:t>), tais como energia solar, eólica e bombas de calor.</a:t>
            </a:r>
            <a:endParaRPr lang="en-GB" sz="20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As tecnologias modernas </a:t>
            </a:r>
            <a:r>
              <a:rPr lang="en-GB" sz="2000" b="1" noProof="0" dirty="0">
                <a:solidFill>
                  <a:schemeClr val="tx1"/>
                </a:solidFill>
              </a:rPr>
              <a:t>respondem</a:t>
            </a:r>
            <a:r>
              <a:rPr lang="en-GB" sz="2000" noProof="0" dirty="0">
                <a:solidFill>
                  <a:schemeClr val="tx1"/>
                </a:solidFill>
              </a:rPr>
              <a:t> cada vez mais </a:t>
            </a:r>
            <a:r>
              <a:rPr lang="en-GB" sz="2000" b="1" noProof="0" dirty="0">
                <a:solidFill>
                  <a:schemeClr val="tx1"/>
                </a:solidFill>
              </a:rPr>
              <a:t>à variabilidade climática </a:t>
            </a:r>
            <a:r>
              <a:rPr lang="en-GB" sz="2000" noProof="0" dirty="0">
                <a:solidFill>
                  <a:schemeClr val="tx1"/>
                </a:solidFill>
              </a:rPr>
              <a:t>na energia solar e eólica.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Previsões avançadas </a:t>
            </a:r>
            <a:r>
              <a:rPr lang="en-GB" sz="2000" noProof="0" dirty="0">
                <a:solidFill>
                  <a:schemeClr val="tx1"/>
                </a:solidFill>
              </a:rPr>
              <a:t>estimam a produção renovável e </a:t>
            </a:r>
            <a:r>
              <a:rPr lang="en-GB" sz="2000" b="1" noProof="0" dirty="0">
                <a:solidFill>
                  <a:schemeClr val="tx1"/>
                </a:solidFill>
              </a:rPr>
              <a:t>os sistemas de armazenamento </a:t>
            </a:r>
            <a:r>
              <a:rPr lang="en-GB" sz="2000" noProof="0" dirty="0">
                <a:solidFill>
                  <a:schemeClr val="tx1"/>
                </a:solidFill>
              </a:rPr>
              <a:t>(baterias, bombas hidráulicas) estabilizam a rede.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A tarifação dinâmica </a:t>
            </a:r>
            <a:r>
              <a:rPr lang="en-GB" sz="2000" noProof="0" dirty="0">
                <a:solidFill>
                  <a:schemeClr val="tx1"/>
                </a:solidFill>
              </a:rPr>
              <a:t>— em que o preço da energia se ajusta de acordo com a oferta e a procura — também ajuda a equilibrar a rede. </a:t>
            </a:r>
          </a:p>
          <a:p>
            <a:pPr latinLnBrk="0"/>
            <a:endParaRPr lang="en-GB" sz="2000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FCEBA3-F055-F802-3702-AF06DC38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303290"/>
            <a:ext cx="2755999" cy="41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DE6A-7F58-5188-395D-DA9BF8E282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5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Os veículos elétricos são amigos do ambiente, mesmo quando carregados com eletricidade gerada a partir de combustíveis fósseis? - Introdução</a:t>
            </a:r>
            <a:endParaRPr lang="pt-PT" sz="2800" b="1" i="0" noProof="1">
              <a:solidFill>
                <a:schemeClr val="bg1"/>
              </a:solidFill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Os veículos elétricos são ecológicos, mesmo quando carregados com eletricidade gerada a partir de combustíveis fósseis?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8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338-2995-5575-8032-C6B6ADEC6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52187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Os veículos elétricos são ecológicos, mesmo quando carregados com eletricidade gerada a partir de combustíveis fósseis?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2797428" y="2153198"/>
            <a:ext cx="925673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Os veículos elétricos (EVs) movidos a energias renováveis </a:t>
            </a:r>
            <a:r>
              <a:rPr lang="en-US" sz="2000" dirty="0">
                <a:ea typeface="Calibri"/>
                <a:cs typeface="Calibri"/>
              </a:rPr>
              <a:t>são uma opção ecológica quando comparados com carros que utilizam gasolina ou diesel. No entanto, reduzir o uso de carros e aumentar as deslocações ativas (por exemplo, caminhar ou andar de bicicleta) e utilizar transportes públicos são opções de transporte mais ecológicas.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/>
              <a:t>A produção de EVs consome mais energia do que a produção de carros movidos a combustíveis fósseis. No entanto, </a:t>
            </a:r>
            <a:r>
              <a:rPr lang="en-US" sz="2000" b="1" dirty="0"/>
              <a:t>os EVs são, em geral, mais ecológicos </a:t>
            </a:r>
            <a:r>
              <a:rPr lang="en-US" sz="2000" dirty="0"/>
              <a:t>e podem reduzir rapidamente a sua «dívida de carbono» e produzir menos emissões por quilómetro percorrido (</a:t>
            </a:r>
            <a:r>
              <a:rPr lang="en-US" sz="2000" dirty="0">
                <a:hlinkClick r:id="rId3"/>
              </a:rPr>
              <a:t>The Guardian</a:t>
            </a:r>
            <a:r>
              <a:rPr lang="en-US" sz="20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</a:rPr>
              <a:t>Os EVs não geram emissões de escape</a:t>
            </a:r>
            <a:r>
              <a:rPr lang="en-US" sz="2000" dirty="0">
                <a:ea typeface="Calibri"/>
              </a:rPr>
              <a:t>, melhorando a qualidade do ar urbano e reduzindo a poluição.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15287-DB77-61BF-0E6D-73518F647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659732"/>
            <a:ext cx="2305570" cy="34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A0BCC-51A1-C14A-389C-C853281B4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5370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passos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mitos relacionados à energia,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18615"/>
            <a:ext cx="2175491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Veja o curso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 Digital Energy Essentials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da Every1, com duração de 30 minutos, sobre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3"/>
              </a:rPr>
              <a:t>resposta à demanda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246413"/>
            <a:ext cx="2364667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Veja em detalhe a apresentação da Every1 sobre </a:t>
            </a:r>
          </a:p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4"/>
              </a:rPr>
              <a:t>como as alterações climáticas estão a afetar as energias renováveis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Leia o artigo da Energy Monitor intitulado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«Desmistificando os mitos sobre as tecnologias de energia renovável»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39144" y="3418800"/>
            <a:ext cx="2071376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Leia o artigo da The Energy Saving Trust intitulado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Debunking Solar Myths (Desmistificando os mitos sobre a energia solar)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3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Esta apresentação de slides </a:t>
            </a:r>
            <a:r>
              <a:rPr lang="en-GB" dirty="0" err="1"/>
              <a:t>intitulada</a:t>
            </a:r>
            <a:r>
              <a:rPr lang="en-GB" dirty="0"/>
              <a:t> </a:t>
            </a:r>
            <a:r>
              <a:rPr lang="en-GB" i="1" dirty="0"/>
              <a:t>«</a:t>
            </a:r>
            <a:r>
              <a:rPr lang="en-US" dirty="0" err="1"/>
              <a:t>Mitos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desmascarados</a:t>
            </a:r>
            <a:r>
              <a:rPr lang="en-US" dirty="0"/>
              <a:t>!</a:t>
            </a:r>
            <a:r>
              <a:rPr lang="en-GB" i="1" dirty="0"/>
              <a:t>» </a:t>
            </a:r>
            <a:r>
              <a:rPr lang="en-GB" dirty="0"/>
              <a:t>foi produzida pelo projeto Every1 e está licenciada </a:t>
            </a:r>
            <a:r>
              <a:rPr lang="en-GB" dirty="0">
                <a:hlinkClick r:id="rId3"/>
              </a:rPr>
              <a:t>sob CC BY-SA 4.0</a:t>
            </a:r>
            <a:r>
              <a:rPr lang="en-GB" dirty="0"/>
              <a:t>, salvo indicação em contrário.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As imagens utilizadas nesta apresentação são as seguintes: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de </a:t>
            </a:r>
            <a:r>
              <a:rPr lang="en-US" sz="18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Miedema, em Pexels.com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Papel ao lado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do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em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Contadores inteligentes: </a:t>
            </a:r>
            <a:r>
              <a:rPr lang="en-GB" dirty="0">
                <a:hlinkClick r:id="rId6"/>
              </a:rPr>
              <a:t>Vorarlberger Kraftwerke-Energy meter (electro)-smart meter-02ASD </a:t>
            </a:r>
            <a:r>
              <a:rPr lang="en-GB" dirty="0"/>
              <a:t>por </a:t>
            </a:r>
            <a:r>
              <a:rPr lang="en-GB" dirty="0" err="1"/>
              <a:t>Asurnipal </a:t>
            </a:r>
            <a:r>
              <a:rPr lang="en-GB" dirty="0"/>
              <a:t>está licenciado </a:t>
            </a:r>
            <a:r>
              <a:rPr lang="en-GB" dirty="0">
                <a:hlinkClick r:id="rId3"/>
              </a:rPr>
              <a:t>sob CC BY-SA 4.0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Aquecedores: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Aquecedor 2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está licenciado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sob 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Renováveis: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Casa de tijolos castanhos com painéis solares no telhado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 com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licença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Veículos elétricos: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Carro branco e preto em frente a um edifício branco durante o dia 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por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Madubuike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licença 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A3F027-3E19-82AE-7A54-488E35E15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59648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27469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4E1B9-4D97-EFE2-6EB3-B0C114077A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06520" y="2874645"/>
            <a:ext cx="420116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Obrigado!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412910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834481"/>
            <a:ext cx="694436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Equívocos sobre a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produção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e consumo de energia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são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comuns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Neste conjunto de slides, exploramos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quatro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perguntas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frequentes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sobre energia digital. </a:t>
            </a:r>
          </a:p>
          <a:p>
            <a:pPr latinLnBrk="0"/>
            <a:endParaRPr lang="en-GB" sz="3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Ao explorar essas perguntas,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podemos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melhorar a nossa compreensão sobre a digitalização da energia e tomar decisões mais informadas sobre o uso da energia. </a:t>
            </a:r>
          </a:p>
          <a:p>
            <a:pPr latinLnBrk="0"/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73B0FE-B34B-98B3-BD05-405A9DA008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8828" y="456825"/>
            <a:ext cx="272687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800" b="1" kern="1200" noProof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Introdução</a:t>
            </a:r>
            <a:r>
              <a:rPr lang="pt-PT" sz="4400" b="1" kern="1200" noProof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9239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834481"/>
            <a:ext cx="6944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 nossa exploração começa com uma pergunta. Reserve um momento para refletir sobre cada pergunta antes de passar para a resposta.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Pode trabalhar cada pergunta individualmente. Em alternativa, pode selecionar uma pergunta específica que gostaria de explorar primeiro através do menu. </a:t>
            </a:r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06FFFC-71D2-A55D-11F9-2F6587CA83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Esta </a:t>
            </a:r>
            <a:r>
              <a:rPr lang="pt-PT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apresentação </a:t>
            </a:r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25499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DC52-5167-803B-CC1E-0EB909FC9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Quatro perguntas comuns sobre energia digital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662586"/>
            <a:ext cx="1142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Os contadores inteligentes protegem eficazmente a privacidade dos utilizadores?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O que é mais eficiente em termos energéticos: aquecedores individuais ou aquecimento central?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As fontes de energia renováveis (por exemplo, energia solar e eólica) são pouco fiáveis?</a:t>
            </a:r>
            <a:endParaRPr lang="en-US" sz="24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Os veículos elétricos são amigos do ambiente, mesmo quando carregados com eletricidade gerada a partir de combustíveis fósseis?</a:t>
            </a:r>
          </a:p>
        </p:txBody>
      </p:sp>
    </p:spTree>
    <p:extLst>
      <p:ext uri="{BB962C8B-B14F-4D97-AF65-F5344CB8AC3E}">
        <p14:creationId xmlns:p14="http://schemas.microsoft.com/office/powerpoint/2010/main" val="21626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706B-801C-7CE9-2FD2-896890F570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Os medidores inteligentes protegem eficazmente a privacidade dos utilizadores?  - Introdução</a:t>
            </a:r>
            <a:endParaRPr lang="pt-PT" sz="2800" b="1" i="0" noProof="1">
              <a:solidFill>
                <a:schemeClr val="bg1"/>
              </a:solidFill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972855" y="3194137"/>
            <a:ext cx="10246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Os contadores inteligentes protegem eficazmente a privacidade dos utilizadores?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907414" y="1838234"/>
            <a:ext cx="900621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 latinLnBrk="0">
              <a:buNone/>
            </a:pPr>
            <a:endParaRPr lang="en-GB" sz="7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7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Os contadores inteligentes recolhem apenas dados básicos sobre o consumo de energia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, tais como o consumo energético, e não informações específicas sobre a utilização de aparelhos, áudio, vídeo ou </a:t>
            </a:r>
            <a:r>
              <a:rPr lang="en-GB" sz="2000" dirty="0">
                <a:ea typeface="Calibri"/>
              </a:rPr>
              <a:t>informações pessoais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Regulamentos rigorosos e medidas de proteção de dados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(por exemplo, RGPD, Diretiva da Eletricidade, Regulamento da Eletricidade) protegem a privacidade do consumidor.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chemeClr val="tx1"/>
                </a:solidFill>
                <a:ea typeface="Calibri"/>
              </a:rPr>
              <a:t>As empresas de serviços públicos estão limitadas a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utilizar os dados dos medidores inteligentes para faturação e gestão da rede, com partilha de dados limitada.</a:t>
            </a:r>
          </a:p>
          <a:p>
            <a:pPr latinLnBrk="0"/>
            <a:endParaRPr lang="en-GB" sz="11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dirty="0"/>
              <a:t>Saiba mais </a:t>
            </a:r>
            <a:r>
              <a:rPr lang="en-GB" sz="2000" dirty="0"/>
              <a:t>na apresentação de slides da Every1 </a:t>
            </a:r>
            <a:r>
              <a:rPr lang="en-GB" sz="2000" i="1" dirty="0">
                <a:hlinkClick r:id="rId3"/>
              </a:rPr>
              <a:t>Mitos sobre cibersegurança e energia digital... desmascarados! </a:t>
            </a:r>
            <a:endParaRPr lang="en-GB" sz="2000" noProof="0" dirty="0">
              <a:solidFill>
                <a:srgbClr val="000066"/>
              </a:solidFill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E6B48-9871-BD63-E55B-7FA469CC2F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482" y="596486"/>
            <a:ext cx="11437035" cy="6395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Os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contadores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inteligentes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protegem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eficazmente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privacidade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dos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utilizadores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smart meter.">
            <a:extLst>
              <a:ext uri="{FF2B5EF4-FFF2-40B4-BE49-F238E27FC236}">
                <a16:creationId xmlns:a16="http://schemas.microsoft.com/office/drawing/2014/main" id="{7BA60DC5-30EE-2406-2A45-AB7C90E6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9" y="2256824"/>
            <a:ext cx="2648486" cy="43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4216-A47B-ED1F-6C4D-C3FC780E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060" y="822325"/>
            <a:ext cx="1197694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 que é mais eficiente em termos energéticos: aquecedores individuais ou aquecimento central? - Introdução</a:t>
            </a:r>
            <a:endParaRPr lang="pt-PT" sz="2800" b="1" i="0" noProof="1">
              <a:solidFill>
                <a:schemeClr val="bg1"/>
              </a:solidFill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 que é mais eficiente em termos energéticos: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aquecedores individuais ou aquecimento central?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A70-4F23-79A2-BC5C-F3213EFE2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099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 que é mais eficiente em termos energéticos: aquecedores ou aquecimento central?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910164" y="2251226"/>
            <a:ext cx="76746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/>
              <a:t>Os aquecedores são menos eficientes do que o aquecimento central quando se trata de aquecer grandes áreas da sua casa.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Os aquecedores funcionam melhor para aquecer brevemente espaços pequenos e bem isolados. 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Depender de aquecedores portáteis como principal fonte de calor pode resultar em contas de energia mais elevadas em comparação com o aquecimento central.</a:t>
            </a:r>
          </a:p>
          <a:p>
            <a:pPr marL="457200" indent="-457200" latinLnBrk="0">
              <a:buChar char="•"/>
            </a:pPr>
            <a:endParaRPr lang="en-US" sz="2000" dirty="0"/>
          </a:p>
          <a:p>
            <a:pPr marL="457200" indent="-457200" latinLnBrk="0">
              <a:buChar char="•"/>
            </a:pPr>
            <a:r>
              <a:rPr lang="en-US" sz="2000" dirty="0"/>
              <a:t>Leia mais no guia do Centro de Energia Sustentável sobre </a:t>
            </a:r>
            <a:r>
              <a:rPr lang="en-US" sz="2000" dirty="0">
                <a:hlinkClick r:id="rId3"/>
              </a:rPr>
              <a:t>aquecedores de ambiente</a:t>
            </a:r>
            <a:r>
              <a:rPr lang="en-US" sz="2000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5CE0B-BEED-879A-8A43-920EA8704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9" y="2251226"/>
            <a:ext cx="2827876" cy="42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65C6-3129-9F90-5393-119434D0CB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As fontes de energia renováveis são pouco fiáveis? - Introdução</a:t>
            </a:r>
            <a:endParaRPr lang="pt-PT" sz="2800" b="1" i="0" noProof="1">
              <a:solidFill>
                <a:schemeClr val="bg1"/>
              </a:solidFill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As fontes de energia renováveis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(por exemplo, energia solar e eólica) são pouco fiáveis?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988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4DE1FB-4BF9-465E-92A5-B781D87E27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2186</Words>
  <Application>Microsoft Macintosh PowerPoint</Application>
  <PresentationFormat>Widescreen</PresentationFormat>
  <Paragraphs>193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Public Sans</vt:lpstr>
      <vt:lpstr>Every1 slide master</vt:lpstr>
      <vt:lpstr>Mitos sobre energia desmascarados!</vt:lpstr>
      <vt:lpstr>Introdução  </vt:lpstr>
      <vt:lpstr>Esta apresentação   </vt:lpstr>
      <vt:lpstr>Quatro perguntas comuns sobre energia digital  </vt:lpstr>
      <vt:lpstr>Os medidores inteligentes protegem eficazmente a privacidade dos utilizadores?  - Introdução </vt:lpstr>
      <vt:lpstr>Os contadores inteligentes protegem eficazmente a privacidade dos utilizadores? </vt:lpstr>
      <vt:lpstr>O que é mais eficiente em termos energéticos: aquecedores individuais ou aquecimento central? - Introdução </vt:lpstr>
      <vt:lpstr>O que é mais eficiente em termos energéticos: aquecedores ou aquecimento central? </vt:lpstr>
      <vt:lpstr>As fontes de energia renováveis são pouco fiáveis? - Introdução </vt:lpstr>
      <vt:lpstr>As fontes de energia renováveis (por exemplo, energia solar e eólica) são pouco fiáveis? </vt:lpstr>
      <vt:lpstr>Os veículos elétricos são amigos do ambiente, mesmo quando carregados com eletricidade gerada a partir de combustíveis fósseis? - Introdução </vt:lpstr>
      <vt:lpstr>Os veículos elétricos são ecológicos, mesmo quando carregados com eletricidade gerada a partir de combustíveis fósseis? </vt:lpstr>
      <vt:lpstr>Próximos passos </vt:lpstr>
      <vt:lpstr>Agradecimentos </vt:lpstr>
      <vt:lpstr>Obrigado!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54</cp:revision>
  <cp:lastPrinted>2025-03-21T11:31:47Z</cp:lastPrinted>
  <dcterms:created xsi:type="dcterms:W3CDTF">2019-04-06T05:20:47Z</dcterms:created>
  <dcterms:modified xsi:type="dcterms:W3CDTF">2026-03-15T09:31:49Z</dcterms:modified>
  <cp:category/>
</cp:coreProperties>
</file>