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611" r:id="rId5"/>
    <p:sldId id="612" r:id="rId6"/>
    <p:sldId id="613" r:id="rId7"/>
    <p:sldId id="614" r:id="rId8"/>
    <p:sldId id="615" r:id="rId9"/>
    <p:sldId id="616" r:id="rId10"/>
    <p:sldId id="617" r:id="rId11"/>
    <p:sldId id="618" r:id="rId12"/>
    <p:sldId id="619" r:id="rId13"/>
    <p:sldId id="620" r:id="rId14"/>
    <p:sldId id="621" r:id="rId15"/>
    <p:sldId id="622" r:id="rId16"/>
    <p:sldId id="623" r:id="rId17"/>
    <p:sldId id="624" r:id="rId18"/>
    <p:sldId id="610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B3F7DB-7419-9C79-D4D1-5F5117578549}" name="Claudia Winkler" initials="CW" userId="S::claudia.winkler_joanneum.at#ext#@flux50.onmicrosoft.com::52be4535-67a9-4335-aabe-f2d5892662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F4C04F"/>
    <a:srgbClr val="EDEDED"/>
    <a:srgbClr val="D8B05A"/>
    <a:srgbClr val="F8F8F8"/>
    <a:srgbClr val="59BDAA"/>
    <a:srgbClr val="FEE880"/>
    <a:srgbClr val="FCE501"/>
    <a:srgbClr val="F1E400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5DAF77-3BBF-008F-D346-679D57832937}" v="9" dt="2026-02-09T14:47:38.1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422" autoAdjust="0"/>
  </p:normalViewPr>
  <p:slideViewPr>
    <p:cSldViewPr snapToGrid="0">
      <p:cViewPr varScale="1">
        <p:scale>
          <a:sx n="92" d="100"/>
          <a:sy n="92" d="100"/>
        </p:scale>
        <p:origin x="216" y="184"/>
      </p:cViewPr>
      <p:guideLst/>
    </p:cSldViewPr>
  </p:slideViewPr>
  <p:outlineViewPr>
    <p:cViewPr>
      <p:scale>
        <a:sx n="33" d="100"/>
        <a:sy n="33" d="100"/>
      </p:scale>
      <p:origin x="0" y="-174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Deliukov" userId="S::alexander_think-e.be#ext#@flux50.onmicrosoft.com::bee075c1-faac-4166-8fcb-7b2057bad6f6" providerId="AD" clId="Web-{1A5DAF77-3BBF-008F-D346-679D57832937}"/>
    <pc:docChg chg="modSld">
      <pc:chgData name="Alexander Deliukov" userId="S::alexander_think-e.be#ext#@flux50.onmicrosoft.com::bee075c1-faac-4166-8fcb-7b2057bad6f6" providerId="AD" clId="Web-{1A5DAF77-3BBF-008F-D346-679D57832937}" dt="2026-02-09T14:47:38.195" v="6" actId="14100"/>
      <pc:docMkLst>
        <pc:docMk/>
      </pc:docMkLst>
      <pc:sldChg chg="addSp delSp modSp">
        <pc:chgData name="Alexander Deliukov" userId="S::alexander_think-e.be#ext#@flux50.onmicrosoft.com::bee075c1-faac-4166-8fcb-7b2057bad6f6" providerId="AD" clId="Web-{1A5DAF77-3BBF-008F-D346-679D57832937}" dt="2026-02-09T14:47:38.195" v="6" actId="14100"/>
        <pc:sldMkLst>
          <pc:docMk/>
          <pc:sldMk cId="3907640188" sldId="611"/>
        </pc:sldMkLst>
        <pc:picChg chg="add del mod">
          <ac:chgData name="Alexander Deliukov" userId="S::alexander_think-e.be#ext#@flux50.onmicrosoft.com::bee075c1-faac-4166-8fcb-7b2057bad6f6" providerId="AD" clId="Web-{1A5DAF77-3BBF-008F-D346-679D57832937}" dt="2026-02-09T14:45:13.259" v="3"/>
          <ac:picMkLst>
            <pc:docMk/>
            <pc:sldMk cId="3907640188" sldId="611"/>
            <ac:picMk id="4" creationId="{460E1D47-3FDE-300C-CC44-0A15D91DD372}"/>
          </ac:picMkLst>
        </pc:picChg>
        <pc:picChg chg="add mod">
          <ac:chgData name="Alexander Deliukov" userId="S::alexander_think-e.be#ext#@flux50.onmicrosoft.com::bee075c1-faac-4166-8fcb-7b2057bad6f6" providerId="AD" clId="Web-{1A5DAF77-3BBF-008F-D346-679D57832937}" dt="2026-02-09T14:47:38.195" v="6" actId="14100"/>
          <ac:picMkLst>
            <pc:docMk/>
            <pc:sldMk cId="3907640188" sldId="611"/>
            <ac:picMk id="6" creationId="{65767B0D-ED05-FE73-D5C9-E28C222B91AD}"/>
          </ac:picMkLst>
        </pc:picChg>
      </pc:sldChg>
    </pc:docChg>
  </pc:docChgLst>
  <pc:docChgLst>
    <pc:chgData name="Alexander Deliukov" userId="d5fda0f2-1d08-4016-b7e9-bb882f168707" providerId="ADAL" clId="{FE9DFF45-01DC-45CC-A80A-B50597210401}"/>
    <pc:docChg chg="custSel addSld delSld modSld">
      <pc:chgData name="Alexander Deliukov" userId="d5fda0f2-1d08-4016-b7e9-bb882f168707" providerId="ADAL" clId="{FE9DFF45-01DC-45CC-A80A-B50597210401}" dt="2026-01-27T14:19:03.482" v="30" actId="1076"/>
      <pc:docMkLst>
        <pc:docMk/>
      </pc:docMkLst>
      <pc:sldChg chg="add">
        <pc:chgData name="Alexander Deliukov" userId="d5fda0f2-1d08-4016-b7e9-bb882f168707" providerId="ADAL" clId="{FE9DFF45-01DC-45CC-A80A-B50597210401}" dt="2026-01-27T14:17:15.842" v="14"/>
        <pc:sldMkLst>
          <pc:docMk/>
          <pc:sldMk cId="3412910086" sldId="610"/>
        </pc:sldMkLst>
      </pc:sldChg>
      <pc:sldChg chg="modSp mod">
        <pc:chgData name="Alexander Deliukov" userId="d5fda0f2-1d08-4016-b7e9-bb882f168707" providerId="ADAL" clId="{FE9DFF45-01DC-45CC-A80A-B50597210401}" dt="2026-01-27T14:16:16.953" v="12" actId="14100"/>
        <pc:sldMkLst>
          <pc:docMk/>
          <pc:sldMk cId="3907640188" sldId="611"/>
        </pc:sldMkLst>
        <pc:spChg chg="mod">
          <ac:chgData name="Alexander Deliukov" userId="d5fda0f2-1d08-4016-b7e9-bb882f168707" providerId="ADAL" clId="{FE9DFF45-01DC-45CC-A80A-B50597210401}" dt="2026-01-27T14:16:16.953" v="12" actId="14100"/>
          <ac:spMkLst>
            <pc:docMk/>
            <pc:sldMk cId="3907640188" sldId="611"/>
            <ac:spMk id="2" creationId="{133E8DB0-EB98-177F-99E4-65D4FC080D88}"/>
          </ac:spMkLst>
        </pc:spChg>
      </pc:sldChg>
      <pc:sldChg chg="modSp mod">
        <pc:chgData name="Alexander Deliukov" userId="d5fda0f2-1d08-4016-b7e9-bb882f168707" providerId="ADAL" clId="{FE9DFF45-01DC-45CC-A80A-B50597210401}" dt="2026-01-27T14:17:59.149" v="20" actId="6549"/>
        <pc:sldMkLst>
          <pc:docMk/>
          <pc:sldMk cId="3923979759" sldId="612"/>
        </pc:sldMkLst>
        <pc:spChg chg="mod">
          <ac:chgData name="Alexander Deliukov" userId="d5fda0f2-1d08-4016-b7e9-bb882f168707" providerId="ADAL" clId="{FE9DFF45-01DC-45CC-A80A-B50597210401}" dt="2026-01-27T14:17:59.149" v="20" actId="6549"/>
          <ac:spMkLst>
            <pc:docMk/>
            <pc:sldMk cId="3923979759" sldId="612"/>
            <ac:spMk id="2" creationId="{0FE65402-2D24-4C0B-3A9B-70B199ADCEA8}"/>
          </ac:spMkLst>
        </pc:spChg>
        <pc:spChg chg="mod">
          <ac:chgData name="Alexander Deliukov" userId="d5fda0f2-1d08-4016-b7e9-bb882f168707" providerId="ADAL" clId="{FE9DFF45-01DC-45CC-A80A-B50597210401}" dt="2026-01-27T14:17:49.281" v="16" actId="14100"/>
          <ac:spMkLst>
            <pc:docMk/>
            <pc:sldMk cId="3923979759" sldId="612"/>
            <ac:spMk id="4" creationId="{2F73B0FE-B34B-98B3-BD05-405A9DA008AC}"/>
          </ac:spMkLst>
        </pc:spChg>
      </pc:sldChg>
      <pc:sldChg chg="delSp modSp mod">
        <pc:chgData name="Alexander Deliukov" userId="d5fda0f2-1d08-4016-b7e9-bb882f168707" providerId="ADAL" clId="{FE9DFF45-01DC-45CC-A80A-B50597210401}" dt="2026-01-27T14:18:26.285" v="22" actId="478"/>
        <pc:sldMkLst>
          <pc:docMk/>
          <pc:sldMk cId="2460397813" sldId="616"/>
        </pc:sldMkLst>
        <pc:spChg chg="mod">
          <ac:chgData name="Alexander Deliukov" userId="d5fda0f2-1d08-4016-b7e9-bb882f168707" providerId="ADAL" clId="{FE9DFF45-01DC-45CC-A80A-B50597210401}" dt="2026-01-27T14:18:22.977" v="21" actId="404"/>
          <ac:spMkLst>
            <pc:docMk/>
            <pc:sldMk cId="2460397813" sldId="616"/>
            <ac:spMk id="4" creationId="{B86F7BA3-B558-E7EE-49BC-1EDCDFCA81CE}"/>
          </ac:spMkLst>
        </pc:spChg>
      </pc:sldChg>
      <pc:sldChg chg="modSp mod">
        <pc:chgData name="Alexander Deliukov" userId="d5fda0f2-1d08-4016-b7e9-bb882f168707" providerId="ADAL" clId="{FE9DFF45-01DC-45CC-A80A-B50597210401}" dt="2026-01-27T14:18:35.407" v="24" actId="948"/>
        <pc:sldMkLst>
          <pc:docMk/>
          <pc:sldMk cId="466480708" sldId="617"/>
        </pc:sldMkLst>
        <pc:spChg chg="mod">
          <ac:chgData name="Alexander Deliukov" userId="d5fda0f2-1d08-4016-b7e9-bb882f168707" providerId="ADAL" clId="{FE9DFF45-01DC-45CC-A80A-B50597210401}" dt="2026-01-27T14:18:35.407" v="24" actId="948"/>
          <ac:spMkLst>
            <pc:docMk/>
            <pc:sldMk cId="466480708" sldId="617"/>
            <ac:spMk id="4" creationId="{B190F597-7B51-9EB6-1253-74AAF241D190}"/>
          </ac:spMkLst>
        </pc:spChg>
      </pc:sldChg>
      <pc:sldChg chg="modSp">
        <pc:chgData name="Alexander Deliukov" userId="d5fda0f2-1d08-4016-b7e9-bb882f168707" providerId="ADAL" clId="{FE9DFF45-01DC-45CC-A80A-B50597210401}" dt="2026-01-27T14:18:41.650" v="25" actId="404"/>
        <pc:sldMkLst>
          <pc:docMk/>
          <pc:sldMk cId="1526321746" sldId="618"/>
        </pc:sldMkLst>
        <pc:spChg chg="mod">
          <ac:chgData name="Alexander Deliukov" userId="d5fda0f2-1d08-4016-b7e9-bb882f168707" providerId="ADAL" clId="{FE9DFF45-01DC-45CC-A80A-B50597210401}" dt="2026-01-27T14:18:41.650" v="25" actId="404"/>
          <ac:spMkLst>
            <pc:docMk/>
            <pc:sldMk cId="1526321746" sldId="618"/>
            <ac:spMk id="4" creationId="{12E9D6D4-ADBC-D7EB-E231-9A2E3FFD7EF4}"/>
          </ac:spMkLst>
        </pc:spChg>
      </pc:sldChg>
      <pc:sldChg chg="modSp">
        <pc:chgData name="Alexander Deliukov" userId="d5fda0f2-1d08-4016-b7e9-bb882f168707" providerId="ADAL" clId="{FE9DFF45-01DC-45CC-A80A-B50597210401}" dt="2026-01-27T14:18:48.060" v="26" actId="404"/>
        <pc:sldMkLst>
          <pc:docMk/>
          <pc:sldMk cId="2251049058" sldId="620"/>
        </pc:sldMkLst>
        <pc:spChg chg="mod">
          <ac:chgData name="Alexander Deliukov" userId="d5fda0f2-1d08-4016-b7e9-bb882f168707" providerId="ADAL" clId="{FE9DFF45-01DC-45CC-A80A-B50597210401}" dt="2026-01-27T14:18:48.060" v="26" actId="404"/>
          <ac:spMkLst>
            <pc:docMk/>
            <pc:sldMk cId="2251049058" sldId="620"/>
            <ac:spMk id="4" creationId="{C48B4B3E-49EA-5666-7C14-9015697F413B}"/>
          </ac:spMkLst>
        </pc:spChg>
      </pc:sldChg>
      <pc:sldChg chg="modSp">
        <pc:chgData name="Alexander Deliukov" userId="d5fda0f2-1d08-4016-b7e9-bb882f168707" providerId="ADAL" clId="{FE9DFF45-01DC-45CC-A80A-B50597210401}" dt="2026-01-27T14:18:54.776" v="27" actId="404"/>
        <pc:sldMkLst>
          <pc:docMk/>
          <pc:sldMk cId="3526500076" sldId="622"/>
        </pc:sldMkLst>
        <pc:spChg chg="mod">
          <ac:chgData name="Alexander Deliukov" userId="d5fda0f2-1d08-4016-b7e9-bb882f168707" providerId="ADAL" clId="{FE9DFF45-01DC-45CC-A80A-B50597210401}" dt="2026-01-27T14:18:54.776" v="27" actId="404"/>
          <ac:spMkLst>
            <pc:docMk/>
            <pc:sldMk cId="3526500076" sldId="622"/>
            <ac:spMk id="4" creationId="{92FE9A94-DCC1-E1C5-4D79-C962BC490CDE}"/>
          </ac:spMkLst>
        </pc:spChg>
      </pc:sldChg>
      <pc:sldChg chg="modSp mod">
        <pc:chgData name="Alexander Deliukov" userId="d5fda0f2-1d08-4016-b7e9-bb882f168707" providerId="ADAL" clId="{FE9DFF45-01DC-45CC-A80A-B50597210401}" dt="2026-01-27T14:19:03.482" v="30" actId="1076"/>
        <pc:sldMkLst>
          <pc:docMk/>
          <pc:sldMk cId="2317735843" sldId="623"/>
        </pc:sldMkLst>
        <pc:spChg chg="mod">
          <ac:chgData name="Alexander Deliukov" userId="d5fda0f2-1d08-4016-b7e9-bb882f168707" providerId="ADAL" clId="{FE9DFF45-01DC-45CC-A80A-B50597210401}" dt="2026-01-27T14:18:59.498" v="29" actId="404"/>
          <ac:spMkLst>
            <pc:docMk/>
            <pc:sldMk cId="2317735843" sldId="623"/>
            <ac:spMk id="29" creationId="{4ECDE187-04E2-45C2-AB71-3163282F7484}"/>
          </ac:spMkLst>
        </pc:spChg>
        <pc:spChg chg="mod">
          <ac:chgData name="Alexander Deliukov" userId="d5fda0f2-1d08-4016-b7e9-bb882f168707" providerId="ADAL" clId="{FE9DFF45-01DC-45CC-A80A-B50597210401}" dt="2026-01-27T14:18:59.498" v="29" actId="404"/>
          <ac:spMkLst>
            <pc:docMk/>
            <pc:sldMk cId="2317735843" sldId="623"/>
            <ac:spMk id="49" creationId="{E8F01505-D47E-4B07-82B8-EC043F5EC813}"/>
          </ac:spMkLst>
        </pc:spChg>
        <pc:spChg chg="mod">
          <ac:chgData name="Alexander Deliukov" userId="d5fda0f2-1d08-4016-b7e9-bb882f168707" providerId="ADAL" clId="{FE9DFF45-01DC-45CC-A80A-B50597210401}" dt="2026-01-27T14:19:03.482" v="30" actId="1076"/>
          <ac:spMkLst>
            <pc:docMk/>
            <pc:sldMk cId="2317735843" sldId="623"/>
            <ac:spMk id="60" creationId="{DB6D982A-54DA-4FCC-9383-F91FC1E1D9CE}"/>
          </ac:spMkLst>
        </pc:spChg>
      </pc:sldChg>
      <pc:sldChg chg="modSp">
        <pc:chgData name="Alexander Deliukov" userId="d5fda0f2-1d08-4016-b7e9-bb882f168707" providerId="ADAL" clId="{FE9DFF45-01DC-45CC-A80A-B50597210401}" dt="2026-01-27T14:16:40.040" v="13"/>
        <pc:sldMkLst>
          <pc:docMk/>
          <pc:sldMk cId="3274696126" sldId="624"/>
        </pc:sldMkLst>
        <pc:spChg chg="mod">
          <ac:chgData name="Alexander Deliukov" userId="d5fda0f2-1d08-4016-b7e9-bb882f168707" providerId="ADAL" clId="{FE9DFF45-01DC-45CC-A80A-B50597210401}" dt="2026-01-27T14:16:40.040" v="13"/>
          <ac:spMkLst>
            <pc:docMk/>
            <pc:sldMk cId="3274696126" sldId="624"/>
            <ac:spMk id="4" creationId="{B6E2F0C4-3708-062E-837B-49F21B8E51C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2026. 3. 15.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Edição do estilo do texto mestre</a:t>
            </a:r>
          </a:p>
          <a:p>
            <a:pPr lvl="1"/>
            <a:r>
              <a:rPr lang="ko-KR" altLang="en-US"/>
              <a:t>Segundo nível</a:t>
            </a:r>
          </a:p>
          <a:p>
            <a:pPr lvl="2"/>
            <a:r>
              <a:rPr lang="ko-KR" altLang="en-US"/>
              <a:t>Terceiro nível</a:t>
            </a:r>
          </a:p>
          <a:p>
            <a:pPr lvl="3"/>
            <a:r>
              <a:rPr lang="ko-KR" altLang="en-US"/>
              <a:t>Quarto nível</a:t>
            </a:r>
          </a:p>
          <a:p>
            <a:pPr lvl="4"/>
            <a:r>
              <a:rPr lang="ko-KR" altLang="en-US"/>
              <a:t>Quinto nível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8b75d0b6e56042db759308de25b428c2%7C0e2ed45596af4100bed3a8e5fd981685%7C0%7C0%7C638989652911880494%7CUnknown%7CTWFpbGZsb3d8eyJFbXB0eU1hcGkiOnRydWUsIlYiOiIwLjAuMDAwMCIsIlAiOiJXaW4zMiIsIkFOIjoiTWFpbCIsIldUIjoyfQ%3D%3D%7C0%7C%7C%7C&amp;sdata=%2FITZkt%2BIetR6zgRVbzpDpm%2Fe6Dlg1L5kh3Mm8lyobao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a.europa.eu/en/analysis/indicators/share-of-energy-consumption-from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business/2023/dec/23/do-electric-cars-really-produce-fewer-carbon-emissions-than-petrol-or-diesel-vehicle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2040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ergysavingtrust.org.uk/myths-about-solar/" TargetMode="External"/><Relationship Id="rId5" Type="http://schemas.openxmlformats.org/officeDocument/2006/relationships/hyperlink" Target="https://www.energymonitor.ai/opinion/opinion-dispelling-myths-around-renewable-energy-technologies/?cf-view" TargetMode="External"/><Relationship Id="rId4" Type="http://schemas.openxmlformats.org/officeDocument/2006/relationships/hyperlink" Target="https://www.open.edu/openlearncreate/course/view.php?id=17128" TargetMode="Externa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2.0/deed.en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www.flickr.com/photos/vespaholic/14495979919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ommons.wikimedia.org/wiki/File:Vorarlberger_Kraftwerke-Energy_meter_(electro)-smart_meter-02ASD.jpg" TargetMode="External"/><Relationship Id="rId11" Type="http://schemas.openxmlformats.org/officeDocument/2006/relationships/hyperlink" Target="https://unsplash.com/photos/white-and-black-car-in-front-of-white-building-during-daytime-N2Td7KpIvYc" TargetMode="External"/><Relationship Id="rId5" Type="http://schemas.openxmlformats.org/officeDocument/2006/relationships/hyperlink" Target="https://www.pexels.com/photo/paper-beside-macbook-669623/" TargetMode="External"/><Relationship Id="rId10" Type="http://schemas.openxmlformats.org/officeDocument/2006/relationships/hyperlink" Target="https://unsplash.com/license" TargetMode="External"/><Relationship Id="rId4" Type="http://schemas.openxmlformats.org/officeDocument/2006/relationships/hyperlink" Target="https://www.pexels.com/photo/lightbulbs-turned-on-2166753/" TargetMode="External"/><Relationship Id="rId9" Type="http://schemas.openxmlformats.org/officeDocument/2006/relationships/hyperlink" Target="https://unsplash.com/photos/brown-brick-house-with-solar-panels-on-roof-9CalgkSRZb8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7128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e.org.uk/advice/room-heater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Mitos sobre energia desmascarados!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projeto recebeu financiamento do Programa Horizonte para Investigação e Inovação (2021-2027) da União Europeia ao abrigo do acordo de subvenção n.º 101075596. A responsabilidade pelo conteúdo deste material é exclusivamente do projeto Every1 e não reflete necessariamente a opinião da União Europeia. A apresentação está licenciada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sob CC BY-SA 4.0,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salvo indicação em contrário.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9196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As fontes de energia renováveis (por exemplo, energia solar e eólica) são pouco fiáveis?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1200" b="1" dirty="0">
                <a:ea typeface="Calibri"/>
                <a:cs typeface="Calibri"/>
              </a:rPr>
              <a:t>Mais de 25 % de toda a energia consumida na UE em 2024 provinha de fontes renováveis </a:t>
            </a:r>
            <a:r>
              <a:rPr lang="en-US" sz="1200" dirty="0">
                <a:ea typeface="Calibri"/>
                <a:cs typeface="Calibri"/>
              </a:rPr>
              <a:t>(</a:t>
            </a:r>
            <a:r>
              <a:rPr lang="en-US" sz="1200" dirty="0">
                <a:ea typeface="Calibri"/>
                <a:cs typeface="Calibri"/>
                <a:hlinkClick r:id="rId3"/>
              </a:rPr>
              <a:t>Agência Europeia do Ambiente</a:t>
            </a:r>
            <a:r>
              <a:rPr lang="en-US" sz="1200" dirty="0">
                <a:ea typeface="Calibri"/>
                <a:cs typeface="Calibri"/>
              </a:rPr>
              <a:t>), tais como energia solar, eólica e bombas de calor.</a:t>
            </a:r>
            <a:endParaRPr lang="en-GB" sz="1200" noProof="0" dirty="0">
              <a:solidFill>
                <a:schemeClr val="accent2"/>
              </a:solidFill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800" noProof="0" dirty="0">
              <a:solidFill>
                <a:schemeClr val="tx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</a:rPr>
              <a:t>As tecnologias modernas </a:t>
            </a:r>
            <a:r>
              <a:rPr lang="en-GB" sz="1200" b="1" noProof="0" dirty="0">
                <a:solidFill>
                  <a:schemeClr val="tx1"/>
                </a:solidFill>
              </a:rPr>
              <a:t>respondem</a:t>
            </a:r>
            <a:r>
              <a:rPr lang="en-GB" sz="1200" noProof="0" dirty="0">
                <a:solidFill>
                  <a:schemeClr val="tx1"/>
                </a:solidFill>
              </a:rPr>
              <a:t> cada vez melhor </a:t>
            </a:r>
            <a:r>
              <a:rPr lang="en-GB" sz="1200" b="1" noProof="0" dirty="0">
                <a:solidFill>
                  <a:schemeClr val="tx1"/>
                </a:solidFill>
              </a:rPr>
              <a:t>à variabilidade climática </a:t>
            </a:r>
            <a:r>
              <a:rPr lang="en-GB" sz="1200" noProof="0" dirty="0">
                <a:solidFill>
                  <a:schemeClr val="tx1"/>
                </a:solidFill>
              </a:rPr>
              <a:t>na energia solar e eólica.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800" b="1" noProof="0" dirty="0">
              <a:solidFill>
                <a:schemeClr val="tx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chemeClr val="tx1"/>
                </a:solidFill>
              </a:rPr>
              <a:t>Previsões avançadas </a:t>
            </a:r>
            <a:r>
              <a:rPr lang="en-GB" sz="1200" noProof="0" dirty="0">
                <a:solidFill>
                  <a:schemeClr val="tx1"/>
                </a:solidFill>
              </a:rPr>
              <a:t>estimam a produção renovável e </a:t>
            </a:r>
            <a:r>
              <a:rPr lang="en-GB" sz="1200" b="1" noProof="0" dirty="0">
                <a:solidFill>
                  <a:schemeClr val="tx1"/>
                </a:solidFill>
              </a:rPr>
              <a:t>os sistemas de armazenamento </a:t>
            </a:r>
            <a:r>
              <a:rPr lang="en-GB" sz="1200" noProof="0" dirty="0">
                <a:solidFill>
                  <a:schemeClr val="tx1"/>
                </a:solidFill>
              </a:rPr>
              <a:t>(baterias, bombas hidráulicas) estabilizam a rede.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800" b="1" noProof="0" dirty="0">
              <a:solidFill>
                <a:schemeClr val="tx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chemeClr val="tx1"/>
                </a:solidFill>
              </a:rPr>
              <a:t>A tarifação dinâmica </a:t>
            </a:r>
            <a:r>
              <a:rPr lang="en-GB" sz="1200" noProof="0" dirty="0">
                <a:solidFill>
                  <a:schemeClr val="tx1"/>
                </a:solidFill>
              </a:rPr>
              <a:t>— em que o preço da energia se ajusta de acordo com a oferta e a procura — também ajuda a equilibrar a rede. </a:t>
            </a:r>
          </a:p>
          <a:p>
            <a:pPr latinLnBrk="0"/>
            <a:endParaRPr lang="en-GB" sz="1200" noProof="0" dirty="0">
              <a:solidFill>
                <a:srgbClr val="000066"/>
              </a:solidFill>
              <a:ea typeface="Public Sans"/>
              <a:cs typeface="Public San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https://www.eea.europa.eu/en/analysis/indicators/share-of-energy-consumption-from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365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Os veículos elétricos são ecológicos, mesmo quando carregados com eletricidade gerada por combustíveis fósseis?</a:t>
            </a:r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5577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Os veículos elétricos são ecológicos, mesmo quando carregados com eletricidade gerada por combustíveis fósseis?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b="1" dirty="0">
                <a:ea typeface="Calibri"/>
                <a:cs typeface="Calibri"/>
              </a:rPr>
              <a:t>Os veículos elétricos (EVs) movidos a energias renováveis </a:t>
            </a:r>
            <a:r>
              <a:rPr lang="en-US" sz="1200" dirty="0">
                <a:ea typeface="Calibri"/>
                <a:cs typeface="Calibri"/>
              </a:rPr>
              <a:t>são uma opção ecológica quando comparados com carros que utilizam gasolina ou diesel. No entanto, reduzir o uso do carro e aumentar as deslocações ativas (por exemplo, caminhar ou andar de bicicleta) e utilizar transportes públicos são opções de transporte mais ecológicas.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US" sz="3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/>
              <a:t>A produção de EVs consome mais energia do que a produção de carros movidos a combustíveis fósseis. No entanto, </a:t>
            </a:r>
            <a:r>
              <a:rPr lang="en-US" sz="1200" b="1" dirty="0"/>
              <a:t>os EVs são, em geral, mais ecológicos </a:t>
            </a:r>
            <a:r>
              <a:rPr lang="en-US" sz="1200" dirty="0"/>
              <a:t>e podem reduzir rapidamente a sua «dívida de carbono» e produzir menos emissões por quilómetro percorrido (</a:t>
            </a:r>
            <a:r>
              <a:rPr lang="en-US" sz="1200" dirty="0">
                <a:hlinkClick r:id="rId3"/>
              </a:rPr>
              <a:t>The Guardian</a:t>
            </a:r>
            <a:r>
              <a:rPr lang="en-US" sz="1200" dirty="0"/>
              <a:t>).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US" sz="300" b="1" dirty="0">
              <a:ea typeface="Calibri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b="1" dirty="0">
                <a:ea typeface="Calibri"/>
              </a:rPr>
              <a:t>Os EVs não geram emissões de escape</a:t>
            </a:r>
            <a:r>
              <a:rPr lang="en-US" sz="1200" dirty="0">
                <a:ea typeface="Calibri"/>
              </a:rPr>
              <a:t>, melhorando a qualidade do ar urbano e reduzindo a poluição. </a:t>
            </a:r>
          </a:p>
          <a:p>
            <a:endParaRPr lang="en-GB" dirty="0"/>
          </a:p>
          <a:p>
            <a:r>
              <a:rPr lang="en-GB" dirty="0"/>
              <a:t>https://www.theguardian.com/business/2023/dec/23/do-electric-cars-really-produce-fewer-carbon-emissions-than-petrol-or-diesel-vehicles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6136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Próximos passos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Se quiser saber mais sobre os mitos relacionados com a energia, os seguintes recursos podem ser úteis: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 Veja o curso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</a:rPr>
              <a:t> Digital Energy Essentials 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da Every1, com duração de 30 minutos, sobre 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  <a:hlinkClick r:id="rId3"/>
              </a:rPr>
              <a:t>resposta à procura</a:t>
            </a:r>
            <a:endParaRPr lang="ko-KR" altLang="en-US" sz="1200" dirty="0">
              <a:solidFill>
                <a:srgbClr val="373737"/>
              </a:solidFill>
              <a:ea typeface="맑은 고딕"/>
            </a:endParaRPr>
          </a:p>
          <a:p>
            <a:pPr algn="ctr"/>
            <a:r>
              <a:rPr lang="en-US" altLang="ko-KR" sz="1200" dirty="0">
                <a:solidFill>
                  <a:srgbClr val="373737"/>
                </a:solidFill>
              </a:rPr>
              <a:t>Analise em profundidade a apresentação de slides da Every1 sobre </a:t>
            </a:r>
          </a:p>
          <a:p>
            <a:pPr algn="ctr"/>
            <a:r>
              <a:rPr lang="en-US" altLang="ko-KR" sz="1200" dirty="0">
                <a:solidFill>
                  <a:srgbClr val="373737"/>
                </a:solidFill>
                <a:hlinkClick r:id="rId4"/>
              </a:rPr>
              <a:t>como as alterações climáticas estão a afetar as energias renováveis</a:t>
            </a:r>
            <a:endParaRPr lang="en-GB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Leia o artigo da Energy Monitor </a:t>
            </a:r>
            <a:r>
              <a:rPr lang="en-US" altLang="ko-KR" sz="1200" i="1" dirty="0">
                <a:solidFill>
                  <a:srgbClr val="373737"/>
                </a:solidFill>
                <a:hlinkClick r:id="rId5"/>
              </a:rPr>
              <a:t>Desmistificando os mitos sobre as tecnologias de energia renovável</a:t>
            </a:r>
            <a:endParaRPr lang="ko-KR" altLang="en-US" sz="1200" i="1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Leia o artigo da The Energy Saving Trust intitulado </a:t>
            </a:r>
            <a:r>
              <a:rPr lang="en-US" altLang="ko-KR" sz="1200" i="1" dirty="0">
                <a:solidFill>
                  <a:srgbClr val="373737"/>
                </a:solidFill>
                <a:hlinkClick r:id="rId6"/>
              </a:rPr>
              <a:t>Debunking Solar Myths (Desmistificando os mitos sobre a energia solar)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  <a:p>
            <a:r>
              <a:rPr lang="en-GB" dirty="0"/>
              <a:t>https://www.open.edu/openlearncreate/course/view.php?id=12040</a:t>
            </a:r>
          </a:p>
          <a:p>
            <a:r>
              <a:rPr lang="en-GB" dirty="0"/>
              <a:t>https://www.open.edu/openlearncreate/course/view.php?id=17128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341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Agradecimentos</a:t>
            </a:r>
          </a:p>
          <a:p>
            <a:pPr latinLnBrk="0"/>
            <a:r>
              <a:rPr lang="en-GB" dirty="0"/>
              <a:t>Esta apresentação de slides intitulada </a:t>
            </a:r>
            <a:r>
              <a:rPr lang="en-GB" i="1" dirty="0"/>
              <a:t>«Mitos sobre a energia desmascarados! Facto ou ficção» </a:t>
            </a:r>
            <a:r>
              <a:rPr lang="en-GB" dirty="0"/>
              <a:t>foi produzida pelo projeto Every1 e está licenciada </a:t>
            </a:r>
            <a:r>
              <a:rPr lang="en-GB" dirty="0">
                <a:hlinkClick r:id="rId3"/>
              </a:rPr>
              <a:t>sob CC BY-SA 4.0</a:t>
            </a:r>
            <a:r>
              <a:rPr lang="en-GB" dirty="0"/>
              <a:t>, salvo indicação em contrário.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As imagens utilizadas nesta apresentação são as seguintes: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da capa: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Lightbulbs Turned on,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</a:t>
            </a:r>
            <a:r>
              <a:rPr lang="en-US" sz="1200" b="0" i="0" u="sng" strike="noStrike" cap="none" dirty="0">
                <a:solidFill>
                  <a:srgbClr val="000000"/>
                </a:solidFill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Jochem Miedema, em Pexels.com</a:t>
            </a:r>
            <a:endParaRPr lang="en-US" sz="1200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do texto de introdução: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Papel ao lado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 Macbook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</a:t>
            </a:r>
            <a:r>
              <a:rPr lang="en-US" sz="12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 em Pexels.com</a:t>
            </a:r>
            <a:endParaRPr lang="en-US" sz="1200" u="sng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Contadores inteligentes: </a:t>
            </a:r>
            <a:r>
              <a:rPr lang="en-GB" dirty="0" err="1">
                <a:hlinkClick r:id="rId6"/>
              </a:rPr>
              <a:t>Vorarlberger </a:t>
            </a:r>
            <a:r>
              <a:rPr lang="en-GB" dirty="0">
                <a:hlinkClick r:id="rId6"/>
              </a:rPr>
              <a:t>Kraftwerke-Energy meter (electro)-smart meter-02ASD </a:t>
            </a:r>
            <a:r>
              <a:rPr lang="en-GB" dirty="0"/>
              <a:t>por </a:t>
            </a:r>
            <a:r>
              <a:rPr lang="en-GB" dirty="0" err="1"/>
              <a:t>Asurnipal </a:t>
            </a:r>
            <a:r>
              <a:rPr lang="en-GB" dirty="0"/>
              <a:t>está licenciado </a:t>
            </a:r>
            <a:r>
              <a:rPr lang="en-GB" dirty="0">
                <a:hlinkClick r:id="rId3"/>
              </a:rPr>
              <a:t>sob CC BY-SA 4.0</a:t>
            </a:r>
            <a:endParaRPr lang="en-US" sz="1200" u="sng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Aquecedores: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Aquecedor 2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Eric Farrow (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vespaholic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) está licenciado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sob CC BY-NC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Renováveis: </a:t>
            </a:r>
            <a:r>
              <a:rPr lang="en-US" i="1" dirty="0">
                <a:solidFill>
                  <a:srgbClr val="111111"/>
                </a:solidFill>
                <a:sym typeface="Public Sans"/>
                <a:hlinkClick r:id="rId9"/>
              </a:rPr>
              <a:t>Casa de tijolos castanhos com painéis solares no telhado </a:t>
            </a:r>
            <a:r>
              <a:rPr lang="en-US" dirty="0">
                <a:solidFill>
                  <a:schemeClr val="dk1"/>
                </a:solidFill>
                <a:cs typeface="Public Sans"/>
                <a:sym typeface="Public Sans"/>
              </a:rPr>
              <a:t>por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Vivint Solar com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licença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Unsplash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Veículos elétricos: </a:t>
            </a:r>
            <a:r>
              <a:rPr lang="en-US" i="1" dirty="0">
                <a:solidFill>
                  <a:srgbClr val="111111"/>
                </a:solidFill>
                <a:sym typeface="Public Sans"/>
                <a:hlinkClick r:id="rId11"/>
              </a:rPr>
              <a:t>Carro branco e preto em frente a um edifício branco durante o dia </a:t>
            </a:r>
            <a:r>
              <a:rPr lang="en-US" dirty="0">
                <a:solidFill>
                  <a:schemeClr val="dk1"/>
                </a:solidFill>
                <a:cs typeface="Public Sans"/>
                <a:sym typeface="Public Sans"/>
              </a:rPr>
              <a:t>por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Precious </a:t>
            </a:r>
            <a:r>
              <a:rPr lang="en-US" sz="12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Madubuike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com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licença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Unsplash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latinLnBrk="0"/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BE" dirty="0"/>
              <a:t>https://unsplash.com/photos/brown-brick-house-with-solar-panels-on-roof-9CalgkSRZb8</a:t>
            </a:r>
            <a:endParaRPr lang="en-GB" dirty="0"/>
          </a:p>
          <a:p>
            <a:r>
              <a:rPr lang="en-BE" dirty="0"/>
              <a:t>https://unsplash.com/photos/white-and-black-car-in-front-of-white-building-during-daytime-N2Td7KpIvYc</a:t>
            </a:r>
            <a:endParaRPr lang="en-GB" dirty="0"/>
          </a:p>
          <a:p>
            <a:r>
              <a:rPr lang="en-BE" dirty="0"/>
              <a:t>https://unsplash.com/license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5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bg1"/>
                </a:solidFill>
              </a:rPr>
              <a:t>Obrigado!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5668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Equívocos sobre a produção e o consumo de energia </a:t>
            </a: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 consumo de energia são </a:t>
            </a: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comuns. Neste conjunto de slides, exploramos 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quatro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perguntas 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frequentes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sobre energia digital. </a:t>
            </a:r>
          </a:p>
          <a:p>
            <a:pPr latinLnBrk="0"/>
            <a:endParaRPr lang="en-GB" sz="12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Ao explorar essas questões, 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podemos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melhorar a nossa compreensão sobre a digitalização da energia e tomar decisões mais informadas sobre o uso da energia. </a:t>
            </a:r>
          </a:p>
          <a:p>
            <a:pPr latinLnBrk="0"/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857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 nossa exploração começa com uma pergunta. Reserve um momento para refletir sobre cada pergunta antes de passar para a resposta. </a:t>
            </a:r>
          </a:p>
          <a:p>
            <a:pPr latinLnBrk="0"/>
            <a:endParaRPr lang="en-GB" sz="12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sym typeface="Public Sans"/>
              </a:rPr>
              <a:t>Pode trabalhar cada pergunta individualmente. Em alternativa, pode selecionar uma pergunta específica que gostaria de explorar primeiro através do menu. 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23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Public Sans"/>
              </a:rPr>
              <a:t>Quatro perguntas frequentes sobre energia digital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Os contadores inteligentes protegem eficazmente a privacidade dos utilizadores?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O que é mais eficiente em termos energéticos: aquecedores individuais ou aquecimento central?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As fontes de energia renováveis (por exemplo, energia solar e eólica) são pouco fiáveis?</a:t>
            </a:r>
            <a:endParaRPr lang="en-US" sz="1200" b="1" dirty="0">
              <a:solidFill>
                <a:schemeClr val="bg1"/>
              </a:solidFill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Os veículos elétricos são amigos do ambiente, mesmo quando carregados com eletricidade gerada a partir de combustíveis fósseis?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3651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Os medidores inteligentes protegem eficazmente a privacidade do utilizador? 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0577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Os medidores inteligentes protegem eficazmente a privacidade do utilizador? </a:t>
            </a:r>
            <a:endParaRPr lang="en-US" sz="1050" dirty="0">
              <a:solidFill>
                <a:schemeClr val="bg1"/>
              </a:solidFill>
            </a:endParaRPr>
          </a:p>
          <a:p>
            <a:pPr marL="0" marR="0" lvl="0" indent="0" algn="l" rtl="0" latinLnBrk="0">
              <a:buNone/>
            </a:pPr>
            <a:endParaRPr lang="en-GB" sz="300" noProof="0" dirty="0">
              <a:solidFill>
                <a:schemeClr val="accent2"/>
              </a:solidFill>
              <a:ea typeface="Public Sans"/>
              <a:cs typeface="Public Sans"/>
              <a:sym typeface="Public Sans"/>
            </a:endParaRPr>
          </a:p>
          <a:p>
            <a:pPr marL="457200" indent="-457200" latinLnBrk="0">
              <a:buChar char="•"/>
            </a:pPr>
            <a:endParaRPr lang="en-GB" sz="300" b="1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1200" b="1" noProof="0" dirty="0">
                <a:solidFill>
                  <a:schemeClr val="tx1"/>
                </a:solidFill>
                <a:ea typeface="Calibri"/>
              </a:rPr>
              <a:t>Os medidores inteligentes coletam apenas dados básicos de uso de energia</a:t>
            </a:r>
            <a:r>
              <a:rPr lang="en-GB" sz="1200" noProof="0" dirty="0">
                <a:solidFill>
                  <a:schemeClr val="tx1"/>
                </a:solidFill>
                <a:ea typeface="Calibri"/>
              </a:rPr>
              <a:t>, como consumo de energia, e não informações específicas sobre o uso de aparelhos, áudio, vídeo ou </a:t>
            </a:r>
            <a:r>
              <a:rPr lang="en-GB" sz="1200" dirty="0">
                <a:ea typeface="Calibri"/>
              </a:rPr>
              <a:t>informações pessoais</a:t>
            </a:r>
            <a:r>
              <a:rPr lang="en-GB" sz="1200" noProof="0" dirty="0">
                <a:solidFill>
                  <a:schemeClr val="tx1"/>
                </a:solidFill>
                <a:ea typeface="Calibri"/>
              </a:rPr>
              <a:t>.</a:t>
            </a:r>
          </a:p>
          <a:p>
            <a:pPr latinLnBrk="0"/>
            <a:endParaRPr lang="en-GB" sz="800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1200" b="1" noProof="0" dirty="0">
                <a:solidFill>
                  <a:schemeClr val="tx1"/>
                </a:solidFill>
                <a:ea typeface="Calibri"/>
              </a:rPr>
              <a:t>Regulamentos rigorosos e medidas de proteção de dados </a:t>
            </a:r>
            <a:r>
              <a:rPr lang="en-GB" sz="1200" noProof="0" dirty="0">
                <a:solidFill>
                  <a:schemeClr val="tx1"/>
                </a:solidFill>
                <a:ea typeface="Calibri"/>
              </a:rPr>
              <a:t>(por exemplo, RGPD, Diretiva da Eletricidade, Regulamento da Eletricidade) protegem a privacidade do consumidor.</a:t>
            </a:r>
          </a:p>
          <a:p>
            <a:pPr latinLnBrk="0"/>
            <a:endParaRPr lang="en-GB" sz="800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chemeClr val="tx1"/>
                </a:solidFill>
                <a:ea typeface="Calibri"/>
              </a:rPr>
              <a:t>As empresas de serviços públicos estão limitadas a </a:t>
            </a:r>
            <a:r>
              <a:rPr lang="en-GB" sz="1200" b="1" noProof="0" dirty="0">
                <a:solidFill>
                  <a:schemeClr val="tx1"/>
                </a:solidFill>
                <a:ea typeface="Calibri"/>
              </a:rPr>
              <a:t>utilizar os dados dos medidores inteligentes para faturação e gestão da rede, com partilha de dados limitada.</a:t>
            </a:r>
          </a:p>
          <a:p>
            <a:pPr latinLnBrk="0"/>
            <a:endParaRPr lang="en-GB" sz="800" b="1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1200" b="1" dirty="0"/>
              <a:t>Saiba mais </a:t>
            </a:r>
            <a:r>
              <a:rPr lang="en-GB" sz="1200" dirty="0"/>
              <a:t>na apresentação de slides da Every1 </a:t>
            </a:r>
            <a:r>
              <a:rPr lang="en-GB" sz="1200" i="1" dirty="0">
                <a:hlinkClick r:id="rId3"/>
              </a:rPr>
              <a:t>Mitos sobre cibersegurança e energia digital... desmascarados! </a:t>
            </a:r>
            <a:endParaRPr lang="en-GB" sz="1200" noProof="0" dirty="0">
              <a:solidFill>
                <a:srgbClr val="000066"/>
              </a:solidFill>
              <a:ea typeface="Calibri"/>
              <a:cs typeface="Calibri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https://www.open.edu/openlearncreate/course/view.php?id=17128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5232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i="1" dirty="0">
                <a:solidFill>
                  <a:schemeClr val="accent2"/>
                </a:solidFill>
              </a:rPr>
              <a:t>O que é mais eficiente em termos energéticos: </a:t>
            </a:r>
          </a:p>
          <a:p>
            <a:pPr algn="ctr"/>
            <a:r>
              <a:rPr lang="en-US" sz="1200" i="1" dirty="0">
                <a:solidFill>
                  <a:schemeClr val="accent2"/>
                </a:solidFill>
              </a:rPr>
              <a:t>aquecedores individuais ou aquecimento central?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6577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sym typeface="Public Sans"/>
              </a:rPr>
              <a:t>O que é mais eficiente em termos energéticos: aquecedores individuais ou aquecimento central?</a:t>
            </a:r>
            <a:endParaRPr lang="en-US" sz="1050" dirty="0">
              <a:solidFill>
                <a:schemeClr val="bg1"/>
              </a:solidFill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</a:rPr>
              <a:t>Os aquecedores são menos eficientes do que o aquecimento central quando se trata de aquecer grandes áreas da sua casa. </a:t>
            </a:r>
          </a:p>
          <a:p>
            <a:pPr marL="457200" indent="-457200" latinLnBrk="0">
              <a:buChar char="•"/>
            </a:pPr>
            <a:endParaRPr lang="en-US" sz="1200" b="1" dirty="0">
              <a:solidFill>
                <a:srgbClr val="2B2C30"/>
              </a:solidFill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Os aquecedores funcionam melhor para aquecer brevemente espaços pequenos e bem isolados. </a:t>
            </a:r>
          </a:p>
          <a:p>
            <a:pPr marL="457200" indent="-457200" latinLnBrk="0">
              <a:buChar char="•"/>
            </a:pPr>
            <a:endParaRPr lang="en-US" sz="1200" dirty="0">
              <a:solidFill>
                <a:srgbClr val="2B2C30"/>
              </a:solidFill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Depender de aquecedores portáteis como principal fonte de calor pode resultar em contas de energia mais elevadas em comparação com o aquecimento central.</a:t>
            </a:r>
          </a:p>
          <a:p>
            <a:pPr marL="457200" indent="-457200" latinLnBrk="0">
              <a:buChar char="•"/>
            </a:pPr>
            <a:endParaRPr lang="en-US" sz="1200" dirty="0">
              <a:solidFill>
                <a:srgbClr val="2B2C30"/>
              </a:solidFill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Leia mais no guia do </a:t>
            </a:r>
            <a:r>
              <a:rPr lang="en-US" sz="1200" b="1" dirty="0">
                <a:solidFill>
                  <a:srgbClr val="2B2C30"/>
                </a:solidFill>
              </a:rPr>
              <a:t>Centro de Energia Sustentável sobre </a:t>
            </a:r>
            <a:r>
              <a:rPr lang="en-US" sz="1200" dirty="0">
                <a:solidFill>
                  <a:srgbClr val="2B2C30"/>
                </a:solidFill>
                <a:hlinkClick r:id="rId3"/>
              </a:rPr>
              <a:t>aquecedores de ambiente</a:t>
            </a:r>
            <a:r>
              <a:rPr lang="en-US" sz="1200" dirty="0">
                <a:solidFill>
                  <a:srgbClr val="2B2C30"/>
                </a:solidFill>
              </a:rPr>
              <a:t>. </a:t>
            </a:r>
            <a:endParaRPr lang="en-US" sz="1200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https://www.flickr.com/photos/vespaholic/14495979919/</a:t>
            </a:r>
          </a:p>
          <a:p>
            <a:r>
              <a:rPr lang="en-GB" dirty="0"/>
              <a:t>https://www.cse.org.uk/advice/room-heaters/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3860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As fontes de energia renováveis </a:t>
            </a: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(por exemplo, energia solar e eólica) não são confiáveis?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967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39D14B-2A23-579E-AF46-F2FD56B5A7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3" y="6212109"/>
            <a:ext cx="2043805" cy="4284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968694B-CBC0-4CFA-92E7-007B856E5C2E}"/>
              </a:ext>
            </a:extLst>
          </p:cNvPr>
          <p:cNvSpPr/>
          <p:nvPr userDrawn="1"/>
        </p:nvSpPr>
        <p:spPr>
          <a:xfrm>
            <a:off x="7678057" y="1"/>
            <a:ext cx="4513943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F8FAC-CA3D-D985-2D00-0665579779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53029" y="6210794"/>
            <a:ext cx="377098" cy="391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D5D78D-D403-7F9F-10EC-95832688C377}"/>
              </a:ext>
            </a:extLst>
          </p:cNvPr>
          <p:cNvSpPr txBox="1"/>
          <p:nvPr userDrawn="1"/>
        </p:nvSpPr>
        <p:spPr>
          <a:xfrm>
            <a:off x="2133599" y="6072366"/>
            <a:ext cx="5451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pt-PT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projeto recebeu financiamento do Programa Horizonte para a Investigação e Inovação (2021-2027) da União Europeia ao abrigo do acordo de subvenção n.º 101075596. A responsabilidade pelo conteúdo deste material é exclusivamente do projeto Every1 e não reflete necessariamente a opinião da União Europeia. A apresentação está licenciada </a:t>
            </a:r>
            <a:r>
              <a:rPr lang="pt-PT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Original URL: https://creativecommons.org/licenses/by-sa/4.0/deed.en. Click or tap if you trust this link."/>
              </a:rPr>
              <a:t>sob CC BY-SA 4.0, </a:t>
            </a:r>
            <a:r>
              <a:rPr lang="pt-PT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salvo indicação em contrário. </a:t>
            </a:r>
            <a:endParaRPr lang="pt-PT" sz="1000" noProof="1"/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53AAD2-4525-46D4-8AD1-5B650C307416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1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328BE74-3A9A-407A-80A7-F26E850A55BA}"/>
              </a:ext>
            </a:extLst>
          </p:cNvPr>
          <p:cNvSpPr/>
          <p:nvPr userDrawn="1"/>
        </p:nvSpPr>
        <p:spPr>
          <a:xfrm>
            <a:off x="487680" y="457200"/>
            <a:ext cx="11216640" cy="59436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99A7B0B-43CF-4ACA-B61B-AC7F27070D01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D2F4-2B9E-45E4-DE4F-FE14DB8557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99503" y="6159639"/>
            <a:ext cx="482322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90" r:id="rId3"/>
    <p:sldLayoutId id="2147483692" r:id="rId4"/>
    <p:sldLayoutId id="2147483693" r:id="rId5"/>
    <p:sldLayoutId id="214748368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a.europa.eu/en/analysis/indicators/share-of-energy-consumption-fr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business/2023/dec/23/do-electric-cars-really-produce-fewer-carbon-emissions-than-petrol-or-diesel-vehicl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204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nergysavingtrust.org.uk/myths-about-solar/" TargetMode="External"/><Relationship Id="rId5" Type="http://schemas.openxmlformats.org/officeDocument/2006/relationships/hyperlink" Target="https://www.energymonitor.ai/opinion/opinion-dispelling-myths-around-renewable-energy-technologies/?cf-view" TargetMode="External"/><Relationship Id="rId4" Type="http://schemas.openxmlformats.org/officeDocument/2006/relationships/hyperlink" Target="https://www.open.edu/openlearncreate/course/view.php?id=17128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2.0/deed.en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www.flickr.com/photos/vespaholic/14495979919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Vorarlberger_Kraftwerke-Energy_meter_(electro)-smart_meter-02ASD.jpg" TargetMode="External"/><Relationship Id="rId11" Type="http://schemas.openxmlformats.org/officeDocument/2006/relationships/hyperlink" Target="https://unsplash.com/photos/white-and-black-car-in-front-of-white-building-during-daytime-N2Td7KpIvYc" TargetMode="External"/><Relationship Id="rId5" Type="http://schemas.openxmlformats.org/officeDocument/2006/relationships/hyperlink" Target="https://www.pexels.com/photo/paper-beside-macbook-669623/" TargetMode="External"/><Relationship Id="rId10" Type="http://schemas.openxmlformats.org/officeDocument/2006/relationships/hyperlink" Target="https://unsplash.com/license" TargetMode="External"/><Relationship Id="rId4" Type="http://schemas.openxmlformats.org/officeDocument/2006/relationships/hyperlink" Target="https://www.pexels.com/photo/lightbulbs-turned-on-2166753/" TargetMode="External"/><Relationship Id="rId9" Type="http://schemas.openxmlformats.org/officeDocument/2006/relationships/hyperlink" Target="https://unsplash.com/photos/brown-brick-house-with-solar-panels-on-roof-9CalgkSRZb8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712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e.org.uk/advice/room-heater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E2B6D-35E4-4C91-CC80-BAA946F23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8" y="420576"/>
            <a:ext cx="2547257" cy="836349"/>
          </a:xfrm>
          <a:prstGeom prst="rect">
            <a:avLst/>
          </a:prstGeom>
        </p:spPr>
      </p:pic>
      <p:pic>
        <p:nvPicPr>
          <p:cNvPr id="5" name="Google Shape;89;p1">
            <a:extLst>
              <a:ext uri="{FF2B5EF4-FFF2-40B4-BE49-F238E27FC236}">
                <a16:creationId xmlns:a16="http://schemas.microsoft.com/office/drawing/2014/main" id="{784FCDA1-3E46-BD40-D868-F5E321B54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78455" y="1628384"/>
            <a:ext cx="4513545" cy="36904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3E8DB0-EB98-177F-99E4-65D4FC080D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7018" y="1628384"/>
            <a:ext cx="6518366" cy="462488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200" kern="1200" noProof="1">
                <a:solidFill>
                  <a:schemeClr val="tx1"/>
                </a:solidFill>
                <a:effectLst/>
              </a:rPr>
              <a:t>Mitos sobre energia desmascarados!</a:t>
            </a:r>
            <a:endParaRPr lang="pt-PT" sz="7200" noProof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7640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94D80-25C1-4CFD-EC45-A3D4E808E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9DCCFE-7BA7-D5B4-88B9-EC2785D1BA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3880" y="796200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As fontes de energia renováveis (por exemplo, energia solar e eólica) são pouco fiáveis?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B4B3E-49EA-5666-7C14-9015697F413B}"/>
              </a:ext>
            </a:extLst>
          </p:cNvPr>
          <p:cNvSpPr txBox="1"/>
          <p:nvPr/>
        </p:nvSpPr>
        <p:spPr>
          <a:xfrm>
            <a:off x="3369501" y="2303290"/>
            <a:ext cx="8445016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2000" b="1" dirty="0">
                <a:ea typeface="Calibri"/>
                <a:cs typeface="Calibri"/>
              </a:rPr>
              <a:t>Mais de 25% de toda a energia consumida na UE em 2024 provinha de fontes renováveis </a:t>
            </a:r>
            <a:r>
              <a:rPr lang="en-US" sz="2000" dirty="0">
                <a:ea typeface="Calibri"/>
                <a:cs typeface="Calibri"/>
              </a:rPr>
              <a:t>(</a:t>
            </a:r>
            <a:r>
              <a:rPr lang="en-US" sz="2000" dirty="0">
                <a:ea typeface="Calibri"/>
                <a:cs typeface="Calibri"/>
                <a:hlinkClick r:id="rId3"/>
              </a:rPr>
              <a:t>Agência Europeia do Ambiente</a:t>
            </a:r>
            <a:r>
              <a:rPr lang="en-US" sz="2000" dirty="0">
                <a:ea typeface="Calibri"/>
                <a:cs typeface="Calibri"/>
              </a:rPr>
              <a:t>), tais como energia solar, eólica e bombas de calor.</a:t>
            </a:r>
            <a:endParaRPr lang="en-GB" sz="2000" noProof="0" dirty="0">
              <a:solidFill>
                <a:schemeClr val="accent2"/>
              </a:solidFill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1100" noProof="0" dirty="0">
              <a:solidFill>
                <a:schemeClr val="tx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chemeClr val="tx1"/>
                </a:solidFill>
              </a:rPr>
              <a:t>As tecnologias modernas </a:t>
            </a:r>
            <a:r>
              <a:rPr lang="en-GB" sz="2000" b="1" noProof="0" dirty="0">
                <a:solidFill>
                  <a:schemeClr val="tx1"/>
                </a:solidFill>
              </a:rPr>
              <a:t>respondem</a:t>
            </a:r>
            <a:r>
              <a:rPr lang="en-GB" sz="2000" noProof="0" dirty="0">
                <a:solidFill>
                  <a:schemeClr val="tx1"/>
                </a:solidFill>
              </a:rPr>
              <a:t> cada vez mais </a:t>
            </a:r>
            <a:r>
              <a:rPr lang="en-GB" sz="2000" b="1" noProof="0" dirty="0">
                <a:solidFill>
                  <a:schemeClr val="tx1"/>
                </a:solidFill>
              </a:rPr>
              <a:t>à variabilidade climática </a:t>
            </a:r>
            <a:r>
              <a:rPr lang="en-GB" sz="2000" noProof="0" dirty="0">
                <a:solidFill>
                  <a:schemeClr val="tx1"/>
                </a:solidFill>
              </a:rPr>
              <a:t>na energia solar e eólica.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1100" b="1" noProof="0" dirty="0">
              <a:solidFill>
                <a:schemeClr val="tx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chemeClr val="tx1"/>
                </a:solidFill>
              </a:rPr>
              <a:t>Previsões avançadas </a:t>
            </a:r>
            <a:r>
              <a:rPr lang="en-GB" sz="2000" noProof="0" dirty="0">
                <a:solidFill>
                  <a:schemeClr val="tx1"/>
                </a:solidFill>
              </a:rPr>
              <a:t>estimam a produção renovável e </a:t>
            </a:r>
            <a:r>
              <a:rPr lang="en-GB" sz="2000" b="1" noProof="0" dirty="0">
                <a:solidFill>
                  <a:schemeClr val="tx1"/>
                </a:solidFill>
              </a:rPr>
              <a:t>os sistemas de armazenamento </a:t>
            </a:r>
            <a:r>
              <a:rPr lang="en-GB" sz="2000" noProof="0" dirty="0">
                <a:solidFill>
                  <a:schemeClr val="tx1"/>
                </a:solidFill>
              </a:rPr>
              <a:t>(baterias, bombas hidráulicas) estabilizam a rede.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1100" b="1" noProof="0" dirty="0">
              <a:solidFill>
                <a:schemeClr val="tx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chemeClr val="tx1"/>
                </a:solidFill>
              </a:rPr>
              <a:t>A tarifação dinâmica </a:t>
            </a:r>
            <a:r>
              <a:rPr lang="en-GB" sz="2000" noProof="0" dirty="0">
                <a:solidFill>
                  <a:schemeClr val="tx1"/>
                </a:solidFill>
              </a:rPr>
              <a:t>— em que o preço da energia se ajusta de acordo com a oferta e a procura — também ajuda a equilibrar a rede. </a:t>
            </a:r>
          </a:p>
          <a:p>
            <a:pPr latinLnBrk="0"/>
            <a:endParaRPr lang="en-GB" sz="2000" noProof="0" dirty="0">
              <a:solidFill>
                <a:srgbClr val="000066"/>
              </a:solidFill>
              <a:ea typeface="Public Sans"/>
              <a:cs typeface="Public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FCEBA3-F055-F802-3702-AF06DC383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82" y="2303290"/>
            <a:ext cx="2755999" cy="413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4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3927-D115-407C-E584-86BC989C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6DE6A-7F58-5188-395D-DA9BF8E282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9195" y="67863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i="0" kern="1200" noProof="1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Os veículos elétricos são amigos do ambiente, mesmo quando carregados com eletricidade gerada a partir de combustíveis fósseis? - Introdução</a:t>
            </a:r>
            <a:endParaRPr lang="pt-PT" sz="2800" b="1" i="0" noProof="1">
              <a:solidFill>
                <a:schemeClr val="bg1"/>
              </a:solidFill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8E889-170D-661A-C4C9-37B6BB6336A3}"/>
              </a:ext>
            </a:extLst>
          </p:cNvPr>
          <p:cNvSpPr txBox="1"/>
          <p:nvPr/>
        </p:nvSpPr>
        <p:spPr>
          <a:xfrm>
            <a:off x="885171" y="2868460"/>
            <a:ext cx="104216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400" i="1" dirty="0">
                <a:solidFill>
                  <a:schemeClr val="accent5"/>
                </a:solidFill>
              </a:rPr>
              <a:t>Os veículos elétricos são ecológicos, mesmo quando carregados com eletricidade gerada a partir de combustíveis fósseis?</a:t>
            </a:r>
            <a:endParaRPr lang="en-GB" sz="44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89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2BB5-58B6-278B-E025-E6AA0528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F338-2995-5575-8032-C6B6ADEC62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943" y="521879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Os veículos elétricos são ecológicos, mesmo quando carregados com eletricidade gerada a partir de combustíveis fósseis?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E9A94-DCC1-E1C5-4D79-C962BC490CDE}"/>
              </a:ext>
            </a:extLst>
          </p:cNvPr>
          <p:cNvSpPr txBox="1"/>
          <p:nvPr/>
        </p:nvSpPr>
        <p:spPr>
          <a:xfrm>
            <a:off x="2797428" y="2153198"/>
            <a:ext cx="925673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b="1" dirty="0">
                <a:ea typeface="Calibri"/>
                <a:cs typeface="Calibri"/>
              </a:rPr>
              <a:t>Os veículos elétricos (EVs) movidos a energias renováveis </a:t>
            </a:r>
            <a:r>
              <a:rPr lang="en-US" sz="2000" dirty="0">
                <a:ea typeface="Calibri"/>
                <a:cs typeface="Calibri"/>
              </a:rPr>
              <a:t>são uma opção ecológica quando comparados com carros que utilizam gasolina ou diesel. No entanto, reduzir o uso de carros e aumentar as deslocações ativas (por exemplo, caminhar ou andar de bicicleta) e utilizar transportes públicos são opções de transporte mais ecológicas.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/>
              <a:t>A produção de EVs consome mais energia do que a produção de carros movidos a combustíveis fósseis. No entanto, </a:t>
            </a:r>
            <a:r>
              <a:rPr lang="en-US" sz="2000" b="1" dirty="0"/>
              <a:t>os EVs são, em geral, mais ecológicos </a:t>
            </a:r>
            <a:r>
              <a:rPr lang="en-US" sz="2000" dirty="0"/>
              <a:t>e podem reduzir rapidamente a sua «dívida de carbono» e produzir menos emissões por quilómetro percorrido (</a:t>
            </a:r>
            <a:r>
              <a:rPr lang="en-US" sz="2000" dirty="0">
                <a:hlinkClick r:id="rId3"/>
              </a:rPr>
              <a:t>The Guardian</a:t>
            </a:r>
            <a:r>
              <a:rPr lang="en-US" sz="2000" dirty="0"/>
              <a:t>).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US" sz="700" b="1" dirty="0">
              <a:ea typeface="Calibri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b="1" dirty="0">
                <a:ea typeface="Calibri"/>
              </a:rPr>
              <a:t>Os EVs não geram emissões de escape</a:t>
            </a:r>
            <a:r>
              <a:rPr lang="en-US" sz="2000" dirty="0">
                <a:ea typeface="Calibri"/>
              </a:rPr>
              <a:t>, melhorando a qualidade do ar urbano e reduzindo a poluição.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715287-DB77-61BF-0E6D-73518F647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82" y="2659732"/>
            <a:ext cx="2305570" cy="34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0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AA0BCC-51A1-C14A-389C-C853281B4E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6139" y="653701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2800" kern="1200" noProof="1">
                <a:solidFill>
                  <a:srgbClr val="0E3AF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Próximos passos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5EDEE-0D89-AE70-0953-34055524EF0D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Se quiser saber mais sobre mitos relacionados à energia, os seguintes recursos podem ser úteis: 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CDE187-04E2-45C2-AB71-3163282F7484}"/>
              </a:ext>
            </a:extLst>
          </p:cNvPr>
          <p:cNvSpPr txBox="1"/>
          <p:nvPr/>
        </p:nvSpPr>
        <p:spPr>
          <a:xfrm>
            <a:off x="1017740" y="3518615"/>
            <a:ext cx="2175491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  <a:ea typeface="맑은 고딕"/>
              </a:rPr>
              <a:t> Veja o curso</a:t>
            </a:r>
            <a:r>
              <a:rPr lang="en-US" altLang="ko-KR" i="1" dirty="0">
                <a:solidFill>
                  <a:srgbClr val="373737"/>
                </a:solidFill>
                <a:ea typeface="맑은 고딕"/>
              </a:rPr>
              <a:t> Digital Energy Essentials </a:t>
            </a:r>
            <a:r>
              <a:rPr lang="en-US" altLang="ko-KR" dirty="0">
                <a:solidFill>
                  <a:srgbClr val="373737"/>
                </a:solidFill>
                <a:ea typeface="맑은 고딕"/>
              </a:rPr>
              <a:t>da Every1, com duração de 30 minutos, sobre </a:t>
            </a:r>
            <a:r>
              <a:rPr lang="en-US" altLang="ko-KR" dirty="0">
                <a:solidFill>
                  <a:srgbClr val="373737"/>
                </a:solidFill>
                <a:ea typeface="맑은 고딕"/>
                <a:hlinkClick r:id="rId3"/>
              </a:rPr>
              <a:t>resposta à demanda</a:t>
            </a:r>
            <a:endParaRPr lang="ko-KR" altLang="en-US" dirty="0">
              <a:solidFill>
                <a:srgbClr val="373737"/>
              </a:solidFill>
              <a:ea typeface="맑은 고딕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C87595-16A2-4A0F-9DBB-4AF40FA3BA2C}"/>
              </a:ext>
            </a:extLst>
          </p:cNvPr>
          <p:cNvSpPr txBox="1"/>
          <p:nvPr/>
        </p:nvSpPr>
        <p:spPr>
          <a:xfrm>
            <a:off x="3607495" y="3246413"/>
            <a:ext cx="2364667" cy="246221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</a:rPr>
              <a:t>Veja em detalhe a apresentação da Every1 sobre </a:t>
            </a:r>
          </a:p>
          <a:p>
            <a:pPr algn="ctr"/>
            <a:r>
              <a:rPr lang="en-US" altLang="ko-KR" sz="2200" dirty="0">
                <a:solidFill>
                  <a:srgbClr val="373737"/>
                </a:solidFill>
                <a:hlinkClick r:id="rId4"/>
              </a:rPr>
              <a:t>como as alterações climáticas estão a afetar as energias renováveis</a:t>
            </a:r>
            <a:endParaRPr lang="ko-KR" altLang="en-US" sz="2200" dirty="0">
              <a:solidFill>
                <a:srgbClr val="373737"/>
              </a:solidFill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8F01505-D47E-4B07-82B8-EC043F5EC813}"/>
              </a:ext>
            </a:extLst>
          </p:cNvPr>
          <p:cNvSpPr txBox="1"/>
          <p:nvPr/>
        </p:nvSpPr>
        <p:spPr>
          <a:xfrm>
            <a:off x="6270165" y="3504565"/>
            <a:ext cx="2338969" cy="175432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</a:rPr>
              <a:t>Leia o artigo da Energy Monitor intitulado </a:t>
            </a:r>
            <a:r>
              <a:rPr lang="en-US" altLang="ko-KR" i="1" dirty="0">
                <a:solidFill>
                  <a:srgbClr val="373737"/>
                </a:solidFill>
                <a:hlinkClick r:id="rId5"/>
              </a:rPr>
              <a:t>«Desmistificando os mitos sobre as tecnologias de energia renovável»</a:t>
            </a:r>
            <a:endParaRPr lang="ko-KR" altLang="en-US" i="1" dirty="0">
              <a:solidFill>
                <a:srgbClr val="373737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984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B6D982A-54DA-4FCC-9383-F91FC1E1D9CE}"/>
              </a:ext>
            </a:extLst>
          </p:cNvPr>
          <p:cNvSpPr txBox="1"/>
          <p:nvPr/>
        </p:nvSpPr>
        <p:spPr>
          <a:xfrm>
            <a:off x="9039144" y="3418800"/>
            <a:ext cx="2071376" cy="230832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</a:rPr>
              <a:t>Leia o artigo da The Energy Saving Trust intitulado </a:t>
            </a:r>
            <a:r>
              <a:rPr lang="en-US" altLang="ko-KR" i="1" dirty="0">
                <a:solidFill>
                  <a:srgbClr val="373737"/>
                </a:solidFill>
                <a:hlinkClick r:id="rId6"/>
              </a:rPr>
              <a:t>Debunking Solar Myths (Desmistificando os mitos sobre a energia solar)</a:t>
            </a:r>
            <a:endParaRPr lang="ko-KR" altLang="en-US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35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2F0C4-3708-062E-837B-49F21B8E51C4}"/>
              </a:ext>
            </a:extLst>
          </p:cNvPr>
          <p:cNvSpPr txBox="1"/>
          <p:nvPr/>
        </p:nvSpPr>
        <p:spPr>
          <a:xfrm>
            <a:off x="4258848" y="596486"/>
            <a:ext cx="7628351" cy="64017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dirty="0"/>
              <a:t>Esta apresentação de slides </a:t>
            </a:r>
            <a:r>
              <a:rPr lang="en-GB" dirty="0" err="1"/>
              <a:t>intitulada</a:t>
            </a:r>
            <a:r>
              <a:rPr lang="en-GB" dirty="0"/>
              <a:t> </a:t>
            </a:r>
            <a:r>
              <a:rPr lang="en-GB" i="1" dirty="0"/>
              <a:t>«</a:t>
            </a:r>
            <a:r>
              <a:rPr lang="en-US" dirty="0" err="1"/>
              <a:t>Mitos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desmascarados</a:t>
            </a:r>
            <a:r>
              <a:rPr lang="en-US" dirty="0"/>
              <a:t>!</a:t>
            </a:r>
            <a:r>
              <a:rPr lang="en-GB" i="1" dirty="0"/>
              <a:t>» </a:t>
            </a:r>
            <a:r>
              <a:rPr lang="en-GB" dirty="0"/>
              <a:t>foi produzida pelo projeto Every1 e está licenciada </a:t>
            </a:r>
            <a:r>
              <a:rPr lang="en-GB" dirty="0">
                <a:hlinkClick r:id="rId3"/>
              </a:rPr>
              <a:t>sob CC BY-SA 4.0</a:t>
            </a:r>
            <a:r>
              <a:rPr lang="en-GB" dirty="0"/>
              <a:t>, salvo indicação em contrário.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As imagens utilizadas nesta apresentação são as seguintes: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da capa: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Lightbulbs Turned on,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</a:t>
            </a:r>
            <a:r>
              <a:rPr lang="en-US" sz="1800" b="0" i="0" u="sng" strike="noStrike" cap="none" dirty="0">
                <a:solidFill>
                  <a:srgbClr val="000000"/>
                </a:solidFill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Jochem Miedema, em Pexels.com</a:t>
            </a:r>
            <a:endParaRPr lang="en-US" sz="1800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do texto de introdução: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Papel ao lado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 Macbook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</a:t>
            </a:r>
            <a:r>
              <a:rPr lang="en-US" sz="18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 em Pexels.com</a:t>
            </a:r>
            <a:endParaRPr lang="en-US" sz="1800" u="sng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Contadores inteligentes: </a:t>
            </a:r>
            <a:r>
              <a:rPr lang="en-GB" dirty="0">
                <a:hlinkClick r:id="rId6"/>
              </a:rPr>
              <a:t>Vorarlberger Kraftwerke-Energy meter (electro)-smart meter-02ASD </a:t>
            </a:r>
            <a:r>
              <a:rPr lang="en-GB" dirty="0"/>
              <a:t>por </a:t>
            </a:r>
            <a:r>
              <a:rPr lang="en-GB" dirty="0" err="1"/>
              <a:t>Asurnipal </a:t>
            </a:r>
            <a:r>
              <a:rPr lang="en-GB" dirty="0"/>
              <a:t>está licenciado </a:t>
            </a:r>
            <a:r>
              <a:rPr lang="en-GB" dirty="0">
                <a:hlinkClick r:id="rId3"/>
              </a:rPr>
              <a:t>sob CC BY-SA 4.0</a:t>
            </a:r>
            <a:endParaRPr lang="en-US" sz="1800" u="sng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Aquecedores: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Aquecedor 2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Eric Farrow (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vespaholic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) está licenciado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sob CC BY-NC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Renováveis: </a:t>
            </a:r>
            <a:r>
              <a:rPr lang="en-US" i="1" dirty="0">
                <a:solidFill>
                  <a:srgbClr val="111111"/>
                </a:solidFill>
                <a:sym typeface="Public Sans"/>
                <a:hlinkClick r:id="rId9"/>
              </a:rPr>
              <a:t>Casa de tijolos castanhos com painéis solares no telhado </a:t>
            </a:r>
            <a:r>
              <a:rPr lang="en-US" dirty="0">
                <a:solidFill>
                  <a:schemeClr val="dk1"/>
                </a:solidFill>
                <a:cs typeface="Public Sans"/>
                <a:sym typeface="Public Sans"/>
              </a:rPr>
              <a:t>por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Vivint Solar com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licença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Unsplash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Veículos elétricos: </a:t>
            </a:r>
            <a:r>
              <a:rPr lang="en-US" i="1" dirty="0">
                <a:solidFill>
                  <a:srgbClr val="111111"/>
                </a:solidFill>
                <a:sym typeface="Public Sans"/>
                <a:hlinkClick r:id="rId11"/>
              </a:rPr>
              <a:t>Carro branco e preto em frente a um edifício branco durante o dia </a:t>
            </a:r>
            <a:r>
              <a:rPr lang="en-US" dirty="0">
                <a:solidFill>
                  <a:schemeClr val="dk1"/>
                </a:solidFill>
                <a:cs typeface="Public Sans"/>
                <a:sym typeface="Public Sans"/>
              </a:rPr>
              <a:t>por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Precious Madubuike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com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licença Unsplash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latinLnBrk="0"/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A3F027-3E19-82AE-7A54-488E35E154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566" y="59648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Agradecimentos</a:t>
            </a:r>
            <a:endParaRPr lang="pt-PT" noProof="1">
              <a:effectLst/>
            </a:endParaRPr>
          </a:p>
          <a:p>
            <a:endParaRPr lang="pt-PT" noProof="1"/>
          </a:p>
        </p:txBody>
      </p:sp>
    </p:spTree>
    <p:extLst>
      <p:ext uri="{BB962C8B-B14F-4D97-AF65-F5344CB8AC3E}">
        <p14:creationId xmlns:p14="http://schemas.microsoft.com/office/powerpoint/2010/main" val="3274696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4E1B9-4D97-EFE2-6EB3-B0C114077A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06520" y="2874645"/>
            <a:ext cx="420116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6000" b="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+mn-cs"/>
              </a:rPr>
              <a:t>Obrigado!</a:t>
            </a:r>
            <a:endParaRPr lang="pt-PT" noProof="1">
              <a:effectLst/>
            </a:endParaRPr>
          </a:p>
          <a:p>
            <a:endParaRPr lang="pt-PT" noProof="1"/>
          </a:p>
        </p:txBody>
      </p:sp>
    </p:spTree>
    <p:extLst>
      <p:ext uri="{BB962C8B-B14F-4D97-AF65-F5344CB8AC3E}">
        <p14:creationId xmlns:p14="http://schemas.microsoft.com/office/powerpoint/2010/main" val="3412910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E65402-2D24-4C0B-3A9B-70B199ADCEA8}"/>
              </a:ext>
            </a:extLst>
          </p:cNvPr>
          <p:cNvSpPr txBox="1"/>
          <p:nvPr/>
        </p:nvSpPr>
        <p:spPr>
          <a:xfrm>
            <a:off x="4673911" y="834481"/>
            <a:ext cx="694436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3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Equívocos sobre a </a:t>
            </a:r>
            <a:r>
              <a:rPr lang="en-GB" sz="3200" noProof="0" dirty="0" err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produção</a:t>
            </a:r>
            <a:r>
              <a:rPr lang="en-GB" sz="3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 e consumo de energia </a:t>
            </a:r>
            <a:r>
              <a:rPr lang="en-GB" sz="3200" noProof="0" dirty="0" err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são</a:t>
            </a:r>
            <a:r>
              <a:rPr lang="en-GB" sz="3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 </a:t>
            </a:r>
            <a:r>
              <a:rPr lang="en-GB" sz="3200" noProof="0" dirty="0" err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comuns</a:t>
            </a:r>
            <a:r>
              <a:rPr lang="en-GB" sz="3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. Neste conjunto de slides, exploramos </a:t>
            </a:r>
            <a:r>
              <a:rPr lang="en-GB" sz="3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quatro </a:t>
            </a:r>
            <a:r>
              <a:rPr lang="en-GB" sz="3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perguntas </a:t>
            </a:r>
            <a:r>
              <a:rPr lang="en-GB" sz="3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frequentes </a:t>
            </a:r>
            <a:r>
              <a:rPr lang="en-GB" sz="3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sobre energia digital. </a:t>
            </a:r>
          </a:p>
          <a:p>
            <a:pPr latinLnBrk="0"/>
            <a:endParaRPr lang="en-GB" sz="32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3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Ao explorar essas perguntas, </a:t>
            </a:r>
            <a:r>
              <a:rPr lang="en-GB" sz="3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podemos </a:t>
            </a:r>
            <a:r>
              <a:rPr lang="en-GB" sz="3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melhorar a nossa compreensão sobre a digitalização da energia e tomar decisões mais informadas sobre o uso da energia. </a:t>
            </a:r>
          </a:p>
          <a:p>
            <a:pPr latinLnBrk="0"/>
            <a:endParaRPr lang="en-GB" sz="3200" noProof="0" dirty="0"/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E0824120-B2DC-DB41-8E97-86CAA2E28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F73B0FE-B34B-98B3-BD05-405A9DA008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8828" y="456825"/>
            <a:ext cx="2726872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800" b="1" kern="1200" noProof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Introdução</a:t>
            </a:r>
            <a:r>
              <a:rPr lang="pt-PT" sz="4400" b="1" kern="1200" noProof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endParaRPr lang="pt-PT" noProof="1">
              <a:effectLst/>
            </a:endParaRPr>
          </a:p>
          <a:p>
            <a:endParaRPr lang="pt-PT" noProof="1"/>
          </a:p>
        </p:txBody>
      </p:sp>
    </p:spTree>
    <p:extLst>
      <p:ext uri="{BB962C8B-B14F-4D97-AF65-F5344CB8AC3E}">
        <p14:creationId xmlns:p14="http://schemas.microsoft.com/office/powerpoint/2010/main" val="392397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65D3-66A4-7667-AC58-4749B4B1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66B55-7ACA-91FD-62DA-6FBF6BEC8E01}"/>
              </a:ext>
            </a:extLst>
          </p:cNvPr>
          <p:cNvSpPr txBox="1"/>
          <p:nvPr/>
        </p:nvSpPr>
        <p:spPr>
          <a:xfrm>
            <a:off x="4673911" y="834481"/>
            <a:ext cx="69443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3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 nossa exploração começa com uma pergunta. Reserve um momento para refletir sobre cada pergunta antes de passar para a resposta. </a:t>
            </a:r>
          </a:p>
          <a:p>
            <a:pPr latinLnBrk="0"/>
            <a:endParaRPr lang="en-GB" sz="32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3200" dirty="0">
                <a:solidFill>
                  <a:srgbClr val="2B2C30"/>
                </a:solidFill>
                <a:sym typeface="Public Sans"/>
              </a:rPr>
              <a:t>Pode trabalhar cada pergunta individualmente. Em alternativa, pode selecionar uma pergunta específica que gostaria de explorar primeiro através do menu. </a:t>
            </a:r>
            <a:endParaRPr lang="en-GB" sz="3200" noProof="0" dirty="0"/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46CBB049-FC30-E97A-C61F-2DF4AC28F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A06FFFC-71D2-A55D-11F9-2F6587CA83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722" y="69169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Esta </a:t>
            </a:r>
            <a:r>
              <a:rPr lang="pt-PT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apresentação </a:t>
            </a:r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lang="pt-PT" noProof="1">
              <a:effectLst/>
            </a:endParaRPr>
          </a:p>
          <a:p>
            <a:endParaRPr lang="pt-PT" noProof="1"/>
          </a:p>
        </p:txBody>
      </p:sp>
    </p:spTree>
    <p:extLst>
      <p:ext uri="{BB962C8B-B14F-4D97-AF65-F5344CB8AC3E}">
        <p14:creationId xmlns:p14="http://schemas.microsoft.com/office/powerpoint/2010/main" val="254998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D9DC52-5167-803B-CC1E-0EB909FC99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7755" y="80926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Quatro perguntas comuns sobre energia digital 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3318B-F51A-DE9B-4143-B6140E6B757E}"/>
              </a:ext>
            </a:extLst>
          </p:cNvPr>
          <p:cNvSpPr txBox="1"/>
          <p:nvPr/>
        </p:nvSpPr>
        <p:spPr>
          <a:xfrm>
            <a:off x="384130" y="2662586"/>
            <a:ext cx="114237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endParaRPr lang="en-US" sz="24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Os contadores inteligentes protegem eficazmente a privacidade dos utilizadores?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O que é mais eficiente em termos energéticos: aquecedores individuais ou aquecimento central?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As fontes de energia renováveis (por exemplo, energia solar e eólica) são pouco fiáveis?</a:t>
            </a:r>
            <a:endParaRPr lang="en-US" sz="2400" b="1" dirty="0">
              <a:solidFill>
                <a:schemeClr val="bg1"/>
              </a:solidFill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Os veículos elétricos são amigos do ambiente, mesmo quando carregados com eletricidade gerada a partir de combustíveis fósseis?</a:t>
            </a:r>
          </a:p>
        </p:txBody>
      </p:sp>
    </p:spTree>
    <p:extLst>
      <p:ext uri="{BB962C8B-B14F-4D97-AF65-F5344CB8AC3E}">
        <p14:creationId xmlns:p14="http://schemas.microsoft.com/office/powerpoint/2010/main" val="2162695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0B598-3C59-58D5-BCCF-5F94FB98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706B-801C-7CE9-2FD2-896890F570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83538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i="0" kern="1200" noProof="1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Os medidores inteligentes protegem eficazmente a privacidade dos utilizadores?  - Introdução</a:t>
            </a:r>
            <a:endParaRPr lang="pt-PT" sz="2800" b="1" i="0" noProof="1">
              <a:solidFill>
                <a:schemeClr val="bg1"/>
              </a:solidFill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C321A-ECC1-6F77-28D3-B93794C698A1}"/>
              </a:ext>
            </a:extLst>
          </p:cNvPr>
          <p:cNvSpPr txBox="1"/>
          <p:nvPr/>
        </p:nvSpPr>
        <p:spPr>
          <a:xfrm>
            <a:off x="972855" y="3194137"/>
            <a:ext cx="10246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Os contadores inteligentes protegem eficazmente a privacidade dos utilizadores? 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81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971A-92A2-1549-E68D-21610F539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6F7BA3-B558-E7EE-49BC-1EDCDFCA81CE}"/>
              </a:ext>
            </a:extLst>
          </p:cNvPr>
          <p:cNvSpPr txBox="1"/>
          <p:nvPr/>
        </p:nvSpPr>
        <p:spPr>
          <a:xfrm>
            <a:off x="2907414" y="1838234"/>
            <a:ext cx="900621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 latinLnBrk="0">
              <a:buNone/>
            </a:pPr>
            <a:endParaRPr lang="en-GB" sz="700" noProof="0" dirty="0">
              <a:solidFill>
                <a:schemeClr val="accent2"/>
              </a:solidFill>
              <a:ea typeface="Public Sans"/>
              <a:cs typeface="Public Sans"/>
              <a:sym typeface="Public Sans"/>
            </a:endParaRPr>
          </a:p>
          <a:p>
            <a:pPr marL="457200" indent="-457200" latinLnBrk="0">
              <a:buChar char="•"/>
            </a:pPr>
            <a:endParaRPr lang="en-GB" sz="700" b="1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2000" b="1" noProof="0" dirty="0">
                <a:solidFill>
                  <a:schemeClr val="tx1"/>
                </a:solidFill>
                <a:ea typeface="Calibri"/>
              </a:rPr>
              <a:t>Os contadores inteligentes recolhem apenas dados básicos sobre o consumo de energia</a:t>
            </a:r>
            <a:r>
              <a:rPr lang="en-GB" sz="2000" noProof="0" dirty="0">
                <a:solidFill>
                  <a:schemeClr val="tx1"/>
                </a:solidFill>
                <a:ea typeface="Calibri"/>
              </a:rPr>
              <a:t>, tais como o consumo energético, e não informações específicas sobre a utilização de aparelhos, áudio, vídeo ou </a:t>
            </a:r>
            <a:r>
              <a:rPr lang="en-GB" sz="2000" dirty="0">
                <a:ea typeface="Calibri"/>
              </a:rPr>
              <a:t>informações pessoais</a:t>
            </a:r>
            <a:r>
              <a:rPr lang="en-GB" sz="2000" noProof="0" dirty="0">
                <a:solidFill>
                  <a:schemeClr val="tx1"/>
                </a:solidFill>
                <a:ea typeface="Calibri"/>
              </a:rPr>
              <a:t>.</a:t>
            </a:r>
          </a:p>
          <a:p>
            <a:pPr latinLnBrk="0"/>
            <a:endParaRPr lang="en-GB" sz="1100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2000" b="1" noProof="0" dirty="0">
                <a:solidFill>
                  <a:schemeClr val="tx1"/>
                </a:solidFill>
                <a:ea typeface="Calibri"/>
              </a:rPr>
              <a:t>Regulamentos rigorosos e medidas de proteção de dados </a:t>
            </a:r>
            <a:r>
              <a:rPr lang="en-GB" sz="2000" noProof="0" dirty="0">
                <a:solidFill>
                  <a:schemeClr val="tx1"/>
                </a:solidFill>
                <a:ea typeface="Calibri"/>
              </a:rPr>
              <a:t>(por exemplo, RGPD, Diretiva da Eletricidade, Regulamento da Eletricidade) protegem a privacidade do consumidor.</a:t>
            </a:r>
          </a:p>
          <a:p>
            <a:pPr latinLnBrk="0"/>
            <a:endParaRPr lang="en-GB" sz="1100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2000" noProof="0" dirty="0">
                <a:solidFill>
                  <a:schemeClr val="tx1"/>
                </a:solidFill>
                <a:ea typeface="Calibri"/>
              </a:rPr>
              <a:t>As empresas de serviços públicos estão limitadas a </a:t>
            </a:r>
            <a:r>
              <a:rPr lang="en-GB" sz="2000" b="1" noProof="0" dirty="0">
                <a:solidFill>
                  <a:schemeClr val="tx1"/>
                </a:solidFill>
                <a:ea typeface="Calibri"/>
              </a:rPr>
              <a:t>utilizar os dados dos medidores inteligentes para faturação e gestão da rede, com partilha de dados limitada.</a:t>
            </a:r>
          </a:p>
          <a:p>
            <a:pPr latinLnBrk="0"/>
            <a:endParaRPr lang="en-GB" sz="1100" b="1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2000" b="1" dirty="0"/>
              <a:t>Saiba mais </a:t>
            </a:r>
            <a:r>
              <a:rPr lang="en-GB" sz="2000" dirty="0"/>
              <a:t>na apresentação de slides da Every1 </a:t>
            </a:r>
            <a:r>
              <a:rPr lang="en-GB" sz="2000" i="1" dirty="0">
                <a:hlinkClick r:id="rId3"/>
              </a:rPr>
              <a:t>Mitos sobre cibersegurança e energia digital... desmascarados! </a:t>
            </a:r>
            <a:endParaRPr lang="en-GB" sz="2000" noProof="0" dirty="0">
              <a:solidFill>
                <a:srgbClr val="000066"/>
              </a:solidFill>
              <a:ea typeface="Calibri"/>
              <a:cs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0E6B48-9871-BD63-E55B-7FA469CC2F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7482" y="596486"/>
            <a:ext cx="11437035" cy="6395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Os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contadores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inteligentes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protegem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eficazmente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 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privacidade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 dos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utilizadores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?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 smart meter.">
            <a:extLst>
              <a:ext uri="{FF2B5EF4-FFF2-40B4-BE49-F238E27FC236}">
                <a16:creationId xmlns:a16="http://schemas.microsoft.com/office/drawing/2014/main" id="{7BA60DC5-30EE-2406-2A45-AB7C90E64A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9" y="2256824"/>
            <a:ext cx="2648486" cy="430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9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F9A5-B6BE-2DCD-6B42-42A3DD8C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74216-A47B-ED1F-6C4D-C3FC780E62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5060" y="822325"/>
            <a:ext cx="1197694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2800" b="1" i="0" kern="1200" noProof="1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 que é mais eficiente em termos energéticos: aquecedores individuais ou aquecimento central? - Introdução</a:t>
            </a:r>
            <a:endParaRPr lang="pt-PT" sz="2800" b="1" i="0" noProof="1">
              <a:solidFill>
                <a:schemeClr val="bg1"/>
              </a:solidFill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0F597-7B51-9EB6-1253-74AAF241D190}"/>
              </a:ext>
            </a:extLst>
          </p:cNvPr>
          <p:cNvSpPr txBox="1"/>
          <p:nvPr/>
        </p:nvSpPr>
        <p:spPr>
          <a:xfrm>
            <a:off x="1490597" y="3181611"/>
            <a:ext cx="95949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O que é mais eficiente em termos energéticos: </a:t>
            </a:r>
          </a:p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aquecedores individuais ou aquecimento central?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80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0FC-3697-BA58-3181-7ABAA11B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1FA70-4F23-79A2-BC5C-F3213EFE2F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9099" y="74394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 que é mais eficiente em termos energéticos: aquecedores ou aquecimento central?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9D6D4-ADBC-D7EB-E231-9A2E3FFD7EF4}"/>
              </a:ext>
            </a:extLst>
          </p:cNvPr>
          <p:cNvSpPr txBox="1"/>
          <p:nvPr/>
        </p:nvSpPr>
        <p:spPr>
          <a:xfrm>
            <a:off x="3910164" y="2251226"/>
            <a:ext cx="76746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000" dirty="0"/>
              <a:t>Os aquecedores são menos eficientes do que o aquecimento central quando se trata de aquecer grandes áreas da sua casa. </a:t>
            </a:r>
          </a:p>
          <a:p>
            <a:pPr marL="457200" indent="-457200" latinLnBrk="0">
              <a:buChar char="•"/>
            </a:pPr>
            <a:endParaRPr lang="en-US" sz="2000" dirty="0"/>
          </a:p>
          <a:p>
            <a:pPr marL="457200" indent="-457200" latinLnBrk="0">
              <a:buChar char="•"/>
            </a:pPr>
            <a:r>
              <a:rPr lang="en-US" sz="2000" dirty="0"/>
              <a:t>Os aquecedores funcionam melhor para aquecer brevemente espaços pequenos e bem isolados. </a:t>
            </a:r>
          </a:p>
          <a:p>
            <a:pPr marL="457200" indent="-457200" latinLnBrk="0">
              <a:buChar char="•"/>
            </a:pPr>
            <a:endParaRPr lang="en-US" sz="2000" dirty="0"/>
          </a:p>
          <a:p>
            <a:pPr marL="457200" indent="-457200" latinLnBrk="0">
              <a:buChar char="•"/>
            </a:pPr>
            <a:r>
              <a:rPr lang="en-US" sz="2000" dirty="0"/>
              <a:t>Depender de aquecedores portáteis como principal fonte de calor pode resultar em contas de energia mais elevadas em comparação com o aquecimento central.</a:t>
            </a:r>
          </a:p>
          <a:p>
            <a:pPr marL="457200" indent="-457200" latinLnBrk="0">
              <a:buChar char="•"/>
            </a:pPr>
            <a:endParaRPr lang="en-US" sz="2000" dirty="0"/>
          </a:p>
          <a:p>
            <a:pPr marL="457200" indent="-457200" latinLnBrk="0">
              <a:buChar char="•"/>
            </a:pPr>
            <a:r>
              <a:rPr lang="en-US" sz="2000" dirty="0"/>
              <a:t>Leia mais no guia do Centro de Energia Sustentável sobre </a:t>
            </a:r>
            <a:r>
              <a:rPr lang="en-US" sz="2000" dirty="0">
                <a:hlinkClick r:id="rId3"/>
              </a:rPr>
              <a:t>aquecedores de ambiente</a:t>
            </a:r>
            <a:r>
              <a:rPr lang="en-US" sz="2000" dirty="0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E5CE0B-BEED-879A-8A43-920EA8704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9" y="2251226"/>
            <a:ext cx="2827876" cy="424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2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EB5A1-B4A9-64BD-61B2-652C301C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65C6-3129-9F90-5393-119434D0CB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8383" y="86151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i="0" kern="1200" noProof="1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As fontes de energia renováveis são pouco fiáveis? - Introdução</a:t>
            </a:r>
            <a:endParaRPr lang="pt-PT" sz="2800" b="1" i="0" noProof="1">
              <a:solidFill>
                <a:schemeClr val="bg1"/>
              </a:solidFill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7BFF2-33C6-968B-4039-27829257A520}"/>
              </a:ext>
            </a:extLst>
          </p:cNvPr>
          <p:cNvSpPr txBox="1"/>
          <p:nvPr/>
        </p:nvSpPr>
        <p:spPr>
          <a:xfrm>
            <a:off x="1490597" y="3181611"/>
            <a:ext cx="9594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As fontes de energia renováveis </a:t>
            </a:r>
          </a:p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(por exemplo, energia solar e eólica) são pouco fiáveis?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98846"/>
      </p:ext>
    </p:extLst>
  </p:cSld>
  <p:clrMapOvr>
    <a:masterClrMapping/>
  </p:clrMapOvr>
</p:sld>
</file>

<file path=ppt/theme/theme1.xml><?xml version="1.0" encoding="utf-8"?>
<a:theme xmlns:a="http://schemas.openxmlformats.org/drawingml/2006/main" name="Every1 slide master">
  <a:themeElements>
    <a:clrScheme name="0E3AF0">
      <a:dk1>
        <a:srgbClr val="231F20"/>
      </a:dk1>
      <a:lt1>
        <a:srgbClr val="FFFFFF"/>
      </a:lt1>
      <a:dk2>
        <a:srgbClr val="0E3AF0"/>
      </a:dk2>
      <a:lt2>
        <a:srgbClr val="D3D3D3"/>
      </a:lt2>
      <a:accent1>
        <a:srgbClr val="BDF03A"/>
      </a:accent1>
      <a:accent2>
        <a:srgbClr val="0E3AF0"/>
      </a:accent2>
      <a:accent3>
        <a:srgbClr val="A5A5A5"/>
      </a:accent3>
      <a:accent4>
        <a:srgbClr val="808080"/>
      </a:accent4>
      <a:accent5>
        <a:srgbClr val="0E3A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rgbClr val="1A194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Een nieuw document maken." ma:contentTypeScope="" ma:versionID="50c7f522389424b49c6918a8f642ccca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bb5fd8cc14943147fc1cd49a2979817f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3774D8-BCA8-4A02-93E0-3307429344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4DE1FB-4BF9-465E-92A5-B781D87E27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0ac7-78b5-4864-aca3-db9996adcf66"/>
    <ds:schemaRef ds:uri="59c2b11d-9272-4eed-95ac-95725493c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CA0DD0-504F-4EB9-B60E-59D0E157F7B9}">
  <ds:schemaRefs>
    <ds:schemaRef ds:uri="577805d4-8e47-4788-b8ec-5b1290b6ebfb"/>
    <ds:schemaRef ds:uri="59c2b11d-9272-4eed-95ac-95725493c81f"/>
    <ds:schemaRef ds:uri="75a85b04-3e87-4e6d-8e61-343b36998706"/>
    <ds:schemaRef ds:uri="c67c0ac7-78b5-4864-aca3-db9996adc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45ef3b6-e1f8-4ba6-89ba-26b48c006428"/>
    <ds:schemaRef ds:uri="7b26517a-e12b-4b49-bcfd-51642f3fdde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2186</Words>
  <Application>Microsoft Macintosh PowerPoint</Application>
  <PresentationFormat>Widescreen</PresentationFormat>
  <Paragraphs>193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맑은 고딕</vt:lpstr>
      <vt:lpstr>Arial</vt:lpstr>
      <vt:lpstr>Calibri</vt:lpstr>
      <vt:lpstr>Public Sans</vt:lpstr>
      <vt:lpstr>Every1 slide master</vt:lpstr>
      <vt:lpstr>Mitos sobre energia desmascarados!</vt:lpstr>
      <vt:lpstr>Introdução  </vt:lpstr>
      <vt:lpstr>Esta apresentação   </vt:lpstr>
      <vt:lpstr>Quatro perguntas comuns sobre energia digital  </vt:lpstr>
      <vt:lpstr>Os medidores inteligentes protegem eficazmente a privacidade dos utilizadores?  - Introdução </vt:lpstr>
      <vt:lpstr>Os contadores inteligentes protegem eficazmente a privacidade dos utilizadores? </vt:lpstr>
      <vt:lpstr>O que é mais eficiente em termos energéticos: aquecedores individuais ou aquecimento central? - Introdução </vt:lpstr>
      <vt:lpstr>O que é mais eficiente em termos energéticos: aquecedores ou aquecimento central? </vt:lpstr>
      <vt:lpstr>As fontes de energia renováveis são pouco fiáveis? - Introdução </vt:lpstr>
      <vt:lpstr>As fontes de energia renováveis (por exemplo, energia solar e eólica) são pouco fiáveis? </vt:lpstr>
      <vt:lpstr>Os veículos elétricos são amigos do ambiente, mesmo quando carregados com eletricidade gerada a partir de combustíveis fósseis? - Introdução </vt:lpstr>
      <vt:lpstr>Os veículos elétricos são ecológicos, mesmo quando carregados com eletricidade gerada a partir de combustíveis fósseis? </vt:lpstr>
      <vt:lpstr>Próximos passos </vt:lpstr>
      <vt:lpstr>Agradecimentos </vt:lpstr>
      <vt:lpstr>Obrigado!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Beck.Pitt</cp:lastModifiedBy>
  <cp:revision>54</cp:revision>
  <cp:lastPrinted>2025-03-21T11:31:47Z</cp:lastPrinted>
  <dcterms:created xsi:type="dcterms:W3CDTF">2019-04-06T05:20:47Z</dcterms:created>
  <dcterms:modified xsi:type="dcterms:W3CDTF">2026-03-15T09:31:49Z</dcterms:modified>
  <cp:category/>
</cp:coreProperties>
</file>