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31"/>
  </p:notesMasterIdLst>
  <p:sldIdLst>
    <p:sldId id="256" r:id="rId5"/>
    <p:sldId id="257" r:id="rId6"/>
    <p:sldId id="260" r:id="rId7"/>
    <p:sldId id="267" r:id="rId8"/>
    <p:sldId id="268" r:id="rId9"/>
    <p:sldId id="271" r:id="rId10"/>
    <p:sldId id="269" r:id="rId11"/>
    <p:sldId id="272" r:id="rId12"/>
    <p:sldId id="270"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0b+OJYcqmYQULra4zzIog==" hashData="z+M37BR7Gol2/mlDj+sYHVkapuxNz19NQSOs3yNSO/gbJoI73lU1Hjk32Gn/mg1QzflpPyQXTwH6VMEBaHIZ7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3EA"/>
    <a:srgbClr val="C8102E"/>
    <a:srgbClr val="0121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92" autoAdjust="0"/>
    <p:restoredTop sz="80816" autoAdjust="0"/>
  </p:normalViewPr>
  <p:slideViewPr>
    <p:cSldViewPr snapToGrid="0" snapToObjects="1">
      <p:cViewPr varScale="1">
        <p:scale>
          <a:sx n="109" d="100"/>
          <a:sy n="109" d="100"/>
        </p:scale>
        <p:origin x="98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5D92DE-72E4-4D68-B56B-40DF2E933B83}" type="doc">
      <dgm:prSet loTypeId="urn:microsoft.com/office/officeart/2005/8/layout/hierarchy2" loCatId="hierarchy" qsTypeId="urn:microsoft.com/office/officeart/2005/8/quickstyle/simple3" qsCatId="simple" csTypeId="urn:microsoft.com/office/officeart/2005/8/colors/accent0_1" csCatId="mainScheme" phldr="1"/>
      <dgm:spPr/>
      <dgm:t>
        <a:bodyPr/>
        <a:lstStyle/>
        <a:p>
          <a:endParaRPr lang="en-GB"/>
        </a:p>
      </dgm:t>
    </dgm:pt>
    <dgm:pt modelId="{E9E5FC0E-0231-41F0-BE41-1C81A39C8463}">
      <dgm:prSet phldrT="[Text]" custT="1"/>
      <dgm:spPr>
        <a:solidFill>
          <a:schemeClr val="bg1"/>
        </a:solidFill>
      </dgm:spPr>
      <dgm:t>
        <a:bodyPr/>
        <a:lstStyle/>
        <a:p>
          <a:r>
            <a:rPr lang="en-GB" sz="2000" b="1" dirty="0"/>
            <a:t>MODELLING TOOLS</a:t>
          </a:r>
        </a:p>
      </dgm:t>
    </dgm:pt>
    <dgm:pt modelId="{F6E81E7F-EFC0-413C-9B46-68902DA903F0}" type="parTrans" cxnId="{BA5995A6-5B3C-49CB-AD34-4DE306615216}">
      <dgm:prSet/>
      <dgm:spPr/>
      <dgm:t>
        <a:bodyPr/>
        <a:lstStyle/>
        <a:p>
          <a:endParaRPr lang="en-GB" sz="2000" dirty="0"/>
        </a:p>
      </dgm:t>
    </dgm:pt>
    <dgm:pt modelId="{9E787EDF-83C8-4408-94E8-F1EF7E929A92}" type="sibTrans" cxnId="{BA5995A6-5B3C-49CB-AD34-4DE306615216}">
      <dgm:prSet/>
      <dgm:spPr/>
      <dgm:t>
        <a:bodyPr/>
        <a:lstStyle/>
        <a:p>
          <a:endParaRPr lang="en-GB" sz="2000" dirty="0"/>
        </a:p>
      </dgm:t>
    </dgm:pt>
    <dgm:pt modelId="{7545817E-32B6-40FE-A835-83DD4B2374E8}">
      <dgm:prSet phldrT="[Text]" custT="1"/>
      <dgm:spPr>
        <a:solidFill>
          <a:srgbClr val="DEE4EE"/>
        </a:solidFill>
      </dgm:spPr>
      <dgm:t>
        <a:bodyPr/>
        <a:lstStyle/>
        <a:p>
          <a:r>
            <a:rPr lang="en-GB" sz="2000" b="1" dirty="0"/>
            <a:t>TOP-DOWN</a:t>
          </a:r>
        </a:p>
      </dgm:t>
    </dgm:pt>
    <dgm:pt modelId="{1EC0EA96-2EEB-408C-9700-BB75698A84A3}" type="parTrans" cxnId="{03E50BAC-AB5E-4547-869F-166680C803C1}">
      <dgm:prSet custT="1"/>
      <dgm:spPr/>
      <dgm:t>
        <a:bodyPr/>
        <a:lstStyle/>
        <a:p>
          <a:endParaRPr lang="en-GB" sz="2000" dirty="0"/>
        </a:p>
      </dgm:t>
    </dgm:pt>
    <dgm:pt modelId="{84ECBF4B-B709-4AB7-BE37-F01E075B0323}" type="sibTrans" cxnId="{03E50BAC-AB5E-4547-869F-166680C803C1}">
      <dgm:prSet/>
      <dgm:spPr/>
      <dgm:t>
        <a:bodyPr/>
        <a:lstStyle/>
        <a:p>
          <a:endParaRPr lang="en-GB" sz="2000" dirty="0"/>
        </a:p>
      </dgm:t>
    </dgm:pt>
    <dgm:pt modelId="{0E433D7D-4385-4185-8693-13E1A74E7F02}">
      <dgm:prSet phldrT="[Text]" custT="1"/>
      <dgm:spPr>
        <a:solidFill>
          <a:srgbClr val="DEE4EE"/>
        </a:solidFill>
      </dgm:spPr>
      <dgm:t>
        <a:bodyPr/>
        <a:lstStyle/>
        <a:p>
          <a:r>
            <a:rPr lang="en-GB" sz="2000" dirty="0"/>
            <a:t>ECONOMETRIC</a:t>
          </a:r>
        </a:p>
      </dgm:t>
    </dgm:pt>
    <dgm:pt modelId="{A457A750-E402-4C7D-AA14-27878FD98DB0}" type="parTrans" cxnId="{9F552A31-045E-4ED4-9BB3-5B9A8A284113}">
      <dgm:prSet custT="1"/>
      <dgm:spPr/>
      <dgm:t>
        <a:bodyPr/>
        <a:lstStyle/>
        <a:p>
          <a:endParaRPr lang="en-GB" sz="2000" dirty="0"/>
        </a:p>
      </dgm:t>
    </dgm:pt>
    <dgm:pt modelId="{8108FE9E-87E9-49A2-A1E1-3B391F03A03D}" type="sibTrans" cxnId="{9F552A31-045E-4ED4-9BB3-5B9A8A284113}">
      <dgm:prSet/>
      <dgm:spPr/>
      <dgm:t>
        <a:bodyPr/>
        <a:lstStyle/>
        <a:p>
          <a:endParaRPr lang="en-GB" sz="2000" dirty="0"/>
        </a:p>
      </dgm:t>
    </dgm:pt>
    <dgm:pt modelId="{319EED76-B84B-448E-BFAD-D0AC2190D596}">
      <dgm:prSet phldrT="[Text]" custT="1"/>
      <dgm:spPr>
        <a:solidFill>
          <a:srgbClr val="DEE4EE"/>
        </a:solidFill>
      </dgm:spPr>
      <dgm:t>
        <a:bodyPr/>
        <a:lstStyle/>
        <a:p>
          <a:r>
            <a:rPr lang="en-GB" sz="2000" dirty="0"/>
            <a:t>INPUT/OUTPUT</a:t>
          </a:r>
        </a:p>
      </dgm:t>
    </dgm:pt>
    <dgm:pt modelId="{B40B8080-00C4-49BF-9EAB-9599C7A62A0F}" type="parTrans" cxnId="{313D3D02-FE4E-45F7-934E-30303EE7C7FB}">
      <dgm:prSet custT="1"/>
      <dgm:spPr/>
      <dgm:t>
        <a:bodyPr/>
        <a:lstStyle/>
        <a:p>
          <a:endParaRPr lang="en-GB" sz="2000" dirty="0"/>
        </a:p>
      </dgm:t>
    </dgm:pt>
    <dgm:pt modelId="{23509F6E-04C7-48CC-BA6C-4AE58D9A7C12}" type="sibTrans" cxnId="{313D3D02-FE4E-45F7-934E-30303EE7C7FB}">
      <dgm:prSet/>
      <dgm:spPr/>
      <dgm:t>
        <a:bodyPr/>
        <a:lstStyle/>
        <a:p>
          <a:endParaRPr lang="en-GB" sz="2000" dirty="0"/>
        </a:p>
      </dgm:t>
    </dgm:pt>
    <dgm:pt modelId="{5A121CA9-554C-408C-AF5C-F06F9EEAB018}">
      <dgm:prSet phldrT="[Text]" custT="1"/>
      <dgm:spPr>
        <a:solidFill>
          <a:srgbClr val="DEE4EE"/>
        </a:solidFill>
      </dgm:spPr>
      <dgm:t>
        <a:bodyPr/>
        <a:lstStyle/>
        <a:p>
          <a:r>
            <a:rPr lang="en-GB" sz="2000" dirty="0"/>
            <a:t>CGE</a:t>
          </a:r>
        </a:p>
      </dgm:t>
    </dgm:pt>
    <dgm:pt modelId="{3F389262-08E7-40A8-AF2F-EDF073627DDC}" type="parTrans" cxnId="{EE71346C-1783-458F-BF59-C53FD6EE1316}">
      <dgm:prSet custT="1"/>
      <dgm:spPr/>
      <dgm:t>
        <a:bodyPr/>
        <a:lstStyle/>
        <a:p>
          <a:endParaRPr lang="en-GB" sz="2000" dirty="0"/>
        </a:p>
      </dgm:t>
    </dgm:pt>
    <dgm:pt modelId="{839EA3D1-3648-44B4-9C1E-B5334B3F2108}" type="sibTrans" cxnId="{EE71346C-1783-458F-BF59-C53FD6EE1316}">
      <dgm:prSet/>
      <dgm:spPr/>
      <dgm:t>
        <a:bodyPr/>
        <a:lstStyle/>
        <a:p>
          <a:endParaRPr lang="en-GB" sz="2000" dirty="0"/>
        </a:p>
      </dgm:t>
    </dgm:pt>
    <dgm:pt modelId="{9E3AA124-0B2C-4DF8-8EE4-0167413B3A68}">
      <dgm:prSet phldrT="[Text]" custT="1"/>
      <dgm:spPr>
        <a:solidFill>
          <a:srgbClr val="A1B1CF"/>
        </a:solidFill>
      </dgm:spPr>
      <dgm:t>
        <a:bodyPr/>
        <a:lstStyle/>
        <a:p>
          <a:r>
            <a:rPr lang="en-GB" sz="2000" b="1" dirty="0"/>
            <a:t>BOTTOM-UP</a:t>
          </a:r>
        </a:p>
      </dgm:t>
    </dgm:pt>
    <dgm:pt modelId="{5E5B4099-39B9-49C8-AB7B-249D8628571D}" type="parTrans" cxnId="{AD02B15D-1350-4C43-9018-CA30B599A5D3}">
      <dgm:prSet custT="1"/>
      <dgm:spPr/>
      <dgm:t>
        <a:bodyPr/>
        <a:lstStyle/>
        <a:p>
          <a:endParaRPr lang="en-GB" sz="2000" dirty="0"/>
        </a:p>
      </dgm:t>
    </dgm:pt>
    <dgm:pt modelId="{9C986C8D-D2F4-4DBA-A11B-1868BBB3446F}" type="sibTrans" cxnId="{AD02B15D-1350-4C43-9018-CA30B599A5D3}">
      <dgm:prSet/>
      <dgm:spPr/>
      <dgm:t>
        <a:bodyPr/>
        <a:lstStyle/>
        <a:p>
          <a:endParaRPr lang="en-GB" sz="2000" dirty="0"/>
        </a:p>
      </dgm:t>
    </dgm:pt>
    <dgm:pt modelId="{7C14D422-0C41-41A8-830F-2DF66809D9A5}">
      <dgm:prSet phldrT="[Text]" custT="1"/>
      <dgm:spPr>
        <a:solidFill>
          <a:srgbClr val="A1B1CF"/>
        </a:solidFill>
      </dgm:spPr>
      <dgm:t>
        <a:bodyPr/>
        <a:lstStyle/>
        <a:p>
          <a:r>
            <a:rPr lang="en-GB" sz="2000" dirty="0"/>
            <a:t>ACCOUNTING</a:t>
          </a:r>
        </a:p>
      </dgm:t>
    </dgm:pt>
    <dgm:pt modelId="{186667C5-D9ED-4E51-B069-0146F3B7EEA9}" type="parTrans" cxnId="{174E5715-8C0C-4E4C-AF0A-ED7C36691026}">
      <dgm:prSet custT="1"/>
      <dgm:spPr/>
      <dgm:t>
        <a:bodyPr/>
        <a:lstStyle/>
        <a:p>
          <a:endParaRPr lang="en-GB" sz="2000" dirty="0"/>
        </a:p>
      </dgm:t>
    </dgm:pt>
    <dgm:pt modelId="{33AFF3A4-4419-4162-B84D-D06AD18E2B51}" type="sibTrans" cxnId="{174E5715-8C0C-4E4C-AF0A-ED7C36691026}">
      <dgm:prSet/>
      <dgm:spPr/>
      <dgm:t>
        <a:bodyPr/>
        <a:lstStyle/>
        <a:p>
          <a:endParaRPr lang="en-GB" sz="2000" dirty="0"/>
        </a:p>
      </dgm:t>
    </dgm:pt>
    <dgm:pt modelId="{83A0B4D6-598B-49A1-B11D-FCFE0730A506}">
      <dgm:prSet phldrT="[Text]" custT="1"/>
      <dgm:spPr>
        <a:solidFill>
          <a:srgbClr val="A1B1CF"/>
        </a:solidFill>
      </dgm:spPr>
      <dgm:t>
        <a:bodyPr/>
        <a:lstStyle/>
        <a:p>
          <a:r>
            <a:rPr lang="en-GB" sz="2000" dirty="0"/>
            <a:t>SIMULATION</a:t>
          </a:r>
        </a:p>
      </dgm:t>
    </dgm:pt>
    <dgm:pt modelId="{B89AD8CE-0846-4988-85B3-A1BA13CCDF20}" type="parTrans" cxnId="{A80AC09C-6913-4103-9A0A-FB1AD02873ED}">
      <dgm:prSet custT="1"/>
      <dgm:spPr/>
      <dgm:t>
        <a:bodyPr/>
        <a:lstStyle/>
        <a:p>
          <a:endParaRPr lang="en-GB" sz="2000" dirty="0"/>
        </a:p>
      </dgm:t>
    </dgm:pt>
    <dgm:pt modelId="{DD7DC3F0-85AD-47A5-B970-9F6AED7FAFCA}" type="sibTrans" cxnId="{A80AC09C-6913-4103-9A0A-FB1AD02873ED}">
      <dgm:prSet/>
      <dgm:spPr/>
      <dgm:t>
        <a:bodyPr/>
        <a:lstStyle/>
        <a:p>
          <a:endParaRPr lang="en-GB" sz="2000" dirty="0"/>
        </a:p>
      </dgm:t>
    </dgm:pt>
    <dgm:pt modelId="{91E2DAB7-897F-4A2D-A035-882185E1949B}">
      <dgm:prSet phldrT="[Text]" custT="1"/>
      <dgm:spPr>
        <a:solidFill>
          <a:srgbClr val="A1B1CF"/>
        </a:solidFill>
      </dgm:spPr>
      <dgm:t>
        <a:bodyPr/>
        <a:lstStyle/>
        <a:p>
          <a:r>
            <a:rPr lang="en-GB" sz="2000" dirty="0">
              <a:latin typeface="Calibri Light" panose="020F0302020204030204"/>
            </a:rPr>
            <a:t>OPTIMIZATION</a:t>
          </a:r>
          <a:endParaRPr lang="en-GB" sz="2000" dirty="0"/>
        </a:p>
      </dgm:t>
    </dgm:pt>
    <dgm:pt modelId="{C3FD3ED9-27D1-41E7-96C7-6368B4A14AF8}" type="parTrans" cxnId="{887919CF-4172-4998-A251-4F04333469B4}">
      <dgm:prSet custT="1"/>
      <dgm:spPr/>
      <dgm:t>
        <a:bodyPr/>
        <a:lstStyle/>
        <a:p>
          <a:endParaRPr lang="en-GB" sz="2000" dirty="0"/>
        </a:p>
      </dgm:t>
    </dgm:pt>
    <dgm:pt modelId="{B334B690-9791-451D-931A-D39572624ECE}" type="sibTrans" cxnId="{887919CF-4172-4998-A251-4F04333469B4}">
      <dgm:prSet/>
      <dgm:spPr/>
      <dgm:t>
        <a:bodyPr/>
        <a:lstStyle/>
        <a:p>
          <a:endParaRPr lang="en-GB" sz="2000" dirty="0"/>
        </a:p>
      </dgm:t>
    </dgm:pt>
    <dgm:pt modelId="{0FF3CF15-A5CF-4136-A792-A587E8B37119}" type="pres">
      <dgm:prSet presAssocID="{745D92DE-72E4-4D68-B56B-40DF2E933B83}" presName="diagram" presStyleCnt="0">
        <dgm:presLayoutVars>
          <dgm:chPref val="1"/>
          <dgm:dir/>
          <dgm:animOne val="branch"/>
          <dgm:animLvl val="lvl"/>
          <dgm:resizeHandles val="exact"/>
        </dgm:presLayoutVars>
      </dgm:prSet>
      <dgm:spPr/>
      <dgm:t>
        <a:bodyPr/>
        <a:lstStyle/>
        <a:p>
          <a:endParaRPr lang="en-US"/>
        </a:p>
      </dgm:t>
    </dgm:pt>
    <dgm:pt modelId="{0389A3AF-F5B2-4A2B-9DC2-B56B501B83B2}" type="pres">
      <dgm:prSet presAssocID="{E9E5FC0E-0231-41F0-BE41-1C81A39C8463}" presName="root1" presStyleCnt="0"/>
      <dgm:spPr/>
    </dgm:pt>
    <dgm:pt modelId="{B4A630B5-3F56-49AD-8F86-8038BC2C3CDE}" type="pres">
      <dgm:prSet presAssocID="{E9E5FC0E-0231-41F0-BE41-1C81A39C8463}" presName="LevelOneTextNode" presStyleLbl="node0" presStyleIdx="0" presStyleCnt="1" custScaleX="151674" custScaleY="136763" custLinFactNeighborX="10855">
        <dgm:presLayoutVars>
          <dgm:chPref val="3"/>
        </dgm:presLayoutVars>
      </dgm:prSet>
      <dgm:spPr/>
      <dgm:t>
        <a:bodyPr/>
        <a:lstStyle/>
        <a:p>
          <a:endParaRPr lang="en-US"/>
        </a:p>
      </dgm:t>
    </dgm:pt>
    <dgm:pt modelId="{16BF7D41-6AB9-4AE4-B53A-9E61D39CA986}" type="pres">
      <dgm:prSet presAssocID="{E9E5FC0E-0231-41F0-BE41-1C81A39C8463}" presName="level2hierChild" presStyleCnt="0"/>
      <dgm:spPr/>
    </dgm:pt>
    <dgm:pt modelId="{D3097717-B715-4CF9-87BF-E5C99F6C027D}" type="pres">
      <dgm:prSet presAssocID="{1EC0EA96-2EEB-408C-9700-BB75698A84A3}" presName="conn2-1" presStyleLbl="parChTrans1D2" presStyleIdx="0" presStyleCnt="2"/>
      <dgm:spPr/>
      <dgm:t>
        <a:bodyPr/>
        <a:lstStyle/>
        <a:p>
          <a:endParaRPr lang="en-US"/>
        </a:p>
      </dgm:t>
    </dgm:pt>
    <dgm:pt modelId="{38D3A82F-FC82-487C-914F-A0BF693CB482}" type="pres">
      <dgm:prSet presAssocID="{1EC0EA96-2EEB-408C-9700-BB75698A84A3}" presName="connTx" presStyleLbl="parChTrans1D2" presStyleIdx="0" presStyleCnt="2"/>
      <dgm:spPr/>
      <dgm:t>
        <a:bodyPr/>
        <a:lstStyle/>
        <a:p>
          <a:endParaRPr lang="en-US"/>
        </a:p>
      </dgm:t>
    </dgm:pt>
    <dgm:pt modelId="{F4080DBB-E6E8-44FF-8A75-6798D4D2F99E}" type="pres">
      <dgm:prSet presAssocID="{7545817E-32B6-40FE-A835-83DD4B2374E8}" presName="root2" presStyleCnt="0"/>
      <dgm:spPr/>
    </dgm:pt>
    <dgm:pt modelId="{B051374F-5119-46A4-A0EF-7A89FC6BE09A}" type="pres">
      <dgm:prSet presAssocID="{7545817E-32B6-40FE-A835-83DD4B2374E8}" presName="LevelTwoTextNode" presStyleLbl="node2" presStyleIdx="0" presStyleCnt="2" custScaleX="163510">
        <dgm:presLayoutVars>
          <dgm:chPref val="3"/>
        </dgm:presLayoutVars>
      </dgm:prSet>
      <dgm:spPr/>
      <dgm:t>
        <a:bodyPr/>
        <a:lstStyle/>
        <a:p>
          <a:endParaRPr lang="en-US"/>
        </a:p>
      </dgm:t>
    </dgm:pt>
    <dgm:pt modelId="{D519B116-5591-474C-BAAE-FC5718FE0DDB}" type="pres">
      <dgm:prSet presAssocID="{7545817E-32B6-40FE-A835-83DD4B2374E8}" presName="level3hierChild" presStyleCnt="0"/>
      <dgm:spPr/>
    </dgm:pt>
    <dgm:pt modelId="{E2C3FD19-24C5-459E-B65E-D099B70A80F6}" type="pres">
      <dgm:prSet presAssocID="{A457A750-E402-4C7D-AA14-27878FD98DB0}" presName="conn2-1" presStyleLbl="parChTrans1D3" presStyleIdx="0" presStyleCnt="6"/>
      <dgm:spPr/>
      <dgm:t>
        <a:bodyPr/>
        <a:lstStyle/>
        <a:p>
          <a:endParaRPr lang="en-US"/>
        </a:p>
      </dgm:t>
    </dgm:pt>
    <dgm:pt modelId="{9010595D-D2FF-4D2B-A80A-409BA3287FA6}" type="pres">
      <dgm:prSet presAssocID="{A457A750-E402-4C7D-AA14-27878FD98DB0}" presName="connTx" presStyleLbl="parChTrans1D3" presStyleIdx="0" presStyleCnt="6"/>
      <dgm:spPr/>
      <dgm:t>
        <a:bodyPr/>
        <a:lstStyle/>
        <a:p>
          <a:endParaRPr lang="en-US"/>
        </a:p>
      </dgm:t>
    </dgm:pt>
    <dgm:pt modelId="{2149724C-1478-43BB-8C32-ED27AABC29C7}" type="pres">
      <dgm:prSet presAssocID="{0E433D7D-4385-4185-8693-13E1A74E7F02}" presName="root2" presStyleCnt="0"/>
      <dgm:spPr/>
    </dgm:pt>
    <dgm:pt modelId="{A44791AB-2162-4C0B-90DE-B0CDEE920922}" type="pres">
      <dgm:prSet presAssocID="{0E433D7D-4385-4185-8693-13E1A74E7F02}" presName="LevelTwoTextNode" presStyleLbl="node3" presStyleIdx="0" presStyleCnt="6" custScaleX="199325" custLinFactNeighborX="41809">
        <dgm:presLayoutVars>
          <dgm:chPref val="3"/>
        </dgm:presLayoutVars>
      </dgm:prSet>
      <dgm:spPr/>
      <dgm:t>
        <a:bodyPr/>
        <a:lstStyle/>
        <a:p>
          <a:endParaRPr lang="en-US"/>
        </a:p>
      </dgm:t>
    </dgm:pt>
    <dgm:pt modelId="{CE6AB8D7-2951-4FA4-9547-3AF749261ED1}" type="pres">
      <dgm:prSet presAssocID="{0E433D7D-4385-4185-8693-13E1A74E7F02}" presName="level3hierChild" presStyleCnt="0"/>
      <dgm:spPr/>
    </dgm:pt>
    <dgm:pt modelId="{3305CB66-6B73-4FD1-A839-3BBD63B4FE0B}" type="pres">
      <dgm:prSet presAssocID="{B40B8080-00C4-49BF-9EAB-9599C7A62A0F}" presName="conn2-1" presStyleLbl="parChTrans1D3" presStyleIdx="1" presStyleCnt="6"/>
      <dgm:spPr/>
      <dgm:t>
        <a:bodyPr/>
        <a:lstStyle/>
        <a:p>
          <a:endParaRPr lang="en-US"/>
        </a:p>
      </dgm:t>
    </dgm:pt>
    <dgm:pt modelId="{C5AFF327-658F-4838-9C82-39B0AC68516C}" type="pres">
      <dgm:prSet presAssocID="{B40B8080-00C4-49BF-9EAB-9599C7A62A0F}" presName="connTx" presStyleLbl="parChTrans1D3" presStyleIdx="1" presStyleCnt="6"/>
      <dgm:spPr/>
      <dgm:t>
        <a:bodyPr/>
        <a:lstStyle/>
        <a:p>
          <a:endParaRPr lang="en-US"/>
        </a:p>
      </dgm:t>
    </dgm:pt>
    <dgm:pt modelId="{37E45E81-AB8E-4DA5-8000-E4FDBBDE69AA}" type="pres">
      <dgm:prSet presAssocID="{319EED76-B84B-448E-BFAD-D0AC2190D596}" presName="root2" presStyleCnt="0"/>
      <dgm:spPr/>
    </dgm:pt>
    <dgm:pt modelId="{9C59314F-A0DA-4CA0-B0C8-185A596E396C}" type="pres">
      <dgm:prSet presAssocID="{319EED76-B84B-448E-BFAD-D0AC2190D596}" presName="LevelTwoTextNode" presStyleLbl="node3" presStyleIdx="1" presStyleCnt="6" custScaleX="199325" custLinFactNeighborX="41809">
        <dgm:presLayoutVars>
          <dgm:chPref val="3"/>
        </dgm:presLayoutVars>
      </dgm:prSet>
      <dgm:spPr/>
      <dgm:t>
        <a:bodyPr/>
        <a:lstStyle/>
        <a:p>
          <a:endParaRPr lang="en-US"/>
        </a:p>
      </dgm:t>
    </dgm:pt>
    <dgm:pt modelId="{593E389B-1D83-4FF1-885F-FF75E6194340}" type="pres">
      <dgm:prSet presAssocID="{319EED76-B84B-448E-BFAD-D0AC2190D596}" presName="level3hierChild" presStyleCnt="0"/>
      <dgm:spPr/>
    </dgm:pt>
    <dgm:pt modelId="{502E635D-37D4-496E-89C3-7B5238E8CFB1}" type="pres">
      <dgm:prSet presAssocID="{3F389262-08E7-40A8-AF2F-EDF073627DDC}" presName="conn2-1" presStyleLbl="parChTrans1D3" presStyleIdx="2" presStyleCnt="6"/>
      <dgm:spPr/>
      <dgm:t>
        <a:bodyPr/>
        <a:lstStyle/>
        <a:p>
          <a:endParaRPr lang="en-US"/>
        </a:p>
      </dgm:t>
    </dgm:pt>
    <dgm:pt modelId="{B79D52C0-AA59-46D6-8F50-4CDF084FCE65}" type="pres">
      <dgm:prSet presAssocID="{3F389262-08E7-40A8-AF2F-EDF073627DDC}" presName="connTx" presStyleLbl="parChTrans1D3" presStyleIdx="2" presStyleCnt="6"/>
      <dgm:spPr/>
      <dgm:t>
        <a:bodyPr/>
        <a:lstStyle/>
        <a:p>
          <a:endParaRPr lang="en-US"/>
        </a:p>
      </dgm:t>
    </dgm:pt>
    <dgm:pt modelId="{2B8555FE-53DC-4932-A17E-FF99255F6365}" type="pres">
      <dgm:prSet presAssocID="{5A121CA9-554C-408C-AF5C-F06F9EEAB018}" presName="root2" presStyleCnt="0"/>
      <dgm:spPr/>
    </dgm:pt>
    <dgm:pt modelId="{79688652-A84D-4620-BB03-B262594BDB6F}" type="pres">
      <dgm:prSet presAssocID="{5A121CA9-554C-408C-AF5C-F06F9EEAB018}" presName="LevelTwoTextNode" presStyleLbl="node3" presStyleIdx="2" presStyleCnt="6" custScaleX="199325" custLinFactNeighborX="41809">
        <dgm:presLayoutVars>
          <dgm:chPref val="3"/>
        </dgm:presLayoutVars>
      </dgm:prSet>
      <dgm:spPr/>
      <dgm:t>
        <a:bodyPr/>
        <a:lstStyle/>
        <a:p>
          <a:endParaRPr lang="en-US"/>
        </a:p>
      </dgm:t>
    </dgm:pt>
    <dgm:pt modelId="{60F8091F-12B6-4D46-8D13-4A047E19B113}" type="pres">
      <dgm:prSet presAssocID="{5A121CA9-554C-408C-AF5C-F06F9EEAB018}" presName="level3hierChild" presStyleCnt="0"/>
      <dgm:spPr/>
    </dgm:pt>
    <dgm:pt modelId="{A85A89CC-4DC6-4548-A2D7-81AF6DEB7D85}" type="pres">
      <dgm:prSet presAssocID="{5E5B4099-39B9-49C8-AB7B-249D8628571D}" presName="conn2-1" presStyleLbl="parChTrans1D2" presStyleIdx="1" presStyleCnt="2"/>
      <dgm:spPr/>
      <dgm:t>
        <a:bodyPr/>
        <a:lstStyle/>
        <a:p>
          <a:endParaRPr lang="en-US"/>
        </a:p>
      </dgm:t>
    </dgm:pt>
    <dgm:pt modelId="{409FACE8-7926-4614-9FDC-B437F8CD753A}" type="pres">
      <dgm:prSet presAssocID="{5E5B4099-39B9-49C8-AB7B-249D8628571D}" presName="connTx" presStyleLbl="parChTrans1D2" presStyleIdx="1" presStyleCnt="2"/>
      <dgm:spPr/>
      <dgm:t>
        <a:bodyPr/>
        <a:lstStyle/>
        <a:p>
          <a:endParaRPr lang="en-US"/>
        </a:p>
      </dgm:t>
    </dgm:pt>
    <dgm:pt modelId="{DCFA8D66-13AF-4D1E-955F-A026B6E53907}" type="pres">
      <dgm:prSet presAssocID="{9E3AA124-0B2C-4DF8-8EE4-0167413B3A68}" presName="root2" presStyleCnt="0"/>
      <dgm:spPr/>
    </dgm:pt>
    <dgm:pt modelId="{A0110444-3F58-41EE-8A28-3FD1DEFF81C6}" type="pres">
      <dgm:prSet presAssocID="{9E3AA124-0B2C-4DF8-8EE4-0167413B3A68}" presName="LevelTwoTextNode" presStyleLbl="node2" presStyleIdx="1" presStyleCnt="2" custScaleX="163510">
        <dgm:presLayoutVars>
          <dgm:chPref val="3"/>
        </dgm:presLayoutVars>
      </dgm:prSet>
      <dgm:spPr/>
      <dgm:t>
        <a:bodyPr/>
        <a:lstStyle/>
        <a:p>
          <a:endParaRPr lang="en-US"/>
        </a:p>
      </dgm:t>
    </dgm:pt>
    <dgm:pt modelId="{8CF7CB11-FD16-426B-8A39-F9F651C82F17}" type="pres">
      <dgm:prSet presAssocID="{9E3AA124-0B2C-4DF8-8EE4-0167413B3A68}" presName="level3hierChild" presStyleCnt="0"/>
      <dgm:spPr/>
    </dgm:pt>
    <dgm:pt modelId="{ED75461A-E841-45CA-B3C4-C440DCD709F9}" type="pres">
      <dgm:prSet presAssocID="{186667C5-D9ED-4E51-B069-0146F3B7EEA9}" presName="conn2-1" presStyleLbl="parChTrans1D3" presStyleIdx="3" presStyleCnt="6"/>
      <dgm:spPr/>
      <dgm:t>
        <a:bodyPr/>
        <a:lstStyle/>
        <a:p>
          <a:endParaRPr lang="en-US"/>
        </a:p>
      </dgm:t>
    </dgm:pt>
    <dgm:pt modelId="{FD758FC1-32BB-4E72-A828-F17AC7402500}" type="pres">
      <dgm:prSet presAssocID="{186667C5-D9ED-4E51-B069-0146F3B7EEA9}" presName="connTx" presStyleLbl="parChTrans1D3" presStyleIdx="3" presStyleCnt="6"/>
      <dgm:spPr/>
      <dgm:t>
        <a:bodyPr/>
        <a:lstStyle/>
        <a:p>
          <a:endParaRPr lang="en-US"/>
        </a:p>
      </dgm:t>
    </dgm:pt>
    <dgm:pt modelId="{DB03C449-E74B-4533-AEE1-27E48493FB5C}" type="pres">
      <dgm:prSet presAssocID="{7C14D422-0C41-41A8-830F-2DF66809D9A5}" presName="root2" presStyleCnt="0"/>
      <dgm:spPr/>
    </dgm:pt>
    <dgm:pt modelId="{0D5C06AF-1A1D-48DE-AFEE-E634FA55A673}" type="pres">
      <dgm:prSet presAssocID="{7C14D422-0C41-41A8-830F-2DF66809D9A5}" presName="LevelTwoTextNode" presStyleLbl="node3" presStyleIdx="3" presStyleCnt="6" custScaleX="199325" custLinFactNeighborX="41809">
        <dgm:presLayoutVars>
          <dgm:chPref val="3"/>
        </dgm:presLayoutVars>
      </dgm:prSet>
      <dgm:spPr/>
      <dgm:t>
        <a:bodyPr/>
        <a:lstStyle/>
        <a:p>
          <a:endParaRPr lang="en-US"/>
        </a:p>
      </dgm:t>
    </dgm:pt>
    <dgm:pt modelId="{CD595A13-8053-487E-8CFF-CBDF2EE892D5}" type="pres">
      <dgm:prSet presAssocID="{7C14D422-0C41-41A8-830F-2DF66809D9A5}" presName="level3hierChild" presStyleCnt="0"/>
      <dgm:spPr/>
    </dgm:pt>
    <dgm:pt modelId="{35D2DF70-770F-45AF-8CC9-87351B2EAD52}" type="pres">
      <dgm:prSet presAssocID="{B89AD8CE-0846-4988-85B3-A1BA13CCDF20}" presName="conn2-1" presStyleLbl="parChTrans1D3" presStyleIdx="4" presStyleCnt="6"/>
      <dgm:spPr/>
      <dgm:t>
        <a:bodyPr/>
        <a:lstStyle/>
        <a:p>
          <a:endParaRPr lang="en-US"/>
        </a:p>
      </dgm:t>
    </dgm:pt>
    <dgm:pt modelId="{7EA48B6B-A05F-407E-A4C3-5B74921F4047}" type="pres">
      <dgm:prSet presAssocID="{B89AD8CE-0846-4988-85B3-A1BA13CCDF20}" presName="connTx" presStyleLbl="parChTrans1D3" presStyleIdx="4" presStyleCnt="6"/>
      <dgm:spPr/>
      <dgm:t>
        <a:bodyPr/>
        <a:lstStyle/>
        <a:p>
          <a:endParaRPr lang="en-US"/>
        </a:p>
      </dgm:t>
    </dgm:pt>
    <dgm:pt modelId="{B82488B3-6694-4325-9AD7-936040E117C6}" type="pres">
      <dgm:prSet presAssocID="{83A0B4D6-598B-49A1-B11D-FCFE0730A506}" presName="root2" presStyleCnt="0"/>
      <dgm:spPr/>
    </dgm:pt>
    <dgm:pt modelId="{5EC4D291-1C98-45DD-82C2-4C0984AC4869}" type="pres">
      <dgm:prSet presAssocID="{83A0B4D6-598B-49A1-B11D-FCFE0730A506}" presName="LevelTwoTextNode" presStyleLbl="node3" presStyleIdx="4" presStyleCnt="6" custScaleX="199325" custLinFactNeighborX="41809">
        <dgm:presLayoutVars>
          <dgm:chPref val="3"/>
        </dgm:presLayoutVars>
      </dgm:prSet>
      <dgm:spPr/>
      <dgm:t>
        <a:bodyPr/>
        <a:lstStyle/>
        <a:p>
          <a:endParaRPr lang="en-US"/>
        </a:p>
      </dgm:t>
    </dgm:pt>
    <dgm:pt modelId="{964F03A9-1150-4F3E-B5D1-B7EF57A47326}" type="pres">
      <dgm:prSet presAssocID="{83A0B4D6-598B-49A1-B11D-FCFE0730A506}" presName="level3hierChild" presStyleCnt="0"/>
      <dgm:spPr/>
    </dgm:pt>
    <dgm:pt modelId="{0F8CB499-12D1-4847-B00B-0ADCE1F70017}" type="pres">
      <dgm:prSet presAssocID="{C3FD3ED9-27D1-41E7-96C7-6368B4A14AF8}" presName="conn2-1" presStyleLbl="parChTrans1D3" presStyleIdx="5" presStyleCnt="6"/>
      <dgm:spPr/>
      <dgm:t>
        <a:bodyPr/>
        <a:lstStyle/>
        <a:p>
          <a:endParaRPr lang="en-US"/>
        </a:p>
      </dgm:t>
    </dgm:pt>
    <dgm:pt modelId="{E00DB702-C15E-4510-BEAF-8FFC71416A5B}" type="pres">
      <dgm:prSet presAssocID="{C3FD3ED9-27D1-41E7-96C7-6368B4A14AF8}" presName="connTx" presStyleLbl="parChTrans1D3" presStyleIdx="5" presStyleCnt="6"/>
      <dgm:spPr/>
      <dgm:t>
        <a:bodyPr/>
        <a:lstStyle/>
        <a:p>
          <a:endParaRPr lang="en-US"/>
        </a:p>
      </dgm:t>
    </dgm:pt>
    <dgm:pt modelId="{EE6FFF6A-87A7-40E1-B370-C0EBFEEB36A0}" type="pres">
      <dgm:prSet presAssocID="{91E2DAB7-897F-4A2D-A035-882185E1949B}" presName="root2" presStyleCnt="0"/>
      <dgm:spPr/>
    </dgm:pt>
    <dgm:pt modelId="{396C82DB-438D-4406-A984-373FA64BF519}" type="pres">
      <dgm:prSet presAssocID="{91E2DAB7-897F-4A2D-A035-882185E1949B}" presName="LevelTwoTextNode" presStyleLbl="node3" presStyleIdx="5" presStyleCnt="6" custScaleX="199325" custLinFactNeighborX="41809">
        <dgm:presLayoutVars>
          <dgm:chPref val="3"/>
        </dgm:presLayoutVars>
      </dgm:prSet>
      <dgm:spPr/>
      <dgm:t>
        <a:bodyPr/>
        <a:lstStyle/>
        <a:p>
          <a:endParaRPr lang="en-US"/>
        </a:p>
      </dgm:t>
    </dgm:pt>
    <dgm:pt modelId="{1A160E03-9035-4825-9A00-099D277D68EA}" type="pres">
      <dgm:prSet presAssocID="{91E2DAB7-897F-4A2D-A035-882185E1949B}" presName="level3hierChild" presStyleCnt="0"/>
      <dgm:spPr/>
    </dgm:pt>
  </dgm:ptLst>
  <dgm:cxnLst>
    <dgm:cxn modelId="{174DD893-5E75-40B8-A7C9-BE26E3F52612}" type="presOf" srcId="{1EC0EA96-2EEB-408C-9700-BB75698A84A3}" destId="{38D3A82F-FC82-487C-914F-A0BF693CB482}" srcOrd="1" destOrd="0" presId="urn:microsoft.com/office/officeart/2005/8/layout/hierarchy2"/>
    <dgm:cxn modelId="{53EC3B74-0C1D-4C60-AED6-C72C5F15956B}" type="presOf" srcId="{B89AD8CE-0846-4988-85B3-A1BA13CCDF20}" destId="{35D2DF70-770F-45AF-8CC9-87351B2EAD52}" srcOrd="0" destOrd="0" presId="urn:microsoft.com/office/officeart/2005/8/layout/hierarchy2"/>
    <dgm:cxn modelId="{944F03B0-C02B-4B4C-A897-04BBAE3F7415}" type="presOf" srcId="{3F389262-08E7-40A8-AF2F-EDF073627DDC}" destId="{502E635D-37D4-496E-89C3-7B5238E8CFB1}" srcOrd="0" destOrd="0" presId="urn:microsoft.com/office/officeart/2005/8/layout/hierarchy2"/>
    <dgm:cxn modelId="{DF431544-F7EA-4FB4-9720-46D33F1D7733}" type="presOf" srcId="{1EC0EA96-2EEB-408C-9700-BB75698A84A3}" destId="{D3097717-B715-4CF9-87BF-E5C99F6C027D}" srcOrd="0" destOrd="0" presId="urn:microsoft.com/office/officeart/2005/8/layout/hierarchy2"/>
    <dgm:cxn modelId="{B75391B4-F6C4-40EB-A338-EC43A08D4CF2}" type="presOf" srcId="{186667C5-D9ED-4E51-B069-0146F3B7EEA9}" destId="{ED75461A-E841-45CA-B3C4-C440DCD709F9}" srcOrd="0" destOrd="0" presId="urn:microsoft.com/office/officeart/2005/8/layout/hierarchy2"/>
    <dgm:cxn modelId="{E0675DA2-110A-440C-B456-017BD8D27E51}" type="presOf" srcId="{91E2DAB7-897F-4A2D-A035-882185E1949B}" destId="{396C82DB-438D-4406-A984-373FA64BF519}" srcOrd="0" destOrd="0" presId="urn:microsoft.com/office/officeart/2005/8/layout/hierarchy2"/>
    <dgm:cxn modelId="{EE71346C-1783-458F-BF59-C53FD6EE1316}" srcId="{7545817E-32B6-40FE-A835-83DD4B2374E8}" destId="{5A121CA9-554C-408C-AF5C-F06F9EEAB018}" srcOrd="2" destOrd="0" parTransId="{3F389262-08E7-40A8-AF2F-EDF073627DDC}" sibTransId="{839EA3D1-3648-44B4-9C1E-B5334B3F2108}"/>
    <dgm:cxn modelId="{E78691ED-3FC5-4E94-B8E5-805E78E42561}" type="presOf" srcId="{319EED76-B84B-448E-BFAD-D0AC2190D596}" destId="{9C59314F-A0DA-4CA0-B0C8-185A596E396C}" srcOrd="0" destOrd="0" presId="urn:microsoft.com/office/officeart/2005/8/layout/hierarchy2"/>
    <dgm:cxn modelId="{C5B6A8C6-F699-4129-97AE-429F5647393A}" type="presOf" srcId="{A457A750-E402-4C7D-AA14-27878FD98DB0}" destId="{9010595D-D2FF-4D2B-A80A-409BA3287FA6}" srcOrd="1" destOrd="0" presId="urn:microsoft.com/office/officeart/2005/8/layout/hierarchy2"/>
    <dgm:cxn modelId="{50F22442-2123-4B80-BC73-A81E14A9203B}" type="presOf" srcId="{E9E5FC0E-0231-41F0-BE41-1C81A39C8463}" destId="{B4A630B5-3F56-49AD-8F86-8038BC2C3CDE}" srcOrd="0" destOrd="0" presId="urn:microsoft.com/office/officeart/2005/8/layout/hierarchy2"/>
    <dgm:cxn modelId="{C20C102B-FBF7-4284-84EE-0B95BC511679}" type="presOf" srcId="{5E5B4099-39B9-49C8-AB7B-249D8628571D}" destId="{409FACE8-7926-4614-9FDC-B437F8CD753A}" srcOrd="1" destOrd="0" presId="urn:microsoft.com/office/officeart/2005/8/layout/hierarchy2"/>
    <dgm:cxn modelId="{21486DD6-0C2E-44D5-B7A1-076ADD3785E7}" type="presOf" srcId="{C3FD3ED9-27D1-41E7-96C7-6368B4A14AF8}" destId="{0F8CB499-12D1-4847-B00B-0ADCE1F70017}" srcOrd="0" destOrd="0" presId="urn:microsoft.com/office/officeart/2005/8/layout/hierarchy2"/>
    <dgm:cxn modelId="{03E50BAC-AB5E-4547-869F-166680C803C1}" srcId="{E9E5FC0E-0231-41F0-BE41-1C81A39C8463}" destId="{7545817E-32B6-40FE-A835-83DD4B2374E8}" srcOrd="0" destOrd="0" parTransId="{1EC0EA96-2EEB-408C-9700-BB75698A84A3}" sibTransId="{84ECBF4B-B709-4AB7-BE37-F01E075B0323}"/>
    <dgm:cxn modelId="{AD02B15D-1350-4C43-9018-CA30B599A5D3}" srcId="{E9E5FC0E-0231-41F0-BE41-1C81A39C8463}" destId="{9E3AA124-0B2C-4DF8-8EE4-0167413B3A68}" srcOrd="1" destOrd="0" parTransId="{5E5B4099-39B9-49C8-AB7B-249D8628571D}" sibTransId="{9C986C8D-D2F4-4DBA-A11B-1868BBB3446F}"/>
    <dgm:cxn modelId="{887919CF-4172-4998-A251-4F04333469B4}" srcId="{9E3AA124-0B2C-4DF8-8EE4-0167413B3A68}" destId="{91E2DAB7-897F-4A2D-A035-882185E1949B}" srcOrd="2" destOrd="0" parTransId="{C3FD3ED9-27D1-41E7-96C7-6368B4A14AF8}" sibTransId="{B334B690-9791-451D-931A-D39572624ECE}"/>
    <dgm:cxn modelId="{D5A02042-7278-48C7-A5BA-137690148E26}" type="presOf" srcId="{B40B8080-00C4-49BF-9EAB-9599C7A62A0F}" destId="{C5AFF327-658F-4838-9C82-39B0AC68516C}" srcOrd="1" destOrd="0" presId="urn:microsoft.com/office/officeart/2005/8/layout/hierarchy2"/>
    <dgm:cxn modelId="{338489AF-F17D-43C1-9A38-1CCB26449D84}" type="presOf" srcId="{B89AD8CE-0846-4988-85B3-A1BA13CCDF20}" destId="{7EA48B6B-A05F-407E-A4C3-5B74921F4047}" srcOrd="1" destOrd="0" presId="urn:microsoft.com/office/officeart/2005/8/layout/hierarchy2"/>
    <dgm:cxn modelId="{2CA838C3-C05A-4965-AD8D-DE556B5179CD}" type="presOf" srcId="{5E5B4099-39B9-49C8-AB7B-249D8628571D}" destId="{A85A89CC-4DC6-4548-A2D7-81AF6DEB7D85}" srcOrd="0" destOrd="0" presId="urn:microsoft.com/office/officeart/2005/8/layout/hierarchy2"/>
    <dgm:cxn modelId="{9F552A31-045E-4ED4-9BB3-5B9A8A284113}" srcId="{7545817E-32B6-40FE-A835-83DD4B2374E8}" destId="{0E433D7D-4385-4185-8693-13E1A74E7F02}" srcOrd="0" destOrd="0" parTransId="{A457A750-E402-4C7D-AA14-27878FD98DB0}" sibTransId="{8108FE9E-87E9-49A2-A1E1-3B391F03A03D}"/>
    <dgm:cxn modelId="{20B6FA61-6A5E-4312-80C5-185A3426F199}" type="presOf" srcId="{83A0B4D6-598B-49A1-B11D-FCFE0730A506}" destId="{5EC4D291-1C98-45DD-82C2-4C0984AC4869}" srcOrd="0" destOrd="0" presId="urn:microsoft.com/office/officeart/2005/8/layout/hierarchy2"/>
    <dgm:cxn modelId="{174E5715-8C0C-4E4C-AF0A-ED7C36691026}" srcId="{9E3AA124-0B2C-4DF8-8EE4-0167413B3A68}" destId="{7C14D422-0C41-41A8-830F-2DF66809D9A5}" srcOrd="0" destOrd="0" parTransId="{186667C5-D9ED-4E51-B069-0146F3B7EEA9}" sibTransId="{33AFF3A4-4419-4162-B84D-D06AD18E2B51}"/>
    <dgm:cxn modelId="{6B4FD6F8-31A4-437E-B34A-D87745104700}" type="presOf" srcId="{B40B8080-00C4-49BF-9EAB-9599C7A62A0F}" destId="{3305CB66-6B73-4FD1-A839-3BBD63B4FE0B}" srcOrd="0" destOrd="0" presId="urn:microsoft.com/office/officeart/2005/8/layout/hierarchy2"/>
    <dgm:cxn modelId="{28B4C098-19EA-4823-8228-06E0DBC1DEEC}" type="presOf" srcId="{5A121CA9-554C-408C-AF5C-F06F9EEAB018}" destId="{79688652-A84D-4620-BB03-B262594BDB6F}" srcOrd="0" destOrd="0" presId="urn:microsoft.com/office/officeart/2005/8/layout/hierarchy2"/>
    <dgm:cxn modelId="{14ED1D65-14F9-4B80-BB1F-1FF6E7A65614}" type="presOf" srcId="{9E3AA124-0B2C-4DF8-8EE4-0167413B3A68}" destId="{A0110444-3F58-41EE-8A28-3FD1DEFF81C6}" srcOrd="0" destOrd="0" presId="urn:microsoft.com/office/officeart/2005/8/layout/hierarchy2"/>
    <dgm:cxn modelId="{9944D14F-5B33-48FC-AF99-E70493150E95}" type="presOf" srcId="{7C14D422-0C41-41A8-830F-2DF66809D9A5}" destId="{0D5C06AF-1A1D-48DE-AFEE-E634FA55A673}" srcOrd="0" destOrd="0" presId="urn:microsoft.com/office/officeart/2005/8/layout/hierarchy2"/>
    <dgm:cxn modelId="{0D0F2328-7E92-48BF-A3B1-5C2CE7945D31}" type="presOf" srcId="{7545817E-32B6-40FE-A835-83DD4B2374E8}" destId="{B051374F-5119-46A4-A0EF-7A89FC6BE09A}" srcOrd="0" destOrd="0" presId="urn:microsoft.com/office/officeart/2005/8/layout/hierarchy2"/>
    <dgm:cxn modelId="{BB0EF55E-93C3-4B20-83F7-1A26A7698201}" type="presOf" srcId="{186667C5-D9ED-4E51-B069-0146F3B7EEA9}" destId="{FD758FC1-32BB-4E72-A828-F17AC7402500}" srcOrd="1" destOrd="0" presId="urn:microsoft.com/office/officeart/2005/8/layout/hierarchy2"/>
    <dgm:cxn modelId="{313D3D02-FE4E-45F7-934E-30303EE7C7FB}" srcId="{7545817E-32B6-40FE-A835-83DD4B2374E8}" destId="{319EED76-B84B-448E-BFAD-D0AC2190D596}" srcOrd="1" destOrd="0" parTransId="{B40B8080-00C4-49BF-9EAB-9599C7A62A0F}" sibTransId="{23509F6E-04C7-48CC-BA6C-4AE58D9A7C12}"/>
    <dgm:cxn modelId="{A80AC09C-6913-4103-9A0A-FB1AD02873ED}" srcId="{9E3AA124-0B2C-4DF8-8EE4-0167413B3A68}" destId="{83A0B4D6-598B-49A1-B11D-FCFE0730A506}" srcOrd="1" destOrd="0" parTransId="{B89AD8CE-0846-4988-85B3-A1BA13CCDF20}" sibTransId="{DD7DC3F0-85AD-47A5-B970-9F6AED7FAFCA}"/>
    <dgm:cxn modelId="{BA5995A6-5B3C-49CB-AD34-4DE306615216}" srcId="{745D92DE-72E4-4D68-B56B-40DF2E933B83}" destId="{E9E5FC0E-0231-41F0-BE41-1C81A39C8463}" srcOrd="0" destOrd="0" parTransId="{F6E81E7F-EFC0-413C-9B46-68902DA903F0}" sibTransId="{9E787EDF-83C8-4408-94E8-F1EF7E929A92}"/>
    <dgm:cxn modelId="{AE6CE98C-2568-4B56-B93F-17836AAA3B21}" type="presOf" srcId="{745D92DE-72E4-4D68-B56B-40DF2E933B83}" destId="{0FF3CF15-A5CF-4136-A792-A587E8B37119}" srcOrd="0" destOrd="0" presId="urn:microsoft.com/office/officeart/2005/8/layout/hierarchy2"/>
    <dgm:cxn modelId="{CF03CA66-276D-4191-A9C7-938D406D6581}" type="presOf" srcId="{A457A750-E402-4C7D-AA14-27878FD98DB0}" destId="{E2C3FD19-24C5-459E-B65E-D099B70A80F6}" srcOrd="0" destOrd="0" presId="urn:microsoft.com/office/officeart/2005/8/layout/hierarchy2"/>
    <dgm:cxn modelId="{79E3D4A7-7B36-48E6-BABC-2F60AC4D76F4}" type="presOf" srcId="{3F389262-08E7-40A8-AF2F-EDF073627DDC}" destId="{B79D52C0-AA59-46D6-8F50-4CDF084FCE65}" srcOrd="1" destOrd="0" presId="urn:microsoft.com/office/officeart/2005/8/layout/hierarchy2"/>
    <dgm:cxn modelId="{1FD82F4F-B711-4632-8356-DE47123B69A4}" type="presOf" srcId="{C3FD3ED9-27D1-41E7-96C7-6368B4A14AF8}" destId="{E00DB702-C15E-4510-BEAF-8FFC71416A5B}" srcOrd="1" destOrd="0" presId="urn:microsoft.com/office/officeart/2005/8/layout/hierarchy2"/>
    <dgm:cxn modelId="{D9605262-368B-4B94-A206-BA813E1545C1}" type="presOf" srcId="{0E433D7D-4385-4185-8693-13E1A74E7F02}" destId="{A44791AB-2162-4C0B-90DE-B0CDEE920922}" srcOrd="0" destOrd="0" presId="urn:microsoft.com/office/officeart/2005/8/layout/hierarchy2"/>
    <dgm:cxn modelId="{CB1A5F84-731C-4025-968A-C32D735C5D84}" type="presParOf" srcId="{0FF3CF15-A5CF-4136-A792-A587E8B37119}" destId="{0389A3AF-F5B2-4A2B-9DC2-B56B501B83B2}" srcOrd="0" destOrd="0" presId="urn:microsoft.com/office/officeart/2005/8/layout/hierarchy2"/>
    <dgm:cxn modelId="{F67422E6-01C7-4604-8DCD-5AB2AA98FA5D}" type="presParOf" srcId="{0389A3AF-F5B2-4A2B-9DC2-B56B501B83B2}" destId="{B4A630B5-3F56-49AD-8F86-8038BC2C3CDE}" srcOrd="0" destOrd="0" presId="urn:microsoft.com/office/officeart/2005/8/layout/hierarchy2"/>
    <dgm:cxn modelId="{F54089A1-71BB-4065-90FE-C6DF2F02A5D4}" type="presParOf" srcId="{0389A3AF-F5B2-4A2B-9DC2-B56B501B83B2}" destId="{16BF7D41-6AB9-4AE4-B53A-9E61D39CA986}" srcOrd="1" destOrd="0" presId="urn:microsoft.com/office/officeart/2005/8/layout/hierarchy2"/>
    <dgm:cxn modelId="{8B39C77D-AF0F-41B7-AEEF-3849C653F147}" type="presParOf" srcId="{16BF7D41-6AB9-4AE4-B53A-9E61D39CA986}" destId="{D3097717-B715-4CF9-87BF-E5C99F6C027D}" srcOrd="0" destOrd="0" presId="urn:microsoft.com/office/officeart/2005/8/layout/hierarchy2"/>
    <dgm:cxn modelId="{044C699B-CCED-451E-8DAE-E3CBC9BF0847}" type="presParOf" srcId="{D3097717-B715-4CF9-87BF-E5C99F6C027D}" destId="{38D3A82F-FC82-487C-914F-A0BF693CB482}" srcOrd="0" destOrd="0" presId="urn:microsoft.com/office/officeart/2005/8/layout/hierarchy2"/>
    <dgm:cxn modelId="{6E1DEBF8-B1D3-4984-87D1-A0A0D3204D0B}" type="presParOf" srcId="{16BF7D41-6AB9-4AE4-B53A-9E61D39CA986}" destId="{F4080DBB-E6E8-44FF-8A75-6798D4D2F99E}" srcOrd="1" destOrd="0" presId="urn:microsoft.com/office/officeart/2005/8/layout/hierarchy2"/>
    <dgm:cxn modelId="{8D294443-2AC0-4229-A674-6F2E3438E7CD}" type="presParOf" srcId="{F4080DBB-E6E8-44FF-8A75-6798D4D2F99E}" destId="{B051374F-5119-46A4-A0EF-7A89FC6BE09A}" srcOrd="0" destOrd="0" presId="urn:microsoft.com/office/officeart/2005/8/layout/hierarchy2"/>
    <dgm:cxn modelId="{91518938-B42A-4419-BF5A-A4E2C4AB76D5}" type="presParOf" srcId="{F4080DBB-E6E8-44FF-8A75-6798D4D2F99E}" destId="{D519B116-5591-474C-BAAE-FC5718FE0DDB}" srcOrd="1" destOrd="0" presId="urn:microsoft.com/office/officeart/2005/8/layout/hierarchy2"/>
    <dgm:cxn modelId="{19588DD8-F325-417D-B6BB-E36C9F38BFDE}" type="presParOf" srcId="{D519B116-5591-474C-BAAE-FC5718FE0DDB}" destId="{E2C3FD19-24C5-459E-B65E-D099B70A80F6}" srcOrd="0" destOrd="0" presId="urn:microsoft.com/office/officeart/2005/8/layout/hierarchy2"/>
    <dgm:cxn modelId="{82D17D4C-A4FF-4FBD-AFBF-9CBFE460AF07}" type="presParOf" srcId="{E2C3FD19-24C5-459E-B65E-D099B70A80F6}" destId="{9010595D-D2FF-4D2B-A80A-409BA3287FA6}" srcOrd="0" destOrd="0" presId="urn:microsoft.com/office/officeart/2005/8/layout/hierarchy2"/>
    <dgm:cxn modelId="{35081597-8E43-47D2-9F0D-32EF3BA814CA}" type="presParOf" srcId="{D519B116-5591-474C-BAAE-FC5718FE0DDB}" destId="{2149724C-1478-43BB-8C32-ED27AABC29C7}" srcOrd="1" destOrd="0" presId="urn:microsoft.com/office/officeart/2005/8/layout/hierarchy2"/>
    <dgm:cxn modelId="{29CFCC5B-9A5E-4FC2-A6B9-5C00E38F5977}" type="presParOf" srcId="{2149724C-1478-43BB-8C32-ED27AABC29C7}" destId="{A44791AB-2162-4C0B-90DE-B0CDEE920922}" srcOrd="0" destOrd="0" presId="urn:microsoft.com/office/officeart/2005/8/layout/hierarchy2"/>
    <dgm:cxn modelId="{4A0BA32F-B263-41C7-B399-79E82C1871F4}" type="presParOf" srcId="{2149724C-1478-43BB-8C32-ED27AABC29C7}" destId="{CE6AB8D7-2951-4FA4-9547-3AF749261ED1}" srcOrd="1" destOrd="0" presId="urn:microsoft.com/office/officeart/2005/8/layout/hierarchy2"/>
    <dgm:cxn modelId="{D11C7470-36BE-4DC6-89E6-AC333D165F27}" type="presParOf" srcId="{D519B116-5591-474C-BAAE-FC5718FE0DDB}" destId="{3305CB66-6B73-4FD1-A839-3BBD63B4FE0B}" srcOrd="2" destOrd="0" presId="urn:microsoft.com/office/officeart/2005/8/layout/hierarchy2"/>
    <dgm:cxn modelId="{CA97013D-2601-46C9-83DB-A453CD105B5F}" type="presParOf" srcId="{3305CB66-6B73-4FD1-A839-3BBD63B4FE0B}" destId="{C5AFF327-658F-4838-9C82-39B0AC68516C}" srcOrd="0" destOrd="0" presId="urn:microsoft.com/office/officeart/2005/8/layout/hierarchy2"/>
    <dgm:cxn modelId="{6A404635-DA05-4942-BA70-F8DB8EA8ED52}" type="presParOf" srcId="{D519B116-5591-474C-BAAE-FC5718FE0DDB}" destId="{37E45E81-AB8E-4DA5-8000-E4FDBBDE69AA}" srcOrd="3" destOrd="0" presId="urn:microsoft.com/office/officeart/2005/8/layout/hierarchy2"/>
    <dgm:cxn modelId="{9440737B-5439-4D1F-9506-615C1DFC4F56}" type="presParOf" srcId="{37E45E81-AB8E-4DA5-8000-E4FDBBDE69AA}" destId="{9C59314F-A0DA-4CA0-B0C8-185A596E396C}" srcOrd="0" destOrd="0" presId="urn:microsoft.com/office/officeart/2005/8/layout/hierarchy2"/>
    <dgm:cxn modelId="{29DAB3A1-C301-4DBE-8E76-3BA6E5C081CB}" type="presParOf" srcId="{37E45E81-AB8E-4DA5-8000-E4FDBBDE69AA}" destId="{593E389B-1D83-4FF1-885F-FF75E6194340}" srcOrd="1" destOrd="0" presId="urn:microsoft.com/office/officeart/2005/8/layout/hierarchy2"/>
    <dgm:cxn modelId="{FE82CB21-B913-4E92-B843-8A31A7E86072}" type="presParOf" srcId="{D519B116-5591-474C-BAAE-FC5718FE0DDB}" destId="{502E635D-37D4-496E-89C3-7B5238E8CFB1}" srcOrd="4" destOrd="0" presId="urn:microsoft.com/office/officeart/2005/8/layout/hierarchy2"/>
    <dgm:cxn modelId="{8BC42B3D-3467-4B2B-900D-46D5E0A56603}" type="presParOf" srcId="{502E635D-37D4-496E-89C3-7B5238E8CFB1}" destId="{B79D52C0-AA59-46D6-8F50-4CDF084FCE65}" srcOrd="0" destOrd="0" presId="urn:microsoft.com/office/officeart/2005/8/layout/hierarchy2"/>
    <dgm:cxn modelId="{2DC84194-0BD4-4FBF-A696-980A6280739E}" type="presParOf" srcId="{D519B116-5591-474C-BAAE-FC5718FE0DDB}" destId="{2B8555FE-53DC-4932-A17E-FF99255F6365}" srcOrd="5" destOrd="0" presId="urn:microsoft.com/office/officeart/2005/8/layout/hierarchy2"/>
    <dgm:cxn modelId="{DFB0305E-C8A8-43CE-BC49-28B83043F35B}" type="presParOf" srcId="{2B8555FE-53DC-4932-A17E-FF99255F6365}" destId="{79688652-A84D-4620-BB03-B262594BDB6F}" srcOrd="0" destOrd="0" presId="urn:microsoft.com/office/officeart/2005/8/layout/hierarchy2"/>
    <dgm:cxn modelId="{4A91F6B8-4728-4B0B-AC06-C3813ADCC344}" type="presParOf" srcId="{2B8555FE-53DC-4932-A17E-FF99255F6365}" destId="{60F8091F-12B6-4D46-8D13-4A047E19B113}" srcOrd="1" destOrd="0" presId="urn:microsoft.com/office/officeart/2005/8/layout/hierarchy2"/>
    <dgm:cxn modelId="{66A04261-B4DF-4609-82C7-18205FC680D2}" type="presParOf" srcId="{16BF7D41-6AB9-4AE4-B53A-9E61D39CA986}" destId="{A85A89CC-4DC6-4548-A2D7-81AF6DEB7D85}" srcOrd="2" destOrd="0" presId="urn:microsoft.com/office/officeart/2005/8/layout/hierarchy2"/>
    <dgm:cxn modelId="{2F7BA3C6-D012-4FE3-9688-F0EE93F3EABA}" type="presParOf" srcId="{A85A89CC-4DC6-4548-A2D7-81AF6DEB7D85}" destId="{409FACE8-7926-4614-9FDC-B437F8CD753A}" srcOrd="0" destOrd="0" presId="urn:microsoft.com/office/officeart/2005/8/layout/hierarchy2"/>
    <dgm:cxn modelId="{3A4F1C49-CF24-4B20-B9E9-56E296028CBD}" type="presParOf" srcId="{16BF7D41-6AB9-4AE4-B53A-9E61D39CA986}" destId="{DCFA8D66-13AF-4D1E-955F-A026B6E53907}" srcOrd="3" destOrd="0" presId="urn:microsoft.com/office/officeart/2005/8/layout/hierarchy2"/>
    <dgm:cxn modelId="{7FD34C04-85AC-43E1-A2ED-4F4FF0FFEC53}" type="presParOf" srcId="{DCFA8D66-13AF-4D1E-955F-A026B6E53907}" destId="{A0110444-3F58-41EE-8A28-3FD1DEFF81C6}" srcOrd="0" destOrd="0" presId="urn:microsoft.com/office/officeart/2005/8/layout/hierarchy2"/>
    <dgm:cxn modelId="{0050E82F-5331-4CC4-B55C-3710F201307C}" type="presParOf" srcId="{DCFA8D66-13AF-4D1E-955F-A026B6E53907}" destId="{8CF7CB11-FD16-426B-8A39-F9F651C82F17}" srcOrd="1" destOrd="0" presId="urn:microsoft.com/office/officeart/2005/8/layout/hierarchy2"/>
    <dgm:cxn modelId="{6F6AE2C3-DE5F-4A70-974E-4F566CA02E6A}" type="presParOf" srcId="{8CF7CB11-FD16-426B-8A39-F9F651C82F17}" destId="{ED75461A-E841-45CA-B3C4-C440DCD709F9}" srcOrd="0" destOrd="0" presId="urn:microsoft.com/office/officeart/2005/8/layout/hierarchy2"/>
    <dgm:cxn modelId="{D682BAFD-AE91-49F8-83C1-BB260DE69C5D}" type="presParOf" srcId="{ED75461A-E841-45CA-B3C4-C440DCD709F9}" destId="{FD758FC1-32BB-4E72-A828-F17AC7402500}" srcOrd="0" destOrd="0" presId="urn:microsoft.com/office/officeart/2005/8/layout/hierarchy2"/>
    <dgm:cxn modelId="{6410977E-61E7-410B-A3F2-785FECBA1CD4}" type="presParOf" srcId="{8CF7CB11-FD16-426B-8A39-F9F651C82F17}" destId="{DB03C449-E74B-4533-AEE1-27E48493FB5C}" srcOrd="1" destOrd="0" presId="urn:microsoft.com/office/officeart/2005/8/layout/hierarchy2"/>
    <dgm:cxn modelId="{AAD55C61-E9C0-4391-8FFB-4B6B6FD7EC2A}" type="presParOf" srcId="{DB03C449-E74B-4533-AEE1-27E48493FB5C}" destId="{0D5C06AF-1A1D-48DE-AFEE-E634FA55A673}" srcOrd="0" destOrd="0" presId="urn:microsoft.com/office/officeart/2005/8/layout/hierarchy2"/>
    <dgm:cxn modelId="{6F623DB8-200D-49B9-8B38-65C4B269B9DD}" type="presParOf" srcId="{DB03C449-E74B-4533-AEE1-27E48493FB5C}" destId="{CD595A13-8053-487E-8CFF-CBDF2EE892D5}" srcOrd="1" destOrd="0" presId="urn:microsoft.com/office/officeart/2005/8/layout/hierarchy2"/>
    <dgm:cxn modelId="{936C96C5-82A6-43E9-A286-464F38E647A9}" type="presParOf" srcId="{8CF7CB11-FD16-426B-8A39-F9F651C82F17}" destId="{35D2DF70-770F-45AF-8CC9-87351B2EAD52}" srcOrd="2" destOrd="0" presId="urn:microsoft.com/office/officeart/2005/8/layout/hierarchy2"/>
    <dgm:cxn modelId="{5CAA4D53-3C55-43A0-97DB-A1D829280B43}" type="presParOf" srcId="{35D2DF70-770F-45AF-8CC9-87351B2EAD52}" destId="{7EA48B6B-A05F-407E-A4C3-5B74921F4047}" srcOrd="0" destOrd="0" presId="urn:microsoft.com/office/officeart/2005/8/layout/hierarchy2"/>
    <dgm:cxn modelId="{A3D9D0D8-9807-4CDD-BB37-56F9A6305A2B}" type="presParOf" srcId="{8CF7CB11-FD16-426B-8A39-F9F651C82F17}" destId="{B82488B3-6694-4325-9AD7-936040E117C6}" srcOrd="3" destOrd="0" presId="urn:microsoft.com/office/officeart/2005/8/layout/hierarchy2"/>
    <dgm:cxn modelId="{3A1035FC-D8BF-415B-88F1-C70CA513B18B}" type="presParOf" srcId="{B82488B3-6694-4325-9AD7-936040E117C6}" destId="{5EC4D291-1C98-45DD-82C2-4C0984AC4869}" srcOrd="0" destOrd="0" presId="urn:microsoft.com/office/officeart/2005/8/layout/hierarchy2"/>
    <dgm:cxn modelId="{1B5FBD9B-C645-4A6A-8E24-F8A279BD4485}" type="presParOf" srcId="{B82488B3-6694-4325-9AD7-936040E117C6}" destId="{964F03A9-1150-4F3E-B5D1-B7EF57A47326}" srcOrd="1" destOrd="0" presId="urn:microsoft.com/office/officeart/2005/8/layout/hierarchy2"/>
    <dgm:cxn modelId="{A196EAEB-431B-4876-8C45-5C3A0C034ECF}" type="presParOf" srcId="{8CF7CB11-FD16-426B-8A39-F9F651C82F17}" destId="{0F8CB499-12D1-4847-B00B-0ADCE1F70017}" srcOrd="4" destOrd="0" presId="urn:microsoft.com/office/officeart/2005/8/layout/hierarchy2"/>
    <dgm:cxn modelId="{367C2509-2D24-4F72-A19E-14CD38EF4617}" type="presParOf" srcId="{0F8CB499-12D1-4847-B00B-0ADCE1F70017}" destId="{E00DB702-C15E-4510-BEAF-8FFC71416A5B}" srcOrd="0" destOrd="0" presId="urn:microsoft.com/office/officeart/2005/8/layout/hierarchy2"/>
    <dgm:cxn modelId="{551DA6A4-139A-4FFA-9E31-9348180E6658}" type="presParOf" srcId="{8CF7CB11-FD16-426B-8A39-F9F651C82F17}" destId="{EE6FFF6A-87A7-40E1-B370-C0EBFEEB36A0}" srcOrd="5" destOrd="0" presId="urn:microsoft.com/office/officeart/2005/8/layout/hierarchy2"/>
    <dgm:cxn modelId="{21B08997-9EF0-4F86-A728-9E5D553E18C4}" type="presParOf" srcId="{EE6FFF6A-87A7-40E1-B370-C0EBFEEB36A0}" destId="{396C82DB-438D-4406-A984-373FA64BF519}" srcOrd="0" destOrd="0" presId="urn:microsoft.com/office/officeart/2005/8/layout/hierarchy2"/>
    <dgm:cxn modelId="{ADEA5539-4745-4B3A-BB8F-52798F85A89A}" type="presParOf" srcId="{EE6FFF6A-87A7-40E1-B370-C0EBFEEB36A0}" destId="{1A160E03-9035-4825-9A00-099D277D68EA}"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630B5-3F56-49AD-8F86-8038BC2C3CDE}">
      <dsp:nvSpPr>
        <dsp:cNvPr id="0" name=""/>
        <dsp:cNvSpPr/>
      </dsp:nvSpPr>
      <dsp:spPr>
        <a:xfrm>
          <a:off x="499022" y="1264030"/>
          <a:ext cx="1420664" cy="640499"/>
        </a:xfrm>
        <a:prstGeom prst="roundRect">
          <a:avLst>
            <a:gd name="adj" fmla="val 10000"/>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b="1" kern="1200" dirty="0"/>
            <a:t>MODELLING TOOLS</a:t>
          </a:r>
        </a:p>
      </dsp:txBody>
      <dsp:txXfrm>
        <a:off x="517782" y="1282790"/>
        <a:ext cx="1383144" cy="602979"/>
      </dsp:txXfrm>
    </dsp:sp>
    <dsp:sp modelId="{D3097717-B715-4CF9-87BF-E5C99F6C027D}">
      <dsp:nvSpPr>
        <dsp:cNvPr id="0" name=""/>
        <dsp:cNvSpPr/>
      </dsp:nvSpPr>
      <dsp:spPr>
        <a:xfrm rot="17320247">
          <a:off x="1629809" y="1167044"/>
          <a:ext cx="852743" cy="26604"/>
        </a:xfrm>
        <a:custGeom>
          <a:avLst/>
          <a:gdLst/>
          <a:ahLst/>
          <a:cxnLst/>
          <a:rect l="0" t="0" r="0" b="0"/>
          <a:pathLst>
            <a:path>
              <a:moveTo>
                <a:pt x="0" y="13302"/>
              </a:moveTo>
              <a:lnTo>
                <a:pt x="852743" y="13302"/>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GB" sz="2000" kern="1200" dirty="0"/>
        </a:p>
      </dsp:txBody>
      <dsp:txXfrm>
        <a:off x="2034862" y="1159028"/>
        <a:ext cx="42637" cy="42637"/>
      </dsp:txXfrm>
    </dsp:sp>
    <dsp:sp modelId="{B051374F-5119-46A4-A0EF-7A89FC6BE09A}">
      <dsp:nvSpPr>
        <dsp:cNvPr id="0" name=""/>
        <dsp:cNvSpPr/>
      </dsp:nvSpPr>
      <dsp:spPr>
        <a:xfrm>
          <a:off x="2192675" y="542249"/>
          <a:ext cx="1531527" cy="468328"/>
        </a:xfrm>
        <a:prstGeom prst="roundRect">
          <a:avLst>
            <a:gd name="adj" fmla="val 10000"/>
          </a:avLst>
        </a:prstGeom>
        <a:solidFill>
          <a:srgbClr val="DEE4EE"/>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b="1" kern="1200" dirty="0"/>
            <a:t>TOP-DOWN</a:t>
          </a:r>
        </a:p>
      </dsp:txBody>
      <dsp:txXfrm>
        <a:off x="2206392" y="555966"/>
        <a:ext cx="1504093" cy="440894"/>
      </dsp:txXfrm>
    </dsp:sp>
    <dsp:sp modelId="{E2C3FD19-24C5-459E-B65E-D099B70A80F6}">
      <dsp:nvSpPr>
        <dsp:cNvPr id="0" name=""/>
        <dsp:cNvSpPr/>
      </dsp:nvSpPr>
      <dsp:spPr>
        <a:xfrm rot="19493897">
          <a:off x="3639033" y="493822"/>
          <a:ext cx="936608" cy="26604"/>
        </a:xfrm>
        <a:custGeom>
          <a:avLst/>
          <a:gdLst/>
          <a:ahLst/>
          <a:cxnLst/>
          <a:rect l="0" t="0" r="0" b="0"/>
          <a:pathLst>
            <a:path>
              <a:moveTo>
                <a:pt x="0" y="13302"/>
              </a:moveTo>
              <a:lnTo>
                <a:pt x="936608" y="1330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GB" sz="2000" kern="1200" dirty="0"/>
        </a:p>
      </dsp:txBody>
      <dsp:txXfrm>
        <a:off x="4083922" y="483710"/>
        <a:ext cx="46830" cy="46830"/>
      </dsp:txXfrm>
    </dsp:sp>
    <dsp:sp modelId="{A44791AB-2162-4C0B-90DE-B0CDEE920922}">
      <dsp:nvSpPr>
        <dsp:cNvPr id="0" name=""/>
        <dsp:cNvSpPr/>
      </dsp:nvSpPr>
      <dsp:spPr>
        <a:xfrm>
          <a:off x="4490472" y="3672"/>
          <a:ext cx="1866990" cy="468328"/>
        </a:xfrm>
        <a:prstGeom prst="roundRect">
          <a:avLst>
            <a:gd name="adj" fmla="val 10000"/>
          </a:avLst>
        </a:prstGeom>
        <a:solidFill>
          <a:srgbClr val="DEE4EE"/>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a:t>ECONOMETRIC</a:t>
          </a:r>
        </a:p>
      </dsp:txBody>
      <dsp:txXfrm>
        <a:off x="4504189" y="17389"/>
        <a:ext cx="1839556" cy="440894"/>
      </dsp:txXfrm>
    </dsp:sp>
    <dsp:sp modelId="{3305CB66-6B73-4FD1-A839-3BBD63B4FE0B}">
      <dsp:nvSpPr>
        <dsp:cNvPr id="0" name=""/>
        <dsp:cNvSpPr/>
      </dsp:nvSpPr>
      <dsp:spPr>
        <a:xfrm>
          <a:off x="3724203" y="763111"/>
          <a:ext cx="766269" cy="26604"/>
        </a:xfrm>
        <a:custGeom>
          <a:avLst/>
          <a:gdLst/>
          <a:ahLst/>
          <a:cxnLst/>
          <a:rect l="0" t="0" r="0" b="0"/>
          <a:pathLst>
            <a:path>
              <a:moveTo>
                <a:pt x="0" y="13302"/>
              </a:moveTo>
              <a:lnTo>
                <a:pt x="766269" y="1330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GB" sz="2000" kern="1200" dirty="0"/>
        </a:p>
      </dsp:txBody>
      <dsp:txXfrm>
        <a:off x="4088180" y="757257"/>
        <a:ext cx="38313" cy="38313"/>
      </dsp:txXfrm>
    </dsp:sp>
    <dsp:sp modelId="{9C59314F-A0DA-4CA0-B0C8-185A596E396C}">
      <dsp:nvSpPr>
        <dsp:cNvPr id="0" name=""/>
        <dsp:cNvSpPr/>
      </dsp:nvSpPr>
      <dsp:spPr>
        <a:xfrm>
          <a:off x="4490472" y="542249"/>
          <a:ext cx="1866990" cy="468328"/>
        </a:xfrm>
        <a:prstGeom prst="roundRect">
          <a:avLst>
            <a:gd name="adj" fmla="val 10000"/>
          </a:avLst>
        </a:prstGeom>
        <a:solidFill>
          <a:srgbClr val="DEE4EE"/>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a:t>INPUT/OUTPUT</a:t>
          </a:r>
        </a:p>
      </dsp:txBody>
      <dsp:txXfrm>
        <a:off x="4504189" y="555966"/>
        <a:ext cx="1839556" cy="440894"/>
      </dsp:txXfrm>
    </dsp:sp>
    <dsp:sp modelId="{502E635D-37D4-496E-89C3-7B5238E8CFB1}">
      <dsp:nvSpPr>
        <dsp:cNvPr id="0" name=""/>
        <dsp:cNvSpPr/>
      </dsp:nvSpPr>
      <dsp:spPr>
        <a:xfrm rot="2106103">
          <a:off x="3639033" y="1032400"/>
          <a:ext cx="936608" cy="26604"/>
        </a:xfrm>
        <a:custGeom>
          <a:avLst/>
          <a:gdLst/>
          <a:ahLst/>
          <a:cxnLst/>
          <a:rect l="0" t="0" r="0" b="0"/>
          <a:pathLst>
            <a:path>
              <a:moveTo>
                <a:pt x="0" y="13302"/>
              </a:moveTo>
              <a:lnTo>
                <a:pt x="936608" y="1330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GB" sz="2000" kern="1200" dirty="0"/>
        </a:p>
      </dsp:txBody>
      <dsp:txXfrm>
        <a:off x="4083922" y="1022287"/>
        <a:ext cx="46830" cy="46830"/>
      </dsp:txXfrm>
    </dsp:sp>
    <dsp:sp modelId="{79688652-A84D-4620-BB03-B262594BDB6F}">
      <dsp:nvSpPr>
        <dsp:cNvPr id="0" name=""/>
        <dsp:cNvSpPr/>
      </dsp:nvSpPr>
      <dsp:spPr>
        <a:xfrm>
          <a:off x="4490472" y="1080827"/>
          <a:ext cx="1866990" cy="468328"/>
        </a:xfrm>
        <a:prstGeom prst="roundRect">
          <a:avLst>
            <a:gd name="adj" fmla="val 10000"/>
          </a:avLst>
        </a:prstGeom>
        <a:solidFill>
          <a:srgbClr val="DEE4EE"/>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a:t>CGE</a:t>
          </a:r>
        </a:p>
      </dsp:txBody>
      <dsp:txXfrm>
        <a:off x="4504189" y="1094544"/>
        <a:ext cx="1839556" cy="440894"/>
      </dsp:txXfrm>
    </dsp:sp>
    <dsp:sp modelId="{A85A89CC-4DC6-4548-A2D7-81AF6DEB7D85}">
      <dsp:nvSpPr>
        <dsp:cNvPr id="0" name=""/>
        <dsp:cNvSpPr/>
      </dsp:nvSpPr>
      <dsp:spPr>
        <a:xfrm rot="4279753">
          <a:off x="1629809" y="1974911"/>
          <a:ext cx="852743" cy="26604"/>
        </a:xfrm>
        <a:custGeom>
          <a:avLst/>
          <a:gdLst/>
          <a:ahLst/>
          <a:cxnLst/>
          <a:rect l="0" t="0" r="0" b="0"/>
          <a:pathLst>
            <a:path>
              <a:moveTo>
                <a:pt x="0" y="13302"/>
              </a:moveTo>
              <a:lnTo>
                <a:pt x="852743" y="13302"/>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GB" sz="2000" kern="1200" dirty="0"/>
        </a:p>
      </dsp:txBody>
      <dsp:txXfrm>
        <a:off x="2034862" y="1966895"/>
        <a:ext cx="42637" cy="42637"/>
      </dsp:txXfrm>
    </dsp:sp>
    <dsp:sp modelId="{A0110444-3F58-41EE-8A28-3FD1DEFF81C6}">
      <dsp:nvSpPr>
        <dsp:cNvPr id="0" name=""/>
        <dsp:cNvSpPr/>
      </dsp:nvSpPr>
      <dsp:spPr>
        <a:xfrm>
          <a:off x="2192675" y="2157982"/>
          <a:ext cx="1531527" cy="468328"/>
        </a:xfrm>
        <a:prstGeom prst="roundRect">
          <a:avLst>
            <a:gd name="adj" fmla="val 10000"/>
          </a:avLst>
        </a:prstGeom>
        <a:solidFill>
          <a:srgbClr val="A1B1C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b="1" kern="1200" dirty="0"/>
            <a:t>BOTTOM-UP</a:t>
          </a:r>
        </a:p>
      </dsp:txBody>
      <dsp:txXfrm>
        <a:off x="2206392" y="2171699"/>
        <a:ext cx="1504093" cy="440894"/>
      </dsp:txXfrm>
    </dsp:sp>
    <dsp:sp modelId="{ED75461A-E841-45CA-B3C4-C440DCD709F9}">
      <dsp:nvSpPr>
        <dsp:cNvPr id="0" name=""/>
        <dsp:cNvSpPr/>
      </dsp:nvSpPr>
      <dsp:spPr>
        <a:xfrm rot="19493897">
          <a:off x="3639033" y="2109555"/>
          <a:ext cx="936608" cy="26604"/>
        </a:xfrm>
        <a:custGeom>
          <a:avLst/>
          <a:gdLst/>
          <a:ahLst/>
          <a:cxnLst/>
          <a:rect l="0" t="0" r="0" b="0"/>
          <a:pathLst>
            <a:path>
              <a:moveTo>
                <a:pt x="0" y="13302"/>
              </a:moveTo>
              <a:lnTo>
                <a:pt x="936608" y="1330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GB" sz="2000" kern="1200" dirty="0"/>
        </a:p>
      </dsp:txBody>
      <dsp:txXfrm>
        <a:off x="4083922" y="2099442"/>
        <a:ext cx="46830" cy="46830"/>
      </dsp:txXfrm>
    </dsp:sp>
    <dsp:sp modelId="{0D5C06AF-1A1D-48DE-AFEE-E634FA55A673}">
      <dsp:nvSpPr>
        <dsp:cNvPr id="0" name=""/>
        <dsp:cNvSpPr/>
      </dsp:nvSpPr>
      <dsp:spPr>
        <a:xfrm>
          <a:off x="4490472" y="1619405"/>
          <a:ext cx="1866990" cy="468328"/>
        </a:xfrm>
        <a:prstGeom prst="roundRect">
          <a:avLst>
            <a:gd name="adj" fmla="val 10000"/>
          </a:avLst>
        </a:prstGeom>
        <a:solidFill>
          <a:srgbClr val="A1B1C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a:t>ACCOUNTING</a:t>
          </a:r>
        </a:p>
      </dsp:txBody>
      <dsp:txXfrm>
        <a:off x="4504189" y="1633122"/>
        <a:ext cx="1839556" cy="440894"/>
      </dsp:txXfrm>
    </dsp:sp>
    <dsp:sp modelId="{35D2DF70-770F-45AF-8CC9-87351B2EAD52}">
      <dsp:nvSpPr>
        <dsp:cNvPr id="0" name=""/>
        <dsp:cNvSpPr/>
      </dsp:nvSpPr>
      <dsp:spPr>
        <a:xfrm>
          <a:off x="3724203" y="2378844"/>
          <a:ext cx="766269" cy="26604"/>
        </a:xfrm>
        <a:custGeom>
          <a:avLst/>
          <a:gdLst/>
          <a:ahLst/>
          <a:cxnLst/>
          <a:rect l="0" t="0" r="0" b="0"/>
          <a:pathLst>
            <a:path>
              <a:moveTo>
                <a:pt x="0" y="13302"/>
              </a:moveTo>
              <a:lnTo>
                <a:pt x="766269" y="1330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GB" sz="2000" kern="1200" dirty="0"/>
        </a:p>
      </dsp:txBody>
      <dsp:txXfrm>
        <a:off x="4088180" y="2372990"/>
        <a:ext cx="38313" cy="38313"/>
      </dsp:txXfrm>
    </dsp:sp>
    <dsp:sp modelId="{5EC4D291-1C98-45DD-82C2-4C0984AC4869}">
      <dsp:nvSpPr>
        <dsp:cNvPr id="0" name=""/>
        <dsp:cNvSpPr/>
      </dsp:nvSpPr>
      <dsp:spPr>
        <a:xfrm>
          <a:off x="4490472" y="2157982"/>
          <a:ext cx="1866990" cy="468328"/>
        </a:xfrm>
        <a:prstGeom prst="roundRect">
          <a:avLst>
            <a:gd name="adj" fmla="val 10000"/>
          </a:avLst>
        </a:prstGeom>
        <a:solidFill>
          <a:srgbClr val="A1B1C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a:t>SIMULATION</a:t>
          </a:r>
        </a:p>
      </dsp:txBody>
      <dsp:txXfrm>
        <a:off x="4504189" y="2171699"/>
        <a:ext cx="1839556" cy="440894"/>
      </dsp:txXfrm>
    </dsp:sp>
    <dsp:sp modelId="{0F8CB499-12D1-4847-B00B-0ADCE1F70017}">
      <dsp:nvSpPr>
        <dsp:cNvPr id="0" name=""/>
        <dsp:cNvSpPr/>
      </dsp:nvSpPr>
      <dsp:spPr>
        <a:xfrm rot="2106103">
          <a:off x="3639033" y="2648133"/>
          <a:ext cx="936608" cy="26604"/>
        </a:xfrm>
        <a:custGeom>
          <a:avLst/>
          <a:gdLst/>
          <a:ahLst/>
          <a:cxnLst/>
          <a:rect l="0" t="0" r="0" b="0"/>
          <a:pathLst>
            <a:path>
              <a:moveTo>
                <a:pt x="0" y="13302"/>
              </a:moveTo>
              <a:lnTo>
                <a:pt x="936608" y="1330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GB" sz="2000" kern="1200" dirty="0"/>
        </a:p>
      </dsp:txBody>
      <dsp:txXfrm>
        <a:off x="4083922" y="2638020"/>
        <a:ext cx="46830" cy="46830"/>
      </dsp:txXfrm>
    </dsp:sp>
    <dsp:sp modelId="{396C82DB-438D-4406-A984-373FA64BF519}">
      <dsp:nvSpPr>
        <dsp:cNvPr id="0" name=""/>
        <dsp:cNvSpPr/>
      </dsp:nvSpPr>
      <dsp:spPr>
        <a:xfrm>
          <a:off x="4490472" y="2696560"/>
          <a:ext cx="1866990" cy="468328"/>
        </a:xfrm>
        <a:prstGeom prst="roundRect">
          <a:avLst>
            <a:gd name="adj" fmla="val 10000"/>
          </a:avLst>
        </a:prstGeom>
        <a:solidFill>
          <a:srgbClr val="A1B1C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a:latin typeface="Calibri Light" panose="020F0302020204030204"/>
            </a:rPr>
            <a:t>OPTIMIZATION</a:t>
          </a:r>
          <a:endParaRPr lang="en-GB" sz="2000" kern="1200" dirty="0"/>
        </a:p>
      </dsp:txBody>
      <dsp:txXfrm>
        <a:off x="4504189" y="2710277"/>
        <a:ext cx="1839556" cy="44089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6/16/2021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lecture aims</a:t>
            </a:r>
            <a:r>
              <a:rPr lang="en-US" baseline="0" dirty="0"/>
              <a:t> to provide </a:t>
            </a:r>
            <a:r>
              <a:rPr lang="en-US" b="1" dirty="0"/>
              <a:t>background</a:t>
            </a:r>
            <a:r>
              <a:rPr lang="en-US" b="1" baseline="0" dirty="0"/>
              <a:t> </a:t>
            </a:r>
            <a:r>
              <a:rPr lang="en-US" baseline="0" dirty="0"/>
              <a:t>knowledge about energy </a:t>
            </a:r>
            <a:r>
              <a:rPr lang="en-US" dirty="0"/>
              <a:t>modelling</a:t>
            </a:r>
            <a:r>
              <a:rPr lang="en-US" baseline="0" dirty="0"/>
              <a:t> tools. The first part introduces common classifications of energy </a:t>
            </a:r>
            <a:r>
              <a:rPr lang="en-US" dirty="0"/>
              <a:t>modelling</a:t>
            </a:r>
            <a:r>
              <a:rPr lang="en-US" baseline="0" dirty="0"/>
              <a:t> tools. The second part introduces OSeMOSYS and its scope. The third part illustrates key applications of OSeMOSYS. The fourth part describes the structure and characteristics of an OSeMOSYS model. </a:t>
            </a:r>
            <a:r>
              <a:rPr lang="en-US" dirty="0">
                <a:cs typeface="+mn-lt"/>
              </a:rPr>
              <a:t/>
            </a:r>
            <a:br>
              <a:rPr lang="en-US" dirty="0">
                <a:cs typeface="+mn-lt"/>
              </a:rPr>
            </a:br>
            <a:r>
              <a:rPr lang="en-US" dirty="0">
                <a:cs typeface="+mn-lt"/>
              </a:rPr>
              <a:t/>
            </a:r>
            <a:br>
              <a:rPr lang="en-US" dirty="0">
                <a:cs typeface="+mn-lt"/>
              </a:rPr>
            </a:br>
            <a:r>
              <a:rPr lang="en-US" baseline="0" dirty="0"/>
              <a:t>By the end of this lecture, you will be able to: describe different types of energy </a:t>
            </a:r>
            <a:r>
              <a:rPr lang="en-US" dirty="0"/>
              <a:t>modelling</a:t>
            </a:r>
            <a:r>
              <a:rPr lang="en-US" baseline="0" dirty="0"/>
              <a:t> tools and their use; describe </a:t>
            </a:r>
            <a:r>
              <a:rPr lang="en-US" baseline="0" dirty="0" err="1"/>
              <a:t>OSeMOSYS</a:t>
            </a:r>
            <a:r>
              <a:rPr lang="en-US" baseline="0" dirty="0"/>
              <a:t> and its role among different energy modelling tools; reflect upon key applications and uses of </a:t>
            </a:r>
            <a:r>
              <a:rPr lang="en-US" baseline="0" dirty="0" err="1"/>
              <a:t>OSeMOSYS</a:t>
            </a:r>
            <a:r>
              <a:rPr lang="en-US" baseline="0" dirty="0"/>
              <a:t>; identify key characteristics and elements of </a:t>
            </a:r>
            <a:r>
              <a:rPr lang="en-US" baseline="0" dirty="0" err="1"/>
              <a:t>OSeMOSYS</a:t>
            </a:r>
            <a:r>
              <a:rPr lang="en-US" baseline="0" dirty="0"/>
              <a:t>.</a:t>
            </a:r>
          </a:p>
          <a:p>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988978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figure shows one simple example of how results of </a:t>
            </a:r>
            <a:r>
              <a:rPr lang="en-US" baseline="0" dirty="0" err="1"/>
              <a:t>OSeMOSYS</a:t>
            </a:r>
            <a:r>
              <a:rPr lang="en-US" baseline="0" dirty="0"/>
              <a:t> may look like. It represents a simple energy system where the main sources of electricity supply are hydro power, wind, natural gas, coal</a:t>
            </a:r>
            <a:r>
              <a:rPr lang="en-US" dirty="0"/>
              <a:t>,</a:t>
            </a:r>
            <a:r>
              <a:rPr lang="en-US" baseline="0" dirty="0"/>
              <a:t> and heavy fuel oil. In this simple model, the demand for electricity is expected to grow in the future, so there needs to be enough infrastructure in place to meet the increasing demand. The cost optimization suggests that the most </a:t>
            </a:r>
            <a:r>
              <a:rPr lang="en-US" dirty="0"/>
              <a:t>cost-competitive</a:t>
            </a:r>
            <a:r>
              <a:rPr lang="en-US" baseline="0" dirty="0"/>
              <a:t> source to invest in to meet the increasing demand is mini-hydro. Investments in mini-hydro start in 2018 and continue in the years to follow, gradually. Therefore, the largest share of electricity is supplied by hydro and this share increases year after year. Natural gas (at the bottom of the figure) is less competitive than hydro, under the assumptions of this case, and it loses almost entirely its share of electricity supply in 2018, as soon as mini-hydro becomes part of the mix. A worse fate comes for diesel generators (the red stripe at the top-left), which are not needed anymore from 2018 </a:t>
            </a:r>
            <a:r>
              <a:rPr lang="en-US" dirty="0"/>
              <a:t>onwards</a:t>
            </a:r>
            <a:r>
              <a:rPr lang="en-US" baseline="0" dirty="0"/>
              <a:t>. Coal-fired and oil-fired generation maintain a certain share of electricity supply throughout the period, because they are less costly and can back up mini-hydro when it is not available. This figure is exemplary and shows a simplified case. In reality, many more sources may be analyzed. Also, many more types of results can be viewed, for example regarding annual installed capacities, annual emissions</a:t>
            </a:r>
            <a:r>
              <a:rPr lang="en-US" dirty="0"/>
              <a:t>,</a:t>
            </a:r>
            <a:r>
              <a:rPr lang="en-US" baseline="0" dirty="0"/>
              <a:t> and annual costs incurred.</a:t>
            </a:r>
            <a:endParaRPr lang="en-US" dirty="0"/>
          </a:p>
          <a:p>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1541599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OSeMOSYS</a:t>
            </a:r>
            <a:r>
              <a:rPr lang="en-GB" dirty="0"/>
              <a:t> can be used also</a:t>
            </a:r>
            <a:r>
              <a:rPr lang="en-GB" baseline="0" dirty="0"/>
              <a:t> for analyses that go beyond the domain of energy. It has </a:t>
            </a:r>
            <a:r>
              <a:rPr lang="en-GB" dirty="0"/>
              <a:t>also been</a:t>
            </a:r>
            <a:r>
              <a:rPr lang="en-GB" baseline="0" dirty="0"/>
              <a:t> used for example to model water and land uses and their linkages with the energy system. This type of application is called CLEWs, that is, Climate, Land, Energy and Water systems analysis. </a:t>
            </a:r>
            <a:r>
              <a:rPr lang="en-GB" dirty="0"/>
              <a:t>This type of application</a:t>
            </a:r>
            <a:r>
              <a:rPr lang="en-GB" baseline="0" dirty="0"/>
              <a:t> is the object of this course and you will be guided through all its elements. What is included in one such application? The objective of the model does not change: it still calculates a way of organizing the system that minimizes all costs over a</a:t>
            </a:r>
            <a:r>
              <a:rPr lang="en-GB" dirty="0"/>
              <a:t>,</a:t>
            </a:r>
            <a:r>
              <a:rPr lang="en-GB" baseline="0" dirty="0"/>
              <a:t> usually</a:t>
            </a:r>
            <a:r>
              <a:rPr lang="en-GB" dirty="0"/>
              <a:t>,</a:t>
            </a:r>
            <a:r>
              <a:rPr lang="en-GB" baseline="0" dirty="0"/>
              <a:t> long time period, under several constraints. However, this time the system includes also water and land systems. For example, as shown in the figure, CLEWs applications may include the use of water resources to meet a demand for potable water, but also to make power plants work and to cultivate. They may also include the use of land resources for cultivating crops and </a:t>
            </a:r>
            <a:r>
              <a:rPr lang="en-GB" dirty="0"/>
              <a:t>meeting</a:t>
            </a:r>
            <a:r>
              <a:rPr lang="en-GB" baseline="0" dirty="0"/>
              <a:t> demands for food (for instance maize). Also the types of constraints used in the </a:t>
            </a:r>
            <a:r>
              <a:rPr lang="en-GB" dirty="0"/>
              <a:t>optimization</a:t>
            </a:r>
            <a:r>
              <a:rPr lang="en-GB" baseline="0" dirty="0"/>
              <a:t> will be more diverse and not only related to the energy system. For instance, constraints can be included that are related to the availability of water and land resources. </a:t>
            </a:r>
            <a:r>
              <a:rPr lang="en-GB" dirty="0"/>
              <a:t>Additionally, policies</a:t>
            </a:r>
            <a:r>
              <a:rPr lang="en-GB" baseline="0" dirty="0"/>
              <a:t> on the use and pricing of water and land resources can be represented</a:t>
            </a:r>
            <a:r>
              <a:rPr lang="en-GB" dirty="0"/>
              <a:t>,</a:t>
            </a:r>
            <a:r>
              <a:rPr lang="en-GB" baseline="0" dirty="0"/>
              <a:t> </a:t>
            </a:r>
            <a:r>
              <a:rPr lang="en-GB" dirty="0"/>
              <a:t>and</a:t>
            </a:r>
            <a:r>
              <a:rPr lang="en-GB" baseline="0" dirty="0"/>
              <a:t> so on. The </a:t>
            </a:r>
            <a:r>
              <a:rPr lang="en-GB" dirty="0"/>
              <a:t>analysis shown in the </a:t>
            </a:r>
            <a:r>
              <a:rPr lang="en-GB" baseline="0" dirty="0"/>
              <a:t>figure is only a simple example to illustrate the concept. Climate, Land, Energy and Water models usually include many more details and resource uses.</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343860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its creation in 2008, </a:t>
            </a:r>
            <a:r>
              <a:rPr lang="en-US" dirty="0" err="1"/>
              <a:t>OSeMOSYS</a:t>
            </a:r>
            <a:r>
              <a:rPr lang="en-US" dirty="0"/>
              <a:t> has been widely</a:t>
            </a:r>
            <a:r>
              <a:rPr lang="en-US" baseline="0" dirty="0"/>
              <a:t> used worldwide by different types of institutions. In academia, it has been used for research, teaching</a:t>
            </a:r>
            <a:r>
              <a:rPr lang="en-US" dirty="0"/>
              <a:t>,</a:t>
            </a:r>
            <a:r>
              <a:rPr lang="en-US" baseline="0" dirty="0"/>
              <a:t> and thesis works around energy systems analysis, energy-economy analysis, climate land energy</a:t>
            </a:r>
            <a:r>
              <a:rPr lang="en-US" dirty="0"/>
              <a:t>,</a:t>
            </a:r>
            <a:r>
              <a:rPr lang="en-US" baseline="0" dirty="0"/>
              <a:t> and water systems. Its uptake by teaching staff and researchers was facilitated particularly by the fact that it is freely available. This has been true especially in developing countries. Often, it has </a:t>
            </a:r>
            <a:r>
              <a:rPr lang="en-US" dirty="0"/>
              <a:t>functioned</a:t>
            </a:r>
            <a:r>
              <a:rPr lang="en-US" baseline="0" dirty="0"/>
              <a:t> as an entrance point for researchers to the field of systems analysis. International organizations such as </a:t>
            </a:r>
            <a:r>
              <a:rPr lang="en-US" dirty="0"/>
              <a:t>U.N.D.P.,</a:t>
            </a:r>
            <a:r>
              <a:rPr lang="en-US" baseline="0" dirty="0"/>
              <a:t> </a:t>
            </a:r>
            <a:r>
              <a:rPr lang="en-US" dirty="0"/>
              <a:t>U.N.D.E.S.A.,</a:t>
            </a:r>
            <a:r>
              <a:rPr lang="en-US" baseline="0" dirty="0"/>
              <a:t> </a:t>
            </a:r>
            <a:r>
              <a:rPr lang="en-US" dirty="0"/>
              <a:t>U.N.E.C.E.,</a:t>
            </a:r>
            <a:r>
              <a:rPr lang="en-US" baseline="0" dirty="0"/>
              <a:t> World Bank and others have promoted the use of </a:t>
            </a:r>
            <a:r>
              <a:rPr lang="en-US" baseline="0" dirty="0" err="1"/>
              <a:t>OSeMOSYS</a:t>
            </a:r>
            <a:r>
              <a:rPr lang="en-US" baseline="0" dirty="0"/>
              <a:t> as a low-threshold tool for technical capacity </a:t>
            </a:r>
            <a:r>
              <a:rPr lang="en-US" dirty="0" err="1"/>
              <a:t>programmes</a:t>
            </a:r>
            <a:r>
              <a:rPr lang="en-US" baseline="0" dirty="0"/>
              <a:t> in developing countries and regions. The capacity development </a:t>
            </a:r>
            <a:r>
              <a:rPr lang="en-US" dirty="0" err="1"/>
              <a:t>programmes</a:t>
            </a:r>
            <a:r>
              <a:rPr lang="en-US" baseline="0" dirty="0"/>
              <a:t> involved </a:t>
            </a:r>
            <a:r>
              <a:rPr lang="en-US" dirty="0"/>
              <a:t>providing training to</a:t>
            </a:r>
            <a:r>
              <a:rPr lang="en-US" baseline="0" dirty="0"/>
              <a:t> technical staff in governments on the concepts behind the tool, the use of the tool</a:t>
            </a:r>
            <a:r>
              <a:rPr lang="en-US" dirty="0"/>
              <a:t>,</a:t>
            </a:r>
            <a:r>
              <a:rPr lang="en-US" baseline="0" dirty="0"/>
              <a:t> and the development of </a:t>
            </a:r>
            <a:r>
              <a:rPr lang="en-US" dirty="0"/>
              <a:t>locally owned</a:t>
            </a:r>
            <a:r>
              <a:rPr lang="en-US" baseline="0" dirty="0"/>
              <a:t> energy and CLEWs models. This has led to direct or indirect use of insights from </a:t>
            </a:r>
            <a:r>
              <a:rPr lang="en-US" baseline="0" dirty="0" err="1"/>
              <a:t>OSeMOSYS</a:t>
            </a:r>
            <a:r>
              <a:rPr lang="en-US" baseline="0" dirty="0"/>
              <a:t> models in the preparation of some national energy and climate plans.</a:t>
            </a:r>
            <a:endParaRPr lang="en-US" dirty="0"/>
          </a:p>
        </p:txBody>
      </p:sp>
      <p:sp>
        <p:nvSpPr>
          <p:cNvPr id="4" name="Slide Number Placeholder 3"/>
          <p:cNvSpPr>
            <a:spLocks noGrp="1"/>
          </p:cNvSpPr>
          <p:nvPr>
            <p:ph type="sldNum" sz="quarter" idx="10"/>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3108009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a:t>
            </a:r>
            <a:r>
              <a:rPr lang="en-GB" baseline="0" dirty="0"/>
              <a:t> a few examples of applications of </a:t>
            </a:r>
            <a:r>
              <a:rPr lang="en-GB" baseline="0" dirty="0" err="1"/>
              <a:t>OSeMOSYS</a:t>
            </a:r>
            <a:r>
              <a:rPr lang="en-GB" baseline="0" dirty="0"/>
              <a:t> are listed to demonstrate the type of insights the tool supports. </a:t>
            </a:r>
            <a:r>
              <a:rPr lang="en-GB" baseline="0" dirty="0" err="1"/>
              <a:t>OSeMOSYS</a:t>
            </a:r>
            <a:r>
              <a:rPr lang="en-GB" baseline="0" dirty="0"/>
              <a:t> was used to develop models of the energy systems of all </a:t>
            </a:r>
            <a:r>
              <a:rPr lang="en-GB" dirty="0"/>
              <a:t>Sub-Saharan</a:t>
            </a:r>
            <a:r>
              <a:rPr lang="en-GB" baseline="0" dirty="0"/>
              <a:t> Africa countries and the trade links between them. These models have been used to run assessments that work as background to a series of publications by </a:t>
            </a:r>
            <a:r>
              <a:rPr lang="en-GB" dirty="0"/>
              <a:t>IRENA</a:t>
            </a:r>
            <a:r>
              <a:rPr lang="en-GB" baseline="0" dirty="0"/>
              <a:t> on prospects of renewable energy in the African Power Pools. They have also been used for the background assessments informing the 2014 Africa Energy Outlook by the International Energy Agency and a study by the World Bank Group on climate resilience in African electricity infrastructure. </a:t>
            </a:r>
            <a:r>
              <a:rPr lang="en-GB" baseline="0" dirty="0" err="1"/>
              <a:t>OSeMOSYS</a:t>
            </a:r>
            <a:r>
              <a:rPr lang="en-GB" baseline="0" dirty="0"/>
              <a:t> was further featured among the United Nation’s online platform called </a:t>
            </a:r>
            <a:r>
              <a:rPr lang="en-GB" dirty="0"/>
              <a:t>’Modelling</a:t>
            </a:r>
            <a:r>
              <a:rPr lang="en-GB" baseline="0" dirty="0"/>
              <a:t> Tools for Sustainable Development’. The platform was used during high-level workshops informing ministries of developing countries on the role of </a:t>
            </a:r>
            <a:r>
              <a:rPr lang="en-GB" dirty="0"/>
              <a:t>modelling</a:t>
            </a:r>
            <a:r>
              <a:rPr lang="en-GB" baseline="0" dirty="0"/>
              <a:t> tools in supporting policy. </a:t>
            </a:r>
            <a:r>
              <a:rPr lang="en-GB" baseline="0" dirty="0" err="1"/>
              <a:t>OSeMOSYS</a:t>
            </a:r>
            <a:r>
              <a:rPr lang="en-GB" baseline="0" dirty="0"/>
              <a:t> has been used in numerous other technical assessments and capacity development programmes run by UN Agencies focusing on the links between Climate, Land, Energy and Water.</a:t>
            </a:r>
            <a:r>
              <a:rPr lang="en-GB" dirty="0"/>
              <a:t> </a:t>
            </a:r>
            <a:endParaRPr lang="en-GB" dirty="0">
              <a:cs typeface="Calibri"/>
            </a:endParaRPr>
          </a:p>
          <a:p>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774682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Two further examples of </a:t>
            </a:r>
            <a:r>
              <a:rPr lang="en-US" b="1" dirty="0" err="1"/>
              <a:t>OSeMOSYS</a:t>
            </a:r>
            <a:r>
              <a:rPr lang="en-US" b="1" dirty="0"/>
              <a:t> applications are</a:t>
            </a:r>
            <a:r>
              <a:rPr lang="en-US" b="1" baseline="0" dirty="0"/>
              <a:t> given </a:t>
            </a:r>
            <a:r>
              <a:rPr lang="en-US" b="1" dirty="0"/>
              <a:t>in the rest of this mini-lecture </a:t>
            </a:r>
            <a:r>
              <a:rPr lang="en-US" dirty="0"/>
              <a:t>to further the understanding of</a:t>
            </a:r>
            <a:r>
              <a:rPr lang="en-US" baseline="0" dirty="0"/>
              <a:t> the type of strategic planning questions OSeMOSYS can help with. The first application stems from the need of several countries to back the new climate change mitigation and adaptation actions proposed in their Nationally Determined Contributions with model-based analyses. This case is driven by a specific demand, forwarded by the countries to national contact points of </a:t>
            </a:r>
            <a:r>
              <a:rPr lang="en-US" dirty="0"/>
              <a:t>UNDP.</a:t>
            </a:r>
            <a:r>
              <a:rPr lang="en-US" baseline="0" dirty="0"/>
              <a:t> Starting from this need, </a:t>
            </a:r>
            <a:r>
              <a:rPr lang="en-US" dirty="0"/>
              <a:t>UNDP,</a:t>
            </a:r>
            <a:r>
              <a:rPr lang="en-US" baseline="0" dirty="0"/>
              <a:t> </a:t>
            </a:r>
            <a:r>
              <a:rPr lang="en-US" dirty="0"/>
              <a:t>U.N.D.E.S.A., K.T.H.</a:t>
            </a:r>
            <a:r>
              <a:rPr lang="en-US" baseline="0" dirty="0"/>
              <a:t> and </a:t>
            </a:r>
            <a:r>
              <a:rPr lang="en-US" dirty="0"/>
              <a:t>Simon</a:t>
            </a:r>
            <a:r>
              <a:rPr lang="en-US" baseline="0" dirty="0"/>
              <a:t> Fraser University have delivered </a:t>
            </a:r>
            <a:r>
              <a:rPr lang="en-US" dirty="0"/>
              <a:t>training</a:t>
            </a:r>
            <a:r>
              <a:rPr lang="en-US" baseline="0" dirty="0"/>
              <a:t> for staff from ministries and planning units of several countries on the use of modelling tools for assessing the links between Climate, Land, Energy and Water. During </a:t>
            </a:r>
            <a:r>
              <a:rPr lang="en-US" dirty="0"/>
              <a:t>this</a:t>
            </a:r>
            <a:r>
              <a:rPr lang="en-US" baseline="0" dirty="0"/>
              <a:t> </a:t>
            </a:r>
            <a:r>
              <a:rPr lang="en-US" dirty="0"/>
              <a:t>training</a:t>
            </a:r>
            <a:r>
              <a:rPr lang="en-US" baseline="0" dirty="0"/>
              <a:t>, multi-disciplinary teams from these institutions were guided in the independent creation of CLEWs models using OSeMOSYS. The use of OSeMOSYS made it especially easy</a:t>
            </a:r>
            <a:r>
              <a:rPr lang="en-US" dirty="0"/>
              <a:t> </a:t>
            </a:r>
            <a:r>
              <a:rPr lang="en-US" b="1" dirty="0"/>
              <a:t>for the trainers</a:t>
            </a:r>
            <a:r>
              <a:rPr lang="en-US" dirty="0"/>
              <a:t> </a:t>
            </a:r>
            <a:r>
              <a:rPr lang="en-US" baseline="0" dirty="0"/>
              <a:t>to demonstrate </a:t>
            </a:r>
            <a:r>
              <a:rPr lang="en-US" b="1" baseline="0" dirty="0"/>
              <a:t>ground concepts </a:t>
            </a:r>
            <a:r>
              <a:rPr lang="en-US" baseline="0" dirty="0"/>
              <a:t>of energy and multi-resource planning and to ensure ownership of the model applications.</a:t>
            </a:r>
            <a:endParaRPr lang="en-US" dirty="0"/>
          </a:p>
        </p:txBody>
      </p:sp>
      <p:sp>
        <p:nvSpPr>
          <p:cNvPr id="4" name="Slide Number Placeholder 3"/>
          <p:cNvSpPr>
            <a:spLocks noGrp="1"/>
          </p:cNvSpPr>
          <p:nvPr>
            <p:ph type="sldNum" sz="quarter" idx="10"/>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2533491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CLEWs</a:t>
            </a:r>
            <a:r>
              <a:rPr lang="en-US" baseline="0" dirty="0"/>
              <a:t> trainings delivered using </a:t>
            </a:r>
            <a:r>
              <a:rPr lang="en-US" baseline="0" dirty="0" err="1"/>
              <a:t>OSeMOSYS</a:t>
            </a:r>
            <a:r>
              <a:rPr lang="en-US" baseline="0" dirty="0"/>
              <a:t> are usually divided </a:t>
            </a:r>
            <a:r>
              <a:rPr lang="en-US" dirty="0"/>
              <a:t>into</a:t>
            </a:r>
            <a:r>
              <a:rPr lang="en-US" baseline="0" dirty="0"/>
              <a:t> two parts. During the first part, all teams learn key concepts and apply them to the creation of one simple Climate, Land, Energy and Water model application that is the same for all teams. During the second part, each team uses the knowledge and tools acquired to develop a more advanced application, representing issues of climate, land, energy</a:t>
            </a:r>
            <a:r>
              <a:rPr lang="en-US" dirty="0"/>
              <a:t>,</a:t>
            </a:r>
            <a:r>
              <a:rPr lang="en-US" baseline="0" dirty="0"/>
              <a:t> and water that are relevant in their own country or in a specific region. In both parts, the structure of the models used resembles more or less the one in the figure. The figure is complicated, but it shows a few key points. The infrastructure making up the energy system is modelled, as traditionally done in </a:t>
            </a:r>
            <a:r>
              <a:rPr lang="en-US" baseline="0" dirty="0" err="1"/>
              <a:t>OSeMOSYS</a:t>
            </a:r>
            <a:r>
              <a:rPr lang="en-US" baseline="0" dirty="0"/>
              <a:t>. You can see it in the right-hand part of the figure, circled in blue. However, together with </a:t>
            </a:r>
            <a:r>
              <a:rPr lang="en-US" dirty="0"/>
              <a:t>this</a:t>
            </a:r>
            <a:r>
              <a:rPr lang="en-US" baseline="0" dirty="0"/>
              <a:t>, land uses and water uses are </a:t>
            </a:r>
            <a:r>
              <a:rPr lang="en-US" dirty="0"/>
              <a:t>also </a:t>
            </a:r>
            <a:r>
              <a:rPr lang="en-US" baseline="0" dirty="0"/>
              <a:t>modelled. These appear on the central and left-hand part of the figure, circled in red. Through this course, you will learn how each of these parts is modelled, how they are connected</a:t>
            </a:r>
            <a:r>
              <a:rPr lang="en-US" dirty="0"/>
              <a:t>,</a:t>
            </a:r>
            <a:r>
              <a:rPr lang="en-US" baseline="0" dirty="0"/>
              <a:t> and what insights are drawn from the model.</a:t>
            </a:r>
            <a:endParaRPr lang="en-US" dirty="0"/>
          </a:p>
        </p:txBody>
      </p:sp>
      <p:sp>
        <p:nvSpPr>
          <p:cNvPr id="4" name="Slide Number Placeholder 3"/>
          <p:cNvSpPr>
            <a:spLocks noGrp="1"/>
          </p:cNvSpPr>
          <p:nvPr>
            <p:ph type="sldNum" sz="quarter" idx="10"/>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2896522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second application is about the dynamics happening between the energy and the water system. It is motivated by challenges in water diplomacy, where </a:t>
            </a:r>
            <a:r>
              <a:rPr lang="en-US" dirty="0" err="1"/>
              <a:t>neighbouring</a:t>
            </a:r>
            <a:r>
              <a:rPr lang="en-US" baseline="0" dirty="0"/>
              <a:t> countries own different pieces of hydro power infrastructure across a river basin. In these cases, if there is no coordination between the countries in the use of the hydro power infrastructure, there is a risk that water may not be available at times in parts of the river basin. Without coordinated operation some climate extremes such as floods or </a:t>
            </a:r>
            <a:r>
              <a:rPr lang="en-US" dirty="0"/>
              <a:t>droughts</a:t>
            </a:r>
            <a:r>
              <a:rPr lang="en-US" baseline="0" dirty="0"/>
              <a:t> may pose threats for the security of citizens, for the security of energy supply</a:t>
            </a:r>
            <a:r>
              <a:rPr lang="en-US" dirty="0"/>
              <a:t>,</a:t>
            </a:r>
            <a:r>
              <a:rPr lang="en-US" baseline="0" dirty="0"/>
              <a:t> and for the infrastructure. The question to be addressed is whether coordinating the operation of dams and hydro power plants between countries can bring benefits both in terms of resilience of the infrastructure and sales of electricity. </a:t>
            </a:r>
            <a:r>
              <a:rPr lang="en-US" dirty="0"/>
              <a:t>U.N.E.C.E.</a:t>
            </a:r>
            <a:r>
              <a:rPr lang="en-US" baseline="0" dirty="0"/>
              <a:t> and the Global </a:t>
            </a:r>
            <a:r>
              <a:rPr lang="en-US" dirty="0"/>
              <a:t>Water</a:t>
            </a:r>
            <a:r>
              <a:rPr lang="en-US" baseline="0" dirty="0"/>
              <a:t> Partnership led technical assessments of the benefits of cooperation in the management of transboundary water and energy resources in the Western Balkans. The assessments were carried out using several tools</a:t>
            </a:r>
            <a:r>
              <a:rPr lang="en-US" dirty="0"/>
              <a:t>, one of</a:t>
            </a:r>
            <a:r>
              <a:rPr lang="en-US" baseline="0" dirty="0"/>
              <a:t> which </a:t>
            </a:r>
            <a:r>
              <a:rPr lang="en-US" dirty="0"/>
              <a:t>was </a:t>
            </a:r>
            <a:r>
              <a:rPr lang="en-US" baseline="0" dirty="0" err="1"/>
              <a:t>OSeMOSYS</a:t>
            </a:r>
            <a:r>
              <a:rPr lang="en-US" baseline="0" dirty="0"/>
              <a:t>.</a:t>
            </a:r>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3236476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In</a:t>
            </a:r>
            <a:r>
              <a:rPr lang="en-GB" baseline="0" dirty="0"/>
              <a:t> t</a:t>
            </a:r>
            <a:r>
              <a:rPr lang="en-GB" dirty="0"/>
              <a:t>his course</a:t>
            </a:r>
            <a:r>
              <a:rPr lang="en-GB" baseline="0" dirty="0"/>
              <a:t> you will be using </a:t>
            </a:r>
            <a:r>
              <a:rPr lang="en-GB" baseline="0" dirty="0" err="1"/>
              <a:t>OSeMOSYS</a:t>
            </a:r>
            <a:r>
              <a:rPr lang="en-GB" baseline="0" dirty="0"/>
              <a:t> to create climate, land, energy,</a:t>
            </a:r>
            <a:r>
              <a:rPr lang="en-GB" dirty="0"/>
              <a:t> and</a:t>
            </a:r>
            <a:r>
              <a:rPr lang="en-GB" baseline="0" dirty="0"/>
              <a:t> water models. The first </a:t>
            </a:r>
            <a:r>
              <a:rPr lang="en-GB" dirty="0"/>
              <a:t>steps</a:t>
            </a:r>
            <a:r>
              <a:rPr lang="en-GB" baseline="0" dirty="0"/>
              <a:t> </a:t>
            </a:r>
            <a:r>
              <a:rPr lang="en-GB" dirty="0"/>
              <a:t>towards using</a:t>
            </a:r>
            <a:r>
              <a:rPr lang="en-GB" baseline="0" dirty="0"/>
              <a:t> </a:t>
            </a:r>
            <a:r>
              <a:rPr lang="en-GB" baseline="0" dirty="0" err="1"/>
              <a:t>OSeMOSYS</a:t>
            </a:r>
            <a:r>
              <a:rPr lang="en-GB" baseline="0" dirty="0"/>
              <a:t> is understanding how it is structured, what types of objects the user needs to work with, what inputs need to be given</a:t>
            </a:r>
            <a:r>
              <a:rPr lang="en-GB" dirty="0"/>
              <a:t>,</a:t>
            </a:r>
            <a:r>
              <a:rPr lang="en-GB" baseline="0" dirty="0"/>
              <a:t> and what outputs can be obtained. First, the user needs to determine the components of the model. These are called ‘sets’. They will constitute the model structure. Examples of sets are: the set region, which is a vector containing the names of all regions that the user would like to model; the set year, which is a vector containing all years to be modelled; important sets are commodity and technology. The set commodity lists all the commodities to be included in the model. The set technology lists all the technologies and processes to be included. </a:t>
            </a:r>
            <a:r>
              <a:rPr lang="en-GB" b="1" baseline="0" dirty="0"/>
              <a:t>They are described in more detail later in this module</a:t>
            </a:r>
            <a:r>
              <a:rPr lang="en-GB" baseline="0" dirty="0"/>
              <a:t>. The other part the user will need to </a:t>
            </a:r>
            <a:r>
              <a:rPr lang="en-GB" b="1" dirty="0"/>
              <a:t>determine</a:t>
            </a:r>
            <a:r>
              <a:rPr lang="en-GB" baseline="0" dirty="0"/>
              <a:t> is all the input data. The user can provide numerical inputs for a number of different parameters, such as annual demands, conversion efficiencies for the different processes, emission factors</a:t>
            </a:r>
            <a:r>
              <a:rPr lang="en-GB" dirty="0"/>
              <a:t>,</a:t>
            </a:r>
            <a:r>
              <a:rPr lang="en-GB" baseline="0" dirty="0"/>
              <a:t> and, importantly, all costs. Finally, the user will receive from the model calculations several outputs, or results. These outputs relate</a:t>
            </a:r>
            <a:r>
              <a:rPr lang="en-GB" dirty="0"/>
              <a:t>,</a:t>
            </a:r>
            <a:r>
              <a:rPr lang="en-GB" baseline="0" dirty="0"/>
              <a:t> for instance</a:t>
            </a:r>
            <a:r>
              <a:rPr lang="en-GB" dirty="0"/>
              <a:t>,</a:t>
            </a:r>
            <a:r>
              <a:rPr lang="en-GB" baseline="0" dirty="0"/>
              <a:t> to newly installed capacities of the different technologies, or annual production by the different technologies, annual emissions</a:t>
            </a:r>
            <a:r>
              <a:rPr lang="en-GB" dirty="0"/>
              <a:t>,</a:t>
            </a:r>
            <a:r>
              <a:rPr lang="en-GB" baseline="0" dirty="0"/>
              <a:t> and annual costs.</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3048874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Let us go back to the definition of the set technology and the set commodity. They are both key components in </a:t>
            </a:r>
            <a:r>
              <a:rPr lang="en-GB" baseline="0" dirty="0" err="1"/>
              <a:t>OSeMOSYS</a:t>
            </a:r>
            <a:r>
              <a:rPr lang="en-GB" baseline="0" dirty="0"/>
              <a:t> and they deserve particular attention. </a:t>
            </a:r>
            <a:r>
              <a:rPr lang="en-GB" dirty="0"/>
              <a:t>'Technology</a:t>
            </a:r>
            <a:r>
              <a:rPr lang="en-GB" baseline="0" dirty="0"/>
              <a:t>’ in </a:t>
            </a:r>
            <a:r>
              <a:rPr lang="en-GB" baseline="0" dirty="0" err="1"/>
              <a:t>OSeMOSYS</a:t>
            </a:r>
            <a:r>
              <a:rPr lang="en-GB" baseline="0" dirty="0"/>
              <a:t> </a:t>
            </a:r>
            <a:r>
              <a:rPr lang="en-GB" dirty="0"/>
              <a:t>refers to</a:t>
            </a:r>
            <a:r>
              <a:rPr lang="en-GB" baseline="0" dirty="0"/>
              <a:t> any type of process, plant</a:t>
            </a:r>
            <a:r>
              <a:rPr lang="en-GB" dirty="0"/>
              <a:t>,</a:t>
            </a:r>
            <a:r>
              <a:rPr lang="en-GB" baseline="0" dirty="0"/>
              <a:t> or asset that has some input and/or output. For example, a technology can be the process of production of a primary resource, such as a coal mine or a gas field, or also a land resource that</a:t>
            </a:r>
            <a:r>
              <a:rPr lang="en-GB" dirty="0"/>
              <a:t>,</a:t>
            </a:r>
            <a:r>
              <a:rPr lang="en-GB" baseline="0" dirty="0"/>
              <a:t> </a:t>
            </a:r>
            <a:r>
              <a:rPr lang="en-GB" dirty="0"/>
              <a:t>for example, </a:t>
            </a:r>
            <a:r>
              <a:rPr lang="en-GB" baseline="0" dirty="0"/>
              <a:t>provides land for farming. These are shown in the boxes on the left side of the figure. A technology can also be a process that converts one commodity into another. For instance, it can be a coal power plant converting energy from coal into electricity, or a water treatment plant converting source water into drinkable water. These are represented by the boxes on the right side of the figure. In schematic representations, technologies are often represented as boxes with some input and/or output commodities, like in the figure. It is important to understand that a technology in a model can represent one individual process or power plant, but also a group of processes or plants with similar characteristics.</a:t>
            </a:r>
            <a:r>
              <a:rPr lang="en-GB" dirty="0"/>
              <a:t> </a:t>
            </a:r>
            <a:endParaRPr lang="en-GB" baseline="0" dirty="0"/>
          </a:p>
        </p:txBody>
      </p:sp>
      <p:sp>
        <p:nvSpPr>
          <p:cNvPr id="4" name="Slide Number Placeholder 3"/>
          <p:cNvSpPr>
            <a:spLocks noGrp="1"/>
          </p:cNvSpPr>
          <p:nvPr>
            <p:ph type="sldNum" sz="quarter" idx="10"/>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877119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set commodity in </a:t>
            </a:r>
            <a:r>
              <a:rPr lang="en-GB" baseline="0" dirty="0" err="1"/>
              <a:t>OSeMOSYS</a:t>
            </a:r>
            <a:r>
              <a:rPr lang="en-GB" baseline="0" dirty="0"/>
              <a:t> lists any type of commodity entering or exiting a technology. It can represent flows between technologies, such as coal that is produced by coal mining and is fed to a coal power plant (shown on the left side of the figure). It can also represent final demands, such as demands for electricity, heat, potable water</a:t>
            </a:r>
            <a:r>
              <a:rPr lang="en-GB" dirty="0"/>
              <a:t>,</a:t>
            </a:r>
            <a:r>
              <a:rPr lang="en-GB" baseline="0" dirty="0"/>
              <a:t> or maize (shown on the right side of the figure). The flexibility in the definition of technology and commodity is what makes </a:t>
            </a:r>
            <a:r>
              <a:rPr lang="en-GB" baseline="0" dirty="0" err="1"/>
              <a:t>OSeMOSYS</a:t>
            </a:r>
            <a:r>
              <a:rPr lang="en-GB" baseline="0" dirty="0"/>
              <a:t> suitable not only for the representation of energy systems, but also for the representation of water and land resource systems. There is</a:t>
            </a:r>
            <a:r>
              <a:rPr lang="en-GB" dirty="0"/>
              <a:t>,</a:t>
            </a:r>
            <a:r>
              <a:rPr lang="en-GB" baseline="0" dirty="0"/>
              <a:t> in principle</a:t>
            </a:r>
            <a:r>
              <a:rPr lang="en-GB" dirty="0"/>
              <a:t>,</a:t>
            </a:r>
            <a:r>
              <a:rPr lang="en-GB" baseline="0" dirty="0"/>
              <a:t> no limit to how many and which technologies and commodities the user can create. The user can create the water commodity in the figure by simply adding a new item in the set commodity, naming it ’water’ and assigning some numerical inputs to it. These inputs could be</a:t>
            </a:r>
            <a:r>
              <a:rPr lang="en-GB" dirty="0"/>
              <a:t>,</a:t>
            </a:r>
            <a:r>
              <a:rPr lang="en-GB" baseline="0" dirty="0"/>
              <a:t> for instance</a:t>
            </a:r>
            <a:r>
              <a:rPr lang="en-GB" dirty="0"/>
              <a:t>,</a:t>
            </a:r>
            <a:r>
              <a:rPr lang="en-GB" baseline="0" dirty="0"/>
              <a:t> availability in different years, availability during one year, cost of production, processes that produce </a:t>
            </a:r>
            <a:r>
              <a:rPr lang="en-GB" b="1" dirty="0"/>
              <a:t>water</a:t>
            </a:r>
            <a:r>
              <a:rPr lang="en-GB" baseline="0" dirty="0"/>
              <a:t> and processes that use</a:t>
            </a:r>
            <a:r>
              <a:rPr lang="en-GB" b="1" baseline="0" dirty="0"/>
              <a:t> </a:t>
            </a:r>
            <a:r>
              <a:rPr lang="en-GB" b="1" dirty="0"/>
              <a:t>water</a:t>
            </a:r>
            <a:r>
              <a:rPr lang="en-GB" baseline="0" dirty="0"/>
              <a:t>. Through the course, you will be guided in the representation of many such elements, with increasing detail.</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409500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There</a:t>
            </a:r>
            <a:r>
              <a:rPr lang="en-US" baseline="0"/>
              <a:t> exists </a:t>
            </a:r>
            <a:r>
              <a:rPr lang="en-US" baseline="0" dirty="0"/>
              <a:t>numerous energy system </a:t>
            </a:r>
            <a:r>
              <a:rPr lang="en-US" dirty="0"/>
              <a:t>modelling</a:t>
            </a:r>
            <a:r>
              <a:rPr lang="en-US" baseline="0" dirty="0"/>
              <a:t> tools, </a:t>
            </a:r>
            <a:r>
              <a:rPr lang="en-US" dirty="0" err="1"/>
              <a:t>analysing</a:t>
            </a:r>
            <a:r>
              <a:rPr lang="en-US" baseline="0" dirty="0"/>
              <a:t> different aspects of the energy system. They can be categorized in many ways. One common way is shown in the figure. There are top-down and bottom-up tools. Top-down tools usually have a macroeconomic perspective. They look at economy as a whole and the relations between parts of the economy (for instance, monetary flows from the working base to services). Bottom-up tools usually have a technological perspective. They look at the deployment and use of different technologies and represent in detail their characteristics. That is why they are also called technology-rich models. These two categories are further divided. </a:t>
            </a:r>
            <a:r>
              <a:rPr lang="en-US" dirty="0"/>
              <a:t>Econometric models typically look at relationships between trends (e.g., between household income and energy use) and then use these for future projections. Input Output models show interdependencies between sectors of a national economy or regional economies. They account for monetary in-flows and out-flows of each sector.</a:t>
            </a:r>
            <a:r>
              <a:rPr lang="en-US" baseline="0" dirty="0"/>
              <a:t> </a:t>
            </a:r>
            <a:r>
              <a:rPr lang="en-US" dirty="0"/>
              <a:t>They are based on an Input Output matrix of the country, representing what flows from each</a:t>
            </a:r>
            <a:r>
              <a:rPr lang="en-US" baseline="0" dirty="0"/>
              <a:t> </a:t>
            </a:r>
            <a:r>
              <a:rPr lang="en-US" dirty="0"/>
              <a:t>sector to the others</a:t>
            </a:r>
            <a:r>
              <a:rPr lang="sv-SE" b="0" dirty="0"/>
              <a:t>.</a:t>
            </a:r>
            <a:r>
              <a:rPr lang="sv-SE" b="0" baseline="0" dirty="0"/>
              <a:t> </a:t>
            </a:r>
            <a:r>
              <a:rPr lang="en-US" dirty="0"/>
              <a:t>Computable General Equilibrium</a:t>
            </a:r>
            <a:r>
              <a:rPr lang="en-US" baseline="0" dirty="0"/>
              <a:t> </a:t>
            </a:r>
            <a:r>
              <a:rPr lang="en-US" dirty="0"/>
              <a:t>(or C.G.E.) models determine an equilibrium in the entire economy, and they adjust prices to get there.</a:t>
            </a:r>
            <a:r>
              <a:rPr lang="en-US" baseline="0" dirty="0"/>
              <a:t> </a:t>
            </a:r>
            <a:r>
              <a:rPr lang="en-US" dirty="0"/>
              <a:t>Accounting</a:t>
            </a:r>
            <a:r>
              <a:rPr lang="en-US" baseline="0" dirty="0"/>
              <a:t> models take snapshots of p</a:t>
            </a:r>
            <a:r>
              <a:rPr lang="en-US" dirty="0"/>
              <a:t>hysical flows and energy balances. Examples include MAED and LEAP. They are used particularly</a:t>
            </a:r>
            <a:r>
              <a:rPr lang="en-US" baseline="0" dirty="0"/>
              <a:t> for</a:t>
            </a:r>
            <a:r>
              <a:rPr lang="en-US" dirty="0"/>
              <a:t> building scenarios. They</a:t>
            </a:r>
            <a:r>
              <a:rPr lang="en-US" baseline="0" dirty="0"/>
              <a:t> h</a:t>
            </a:r>
            <a:r>
              <a:rPr lang="en-US" dirty="0"/>
              <a:t>ave the strong advantage that they are simple and transparent. </a:t>
            </a:r>
            <a:r>
              <a:rPr lang="en-US" baseline="0" dirty="0"/>
              <a:t>Simulation tools s</a:t>
            </a:r>
            <a:r>
              <a:rPr lang="en-US" dirty="0"/>
              <a:t>imulate the energy system and its operation. They can consider the decisions of individuals within the system. Finally, o</a:t>
            </a:r>
            <a:r>
              <a:rPr lang="en-US" baseline="0" dirty="0"/>
              <a:t>ptimization tools</a:t>
            </a:r>
            <a:r>
              <a:rPr lang="en-US" dirty="0"/>
              <a:t> calculate how an energy system ‘should run’ to reach a certain objective. Optimization</a:t>
            </a:r>
            <a:r>
              <a:rPr lang="en-US" baseline="0" dirty="0"/>
              <a:t> tools will be the focus of this lecture</a:t>
            </a:r>
            <a:r>
              <a:rPr lang="en-US" dirty="0"/>
              <a:t>.</a:t>
            </a:r>
          </a:p>
          <a:p>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3448577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Two simple examples can be shown of what</a:t>
            </a:r>
            <a:r>
              <a:rPr lang="en-GB" baseline="0" dirty="0"/>
              <a:t> technologies and commodities can be represented in OSeMOSYS. </a:t>
            </a:r>
            <a:r>
              <a:rPr lang="en-GB" b="1" baseline="0" dirty="0"/>
              <a:t>A typical technology is a power station, used in energy system models</a:t>
            </a:r>
            <a:r>
              <a:rPr lang="en-GB" baseline="0" dirty="0"/>
              <a:t>. A power station is a physical asset that turns one or more input fuels (such as natural gas) into one or more outputs (such as electricity and heat). In the figure on the left, the technology representing the gas power plant is the box in violet; the input commodity is natural gas; the output commodities are electricity and heat. If the user decides to model a combined heat and power plant that uses gas, </a:t>
            </a:r>
            <a:r>
              <a:rPr lang="en-GB" dirty="0"/>
              <a:t>the user </a:t>
            </a:r>
            <a:r>
              <a:rPr lang="en-GB" baseline="0" dirty="0"/>
              <a:t>will have to introduce all these elements in the sets and then define numerical inputs for them. It is again important to remark that the gas power plant technology shown in the figure can represent one individual power plant in a country as well as all the gas power plants in the country. The choice of whether a technology represents one plant or an aggregation of plants sits with the user. It depends on whether the user is interested in finding results about individual assets or about the overall balances in the country. There is a trade-off between detail in the model and computational effort required to solve it. The more technologies and commodities the user introduces, the more time and resources the model will take to solve.</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24</a:t>
            </a:fld>
            <a:endParaRPr lang="en-US"/>
          </a:p>
        </p:txBody>
      </p:sp>
    </p:spTree>
    <p:extLst>
      <p:ext uri="{BB962C8B-B14F-4D97-AF65-F5344CB8AC3E}">
        <p14:creationId xmlns:p14="http://schemas.microsoft.com/office/powerpoint/2010/main" val="3194336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example of the</a:t>
            </a:r>
            <a:r>
              <a:rPr lang="en-GB" baseline="0" dirty="0"/>
              <a:t> application of the concept of technology and commodity in </a:t>
            </a:r>
            <a:r>
              <a:rPr lang="en-GB" baseline="0" dirty="0" err="1"/>
              <a:t>OSeMOSYS</a:t>
            </a:r>
            <a:r>
              <a:rPr lang="en-GB" baseline="0" dirty="0"/>
              <a:t> comes from the </a:t>
            </a:r>
            <a:r>
              <a:rPr lang="en-GB" dirty="0"/>
              <a:t>land-use</a:t>
            </a:r>
            <a:r>
              <a:rPr lang="en-GB" baseline="0" dirty="0"/>
              <a:t> sector. With a specific choice of commodities and technologies, the </a:t>
            </a:r>
            <a:r>
              <a:rPr lang="en-GB" dirty="0"/>
              <a:t>modeller</a:t>
            </a:r>
            <a:r>
              <a:rPr lang="en-GB" baseline="0" dirty="0"/>
              <a:t> can represent the process of maize farming. Maize farming can be schematically seen as the application of physical equipment and management practices to transform a range of inputs (such as land resource, water, energy</a:t>
            </a:r>
            <a:r>
              <a:rPr lang="en-GB" dirty="0"/>
              <a:t>,</a:t>
            </a:r>
            <a:r>
              <a:rPr lang="en-GB" baseline="0" dirty="0"/>
              <a:t> and so on) into an output: maize. The figure on the right shows how maize farming can be represented in </a:t>
            </a:r>
            <a:r>
              <a:rPr lang="en-GB" baseline="0" dirty="0" err="1"/>
              <a:t>OSeMOSYS</a:t>
            </a:r>
            <a:r>
              <a:rPr lang="en-GB" baseline="0" dirty="0"/>
              <a:t>. A technology called agricultural land can be introduced. This represents the land where maize will be cultivated and is characterized by a certain </a:t>
            </a:r>
            <a:r>
              <a:rPr lang="en-GB" b="1" baseline="0" dirty="0"/>
              <a:t>extension.</a:t>
            </a:r>
            <a:r>
              <a:rPr lang="en-GB" baseline="0" dirty="0"/>
              <a:t> </a:t>
            </a:r>
            <a:r>
              <a:rPr lang="en-GB" b="1" baseline="0" dirty="0"/>
              <a:t>This technology takes as inputs </a:t>
            </a:r>
            <a:r>
              <a:rPr lang="en-GB" b="1" dirty="0"/>
              <a:t>some</a:t>
            </a:r>
            <a:r>
              <a:rPr lang="en-GB" b="1" baseline="0" dirty="0"/>
              <a:t> land area from the overall land available in the region, diesel for tractors, irrigation water</a:t>
            </a:r>
            <a:r>
              <a:rPr lang="en-GB" b="1" dirty="0"/>
              <a:t>,</a:t>
            </a:r>
            <a:r>
              <a:rPr lang="en-GB" b="1" baseline="0" dirty="0"/>
              <a:t> and also precipitation that naturally falls.</a:t>
            </a:r>
            <a:r>
              <a:rPr lang="en-GB" baseline="0" dirty="0"/>
              <a:t> It gives as outputs the desired product, maize, and some other </a:t>
            </a:r>
            <a:r>
              <a:rPr lang="en-GB" dirty="0" err="1"/>
              <a:t>byproducts</a:t>
            </a:r>
            <a:r>
              <a:rPr lang="en-GB" baseline="0" dirty="0"/>
              <a:t>. These are</a:t>
            </a:r>
            <a:r>
              <a:rPr lang="en-GB" dirty="0"/>
              <a:t>,</a:t>
            </a:r>
            <a:r>
              <a:rPr lang="en-GB" baseline="0" dirty="0"/>
              <a:t> for instance</a:t>
            </a:r>
            <a:r>
              <a:rPr lang="en-GB" dirty="0"/>
              <a:t>,</a:t>
            </a:r>
            <a:r>
              <a:rPr lang="en-GB" baseline="0" dirty="0"/>
              <a:t> the water gone into the growth of the plant (see the evapotranspiration output), water that has not been absorbed by the ground and that runs off, and water that has been absorbed by the ground and recharges the groundwater resources. This example aims only to illustrate how </a:t>
            </a:r>
            <a:r>
              <a:rPr lang="en-GB" baseline="0" dirty="0" err="1"/>
              <a:t>OSeMOSYS</a:t>
            </a:r>
            <a:r>
              <a:rPr lang="en-GB" baseline="0" dirty="0"/>
              <a:t> can be used. More concepts about land uses and water cycles will be given in the following classes of this course.</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25</a:t>
            </a:fld>
            <a:endParaRPr lang="en-US"/>
          </a:p>
        </p:txBody>
      </p:sp>
    </p:spTree>
    <p:extLst>
      <p:ext uri="{BB962C8B-B14F-4D97-AF65-F5344CB8AC3E}">
        <p14:creationId xmlns:p14="http://schemas.microsoft.com/office/powerpoint/2010/main" val="4064321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26</a:t>
            </a:fld>
            <a:endParaRPr lang="en-US"/>
          </a:p>
        </p:txBody>
      </p:sp>
    </p:spTree>
    <p:extLst>
      <p:ext uri="{BB962C8B-B14F-4D97-AF65-F5344CB8AC3E}">
        <p14:creationId xmlns:p14="http://schemas.microsoft.com/office/powerpoint/2010/main" val="3289351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course makes use of optimization</a:t>
            </a:r>
            <a:r>
              <a:rPr lang="en-US" baseline="0" dirty="0"/>
              <a:t> tools, which are one type of bottom-up tools. They are useful when the aim is calculating how an energy system should look like and should operate to reach a certain objective. This objective can be, for instance, the minimization of the total net present value of all investment and operation costs in an electricity system in the next years. This objective is one of the most commonly used, because it reflects </a:t>
            </a:r>
            <a:r>
              <a:rPr lang="en-US" dirty="0"/>
              <a:t>the reality that </a:t>
            </a:r>
            <a:r>
              <a:rPr lang="en-US" baseline="0" dirty="0"/>
              <a:t>often the development of an energy system happens under budget constraints. However, there can be other objectives, for instance the minimization of emissions, the minimization of life cycle impacts, or others. The most common energy system optimization tools calculate what energy supply options should be invested in every year, </a:t>
            </a:r>
            <a:r>
              <a:rPr lang="en-US" dirty="0"/>
              <a:t>as well as when</a:t>
            </a:r>
            <a:r>
              <a:rPr lang="en-US" baseline="0" dirty="0"/>
              <a:t> and how they should operate within each year. Optimization models are different from accounting or simulation models in that they do not take a simple snapshot of the energy system. On the contrary, they calculate how the energy system should change in order to reach a global optimum </a:t>
            </a:r>
            <a:r>
              <a:rPr lang="en-US" dirty="0"/>
              <a:t>or,</a:t>
            </a:r>
            <a:r>
              <a:rPr lang="en-US" baseline="0" dirty="0"/>
              <a:t> </a:t>
            </a:r>
            <a:r>
              <a:rPr lang="en-US" dirty="0"/>
              <a:t>to put it differently, </a:t>
            </a:r>
            <a:r>
              <a:rPr lang="en-US" baseline="0" dirty="0"/>
              <a:t>the best possible outcome for one particular objective. Usually</a:t>
            </a:r>
            <a:r>
              <a:rPr lang="en-US" dirty="0"/>
              <a:t>,</a:t>
            </a:r>
            <a:r>
              <a:rPr lang="en-US" baseline="0" dirty="0"/>
              <a:t> but not exclusively</a:t>
            </a:r>
            <a:r>
              <a:rPr lang="en-US" dirty="0"/>
              <a:t>,</a:t>
            </a:r>
            <a:r>
              <a:rPr lang="en-US" baseline="0" dirty="0"/>
              <a:t> optimization tools assume perfect competition, perfect foresight</a:t>
            </a:r>
            <a:r>
              <a:rPr lang="en-US" dirty="0"/>
              <a:t>,</a:t>
            </a:r>
            <a:r>
              <a:rPr lang="en-US" baseline="0" dirty="0"/>
              <a:t> and rational </a:t>
            </a:r>
            <a:r>
              <a:rPr lang="en-US" baseline="0" dirty="0" err="1"/>
              <a:t>behaviour</a:t>
            </a:r>
            <a:r>
              <a:rPr lang="en-US" baseline="0" dirty="0"/>
              <a:t> by consumers.</a:t>
            </a:r>
            <a:r>
              <a:rPr lang="en-US" dirty="0"/>
              <a:t> </a:t>
            </a:r>
          </a:p>
        </p:txBody>
      </p:sp>
      <p:sp>
        <p:nvSpPr>
          <p:cNvPr id="4" name="Slide Number Placeholder 3"/>
          <p:cNvSpPr>
            <a:spLocks noGrp="1"/>
          </p:cNvSpPr>
          <p:nvPr>
            <p:ph type="sldNum" sz="quarter" idx="10"/>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286416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this slide is a list of common, but not exclusive,</a:t>
            </a:r>
            <a:r>
              <a:rPr lang="en-GB" baseline="0" dirty="0"/>
              <a:t> characteristics of energy system optimization tools. The first one is that they usually represent perfect competition. This is a term used in the domain of energy markets</a:t>
            </a:r>
            <a:r>
              <a:rPr lang="en-GB" dirty="0"/>
              <a:t>,</a:t>
            </a:r>
            <a:r>
              <a:rPr lang="en-GB" baseline="0" dirty="0"/>
              <a:t> and it means that all actors in the market compete freely, </a:t>
            </a:r>
            <a:r>
              <a:rPr lang="en-GB" dirty="0"/>
              <a:t>under</a:t>
            </a:r>
            <a:r>
              <a:rPr lang="en-GB" baseline="0" dirty="0"/>
              <a:t> the same conditions. No actor is in a privileged position, or in other words</a:t>
            </a:r>
            <a:r>
              <a:rPr lang="en-GB" dirty="0"/>
              <a:t>,</a:t>
            </a:r>
            <a:r>
              <a:rPr lang="en-GB" baseline="0" dirty="0"/>
              <a:t> there is no monopoly or oligopoly. In </a:t>
            </a:r>
            <a:r>
              <a:rPr lang="en-GB" dirty="0"/>
              <a:t>modelling</a:t>
            </a:r>
            <a:r>
              <a:rPr lang="en-GB" baseline="0" dirty="0"/>
              <a:t> terms this translates into different technology options competing only on the basis of their costs and characteristics. </a:t>
            </a:r>
            <a:r>
              <a:rPr lang="en-GB" b="1" baseline="0" dirty="0"/>
              <a:t>Secondly, often usually information is assumed.</a:t>
            </a:r>
            <a:r>
              <a:rPr lang="en-GB" baseline="0" dirty="0"/>
              <a:t> This means that the agent optimizing the market (in this case the </a:t>
            </a:r>
            <a:r>
              <a:rPr lang="en-GB" b="1" baseline="0" dirty="0"/>
              <a:t>solver</a:t>
            </a:r>
            <a:r>
              <a:rPr lang="en-GB" baseline="0" dirty="0"/>
              <a:t>) knows perfectly the real costs and characteristics of all technology options and calculates the best energy system accordingly. Further, these models usually assume perfect foresight. This is a </a:t>
            </a:r>
            <a:r>
              <a:rPr lang="en-GB" dirty="0"/>
              <a:t>subset</a:t>
            </a:r>
            <a:r>
              <a:rPr lang="en-GB" baseline="0" dirty="0"/>
              <a:t> of the</a:t>
            </a:r>
            <a:r>
              <a:rPr lang="en-GB" dirty="0"/>
              <a:t> previous</a:t>
            </a:r>
            <a:r>
              <a:rPr lang="en-GB" baseline="0" dirty="0"/>
              <a:t> point. It implies that even the future is known and the optimization solver computes the least-cost energy system based on what happens today and in the future. Perfect foresight is not always assumed, but this is a topic for other, more advanced courses. These models are dynamic. That is, they calculate how the energy system evolves in different points in time (for instance, in different years). Finally, these models assume that every actor</a:t>
            </a:r>
            <a:r>
              <a:rPr lang="en-GB" dirty="0"/>
              <a:t> in</a:t>
            </a:r>
            <a:r>
              <a:rPr lang="en-GB" baseline="0" dirty="0"/>
              <a:t> the system behaves rationally. This means that decisions are made only on the basis of cost and not subjective preferences, biases, fears, perceptions, et cetera.</a:t>
            </a:r>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2844430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Energy system optimization tools can</a:t>
            </a:r>
            <a:r>
              <a:rPr lang="en-GB" baseline="0" dirty="0"/>
              <a:t> help energy planners and investors in different ways. They can be used to identify the most cost-competitive solutions for developing and extending the energy system or for complying with emission restrictions. They can also be used to understand which technological developments could make certain </a:t>
            </a:r>
            <a:r>
              <a:rPr lang="en-GB" b="1" baseline="0" dirty="0"/>
              <a:t>sources </a:t>
            </a:r>
            <a:r>
              <a:rPr lang="en-GB" baseline="0" dirty="0"/>
              <a:t>(for instance solar or wind) more competitive. This in turn will help understand priorities for Research and Development. </a:t>
            </a:r>
            <a:r>
              <a:rPr lang="en-GB" dirty="0"/>
              <a:t>These tools can</a:t>
            </a:r>
            <a:r>
              <a:rPr lang="en-GB" baseline="0" dirty="0"/>
              <a:t> be used in a normative way, that is, to evaluate the effects of new norms, regulations, taxes, subsidies</a:t>
            </a:r>
            <a:r>
              <a:rPr lang="en-GB" dirty="0"/>
              <a:t>,</a:t>
            </a:r>
            <a:r>
              <a:rPr lang="en-GB" baseline="0" dirty="0"/>
              <a:t> and so on. They can be used to create projections of emissions of greenhouse gases by a country or a region under different scenarios. They can be used to estimate the costs and benefits of regional cooperation in the creation of energy supply infrastructure, or of energy import and export infrastructure. In synthesis, they are powerful tools for cost-benefit analyses of technology or policy developments at different scales. They provide insights for energy planners and investors on possible futures, alternatives to current practices</a:t>
            </a:r>
            <a:r>
              <a:rPr lang="en-GB" dirty="0"/>
              <a:t>,</a:t>
            </a:r>
            <a:r>
              <a:rPr lang="en-GB" baseline="0" dirty="0"/>
              <a:t> or strategic planning decisions.</a:t>
            </a:r>
            <a:endParaRPr lang="en-GB" dirty="0"/>
          </a:p>
          <a:p>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3882461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Energy system optimization tools and other types of energy </a:t>
            </a:r>
            <a:r>
              <a:rPr lang="en-US" dirty="0"/>
              <a:t>modelling</a:t>
            </a:r>
            <a:r>
              <a:rPr lang="en-US" baseline="0" dirty="0"/>
              <a:t> tools can have different </a:t>
            </a:r>
            <a:r>
              <a:rPr lang="en-US" dirty="0"/>
              <a:t>scopes</a:t>
            </a:r>
            <a:r>
              <a:rPr lang="en-US" baseline="0" dirty="0"/>
              <a:t>. In his work, Welsch summarizes the different scopes as in this figure. Starting from bottom-right, some energy models perform long-term analyses, covering a time span of decades. These tools are used mostly for strategic planning, in view of long-term goals. Proceeding towards the top, tools for power market analysis usually focus on shorter time periods, relevant for existing or committed power system infrastructure. They typically cover fewer years than long-term tools, but have higher technological detail</a:t>
            </a:r>
            <a:r>
              <a:rPr lang="en-US" dirty="0"/>
              <a:t>,</a:t>
            </a:r>
            <a:r>
              <a:rPr lang="en-US" baseline="0" dirty="0"/>
              <a:t> in order to assess the numerous dynamics occurring in energy markets. They are used for purposes between mid-term strategic planning and design of electricity systems. Models for load-flow and stability analysis focus on issues that happen on the scale of a few days, hours</a:t>
            </a:r>
            <a:r>
              <a:rPr lang="en-US" dirty="0"/>
              <a:t>,</a:t>
            </a:r>
            <a:r>
              <a:rPr lang="en-US" baseline="0" dirty="0"/>
              <a:t> or even seconds. They have high technological detail and are used specifically for design and operation purposes, for instance by Transmission System Operators. The tools used in this course are long-term tools.</a:t>
            </a:r>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3341555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OSeMOSYS is the tool used</a:t>
            </a:r>
            <a:r>
              <a:rPr lang="en-US" baseline="0" dirty="0"/>
              <a:t> in this course. It is a long-term </a:t>
            </a:r>
            <a:r>
              <a:rPr lang="en-US" dirty="0"/>
              <a:t>modelling</a:t>
            </a:r>
            <a:r>
              <a:rPr lang="en-US" baseline="0" dirty="0"/>
              <a:t> tool for the optimization of energy system investments. It was originally created as an energy system </a:t>
            </a:r>
            <a:r>
              <a:rPr lang="en-US" dirty="0"/>
              <a:t>modelling</a:t>
            </a:r>
            <a:r>
              <a:rPr lang="en-US" baseline="0" dirty="0"/>
              <a:t> tool, but </a:t>
            </a:r>
            <a:r>
              <a:rPr lang="en-US" dirty="0"/>
              <a:t>we</a:t>
            </a:r>
            <a:r>
              <a:rPr lang="en-US" baseline="0" dirty="0"/>
              <a:t> will use it also to </a:t>
            </a:r>
            <a:r>
              <a:rPr lang="en-US" dirty="0" err="1"/>
              <a:t>analyse</a:t>
            </a:r>
            <a:r>
              <a:rPr lang="en-US" baseline="0" dirty="0"/>
              <a:t> dynamics relative to climate, land</a:t>
            </a:r>
            <a:r>
              <a:rPr lang="en-US" dirty="0"/>
              <a:t>,</a:t>
            </a:r>
            <a:r>
              <a:rPr lang="en-US" baseline="0" dirty="0"/>
              <a:t> and water. </a:t>
            </a:r>
            <a:r>
              <a:rPr lang="en-US" baseline="0" dirty="0" err="1"/>
              <a:t>OSeMOSYS</a:t>
            </a:r>
            <a:r>
              <a:rPr lang="en-US" baseline="0" dirty="0"/>
              <a:t> stands for Open Source energy </a:t>
            </a:r>
            <a:r>
              <a:rPr lang="en-US" dirty="0"/>
              <a:t>Modelling</a:t>
            </a:r>
            <a:r>
              <a:rPr lang="en-US" baseline="0" dirty="0"/>
              <a:t> System. It was first presented at the International Energy Workshop in Paris in 2008</a:t>
            </a:r>
            <a:r>
              <a:rPr lang="en-US" dirty="0"/>
              <a:t>,</a:t>
            </a:r>
            <a:r>
              <a:rPr lang="en-US" baseline="0" dirty="0"/>
              <a:t> and it was published in 2011 by a pool of authors and institutions led by Mark Howells. </a:t>
            </a:r>
            <a:r>
              <a:rPr lang="en-US" baseline="0" dirty="0" err="1"/>
              <a:t>OSeMOSYS</a:t>
            </a:r>
            <a:r>
              <a:rPr lang="en-US" baseline="0" dirty="0"/>
              <a:t> is a model generator, that is, a tool that can be used to create different models using different inputs. </a:t>
            </a:r>
            <a:r>
              <a:rPr lang="en-US" dirty="0"/>
              <a:t>On this slide are listed</a:t>
            </a:r>
            <a:r>
              <a:rPr lang="en-US" baseline="0" dirty="0"/>
              <a:t> its main characteristics, which are important to understand its main uses. It is a linear optimization </a:t>
            </a:r>
            <a:r>
              <a:rPr lang="en-US" dirty="0"/>
              <a:t>modelling</a:t>
            </a:r>
            <a:r>
              <a:rPr lang="en-US" baseline="0" dirty="0"/>
              <a:t> tool. This means that it carries out an optimization of the energy system’s configuration using only linear relations. It is very similar to other energy system optimization tools such as MESSAGE and TIMES. As opposed to them, however, it was specifically created to provide a fully accessible resource for all, without upfront investments. This is why it is freely available online for any interested user and it has an open source license: Apache 2.0. Like many other energy </a:t>
            </a:r>
            <a:r>
              <a:rPr lang="en-US" dirty="0"/>
              <a:t>modelling</a:t>
            </a:r>
            <a:r>
              <a:rPr lang="en-US" baseline="0" dirty="0"/>
              <a:t> tools, it is dynamic. In most of its applications, it assumes perfect foresight and is deterministic. Deterministic means that it is normally not used for stochastic analyses, but </a:t>
            </a:r>
            <a:r>
              <a:rPr lang="en-US" b="1" dirty="0"/>
              <a:t>instead </a:t>
            </a:r>
            <a:r>
              <a:rPr lang="en-US" dirty="0"/>
              <a:t>it</a:t>
            </a:r>
            <a:r>
              <a:rPr lang="en-US" baseline="0" dirty="0"/>
              <a:t> assumes certain inputs and it gives certain outputs. However, these two characteristics are not necessarily part of </a:t>
            </a:r>
            <a:r>
              <a:rPr lang="en-US" baseline="0" dirty="0" err="1"/>
              <a:t>OSeMOSYS</a:t>
            </a:r>
            <a:r>
              <a:rPr lang="en-US" baseline="0" dirty="0"/>
              <a:t>: there exist applications where non-perfect foresight and stochastic approaches are used.</a:t>
            </a:r>
            <a:endParaRPr lang="en-US" dirty="0"/>
          </a:p>
          <a:p>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2895147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OSeMOSYS</a:t>
            </a:r>
            <a:r>
              <a:rPr lang="en-US" baseline="0" dirty="0"/>
              <a:t> is an energy system optimization tool and as such it has an objective function: it finds the set of investments in energy infrastructure and the set of energy uses that may meet future energy needs at the least cost. It is usually applied for time domains of decades, relevant for strategic energy planning. This objective is met while meeting several constraints, </a:t>
            </a:r>
            <a:r>
              <a:rPr lang="en-US" dirty="0"/>
              <a:t>which</a:t>
            </a:r>
            <a:r>
              <a:rPr lang="en-US" baseline="0" dirty="0"/>
              <a:t> can all be defined by the user. These constraints relate to several aspects that need to be taken into account in energy planning: the need to meet current and future energy demands; the possibility to use technologies that are technically available now or may become available in the future, with their technical and economic characteristics; the need to respect policy mandates, such as emission limits, emission taxations, or generation targets for specific types of technologies; </a:t>
            </a:r>
            <a:r>
              <a:rPr lang="en-US" dirty="0"/>
              <a:t>and finally, the</a:t>
            </a:r>
            <a:r>
              <a:rPr lang="en-US" baseline="0" dirty="0"/>
              <a:t> need to comply with other potential constraints such as investment decisions, budget constraints, availability of resources, possibility of trade, or more specific technical constraints.</a:t>
            </a:r>
            <a:endParaRPr lang="en-US" dirty="0"/>
          </a:p>
          <a:p>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1543019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direct outputs of an optimization provide the modeller with insights on the future of the system that</a:t>
            </a:r>
            <a:r>
              <a:rPr lang="en-GB" baseline="0" dirty="0"/>
              <a:t> </a:t>
            </a:r>
            <a:r>
              <a:rPr lang="en-GB" dirty="0"/>
              <a:t>the modeller</a:t>
            </a:r>
            <a:r>
              <a:rPr lang="en-GB" baseline="0" dirty="0"/>
              <a:t> is representing. </a:t>
            </a:r>
            <a:r>
              <a:rPr lang="en-GB" b="1" dirty="0"/>
              <a:t>These insights can </a:t>
            </a:r>
            <a:r>
              <a:rPr lang="en-GB" dirty="0"/>
              <a:t>say,</a:t>
            </a:r>
            <a:r>
              <a:rPr lang="en-GB" baseline="0" dirty="0"/>
              <a:t> for example</a:t>
            </a:r>
            <a:r>
              <a:rPr lang="en-GB" dirty="0"/>
              <a:t>,</a:t>
            </a:r>
            <a:r>
              <a:rPr lang="en-GB" baseline="0" dirty="0"/>
              <a:t> which technologies are not cost-competitive and </a:t>
            </a:r>
            <a:r>
              <a:rPr lang="en-GB" b="1" baseline="0" dirty="0"/>
              <a:t>are going to be phased out as soon as possible</a:t>
            </a:r>
            <a:r>
              <a:rPr lang="en-GB" baseline="0" dirty="0"/>
              <a:t>; or they give insights on how large investments in new technologies would be needed to meet future energy demands and when; they highlight whether the key generation options remain the same as today or change in the future; </a:t>
            </a:r>
            <a:r>
              <a:rPr lang="en-GB" dirty="0"/>
              <a:t>they</a:t>
            </a:r>
            <a:r>
              <a:rPr lang="en-GB" baseline="0" dirty="0"/>
              <a:t> present all the capital expenses and operation and fuel costs that would be incurred in the whole system if the least-cost path </a:t>
            </a:r>
            <a:r>
              <a:rPr lang="en-GB" dirty="0"/>
              <a:t>were</a:t>
            </a:r>
            <a:r>
              <a:rPr lang="en-GB" baseline="0" dirty="0"/>
              <a:t> pursued. All these results are given for every year of the time domain assessed in the model and for a customizable number of time steps within each year. The spatial, technological</a:t>
            </a:r>
            <a:r>
              <a:rPr lang="en-GB" dirty="0"/>
              <a:t>,</a:t>
            </a:r>
            <a:r>
              <a:rPr lang="en-GB" baseline="0" dirty="0"/>
              <a:t> and temporal scope and resolution are also customizable and depend on the type of inputs provided by the modeller.</a:t>
            </a:r>
            <a:r>
              <a:rPr lang="en-GB" dirty="0"/>
              <a:t> </a:t>
            </a:r>
            <a:endParaRPr lang="en-GB" baseline="0" dirty="0">
              <a:cs typeface="Calibri"/>
            </a:endParaRPr>
          </a:p>
          <a:p>
            <a:r>
              <a:rPr lang="en-GB" baseline="0" dirty="0"/>
              <a:t>The direct results can be used to provide insights for policy makers or investors on several questions of strategic energy planning or energy policy.</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30812876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9565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4923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spTree>
    <p:extLst>
      <p:ext uri="{BB962C8B-B14F-4D97-AF65-F5344CB8AC3E}">
        <p14:creationId xmlns:p14="http://schemas.microsoft.com/office/powerpoint/2010/main" val="1415196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463005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spTree>
    <p:extLst>
      <p:ext uri="{BB962C8B-B14F-4D97-AF65-F5344CB8AC3E}">
        <p14:creationId xmlns:p14="http://schemas.microsoft.com/office/powerpoint/2010/main" val="4014214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84747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35994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1295142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482045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spTree>
    <p:extLst>
      <p:ext uri="{BB962C8B-B14F-4D97-AF65-F5344CB8AC3E}">
        <p14:creationId xmlns:p14="http://schemas.microsoft.com/office/powerpoint/2010/main" val="340087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874723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spTree>
    <p:extLst>
      <p:ext uri="{BB962C8B-B14F-4D97-AF65-F5344CB8AC3E}">
        <p14:creationId xmlns:p14="http://schemas.microsoft.com/office/powerpoint/2010/main" val="2431097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dirty="0"/>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597630E2-AC25-DD4B-9148-30F38B69C65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80964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0222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223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02197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46497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68770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03064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095759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3"/>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19499469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49" r:id="rId11"/>
    <p:sldLayoutId id="2147483650" r:id="rId12"/>
    <p:sldLayoutId id="2147483651" r:id="rId13"/>
    <p:sldLayoutId id="2147483673" r:id="rId14"/>
    <p:sldLayoutId id="2147483652" r:id="rId15"/>
    <p:sldLayoutId id="2147483653" r:id="rId16"/>
    <p:sldLayoutId id="2147483672" r:id="rId17"/>
    <p:sldLayoutId id="2147483656" r:id="rId18"/>
    <p:sldLayoutId id="2147483657" r:id="rId19"/>
    <p:sldLayoutId id="2147483674" r:id="rId20"/>
    <p:sldLayoutId id="2147483697" r:id="rId2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sa/4.0/"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en.wikipedia.org/wiki/Open_energy_system_models#/media/File:Osemosys_energy_model_results_for_fictitious_atlantis.png" TargetMode="External"/><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2" Type="http://schemas.openxmlformats.org/officeDocument/2006/relationships/hyperlink" Target="http://doi.org/10.5281/zenodo.1493112"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hyperlink" Target="https://creativecommons.org/licenses/cc0/1.0/?ref=ccsearch&amp;atype=rich"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search.creativecommons.org/photos/80f908a2-9787-45f4-b98a-1715a89c6ef8" TargetMode="External"/><Relationship Id="rId5" Type="http://schemas.openxmlformats.org/officeDocument/2006/relationships/hyperlink" Target="https://search.creativecommons.org/" TargetMode="External"/><Relationship Id="rId4" Type="http://schemas.openxmlformats.org/officeDocument/2006/relationships/notesSlide" Target="../notesSlides/notesSlide12.xml"/><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hyperlink" Target="https://unece.org/fileadmin/DAM/env/water/publications/GUIDELINES/2017/nexus_in_Sava_River_Basin/Nexus-SavaRiverBasin_ECE-MP.WAT-NONE-3_WEB_final_corrected_for_gDoc.pdf" TargetMode="External"/><Relationship Id="rId3" Type="http://schemas.openxmlformats.org/officeDocument/2006/relationships/slideLayout" Target="../slideLayouts/slideLayout2.xml"/><Relationship Id="rId7" Type="http://schemas.openxmlformats.org/officeDocument/2006/relationships/hyperlink" Target="https://un-modelling.github.io/"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www.worldbank.org/content/dam/Worldbank/Feature%20Story/Africa/Conference%20Edition%20Enhancing%20Africas%20Infrastructure.pdf" TargetMode="External"/><Relationship Id="rId5" Type="http://schemas.openxmlformats.org/officeDocument/2006/relationships/hyperlink" Target="https://ec.europa.eu/jrc/en/publication/energy-projections-african-countries" TargetMode="External"/><Relationship Id="rId4" Type="http://schemas.openxmlformats.org/officeDocument/2006/relationships/notesSlide" Target="../notesSlides/notesSlide13.xml"/><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18" Type="http://schemas.openxmlformats.org/officeDocument/2006/relationships/image" Target="../media/image24.jpeg"/><Relationship Id="rId3" Type="http://schemas.openxmlformats.org/officeDocument/2006/relationships/slideLayout" Target="../slideLayouts/slideLayout2.xml"/><Relationship Id="rId21" Type="http://schemas.openxmlformats.org/officeDocument/2006/relationships/image" Target="../media/image27.jpeg"/><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jpeg"/><Relationship Id="rId2" Type="http://schemas.openxmlformats.org/officeDocument/2006/relationships/audio" Target="../media/media15.mp3"/><Relationship Id="rId16" Type="http://schemas.openxmlformats.org/officeDocument/2006/relationships/image" Target="../media/image22.jpeg"/><Relationship Id="rId20" Type="http://schemas.openxmlformats.org/officeDocument/2006/relationships/image" Target="../media/image26.jpeg"/><Relationship Id="rId1" Type="http://schemas.microsoft.com/office/2007/relationships/media" Target="../media/media15.mp3"/><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hyperlink" Target="https://www.un.org/sustainabledevelopment/news/communications-material/" TargetMode="External"/><Relationship Id="rId15" Type="http://schemas.openxmlformats.org/officeDocument/2006/relationships/image" Target="../media/image21.jpeg"/><Relationship Id="rId23" Type="http://schemas.openxmlformats.org/officeDocument/2006/relationships/image" Target="../media/image8.png"/><Relationship Id="rId10" Type="http://schemas.openxmlformats.org/officeDocument/2006/relationships/image" Target="../media/image16.jpeg"/><Relationship Id="rId19" Type="http://schemas.openxmlformats.org/officeDocument/2006/relationships/image" Target="../media/image25.jpeg"/><Relationship Id="rId4" Type="http://schemas.openxmlformats.org/officeDocument/2006/relationships/notesSlide" Target="../notesSlides/notesSlide14.xml"/><Relationship Id="rId9" Type="http://schemas.openxmlformats.org/officeDocument/2006/relationships/image" Target="../media/image15.jpeg"/><Relationship Id="rId14" Type="http://schemas.openxmlformats.org/officeDocument/2006/relationships/image" Target="../media/image20.jpeg"/><Relationship Id="rId22"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png"/><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0.jpe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s://unsplash.com/s/photos/hydro-dam?utm_source=unsplash&amp;utm_medium=referral&amp;utm_content=creditCopyText" TargetMode="External"/><Relationship Id="rId5" Type="http://schemas.openxmlformats.org/officeDocument/2006/relationships/hyperlink" Target="https://unsplash.com/@avirichards?utm_source=unsplash&amp;utm_medium=referral&amp;utm_content=creditCopyText" TargetMode="Externa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hyperlink" Target="https://unsplash.com/s/photos/power-plant?utm_source=unsplash&amp;utm_medium=referral&amp;utm_content=creditCopyText" TargetMode="External"/><Relationship Id="rId5" Type="http://schemas.openxmlformats.org/officeDocument/2006/relationships/hyperlink" Target="https://unsplash.com/@jeisblack?utm_source=unsplash&amp;utm_medium=referral&amp;utm_content=creditCopyText" TargetMode="External"/><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hyperlink" Target="http://open.edu/openlearncreate/mod/quiz/view.php?id=178938" TargetMode="Externa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6.xml"/><Relationship Id="rId7" Type="http://schemas.openxmlformats.org/officeDocument/2006/relationships/diagramQuickStyle" Target="../diagrams/quickStyle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8.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tif"/><Relationship Id="rId5" Type="http://schemas.openxmlformats.org/officeDocument/2006/relationships/hyperlink" Target="http://kth.diva-portal.org/smash/get/diva2:664679/FULLTEXT02.pdf" TargetMode="Externa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hyperlink" Target="http://doi.org/10.5281/zenodo.1493112"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hyperlink" Target="http://www.osemosys.org/" TargetMode="External"/><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p:txBody>
          <a:bodyPr/>
          <a:lstStyle/>
          <a:p>
            <a:r>
              <a:rPr lang="en-US" dirty="0">
                <a:solidFill>
                  <a:schemeClr val="bg1"/>
                </a:solidFill>
                <a:latin typeface="Open Sans ExtraBold"/>
                <a:ea typeface="Open Sans ExtraBold"/>
                <a:cs typeface="Open Sans ExtraBold"/>
              </a:rPr>
              <a:t>LECTURE 3</a:t>
            </a:r>
            <a:r>
              <a:rPr lang="en-US" dirty="0"/>
              <a:t/>
            </a:r>
            <a:br>
              <a:rPr lang="en-US" dirty="0"/>
            </a:br>
            <a:r>
              <a:rPr lang="en-US" dirty="0">
                <a:latin typeface="Open Sans ExtraBold"/>
                <a:ea typeface="Open Sans ExtraBold"/>
                <a:cs typeface="Open Sans ExtraBold"/>
              </a:rPr>
              <a:t>ENERGY MODELLING TOOLS AND OSeMOSYS</a:t>
            </a:r>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945925"/>
            <a:ext cx="2846121" cy="416626"/>
          </a:xfrm>
        </p:spPr>
        <p:txBody>
          <a:bodyPr/>
          <a:lstStyle/>
          <a:p>
            <a:r>
              <a:rPr lang="en-US" dirty="0"/>
              <a:t>Introduction to CLEWs</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p:txBody>
          <a:bodyPr/>
          <a:lstStyle/>
          <a:p>
            <a:endParaRPr lang="en-US" dirty="0"/>
          </a:p>
        </p:txBody>
      </p:sp>
      <p:sp>
        <p:nvSpPr>
          <p:cNvPr id="5" name="Oval 4">
            <a:extLst>
              <a:ext uri="{FF2B5EF4-FFF2-40B4-BE49-F238E27FC236}">
                <a16:creationId xmlns:a16="http://schemas.microsoft.com/office/drawing/2014/main" id="{B4AD932B-1278-D443-906B-CCD220F8E2B6}"/>
              </a:ext>
            </a:extLst>
          </p:cNvPr>
          <p:cNvSpPr/>
          <p:nvPr/>
        </p:nvSpPr>
        <p:spPr>
          <a:xfrm>
            <a:off x="3975550" y="38847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3_Slide1.mp3" descr="Lecture3_Slide1.mp3">
            <a:hlinkClick r:id="" action="ppaction://media"/>
            <a:extLst>
              <a:ext uri="{FF2B5EF4-FFF2-40B4-BE49-F238E27FC236}">
                <a16:creationId xmlns:a16="http://schemas.microsoft.com/office/drawing/2014/main" id="{4EBBB0B8-DB44-4F42-89FE-D832879114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46915" y="3956811"/>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3.2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pPr>
              <a:spcBef>
                <a:spcPts val="0"/>
              </a:spcBef>
            </a:pPr>
            <a:r>
              <a:rPr lang="en-GB" altLang="en-US" b="0" dirty="0">
                <a:latin typeface="Open Sans" panose="020B0606030504020204" pitchFamily="34" charset="0"/>
                <a:ea typeface="Open Sans" panose="020B0606030504020204" pitchFamily="34" charset="0"/>
                <a:cs typeface="Open Sans" panose="020B0606030504020204" pitchFamily="34" charset="0"/>
              </a:rPr>
              <a:t>It determines the energy system configuration with the minimum total discounted cost for a time domain of decades</a:t>
            </a:r>
            <a:r>
              <a:rPr lang="en-GB" altLang="en-US" dirty="0">
                <a:latin typeface="Open Sans" panose="020B0606030504020204" pitchFamily="34" charset="0"/>
                <a:ea typeface="Open Sans" panose="020B0606030504020204" pitchFamily="34" charset="0"/>
                <a:cs typeface="Open Sans" panose="020B0606030504020204" pitchFamily="34" charset="0"/>
              </a:rPr>
              <a:t>, </a:t>
            </a:r>
            <a:r>
              <a:rPr lang="en-GB" altLang="en-US" u="sng" dirty="0">
                <a:latin typeface="Open Sans" panose="020B0606030504020204" pitchFamily="34" charset="0"/>
                <a:ea typeface="Open Sans" panose="020B0606030504020204" pitchFamily="34" charset="0"/>
                <a:cs typeface="Open Sans" panose="020B0606030504020204" pitchFamily="34" charset="0"/>
              </a:rPr>
              <a:t>constrained by</a:t>
            </a:r>
            <a:r>
              <a:rPr lang="en-GB" altLang="en-US" dirty="0">
                <a:latin typeface="Open Sans" panose="020B0606030504020204" pitchFamily="34" charset="0"/>
                <a:ea typeface="Open Sans" panose="020B0606030504020204" pitchFamily="34" charset="0"/>
                <a:cs typeface="Open Sans" panose="020B0606030504020204" pitchFamily="34" charset="0"/>
              </a:rPr>
              <a:t>:</a:t>
            </a:r>
          </a:p>
          <a:p>
            <a:pPr>
              <a:spcBef>
                <a:spcPts val="0"/>
              </a:spcBef>
            </a:pPr>
            <a:endParaRPr lang="en-GB" altLang="en-US" dirty="0">
              <a:latin typeface="Open Sans" panose="020B0606030504020204" pitchFamily="34" charset="0"/>
              <a:ea typeface="Open Sans" panose="020B0606030504020204" pitchFamily="34" charset="0"/>
              <a:cs typeface="Open Sans" panose="020B0606030504020204" pitchFamily="34" charset="0"/>
            </a:endParaRPr>
          </a:p>
          <a:p>
            <a:pPr marL="457200" indent="-457200">
              <a:spcBef>
                <a:spcPts val="0"/>
              </a:spcBef>
              <a:buFont typeface="Arial" panose="020B0604020202020204" pitchFamily="34" charset="0"/>
              <a:buChar char="•"/>
            </a:pPr>
            <a:r>
              <a:rPr lang="en-GB" altLang="en-US" b="0" dirty="0">
                <a:latin typeface="Open Sans"/>
                <a:ea typeface="Open Sans"/>
                <a:cs typeface="Open Sans"/>
              </a:rPr>
              <a:t>Demand for commodity (e.g., electricity, heating, cooling, km-passengers, etc.) that needs to be met</a:t>
            </a:r>
          </a:p>
          <a:p>
            <a:pPr marL="457200" indent="-457200">
              <a:spcBef>
                <a:spcPts val="0"/>
              </a:spcBef>
              <a:buFont typeface="Arial" panose="020B0604020202020204" pitchFamily="34" charset="0"/>
              <a:buChar char="•"/>
            </a:pPr>
            <a:r>
              <a:rPr lang="en-GB" altLang="en-US" b="0" dirty="0">
                <a:latin typeface="Open Sans" panose="020B0606030504020204" pitchFamily="34" charset="0"/>
                <a:ea typeface="Open Sans" panose="020B0606030504020204" pitchFamily="34" charset="0"/>
                <a:cs typeface="Open Sans" panose="020B0606030504020204" pitchFamily="34" charset="0"/>
              </a:rPr>
              <a:t>Available technologies and their techno-economic characteristics</a:t>
            </a:r>
          </a:p>
          <a:p>
            <a:pPr marL="457200" indent="-457200">
              <a:spcBef>
                <a:spcPts val="0"/>
              </a:spcBef>
              <a:buFont typeface="Arial" panose="020B0604020202020204" pitchFamily="34" charset="0"/>
              <a:buChar char="•"/>
            </a:pPr>
            <a:r>
              <a:rPr lang="en-GB" altLang="en-US" b="0" dirty="0">
                <a:latin typeface="Open Sans"/>
                <a:ea typeface="Open Sans"/>
                <a:cs typeface="Open Sans"/>
              </a:rPr>
              <a:t>Emission taxations and generation targets (e.g., renewables)</a:t>
            </a:r>
          </a:p>
          <a:p>
            <a:pPr marL="457200" indent="-457200">
              <a:spcBef>
                <a:spcPts val="0"/>
              </a:spcBef>
              <a:buFont typeface="Arial" panose="020B0604020202020204" pitchFamily="34" charset="0"/>
              <a:buChar char="•"/>
            </a:pPr>
            <a:r>
              <a:rPr lang="en-GB" altLang="en-US" b="0" dirty="0">
                <a:latin typeface="Open Sans"/>
                <a:ea typeface="Open Sans"/>
                <a:cs typeface="Open Sans"/>
              </a:rPr>
              <a:t>Other constraints (e.g., ramping capability, availability of resources, investment decisions, etc.)</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10</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What does it do?</a:t>
            </a:r>
          </a:p>
        </p:txBody>
      </p:sp>
      <p:sp>
        <p:nvSpPr>
          <p:cNvPr id="6" name="Oval 5">
            <a:extLst>
              <a:ext uri="{FF2B5EF4-FFF2-40B4-BE49-F238E27FC236}">
                <a16:creationId xmlns:a16="http://schemas.microsoft.com/office/drawing/2014/main" id="{12343BC2-C0BE-3D4F-B38A-6836EA6A1018}"/>
              </a:ext>
            </a:extLst>
          </p:cNvPr>
          <p:cNvSpPr/>
          <p:nvPr/>
        </p:nvSpPr>
        <p:spPr>
          <a:xfrm>
            <a:off x="491469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10.mp3" descr="Lecture3_Slide10.mp3">
            <a:hlinkClick r:id="" action="ppaction://media"/>
            <a:extLst>
              <a:ext uri="{FF2B5EF4-FFF2-40B4-BE49-F238E27FC236}">
                <a16:creationId xmlns:a16="http://schemas.microsoft.com/office/drawing/2014/main" id="{F2299B9E-BCF1-AE4A-B035-88CBF97185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86055" y="1257636"/>
            <a:ext cx="812800" cy="812800"/>
          </a:xfrm>
          <a:prstGeom prst="rect">
            <a:avLst/>
          </a:prstGeom>
        </p:spPr>
      </p:pic>
    </p:spTree>
    <p:extLst>
      <p:ext uri="{BB962C8B-B14F-4D97-AF65-F5344CB8AC3E}">
        <p14:creationId xmlns:p14="http://schemas.microsoft.com/office/powerpoint/2010/main" val="11332489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3.2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normAutofit/>
          </a:bodyPr>
          <a:lstStyle/>
          <a:p>
            <a:r>
              <a:rPr lang="en-US" dirty="0"/>
              <a:t>The results provide insights on questions such as:</a:t>
            </a:r>
          </a:p>
          <a:p>
            <a:pPr marL="457200" indent="-457200">
              <a:buFont typeface="Wingdings" panose="05000000000000000000" pitchFamily="2" charset="2"/>
              <a:buChar char="ü"/>
            </a:pPr>
            <a:endParaRPr lang="en-US" dirty="0"/>
          </a:p>
          <a:p>
            <a:pPr marL="457200" indent="-457200">
              <a:buFont typeface="Arial" panose="020B0604020202020204" pitchFamily="34" charset="0"/>
              <a:buChar char="•"/>
            </a:pPr>
            <a:r>
              <a:rPr lang="en-US" dirty="0"/>
              <a:t>Which technologies are phasing out? By when? </a:t>
            </a:r>
          </a:p>
          <a:p>
            <a:pPr marL="457200" indent="-457200">
              <a:buFont typeface="Arial" panose="020B0604020202020204" pitchFamily="34" charset="0"/>
              <a:buChar char="•"/>
            </a:pPr>
            <a:r>
              <a:rPr lang="en-US" dirty="0"/>
              <a:t>What are the optimal investments in new technologies to meet the demand in the future? When is it best to invest?</a:t>
            </a:r>
          </a:p>
          <a:p>
            <a:pPr marL="457200" indent="-457200">
              <a:buFont typeface="Arial" panose="020B0604020202020204" pitchFamily="34" charset="0"/>
              <a:buChar char="•"/>
            </a:pPr>
            <a:r>
              <a:rPr lang="en-US" dirty="0"/>
              <a:t>What are the key generation technologies in the total energy mix? </a:t>
            </a:r>
          </a:p>
          <a:p>
            <a:pPr marL="457200" indent="-457200">
              <a:buFont typeface="Arial" panose="020B0604020202020204" pitchFamily="34" charset="0"/>
              <a:buChar char="•"/>
            </a:pPr>
            <a:r>
              <a:rPr lang="en-US" dirty="0"/>
              <a:t>What costs will the energy system incur?</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11</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Interpreting its results</a:t>
            </a:r>
          </a:p>
        </p:txBody>
      </p:sp>
      <p:sp>
        <p:nvSpPr>
          <p:cNvPr id="6" name="Oval 5">
            <a:extLst>
              <a:ext uri="{FF2B5EF4-FFF2-40B4-BE49-F238E27FC236}">
                <a16:creationId xmlns:a16="http://schemas.microsoft.com/office/drawing/2014/main" id="{B1959AC3-9332-E345-8140-5582FC8FBE16}"/>
              </a:ext>
            </a:extLst>
          </p:cNvPr>
          <p:cNvSpPr/>
          <p:nvPr/>
        </p:nvSpPr>
        <p:spPr>
          <a:xfrm>
            <a:off x="491469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11.mp3" descr="Lecture3_Slide11.mp3">
            <a:hlinkClick r:id="" action="ppaction://media"/>
            <a:extLst>
              <a:ext uri="{FF2B5EF4-FFF2-40B4-BE49-F238E27FC236}">
                <a16:creationId xmlns:a16="http://schemas.microsoft.com/office/drawing/2014/main" id="{831E9386-0C58-954C-8A33-D95BB33926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86055" y="1250106"/>
            <a:ext cx="812800" cy="812800"/>
          </a:xfrm>
          <a:prstGeom prst="rect">
            <a:avLst/>
          </a:prstGeom>
        </p:spPr>
      </p:pic>
    </p:spTree>
    <p:extLst>
      <p:ext uri="{BB962C8B-B14F-4D97-AF65-F5344CB8AC3E}">
        <p14:creationId xmlns:p14="http://schemas.microsoft.com/office/powerpoint/2010/main" val="27382739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2326" y="2603117"/>
            <a:ext cx="7492481" cy="3068966"/>
          </a:xfrm>
          <a:prstGeom prst="rect">
            <a:avLst/>
          </a:prstGeom>
        </p:spPr>
      </p:pic>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3.2 OSeMOSYS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12</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Interpreting its results</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5" y="6176963"/>
            <a:ext cx="5180634" cy="214410"/>
          </a:xfrm>
        </p:spPr>
        <p:txBody>
          <a:bodyPr/>
          <a:lstStyle/>
          <a:p>
            <a:r>
              <a:rPr lang="en-US" b="1" dirty="0"/>
              <a:t>Picture source</a:t>
            </a:r>
            <a:r>
              <a:rPr lang="en-US" dirty="0"/>
              <a:t>: Open Energy system Models, </a:t>
            </a:r>
            <a:r>
              <a:rPr lang="en-US" dirty="0">
                <a:hlinkClick r:id="rId6"/>
              </a:rPr>
              <a:t>image</a:t>
            </a:r>
            <a:r>
              <a:rPr lang="en-US" dirty="0"/>
              <a:t>, license under </a:t>
            </a:r>
            <a:r>
              <a:rPr lang="en-US" dirty="0">
                <a:hlinkClick r:id="rId7"/>
              </a:rPr>
              <a:t>CC-BY-SA 4.0</a:t>
            </a:r>
            <a:endParaRPr lang="en-US" dirty="0"/>
          </a:p>
        </p:txBody>
      </p:sp>
      <p:sp>
        <p:nvSpPr>
          <p:cNvPr id="13" name="TextBox 12"/>
          <p:cNvSpPr txBox="1"/>
          <p:nvPr/>
        </p:nvSpPr>
        <p:spPr>
          <a:xfrm>
            <a:off x="1621965" y="3170668"/>
            <a:ext cx="461665" cy="2064283"/>
          </a:xfrm>
          <a:prstGeom prst="rect">
            <a:avLst/>
          </a:prstGeom>
          <a:noFill/>
        </p:spPr>
        <p:txBody>
          <a:bodyPr vert="vert270" wrap="none" rtlCol="0">
            <a:spAutoFit/>
          </a:bodyPr>
          <a:lstStyle/>
          <a:p>
            <a:r>
              <a:rPr lang="en-US" dirty="0"/>
              <a:t>Electricity Supply (PJ)</a:t>
            </a:r>
          </a:p>
        </p:txBody>
      </p:sp>
      <p:sp>
        <p:nvSpPr>
          <p:cNvPr id="8" name="Oval 7">
            <a:extLst>
              <a:ext uri="{FF2B5EF4-FFF2-40B4-BE49-F238E27FC236}">
                <a16:creationId xmlns:a16="http://schemas.microsoft.com/office/drawing/2014/main" id="{0CA97BF4-2404-5248-AE06-739A279FADD2}"/>
              </a:ext>
            </a:extLst>
          </p:cNvPr>
          <p:cNvSpPr/>
          <p:nvPr/>
        </p:nvSpPr>
        <p:spPr>
          <a:xfrm>
            <a:off x="491469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12.mp3" descr="Lecture3_Slide12.mp3">
            <a:hlinkClick r:id="" action="ppaction://media"/>
            <a:extLst>
              <a:ext uri="{FF2B5EF4-FFF2-40B4-BE49-F238E27FC236}">
                <a16:creationId xmlns:a16="http://schemas.microsoft.com/office/drawing/2014/main" id="{01391266-8772-D84E-9C32-09F91C3135D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86055" y="1250106"/>
            <a:ext cx="812800" cy="812800"/>
          </a:xfrm>
          <a:prstGeom prst="rect">
            <a:avLst/>
          </a:prstGeom>
        </p:spPr>
      </p:pic>
    </p:spTree>
    <p:extLst>
      <p:ext uri="{BB962C8B-B14F-4D97-AF65-F5344CB8AC3E}">
        <p14:creationId xmlns:p14="http://schemas.microsoft.com/office/powerpoint/2010/main" val="354815182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3.2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623288"/>
            <a:ext cx="3444196" cy="3421930"/>
          </a:xfrm>
        </p:spPr>
        <p:txBody>
          <a:bodyPr vert="horz" lIns="91440" tIns="45720" rIns="91440" bIns="45720" rtlCol="0" anchor="t">
            <a:normAutofit/>
          </a:bodyPr>
          <a:lstStyle/>
          <a:p>
            <a:r>
              <a:rPr lang="en-US" dirty="0"/>
              <a:t>Minimize:</a:t>
            </a:r>
          </a:p>
          <a:p>
            <a:pPr marL="342900" indent="-342900">
              <a:buFont typeface="Arial" panose="020B0604020202020204" pitchFamily="34" charset="0"/>
              <a:buChar char="•"/>
            </a:pPr>
            <a:r>
              <a:rPr lang="en-US" dirty="0"/>
              <a:t>Total system cost</a:t>
            </a:r>
          </a:p>
          <a:p>
            <a:pPr marL="342900" indent="-342900">
              <a:buFont typeface="Arial" panose="020B0604020202020204" pitchFamily="34" charset="0"/>
              <a:buChar char="•"/>
            </a:pPr>
            <a:r>
              <a:rPr lang="en-US" dirty="0">
                <a:latin typeface="Open Sans SemiBold"/>
                <a:ea typeface="Open Sans SemiBold"/>
                <a:cs typeface="Open Sans SemiBold"/>
              </a:rPr>
              <a:t>Over a given time period (e.g., 2020 – 2050)</a:t>
            </a:r>
          </a:p>
          <a:p>
            <a:pPr marL="342900" indent="-342900">
              <a:buFont typeface="Arial" panose="020B0604020202020204" pitchFamily="34" charset="0"/>
              <a:buChar char="•"/>
            </a:pPr>
            <a:r>
              <a:rPr lang="en-US" dirty="0">
                <a:latin typeface="Open Sans SemiBold"/>
                <a:ea typeface="Open Sans SemiBold"/>
                <a:cs typeface="Open Sans SemiBold"/>
              </a:rPr>
              <a:t>Subject to a set of constraints (e.g., demand requirements, resource limits)</a:t>
            </a:r>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13</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Use in CLEWs models</a:t>
            </a:r>
          </a:p>
        </p:txBody>
      </p:sp>
      <p:grpSp>
        <p:nvGrpSpPr>
          <p:cNvPr id="11" name="Group 10">
            <a:extLst>
              <a:ext uri="{FF2B5EF4-FFF2-40B4-BE49-F238E27FC236}">
                <a16:creationId xmlns:a16="http://schemas.microsoft.com/office/drawing/2014/main" id="{61D37507-07F9-4B8C-85FE-614A93E69CAA}"/>
              </a:ext>
            </a:extLst>
          </p:cNvPr>
          <p:cNvGrpSpPr/>
          <p:nvPr/>
        </p:nvGrpSpPr>
        <p:grpSpPr>
          <a:xfrm>
            <a:off x="5159597" y="2335396"/>
            <a:ext cx="5695358" cy="3203324"/>
            <a:chOff x="4368750" y="1844571"/>
            <a:chExt cx="7542838" cy="4315928"/>
          </a:xfrm>
        </p:grpSpPr>
        <p:sp>
          <p:nvSpPr>
            <p:cNvPr id="14" name="Arrow: Right 17">
              <a:extLst>
                <a:ext uri="{FF2B5EF4-FFF2-40B4-BE49-F238E27FC236}">
                  <a16:creationId xmlns:a16="http://schemas.microsoft.com/office/drawing/2014/main" id="{3064E345-57B1-44FE-82A7-6191E1C1C355}"/>
                </a:ext>
              </a:extLst>
            </p:cNvPr>
            <p:cNvSpPr/>
            <p:nvPr/>
          </p:nvSpPr>
          <p:spPr>
            <a:xfrm>
              <a:off x="8994049" y="3318560"/>
              <a:ext cx="1478399" cy="153113"/>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ontserrat" panose="00000500000000000000"/>
                <a:cs typeface="Arial" panose="020B0604020202020204" pitchFamily="34" charset="0"/>
              </a:endParaRPr>
            </a:p>
          </p:txBody>
        </p:sp>
        <p:grpSp>
          <p:nvGrpSpPr>
            <p:cNvPr id="13" name="Group 12">
              <a:extLst>
                <a:ext uri="{FF2B5EF4-FFF2-40B4-BE49-F238E27FC236}">
                  <a16:creationId xmlns:a16="http://schemas.microsoft.com/office/drawing/2014/main" id="{D4C30BDE-FF80-49B3-9318-00C6FE5B94DB}"/>
                </a:ext>
              </a:extLst>
            </p:cNvPr>
            <p:cNvGrpSpPr/>
            <p:nvPr/>
          </p:nvGrpSpPr>
          <p:grpSpPr>
            <a:xfrm>
              <a:off x="4368750" y="1844571"/>
              <a:ext cx="7542838" cy="4315928"/>
              <a:chOff x="2851613" y="2453929"/>
              <a:chExt cx="7347740" cy="4059509"/>
            </a:xfrm>
          </p:grpSpPr>
          <p:sp>
            <p:nvSpPr>
              <p:cNvPr id="16" name="Rectangle 15">
                <a:extLst>
                  <a:ext uri="{FF2B5EF4-FFF2-40B4-BE49-F238E27FC236}">
                    <a16:creationId xmlns:a16="http://schemas.microsoft.com/office/drawing/2014/main" id="{D0E481EB-C128-432B-8CBD-84F20A10E159}"/>
                  </a:ext>
                </a:extLst>
              </p:cNvPr>
              <p:cNvSpPr/>
              <p:nvPr/>
            </p:nvSpPr>
            <p:spPr>
              <a:xfrm>
                <a:off x="5155679" y="3933647"/>
                <a:ext cx="79862" cy="206248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17" name="Rectangle 16">
                <a:extLst>
                  <a:ext uri="{FF2B5EF4-FFF2-40B4-BE49-F238E27FC236}">
                    <a16:creationId xmlns:a16="http://schemas.microsoft.com/office/drawing/2014/main" id="{5175318E-FBF3-4CD6-969F-60E9B65221AB}"/>
                  </a:ext>
                </a:extLst>
              </p:cNvPr>
              <p:cNvSpPr/>
              <p:nvPr/>
            </p:nvSpPr>
            <p:spPr>
              <a:xfrm>
                <a:off x="8039069" y="2858606"/>
                <a:ext cx="76578" cy="365405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18" name="Arrow: Right 5">
                <a:extLst>
                  <a:ext uri="{FF2B5EF4-FFF2-40B4-BE49-F238E27FC236}">
                    <a16:creationId xmlns:a16="http://schemas.microsoft.com/office/drawing/2014/main" id="{6E6B3007-A6AA-45F3-B268-2842DB732E39}"/>
                  </a:ext>
                </a:extLst>
              </p:cNvPr>
              <p:cNvSpPr/>
              <p:nvPr/>
            </p:nvSpPr>
            <p:spPr>
              <a:xfrm>
                <a:off x="5170402" y="5916149"/>
                <a:ext cx="778589" cy="15568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19" name="TextBox 18">
                <a:extLst>
                  <a:ext uri="{FF2B5EF4-FFF2-40B4-BE49-F238E27FC236}">
                    <a16:creationId xmlns:a16="http://schemas.microsoft.com/office/drawing/2014/main" id="{5AE7B5D1-FBCD-4EED-B261-E0E369F04178}"/>
                  </a:ext>
                </a:extLst>
              </p:cNvPr>
              <p:cNvSpPr txBox="1"/>
              <p:nvPr/>
            </p:nvSpPr>
            <p:spPr>
              <a:xfrm>
                <a:off x="2851614" y="2521300"/>
                <a:ext cx="1296144" cy="585059"/>
              </a:xfrm>
              <a:prstGeom prst="rect">
                <a:avLst/>
              </a:prstGeom>
              <a:solidFill>
                <a:schemeClr val="bg2">
                  <a:lumMod val="25000"/>
                </a:schemeClr>
              </a:solidFill>
              <a:ln>
                <a:solidFill>
                  <a:schemeClr val="bg2">
                    <a:lumMod val="25000"/>
                  </a:schemeClr>
                </a:solidFill>
              </a:ln>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Coal mine</a:t>
                </a:r>
              </a:p>
              <a:p>
                <a:pPr algn="ctr"/>
                <a:endPar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1612565B-36B3-4705-AEA7-DAB8773B2582}"/>
                  </a:ext>
                </a:extLst>
              </p:cNvPr>
              <p:cNvSpPr txBox="1"/>
              <p:nvPr/>
            </p:nvSpPr>
            <p:spPr>
              <a:xfrm>
                <a:off x="2851614" y="3462276"/>
                <a:ext cx="1296144" cy="585059"/>
              </a:xfrm>
              <a:prstGeom prst="rect">
                <a:avLst/>
              </a:prstGeom>
              <a:solidFill>
                <a:srgbClr val="7030A0"/>
              </a:solidFill>
              <a:ln>
                <a:solidFill>
                  <a:srgbClr val="7030A0"/>
                </a:solidFill>
              </a:ln>
            </p:spPr>
            <p:txBody>
              <a:bodyPr wrap="square" rtlCol="0" anchor="ctr">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Gas field</a:t>
                </a:r>
              </a:p>
              <a:p>
                <a:pPr algn="ctr"/>
                <a:endParaRPr lang="en-US" sz="1200" b="1" dirty="0">
                  <a:solidFill>
                    <a:schemeClr val="bg1"/>
                  </a:solidFill>
                  <a:latin typeface="Montserrat" panose="00000500000000000000"/>
                  <a:cs typeface="Arial" panose="020B0604020202020204" pitchFamily="34" charset="0"/>
                </a:endParaRPr>
              </a:p>
            </p:txBody>
          </p:sp>
          <p:sp>
            <p:nvSpPr>
              <p:cNvPr id="24" name="Arrow: Right 2">
                <a:extLst>
                  <a:ext uri="{FF2B5EF4-FFF2-40B4-BE49-F238E27FC236}">
                    <a16:creationId xmlns:a16="http://schemas.microsoft.com/office/drawing/2014/main" id="{72E963C0-2B02-4702-B529-4AE18D655355}"/>
                  </a:ext>
                </a:extLst>
              </p:cNvPr>
              <p:cNvSpPr/>
              <p:nvPr/>
            </p:nvSpPr>
            <p:spPr>
              <a:xfrm>
                <a:off x="4228973" y="2759343"/>
                <a:ext cx="1720017" cy="131365"/>
              </a:xfrm>
              <a:prstGeom prst="rightArrow">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ontserrat" panose="00000500000000000000"/>
                  <a:cs typeface="Arial" panose="020B0604020202020204" pitchFamily="34" charset="0"/>
                </a:endParaRPr>
              </a:p>
            </p:txBody>
          </p:sp>
          <p:sp>
            <p:nvSpPr>
              <p:cNvPr id="25" name="Arrow: Right 13">
                <a:extLst>
                  <a:ext uri="{FF2B5EF4-FFF2-40B4-BE49-F238E27FC236}">
                    <a16:creationId xmlns:a16="http://schemas.microsoft.com/office/drawing/2014/main" id="{C8F52C2C-8F00-401A-8A29-A7D662CBCBE9}"/>
                  </a:ext>
                </a:extLst>
              </p:cNvPr>
              <p:cNvSpPr/>
              <p:nvPr/>
            </p:nvSpPr>
            <p:spPr>
              <a:xfrm>
                <a:off x="4222688" y="3682797"/>
                <a:ext cx="1721731" cy="144016"/>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26" name="Arrow: Right 14">
                <a:extLst>
                  <a:ext uri="{FF2B5EF4-FFF2-40B4-BE49-F238E27FC236}">
                    <a16:creationId xmlns:a16="http://schemas.microsoft.com/office/drawing/2014/main" id="{3BB3D0C2-59AB-4F67-8452-D226F28550A2}"/>
                  </a:ext>
                </a:extLst>
              </p:cNvPr>
              <p:cNvSpPr/>
              <p:nvPr/>
            </p:nvSpPr>
            <p:spPr>
              <a:xfrm>
                <a:off x="7355036" y="4690909"/>
                <a:ext cx="1440161" cy="157817"/>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27" name="Arrow: Right 16">
                <a:extLst>
                  <a:ext uri="{FF2B5EF4-FFF2-40B4-BE49-F238E27FC236}">
                    <a16:creationId xmlns:a16="http://schemas.microsoft.com/office/drawing/2014/main" id="{323E295A-6383-4940-82D4-B1852D912302}"/>
                  </a:ext>
                </a:extLst>
              </p:cNvPr>
              <p:cNvSpPr/>
              <p:nvPr/>
            </p:nvSpPr>
            <p:spPr>
              <a:xfrm>
                <a:off x="7355036" y="2744453"/>
                <a:ext cx="1440160" cy="14401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ontserrat" panose="00000500000000000000"/>
                  <a:cs typeface="Arial" panose="020B0604020202020204" pitchFamily="34" charset="0"/>
                </a:endParaRPr>
              </a:p>
            </p:txBody>
          </p:sp>
          <p:sp>
            <p:nvSpPr>
              <p:cNvPr id="28" name="TextBox 27">
                <a:extLst>
                  <a:ext uri="{FF2B5EF4-FFF2-40B4-BE49-F238E27FC236}">
                    <a16:creationId xmlns:a16="http://schemas.microsoft.com/office/drawing/2014/main" id="{C88C3816-041E-4502-9151-5F879832EA2E}"/>
                  </a:ext>
                </a:extLst>
              </p:cNvPr>
              <p:cNvSpPr txBox="1"/>
              <p:nvPr/>
            </p:nvSpPr>
            <p:spPr>
              <a:xfrm>
                <a:off x="4447189" y="2453929"/>
                <a:ext cx="792088" cy="351035"/>
              </a:xfrm>
              <a:prstGeom prst="rect">
                <a:avLst/>
              </a:prstGeom>
              <a:noFill/>
            </p:spPr>
            <p:txBody>
              <a:bodyPr wrap="square" rtlCol="0">
                <a:spAutoFit/>
              </a:bodyPr>
              <a:lstStyle/>
              <a:p>
                <a:r>
                  <a:rPr lang="en-US" sz="1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Coal</a:t>
                </a:r>
              </a:p>
            </p:txBody>
          </p:sp>
          <p:sp>
            <p:nvSpPr>
              <p:cNvPr id="29" name="TextBox 28">
                <a:extLst>
                  <a:ext uri="{FF2B5EF4-FFF2-40B4-BE49-F238E27FC236}">
                    <a16:creationId xmlns:a16="http://schemas.microsoft.com/office/drawing/2014/main" id="{B39B32B9-0CD8-4CD5-BCF8-324BC866B608}"/>
                  </a:ext>
                </a:extLst>
              </p:cNvPr>
              <p:cNvSpPr txBox="1"/>
              <p:nvPr/>
            </p:nvSpPr>
            <p:spPr>
              <a:xfrm>
                <a:off x="4464696" y="3402568"/>
                <a:ext cx="806634" cy="351035"/>
              </a:xfrm>
              <a:prstGeom prst="rect">
                <a:avLst/>
              </a:prstGeom>
              <a:noFill/>
            </p:spPr>
            <p:txBody>
              <a:bodyPr wrap="square" rtlCol="0">
                <a:spAutoFit/>
              </a:bodyPr>
              <a:lstStyle/>
              <a:p>
                <a:r>
                  <a:rPr lang="en-US" sz="1200" b="1" dirty="0">
                    <a:solidFill>
                      <a:srgbClr val="7030A0"/>
                    </a:solidFill>
                    <a:latin typeface="Montserrat" panose="00000500000000000000"/>
                    <a:cs typeface="Arial" panose="020B0604020202020204" pitchFamily="34" charset="0"/>
                  </a:rPr>
                  <a:t>Gas</a:t>
                </a:r>
              </a:p>
            </p:txBody>
          </p:sp>
          <p:sp>
            <p:nvSpPr>
              <p:cNvPr id="30" name="TextBox 29">
                <a:extLst>
                  <a:ext uri="{FF2B5EF4-FFF2-40B4-BE49-F238E27FC236}">
                    <a16:creationId xmlns:a16="http://schemas.microsoft.com/office/drawing/2014/main" id="{2461969A-3FDB-4A16-AE09-3179F4D3E0C1}"/>
                  </a:ext>
                </a:extLst>
              </p:cNvPr>
              <p:cNvSpPr txBox="1"/>
              <p:nvPr/>
            </p:nvSpPr>
            <p:spPr>
              <a:xfrm>
                <a:off x="4222689" y="4395218"/>
                <a:ext cx="933518" cy="351035"/>
              </a:xfrm>
              <a:prstGeom prst="rect">
                <a:avLst/>
              </a:prstGeom>
              <a:noFill/>
            </p:spPr>
            <p:txBody>
              <a:bodyPr wrap="square" rtlCol="0">
                <a:spAutoFit/>
              </a:bodyPr>
              <a:lstStyle/>
              <a:p>
                <a:pPr algn="ctr"/>
                <a:r>
                  <a:rPr lang="en-US"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31" name="TextBox 30">
                <a:extLst>
                  <a:ext uri="{FF2B5EF4-FFF2-40B4-BE49-F238E27FC236}">
                    <a16:creationId xmlns:a16="http://schemas.microsoft.com/office/drawing/2014/main" id="{0EF8E501-41E7-4B27-B98B-C3FB1846FEC5}"/>
                  </a:ext>
                </a:extLst>
              </p:cNvPr>
              <p:cNvSpPr txBox="1"/>
              <p:nvPr/>
            </p:nvSpPr>
            <p:spPr>
              <a:xfrm>
                <a:off x="8871235" y="2659481"/>
                <a:ext cx="1328118" cy="351035"/>
              </a:xfrm>
              <a:prstGeom prst="rect">
                <a:avLst/>
              </a:prstGeom>
              <a:noFill/>
            </p:spPr>
            <p:txBody>
              <a:bodyPr wrap="square" rtlCol="0">
                <a:spAutoFit/>
              </a:bodyPr>
              <a:lstStyle/>
              <a:p>
                <a:r>
                  <a:rPr lang="en-US" sz="12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Electricity</a:t>
                </a:r>
              </a:p>
            </p:txBody>
          </p:sp>
          <p:sp>
            <p:nvSpPr>
              <p:cNvPr id="32" name="TextBox 31">
                <a:extLst>
                  <a:ext uri="{FF2B5EF4-FFF2-40B4-BE49-F238E27FC236}">
                    <a16:creationId xmlns:a16="http://schemas.microsoft.com/office/drawing/2014/main" id="{7F93E7B1-643F-445A-9A37-25380BF9FE10}"/>
                  </a:ext>
                </a:extLst>
              </p:cNvPr>
              <p:cNvSpPr txBox="1"/>
              <p:nvPr/>
            </p:nvSpPr>
            <p:spPr>
              <a:xfrm>
                <a:off x="2851613" y="5506244"/>
                <a:ext cx="1296144" cy="585059"/>
              </a:xfrm>
              <a:prstGeom prst="rect">
                <a:avLst/>
              </a:prstGeom>
              <a:solidFill>
                <a:srgbClr val="008A3E"/>
              </a:solidFill>
              <a:ln>
                <a:solidFill>
                  <a:srgbClr val="008A3E"/>
                </a:solidFill>
              </a:ln>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Land resource</a:t>
                </a:r>
              </a:p>
            </p:txBody>
          </p:sp>
          <p:sp>
            <p:nvSpPr>
              <p:cNvPr id="33" name="Arrow: Right 27">
                <a:extLst>
                  <a:ext uri="{FF2B5EF4-FFF2-40B4-BE49-F238E27FC236}">
                    <a16:creationId xmlns:a16="http://schemas.microsoft.com/office/drawing/2014/main" id="{91D891E9-4953-43E2-91A5-B9415C2DCCE9}"/>
                  </a:ext>
                </a:extLst>
              </p:cNvPr>
              <p:cNvSpPr/>
              <p:nvPr/>
            </p:nvSpPr>
            <p:spPr>
              <a:xfrm>
                <a:off x="4222689" y="5726624"/>
                <a:ext cx="1724051" cy="144016"/>
              </a:xfrm>
              <a:prstGeom prst="rightArrow">
                <a:avLst/>
              </a:prstGeom>
              <a:solidFill>
                <a:srgbClr val="008A3E"/>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34" name="TextBox 33">
                <a:extLst>
                  <a:ext uri="{FF2B5EF4-FFF2-40B4-BE49-F238E27FC236}">
                    <a16:creationId xmlns:a16="http://schemas.microsoft.com/office/drawing/2014/main" id="{8660A1F6-3585-4EC4-A871-D7FA2A59826C}"/>
                  </a:ext>
                </a:extLst>
              </p:cNvPr>
              <p:cNvSpPr txBox="1"/>
              <p:nvPr/>
            </p:nvSpPr>
            <p:spPr>
              <a:xfrm>
                <a:off x="4321252" y="5383763"/>
                <a:ext cx="856435" cy="351035"/>
              </a:xfrm>
              <a:prstGeom prst="rect">
                <a:avLst/>
              </a:prstGeom>
              <a:noFill/>
            </p:spPr>
            <p:txBody>
              <a:bodyPr wrap="square" rtlCol="0">
                <a:spAutoFit/>
              </a:bodyPr>
              <a:lstStyle/>
              <a:p>
                <a:pPr algn="ctr"/>
                <a:r>
                  <a:rPr lang="en-US" sz="1200" b="1" dirty="0">
                    <a:solidFill>
                      <a:srgbClr val="008A3E"/>
                    </a:solidFill>
                    <a:latin typeface="Open Sans" panose="020B0606030504020204" pitchFamily="34" charset="0"/>
                    <a:ea typeface="Open Sans" panose="020B0606030504020204" pitchFamily="34" charset="0"/>
                    <a:cs typeface="Open Sans" panose="020B0606030504020204" pitchFamily="34" charset="0"/>
                  </a:rPr>
                  <a:t>Land</a:t>
                </a:r>
              </a:p>
            </p:txBody>
          </p:sp>
          <p:sp>
            <p:nvSpPr>
              <p:cNvPr id="36" name="Arrow: Right 33">
                <a:extLst>
                  <a:ext uri="{FF2B5EF4-FFF2-40B4-BE49-F238E27FC236}">
                    <a16:creationId xmlns:a16="http://schemas.microsoft.com/office/drawing/2014/main" id="{0ECCECDD-25ED-4FFD-BD59-755A214BD7CC}"/>
                  </a:ext>
                </a:extLst>
              </p:cNvPr>
              <p:cNvSpPr/>
              <p:nvPr/>
            </p:nvSpPr>
            <p:spPr>
              <a:xfrm>
                <a:off x="7345577" y="5726624"/>
                <a:ext cx="1449619" cy="14401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9900"/>
                  </a:solidFill>
                  <a:latin typeface="Montserrat" panose="00000500000000000000"/>
                  <a:cs typeface="Arial" panose="020B0604020202020204" pitchFamily="34" charset="0"/>
                </a:endParaRPr>
              </a:p>
            </p:txBody>
          </p:sp>
          <p:sp>
            <p:nvSpPr>
              <p:cNvPr id="37" name="TextBox 36">
                <a:extLst>
                  <a:ext uri="{FF2B5EF4-FFF2-40B4-BE49-F238E27FC236}">
                    <a16:creationId xmlns:a16="http://schemas.microsoft.com/office/drawing/2014/main" id="{EDB60D12-8B85-49B9-A900-0451CC26C4DF}"/>
                  </a:ext>
                </a:extLst>
              </p:cNvPr>
              <p:cNvSpPr txBox="1"/>
              <p:nvPr/>
            </p:nvSpPr>
            <p:spPr>
              <a:xfrm>
                <a:off x="8870898" y="5633705"/>
                <a:ext cx="1211590" cy="351035"/>
              </a:xfrm>
              <a:prstGeom prst="rect">
                <a:avLst/>
              </a:prstGeom>
              <a:noFill/>
            </p:spPr>
            <p:txBody>
              <a:bodyPr wrap="square" rtlCol="0">
                <a:spAutoFit/>
              </a:bodyPr>
              <a:lstStyle/>
              <a:p>
                <a:r>
                  <a:rPr lang="en-US" sz="12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Maize</a:t>
                </a:r>
              </a:p>
            </p:txBody>
          </p:sp>
          <p:sp>
            <p:nvSpPr>
              <p:cNvPr id="38" name="Rectangle 37">
                <a:extLst>
                  <a:ext uri="{FF2B5EF4-FFF2-40B4-BE49-F238E27FC236}">
                    <a16:creationId xmlns:a16="http://schemas.microsoft.com/office/drawing/2014/main" id="{182245E8-8E7E-47DA-B155-7B4F36121126}"/>
                  </a:ext>
                </a:extLst>
              </p:cNvPr>
              <p:cNvSpPr/>
              <p:nvPr/>
            </p:nvSpPr>
            <p:spPr>
              <a:xfrm rot="5400000">
                <a:off x="7681735" y="3263455"/>
                <a:ext cx="74781" cy="730346"/>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39" name="TextBox 38">
                <a:extLst>
                  <a:ext uri="{FF2B5EF4-FFF2-40B4-BE49-F238E27FC236}">
                    <a16:creationId xmlns:a16="http://schemas.microsoft.com/office/drawing/2014/main" id="{0FB60562-A2A1-4385-A864-FEC690B861E4}"/>
                  </a:ext>
                </a:extLst>
              </p:cNvPr>
              <p:cNvSpPr txBox="1"/>
              <p:nvPr/>
            </p:nvSpPr>
            <p:spPr>
              <a:xfrm>
                <a:off x="2851614" y="4484331"/>
                <a:ext cx="1296144" cy="585059"/>
              </a:xfrm>
              <a:prstGeom prst="rect">
                <a:avLst/>
              </a:prstGeom>
              <a:solidFill>
                <a:srgbClr val="0070C0"/>
              </a:solidFill>
              <a:ln>
                <a:solidFill>
                  <a:srgbClr val="0070C0"/>
                </a:solidFill>
              </a:ln>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Water resource</a:t>
                </a:r>
              </a:p>
            </p:txBody>
          </p:sp>
          <p:sp>
            <p:nvSpPr>
              <p:cNvPr id="40" name="Arrow: Right 37">
                <a:extLst>
                  <a:ext uri="{FF2B5EF4-FFF2-40B4-BE49-F238E27FC236}">
                    <a16:creationId xmlns:a16="http://schemas.microsoft.com/office/drawing/2014/main" id="{0F5FDF63-59C8-4BD8-871B-1C2058941715}"/>
                  </a:ext>
                </a:extLst>
              </p:cNvPr>
              <p:cNvSpPr/>
              <p:nvPr/>
            </p:nvSpPr>
            <p:spPr>
              <a:xfrm>
                <a:off x="4228973" y="4704710"/>
                <a:ext cx="1720017" cy="14401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41" name="Arrow: Right 39">
                <a:extLst>
                  <a:ext uri="{FF2B5EF4-FFF2-40B4-BE49-F238E27FC236}">
                    <a16:creationId xmlns:a16="http://schemas.microsoft.com/office/drawing/2014/main" id="{DBBA146D-CEFD-480A-AD7E-83954971C2B8}"/>
                  </a:ext>
                </a:extLst>
              </p:cNvPr>
              <p:cNvSpPr/>
              <p:nvPr/>
            </p:nvSpPr>
            <p:spPr>
              <a:xfrm>
                <a:off x="5158792" y="3892242"/>
                <a:ext cx="790198" cy="15568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ontserrat" panose="00000500000000000000"/>
                  <a:cs typeface="Arial" panose="020B0604020202020204" pitchFamily="34" charset="0"/>
                </a:endParaRPr>
              </a:p>
            </p:txBody>
          </p:sp>
          <p:sp>
            <p:nvSpPr>
              <p:cNvPr id="42" name="Rectangle 41">
                <a:extLst>
                  <a:ext uri="{FF2B5EF4-FFF2-40B4-BE49-F238E27FC236}">
                    <a16:creationId xmlns:a16="http://schemas.microsoft.com/office/drawing/2014/main" id="{8AF7487F-B3F8-4B13-A69D-CF30DF12E2CB}"/>
                  </a:ext>
                </a:extLst>
              </p:cNvPr>
              <p:cNvSpPr/>
              <p:nvPr/>
            </p:nvSpPr>
            <p:spPr>
              <a:xfrm rot="5400000">
                <a:off x="6609851" y="5038208"/>
                <a:ext cx="77800" cy="2871096"/>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ontserrat" panose="00000500000000000000"/>
                  <a:cs typeface="Arial" panose="020B0604020202020204" pitchFamily="34" charset="0"/>
                </a:endParaRPr>
              </a:p>
            </p:txBody>
          </p:sp>
          <p:sp>
            <p:nvSpPr>
              <p:cNvPr id="43" name="Rectangle 42">
                <a:extLst>
                  <a:ext uri="{FF2B5EF4-FFF2-40B4-BE49-F238E27FC236}">
                    <a16:creationId xmlns:a16="http://schemas.microsoft.com/office/drawing/2014/main" id="{A52B145E-1A6D-47B9-8A91-E78E91BABCA7}"/>
                  </a:ext>
                </a:extLst>
              </p:cNvPr>
              <p:cNvSpPr/>
              <p:nvPr/>
            </p:nvSpPr>
            <p:spPr>
              <a:xfrm>
                <a:off x="5153935" y="4537764"/>
                <a:ext cx="81295" cy="197567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44" name="Arrow: Right 17">
                <a:extLst>
                  <a:ext uri="{FF2B5EF4-FFF2-40B4-BE49-F238E27FC236}">
                    <a16:creationId xmlns:a16="http://schemas.microsoft.com/office/drawing/2014/main" id="{0E6AAF26-AA00-4881-94CB-9B40B25F91DE}"/>
                  </a:ext>
                </a:extLst>
              </p:cNvPr>
              <p:cNvSpPr/>
              <p:nvPr/>
            </p:nvSpPr>
            <p:spPr>
              <a:xfrm>
                <a:off x="5230878" y="4503000"/>
                <a:ext cx="710135" cy="14140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ontserrat" panose="00000500000000000000"/>
                  <a:cs typeface="Arial" panose="020B0604020202020204" pitchFamily="34" charset="0"/>
                </a:endParaRPr>
              </a:p>
            </p:txBody>
          </p:sp>
          <p:sp>
            <p:nvSpPr>
              <p:cNvPr id="45" name="Arrow: Right 44">
                <a:extLst>
                  <a:ext uri="{FF2B5EF4-FFF2-40B4-BE49-F238E27FC236}">
                    <a16:creationId xmlns:a16="http://schemas.microsoft.com/office/drawing/2014/main" id="{6DAF6A3B-CBF9-42CF-B764-78F72ECC0203}"/>
                  </a:ext>
                </a:extLst>
              </p:cNvPr>
              <p:cNvSpPr/>
              <p:nvPr/>
            </p:nvSpPr>
            <p:spPr>
              <a:xfrm>
                <a:off x="5235541" y="5509987"/>
                <a:ext cx="712710" cy="15398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46" name="TextBox 45">
                <a:extLst>
                  <a:ext uri="{FF2B5EF4-FFF2-40B4-BE49-F238E27FC236}">
                    <a16:creationId xmlns:a16="http://schemas.microsoft.com/office/drawing/2014/main" id="{31FAF6AA-7855-4BF9-B077-77002C23A48A}"/>
                  </a:ext>
                </a:extLst>
              </p:cNvPr>
              <p:cNvSpPr txBox="1"/>
              <p:nvPr/>
            </p:nvSpPr>
            <p:spPr>
              <a:xfrm>
                <a:off x="8871232" y="4617498"/>
                <a:ext cx="1080625" cy="585059"/>
              </a:xfrm>
              <a:prstGeom prst="rect">
                <a:avLst/>
              </a:prstGeom>
              <a:noFill/>
            </p:spPr>
            <p:txBody>
              <a:bodyPr wrap="square" rtlCol="0">
                <a:spAutoFit/>
              </a:bodyPr>
              <a:lstStyle/>
              <a:p>
                <a:r>
                  <a:rPr lang="en-US"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Potable Water</a:t>
                </a:r>
              </a:p>
            </p:txBody>
          </p:sp>
          <p:sp>
            <p:nvSpPr>
              <p:cNvPr id="21" name="TextBox 20">
                <a:extLst>
                  <a:ext uri="{FF2B5EF4-FFF2-40B4-BE49-F238E27FC236}">
                    <a16:creationId xmlns:a16="http://schemas.microsoft.com/office/drawing/2014/main" id="{7D768989-E968-4071-AE3D-1D615673795E}"/>
                  </a:ext>
                </a:extLst>
              </p:cNvPr>
              <p:cNvSpPr txBox="1"/>
              <p:nvPr/>
            </p:nvSpPr>
            <p:spPr>
              <a:xfrm>
                <a:off x="5950879" y="2495538"/>
                <a:ext cx="1530961" cy="585059"/>
              </a:xfrm>
              <a:prstGeom prst="rect">
                <a:avLst/>
              </a:prstGeom>
              <a:solidFill>
                <a:schemeClr val="bg2">
                  <a:lumMod val="25000"/>
                </a:schemeClr>
              </a:solidFill>
              <a:ln>
                <a:solidFill>
                  <a:schemeClr val="bg2">
                    <a:lumMod val="25000"/>
                  </a:schemeClr>
                </a:solidFill>
              </a:ln>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Coal </a:t>
                </a:r>
              </a:p>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Power plant</a:t>
                </a:r>
              </a:p>
            </p:txBody>
          </p:sp>
          <p:sp>
            <p:nvSpPr>
              <p:cNvPr id="22" name="TextBox 21">
                <a:extLst>
                  <a:ext uri="{FF2B5EF4-FFF2-40B4-BE49-F238E27FC236}">
                    <a16:creationId xmlns:a16="http://schemas.microsoft.com/office/drawing/2014/main" id="{7B889034-EE31-4DD7-B434-0E3C6FC0681D}"/>
                  </a:ext>
                </a:extLst>
              </p:cNvPr>
              <p:cNvSpPr txBox="1"/>
              <p:nvPr/>
            </p:nvSpPr>
            <p:spPr>
              <a:xfrm>
                <a:off x="5950879" y="3476480"/>
                <a:ext cx="1530961" cy="585059"/>
              </a:xfrm>
              <a:prstGeom prst="rect">
                <a:avLst/>
              </a:prstGeom>
              <a:solidFill>
                <a:srgbClr val="7030A0"/>
              </a:solidFill>
              <a:ln>
                <a:solidFill>
                  <a:srgbClr val="7030A0"/>
                </a:solidFill>
              </a:ln>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Gas</a:t>
                </a:r>
              </a:p>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Power plant</a:t>
                </a:r>
              </a:p>
            </p:txBody>
          </p:sp>
          <p:sp>
            <p:nvSpPr>
              <p:cNvPr id="23" name="TextBox 22">
                <a:extLst>
                  <a:ext uri="{FF2B5EF4-FFF2-40B4-BE49-F238E27FC236}">
                    <a16:creationId xmlns:a16="http://schemas.microsoft.com/office/drawing/2014/main" id="{F90A1581-64C9-408F-BEF5-00F1CB548E1B}"/>
                  </a:ext>
                </a:extLst>
              </p:cNvPr>
              <p:cNvSpPr txBox="1"/>
              <p:nvPr/>
            </p:nvSpPr>
            <p:spPr>
              <a:xfrm>
                <a:off x="5950879" y="4439753"/>
                <a:ext cx="1530961" cy="585059"/>
              </a:xfrm>
              <a:prstGeom prst="rect">
                <a:avLst/>
              </a:prstGeom>
              <a:solidFill>
                <a:srgbClr val="0070C0"/>
              </a:solidFill>
              <a:ln>
                <a:solidFill>
                  <a:srgbClr val="0070C0"/>
                </a:solidFill>
              </a:ln>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Water</a:t>
                </a:r>
              </a:p>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Treatment</a:t>
                </a:r>
              </a:p>
            </p:txBody>
          </p:sp>
          <p:sp>
            <p:nvSpPr>
              <p:cNvPr id="35" name="TextBox 34">
                <a:extLst>
                  <a:ext uri="{FF2B5EF4-FFF2-40B4-BE49-F238E27FC236}">
                    <a16:creationId xmlns:a16="http://schemas.microsoft.com/office/drawing/2014/main" id="{C3ACC9E2-2772-49CE-838B-2D3995F604DD}"/>
                  </a:ext>
                </a:extLst>
              </p:cNvPr>
              <p:cNvSpPr txBox="1"/>
              <p:nvPr/>
            </p:nvSpPr>
            <p:spPr>
              <a:xfrm>
                <a:off x="5950879" y="5467137"/>
                <a:ext cx="1530961" cy="585059"/>
              </a:xfrm>
              <a:prstGeom prst="rect">
                <a:avLst/>
              </a:prstGeom>
              <a:solidFill>
                <a:srgbClr val="008A3E"/>
              </a:solidFill>
              <a:ln>
                <a:solidFill>
                  <a:srgbClr val="008A3E"/>
                </a:solidFill>
              </a:ln>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Agricultural land</a:t>
                </a:r>
              </a:p>
            </p:txBody>
          </p:sp>
        </p:grpSp>
        <p:sp>
          <p:nvSpPr>
            <p:cNvPr id="15" name="TextBox 14">
              <a:extLst>
                <a:ext uri="{FF2B5EF4-FFF2-40B4-BE49-F238E27FC236}">
                  <a16:creationId xmlns:a16="http://schemas.microsoft.com/office/drawing/2014/main" id="{CD6E09E3-EFC2-4C06-9EC9-102B89138B2C}"/>
                </a:ext>
              </a:extLst>
            </p:cNvPr>
            <p:cNvSpPr txBox="1"/>
            <p:nvPr/>
          </p:nvSpPr>
          <p:spPr>
            <a:xfrm>
              <a:off x="10548206" y="3248479"/>
              <a:ext cx="1109318" cy="373208"/>
            </a:xfrm>
            <a:prstGeom prst="rect">
              <a:avLst/>
            </a:prstGeom>
            <a:noFill/>
          </p:spPr>
          <p:txBody>
            <a:bodyPr wrap="square" rtlCol="0">
              <a:spAutoFit/>
            </a:bodyPr>
            <a:lstStyle/>
            <a:p>
              <a:r>
                <a:rPr 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Heat</a:t>
              </a:r>
            </a:p>
          </p:txBody>
        </p:sp>
      </p:grpSp>
      <p:sp>
        <p:nvSpPr>
          <p:cNvPr id="47" name="Rectangle: Rounded Corners 45">
            <a:extLst>
              <a:ext uri="{FF2B5EF4-FFF2-40B4-BE49-F238E27FC236}">
                <a16:creationId xmlns:a16="http://schemas.microsoft.com/office/drawing/2014/main" id="{E4814464-D8E8-463F-B4A2-66DBBF1A74C2}"/>
              </a:ext>
            </a:extLst>
          </p:cNvPr>
          <p:cNvSpPr/>
          <p:nvPr/>
        </p:nvSpPr>
        <p:spPr>
          <a:xfrm>
            <a:off x="4793867" y="2190867"/>
            <a:ext cx="6165483" cy="344119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Montserrat" panose="00000500000000000000"/>
              <a:cs typeface="Arial" panose="020B0604020202020204" pitchFamily="34" charset="0"/>
            </a:endParaRPr>
          </a:p>
        </p:txBody>
      </p:sp>
      <p:sp>
        <p:nvSpPr>
          <p:cNvPr id="48" name="Oval 47">
            <a:extLst>
              <a:ext uri="{FF2B5EF4-FFF2-40B4-BE49-F238E27FC236}">
                <a16:creationId xmlns:a16="http://schemas.microsoft.com/office/drawing/2014/main" id="{50C95D1D-DB19-194F-97BE-E6B0370C9601}"/>
              </a:ext>
            </a:extLst>
          </p:cNvPr>
          <p:cNvSpPr/>
          <p:nvPr/>
        </p:nvSpPr>
        <p:spPr>
          <a:xfrm>
            <a:off x="491469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13.mp3" descr="Lecture3_Slide13.mp3">
            <a:hlinkClick r:id="" action="ppaction://media"/>
            <a:extLst>
              <a:ext uri="{FF2B5EF4-FFF2-40B4-BE49-F238E27FC236}">
                <a16:creationId xmlns:a16="http://schemas.microsoft.com/office/drawing/2014/main" id="{FA0CD811-EECD-2A4B-94C9-ACA5D9CE44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86055" y="1264797"/>
            <a:ext cx="812800" cy="812800"/>
          </a:xfrm>
          <a:prstGeom prst="rect">
            <a:avLst/>
          </a:prstGeom>
        </p:spPr>
      </p:pic>
    </p:spTree>
    <p:extLst>
      <p:ext uri="{BB962C8B-B14F-4D97-AF65-F5344CB8AC3E}">
        <p14:creationId xmlns:p14="http://schemas.microsoft.com/office/powerpoint/2010/main" val="2370256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9286"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dirty="0"/>
              <a:t>Lecture 3.2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14</a:t>
            </a:fld>
            <a:endParaRPr lang="en-US" dirty="0"/>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r>
              <a:rPr lang="sv-SE" dirty="0" err="1"/>
              <a:t>Taliotis</a:t>
            </a:r>
            <a:r>
              <a:rPr lang="sv-SE" dirty="0"/>
              <a:t>, </a:t>
            </a:r>
            <a:r>
              <a:rPr lang="sv-SE" dirty="0" err="1"/>
              <a:t>Constantinos</a:t>
            </a:r>
            <a:r>
              <a:rPr lang="sv-SE" dirty="0"/>
              <a:t>, Gardumi, Francesco, </a:t>
            </a:r>
            <a:r>
              <a:rPr lang="sv-SE" dirty="0" err="1"/>
              <a:t>Shivakumar</a:t>
            </a:r>
            <a:r>
              <a:rPr lang="sv-SE" dirty="0"/>
              <a:t>, </a:t>
            </a:r>
            <a:r>
              <a:rPr lang="sv-SE" dirty="0" err="1"/>
              <a:t>Abhishek</a:t>
            </a:r>
            <a:r>
              <a:rPr lang="sv-SE" dirty="0"/>
              <a:t>, </a:t>
            </a:r>
            <a:r>
              <a:rPr lang="sv-SE" dirty="0" err="1"/>
              <a:t>Sridharan</a:t>
            </a:r>
            <a:r>
              <a:rPr lang="sv-SE" dirty="0"/>
              <a:t>, </a:t>
            </a:r>
            <a:r>
              <a:rPr lang="sv-SE" dirty="0" err="1"/>
              <a:t>Vignesh</a:t>
            </a:r>
            <a:r>
              <a:rPr lang="sv-SE" dirty="0"/>
              <a:t>, Ramos, Eunice, </a:t>
            </a:r>
            <a:r>
              <a:rPr lang="sv-SE" dirty="0" err="1"/>
              <a:t>Beltramo</a:t>
            </a:r>
            <a:r>
              <a:rPr lang="sv-SE" dirty="0"/>
              <a:t>, </a:t>
            </a:r>
            <a:r>
              <a:rPr lang="sv-SE" dirty="0" err="1"/>
              <a:t>Agnese</a:t>
            </a:r>
            <a:r>
              <a:rPr lang="sv-SE" dirty="0"/>
              <a:t>, … Howells, Mark. (2018, November). </a:t>
            </a:r>
            <a:r>
              <a:rPr lang="sv-SE" dirty="0" err="1"/>
              <a:t>Introduction</a:t>
            </a:r>
            <a:r>
              <a:rPr lang="sv-SE" dirty="0"/>
              <a:t> to </a:t>
            </a:r>
            <a:r>
              <a:rPr lang="sv-SE" dirty="0" err="1"/>
              <a:t>linear</a:t>
            </a:r>
            <a:r>
              <a:rPr lang="sv-SE" dirty="0"/>
              <a:t> </a:t>
            </a:r>
            <a:r>
              <a:rPr lang="sv-SE" dirty="0" err="1"/>
              <a:t>optimization</a:t>
            </a:r>
            <a:r>
              <a:rPr lang="sv-SE" dirty="0"/>
              <a:t> and OSeMOSYS. </a:t>
            </a:r>
            <a:r>
              <a:rPr lang="sv-SE" dirty="0" err="1"/>
              <a:t>Zenodo</a:t>
            </a:r>
            <a:r>
              <a:rPr lang="sv-SE" dirty="0"/>
              <a:t>. </a:t>
            </a:r>
            <a:r>
              <a:rPr lang="sv-SE" dirty="0">
                <a:hlinkClick r:id="rId2"/>
              </a:rPr>
              <a:t>http://doi.org/10.5281/zenodo.1493112</a:t>
            </a:r>
            <a:r>
              <a:rPr lang="sv-SE" dirty="0"/>
              <a:t> </a:t>
            </a:r>
            <a:endParaRPr lang="en-US" dirty="0"/>
          </a:p>
          <a:p>
            <a:r>
              <a:rPr lang="en-US" dirty="0"/>
              <a:t>Howells, M., et al., OSeMOSYS: The Open Source Energy Modeling System: An introduction to its ethos, structure and development, Energy Policy, 39(10), 2011, pp- 5850-5870</a:t>
            </a:r>
          </a:p>
          <a:p>
            <a:endParaRPr lang="en-US" dirty="0"/>
          </a:p>
        </p:txBody>
      </p:sp>
    </p:spTree>
    <p:extLst>
      <p:ext uri="{BB962C8B-B14F-4D97-AF65-F5344CB8AC3E}">
        <p14:creationId xmlns:p14="http://schemas.microsoft.com/office/powerpoint/2010/main" val="570645299"/>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3.3 OSeMOSYS applications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15</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latin typeface="Open Sans SemiBold"/>
                <a:ea typeface="Open Sans SemiBold"/>
                <a:cs typeface="Open Sans SemiBold"/>
              </a:rPr>
              <a:t>Where and who?</a:t>
            </a:r>
            <a:endParaRPr lang="en-US" dirty="0"/>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5" y="6138259"/>
            <a:ext cx="5180634" cy="253113"/>
          </a:xfrm>
        </p:spPr>
        <p:txBody>
          <a:bodyPr/>
          <a:lstStyle/>
          <a:p>
            <a:r>
              <a:rPr lang="en-US" b="1" dirty="0"/>
              <a:t>Picture source</a:t>
            </a:r>
            <a:r>
              <a:rPr lang="en-US" dirty="0"/>
              <a:t>: </a:t>
            </a:r>
            <a:r>
              <a:rPr lang="en-US" dirty="0">
                <a:hlinkClick r:id="rId5"/>
              </a:rPr>
              <a:t>search.creativecommons.org/</a:t>
            </a:r>
            <a:r>
              <a:rPr lang="en-US" dirty="0"/>
              <a:t>, </a:t>
            </a:r>
            <a:r>
              <a:rPr lang="en-US" dirty="0">
                <a:hlinkClick r:id="rId6"/>
              </a:rPr>
              <a:t>image</a:t>
            </a:r>
            <a:r>
              <a:rPr lang="en-US" dirty="0"/>
              <a:t>, license under </a:t>
            </a:r>
            <a:r>
              <a:rPr lang="en-US" dirty="0">
                <a:hlinkClick r:id="rId7"/>
              </a:rPr>
              <a:t>CC0 1.0</a:t>
            </a:r>
            <a:endParaRPr lang="en-US" dirty="0"/>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6317" y="2273063"/>
            <a:ext cx="6595783" cy="3519473"/>
          </a:xfrm>
          <a:prstGeom prst="rect">
            <a:avLst/>
          </a:prstGeom>
        </p:spPr>
      </p:pic>
      <p:sp>
        <p:nvSpPr>
          <p:cNvPr id="5" name="Flowchart: Merge 4"/>
          <p:cNvSpPr/>
          <p:nvPr/>
        </p:nvSpPr>
        <p:spPr>
          <a:xfrm>
            <a:off x="3899644" y="4202211"/>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Flowchart: Merge 12"/>
          <p:cNvSpPr/>
          <p:nvPr/>
        </p:nvSpPr>
        <p:spPr>
          <a:xfrm>
            <a:off x="4341155" y="4778193"/>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Flowchart: Merge 13"/>
          <p:cNvSpPr/>
          <p:nvPr/>
        </p:nvSpPr>
        <p:spPr>
          <a:xfrm>
            <a:off x="4554068" y="5018000"/>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Flowchart: Merge 14"/>
          <p:cNvSpPr/>
          <p:nvPr/>
        </p:nvSpPr>
        <p:spPr>
          <a:xfrm>
            <a:off x="5562597" y="4399430"/>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Flowchart: Merge 15"/>
          <p:cNvSpPr/>
          <p:nvPr/>
        </p:nvSpPr>
        <p:spPr>
          <a:xfrm>
            <a:off x="6441140" y="4383739"/>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Flowchart: Merge 16"/>
          <p:cNvSpPr/>
          <p:nvPr/>
        </p:nvSpPr>
        <p:spPr>
          <a:xfrm>
            <a:off x="6378386" y="4448731"/>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Flowchart: Merge 19"/>
          <p:cNvSpPr/>
          <p:nvPr/>
        </p:nvSpPr>
        <p:spPr>
          <a:xfrm>
            <a:off x="6618192" y="3922051"/>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Flowchart: Merge 20"/>
          <p:cNvSpPr/>
          <p:nvPr/>
        </p:nvSpPr>
        <p:spPr>
          <a:xfrm>
            <a:off x="7240751" y="4419602"/>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Flowchart: Merge 21"/>
          <p:cNvSpPr/>
          <p:nvPr/>
        </p:nvSpPr>
        <p:spPr>
          <a:xfrm>
            <a:off x="7822221" y="4484596"/>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Flowchart: Merge 22"/>
          <p:cNvSpPr/>
          <p:nvPr/>
        </p:nvSpPr>
        <p:spPr>
          <a:xfrm>
            <a:off x="7617196" y="4455456"/>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Flowchart: Merge 23"/>
          <p:cNvSpPr/>
          <p:nvPr/>
        </p:nvSpPr>
        <p:spPr>
          <a:xfrm>
            <a:off x="7497923" y="3573291"/>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Flowchart: Merge 24"/>
          <p:cNvSpPr/>
          <p:nvPr/>
        </p:nvSpPr>
        <p:spPr>
          <a:xfrm>
            <a:off x="6951076" y="4036350"/>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Flowchart: Merge 25"/>
          <p:cNvSpPr/>
          <p:nvPr/>
        </p:nvSpPr>
        <p:spPr>
          <a:xfrm>
            <a:off x="7174390" y="4027701"/>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Flowchart: Merge 26"/>
          <p:cNvSpPr/>
          <p:nvPr/>
        </p:nvSpPr>
        <p:spPr>
          <a:xfrm>
            <a:off x="7246106" y="4045627"/>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Flowchart: Merge 27"/>
          <p:cNvSpPr/>
          <p:nvPr/>
        </p:nvSpPr>
        <p:spPr>
          <a:xfrm>
            <a:off x="5844209" y="3931331"/>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Flowchart: Merge 28"/>
          <p:cNvSpPr/>
          <p:nvPr/>
        </p:nvSpPr>
        <p:spPr>
          <a:xfrm>
            <a:off x="3420032" y="3454511"/>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Flowchart: Merge 29"/>
          <p:cNvSpPr/>
          <p:nvPr/>
        </p:nvSpPr>
        <p:spPr>
          <a:xfrm>
            <a:off x="4681827" y="4729747"/>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Flowchart: Merge 30"/>
          <p:cNvSpPr/>
          <p:nvPr/>
        </p:nvSpPr>
        <p:spPr>
          <a:xfrm>
            <a:off x="5802414" y="3678628"/>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Flowchart: Merge 31"/>
          <p:cNvSpPr/>
          <p:nvPr/>
        </p:nvSpPr>
        <p:spPr>
          <a:xfrm>
            <a:off x="5840511" y="3340206"/>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Flowchart: Merge 32"/>
          <p:cNvSpPr/>
          <p:nvPr/>
        </p:nvSpPr>
        <p:spPr>
          <a:xfrm>
            <a:off x="5535710" y="3371579"/>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Flowchart: Merge 33"/>
          <p:cNvSpPr/>
          <p:nvPr/>
        </p:nvSpPr>
        <p:spPr>
          <a:xfrm>
            <a:off x="6024293" y="5077118"/>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Flowchart: Merge 34"/>
          <p:cNvSpPr/>
          <p:nvPr/>
        </p:nvSpPr>
        <p:spPr>
          <a:xfrm>
            <a:off x="5618639" y="4389075"/>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Flowchart: Merge 35"/>
          <p:cNvSpPr/>
          <p:nvPr/>
        </p:nvSpPr>
        <p:spPr>
          <a:xfrm>
            <a:off x="5811380" y="3902731"/>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Flowchart: Merge 36"/>
          <p:cNvSpPr/>
          <p:nvPr/>
        </p:nvSpPr>
        <p:spPr>
          <a:xfrm>
            <a:off x="6380641" y="4404758"/>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Flowchart: Merge 37"/>
          <p:cNvSpPr/>
          <p:nvPr/>
        </p:nvSpPr>
        <p:spPr>
          <a:xfrm>
            <a:off x="5452488" y="3387270"/>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Flowchart: Merge 38"/>
          <p:cNvSpPr/>
          <p:nvPr/>
        </p:nvSpPr>
        <p:spPr>
          <a:xfrm>
            <a:off x="4009404" y="3804134"/>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Flowchart: Merge 39"/>
          <p:cNvSpPr/>
          <p:nvPr/>
        </p:nvSpPr>
        <p:spPr>
          <a:xfrm>
            <a:off x="6537657" y="4037508"/>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Flowchart: Merge 40"/>
          <p:cNvSpPr/>
          <p:nvPr/>
        </p:nvSpPr>
        <p:spPr>
          <a:xfrm>
            <a:off x="7083797" y="4189908"/>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Flowchart: Merge 41"/>
          <p:cNvSpPr/>
          <p:nvPr/>
        </p:nvSpPr>
        <p:spPr>
          <a:xfrm>
            <a:off x="8377663" y="4810434"/>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Flowchart: Merge 42"/>
          <p:cNvSpPr/>
          <p:nvPr/>
        </p:nvSpPr>
        <p:spPr>
          <a:xfrm>
            <a:off x="6750913" y="4896977"/>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Flowchart: Merge 43"/>
          <p:cNvSpPr/>
          <p:nvPr/>
        </p:nvSpPr>
        <p:spPr>
          <a:xfrm>
            <a:off x="997347" y="3917581"/>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Flowchart: Merge 44"/>
          <p:cNvSpPr/>
          <p:nvPr/>
        </p:nvSpPr>
        <p:spPr>
          <a:xfrm>
            <a:off x="1010794" y="4249269"/>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Content Placeholder 7">
            <a:extLst>
              <a:ext uri="{FF2B5EF4-FFF2-40B4-BE49-F238E27FC236}">
                <a16:creationId xmlns:a16="http://schemas.microsoft.com/office/drawing/2014/main" id="{47CDEE70-2F79-5948-A145-E466049F913C}"/>
              </a:ext>
            </a:extLst>
          </p:cNvPr>
          <p:cNvSpPr>
            <a:spLocks noGrp="1"/>
          </p:cNvSpPr>
          <p:nvPr>
            <p:ph idx="1"/>
          </p:nvPr>
        </p:nvSpPr>
        <p:spPr>
          <a:xfrm>
            <a:off x="1188319" y="4183152"/>
            <a:ext cx="2348261" cy="281279"/>
          </a:xfrm>
        </p:spPr>
        <p:txBody>
          <a:bodyPr>
            <a:normAutofit/>
          </a:bodyPr>
          <a:lstStyle/>
          <a:p>
            <a:r>
              <a:rPr lang="en-US" sz="1200" dirty="0"/>
              <a:t>Capacity development</a:t>
            </a:r>
          </a:p>
        </p:txBody>
      </p:sp>
      <p:sp>
        <p:nvSpPr>
          <p:cNvPr id="47" name="Content Placeholder 7">
            <a:extLst>
              <a:ext uri="{FF2B5EF4-FFF2-40B4-BE49-F238E27FC236}">
                <a16:creationId xmlns:a16="http://schemas.microsoft.com/office/drawing/2014/main" id="{47CDEE70-2F79-5948-A145-E466049F913C}"/>
              </a:ext>
            </a:extLst>
          </p:cNvPr>
          <p:cNvSpPr txBox="1">
            <a:spLocks/>
          </p:cNvSpPr>
          <p:nvPr/>
        </p:nvSpPr>
        <p:spPr>
          <a:xfrm>
            <a:off x="1186075" y="3851457"/>
            <a:ext cx="2348261" cy="2812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Research and teaching</a:t>
            </a:r>
          </a:p>
        </p:txBody>
      </p:sp>
      <p:sp>
        <p:nvSpPr>
          <p:cNvPr id="48" name="Flowchart: Merge 47"/>
          <p:cNvSpPr/>
          <p:nvPr/>
        </p:nvSpPr>
        <p:spPr>
          <a:xfrm>
            <a:off x="5972739" y="3378302"/>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9" name="Flowchart: Merge 48"/>
          <p:cNvSpPr/>
          <p:nvPr/>
        </p:nvSpPr>
        <p:spPr>
          <a:xfrm>
            <a:off x="5788958" y="3584491"/>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0" name="Flowchart: Merge 49"/>
          <p:cNvSpPr/>
          <p:nvPr/>
        </p:nvSpPr>
        <p:spPr>
          <a:xfrm>
            <a:off x="5941358" y="3555355"/>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Flowchart: Merge 50"/>
          <p:cNvSpPr/>
          <p:nvPr/>
        </p:nvSpPr>
        <p:spPr>
          <a:xfrm>
            <a:off x="6087035" y="3613621"/>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Flowchart: Merge 51"/>
          <p:cNvSpPr/>
          <p:nvPr/>
        </p:nvSpPr>
        <p:spPr>
          <a:xfrm>
            <a:off x="3971358" y="4226860"/>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Flowchart: Merge 52"/>
          <p:cNvSpPr/>
          <p:nvPr/>
        </p:nvSpPr>
        <p:spPr>
          <a:xfrm>
            <a:off x="3720341" y="4016185"/>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Content Placeholder 7">
            <a:extLst>
              <a:ext uri="{FF2B5EF4-FFF2-40B4-BE49-F238E27FC236}">
                <a16:creationId xmlns:a16="http://schemas.microsoft.com/office/drawing/2014/main" id="{47CDEE70-2F79-5948-A145-E466049F913C}"/>
              </a:ext>
            </a:extLst>
          </p:cNvPr>
          <p:cNvSpPr txBox="1">
            <a:spLocks/>
          </p:cNvSpPr>
          <p:nvPr/>
        </p:nvSpPr>
        <p:spPr>
          <a:xfrm>
            <a:off x="1011269" y="4617945"/>
            <a:ext cx="2348261" cy="2812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i="1" dirty="0"/>
              <a:t>Only some key uses!</a:t>
            </a:r>
          </a:p>
        </p:txBody>
      </p:sp>
      <p:sp>
        <p:nvSpPr>
          <p:cNvPr id="55" name="Oval 54">
            <a:extLst>
              <a:ext uri="{FF2B5EF4-FFF2-40B4-BE49-F238E27FC236}">
                <a16:creationId xmlns:a16="http://schemas.microsoft.com/office/drawing/2014/main" id="{0F3942D6-42AB-4E45-BF01-9BA7FA80DC22}"/>
              </a:ext>
            </a:extLst>
          </p:cNvPr>
          <p:cNvSpPr/>
          <p:nvPr/>
        </p:nvSpPr>
        <p:spPr>
          <a:xfrm>
            <a:off x="818657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3_Slide15.mp3" descr="Lecture3_Slide15.mp3">
            <a:hlinkClick r:id="" action="ppaction://media"/>
            <a:extLst>
              <a:ext uri="{FF2B5EF4-FFF2-40B4-BE49-F238E27FC236}">
                <a16:creationId xmlns:a16="http://schemas.microsoft.com/office/drawing/2014/main" id="{CCF56D35-A1FC-034E-9E4F-BA7CDBA995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57935" y="1245110"/>
            <a:ext cx="812800" cy="812800"/>
          </a:xfrm>
          <a:prstGeom prst="rect">
            <a:avLst/>
          </a:prstGeom>
        </p:spPr>
      </p:pic>
    </p:spTree>
    <p:extLst>
      <p:ext uri="{BB962C8B-B14F-4D97-AF65-F5344CB8AC3E}">
        <p14:creationId xmlns:p14="http://schemas.microsoft.com/office/powerpoint/2010/main" val="40818270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9457150" cy="1325563"/>
          </a:xfrm>
        </p:spPr>
        <p:txBody>
          <a:bodyPr/>
          <a:lstStyle/>
          <a:p>
            <a:r>
              <a:rPr lang="en-US" dirty="0"/>
              <a:t>3.3 OSeMOSYS applications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10514556" cy="3779354"/>
          </a:xfrm>
        </p:spPr>
        <p:txBody>
          <a:bodyPr vert="horz" lIns="91440" tIns="45720" rIns="91440" bIns="45720" rtlCol="0" anchor="t">
            <a:normAutofit/>
          </a:bodyPr>
          <a:lstStyle/>
          <a:p>
            <a:pPr marL="342900" indent="-342900">
              <a:buFont typeface="Arial" panose="020B0604020202020204" pitchFamily="34" charset="0"/>
              <a:buChar char="•"/>
            </a:pPr>
            <a:r>
              <a:rPr lang="en-GB" dirty="0"/>
              <a:t>TEMBA – The Energy Model Base for Africa. </a:t>
            </a:r>
            <a:r>
              <a:rPr lang="en-GB" dirty="0">
                <a:hlinkClick r:id="rId5"/>
              </a:rPr>
              <a:t>Link</a:t>
            </a:r>
            <a:endParaRPr lang="en-GB" dirty="0"/>
          </a:p>
          <a:p>
            <a:pPr marL="342900" indent="-342900">
              <a:buFont typeface="Arial" panose="020B0604020202020204" pitchFamily="34" charset="0"/>
              <a:buChar char="•"/>
            </a:pPr>
            <a:r>
              <a:rPr lang="en-GB" dirty="0"/>
              <a:t>IRENA African Power Pools: Planning and Prospects of Renewable Energy.</a:t>
            </a:r>
          </a:p>
          <a:p>
            <a:pPr marL="342900" indent="-342900">
              <a:buFont typeface="Arial" panose="020B0604020202020204" pitchFamily="34" charset="0"/>
              <a:buChar char="•"/>
            </a:pPr>
            <a:r>
              <a:rPr lang="en-GB" dirty="0"/>
              <a:t>IEA WEO 2014 – Africa Energy Outlook.</a:t>
            </a:r>
          </a:p>
          <a:p>
            <a:pPr marL="342900" indent="-342900">
              <a:buFont typeface="Arial" panose="020B0604020202020204" pitchFamily="34" charset="0"/>
              <a:buChar char="•"/>
            </a:pPr>
            <a:r>
              <a:rPr lang="en-GB" dirty="0"/>
              <a:t>World Bank – Enhancing the  Climate Resilience of African Infrastructure. </a:t>
            </a:r>
            <a:r>
              <a:rPr lang="en-GB" dirty="0">
                <a:hlinkClick r:id="rId6"/>
              </a:rPr>
              <a:t>Link</a:t>
            </a:r>
            <a:endParaRPr lang="en-GB" dirty="0"/>
          </a:p>
          <a:p>
            <a:pPr marL="342900" indent="-342900">
              <a:buFont typeface="Arial" panose="020B0604020202020204" pitchFamily="34" charset="0"/>
              <a:buChar char="•"/>
            </a:pPr>
            <a:r>
              <a:rPr lang="en-GB" dirty="0">
                <a:latin typeface="Open Sans SemiBold"/>
                <a:ea typeface="Open Sans SemiBold"/>
                <a:cs typeface="Open Sans SemiBold"/>
              </a:rPr>
              <a:t>Among the UN Modelling Tools for Sustainable Development. </a:t>
            </a:r>
            <a:r>
              <a:rPr lang="en-GB" dirty="0">
                <a:latin typeface="Open Sans SemiBold"/>
                <a:ea typeface="Open Sans SemiBold"/>
                <a:cs typeface="Open Sans SemiBold"/>
                <a:hlinkClick r:id="rId7"/>
              </a:rPr>
              <a:t>Link</a:t>
            </a:r>
            <a:endParaRPr lang="en-GB" dirty="0">
              <a:latin typeface="Open Sans SemiBold"/>
              <a:ea typeface="Open Sans SemiBold"/>
              <a:cs typeface="Open Sans SemiBold"/>
            </a:endParaRPr>
          </a:p>
          <a:p>
            <a:pPr marL="342900" indent="-342900">
              <a:buFont typeface="Arial" panose="020B0604020202020204" pitchFamily="34" charset="0"/>
              <a:buChar char="•"/>
            </a:pPr>
            <a:r>
              <a:rPr lang="en-GB" dirty="0"/>
              <a:t>Used by UNECE for assessment of water-energy cooperation benefits in transboundary river basins. </a:t>
            </a:r>
            <a:r>
              <a:rPr lang="en-GB" dirty="0">
                <a:hlinkClick r:id="rId8"/>
              </a:rPr>
              <a:t>Link</a:t>
            </a:r>
            <a:endParaRPr lang="en-GB" dirty="0"/>
          </a:p>
          <a:p>
            <a:pPr marL="342900" indent="-342900">
              <a:buFont typeface="Arial" panose="020B0604020202020204" pitchFamily="34" charset="0"/>
              <a:buChar char="•"/>
            </a:pPr>
            <a:r>
              <a:rPr lang="en-GB" dirty="0"/>
              <a:t>Used by UNDP, UNDESA in CLEWs technical capacity development programmes for update of NDCs </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699893" y="6457571"/>
            <a:ext cx="424070" cy="365125"/>
          </a:xfrm>
        </p:spPr>
        <p:txBody>
          <a:bodyPr/>
          <a:lstStyle/>
          <a:p>
            <a:fld id="{709224B1-416C-A648-9EFE-8567A5B13899}" type="slidenum">
              <a:rPr lang="en-US" smtClean="0"/>
              <a:pPr/>
              <a:t>16</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389438" cy="439247"/>
          </a:xfrm>
        </p:spPr>
        <p:txBody>
          <a:bodyPr/>
          <a:lstStyle/>
          <a:p>
            <a:r>
              <a:rPr lang="en-US"/>
              <a:t>What</a:t>
            </a:r>
            <a:endParaRPr lang="en-US" dirty="0"/>
          </a:p>
        </p:txBody>
      </p:sp>
      <p:sp>
        <p:nvSpPr>
          <p:cNvPr id="6" name="Oval 5">
            <a:extLst>
              <a:ext uri="{FF2B5EF4-FFF2-40B4-BE49-F238E27FC236}">
                <a16:creationId xmlns:a16="http://schemas.microsoft.com/office/drawing/2014/main" id="{2EADA248-C917-DC42-8364-9F3F53A02FDE}"/>
              </a:ext>
            </a:extLst>
          </p:cNvPr>
          <p:cNvSpPr/>
          <p:nvPr/>
        </p:nvSpPr>
        <p:spPr>
          <a:xfrm>
            <a:off x="818657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16.mp3" descr="Lecture3_Slide16.mp3">
            <a:hlinkClick r:id="" action="ppaction://media"/>
            <a:extLst>
              <a:ext uri="{FF2B5EF4-FFF2-40B4-BE49-F238E27FC236}">
                <a16:creationId xmlns:a16="http://schemas.microsoft.com/office/drawing/2014/main" id="{A31B57AA-61EE-A04E-8617-D11EFB8E222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57935" y="1250106"/>
            <a:ext cx="812800" cy="812800"/>
          </a:xfrm>
          <a:prstGeom prst="rect">
            <a:avLst/>
          </a:prstGeom>
        </p:spPr>
      </p:pic>
    </p:spTree>
    <p:extLst>
      <p:ext uri="{BB962C8B-B14F-4D97-AF65-F5344CB8AC3E}">
        <p14:creationId xmlns:p14="http://schemas.microsoft.com/office/powerpoint/2010/main" val="52912470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3.3 OSeMOSYS applications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069485" cy="3421930"/>
          </a:xfrm>
        </p:spPr>
        <p:txBody>
          <a:bodyPr vert="horz" lIns="91440" tIns="45720" rIns="91440" bIns="45720" rtlCol="0" anchor="t">
            <a:normAutofit/>
          </a:bodyPr>
          <a:lstStyle/>
          <a:p>
            <a:pPr>
              <a:lnSpc>
                <a:spcPct val="100000"/>
              </a:lnSpc>
            </a:pPr>
            <a:r>
              <a:rPr lang="en-US" dirty="0">
                <a:solidFill>
                  <a:srgbClr val="C8102E"/>
                </a:solidFill>
                <a:latin typeface="Open Sans SemiBold"/>
                <a:ea typeface="Open Sans SemiBold"/>
                <a:cs typeface="Open Sans SemiBold"/>
              </a:rPr>
              <a:t>Question: </a:t>
            </a:r>
            <a:r>
              <a:rPr lang="en-US" dirty="0">
                <a:latin typeface="Open Sans SemiBold"/>
                <a:ea typeface="Open Sans SemiBold"/>
                <a:cs typeface="Open Sans SemiBold"/>
              </a:rPr>
              <a:t>a number of countries in the world need to write their Nationally Determined Contributions (i.e., the pledges to the Paris Agreement). They need a </a:t>
            </a:r>
            <a:r>
              <a:rPr lang="en-US">
                <a:latin typeface="Open Sans SemiBold"/>
                <a:ea typeface="Open Sans SemiBold"/>
                <a:cs typeface="Open Sans SemiBold"/>
              </a:rPr>
              <a:t>scientific grounding to set new </a:t>
            </a:r>
            <a:r>
              <a:rPr lang="en-US" dirty="0">
                <a:latin typeface="Open Sans SemiBold"/>
                <a:ea typeface="Open Sans SemiBold"/>
                <a:cs typeface="Open Sans SemiBold"/>
              </a:rPr>
              <a:t>climate mitigation and adaptation targets.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17</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250019" cy="439247"/>
          </a:xfrm>
        </p:spPr>
        <p:txBody>
          <a:bodyPr>
            <a:normAutofit/>
          </a:bodyPr>
          <a:lstStyle/>
          <a:p>
            <a:r>
              <a:rPr lang="en-US"/>
              <a:t>Example: climate mitigation and adaptation policies</a:t>
            </a:r>
            <a:endParaRPr lang="en-US" dirty="0"/>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5" y="6132545"/>
            <a:ext cx="5180634" cy="258827"/>
          </a:xfrm>
        </p:spPr>
        <p:txBody>
          <a:bodyPr/>
          <a:lstStyle/>
          <a:p>
            <a:r>
              <a:rPr lang="en-GB" b="1" dirty="0">
                <a:latin typeface="Open Sans"/>
              </a:rPr>
              <a:t>Picture source</a:t>
            </a:r>
            <a:r>
              <a:rPr lang="en-GB" dirty="0">
                <a:latin typeface="Open Sans"/>
              </a:rPr>
              <a:t>: UN, 2021, </a:t>
            </a:r>
            <a:r>
              <a:rPr lang="en-GB" dirty="0">
                <a:latin typeface="Open Sans"/>
                <a:hlinkClick r:id="rId5"/>
              </a:rPr>
              <a:t>I</a:t>
            </a:r>
            <a:r>
              <a:rPr lang="en-GB" dirty="0">
                <a:latin typeface="Open Sans"/>
              </a:rPr>
              <a:t>, </a:t>
            </a:r>
          </a:p>
        </p:txBody>
      </p:sp>
      <p:grpSp>
        <p:nvGrpSpPr>
          <p:cNvPr id="30" name="Group 29"/>
          <p:cNvGrpSpPr/>
          <p:nvPr/>
        </p:nvGrpSpPr>
        <p:grpSpPr>
          <a:xfrm>
            <a:off x="5368023" y="2582945"/>
            <a:ext cx="4462569" cy="3623931"/>
            <a:chOff x="6071445" y="1894041"/>
            <a:chExt cx="6120599" cy="4558588"/>
          </a:xfrm>
        </p:grpSpPr>
        <p:sp>
          <p:nvSpPr>
            <p:cNvPr id="31" name="TextBox 30"/>
            <p:cNvSpPr txBox="1"/>
            <p:nvPr/>
          </p:nvSpPr>
          <p:spPr>
            <a:xfrm>
              <a:off x="8605009" y="5767404"/>
              <a:ext cx="3587035" cy="398631"/>
            </a:xfrm>
            <a:prstGeom prst="rect">
              <a:avLst/>
            </a:prstGeom>
            <a:noFill/>
          </p:spPr>
          <p:txBody>
            <a:bodyPr wrap="square" lIns="91440" tIns="45720" rIns="91440" bIns="45720" rtlCol="0" anchor="ctr">
              <a:spAutoFit/>
            </a:bodyPr>
            <a:lstStyle/>
            <a:p>
              <a:endParaRPr lang="en-GB" sz="1050" dirty="0">
                <a:latin typeface="Open Sans"/>
              </a:endParaRPr>
            </a:p>
          </p:txBody>
        </p:sp>
        <p:pic>
          <p:nvPicPr>
            <p:cNvPr id="32" name="Content Placeholder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24170" y="3055374"/>
              <a:ext cx="1066270" cy="1069555"/>
            </a:xfrm>
            <a:prstGeom prst="rect">
              <a:avLst/>
            </a:prstGeom>
          </p:spPr>
        </p:pic>
        <p:pic>
          <p:nvPicPr>
            <p:cNvPr id="33" name="Picture 3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74662" y="1894043"/>
              <a:ext cx="1080001" cy="1093904"/>
            </a:xfrm>
            <a:prstGeom prst="rect">
              <a:avLst/>
            </a:prstGeom>
          </p:spPr>
        </p:pic>
        <p:pic>
          <p:nvPicPr>
            <p:cNvPr id="34" name="Picture 33"/>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217305" y="1894041"/>
              <a:ext cx="1080000" cy="1080000"/>
            </a:xfrm>
            <a:prstGeom prst="rect">
              <a:avLst/>
            </a:prstGeom>
          </p:spPr>
        </p:pic>
        <p:pic>
          <p:nvPicPr>
            <p:cNvPr id="35" name="Picture 3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359948" y="1901425"/>
              <a:ext cx="1080000" cy="1080000"/>
            </a:xfrm>
            <a:prstGeom prst="rect">
              <a:avLst/>
            </a:prstGeom>
          </p:spPr>
        </p:pic>
        <p:pic>
          <p:nvPicPr>
            <p:cNvPr id="36" name="Picture 35"/>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509456" y="1901425"/>
              <a:ext cx="1080000" cy="1080000"/>
            </a:xfrm>
            <a:prstGeom prst="rect">
              <a:avLst/>
            </a:prstGeom>
          </p:spPr>
        </p:pic>
        <p:pic>
          <p:nvPicPr>
            <p:cNvPr id="37" name="Picture 36"/>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652099" y="1901425"/>
              <a:ext cx="1080000" cy="1080000"/>
            </a:xfrm>
            <a:prstGeom prst="rect">
              <a:avLst/>
            </a:prstGeom>
          </p:spPr>
        </p:pic>
        <p:pic>
          <p:nvPicPr>
            <p:cNvPr id="38" name="Picture 37"/>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074662" y="3055374"/>
              <a:ext cx="1080000" cy="1080000"/>
            </a:xfrm>
            <a:prstGeom prst="rect">
              <a:avLst/>
            </a:prstGeom>
          </p:spPr>
        </p:pic>
        <p:pic>
          <p:nvPicPr>
            <p:cNvPr id="39" name="Picture 38"/>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359948" y="3057262"/>
              <a:ext cx="1080000" cy="1080000"/>
            </a:xfrm>
            <a:prstGeom prst="rect">
              <a:avLst/>
            </a:prstGeom>
          </p:spPr>
        </p:pic>
        <p:pic>
          <p:nvPicPr>
            <p:cNvPr id="40" name="Picture 39"/>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9502591" y="3057262"/>
              <a:ext cx="1080000" cy="1080000"/>
            </a:xfrm>
            <a:prstGeom prst="rect">
              <a:avLst/>
            </a:prstGeom>
          </p:spPr>
        </p:pic>
        <p:pic>
          <p:nvPicPr>
            <p:cNvPr id="41" name="Picture 40"/>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652099" y="3057262"/>
              <a:ext cx="1080000" cy="1080000"/>
            </a:xfrm>
            <a:prstGeom prst="rect">
              <a:avLst/>
            </a:prstGeom>
          </p:spPr>
        </p:pic>
        <p:pic>
          <p:nvPicPr>
            <p:cNvPr id="42" name="Picture 41"/>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6071445" y="4199856"/>
              <a:ext cx="1080000" cy="1080000"/>
            </a:xfrm>
            <a:prstGeom prst="rect">
              <a:avLst/>
            </a:prstGeom>
          </p:spPr>
        </p:pic>
        <p:pic>
          <p:nvPicPr>
            <p:cNvPr id="43" name="Picture 42"/>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7214892" y="4190702"/>
              <a:ext cx="1080000" cy="1080000"/>
            </a:xfrm>
            <a:prstGeom prst="rect">
              <a:avLst/>
            </a:prstGeom>
          </p:spPr>
        </p:pic>
        <p:pic>
          <p:nvPicPr>
            <p:cNvPr id="44" name="Picture 43"/>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8358340" y="4199856"/>
              <a:ext cx="1080000" cy="1080000"/>
            </a:xfrm>
            <a:prstGeom prst="rect">
              <a:avLst/>
            </a:prstGeom>
          </p:spPr>
        </p:pic>
        <p:pic>
          <p:nvPicPr>
            <p:cNvPr id="45" name="Picture 44"/>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9508652" y="4199856"/>
              <a:ext cx="1080000" cy="1080000"/>
            </a:xfrm>
            <a:prstGeom prst="rect">
              <a:avLst/>
            </a:prstGeom>
          </p:spPr>
        </p:pic>
        <p:pic>
          <p:nvPicPr>
            <p:cNvPr id="46" name="Picture 45"/>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10652099" y="4199856"/>
              <a:ext cx="1080000" cy="1080000"/>
            </a:xfrm>
            <a:prstGeom prst="rect">
              <a:avLst/>
            </a:prstGeom>
          </p:spPr>
        </p:pic>
        <p:pic>
          <p:nvPicPr>
            <p:cNvPr id="47" name="Picture 46"/>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6071445" y="5352035"/>
              <a:ext cx="1068682" cy="1100594"/>
            </a:xfrm>
            <a:prstGeom prst="rect">
              <a:avLst/>
            </a:prstGeom>
          </p:spPr>
        </p:pic>
        <p:pic>
          <p:nvPicPr>
            <p:cNvPr id="48" name="Picture 47"/>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7210440" y="5348272"/>
              <a:ext cx="1100594" cy="1100594"/>
            </a:xfrm>
            <a:prstGeom prst="rect">
              <a:avLst/>
            </a:prstGeom>
          </p:spPr>
        </p:pic>
      </p:grpSp>
      <p:sp>
        <p:nvSpPr>
          <p:cNvPr id="26" name="Oval 25">
            <a:extLst>
              <a:ext uri="{FF2B5EF4-FFF2-40B4-BE49-F238E27FC236}">
                <a16:creationId xmlns:a16="http://schemas.microsoft.com/office/drawing/2014/main" id="{BBDC7083-703B-9F44-8131-01DA8DE1D067}"/>
              </a:ext>
            </a:extLst>
          </p:cNvPr>
          <p:cNvSpPr/>
          <p:nvPr/>
        </p:nvSpPr>
        <p:spPr>
          <a:xfrm>
            <a:off x="818657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17.mp3" descr="Lecture3_Slide17.mp3">
            <a:hlinkClick r:id="" action="ppaction://media"/>
            <a:extLst>
              <a:ext uri="{FF2B5EF4-FFF2-40B4-BE49-F238E27FC236}">
                <a16:creationId xmlns:a16="http://schemas.microsoft.com/office/drawing/2014/main" id="{7F139FBF-5950-5440-B5E9-2DA0EB79C734}"/>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8257935" y="1257636"/>
            <a:ext cx="812800" cy="812800"/>
          </a:xfrm>
          <a:prstGeom prst="rect">
            <a:avLst/>
          </a:prstGeom>
        </p:spPr>
      </p:pic>
    </p:spTree>
    <p:extLst>
      <p:ext uri="{BB962C8B-B14F-4D97-AF65-F5344CB8AC3E}">
        <p14:creationId xmlns:p14="http://schemas.microsoft.com/office/powerpoint/2010/main" val="26012439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3.3 OSeMOSYS applications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18</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6911508" cy="439247"/>
          </a:xfrm>
        </p:spPr>
        <p:txBody>
          <a:bodyPr>
            <a:noAutofit/>
          </a:bodyPr>
          <a:lstStyle/>
          <a:p>
            <a:r>
              <a:rPr lang="en-US" dirty="0"/>
              <a:t>Example: climate mitigation and adaptation policies</a:t>
            </a:r>
          </a:p>
        </p:txBody>
      </p:sp>
      <p:pic>
        <p:nvPicPr>
          <p:cNvPr id="11" name="Picture 6">
            <a:extLst>
              <a:ext uri="{FF2B5EF4-FFF2-40B4-BE49-F238E27FC236}">
                <a16:creationId xmlns:a16="http://schemas.microsoft.com/office/drawing/2014/main" id="{BBEB86AC-CF93-4997-A136-3FC53015006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69894" y="2723977"/>
            <a:ext cx="8421619" cy="3120824"/>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5474187" y="2723976"/>
            <a:ext cx="3701509" cy="2634677"/>
          </a:xfrm>
          <a:prstGeom prst="ellipse">
            <a:avLst/>
          </a:prstGeom>
          <a:noFill/>
          <a:ln w="28575">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Oval 13"/>
          <p:cNvSpPr/>
          <p:nvPr/>
        </p:nvSpPr>
        <p:spPr>
          <a:xfrm>
            <a:off x="1306567" y="2647022"/>
            <a:ext cx="5190075" cy="3336919"/>
          </a:xfrm>
          <a:prstGeom prst="ellipse">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Oval 7">
            <a:extLst>
              <a:ext uri="{FF2B5EF4-FFF2-40B4-BE49-F238E27FC236}">
                <a16:creationId xmlns:a16="http://schemas.microsoft.com/office/drawing/2014/main" id="{98888B02-9564-F449-BD81-89AC78363E83}"/>
              </a:ext>
            </a:extLst>
          </p:cNvPr>
          <p:cNvSpPr/>
          <p:nvPr/>
        </p:nvSpPr>
        <p:spPr>
          <a:xfrm>
            <a:off x="818657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18.mp3" descr="Lecture3_Slide18.mp3">
            <a:hlinkClick r:id="" action="ppaction://media"/>
            <a:extLst>
              <a:ext uri="{FF2B5EF4-FFF2-40B4-BE49-F238E27FC236}">
                <a16:creationId xmlns:a16="http://schemas.microsoft.com/office/drawing/2014/main" id="{46AC1AA1-59AC-D041-B202-A8CBD4CD37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57935" y="1244371"/>
            <a:ext cx="812800" cy="812800"/>
          </a:xfrm>
          <a:prstGeom prst="rect">
            <a:avLst/>
          </a:prstGeom>
        </p:spPr>
      </p:pic>
    </p:spTree>
    <p:extLst>
      <p:ext uri="{BB962C8B-B14F-4D97-AF65-F5344CB8AC3E}">
        <p14:creationId xmlns:p14="http://schemas.microsoft.com/office/powerpoint/2010/main" val="228237728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3.3 OSeMOSYS applications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069485" cy="3421930"/>
          </a:xfrm>
        </p:spPr>
        <p:txBody>
          <a:bodyPr vert="horz" lIns="91440" tIns="45720" rIns="91440" bIns="45720" rtlCol="0" anchor="t">
            <a:normAutofit/>
          </a:bodyPr>
          <a:lstStyle/>
          <a:p>
            <a:pPr>
              <a:lnSpc>
                <a:spcPct val="100000"/>
              </a:lnSpc>
            </a:pPr>
            <a:r>
              <a:rPr lang="en-US" dirty="0">
                <a:solidFill>
                  <a:srgbClr val="C8102E"/>
                </a:solidFill>
                <a:latin typeface="Open Sans SemiBold"/>
                <a:ea typeface="Open Sans SemiBold"/>
                <a:cs typeface="Open Sans SemiBold"/>
              </a:rPr>
              <a:t>Question: </a:t>
            </a:r>
            <a:r>
              <a:rPr lang="en-US" dirty="0">
                <a:latin typeface="Open Sans SemiBold"/>
                <a:ea typeface="Open Sans SemiBold"/>
                <a:cs typeface="Open Sans SemiBold"/>
              </a:rPr>
              <a:t>can the coordinated operation of cascaded dams and hydro power plants in transboundary river basins help mitigate climate extremes (e.g., floods) and support water-energy diplomacy? </a:t>
            </a:r>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19</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250019" cy="439247"/>
          </a:xfrm>
        </p:spPr>
        <p:txBody>
          <a:bodyPr>
            <a:normAutofit/>
          </a:bodyPr>
          <a:lstStyle/>
          <a:p>
            <a:r>
              <a:rPr lang="en-US" dirty="0"/>
              <a:t>Example: water-energy cooperation</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4" y="6132545"/>
            <a:ext cx="6651625" cy="258827"/>
          </a:xfrm>
        </p:spPr>
        <p:txBody>
          <a:bodyPr/>
          <a:lstStyle/>
          <a:p>
            <a:r>
              <a:rPr lang="en-GB" b="1" dirty="0">
                <a:latin typeface="Open Sans"/>
              </a:rPr>
              <a:t>Picture source</a:t>
            </a:r>
            <a:r>
              <a:rPr lang="en-GB" dirty="0">
                <a:latin typeface="Open Sans"/>
              </a:rPr>
              <a:t>: </a:t>
            </a:r>
            <a:r>
              <a:rPr lang="en-US" dirty="0"/>
              <a:t>Photo by </a:t>
            </a:r>
            <a:r>
              <a:rPr lang="en-US" dirty="0" err="1">
                <a:hlinkClick r:id="rId5"/>
              </a:rPr>
              <a:t>Avi</a:t>
            </a:r>
            <a:r>
              <a:rPr lang="en-US" dirty="0">
                <a:hlinkClick r:id="rId5"/>
              </a:rPr>
              <a:t> Richards</a:t>
            </a:r>
            <a:r>
              <a:rPr lang="en-US" dirty="0"/>
              <a:t> on </a:t>
            </a:r>
            <a:r>
              <a:rPr lang="en-US" dirty="0" err="1">
                <a:hlinkClick r:id="rId6"/>
              </a:rPr>
              <a:t>Unsplash</a:t>
            </a:r>
            <a:r>
              <a:rPr lang="en-US" dirty="0"/>
              <a:t> </a:t>
            </a:r>
            <a:endParaRPr lang="sv-SE" dirty="0"/>
          </a:p>
        </p:txBody>
      </p:sp>
      <p:pic>
        <p:nvPicPr>
          <p:cNvPr id="29" name="Picture 2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06689" y="2626314"/>
            <a:ext cx="3947156" cy="2960367"/>
          </a:xfrm>
          <a:prstGeom prst="rect">
            <a:avLst/>
          </a:prstGeom>
        </p:spPr>
      </p:pic>
      <p:sp>
        <p:nvSpPr>
          <p:cNvPr id="10" name="Oval 9">
            <a:extLst>
              <a:ext uri="{FF2B5EF4-FFF2-40B4-BE49-F238E27FC236}">
                <a16:creationId xmlns:a16="http://schemas.microsoft.com/office/drawing/2014/main" id="{7B85010C-2B5D-AF46-A6A0-762BB6416EFC}"/>
              </a:ext>
            </a:extLst>
          </p:cNvPr>
          <p:cNvSpPr/>
          <p:nvPr/>
        </p:nvSpPr>
        <p:spPr>
          <a:xfrm>
            <a:off x="818657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19.mp3" descr="Lecture3_Slide19.mp3">
            <a:hlinkClick r:id="" action="ppaction://media"/>
            <a:extLst>
              <a:ext uri="{FF2B5EF4-FFF2-40B4-BE49-F238E27FC236}">
                <a16:creationId xmlns:a16="http://schemas.microsoft.com/office/drawing/2014/main" id="{14ED9712-D12D-2E49-86A4-41345AC4FC8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57935" y="1250106"/>
            <a:ext cx="812800" cy="812800"/>
          </a:xfrm>
          <a:prstGeom prst="rect">
            <a:avLst/>
          </a:prstGeom>
        </p:spPr>
      </p:pic>
    </p:spTree>
    <p:extLst>
      <p:ext uri="{BB962C8B-B14F-4D97-AF65-F5344CB8AC3E}">
        <p14:creationId xmlns:p14="http://schemas.microsoft.com/office/powerpoint/2010/main" val="24546779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s-419" dirty="0" err="1"/>
              <a:t>Learning</a:t>
            </a:r>
            <a:r>
              <a:rPr lang="es-419" dirty="0"/>
              <a:t> </a:t>
            </a:r>
            <a:r>
              <a:rPr lang="es-419" dirty="0" err="1"/>
              <a:t>outcomes</a:t>
            </a:r>
            <a:endParaRPr lang="en-US" dirty="0"/>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pPr marL="457200" indent="-457200">
              <a:buFont typeface="Arial" panose="020B0604020202020204" pitchFamily="34" charset="0"/>
              <a:buChar char="•"/>
            </a:pPr>
            <a:r>
              <a:rPr lang="en-US" dirty="0"/>
              <a:t>ILO1: Describe different types of energy modelling tools and their use</a:t>
            </a:r>
          </a:p>
          <a:p>
            <a:pPr marL="457200" indent="-457200">
              <a:buFont typeface="Arial" panose="020B0604020202020204" pitchFamily="34" charset="0"/>
              <a:buChar char="•"/>
            </a:pPr>
            <a:r>
              <a:rPr lang="en-US" dirty="0"/>
              <a:t>ILO2: Describe OSeMOSYS and its role among different energy modelling tools</a:t>
            </a:r>
          </a:p>
          <a:p>
            <a:pPr marL="457200" indent="-457200">
              <a:buFont typeface="Arial" panose="020B0604020202020204" pitchFamily="34" charset="0"/>
              <a:buChar char="•"/>
            </a:pPr>
            <a:r>
              <a:rPr lang="en-US" dirty="0"/>
              <a:t>ILO3: Reflect upon key applications and uses of OSeMOSYS</a:t>
            </a:r>
          </a:p>
          <a:p>
            <a:pPr marL="457200" indent="-457200">
              <a:buFont typeface="Arial" panose="020B0604020202020204" pitchFamily="34" charset="0"/>
              <a:buChar char="•"/>
            </a:pPr>
            <a:r>
              <a:rPr lang="en-US" dirty="0"/>
              <a:t>ILO4: Identify key characteristics and elements of OSeMOSYS </a:t>
            </a:r>
          </a:p>
          <a:p>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6075535" cy="439247"/>
          </a:xfrm>
        </p:spPr>
        <p:txBody>
          <a:bodyPr>
            <a:normAutofit/>
          </a:bodyPr>
          <a:lstStyle/>
          <a:p>
            <a:r>
              <a:rPr lang="es-419" dirty="0" err="1">
                <a:latin typeface="Open Sans SemiBold"/>
                <a:ea typeface="Open Sans SemiBold"/>
                <a:cs typeface="Open Sans SemiBold"/>
              </a:rPr>
              <a:t>By</a:t>
            </a:r>
            <a:r>
              <a:rPr lang="es-419" dirty="0">
                <a:latin typeface="Open Sans SemiBold"/>
                <a:ea typeface="Open Sans SemiBold"/>
                <a:cs typeface="Open Sans SemiBold"/>
              </a:rPr>
              <a:t> </a:t>
            </a:r>
            <a:r>
              <a:rPr lang="es-419" dirty="0" err="1">
                <a:latin typeface="Open Sans SemiBold"/>
                <a:ea typeface="Open Sans SemiBold"/>
                <a:cs typeface="Open Sans SemiBold"/>
              </a:rPr>
              <a:t>the</a:t>
            </a:r>
            <a:r>
              <a:rPr lang="es-419" dirty="0">
                <a:latin typeface="Open Sans SemiBold"/>
                <a:ea typeface="Open Sans SemiBold"/>
                <a:cs typeface="Open Sans SemiBold"/>
              </a:rPr>
              <a:t> </a:t>
            </a:r>
            <a:r>
              <a:rPr lang="es-419" dirty="0" err="1">
                <a:latin typeface="Open Sans SemiBold"/>
                <a:ea typeface="Open Sans SemiBold"/>
                <a:cs typeface="Open Sans SemiBold"/>
              </a:rPr>
              <a:t>end</a:t>
            </a:r>
            <a:r>
              <a:rPr lang="es-419" dirty="0">
                <a:latin typeface="Open Sans SemiBold"/>
                <a:ea typeface="Open Sans SemiBold"/>
                <a:cs typeface="Open Sans SemiBold"/>
              </a:rPr>
              <a:t> </a:t>
            </a:r>
            <a:r>
              <a:rPr lang="es-419" dirty="0" err="1">
                <a:latin typeface="Open Sans SemiBold"/>
                <a:ea typeface="Open Sans SemiBold"/>
                <a:cs typeface="Open Sans SemiBold"/>
              </a:rPr>
              <a:t>of</a:t>
            </a:r>
            <a:r>
              <a:rPr lang="es-419" dirty="0">
                <a:latin typeface="Open Sans SemiBold"/>
                <a:ea typeface="Open Sans SemiBold"/>
                <a:cs typeface="Open Sans SemiBold"/>
              </a:rPr>
              <a:t> </a:t>
            </a:r>
            <a:r>
              <a:rPr lang="es-419" dirty="0" err="1">
                <a:latin typeface="Open Sans SemiBold"/>
                <a:ea typeface="Open Sans SemiBold"/>
                <a:cs typeface="Open Sans SemiBold"/>
              </a:rPr>
              <a:t>this</a:t>
            </a:r>
            <a:r>
              <a:rPr lang="es-419" dirty="0">
                <a:latin typeface="Open Sans SemiBold"/>
                <a:ea typeface="Open Sans SemiBold"/>
                <a:cs typeface="Open Sans SemiBold"/>
              </a:rPr>
              <a:t> </a:t>
            </a:r>
            <a:r>
              <a:rPr lang="es-419" dirty="0" err="1">
                <a:latin typeface="Open Sans SemiBold"/>
                <a:ea typeface="Open Sans SemiBold"/>
                <a:cs typeface="Open Sans SemiBold"/>
              </a:rPr>
              <a:t>lecture</a:t>
            </a:r>
            <a:r>
              <a:rPr lang="es-419" dirty="0">
                <a:latin typeface="Open Sans SemiBold"/>
                <a:ea typeface="Open Sans SemiBold"/>
                <a:cs typeface="Open Sans SemiBold"/>
              </a:rPr>
              <a:t>, </a:t>
            </a:r>
            <a:r>
              <a:rPr lang="es-419" dirty="0" err="1">
                <a:latin typeface="Open Sans SemiBold"/>
                <a:ea typeface="Open Sans SemiBold"/>
                <a:cs typeface="Open Sans SemiBold"/>
              </a:rPr>
              <a:t>you</a:t>
            </a:r>
            <a:r>
              <a:rPr lang="es-419" dirty="0">
                <a:latin typeface="Open Sans SemiBold"/>
                <a:ea typeface="Open Sans SemiBold"/>
                <a:cs typeface="Open Sans SemiBold"/>
              </a:rPr>
              <a:t> </a:t>
            </a:r>
            <a:r>
              <a:rPr lang="es-419" dirty="0" err="1">
                <a:latin typeface="Open Sans SemiBold"/>
                <a:ea typeface="Open Sans SemiBold"/>
                <a:cs typeface="Open Sans SemiBold"/>
              </a:rPr>
              <a:t>will</a:t>
            </a:r>
            <a:r>
              <a:rPr lang="es-419" dirty="0">
                <a:latin typeface="Open Sans SemiBold"/>
                <a:ea typeface="Open Sans SemiBold"/>
                <a:cs typeface="Open Sans SemiBold"/>
              </a:rPr>
              <a:t> be </a:t>
            </a:r>
            <a:r>
              <a:rPr lang="es-419" dirty="0" err="1">
                <a:latin typeface="Open Sans SemiBold"/>
                <a:ea typeface="Open Sans SemiBold"/>
                <a:cs typeface="Open Sans SemiBold"/>
              </a:rPr>
              <a:t>able</a:t>
            </a:r>
            <a:r>
              <a:rPr lang="es-419" dirty="0">
                <a:latin typeface="Open Sans SemiBold"/>
                <a:ea typeface="Open Sans SemiBold"/>
                <a:cs typeface="Open Sans SemiBold"/>
              </a:rPr>
              <a:t> </a:t>
            </a:r>
            <a:r>
              <a:rPr lang="es-419" dirty="0" err="1">
                <a:latin typeface="Open Sans SemiBold"/>
                <a:ea typeface="Open Sans SemiBold"/>
                <a:cs typeface="Open Sans SemiBold"/>
              </a:rPr>
              <a:t>to</a:t>
            </a:r>
            <a:r>
              <a:rPr lang="es-419" dirty="0">
                <a:latin typeface="Open Sans SemiBold"/>
                <a:ea typeface="Open Sans SemiBold"/>
                <a:cs typeface="Open Sans SemiBold"/>
              </a:rPr>
              <a:t>:</a:t>
            </a:r>
            <a:endParaRPr lang="en-US" dirty="0">
              <a:latin typeface="Open Sans SemiBold"/>
              <a:ea typeface="Open Sans SemiBold"/>
              <a:cs typeface="Open Sans SemiBold"/>
            </a:endParaRPr>
          </a:p>
        </p:txBody>
      </p:sp>
      <p:sp>
        <p:nvSpPr>
          <p:cNvPr id="6" name="Oval 5">
            <a:extLst>
              <a:ext uri="{FF2B5EF4-FFF2-40B4-BE49-F238E27FC236}">
                <a16:creationId xmlns:a16="http://schemas.microsoft.com/office/drawing/2014/main" id="{C8DDC896-A152-5745-B489-87EA320CB4A9}"/>
              </a:ext>
            </a:extLst>
          </p:cNvPr>
          <p:cNvSpPr/>
          <p:nvPr/>
        </p:nvSpPr>
        <p:spPr>
          <a:xfrm>
            <a:off x="6355495" y="14105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2.mp3" descr="Lecture3_Slide2.mp3">
            <a:hlinkClick r:id="" action="ppaction://media"/>
            <a:extLst>
              <a:ext uri="{FF2B5EF4-FFF2-40B4-BE49-F238E27FC236}">
                <a16:creationId xmlns:a16="http://schemas.microsoft.com/office/drawing/2014/main" id="{71BFFB74-A4C8-4B49-86F7-25F4C8D4E5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26860" y="1481956"/>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dirty="0"/>
              <a:t>Lecture 3.3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20</a:t>
            </a:fld>
            <a:endParaRPr lang="en-US" dirty="0"/>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a:xfrm>
            <a:off x="663575" y="1967343"/>
            <a:ext cx="6440727" cy="4391765"/>
          </a:xfrm>
        </p:spPr>
        <p:txBody>
          <a:bodyPr vert="horz" lIns="91440" tIns="45720" rIns="91440" bIns="45720" rtlCol="0" anchor="t">
            <a:noAutofit/>
          </a:bodyPr>
          <a:lstStyle/>
          <a:p>
            <a:r>
              <a:rPr lang="en-US" dirty="0">
                <a:latin typeface="Open Sans"/>
                <a:ea typeface="Open Sans"/>
                <a:cs typeface="Open Sans"/>
              </a:rPr>
              <a:t>Pappis, I., Howells, M., </a:t>
            </a:r>
            <a:r>
              <a:rPr lang="en-US" err="1">
                <a:latin typeface="Open Sans"/>
                <a:ea typeface="Open Sans"/>
                <a:cs typeface="Open Sans"/>
              </a:rPr>
              <a:t>Sridharan</a:t>
            </a:r>
            <a:r>
              <a:rPr lang="en-US" dirty="0">
                <a:latin typeface="Open Sans"/>
                <a:ea typeface="Open Sans"/>
                <a:cs typeface="Open Sans"/>
              </a:rPr>
              <a:t>, V., Usher, W., </a:t>
            </a:r>
            <a:r>
              <a:rPr lang="en-US" err="1">
                <a:latin typeface="Open Sans"/>
                <a:ea typeface="Open Sans"/>
                <a:cs typeface="Open Sans"/>
              </a:rPr>
              <a:t>Shivakumar</a:t>
            </a:r>
            <a:r>
              <a:rPr lang="en-US" dirty="0">
                <a:latin typeface="Open Sans"/>
                <a:ea typeface="Open Sans"/>
                <a:cs typeface="Open Sans"/>
              </a:rPr>
              <a:t>, A., Gardumi, F., Ramos, E.P., Energy projections for African countries, European Commission Joint Research Centre, 2019</a:t>
            </a:r>
          </a:p>
          <a:p>
            <a:r>
              <a:rPr lang="en-US" err="1">
                <a:latin typeface="Open Sans"/>
                <a:ea typeface="Open Sans"/>
                <a:cs typeface="Open Sans"/>
              </a:rPr>
              <a:t>Cervigni</a:t>
            </a:r>
            <a:r>
              <a:rPr lang="en-US" dirty="0">
                <a:latin typeface="Open Sans"/>
                <a:ea typeface="Open Sans"/>
                <a:cs typeface="Open Sans"/>
              </a:rPr>
              <a:t>, R., </a:t>
            </a:r>
            <a:r>
              <a:rPr lang="en-US" err="1">
                <a:latin typeface="Open Sans"/>
                <a:ea typeface="Open Sans"/>
                <a:cs typeface="Open Sans"/>
              </a:rPr>
              <a:t>Liden</a:t>
            </a:r>
            <a:r>
              <a:rPr lang="en-US" dirty="0">
                <a:latin typeface="Open Sans"/>
                <a:ea typeface="Open Sans"/>
                <a:cs typeface="Open Sans"/>
              </a:rPr>
              <a:t>, R., Neumann, J.E., Strzepek, K.M., Enhancing the Climate Resilience of Africa's Infrastructure : The Power and Water Sectors, Washington, DC, World Bank, 2015, https://openknowledge.worldbank.org/handle/10986/21875</a:t>
            </a:r>
          </a:p>
          <a:p>
            <a:r>
              <a:rPr lang="en-US" dirty="0">
                <a:latin typeface="Open Sans"/>
                <a:ea typeface="Open Sans"/>
                <a:cs typeface="Open Sans"/>
              </a:rPr>
              <a:t>UNECE, Reconciling resource uses in transboundary basins: assessment of the water-food-energy-ecosystems nexus in the Sava River Basin, 2016</a:t>
            </a:r>
          </a:p>
          <a:p>
            <a:r>
              <a:rPr lang="en-US" dirty="0">
                <a:latin typeface="Open Sans"/>
                <a:ea typeface="Open Sans"/>
                <a:cs typeface="Open Sans"/>
              </a:rPr>
              <a:t>UNDESA, UNDP, Modelling Tools for Sustainable Development, 2016</a:t>
            </a:r>
          </a:p>
          <a:p>
            <a:r>
              <a:rPr lang="en-US" err="1">
                <a:latin typeface="Open Sans"/>
                <a:ea typeface="Open Sans"/>
                <a:cs typeface="Open Sans"/>
              </a:rPr>
              <a:t>Almulla</a:t>
            </a:r>
            <a:r>
              <a:rPr lang="en-US" dirty="0">
                <a:latin typeface="Open Sans"/>
                <a:ea typeface="Open Sans"/>
                <a:cs typeface="Open Sans"/>
              </a:rPr>
              <a:t>, Y., Ramos, E.P., Gardumi, F., </a:t>
            </a:r>
            <a:r>
              <a:rPr lang="en-US" err="1">
                <a:latin typeface="Open Sans"/>
                <a:ea typeface="Open Sans"/>
                <a:cs typeface="Open Sans"/>
              </a:rPr>
              <a:t>Taliotis</a:t>
            </a:r>
            <a:r>
              <a:rPr lang="en-US" dirty="0">
                <a:latin typeface="Open Sans"/>
                <a:ea typeface="Open Sans"/>
                <a:cs typeface="Open Sans"/>
              </a:rPr>
              <a:t>, C., </a:t>
            </a:r>
            <a:r>
              <a:rPr lang="en-US" err="1">
                <a:latin typeface="Open Sans"/>
                <a:ea typeface="Open Sans"/>
                <a:cs typeface="Open Sans"/>
              </a:rPr>
              <a:t>Lipponen</a:t>
            </a:r>
            <a:r>
              <a:rPr lang="en-US" dirty="0">
                <a:latin typeface="Open Sans"/>
                <a:ea typeface="Open Sans"/>
                <a:cs typeface="Open Sans"/>
              </a:rPr>
              <a:t>, A., Howells, M., The role of Energy-Water nexus to motivate transboundary cooperation:: An indicative analysis of the Drina River Basin, International Journal of Sustainable Energy Planning and Management, 18, 2018, pp. 3-28</a:t>
            </a:r>
          </a:p>
        </p:txBody>
      </p:sp>
    </p:spTree>
    <p:extLst>
      <p:ext uri="{BB962C8B-B14F-4D97-AF65-F5344CB8AC3E}">
        <p14:creationId xmlns:p14="http://schemas.microsoft.com/office/powerpoint/2010/main" val="1464421474"/>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3.4 Basics of OSeMOSYS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21</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Structure</a:t>
            </a:r>
          </a:p>
        </p:txBody>
      </p:sp>
      <p:grpSp>
        <p:nvGrpSpPr>
          <p:cNvPr id="15" name="Group 14">
            <a:extLst>
              <a:ext uri="{FF2B5EF4-FFF2-40B4-BE49-F238E27FC236}">
                <a16:creationId xmlns:a16="http://schemas.microsoft.com/office/drawing/2014/main" id="{96946A01-302A-5F42-A8CF-DCF9F1ABE29D}"/>
              </a:ext>
            </a:extLst>
          </p:cNvPr>
          <p:cNvGrpSpPr/>
          <p:nvPr/>
        </p:nvGrpSpPr>
        <p:grpSpPr>
          <a:xfrm>
            <a:off x="830943" y="2874636"/>
            <a:ext cx="10515599" cy="2823649"/>
            <a:chOff x="830943" y="2874636"/>
            <a:chExt cx="10515599" cy="2823649"/>
          </a:xfrm>
        </p:grpSpPr>
        <p:sp>
          <p:nvSpPr>
            <p:cNvPr id="3" name="Freeform 2">
              <a:extLst>
                <a:ext uri="{FF2B5EF4-FFF2-40B4-BE49-F238E27FC236}">
                  <a16:creationId xmlns:a16="http://schemas.microsoft.com/office/drawing/2014/main" id="{BDB53835-F9D8-DD42-84A2-7336C0FCA8EF}"/>
                </a:ext>
              </a:extLst>
            </p:cNvPr>
            <p:cNvSpPr/>
            <p:nvPr/>
          </p:nvSpPr>
          <p:spPr>
            <a:xfrm>
              <a:off x="830943" y="2874637"/>
              <a:ext cx="3203971" cy="1043293"/>
            </a:xfrm>
            <a:custGeom>
              <a:avLst/>
              <a:gdLst>
                <a:gd name="connsiteX0" fmla="*/ 0 w 3203971"/>
                <a:gd name="connsiteY0" fmla="*/ 0 h 1043155"/>
                <a:gd name="connsiteX1" fmla="*/ 3203971 w 3203971"/>
                <a:gd name="connsiteY1" fmla="*/ 0 h 1043155"/>
                <a:gd name="connsiteX2" fmla="*/ 3203971 w 3203971"/>
                <a:gd name="connsiteY2" fmla="*/ 1043155 h 1043155"/>
                <a:gd name="connsiteX3" fmla="*/ 0 w 3203971"/>
                <a:gd name="connsiteY3" fmla="*/ 1043155 h 1043155"/>
                <a:gd name="connsiteX4" fmla="*/ 0 w 3203971"/>
                <a:gd name="connsiteY4" fmla="*/ 0 h 1043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043155">
                  <a:moveTo>
                    <a:pt x="0" y="0"/>
                  </a:moveTo>
                  <a:lnTo>
                    <a:pt x="3203971" y="0"/>
                  </a:lnTo>
                  <a:lnTo>
                    <a:pt x="3203971" y="1043155"/>
                  </a:lnTo>
                  <a:lnTo>
                    <a:pt x="0" y="1043155"/>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ts val="0"/>
                </a:spcAft>
                <a:buNone/>
              </a:pPr>
              <a:r>
                <a:rPr lang="es-CR" sz="2000" b="1" kern="1200" dirty="0">
                  <a:latin typeface="Open Sans" panose="020B0606030504020204" pitchFamily="34" charset="0"/>
                  <a:ea typeface="Open Sans" panose="020B0606030504020204" pitchFamily="34" charset="0"/>
                  <a:cs typeface="Open Sans" panose="020B0606030504020204" pitchFamily="34" charset="0"/>
                </a:rPr>
                <a:t>Sets</a:t>
              </a:r>
            </a:p>
            <a:p>
              <a:pPr marL="0" lvl="0" indent="0" algn="ctr" defTabSz="889000">
                <a:lnSpc>
                  <a:spcPct val="90000"/>
                </a:lnSpc>
                <a:spcBef>
                  <a:spcPct val="0"/>
                </a:spcBef>
                <a:spcAft>
                  <a:spcPts val="0"/>
                </a:spcAft>
                <a:buNone/>
              </a:pPr>
              <a:r>
                <a:rPr lang="es-CR" sz="2000" b="1" kern="1200" dirty="0">
                  <a:latin typeface="Open Sans" panose="020B0606030504020204" pitchFamily="34" charset="0"/>
                  <a:ea typeface="Open Sans" panose="020B0606030504020204" pitchFamily="34" charset="0"/>
                  <a:cs typeface="Open Sans" panose="020B0606030504020204" pitchFamily="34" charset="0"/>
                </a:rPr>
                <a:t>(Components)</a:t>
              </a:r>
            </a:p>
          </p:txBody>
        </p:sp>
        <p:sp>
          <p:nvSpPr>
            <p:cNvPr id="5" name="Freeform 4">
              <a:extLst>
                <a:ext uri="{FF2B5EF4-FFF2-40B4-BE49-F238E27FC236}">
                  <a16:creationId xmlns:a16="http://schemas.microsoft.com/office/drawing/2014/main" id="{AD4B9517-D5A0-164C-B42D-9C6C11AF830C}"/>
                </a:ext>
              </a:extLst>
            </p:cNvPr>
            <p:cNvSpPr/>
            <p:nvPr/>
          </p:nvSpPr>
          <p:spPr>
            <a:xfrm>
              <a:off x="830943" y="4086339"/>
              <a:ext cx="3203971" cy="1606812"/>
            </a:xfrm>
            <a:custGeom>
              <a:avLst/>
              <a:gdLst>
                <a:gd name="connsiteX0" fmla="*/ 0 w 3203971"/>
                <a:gd name="connsiteY0" fmla="*/ 0 h 1579489"/>
                <a:gd name="connsiteX1" fmla="*/ 3203971 w 3203971"/>
                <a:gd name="connsiteY1" fmla="*/ 0 h 1579489"/>
                <a:gd name="connsiteX2" fmla="*/ 3203971 w 3203971"/>
                <a:gd name="connsiteY2" fmla="*/ 1579489 h 1579489"/>
                <a:gd name="connsiteX3" fmla="*/ 0 w 3203971"/>
                <a:gd name="connsiteY3" fmla="*/ 1579489 h 1579489"/>
                <a:gd name="connsiteX4" fmla="*/ 0 w 3203971"/>
                <a:gd name="connsiteY4" fmla="*/ 0 h 1579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579489">
                  <a:moveTo>
                    <a:pt x="0" y="0"/>
                  </a:moveTo>
                  <a:lnTo>
                    <a:pt x="3203971" y="0"/>
                  </a:lnTo>
                  <a:lnTo>
                    <a:pt x="3203971" y="1579489"/>
                  </a:lnTo>
                  <a:lnTo>
                    <a:pt x="0" y="1579489"/>
                  </a:lnTo>
                  <a:lnTo>
                    <a:pt x="0" y="0"/>
                  </a:ln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s-ES" sz="1200" kern="1200" dirty="0">
                  <a:latin typeface="Open Sans" panose="020B0606030504020204" pitchFamily="34" charset="0"/>
                  <a:ea typeface="Open Sans" panose="020B0606030504020204" pitchFamily="34" charset="0"/>
                  <a:cs typeface="Open Sans" panose="020B0606030504020204" pitchFamily="34" charset="0"/>
                </a:rPr>
                <a:t>REGION</a:t>
              </a:r>
              <a:endParaRPr lang="en-US" sz="1200" kern="1200" dirty="0">
                <a:latin typeface="Open Sans" panose="020B0606030504020204" pitchFamily="34" charset="0"/>
                <a:ea typeface="Open Sans" panose="020B0606030504020204" pitchFamily="34" charset="0"/>
                <a:cs typeface="Open Sans" panose="020B0606030504020204" pitchFamily="34" charset="0"/>
              </a:endParaRPr>
            </a:p>
            <a:p>
              <a:pPr marL="114300" lvl="1" indent="-114300" algn="l" defTabSz="533400">
                <a:lnSpc>
                  <a:spcPct val="90000"/>
                </a:lnSpc>
                <a:spcBef>
                  <a:spcPct val="0"/>
                </a:spcBef>
                <a:spcAft>
                  <a:spcPct val="15000"/>
                </a:spcAft>
                <a:buChar char="•"/>
              </a:pPr>
              <a:r>
                <a:rPr lang="es-ES" sz="1200" kern="1200" dirty="0">
                  <a:latin typeface="Open Sans" panose="020B0606030504020204" pitchFamily="34" charset="0"/>
                  <a:ea typeface="Open Sans" panose="020B0606030504020204" pitchFamily="34" charset="0"/>
                  <a:cs typeface="Open Sans" panose="020B0606030504020204" pitchFamily="34" charset="0"/>
                </a:rPr>
                <a:t>YEAR</a:t>
              </a:r>
            </a:p>
            <a:p>
              <a:pPr marL="114300" lvl="1" indent="-114300" algn="l" defTabSz="533400">
                <a:lnSpc>
                  <a:spcPct val="90000"/>
                </a:lnSpc>
                <a:spcBef>
                  <a:spcPct val="0"/>
                </a:spcBef>
                <a:spcAft>
                  <a:spcPct val="15000"/>
                </a:spcAft>
                <a:buChar char="•"/>
              </a:pPr>
              <a:r>
                <a:rPr lang="es-ES" sz="1200" kern="1200" dirty="0">
                  <a:latin typeface="Open Sans" panose="020B0606030504020204" pitchFamily="34" charset="0"/>
                  <a:ea typeface="Open Sans" panose="020B0606030504020204" pitchFamily="34" charset="0"/>
                  <a:cs typeface="Open Sans" panose="020B0606030504020204" pitchFamily="34" charset="0"/>
                </a:rPr>
                <a:t>TIMESLICES</a:t>
              </a:r>
            </a:p>
            <a:p>
              <a:pPr marL="114300" lvl="1" indent="-114300" algn="l" defTabSz="533400">
                <a:lnSpc>
                  <a:spcPct val="90000"/>
                </a:lnSpc>
                <a:spcBef>
                  <a:spcPct val="0"/>
                </a:spcBef>
                <a:spcAft>
                  <a:spcPct val="15000"/>
                </a:spcAft>
                <a:buChar char="•"/>
              </a:pPr>
              <a:r>
                <a:rPr lang="es-ES" sz="1200" kern="1200" dirty="0">
                  <a:latin typeface="Open Sans" panose="020B0606030504020204" pitchFamily="34" charset="0"/>
                  <a:ea typeface="Open Sans" panose="020B0606030504020204" pitchFamily="34" charset="0"/>
                  <a:cs typeface="Open Sans" panose="020B0606030504020204" pitchFamily="34" charset="0"/>
                </a:rPr>
                <a:t>EMISSIONS</a:t>
              </a:r>
            </a:p>
            <a:p>
              <a:pPr marL="114300" lvl="1" indent="-114300" algn="l" defTabSz="533400">
                <a:lnSpc>
                  <a:spcPct val="90000"/>
                </a:lnSpc>
                <a:spcBef>
                  <a:spcPct val="0"/>
                </a:spcBef>
                <a:spcAft>
                  <a:spcPct val="15000"/>
                </a:spcAft>
                <a:buChar char="•"/>
              </a:pPr>
              <a:r>
                <a:rPr lang="es-ES" sz="1200" b="1" kern="1200" dirty="0">
                  <a:latin typeface="Open Sans" panose="020B0606030504020204" pitchFamily="34" charset="0"/>
                  <a:ea typeface="Open Sans" panose="020B0606030504020204" pitchFamily="34" charset="0"/>
                  <a:cs typeface="Open Sans" panose="020B0606030504020204" pitchFamily="34" charset="0"/>
                </a:rPr>
                <a:t>COMMODITY</a:t>
              </a:r>
            </a:p>
            <a:p>
              <a:pPr marL="114300" lvl="1" indent="-114300" algn="l" defTabSz="533400">
                <a:lnSpc>
                  <a:spcPct val="90000"/>
                </a:lnSpc>
                <a:spcBef>
                  <a:spcPct val="0"/>
                </a:spcBef>
                <a:spcAft>
                  <a:spcPct val="15000"/>
                </a:spcAft>
                <a:buChar char="•"/>
              </a:pPr>
              <a:r>
                <a:rPr lang="es-ES" sz="1200" b="1" kern="1200" dirty="0">
                  <a:latin typeface="Open Sans" panose="020B0606030504020204" pitchFamily="34" charset="0"/>
                  <a:ea typeface="Open Sans" panose="020B0606030504020204" pitchFamily="34" charset="0"/>
                  <a:cs typeface="Open Sans" panose="020B0606030504020204" pitchFamily="34" charset="0"/>
                </a:rPr>
                <a:t>TECHNOLOGY</a:t>
              </a:r>
            </a:p>
          </p:txBody>
        </p:sp>
        <p:sp>
          <p:nvSpPr>
            <p:cNvPr id="6" name="Freeform 5">
              <a:extLst>
                <a:ext uri="{FF2B5EF4-FFF2-40B4-BE49-F238E27FC236}">
                  <a16:creationId xmlns:a16="http://schemas.microsoft.com/office/drawing/2014/main" id="{8E1928EB-ADE0-CC44-BDF6-3F4DF2920600}"/>
                </a:ext>
              </a:extLst>
            </p:cNvPr>
            <p:cNvSpPr/>
            <p:nvPr/>
          </p:nvSpPr>
          <p:spPr>
            <a:xfrm>
              <a:off x="4493485" y="2874637"/>
              <a:ext cx="3203971" cy="1043293"/>
            </a:xfrm>
            <a:custGeom>
              <a:avLst/>
              <a:gdLst>
                <a:gd name="connsiteX0" fmla="*/ 0 w 3203971"/>
                <a:gd name="connsiteY0" fmla="*/ 0 h 1043293"/>
                <a:gd name="connsiteX1" fmla="*/ 3203971 w 3203971"/>
                <a:gd name="connsiteY1" fmla="*/ 0 h 1043293"/>
                <a:gd name="connsiteX2" fmla="*/ 3203971 w 3203971"/>
                <a:gd name="connsiteY2" fmla="*/ 1043293 h 1043293"/>
                <a:gd name="connsiteX3" fmla="*/ 0 w 3203971"/>
                <a:gd name="connsiteY3" fmla="*/ 1043293 h 1043293"/>
                <a:gd name="connsiteX4" fmla="*/ 0 w 3203971"/>
                <a:gd name="connsiteY4" fmla="*/ 0 h 1043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043293">
                  <a:moveTo>
                    <a:pt x="0" y="0"/>
                  </a:moveTo>
                  <a:lnTo>
                    <a:pt x="3203971" y="0"/>
                  </a:lnTo>
                  <a:lnTo>
                    <a:pt x="3203971" y="1043293"/>
                  </a:lnTo>
                  <a:lnTo>
                    <a:pt x="0" y="1043293"/>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ts val="0"/>
                </a:spcAft>
                <a:buNone/>
              </a:pPr>
              <a:r>
                <a:rPr lang="es-CR" sz="2000" b="1"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Input data</a:t>
              </a:r>
            </a:p>
            <a:p>
              <a:pPr marL="0" lvl="0" indent="0" algn="ctr" defTabSz="889000">
                <a:lnSpc>
                  <a:spcPct val="90000"/>
                </a:lnSpc>
                <a:spcBef>
                  <a:spcPct val="0"/>
                </a:spcBef>
                <a:spcAft>
                  <a:spcPts val="0"/>
                </a:spcAft>
                <a:buNone/>
              </a:pPr>
              <a:r>
                <a:rPr lang="es-CR" sz="2000" b="1"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 (Parameters)</a:t>
              </a:r>
              <a:endParaRPr lang="en-US" sz="2000" b="1" kern="12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Freeform 7">
              <a:extLst>
                <a:ext uri="{FF2B5EF4-FFF2-40B4-BE49-F238E27FC236}">
                  <a16:creationId xmlns:a16="http://schemas.microsoft.com/office/drawing/2014/main" id="{7B1B21FB-9473-EA41-9C97-1E6101F7F228}"/>
                </a:ext>
              </a:extLst>
            </p:cNvPr>
            <p:cNvSpPr/>
            <p:nvPr/>
          </p:nvSpPr>
          <p:spPr>
            <a:xfrm>
              <a:off x="4486757" y="4091474"/>
              <a:ext cx="3203971" cy="1606811"/>
            </a:xfrm>
            <a:custGeom>
              <a:avLst/>
              <a:gdLst>
                <a:gd name="connsiteX0" fmla="*/ 0 w 3203971"/>
                <a:gd name="connsiteY0" fmla="*/ 0 h 1896781"/>
                <a:gd name="connsiteX1" fmla="*/ 3203971 w 3203971"/>
                <a:gd name="connsiteY1" fmla="*/ 0 h 1896781"/>
                <a:gd name="connsiteX2" fmla="*/ 3203971 w 3203971"/>
                <a:gd name="connsiteY2" fmla="*/ 1896781 h 1896781"/>
                <a:gd name="connsiteX3" fmla="*/ 0 w 3203971"/>
                <a:gd name="connsiteY3" fmla="*/ 1896781 h 1896781"/>
                <a:gd name="connsiteX4" fmla="*/ 0 w 3203971"/>
                <a:gd name="connsiteY4" fmla="*/ 0 h 1896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896781">
                  <a:moveTo>
                    <a:pt x="0" y="0"/>
                  </a:moveTo>
                  <a:lnTo>
                    <a:pt x="3203971" y="0"/>
                  </a:lnTo>
                  <a:lnTo>
                    <a:pt x="3203971" y="1896781"/>
                  </a:lnTo>
                  <a:lnTo>
                    <a:pt x="0" y="1896781"/>
                  </a:lnTo>
                  <a:lnTo>
                    <a:pt x="0" y="0"/>
                  </a:ln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a:latin typeface="Open Sans"/>
                  <a:ea typeface="Open Sans"/>
                  <a:cs typeface="Open Sans"/>
                </a:rPr>
                <a:t>Historical capacity</a:t>
              </a:r>
            </a:p>
            <a:p>
              <a:pPr marL="114300" lvl="1" indent="-114300" algn="l" defTabSz="533400">
                <a:lnSpc>
                  <a:spcPct val="90000"/>
                </a:lnSpc>
                <a:spcBef>
                  <a:spcPct val="0"/>
                </a:spcBef>
                <a:spcAft>
                  <a:spcPct val="15000"/>
                </a:spcAft>
                <a:buChar char="•"/>
              </a:pPr>
              <a:r>
                <a:rPr lang="en-GB" sz="1200" kern="1200">
                  <a:latin typeface="Open Sans"/>
                  <a:ea typeface="Open Sans"/>
                  <a:cs typeface="Open Sans"/>
                </a:rPr>
                <a:t>Annual Demand</a:t>
              </a:r>
            </a:p>
            <a:p>
              <a:pPr marL="114300" lvl="1" indent="-114300" algn="l" defTabSz="533400">
                <a:lnSpc>
                  <a:spcPct val="90000"/>
                </a:lnSpc>
                <a:spcBef>
                  <a:spcPct val="0"/>
                </a:spcBef>
                <a:spcAft>
                  <a:spcPct val="15000"/>
                </a:spcAft>
                <a:buChar char="•"/>
              </a:pPr>
              <a:r>
                <a:rPr lang="en-GB" sz="1200" kern="1200">
                  <a:latin typeface="Open Sans"/>
                  <a:ea typeface="Open Sans"/>
                  <a:cs typeface="Open Sans"/>
                </a:rPr>
                <a:t>Load</a:t>
              </a:r>
            </a:p>
            <a:p>
              <a:pPr marL="114300" lvl="1" indent="-114300" algn="l" defTabSz="533400">
                <a:lnSpc>
                  <a:spcPct val="90000"/>
                </a:lnSpc>
                <a:spcBef>
                  <a:spcPct val="0"/>
                </a:spcBef>
                <a:spcAft>
                  <a:spcPct val="15000"/>
                </a:spcAft>
                <a:buChar char="•"/>
              </a:pPr>
              <a:r>
                <a:rPr lang="en-GB" sz="1200" kern="1200">
                  <a:latin typeface="Open Sans"/>
                  <a:ea typeface="Open Sans"/>
                  <a:cs typeface="Open Sans"/>
                </a:rPr>
                <a:t>Efficiency</a:t>
              </a:r>
            </a:p>
            <a:p>
              <a:pPr marL="114300" lvl="1" indent="-114300" algn="l" defTabSz="533400">
                <a:lnSpc>
                  <a:spcPct val="90000"/>
                </a:lnSpc>
                <a:spcBef>
                  <a:spcPct val="0"/>
                </a:spcBef>
                <a:spcAft>
                  <a:spcPct val="15000"/>
                </a:spcAft>
                <a:buChar char="•"/>
              </a:pPr>
              <a:r>
                <a:rPr lang="en-GB" sz="1200" kern="1200">
                  <a:latin typeface="Open Sans"/>
                  <a:ea typeface="Open Sans"/>
                  <a:cs typeface="Open Sans"/>
                </a:rPr>
                <a:t>Capital, fixed, variable costs</a:t>
              </a:r>
            </a:p>
            <a:p>
              <a:pPr marL="114300" lvl="1" indent="-114300" algn="l" defTabSz="533400">
                <a:lnSpc>
                  <a:spcPct val="90000"/>
                </a:lnSpc>
                <a:spcBef>
                  <a:spcPct val="0"/>
                </a:spcBef>
                <a:spcAft>
                  <a:spcPct val="15000"/>
                </a:spcAft>
                <a:buChar char="•"/>
              </a:pPr>
              <a:r>
                <a:rPr lang="en-GB" sz="1200" kern="1200">
                  <a:latin typeface="Open Sans"/>
                  <a:ea typeface="Open Sans"/>
                  <a:cs typeface="Open Sans"/>
                </a:rPr>
                <a:t>Emission Activity Ratio</a:t>
              </a:r>
            </a:p>
            <a:p>
              <a:pPr marL="114300" lvl="1" indent="-114300" algn="l" defTabSz="533400">
                <a:lnSpc>
                  <a:spcPct val="90000"/>
                </a:lnSpc>
                <a:spcBef>
                  <a:spcPct val="0"/>
                </a:spcBef>
                <a:spcAft>
                  <a:spcPct val="15000"/>
                </a:spcAft>
                <a:buChar char="•"/>
              </a:pPr>
              <a:r>
                <a:rPr lang="en-GB" sz="1200" kern="1200">
                  <a:latin typeface="Open Sans"/>
                  <a:ea typeface="Open Sans"/>
                  <a:cs typeface="Open Sans"/>
                </a:rPr>
                <a:t>Availability Factors</a:t>
              </a:r>
            </a:p>
          </p:txBody>
        </p:sp>
        <p:sp>
          <p:nvSpPr>
            <p:cNvPr id="13" name="Freeform 12">
              <a:extLst>
                <a:ext uri="{FF2B5EF4-FFF2-40B4-BE49-F238E27FC236}">
                  <a16:creationId xmlns:a16="http://schemas.microsoft.com/office/drawing/2014/main" id="{21A37B79-BA47-2840-955F-A243F50B263A}"/>
                </a:ext>
              </a:extLst>
            </p:cNvPr>
            <p:cNvSpPr/>
            <p:nvPr/>
          </p:nvSpPr>
          <p:spPr>
            <a:xfrm>
              <a:off x="8142571" y="2874636"/>
              <a:ext cx="3203971" cy="1043293"/>
            </a:xfrm>
            <a:custGeom>
              <a:avLst/>
              <a:gdLst>
                <a:gd name="connsiteX0" fmla="*/ 0 w 3203971"/>
                <a:gd name="connsiteY0" fmla="*/ 0 h 1063334"/>
                <a:gd name="connsiteX1" fmla="*/ 3203971 w 3203971"/>
                <a:gd name="connsiteY1" fmla="*/ 0 h 1063334"/>
                <a:gd name="connsiteX2" fmla="*/ 3203971 w 3203971"/>
                <a:gd name="connsiteY2" fmla="*/ 1063334 h 1063334"/>
                <a:gd name="connsiteX3" fmla="*/ 0 w 3203971"/>
                <a:gd name="connsiteY3" fmla="*/ 1063334 h 1063334"/>
                <a:gd name="connsiteX4" fmla="*/ 0 w 3203971"/>
                <a:gd name="connsiteY4" fmla="*/ 0 h 106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063334">
                  <a:moveTo>
                    <a:pt x="0" y="0"/>
                  </a:moveTo>
                  <a:lnTo>
                    <a:pt x="3203971" y="0"/>
                  </a:lnTo>
                  <a:lnTo>
                    <a:pt x="3203971" y="1063334"/>
                  </a:lnTo>
                  <a:lnTo>
                    <a:pt x="0" y="1063334"/>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CR" sz="2000" b="1"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Output variables (Results)</a:t>
              </a:r>
              <a:endParaRPr lang="en-US" sz="2000" b="1" kern="12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Freeform 13">
              <a:extLst>
                <a:ext uri="{FF2B5EF4-FFF2-40B4-BE49-F238E27FC236}">
                  <a16:creationId xmlns:a16="http://schemas.microsoft.com/office/drawing/2014/main" id="{533845AC-253E-7346-98CA-325C386067B0}"/>
                </a:ext>
              </a:extLst>
            </p:cNvPr>
            <p:cNvSpPr/>
            <p:nvPr/>
          </p:nvSpPr>
          <p:spPr>
            <a:xfrm>
              <a:off x="8142571" y="4086339"/>
              <a:ext cx="3203971" cy="1606812"/>
            </a:xfrm>
            <a:custGeom>
              <a:avLst/>
              <a:gdLst>
                <a:gd name="connsiteX0" fmla="*/ 0 w 3203971"/>
                <a:gd name="connsiteY0" fmla="*/ 0 h 1583902"/>
                <a:gd name="connsiteX1" fmla="*/ 3203971 w 3203971"/>
                <a:gd name="connsiteY1" fmla="*/ 0 h 1583902"/>
                <a:gd name="connsiteX2" fmla="*/ 3203971 w 3203971"/>
                <a:gd name="connsiteY2" fmla="*/ 1583902 h 1583902"/>
                <a:gd name="connsiteX3" fmla="*/ 0 w 3203971"/>
                <a:gd name="connsiteY3" fmla="*/ 1583902 h 1583902"/>
                <a:gd name="connsiteX4" fmla="*/ 0 w 3203971"/>
                <a:gd name="connsiteY4" fmla="*/ 0 h 1583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583902">
                  <a:moveTo>
                    <a:pt x="0" y="0"/>
                  </a:moveTo>
                  <a:lnTo>
                    <a:pt x="3203971" y="0"/>
                  </a:lnTo>
                  <a:lnTo>
                    <a:pt x="3203971" y="1583902"/>
                  </a:lnTo>
                  <a:lnTo>
                    <a:pt x="0" y="1583902"/>
                  </a:lnTo>
                  <a:lnTo>
                    <a:pt x="0" y="0"/>
                  </a:ln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a:solidFill>
                    <a:srgbClr val="000000">
                      <a:hueOff val="0"/>
                      <a:satOff val="0"/>
                      <a:lumOff val="0"/>
                      <a:alphaOff val="0"/>
                    </a:srgbClr>
                  </a:solidFill>
                  <a:latin typeface="Open Sans"/>
                  <a:ea typeface="Open Sans"/>
                  <a:cs typeface="Open Sans"/>
                </a:rPr>
                <a:t>New Capacity</a:t>
              </a:r>
            </a:p>
            <a:p>
              <a:pPr marL="114300" lvl="1" indent="-114300" algn="l" defTabSz="533400">
                <a:lnSpc>
                  <a:spcPct val="90000"/>
                </a:lnSpc>
                <a:spcBef>
                  <a:spcPct val="0"/>
                </a:spcBef>
                <a:spcAft>
                  <a:spcPct val="15000"/>
                </a:spcAft>
                <a:buChar char="•"/>
              </a:pPr>
              <a:r>
                <a:rPr lang="en-GB" sz="1200" kern="1200">
                  <a:solidFill>
                    <a:srgbClr val="000000">
                      <a:hueOff val="0"/>
                      <a:satOff val="0"/>
                      <a:lumOff val="0"/>
                      <a:alphaOff val="0"/>
                    </a:srgbClr>
                  </a:solidFill>
                  <a:latin typeface="Open Sans"/>
                  <a:ea typeface="Open Sans"/>
                  <a:cs typeface="Open Sans"/>
                </a:rPr>
                <a:t>Total Annual Production by Technology</a:t>
              </a:r>
            </a:p>
            <a:p>
              <a:pPr marL="114300" lvl="1" indent="-114300" algn="l" defTabSz="533400">
                <a:lnSpc>
                  <a:spcPct val="90000"/>
                </a:lnSpc>
                <a:spcBef>
                  <a:spcPct val="0"/>
                </a:spcBef>
                <a:spcAft>
                  <a:spcPct val="15000"/>
                </a:spcAft>
                <a:buChar char="•"/>
              </a:pPr>
              <a:r>
                <a:rPr lang="en-GB" sz="1200" kern="1200">
                  <a:solidFill>
                    <a:srgbClr val="000000">
                      <a:hueOff val="0"/>
                      <a:satOff val="0"/>
                      <a:lumOff val="0"/>
                      <a:alphaOff val="0"/>
                    </a:srgbClr>
                  </a:solidFill>
                  <a:latin typeface="Open Sans"/>
                  <a:ea typeface="Open Sans"/>
                  <a:cs typeface="Open Sans"/>
                </a:rPr>
                <a:t>Annual Emissions</a:t>
              </a:r>
            </a:p>
            <a:p>
              <a:pPr marL="114300" lvl="1" indent="-114300" algn="l" defTabSz="533400">
                <a:lnSpc>
                  <a:spcPct val="90000"/>
                </a:lnSpc>
                <a:spcBef>
                  <a:spcPct val="0"/>
                </a:spcBef>
                <a:spcAft>
                  <a:spcPct val="15000"/>
                </a:spcAft>
                <a:buChar char="•"/>
              </a:pPr>
              <a:r>
                <a:rPr lang="en-GB" sz="1200" kern="1200">
                  <a:solidFill>
                    <a:srgbClr val="000000">
                      <a:hueOff val="0"/>
                      <a:satOff val="0"/>
                      <a:lumOff val="0"/>
                      <a:alphaOff val="0"/>
                    </a:srgbClr>
                  </a:solidFill>
                  <a:latin typeface="Open Sans"/>
                  <a:ea typeface="Open Sans"/>
                  <a:cs typeface="Open Sans"/>
                </a:rPr>
                <a:t>Discounted Costs</a:t>
              </a:r>
            </a:p>
            <a:p>
              <a:pPr marL="114300" lvl="1" indent="-114300" algn="l" defTabSz="533400">
                <a:lnSpc>
                  <a:spcPct val="90000"/>
                </a:lnSpc>
                <a:spcBef>
                  <a:spcPct val="0"/>
                </a:spcBef>
                <a:spcAft>
                  <a:spcPct val="15000"/>
                </a:spcAft>
                <a:buChar char="•"/>
              </a:pPr>
              <a:r>
                <a:rPr lang="en-GB" sz="1200" kern="1200">
                  <a:solidFill>
                    <a:srgbClr val="000000">
                      <a:hueOff val="0"/>
                      <a:satOff val="0"/>
                      <a:lumOff val="0"/>
                      <a:alphaOff val="0"/>
                    </a:srgbClr>
                  </a:solidFill>
                  <a:latin typeface="Open Sans"/>
                  <a:ea typeface="Open Sans"/>
                  <a:cs typeface="Open Sans"/>
                </a:rPr>
                <a:t>Model Period Cost</a:t>
              </a:r>
            </a:p>
          </p:txBody>
        </p:sp>
      </p:grpSp>
      <p:sp>
        <p:nvSpPr>
          <p:cNvPr id="12" name="Oval 11">
            <a:extLst>
              <a:ext uri="{FF2B5EF4-FFF2-40B4-BE49-F238E27FC236}">
                <a16:creationId xmlns:a16="http://schemas.microsoft.com/office/drawing/2014/main" id="{36F68891-3103-504D-9712-27044CEE442D}"/>
              </a:ext>
            </a:extLst>
          </p:cNvPr>
          <p:cNvSpPr/>
          <p:nvPr/>
        </p:nvSpPr>
        <p:spPr>
          <a:xfrm>
            <a:off x="7409957"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21.mp3" descr="Lecture3_Slide21.mp3">
            <a:hlinkClick r:id="" action="ppaction://media"/>
            <a:extLst>
              <a:ext uri="{FF2B5EF4-FFF2-40B4-BE49-F238E27FC236}">
                <a16:creationId xmlns:a16="http://schemas.microsoft.com/office/drawing/2014/main" id="{EB12A35B-AD13-AE4F-97C3-F039F8025E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1322" y="1245110"/>
            <a:ext cx="812800" cy="812800"/>
          </a:xfrm>
          <a:prstGeom prst="rect">
            <a:avLst/>
          </a:prstGeom>
        </p:spPr>
      </p:pic>
    </p:spTree>
    <p:extLst>
      <p:ext uri="{BB962C8B-B14F-4D97-AF65-F5344CB8AC3E}">
        <p14:creationId xmlns:p14="http://schemas.microsoft.com/office/powerpoint/2010/main" val="3817088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3.4 Basics of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069485" cy="3808428"/>
          </a:xfrm>
        </p:spPr>
        <p:txBody>
          <a:bodyPr vert="horz" lIns="91440" tIns="45720" rIns="91440" bIns="45720" rtlCol="0" anchor="t">
            <a:normAutofit fontScale="85000" lnSpcReduction="20000"/>
          </a:bodyPr>
          <a:lstStyle/>
          <a:p>
            <a:pPr>
              <a:lnSpc>
                <a:spcPct val="120000"/>
              </a:lnSpc>
              <a:spcBef>
                <a:spcPts val="500"/>
              </a:spcBef>
            </a:pPr>
            <a:r>
              <a:rPr lang="en-US" u="sng" dirty="0">
                <a:latin typeface="Open Sans" panose="020B0606030504020204" pitchFamily="34" charset="0"/>
                <a:ea typeface="Open Sans" panose="020B0606030504020204" pitchFamily="34" charset="0"/>
                <a:cs typeface="Open Sans" panose="020B0606030504020204" pitchFamily="34" charset="0"/>
              </a:rPr>
              <a:t>A technology can be used to: </a:t>
            </a:r>
          </a:p>
          <a:p>
            <a:pPr marL="342900" indent="-342900">
              <a:lnSpc>
                <a:spcPct val="120000"/>
              </a:lnSpc>
              <a:spcBef>
                <a:spcPts val="500"/>
              </a:spcBef>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Supply or produce a resource </a:t>
            </a:r>
          </a:p>
          <a:p>
            <a:pPr>
              <a:lnSpc>
                <a:spcPct val="120000"/>
              </a:lnSpc>
              <a:spcBef>
                <a:spcPts val="500"/>
              </a:spcBef>
            </a:pPr>
            <a:r>
              <a:rPr lang="en-US" dirty="0">
                <a:latin typeface="Open Sans"/>
                <a:ea typeface="Open Sans"/>
                <a:cs typeface="Open Sans"/>
              </a:rPr>
              <a:t>(e.g., biomass production, natural gas imports)</a:t>
            </a:r>
          </a:p>
          <a:p>
            <a:pPr marL="342900" indent="-342900">
              <a:lnSpc>
                <a:spcPct val="120000"/>
              </a:lnSpc>
              <a:spcBef>
                <a:spcPts val="500"/>
              </a:spcBef>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Convert one commodity into another</a:t>
            </a:r>
          </a:p>
          <a:p>
            <a:pPr>
              <a:lnSpc>
                <a:spcPct val="120000"/>
              </a:lnSpc>
              <a:spcBef>
                <a:spcPts val="500"/>
              </a:spcBef>
            </a:pPr>
            <a:r>
              <a:rPr lang="en-US" dirty="0">
                <a:latin typeface="Open Sans"/>
                <a:ea typeface="Open Sans"/>
                <a:cs typeface="Open Sans"/>
              </a:rPr>
              <a:t>(e.g., conversion of natural gas to electricity, electricity to light)</a:t>
            </a:r>
          </a:p>
          <a:p>
            <a:pPr>
              <a:lnSpc>
                <a:spcPct val="120000"/>
              </a:lnSpc>
              <a:spcBef>
                <a:spcPts val="500"/>
              </a:spcBef>
            </a:pPr>
            <a:r>
              <a:rPr lang="en-US" u="sng" dirty="0">
                <a:latin typeface="Open Sans" panose="020B0606030504020204" pitchFamily="34" charset="0"/>
                <a:ea typeface="Open Sans" panose="020B0606030504020204" pitchFamily="34" charset="0"/>
                <a:cs typeface="Open Sans" panose="020B0606030504020204" pitchFamily="34" charset="0"/>
              </a:rPr>
              <a:t>A technology can represent: </a:t>
            </a:r>
          </a:p>
          <a:p>
            <a:pPr marL="285750" indent="-285750">
              <a:lnSpc>
                <a:spcPct val="120000"/>
              </a:lnSpc>
              <a:spcBef>
                <a:spcPts val="500"/>
              </a:spcBef>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 single process/plant or</a:t>
            </a:r>
          </a:p>
          <a:p>
            <a:pPr marL="285750" indent="-285750">
              <a:lnSpc>
                <a:spcPct val="120000"/>
              </a:lnSpc>
              <a:spcBef>
                <a:spcPts val="500"/>
              </a:spcBef>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 group of processes/plants with similar characteristics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22</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250019" cy="439247"/>
          </a:xfrm>
        </p:spPr>
        <p:txBody>
          <a:bodyPr>
            <a:normAutofit/>
          </a:bodyPr>
          <a:lstStyle/>
          <a:p>
            <a:r>
              <a:rPr lang="en-US"/>
              <a:t>Set: Technology</a:t>
            </a:r>
            <a:endParaRPr lang="en-US" dirty="0"/>
          </a:p>
        </p:txBody>
      </p:sp>
      <p:grpSp>
        <p:nvGrpSpPr>
          <p:cNvPr id="11" name="Group 10">
            <a:extLst>
              <a:ext uri="{FF2B5EF4-FFF2-40B4-BE49-F238E27FC236}">
                <a16:creationId xmlns:a16="http://schemas.microsoft.com/office/drawing/2014/main" id="{80F2E43C-B592-469C-AE0D-EA9817522114}"/>
              </a:ext>
            </a:extLst>
          </p:cNvPr>
          <p:cNvGrpSpPr/>
          <p:nvPr/>
        </p:nvGrpSpPr>
        <p:grpSpPr>
          <a:xfrm>
            <a:off x="5728448" y="2402473"/>
            <a:ext cx="5453061" cy="3134034"/>
            <a:chOff x="2221181" y="1972890"/>
            <a:chExt cx="5872162" cy="4116648"/>
          </a:xfrm>
        </p:grpSpPr>
        <p:sp>
          <p:nvSpPr>
            <p:cNvPr id="13" name="Rectangle 12">
              <a:extLst>
                <a:ext uri="{FF2B5EF4-FFF2-40B4-BE49-F238E27FC236}">
                  <a16:creationId xmlns:a16="http://schemas.microsoft.com/office/drawing/2014/main" id="{93CE2736-C5D3-4FA3-B685-2F7F96AEA0E4}"/>
                </a:ext>
              </a:extLst>
            </p:cNvPr>
            <p:cNvSpPr/>
            <p:nvPr/>
          </p:nvSpPr>
          <p:spPr>
            <a:xfrm rot="5400000">
              <a:off x="5958145" y="4579492"/>
              <a:ext cx="76348" cy="2943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14" name="Rectangle 13">
              <a:extLst>
                <a:ext uri="{FF2B5EF4-FFF2-40B4-BE49-F238E27FC236}">
                  <a16:creationId xmlns:a16="http://schemas.microsoft.com/office/drawing/2014/main" id="{DA4F5F92-1D52-4CC1-943F-D85C9719C0E0}"/>
                </a:ext>
              </a:extLst>
            </p:cNvPr>
            <p:cNvSpPr/>
            <p:nvPr/>
          </p:nvSpPr>
          <p:spPr>
            <a:xfrm>
              <a:off x="6651263" y="3123533"/>
              <a:ext cx="816929" cy="720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15" name="Arrow: Right 44">
              <a:extLst>
                <a:ext uri="{FF2B5EF4-FFF2-40B4-BE49-F238E27FC236}">
                  <a16:creationId xmlns:a16="http://schemas.microsoft.com/office/drawing/2014/main" id="{F47E797E-B2C4-4AB1-A890-BFF068FD863C}"/>
                </a:ext>
              </a:extLst>
            </p:cNvPr>
            <p:cNvSpPr/>
            <p:nvPr/>
          </p:nvSpPr>
          <p:spPr>
            <a:xfrm>
              <a:off x="4525438" y="5079013"/>
              <a:ext cx="779987" cy="153982"/>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16" name="Arrow: Right 43">
              <a:extLst>
                <a:ext uri="{FF2B5EF4-FFF2-40B4-BE49-F238E27FC236}">
                  <a16:creationId xmlns:a16="http://schemas.microsoft.com/office/drawing/2014/main" id="{B1A0A52E-DB76-40E9-B76A-7F9245328DC2}"/>
                </a:ext>
              </a:extLst>
            </p:cNvPr>
            <p:cNvSpPr/>
            <p:nvPr/>
          </p:nvSpPr>
          <p:spPr>
            <a:xfrm>
              <a:off x="4537046" y="5485175"/>
              <a:ext cx="763094" cy="15568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17" name="Arrow: Right 17">
              <a:extLst>
                <a:ext uri="{FF2B5EF4-FFF2-40B4-BE49-F238E27FC236}">
                  <a16:creationId xmlns:a16="http://schemas.microsoft.com/office/drawing/2014/main" id="{EED22125-565F-4CB1-85B0-98A7FC27CB1F}"/>
                </a:ext>
              </a:extLst>
            </p:cNvPr>
            <p:cNvSpPr/>
            <p:nvPr/>
          </p:nvSpPr>
          <p:spPr>
            <a:xfrm>
              <a:off x="4591715" y="4074266"/>
              <a:ext cx="708426" cy="141408"/>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18" name="Arrow: Right 39">
              <a:extLst>
                <a:ext uri="{FF2B5EF4-FFF2-40B4-BE49-F238E27FC236}">
                  <a16:creationId xmlns:a16="http://schemas.microsoft.com/office/drawing/2014/main" id="{8CDFE214-36D4-4B2E-B351-A86B42F44792}"/>
                </a:ext>
              </a:extLst>
            </p:cNvPr>
            <p:cNvSpPr/>
            <p:nvPr/>
          </p:nvSpPr>
          <p:spPr>
            <a:xfrm>
              <a:off x="4525437" y="3456789"/>
              <a:ext cx="774703" cy="141408"/>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19" name="Rectangle 18">
              <a:extLst>
                <a:ext uri="{FF2B5EF4-FFF2-40B4-BE49-F238E27FC236}">
                  <a16:creationId xmlns:a16="http://schemas.microsoft.com/office/drawing/2014/main" id="{782129D1-D10B-4A44-86B0-C3E418E36F40}"/>
                </a:ext>
              </a:extLst>
            </p:cNvPr>
            <p:cNvSpPr/>
            <p:nvPr/>
          </p:nvSpPr>
          <p:spPr>
            <a:xfrm>
              <a:off x="4522823" y="2545643"/>
              <a:ext cx="68891" cy="353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20" name="Rectangle 19">
              <a:extLst>
                <a:ext uri="{FF2B5EF4-FFF2-40B4-BE49-F238E27FC236}">
                  <a16:creationId xmlns:a16="http://schemas.microsoft.com/office/drawing/2014/main" id="{7928E2D1-5A9E-4A3B-A76B-753FC6FE2945}"/>
                </a:ext>
              </a:extLst>
            </p:cNvPr>
            <p:cNvSpPr/>
            <p:nvPr/>
          </p:nvSpPr>
          <p:spPr>
            <a:xfrm>
              <a:off x="7400926" y="2416176"/>
              <a:ext cx="67265" cy="36640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23" name="Arrow: Right 2">
              <a:extLst>
                <a:ext uri="{FF2B5EF4-FFF2-40B4-BE49-F238E27FC236}">
                  <a16:creationId xmlns:a16="http://schemas.microsoft.com/office/drawing/2014/main" id="{699BFA4E-BC35-4356-AD79-67404945D1EB}"/>
                </a:ext>
              </a:extLst>
            </p:cNvPr>
            <p:cNvSpPr/>
            <p:nvPr/>
          </p:nvSpPr>
          <p:spPr>
            <a:xfrm>
              <a:off x="3571948" y="2315719"/>
              <a:ext cx="1728192"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24" name="Arrow: Right 50">
              <a:extLst>
                <a:ext uri="{FF2B5EF4-FFF2-40B4-BE49-F238E27FC236}">
                  <a16:creationId xmlns:a16="http://schemas.microsoft.com/office/drawing/2014/main" id="{4449DFCE-DE26-47C0-B6AE-D0672C8DEA15}"/>
                </a:ext>
              </a:extLst>
            </p:cNvPr>
            <p:cNvSpPr/>
            <p:nvPr/>
          </p:nvSpPr>
          <p:spPr>
            <a:xfrm>
              <a:off x="3589333" y="3251823"/>
              <a:ext cx="1710807"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25" name="Arrow: Right 51">
              <a:extLst>
                <a:ext uri="{FF2B5EF4-FFF2-40B4-BE49-F238E27FC236}">
                  <a16:creationId xmlns:a16="http://schemas.microsoft.com/office/drawing/2014/main" id="{B3DA8065-8DA7-42F5-9365-93C165D67A23}"/>
                </a:ext>
              </a:extLst>
            </p:cNvPr>
            <p:cNvSpPr/>
            <p:nvPr/>
          </p:nvSpPr>
          <p:spPr>
            <a:xfrm>
              <a:off x="6653183" y="4259935"/>
              <a:ext cx="1440160"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30" name="Arrow: Right 27">
              <a:extLst>
                <a:ext uri="{FF2B5EF4-FFF2-40B4-BE49-F238E27FC236}">
                  <a16:creationId xmlns:a16="http://schemas.microsoft.com/office/drawing/2014/main" id="{4A1FD2BC-48C3-4CFE-8EBE-289FC63E2A4B}"/>
                </a:ext>
              </a:extLst>
            </p:cNvPr>
            <p:cNvSpPr/>
            <p:nvPr/>
          </p:nvSpPr>
          <p:spPr>
            <a:xfrm>
              <a:off x="3589333" y="5295650"/>
              <a:ext cx="1710807"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31" name="Arrow: Right 33">
              <a:extLst>
                <a:ext uri="{FF2B5EF4-FFF2-40B4-BE49-F238E27FC236}">
                  <a16:creationId xmlns:a16="http://schemas.microsoft.com/office/drawing/2014/main" id="{05819A9D-8D05-40E0-803B-83360D48F751}"/>
                </a:ext>
              </a:extLst>
            </p:cNvPr>
            <p:cNvSpPr/>
            <p:nvPr/>
          </p:nvSpPr>
          <p:spPr>
            <a:xfrm>
              <a:off x="6653183" y="5295650"/>
              <a:ext cx="1440160"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9900"/>
                </a:solidFill>
                <a:latin typeface="Montserrat" panose="00000500000000000000"/>
                <a:cs typeface="Arial" panose="020B0604020202020204" pitchFamily="34" charset="0"/>
              </a:endParaRPr>
            </a:p>
          </p:txBody>
        </p:sp>
        <p:sp>
          <p:nvSpPr>
            <p:cNvPr id="33" name="Arrow: Right 37">
              <a:extLst>
                <a:ext uri="{FF2B5EF4-FFF2-40B4-BE49-F238E27FC236}">
                  <a16:creationId xmlns:a16="http://schemas.microsoft.com/office/drawing/2014/main" id="{9ED09404-F5EF-4AB1-A7A6-2E841DB393F6}"/>
                </a:ext>
              </a:extLst>
            </p:cNvPr>
            <p:cNvSpPr/>
            <p:nvPr/>
          </p:nvSpPr>
          <p:spPr>
            <a:xfrm>
              <a:off x="3595619" y="4273736"/>
              <a:ext cx="1704522"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34" name="Arrow: Right 38">
              <a:extLst>
                <a:ext uri="{FF2B5EF4-FFF2-40B4-BE49-F238E27FC236}">
                  <a16:creationId xmlns:a16="http://schemas.microsoft.com/office/drawing/2014/main" id="{016710F0-22BC-4ADC-86C5-238B58085612}"/>
                </a:ext>
              </a:extLst>
            </p:cNvPr>
            <p:cNvSpPr/>
            <p:nvPr/>
          </p:nvSpPr>
          <p:spPr>
            <a:xfrm>
              <a:off x="4522823" y="2475859"/>
              <a:ext cx="777317" cy="133949"/>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35" name="Arrow: Right 76">
              <a:extLst>
                <a:ext uri="{FF2B5EF4-FFF2-40B4-BE49-F238E27FC236}">
                  <a16:creationId xmlns:a16="http://schemas.microsoft.com/office/drawing/2014/main" id="{48769DF3-3592-427D-8FAB-C1AAFA045EB3}"/>
                </a:ext>
              </a:extLst>
            </p:cNvPr>
            <p:cNvSpPr/>
            <p:nvPr/>
          </p:nvSpPr>
          <p:spPr>
            <a:xfrm>
              <a:off x="6651263" y="2318329"/>
              <a:ext cx="1440160"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36" name="Arrow: Right 3">
              <a:extLst>
                <a:ext uri="{FF2B5EF4-FFF2-40B4-BE49-F238E27FC236}">
                  <a16:creationId xmlns:a16="http://schemas.microsoft.com/office/drawing/2014/main" id="{077E9858-9D71-4674-8876-59BD54102B39}"/>
                </a:ext>
              </a:extLst>
            </p:cNvPr>
            <p:cNvSpPr/>
            <p:nvPr/>
          </p:nvSpPr>
          <p:spPr>
            <a:xfrm>
              <a:off x="6651263" y="3421744"/>
              <a:ext cx="1440160"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37" name="TextBox 36">
              <a:extLst>
                <a:ext uri="{FF2B5EF4-FFF2-40B4-BE49-F238E27FC236}">
                  <a16:creationId xmlns:a16="http://schemas.microsoft.com/office/drawing/2014/main" id="{DE4976AB-375E-41F4-A3FE-535DB1A2C7D3}"/>
                </a:ext>
              </a:extLst>
            </p:cNvPr>
            <p:cNvSpPr txBox="1"/>
            <p:nvPr/>
          </p:nvSpPr>
          <p:spPr>
            <a:xfrm>
              <a:off x="5300141" y="1972890"/>
              <a:ext cx="1651219" cy="768120"/>
            </a:xfrm>
            <a:prstGeom prst="rect">
              <a:avLst/>
            </a:prstGeom>
            <a:solidFill>
              <a:schemeClr val="bg2">
                <a:lumMod val="25000"/>
              </a:schemeClr>
            </a:solidFill>
            <a:ln>
              <a:solidFill>
                <a:schemeClr val="bg2">
                  <a:lumMod val="25000"/>
                </a:schemeClr>
              </a:solidFill>
            </a:ln>
          </p:spPr>
          <p:txBody>
            <a:bodyPr wrap="square" lIns="91440" tIns="45720" rIns="91440" bIns="45720" rtlCol="0" anchor="ctr">
              <a:spAutoFit/>
            </a:bodyPr>
            <a:lstStyle/>
            <a:p>
              <a:pPr algn="ctr"/>
              <a:r>
                <a:rPr lang="en-US" sz="1600" b="1" dirty="0">
                  <a:solidFill>
                    <a:schemeClr val="bg1"/>
                  </a:solidFill>
                  <a:latin typeface="Montserrat" panose="00000500000000000000"/>
                  <a:cs typeface="Arial"/>
                </a:rPr>
                <a:t> </a:t>
              </a:r>
              <a:r>
                <a:rPr lang="en-US" sz="1600" b="1">
                  <a:solidFill>
                    <a:schemeClr val="bg1"/>
                  </a:solidFill>
                  <a:latin typeface="Open Sans"/>
                  <a:ea typeface="Open Sans"/>
                  <a:cs typeface="Open Sans"/>
                </a:rPr>
                <a:t>Coal </a:t>
              </a:r>
              <a:r>
                <a:rPr lang="en-US" sz="1600" b="1" dirty="0">
                  <a:solidFill>
                    <a:schemeClr val="bg1"/>
                  </a:solidFill>
                  <a:latin typeface="Open Sans"/>
                  <a:ea typeface="Open Sans"/>
                  <a:cs typeface="Open Sans"/>
                </a:rPr>
                <a:t/>
              </a:r>
              <a:br>
                <a:rPr lang="en-US" sz="1600" b="1" dirty="0">
                  <a:solidFill>
                    <a:schemeClr val="bg1"/>
                  </a:solidFill>
                  <a:latin typeface="Open Sans"/>
                  <a:ea typeface="Open Sans"/>
                  <a:cs typeface="Open Sans"/>
                </a:rPr>
              </a:br>
              <a:r>
                <a:rPr lang="en-US" sz="1600" b="1">
                  <a:solidFill>
                    <a:schemeClr val="bg1"/>
                  </a:solidFill>
                  <a:latin typeface="Open Sans"/>
                  <a:ea typeface="Open Sans"/>
                  <a:cs typeface="Open Sans"/>
                </a:rPr>
                <a:t>power </a:t>
              </a:r>
              <a:r>
                <a:rPr lang="en-US" sz="1600" b="1" dirty="0">
                  <a:solidFill>
                    <a:schemeClr val="bg1"/>
                  </a:solidFill>
                  <a:latin typeface="Open Sans"/>
                  <a:ea typeface="Open Sans"/>
                  <a:cs typeface="Open Sans"/>
                </a:rPr>
                <a:t>plant</a:t>
              </a:r>
            </a:p>
          </p:txBody>
        </p:sp>
        <p:sp>
          <p:nvSpPr>
            <p:cNvPr id="38" name="TextBox 37">
              <a:extLst>
                <a:ext uri="{FF2B5EF4-FFF2-40B4-BE49-F238E27FC236}">
                  <a16:creationId xmlns:a16="http://schemas.microsoft.com/office/drawing/2014/main" id="{5D0EAB49-1877-40E0-B7E7-665EE64B175A}"/>
                </a:ext>
              </a:extLst>
            </p:cNvPr>
            <p:cNvSpPr txBox="1"/>
            <p:nvPr/>
          </p:nvSpPr>
          <p:spPr>
            <a:xfrm>
              <a:off x="5317523" y="2938339"/>
              <a:ext cx="1633836" cy="768120"/>
            </a:xfrm>
            <a:prstGeom prst="rect">
              <a:avLst/>
            </a:prstGeom>
            <a:solidFill>
              <a:srgbClr val="7030A0"/>
            </a:solidFill>
            <a:ln>
              <a:solidFill>
                <a:srgbClr val="7030A0"/>
              </a:solidFill>
            </a:ln>
          </p:spPr>
          <p:txBody>
            <a:bodyPr wrap="square" rtlCol="0" anchor="ctr">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Gas</a:t>
              </a:r>
            </a:p>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Power plant</a:t>
              </a:r>
            </a:p>
          </p:txBody>
        </p:sp>
        <p:sp>
          <p:nvSpPr>
            <p:cNvPr id="39" name="TextBox 38">
              <a:extLst>
                <a:ext uri="{FF2B5EF4-FFF2-40B4-BE49-F238E27FC236}">
                  <a16:creationId xmlns:a16="http://schemas.microsoft.com/office/drawing/2014/main" id="{4ADA0AC7-1E3D-4EC9-9295-008F527367BC}"/>
                </a:ext>
              </a:extLst>
            </p:cNvPr>
            <p:cNvSpPr txBox="1"/>
            <p:nvPr/>
          </p:nvSpPr>
          <p:spPr>
            <a:xfrm>
              <a:off x="5317523" y="3917106"/>
              <a:ext cx="1633835" cy="768120"/>
            </a:xfrm>
            <a:prstGeom prst="rect">
              <a:avLst/>
            </a:prstGeom>
            <a:solidFill>
              <a:srgbClr val="0070C0"/>
            </a:solidFill>
            <a:ln>
              <a:solidFill>
                <a:srgbClr val="0070C0"/>
              </a:solidFill>
            </a:ln>
          </p:spPr>
          <p:txBody>
            <a:bodyPr wrap="square" rtlCol="0" anchor="ctr">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Water</a:t>
              </a:r>
            </a:p>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Treatment</a:t>
              </a:r>
            </a:p>
          </p:txBody>
        </p:sp>
        <p:sp>
          <p:nvSpPr>
            <p:cNvPr id="40" name="TextBox 39">
              <a:extLst>
                <a:ext uri="{FF2B5EF4-FFF2-40B4-BE49-F238E27FC236}">
                  <a16:creationId xmlns:a16="http://schemas.microsoft.com/office/drawing/2014/main" id="{7E1E38EA-17B5-412A-9D99-931D00451C1C}"/>
                </a:ext>
              </a:extLst>
            </p:cNvPr>
            <p:cNvSpPr txBox="1"/>
            <p:nvPr/>
          </p:nvSpPr>
          <p:spPr>
            <a:xfrm>
              <a:off x="5319647" y="5131089"/>
              <a:ext cx="1631713" cy="444701"/>
            </a:xfrm>
            <a:prstGeom prst="rect">
              <a:avLst/>
            </a:prstGeom>
            <a:solidFill>
              <a:srgbClr val="008A3E"/>
            </a:solidFill>
            <a:ln>
              <a:solidFill>
                <a:srgbClr val="008A3E"/>
              </a:solidFill>
            </a:ln>
          </p:spPr>
          <p:txBody>
            <a:bodyPr wrap="square" rtlCol="0" anchor="ctr">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Farm</a:t>
              </a:r>
            </a:p>
          </p:txBody>
        </p:sp>
        <p:sp>
          <p:nvSpPr>
            <p:cNvPr id="21" name="TextBox 20">
              <a:extLst>
                <a:ext uri="{FF2B5EF4-FFF2-40B4-BE49-F238E27FC236}">
                  <a16:creationId xmlns:a16="http://schemas.microsoft.com/office/drawing/2014/main" id="{9FFCE889-46C8-434E-B4F5-C0265977C6BA}"/>
                </a:ext>
              </a:extLst>
            </p:cNvPr>
            <p:cNvSpPr txBox="1"/>
            <p:nvPr/>
          </p:nvSpPr>
          <p:spPr>
            <a:xfrm>
              <a:off x="2221181" y="2134599"/>
              <a:ext cx="1374438" cy="444701"/>
            </a:xfrm>
            <a:prstGeom prst="rect">
              <a:avLst/>
            </a:prstGeom>
            <a:solidFill>
              <a:schemeClr val="bg2">
                <a:lumMod val="25000"/>
              </a:schemeClr>
            </a:solidFill>
            <a:ln>
              <a:solidFill>
                <a:schemeClr val="bg2">
                  <a:lumMod val="25000"/>
                </a:schemeClr>
              </a:solidFill>
            </a:ln>
          </p:spPr>
          <p:txBody>
            <a:bodyPr wrap="square" rtlCol="0" anchor="ctr">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Coal mine</a:t>
              </a:r>
            </a:p>
          </p:txBody>
        </p:sp>
        <p:sp>
          <p:nvSpPr>
            <p:cNvPr id="22" name="TextBox 21">
              <a:extLst>
                <a:ext uri="{FF2B5EF4-FFF2-40B4-BE49-F238E27FC236}">
                  <a16:creationId xmlns:a16="http://schemas.microsoft.com/office/drawing/2014/main" id="{5FDEAACD-EF49-4550-AE68-09242C13D953}"/>
                </a:ext>
              </a:extLst>
            </p:cNvPr>
            <p:cNvSpPr txBox="1"/>
            <p:nvPr/>
          </p:nvSpPr>
          <p:spPr>
            <a:xfrm>
              <a:off x="2221181" y="3101482"/>
              <a:ext cx="1374438" cy="444701"/>
            </a:xfrm>
            <a:prstGeom prst="rect">
              <a:avLst/>
            </a:prstGeom>
            <a:solidFill>
              <a:srgbClr val="7030A0"/>
            </a:solidFill>
            <a:ln>
              <a:solidFill>
                <a:srgbClr val="7030A0"/>
              </a:solidFill>
            </a:ln>
          </p:spPr>
          <p:txBody>
            <a:bodyPr wrap="square" rtlCol="0" anchor="ctr">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Gas field</a:t>
              </a:r>
            </a:p>
          </p:txBody>
        </p:sp>
        <p:sp>
          <p:nvSpPr>
            <p:cNvPr id="26" name="TextBox 25">
              <a:extLst>
                <a:ext uri="{FF2B5EF4-FFF2-40B4-BE49-F238E27FC236}">
                  <a16:creationId xmlns:a16="http://schemas.microsoft.com/office/drawing/2014/main" id="{155AE36F-9AA2-423F-9163-7929DD5372B7}"/>
                </a:ext>
              </a:extLst>
            </p:cNvPr>
            <p:cNvSpPr txBox="1"/>
            <p:nvPr/>
          </p:nvSpPr>
          <p:spPr>
            <a:xfrm>
              <a:off x="2221181" y="4925218"/>
              <a:ext cx="1374438" cy="768120"/>
            </a:xfrm>
            <a:prstGeom prst="rect">
              <a:avLst/>
            </a:prstGeom>
            <a:solidFill>
              <a:srgbClr val="008A3E"/>
            </a:solidFill>
            <a:ln>
              <a:solidFill>
                <a:srgbClr val="008A3E"/>
              </a:solidFill>
            </a:ln>
          </p:spPr>
          <p:txBody>
            <a:bodyPr wrap="square" rtlCol="0" anchor="ctr">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Land resource</a:t>
              </a:r>
            </a:p>
          </p:txBody>
        </p:sp>
        <p:sp>
          <p:nvSpPr>
            <p:cNvPr id="32" name="TextBox 31">
              <a:extLst>
                <a:ext uri="{FF2B5EF4-FFF2-40B4-BE49-F238E27FC236}">
                  <a16:creationId xmlns:a16="http://schemas.microsoft.com/office/drawing/2014/main" id="{FE4AA327-A8AB-4367-9605-2A9CAEFF3506}"/>
                </a:ext>
              </a:extLst>
            </p:cNvPr>
            <p:cNvSpPr txBox="1"/>
            <p:nvPr/>
          </p:nvSpPr>
          <p:spPr>
            <a:xfrm>
              <a:off x="2234571" y="3917106"/>
              <a:ext cx="1361048" cy="768120"/>
            </a:xfrm>
            <a:prstGeom prst="rect">
              <a:avLst/>
            </a:prstGeom>
            <a:solidFill>
              <a:srgbClr val="0070C0"/>
            </a:solidFill>
            <a:ln>
              <a:solidFill>
                <a:srgbClr val="0070C0"/>
              </a:solidFill>
            </a:ln>
          </p:spPr>
          <p:txBody>
            <a:bodyPr wrap="square" rtlCol="0" anchor="ctr">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Water resource</a:t>
              </a:r>
            </a:p>
          </p:txBody>
        </p:sp>
      </p:grpSp>
      <p:sp>
        <p:nvSpPr>
          <p:cNvPr id="41" name="Oval 40">
            <a:extLst>
              <a:ext uri="{FF2B5EF4-FFF2-40B4-BE49-F238E27FC236}">
                <a16:creationId xmlns:a16="http://schemas.microsoft.com/office/drawing/2014/main" id="{2E239D76-BD47-CC49-9FF5-32A4A0639085}"/>
              </a:ext>
            </a:extLst>
          </p:cNvPr>
          <p:cNvSpPr/>
          <p:nvPr/>
        </p:nvSpPr>
        <p:spPr>
          <a:xfrm>
            <a:off x="7409957"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22.mp3" descr="Lecture3_Slide22.mp3">
            <a:hlinkClick r:id="" action="ppaction://media"/>
            <a:extLst>
              <a:ext uri="{FF2B5EF4-FFF2-40B4-BE49-F238E27FC236}">
                <a16:creationId xmlns:a16="http://schemas.microsoft.com/office/drawing/2014/main" id="{80D05A13-E8D7-634A-A410-008BB52160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1322" y="1256322"/>
            <a:ext cx="812800" cy="812800"/>
          </a:xfrm>
          <a:prstGeom prst="rect">
            <a:avLst/>
          </a:prstGeom>
        </p:spPr>
      </p:pic>
    </p:spTree>
    <p:extLst>
      <p:ext uri="{BB962C8B-B14F-4D97-AF65-F5344CB8AC3E}">
        <p14:creationId xmlns:p14="http://schemas.microsoft.com/office/powerpoint/2010/main" val="24130136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3.4 Basics of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318255" cy="3421930"/>
          </a:xfrm>
        </p:spPr>
        <p:txBody>
          <a:bodyPr vert="horz" lIns="91440" tIns="45720" rIns="91440" bIns="45720" rtlCol="0" anchor="t">
            <a:normAutofit/>
          </a:bodyPr>
          <a:lstStyle/>
          <a:p>
            <a:r>
              <a:rPr lang="en-US" b="0" dirty="0">
                <a:latin typeface="Open Sans" panose="020B0606030504020204" pitchFamily="34" charset="0"/>
                <a:ea typeface="Open Sans" panose="020B0606030504020204" pitchFamily="34" charset="0"/>
                <a:cs typeface="Open Sans" panose="020B0606030504020204" pitchFamily="34" charset="0"/>
              </a:rPr>
              <a:t>Commodities can be used to represent:</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Flows between technologies</a:t>
            </a:r>
          </a:p>
          <a:p>
            <a:r>
              <a:rPr lang="en-US" b="0" dirty="0">
                <a:latin typeface="Open Sans"/>
                <a:ea typeface="Open Sans"/>
                <a:cs typeface="Open Sans"/>
              </a:rPr>
              <a:t>(e.g., electricity, natural gas, coal)</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Final demands</a:t>
            </a:r>
          </a:p>
          <a:p>
            <a:r>
              <a:rPr lang="en-US" b="0" dirty="0">
                <a:latin typeface="Open Sans"/>
                <a:ea typeface="Open Sans"/>
                <a:cs typeface="Open Sans"/>
              </a:rPr>
              <a:t>(e.g., </a:t>
            </a:r>
            <a:r>
              <a:rPr lang="en-GB" b="0" dirty="0">
                <a:latin typeface="Open Sans"/>
                <a:ea typeface="Open Sans"/>
                <a:cs typeface="Open Sans"/>
              </a:rPr>
              <a:t>demand</a:t>
            </a:r>
            <a:r>
              <a:rPr lang="en-US" b="0" dirty="0">
                <a:latin typeface="Open Sans"/>
                <a:ea typeface="Open Sans"/>
                <a:cs typeface="Open Sans"/>
              </a:rPr>
              <a:t> for lighting, cooling, heat, or clean water)</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23</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250019" cy="439247"/>
          </a:xfrm>
        </p:spPr>
        <p:txBody>
          <a:bodyPr>
            <a:normAutofit/>
          </a:bodyPr>
          <a:lstStyle/>
          <a:p>
            <a:r>
              <a:rPr lang="en-US" dirty="0"/>
              <a:t>Set: Commodity</a:t>
            </a:r>
          </a:p>
        </p:txBody>
      </p:sp>
      <p:grpSp>
        <p:nvGrpSpPr>
          <p:cNvPr id="41" name="Group 40">
            <a:extLst>
              <a:ext uri="{FF2B5EF4-FFF2-40B4-BE49-F238E27FC236}">
                <a16:creationId xmlns:a16="http://schemas.microsoft.com/office/drawing/2014/main" id="{FF27CFEA-5DB7-4EC1-92DB-A24F3EE763B7}"/>
              </a:ext>
            </a:extLst>
          </p:cNvPr>
          <p:cNvGrpSpPr/>
          <p:nvPr/>
        </p:nvGrpSpPr>
        <p:grpSpPr>
          <a:xfrm>
            <a:off x="5923435" y="2366609"/>
            <a:ext cx="5708277" cy="3168680"/>
            <a:chOff x="4028640" y="1601785"/>
            <a:chExt cx="8566986" cy="4181725"/>
          </a:xfrm>
        </p:grpSpPr>
        <p:grpSp>
          <p:nvGrpSpPr>
            <p:cNvPr id="42" name="Group 41">
              <a:extLst>
                <a:ext uri="{FF2B5EF4-FFF2-40B4-BE49-F238E27FC236}">
                  <a16:creationId xmlns:a16="http://schemas.microsoft.com/office/drawing/2014/main" id="{D4C30BDE-FF80-49B3-9318-00C6FE5B94DB}"/>
                </a:ext>
              </a:extLst>
            </p:cNvPr>
            <p:cNvGrpSpPr/>
            <p:nvPr/>
          </p:nvGrpSpPr>
          <p:grpSpPr>
            <a:xfrm>
              <a:off x="4028640" y="1601785"/>
              <a:ext cx="8566986" cy="4181725"/>
              <a:chOff x="2440813" y="2331713"/>
              <a:chExt cx="8566986" cy="4181725"/>
            </a:xfrm>
          </p:grpSpPr>
          <p:sp>
            <p:nvSpPr>
              <p:cNvPr id="45" name="Rectangle 44">
                <a:extLst>
                  <a:ext uri="{FF2B5EF4-FFF2-40B4-BE49-F238E27FC236}">
                    <a16:creationId xmlns:a16="http://schemas.microsoft.com/office/drawing/2014/main" id="{D0E481EB-C128-432B-8CBD-84F20A10E159}"/>
                  </a:ext>
                </a:extLst>
              </p:cNvPr>
              <p:cNvSpPr/>
              <p:nvPr/>
            </p:nvSpPr>
            <p:spPr>
              <a:xfrm>
                <a:off x="5157802" y="2976617"/>
                <a:ext cx="77739" cy="301951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46" name="Rectangle 45">
                <a:extLst>
                  <a:ext uri="{FF2B5EF4-FFF2-40B4-BE49-F238E27FC236}">
                    <a16:creationId xmlns:a16="http://schemas.microsoft.com/office/drawing/2014/main" id="{5175318E-FBF3-4CD6-969F-60E9B65221AB}"/>
                  </a:ext>
                </a:extLst>
              </p:cNvPr>
              <p:cNvSpPr/>
              <p:nvPr/>
            </p:nvSpPr>
            <p:spPr>
              <a:xfrm>
                <a:off x="8048058" y="2858606"/>
                <a:ext cx="63643" cy="365483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47" name="Arrow: Right 5">
                <a:extLst>
                  <a:ext uri="{FF2B5EF4-FFF2-40B4-BE49-F238E27FC236}">
                    <a16:creationId xmlns:a16="http://schemas.microsoft.com/office/drawing/2014/main" id="{6E6B3007-A6AA-45F3-B268-2842DB732E39}"/>
                  </a:ext>
                </a:extLst>
              </p:cNvPr>
              <p:cNvSpPr/>
              <p:nvPr/>
            </p:nvSpPr>
            <p:spPr>
              <a:xfrm>
                <a:off x="5170401" y="5916149"/>
                <a:ext cx="771787" cy="15568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49" name="TextBox 48">
                <a:extLst>
                  <a:ext uri="{FF2B5EF4-FFF2-40B4-BE49-F238E27FC236}">
                    <a16:creationId xmlns:a16="http://schemas.microsoft.com/office/drawing/2014/main" id="{1612565B-36B3-4705-AEA7-DAB8773B2582}"/>
                  </a:ext>
                </a:extLst>
              </p:cNvPr>
              <p:cNvSpPr txBox="1"/>
              <p:nvPr/>
            </p:nvSpPr>
            <p:spPr>
              <a:xfrm>
                <a:off x="2440813" y="3572028"/>
                <a:ext cx="1296144" cy="365557"/>
              </a:xfrm>
              <a:prstGeom prst="rect">
                <a:avLst/>
              </a:prstGeom>
              <a:solidFill>
                <a:schemeClr val="bg1"/>
              </a:solidFill>
              <a:ln>
                <a:solidFill>
                  <a:schemeClr val="bg1">
                    <a:lumMod val="65000"/>
                  </a:schemeClr>
                </a:solidFill>
              </a:ln>
            </p:spPr>
            <p:txBody>
              <a:bodyPr wrap="square" rtlCol="0" anchor="ctr">
                <a:spAutoFit/>
              </a:bodyPr>
              <a:lstStyle/>
              <a:p>
                <a:pPr algn="ctr"/>
                <a:r>
                  <a:rPr lang="en-US" sz="12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Gas field</a:t>
                </a:r>
              </a:p>
            </p:txBody>
          </p:sp>
          <p:sp>
            <p:nvSpPr>
              <p:cNvPr id="50" name="TextBox 49">
                <a:extLst>
                  <a:ext uri="{FF2B5EF4-FFF2-40B4-BE49-F238E27FC236}">
                    <a16:creationId xmlns:a16="http://schemas.microsoft.com/office/drawing/2014/main" id="{7D768989-E968-4071-AE3D-1D615673795E}"/>
                  </a:ext>
                </a:extLst>
              </p:cNvPr>
              <p:cNvSpPr txBox="1"/>
              <p:nvPr/>
            </p:nvSpPr>
            <p:spPr>
              <a:xfrm>
                <a:off x="6029305" y="2555656"/>
                <a:ext cx="1617477" cy="609262"/>
              </a:xfrm>
              <a:prstGeom prst="rect">
                <a:avLst/>
              </a:prstGeom>
              <a:solidFill>
                <a:schemeClr val="bg1"/>
              </a:solidFill>
              <a:ln>
                <a:solidFill>
                  <a:schemeClr val="bg1">
                    <a:lumMod val="65000"/>
                  </a:schemeClr>
                </a:solidFill>
              </a:ln>
            </p:spPr>
            <p:txBody>
              <a:bodyPr wrap="square" lIns="45720" tIns="45720" rIns="45720" bIns="45720" rtlCol="0" anchor="t">
                <a:spAutoFit/>
              </a:bodyPr>
              <a:lstStyle/>
              <a:p>
                <a:pPr algn="ctr"/>
                <a:r>
                  <a:rPr lang="en-US" sz="1200" b="1">
                    <a:solidFill>
                      <a:schemeClr val="accent5">
                        <a:lumMod val="60000"/>
                        <a:lumOff val="40000"/>
                      </a:schemeClr>
                    </a:solidFill>
                    <a:latin typeface="Open Sans"/>
                    <a:ea typeface="Open Sans"/>
                    <a:cs typeface="Open Sans"/>
                  </a:rPr>
                  <a:t> Coal  </a:t>
                </a:r>
                <a:r>
                  <a:rPr lang="en-US" sz="1200" b="1" dirty="0">
                    <a:solidFill>
                      <a:schemeClr val="accent5">
                        <a:lumMod val="60000"/>
                        <a:lumOff val="40000"/>
                      </a:schemeClr>
                    </a:solidFill>
                    <a:latin typeface="Open Sans"/>
                    <a:ea typeface="Open Sans"/>
                    <a:cs typeface="Open Sans"/>
                  </a:rPr>
                  <a:t/>
                </a:r>
                <a:br>
                  <a:rPr lang="en-US" sz="1200" b="1" dirty="0">
                    <a:solidFill>
                      <a:schemeClr val="accent5">
                        <a:lumMod val="60000"/>
                        <a:lumOff val="40000"/>
                      </a:schemeClr>
                    </a:solidFill>
                    <a:latin typeface="Open Sans"/>
                    <a:ea typeface="Open Sans"/>
                    <a:cs typeface="Open Sans"/>
                  </a:rPr>
                </a:br>
                <a:r>
                  <a:rPr lang="en-US" sz="1200" b="1">
                    <a:solidFill>
                      <a:schemeClr val="accent5">
                        <a:lumMod val="60000"/>
                        <a:lumOff val="40000"/>
                      </a:schemeClr>
                    </a:solidFill>
                    <a:latin typeface="Open Sans"/>
                    <a:ea typeface="Open Sans"/>
                    <a:cs typeface="Open Sans"/>
                  </a:rPr>
                  <a:t>power </a:t>
                </a:r>
                <a:r>
                  <a:rPr lang="en-US" sz="1200" b="1" dirty="0">
                    <a:solidFill>
                      <a:schemeClr val="accent5">
                        <a:lumMod val="60000"/>
                        <a:lumOff val="40000"/>
                      </a:schemeClr>
                    </a:solidFill>
                    <a:latin typeface="Open Sans"/>
                    <a:ea typeface="Open Sans"/>
                    <a:cs typeface="Open Sans"/>
                  </a:rPr>
                  <a:t>plant</a:t>
                </a:r>
                <a:endParaRPr lang="en-US">
                  <a:solidFill>
                    <a:schemeClr val="accent5">
                      <a:lumMod val="60000"/>
                      <a:lumOff val="40000"/>
                    </a:schemeClr>
                  </a:solidFill>
                </a:endParaRPr>
              </a:p>
            </p:txBody>
          </p:sp>
          <p:sp>
            <p:nvSpPr>
              <p:cNvPr id="51" name="TextBox 50">
                <a:extLst>
                  <a:ext uri="{FF2B5EF4-FFF2-40B4-BE49-F238E27FC236}">
                    <a16:creationId xmlns:a16="http://schemas.microsoft.com/office/drawing/2014/main" id="{7B889034-EE31-4DD7-B434-0E3C6FC0681D}"/>
                  </a:ext>
                </a:extLst>
              </p:cNvPr>
              <p:cNvSpPr txBox="1"/>
              <p:nvPr/>
            </p:nvSpPr>
            <p:spPr>
              <a:xfrm>
                <a:off x="6029304" y="3645137"/>
                <a:ext cx="1617477" cy="609262"/>
              </a:xfrm>
              <a:prstGeom prst="rect">
                <a:avLst/>
              </a:prstGeom>
              <a:solidFill>
                <a:schemeClr val="bg1"/>
              </a:solidFill>
              <a:ln>
                <a:solidFill>
                  <a:schemeClr val="bg1">
                    <a:lumMod val="65000"/>
                  </a:schemeClr>
                </a:solidFill>
              </a:ln>
            </p:spPr>
            <p:txBody>
              <a:bodyPr wrap="square" lIns="45720" tIns="45720" rIns="45720" bIns="45720" rtlCol="0" anchor="t">
                <a:spAutoFit/>
              </a:bodyPr>
              <a:lstStyle/>
              <a:p>
                <a:pPr algn="ctr"/>
                <a:r>
                  <a:rPr lang="en-US" sz="12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Gas</a:t>
                </a:r>
              </a:p>
              <a:p>
                <a:pPr algn="ctr"/>
                <a:r>
                  <a:rPr lang="en-US" sz="1200" b="1">
                    <a:solidFill>
                      <a:schemeClr val="accent5">
                        <a:lumMod val="60000"/>
                        <a:lumOff val="40000"/>
                      </a:schemeClr>
                    </a:solidFill>
                    <a:latin typeface="Open Sans"/>
                    <a:ea typeface="Open Sans"/>
                    <a:cs typeface="Open Sans"/>
                  </a:rPr>
                  <a:t>power plant</a:t>
                </a:r>
                <a:endParaRPr lang="en-US" sz="12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a:extLst>
                  <a:ext uri="{FF2B5EF4-FFF2-40B4-BE49-F238E27FC236}">
                    <a16:creationId xmlns:a16="http://schemas.microsoft.com/office/drawing/2014/main" id="{F90A1581-64C9-408F-BEF5-00F1CB548E1B}"/>
                  </a:ext>
                </a:extLst>
              </p:cNvPr>
              <p:cNvSpPr txBox="1"/>
              <p:nvPr/>
            </p:nvSpPr>
            <p:spPr>
              <a:xfrm>
                <a:off x="6024027" y="4496049"/>
                <a:ext cx="1622754" cy="609262"/>
              </a:xfrm>
              <a:prstGeom prst="rect">
                <a:avLst/>
              </a:prstGeom>
              <a:solidFill>
                <a:schemeClr val="bg1"/>
              </a:solidFill>
              <a:ln>
                <a:solidFill>
                  <a:schemeClr val="bg1">
                    <a:lumMod val="65000"/>
                  </a:schemeClr>
                </a:solidFill>
              </a:ln>
            </p:spPr>
            <p:txBody>
              <a:bodyPr wrap="square" rtlCol="0">
                <a:spAutoFit/>
              </a:bodyPr>
              <a:lstStyle/>
              <a:p>
                <a:pPr algn="ctr"/>
                <a:r>
                  <a:rPr lang="en-US" sz="12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Water</a:t>
                </a:r>
              </a:p>
              <a:p>
                <a:pPr algn="ctr"/>
                <a:r>
                  <a:rPr lang="en-US" sz="12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Treatment</a:t>
                </a:r>
              </a:p>
            </p:txBody>
          </p:sp>
          <p:sp>
            <p:nvSpPr>
              <p:cNvPr id="53" name="Arrow: Right 2">
                <a:extLst>
                  <a:ext uri="{FF2B5EF4-FFF2-40B4-BE49-F238E27FC236}">
                    <a16:creationId xmlns:a16="http://schemas.microsoft.com/office/drawing/2014/main" id="{72E963C0-2B02-4702-B529-4AE18D655355}"/>
                  </a:ext>
                </a:extLst>
              </p:cNvPr>
              <p:cNvSpPr/>
              <p:nvPr/>
            </p:nvSpPr>
            <p:spPr>
              <a:xfrm>
                <a:off x="3740253" y="2709352"/>
                <a:ext cx="2201934" cy="181357"/>
              </a:xfrm>
              <a:prstGeom prst="rightArrow">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54" name="Arrow: Right 13">
                <a:extLst>
                  <a:ext uri="{FF2B5EF4-FFF2-40B4-BE49-F238E27FC236}">
                    <a16:creationId xmlns:a16="http://schemas.microsoft.com/office/drawing/2014/main" id="{C8F52C2C-8F00-401A-8A29-A7D662CBCBE9}"/>
                  </a:ext>
                </a:extLst>
              </p:cNvPr>
              <p:cNvSpPr/>
              <p:nvPr/>
            </p:nvSpPr>
            <p:spPr>
              <a:xfrm>
                <a:off x="3747050" y="3681467"/>
                <a:ext cx="2186446" cy="145346"/>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55" name="Arrow: Right 14">
                <a:extLst>
                  <a:ext uri="{FF2B5EF4-FFF2-40B4-BE49-F238E27FC236}">
                    <a16:creationId xmlns:a16="http://schemas.microsoft.com/office/drawing/2014/main" id="{3BB3D0C2-59AB-4F67-8452-D226F28550A2}"/>
                  </a:ext>
                </a:extLst>
              </p:cNvPr>
              <p:cNvSpPr/>
              <p:nvPr/>
            </p:nvSpPr>
            <p:spPr>
              <a:xfrm>
                <a:off x="7663565" y="4679238"/>
                <a:ext cx="1179997" cy="148650"/>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56" name="Arrow: Right 16">
                <a:extLst>
                  <a:ext uri="{FF2B5EF4-FFF2-40B4-BE49-F238E27FC236}">
                    <a16:creationId xmlns:a16="http://schemas.microsoft.com/office/drawing/2014/main" id="{323E295A-6383-4940-82D4-B1852D912302}"/>
                  </a:ext>
                </a:extLst>
              </p:cNvPr>
              <p:cNvSpPr/>
              <p:nvPr/>
            </p:nvSpPr>
            <p:spPr>
              <a:xfrm>
                <a:off x="7659145" y="2755778"/>
                <a:ext cx="1148416" cy="14865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57" name="TextBox 56">
                <a:extLst>
                  <a:ext uri="{FF2B5EF4-FFF2-40B4-BE49-F238E27FC236}">
                    <a16:creationId xmlns:a16="http://schemas.microsoft.com/office/drawing/2014/main" id="{C88C3816-041E-4502-9151-5F879832EA2E}"/>
                  </a:ext>
                </a:extLst>
              </p:cNvPr>
              <p:cNvSpPr txBox="1"/>
              <p:nvPr/>
            </p:nvSpPr>
            <p:spPr>
              <a:xfrm>
                <a:off x="3916577" y="2331713"/>
                <a:ext cx="1476167" cy="446792"/>
              </a:xfrm>
              <a:prstGeom prst="rect">
                <a:avLst/>
              </a:prstGeom>
              <a:noFill/>
            </p:spPr>
            <p:txBody>
              <a:bodyPr wrap="square" rtlCol="0">
                <a:spAutoFit/>
              </a:bodyPr>
              <a:lstStyle/>
              <a:p>
                <a:r>
                  <a:rPr lang="en-US"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Coal</a:t>
                </a:r>
              </a:p>
            </p:txBody>
          </p:sp>
          <p:sp>
            <p:nvSpPr>
              <p:cNvPr id="58" name="TextBox 57">
                <a:extLst>
                  <a:ext uri="{FF2B5EF4-FFF2-40B4-BE49-F238E27FC236}">
                    <a16:creationId xmlns:a16="http://schemas.microsoft.com/office/drawing/2014/main" id="{B39B32B9-0CD8-4CD5-BCF8-324BC866B608}"/>
                  </a:ext>
                </a:extLst>
              </p:cNvPr>
              <p:cNvSpPr txBox="1"/>
              <p:nvPr/>
            </p:nvSpPr>
            <p:spPr>
              <a:xfrm>
                <a:off x="3971510" y="3289672"/>
                <a:ext cx="891662" cy="446792"/>
              </a:xfrm>
              <a:prstGeom prst="rect">
                <a:avLst/>
              </a:prstGeom>
              <a:noFill/>
            </p:spPr>
            <p:txBody>
              <a:bodyPr wrap="square" rtlCol="0">
                <a:spAutoFit/>
              </a:bodyPr>
              <a:lstStyle/>
              <a:p>
                <a:r>
                  <a:rPr lang="en-US" sz="1600" b="1" dirty="0">
                    <a:solidFill>
                      <a:srgbClr val="7030A0"/>
                    </a:solidFill>
                    <a:latin typeface="Open Sans" panose="020B0606030504020204" pitchFamily="34" charset="0"/>
                    <a:ea typeface="Open Sans" panose="020B0606030504020204" pitchFamily="34" charset="0"/>
                    <a:cs typeface="Open Sans" panose="020B0606030504020204" pitchFamily="34" charset="0"/>
                  </a:rPr>
                  <a:t>Gas</a:t>
                </a:r>
              </a:p>
            </p:txBody>
          </p:sp>
          <p:sp>
            <p:nvSpPr>
              <p:cNvPr id="59" name="TextBox 58">
                <a:extLst>
                  <a:ext uri="{FF2B5EF4-FFF2-40B4-BE49-F238E27FC236}">
                    <a16:creationId xmlns:a16="http://schemas.microsoft.com/office/drawing/2014/main" id="{2461969A-3FDB-4A16-AE09-3179F4D3E0C1}"/>
                  </a:ext>
                </a:extLst>
              </p:cNvPr>
              <p:cNvSpPr txBox="1"/>
              <p:nvPr/>
            </p:nvSpPr>
            <p:spPr>
              <a:xfrm>
                <a:off x="3777989" y="4330323"/>
                <a:ext cx="1361031" cy="446792"/>
              </a:xfrm>
              <a:prstGeom prst="rect">
                <a:avLst/>
              </a:prstGeom>
              <a:noFill/>
            </p:spPr>
            <p:txBody>
              <a:bodyPr wrap="square" rtlCol="0">
                <a:spAutoFit/>
              </a:bodyPr>
              <a:lstStyle/>
              <a:p>
                <a:pPr algn="ctr"/>
                <a:r>
                  <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60" name="TextBox 59">
                <a:extLst>
                  <a:ext uri="{FF2B5EF4-FFF2-40B4-BE49-F238E27FC236}">
                    <a16:creationId xmlns:a16="http://schemas.microsoft.com/office/drawing/2014/main" id="{0EF8E501-41E7-4B27-B98B-C3FB1846FEC5}"/>
                  </a:ext>
                </a:extLst>
              </p:cNvPr>
              <p:cNvSpPr txBox="1"/>
              <p:nvPr/>
            </p:nvSpPr>
            <p:spPr>
              <a:xfrm>
                <a:off x="8879065" y="2571440"/>
                <a:ext cx="2043062" cy="446792"/>
              </a:xfrm>
              <a:prstGeom prst="rect">
                <a:avLst/>
              </a:prstGeom>
              <a:noFill/>
            </p:spPr>
            <p:txBody>
              <a:bodyPr wrap="square" rtlCol="0">
                <a:spAutoFit/>
              </a:bodyPr>
              <a:lstStyle/>
              <a:p>
                <a:r>
                  <a:rPr lang="en-US" sz="16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Electricity</a:t>
                </a:r>
              </a:p>
            </p:txBody>
          </p:sp>
          <p:sp>
            <p:nvSpPr>
              <p:cNvPr id="62" name="Arrow: Right 27">
                <a:extLst>
                  <a:ext uri="{FF2B5EF4-FFF2-40B4-BE49-F238E27FC236}">
                    <a16:creationId xmlns:a16="http://schemas.microsoft.com/office/drawing/2014/main" id="{91D891E9-4953-43E2-91A5-B9415C2DCCE9}"/>
                  </a:ext>
                </a:extLst>
              </p:cNvPr>
              <p:cNvSpPr/>
              <p:nvPr/>
            </p:nvSpPr>
            <p:spPr>
              <a:xfrm>
                <a:off x="3747050" y="5726624"/>
                <a:ext cx="2195139" cy="16124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63" name="TextBox 62">
                <a:extLst>
                  <a:ext uri="{FF2B5EF4-FFF2-40B4-BE49-F238E27FC236}">
                    <a16:creationId xmlns:a16="http://schemas.microsoft.com/office/drawing/2014/main" id="{8660A1F6-3585-4EC4-A871-D7FA2A59826C}"/>
                  </a:ext>
                </a:extLst>
              </p:cNvPr>
              <p:cNvSpPr txBox="1"/>
              <p:nvPr/>
            </p:nvSpPr>
            <p:spPr>
              <a:xfrm>
                <a:off x="3798169" y="5336447"/>
                <a:ext cx="1269481" cy="446792"/>
              </a:xfrm>
              <a:prstGeom prst="rect">
                <a:avLst/>
              </a:prstGeom>
              <a:noFill/>
            </p:spPr>
            <p:txBody>
              <a:bodyPr wrap="square" rtlCol="0">
                <a:spAutoFit/>
              </a:bodyPr>
              <a:lstStyle/>
              <a:p>
                <a:pPr algn="ctr"/>
                <a:r>
                  <a:rPr lang="en-US" sz="16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Land</a:t>
                </a:r>
              </a:p>
            </p:txBody>
          </p:sp>
          <p:sp>
            <p:nvSpPr>
              <p:cNvPr id="64" name="TextBox 63">
                <a:extLst>
                  <a:ext uri="{FF2B5EF4-FFF2-40B4-BE49-F238E27FC236}">
                    <a16:creationId xmlns:a16="http://schemas.microsoft.com/office/drawing/2014/main" id="{C3ACC9E2-2772-49CE-838B-2D3995F604DD}"/>
                  </a:ext>
                </a:extLst>
              </p:cNvPr>
              <p:cNvSpPr txBox="1"/>
              <p:nvPr/>
            </p:nvSpPr>
            <p:spPr>
              <a:xfrm>
                <a:off x="6024027" y="5575631"/>
                <a:ext cx="1622754" cy="365557"/>
              </a:xfrm>
              <a:prstGeom prst="rect">
                <a:avLst/>
              </a:prstGeom>
              <a:solidFill>
                <a:schemeClr val="bg1"/>
              </a:solidFill>
              <a:ln>
                <a:solidFill>
                  <a:schemeClr val="bg1">
                    <a:lumMod val="65000"/>
                  </a:schemeClr>
                </a:solidFill>
              </a:ln>
            </p:spPr>
            <p:txBody>
              <a:bodyPr wrap="square" rtlCol="0">
                <a:spAutoFit/>
              </a:bodyPr>
              <a:lstStyle/>
              <a:p>
                <a:pPr algn="ctr"/>
                <a:r>
                  <a:rPr lang="en-US" sz="12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Farm</a:t>
                </a:r>
              </a:p>
            </p:txBody>
          </p:sp>
          <p:sp>
            <p:nvSpPr>
              <p:cNvPr id="65" name="Arrow: Right 33">
                <a:extLst>
                  <a:ext uri="{FF2B5EF4-FFF2-40B4-BE49-F238E27FC236}">
                    <a16:creationId xmlns:a16="http://schemas.microsoft.com/office/drawing/2014/main" id="{0ECCECDD-25ED-4FFD-BD59-755A214BD7CC}"/>
                  </a:ext>
                </a:extLst>
              </p:cNvPr>
              <p:cNvSpPr/>
              <p:nvPr/>
            </p:nvSpPr>
            <p:spPr>
              <a:xfrm>
                <a:off x="7663565" y="5714954"/>
                <a:ext cx="1179999" cy="14865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9900"/>
                  </a:solidFill>
                  <a:latin typeface="Montserrat" panose="00000500000000000000"/>
                </a:endParaRPr>
              </a:p>
            </p:txBody>
          </p:sp>
          <p:sp>
            <p:nvSpPr>
              <p:cNvPr id="66" name="TextBox 65">
                <a:extLst>
                  <a:ext uri="{FF2B5EF4-FFF2-40B4-BE49-F238E27FC236}">
                    <a16:creationId xmlns:a16="http://schemas.microsoft.com/office/drawing/2014/main" id="{EDB60D12-8B85-49B9-A900-0451CC26C4DF}"/>
                  </a:ext>
                </a:extLst>
              </p:cNvPr>
              <p:cNvSpPr txBox="1"/>
              <p:nvPr/>
            </p:nvSpPr>
            <p:spPr>
              <a:xfrm>
                <a:off x="8884924" y="5551850"/>
                <a:ext cx="1562027" cy="446792"/>
              </a:xfrm>
              <a:prstGeom prst="rect">
                <a:avLst/>
              </a:prstGeom>
              <a:noFill/>
            </p:spPr>
            <p:txBody>
              <a:bodyPr wrap="square" rtlCol="0">
                <a:spAutoFit/>
              </a:bodyPr>
              <a:lstStyle/>
              <a:p>
                <a:r>
                  <a:rPr lang="en-US" sz="1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Maize</a:t>
                </a:r>
              </a:p>
            </p:txBody>
          </p:sp>
          <p:sp>
            <p:nvSpPr>
              <p:cNvPr id="67" name="Rectangle 66">
                <a:extLst>
                  <a:ext uri="{FF2B5EF4-FFF2-40B4-BE49-F238E27FC236}">
                    <a16:creationId xmlns:a16="http://schemas.microsoft.com/office/drawing/2014/main" id="{182245E8-8E7E-47DA-B155-7B4F36121126}"/>
                  </a:ext>
                </a:extLst>
              </p:cNvPr>
              <p:cNvSpPr/>
              <p:nvPr/>
            </p:nvSpPr>
            <p:spPr>
              <a:xfrm rot="5400000">
                <a:off x="7838508" y="3548917"/>
                <a:ext cx="93244" cy="45197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ontserrat" panose="00000500000000000000"/>
                </a:endParaRPr>
              </a:p>
            </p:txBody>
          </p:sp>
          <p:sp>
            <p:nvSpPr>
              <p:cNvPr id="68" name="TextBox 67">
                <a:extLst>
                  <a:ext uri="{FF2B5EF4-FFF2-40B4-BE49-F238E27FC236}">
                    <a16:creationId xmlns:a16="http://schemas.microsoft.com/office/drawing/2014/main" id="{0FB60562-A2A1-4385-A864-FEC690B861E4}"/>
                  </a:ext>
                </a:extLst>
              </p:cNvPr>
              <p:cNvSpPr txBox="1"/>
              <p:nvPr/>
            </p:nvSpPr>
            <p:spPr>
              <a:xfrm>
                <a:off x="2444109" y="4439753"/>
                <a:ext cx="1296144" cy="609262"/>
              </a:xfrm>
              <a:prstGeom prst="rect">
                <a:avLst/>
              </a:prstGeom>
              <a:solidFill>
                <a:schemeClr val="bg1"/>
              </a:solidFill>
              <a:ln>
                <a:solidFill>
                  <a:schemeClr val="bg1">
                    <a:lumMod val="65000"/>
                  </a:schemeClr>
                </a:solidFill>
              </a:ln>
            </p:spPr>
            <p:txBody>
              <a:bodyPr wrap="square" rtlCol="0">
                <a:spAutoFit/>
              </a:bodyPr>
              <a:lstStyle/>
              <a:p>
                <a:pPr algn="ctr"/>
                <a:r>
                  <a:rPr lang="en-US" sz="12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Water resource</a:t>
                </a:r>
              </a:p>
            </p:txBody>
          </p:sp>
          <p:sp>
            <p:nvSpPr>
              <p:cNvPr id="69" name="Arrow: Right 37">
                <a:extLst>
                  <a:ext uri="{FF2B5EF4-FFF2-40B4-BE49-F238E27FC236}">
                    <a16:creationId xmlns:a16="http://schemas.microsoft.com/office/drawing/2014/main" id="{0F5FDF63-59C8-4BD8-871B-1C2058941715}"/>
                  </a:ext>
                </a:extLst>
              </p:cNvPr>
              <p:cNvSpPr/>
              <p:nvPr/>
            </p:nvSpPr>
            <p:spPr>
              <a:xfrm>
                <a:off x="3747050" y="4704710"/>
                <a:ext cx="2195139" cy="14401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70" name="Arrow: Right 38">
                <a:extLst>
                  <a:ext uri="{FF2B5EF4-FFF2-40B4-BE49-F238E27FC236}">
                    <a16:creationId xmlns:a16="http://schemas.microsoft.com/office/drawing/2014/main" id="{DDC93A38-EC99-4713-8DE0-95522C8626F7}"/>
                  </a:ext>
                </a:extLst>
              </p:cNvPr>
              <p:cNvSpPr/>
              <p:nvPr/>
            </p:nvSpPr>
            <p:spPr>
              <a:xfrm>
                <a:off x="5158792" y="2906833"/>
                <a:ext cx="783396" cy="15568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ontserrat" panose="00000500000000000000"/>
                </a:endParaRPr>
              </a:p>
            </p:txBody>
          </p:sp>
          <p:sp>
            <p:nvSpPr>
              <p:cNvPr id="71" name="Arrow: Right 39">
                <a:extLst>
                  <a:ext uri="{FF2B5EF4-FFF2-40B4-BE49-F238E27FC236}">
                    <a16:creationId xmlns:a16="http://schemas.microsoft.com/office/drawing/2014/main" id="{DBBA146D-CEFD-480A-AD7E-83954971C2B8}"/>
                  </a:ext>
                </a:extLst>
              </p:cNvPr>
              <p:cNvSpPr/>
              <p:nvPr/>
            </p:nvSpPr>
            <p:spPr>
              <a:xfrm>
                <a:off x="5158792" y="3887763"/>
                <a:ext cx="774703" cy="14401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72" name="Rectangle 71">
                <a:extLst>
                  <a:ext uri="{FF2B5EF4-FFF2-40B4-BE49-F238E27FC236}">
                    <a16:creationId xmlns:a16="http://schemas.microsoft.com/office/drawing/2014/main" id="{8AF7487F-B3F8-4B13-A69D-CF30DF12E2CB}"/>
                  </a:ext>
                </a:extLst>
              </p:cNvPr>
              <p:cNvSpPr/>
              <p:nvPr/>
            </p:nvSpPr>
            <p:spPr>
              <a:xfrm rot="5400000">
                <a:off x="6616685" y="5045042"/>
                <a:ext cx="64130" cy="2871096"/>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73" name="Rectangle 72">
                <a:extLst>
                  <a:ext uri="{FF2B5EF4-FFF2-40B4-BE49-F238E27FC236}">
                    <a16:creationId xmlns:a16="http://schemas.microsoft.com/office/drawing/2014/main" id="{A52B145E-1A6D-47B9-8A91-E78E91BABCA7}"/>
                  </a:ext>
                </a:extLst>
              </p:cNvPr>
              <p:cNvSpPr/>
              <p:nvPr/>
            </p:nvSpPr>
            <p:spPr>
              <a:xfrm>
                <a:off x="5157802" y="4542405"/>
                <a:ext cx="79830" cy="197103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74" name="Arrow: Right 17">
                <a:extLst>
                  <a:ext uri="{FF2B5EF4-FFF2-40B4-BE49-F238E27FC236}">
                    <a16:creationId xmlns:a16="http://schemas.microsoft.com/office/drawing/2014/main" id="{0E6AAF26-AA00-4881-94CB-9B40B25F91DE}"/>
                  </a:ext>
                </a:extLst>
              </p:cNvPr>
              <p:cNvSpPr/>
              <p:nvPr/>
            </p:nvSpPr>
            <p:spPr>
              <a:xfrm>
                <a:off x="5230878" y="4505240"/>
                <a:ext cx="711310" cy="14140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75" name="Arrow: Right 44">
                <a:extLst>
                  <a:ext uri="{FF2B5EF4-FFF2-40B4-BE49-F238E27FC236}">
                    <a16:creationId xmlns:a16="http://schemas.microsoft.com/office/drawing/2014/main" id="{6DAF6A3B-CBF9-42CF-B764-78F72ECC0203}"/>
                  </a:ext>
                </a:extLst>
              </p:cNvPr>
              <p:cNvSpPr/>
              <p:nvPr/>
            </p:nvSpPr>
            <p:spPr>
              <a:xfrm>
                <a:off x="5235541" y="5509987"/>
                <a:ext cx="706647" cy="15398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76" name="TextBox 75">
                <a:extLst>
                  <a:ext uri="{FF2B5EF4-FFF2-40B4-BE49-F238E27FC236}">
                    <a16:creationId xmlns:a16="http://schemas.microsoft.com/office/drawing/2014/main" id="{31FAF6AA-7855-4BF9-B077-77002C23A48A}"/>
                  </a:ext>
                </a:extLst>
              </p:cNvPr>
              <p:cNvSpPr txBox="1"/>
              <p:nvPr/>
            </p:nvSpPr>
            <p:spPr>
              <a:xfrm>
                <a:off x="8879066" y="4440489"/>
                <a:ext cx="2128733" cy="771731"/>
              </a:xfrm>
              <a:prstGeom prst="rect">
                <a:avLst/>
              </a:prstGeom>
              <a:noFill/>
            </p:spPr>
            <p:txBody>
              <a:bodyPr wrap="square" rtlCol="0">
                <a:spAutoFit/>
              </a:bodyPr>
              <a:lstStyle/>
              <a:p>
                <a:r>
                  <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Potable Water</a:t>
                </a:r>
              </a:p>
            </p:txBody>
          </p:sp>
          <p:sp>
            <p:nvSpPr>
              <p:cNvPr id="48" name="TextBox 47">
                <a:extLst>
                  <a:ext uri="{FF2B5EF4-FFF2-40B4-BE49-F238E27FC236}">
                    <a16:creationId xmlns:a16="http://schemas.microsoft.com/office/drawing/2014/main" id="{5AE7B5D1-FBCD-4EED-B261-E0E369F04178}"/>
                  </a:ext>
                </a:extLst>
              </p:cNvPr>
              <p:cNvSpPr txBox="1"/>
              <p:nvPr/>
            </p:nvSpPr>
            <p:spPr>
              <a:xfrm>
                <a:off x="2450906" y="2495537"/>
                <a:ext cx="1296144" cy="609262"/>
              </a:xfrm>
              <a:prstGeom prst="rect">
                <a:avLst/>
              </a:prstGeom>
              <a:solidFill>
                <a:schemeClr val="bg1"/>
              </a:solidFill>
              <a:ln>
                <a:solidFill>
                  <a:schemeClr val="bg1">
                    <a:lumMod val="65000"/>
                  </a:schemeClr>
                </a:solidFill>
              </a:ln>
            </p:spPr>
            <p:txBody>
              <a:bodyPr wrap="square" rtlCol="0">
                <a:spAutoFit/>
              </a:bodyPr>
              <a:lstStyle/>
              <a:p>
                <a:pPr algn="ctr"/>
                <a:r>
                  <a:rPr lang="en-US" sz="12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Coal mine</a:t>
                </a:r>
              </a:p>
            </p:txBody>
          </p:sp>
          <p:sp>
            <p:nvSpPr>
              <p:cNvPr id="61" name="TextBox 60">
                <a:extLst>
                  <a:ext uri="{FF2B5EF4-FFF2-40B4-BE49-F238E27FC236}">
                    <a16:creationId xmlns:a16="http://schemas.microsoft.com/office/drawing/2014/main" id="{7F93E7B1-643F-445A-9A37-25380BF9FE10}"/>
                  </a:ext>
                </a:extLst>
              </p:cNvPr>
              <p:cNvSpPr txBox="1"/>
              <p:nvPr/>
            </p:nvSpPr>
            <p:spPr>
              <a:xfrm>
                <a:off x="2450906" y="5447864"/>
                <a:ext cx="1296144" cy="609262"/>
              </a:xfrm>
              <a:prstGeom prst="rect">
                <a:avLst/>
              </a:prstGeom>
              <a:solidFill>
                <a:schemeClr val="bg1"/>
              </a:solidFill>
              <a:ln>
                <a:solidFill>
                  <a:schemeClr val="bg1">
                    <a:lumMod val="65000"/>
                  </a:schemeClr>
                </a:solidFill>
              </a:ln>
            </p:spPr>
            <p:txBody>
              <a:bodyPr wrap="square" rtlCol="0">
                <a:spAutoFit/>
              </a:bodyPr>
              <a:lstStyle/>
              <a:p>
                <a:pPr algn="ctr"/>
                <a:r>
                  <a:rPr lang="en-US" sz="12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Land resource</a:t>
                </a:r>
              </a:p>
            </p:txBody>
          </p:sp>
        </p:grpSp>
        <p:sp>
          <p:nvSpPr>
            <p:cNvPr id="43" name="Arrow: Right 17">
              <a:extLst>
                <a:ext uri="{FF2B5EF4-FFF2-40B4-BE49-F238E27FC236}">
                  <a16:creationId xmlns:a16="http://schemas.microsoft.com/office/drawing/2014/main" id="{6034D937-A282-4F90-8ED7-B36FDABFE5EA}"/>
                </a:ext>
              </a:extLst>
            </p:cNvPr>
            <p:cNvSpPr/>
            <p:nvPr/>
          </p:nvSpPr>
          <p:spPr>
            <a:xfrm>
              <a:off x="9251392" y="3157835"/>
              <a:ext cx="1136057" cy="151162"/>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ontserrat" panose="00000500000000000000"/>
                <a:cs typeface="Arial" panose="020B0604020202020204" pitchFamily="34" charset="0"/>
              </a:endParaRPr>
            </a:p>
          </p:txBody>
        </p:sp>
        <p:sp>
          <p:nvSpPr>
            <p:cNvPr id="44" name="TextBox 43">
              <a:extLst>
                <a:ext uri="{FF2B5EF4-FFF2-40B4-BE49-F238E27FC236}">
                  <a16:creationId xmlns:a16="http://schemas.microsoft.com/office/drawing/2014/main" id="{7B6135E9-B504-41D3-A5E5-BC4E499E3BE3}"/>
                </a:ext>
              </a:extLst>
            </p:cNvPr>
            <p:cNvSpPr txBox="1"/>
            <p:nvPr/>
          </p:nvSpPr>
          <p:spPr>
            <a:xfrm>
              <a:off x="10450842" y="2980775"/>
              <a:ext cx="1109318" cy="446792"/>
            </a:xfrm>
            <a:prstGeom prst="rect">
              <a:avLst/>
            </a:prstGeom>
            <a:noFill/>
          </p:spPr>
          <p:txBody>
            <a:bodyPr wrap="square" rtlCol="0">
              <a:spAutoFit/>
            </a:bodyPr>
            <a:lstStyle/>
            <a:p>
              <a:r>
                <a:rPr lang="en-US" sz="16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Heat</a:t>
              </a:r>
            </a:p>
          </p:txBody>
        </p:sp>
      </p:grpSp>
      <p:sp>
        <p:nvSpPr>
          <p:cNvPr id="77" name="Oval 76">
            <a:extLst>
              <a:ext uri="{FF2B5EF4-FFF2-40B4-BE49-F238E27FC236}">
                <a16:creationId xmlns:a16="http://schemas.microsoft.com/office/drawing/2014/main" id="{38097F40-A8FB-1948-A1C1-A265F72294C0}"/>
              </a:ext>
            </a:extLst>
          </p:cNvPr>
          <p:cNvSpPr/>
          <p:nvPr/>
        </p:nvSpPr>
        <p:spPr>
          <a:xfrm>
            <a:off x="7409957"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23.mp3" descr="Lecture3_Slide23.mp3">
            <a:hlinkClick r:id="" action="ppaction://media"/>
            <a:extLst>
              <a:ext uri="{FF2B5EF4-FFF2-40B4-BE49-F238E27FC236}">
                <a16:creationId xmlns:a16="http://schemas.microsoft.com/office/drawing/2014/main" id="{E6D0CA6F-F229-5C4A-94CA-99965869D4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1322" y="1242797"/>
            <a:ext cx="812800" cy="812800"/>
          </a:xfrm>
          <a:prstGeom prst="rect">
            <a:avLst/>
          </a:prstGeom>
        </p:spPr>
      </p:pic>
    </p:spTree>
    <p:extLst>
      <p:ext uri="{BB962C8B-B14F-4D97-AF65-F5344CB8AC3E}">
        <p14:creationId xmlns:p14="http://schemas.microsoft.com/office/powerpoint/2010/main" val="6969115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3.4 Basics of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318255" cy="3421930"/>
          </a:xfrm>
        </p:spPr>
        <p:txBody>
          <a:bodyPr vert="horz" lIns="91440" tIns="45720" rIns="91440" bIns="45720" rtlCol="0" anchor="t">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Power station</a:t>
            </a:r>
          </a:p>
          <a:p>
            <a:r>
              <a:rPr lang="en-US" b="0" dirty="0">
                <a:latin typeface="Open Sans"/>
                <a:ea typeface="Open Sans"/>
                <a:cs typeface="Open Sans"/>
              </a:rPr>
              <a:t>A physical asset that turns an input fuel (e.g., natural gas) into one or multiple outputs (e.g., electricity and heat)</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24</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250019" cy="439247"/>
          </a:xfrm>
        </p:spPr>
        <p:txBody>
          <a:bodyPr>
            <a:normAutofit/>
          </a:bodyPr>
          <a:lstStyle/>
          <a:p>
            <a:r>
              <a:rPr lang="en-US" dirty="0"/>
              <a:t>Example #1 - Energy</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5" y="6132545"/>
            <a:ext cx="5180634" cy="258827"/>
          </a:xfrm>
        </p:spPr>
        <p:txBody>
          <a:bodyPr/>
          <a:lstStyle/>
          <a:p>
            <a:r>
              <a:rPr lang="en-US" b="1" dirty="0"/>
              <a:t>Picture source</a:t>
            </a:r>
            <a:r>
              <a:rPr lang="en-US" dirty="0"/>
              <a:t>: Photo by </a:t>
            </a:r>
            <a:r>
              <a:rPr lang="en-US" dirty="0">
                <a:hlinkClick r:id="rId5"/>
              </a:rPr>
              <a:t>Jason </a:t>
            </a:r>
            <a:r>
              <a:rPr lang="en-US" dirty="0" err="1">
                <a:hlinkClick r:id="rId5"/>
              </a:rPr>
              <a:t>Blackeye</a:t>
            </a:r>
            <a:r>
              <a:rPr lang="en-US" dirty="0"/>
              <a:t> on </a:t>
            </a:r>
            <a:r>
              <a:rPr lang="en-US" dirty="0" err="1">
                <a:hlinkClick r:id="rId6"/>
              </a:rPr>
              <a:t>Unsplash</a:t>
            </a:r>
            <a:r>
              <a:rPr lang="en-US" dirty="0"/>
              <a:t> </a:t>
            </a:r>
            <a:endParaRPr lang="sv-SE" dirty="0"/>
          </a:p>
        </p:txBody>
      </p:sp>
      <p:sp>
        <p:nvSpPr>
          <p:cNvPr id="41" name="TextBox 40">
            <a:extLst>
              <a:ext uri="{FF2B5EF4-FFF2-40B4-BE49-F238E27FC236}">
                <a16:creationId xmlns:a16="http://schemas.microsoft.com/office/drawing/2014/main" id="{11C5EF2F-4D6D-4E43-924E-E10B8F7551C2}"/>
              </a:ext>
            </a:extLst>
          </p:cNvPr>
          <p:cNvSpPr txBox="1"/>
          <p:nvPr/>
        </p:nvSpPr>
        <p:spPr>
          <a:xfrm>
            <a:off x="3541259" y="5047246"/>
            <a:ext cx="1423911" cy="584775"/>
          </a:xfrm>
          <a:prstGeom prst="rect">
            <a:avLst/>
          </a:prstGeom>
          <a:solidFill>
            <a:srgbClr val="7030A0"/>
          </a:solidFill>
          <a:ln>
            <a:noFill/>
          </a:ln>
        </p:spPr>
        <p:txBody>
          <a:bodyPr wrap="square" rtlCol="0" anchor="ctr">
            <a:spAutoFit/>
          </a:bodyPr>
          <a:lstStyle/>
          <a:p>
            <a:pPr algn="ctr">
              <a:spcBef>
                <a:spcPts val="1200"/>
              </a:spcBef>
              <a:spcAft>
                <a:spcPts val="1200"/>
              </a:spcAft>
            </a:pP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Gas powerplant</a:t>
            </a:r>
          </a:p>
        </p:txBody>
      </p:sp>
      <p:sp>
        <p:nvSpPr>
          <p:cNvPr id="42" name="Arrow: Right 18">
            <a:extLst>
              <a:ext uri="{FF2B5EF4-FFF2-40B4-BE49-F238E27FC236}">
                <a16:creationId xmlns:a16="http://schemas.microsoft.com/office/drawing/2014/main" id="{842170E7-D469-4E95-81F3-98C29A81E453}"/>
              </a:ext>
            </a:extLst>
          </p:cNvPr>
          <p:cNvSpPr/>
          <p:nvPr/>
        </p:nvSpPr>
        <p:spPr>
          <a:xfrm>
            <a:off x="4994480" y="5052136"/>
            <a:ext cx="1440160" cy="16931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43" name="Arrow: Right 2">
            <a:extLst>
              <a:ext uri="{FF2B5EF4-FFF2-40B4-BE49-F238E27FC236}">
                <a16:creationId xmlns:a16="http://schemas.microsoft.com/office/drawing/2014/main" id="{CF350A86-3F7A-41C2-89E2-765F460D26AF}"/>
              </a:ext>
            </a:extLst>
          </p:cNvPr>
          <p:cNvSpPr/>
          <p:nvPr/>
        </p:nvSpPr>
        <p:spPr>
          <a:xfrm>
            <a:off x="1771723" y="5270322"/>
            <a:ext cx="1728192" cy="162500"/>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latin typeface="Montserrat" panose="00000500000000000000"/>
              <a:cs typeface="Arial" panose="020B0604020202020204" pitchFamily="34" charset="0"/>
            </a:endParaRPr>
          </a:p>
        </p:txBody>
      </p:sp>
      <p:sp>
        <p:nvSpPr>
          <p:cNvPr id="44" name="TextBox 43">
            <a:extLst>
              <a:ext uri="{FF2B5EF4-FFF2-40B4-BE49-F238E27FC236}">
                <a16:creationId xmlns:a16="http://schemas.microsoft.com/office/drawing/2014/main" id="{40DCB7B6-E5C7-4BF1-A3FE-37D37D22DEC0}"/>
              </a:ext>
            </a:extLst>
          </p:cNvPr>
          <p:cNvSpPr txBox="1"/>
          <p:nvPr/>
        </p:nvSpPr>
        <p:spPr>
          <a:xfrm>
            <a:off x="1902762" y="4878880"/>
            <a:ext cx="1737744" cy="338554"/>
          </a:xfrm>
          <a:prstGeom prst="rect">
            <a:avLst/>
          </a:prstGeom>
          <a:noFill/>
        </p:spPr>
        <p:txBody>
          <a:bodyPr wrap="square" rtlCol="0">
            <a:spAutoFit/>
          </a:bodyPr>
          <a:lstStyle/>
          <a:p>
            <a:r>
              <a:rPr lang="en-US" sz="1600" b="1" dirty="0">
                <a:solidFill>
                  <a:srgbClr val="7030A0"/>
                </a:solidFill>
                <a:latin typeface="Open Sans" panose="020B0606030504020204" pitchFamily="34" charset="0"/>
                <a:ea typeface="Open Sans" panose="020B0606030504020204" pitchFamily="34" charset="0"/>
                <a:cs typeface="Open Sans" panose="020B0606030504020204" pitchFamily="34" charset="0"/>
              </a:rPr>
              <a:t>Natural gas</a:t>
            </a:r>
          </a:p>
        </p:txBody>
      </p:sp>
      <p:sp>
        <p:nvSpPr>
          <p:cNvPr id="45" name="TextBox 44">
            <a:extLst>
              <a:ext uri="{FF2B5EF4-FFF2-40B4-BE49-F238E27FC236}">
                <a16:creationId xmlns:a16="http://schemas.microsoft.com/office/drawing/2014/main" id="{51372790-5D4A-41A5-B2CF-7DA7768EC6EE}"/>
              </a:ext>
            </a:extLst>
          </p:cNvPr>
          <p:cNvSpPr txBox="1"/>
          <p:nvPr/>
        </p:nvSpPr>
        <p:spPr>
          <a:xfrm>
            <a:off x="4974742" y="4619879"/>
            <a:ext cx="1332148" cy="338554"/>
          </a:xfrm>
          <a:prstGeom prst="rect">
            <a:avLst/>
          </a:prstGeom>
          <a:noFill/>
        </p:spPr>
        <p:txBody>
          <a:bodyPr wrap="square" rtlCol="0">
            <a:spAutoFit/>
          </a:bodyPr>
          <a:lstStyle/>
          <a:p>
            <a:pPr algn="ctr"/>
            <a:r>
              <a:rPr lang="en-US" sz="16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Electricity</a:t>
            </a:r>
          </a:p>
        </p:txBody>
      </p:sp>
      <p:sp>
        <p:nvSpPr>
          <p:cNvPr id="46" name="Arrow: Right 18">
            <a:extLst>
              <a:ext uri="{FF2B5EF4-FFF2-40B4-BE49-F238E27FC236}">
                <a16:creationId xmlns:a16="http://schemas.microsoft.com/office/drawing/2014/main" id="{1577530D-E01A-4C81-972B-017B17F34EEA}"/>
              </a:ext>
            </a:extLst>
          </p:cNvPr>
          <p:cNvSpPr/>
          <p:nvPr/>
        </p:nvSpPr>
        <p:spPr>
          <a:xfrm>
            <a:off x="4994480" y="5432822"/>
            <a:ext cx="1440160" cy="169315"/>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47" name="TextBox 46">
            <a:extLst>
              <a:ext uri="{FF2B5EF4-FFF2-40B4-BE49-F238E27FC236}">
                <a16:creationId xmlns:a16="http://schemas.microsoft.com/office/drawing/2014/main" id="{5892E93D-1A40-4600-9B44-932888BFFF93}"/>
              </a:ext>
            </a:extLst>
          </p:cNvPr>
          <p:cNvSpPr txBox="1"/>
          <p:nvPr/>
        </p:nvSpPr>
        <p:spPr>
          <a:xfrm>
            <a:off x="5102492" y="5517480"/>
            <a:ext cx="1224136" cy="338554"/>
          </a:xfrm>
          <a:prstGeom prst="rect">
            <a:avLst/>
          </a:prstGeom>
          <a:noFill/>
        </p:spPr>
        <p:txBody>
          <a:bodyPr wrap="square" rtlCol="0">
            <a:spAutoFit/>
          </a:bodyPr>
          <a:lstStyle/>
          <a:p>
            <a:pPr algn="ctr"/>
            <a:r>
              <a:rPr lang="en-US" sz="16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Heat</a:t>
            </a:r>
          </a:p>
        </p:txBody>
      </p:sp>
      <p:pic>
        <p:nvPicPr>
          <p:cNvPr id="48" name="Picture 47">
            <a:extLst>
              <a:ext uri="{FF2B5EF4-FFF2-40B4-BE49-F238E27FC236}">
                <a16:creationId xmlns:a16="http://schemas.microsoft.com/office/drawing/2014/main" id="{90A3B591-078F-4349-88A1-799B24A9FD0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87718" y="2576788"/>
            <a:ext cx="3332018" cy="2441003"/>
          </a:xfrm>
          <a:prstGeom prst="rect">
            <a:avLst/>
          </a:prstGeom>
        </p:spPr>
      </p:pic>
      <p:sp>
        <p:nvSpPr>
          <p:cNvPr id="49" name="Text Placeholder 21">
            <a:extLst>
              <a:ext uri="{FF2B5EF4-FFF2-40B4-BE49-F238E27FC236}">
                <a16:creationId xmlns:a16="http://schemas.microsoft.com/office/drawing/2014/main" id="{48EA657E-EE22-4242-80AD-87FF4C93CA7C}"/>
              </a:ext>
            </a:extLst>
          </p:cNvPr>
          <p:cNvSpPr txBox="1">
            <a:spLocks/>
          </p:cNvSpPr>
          <p:nvPr/>
        </p:nvSpPr>
        <p:spPr>
          <a:xfrm>
            <a:off x="7291196" y="5017791"/>
            <a:ext cx="3131947" cy="263418"/>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dirty="0"/>
          </a:p>
        </p:txBody>
      </p:sp>
      <p:sp>
        <p:nvSpPr>
          <p:cNvPr id="16" name="Oval 15">
            <a:extLst>
              <a:ext uri="{FF2B5EF4-FFF2-40B4-BE49-F238E27FC236}">
                <a16:creationId xmlns:a16="http://schemas.microsoft.com/office/drawing/2014/main" id="{6C7555A5-F6E3-964B-AEB2-83E807D7B686}"/>
              </a:ext>
            </a:extLst>
          </p:cNvPr>
          <p:cNvSpPr/>
          <p:nvPr/>
        </p:nvSpPr>
        <p:spPr>
          <a:xfrm>
            <a:off x="7409957"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24.mp3" descr="Lecture3_Slide24.mp3">
            <a:hlinkClick r:id="" action="ppaction://media"/>
            <a:extLst>
              <a:ext uri="{FF2B5EF4-FFF2-40B4-BE49-F238E27FC236}">
                <a16:creationId xmlns:a16="http://schemas.microsoft.com/office/drawing/2014/main" id="{CF8467D5-AFCA-D04D-8C58-CBA0F9F7B9C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81322" y="1245110"/>
            <a:ext cx="812800" cy="812800"/>
          </a:xfrm>
          <a:prstGeom prst="rect">
            <a:avLst/>
          </a:prstGeom>
        </p:spPr>
      </p:pic>
    </p:spTree>
    <p:extLst>
      <p:ext uri="{BB962C8B-B14F-4D97-AF65-F5344CB8AC3E}">
        <p14:creationId xmlns:p14="http://schemas.microsoft.com/office/powerpoint/2010/main" val="7195117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3.4 Basics of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318255" cy="3421930"/>
          </a:xfrm>
        </p:spPr>
        <p:txBody>
          <a:bodyPr vert="horz" lIns="91440" tIns="45720" rIns="91440" bIns="45720" rtlCol="0" anchor="t">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Maize farming</a:t>
            </a:r>
          </a:p>
          <a:p>
            <a:r>
              <a:rPr lang="en-US" b="0" dirty="0">
                <a:latin typeface="Open Sans"/>
                <a:ea typeface="Open Sans"/>
                <a:cs typeface="Open Sans"/>
              </a:rPr>
              <a:t>Application of physical equipment and management practices to transform takes a range of inputs (e.g., a land resource, water, energy, fertilizer etc.) into an output – maize. </a:t>
            </a:r>
            <a:endParaRPr lang="en-US" b="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25</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250019" cy="439247"/>
          </a:xfrm>
        </p:spPr>
        <p:txBody>
          <a:bodyPr>
            <a:normAutofit/>
          </a:bodyPr>
          <a:lstStyle/>
          <a:p>
            <a:r>
              <a:rPr lang="en-US" dirty="0"/>
              <a:t>Example #2 - Land</a:t>
            </a:r>
          </a:p>
        </p:txBody>
      </p:sp>
      <p:sp>
        <p:nvSpPr>
          <p:cNvPr id="17" name="Arrow: Right 18">
            <a:extLst>
              <a:ext uri="{FF2B5EF4-FFF2-40B4-BE49-F238E27FC236}">
                <a16:creationId xmlns:a16="http://schemas.microsoft.com/office/drawing/2014/main" id="{8F324618-02F2-4F3B-9B70-19E690804B41}"/>
              </a:ext>
            </a:extLst>
          </p:cNvPr>
          <p:cNvSpPr/>
          <p:nvPr/>
        </p:nvSpPr>
        <p:spPr>
          <a:xfrm>
            <a:off x="5815902" y="2943368"/>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70C0"/>
              </a:solidFill>
              <a:latin typeface="Montserrat" panose="00000500000000000000"/>
            </a:endParaRPr>
          </a:p>
        </p:txBody>
      </p:sp>
      <p:sp>
        <p:nvSpPr>
          <p:cNvPr id="18" name="TextBox 17">
            <a:extLst>
              <a:ext uri="{FF2B5EF4-FFF2-40B4-BE49-F238E27FC236}">
                <a16:creationId xmlns:a16="http://schemas.microsoft.com/office/drawing/2014/main" id="{6A23EB95-6FA6-41C9-822D-10C734E51C7C}"/>
              </a:ext>
            </a:extLst>
          </p:cNvPr>
          <p:cNvSpPr txBox="1"/>
          <p:nvPr/>
        </p:nvSpPr>
        <p:spPr>
          <a:xfrm>
            <a:off x="5779226" y="2622295"/>
            <a:ext cx="1653048" cy="338554"/>
          </a:xfrm>
          <a:prstGeom prst="rect">
            <a:avLst/>
          </a:prstGeom>
          <a:noFill/>
        </p:spPr>
        <p:txBody>
          <a:bodyPr wrap="square" rtlCol="0">
            <a:spAutoFit/>
          </a:bodyPr>
          <a:lstStyle/>
          <a:p>
            <a:pPr algn="ctr"/>
            <a:r>
              <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Precipitation</a:t>
            </a:r>
          </a:p>
        </p:txBody>
      </p:sp>
      <p:sp>
        <p:nvSpPr>
          <p:cNvPr id="19" name="Arrow: Right 18">
            <a:extLst>
              <a:ext uri="{FF2B5EF4-FFF2-40B4-BE49-F238E27FC236}">
                <a16:creationId xmlns:a16="http://schemas.microsoft.com/office/drawing/2014/main" id="{CC2D985E-0758-4A1A-9164-EB5A1DDF53F0}"/>
              </a:ext>
            </a:extLst>
          </p:cNvPr>
          <p:cNvSpPr/>
          <p:nvPr/>
        </p:nvSpPr>
        <p:spPr>
          <a:xfrm>
            <a:off x="5815901" y="4786653"/>
            <a:ext cx="1810176" cy="10001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70C0"/>
              </a:solidFill>
              <a:latin typeface="Montserrat" panose="00000500000000000000"/>
            </a:endParaRPr>
          </a:p>
        </p:txBody>
      </p:sp>
      <p:sp>
        <p:nvSpPr>
          <p:cNvPr id="20" name="TextBox 19">
            <a:extLst>
              <a:ext uri="{FF2B5EF4-FFF2-40B4-BE49-F238E27FC236}">
                <a16:creationId xmlns:a16="http://schemas.microsoft.com/office/drawing/2014/main" id="{161D6C15-E610-4687-AB12-84441E3F680C}"/>
              </a:ext>
            </a:extLst>
          </p:cNvPr>
          <p:cNvSpPr txBox="1"/>
          <p:nvPr/>
        </p:nvSpPr>
        <p:spPr>
          <a:xfrm>
            <a:off x="5932157" y="4488798"/>
            <a:ext cx="1511292" cy="338554"/>
          </a:xfrm>
          <a:prstGeom prst="rect">
            <a:avLst/>
          </a:prstGeom>
          <a:noFill/>
        </p:spPr>
        <p:txBody>
          <a:bodyPr wrap="square" rtlCol="0">
            <a:spAutoFit/>
          </a:bodyPr>
          <a:lstStyle/>
          <a:p>
            <a:pPr algn="ctr"/>
            <a:r>
              <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Irrigation</a:t>
            </a:r>
          </a:p>
        </p:txBody>
      </p:sp>
      <p:sp>
        <p:nvSpPr>
          <p:cNvPr id="21" name="Arrow: Right 18">
            <a:extLst>
              <a:ext uri="{FF2B5EF4-FFF2-40B4-BE49-F238E27FC236}">
                <a16:creationId xmlns:a16="http://schemas.microsoft.com/office/drawing/2014/main" id="{D63569C9-B409-499D-BF37-F6AF9B17BB81}"/>
              </a:ext>
            </a:extLst>
          </p:cNvPr>
          <p:cNvSpPr/>
          <p:nvPr/>
        </p:nvSpPr>
        <p:spPr>
          <a:xfrm>
            <a:off x="5815901" y="4198448"/>
            <a:ext cx="1810175" cy="96393"/>
          </a:xfrm>
          <a:prstGeom prst="righ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70C0"/>
              </a:solidFill>
              <a:latin typeface="Montserrat" panose="00000500000000000000"/>
            </a:endParaRPr>
          </a:p>
        </p:txBody>
      </p:sp>
      <p:sp>
        <p:nvSpPr>
          <p:cNvPr id="22" name="TextBox 21">
            <a:extLst>
              <a:ext uri="{FF2B5EF4-FFF2-40B4-BE49-F238E27FC236}">
                <a16:creationId xmlns:a16="http://schemas.microsoft.com/office/drawing/2014/main" id="{20C858E5-17E9-4125-BF11-3BA18FC0E682}"/>
              </a:ext>
            </a:extLst>
          </p:cNvPr>
          <p:cNvSpPr txBox="1"/>
          <p:nvPr/>
        </p:nvSpPr>
        <p:spPr>
          <a:xfrm>
            <a:off x="5922931" y="3877218"/>
            <a:ext cx="1511292" cy="338554"/>
          </a:xfrm>
          <a:prstGeom prst="rect">
            <a:avLst/>
          </a:prstGeom>
          <a:noFill/>
        </p:spPr>
        <p:txBody>
          <a:bodyPr wrap="square" rtlCol="0">
            <a:spAutoFit/>
          </a:bodyPr>
          <a:lstStyle/>
          <a:p>
            <a:pPr algn="ctr"/>
            <a:r>
              <a:rPr lang="en-US" sz="1600" b="1"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Diesel</a:t>
            </a:r>
          </a:p>
        </p:txBody>
      </p:sp>
      <p:sp>
        <p:nvSpPr>
          <p:cNvPr id="23" name="Arrow: Right 18">
            <a:extLst>
              <a:ext uri="{FF2B5EF4-FFF2-40B4-BE49-F238E27FC236}">
                <a16:creationId xmlns:a16="http://schemas.microsoft.com/office/drawing/2014/main" id="{887E4382-D31B-4819-A7FB-19DAF2E8548A}"/>
              </a:ext>
            </a:extLst>
          </p:cNvPr>
          <p:cNvSpPr/>
          <p:nvPr/>
        </p:nvSpPr>
        <p:spPr>
          <a:xfrm>
            <a:off x="5815902" y="3560137"/>
            <a:ext cx="1810176" cy="96393"/>
          </a:xfrm>
          <a:prstGeom prst="rightArrow">
            <a:avLst/>
          </a:prstGeom>
          <a:solidFill>
            <a:srgbClr val="008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0070C0"/>
              </a:solidFill>
              <a:latin typeface="Montserrat" panose="00000500000000000000"/>
            </a:endParaRPr>
          </a:p>
        </p:txBody>
      </p:sp>
      <p:sp>
        <p:nvSpPr>
          <p:cNvPr id="24" name="TextBox 23">
            <a:extLst>
              <a:ext uri="{FF2B5EF4-FFF2-40B4-BE49-F238E27FC236}">
                <a16:creationId xmlns:a16="http://schemas.microsoft.com/office/drawing/2014/main" id="{B6B88F14-FA62-46FB-A999-428C04084972}"/>
              </a:ext>
            </a:extLst>
          </p:cNvPr>
          <p:cNvSpPr txBox="1"/>
          <p:nvPr/>
        </p:nvSpPr>
        <p:spPr>
          <a:xfrm>
            <a:off x="5911994" y="3240470"/>
            <a:ext cx="1511292" cy="338554"/>
          </a:xfrm>
          <a:prstGeom prst="rect">
            <a:avLst/>
          </a:prstGeom>
          <a:noFill/>
        </p:spPr>
        <p:txBody>
          <a:bodyPr wrap="square" rtlCol="0">
            <a:spAutoFit/>
          </a:bodyPr>
          <a:lstStyle/>
          <a:p>
            <a:pPr algn="ctr"/>
            <a:r>
              <a:rPr lang="en-US" sz="1600" b="1" dirty="0">
                <a:solidFill>
                  <a:srgbClr val="008A3E"/>
                </a:solidFill>
                <a:latin typeface="Open Sans" panose="020B0606030504020204" pitchFamily="34" charset="0"/>
                <a:ea typeface="Open Sans" panose="020B0606030504020204" pitchFamily="34" charset="0"/>
                <a:cs typeface="Open Sans" panose="020B0606030504020204" pitchFamily="34" charset="0"/>
              </a:rPr>
              <a:t>Land</a:t>
            </a:r>
          </a:p>
        </p:txBody>
      </p:sp>
      <p:sp>
        <p:nvSpPr>
          <p:cNvPr id="25" name="Arrow: Right 18">
            <a:extLst>
              <a:ext uri="{FF2B5EF4-FFF2-40B4-BE49-F238E27FC236}">
                <a16:creationId xmlns:a16="http://schemas.microsoft.com/office/drawing/2014/main" id="{E643C79A-EF35-44C7-B3BF-248092C9B56A}"/>
              </a:ext>
            </a:extLst>
          </p:cNvPr>
          <p:cNvSpPr/>
          <p:nvPr/>
        </p:nvSpPr>
        <p:spPr>
          <a:xfrm>
            <a:off x="9165995" y="4792322"/>
            <a:ext cx="1819882" cy="94349"/>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70C0"/>
              </a:solidFill>
              <a:latin typeface="Montserrat" panose="00000500000000000000"/>
            </a:endParaRPr>
          </a:p>
        </p:txBody>
      </p:sp>
      <p:sp>
        <p:nvSpPr>
          <p:cNvPr id="26" name="TextBox 25">
            <a:extLst>
              <a:ext uri="{FF2B5EF4-FFF2-40B4-BE49-F238E27FC236}">
                <a16:creationId xmlns:a16="http://schemas.microsoft.com/office/drawing/2014/main" id="{68AB7777-20F9-4BC6-8052-E58AC7311468}"/>
              </a:ext>
            </a:extLst>
          </p:cNvPr>
          <p:cNvSpPr txBox="1"/>
          <p:nvPr/>
        </p:nvSpPr>
        <p:spPr>
          <a:xfrm>
            <a:off x="9153047" y="4507606"/>
            <a:ext cx="2014736" cy="338554"/>
          </a:xfrm>
          <a:prstGeom prst="rect">
            <a:avLst/>
          </a:prstGeom>
          <a:noFill/>
        </p:spPr>
        <p:txBody>
          <a:bodyPr wrap="square" lIns="91440" tIns="45720" rIns="91440" bIns="45720" rtlCol="0" anchor="t">
            <a:spAutoFit/>
          </a:bodyPr>
          <a:lstStyle/>
          <a:p>
            <a:pPr algn="ctr"/>
            <a:r>
              <a:rPr lang="en-US" sz="1600" b="1">
                <a:solidFill>
                  <a:srgbClr val="0070C0"/>
                </a:solidFill>
                <a:latin typeface="Open Sans"/>
                <a:ea typeface="Open Sans"/>
                <a:cs typeface="Open Sans"/>
              </a:rPr>
              <a:t>Groundwater</a:t>
            </a:r>
            <a:endPar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Arrow: Right 18">
            <a:extLst>
              <a:ext uri="{FF2B5EF4-FFF2-40B4-BE49-F238E27FC236}">
                <a16:creationId xmlns:a16="http://schemas.microsoft.com/office/drawing/2014/main" id="{8D384C1A-CDD0-467E-A492-77AD42A0782E}"/>
              </a:ext>
            </a:extLst>
          </p:cNvPr>
          <p:cNvSpPr/>
          <p:nvPr/>
        </p:nvSpPr>
        <p:spPr>
          <a:xfrm>
            <a:off x="9175701" y="4161036"/>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70C0"/>
              </a:solidFill>
              <a:latin typeface="Montserrat" panose="00000500000000000000"/>
            </a:endParaRPr>
          </a:p>
        </p:txBody>
      </p:sp>
      <p:sp>
        <p:nvSpPr>
          <p:cNvPr id="28" name="TextBox 27">
            <a:extLst>
              <a:ext uri="{FF2B5EF4-FFF2-40B4-BE49-F238E27FC236}">
                <a16:creationId xmlns:a16="http://schemas.microsoft.com/office/drawing/2014/main" id="{14D4FA87-977D-415B-A140-338D62728B27}"/>
              </a:ext>
            </a:extLst>
          </p:cNvPr>
          <p:cNvSpPr txBox="1"/>
          <p:nvPr/>
        </p:nvSpPr>
        <p:spPr>
          <a:xfrm>
            <a:off x="9269543" y="3845276"/>
            <a:ext cx="1511292" cy="338554"/>
          </a:xfrm>
          <a:prstGeom prst="rect">
            <a:avLst/>
          </a:prstGeom>
          <a:noFill/>
        </p:spPr>
        <p:txBody>
          <a:bodyPr wrap="square" rtlCol="0">
            <a:spAutoFit/>
          </a:bodyPr>
          <a:lstStyle/>
          <a:p>
            <a:pPr algn="ctr"/>
            <a:r>
              <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Runoff </a:t>
            </a:r>
          </a:p>
        </p:txBody>
      </p:sp>
      <p:sp>
        <p:nvSpPr>
          <p:cNvPr id="29" name="Arrow: Right 18">
            <a:extLst>
              <a:ext uri="{FF2B5EF4-FFF2-40B4-BE49-F238E27FC236}">
                <a16:creationId xmlns:a16="http://schemas.microsoft.com/office/drawing/2014/main" id="{E3EBCDDF-DFA7-4596-9DF2-6ED62A65A917}"/>
              </a:ext>
            </a:extLst>
          </p:cNvPr>
          <p:cNvSpPr/>
          <p:nvPr/>
        </p:nvSpPr>
        <p:spPr>
          <a:xfrm>
            <a:off x="9165995" y="3570723"/>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70C0"/>
              </a:solidFill>
              <a:latin typeface="Montserrat" panose="00000500000000000000"/>
            </a:endParaRPr>
          </a:p>
        </p:txBody>
      </p:sp>
      <p:sp>
        <p:nvSpPr>
          <p:cNvPr id="30" name="TextBox 29">
            <a:extLst>
              <a:ext uri="{FF2B5EF4-FFF2-40B4-BE49-F238E27FC236}">
                <a16:creationId xmlns:a16="http://schemas.microsoft.com/office/drawing/2014/main" id="{7A844085-5BA6-4C6A-B8B1-F50BE5E477B1}"/>
              </a:ext>
            </a:extLst>
          </p:cNvPr>
          <p:cNvSpPr txBox="1"/>
          <p:nvPr/>
        </p:nvSpPr>
        <p:spPr>
          <a:xfrm>
            <a:off x="9084157" y="3240941"/>
            <a:ext cx="2238270" cy="338554"/>
          </a:xfrm>
          <a:prstGeom prst="rect">
            <a:avLst/>
          </a:prstGeom>
          <a:noFill/>
        </p:spPr>
        <p:txBody>
          <a:bodyPr wrap="square" rtlCol="0">
            <a:spAutoFit/>
          </a:bodyPr>
          <a:lstStyle/>
          <a:p>
            <a:pPr algn="ctr"/>
            <a:r>
              <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Evapotranspiration </a:t>
            </a:r>
          </a:p>
        </p:txBody>
      </p:sp>
      <p:sp>
        <p:nvSpPr>
          <p:cNvPr id="31" name="Arrow: Right 18">
            <a:extLst>
              <a:ext uri="{FF2B5EF4-FFF2-40B4-BE49-F238E27FC236}">
                <a16:creationId xmlns:a16="http://schemas.microsoft.com/office/drawing/2014/main" id="{894C6536-4AB1-45B7-832E-30E7DCDB0582}"/>
              </a:ext>
            </a:extLst>
          </p:cNvPr>
          <p:cNvSpPr/>
          <p:nvPr/>
        </p:nvSpPr>
        <p:spPr>
          <a:xfrm>
            <a:off x="9165995" y="2896144"/>
            <a:ext cx="1819882" cy="11245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C000"/>
              </a:solidFill>
              <a:latin typeface="Montserrat" panose="00000500000000000000"/>
            </a:endParaRPr>
          </a:p>
        </p:txBody>
      </p:sp>
      <p:sp>
        <p:nvSpPr>
          <p:cNvPr id="32" name="TextBox 31">
            <a:extLst>
              <a:ext uri="{FF2B5EF4-FFF2-40B4-BE49-F238E27FC236}">
                <a16:creationId xmlns:a16="http://schemas.microsoft.com/office/drawing/2014/main" id="{9DC42486-2DF0-4FAD-AFCB-C44B85883811}"/>
              </a:ext>
            </a:extLst>
          </p:cNvPr>
          <p:cNvSpPr txBox="1"/>
          <p:nvPr/>
        </p:nvSpPr>
        <p:spPr>
          <a:xfrm>
            <a:off x="9281917" y="2575874"/>
            <a:ext cx="1511292" cy="338554"/>
          </a:xfrm>
          <a:prstGeom prst="rect">
            <a:avLst/>
          </a:prstGeom>
          <a:noFill/>
        </p:spPr>
        <p:txBody>
          <a:bodyPr wrap="square" rtlCol="0">
            <a:spAutoFit/>
          </a:bodyPr>
          <a:lstStyle/>
          <a:p>
            <a:pPr algn="ctr"/>
            <a:r>
              <a:rPr lang="en-US" sz="1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Maize</a:t>
            </a:r>
          </a:p>
        </p:txBody>
      </p:sp>
      <p:sp>
        <p:nvSpPr>
          <p:cNvPr id="33" name="TextBox 32">
            <a:extLst>
              <a:ext uri="{FF2B5EF4-FFF2-40B4-BE49-F238E27FC236}">
                <a16:creationId xmlns:a16="http://schemas.microsoft.com/office/drawing/2014/main" id="{95DBC1DF-23F8-46CE-BBC7-9445BFB51F02}"/>
              </a:ext>
            </a:extLst>
          </p:cNvPr>
          <p:cNvSpPr txBox="1"/>
          <p:nvPr/>
        </p:nvSpPr>
        <p:spPr>
          <a:xfrm>
            <a:off x="7640091" y="2568000"/>
            <a:ext cx="1498934" cy="2554545"/>
          </a:xfrm>
          <a:prstGeom prst="rect">
            <a:avLst/>
          </a:prstGeom>
          <a:solidFill>
            <a:srgbClr val="008A3E"/>
          </a:solidFill>
          <a:ln>
            <a:noFill/>
          </a:ln>
        </p:spPr>
        <p:txBody>
          <a:bodyPr wrap="square" rtlCol="0">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Agricultural land</a:t>
            </a:r>
          </a:p>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Oval 33">
            <a:extLst>
              <a:ext uri="{FF2B5EF4-FFF2-40B4-BE49-F238E27FC236}">
                <a16:creationId xmlns:a16="http://schemas.microsoft.com/office/drawing/2014/main" id="{41A99584-D15B-5B49-A038-3799DF48790D}"/>
              </a:ext>
            </a:extLst>
          </p:cNvPr>
          <p:cNvSpPr/>
          <p:nvPr/>
        </p:nvSpPr>
        <p:spPr>
          <a:xfrm>
            <a:off x="7409957"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25.mp3" descr="Lecture3_Slide25.mp3">
            <a:hlinkClick r:id="" action="ppaction://media"/>
            <a:extLst>
              <a:ext uri="{FF2B5EF4-FFF2-40B4-BE49-F238E27FC236}">
                <a16:creationId xmlns:a16="http://schemas.microsoft.com/office/drawing/2014/main" id="{16FDBB02-9F6E-994D-9B73-0C46730820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1322" y="1250106"/>
            <a:ext cx="812800" cy="812800"/>
          </a:xfrm>
          <a:prstGeom prst="rect">
            <a:avLst/>
          </a:prstGeom>
        </p:spPr>
      </p:pic>
    </p:spTree>
    <p:extLst>
      <p:ext uri="{BB962C8B-B14F-4D97-AF65-F5344CB8AC3E}">
        <p14:creationId xmlns:p14="http://schemas.microsoft.com/office/powerpoint/2010/main" val="6060553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675942" y="4876987"/>
            <a:ext cx="331847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ZA" sz="800" dirty="0">
                <a:solidFill>
                  <a:schemeClr val="bg1"/>
                </a:solidFill>
                <a:latin typeface="Open Sans"/>
                <a:ea typeface="+mn-lt"/>
                <a:cs typeface="+mn-lt"/>
              </a:rPr>
              <a:t>Gardumi F., Sridharan V. (KTH)., </a:t>
            </a:r>
            <a:r>
              <a:rPr lang="en-ZA" sz="800" kern="1200" dirty="0">
                <a:solidFill>
                  <a:schemeClr val="bg1"/>
                </a:solidFill>
                <a:latin typeface="Open Sans"/>
                <a:ea typeface="+mn-lt"/>
                <a:cs typeface="+mn-lt"/>
              </a:rPr>
              <a:t>Shivakumar A. (UNDESA)., </a:t>
            </a:r>
            <a:r>
              <a:rPr lang="en-ZA" sz="800" kern="1200" dirty="0" err="1">
                <a:solidFill>
                  <a:schemeClr val="bg1"/>
                </a:solidFill>
                <a:latin typeface="Open Sans"/>
                <a:ea typeface="+mn-lt"/>
                <a:cs typeface="+mn-lt"/>
              </a:rPr>
              <a:t>Niet</a:t>
            </a:r>
            <a:r>
              <a:rPr lang="en-ZA" sz="800" kern="1200" dirty="0">
                <a:solidFill>
                  <a:schemeClr val="bg1"/>
                </a:solidFill>
                <a:latin typeface="Open Sans"/>
                <a:ea typeface="+mn-lt"/>
                <a:cs typeface="+mn-lt"/>
              </a:rPr>
              <a:t> T. (SFU)., </a:t>
            </a:r>
            <a:r>
              <a:rPr lang="en-ZA" sz="800" dirty="0">
                <a:solidFill>
                  <a:schemeClr val="bg1"/>
                </a:solidFill>
                <a:latin typeface="Open Sans"/>
                <a:ea typeface="+mn-lt"/>
                <a:cs typeface="+mn-lt"/>
              </a:rPr>
              <a:t>Ramos E.P. (KTH)., Alfstad T., (UNDESA) 2021. Lecture 3: </a:t>
            </a:r>
            <a:r>
              <a:rPr lang="en-ZA" sz="800" kern="1200" dirty="0">
                <a:solidFill>
                  <a:schemeClr val="bg1"/>
                </a:solidFill>
                <a:latin typeface="Open Sans"/>
                <a:ea typeface="+mn-lt"/>
                <a:cs typeface="+mn-lt"/>
              </a:rPr>
              <a:t>Energy </a:t>
            </a:r>
            <a:r>
              <a:rPr lang="en-ZA" sz="800" dirty="0">
                <a:solidFill>
                  <a:schemeClr val="bg1"/>
                </a:solidFill>
                <a:latin typeface="Open Sans"/>
                <a:ea typeface="+mn-lt"/>
                <a:cs typeface="+mn-lt"/>
              </a:rPr>
              <a:t>modelling</a:t>
            </a:r>
            <a:r>
              <a:rPr lang="en-ZA" sz="800" kern="1200" dirty="0">
                <a:solidFill>
                  <a:schemeClr val="bg1"/>
                </a:solidFill>
                <a:latin typeface="Open Sans"/>
                <a:ea typeface="+mn-lt"/>
                <a:cs typeface="+mn-lt"/>
              </a:rPr>
              <a:t> tools and </a:t>
            </a:r>
            <a:r>
              <a:rPr lang="en-ZA" sz="800" kern="1200" dirty="0" err="1">
                <a:solidFill>
                  <a:schemeClr val="bg1"/>
                </a:solidFill>
                <a:latin typeface="Open Sans"/>
                <a:ea typeface="+mn-lt"/>
                <a:cs typeface="+mn-lt"/>
              </a:rPr>
              <a:t>OSeMOSYS</a:t>
            </a:r>
            <a:r>
              <a:rPr lang="en-ZA" sz="800" kern="1200" dirty="0">
                <a:solidFill>
                  <a:schemeClr val="bg1"/>
                </a:solidFill>
                <a:latin typeface="Open Sans"/>
                <a:ea typeface="+mn-lt"/>
                <a:cs typeface="+mn-lt"/>
              </a:rPr>
              <a:t>. Release Version 1.0.  [online presentation</a:t>
            </a:r>
            <a:r>
              <a:rPr lang="en-ZA" sz="800" dirty="0">
                <a:solidFill>
                  <a:schemeClr val="bg1"/>
                </a:solidFill>
                <a:latin typeface="Open Sans"/>
                <a:ea typeface="+mn-lt"/>
                <a:cs typeface="+mn-lt"/>
              </a:rPr>
              <a:t>]. 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smtClean="0">
                <a:solidFill>
                  <a:schemeClr val="bg1"/>
                </a:solidFill>
                <a:latin typeface="Open Sans"/>
                <a:ea typeface="+mn-lt"/>
                <a:cs typeface="+mn-lt"/>
              </a:rPr>
              <a:t>.</a:t>
            </a:r>
            <a:endParaRPr lang="en-ZA" sz="800" kern="1200" dirty="0">
              <a:solidFill>
                <a:schemeClr val="bg1"/>
              </a:solidFill>
              <a:latin typeface="Open Sans"/>
              <a:ea typeface="+mn-lt"/>
              <a:cs typeface="+mn-lt"/>
            </a:endParaRPr>
          </a:p>
        </p:txBody>
      </p:sp>
      <p:sp>
        <p:nvSpPr>
          <p:cNvPr id="5" name="TextBox 3">
            <a:extLst>
              <a:ext uri="{FF2B5EF4-FFF2-40B4-BE49-F238E27FC236}">
                <a16:creationId xmlns:a16="http://schemas.microsoft.com/office/drawing/2014/main" id="{6118A036-40B5-7941-9F5C-C34537869F14}"/>
              </a:ext>
            </a:extLst>
          </p:cNvPr>
          <p:cNvSpPr txBox="1"/>
          <p:nvPr/>
        </p:nvSpPr>
        <p:spPr>
          <a:xfrm>
            <a:off x="9899301" y="5905083"/>
            <a:ext cx="204556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800" kern="1200" dirty="0">
                <a:solidFill>
                  <a:schemeClr val="bg1"/>
                </a:solidFill>
                <a:latin typeface="Open Sans"/>
                <a:ea typeface="+mn-lt"/>
                <a:cs typeface="+mn-lt"/>
              </a:rPr>
              <a:t>CCG courses (this will take </a:t>
            </a:r>
            <a:br>
              <a:rPr lang="en-ZA" sz="800" kern="1200" dirty="0">
                <a:solidFill>
                  <a:schemeClr val="bg1"/>
                </a:solidFill>
                <a:latin typeface="Open Sans"/>
                <a:ea typeface="+mn-lt"/>
                <a:cs typeface="+mn-lt"/>
              </a:rPr>
            </a:br>
            <a:r>
              <a:rPr lang="en-ZA" sz="800" kern="1200" dirty="0">
                <a:solidFill>
                  <a:schemeClr val="bg1"/>
                </a:solidFill>
                <a:latin typeface="Open Sans"/>
                <a:ea typeface="+mn-lt"/>
                <a:cs typeface="+mn-lt"/>
              </a:rPr>
              <a:t>you to the website link http://</a:t>
            </a:r>
            <a:r>
              <a:rPr lang="en-ZA" sz="800" kern="1200" dirty="0" err="1">
                <a:solidFill>
                  <a:schemeClr val="bg1"/>
                </a:solidFill>
                <a:latin typeface="Open Sans"/>
                <a:ea typeface="+mn-lt"/>
                <a:cs typeface="+mn-lt"/>
              </a:rPr>
              <a:t>www.ClimateCompatibleGrowth.com</a:t>
            </a:r>
            <a:r>
              <a:rPr lang="en-ZA" sz="800" kern="1200" dirty="0">
                <a:solidFill>
                  <a:schemeClr val="bg1"/>
                </a:solidFill>
                <a:latin typeface="Open Sans"/>
                <a:ea typeface="+mn-lt"/>
                <a:cs typeface="+mn-lt"/>
              </a:rPr>
              <a:t>/</a:t>
            </a:r>
            <a:r>
              <a:rPr lang="en-ZA" sz="800" kern="1200" dirty="0" err="1">
                <a:solidFill>
                  <a:schemeClr val="bg1"/>
                </a:solidFill>
                <a:latin typeface="Open Sans"/>
                <a:ea typeface="+mn-lt"/>
                <a:cs typeface="+mn-lt"/>
              </a:rPr>
              <a:t>teachingmaterials</a:t>
            </a:r>
            <a:r>
              <a:rPr lang="en-ZA" sz="800" kern="1200" dirty="0">
                <a:solidFill>
                  <a:schemeClr val="bg1"/>
                </a:solidFill>
                <a:latin typeface="Open Sans"/>
                <a:ea typeface="+mn-lt"/>
                <a:cs typeface="+mn-lt"/>
              </a:rPr>
              <a:t>)</a:t>
            </a:r>
          </a:p>
        </p:txBody>
      </p:sp>
      <p:grpSp>
        <p:nvGrpSpPr>
          <p:cNvPr id="6" name="Group 5">
            <a:extLst>
              <a:ext uri="{FF2B5EF4-FFF2-40B4-BE49-F238E27FC236}">
                <a16:creationId xmlns:a16="http://schemas.microsoft.com/office/drawing/2014/main" id="{866D01C7-254F-134B-A264-6BADB438F6AF}"/>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C3A0A0EA-8E65-CD43-875D-CA5E7B98729A}"/>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972F97D-43DA-5E49-AEE9-83AE9878D439}"/>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a:solidFill>
                    <a:schemeClr val="bg1"/>
                  </a:solidFill>
                </a:rPr>
                <a:t>Take Quiz</a:t>
              </a:r>
            </a:p>
          </p:txBody>
        </p:sp>
        <p:sp>
          <p:nvSpPr>
            <p:cNvPr id="9" name="Rounded Rectangle 8">
              <a:hlinkClick r:id="rId4"/>
              <a:extLst>
                <a:ext uri="{FF2B5EF4-FFF2-40B4-BE49-F238E27FC236}">
                  <a16:creationId xmlns:a16="http://schemas.microsoft.com/office/drawing/2014/main" id="{A0D51FC0-9E73-2548-9A1F-B7C19E03E94E}"/>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9953519"/>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1664CE-7403-0841-BD9D-2BA241C2185B}"/>
              </a:ext>
            </a:extLst>
          </p:cNvPr>
          <p:cNvSpPr>
            <a:spLocks noGrp="1"/>
          </p:cNvSpPr>
          <p:nvPr>
            <p:ph type="title"/>
          </p:nvPr>
        </p:nvSpPr>
        <p:spPr/>
        <p:txBody>
          <a:bodyPr/>
          <a:lstStyle/>
          <a:p>
            <a:r>
              <a:rPr lang="en-US" dirty="0">
                <a:latin typeface="Open Sans"/>
                <a:ea typeface="Open Sans"/>
                <a:cs typeface="Open Sans"/>
              </a:rPr>
              <a:t>3.1 Energy modelling tools</a:t>
            </a:r>
          </a:p>
        </p:txBody>
      </p:sp>
      <p:sp>
        <p:nvSpPr>
          <p:cNvPr id="7" name="Slide Number Placeholder 6">
            <a:extLst>
              <a:ext uri="{FF2B5EF4-FFF2-40B4-BE49-F238E27FC236}">
                <a16:creationId xmlns:a16="http://schemas.microsoft.com/office/drawing/2014/main" id="{A7938C04-44B9-C14E-A6F9-FE53EE8DEEFB}"/>
              </a:ext>
            </a:extLst>
          </p:cNvPr>
          <p:cNvSpPr>
            <a:spLocks noGrp="1"/>
          </p:cNvSpPr>
          <p:nvPr>
            <p:ph type="sldNum" sz="quarter" idx="12"/>
          </p:nvPr>
        </p:nvSpPr>
        <p:spPr/>
        <p:txBody>
          <a:bodyPr/>
          <a:lstStyle/>
          <a:p>
            <a:fld id="{709224B1-416C-A648-9EFE-8567A5B13899}" type="slidenum">
              <a:rPr lang="en-US" smtClean="0"/>
              <a:pPr/>
              <a:t>3</a:t>
            </a:fld>
            <a:endParaRPr lang="en-US"/>
          </a:p>
        </p:txBody>
      </p:sp>
      <p:sp>
        <p:nvSpPr>
          <p:cNvPr id="14" name="Text Placeholder 13">
            <a:extLst>
              <a:ext uri="{FF2B5EF4-FFF2-40B4-BE49-F238E27FC236}">
                <a16:creationId xmlns:a16="http://schemas.microsoft.com/office/drawing/2014/main" id="{FDC3C1AF-0FEE-0C4B-997E-29AC24BC26D5}"/>
              </a:ext>
            </a:extLst>
          </p:cNvPr>
          <p:cNvSpPr>
            <a:spLocks noGrp="1"/>
          </p:cNvSpPr>
          <p:nvPr>
            <p:ph type="body" sz="quarter" idx="13"/>
          </p:nvPr>
        </p:nvSpPr>
        <p:spPr/>
        <p:txBody>
          <a:bodyPr/>
          <a:lstStyle/>
          <a:p>
            <a:r>
              <a:rPr lang="en-US" dirty="0"/>
              <a:t>Bottom-up and top-down tools</a:t>
            </a:r>
          </a:p>
        </p:txBody>
      </p:sp>
      <p:graphicFrame>
        <p:nvGraphicFramePr>
          <p:cNvPr id="17" name="Diagram 16"/>
          <p:cNvGraphicFramePr/>
          <p:nvPr>
            <p:extLst>
              <p:ext uri="{D42A27DB-BD31-4B8C-83A1-F6EECF244321}">
                <p14:modId xmlns:p14="http://schemas.microsoft.com/office/powerpoint/2010/main" val="961999933"/>
              </p:ext>
            </p:extLst>
          </p:nvPr>
        </p:nvGraphicFramePr>
        <p:xfrm>
          <a:off x="1923545" y="2581879"/>
          <a:ext cx="6363205" cy="31685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Oval 5">
            <a:extLst>
              <a:ext uri="{FF2B5EF4-FFF2-40B4-BE49-F238E27FC236}">
                <a16:creationId xmlns:a16="http://schemas.microsoft.com/office/drawing/2014/main" id="{63463271-8E3B-484D-93D6-97F7614B1C64}"/>
              </a:ext>
            </a:extLst>
          </p:cNvPr>
          <p:cNvSpPr/>
          <p:nvPr/>
        </p:nvSpPr>
        <p:spPr>
          <a:xfrm>
            <a:off x="7933775" y="12174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3_Slide3.mp3" descr="Lecture3_Slide3.mp3">
            <a:hlinkClick r:id="" action="ppaction://media"/>
            <a:extLst>
              <a:ext uri="{FF2B5EF4-FFF2-40B4-BE49-F238E27FC236}">
                <a16:creationId xmlns:a16="http://schemas.microsoft.com/office/drawing/2014/main" id="{3264BEAD-F1E1-2743-9337-D80C11009D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05140" y="1286427"/>
            <a:ext cx="812800" cy="812800"/>
          </a:xfrm>
          <a:prstGeom prst="rect">
            <a:avLst/>
          </a:prstGeom>
        </p:spPr>
      </p:pic>
    </p:spTree>
    <p:extLst>
      <p:ext uri="{BB962C8B-B14F-4D97-AF65-F5344CB8AC3E}">
        <p14:creationId xmlns:p14="http://schemas.microsoft.com/office/powerpoint/2010/main" val="384737313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6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latin typeface="Open Sans"/>
                <a:ea typeface="Open Sans"/>
                <a:cs typeface="Open Sans"/>
              </a:rPr>
              <a:t>3.1 Energy modelling tools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pPr marL="342900" indent="-342900">
              <a:buFont typeface="Arial" panose="020B0604020202020204" pitchFamily="34" charset="0"/>
              <a:buChar char="•"/>
            </a:pPr>
            <a:r>
              <a:rPr lang="en-US" dirty="0">
                <a:latin typeface="Open Sans SemiBold"/>
                <a:ea typeface="Open Sans SemiBold"/>
                <a:cs typeface="Open Sans SemiBold"/>
              </a:rPr>
              <a:t>Calculate how an energy system ‘should run’ to reach a certain objective</a:t>
            </a:r>
          </a:p>
          <a:p>
            <a:pPr marL="342900" indent="-342900">
              <a:buFont typeface="Arial" panose="020B0604020202020204" pitchFamily="34" charset="0"/>
              <a:buChar char="•"/>
            </a:pPr>
            <a:r>
              <a:rPr lang="en-US" dirty="0"/>
              <a:t>Objective can be cost minimization, but also others</a:t>
            </a:r>
          </a:p>
          <a:p>
            <a:pPr marL="342900" indent="-342900">
              <a:buFont typeface="Arial" panose="020B0604020202020204" pitchFamily="34" charset="0"/>
              <a:buChar char="•"/>
            </a:pPr>
            <a:r>
              <a:rPr lang="en-US" dirty="0">
                <a:latin typeface="Open Sans SemiBold"/>
                <a:ea typeface="Open Sans SemiBold"/>
                <a:cs typeface="Open Sans SemiBold"/>
              </a:rPr>
              <a:t>They calculate what should be invested in, when and how it should be operated</a:t>
            </a:r>
          </a:p>
          <a:p>
            <a:pPr marL="342900" indent="-342900">
              <a:buFont typeface="Arial" panose="020B0604020202020204" pitchFamily="34" charset="0"/>
              <a:buChar char="•"/>
            </a:pPr>
            <a:r>
              <a:rPr lang="en-US" dirty="0"/>
              <a:t>Unlike simulation models they investigate the global ‘optimum’</a:t>
            </a:r>
          </a:p>
          <a:p>
            <a:pPr marL="342900" indent="-342900">
              <a:buFont typeface="Arial" panose="020B0604020202020204" pitchFamily="34" charset="0"/>
              <a:buChar char="•"/>
            </a:pPr>
            <a:r>
              <a:rPr lang="en-US" dirty="0">
                <a:latin typeface="Open Sans SemiBold"/>
                <a:ea typeface="Open Sans SemiBold"/>
                <a:cs typeface="Open Sans SemiBold"/>
              </a:rPr>
              <a:t>Assume perfect competition, foresight, and consumer </a:t>
            </a:r>
            <a:r>
              <a:rPr lang="en-US" err="1">
                <a:latin typeface="Open Sans SemiBold"/>
                <a:ea typeface="Open Sans SemiBold"/>
                <a:cs typeface="Open Sans SemiBold"/>
              </a:rPr>
              <a:t>behaviour</a:t>
            </a:r>
            <a:r>
              <a:rPr lang="en-US">
                <a:latin typeface="Open Sans SemiBold"/>
                <a:ea typeface="Open Sans SemiBold"/>
                <a:cs typeface="Open Sans SemiBold"/>
              </a:rPr>
              <a:t> are ‘rational’</a:t>
            </a:r>
          </a:p>
          <a:p>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4</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latin typeface="Open Sans SemiBold"/>
                <a:ea typeface="Open Sans SemiBold"/>
                <a:cs typeface="Open Sans SemiBold"/>
              </a:rPr>
              <a:t>Optimization tools</a:t>
            </a:r>
          </a:p>
        </p:txBody>
      </p:sp>
      <p:sp>
        <p:nvSpPr>
          <p:cNvPr id="10" name="Oval 9">
            <a:extLst>
              <a:ext uri="{FF2B5EF4-FFF2-40B4-BE49-F238E27FC236}">
                <a16:creationId xmlns:a16="http://schemas.microsoft.com/office/drawing/2014/main" id="{AA631E23-F23A-2246-AF84-389E0AA85993}"/>
              </a:ext>
            </a:extLst>
          </p:cNvPr>
          <p:cNvSpPr/>
          <p:nvPr/>
        </p:nvSpPr>
        <p:spPr>
          <a:xfrm>
            <a:off x="7933775" y="12174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4.mp3" descr="Lecture3_Slide4.mp3">
            <a:hlinkClick r:id="" action="ppaction://media"/>
            <a:extLst>
              <a:ext uri="{FF2B5EF4-FFF2-40B4-BE49-F238E27FC236}">
                <a16:creationId xmlns:a16="http://schemas.microsoft.com/office/drawing/2014/main" id="{1C7A7920-44F4-E845-A3F4-DEBEA6CCFC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5140" y="1288856"/>
            <a:ext cx="812800" cy="812800"/>
          </a:xfrm>
          <a:prstGeom prst="rect">
            <a:avLst/>
          </a:prstGeom>
        </p:spPr>
      </p:pic>
    </p:spTree>
    <p:extLst>
      <p:ext uri="{BB962C8B-B14F-4D97-AF65-F5344CB8AC3E}">
        <p14:creationId xmlns:p14="http://schemas.microsoft.com/office/powerpoint/2010/main" val="17787603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latin typeface="Open Sans"/>
                <a:ea typeface="Open Sans"/>
                <a:cs typeface="Open Sans"/>
              </a:rPr>
              <a:t>3.1 Energy modelling tools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10514556" cy="3594018"/>
          </a:xfrm>
        </p:spPr>
        <p:txBody>
          <a:bodyPr vert="horz" lIns="91440" tIns="45720" rIns="91440" bIns="45720" rtlCol="0" anchor="t">
            <a:normAutofit lnSpcReduction="10000"/>
          </a:bodyPr>
          <a:lstStyle/>
          <a:p>
            <a:r>
              <a:rPr lang="en-GB" dirty="0">
                <a:solidFill>
                  <a:srgbClr val="C8102E"/>
                </a:solidFill>
              </a:rPr>
              <a:t>Common (but not exclusive!) characteristics:</a:t>
            </a:r>
          </a:p>
          <a:p>
            <a:pPr marL="457200" indent="-457200">
              <a:buFont typeface="Arial" panose="020B0604020202020204" pitchFamily="34" charset="0"/>
              <a:buChar char="•"/>
            </a:pPr>
            <a:r>
              <a:rPr lang="en-GB" b="0" dirty="0">
                <a:latin typeface="Open Sans SemiBold"/>
                <a:ea typeface="Open Sans SemiBold"/>
                <a:cs typeface="Open Sans SemiBold"/>
              </a:rPr>
              <a:t>Perfect competition: </a:t>
            </a:r>
            <a:r>
              <a:rPr lang="en-GB" b="0" dirty="0">
                <a:latin typeface="Open Sans"/>
                <a:ea typeface="Open Sans"/>
                <a:cs typeface="Open Sans"/>
              </a:rPr>
              <a:t>all actors (e.g., all technologies) compete against each other based on their costs;</a:t>
            </a:r>
          </a:p>
          <a:p>
            <a:pPr marL="457200" indent="-457200">
              <a:buFont typeface="Arial" panose="020B0604020202020204" pitchFamily="34" charset="0"/>
              <a:buChar char="•"/>
            </a:pPr>
            <a:r>
              <a:rPr lang="en-GB" b="0" dirty="0">
                <a:latin typeface="Open Sans SemiBold"/>
                <a:ea typeface="Open Sans SemiBold"/>
                <a:cs typeface="Open Sans SemiBold"/>
              </a:rPr>
              <a:t>Perfect information: </a:t>
            </a:r>
            <a:r>
              <a:rPr lang="en-GB" b="0" dirty="0">
                <a:latin typeface="Open Sans"/>
                <a:ea typeface="Open Sans"/>
                <a:cs typeface="Open Sans"/>
              </a:rPr>
              <a:t>the actors (e.g., the optimization solver) make decisions with perfect information about all parameters;</a:t>
            </a:r>
          </a:p>
          <a:p>
            <a:pPr marL="457200" indent="-457200">
              <a:lnSpc>
                <a:spcPct val="100000"/>
              </a:lnSpc>
              <a:buFont typeface="Arial" panose="020B0604020202020204" pitchFamily="34" charset="0"/>
              <a:buChar char="•"/>
            </a:pPr>
            <a:r>
              <a:rPr lang="en-GB" b="0" dirty="0">
                <a:latin typeface="Open Sans SemiBold"/>
                <a:ea typeface="Open Sans SemiBold"/>
                <a:cs typeface="Open Sans SemiBold"/>
              </a:rPr>
              <a:t>Perfect foresight: </a:t>
            </a:r>
            <a:r>
              <a:rPr lang="en-GB" b="0">
                <a:latin typeface="Open Sans"/>
                <a:ea typeface="Open Sans"/>
                <a:cs typeface="Open Sans"/>
              </a:rPr>
              <a:t>subset of the above; the actors are assumed to know everything </a:t>
            </a:r>
            <a:r>
              <a:rPr lang="en-GB" b="0" dirty="0">
                <a:latin typeface="Open Sans"/>
                <a:ea typeface="Open Sans"/>
                <a:cs typeface="Open Sans"/>
              </a:rPr>
              <a:t>that will happen in the future;</a:t>
            </a:r>
          </a:p>
          <a:p>
            <a:pPr marL="457200" indent="-457200">
              <a:buFont typeface="Arial" panose="020B0604020202020204" pitchFamily="34" charset="0"/>
              <a:buChar char="•"/>
            </a:pPr>
            <a:r>
              <a:rPr lang="en-GB" b="0" dirty="0">
                <a:latin typeface="Open Sans SemiBold"/>
                <a:ea typeface="Open Sans SemiBold"/>
                <a:cs typeface="Open Sans SemiBold"/>
              </a:rPr>
              <a:t>Dynamic: </a:t>
            </a:r>
            <a:r>
              <a:rPr lang="en-GB" b="0">
                <a:latin typeface="Open Sans"/>
                <a:ea typeface="Open Sans"/>
                <a:cs typeface="Open Sans"/>
              </a:rPr>
              <a:t>the tools gives solutions for different points in time; </a:t>
            </a:r>
            <a:endParaRPr lang="en-GB" b="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GB" b="0">
                <a:latin typeface="Open Sans SemiBold"/>
                <a:ea typeface="Open Sans SemiBold"/>
                <a:cs typeface="Open Sans SemiBold"/>
              </a:rPr>
              <a:t>Economically rational consumer behaviour: </a:t>
            </a:r>
            <a:r>
              <a:rPr lang="en-GB" b="0" dirty="0">
                <a:latin typeface="Open Sans"/>
                <a:ea typeface="Open Sans"/>
                <a:cs typeface="Open Sans"/>
              </a:rPr>
              <a:t>technologies with the cheapest life-cycle costs are invested in.</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5</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649830" cy="439247"/>
          </a:xfrm>
        </p:spPr>
        <p:txBody>
          <a:bodyPr>
            <a:noAutofit/>
          </a:bodyPr>
          <a:lstStyle/>
          <a:p>
            <a:r>
              <a:rPr lang="en-US" dirty="0">
                <a:latin typeface="Open Sans SemiBold"/>
                <a:ea typeface="Open Sans SemiBold"/>
                <a:cs typeface="Open Sans SemiBold"/>
              </a:rPr>
              <a:t>Characteristics of optimization tools</a:t>
            </a:r>
          </a:p>
        </p:txBody>
      </p:sp>
      <p:sp>
        <p:nvSpPr>
          <p:cNvPr id="6" name="Oval 5">
            <a:extLst>
              <a:ext uri="{FF2B5EF4-FFF2-40B4-BE49-F238E27FC236}">
                <a16:creationId xmlns:a16="http://schemas.microsoft.com/office/drawing/2014/main" id="{B1329BF3-B2D5-9949-B075-43A97FA0A589}"/>
              </a:ext>
            </a:extLst>
          </p:cNvPr>
          <p:cNvSpPr/>
          <p:nvPr/>
        </p:nvSpPr>
        <p:spPr>
          <a:xfrm>
            <a:off x="7933775" y="12174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5.mp3" descr="Lecture3_Slide5.mp3">
            <a:hlinkClick r:id="" action="ppaction://media"/>
            <a:extLst>
              <a:ext uri="{FF2B5EF4-FFF2-40B4-BE49-F238E27FC236}">
                <a16:creationId xmlns:a16="http://schemas.microsoft.com/office/drawing/2014/main" id="{F0C5CCDF-DF4E-5944-A860-B994CFC095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5140" y="1287384"/>
            <a:ext cx="812800" cy="812800"/>
          </a:xfrm>
          <a:prstGeom prst="rect">
            <a:avLst/>
          </a:prstGeom>
        </p:spPr>
      </p:pic>
    </p:spTree>
    <p:extLst>
      <p:ext uri="{BB962C8B-B14F-4D97-AF65-F5344CB8AC3E}">
        <p14:creationId xmlns:p14="http://schemas.microsoft.com/office/powerpoint/2010/main" val="78494029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9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1664CE-7403-0841-BD9D-2BA241C2185B}"/>
              </a:ext>
            </a:extLst>
          </p:cNvPr>
          <p:cNvSpPr>
            <a:spLocks noGrp="1"/>
          </p:cNvSpPr>
          <p:nvPr>
            <p:ph type="title"/>
          </p:nvPr>
        </p:nvSpPr>
        <p:spPr>
          <a:xfrm>
            <a:off x="663575" y="675243"/>
            <a:ext cx="9423105" cy="1325563"/>
          </a:xfrm>
        </p:spPr>
        <p:txBody>
          <a:bodyPr/>
          <a:lstStyle/>
          <a:p>
            <a:r>
              <a:rPr lang="en-US" dirty="0">
                <a:latin typeface="Open Sans"/>
                <a:ea typeface="Open Sans"/>
                <a:cs typeface="Open Sans"/>
              </a:rPr>
              <a:t>3.1 Energy modelling tools</a:t>
            </a:r>
          </a:p>
        </p:txBody>
      </p:sp>
      <p:sp>
        <p:nvSpPr>
          <p:cNvPr id="11" name="Content Placeholder 10">
            <a:extLst>
              <a:ext uri="{FF2B5EF4-FFF2-40B4-BE49-F238E27FC236}">
                <a16:creationId xmlns:a16="http://schemas.microsoft.com/office/drawing/2014/main" id="{2B811810-2E48-8448-812A-328DCB8345B5}"/>
              </a:ext>
            </a:extLst>
          </p:cNvPr>
          <p:cNvSpPr>
            <a:spLocks noGrp="1"/>
          </p:cNvSpPr>
          <p:nvPr>
            <p:ph sz="half" idx="2"/>
          </p:nvPr>
        </p:nvSpPr>
        <p:spPr>
          <a:xfrm>
            <a:off x="663575" y="2740278"/>
            <a:ext cx="5157787" cy="3295078"/>
          </a:xfrm>
        </p:spPr>
        <p:txBody>
          <a:bodyPr>
            <a:normAutofit fontScale="92500" lnSpcReduction="10000"/>
          </a:bodyPr>
          <a:lstStyle/>
          <a:p>
            <a:pPr marL="342900" indent="-342900">
              <a:buFont typeface="Arial" panose="020B0604020202020204" pitchFamily="34" charset="0"/>
              <a:buChar char="•"/>
            </a:pPr>
            <a:r>
              <a:rPr lang="en-GB" dirty="0">
                <a:solidFill>
                  <a:schemeClr val="tx1"/>
                </a:solidFill>
              </a:rPr>
              <a:t>To identify </a:t>
            </a:r>
            <a:r>
              <a:rPr lang="en-GB" b="0" dirty="0">
                <a:solidFill>
                  <a:schemeClr val="tx1"/>
                </a:solidFill>
                <a:latin typeface="Open Sans" panose="020B0606030504020204" pitchFamily="34" charset="0"/>
                <a:ea typeface="Open Sans" panose="020B0606030504020204" pitchFamily="34" charset="0"/>
                <a:cs typeface="Open Sans" panose="020B0606030504020204" pitchFamily="34" charset="0"/>
              </a:rPr>
              <a:t>least-cost energy systems</a:t>
            </a:r>
          </a:p>
          <a:p>
            <a:pPr marL="342900" indent="-342900">
              <a:buFont typeface="Arial" panose="020B0604020202020204" pitchFamily="34" charset="0"/>
              <a:buChar char="•"/>
            </a:pPr>
            <a:r>
              <a:rPr lang="en-GB" dirty="0">
                <a:solidFill>
                  <a:schemeClr val="tx1"/>
                </a:solidFill>
              </a:rPr>
              <a:t>To identify </a:t>
            </a:r>
            <a:r>
              <a:rPr lang="en-GB" sz="2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cost-effective responses to restrictions on emissions</a:t>
            </a:r>
          </a:p>
          <a:p>
            <a:pPr marL="342900" indent="-342900">
              <a:buFont typeface="Arial" panose="020B0604020202020204" pitchFamily="34" charset="0"/>
              <a:buChar char="•"/>
            </a:pPr>
            <a:r>
              <a:rPr lang="en-GB" dirty="0">
                <a:solidFill>
                  <a:schemeClr val="tx1"/>
                </a:solidFill>
              </a:rPr>
              <a:t>To evaluate </a:t>
            </a:r>
            <a:r>
              <a:rPr lang="en-GB" sz="2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new technologies and priorities for R&amp;D</a:t>
            </a:r>
          </a:p>
          <a:p>
            <a:pPr marL="342900" indent="-342900">
              <a:buFont typeface="Arial" panose="020B0604020202020204" pitchFamily="34" charset="0"/>
              <a:buChar char="•"/>
            </a:pPr>
            <a:r>
              <a:rPr lang="en-GB" dirty="0">
                <a:solidFill>
                  <a:schemeClr val="tx1"/>
                </a:solidFill>
              </a:rPr>
              <a:t>To evaluate </a:t>
            </a:r>
            <a:r>
              <a:rPr lang="en-GB" sz="2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the effects of regulations, taxes, and subsidies</a:t>
            </a:r>
          </a:p>
          <a:p>
            <a:pPr marL="342900" indent="-342900">
              <a:buFont typeface="Arial" panose="020B0604020202020204" pitchFamily="34" charset="0"/>
              <a:buChar char="•"/>
            </a:pPr>
            <a:r>
              <a:rPr lang="en-GB" dirty="0">
                <a:solidFill>
                  <a:schemeClr val="tx1"/>
                </a:solidFill>
              </a:rPr>
              <a:t>To project </a:t>
            </a:r>
            <a:r>
              <a:rPr lang="en-GB" sz="2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inventories of greenhouse gas emissions</a:t>
            </a:r>
          </a:p>
          <a:p>
            <a:pPr marL="342900" indent="-342900">
              <a:buFont typeface="Arial" panose="020B0604020202020204" pitchFamily="34" charset="0"/>
              <a:buChar char="•"/>
            </a:pPr>
            <a:r>
              <a:rPr lang="en-GB" dirty="0">
                <a:solidFill>
                  <a:schemeClr val="tx1"/>
                </a:solidFill>
              </a:rPr>
              <a:t>To estimate </a:t>
            </a:r>
            <a:r>
              <a:rPr lang="en-GB" sz="2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the value of regional cooperation</a:t>
            </a:r>
          </a:p>
        </p:txBody>
      </p:sp>
      <p:sp>
        <p:nvSpPr>
          <p:cNvPr id="13" name="Content Placeholder 12">
            <a:extLst>
              <a:ext uri="{FF2B5EF4-FFF2-40B4-BE49-F238E27FC236}">
                <a16:creationId xmlns:a16="http://schemas.microsoft.com/office/drawing/2014/main" id="{3BE999F0-21BB-AE4F-8160-80C7B40C788D}"/>
              </a:ext>
            </a:extLst>
          </p:cNvPr>
          <p:cNvSpPr>
            <a:spLocks noGrp="1"/>
          </p:cNvSpPr>
          <p:nvPr>
            <p:ph sz="quarter" idx="4"/>
          </p:nvPr>
        </p:nvSpPr>
        <p:spPr>
          <a:xfrm>
            <a:off x="6172200" y="2910428"/>
            <a:ext cx="5183188" cy="3124928"/>
          </a:xfrm>
        </p:spPr>
        <p:txBody>
          <a:bodyPr/>
          <a:lstStyle/>
          <a:p>
            <a:endParaRPr lang="en-GB" dirty="0"/>
          </a:p>
          <a:p>
            <a:pPr marL="342900" indent="-342900">
              <a:buFont typeface="Arial" panose="020B0604020202020204" pitchFamily="34" charset="0"/>
              <a:buChar char="•"/>
            </a:pPr>
            <a:r>
              <a:rPr lang="en-GB" dirty="0"/>
              <a:t>Investigate scenarios (possible futures);</a:t>
            </a:r>
          </a:p>
          <a:p>
            <a:pPr marL="342900" indent="-342900">
              <a:buFont typeface="Arial" panose="020B0604020202020204" pitchFamily="34" charset="0"/>
              <a:buChar char="•"/>
            </a:pPr>
            <a:r>
              <a:rPr lang="en-GB" dirty="0"/>
              <a:t>Explore alternatives to business as usual practices;</a:t>
            </a:r>
          </a:p>
          <a:p>
            <a:pPr marL="342900" indent="-342900">
              <a:buFont typeface="Arial" panose="020B0604020202020204" pitchFamily="34" charset="0"/>
              <a:buChar char="•"/>
            </a:pPr>
            <a:r>
              <a:rPr lang="en-GB" dirty="0"/>
              <a:t>Inform decisions (policy and strategic planning)</a:t>
            </a:r>
          </a:p>
        </p:txBody>
      </p:sp>
      <p:sp>
        <p:nvSpPr>
          <p:cNvPr id="7" name="Slide Number Placeholder 6">
            <a:extLst>
              <a:ext uri="{FF2B5EF4-FFF2-40B4-BE49-F238E27FC236}">
                <a16:creationId xmlns:a16="http://schemas.microsoft.com/office/drawing/2014/main" id="{A7938C04-44B9-C14E-A6F9-FE53EE8DEEFB}"/>
              </a:ext>
            </a:extLst>
          </p:cNvPr>
          <p:cNvSpPr>
            <a:spLocks noGrp="1"/>
          </p:cNvSpPr>
          <p:nvPr>
            <p:ph type="sldNum" sz="quarter" idx="12"/>
          </p:nvPr>
        </p:nvSpPr>
        <p:spPr>
          <a:xfrm>
            <a:off x="11699893" y="6457571"/>
            <a:ext cx="424070" cy="365125"/>
          </a:xfrm>
        </p:spPr>
        <p:txBody>
          <a:bodyPr/>
          <a:lstStyle/>
          <a:p>
            <a:fld id="{709224B1-416C-A648-9EFE-8567A5B13899}" type="slidenum">
              <a:rPr lang="en-US" smtClean="0"/>
              <a:pPr/>
              <a:t>6</a:t>
            </a:fld>
            <a:endParaRPr lang="en-US"/>
          </a:p>
        </p:txBody>
      </p:sp>
      <p:sp>
        <p:nvSpPr>
          <p:cNvPr id="14" name="Text Placeholder 13">
            <a:extLst>
              <a:ext uri="{FF2B5EF4-FFF2-40B4-BE49-F238E27FC236}">
                <a16:creationId xmlns:a16="http://schemas.microsoft.com/office/drawing/2014/main" id="{FDC3C1AF-0FEE-0C4B-997E-29AC24BC26D5}"/>
              </a:ext>
            </a:extLst>
          </p:cNvPr>
          <p:cNvSpPr>
            <a:spLocks noGrp="1"/>
          </p:cNvSpPr>
          <p:nvPr>
            <p:ph type="body" sz="quarter" idx="13"/>
          </p:nvPr>
        </p:nvSpPr>
        <p:spPr>
          <a:xfrm>
            <a:off x="663575" y="2016028"/>
            <a:ext cx="4171950" cy="439246"/>
          </a:xfrm>
        </p:spPr>
        <p:txBody>
          <a:bodyPr/>
          <a:lstStyle/>
          <a:p>
            <a:r>
              <a:rPr lang="en-US">
                <a:latin typeface="Open Sans SemiBold"/>
                <a:ea typeface="Open Sans SemiBold"/>
                <a:cs typeface="Open Sans SemiBold"/>
              </a:rPr>
              <a:t>Why use optimization tools?</a:t>
            </a:r>
          </a:p>
        </p:txBody>
      </p:sp>
      <p:sp>
        <p:nvSpPr>
          <p:cNvPr id="16" name="Right Brace 15"/>
          <p:cNvSpPr/>
          <p:nvPr/>
        </p:nvSpPr>
        <p:spPr>
          <a:xfrm>
            <a:off x="5638800" y="2633701"/>
            <a:ext cx="457200" cy="311665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Oval 7">
            <a:extLst>
              <a:ext uri="{FF2B5EF4-FFF2-40B4-BE49-F238E27FC236}">
                <a16:creationId xmlns:a16="http://schemas.microsoft.com/office/drawing/2014/main" id="{E7220ABC-B1E2-B44B-A181-36109E05D4D6}"/>
              </a:ext>
            </a:extLst>
          </p:cNvPr>
          <p:cNvSpPr/>
          <p:nvPr/>
        </p:nvSpPr>
        <p:spPr>
          <a:xfrm>
            <a:off x="7933775" y="12174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3_Slide6.mp3" descr="Lecture3_Slide6.mp3">
            <a:hlinkClick r:id="" action="ppaction://media"/>
            <a:extLst>
              <a:ext uri="{FF2B5EF4-FFF2-40B4-BE49-F238E27FC236}">
                <a16:creationId xmlns:a16="http://schemas.microsoft.com/office/drawing/2014/main" id="{D27B1F79-2FD6-4440-90E7-DC6717EDEC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5140" y="1288856"/>
            <a:ext cx="812800" cy="812800"/>
          </a:xfrm>
          <a:prstGeom prst="rect">
            <a:avLst/>
          </a:prstGeom>
        </p:spPr>
      </p:pic>
    </p:spTree>
    <p:extLst>
      <p:ext uri="{BB962C8B-B14F-4D97-AF65-F5344CB8AC3E}">
        <p14:creationId xmlns:p14="http://schemas.microsoft.com/office/powerpoint/2010/main" val="29662012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8179"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latin typeface="Open Sans"/>
                <a:ea typeface="Open Sans"/>
                <a:cs typeface="Open Sans"/>
              </a:rPr>
              <a:t>3.1 Energy modelling tools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7</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Scope</a:t>
            </a:r>
          </a:p>
        </p:txBody>
      </p:sp>
      <p:sp>
        <p:nvSpPr>
          <p:cNvPr id="10" name="Text Placeholder 9">
            <a:extLst>
              <a:ext uri="{FF2B5EF4-FFF2-40B4-BE49-F238E27FC236}">
                <a16:creationId xmlns:a16="http://schemas.microsoft.com/office/drawing/2014/main" id="{B206DC5E-DE75-D44C-AEF5-D186DF24BF40}"/>
              </a:ext>
            </a:extLst>
          </p:cNvPr>
          <p:cNvSpPr>
            <a:spLocks noGrp="1"/>
          </p:cNvSpPr>
          <p:nvPr>
            <p:ph type="body" sz="quarter" idx="16"/>
          </p:nvPr>
        </p:nvSpPr>
        <p:spPr>
          <a:xfrm>
            <a:off x="8279026" y="5796296"/>
            <a:ext cx="3439703" cy="603315"/>
          </a:xfrm>
        </p:spPr>
        <p:txBody>
          <a:bodyPr>
            <a:normAutofit fontScale="85000" lnSpcReduction="10000"/>
          </a:bodyPr>
          <a:lstStyle/>
          <a:p>
            <a:r>
              <a:rPr lang="en-US" dirty="0">
                <a:latin typeface="Open Sans"/>
                <a:ea typeface="Open Sans SemiBold"/>
                <a:cs typeface="Segoe UI"/>
              </a:rPr>
              <a:t>Reference: M. </a:t>
            </a:r>
            <a:r>
              <a:rPr lang="en-US" err="1">
                <a:latin typeface="Open Sans"/>
                <a:ea typeface="Open Sans SemiBold"/>
                <a:cs typeface="Segoe UI"/>
              </a:rPr>
              <a:t>Welsch</a:t>
            </a:r>
            <a:r>
              <a:rPr lang="en-US" dirty="0">
                <a:latin typeface="Open Sans"/>
                <a:ea typeface="Open Sans SemiBold"/>
                <a:cs typeface="Segoe UI"/>
              </a:rPr>
              <a:t>, Enhancing the Treatment of Systems Integration in Long-term Energy Models, KTH Royal Institute of Technology, 2013</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5" y="6176962"/>
            <a:ext cx="5180634" cy="224035"/>
          </a:xfrm>
        </p:spPr>
        <p:txBody>
          <a:bodyPr/>
          <a:lstStyle/>
          <a:p>
            <a:r>
              <a:rPr lang="en-GB" b="1" dirty="0">
                <a:latin typeface="Open Sans"/>
              </a:rPr>
              <a:t>Picture source</a:t>
            </a:r>
            <a:r>
              <a:rPr lang="en-GB" dirty="0">
                <a:latin typeface="Open Sans"/>
              </a:rPr>
              <a:t>: M. </a:t>
            </a:r>
            <a:r>
              <a:rPr lang="en-GB" dirty="0" err="1">
                <a:latin typeface="Open Sans"/>
              </a:rPr>
              <a:t>Welsch</a:t>
            </a:r>
            <a:r>
              <a:rPr lang="en-GB" dirty="0">
                <a:latin typeface="Open Sans"/>
              </a:rPr>
              <a:t>, 2013, </a:t>
            </a:r>
            <a:r>
              <a:rPr lang="en-GB" dirty="0">
                <a:latin typeface="Open Sans"/>
                <a:hlinkClick r:id="rId5"/>
              </a:rPr>
              <a:t>I</a:t>
            </a:r>
            <a:r>
              <a:rPr lang="en-GB" dirty="0">
                <a:latin typeface="Open Sans"/>
              </a:rPr>
              <a:t>, Author permission</a:t>
            </a:r>
          </a:p>
        </p:txBody>
      </p:sp>
      <p:pic>
        <p:nvPicPr>
          <p:cNvPr id="11" name="Picture 10">
            <a:extLst>
              <a:ext uri="{FF2B5EF4-FFF2-40B4-BE49-F238E27FC236}">
                <a16:creationId xmlns:a16="http://schemas.microsoft.com/office/drawing/2014/main" id="{FB4994E7-D084-438F-ACBD-A17AF068B1D2}"/>
              </a:ext>
            </a:extLst>
          </p:cNvPr>
          <p:cNvPicPr>
            <a:picLocks noChangeAspect="1"/>
          </p:cNvPicPr>
          <p:nvPr/>
        </p:nvPicPr>
        <p:blipFill rotWithShape="1">
          <a:blip r:embed="rId6">
            <a:extLst>
              <a:ext uri="{28A0092B-C50C-407E-A947-70E740481C1C}">
                <a14:useLocalDpi xmlns:a14="http://schemas.microsoft.com/office/drawing/2010/main" val="0"/>
              </a:ext>
            </a:extLst>
          </a:blip>
          <a:srcRect l="957" t="2691" r="13614" b="12547"/>
          <a:stretch/>
        </p:blipFill>
        <p:spPr bwMode="auto">
          <a:xfrm>
            <a:off x="3537339" y="2260378"/>
            <a:ext cx="4613739" cy="3433754"/>
          </a:xfrm>
          <a:prstGeom prst="rect">
            <a:avLst/>
          </a:prstGeom>
          <a:ln>
            <a:solidFill>
              <a:schemeClr val="tx1">
                <a:lumMod val="50000"/>
                <a:lumOff val="50000"/>
              </a:schemeClr>
            </a:solidFill>
          </a:ln>
          <a:extLst>
            <a:ext uri="{53640926-AAD7-44D8-BBD7-CCE9431645EC}">
              <a14:shadowObscured xmlns:a14="http://schemas.microsoft.com/office/drawing/2010/main"/>
            </a:ext>
          </a:extLst>
        </p:spPr>
      </p:pic>
      <p:sp>
        <p:nvSpPr>
          <p:cNvPr id="8" name="Oval 7">
            <a:extLst>
              <a:ext uri="{FF2B5EF4-FFF2-40B4-BE49-F238E27FC236}">
                <a16:creationId xmlns:a16="http://schemas.microsoft.com/office/drawing/2014/main" id="{C196A544-0408-5148-A25B-80FDD240662E}"/>
              </a:ext>
            </a:extLst>
          </p:cNvPr>
          <p:cNvSpPr/>
          <p:nvPr/>
        </p:nvSpPr>
        <p:spPr>
          <a:xfrm>
            <a:off x="7933775" y="12174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7.mp3" descr="Lecture3_Slide7.mp3">
            <a:hlinkClick r:id="" action="ppaction://media"/>
            <a:extLst>
              <a:ext uri="{FF2B5EF4-FFF2-40B4-BE49-F238E27FC236}">
                <a16:creationId xmlns:a16="http://schemas.microsoft.com/office/drawing/2014/main" id="{EFF98869-17F8-2342-973C-85B551909D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05140" y="1288856"/>
            <a:ext cx="812800" cy="812800"/>
          </a:xfrm>
          <a:prstGeom prst="rect">
            <a:avLst/>
          </a:prstGeom>
        </p:spPr>
      </p:pic>
    </p:spTree>
    <p:extLst>
      <p:ext uri="{BB962C8B-B14F-4D97-AF65-F5344CB8AC3E}">
        <p14:creationId xmlns:p14="http://schemas.microsoft.com/office/powerpoint/2010/main" val="1279179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dirty="0"/>
              <a:t>Lecture 3.1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8</a:t>
            </a:fld>
            <a:endParaRPr lang="en-US" dirty="0"/>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r>
              <a:rPr lang="en-US" dirty="0" err="1"/>
              <a:t>Taliotis</a:t>
            </a:r>
            <a:r>
              <a:rPr lang="en-US" dirty="0"/>
              <a:t>, </a:t>
            </a:r>
            <a:r>
              <a:rPr lang="en-US" dirty="0" err="1"/>
              <a:t>Constantinos</a:t>
            </a:r>
            <a:r>
              <a:rPr lang="en-US" dirty="0"/>
              <a:t>, Gardumi, Francesco, </a:t>
            </a:r>
            <a:r>
              <a:rPr lang="en-US" dirty="0" err="1"/>
              <a:t>Shivakumar</a:t>
            </a:r>
            <a:r>
              <a:rPr lang="en-US" dirty="0"/>
              <a:t>, Abhishek, </a:t>
            </a:r>
            <a:r>
              <a:rPr lang="en-US" dirty="0" err="1"/>
              <a:t>Sridharan</a:t>
            </a:r>
            <a:r>
              <a:rPr lang="en-US" dirty="0"/>
              <a:t>, </a:t>
            </a:r>
            <a:r>
              <a:rPr lang="en-US" dirty="0" err="1"/>
              <a:t>Vignesh</a:t>
            </a:r>
            <a:r>
              <a:rPr lang="en-US" dirty="0"/>
              <a:t>, Ramos, Eunice, </a:t>
            </a:r>
            <a:r>
              <a:rPr lang="en-US" dirty="0" err="1"/>
              <a:t>Beltramo</a:t>
            </a:r>
            <a:r>
              <a:rPr lang="en-US" dirty="0"/>
              <a:t>, Agnese, … Howells, Mark. (2018, November). Introduction to linear optimization and OSeMOSYS. </a:t>
            </a:r>
            <a:r>
              <a:rPr lang="en-US" dirty="0" err="1"/>
              <a:t>Zenodo</a:t>
            </a:r>
            <a:r>
              <a:rPr lang="en-US" dirty="0"/>
              <a:t>. </a:t>
            </a:r>
            <a:r>
              <a:rPr lang="en-US" dirty="0">
                <a:hlinkClick r:id="rId2"/>
              </a:rPr>
              <a:t>http://doi.org/10.5281/zenodo.1493112</a:t>
            </a:r>
            <a:r>
              <a:rPr lang="en-US" dirty="0"/>
              <a:t> </a:t>
            </a:r>
          </a:p>
          <a:p>
            <a:r>
              <a:rPr lang="en-US" dirty="0" err="1"/>
              <a:t>Herbst</a:t>
            </a:r>
            <a:r>
              <a:rPr lang="en-US" dirty="0"/>
              <a:t>, A., Toro, F., </a:t>
            </a:r>
            <a:r>
              <a:rPr lang="en-US" dirty="0" err="1"/>
              <a:t>Reitze</a:t>
            </a:r>
            <a:r>
              <a:rPr lang="en-US" dirty="0"/>
              <a:t>, F., </a:t>
            </a:r>
            <a:r>
              <a:rPr lang="en-US" dirty="0" err="1"/>
              <a:t>Jochem</a:t>
            </a:r>
            <a:r>
              <a:rPr lang="en-US" dirty="0"/>
              <a:t>, E., Introduction to Energy Systems Modelling, Swiss Journal of Economics and Statistics, 148 (2), 2012, pp. 111.135</a:t>
            </a:r>
          </a:p>
          <a:p>
            <a:r>
              <a:rPr lang="en-US" dirty="0" err="1"/>
              <a:t>Welsch</a:t>
            </a:r>
            <a:r>
              <a:rPr lang="en-US" dirty="0"/>
              <a:t>, M., Enhancing the Treatment of Systems Integration in Long-term Energy Models, KTH Royal Institute of Technology, 2013</a:t>
            </a:r>
          </a:p>
        </p:txBody>
      </p:sp>
    </p:spTree>
    <p:extLst>
      <p:ext uri="{BB962C8B-B14F-4D97-AF65-F5344CB8AC3E}">
        <p14:creationId xmlns:p14="http://schemas.microsoft.com/office/powerpoint/2010/main" val="1813143487"/>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3.2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fontScale="92500" lnSpcReduction="20000"/>
          </a:bodyPr>
          <a:lstStyle/>
          <a:p>
            <a:pPr marL="0" lvl="1" indent="0" algn="just">
              <a:lnSpc>
                <a:spcPct val="110000"/>
              </a:lnSpc>
              <a:spcBef>
                <a:spcPts val="0"/>
              </a:spcBef>
              <a:spcAft>
                <a:spcPts val="600"/>
              </a:spcAft>
              <a:buNone/>
              <a:defRPr/>
            </a:pPr>
            <a:r>
              <a:rPr lang="en-GB" sz="2200" b="1" dirty="0">
                <a:hlinkClick r:id="rId5"/>
              </a:rPr>
              <a:t>www.osemosys.org</a:t>
            </a:r>
            <a:endParaRPr lang="en-GB" sz="2200" b="1" dirty="0"/>
          </a:p>
          <a:p>
            <a:pPr marL="0" lvl="1" indent="0">
              <a:lnSpc>
                <a:spcPct val="110000"/>
              </a:lnSpc>
              <a:spcBef>
                <a:spcPts val="0"/>
              </a:spcBef>
              <a:spcAft>
                <a:spcPts val="600"/>
              </a:spcAft>
              <a:buNone/>
              <a:defRPr/>
            </a:pPr>
            <a:r>
              <a:rPr lang="en-US" sz="2200" b="1" dirty="0"/>
              <a:t>Model generator converting the energy system structure represented by equations into a matrix to be solved by specific solvers</a:t>
            </a:r>
          </a:p>
          <a:p>
            <a:pPr marL="0" lvl="1" indent="0" algn="just">
              <a:lnSpc>
                <a:spcPct val="110000"/>
              </a:lnSpc>
              <a:spcBef>
                <a:spcPts val="0"/>
              </a:spcBef>
              <a:buNone/>
              <a:defRPr/>
            </a:pPr>
            <a:endParaRPr lang="en-GB" sz="2200" b="1" dirty="0"/>
          </a:p>
          <a:p>
            <a:pPr marL="800100" lvl="2" indent="-342900" algn="just">
              <a:lnSpc>
                <a:spcPct val="120000"/>
              </a:lnSpc>
              <a:spcBef>
                <a:spcPts val="0"/>
              </a:spcBef>
              <a:defRPr/>
            </a:pPr>
            <a:r>
              <a:rPr lang="en-GB" sz="2200" b="1" i="1" dirty="0">
                <a:latin typeface="Open Sans"/>
                <a:ea typeface="Open Sans"/>
                <a:cs typeface="Open Sans"/>
              </a:rPr>
              <a:t>Linear optimization</a:t>
            </a:r>
            <a:endParaRPr lang="en-GB" sz="2200" b="1" i="1" dirty="0"/>
          </a:p>
          <a:p>
            <a:pPr marL="800100" lvl="2" indent="-342900" algn="just">
              <a:lnSpc>
                <a:spcPct val="120000"/>
              </a:lnSpc>
              <a:spcBef>
                <a:spcPts val="0"/>
              </a:spcBef>
              <a:defRPr/>
            </a:pPr>
            <a:r>
              <a:rPr lang="sv-SE" sz="2200" dirty="0">
                <a:latin typeface="Open Sans"/>
                <a:ea typeface="Open Sans"/>
                <a:cs typeface="Open Sans"/>
              </a:rPr>
              <a:t>Paradigm </a:t>
            </a:r>
            <a:r>
              <a:rPr lang="en-GB" sz="2200" dirty="0">
                <a:latin typeface="Open Sans"/>
                <a:ea typeface="Open Sans"/>
                <a:cs typeface="Open Sans"/>
              </a:rPr>
              <a:t>comparable </a:t>
            </a:r>
            <a:r>
              <a:rPr lang="sv-SE" sz="2200" dirty="0">
                <a:latin typeface="Open Sans"/>
                <a:ea typeface="Open Sans"/>
                <a:cs typeface="Open Sans"/>
              </a:rPr>
              <a:t>to MESSAGE and TIMES</a:t>
            </a:r>
          </a:p>
          <a:p>
            <a:pPr marL="800100" lvl="2" indent="-342900" algn="just">
              <a:lnSpc>
                <a:spcPct val="120000"/>
              </a:lnSpc>
              <a:spcBef>
                <a:spcPts val="0"/>
              </a:spcBef>
              <a:defRPr/>
            </a:pPr>
            <a:r>
              <a:rPr lang="en-GB" sz="2200">
                <a:latin typeface="Open Sans"/>
                <a:ea typeface="Open Sans"/>
                <a:cs typeface="Open Sans"/>
              </a:rPr>
              <a:t>Freely available and open source</a:t>
            </a:r>
          </a:p>
          <a:p>
            <a:pPr marL="800100" lvl="2" indent="-342900" algn="just">
              <a:lnSpc>
                <a:spcPct val="120000"/>
              </a:lnSpc>
              <a:spcBef>
                <a:spcPts val="0"/>
              </a:spcBef>
              <a:defRPr/>
            </a:pPr>
            <a:r>
              <a:rPr lang="en-GB" sz="2200" dirty="0"/>
              <a:t>Dynamic</a:t>
            </a:r>
          </a:p>
          <a:p>
            <a:pPr marL="800100" lvl="2" indent="-342900" algn="just">
              <a:lnSpc>
                <a:spcPct val="120000"/>
              </a:lnSpc>
              <a:spcBef>
                <a:spcPts val="0"/>
              </a:spcBef>
              <a:defRPr/>
            </a:pPr>
            <a:r>
              <a:rPr lang="en-GB" sz="2200" dirty="0"/>
              <a:t>(Usually) Perfect foresight</a:t>
            </a:r>
          </a:p>
          <a:p>
            <a:pPr marL="800100" lvl="2" indent="-342900" algn="just">
              <a:lnSpc>
                <a:spcPct val="120000"/>
              </a:lnSpc>
              <a:spcBef>
                <a:spcPts val="0"/>
              </a:spcBef>
              <a:defRPr/>
            </a:pPr>
            <a:r>
              <a:rPr lang="en-GB" sz="2200" dirty="0"/>
              <a:t>(Usually) Deterministic</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9</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What is it?</a:t>
            </a:r>
          </a:p>
        </p:txBody>
      </p:sp>
      <p:sp>
        <p:nvSpPr>
          <p:cNvPr id="10" name="Text Placeholder 9">
            <a:extLst>
              <a:ext uri="{FF2B5EF4-FFF2-40B4-BE49-F238E27FC236}">
                <a16:creationId xmlns:a16="http://schemas.microsoft.com/office/drawing/2014/main" id="{B206DC5E-DE75-D44C-AEF5-D186DF24BF40}"/>
              </a:ext>
            </a:extLst>
          </p:cNvPr>
          <p:cNvSpPr>
            <a:spLocks noGrp="1"/>
          </p:cNvSpPr>
          <p:nvPr>
            <p:ph type="body" sz="quarter" idx="16"/>
          </p:nvPr>
        </p:nvSpPr>
        <p:spPr>
          <a:xfrm>
            <a:off x="8181264" y="5681382"/>
            <a:ext cx="3537466" cy="709991"/>
          </a:xfrm>
        </p:spPr>
        <p:txBody>
          <a:bodyPr>
            <a:normAutofit fontScale="85000" lnSpcReduction="10000"/>
          </a:bodyPr>
          <a:lstStyle/>
          <a:p>
            <a:r>
              <a:rPr lang="en-US" dirty="0">
                <a:latin typeface="Open Sans"/>
                <a:ea typeface="Open Sans SemiBold"/>
                <a:cs typeface="Segoe UI"/>
              </a:rPr>
              <a:t>Reference: M. Howells et al., OSeMOSYS: The Open Source Energy Modeling System: An introduction to its ethos, structure and development, Energy Policy, 39(10), 2011, p.5850-5870  </a:t>
            </a:r>
            <a:endParaRPr lang="en-US" dirty="0">
              <a:latin typeface="Open Sans"/>
            </a:endParaRPr>
          </a:p>
        </p:txBody>
      </p:sp>
      <p:sp>
        <p:nvSpPr>
          <p:cNvPr id="11" name="Oval 10">
            <a:extLst>
              <a:ext uri="{FF2B5EF4-FFF2-40B4-BE49-F238E27FC236}">
                <a16:creationId xmlns:a16="http://schemas.microsoft.com/office/drawing/2014/main" id="{0F1E9C80-F6EC-0B49-BAB3-068438C015BD}"/>
              </a:ext>
            </a:extLst>
          </p:cNvPr>
          <p:cNvSpPr/>
          <p:nvPr/>
        </p:nvSpPr>
        <p:spPr>
          <a:xfrm>
            <a:off x="491469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8.mp3" descr="Lecture3_Slide8.mp3">
            <a:hlinkClick r:id="" action="ppaction://media"/>
            <a:extLst>
              <a:ext uri="{FF2B5EF4-FFF2-40B4-BE49-F238E27FC236}">
                <a16:creationId xmlns:a16="http://schemas.microsoft.com/office/drawing/2014/main" id="{A7015ECA-936C-A64D-9CC8-D8A8468C24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86055" y="1250106"/>
            <a:ext cx="812800" cy="812800"/>
          </a:xfrm>
          <a:prstGeom prst="rect">
            <a:avLst/>
          </a:prstGeom>
        </p:spPr>
      </p:pic>
    </p:spTree>
    <p:extLst>
      <p:ext uri="{BB962C8B-B14F-4D97-AF65-F5344CB8AC3E}">
        <p14:creationId xmlns:p14="http://schemas.microsoft.com/office/powerpoint/2010/main" val="28651274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5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30DE86C-F765-4DC4-AE65-625028AC3B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81A173-7DDE-4AF4-B9B9-0B2F78C638CF}">
  <ds:schemaRefs>
    <ds:schemaRef ds:uri="http://schemas.microsoft.com/sharepoint/v3/contenttype/forms"/>
  </ds:schemaRefs>
</ds:datastoreItem>
</file>

<file path=customXml/itemProps3.xml><?xml version="1.0" encoding="utf-8"?>
<ds:datastoreItem xmlns:ds="http://schemas.openxmlformats.org/officeDocument/2006/customXml" ds:itemID="{89D1A092-52BD-4EA1-A3A9-5957F9F39426}">
  <ds:schemaRefs>
    <ds:schemaRef ds:uri="http://purl.org/dc/terms/"/>
    <ds:schemaRef ds:uri="http://schemas.microsoft.com/office/2006/documentManagement/types"/>
    <ds:schemaRef ds:uri="http://schemas.microsoft.com/office/infopath/2007/PartnerControls"/>
    <ds:schemaRef ds:uri="0b696a8a-ab1a-459b-a09e-44df7cbe9330"/>
    <ds:schemaRef ds:uri="http://purl.org/dc/elements/1.1/"/>
    <ds:schemaRef ds:uri="http://schemas.microsoft.com/office/2006/metadata/properties"/>
    <ds:schemaRef ds:uri="http://schemas.openxmlformats.org/package/2006/metadata/core-properties"/>
    <ds:schemaRef ds:uri="35b8b66e-5759-43c1-a138-f967a8bf5a2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CCG Lecture template FINAL</Template>
  <TotalTime>978</TotalTime>
  <Words>6477</Words>
  <Application>Microsoft Office PowerPoint</Application>
  <PresentationFormat>Widescreen</PresentationFormat>
  <Paragraphs>314</Paragraphs>
  <Slides>26</Slides>
  <Notes>22</Notes>
  <HiddenSlides>0</HiddenSlides>
  <MMClips>22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Arial</vt:lpstr>
      <vt:lpstr>Calibri</vt:lpstr>
      <vt:lpstr>Calibri Light</vt:lpstr>
      <vt:lpstr>Montserrat</vt:lpstr>
      <vt:lpstr>Open Sans</vt:lpstr>
      <vt:lpstr>Open Sans ExtraBold</vt:lpstr>
      <vt:lpstr>Open Sans Semibold</vt:lpstr>
      <vt:lpstr>Open Sans Semibold</vt:lpstr>
      <vt:lpstr>Segoe UI</vt:lpstr>
      <vt:lpstr>Segoe UI Semibold</vt:lpstr>
      <vt:lpstr>Wingdings</vt:lpstr>
      <vt:lpstr>CCG_ppt</vt:lpstr>
      <vt:lpstr>LECTURE 3 ENERGY MODELLING TOOLS AND OSeMOSYS</vt:lpstr>
      <vt:lpstr>Learning outcomes</vt:lpstr>
      <vt:lpstr>3.1 Energy modelling tools</vt:lpstr>
      <vt:lpstr>3.1 Energy modelling tools</vt:lpstr>
      <vt:lpstr>3.1 Energy modelling tools</vt:lpstr>
      <vt:lpstr>3.1 Energy modelling tools</vt:lpstr>
      <vt:lpstr>3.1 Energy modelling tools</vt:lpstr>
      <vt:lpstr>Lecture 3.1 References</vt:lpstr>
      <vt:lpstr>3.2 OSeMOSYS</vt:lpstr>
      <vt:lpstr>3.2 OSeMOSYS</vt:lpstr>
      <vt:lpstr>3.2 OSeMOSYS</vt:lpstr>
      <vt:lpstr>3.2 OSeMOSYS</vt:lpstr>
      <vt:lpstr>3.2 OSeMOSYS</vt:lpstr>
      <vt:lpstr>Lecture 3.2 References</vt:lpstr>
      <vt:lpstr>3.3 OSeMOSYS applications</vt:lpstr>
      <vt:lpstr>3.3 OSeMOSYS applications</vt:lpstr>
      <vt:lpstr>3.3 OSeMOSYS applications</vt:lpstr>
      <vt:lpstr>3.3 OSeMOSYS applications</vt:lpstr>
      <vt:lpstr>3.3 OSeMOSYS applications</vt:lpstr>
      <vt:lpstr>Lecture 3.3 References</vt:lpstr>
      <vt:lpstr>3.4 Basics of OSeMOSYS</vt:lpstr>
      <vt:lpstr>3.4 Basics of OSeMOSYS</vt:lpstr>
      <vt:lpstr>3.4 Basics of OSeMOSYS</vt:lpstr>
      <vt:lpstr>3.4 Basics of OSeMOSYS</vt:lpstr>
      <vt:lpstr>3.4 Basics of OSeMOSYS</vt:lpstr>
      <vt:lpstr>PowerPoint Presentation</vt:lpstr>
    </vt:vector>
  </TitlesOfParts>
  <Company>KTH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Francesco Gardumi</dc:creator>
  <cp:lastModifiedBy>Vignesh Sridharan</cp:lastModifiedBy>
  <cp:revision>376</cp:revision>
  <dcterms:created xsi:type="dcterms:W3CDTF">2021-04-29T14:19:09Z</dcterms:created>
  <dcterms:modified xsi:type="dcterms:W3CDTF">2021-06-16T17:24:15Z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