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Poppins"/>
      <p:regular r:id="rId20"/>
      <p:bold r:id="rId21"/>
      <p:italic r:id="rId22"/>
      <p:boldItalic r:id="rId23"/>
    </p:embeddedFont>
    <p:embeddedFont>
      <p:font typeface="Work Sans"/>
      <p:regular r:id="rId24"/>
      <p:bold r:id="rId25"/>
      <p:italic r:id="rId26"/>
      <p:boldItalic r:id="rId27"/>
    </p:embeddedFont>
    <p:embeddedFont>
      <p:font typeface="Open Sans ExtraBold"/>
      <p:bold r:id="rId28"/>
      <p:boldItalic r:id="rId29"/>
    </p:embeddedFont>
    <p:embeddedFont>
      <p:font typeface="Helvetica Neue"/>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FrFPNcXH7/u5LOqyeqQXNGF8E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WorkSans-regular.fntdata"/><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WorkSans-italic.fntdata"/><Relationship Id="rId25" Type="http://schemas.openxmlformats.org/officeDocument/2006/relationships/font" Target="fonts/WorkSans-bold.fntdata"/><Relationship Id="rId28" Type="http://schemas.openxmlformats.org/officeDocument/2006/relationships/font" Target="fonts/OpenSansExtraBold-bold.fntdata"/><Relationship Id="rId27" Type="http://schemas.openxmlformats.org/officeDocument/2006/relationships/font" Target="fonts/WorkSans-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OpenSansExtra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5.xml"/><Relationship Id="rId33" Type="http://schemas.openxmlformats.org/officeDocument/2006/relationships/font" Target="fonts/HelveticaNeue-boldItalic.fntdata"/><Relationship Id="rId10" Type="http://schemas.openxmlformats.org/officeDocument/2006/relationships/slide" Target="slides/slide4.xml"/><Relationship Id="rId32" Type="http://schemas.openxmlformats.org/officeDocument/2006/relationships/font" Target="fonts/HelveticaNeue-italic.fntdata"/><Relationship Id="rId13" Type="http://schemas.openxmlformats.org/officeDocument/2006/relationships/slide" Target="slides/slide7.xml"/><Relationship Id="rId35" Type="http://schemas.openxmlformats.org/officeDocument/2006/relationships/font" Target="fonts/OpenSans-bold.fntdata"/><Relationship Id="rId12" Type="http://schemas.openxmlformats.org/officeDocument/2006/relationships/slide" Target="slides/slide6.xml"/><Relationship Id="rId34" Type="http://schemas.openxmlformats.org/officeDocument/2006/relationships/font" Target="fonts/OpenSans-regular.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a:t>Text to Speech</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 </a:t>
            </a:r>
            <a:r>
              <a:rPr lang="en-US" sz="1200">
                <a:solidFill>
                  <a:srgbClr val="000000"/>
                </a:solidFill>
                <a:latin typeface="Calibri"/>
                <a:ea typeface="Calibri"/>
                <a:cs typeface="Calibri"/>
                <a:sym typeface="Calibri"/>
              </a:rPr>
              <a:t>This lecture showcases a case study of India, highlighting how they have and continue to develop their network infrastructure. </a:t>
            </a:r>
            <a:endParaRPr sz="1200">
              <a:latin typeface="Calibri"/>
              <a:ea typeface="Calibri"/>
              <a:cs typeface="Calibri"/>
              <a:sym typeface="Calibri"/>
            </a:endParaRPr>
          </a:p>
        </p:txBody>
      </p:sp>
      <p:sp>
        <p:nvSpPr>
          <p:cNvPr id="51" name="Google Shape;5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latin typeface="Calibri"/>
              <a:ea typeface="Calibri"/>
              <a:cs typeface="Calibri"/>
              <a:sym typeface="Calibri"/>
            </a:endParaRPr>
          </a:p>
          <a:p>
            <a:pPr indent="0" lvl="0" marL="0" rtl="0" algn="l">
              <a:spcBef>
                <a:spcPts val="0"/>
              </a:spcBef>
              <a:spcAft>
                <a:spcPts val="0"/>
              </a:spcAft>
              <a:buNone/>
            </a:pPr>
            <a:r>
              <a:rPr b="0" i="0" lang="en-US">
                <a:solidFill>
                  <a:srgbClr val="000000"/>
                </a:solidFill>
                <a:latin typeface="Calibri"/>
                <a:ea typeface="Calibri"/>
                <a:cs typeface="Calibri"/>
                <a:sym typeface="Calibri"/>
              </a:rPr>
              <a:t>- As well as interconnectors, mini-grids have become integral in India. </a:t>
            </a:r>
            <a:r>
              <a:rPr b="0" i="0" lang="en-US">
                <a:latin typeface="Calibri"/>
                <a:ea typeface="Calibri"/>
                <a:cs typeface="Calibri"/>
                <a:sym typeface="Calibri"/>
              </a:rPr>
              <a:t>In 2019 Electrical India stated that based on calculations ‘</a:t>
            </a:r>
            <a:r>
              <a:rPr b="0" i="0" lang="en-US">
                <a:solidFill>
                  <a:srgbClr val="222222"/>
                </a:solidFill>
                <a:latin typeface="Calibri"/>
                <a:ea typeface="Calibri"/>
                <a:cs typeface="Calibri"/>
                <a:sym typeface="Calibri"/>
              </a:rPr>
              <a:t>clean energy mini-grids could serve at least 36,5 million people and mitigate greenhouse gas emissions of up to 122 million tonnes of CO2 between 2020 and 2035 in Bihar and Uttar Pradesh alone’. They also have the Uttar Pradesh mini-grid policy, set up to support and regulate mini-grids that are set up in un-electrified areas without access, or limited access, to the national grid. </a:t>
            </a:r>
            <a:r>
              <a:rPr b="0" i="0" lang="en-US">
                <a:solidFill>
                  <a:srgbClr val="000000"/>
                </a:solidFill>
                <a:latin typeface="Calibri"/>
                <a:ea typeface="Calibri"/>
                <a:cs typeface="Calibri"/>
                <a:sym typeface="Calibri"/>
              </a:rPr>
              <a:t>The maximum size of each mini-grid project is set at 500 kilowatts, whereby the policy allows mini-grid developers to operate under two models. Under the first model the mini-grid developer is entitled to a 30% of a capital grant support in exchange for a state government/distribution company to indicate a location of the project, customer tariff and technical specifications of the project. Under the second model the developer is free to choose a project location along with a level of a tariff charged to the customer however is not entitled for a capital grant support, however they have access to other benefits. Finally, in 2021 the national resources defense council stated efforts in Minda’s community have created around 986 jobs and there could be 619,000 to 1,134,000 direct and productive jobs created through 1000 megawatts worth of mini-grids.</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 IEA- Mini grid policy in India: </a:t>
            </a:r>
            <a:r>
              <a:rPr lang="en-US"/>
              <a:t>https://www.iea.org/policies/6374-uttar-pradesh-mini-grid-policy-2016</a:t>
            </a:r>
            <a:endParaRPr/>
          </a:p>
          <a:p>
            <a:pPr indent="0" lvl="0" marL="0" marR="0" rtl="0" algn="l">
              <a:lnSpc>
                <a:spcPct val="100000"/>
              </a:lnSpc>
              <a:spcBef>
                <a:spcPts val="0"/>
              </a:spcBef>
              <a:spcAft>
                <a:spcPts val="0"/>
              </a:spcAft>
              <a:buClr>
                <a:schemeClr val="dk1"/>
              </a:buClr>
              <a:buSzPts val="1200"/>
              <a:buFont typeface="Calibri"/>
              <a:buNone/>
            </a:pPr>
            <a:r>
              <a:rPr lang="en-US"/>
              <a:t>- </a:t>
            </a:r>
            <a:r>
              <a:rPr b="1" lang="en-US"/>
              <a:t>Electrical India- mini grids: </a:t>
            </a:r>
            <a:r>
              <a:rPr lang="en-US"/>
              <a:t>https://www.electricalindia.in/clean-energy-mini-grids-powering-the-indian-rural-economy/</a:t>
            </a:r>
            <a:endParaRPr/>
          </a:p>
          <a:p>
            <a:pPr indent="0" lvl="0" marL="0" marR="0" rtl="0" algn="l">
              <a:lnSpc>
                <a:spcPct val="100000"/>
              </a:lnSpc>
              <a:spcBef>
                <a:spcPts val="0"/>
              </a:spcBef>
              <a:spcAft>
                <a:spcPts val="0"/>
              </a:spcAft>
              <a:buClr>
                <a:schemeClr val="dk1"/>
              </a:buClr>
              <a:buSzPts val="1200"/>
              <a:buFont typeface="Calibri"/>
              <a:buNone/>
            </a:pPr>
            <a:r>
              <a:rPr lang="en-US"/>
              <a:t>- </a:t>
            </a:r>
            <a:r>
              <a:rPr b="1" i="0" lang="en-US">
                <a:solidFill>
                  <a:srgbClr val="000000"/>
                </a:solidFill>
              </a:rPr>
              <a:t>Smart Power India </a:t>
            </a:r>
            <a:r>
              <a:rPr i="0" lang="en-US">
                <a:solidFill>
                  <a:srgbClr val="000000"/>
                </a:solidFill>
              </a:rPr>
              <a:t>powered by the Rockefeller Foundation support more 606 renewable mini-grids that accumulates to around 18.3MW of capacity.</a:t>
            </a:r>
            <a:endParaRPr/>
          </a:p>
          <a:p>
            <a:pPr indent="0" lvl="0" marL="0" marR="0" rtl="0" algn="l">
              <a:lnSpc>
                <a:spcPct val="100000"/>
              </a:lnSpc>
              <a:spcBef>
                <a:spcPts val="0"/>
              </a:spcBef>
              <a:spcAft>
                <a:spcPts val="0"/>
              </a:spcAft>
              <a:buClr>
                <a:schemeClr val="dk1"/>
              </a:buClr>
              <a:buSzPts val="1200"/>
              <a:buFont typeface="Calibri"/>
              <a:buNone/>
            </a:pPr>
            <a:r>
              <a:rPr b="1" lang="en-US"/>
              <a:t>- NRDC Report- Mini grids in India: </a:t>
            </a:r>
            <a:r>
              <a:rPr lang="en-US"/>
              <a:t>https://www.nrdc.org/sites/default/files/solar-mini-grids-rural-india-cs.pdf</a:t>
            </a:r>
            <a:endParaRPr/>
          </a:p>
          <a:p>
            <a:pPr indent="0" lvl="0" marL="0" marR="0" rtl="0" algn="l">
              <a:lnSpc>
                <a:spcPct val="100000"/>
              </a:lnSpc>
              <a:spcBef>
                <a:spcPts val="0"/>
              </a:spcBef>
              <a:spcAft>
                <a:spcPts val="0"/>
              </a:spcAft>
              <a:buClr>
                <a:schemeClr val="dk1"/>
              </a:buClr>
              <a:buSzPts val="1200"/>
              <a:buFont typeface="Calibri"/>
              <a:buNone/>
            </a:pPr>
            <a:r>
              <a:t/>
            </a:r>
            <a:endParaRPr i="0">
              <a:solidFill>
                <a:srgbClr val="000000"/>
              </a:solidFill>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 name="Google Shape;1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This final slide outlines the key takeaway points from this study. From why they are developing their network infrastructure to how they are doing it, through green energy corridors and legalisation, among other factors. </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 name="Google Shape;13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41" name="Google Shape;1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The question you may be asking is why India? Well not only does India have huge ambitions for the future, for example by 2030 they want to connect at least 500 gigawatts of renewables to the grid, but they are putting those ambitions into fruition. In 2022 there was a report entitled, transmission system for integration of over 500 gigawatts of renewable energy capacity by 2030, which outlines how they plan to achieve their ambitious target. One of the, if not the main, ways they are enabling this is through green energy corridors. But they are not just focusing on transmission, they are improving distribution networks, particularly to support rural electrification. As discussed in the main lecture, interconnectors and min-grids are becoming increasingly important. India is a great example of how interconnectors and min-grids can become part of the national grid.</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 IEA: </a:t>
            </a:r>
            <a:r>
              <a:rPr lang="en-US"/>
              <a:t>https://www.iea.org/commentaries/india-s-clean-energy-transition-is-rapidly-underway-benefiting-the-entire-world</a:t>
            </a:r>
            <a:endParaRPr/>
          </a:p>
          <a:p>
            <a:pPr indent="0" lvl="0" marL="0" rtl="0" algn="l">
              <a:spcBef>
                <a:spcPts val="0"/>
              </a:spcBef>
              <a:spcAft>
                <a:spcPts val="0"/>
              </a:spcAft>
              <a:buNone/>
            </a:pPr>
            <a:r>
              <a:rPr lang="en-US"/>
              <a:t>- </a:t>
            </a:r>
            <a:r>
              <a:rPr b="1" lang="en-US"/>
              <a:t>Report on Transmission Roadmap (2030): </a:t>
            </a:r>
            <a:r>
              <a:rPr lang="en-US"/>
              <a:t>https://pib.gov.in/PressReleasePage.aspx?PRID=1881484</a:t>
            </a:r>
            <a:endParaRPr/>
          </a:p>
        </p:txBody>
      </p:sp>
      <p:sp>
        <p:nvSpPr>
          <p:cNvPr id="61" name="Google Shape;6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Electricity in India is placed on the concurrent list, which means that both union and state government have power to make decision. Change can often be hard to implement. But India has managed to create a system that has allowed for their network infrastructure to be developed. Their electricity sector went from what was once a vertically integrated monopoly in the 90’s to a place where generation, transmission and distribution are separated, due to the implementation of the Electricity Act 2003. Firstly, there is power grid who are a central public sector under the ownership of the Ministry Power. They dominate in terms of inter-state transmission, however the institute for energy economic and financial analysis state that although they still dominate, private market share of transmission lines has begun to increase. There is also Grid India, </a:t>
            </a:r>
            <a:r>
              <a:rPr lang="en-US"/>
              <a:t>established in 2009 and changing names various times</a:t>
            </a:r>
            <a:r>
              <a:rPr b="0" i="0" lang="en-US">
                <a:solidFill>
                  <a:srgbClr val="000000"/>
                </a:solidFill>
              </a:rPr>
              <a:t>, who are in charge of keeping the lights on. Both Power Grid and Grid India are regulated by the Ministry of Power. Finally, India’s central electricity regulatory commission or CERC, are the body in place to promote competition, efficiency and economy in bulk power markets. Crucially, they also advise the government on how institutional barriers can be broken down to bridge the demand supply gap.</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b="1"/>
          </a:p>
          <a:p>
            <a:pPr indent="-95250" lvl="0" marL="171450" rtl="0" algn="l">
              <a:spcBef>
                <a:spcPts val="0"/>
              </a:spcBef>
              <a:spcAft>
                <a:spcPts val="0"/>
              </a:spcAft>
              <a:buClr>
                <a:schemeClr val="dk1"/>
              </a:buClr>
              <a:buSzPts val="1200"/>
              <a:buFont typeface="Calibri"/>
              <a:buNone/>
            </a:pPr>
            <a:r>
              <a:t/>
            </a:r>
            <a:endParaRPr b="1"/>
          </a:p>
          <a:p>
            <a:pPr indent="-171450" lvl="0" marL="171450" rtl="0" algn="l">
              <a:spcBef>
                <a:spcPts val="0"/>
              </a:spcBef>
              <a:spcAft>
                <a:spcPts val="0"/>
              </a:spcAft>
              <a:buClr>
                <a:schemeClr val="dk1"/>
              </a:buClr>
              <a:buSzPts val="1200"/>
              <a:buFont typeface="Calibri"/>
              <a:buChar char="-"/>
            </a:pPr>
            <a:r>
              <a:rPr b="1" lang="en-US"/>
              <a:t>Electricity Act 2003: </a:t>
            </a:r>
            <a:r>
              <a:rPr lang="en-US">
                <a:solidFill>
                  <a:srgbClr val="FF0000"/>
                </a:solidFill>
              </a:rPr>
              <a:t>https://www.raponline.org/blog/indian-power-secto-opportunities-create-value-discoms-consumers-mainstreaming-behind-the-meter-resources/#:~:text=Since%20the%20early%20the%201990s,unbundled%20and%20now%20operate%20separately.</a:t>
            </a:r>
            <a:endParaRPr/>
          </a:p>
          <a:p>
            <a:pPr indent="-171450" lvl="0" marL="171450" marR="0" rtl="0" algn="l">
              <a:lnSpc>
                <a:spcPct val="100000"/>
              </a:lnSpc>
              <a:spcBef>
                <a:spcPts val="0"/>
              </a:spcBef>
              <a:spcAft>
                <a:spcPts val="0"/>
              </a:spcAft>
              <a:buClr>
                <a:srgbClr val="000000"/>
              </a:buClr>
              <a:buSzPts val="1200"/>
              <a:buFont typeface="Helvetica Neue"/>
              <a:buChar char="-"/>
            </a:pPr>
            <a:r>
              <a:rPr b="1" lang="en-US">
                <a:solidFill>
                  <a:srgbClr val="000000"/>
                </a:solidFill>
                <a:latin typeface="Helvetica Neue"/>
                <a:ea typeface="Helvetica Neue"/>
                <a:cs typeface="Helvetica Neue"/>
                <a:sym typeface="Helvetica Neue"/>
              </a:rPr>
              <a:t>Power Grid Corporation of India Limited (PGCIL or POWERGRID) POWERGRID </a:t>
            </a:r>
            <a:r>
              <a:rPr lang="en-US">
                <a:solidFill>
                  <a:srgbClr val="000000"/>
                </a:solidFill>
                <a:latin typeface="Helvetica Neue"/>
                <a:ea typeface="Helvetica Neue"/>
                <a:cs typeface="Helvetica Neue"/>
                <a:sym typeface="Helvetica Neue"/>
              </a:rPr>
              <a:t>is a Public Sector Enterprise of Govt. of India.  It is a listed Company, with 51.34% holding of Government of India and the balance is held by Institutional Investors and public. </a:t>
            </a:r>
            <a:endParaRPr/>
          </a:p>
          <a:p>
            <a:pPr indent="-171450" lvl="0" marL="171450" marR="0" rtl="0" algn="l">
              <a:lnSpc>
                <a:spcPct val="100000"/>
              </a:lnSpc>
              <a:spcBef>
                <a:spcPts val="0"/>
              </a:spcBef>
              <a:spcAft>
                <a:spcPts val="0"/>
              </a:spcAft>
              <a:buClr>
                <a:schemeClr val="dk1"/>
              </a:buClr>
              <a:buSzPts val="1200"/>
              <a:buFont typeface="Calibri"/>
              <a:buChar char="-"/>
            </a:pPr>
            <a:r>
              <a:rPr b="1" lang="en-US"/>
              <a:t>In terms of distribution, power lies with the states.</a:t>
            </a:r>
            <a:endParaRPr/>
          </a:p>
          <a:p>
            <a:pPr indent="-171450" lvl="0" marL="171450" rtl="0" algn="l">
              <a:spcBef>
                <a:spcPts val="0"/>
              </a:spcBef>
              <a:spcAft>
                <a:spcPts val="0"/>
              </a:spcAft>
              <a:buClr>
                <a:schemeClr val="dk1"/>
              </a:buClr>
              <a:buSzPts val="1200"/>
              <a:buFont typeface="Calibri"/>
              <a:buChar char="-"/>
            </a:pPr>
            <a:r>
              <a:rPr b="1" lang="en-US"/>
              <a:t>Near Monopoly of Power Grid: </a:t>
            </a:r>
            <a:r>
              <a:rPr lang="en-US"/>
              <a:t>https://www.thehindubusinessline.com/portfolio/stock-fundamental-analysis-india/why-you-should-accumulate-powergrid-stock-now/article65639641.ece#:~:text=The%20biggest%20player%20in%20the,term%20opportunities%20in%20the%20sector.</a:t>
            </a:r>
            <a:endParaRPr/>
          </a:p>
          <a:p>
            <a:pPr indent="-171450" lvl="0" marL="171450" rtl="0" algn="l">
              <a:spcBef>
                <a:spcPts val="0"/>
              </a:spcBef>
              <a:spcAft>
                <a:spcPts val="0"/>
              </a:spcAft>
              <a:buClr>
                <a:schemeClr val="dk1"/>
              </a:buClr>
              <a:buSzPts val="1200"/>
              <a:buFont typeface="Calibri"/>
              <a:buChar char="-"/>
            </a:pPr>
            <a:r>
              <a:rPr b="1" lang="en-US"/>
              <a:t>IEEFA Report</a:t>
            </a:r>
            <a:r>
              <a:rPr lang="en-US"/>
              <a:t>: https://ieefa.org/articles/integrating-more-renewable-energy-power-system-crucial-india-meet-climate-goals#:~:text=13%20July%20(IEEFA%20South%20Asia,clean%20energy%20in%20its%20power</a:t>
            </a:r>
            <a:endParaRPr/>
          </a:p>
          <a:p>
            <a:pPr indent="-171450" lvl="0" marL="171450" rtl="0" algn="l">
              <a:spcBef>
                <a:spcPts val="0"/>
              </a:spcBef>
              <a:spcAft>
                <a:spcPts val="0"/>
              </a:spcAft>
              <a:buClr>
                <a:schemeClr val="dk1"/>
              </a:buClr>
              <a:buSzPts val="1200"/>
              <a:buFont typeface="Calibri"/>
              <a:buChar char="-"/>
            </a:pPr>
            <a:r>
              <a:rPr b="1" lang="en-US"/>
              <a:t>Constitution of India: </a:t>
            </a:r>
            <a:r>
              <a:rPr lang="en-US"/>
              <a:t>The Supreme Law of India</a:t>
            </a:r>
            <a:r>
              <a:rPr b="0" i="0" lang="en-US">
                <a:solidFill>
                  <a:srgbClr val="040C28"/>
                </a:solidFill>
                <a:latin typeface="Arial"/>
                <a:ea typeface="Arial"/>
                <a:cs typeface="Arial"/>
                <a:sym typeface="Arial"/>
              </a:rPr>
              <a:t> (parliamentary form of government which is federal in structure with certain unitary feature).</a:t>
            </a:r>
            <a:endParaRPr/>
          </a:p>
          <a:p>
            <a:pPr indent="-171450" lvl="0" marL="171450" rtl="0" algn="l">
              <a:spcBef>
                <a:spcPts val="0"/>
              </a:spcBef>
              <a:spcAft>
                <a:spcPts val="0"/>
              </a:spcAft>
              <a:buClr>
                <a:schemeClr val="dk1"/>
              </a:buClr>
              <a:buSzPts val="1200"/>
              <a:buFont typeface="Calibri"/>
              <a:buChar char="-"/>
            </a:pPr>
            <a:r>
              <a:rPr b="1" lang="en-US"/>
              <a:t>Concurrent List: </a:t>
            </a:r>
            <a:r>
              <a:rPr lang="en-US"/>
              <a:t>Through the Seventh Schedule </a:t>
            </a:r>
            <a:r>
              <a:rPr b="0" i="0" lang="en-US">
                <a:solidFill>
                  <a:srgbClr val="202122"/>
                </a:solidFill>
                <a:latin typeface="Arial"/>
                <a:ea typeface="Arial"/>
                <a:cs typeface="Arial"/>
                <a:sym typeface="Arial"/>
              </a:rPr>
              <a:t>specifies the allocation of powers and functions between the Union and the State legislatures.</a:t>
            </a:r>
            <a:endParaRPr/>
          </a:p>
          <a:p>
            <a:pPr indent="-171450" lvl="0" marL="171450" rtl="0" algn="l">
              <a:spcBef>
                <a:spcPts val="0"/>
              </a:spcBef>
              <a:spcAft>
                <a:spcPts val="0"/>
              </a:spcAft>
              <a:buClr>
                <a:srgbClr val="202122"/>
              </a:buClr>
              <a:buSzPts val="1200"/>
              <a:buFont typeface="Arial"/>
              <a:buChar char="-"/>
            </a:pPr>
            <a:r>
              <a:rPr b="1" i="0" lang="en-US">
                <a:solidFill>
                  <a:srgbClr val="202122"/>
                </a:solidFill>
                <a:latin typeface="Arial"/>
                <a:ea typeface="Arial"/>
                <a:cs typeface="Arial"/>
                <a:sym typeface="Arial"/>
              </a:rPr>
              <a:t>CERC website</a:t>
            </a:r>
            <a:r>
              <a:rPr b="0" i="0" lang="en-US">
                <a:solidFill>
                  <a:srgbClr val="202122"/>
                </a:solidFill>
                <a:latin typeface="Arial"/>
                <a:ea typeface="Arial"/>
                <a:cs typeface="Arial"/>
                <a:sym typeface="Arial"/>
              </a:rPr>
              <a:t>: https://cercind.gov.in</a:t>
            </a:r>
            <a:endParaRPr b="0" i="0">
              <a:solidFill>
                <a:srgbClr val="202122"/>
              </a:solidFill>
              <a:latin typeface="Arial"/>
              <a:ea typeface="Arial"/>
              <a:cs typeface="Arial"/>
              <a:sym typeface="Arial"/>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68" name="Google Shape;6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One grid, one nation, one frequency is slogan they use to describe the ideal situation for their national grid in India. This plan was achieved in 2013 when the southern region became connected to the central grid. The image on this slide outlines how the national grid is split into five regions. This also represents the regions represented in the Indian electricity grid code. Which </a:t>
            </a:r>
            <a:r>
              <a:rPr b="0" lang="en-US" sz="1200"/>
              <a:t>lays down the rules, guidelines and standards to be followed by various persons and participants in the system to plan, develop, maintain and operate the power system, in the most secure, reliable, economic and efficient manner, while facilitating healthy competition in the generation and supply of electricity. There have also been multiple updates to the grid code since it was released in 2010. As well as this, in 2020 the ministry of power implemented the electricity, right of consumers, rules. Which was brought into complement other legislation and make sure that consumers get reliable and quality services. </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r>
              <a:rPr b="1" lang="en-US"/>
              <a:t>CERC- Indian Grid Code: </a:t>
            </a:r>
            <a:r>
              <a:rPr b="0" lang="en-US"/>
              <a:t>https://cercind.gov.in/2010/ORDER/February2010/IEGC_Review_Proposal.pdf</a:t>
            </a:r>
            <a:endParaRPr b="0"/>
          </a:p>
          <a:p>
            <a:pPr indent="0" lvl="0" marL="0" rtl="0" algn="l">
              <a:spcBef>
                <a:spcPts val="0"/>
              </a:spcBef>
              <a:spcAft>
                <a:spcPts val="0"/>
              </a:spcAft>
              <a:buNone/>
            </a:pPr>
            <a:r>
              <a:rPr b="0" lang="en-US"/>
              <a:t>- </a:t>
            </a:r>
            <a:r>
              <a:rPr b="1" lang="en-US"/>
              <a:t>Thomas Reuters- India electricity regulation: </a:t>
            </a:r>
            <a:r>
              <a:rPr b="0" lang="en-US"/>
              <a:t>https://uk.practicallaw.thomsonreuters.com/w-012-2860?transitionType=Default&amp;contextData=(sc.Default)&amp;firstPage=true</a:t>
            </a:r>
            <a:endParaRPr/>
          </a:p>
          <a:p>
            <a:pPr indent="0" lvl="0" marL="0" rtl="0" algn="l">
              <a:spcBef>
                <a:spcPts val="0"/>
              </a:spcBef>
              <a:spcAft>
                <a:spcPts val="0"/>
              </a:spcAft>
              <a:buNone/>
            </a:pPr>
            <a:r>
              <a:rPr lang="en-US"/>
              <a:t>- Power Grid’s divided the national grid into 5 regional zones for planning and operational purposes. Unique case as India is so big.</a:t>
            </a:r>
            <a:endParaRPr/>
          </a:p>
          <a:p>
            <a:pPr indent="0" lvl="0" marL="0" marR="0" rtl="0" algn="l">
              <a:lnSpc>
                <a:spcPct val="100000"/>
              </a:lnSpc>
              <a:spcBef>
                <a:spcPts val="0"/>
              </a:spcBef>
              <a:spcAft>
                <a:spcPts val="0"/>
              </a:spcAft>
              <a:buClr>
                <a:schemeClr val="dk1"/>
              </a:buClr>
              <a:buSzPts val="1200"/>
              <a:buFont typeface="Calibri"/>
              <a:buNone/>
            </a:pPr>
            <a:r>
              <a:rPr b="1" lang="en-US"/>
              <a:t>- Grid code: </a:t>
            </a:r>
            <a:r>
              <a:rPr b="0" lang="en-US" sz="1200"/>
              <a:t>revised versions </a:t>
            </a:r>
            <a:r>
              <a:rPr lang="en-US" sz="1200"/>
              <a:t>were released in 2012, 2014, 2025 and 2016. Then in 2022 a ‘draft’ version of new guidelines were released.</a:t>
            </a:r>
            <a:endParaRPr/>
          </a:p>
          <a:p>
            <a:pPr indent="0" lvl="0" marL="0" rtl="0" algn="l">
              <a:spcBef>
                <a:spcPts val="0"/>
              </a:spcBef>
              <a:spcAft>
                <a:spcPts val="0"/>
              </a:spcAft>
              <a:buNone/>
            </a:pPr>
            <a:r>
              <a:rPr lang="en-US"/>
              <a:t>- Image: https://www.eia.gov/outlooks/ieo/pdf/IEO2020_IIF_India.pdf</a:t>
            </a:r>
            <a:endParaRPr/>
          </a:p>
          <a:p>
            <a:pPr indent="0" lvl="0" marL="0" rtl="0" algn="l">
              <a:spcBef>
                <a:spcPts val="0"/>
              </a:spcBef>
              <a:spcAft>
                <a:spcPts val="0"/>
              </a:spcAft>
              <a:buNone/>
            </a:pPr>
            <a:r>
              <a:rPr b="1" lang="en-US"/>
              <a:t>- Youtube video: </a:t>
            </a:r>
            <a:r>
              <a:rPr lang="en-US"/>
              <a:t>https://www.youtube.com/watch?v=iVgVd9roeJs</a:t>
            </a:r>
            <a:endParaRPr/>
          </a:p>
          <a:p>
            <a:pPr indent="0" lvl="0" marL="0" marR="0" rtl="0" algn="l">
              <a:lnSpc>
                <a:spcPct val="100000"/>
              </a:lnSpc>
              <a:spcBef>
                <a:spcPts val="0"/>
              </a:spcBef>
              <a:spcAft>
                <a:spcPts val="0"/>
              </a:spcAft>
              <a:buClr>
                <a:schemeClr val="dk1"/>
              </a:buClr>
              <a:buSzPts val="1200"/>
              <a:buFont typeface="Calibri"/>
              <a:buNone/>
            </a:pPr>
            <a:r>
              <a:rPr lang="en-US"/>
              <a:t>- https://blog.forumias.com/electricity-rules-2020/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5" name="Google Shape;7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Development of the transmission grid has been a longstanding priority for India. The national electricity plan, or NEP, was created to outline how their electricity can develop. The </a:t>
            </a:r>
            <a:r>
              <a:rPr lang="en-US"/>
              <a:t>extensive plan that covers far more than transmission but is needed as India is one of the </a:t>
            </a:r>
            <a:r>
              <a:rPr i="1" lang="en-US"/>
              <a:t>fastest growing countries in terms of GDP and electricity consumption</a:t>
            </a:r>
            <a:r>
              <a:rPr lang="en-US"/>
              <a:t>. The government also stated, when the plan was first created, that it must be updated every five years, with the current plan from 2022 to 2027. One of the main focuses is on transmission requirements to support the integration of more renewables onto the grid, as well increased demand and system strengthening that may become </a:t>
            </a:r>
            <a:r>
              <a:rPr i="1" lang="en-US"/>
              <a:t>necessary to achieve reliability</a:t>
            </a:r>
            <a:r>
              <a:rPr lang="en-US"/>
              <a:t> as per the planning criteria under change load-generation scenario. Finally, there are the Green Energy Corridors. They were introduced in 2013 with the aim of coordinating planning between renewable projects and expansion of the national grid. The project was initiated at two levels; </a:t>
            </a:r>
            <a:r>
              <a:rPr b="0" i="0" lang="en-US" sz="1200">
                <a:solidFill>
                  <a:schemeClr val="dk1"/>
                </a:solidFill>
              </a:rPr>
              <a:t>at the </a:t>
            </a:r>
            <a:r>
              <a:rPr b="0" i="1" lang="en-US" sz="1200">
                <a:solidFill>
                  <a:schemeClr val="dk1"/>
                </a:solidFill>
              </a:rPr>
              <a:t>inter-state</a:t>
            </a:r>
            <a:r>
              <a:rPr b="0" i="0" lang="en-US" sz="1200">
                <a:solidFill>
                  <a:schemeClr val="dk1"/>
                </a:solidFill>
              </a:rPr>
              <a:t> level, which will be developed by respective state governments; and secondly the </a:t>
            </a:r>
            <a:r>
              <a:rPr b="0" i="1" lang="en-US" sz="1200">
                <a:solidFill>
                  <a:schemeClr val="dk1"/>
                </a:solidFill>
              </a:rPr>
              <a:t>intra-state</a:t>
            </a:r>
            <a:r>
              <a:rPr b="0" i="0" lang="en-US" sz="1200">
                <a:solidFill>
                  <a:schemeClr val="dk1"/>
                </a:solidFill>
              </a:rPr>
              <a:t>, which will be developed by PGCIL.</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b="1" lang="en-US"/>
              <a:t>NEP: </a:t>
            </a:r>
            <a:r>
              <a:rPr lang="en-US"/>
              <a:t>https://powermin.gov.in/en/content/national-electricity-plan-0</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83" name="Google Shape;8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As stated previously, green energy corridors are a big part of growing the India’s network infrastructure. To no surprise, there has been great success so far. The image on this slide maps out the transmission plan across India. With inter-state transmission in phase 1 and intra-state now in phase 2 of the project. From the beginning this project has been well funded and supported, with Germany committing one billion euros for development and technical support. Then in 2015 the Asian development bank, or ADB, awarded 500 billion dollars to the project. Whereby they released an annual review report on the progress of the project, </a:t>
            </a:r>
            <a:r>
              <a:rPr lang="en-US" sz="1200">
                <a:solidFill>
                  <a:schemeClr val="dk1"/>
                </a:solidFill>
              </a:rPr>
              <a:t>citing recommendations such as combining investment in interstate grids with investment in local storage. The green energy corridor project is continuously growing, but one example development is how the ministry of new and renewable energy approved a intra-state project that will support 4000 megawatts of renewables through new transmission lines. </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 Germi Blog- Green Energy Corridors Project: </a:t>
            </a:r>
            <a:r>
              <a:rPr lang="en-US"/>
              <a:t>https://germipower.wordpress.com/2016/09/30/factwindow-what-is-the-green-energy-corridor-project/</a:t>
            </a:r>
            <a:endParaRPr/>
          </a:p>
          <a:p>
            <a:pPr indent="0" lvl="0" marL="0" rtl="0" algn="l">
              <a:spcBef>
                <a:spcPts val="0"/>
              </a:spcBef>
              <a:spcAft>
                <a:spcPts val="0"/>
              </a:spcAft>
              <a:buNone/>
            </a:pPr>
            <a:r>
              <a:rPr b="1" lang="en-US"/>
              <a:t>- Ministry of Power India- Green Energy Corridors: </a:t>
            </a:r>
            <a:r>
              <a:rPr lang="en-US"/>
              <a:t>https://powermin.gov.in/en/content/green-energy-corridor</a:t>
            </a:r>
            <a:endParaRPr/>
          </a:p>
          <a:p>
            <a:pPr indent="0" lvl="0" marL="0" rtl="0" algn="l">
              <a:spcBef>
                <a:spcPts val="0"/>
              </a:spcBef>
              <a:spcAft>
                <a:spcPts val="0"/>
              </a:spcAft>
              <a:buNone/>
            </a:pPr>
            <a:r>
              <a:rPr b="1" lang="en-US"/>
              <a:t>- August 23 Project</a:t>
            </a:r>
            <a:r>
              <a:rPr lang="en-US"/>
              <a:t>: https://solarquarter.com/2023/08/02/tamil-nadu-advances-renewable-energy-ambitions-with-green-energy-corridor-phase-ii-approves-4000-mw-renewable-energy-evacuation/</a:t>
            </a:r>
            <a:endParaRPr/>
          </a:p>
          <a:p>
            <a:pPr indent="0" lvl="0" marL="0" rtl="0" algn="l">
              <a:spcBef>
                <a:spcPts val="0"/>
              </a:spcBef>
              <a:spcAft>
                <a:spcPts val="0"/>
              </a:spcAft>
              <a:buNone/>
            </a:pPr>
            <a:r>
              <a:rPr b="1" lang="en-US"/>
              <a:t>- ADB- Extended Annual Review 2022: </a:t>
            </a:r>
            <a:r>
              <a:rPr lang="en-US"/>
              <a:t>https://www.adb.org/sites/default/files/project-documents/44426/44426-018-xarr-en.pdf</a:t>
            </a:r>
            <a:endParaRPr/>
          </a:p>
          <a:p>
            <a:pPr indent="0" lvl="0" marL="0" marR="0" rtl="0" algn="l">
              <a:lnSpc>
                <a:spcPct val="100000"/>
              </a:lnSpc>
              <a:spcBef>
                <a:spcPts val="0"/>
              </a:spcBef>
              <a:spcAft>
                <a:spcPts val="0"/>
              </a:spcAft>
              <a:buClr>
                <a:schemeClr val="dk1"/>
              </a:buClr>
              <a:buSzPts val="1200"/>
              <a:buFont typeface="Calibri"/>
              <a:buNone/>
            </a:pPr>
            <a:r>
              <a:rPr lang="en-US"/>
              <a:t>    Quote: “In December 2015, the Board of Directors of the Asian Development Bank (ADB) approved a loan of $500 million from its ordinary capital resources for the Green Energy Corridor and Grid Strengthening Project to Power Grid Corporation of India Limited (POWERGRID). The appraised project cost was $2,581 million. The Project was also financed by a $500 million loan extended by ADB’s South Asia Department and guaranteed by the Government of India.”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r>
              <a:rPr b="1" lang="en-US"/>
              <a:t>(another example) Saudi Arabia sign deal with the US on intercontinental green energy corridors: </a:t>
            </a:r>
            <a:r>
              <a:rPr lang="en-US"/>
              <a:t>https://english.alarabiya.net/News/saudi-arabia/2023/09/09/Saudi-Arabia-the-US-sign-MoU-to-establish-green-shipping-corridors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0" name="Google Shape;9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The National Grid Smart Mission, or NSGM, </a:t>
            </a:r>
            <a:r>
              <a:rPr lang="en-US"/>
              <a:t>was established in 2016 and is a big part of the future in India. It is an institutional mechanism for planning and </a:t>
            </a:r>
            <a:r>
              <a:rPr b="0" i="0" lang="en-US">
                <a:solidFill>
                  <a:srgbClr val="212529"/>
                </a:solidFill>
                <a:latin typeface="Work Sans"/>
                <a:ea typeface="Work Sans"/>
                <a:cs typeface="Work Sans"/>
                <a:sym typeface="Work Sans"/>
              </a:rPr>
              <a:t>was established in the Indian Power sector to plan and monitor the implementation of policies and programmes related to Smart Grid activities in India. Although the NSGM has one clear focus on transmission network, the aim is about providing twenty-four seven electricity supply to homes across India. Moreover, rural electrification is a key component of growth for India. There are currently multiple schemes set up to support rural electrification, with the links below the slide. </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b="1" lang="en-US"/>
              <a:t>NSGM</a:t>
            </a:r>
            <a:r>
              <a:rPr lang="en-US"/>
              <a:t>: https://www.nsgm.gov.in/ </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US" u="sng"/>
              <a:t>Rural Electrification schemes</a:t>
            </a:r>
            <a:endParaRPr/>
          </a:p>
          <a:p>
            <a:pPr indent="-171450" lvl="0" marL="171450" rtl="0" algn="l">
              <a:spcBef>
                <a:spcPts val="0"/>
              </a:spcBef>
              <a:spcAft>
                <a:spcPts val="0"/>
              </a:spcAft>
              <a:buClr>
                <a:schemeClr val="dk1"/>
              </a:buClr>
              <a:buSzPts val="1200"/>
              <a:buFont typeface="Calibri"/>
              <a:buChar char="-"/>
            </a:pPr>
            <a:r>
              <a:rPr b="1" lang="en-US"/>
              <a:t>DUGJY: </a:t>
            </a:r>
            <a:r>
              <a:rPr lang="en-US"/>
              <a:t>https://www.ddugjy.gov.in/</a:t>
            </a:r>
            <a:endParaRPr/>
          </a:p>
          <a:p>
            <a:pPr indent="-171450" lvl="0" marL="171450" rtl="0" algn="l">
              <a:spcBef>
                <a:spcPts val="0"/>
              </a:spcBef>
              <a:spcAft>
                <a:spcPts val="0"/>
              </a:spcAft>
              <a:buClr>
                <a:schemeClr val="dk1"/>
              </a:buClr>
              <a:buSzPts val="1800"/>
              <a:buFont typeface="Calibri"/>
              <a:buChar char="-"/>
            </a:pPr>
            <a:r>
              <a:rPr b="1" lang="en-US" sz="1800">
                <a:highlight>
                  <a:srgbClr val="00FFFF"/>
                </a:highlight>
                <a:latin typeface="Calibri"/>
                <a:ea typeface="Calibri"/>
                <a:cs typeface="Calibri"/>
                <a:sym typeface="Calibri"/>
              </a:rPr>
              <a:t>Saubhagya:</a:t>
            </a:r>
            <a:r>
              <a:rPr lang="en-US"/>
              <a:t> https://www.india.gov.in/spotlight/deen-dayal-upadhyaya-gram-jyoti-yojana</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98" name="Google Shape;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Finance is at the heart of development in India. Firstly, the national electricity fund was created in 2012 and was s</a:t>
            </a:r>
            <a:r>
              <a:rPr i="0" lang="en-US"/>
              <a:t>et up to ‘mitigate the funding gap and expedite the reform process particularly in Distribution sector’, as it needed huge capital investment. Further stating that ‘the distribution sector is the most important link in the power sector value chain, which channelizes the revenue realization to provide overall stability to the sector’. This shows that distribution is also important to the growth of the grid in India, in particular incentivising investment through providing interest subsidies. As well as this, the ministry of power and power finance corporation, or PFC, who are a non-banking financial corporation who provide financial assistance to projects, signed a memorandum of understanding for dividend paying so shareholders can get some of the profit generated by PFC.</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b="1"/>
          </a:p>
          <a:p>
            <a:pPr indent="-95250" lvl="0" marL="171450" rtl="0" algn="l">
              <a:spcBef>
                <a:spcPts val="0"/>
              </a:spcBef>
              <a:spcAft>
                <a:spcPts val="0"/>
              </a:spcAft>
              <a:buClr>
                <a:schemeClr val="dk1"/>
              </a:buClr>
              <a:buSzPts val="1200"/>
              <a:buFont typeface="Calibri"/>
              <a:buNone/>
            </a:pPr>
            <a:r>
              <a:t/>
            </a:r>
            <a:endParaRPr b="1"/>
          </a:p>
          <a:p>
            <a:pPr indent="-171450" lvl="0" marL="171450" rtl="0" algn="l">
              <a:spcBef>
                <a:spcPts val="0"/>
              </a:spcBef>
              <a:spcAft>
                <a:spcPts val="0"/>
              </a:spcAft>
              <a:buClr>
                <a:schemeClr val="dk1"/>
              </a:buClr>
              <a:buSzPts val="1200"/>
              <a:buFont typeface="Calibri"/>
              <a:buChar char="-"/>
            </a:pPr>
            <a:r>
              <a:rPr b="1" lang="en-US"/>
              <a:t>National Electricity Fund: </a:t>
            </a:r>
            <a:r>
              <a:rPr lang="en-US"/>
              <a:t>https://powermin.gov.in/en/content/national-electricity-fund</a:t>
            </a:r>
            <a:endParaRPr/>
          </a:p>
          <a:p>
            <a:pPr indent="-171450" lvl="0" marL="171450" marR="0" rtl="0" algn="l">
              <a:lnSpc>
                <a:spcPct val="100000"/>
              </a:lnSpc>
              <a:spcBef>
                <a:spcPts val="0"/>
              </a:spcBef>
              <a:spcAft>
                <a:spcPts val="0"/>
              </a:spcAft>
              <a:buClr>
                <a:schemeClr val="dk1"/>
              </a:buClr>
              <a:buSzPts val="1200"/>
              <a:buFont typeface="Calibri"/>
              <a:buChar char="-"/>
            </a:pPr>
            <a:r>
              <a:rPr b="1" lang="en-US"/>
              <a:t>PFC: </a:t>
            </a:r>
            <a:r>
              <a:rPr b="0" lang="en-US"/>
              <a:t>Their aim is ‘</a:t>
            </a:r>
            <a:r>
              <a:rPr b="0" i="0" lang="en-US">
                <a:solidFill>
                  <a:srgbClr val="333333"/>
                </a:solidFill>
                <a:latin typeface="Poppins"/>
                <a:ea typeface="Poppins"/>
                <a:cs typeface="Poppins"/>
                <a:sym typeface="Poppins"/>
              </a:rPr>
              <a:t>To be the leading institutional partner for the power and allied infrastructure sectors in India and overseas across the value chain.’ </a:t>
            </a:r>
            <a:endParaRPr/>
          </a:p>
          <a:p>
            <a:pPr indent="-171450" lvl="0" marL="171450" marR="0" rtl="0" algn="l">
              <a:lnSpc>
                <a:spcPct val="100000"/>
              </a:lnSpc>
              <a:spcBef>
                <a:spcPts val="0"/>
              </a:spcBef>
              <a:spcAft>
                <a:spcPts val="0"/>
              </a:spcAft>
              <a:buClr>
                <a:schemeClr val="dk1"/>
              </a:buClr>
              <a:buSzPts val="1200"/>
              <a:buFont typeface="Calibri"/>
              <a:buChar char="-"/>
            </a:pPr>
            <a:r>
              <a:rPr b="0" lang="en-US"/>
              <a:t>There is also the </a:t>
            </a:r>
            <a:r>
              <a:rPr b="1" i="0" lang="en-US" u="none" strike="noStrike">
                <a:solidFill>
                  <a:srgbClr val="000E2B"/>
                </a:solidFill>
                <a:latin typeface="Arial"/>
                <a:ea typeface="Arial"/>
                <a:cs typeface="Arial"/>
                <a:sym typeface="Arial"/>
              </a:rPr>
              <a:t>Integrated Power Development Scheme (IPDS) </a:t>
            </a:r>
            <a:r>
              <a:rPr b="0" i="0" lang="en-US" u="none" strike="noStrike">
                <a:solidFill>
                  <a:srgbClr val="000E2B"/>
                </a:solidFill>
                <a:latin typeface="Arial"/>
                <a:ea typeface="Arial"/>
                <a:cs typeface="Arial"/>
                <a:sym typeface="Arial"/>
              </a:rPr>
              <a:t>set up to support </a:t>
            </a:r>
            <a:r>
              <a:rPr b="0" i="0" lang="en-US" u="none" strike="noStrike">
                <a:solidFill>
                  <a:srgbClr val="000000"/>
                </a:solidFill>
                <a:latin typeface="Verdana"/>
                <a:ea typeface="Verdana"/>
                <a:cs typeface="Verdana"/>
                <a:sym typeface="Verdana"/>
              </a:rPr>
              <a:t>sub-transmission and distribution networks in the urban areas and metering of distribution transformers / feeders / consumers in the urban areas: https://www.ipds.gov.in/Form_IPDS_Res/About_IPDS.aspx</a:t>
            </a:r>
            <a:endParaRPr b="0" i="0" u="none" strike="noStrike">
              <a:solidFill>
                <a:srgbClr val="000000"/>
              </a:solidFill>
              <a:latin typeface="Verdana"/>
              <a:ea typeface="Verdana"/>
              <a:cs typeface="Verdana"/>
              <a:sym typeface="Verdana"/>
            </a:endParaRPr>
          </a:p>
          <a:p>
            <a:pPr indent="-95250" lvl="0" marL="171450" marR="0" rtl="0" algn="l">
              <a:lnSpc>
                <a:spcPct val="100000"/>
              </a:lnSpc>
              <a:spcBef>
                <a:spcPts val="0"/>
              </a:spcBef>
              <a:spcAft>
                <a:spcPts val="0"/>
              </a:spcAft>
              <a:buClr>
                <a:schemeClr val="dk1"/>
              </a:buClr>
              <a:buSzPts val="1200"/>
              <a:buFont typeface="Calibri"/>
              <a:buNone/>
            </a:pPr>
            <a:r>
              <a:t/>
            </a:r>
            <a:endParaRPr b="0"/>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107" name="Google Shape;1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US">
                <a:solidFill>
                  <a:srgbClr val="000000"/>
                </a:solidFill>
              </a:rPr>
              <a:t>- Interconnectors are an important part of network infrastructure for India, whereby there are currently twelve lines in place with neighbouring countries, as shown on the map. More developments and discussions are ongoing, such as another line to Bangladesh to promote intra-regional electricity trade, </a:t>
            </a:r>
            <a:r>
              <a:rPr b="0" i="0" lang="en-US">
                <a:solidFill>
                  <a:srgbClr val="333333"/>
                </a:solidFill>
              </a:rPr>
              <a:t>which would include competitively-priced power generated from Hydro-electric power projects in India, Nepal and Bhutan. Whilst in September 2023, a conference on </a:t>
            </a:r>
            <a:r>
              <a:rPr b="0" i="0" lang="en-US" sz="1200" u="none" strike="noStrike">
                <a:solidFill>
                  <a:srgbClr val="FF0000"/>
                </a:solidFill>
              </a:rPr>
              <a:t>Transnational grid interconnections for "One Sun, One World, One Grid" was held to discuss future interconnections ahead of the G20 Summit.</a:t>
            </a:r>
            <a:r>
              <a:rPr b="0" i="0" lang="en-US" sz="1200" u="none" strike="noStrike">
                <a:solidFill>
                  <a:srgbClr val="000000"/>
                </a:solidFill>
              </a:rPr>
              <a:t> </a:t>
            </a:r>
            <a:r>
              <a:rPr b="0" i="0" lang="en-US">
                <a:solidFill>
                  <a:srgbClr val="000000"/>
                </a:solidFill>
              </a:rPr>
              <a:t>Finally, also </a:t>
            </a:r>
            <a:r>
              <a:rPr b="0" i="0" lang="en-US" sz="1200">
                <a:solidFill>
                  <a:srgbClr val="333333"/>
                </a:solidFill>
              </a:rPr>
              <a:t>in September 2023, it was announced that ‘</a:t>
            </a:r>
            <a:r>
              <a:rPr b="0" i="0" lang="en-US" sz="1200" u="none" strike="noStrike">
                <a:solidFill>
                  <a:srgbClr val="1F2937"/>
                </a:solidFill>
              </a:rPr>
              <a:t>India is actively exploring the possibility of connecting its power grid with Saudi Arabia and the UAE through subsea cables on the west coast, as well as with Singapore on the east coast.’</a:t>
            </a:r>
            <a:endParaRPr b="0" i="0" sz="1200">
              <a:solidFill>
                <a:srgbClr val="333333"/>
              </a:solidFill>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US">
                <a:solidFill>
                  <a:srgbClr val="000000"/>
                </a:solidFill>
              </a:rPr>
              <a:t>Extra notes</a:t>
            </a:r>
            <a:endParaRPr b="1"/>
          </a:p>
          <a:p>
            <a:pPr indent="-95250" lvl="0" marL="171450" rtl="0" algn="l">
              <a:spcBef>
                <a:spcPts val="0"/>
              </a:spcBef>
              <a:spcAft>
                <a:spcPts val="0"/>
              </a:spcAft>
              <a:buClr>
                <a:schemeClr val="dk1"/>
              </a:buClr>
              <a:buSzPts val="1200"/>
              <a:buFont typeface="Calibri"/>
              <a:buNone/>
            </a:pPr>
            <a:r>
              <a:t/>
            </a:r>
            <a:endParaRPr b="1"/>
          </a:p>
          <a:p>
            <a:pPr indent="-171450" lvl="0" marL="171450" rtl="0" algn="l">
              <a:spcBef>
                <a:spcPts val="0"/>
              </a:spcBef>
              <a:spcAft>
                <a:spcPts val="0"/>
              </a:spcAft>
              <a:buClr>
                <a:schemeClr val="dk1"/>
              </a:buClr>
              <a:buSzPts val="1200"/>
              <a:buFont typeface="Calibri"/>
              <a:buChar char="-"/>
            </a:pPr>
            <a:r>
              <a:rPr b="1" lang="en-US"/>
              <a:t>Ministry of Power: </a:t>
            </a:r>
            <a:r>
              <a:rPr lang="en-US"/>
              <a:t>https://powermin.gov.in/en/content/interconnection-neighbouring-countries</a:t>
            </a:r>
            <a:endParaRPr/>
          </a:p>
          <a:p>
            <a:pPr indent="-171450" lvl="0" marL="171450" rtl="0" algn="l">
              <a:spcBef>
                <a:spcPts val="0"/>
              </a:spcBef>
              <a:spcAft>
                <a:spcPts val="0"/>
              </a:spcAft>
              <a:buClr>
                <a:schemeClr val="dk1"/>
              </a:buClr>
              <a:buSzPts val="1200"/>
              <a:buFont typeface="Calibri"/>
              <a:buChar char="-"/>
            </a:pPr>
            <a:r>
              <a:rPr lang="en-US"/>
              <a:t>Lines are set up are a mixture of imports and exports.</a:t>
            </a:r>
            <a:endParaRPr/>
          </a:p>
          <a:p>
            <a:pPr indent="0" lvl="0" marL="0" rtl="0" algn="l">
              <a:spcBef>
                <a:spcPts val="0"/>
              </a:spcBef>
              <a:spcAft>
                <a:spcPts val="0"/>
              </a:spcAft>
              <a:buNone/>
            </a:pPr>
            <a:r>
              <a:rPr b="1" lang="en-US"/>
              <a:t>- OSOWOG</a:t>
            </a:r>
            <a:r>
              <a:rPr lang="en-US"/>
              <a:t>: https://www.devdiscourse.com/article/headlines/2584756-transnational-grid-interconnections-for-one-sun-one-world-one-grid-conference-held-in-new-delhi</a:t>
            </a:r>
            <a:endParaRPr/>
          </a:p>
          <a:p>
            <a:pPr indent="0" lvl="0" marL="0" rtl="0" algn="l">
              <a:spcBef>
                <a:spcPts val="0"/>
              </a:spcBef>
              <a:spcAft>
                <a:spcPts val="0"/>
              </a:spcAft>
              <a:buNone/>
            </a:pPr>
            <a:r>
              <a:rPr b="1" lang="en-US"/>
              <a:t>- CCG Paper: </a:t>
            </a:r>
            <a:r>
              <a:rPr lang="en-US"/>
              <a:t>https://www.researchsquare.com/article/rs-320312/v1</a:t>
            </a:r>
            <a:endParaRPr/>
          </a:p>
          <a:p>
            <a:pPr indent="0" lvl="0" marL="0" rtl="0" algn="l">
              <a:spcBef>
                <a:spcPts val="0"/>
              </a:spcBef>
              <a:spcAft>
                <a:spcPts val="0"/>
              </a:spcAft>
              <a:buNone/>
            </a:pPr>
            <a:r>
              <a:rPr lang="en-US"/>
              <a:t>- </a:t>
            </a:r>
            <a:r>
              <a:rPr b="1" lang="en-US"/>
              <a:t>India exploring new options: </a:t>
            </a:r>
            <a:r>
              <a:rPr lang="en-US"/>
              <a:t>https://swarajyamag.com/infrastructure/india-and-saudi-arabia-to-interconnect-power-grids-with-subsea-cables</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114" name="Google Shape;11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5"/>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15"/>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15"/>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1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17"/>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17"/>
          <p:cNvGrpSpPr/>
          <p:nvPr/>
        </p:nvGrpSpPr>
        <p:grpSpPr>
          <a:xfrm>
            <a:off x="9055065" y="227808"/>
            <a:ext cx="1097280" cy="718618"/>
            <a:chOff x="3403969" y="5271776"/>
            <a:chExt cx="1878150" cy="1161732"/>
          </a:xfrm>
        </p:grpSpPr>
        <p:pic>
          <p:nvPicPr>
            <p:cNvPr descr="Logo&#10;&#10;Description automatically generated" id="31" name="Google Shape;31;p17"/>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17"/>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17"/>
          <p:cNvPicPr preferRelativeResize="0"/>
          <p:nvPr/>
        </p:nvPicPr>
        <p:blipFill rotWithShape="1">
          <a:blip r:embed="rId3">
            <a:alphaModFix/>
          </a:blip>
          <a:srcRect b="55139" l="72969" r="1015" t="6111"/>
          <a:stretch/>
        </p:blipFill>
        <p:spPr>
          <a:xfrm>
            <a:off x="10504156" y="127446"/>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18"/>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37" name="Google Shape;37;p18"/>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20"/>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20"/>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2400"/>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47" name="Google Shape;47;p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a:lvl1pPr>
            <a:lvl2pPr indent="0" lvl="1" marL="0" marR="0" algn="r">
              <a:lnSpc>
                <a:spcPct val="100000"/>
              </a:lnSpc>
              <a:spcBef>
                <a:spcPts val="0"/>
              </a:spcBef>
              <a:spcAft>
                <a:spcPts val="0"/>
              </a:spcAft>
              <a:buClr>
                <a:srgbClr val="000000"/>
              </a:buClr>
              <a:buSzPts val="1000"/>
              <a:buFont typeface="Arial"/>
              <a:buNone/>
              <a:defRPr/>
            </a:lvl2pPr>
            <a:lvl3pPr indent="0" lvl="2" marL="0" marR="0" algn="r">
              <a:lnSpc>
                <a:spcPct val="100000"/>
              </a:lnSpc>
              <a:spcBef>
                <a:spcPts val="0"/>
              </a:spcBef>
              <a:spcAft>
                <a:spcPts val="0"/>
              </a:spcAft>
              <a:buClr>
                <a:srgbClr val="000000"/>
              </a:buClr>
              <a:buSzPts val="1000"/>
              <a:buFont typeface="Arial"/>
              <a:buNone/>
              <a:defRPr/>
            </a:lvl3pPr>
            <a:lvl4pPr indent="0" lvl="3" marL="0" marR="0" algn="r">
              <a:lnSpc>
                <a:spcPct val="100000"/>
              </a:lnSpc>
              <a:spcBef>
                <a:spcPts val="0"/>
              </a:spcBef>
              <a:spcAft>
                <a:spcPts val="0"/>
              </a:spcAft>
              <a:buClr>
                <a:srgbClr val="000000"/>
              </a:buClr>
              <a:buSzPts val="1000"/>
              <a:buFont typeface="Arial"/>
              <a:buNone/>
              <a:defRPr/>
            </a:lvl4pPr>
            <a:lvl5pPr indent="0" lvl="4" marL="0" marR="0" algn="r">
              <a:lnSpc>
                <a:spcPct val="100000"/>
              </a:lnSpc>
              <a:spcBef>
                <a:spcPts val="0"/>
              </a:spcBef>
              <a:spcAft>
                <a:spcPts val="0"/>
              </a:spcAft>
              <a:buClr>
                <a:srgbClr val="000000"/>
              </a:buClr>
              <a:buSzPts val="1000"/>
              <a:buFont typeface="Arial"/>
              <a:buNone/>
              <a:defRPr/>
            </a:lvl5pPr>
            <a:lvl6pPr indent="0" lvl="5" marL="0" marR="0" algn="r">
              <a:lnSpc>
                <a:spcPct val="100000"/>
              </a:lnSpc>
              <a:spcBef>
                <a:spcPts val="0"/>
              </a:spcBef>
              <a:spcAft>
                <a:spcPts val="0"/>
              </a:spcAft>
              <a:buClr>
                <a:srgbClr val="000000"/>
              </a:buClr>
              <a:buSzPts val="1000"/>
              <a:buFont typeface="Arial"/>
              <a:buNone/>
              <a:defRPr/>
            </a:lvl6pPr>
            <a:lvl7pPr indent="0" lvl="6" marL="0" marR="0" algn="r">
              <a:lnSpc>
                <a:spcPct val="100000"/>
              </a:lnSpc>
              <a:spcBef>
                <a:spcPts val="0"/>
              </a:spcBef>
              <a:spcAft>
                <a:spcPts val="0"/>
              </a:spcAft>
              <a:buClr>
                <a:srgbClr val="000000"/>
              </a:buClr>
              <a:buSzPts val="1000"/>
              <a:buFont typeface="Arial"/>
              <a:buNone/>
              <a:defRPr/>
            </a:lvl7pPr>
            <a:lvl8pPr indent="0" lvl="7" marL="0" marR="0" algn="r">
              <a:lnSpc>
                <a:spcPct val="100000"/>
              </a:lnSpc>
              <a:spcBef>
                <a:spcPts val="0"/>
              </a:spcBef>
              <a:spcAft>
                <a:spcPts val="0"/>
              </a:spcAft>
              <a:buClr>
                <a:srgbClr val="000000"/>
              </a:buClr>
              <a:buSzPts val="1000"/>
              <a:buFont typeface="Arial"/>
              <a:buNone/>
              <a:defRPr/>
            </a:lvl8pPr>
            <a:lvl9pPr indent="0" lvl="8" marL="0" marR="0" algn="r">
              <a:lnSpc>
                <a:spcPct val="100000"/>
              </a:lnSpc>
              <a:spcBef>
                <a:spcPts val="0"/>
              </a:spcBef>
              <a:spcAft>
                <a:spcPts val="0"/>
              </a:spcAft>
              <a:buClr>
                <a:srgbClr val="000000"/>
              </a:buClr>
              <a:buSzPts val="10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1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6"/>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6"/>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US"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16"/>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16"/>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16"/>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OFFICIAL</a:t>
            </a:r>
            <a:endParaRPr/>
          </a:p>
        </p:txBody>
      </p:sp>
      <p:sp>
        <p:nvSpPr>
          <p:cNvPr id="25" name="Google Shape;25;p16"/>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p1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2" name="Google Shape;42;p1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3" name="Google Shape;43;p1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51352" y="4514260"/>
            <a:ext cx="7341942"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46434"/>
              <a:buNone/>
            </a:pPr>
            <a:r>
              <a:rPr lang="en-US" sz="6700">
                <a:solidFill>
                  <a:schemeClr val="lt1"/>
                </a:solidFill>
              </a:rPr>
              <a:t>Lecture 4 </a:t>
            </a:r>
            <a:br>
              <a:rPr lang="en-US"/>
            </a:br>
            <a:r>
              <a:rPr lang="en-US" sz="4900"/>
              <a:t>Network Infrastructure – Case Study</a:t>
            </a:r>
            <a:endParaRPr/>
          </a:p>
        </p:txBody>
      </p:sp>
      <p:sp>
        <p:nvSpPr>
          <p:cNvPr id="54" name="Google Shape;54;p1"/>
          <p:cNvSpPr txBox="1"/>
          <p:nvPr>
            <p:ph idx="1" type="subTitle"/>
          </p:nvPr>
        </p:nvSpPr>
        <p:spPr>
          <a:xfrm>
            <a:off x="688931" y="3325284"/>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US"/>
              <a:t>The Electricity Transition Playbook</a:t>
            </a:r>
            <a:endParaRPr/>
          </a:p>
        </p:txBody>
      </p:sp>
      <p:sp>
        <p:nvSpPr>
          <p:cNvPr id="55" name="Google Shape;55;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US"/>
              <a:t>Version 1.0</a:t>
            </a:r>
            <a:endParaRPr/>
          </a:p>
        </p:txBody>
      </p:sp>
      <p:sp>
        <p:nvSpPr>
          <p:cNvPr id="56" name="Google Shape;56;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57" name="Google Shape;57;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Mini-grids</a:t>
            </a:r>
            <a:endParaRPr/>
          </a:p>
        </p:txBody>
      </p:sp>
      <p:sp>
        <p:nvSpPr>
          <p:cNvPr id="131" name="Google Shape;131;p10"/>
          <p:cNvSpPr txBox="1"/>
          <p:nvPr>
            <p:ph idx="1" type="body"/>
          </p:nvPr>
        </p:nvSpPr>
        <p:spPr>
          <a:xfrm>
            <a:off x="629399" y="1252728"/>
            <a:ext cx="10933801" cy="5128776"/>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US" sz="2100"/>
              <a:t>In 2019 Electrical India stated, ‘</a:t>
            </a:r>
            <a:r>
              <a:rPr b="0" i="1" lang="en-US" sz="2100">
                <a:solidFill>
                  <a:srgbClr val="222222"/>
                </a:solidFill>
              </a:rPr>
              <a:t>clean energy mini-grids could serve at least 36,5 million people and mitigate greenhouse gas emissions of up to 122 million tonnes of CO2 between 2020 and 2035 in Bihar and Uttar Pradesh alone’. </a:t>
            </a:r>
            <a:endParaRPr b="1" i="0" sz="2100">
              <a:solidFill>
                <a:srgbClr val="000000"/>
              </a:solidFill>
            </a:endParaRPr>
          </a:p>
          <a:p>
            <a:pPr indent="-342900" lvl="0" marL="444500" rtl="0" algn="l">
              <a:lnSpc>
                <a:spcPct val="110000"/>
              </a:lnSpc>
              <a:spcBef>
                <a:spcPts val="600"/>
              </a:spcBef>
              <a:spcAft>
                <a:spcPts val="0"/>
              </a:spcAft>
              <a:buSzPts val="2000"/>
              <a:buFont typeface="Arial"/>
              <a:buChar char="•"/>
            </a:pPr>
            <a:r>
              <a:rPr b="1" i="0" lang="en-US" sz="2100">
                <a:solidFill>
                  <a:srgbClr val="FF0000"/>
                </a:solidFill>
              </a:rPr>
              <a:t>Uttar Pradesh Mini-Grid Policy (2016)</a:t>
            </a:r>
            <a:endParaRPr/>
          </a:p>
          <a:p>
            <a:pPr indent="-342900" lvl="0" marL="444500" rtl="0" algn="l">
              <a:lnSpc>
                <a:spcPct val="110000"/>
              </a:lnSpc>
              <a:spcBef>
                <a:spcPts val="600"/>
              </a:spcBef>
              <a:spcAft>
                <a:spcPts val="0"/>
              </a:spcAft>
              <a:buSzPts val="2000"/>
              <a:buFont typeface="Noto Sans Symbols"/>
              <a:buChar char="⮚"/>
            </a:pPr>
            <a:r>
              <a:rPr b="0" i="0" lang="en-US" sz="2100">
                <a:solidFill>
                  <a:srgbClr val="000000"/>
                </a:solidFill>
              </a:rPr>
              <a:t>The mini-grids supported and regulated by the policy are to be installed in un-electrified areas (mostly rural) with no access to the national grid or in areas with low levels of electricity supply. </a:t>
            </a:r>
            <a:endParaRPr/>
          </a:p>
          <a:p>
            <a:pPr indent="-342900" lvl="0" marL="444500" rtl="0" algn="l">
              <a:lnSpc>
                <a:spcPct val="110000"/>
              </a:lnSpc>
              <a:spcBef>
                <a:spcPts val="600"/>
              </a:spcBef>
              <a:spcAft>
                <a:spcPts val="0"/>
              </a:spcAft>
              <a:buSzPts val="2000"/>
              <a:buFont typeface="Noto Sans Symbols"/>
              <a:buChar char="⮚"/>
            </a:pPr>
            <a:r>
              <a:rPr b="1" lang="en-US" sz="2100">
                <a:solidFill>
                  <a:srgbClr val="000000"/>
                </a:solidFill>
              </a:rPr>
              <a:t>Whilst in 2021, the National Resources Defense Council released a report on mini-grids in India</a:t>
            </a:r>
            <a:r>
              <a:rPr lang="en-US" sz="2100">
                <a:solidFill>
                  <a:srgbClr val="000000"/>
                </a:solidFill>
              </a:rPr>
              <a:t>. It was stated that </a:t>
            </a:r>
            <a:r>
              <a:rPr lang="en-US" sz="2100"/>
              <a:t>Mlinda’s community mini-grid deployment efforts have created an estimated 986 jobs from 2016 to 2020, on average, with the number of jobs created for each mini-grid ranging from 15 to 28. Whilst </a:t>
            </a:r>
            <a:r>
              <a:rPr lang="en-US" sz="2100">
                <a:solidFill>
                  <a:srgbClr val="000000"/>
                </a:solidFill>
              </a:rPr>
              <a:t>it was also</a:t>
            </a:r>
            <a:r>
              <a:rPr lang="en-US" sz="2100"/>
              <a:t> estimated that 619,000 to 1,134,000 direct and productive use jobs could be created by adding 1,000 MW of new mini-grid capacity if Mlinda’s “energy services and development-based” business model is replicated. </a:t>
            </a:r>
            <a:endParaRPr i="0" sz="2100">
              <a:solidFill>
                <a:srgbClr val="000000"/>
              </a:solidFill>
            </a:endParaRPr>
          </a:p>
          <a:p>
            <a:pPr indent="0" lvl="0" marL="101600" rtl="0" algn="l">
              <a:lnSpc>
                <a:spcPct val="110000"/>
              </a:lnSpc>
              <a:spcBef>
                <a:spcPts val="600"/>
              </a:spcBef>
              <a:spcAft>
                <a:spcPts val="30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Key Takeaway Points</a:t>
            </a:r>
            <a:endParaRPr/>
          </a:p>
        </p:txBody>
      </p:sp>
      <p:sp>
        <p:nvSpPr>
          <p:cNvPr id="138" name="Google Shape;138;p11"/>
          <p:cNvSpPr txBox="1"/>
          <p:nvPr>
            <p:ph idx="1" type="body"/>
          </p:nvPr>
        </p:nvSpPr>
        <p:spPr>
          <a:xfrm>
            <a:off x="629400" y="116423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i="1" lang="en-US" sz="2200"/>
              <a:t>As India aim to integrate 500 GW of renewables by 2030, they are developing their grid at a fast rate.</a:t>
            </a:r>
            <a:endParaRPr/>
          </a:p>
          <a:p>
            <a:pPr indent="-342900" lvl="0" marL="444500" rtl="0" algn="l">
              <a:lnSpc>
                <a:spcPct val="110000"/>
              </a:lnSpc>
              <a:spcBef>
                <a:spcPts val="600"/>
              </a:spcBef>
              <a:spcAft>
                <a:spcPts val="0"/>
              </a:spcAft>
              <a:buSzPts val="2000"/>
              <a:buFont typeface="Arial"/>
              <a:buChar char="•"/>
            </a:pPr>
            <a:r>
              <a:rPr i="1" lang="en-US" sz="2200"/>
              <a:t>India’s network infrastructure is largely state-owned</a:t>
            </a:r>
            <a:r>
              <a:rPr lang="en-US" sz="2200"/>
              <a:t>, with transmission being a </a:t>
            </a:r>
            <a:r>
              <a:rPr b="1" lang="en-US" sz="2200"/>
              <a:t>near monopoly</a:t>
            </a:r>
            <a:r>
              <a:rPr lang="en-US" sz="2200"/>
              <a:t>, but there has been </a:t>
            </a:r>
            <a:r>
              <a:rPr i="1" lang="en-US" sz="2200"/>
              <a:t>more private investment gradually.</a:t>
            </a:r>
            <a:endParaRPr sz="2200"/>
          </a:p>
          <a:p>
            <a:pPr indent="-342900" lvl="0" marL="444500" rtl="0" algn="l">
              <a:lnSpc>
                <a:spcPct val="110000"/>
              </a:lnSpc>
              <a:spcBef>
                <a:spcPts val="600"/>
              </a:spcBef>
              <a:spcAft>
                <a:spcPts val="0"/>
              </a:spcAft>
              <a:buSzPts val="2000"/>
              <a:buFont typeface="Arial"/>
              <a:buChar char="•"/>
            </a:pPr>
            <a:r>
              <a:rPr lang="en-US" sz="2200"/>
              <a:t>They have a </a:t>
            </a:r>
            <a:r>
              <a:rPr b="1" lang="en-US" sz="2200"/>
              <a:t>National Electricity Plan </a:t>
            </a:r>
            <a:r>
              <a:rPr lang="en-US" sz="2200"/>
              <a:t>(NEP) which has been implemented to support the creation </a:t>
            </a:r>
            <a:r>
              <a:rPr b="1" lang="en-US" sz="2200"/>
              <a:t>Green Energy Corridors </a:t>
            </a:r>
            <a:r>
              <a:rPr lang="en-US" sz="2200"/>
              <a:t>which have helped to develop the </a:t>
            </a:r>
            <a:r>
              <a:rPr b="1" lang="en-US" sz="2200"/>
              <a:t>transmission</a:t>
            </a:r>
            <a:r>
              <a:rPr lang="en-US" sz="2200"/>
              <a:t> side of the grid, with support from the </a:t>
            </a:r>
            <a:r>
              <a:rPr i="1" lang="en-US" sz="2200"/>
              <a:t>Asian Development Bank</a:t>
            </a:r>
            <a:r>
              <a:rPr lang="en-US" sz="2200"/>
              <a:t> and future projects being developed by private investors.</a:t>
            </a:r>
            <a:endParaRPr/>
          </a:p>
          <a:p>
            <a:pPr indent="-342900" lvl="0" marL="444500" rtl="0" algn="l">
              <a:lnSpc>
                <a:spcPct val="110000"/>
              </a:lnSpc>
              <a:spcBef>
                <a:spcPts val="600"/>
              </a:spcBef>
              <a:spcAft>
                <a:spcPts val="0"/>
              </a:spcAft>
              <a:buSzPts val="2000"/>
              <a:buFont typeface="Arial"/>
              <a:buChar char="•"/>
            </a:pPr>
            <a:r>
              <a:rPr lang="en-US" sz="2200"/>
              <a:t>India has </a:t>
            </a:r>
            <a:r>
              <a:rPr i="1" lang="en-US" sz="2200"/>
              <a:t>incentivized investment </a:t>
            </a:r>
            <a:r>
              <a:rPr lang="en-US" sz="2200"/>
              <a:t>into the</a:t>
            </a:r>
            <a:r>
              <a:rPr b="1" lang="en-US" sz="2200"/>
              <a:t> distribution </a:t>
            </a:r>
            <a:r>
              <a:rPr lang="en-US" sz="2200"/>
              <a:t>side of the grid to speed up growth through the </a:t>
            </a:r>
            <a:r>
              <a:rPr b="1" lang="en-US" sz="2200"/>
              <a:t>National Electricity Fund</a:t>
            </a:r>
            <a:r>
              <a:rPr lang="en-US" sz="2200"/>
              <a:t>, whilst also </a:t>
            </a:r>
            <a:r>
              <a:rPr i="1" lang="en-US" sz="2200"/>
              <a:t>setting up schemes to electrification rural villages and all households</a:t>
            </a:r>
            <a:r>
              <a:rPr lang="en-US" sz="2200"/>
              <a:t>.</a:t>
            </a:r>
            <a:endParaRPr/>
          </a:p>
          <a:p>
            <a:pPr indent="-342900" lvl="0" marL="444500" rtl="0" algn="l">
              <a:lnSpc>
                <a:spcPct val="110000"/>
              </a:lnSpc>
              <a:spcBef>
                <a:spcPts val="600"/>
              </a:spcBef>
              <a:spcAft>
                <a:spcPts val="0"/>
              </a:spcAft>
              <a:buSzPts val="2000"/>
              <a:buFont typeface="Arial"/>
              <a:buChar char="•"/>
            </a:pPr>
            <a:r>
              <a:rPr b="1" lang="en-US" sz="2200"/>
              <a:t>Interconnectors</a:t>
            </a:r>
            <a:r>
              <a:rPr lang="en-US" sz="2200"/>
              <a:t>, to utilize the connections with neighboring countries, and</a:t>
            </a:r>
            <a:r>
              <a:rPr b="1" lang="en-US" sz="2200"/>
              <a:t> Mini-grids, </a:t>
            </a:r>
            <a:r>
              <a:rPr lang="en-US" sz="2200"/>
              <a:t>to support growth and electrification of rural areas, have become increasingly important to the network infrastructure in India.</a:t>
            </a:r>
            <a:endParaRPr/>
          </a:p>
          <a:p>
            <a:pPr indent="-215900" lvl="0" marL="4445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44" name="Google Shape;144;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45" name="Google Shape;145;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6" name="Google Shape;146;p12"/>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Alexander, K., 2023.</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4: Network Infrastructure – Case Study.</a:t>
            </a:r>
            <a:endParaRPr/>
          </a:p>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147" name="Google Shape;147;p12"/>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a:t>
            </a:r>
            <a:br>
              <a:rPr b="1" i="1" lang="en-US" sz="900">
                <a:solidFill>
                  <a:schemeClr val="lt1"/>
                </a:solidFill>
                <a:latin typeface="Open Sans"/>
                <a:ea typeface="Open Sans"/>
                <a:cs typeface="Open Sans"/>
                <a:sym typeface="Open Sans"/>
              </a:rPr>
            </a:br>
            <a:r>
              <a:rPr b="1" i="1" lang="en-US"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148" name="Google Shape;148;p12"/>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149" name="Google Shape;149;p12"/>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Consolidated by Kane Alexander from CCG and Green Grids Initiative</a:t>
            </a:r>
            <a:endParaRPr/>
          </a:p>
        </p:txBody>
      </p:sp>
      <p:pic>
        <p:nvPicPr>
          <p:cNvPr id="150" name="Google Shape;150;p12"/>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Graphical user interface, text" id="155" name="Google Shape;15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6" name="Google Shape;156;p1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Arial"/>
                <a:ea typeface="Arial"/>
                <a:cs typeface="Arial"/>
                <a:sym typeface="Arial"/>
              </a:rPr>
              <a:t>This document was updated on </a:t>
            </a:r>
            <a:r>
              <a:rPr b="1" lang="en-US" sz="2400">
                <a:solidFill>
                  <a:schemeClr val="accent2"/>
                </a:solidFill>
              </a:rPr>
              <a:t>1</a:t>
            </a:r>
            <a:r>
              <a:rPr b="1" lang="en-US" sz="2400">
                <a:solidFill>
                  <a:schemeClr val="accent2"/>
                </a:solidFill>
                <a:latin typeface="Arial"/>
                <a:ea typeface="Arial"/>
                <a:cs typeface="Arial"/>
                <a:sym typeface="Arial"/>
              </a:rPr>
              <a:t>1.1</a:t>
            </a:r>
            <a:r>
              <a:rPr b="1" lang="en-US" sz="2400">
                <a:solidFill>
                  <a:schemeClr val="accent2"/>
                </a:solidFill>
              </a:rPr>
              <a:t>0</a:t>
            </a:r>
            <a:r>
              <a:rPr b="1" lang="en-US" sz="2400">
                <a:solidFill>
                  <a:schemeClr val="accent2"/>
                </a:solidFill>
                <a:latin typeface="Arial"/>
                <a:ea typeface="Arial"/>
                <a:cs typeface="Arial"/>
                <a:sym typeface="Arial"/>
              </a:rPr>
              <a:t>.202</a:t>
            </a:r>
            <a:r>
              <a:rPr b="1" lang="en-US" sz="2400">
                <a:solidFill>
                  <a:schemeClr val="accent2"/>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Why India?</a:t>
            </a:r>
            <a:endParaRPr/>
          </a:p>
        </p:txBody>
      </p:sp>
      <p:sp>
        <p:nvSpPr>
          <p:cNvPr id="64" name="Google Shape;64;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US" sz="2400">
                <a:solidFill>
                  <a:schemeClr val="dk1"/>
                </a:solidFill>
              </a:rPr>
              <a:t>India have ambitions to connect at least </a:t>
            </a:r>
            <a:r>
              <a:rPr b="1" lang="en-US" sz="2400">
                <a:solidFill>
                  <a:schemeClr val="dk1"/>
                </a:solidFill>
              </a:rPr>
              <a:t>500 GW of renewables by 2030</a:t>
            </a:r>
            <a:r>
              <a:rPr lang="en-US" sz="2400">
                <a:solidFill>
                  <a:schemeClr val="dk1"/>
                </a:solidFill>
              </a:rPr>
              <a:t>.</a:t>
            </a:r>
            <a:endParaRPr/>
          </a:p>
          <a:p>
            <a:pPr indent="-342900" lvl="0" marL="444500" rtl="0" algn="l">
              <a:lnSpc>
                <a:spcPct val="110000"/>
              </a:lnSpc>
              <a:spcBef>
                <a:spcPts val="600"/>
              </a:spcBef>
              <a:spcAft>
                <a:spcPts val="0"/>
              </a:spcAft>
              <a:buSzPts val="2000"/>
              <a:buFont typeface="Arial"/>
              <a:buChar char="•"/>
            </a:pPr>
            <a:r>
              <a:rPr lang="en-US" sz="2400">
                <a:solidFill>
                  <a:schemeClr val="dk1"/>
                </a:solidFill>
              </a:rPr>
              <a:t>As well as this in 2022, a key report entitled </a:t>
            </a:r>
            <a:r>
              <a:rPr b="1" lang="en-US" sz="2400">
                <a:solidFill>
                  <a:schemeClr val="dk1"/>
                </a:solidFill>
              </a:rPr>
              <a:t>‘</a:t>
            </a:r>
            <a:r>
              <a:rPr b="1" i="0" lang="en-US" sz="2400" u="none" strike="noStrike">
                <a:solidFill>
                  <a:schemeClr val="dk1"/>
                </a:solidFill>
              </a:rPr>
              <a:t>Transmission System for Integration of over 500 GW RE Capacity by 2030</a:t>
            </a:r>
            <a:r>
              <a:rPr b="0" i="0" lang="en-US" sz="2400" u="none" strike="noStrike">
                <a:solidFill>
                  <a:schemeClr val="dk1"/>
                </a:solidFill>
              </a:rPr>
              <a:t>’ </a:t>
            </a:r>
            <a:r>
              <a:rPr lang="en-US" sz="2400">
                <a:solidFill>
                  <a:schemeClr val="dk1"/>
                </a:solidFill>
              </a:rPr>
              <a:t>was released, to outline how the ambitious target of over 500 GW of RE capacity by 2030 can be reached. </a:t>
            </a:r>
            <a:endParaRPr/>
          </a:p>
          <a:p>
            <a:pPr indent="-342900" lvl="0" marL="444500" rtl="0" algn="l">
              <a:lnSpc>
                <a:spcPct val="110000"/>
              </a:lnSpc>
              <a:spcBef>
                <a:spcPts val="600"/>
              </a:spcBef>
              <a:spcAft>
                <a:spcPts val="0"/>
              </a:spcAft>
              <a:buSzPts val="2000"/>
              <a:buFont typeface="Arial"/>
              <a:buChar char="•"/>
            </a:pPr>
            <a:r>
              <a:rPr lang="en-US" sz="2400">
                <a:solidFill>
                  <a:schemeClr val="dk1"/>
                </a:solidFill>
              </a:rPr>
              <a:t>They are developing their transmission network efficiently through the use of </a:t>
            </a:r>
            <a:r>
              <a:rPr b="1" lang="en-US" sz="2400">
                <a:solidFill>
                  <a:srgbClr val="FF0000"/>
                </a:solidFill>
              </a:rPr>
              <a:t>Green Energy Corridors</a:t>
            </a:r>
            <a:r>
              <a:rPr lang="en-US" sz="2400">
                <a:solidFill>
                  <a:schemeClr val="dk1"/>
                </a:solidFill>
              </a:rPr>
              <a:t>. </a:t>
            </a:r>
            <a:endParaRPr sz="2400">
              <a:solidFill>
                <a:schemeClr val="dk1"/>
              </a:solidFill>
            </a:endParaRPr>
          </a:p>
          <a:p>
            <a:pPr indent="-342900" lvl="0" marL="444500" rtl="0" algn="l">
              <a:lnSpc>
                <a:spcPct val="110000"/>
              </a:lnSpc>
              <a:spcBef>
                <a:spcPts val="600"/>
              </a:spcBef>
              <a:spcAft>
                <a:spcPts val="0"/>
              </a:spcAft>
              <a:buSzPts val="2000"/>
              <a:buFont typeface="Arial"/>
              <a:buChar char="•"/>
            </a:pPr>
            <a:r>
              <a:rPr lang="en-US" sz="2400">
                <a:solidFill>
                  <a:schemeClr val="dk1"/>
                </a:solidFill>
              </a:rPr>
              <a:t>As well as the transmission network, they are also focusing on distribution networks and </a:t>
            </a:r>
            <a:r>
              <a:rPr b="1" lang="en-US" sz="2400">
                <a:solidFill>
                  <a:schemeClr val="dk1"/>
                </a:solidFill>
              </a:rPr>
              <a:t>rural electrification</a:t>
            </a:r>
            <a:r>
              <a:rPr lang="en-US" sz="2400">
                <a:solidFill>
                  <a:schemeClr val="dk1"/>
                </a:solidFill>
              </a:rPr>
              <a:t>. </a:t>
            </a:r>
            <a:endParaRPr sz="2400">
              <a:solidFill>
                <a:schemeClr val="dk1"/>
              </a:solidFill>
            </a:endParaRPr>
          </a:p>
          <a:p>
            <a:pPr indent="-342900" lvl="0" marL="444500" rtl="0" algn="l">
              <a:lnSpc>
                <a:spcPct val="110000"/>
              </a:lnSpc>
              <a:spcBef>
                <a:spcPts val="600"/>
              </a:spcBef>
              <a:spcAft>
                <a:spcPts val="0"/>
              </a:spcAft>
              <a:buSzPts val="2000"/>
              <a:buFont typeface="Arial"/>
              <a:buChar char="•"/>
            </a:pPr>
            <a:r>
              <a:rPr lang="en-US" sz="2400">
                <a:solidFill>
                  <a:schemeClr val="dk1"/>
                </a:solidFill>
              </a:rPr>
              <a:t>They have also begun to utilise </a:t>
            </a:r>
            <a:r>
              <a:rPr b="1" lang="en-US" sz="2400">
                <a:solidFill>
                  <a:schemeClr val="dk1"/>
                </a:solidFill>
              </a:rPr>
              <a:t>interconnections</a:t>
            </a:r>
            <a:r>
              <a:rPr lang="en-US" sz="2400">
                <a:solidFill>
                  <a:schemeClr val="dk1"/>
                </a:solidFill>
              </a:rPr>
              <a:t> with neighbouring countries and have realised the importance of </a:t>
            </a:r>
            <a:r>
              <a:rPr b="1" lang="en-US" sz="2400">
                <a:solidFill>
                  <a:schemeClr val="dk1"/>
                </a:solidFill>
              </a:rPr>
              <a:t>mini-grids</a:t>
            </a:r>
            <a:r>
              <a:rPr lang="en-US" sz="2400">
                <a:solidFill>
                  <a:schemeClr val="dk1"/>
                </a:solidFill>
              </a:rPr>
              <a:t> across the country. </a:t>
            </a:r>
            <a:endParaRPr/>
          </a:p>
          <a:p>
            <a:pPr indent="-215900" lvl="0" marL="444500" rtl="0" algn="l">
              <a:lnSpc>
                <a:spcPct val="110000"/>
              </a:lnSpc>
              <a:spcBef>
                <a:spcPts val="600"/>
              </a:spcBef>
              <a:spcAft>
                <a:spcPts val="0"/>
              </a:spcAft>
              <a:buSzPts val="2000"/>
              <a:buFont typeface="Arial"/>
              <a:buNone/>
            </a:pPr>
            <a:r>
              <a:t/>
            </a:r>
            <a:endParaRPr>
              <a:solidFill>
                <a:schemeClr val="dk1"/>
              </a:solidFill>
            </a:endParaRPr>
          </a:p>
          <a:p>
            <a:pPr indent="-330200" lvl="0" marL="5588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The System</a:t>
            </a:r>
            <a:endParaRPr/>
          </a:p>
        </p:txBody>
      </p:sp>
      <p:sp>
        <p:nvSpPr>
          <p:cNvPr id="71" name="Google Shape;71;p3"/>
          <p:cNvSpPr txBox="1"/>
          <p:nvPr>
            <p:ph idx="1" type="body"/>
          </p:nvPr>
        </p:nvSpPr>
        <p:spPr>
          <a:xfrm>
            <a:off x="629400" y="1214681"/>
            <a:ext cx="1143478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US">
                <a:solidFill>
                  <a:schemeClr val="dk1"/>
                </a:solidFill>
              </a:rPr>
              <a:t>Firstly, </a:t>
            </a:r>
            <a:r>
              <a:rPr b="1" i="0" lang="en-US">
                <a:solidFill>
                  <a:srgbClr val="FF0000"/>
                </a:solidFill>
              </a:rPr>
              <a:t>The Constitution of India </a:t>
            </a:r>
            <a:r>
              <a:rPr i="0" lang="en-US">
                <a:solidFill>
                  <a:schemeClr val="dk1"/>
                </a:solidFill>
              </a:rPr>
              <a:t>places electricity under the </a:t>
            </a:r>
            <a:r>
              <a:rPr i="1" lang="en-US">
                <a:solidFill>
                  <a:schemeClr val="dk1"/>
                </a:solidFill>
              </a:rPr>
              <a:t>concurrent list</a:t>
            </a:r>
            <a:r>
              <a:rPr i="0" lang="en-US">
                <a:solidFill>
                  <a:schemeClr val="dk1"/>
                </a:solidFill>
              </a:rPr>
              <a:t>.</a:t>
            </a:r>
            <a:endParaRPr/>
          </a:p>
          <a:p>
            <a:pPr indent="-342900" lvl="0" marL="444500" rtl="0" algn="l">
              <a:lnSpc>
                <a:spcPct val="110000"/>
              </a:lnSpc>
              <a:spcBef>
                <a:spcPts val="600"/>
              </a:spcBef>
              <a:spcAft>
                <a:spcPts val="0"/>
              </a:spcAft>
              <a:buSzPts val="2000"/>
              <a:buFont typeface="Arial"/>
              <a:buChar char="•"/>
            </a:pPr>
            <a:r>
              <a:rPr lang="en-US"/>
              <a:t>In India, the electricity sector went from a </a:t>
            </a:r>
            <a:r>
              <a:rPr b="1" lang="en-US"/>
              <a:t>vertically integrated monopoly </a:t>
            </a:r>
            <a:r>
              <a:rPr lang="en-US"/>
              <a:t>into the 1990’s, to a place where generation, transmission and distribution are separate under the </a:t>
            </a:r>
            <a:r>
              <a:rPr b="1" lang="en-US">
                <a:solidFill>
                  <a:srgbClr val="FF0000"/>
                </a:solidFill>
              </a:rPr>
              <a:t>Electricity Act 2003</a:t>
            </a:r>
            <a:r>
              <a:rPr lang="en-US"/>
              <a:t>.</a:t>
            </a:r>
            <a:endParaRPr/>
          </a:p>
          <a:p>
            <a:pPr indent="-342900" lvl="0" marL="444500" rtl="0" algn="l">
              <a:lnSpc>
                <a:spcPct val="110000"/>
              </a:lnSpc>
              <a:spcBef>
                <a:spcPts val="600"/>
              </a:spcBef>
              <a:spcAft>
                <a:spcPts val="0"/>
              </a:spcAft>
              <a:buSzPts val="2000"/>
              <a:buFont typeface="Arial"/>
              <a:buChar char="•"/>
            </a:pPr>
            <a:r>
              <a:rPr b="1" lang="en-US">
                <a:solidFill>
                  <a:srgbClr val="FF0000"/>
                </a:solidFill>
              </a:rPr>
              <a:t>Power Grid </a:t>
            </a:r>
            <a:r>
              <a:rPr lang="en-US"/>
              <a:t>is a </a:t>
            </a:r>
            <a:r>
              <a:rPr b="1" lang="en-US"/>
              <a:t>central public sector under the ownership of </a:t>
            </a:r>
            <a:r>
              <a:rPr b="1" lang="en-US">
                <a:solidFill>
                  <a:srgbClr val="FF0000"/>
                </a:solidFill>
              </a:rPr>
              <a:t>The Ministry of Power</a:t>
            </a:r>
            <a:r>
              <a:rPr b="1" lang="en-US"/>
              <a:t>, </a:t>
            </a:r>
            <a:r>
              <a:rPr lang="en-US"/>
              <a:t>they have </a:t>
            </a:r>
            <a:r>
              <a:rPr b="1" lang="en-US"/>
              <a:t>near monopoly </a:t>
            </a:r>
            <a:r>
              <a:rPr lang="en-US"/>
              <a:t>in terms of </a:t>
            </a:r>
            <a:r>
              <a:rPr i="1" lang="en-US"/>
              <a:t>inter-state transmission </a:t>
            </a:r>
            <a:r>
              <a:rPr lang="en-US"/>
              <a:t>and are well positioned for long-term opportunities. However, in a report by the </a:t>
            </a:r>
            <a:r>
              <a:rPr b="1" lang="en-US"/>
              <a:t>Institute for Energy Economics and Financial Analysis </a:t>
            </a:r>
            <a:r>
              <a:rPr lang="en-US"/>
              <a:t>(IEEFA), they stated that </a:t>
            </a:r>
            <a:r>
              <a:rPr i="1" lang="en-US"/>
              <a:t>private market share of transmission lines has increased</a:t>
            </a:r>
            <a:r>
              <a:rPr lang="en-US"/>
              <a:t>, but </a:t>
            </a:r>
            <a:r>
              <a:rPr i="1" lang="en-US"/>
              <a:t>Power Grid still dominates</a:t>
            </a:r>
            <a:r>
              <a:rPr lang="en-US"/>
              <a:t>. </a:t>
            </a:r>
            <a:endParaRPr/>
          </a:p>
          <a:p>
            <a:pPr indent="-342900" lvl="0" marL="444500" rtl="0" algn="l">
              <a:lnSpc>
                <a:spcPct val="110000"/>
              </a:lnSpc>
              <a:spcBef>
                <a:spcPts val="600"/>
              </a:spcBef>
              <a:spcAft>
                <a:spcPts val="0"/>
              </a:spcAft>
              <a:buSzPts val="2000"/>
              <a:buFont typeface="Arial"/>
              <a:buChar char="•"/>
            </a:pPr>
            <a:r>
              <a:rPr lang="en-US"/>
              <a:t>As well as this, </a:t>
            </a:r>
            <a:r>
              <a:rPr b="1" lang="en-US">
                <a:solidFill>
                  <a:srgbClr val="FF0000"/>
                </a:solidFill>
                <a:latin typeface="arial"/>
                <a:ea typeface="arial"/>
                <a:cs typeface="arial"/>
                <a:sym typeface="arial"/>
              </a:rPr>
              <a:t>Grid India </a:t>
            </a:r>
            <a:r>
              <a:rPr lang="en-US"/>
              <a:t>is in place to ensure and monitor round the clock operation of India’s power system (</a:t>
            </a:r>
            <a:r>
              <a:rPr i="1" lang="en-US"/>
              <a:t>‘keep the lights on’).</a:t>
            </a:r>
            <a:endParaRPr/>
          </a:p>
          <a:p>
            <a:pPr indent="-342900" lvl="0" marL="444500" rtl="0" algn="l">
              <a:lnSpc>
                <a:spcPct val="110000"/>
              </a:lnSpc>
              <a:spcBef>
                <a:spcPts val="600"/>
              </a:spcBef>
              <a:spcAft>
                <a:spcPts val="0"/>
              </a:spcAft>
              <a:buSzPts val="2000"/>
              <a:buFont typeface="Arial"/>
              <a:buChar char="•"/>
            </a:pPr>
            <a:r>
              <a:rPr b="1" lang="en-US"/>
              <a:t>The</a:t>
            </a:r>
            <a:r>
              <a:rPr lang="en-US"/>
              <a:t> </a:t>
            </a:r>
            <a:r>
              <a:rPr b="1" lang="en-US"/>
              <a:t>Ministry of Power </a:t>
            </a:r>
            <a:r>
              <a:rPr i="1" lang="en-US"/>
              <a:t>regulate</a:t>
            </a:r>
            <a:r>
              <a:rPr b="1" lang="en-US"/>
              <a:t> Power Grid </a:t>
            </a:r>
            <a:r>
              <a:rPr lang="en-US"/>
              <a:t>and </a:t>
            </a:r>
            <a:r>
              <a:rPr b="1" lang="en-US"/>
              <a:t>Grid India</a:t>
            </a:r>
            <a:r>
              <a:rPr lang="en-US"/>
              <a:t>.</a:t>
            </a:r>
            <a:endParaRPr/>
          </a:p>
          <a:p>
            <a:pPr indent="-342900" lvl="0" marL="444500" rtl="0" algn="l">
              <a:lnSpc>
                <a:spcPct val="110000"/>
              </a:lnSpc>
              <a:spcBef>
                <a:spcPts val="600"/>
              </a:spcBef>
              <a:spcAft>
                <a:spcPts val="300"/>
              </a:spcAft>
              <a:buSzPts val="2000"/>
              <a:buFont typeface="Arial"/>
              <a:buChar char="•"/>
            </a:pPr>
            <a:r>
              <a:rPr lang="en-US">
                <a:solidFill>
                  <a:schemeClr val="dk1"/>
                </a:solidFill>
                <a:latin typeface="Helvetica Neue"/>
                <a:ea typeface="Helvetica Neue"/>
                <a:cs typeface="Helvetica Neue"/>
                <a:sym typeface="Helvetica Neue"/>
              </a:rPr>
              <a:t>Finally, </a:t>
            </a:r>
            <a:r>
              <a:rPr b="1" lang="en-US">
                <a:solidFill>
                  <a:srgbClr val="FF0000"/>
                </a:solidFill>
                <a:latin typeface="Helvetica Neue"/>
                <a:ea typeface="Helvetica Neue"/>
                <a:cs typeface="Helvetica Neue"/>
                <a:sym typeface="Helvetica Neue"/>
              </a:rPr>
              <a:t>India's Central Electricity Regulatory Commission (CERC) </a:t>
            </a:r>
            <a:r>
              <a:rPr lang="en-US">
                <a:solidFill>
                  <a:srgbClr val="000000"/>
                </a:solidFill>
                <a:latin typeface="Helvetica Neue"/>
                <a:ea typeface="Helvetica Neue"/>
                <a:cs typeface="Helvetica Neue"/>
                <a:sym typeface="Helvetica Neue"/>
              </a:rPr>
              <a:t>aim to improve the quality of supply, promoting investments and advise the government on bridging the demand supply gap.</a:t>
            </a:r>
            <a:endParaRPr i="0">
              <a:solidFill>
                <a:schemeClr val="dk1"/>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One Grid One Nation One Frequency</a:t>
            </a:r>
            <a:endParaRPr/>
          </a:p>
        </p:txBody>
      </p:sp>
      <p:pic>
        <p:nvPicPr>
          <p:cNvPr descr="A map of india with different colored regions&#10;&#10;Description automatically generated" id="78" name="Google Shape;78;p4"/>
          <p:cNvPicPr preferRelativeResize="0"/>
          <p:nvPr/>
        </p:nvPicPr>
        <p:blipFill rotWithShape="1">
          <a:blip r:embed="rId3">
            <a:alphaModFix/>
          </a:blip>
          <a:srcRect b="0" l="0" r="0" t="0"/>
          <a:stretch/>
        </p:blipFill>
        <p:spPr>
          <a:xfrm>
            <a:off x="629400" y="1237980"/>
            <a:ext cx="5246502" cy="5325994"/>
          </a:xfrm>
          <a:prstGeom prst="rect">
            <a:avLst/>
          </a:prstGeom>
          <a:noFill/>
          <a:ln>
            <a:noFill/>
          </a:ln>
        </p:spPr>
      </p:pic>
      <p:sp>
        <p:nvSpPr>
          <p:cNvPr id="79" name="Google Shape;79;p4"/>
          <p:cNvSpPr txBox="1"/>
          <p:nvPr>
            <p:ph idx="1" type="body"/>
          </p:nvPr>
        </p:nvSpPr>
        <p:spPr>
          <a:xfrm>
            <a:off x="6095999" y="1226223"/>
            <a:ext cx="5817705" cy="5466124"/>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lang="en-US" sz="2300">
                <a:solidFill>
                  <a:srgbClr val="FF0000"/>
                </a:solidFill>
              </a:rPr>
              <a:t>The Indian Electricity Grid Code (IEGC) </a:t>
            </a:r>
            <a:r>
              <a:rPr b="1" lang="en-US" sz="2300"/>
              <a:t>was introduced in 2010 </a:t>
            </a:r>
            <a:r>
              <a:rPr lang="en-US" sz="2300"/>
              <a:t>and is a regulation made by the Central Commission in exercise of powers. </a:t>
            </a:r>
            <a:r>
              <a:rPr b="1" lang="en-US" sz="2300"/>
              <a:t>The original code (report) was split into five sections</a:t>
            </a:r>
            <a:r>
              <a:rPr lang="en-US" sz="2300"/>
              <a:t>: role of various organizations and their linkages, planning code for inter-state transmission, connection code, operating code and scheduling and despatch code.</a:t>
            </a:r>
            <a:endParaRPr/>
          </a:p>
          <a:p>
            <a:pPr indent="-342900" lvl="0" marL="444500" rtl="0" algn="l">
              <a:lnSpc>
                <a:spcPct val="110000"/>
              </a:lnSpc>
              <a:spcBef>
                <a:spcPts val="600"/>
              </a:spcBef>
              <a:spcAft>
                <a:spcPts val="0"/>
              </a:spcAft>
              <a:buSzPts val="2000"/>
              <a:buFont typeface="Arial"/>
              <a:buChar char="•"/>
            </a:pPr>
            <a:r>
              <a:rPr lang="en-US" sz="2300"/>
              <a:t>Also, </a:t>
            </a:r>
            <a:r>
              <a:rPr lang="en-US" sz="2300">
                <a:solidFill>
                  <a:schemeClr val="dk1"/>
                </a:solidFill>
              </a:rPr>
              <a:t>in 2020 the Ministry of Power released the </a:t>
            </a:r>
            <a:r>
              <a:rPr b="1" i="0" lang="en-US" sz="2300">
                <a:solidFill>
                  <a:srgbClr val="FF0000"/>
                </a:solidFill>
              </a:rPr>
              <a:t>Electricity (Rights of Consumers) Rules 2020.</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Expanding the Transmission Grid</a:t>
            </a:r>
            <a:endParaRPr/>
          </a:p>
        </p:txBody>
      </p:sp>
      <p:sp>
        <p:nvSpPr>
          <p:cNvPr id="86" name="Google Shape;86;p5"/>
          <p:cNvSpPr txBox="1"/>
          <p:nvPr>
            <p:ph idx="1" type="body"/>
          </p:nvPr>
        </p:nvSpPr>
        <p:spPr>
          <a:xfrm>
            <a:off x="629399" y="1252728"/>
            <a:ext cx="11375787"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US" sz="2200"/>
              <a:t>Ind</a:t>
            </a:r>
            <a:r>
              <a:rPr lang="en-US" sz="2400"/>
              <a:t>ia has a </a:t>
            </a:r>
            <a:r>
              <a:rPr b="1" lang="en-US" sz="2400">
                <a:solidFill>
                  <a:srgbClr val="FF0000"/>
                </a:solidFill>
              </a:rPr>
              <a:t>National Electricity Plan (NEP)</a:t>
            </a:r>
            <a:r>
              <a:rPr lang="en-US" sz="2400">
                <a:solidFill>
                  <a:schemeClr val="dk1"/>
                </a:solidFill>
              </a:rPr>
              <a:t>, starting in 2007. </a:t>
            </a:r>
            <a:endParaRPr b="1" sz="2400">
              <a:solidFill>
                <a:srgbClr val="FF0000"/>
              </a:solidFill>
            </a:endParaRPr>
          </a:p>
          <a:p>
            <a:pPr indent="-342900" lvl="0" marL="444500" rtl="0" algn="l">
              <a:lnSpc>
                <a:spcPct val="110000"/>
              </a:lnSpc>
              <a:spcBef>
                <a:spcPts val="600"/>
              </a:spcBef>
              <a:spcAft>
                <a:spcPts val="0"/>
              </a:spcAft>
              <a:buSzPts val="2000"/>
              <a:buFont typeface="Arial"/>
              <a:buChar char="•"/>
            </a:pPr>
            <a:r>
              <a:rPr lang="en-US" sz="2400"/>
              <a:t>Focus is on transmission requirements to support new generation additions in system, increased demand and system strengthening.</a:t>
            </a:r>
            <a:endParaRPr/>
          </a:p>
          <a:p>
            <a:pPr indent="-342900" lvl="0" marL="444500" rtl="0" algn="l">
              <a:lnSpc>
                <a:spcPct val="110000"/>
              </a:lnSpc>
              <a:spcBef>
                <a:spcPts val="600"/>
              </a:spcBef>
              <a:spcAft>
                <a:spcPts val="0"/>
              </a:spcAft>
              <a:buSzPts val="2000"/>
              <a:buFont typeface="Arial"/>
              <a:buChar char="•"/>
            </a:pPr>
            <a:r>
              <a:rPr i="1" lang="en-US" sz="2400"/>
              <a:t>Current planning period is 2022-2027</a:t>
            </a:r>
            <a:r>
              <a:rPr lang="en-US" sz="2400"/>
              <a:t>, with the creation of a </a:t>
            </a:r>
            <a:r>
              <a:rPr i="1" lang="en-US" sz="2400"/>
              <a:t>perspective plan for 2027-2032</a:t>
            </a:r>
            <a:r>
              <a:rPr lang="en-US" sz="2400"/>
              <a:t> created that considers various factors (e.g., cross border exchange of power).</a:t>
            </a:r>
            <a:endParaRPr/>
          </a:p>
          <a:p>
            <a:pPr indent="-342900" lvl="0" marL="444500" rtl="0" algn="l">
              <a:lnSpc>
                <a:spcPct val="110000"/>
              </a:lnSpc>
              <a:spcBef>
                <a:spcPts val="600"/>
              </a:spcBef>
              <a:spcAft>
                <a:spcPts val="0"/>
              </a:spcAft>
              <a:buSzPts val="2000"/>
              <a:buFont typeface="Arial"/>
              <a:buChar char="•"/>
            </a:pPr>
            <a:r>
              <a:rPr b="1" lang="en-US" sz="2400"/>
              <a:t>Green Energy Corridors: </a:t>
            </a:r>
            <a:endParaRPr/>
          </a:p>
          <a:p>
            <a:pPr indent="-342900" lvl="0" marL="444500" rtl="0" algn="l">
              <a:lnSpc>
                <a:spcPct val="110000"/>
              </a:lnSpc>
              <a:spcBef>
                <a:spcPts val="600"/>
              </a:spcBef>
              <a:spcAft>
                <a:spcPts val="0"/>
              </a:spcAft>
              <a:buSzPts val="2000"/>
              <a:buFont typeface="Noto Sans Symbols"/>
              <a:buChar char="⮚"/>
            </a:pPr>
            <a:r>
              <a:rPr i="1" lang="en-US" sz="2400"/>
              <a:t>The first phase of this project was announced in 2013 by </a:t>
            </a:r>
            <a:r>
              <a:rPr b="0" i="1" lang="en-US" sz="2400">
                <a:solidFill>
                  <a:schemeClr val="dk1"/>
                </a:solidFill>
              </a:rPr>
              <a:t>Power Grid Corporation of India Ltd. </a:t>
            </a:r>
            <a:r>
              <a:rPr b="0" i="0" lang="en-US" sz="2400">
                <a:solidFill>
                  <a:schemeClr val="dk1"/>
                </a:solidFill>
              </a:rPr>
              <a:t>(PGCIL). It was created with the aim of adding and synchronizing all major renewable energy projects, no fossil fuel or low-carbon projects were included, across India to the national grid by 2030.</a:t>
            </a:r>
            <a:endParaRPr/>
          </a:p>
          <a:p>
            <a:pPr indent="-342900" lvl="0" marL="444500" rtl="0" algn="l">
              <a:lnSpc>
                <a:spcPct val="110000"/>
              </a:lnSpc>
              <a:spcBef>
                <a:spcPts val="600"/>
              </a:spcBef>
              <a:spcAft>
                <a:spcPts val="300"/>
              </a:spcAft>
              <a:buSzPts val="2000"/>
              <a:buFont typeface="Noto Sans Symbols"/>
              <a:buChar char="⮚"/>
            </a:pPr>
            <a:r>
              <a:rPr lang="en-US" sz="2400">
                <a:solidFill>
                  <a:schemeClr val="dk1"/>
                </a:solidFill>
              </a:rPr>
              <a:t>The project was initiated in two ways:</a:t>
            </a:r>
            <a:r>
              <a:rPr b="0" i="0" lang="en-US" sz="2400">
                <a:solidFill>
                  <a:schemeClr val="dk1"/>
                </a:solidFill>
              </a:rPr>
              <a:t> </a:t>
            </a:r>
            <a:r>
              <a:rPr b="0" i="1" lang="en-US" sz="2400">
                <a:solidFill>
                  <a:schemeClr val="dk1"/>
                </a:solidFill>
              </a:rPr>
              <a:t>inter-state</a:t>
            </a:r>
            <a:r>
              <a:rPr b="0" i="0" lang="en-US" sz="2400">
                <a:solidFill>
                  <a:schemeClr val="dk1"/>
                </a:solidFill>
              </a:rPr>
              <a:t> level</a:t>
            </a:r>
            <a:r>
              <a:rPr lang="en-US" sz="2400">
                <a:solidFill>
                  <a:schemeClr val="dk1"/>
                </a:solidFill>
              </a:rPr>
              <a:t> and </a:t>
            </a:r>
            <a:r>
              <a:rPr b="0" i="1" lang="en-US" sz="2400">
                <a:solidFill>
                  <a:schemeClr val="dk1"/>
                </a:solidFill>
              </a:rPr>
              <a:t>intra-state</a:t>
            </a:r>
            <a:r>
              <a:rPr lang="en-US" sz="2400">
                <a:solidFill>
                  <a:schemeClr val="dk1"/>
                </a:solidFill>
              </a:rPr>
              <a:t> level.</a:t>
            </a:r>
            <a:endParaRPr sz="2400"/>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The Growth of Green Energy Corridors</a:t>
            </a:r>
            <a:endParaRPr/>
          </a:p>
        </p:txBody>
      </p:sp>
      <p:sp>
        <p:nvSpPr>
          <p:cNvPr id="93" name="Google Shape;93;p6"/>
          <p:cNvSpPr txBox="1"/>
          <p:nvPr>
            <p:ph idx="1" type="body"/>
          </p:nvPr>
        </p:nvSpPr>
        <p:spPr>
          <a:xfrm>
            <a:off x="5936974" y="1120272"/>
            <a:ext cx="5626226" cy="5611833"/>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US" sz="2100">
                <a:solidFill>
                  <a:schemeClr val="dk1"/>
                </a:solidFill>
              </a:rPr>
              <a:t>Inter-state is in phase 1, whilst intra-state is onto phase 2.</a:t>
            </a:r>
            <a:endParaRPr/>
          </a:p>
          <a:p>
            <a:pPr indent="-342900" lvl="0" marL="444500" rtl="0" algn="l">
              <a:lnSpc>
                <a:spcPct val="110000"/>
              </a:lnSpc>
              <a:spcBef>
                <a:spcPts val="600"/>
              </a:spcBef>
              <a:spcAft>
                <a:spcPts val="0"/>
              </a:spcAft>
              <a:buSzPts val="2000"/>
              <a:buFont typeface="Arial"/>
              <a:buChar char="•"/>
            </a:pPr>
            <a:r>
              <a:rPr lang="en-US" sz="2100">
                <a:solidFill>
                  <a:schemeClr val="dk1"/>
                </a:solidFill>
              </a:rPr>
              <a:t>At the outset of the project, </a:t>
            </a:r>
            <a:r>
              <a:rPr b="1" lang="en-US" sz="2100">
                <a:solidFill>
                  <a:srgbClr val="FF0000"/>
                </a:solidFill>
              </a:rPr>
              <a:t>Germany</a:t>
            </a:r>
            <a:r>
              <a:rPr b="0" i="1" lang="en-US" sz="2100">
                <a:solidFill>
                  <a:schemeClr val="dk1"/>
                </a:solidFill>
              </a:rPr>
              <a:t> committed €1 Billion in aid.</a:t>
            </a:r>
            <a:endParaRPr/>
          </a:p>
          <a:p>
            <a:pPr indent="-342900" lvl="0" marL="444500" rtl="0" algn="l">
              <a:lnSpc>
                <a:spcPct val="110000"/>
              </a:lnSpc>
              <a:spcBef>
                <a:spcPts val="600"/>
              </a:spcBef>
              <a:spcAft>
                <a:spcPts val="0"/>
              </a:spcAft>
              <a:buSzPts val="2000"/>
              <a:buFont typeface="Arial"/>
              <a:buChar char="•"/>
            </a:pPr>
            <a:r>
              <a:rPr b="1" lang="en-US" sz="2100">
                <a:solidFill>
                  <a:srgbClr val="FF0000"/>
                </a:solidFill>
              </a:rPr>
              <a:t>Asian Development Bank </a:t>
            </a:r>
            <a:r>
              <a:rPr lang="en-US" sz="2100">
                <a:solidFill>
                  <a:srgbClr val="FF0000"/>
                </a:solidFill>
              </a:rPr>
              <a:t>(ADB): </a:t>
            </a:r>
            <a:r>
              <a:rPr lang="en-US" sz="2100">
                <a:solidFill>
                  <a:schemeClr val="dk1"/>
                </a:solidFill>
              </a:rPr>
              <a:t>In 2015</a:t>
            </a:r>
            <a:r>
              <a:rPr b="1" lang="en-US" sz="2100">
                <a:solidFill>
                  <a:schemeClr val="dk1"/>
                </a:solidFill>
              </a:rPr>
              <a:t>,</a:t>
            </a:r>
            <a:r>
              <a:rPr lang="en-US" sz="2100">
                <a:solidFill>
                  <a:schemeClr val="dk1"/>
                </a:solidFill>
              </a:rPr>
              <a:t> they awarded</a:t>
            </a:r>
            <a:r>
              <a:rPr b="1" lang="en-US" sz="2100">
                <a:solidFill>
                  <a:schemeClr val="dk1"/>
                </a:solidFill>
              </a:rPr>
              <a:t> $500 million </a:t>
            </a:r>
            <a:r>
              <a:rPr lang="en-US" sz="2100">
                <a:solidFill>
                  <a:schemeClr val="dk1"/>
                </a:solidFill>
              </a:rPr>
              <a:t>to the project. Whereby in 2022 they released an </a:t>
            </a:r>
            <a:r>
              <a:rPr b="1" lang="en-US" sz="2100">
                <a:solidFill>
                  <a:schemeClr val="dk1"/>
                </a:solidFill>
              </a:rPr>
              <a:t>Annual Review </a:t>
            </a:r>
            <a:r>
              <a:rPr lang="en-US" sz="2100">
                <a:solidFill>
                  <a:schemeClr val="dk1"/>
                </a:solidFill>
              </a:rPr>
              <a:t>report on progress of the project.</a:t>
            </a:r>
            <a:endParaRPr/>
          </a:p>
          <a:p>
            <a:pPr indent="-342900" lvl="0" marL="444500" rtl="0" algn="l">
              <a:lnSpc>
                <a:spcPct val="110000"/>
              </a:lnSpc>
              <a:spcBef>
                <a:spcPts val="600"/>
              </a:spcBef>
              <a:spcAft>
                <a:spcPts val="0"/>
              </a:spcAft>
              <a:buSzPts val="2000"/>
              <a:buFont typeface="Arial"/>
              <a:buChar char="•"/>
            </a:pPr>
            <a:r>
              <a:rPr lang="en-US" sz="2100">
                <a:solidFill>
                  <a:srgbClr val="FF0000"/>
                </a:solidFill>
              </a:rPr>
              <a:t>Future development: </a:t>
            </a:r>
            <a:r>
              <a:rPr b="1" lang="en-US" sz="2100">
                <a:solidFill>
                  <a:schemeClr val="dk1"/>
                </a:solidFill>
              </a:rPr>
              <a:t>in </a:t>
            </a:r>
            <a:r>
              <a:rPr b="1" i="0" lang="en-US" sz="2100">
                <a:solidFill>
                  <a:schemeClr val="dk1"/>
                </a:solidFill>
              </a:rPr>
              <a:t>August 2023, the </a:t>
            </a:r>
            <a:r>
              <a:rPr b="1" lang="en-US" sz="2100">
                <a:solidFill>
                  <a:schemeClr val="dk1"/>
                </a:solidFill>
              </a:rPr>
              <a:t>Ministry of New and Renewable Energy approved </a:t>
            </a:r>
            <a:r>
              <a:rPr b="0" i="0" lang="en-US" sz="2100" u="none" strike="noStrike">
                <a:solidFill>
                  <a:schemeClr val="dk1"/>
                </a:solidFill>
              </a:rPr>
              <a:t>Phase-II of the Green Energy Corridor project in Tamil Nadu, which will facilitate 4000MW of energy through new transmission lines.</a:t>
            </a:r>
            <a:endParaRPr b="1" i="0" sz="2100">
              <a:solidFill>
                <a:schemeClr val="dk1"/>
              </a:solidFill>
            </a:endParaRPr>
          </a:p>
          <a:p>
            <a:pPr indent="-215900" lvl="0" marL="444500" rtl="0" algn="l">
              <a:lnSpc>
                <a:spcPct val="110000"/>
              </a:lnSpc>
              <a:spcBef>
                <a:spcPts val="600"/>
              </a:spcBef>
              <a:spcAft>
                <a:spcPts val="300"/>
              </a:spcAft>
              <a:buSzPts val="2000"/>
              <a:buFont typeface="Arial"/>
              <a:buNone/>
            </a:pPr>
            <a:r>
              <a:t/>
            </a:r>
            <a:endParaRPr>
              <a:solidFill>
                <a:schemeClr val="dk1"/>
              </a:solidFill>
            </a:endParaRPr>
          </a:p>
        </p:txBody>
      </p:sp>
      <p:pic>
        <p:nvPicPr>
          <p:cNvPr descr="transmission-plan-by-2030" id="94" name="Google Shape;94;p6"/>
          <p:cNvPicPr preferRelativeResize="0"/>
          <p:nvPr/>
        </p:nvPicPr>
        <p:blipFill rotWithShape="1">
          <a:blip r:embed="rId3">
            <a:alphaModFix/>
          </a:blip>
          <a:srcRect b="0" l="0" r="0" t="0"/>
          <a:stretch/>
        </p:blipFill>
        <p:spPr>
          <a:xfrm>
            <a:off x="1118266" y="1120272"/>
            <a:ext cx="4505055" cy="5611833"/>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Going Beyond the Transmission Network</a:t>
            </a:r>
            <a:endParaRPr/>
          </a:p>
        </p:txBody>
      </p:sp>
      <p:sp>
        <p:nvSpPr>
          <p:cNvPr id="101" name="Google Shape;101;p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just">
              <a:lnSpc>
                <a:spcPct val="110000"/>
              </a:lnSpc>
              <a:spcBef>
                <a:spcPts val="300"/>
              </a:spcBef>
              <a:spcAft>
                <a:spcPts val="0"/>
              </a:spcAft>
              <a:buSzPts val="2000"/>
              <a:buFont typeface="Arial"/>
              <a:buChar char="•"/>
            </a:pPr>
            <a:r>
              <a:rPr lang="en-US"/>
              <a:t>National Smart Grid Mission (NSGM)</a:t>
            </a:r>
            <a:endParaRPr/>
          </a:p>
          <a:p>
            <a:pPr indent="-330200" lvl="0" marL="558800" rtl="0" algn="just">
              <a:lnSpc>
                <a:spcPct val="110000"/>
              </a:lnSpc>
              <a:spcBef>
                <a:spcPts val="600"/>
              </a:spcBef>
              <a:spcAft>
                <a:spcPts val="0"/>
              </a:spcAft>
              <a:buSzPts val="2000"/>
              <a:buFont typeface="Arial"/>
              <a:buNone/>
            </a:pPr>
            <a:r>
              <a:t/>
            </a:r>
            <a:endParaRPr b="0" i="1">
              <a:solidFill>
                <a:schemeClr val="dk1"/>
              </a:solidFill>
            </a:endParaRPr>
          </a:p>
          <a:p>
            <a:pPr indent="-330200" lvl="0" marL="558800" rtl="0" algn="just">
              <a:lnSpc>
                <a:spcPct val="110000"/>
              </a:lnSpc>
              <a:spcBef>
                <a:spcPts val="600"/>
              </a:spcBef>
              <a:spcAft>
                <a:spcPts val="0"/>
              </a:spcAft>
              <a:buSzPts val="2000"/>
              <a:buFont typeface="Arial"/>
              <a:buNone/>
            </a:pPr>
            <a:r>
              <a:t/>
            </a:r>
            <a:endParaRPr i="1">
              <a:solidFill>
                <a:schemeClr val="dk1"/>
              </a:solidFill>
            </a:endParaRPr>
          </a:p>
          <a:p>
            <a:pPr indent="-330200" lvl="0" marL="558800" rtl="0" algn="just">
              <a:lnSpc>
                <a:spcPct val="110000"/>
              </a:lnSpc>
              <a:spcBef>
                <a:spcPts val="600"/>
              </a:spcBef>
              <a:spcAft>
                <a:spcPts val="0"/>
              </a:spcAft>
              <a:buSzPts val="2000"/>
              <a:buFont typeface="Arial"/>
              <a:buNone/>
            </a:pPr>
            <a:r>
              <a:t/>
            </a:r>
            <a:endParaRPr b="0" i="1">
              <a:solidFill>
                <a:schemeClr val="dk1"/>
              </a:solidFill>
            </a:endParaRPr>
          </a:p>
          <a:p>
            <a:pPr indent="-330200" lvl="0" marL="558800" rtl="0" algn="just">
              <a:lnSpc>
                <a:spcPct val="110000"/>
              </a:lnSpc>
              <a:spcBef>
                <a:spcPts val="600"/>
              </a:spcBef>
              <a:spcAft>
                <a:spcPts val="0"/>
              </a:spcAft>
              <a:buSzPts val="2000"/>
              <a:buFont typeface="Arial"/>
              <a:buNone/>
            </a:pPr>
            <a:r>
              <a:t/>
            </a:r>
            <a:endParaRPr i="1">
              <a:solidFill>
                <a:schemeClr val="dk1"/>
              </a:solidFill>
            </a:endParaRPr>
          </a:p>
          <a:p>
            <a:pPr indent="-330200" lvl="0" marL="558800" rtl="0" algn="just">
              <a:lnSpc>
                <a:spcPct val="110000"/>
              </a:lnSpc>
              <a:spcBef>
                <a:spcPts val="600"/>
              </a:spcBef>
              <a:spcAft>
                <a:spcPts val="0"/>
              </a:spcAft>
              <a:buSzPts val="2000"/>
              <a:buFont typeface="Arial"/>
              <a:buNone/>
            </a:pPr>
            <a:r>
              <a:t/>
            </a:r>
            <a:endParaRPr b="0" i="1">
              <a:solidFill>
                <a:schemeClr val="dk1"/>
              </a:solidFill>
            </a:endParaRPr>
          </a:p>
          <a:p>
            <a:pPr indent="-342900" lvl="0" marL="444500" rtl="0" algn="just">
              <a:lnSpc>
                <a:spcPct val="110000"/>
              </a:lnSpc>
              <a:spcBef>
                <a:spcPts val="600"/>
              </a:spcBef>
              <a:spcAft>
                <a:spcPts val="0"/>
              </a:spcAft>
              <a:buSzPts val="2000"/>
              <a:buFont typeface="Arial"/>
              <a:buChar char="•"/>
            </a:pPr>
            <a:r>
              <a:rPr b="0" lang="en-US">
                <a:solidFill>
                  <a:schemeClr val="dk1"/>
                </a:solidFill>
              </a:rPr>
              <a:t>R</a:t>
            </a:r>
            <a:r>
              <a:rPr lang="en-US">
                <a:solidFill>
                  <a:schemeClr val="dk1"/>
                </a:solidFill>
              </a:rPr>
              <a:t>ural Electrification.</a:t>
            </a:r>
            <a:endParaRPr b="0">
              <a:solidFill>
                <a:schemeClr val="dk1"/>
              </a:solidFill>
            </a:endParaRPr>
          </a:p>
          <a:p>
            <a:pPr indent="0" lvl="0" marL="101600" rtl="0" algn="l">
              <a:lnSpc>
                <a:spcPct val="110000"/>
              </a:lnSpc>
              <a:spcBef>
                <a:spcPts val="600"/>
              </a:spcBef>
              <a:spcAft>
                <a:spcPts val="300"/>
              </a:spcAft>
              <a:buSzPts val="2000"/>
              <a:buNone/>
            </a:pPr>
            <a:r>
              <a:t/>
            </a:r>
            <a:endParaRPr/>
          </a:p>
        </p:txBody>
      </p:sp>
      <p:pic>
        <p:nvPicPr>
          <p:cNvPr descr="A picture containing text, screenshot, font, businesscard&#10;&#10;Description automatically generated" id="102" name="Google Shape;102;p7"/>
          <p:cNvPicPr preferRelativeResize="0"/>
          <p:nvPr/>
        </p:nvPicPr>
        <p:blipFill rotWithShape="1">
          <a:blip r:embed="rId3">
            <a:alphaModFix/>
          </a:blip>
          <a:srcRect b="0" l="0" r="0" t="0"/>
          <a:stretch/>
        </p:blipFill>
        <p:spPr>
          <a:xfrm>
            <a:off x="2504767" y="1683257"/>
            <a:ext cx="7182465" cy="2010536"/>
          </a:xfrm>
          <a:prstGeom prst="rect">
            <a:avLst/>
          </a:prstGeom>
          <a:noFill/>
          <a:ln>
            <a:noFill/>
          </a:ln>
        </p:spPr>
      </p:pic>
      <p:pic>
        <p:nvPicPr>
          <p:cNvPr descr="Deen Dayal Upadhyaya Gram Jyoti Yojana" id="103" name="Google Shape;103;p7"/>
          <p:cNvPicPr preferRelativeResize="0"/>
          <p:nvPr/>
        </p:nvPicPr>
        <p:blipFill rotWithShape="1">
          <a:blip r:embed="rId4">
            <a:alphaModFix/>
          </a:blip>
          <a:srcRect b="0" l="0" r="0" t="0"/>
          <a:stretch/>
        </p:blipFill>
        <p:spPr>
          <a:xfrm>
            <a:off x="2944599" y="4193927"/>
            <a:ext cx="6302800" cy="2411361"/>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Finance at the Heart of Distribution</a:t>
            </a:r>
            <a:endParaRPr/>
          </a:p>
        </p:txBody>
      </p:sp>
      <p:sp>
        <p:nvSpPr>
          <p:cNvPr id="110" name="Google Shape;110;p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lang="en-US" sz="3000">
                <a:solidFill>
                  <a:srgbClr val="FF0000"/>
                </a:solidFill>
              </a:rPr>
              <a:t>The National Electricity Fund was created in 2012</a:t>
            </a:r>
            <a:r>
              <a:rPr lang="en-US" sz="3000">
                <a:solidFill>
                  <a:srgbClr val="FF0000"/>
                </a:solidFill>
              </a:rPr>
              <a:t>.</a:t>
            </a:r>
            <a:endParaRPr/>
          </a:p>
          <a:p>
            <a:pPr indent="-342900" lvl="0" marL="444500" rtl="0" algn="l">
              <a:lnSpc>
                <a:spcPct val="110000"/>
              </a:lnSpc>
              <a:spcBef>
                <a:spcPts val="600"/>
              </a:spcBef>
              <a:spcAft>
                <a:spcPts val="0"/>
              </a:spcAft>
              <a:buSzPts val="2000"/>
              <a:buFont typeface="Noto Sans Symbols"/>
              <a:buChar char="⮚"/>
            </a:pPr>
            <a:r>
              <a:rPr b="1" i="0" lang="en-US" sz="3000">
                <a:solidFill>
                  <a:schemeClr val="dk1"/>
                </a:solidFill>
              </a:rPr>
              <a:t>Incentivising investment</a:t>
            </a:r>
            <a:r>
              <a:rPr b="0" i="0" lang="en-US" sz="3000">
                <a:solidFill>
                  <a:schemeClr val="dk1"/>
                </a:solidFill>
              </a:rPr>
              <a:t>: </a:t>
            </a:r>
            <a:r>
              <a:rPr b="0" i="1" lang="en-US" sz="3000">
                <a:solidFill>
                  <a:schemeClr val="dk1"/>
                </a:solidFill>
              </a:rPr>
              <a:t>‘providing interest subsidy, linked with reform measures, on the loans taken by public and private power utilities for various capital works under Distribution projects.’</a:t>
            </a:r>
            <a:endParaRPr/>
          </a:p>
          <a:p>
            <a:pPr indent="-342900" lvl="0" marL="444500" rtl="0" algn="l">
              <a:lnSpc>
                <a:spcPct val="110000"/>
              </a:lnSpc>
              <a:spcBef>
                <a:spcPts val="600"/>
              </a:spcBef>
              <a:spcAft>
                <a:spcPts val="0"/>
              </a:spcAft>
              <a:buSzPts val="2000"/>
              <a:buFont typeface="Arial"/>
              <a:buChar char="•"/>
            </a:pPr>
            <a:r>
              <a:rPr b="1" lang="en-US" sz="3000">
                <a:solidFill>
                  <a:srgbClr val="FF0000"/>
                </a:solidFill>
              </a:rPr>
              <a:t>Memorandum of Understanding</a:t>
            </a:r>
            <a:endParaRPr b="1" sz="3000">
              <a:solidFill>
                <a:srgbClr val="FF0000"/>
              </a:solidFill>
            </a:endParaRPr>
          </a:p>
          <a:p>
            <a:pPr indent="-342900" lvl="0" marL="444500" rtl="0" algn="l">
              <a:lnSpc>
                <a:spcPct val="110000"/>
              </a:lnSpc>
              <a:spcBef>
                <a:spcPts val="600"/>
              </a:spcBef>
              <a:spcAft>
                <a:spcPts val="0"/>
              </a:spcAft>
              <a:buSzPts val="2000"/>
              <a:buFont typeface="Noto Sans Symbols"/>
              <a:buChar char="⮚"/>
            </a:pPr>
            <a:r>
              <a:rPr lang="en-US" sz="3000">
                <a:solidFill>
                  <a:schemeClr val="dk1"/>
                </a:solidFill>
              </a:rPr>
              <a:t>Signed between the </a:t>
            </a:r>
            <a:r>
              <a:rPr b="1" lang="en-US" sz="3000">
                <a:solidFill>
                  <a:schemeClr val="dk1"/>
                </a:solidFill>
              </a:rPr>
              <a:t>Ministry of Power</a:t>
            </a:r>
            <a:r>
              <a:rPr lang="en-US" sz="3000">
                <a:solidFill>
                  <a:schemeClr val="dk1"/>
                </a:solidFill>
              </a:rPr>
              <a:t> and </a:t>
            </a:r>
            <a:r>
              <a:rPr b="1" lang="en-US" sz="3000">
                <a:solidFill>
                  <a:schemeClr val="dk1"/>
                </a:solidFill>
              </a:rPr>
              <a:t>Power Finance Corporation (PFC) </a:t>
            </a:r>
            <a:r>
              <a:rPr lang="en-US" sz="3000">
                <a:solidFill>
                  <a:schemeClr val="dk1"/>
                </a:solidFill>
              </a:rPr>
              <a:t>Limited </a:t>
            </a:r>
            <a:r>
              <a:rPr b="0" lang="en-US" sz="3000">
                <a:solidFill>
                  <a:schemeClr val="dk1"/>
                </a:solidFill>
              </a:rPr>
              <a:t>6</a:t>
            </a:r>
            <a:r>
              <a:rPr b="0" baseline="30000" lang="en-US" sz="3000">
                <a:solidFill>
                  <a:schemeClr val="dk1"/>
                </a:solidFill>
              </a:rPr>
              <a:t>th</a:t>
            </a:r>
            <a:r>
              <a:rPr b="0" lang="en-US" sz="3000">
                <a:solidFill>
                  <a:schemeClr val="dk1"/>
                </a:solidFill>
              </a:rPr>
              <a:t> December 2022 for 2022-2023</a:t>
            </a:r>
            <a:r>
              <a:rPr lang="en-US" sz="3000">
                <a:solidFill>
                  <a:schemeClr val="dk1"/>
                </a:solidFill>
              </a:rPr>
              <a:t>, it is an </a:t>
            </a:r>
            <a:r>
              <a:rPr b="0" lang="en-US" sz="3000">
                <a:solidFill>
                  <a:schemeClr val="dk1"/>
                </a:solidFill>
              </a:rPr>
              <a:t>agreement of dividend paying so that shareholders get some of the profit generated by PFC.</a:t>
            </a:r>
            <a:r>
              <a:rPr b="1" lang="en-US" sz="3000">
                <a:solidFill>
                  <a:schemeClr val="dk1"/>
                </a:solidFill>
              </a:rPr>
              <a:t> </a:t>
            </a:r>
            <a:endParaRPr/>
          </a:p>
          <a:p>
            <a:pPr indent="-215900" lvl="0" marL="444500" rtl="0" algn="l">
              <a:lnSpc>
                <a:spcPct val="110000"/>
              </a:lnSpc>
              <a:spcBef>
                <a:spcPts val="600"/>
              </a:spcBef>
              <a:spcAft>
                <a:spcPts val="300"/>
              </a:spcAft>
              <a:buSzPts val="2000"/>
              <a:buFont typeface="Arial"/>
              <a:buNone/>
            </a:pPr>
            <a:r>
              <a:t/>
            </a:r>
            <a:endParaRPr i="1">
              <a:solidFill>
                <a:schemeClr val="dk1"/>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US"/>
              <a:t>Interconnectors</a:t>
            </a:r>
            <a:endParaRPr/>
          </a:p>
        </p:txBody>
      </p:sp>
      <p:grpSp>
        <p:nvGrpSpPr>
          <p:cNvPr id="117" name="Google Shape;117;p9"/>
          <p:cNvGrpSpPr/>
          <p:nvPr/>
        </p:nvGrpSpPr>
        <p:grpSpPr>
          <a:xfrm>
            <a:off x="171457" y="1279103"/>
            <a:ext cx="5437128" cy="5280807"/>
            <a:chOff x="171457" y="1279103"/>
            <a:chExt cx="5437128" cy="5280807"/>
          </a:xfrm>
        </p:grpSpPr>
        <p:pic>
          <p:nvPicPr>
            <p:cNvPr descr="Map of India | The Story of India - Resources | PBS" id="118" name="Google Shape;118;p9"/>
            <p:cNvPicPr preferRelativeResize="0"/>
            <p:nvPr/>
          </p:nvPicPr>
          <p:blipFill rotWithShape="1">
            <a:blip r:embed="rId3">
              <a:alphaModFix/>
            </a:blip>
            <a:srcRect b="0" l="0" r="0" t="0"/>
            <a:stretch/>
          </p:blipFill>
          <p:spPr>
            <a:xfrm>
              <a:off x="171457" y="1279103"/>
              <a:ext cx="5437128" cy="5280807"/>
            </a:xfrm>
            <a:prstGeom prst="rect">
              <a:avLst/>
            </a:prstGeom>
            <a:noFill/>
            <a:ln>
              <a:noFill/>
            </a:ln>
          </p:spPr>
        </p:pic>
        <p:sp>
          <p:nvSpPr>
            <p:cNvPr id="119" name="Google Shape;119;p9"/>
            <p:cNvSpPr/>
            <p:nvPr/>
          </p:nvSpPr>
          <p:spPr>
            <a:xfrm rot="-9342316">
              <a:off x="3103549" y="2927947"/>
              <a:ext cx="148232" cy="816987"/>
            </a:xfrm>
            <a:prstGeom prst="downArrow">
              <a:avLst>
                <a:gd fmla="val 50000" name="adj1"/>
                <a:gd fmla="val 50000" name="adj2"/>
              </a:avLst>
            </a:prstGeom>
            <a:solidFill>
              <a:schemeClr val="accent1"/>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9"/>
            <p:cNvSpPr/>
            <p:nvPr/>
          </p:nvSpPr>
          <p:spPr>
            <a:xfrm rot="-7819684">
              <a:off x="3832472" y="2993324"/>
              <a:ext cx="152002" cy="796724"/>
            </a:xfrm>
            <a:prstGeom prst="downArrow">
              <a:avLst>
                <a:gd fmla="val 50000" name="adj1"/>
                <a:gd fmla="val 50000" name="adj2"/>
              </a:avLst>
            </a:prstGeom>
            <a:solidFill>
              <a:schemeClr val="accent1"/>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9"/>
            <p:cNvSpPr/>
            <p:nvPr/>
          </p:nvSpPr>
          <p:spPr>
            <a:xfrm rot="-7855105">
              <a:off x="3794846" y="3445216"/>
              <a:ext cx="152002" cy="796724"/>
            </a:xfrm>
            <a:prstGeom prst="downArrow">
              <a:avLst>
                <a:gd fmla="val 50000" name="adj1"/>
                <a:gd fmla="val 50000" name="adj2"/>
              </a:avLst>
            </a:prstGeom>
            <a:solidFill>
              <a:schemeClr val="accent1"/>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9"/>
            <p:cNvSpPr/>
            <p:nvPr/>
          </p:nvSpPr>
          <p:spPr>
            <a:xfrm rot="-518580">
              <a:off x="2946367" y="5138920"/>
              <a:ext cx="148232" cy="816987"/>
            </a:xfrm>
            <a:prstGeom prst="downArrow">
              <a:avLst>
                <a:gd fmla="val 50000" name="adj1"/>
                <a:gd fmla="val 50000" name="adj2"/>
              </a:avLst>
            </a:prstGeom>
            <a:solidFill>
              <a:schemeClr val="accent1"/>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9"/>
            <p:cNvSpPr/>
            <p:nvPr/>
          </p:nvSpPr>
          <p:spPr>
            <a:xfrm flipH="1" rot="-6387027">
              <a:off x="3988596" y="3566091"/>
              <a:ext cx="171370" cy="1215357"/>
            </a:xfrm>
            <a:prstGeom prst="downArrow">
              <a:avLst>
                <a:gd fmla="val 50000" name="adj1"/>
                <a:gd fmla="val 50000" name="adj2"/>
              </a:avLst>
            </a:prstGeom>
            <a:solidFill>
              <a:schemeClr val="accent1"/>
            </a:solidFill>
            <a:ln cap="flat" cmpd="sng" w="25400">
              <a:solidFill>
                <a:srgbClr val="0007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4" name="Google Shape;124;p9"/>
          <p:cNvSpPr txBox="1"/>
          <p:nvPr>
            <p:ph idx="1" type="body"/>
          </p:nvPr>
        </p:nvSpPr>
        <p:spPr>
          <a:xfrm>
            <a:off x="5604386" y="1252728"/>
            <a:ext cx="6179575" cy="4277917"/>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US" sz="2250"/>
              <a:t>There are </a:t>
            </a:r>
            <a:r>
              <a:rPr b="1" lang="en-US" sz="2250"/>
              <a:t>currently 12 lines in place</a:t>
            </a:r>
            <a:r>
              <a:rPr lang="en-US" sz="2250"/>
              <a:t>, with a further under consideration.</a:t>
            </a:r>
            <a:endParaRPr/>
          </a:p>
          <a:p>
            <a:pPr indent="-342900" lvl="0" marL="444500" rtl="0" algn="l">
              <a:lnSpc>
                <a:spcPct val="110000"/>
              </a:lnSpc>
              <a:spcBef>
                <a:spcPts val="600"/>
              </a:spcBef>
              <a:spcAft>
                <a:spcPts val="0"/>
              </a:spcAft>
              <a:buSzPts val="2000"/>
              <a:buFont typeface="Arial"/>
              <a:buChar char="•"/>
            </a:pPr>
            <a:r>
              <a:rPr lang="en-US" sz="2250"/>
              <a:t>Many further developments in discussion or development. </a:t>
            </a:r>
            <a:r>
              <a:rPr i="1" lang="en-US" sz="2250"/>
              <a:t>Such as a new line </a:t>
            </a:r>
            <a:r>
              <a:rPr b="0" i="1" lang="en-US" sz="2250">
                <a:solidFill>
                  <a:srgbClr val="333333"/>
                </a:solidFill>
              </a:rPr>
              <a:t>to Bangladesh to </a:t>
            </a:r>
            <a:r>
              <a:rPr b="1" i="0" lang="en-US" sz="2250">
                <a:solidFill>
                  <a:srgbClr val="333333"/>
                </a:solidFill>
              </a:rPr>
              <a:t>enable more intra-regional electricity trade</a:t>
            </a:r>
            <a:r>
              <a:rPr lang="en-US" sz="2250">
                <a:solidFill>
                  <a:srgbClr val="333333"/>
                </a:solidFill>
              </a:rPr>
              <a:t>.</a:t>
            </a:r>
            <a:endParaRPr/>
          </a:p>
          <a:p>
            <a:pPr indent="-342900" lvl="0" marL="444500" rtl="0" algn="l">
              <a:lnSpc>
                <a:spcPct val="110000"/>
              </a:lnSpc>
              <a:spcBef>
                <a:spcPts val="600"/>
              </a:spcBef>
              <a:spcAft>
                <a:spcPts val="0"/>
              </a:spcAft>
              <a:buSzPts val="2000"/>
              <a:buFont typeface="Arial"/>
              <a:buChar char="•"/>
            </a:pPr>
            <a:r>
              <a:rPr b="0" i="0" lang="en-US" sz="2250">
                <a:solidFill>
                  <a:srgbClr val="333333"/>
                </a:solidFill>
              </a:rPr>
              <a:t>In early September 2023, a conference on </a:t>
            </a:r>
            <a:r>
              <a:rPr b="1" i="1" lang="en-US" sz="2250" u="none" strike="noStrike">
                <a:solidFill>
                  <a:srgbClr val="FF0000"/>
                </a:solidFill>
              </a:rPr>
              <a:t>Transnational grid interconnections for "One Sun, One World, One Grid" </a:t>
            </a:r>
            <a:r>
              <a:rPr b="0" i="0" lang="en-US" sz="2250" u="none" strike="noStrike">
                <a:solidFill>
                  <a:srgbClr val="181818"/>
                </a:solidFill>
              </a:rPr>
              <a:t>was held in New Delhi. With the aims of discussing </a:t>
            </a:r>
            <a:r>
              <a:rPr b="0" i="0" lang="en-US" sz="2250" u="none" strike="noStrike">
                <a:solidFill>
                  <a:srgbClr val="111111"/>
                </a:solidFill>
              </a:rPr>
              <a:t>sought to explore the potential of cross-border energy connectivity and collaboration in the run up to the G20 summit.</a:t>
            </a:r>
            <a:endParaRPr b="0" i="0" sz="2250">
              <a:solidFill>
                <a:srgbClr val="333333"/>
              </a:solidFill>
            </a:endParaRPr>
          </a:p>
          <a:p>
            <a:pPr indent="-215900" lvl="0" marL="4445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