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296" r:id="rId4"/>
    <p:sldId id="295" r:id="rId5"/>
    <p:sldId id="271" r:id="rId6"/>
    <p:sldId id="282" r:id="rId7"/>
    <p:sldId id="286" r:id="rId8"/>
    <p:sldId id="285" r:id="rId9"/>
    <p:sldId id="283" r:id="rId10"/>
    <p:sldId id="278" r:id="rId11"/>
    <p:sldId id="303" r:id="rId12"/>
    <p:sldId id="302" r:id="rId13"/>
    <p:sldId id="326" r:id="rId14"/>
    <p:sldId id="306" r:id="rId15"/>
    <p:sldId id="305" r:id="rId16"/>
    <p:sldId id="315" r:id="rId17"/>
    <p:sldId id="301" r:id="rId18"/>
    <p:sldId id="290" r:id="rId19"/>
    <p:sldId id="325" r:id="rId20"/>
    <p:sldId id="316" r:id="rId21"/>
    <p:sldId id="277" r:id="rId22"/>
    <p:sldId id="298" r:id="rId23"/>
    <p:sldId id="322" r:id="rId24"/>
    <p:sldId id="323" r:id="rId25"/>
    <p:sldId id="324" r:id="rId26"/>
    <p:sldId id="281" r:id="rId27"/>
    <p:sldId id="279" r:id="rId28"/>
    <p:sldId id="276" r:id="rId29"/>
    <p:sldId id="300" r:id="rId30"/>
    <p:sldId id="309" r:id="rId31"/>
    <p:sldId id="330" r:id="rId32"/>
    <p:sldId id="311" r:id="rId33"/>
    <p:sldId id="327" r:id="rId34"/>
    <p:sldId id="328" r:id="rId35"/>
    <p:sldId id="329" r:id="rId36"/>
    <p:sldId id="317" r:id="rId37"/>
    <p:sldId id="318" r:id="rId38"/>
    <p:sldId id="32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8" d="100"/>
          <a:sy n="18" d="100"/>
        </p:scale>
        <p:origin x="68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7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84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8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2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6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6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9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1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2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BCD2E-F7B2-4509-9B79-7A2EDF7B6BCC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4898-D7BC-4381-B422-C800CEA33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1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3C08-6D6F-413E-8D9E-54550E617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716" y="1055914"/>
            <a:ext cx="4474028" cy="32434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r"/>
            <a:r>
              <a:rPr lang="en-GB" sz="4000" b="1" dirty="0"/>
              <a:t>     Part 1. Weathering and the carbon cycle: </a:t>
            </a:r>
            <a:br>
              <a:rPr lang="en-GB" sz="4000" b="1" dirty="0"/>
            </a:br>
            <a:r>
              <a:rPr lang="en-GB" sz="4000" b="1" dirty="0"/>
              <a:t>Using rocks to mitigate climate change</a:t>
            </a:r>
            <a:br>
              <a:rPr lang="en-GB" sz="2700" b="1" dirty="0"/>
            </a:br>
            <a:br>
              <a:rPr lang="en-GB" sz="2700" b="1" dirty="0"/>
            </a:br>
            <a:r>
              <a:rPr lang="en-GB" sz="2700" dirty="0"/>
              <a:t>Kirsty Harrington </a:t>
            </a:r>
            <a:br>
              <a:rPr lang="en-GB" sz="2700" dirty="0"/>
            </a:br>
            <a:r>
              <a:rPr lang="en-GB" sz="2700" dirty="0"/>
              <a:t>(DPhil, Earth Science, University of Oxford, UK) </a:t>
            </a:r>
            <a:br>
              <a:rPr lang="en-GB" sz="2700" dirty="0">
                <a:solidFill>
                  <a:srgbClr val="FFFFFF"/>
                </a:solidFill>
              </a:rPr>
            </a:br>
            <a:endParaRPr lang="en-GB" sz="2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5D7B6-C37B-4993-B88B-F6781D077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96" y="6096439"/>
            <a:ext cx="2043113" cy="4693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D6685E-E39E-44E4-848D-326BBD46C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95" y="5481967"/>
            <a:ext cx="2043113" cy="5262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0593A-2ABF-4663-8FE8-85BD8E813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86" y="5428250"/>
            <a:ext cx="1299210" cy="1159906"/>
          </a:xfrm>
          <a:prstGeom prst="rect">
            <a:avLst/>
          </a:prstGeom>
        </p:spPr>
      </p:pic>
      <p:pic>
        <p:nvPicPr>
          <p:cNvPr id="9" name="Picture 8" descr="A view of a snow covered mountain&#10;&#10;Description automatically generated">
            <a:extLst>
              <a:ext uri="{FF2B5EF4-FFF2-40B4-BE49-F238E27FC236}">
                <a16:creationId xmlns:a16="http://schemas.microsoft.com/office/drawing/2014/main" id="{0F4FCE33-9B4E-41F7-AE1F-6BD7A6715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4"/>
            <a:ext cx="7326086" cy="68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sitting, room, train&#10;&#10;Description automatically generated">
            <a:extLst>
              <a:ext uri="{FF2B5EF4-FFF2-40B4-BE49-F238E27FC236}">
                <a16:creationId xmlns:a16="http://schemas.microsoft.com/office/drawing/2014/main" id="{896F7F2F-986F-4653-A4F8-2153B214E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D7F3A-8EBA-468C-BD60-5B08BD5E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Part one</a:t>
            </a:r>
            <a:r>
              <a:rPr lang="en-US" sz="6000">
                <a:solidFill>
                  <a:srgbClr val="FFFFFF"/>
                </a:solidFill>
              </a:rPr>
              <a:t>: Proxy Evidence for geological data</a:t>
            </a:r>
          </a:p>
        </p:txBody>
      </p:sp>
    </p:spTree>
    <p:extLst>
      <p:ext uri="{BB962C8B-B14F-4D97-AF65-F5344CB8AC3E}">
        <p14:creationId xmlns:p14="http://schemas.microsoft.com/office/powerpoint/2010/main" val="14043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06A383D-3ACB-4351-A5A2-45A1354C6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38" y="729343"/>
            <a:ext cx="7396220" cy="4158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375B70-2AED-4BBA-A793-C04E1864A33B}"/>
                  </a:ext>
                </a:extLst>
              </p:cNvPr>
              <p:cNvSpPr/>
              <p:nvPr/>
            </p:nvSpPr>
            <p:spPr>
              <a:xfrm>
                <a:off x="5647401" y="5246762"/>
                <a:ext cx="4339650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𝜹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Pre>
                                  <m:sPre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𝟏𝟖</m:t>
                                    </m:r>
                                  </m:sup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𝑶</m:t>
                                    </m:r>
                                  </m:e>
                                </m:sPre>
                              </m:num>
                              <m:den>
                                <m:sPre>
                                  <m:sPre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𝟏𝟔</m:t>
                                    </m:r>
                                  </m:sup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𝑶</m:t>
                                    </m:r>
                                  </m:e>
                                </m:sPre>
                                <m:r>
                                  <a:rPr lang="en-GB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GB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𝒔𝒂𝒎𝒑𝒍𝒆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f>
                              <m:f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Pre>
                                  <m:sPre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𝟏𝟖</m:t>
                                    </m:r>
                                  </m:sup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𝑶</m:t>
                                    </m:r>
                                  </m:e>
                                </m:sPre>
                              </m:num>
                              <m:den>
                                <m:sPre>
                                  <m:sPre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𝟏𝟔</m:t>
                                    </m:r>
                                  </m:sup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𝑶</m:t>
                                    </m:r>
                                  </m:e>
                                </m:sPre>
                                <m:r>
                                  <a:rPr lang="en-GB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GB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𝒔𝒕𝒂𝒏𝒅𝒂𝒓𝒅</m:t>
                            </m:r>
                          </m:den>
                        </m:f>
                        <m:r>
                          <a:rPr lang="en-GB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𝟏𝟎𝟎𝟎</m:t>
                    </m:r>
                    <m:r>
                      <a:rPr lang="en-GB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b="1" dirty="0"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%o	</a:t>
                </a:r>
                <a:endParaRPr lang="en-GB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375B70-2AED-4BBA-A793-C04E1864A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01" y="5246762"/>
                <a:ext cx="4339650" cy="11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FC75BFF-3DBB-4A48-90B4-EE3B3E30E98E}"/>
              </a:ext>
            </a:extLst>
          </p:cNvPr>
          <p:cNvSpPr txBox="1"/>
          <p:nvPr/>
        </p:nvSpPr>
        <p:spPr>
          <a:xfrm>
            <a:off x="561975" y="5173408"/>
            <a:ext cx="475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Isotopes are measured relative to a standard, and often expressed in delta notation: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F14E6-0667-481A-ABCD-E2EE3A30BC74}"/>
              </a:ext>
            </a:extLst>
          </p:cNvPr>
          <p:cNvSpPr txBox="1"/>
          <p:nvPr/>
        </p:nvSpPr>
        <p:spPr>
          <a:xfrm>
            <a:off x="8390037" y="1120676"/>
            <a:ext cx="2658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Three stable oxygen isotopes: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  <a:r>
              <a:rPr lang="en-GB" sz="2400" baseline="30000" dirty="0"/>
              <a:t>16</a:t>
            </a:r>
            <a:r>
              <a:rPr lang="en-GB" sz="2400" dirty="0"/>
              <a:t>O (99.759%), </a:t>
            </a:r>
          </a:p>
          <a:p>
            <a:r>
              <a:rPr lang="en-GB" sz="2400" baseline="30000" dirty="0"/>
              <a:t>17</a:t>
            </a:r>
            <a:r>
              <a:rPr lang="en-GB" sz="2400" dirty="0"/>
              <a:t>O (0.037%) </a:t>
            </a:r>
          </a:p>
          <a:p>
            <a:r>
              <a:rPr lang="en-GB" sz="2400" dirty="0"/>
              <a:t> </a:t>
            </a:r>
            <a:r>
              <a:rPr lang="en-GB" sz="2400" baseline="30000" dirty="0"/>
              <a:t>18</a:t>
            </a:r>
            <a:r>
              <a:rPr lang="en-GB" sz="2400" dirty="0"/>
              <a:t>O (0.204%)</a:t>
            </a:r>
          </a:p>
        </p:txBody>
      </p:sp>
    </p:spTree>
    <p:extLst>
      <p:ext uri="{BB962C8B-B14F-4D97-AF65-F5344CB8AC3E}">
        <p14:creationId xmlns:p14="http://schemas.microsoft.com/office/powerpoint/2010/main" val="122306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ED97-EB5C-4EDE-A483-D4D37FFC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1" y="1971877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Oxygen Isotope fractionation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1BC559-4616-49F8-BE54-3FE1A8264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3616" y="392241"/>
            <a:ext cx="9839055" cy="5531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B2D7F-2B1E-4A38-9193-3EC3676D646A}"/>
              </a:ext>
            </a:extLst>
          </p:cNvPr>
          <p:cNvSpPr txBox="1"/>
          <p:nvPr/>
        </p:nvSpPr>
        <p:spPr>
          <a:xfrm>
            <a:off x="195943" y="267356"/>
            <a:ext cx="1208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6 Isotope Combinations of water </a:t>
            </a:r>
            <a:r>
              <a:rPr lang="en-GB" sz="2400" b="1" dirty="0"/>
              <a:t>: H</a:t>
            </a:r>
            <a:r>
              <a:rPr lang="en-GB" sz="2400" b="1" baseline="30000" dirty="0"/>
              <a:t>1</a:t>
            </a:r>
            <a:r>
              <a:rPr lang="en-GB" sz="2400" b="1" baseline="-25000" dirty="0"/>
              <a:t>2</a:t>
            </a:r>
            <a:r>
              <a:rPr lang="en-GB" sz="2400" b="1" dirty="0"/>
              <a:t>O</a:t>
            </a:r>
            <a:r>
              <a:rPr lang="en-GB" sz="2400" b="1" baseline="30000" dirty="0"/>
              <a:t>16 </a:t>
            </a:r>
            <a:r>
              <a:rPr lang="en-GB" sz="2400" b="1" dirty="0"/>
              <a:t> , H</a:t>
            </a:r>
            <a:r>
              <a:rPr lang="en-GB" sz="2400" b="1" baseline="30000" dirty="0"/>
              <a:t>2</a:t>
            </a:r>
            <a:r>
              <a:rPr lang="en-GB" sz="2400" b="1" baseline="-25000" dirty="0"/>
              <a:t>2</a:t>
            </a:r>
            <a:r>
              <a:rPr lang="en-GB" sz="2400" b="1" dirty="0"/>
              <a:t>O</a:t>
            </a:r>
            <a:r>
              <a:rPr lang="en-GB" sz="2400" b="1" baseline="30000" dirty="0"/>
              <a:t>16</a:t>
            </a:r>
            <a:r>
              <a:rPr lang="en-GB" sz="2400" b="1" dirty="0"/>
              <a:t> , H</a:t>
            </a:r>
            <a:r>
              <a:rPr lang="en-GB" sz="2400" b="1" baseline="30000" dirty="0"/>
              <a:t>1</a:t>
            </a:r>
            <a:r>
              <a:rPr lang="en-GB" sz="2400" b="1" baseline="-25000" dirty="0"/>
              <a:t>2</a:t>
            </a:r>
            <a:r>
              <a:rPr lang="en-GB" sz="2400" b="1" dirty="0"/>
              <a:t>O</a:t>
            </a:r>
            <a:r>
              <a:rPr lang="en-GB" sz="2400" b="1" baseline="30000" dirty="0"/>
              <a:t>17</a:t>
            </a:r>
            <a:r>
              <a:rPr lang="en-GB" sz="2400" b="1" dirty="0"/>
              <a:t>,</a:t>
            </a:r>
            <a:r>
              <a:rPr lang="en-GB" sz="2400" b="1" baseline="30000" dirty="0"/>
              <a:t>  </a:t>
            </a:r>
            <a:r>
              <a:rPr lang="en-GB" sz="2400" b="1" dirty="0"/>
              <a:t>H</a:t>
            </a:r>
            <a:r>
              <a:rPr lang="en-GB" sz="2400" b="1" baseline="30000" dirty="0"/>
              <a:t>2</a:t>
            </a:r>
            <a:r>
              <a:rPr lang="en-GB" sz="2400" b="1" baseline="-25000" dirty="0"/>
              <a:t>2</a:t>
            </a:r>
            <a:r>
              <a:rPr lang="en-GB" sz="2400" b="1" dirty="0"/>
              <a:t>O</a:t>
            </a:r>
            <a:r>
              <a:rPr lang="en-GB" sz="2400" b="1" baseline="30000" dirty="0"/>
              <a:t>17 </a:t>
            </a:r>
            <a:r>
              <a:rPr lang="en-GB" sz="2400" b="1" dirty="0"/>
              <a:t>, H</a:t>
            </a:r>
            <a:r>
              <a:rPr lang="en-GB" sz="2400" b="1" baseline="30000" dirty="0"/>
              <a:t>1</a:t>
            </a:r>
            <a:r>
              <a:rPr lang="en-GB" sz="2400" b="1" baseline="-25000" dirty="0"/>
              <a:t>2</a:t>
            </a:r>
            <a:r>
              <a:rPr lang="en-GB" sz="2400" b="1" dirty="0"/>
              <a:t>O</a:t>
            </a:r>
            <a:r>
              <a:rPr lang="en-GB" sz="2400" b="1" baseline="30000" dirty="0"/>
              <a:t>18</a:t>
            </a:r>
            <a:r>
              <a:rPr lang="en-GB" sz="2400" b="1" dirty="0"/>
              <a:t> , H</a:t>
            </a:r>
            <a:r>
              <a:rPr lang="en-GB" sz="2400" b="1" baseline="30000" dirty="0"/>
              <a:t>2</a:t>
            </a:r>
            <a:r>
              <a:rPr lang="en-GB" sz="2400" b="1" baseline="-25000" dirty="0"/>
              <a:t>2</a:t>
            </a:r>
            <a:r>
              <a:rPr lang="en-GB" sz="2400" b="1" dirty="0"/>
              <a:t>O</a:t>
            </a:r>
            <a:r>
              <a:rPr lang="en-GB" sz="2400" b="1" baseline="300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2652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EC2EB8F-A164-4901-9CB6-474C20D89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829" y="315695"/>
            <a:ext cx="11384724" cy="64007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267227-DF66-42F2-B0FC-5C12B382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35" y="91566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Carbon isotope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fractionation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500A8-BFA2-451B-8FA8-7E6386894D66}"/>
              </a:ext>
            </a:extLst>
          </p:cNvPr>
          <p:cNvSpPr txBox="1"/>
          <p:nvPr/>
        </p:nvSpPr>
        <p:spPr>
          <a:xfrm>
            <a:off x="274824" y="4080092"/>
            <a:ext cx="2150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Two stable carbon isotopes: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baseline="30000" dirty="0"/>
              <a:t>12</a:t>
            </a:r>
            <a:r>
              <a:rPr lang="en-GB" sz="2400" dirty="0"/>
              <a:t>C (98.93%) and </a:t>
            </a:r>
            <a:r>
              <a:rPr lang="en-GB" sz="2400" baseline="30000" dirty="0"/>
              <a:t>13</a:t>
            </a:r>
            <a:r>
              <a:rPr lang="en-GB" sz="2400" dirty="0"/>
              <a:t>C (1.07) </a:t>
            </a:r>
          </a:p>
        </p:txBody>
      </p:sp>
    </p:spTree>
    <p:extLst>
      <p:ext uri="{BB962C8B-B14F-4D97-AF65-F5344CB8AC3E}">
        <p14:creationId xmlns:p14="http://schemas.microsoft.com/office/powerpoint/2010/main" val="415990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BE63881-5CEE-420B-B19C-466C23A3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54628" y="457220"/>
            <a:ext cx="11384724" cy="6400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64E9B3-59EF-4F6A-8A20-B1C8AE567E19}"/>
              </a:ext>
            </a:extLst>
          </p:cNvPr>
          <p:cNvSpPr txBox="1"/>
          <p:nvPr/>
        </p:nvSpPr>
        <p:spPr>
          <a:xfrm>
            <a:off x="8708571" y="370095"/>
            <a:ext cx="329837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Atmospheric δ</a:t>
            </a:r>
            <a:r>
              <a:rPr lang="en-GB" sz="2400" baseline="30000" dirty="0"/>
              <a:t>13</a:t>
            </a:r>
            <a:r>
              <a:rPr lang="en-GB" sz="2400" dirty="0"/>
              <a:t>C changes due to variations of flux from sources: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Will become more negative with a larger organic CO</a:t>
            </a:r>
            <a:r>
              <a:rPr lang="en-GB" sz="2400" baseline="-25000" dirty="0"/>
              <a:t>2</a:t>
            </a:r>
            <a:r>
              <a:rPr lang="en-GB" sz="2400" dirty="0"/>
              <a:t> flux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Increases of CO</a:t>
            </a:r>
            <a:r>
              <a:rPr lang="en-GB" sz="2400" baseline="-25000" dirty="0"/>
              <a:t>2</a:t>
            </a:r>
            <a:r>
              <a:rPr lang="en-GB" sz="2400" dirty="0"/>
              <a:t> from increased isotopically light coal/oil/gas emissions has caused atmospheric CO</a:t>
            </a:r>
            <a:r>
              <a:rPr lang="en-GB" sz="2400" baseline="-25000" dirty="0"/>
              <a:t>2</a:t>
            </a:r>
            <a:r>
              <a:rPr lang="en-GB" sz="2400" dirty="0"/>
              <a:t> to decrease by 0.15%o since 1850.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81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AF25C-111D-4717-B877-E3C2134F82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435" y="643467"/>
            <a:ext cx="6940386" cy="5571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0BF1C6-23DB-49F6-9F99-CE58E547765F}"/>
              </a:ext>
            </a:extLst>
          </p:cNvPr>
          <p:cNvSpPr txBox="1"/>
          <p:nvPr/>
        </p:nvSpPr>
        <p:spPr>
          <a:xfrm>
            <a:off x="1057275" y="624840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*From </a:t>
            </a:r>
            <a:r>
              <a:rPr lang="en-GB" dirty="0" err="1"/>
              <a:t>Zachos</a:t>
            </a:r>
            <a:r>
              <a:rPr lang="en-GB" dirty="0"/>
              <a:t> et al 2001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B74E6-362B-4132-B4FD-7266D2C67BC9}"/>
              </a:ext>
            </a:extLst>
          </p:cNvPr>
          <p:cNvSpPr txBox="1"/>
          <p:nvPr/>
        </p:nvSpPr>
        <p:spPr>
          <a:xfrm>
            <a:off x="7702014" y="1476374"/>
            <a:ext cx="404095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Summary of Carbon and Oxygen isotopes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BD021-CF20-4687-AEAD-01E7E8DA48B1}"/>
              </a:ext>
            </a:extLst>
          </p:cNvPr>
          <p:cNvSpPr txBox="1"/>
          <p:nvPr/>
        </p:nvSpPr>
        <p:spPr>
          <a:xfrm>
            <a:off x="7812912" y="4204876"/>
            <a:ext cx="3819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What do these spikes represent?</a:t>
            </a:r>
          </a:p>
        </p:txBody>
      </p:sp>
    </p:spTree>
    <p:extLst>
      <p:ext uri="{BB962C8B-B14F-4D97-AF65-F5344CB8AC3E}">
        <p14:creationId xmlns:p14="http://schemas.microsoft.com/office/powerpoint/2010/main" val="182557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AF25C-111D-4717-B877-E3C2134F82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435" y="643467"/>
            <a:ext cx="6940386" cy="557106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29968-78D2-4B5E-933C-343C99F989DB}"/>
              </a:ext>
            </a:extLst>
          </p:cNvPr>
          <p:cNvSpPr txBox="1"/>
          <p:nvPr/>
        </p:nvSpPr>
        <p:spPr>
          <a:xfrm>
            <a:off x="8067675" y="1323498"/>
            <a:ext cx="4305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Decrease in δ</a:t>
            </a:r>
            <a:r>
              <a:rPr lang="en-GB" sz="2400" baseline="30000" dirty="0"/>
              <a:t>13</a:t>
            </a:r>
            <a:r>
              <a:rPr lang="en-GB" sz="2400" dirty="0"/>
              <a:t>C,</a:t>
            </a:r>
          </a:p>
          <a:p>
            <a:r>
              <a:rPr lang="en-GB" sz="2400" dirty="0"/>
              <a:t>- Increase in </a:t>
            </a:r>
            <a:r>
              <a:rPr lang="en-GB" sz="2400" baseline="30000" dirty="0"/>
              <a:t>12</a:t>
            </a:r>
            <a:r>
              <a:rPr lang="en-GB" sz="2400" dirty="0"/>
              <a:t>C</a:t>
            </a:r>
          </a:p>
          <a:p>
            <a:r>
              <a:rPr lang="en-GB" sz="2400" dirty="0"/>
              <a:t>- Increase in organic component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4950E1-C186-4DF1-9540-7D54D2B1B2A7}"/>
              </a:ext>
            </a:extLst>
          </p:cNvPr>
          <p:cNvCxnSpPr/>
          <p:nvPr/>
        </p:nvCxnSpPr>
        <p:spPr>
          <a:xfrm flipH="1">
            <a:off x="4591050" y="1771650"/>
            <a:ext cx="3390900" cy="581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594830-3A0A-4EC8-B520-9F02BB4564C3}"/>
              </a:ext>
            </a:extLst>
          </p:cNvPr>
          <p:cNvSpPr txBox="1"/>
          <p:nvPr/>
        </p:nvSpPr>
        <p:spPr>
          <a:xfrm>
            <a:off x="8677275" y="4524375"/>
            <a:ext cx="3343275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DAA76-95A6-4EE9-A8CC-D37C9B7CEF88}"/>
              </a:ext>
            </a:extLst>
          </p:cNvPr>
          <p:cNvSpPr txBox="1"/>
          <p:nvPr/>
        </p:nvSpPr>
        <p:spPr>
          <a:xfrm>
            <a:off x="8124825" y="3762375"/>
            <a:ext cx="389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Decrease in δ</a:t>
            </a:r>
            <a:r>
              <a:rPr lang="en-GB" sz="2400" baseline="30000" dirty="0"/>
              <a:t>18</a:t>
            </a:r>
            <a:r>
              <a:rPr lang="en-GB" sz="2400" dirty="0"/>
              <a:t>O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Increase in 16O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Increase in temperatures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B9687B-E467-40AA-83B3-A14EBE0E2FC1}"/>
              </a:ext>
            </a:extLst>
          </p:cNvPr>
          <p:cNvCxnSpPr/>
          <p:nvPr/>
        </p:nvCxnSpPr>
        <p:spPr>
          <a:xfrm flipH="1" flipV="1">
            <a:off x="4438650" y="3562826"/>
            <a:ext cx="3353171" cy="571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water, table, dark&#10;&#10;Description automatically generated">
            <a:extLst>
              <a:ext uri="{FF2B5EF4-FFF2-40B4-BE49-F238E27FC236}">
                <a16:creationId xmlns:a16="http://schemas.microsoft.com/office/drawing/2014/main" id="{3CA2CE5C-A0CF-42DE-90DD-DF922D204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D7F3A-8EBA-468C-BD60-5B08BD5E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Part Two</a:t>
            </a:r>
            <a:r>
              <a:rPr lang="en-US" sz="6000">
                <a:solidFill>
                  <a:srgbClr val="FFFFFF"/>
                </a:solidFill>
              </a:rPr>
              <a:t>: Phanerozoic climate and carbon history</a:t>
            </a:r>
          </a:p>
        </p:txBody>
      </p:sp>
    </p:spTree>
    <p:extLst>
      <p:ext uri="{BB962C8B-B14F-4D97-AF65-F5344CB8AC3E}">
        <p14:creationId xmlns:p14="http://schemas.microsoft.com/office/powerpoint/2010/main" val="170142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300B8F-EA42-49B2-AC2A-D1EDCCDDD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94850" y="292237"/>
            <a:ext cx="14272649" cy="80244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AD573-EE43-4EB7-8EF1-70819E5E124A}"/>
              </a:ext>
            </a:extLst>
          </p:cNvPr>
          <p:cNvSpPr txBox="1"/>
          <p:nvPr/>
        </p:nvSpPr>
        <p:spPr>
          <a:xfrm>
            <a:off x="685800" y="5262265"/>
            <a:ext cx="221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*Figure adapted from Royer et al 2004</a:t>
            </a:r>
          </a:p>
        </p:txBody>
      </p:sp>
    </p:spTree>
    <p:extLst>
      <p:ext uri="{BB962C8B-B14F-4D97-AF65-F5344CB8AC3E}">
        <p14:creationId xmlns:p14="http://schemas.microsoft.com/office/powerpoint/2010/main" val="275834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A55C-FC32-4DCF-898D-1079EC6528A5}"/>
              </a:ext>
            </a:extLst>
          </p:cNvPr>
          <p:cNvSpPr txBox="1"/>
          <p:nvPr/>
        </p:nvSpPr>
        <p:spPr>
          <a:xfrm>
            <a:off x="579121" y="4764246"/>
            <a:ext cx="5106924" cy="1101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Glacial Till</a:t>
            </a:r>
          </a:p>
        </p:txBody>
      </p:sp>
      <p:pic>
        <p:nvPicPr>
          <p:cNvPr id="5" name="Picture 4" descr="A rocky path&#10;&#10;Description automatically generated">
            <a:extLst>
              <a:ext uri="{FF2B5EF4-FFF2-40B4-BE49-F238E27FC236}">
                <a16:creationId xmlns:a16="http://schemas.microsoft.com/office/drawing/2014/main" id="{719B6CA1-13D7-413B-8B15-ADB40ECE3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r="6456"/>
          <a:stretch/>
        </p:blipFill>
        <p:spPr>
          <a:xfrm>
            <a:off x="557022" y="320729"/>
            <a:ext cx="5212080" cy="38569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outdoor, building, snow, person&#10;&#10;Description automatically generated">
            <a:extLst>
              <a:ext uri="{FF2B5EF4-FFF2-40B4-BE49-F238E27FC236}">
                <a16:creationId xmlns:a16="http://schemas.microsoft.com/office/drawing/2014/main" id="{F9FC113C-FFE7-445C-B9BD-215431001F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r="-2" b="-2"/>
          <a:stretch/>
        </p:blipFill>
        <p:spPr>
          <a:xfrm>
            <a:off x="6370320" y="320109"/>
            <a:ext cx="5212080" cy="3857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F45E84-76AA-4A1D-A9B4-3ED49067960C}"/>
              </a:ext>
            </a:extLst>
          </p:cNvPr>
          <p:cNvSpPr txBox="1"/>
          <p:nvPr/>
        </p:nvSpPr>
        <p:spPr>
          <a:xfrm>
            <a:off x="6596743" y="4942115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Glacial Striations</a:t>
            </a:r>
          </a:p>
        </p:txBody>
      </p:sp>
    </p:spTree>
    <p:extLst>
      <p:ext uri="{BB962C8B-B14F-4D97-AF65-F5344CB8AC3E}">
        <p14:creationId xmlns:p14="http://schemas.microsoft.com/office/powerpoint/2010/main" val="121264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CCAD-F80E-461F-84AC-69120ED8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04" y="471325"/>
            <a:ext cx="3822192" cy="13449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Why study Paleoclimatology?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F5701-B3E0-4038-BF90-24C20E05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77" y="95250"/>
            <a:ext cx="8648058" cy="666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133915-B48E-4784-8E3D-FFE2BAAEA728}"/>
              </a:ext>
            </a:extLst>
          </p:cNvPr>
          <p:cNvSpPr txBox="1"/>
          <p:nvPr/>
        </p:nvSpPr>
        <p:spPr>
          <a:xfrm>
            <a:off x="340904" y="2192375"/>
            <a:ext cx="3363974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The IPCC predicts the negative impact of us getting to a 1.5C warmer world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(From the IPPC 2018 Report)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2221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300B8F-EA42-49B2-AC2A-D1EDCCDDD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02423" y="480060"/>
            <a:ext cx="12879279" cy="724105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9251C1-84CD-4AEF-9499-915BFBA44918}"/>
              </a:ext>
            </a:extLst>
          </p:cNvPr>
          <p:cNvCxnSpPr>
            <a:cxnSpLocks/>
          </p:cNvCxnSpPr>
          <p:nvPr/>
        </p:nvCxnSpPr>
        <p:spPr>
          <a:xfrm flipH="1">
            <a:off x="5762625" y="1994535"/>
            <a:ext cx="2507116" cy="11516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761235-F2BE-4460-92FE-45EEA0EB95A2}"/>
              </a:ext>
            </a:extLst>
          </p:cNvPr>
          <p:cNvCxnSpPr>
            <a:cxnSpLocks/>
          </p:cNvCxnSpPr>
          <p:nvPr/>
        </p:nvCxnSpPr>
        <p:spPr>
          <a:xfrm flipH="1">
            <a:off x="4337217" y="1994535"/>
            <a:ext cx="4035258" cy="986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A1BA0-B23E-4643-842C-981A65FDB133}"/>
              </a:ext>
            </a:extLst>
          </p:cNvPr>
          <p:cNvCxnSpPr>
            <a:cxnSpLocks/>
          </p:cNvCxnSpPr>
          <p:nvPr/>
        </p:nvCxnSpPr>
        <p:spPr>
          <a:xfrm flipH="1">
            <a:off x="3667125" y="1994535"/>
            <a:ext cx="4602616" cy="1714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C04AE3-4DD2-4568-A9C6-299D2E446095}"/>
              </a:ext>
            </a:extLst>
          </p:cNvPr>
          <p:cNvSpPr txBox="1"/>
          <p:nvPr/>
        </p:nvSpPr>
        <p:spPr>
          <a:xfrm>
            <a:off x="8496300" y="1424285"/>
            <a:ext cx="2757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Big variations in temperature often result in massive extinction events </a:t>
            </a:r>
          </a:p>
        </p:txBody>
      </p:sp>
    </p:spTree>
    <p:extLst>
      <p:ext uri="{BB962C8B-B14F-4D97-AF65-F5344CB8AC3E}">
        <p14:creationId xmlns:p14="http://schemas.microsoft.com/office/powerpoint/2010/main" val="175780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BC5E68-05B6-4902-95ED-41F8EB98F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027" y="66676"/>
            <a:ext cx="7954897" cy="6379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1F9F5-9DB6-4160-A2BD-E73AE768347B}"/>
              </a:ext>
            </a:extLst>
          </p:cNvPr>
          <p:cNvSpPr txBox="1"/>
          <p:nvPr/>
        </p:nvSpPr>
        <p:spPr>
          <a:xfrm>
            <a:off x="8258175" y="1490007"/>
            <a:ext cx="3848100" cy="38779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 last 70 million years of Earth’s Climate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dirty="0"/>
              <a:t>Inferred from the δ</a:t>
            </a:r>
            <a:r>
              <a:rPr lang="en-GB" sz="2800" baseline="30000" dirty="0"/>
              <a:t>18</a:t>
            </a:r>
            <a:r>
              <a:rPr lang="en-GB" sz="2800" dirty="0"/>
              <a:t>O and δ</a:t>
            </a:r>
            <a:r>
              <a:rPr lang="en-GB" sz="2800" baseline="30000" dirty="0"/>
              <a:t>13</a:t>
            </a:r>
            <a:r>
              <a:rPr lang="en-GB" sz="2800" dirty="0"/>
              <a:t>C </a:t>
            </a:r>
          </a:p>
          <a:p>
            <a:pPr algn="ctr"/>
            <a:r>
              <a:rPr lang="en-GB" sz="2800" dirty="0"/>
              <a:t>Recorded in foraminifera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C86B-7DF2-4AFB-843B-6FCAA8A95312}"/>
              </a:ext>
            </a:extLst>
          </p:cNvPr>
          <p:cNvSpPr txBox="1"/>
          <p:nvPr/>
        </p:nvSpPr>
        <p:spPr>
          <a:xfrm>
            <a:off x="208028" y="6488668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*Figure from </a:t>
            </a:r>
            <a:r>
              <a:rPr lang="en-GB" dirty="0" err="1"/>
              <a:t>Zachos</a:t>
            </a:r>
            <a:r>
              <a:rPr lang="en-GB" dirty="0"/>
              <a:t> et al 2001</a:t>
            </a:r>
          </a:p>
        </p:txBody>
      </p:sp>
    </p:spTree>
    <p:extLst>
      <p:ext uri="{BB962C8B-B14F-4D97-AF65-F5344CB8AC3E}">
        <p14:creationId xmlns:p14="http://schemas.microsoft.com/office/powerpoint/2010/main" val="306484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1B13E-9278-4691-82EB-83D9BEBFB8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93" y="643467"/>
            <a:ext cx="694038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BCA84-9247-4B46-9705-29E5E10A01D9}"/>
              </a:ext>
            </a:extLst>
          </p:cNvPr>
          <p:cNvSpPr txBox="1"/>
          <p:nvPr/>
        </p:nvSpPr>
        <p:spPr>
          <a:xfrm>
            <a:off x="7583631" y="2105025"/>
            <a:ext cx="406544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Paleocene</a:t>
            </a:r>
            <a:r>
              <a:rPr lang="en-GB" sz="2400" b="1" dirty="0"/>
              <a:t> Eocene Thermal </a:t>
            </a:r>
            <a:r>
              <a:rPr lang="en-GB" sz="2400" b="1" dirty="0" err="1"/>
              <a:t>Maxium</a:t>
            </a:r>
            <a:r>
              <a:rPr lang="en-GB" sz="2400" b="1" dirty="0"/>
              <a:t> (PETM)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climatic event similar to present day warming</a:t>
            </a:r>
          </a:p>
        </p:txBody>
      </p:sp>
    </p:spTree>
    <p:extLst>
      <p:ext uri="{BB962C8B-B14F-4D97-AF65-F5344CB8AC3E}">
        <p14:creationId xmlns:p14="http://schemas.microsoft.com/office/powerpoint/2010/main" val="84602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1B13E-9278-4691-82EB-83D9BEBFB8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93" y="643467"/>
            <a:ext cx="694038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6F4BE-06DB-47C5-BA47-04D4F2645689}"/>
              </a:ext>
            </a:extLst>
          </p:cNvPr>
          <p:cNvSpPr txBox="1"/>
          <p:nvPr/>
        </p:nvSpPr>
        <p:spPr>
          <a:xfrm>
            <a:off x="7553325" y="1063109"/>
            <a:ext cx="42672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12</a:t>
            </a:r>
            <a:r>
              <a:rPr lang="en-GB" sz="2400" dirty="0"/>
              <a:t>C enrichment in the atmosphere</a:t>
            </a:r>
          </a:p>
          <a:p>
            <a:endParaRPr lang="en-GB" sz="2400" dirty="0"/>
          </a:p>
          <a:p>
            <a:r>
              <a:rPr lang="en-GB" sz="2400" b="1" dirty="0"/>
              <a:t>Increase in organic components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8382DE-F94C-4736-9FF7-DD9F26633612}"/>
              </a:ext>
            </a:extLst>
          </p:cNvPr>
          <p:cNvCxnSpPr>
            <a:cxnSpLocks/>
          </p:cNvCxnSpPr>
          <p:nvPr/>
        </p:nvCxnSpPr>
        <p:spPr>
          <a:xfrm flipH="1">
            <a:off x="4410076" y="1381125"/>
            <a:ext cx="3028949" cy="1171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1604E-F6EB-4997-BAE4-0032C4EDDDB6}"/>
              </a:ext>
            </a:extLst>
          </p:cNvPr>
          <p:cNvCxnSpPr>
            <a:cxnSpLocks/>
          </p:cNvCxnSpPr>
          <p:nvPr/>
        </p:nvCxnSpPr>
        <p:spPr>
          <a:xfrm flipH="1" flipV="1">
            <a:off x="4410076" y="3600450"/>
            <a:ext cx="3028949" cy="1219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41BD5E-9863-4A62-84CE-28D14F37B830}"/>
              </a:ext>
            </a:extLst>
          </p:cNvPr>
          <p:cNvSpPr txBox="1"/>
          <p:nvPr/>
        </p:nvSpPr>
        <p:spPr>
          <a:xfrm>
            <a:off x="7748279" y="4206541"/>
            <a:ext cx="363582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16</a:t>
            </a:r>
            <a:r>
              <a:rPr lang="en-GB" sz="2400" dirty="0"/>
              <a:t>O enrichment</a:t>
            </a:r>
          </a:p>
          <a:p>
            <a:endParaRPr lang="en-GB" sz="2400" dirty="0"/>
          </a:p>
          <a:p>
            <a:r>
              <a:rPr lang="en-GB" sz="2400" b="1" dirty="0"/>
              <a:t>Increase in temperatures (5-8</a:t>
            </a:r>
            <a:r>
              <a:rPr lang="en-GB" sz="2400" b="1" baseline="30000" dirty="0"/>
              <a:t>O</a:t>
            </a:r>
            <a:r>
              <a:rPr lang="en-GB" sz="2400" b="1" dirty="0"/>
              <a:t>C warming!)</a:t>
            </a:r>
          </a:p>
        </p:txBody>
      </p:sp>
    </p:spTree>
    <p:extLst>
      <p:ext uri="{BB962C8B-B14F-4D97-AF65-F5344CB8AC3E}">
        <p14:creationId xmlns:p14="http://schemas.microsoft.com/office/powerpoint/2010/main" val="90126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1B13E-9278-4691-82EB-83D9BEBFB8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93" y="643467"/>
            <a:ext cx="694038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45520-8C94-419F-8598-D12A8692F259}"/>
              </a:ext>
            </a:extLst>
          </p:cNvPr>
          <p:cNvSpPr txBox="1"/>
          <p:nvPr/>
        </p:nvSpPr>
        <p:spPr>
          <a:xfrm>
            <a:off x="7534275" y="643467"/>
            <a:ext cx="424815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caused light isotopic signature?</a:t>
            </a:r>
          </a:p>
          <a:p>
            <a:endParaRPr lang="en-GB" sz="2400" dirty="0"/>
          </a:p>
          <a:p>
            <a:r>
              <a:rPr lang="en-GB" sz="2400" dirty="0"/>
              <a:t>Hypotheses include: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Melting of permafrost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Increase in wildfires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Melting of Methane </a:t>
            </a:r>
            <a:r>
              <a:rPr lang="en-GB" sz="2400" dirty="0" err="1"/>
              <a:t>cathrates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9106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1B13E-9278-4691-82EB-83D9BEBFB8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93" y="643467"/>
            <a:ext cx="6940386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45520-8C94-419F-8598-D12A8692F259}"/>
              </a:ext>
            </a:extLst>
          </p:cNvPr>
          <p:cNvSpPr txBox="1"/>
          <p:nvPr/>
        </p:nvSpPr>
        <p:spPr>
          <a:xfrm>
            <a:off x="7748279" y="643467"/>
            <a:ext cx="424815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caused light isotopic signature?</a:t>
            </a:r>
          </a:p>
          <a:p>
            <a:endParaRPr lang="en-GB" sz="2400" dirty="0"/>
          </a:p>
          <a:p>
            <a:r>
              <a:rPr lang="en-GB" sz="2400" dirty="0"/>
              <a:t>Hypotheses include: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Melting of permafrost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Increase in wildfires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Melting of Methane </a:t>
            </a:r>
            <a:r>
              <a:rPr lang="en-GB" sz="2400" dirty="0" err="1"/>
              <a:t>cathrates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996E8-2A8D-4FC3-B99E-723CE1272B18}"/>
              </a:ext>
            </a:extLst>
          </p:cNvPr>
          <p:cNvSpPr txBox="1"/>
          <p:nvPr/>
        </p:nvSpPr>
        <p:spPr>
          <a:xfrm>
            <a:off x="7748279" y="4152900"/>
            <a:ext cx="4034146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</a:t>
            </a:r>
            <a:r>
              <a:rPr lang="en-GB" sz="2400" b="1" dirty="0" err="1"/>
              <a:t>Paleocene</a:t>
            </a:r>
            <a:r>
              <a:rPr lang="en-GB" sz="2400" b="1" dirty="0"/>
              <a:t> Eocene Thermal </a:t>
            </a:r>
            <a:r>
              <a:rPr lang="en-GB" sz="2400" b="1" dirty="0" err="1"/>
              <a:t>Maxiumum</a:t>
            </a:r>
            <a:r>
              <a:rPr lang="en-GB" sz="2400" b="1" dirty="0"/>
              <a:t>, although similar to current warming trends actually was </a:t>
            </a:r>
            <a:r>
              <a:rPr lang="en-GB" sz="3200" b="1" dirty="0"/>
              <a:t>10X slower! </a:t>
            </a:r>
          </a:p>
        </p:txBody>
      </p:sp>
    </p:spTree>
    <p:extLst>
      <p:ext uri="{BB962C8B-B14F-4D97-AF65-F5344CB8AC3E}">
        <p14:creationId xmlns:p14="http://schemas.microsoft.com/office/powerpoint/2010/main" val="273559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8EE04-0327-4ED5-8AB5-21313CAC88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79" y="557742"/>
            <a:ext cx="5013510" cy="557106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D82C12-FAC0-4F4F-BB48-E4BD42F3B936}"/>
              </a:ext>
            </a:extLst>
          </p:cNvPr>
          <p:cNvSpPr txBox="1"/>
          <p:nvPr/>
        </p:nvSpPr>
        <p:spPr>
          <a:xfrm>
            <a:off x="6458712" y="1536174"/>
            <a:ext cx="4278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-Zooming into </a:t>
            </a:r>
            <a:r>
              <a:rPr lang="en-GB" sz="2400" dirty="0" err="1"/>
              <a:t>Zachos</a:t>
            </a:r>
            <a:r>
              <a:rPr lang="en-GB" sz="2400" dirty="0"/>
              <a:t>’ curve we can see that </a:t>
            </a:r>
            <a:r>
              <a:rPr lang="en-GB" sz="2400" baseline="30000" dirty="0"/>
              <a:t>18</a:t>
            </a:r>
            <a:r>
              <a:rPr lang="en-GB" sz="2400" dirty="0"/>
              <a:t>O has increased over the last 55 million years!</a:t>
            </a:r>
          </a:p>
          <a:p>
            <a:endParaRPr lang="en-GB" sz="2400" dirty="0"/>
          </a:p>
          <a:p>
            <a:r>
              <a:rPr lang="en-GB" sz="2400" dirty="0"/>
              <a:t>~It is supposed to be getting colder!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Why is the world trending towards colder temperatures?</a:t>
            </a:r>
          </a:p>
          <a:p>
            <a:endParaRPr lang="en-GB" sz="2400" b="1" dirty="0"/>
          </a:p>
          <a:p>
            <a:r>
              <a:rPr lang="en-GB" sz="2400" b="1" dirty="0"/>
              <a:t>What is it that causes climate??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2583B-B1E8-4848-B11B-EA78EB024319}"/>
              </a:ext>
            </a:extLst>
          </p:cNvPr>
          <p:cNvSpPr txBox="1"/>
          <p:nvPr/>
        </p:nvSpPr>
        <p:spPr>
          <a:xfrm>
            <a:off x="704850" y="6362700"/>
            <a:ext cx="53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*Figure from </a:t>
            </a:r>
            <a:r>
              <a:rPr lang="en-GB" dirty="0" err="1"/>
              <a:t>Raymo</a:t>
            </a:r>
            <a:r>
              <a:rPr lang="en-GB" dirty="0"/>
              <a:t> &amp; </a:t>
            </a:r>
            <a:r>
              <a:rPr lang="en-GB" dirty="0" err="1"/>
              <a:t>Ruddiman</a:t>
            </a:r>
            <a:r>
              <a:rPr lang="en-GB" dirty="0"/>
              <a:t> 1992</a:t>
            </a:r>
          </a:p>
        </p:txBody>
      </p:sp>
    </p:spTree>
    <p:extLst>
      <p:ext uri="{BB962C8B-B14F-4D97-AF65-F5344CB8AC3E}">
        <p14:creationId xmlns:p14="http://schemas.microsoft.com/office/powerpoint/2010/main" val="188807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now covered mountain&#10;&#10;Description automatically generated">
            <a:extLst>
              <a:ext uri="{FF2B5EF4-FFF2-40B4-BE49-F238E27FC236}">
                <a16:creationId xmlns:a16="http://schemas.microsoft.com/office/drawing/2014/main" id="{928C0ABF-60EE-4B32-A856-39F68A2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3AB1A-DED3-4F05-A236-3C62FA0A96EF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Three: Causes of climate variations</a:t>
            </a:r>
          </a:p>
        </p:txBody>
      </p:sp>
    </p:spTree>
    <p:extLst>
      <p:ext uri="{BB962C8B-B14F-4D97-AF65-F5344CB8AC3E}">
        <p14:creationId xmlns:p14="http://schemas.microsoft.com/office/powerpoint/2010/main" val="3965967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9A31FD5-6AF2-4ADE-AB33-8CFA64471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1179EE-ED96-4B49-B850-2A83E2B74FC7}"/>
              </a:ext>
            </a:extLst>
          </p:cNvPr>
          <p:cNvSpPr txBox="1"/>
          <p:nvPr/>
        </p:nvSpPr>
        <p:spPr>
          <a:xfrm>
            <a:off x="8946092" y="6046788"/>
            <a:ext cx="29241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James, R et al </a:t>
            </a:r>
          </a:p>
        </p:txBody>
      </p:sp>
    </p:spTree>
    <p:extLst>
      <p:ext uri="{BB962C8B-B14F-4D97-AF65-F5344CB8AC3E}">
        <p14:creationId xmlns:p14="http://schemas.microsoft.com/office/powerpoint/2010/main" val="1737101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1CFBA2-46B6-4EBB-8CF5-81BD6B1B9980}"/>
                  </a:ext>
                </a:extLst>
              </p:cNvPr>
              <p:cNvSpPr/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𝑴𝒈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→  2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1CFBA2-46B6-4EBB-8CF5-81BD6B1B9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2AF9536-33D6-4C74-896E-1B2EFBD6AE63}"/>
              </a:ext>
            </a:extLst>
          </p:cNvPr>
          <p:cNvSpPr txBox="1"/>
          <p:nvPr/>
        </p:nvSpPr>
        <p:spPr>
          <a:xfrm>
            <a:off x="4600575" y="838562"/>
            <a:ext cx="564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Silicate Weathering: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E8625-1BF6-4B85-9B32-86B223FD591D}"/>
              </a:ext>
            </a:extLst>
          </p:cNvPr>
          <p:cNvSpPr txBox="1"/>
          <p:nvPr/>
        </p:nvSpPr>
        <p:spPr>
          <a:xfrm>
            <a:off x="1638300" y="2169468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olivine + carbon dioxide + water  </a:t>
            </a:r>
            <a:r>
              <a:rPr lang="en-GB" sz="2400" dirty="0"/>
              <a:t>Magnesium, Bicarbonate and silicic acid</a:t>
            </a:r>
          </a:p>
        </p:txBody>
      </p:sp>
    </p:spTree>
    <p:extLst>
      <p:ext uri="{BB962C8B-B14F-4D97-AF65-F5344CB8AC3E}">
        <p14:creationId xmlns:p14="http://schemas.microsoft.com/office/powerpoint/2010/main" val="159593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CCAD-F80E-461F-84AC-69120ED8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93" y="1131977"/>
            <a:ext cx="3822192" cy="13449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Why study Paleoclimatology?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C602-C790-4140-B9FB-2253DF59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93" y="2987564"/>
            <a:ext cx="3859549" cy="831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* Helps to explain why current day climate is abnormal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 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8926A-8420-4992-8443-C79BA1D062AF}"/>
              </a:ext>
            </a:extLst>
          </p:cNvPr>
          <p:cNvSpPr txBox="1"/>
          <p:nvPr/>
        </p:nvSpPr>
        <p:spPr>
          <a:xfrm>
            <a:off x="5504329" y="4948518"/>
            <a:ext cx="591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Taken from Keeling et al 2001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06526-2264-4746-A5F3-11A9A87285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19" y="859118"/>
            <a:ext cx="6814820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D022A26-1329-4B14-BDF9-C904205378AC}"/>
              </a:ext>
            </a:extLst>
          </p:cNvPr>
          <p:cNvSpPr/>
          <p:nvPr/>
        </p:nvSpPr>
        <p:spPr>
          <a:xfrm>
            <a:off x="3727511" y="3276600"/>
            <a:ext cx="101917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E6A91-6A45-48F2-AA23-752803E32EDA}"/>
              </a:ext>
            </a:extLst>
          </p:cNvPr>
          <p:cNvSpPr txBox="1"/>
          <p:nvPr/>
        </p:nvSpPr>
        <p:spPr>
          <a:xfrm>
            <a:off x="4400550" y="2955628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Carbonate Weathering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028B06-B7D5-4DC2-B72B-B85EE79ECEF1}"/>
                  </a:ext>
                </a:extLst>
              </p:cNvPr>
              <p:cNvSpPr/>
              <p:nvPr/>
            </p:nvSpPr>
            <p:spPr>
              <a:xfrm>
                <a:off x="2891565" y="3417293"/>
                <a:ext cx="5674182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𝑪𝒂𝑪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028B06-B7D5-4DC2-B72B-B85EE79EC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65" y="3417293"/>
                <a:ext cx="5674182" cy="462755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6B26B6-D812-4CD6-A0DB-2382CB6302B7}"/>
                  </a:ext>
                </a:extLst>
              </p:cNvPr>
              <p:cNvSpPr/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𝑴𝒈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→  2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6B26B6-D812-4CD6-A0DB-2382CB630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02BE237-E71C-4141-88AC-346592DAF1EF}"/>
              </a:ext>
            </a:extLst>
          </p:cNvPr>
          <p:cNvSpPr txBox="1"/>
          <p:nvPr/>
        </p:nvSpPr>
        <p:spPr>
          <a:xfrm>
            <a:off x="4600575" y="838562"/>
            <a:ext cx="564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Silicate Weathering: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D79AD-53DA-4E8F-BC7B-4B630AE1F5A6}"/>
              </a:ext>
            </a:extLst>
          </p:cNvPr>
          <p:cNvSpPr txBox="1"/>
          <p:nvPr/>
        </p:nvSpPr>
        <p:spPr>
          <a:xfrm>
            <a:off x="1047750" y="3996035"/>
            <a:ext cx="1009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calcium carbonate + carbon dioxide + water </a:t>
            </a:r>
            <a:r>
              <a:rPr lang="en-GB" sz="2400" dirty="0">
                <a:sym typeface="Wingdings" panose="05000000000000000000" pitchFamily="2" charset="2"/>
              </a:rPr>
              <a:t> Calcium and bicarbonate ions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B8E2D-2893-4E9D-891F-B0CE6D1FC456}"/>
              </a:ext>
            </a:extLst>
          </p:cNvPr>
          <p:cNvSpPr txBox="1"/>
          <p:nvPr/>
        </p:nvSpPr>
        <p:spPr>
          <a:xfrm>
            <a:off x="1638300" y="2169468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olivine + carbon dioxide + water  </a:t>
            </a:r>
            <a:r>
              <a:rPr lang="en-GB" sz="2400" dirty="0"/>
              <a:t>Magnesium, Bicarbonate and silicic acid</a:t>
            </a:r>
          </a:p>
        </p:txBody>
      </p:sp>
    </p:spTree>
    <p:extLst>
      <p:ext uri="{BB962C8B-B14F-4D97-AF65-F5344CB8AC3E}">
        <p14:creationId xmlns:p14="http://schemas.microsoft.com/office/powerpoint/2010/main" val="3255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E6A91-6A45-48F2-AA23-752803E32EDA}"/>
              </a:ext>
            </a:extLst>
          </p:cNvPr>
          <p:cNvSpPr txBox="1"/>
          <p:nvPr/>
        </p:nvSpPr>
        <p:spPr>
          <a:xfrm>
            <a:off x="4400550" y="2955628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Carbonate Weathering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028B06-B7D5-4DC2-B72B-B85EE79ECEF1}"/>
                  </a:ext>
                </a:extLst>
              </p:cNvPr>
              <p:cNvSpPr/>
              <p:nvPr/>
            </p:nvSpPr>
            <p:spPr>
              <a:xfrm>
                <a:off x="2891565" y="3417293"/>
                <a:ext cx="5674182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𝑪𝒂𝑪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028B06-B7D5-4DC2-B72B-B85EE79EC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65" y="3417293"/>
                <a:ext cx="5674182" cy="462755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6B26B6-D812-4CD6-A0DB-2382CB6302B7}"/>
                  </a:ext>
                </a:extLst>
              </p:cNvPr>
              <p:cNvSpPr/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𝑴𝒈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→  2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6B26B6-D812-4CD6-A0DB-2382CB630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02BE237-E71C-4141-88AC-346592DAF1EF}"/>
              </a:ext>
            </a:extLst>
          </p:cNvPr>
          <p:cNvSpPr txBox="1"/>
          <p:nvPr/>
        </p:nvSpPr>
        <p:spPr>
          <a:xfrm>
            <a:off x="4600575" y="838562"/>
            <a:ext cx="564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Silicate Weathering: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D79AD-53DA-4E8F-BC7B-4B630AE1F5A6}"/>
              </a:ext>
            </a:extLst>
          </p:cNvPr>
          <p:cNvSpPr txBox="1"/>
          <p:nvPr/>
        </p:nvSpPr>
        <p:spPr>
          <a:xfrm>
            <a:off x="1047750" y="3996035"/>
            <a:ext cx="1009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calcium carbonate + carbon dioxide + water </a:t>
            </a:r>
            <a:r>
              <a:rPr lang="en-GB" sz="2400" dirty="0">
                <a:sym typeface="Wingdings" panose="05000000000000000000" pitchFamily="2" charset="2"/>
              </a:rPr>
              <a:t> calcium and bicarbonate ions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B8E2D-2893-4E9D-891F-B0CE6D1FC456}"/>
              </a:ext>
            </a:extLst>
          </p:cNvPr>
          <p:cNvSpPr txBox="1"/>
          <p:nvPr/>
        </p:nvSpPr>
        <p:spPr>
          <a:xfrm>
            <a:off x="1638300" y="2169468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olivine + carbon dioxide + water  m</a:t>
            </a:r>
            <a:r>
              <a:rPr lang="en-GB" sz="2400" dirty="0"/>
              <a:t>agnesium, bicarbonate and silicic acid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B03F9A-6FA7-431E-8993-4EE43A2D89A7}"/>
                  </a:ext>
                </a:extLst>
              </p:cNvPr>
              <p:cNvSpPr/>
              <p:nvPr/>
            </p:nvSpPr>
            <p:spPr>
              <a:xfrm>
                <a:off x="3080886" y="5441985"/>
                <a:ext cx="5828070" cy="476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𝑪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𝟐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</m:sup>
                      </m:sSubSup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 →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𝑪𝒂𝑪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𝑶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B03F9A-6FA7-431E-8993-4EE43A2D8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86" y="5441985"/>
                <a:ext cx="5828070" cy="476734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676256-054F-4955-B378-9E442D26C0E7}"/>
              </a:ext>
            </a:extLst>
          </p:cNvPr>
          <p:cNvSpPr txBox="1"/>
          <p:nvPr/>
        </p:nvSpPr>
        <p:spPr>
          <a:xfrm>
            <a:off x="3648075" y="4980320"/>
            <a:ext cx="506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Secondary carbonate precipitation: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BEBCB-88A7-4140-A95B-E6CE20D86851}"/>
              </a:ext>
            </a:extLst>
          </p:cNvPr>
          <p:cNvSpPr txBox="1"/>
          <p:nvPr/>
        </p:nvSpPr>
        <p:spPr>
          <a:xfrm>
            <a:off x="1047750" y="6021569"/>
            <a:ext cx="1000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calcium and bicarbonate ions  </a:t>
            </a:r>
            <a:r>
              <a:rPr lang="en-GB" sz="2400" dirty="0"/>
              <a:t>calcium carbonate + carbon dioxide + water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859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E6A91-6A45-48F2-AA23-752803E32EDA}"/>
              </a:ext>
            </a:extLst>
          </p:cNvPr>
          <p:cNvSpPr txBox="1"/>
          <p:nvPr/>
        </p:nvSpPr>
        <p:spPr>
          <a:xfrm>
            <a:off x="4400550" y="2955628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Carbonate Weathering: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028B06-B7D5-4DC2-B72B-B85EE79ECEF1}"/>
                  </a:ext>
                </a:extLst>
              </p:cNvPr>
              <p:cNvSpPr/>
              <p:nvPr/>
            </p:nvSpPr>
            <p:spPr>
              <a:xfrm>
                <a:off x="2891565" y="3417293"/>
                <a:ext cx="5489836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𝑪𝒂𝑪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028B06-B7D5-4DC2-B72B-B85EE79EC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65" y="3417293"/>
                <a:ext cx="5489836" cy="462755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6B26B6-D812-4CD6-A0DB-2382CB6302B7}"/>
                  </a:ext>
                </a:extLst>
              </p:cNvPr>
              <p:cNvSpPr/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𝑴𝒈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→  2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𝑺𝒊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6B26B6-D812-4CD6-A0DB-2382CB630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1503470"/>
                <a:ext cx="8267700" cy="46275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02BE237-E71C-4141-88AC-346592DAF1EF}"/>
              </a:ext>
            </a:extLst>
          </p:cNvPr>
          <p:cNvSpPr txBox="1"/>
          <p:nvPr/>
        </p:nvSpPr>
        <p:spPr>
          <a:xfrm>
            <a:off x="4600575" y="838562"/>
            <a:ext cx="564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Silicate Weathering: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81C95-961F-4EEF-8E96-9B535621D886}"/>
              </a:ext>
            </a:extLst>
          </p:cNvPr>
          <p:cNvSpPr txBox="1"/>
          <p:nvPr/>
        </p:nvSpPr>
        <p:spPr>
          <a:xfrm>
            <a:off x="3648075" y="4637528"/>
            <a:ext cx="506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Secondary carbonate precipitation: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323122-E21B-4BA5-B916-352074AE3DE9}"/>
                  </a:ext>
                </a:extLst>
              </p:cNvPr>
              <p:cNvSpPr/>
              <p:nvPr/>
            </p:nvSpPr>
            <p:spPr>
              <a:xfrm>
                <a:off x="2891565" y="5212401"/>
                <a:ext cx="5787482" cy="476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𝑪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𝟐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</m:sup>
                      </m:sSubSup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→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𝑪𝒂𝑪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𝑶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323122-E21B-4BA5-B916-352074AE3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65" y="5212401"/>
                <a:ext cx="5787482" cy="476734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7BAEFD-5C1C-46FE-88AF-42370057AD43}"/>
              </a:ext>
            </a:extLst>
          </p:cNvPr>
          <p:cNvCxnSpPr>
            <a:cxnSpLocks/>
          </p:cNvCxnSpPr>
          <p:nvPr/>
        </p:nvCxnSpPr>
        <p:spPr>
          <a:xfrm flipH="1">
            <a:off x="4400550" y="3417293"/>
            <a:ext cx="447676" cy="46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427291-AEA0-4B86-AA77-22BE8B6DDD66}"/>
              </a:ext>
            </a:extLst>
          </p:cNvPr>
          <p:cNvCxnSpPr>
            <a:cxnSpLocks/>
          </p:cNvCxnSpPr>
          <p:nvPr/>
        </p:nvCxnSpPr>
        <p:spPr>
          <a:xfrm flipH="1">
            <a:off x="7620000" y="5155797"/>
            <a:ext cx="476251" cy="589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841808-FB96-4BF1-A7D5-C284D41C71CC}"/>
              </a:ext>
            </a:extLst>
          </p:cNvPr>
          <p:cNvSpPr txBox="1"/>
          <p:nvPr/>
        </p:nvSpPr>
        <p:spPr>
          <a:xfrm>
            <a:off x="9210675" y="3741548"/>
            <a:ext cx="2761413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2400" b="1" dirty="0"/>
              <a:t>No net removal of CO</a:t>
            </a:r>
            <a:r>
              <a:rPr lang="en-GB" sz="2400" b="1" baseline="-25000" dirty="0"/>
              <a:t>2</a:t>
            </a:r>
            <a:r>
              <a:rPr lang="en-GB" sz="2400" b="1" dirty="0"/>
              <a:t> from carbonate weathering!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881925-599A-49E5-8F2F-D9C41BAF315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096253" y="3946061"/>
            <a:ext cx="1114422" cy="395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2FCAC9-E0DC-4489-8996-B77340516041}"/>
              </a:ext>
            </a:extLst>
          </p:cNvPr>
          <p:cNvCxnSpPr>
            <a:stCxn id="14" idx="1"/>
          </p:cNvCxnSpPr>
          <p:nvPr/>
        </p:nvCxnSpPr>
        <p:spPr>
          <a:xfrm flipH="1">
            <a:off x="8248650" y="4341713"/>
            <a:ext cx="962025" cy="40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092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3D6010-5F5D-4F88-B37E-F3D13422C69C}"/>
                  </a:ext>
                </a:extLst>
              </p:cNvPr>
              <p:cNvSpPr/>
              <p:nvPr/>
            </p:nvSpPr>
            <p:spPr>
              <a:xfrm>
                <a:off x="1547732" y="2528755"/>
                <a:ext cx="9285299" cy="553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 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3D6010-5F5D-4F88-B37E-F3D13422C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732" y="2528755"/>
                <a:ext cx="9285299" cy="55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C0E213-1159-46EC-AF6C-FC154BC38C47}"/>
              </a:ext>
            </a:extLst>
          </p:cNvPr>
          <p:cNvSpPr txBox="1"/>
          <p:nvPr/>
        </p:nvSpPr>
        <p:spPr>
          <a:xfrm>
            <a:off x="3186904" y="708218"/>
            <a:ext cx="600695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/>
              <a:t>Carbonate buffer system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931102-3788-4DC8-988A-42AF0ECA7CA9}"/>
              </a:ext>
            </a:extLst>
          </p:cNvPr>
          <p:cNvCxnSpPr/>
          <p:nvPr/>
        </p:nvCxnSpPr>
        <p:spPr>
          <a:xfrm>
            <a:off x="4713514" y="34290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68DC4C-8FD2-4CAB-A8C3-419C98CF8355}"/>
              </a:ext>
            </a:extLst>
          </p:cNvPr>
          <p:cNvCxnSpPr/>
          <p:nvPr/>
        </p:nvCxnSpPr>
        <p:spPr>
          <a:xfrm>
            <a:off x="6608989" y="34290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F840EE-C7A5-4248-B362-6FB85BF780A9}"/>
              </a:ext>
            </a:extLst>
          </p:cNvPr>
          <p:cNvCxnSpPr/>
          <p:nvPr/>
        </p:nvCxnSpPr>
        <p:spPr>
          <a:xfrm>
            <a:off x="8894989" y="3324225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C2B0C1-54A6-48F5-BC4A-A9E8DF087C5E}"/>
              </a:ext>
            </a:extLst>
          </p:cNvPr>
          <p:cNvSpPr txBox="1"/>
          <p:nvPr/>
        </p:nvSpPr>
        <p:spPr>
          <a:xfrm>
            <a:off x="3959291" y="4099995"/>
            <a:ext cx="260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Carbonic acid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25E80-02BC-4D86-82DA-6482CB76AEC4}"/>
              </a:ext>
            </a:extLst>
          </p:cNvPr>
          <p:cNvSpPr txBox="1"/>
          <p:nvPr/>
        </p:nvSpPr>
        <p:spPr>
          <a:xfrm>
            <a:off x="6096000" y="4124879"/>
            <a:ext cx="260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bicarbonate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99101-46C4-410E-B628-5E4211698F88}"/>
              </a:ext>
            </a:extLst>
          </p:cNvPr>
          <p:cNvSpPr txBox="1"/>
          <p:nvPr/>
        </p:nvSpPr>
        <p:spPr>
          <a:xfrm>
            <a:off x="8232709" y="4099995"/>
            <a:ext cx="260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carbonate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E94E41-F845-4D9A-84C8-98FAE3F8AA02}"/>
              </a:ext>
            </a:extLst>
          </p:cNvPr>
          <p:cNvCxnSpPr/>
          <p:nvPr/>
        </p:nvCxnSpPr>
        <p:spPr>
          <a:xfrm>
            <a:off x="1979839" y="34290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571237-C97D-4C85-B501-AD742F363239}"/>
              </a:ext>
            </a:extLst>
          </p:cNvPr>
          <p:cNvSpPr txBox="1"/>
          <p:nvPr/>
        </p:nvSpPr>
        <p:spPr>
          <a:xfrm>
            <a:off x="1358969" y="4129124"/>
            <a:ext cx="260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Carbon dioxide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78DED30-D9FB-4674-A24F-1F2389AC8215}"/>
              </a:ext>
            </a:extLst>
          </p:cNvPr>
          <p:cNvSpPr/>
          <p:nvPr/>
        </p:nvSpPr>
        <p:spPr>
          <a:xfrm>
            <a:off x="4838700" y="4774344"/>
            <a:ext cx="2057400" cy="602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44758-3376-488A-BCBC-78282B287F64}"/>
              </a:ext>
            </a:extLst>
          </p:cNvPr>
          <p:cNvSpPr txBox="1"/>
          <p:nvPr/>
        </p:nvSpPr>
        <p:spPr>
          <a:xfrm>
            <a:off x="989046" y="5568013"/>
            <a:ext cx="10536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Which species dominates is pH dependent </a:t>
            </a:r>
          </a:p>
          <a:p>
            <a:pPr algn="ctr"/>
            <a:r>
              <a:rPr lang="en-GB" sz="3200" dirty="0"/>
              <a:t>~arrow represents increase in pH and the associated species</a:t>
            </a:r>
          </a:p>
        </p:txBody>
      </p:sp>
    </p:spTree>
    <p:extLst>
      <p:ext uri="{BB962C8B-B14F-4D97-AF65-F5344CB8AC3E}">
        <p14:creationId xmlns:p14="http://schemas.microsoft.com/office/powerpoint/2010/main" val="38362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E6A90EB-F1D7-49AB-A38C-6BC062241760}"/>
              </a:ext>
            </a:extLst>
          </p:cNvPr>
          <p:cNvSpPr/>
          <p:nvPr/>
        </p:nvSpPr>
        <p:spPr>
          <a:xfrm>
            <a:off x="7258050" y="2381442"/>
            <a:ext cx="809625" cy="847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3D6010-5F5D-4F88-B37E-F3D13422C69C}"/>
                  </a:ext>
                </a:extLst>
              </p:cNvPr>
              <p:cNvSpPr/>
              <p:nvPr/>
            </p:nvSpPr>
            <p:spPr>
              <a:xfrm>
                <a:off x="1547732" y="2528755"/>
                <a:ext cx="9285299" cy="553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 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3D6010-5F5D-4F88-B37E-F3D13422C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732" y="2528755"/>
                <a:ext cx="9285299" cy="55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C0E213-1159-46EC-AF6C-FC154BC38C47}"/>
              </a:ext>
            </a:extLst>
          </p:cNvPr>
          <p:cNvSpPr txBox="1"/>
          <p:nvPr/>
        </p:nvSpPr>
        <p:spPr>
          <a:xfrm>
            <a:off x="2888036" y="943292"/>
            <a:ext cx="600695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/>
              <a:t>Carbonate buffer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37803-54C8-426D-B1B0-738D20CBC861}"/>
              </a:ext>
            </a:extLst>
          </p:cNvPr>
          <p:cNvSpPr txBox="1"/>
          <p:nvPr/>
        </p:nvSpPr>
        <p:spPr>
          <a:xfrm>
            <a:off x="742950" y="33131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Extra CO</a:t>
            </a:r>
            <a:r>
              <a:rPr lang="en-GB" baseline="-25000" dirty="0"/>
              <a:t>2 </a:t>
            </a:r>
            <a:r>
              <a:rPr lang="en-GB" dirty="0"/>
              <a:t>dissolved into water from atmosphere</a:t>
            </a:r>
            <a:endParaRPr lang="en-GB" baseline="-25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857471-292F-43DD-90A2-97CA38327186}"/>
              </a:ext>
            </a:extLst>
          </p:cNvPr>
          <p:cNvSpPr/>
          <p:nvPr/>
        </p:nvSpPr>
        <p:spPr>
          <a:xfrm>
            <a:off x="2733675" y="4495800"/>
            <a:ext cx="60864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1DDBD-8094-4855-82DC-AEB01711AEE3}"/>
              </a:ext>
            </a:extLst>
          </p:cNvPr>
          <p:cNvSpPr txBox="1"/>
          <p:nvPr/>
        </p:nvSpPr>
        <p:spPr>
          <a:xfrm>
            <a:off x="2066925" y="5172075"/>
            <a:ext cx="889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Too much CO</a:t>
            </a:r>
            <a:r>
              <a:rPr lang="en-GB" sz="2800" baseline="-25000" dirty="0"/>
              <a:t>2</a:t>
            </a:r>
            <a:r>
              <a:rPr lang="en-GB" sz="2800" dirty="0"/>
              <a:t>, system responds by the forward reaction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BF7142-E7CA-4343-B610-08E2FF43F7F9}"/>
              </a:ext>
            </a:extLst>
          </p:cNvPr>
          <p:cNvSpPr txBox="1"/>
          <p:nvPr/>
        </p:nvSpPr>
        <p:spPr>
          <a:xfrm>
            <a:off x="6981825" y="3335481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Forward reaction produces acidity!</a:t>
            </a:r>
          </a:p>
        </p:txBody>
      </p:sp>
    </p:spTree>
    <p:extLst>
      <p:ext uri="{BB962C8B-B14F-4D97-AF65-F5344CB8AC3E}">
        <p14:creationId xmlns:p14="http://schemas.microsoft.com/office/powerpoint/2010/main" val="1230301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3D6010-5F5D-4F88-B37E-F3D13422C69C}"/>
                  </a:ext>
                </a:extLst>
              </p:cNvPr>
              <p:cNvSpPr/>
              <p:nvPr/>
            </p:nvSpPr>
            <p:spPr>
              <a:xfrm>
                <a:off x="1547732" y="2528755"/>
                <a:ext cx="9285299" cy="553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 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𝑯𝑪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↔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𝑪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3D6010-5F5D-4F88-B37E-F3D13422C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732" y="2528755"/>
                <a:ext cx="9285299" cy="55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C0E213-1159-46EC-AF6C-FC154BC38C47}"/>
              </a:ext>
            </a:extLst>
          </p:cNvPr>
          <p:cNvSpPr txBox="1"/>
          <p:nvPr/>
        </p:nvSpPr>
        <p:spPr>
          <a:xfrm>
            <a:off x="2888036" y="943292"/>
            <a:ext cx="6006953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/>
              <a:t>Carbonate buffer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E1104-35A2-4D64-A30A-BDA74E17D534}"/>
              </a:ext>
            </a:extLst>
          </p:cNvPr>
          <p:cNvSpPr txBox="1"/>
          <p:nvPr/>
        </p:nvSpPr>
        <p:spPr>
          <a:xfrm>
            <a:off x="5656489" y="3200400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Increase of bicarbonate from river sediments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B35C91-A6F1-4F24-9617-1B320C5657C0}"/>
              </a:ext>
            </a:extLst>
          </p:cNvPr>
          <p:cNvSpPr/>
          <p:nvPr/>
        </p:nvSpPr>
        <p:spPr>
          <a:xfrm rot="10800000">
            <a:off x="3019425" y="4600574"/>
            <a:ext cx="5638800" cy="685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F6FA9-6BE4-41D7-9696-6F2B7CFEF456}"/>
              </a:ext>
            </a:extLst>
          </p:cNvPr>
          <p:cNvSpPr txBox="1"/>
          <p:nvPr/>
        </p:nvSpPr>
        <p:spPr>
          <a:xfrm>
            <a:off x="1832693" y="5550116"/>
            <a:ext cx="871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Too much bicarbonate, system responds by the backwards reaction</a:t>
            </a:r>
          </a:p>
        </p:txBody>
      </p:sp>
    </p:spTree>
    <p:extLst>
      <p:ext uri="{BB962C8B-B14F-4D97-AF65-F5344CB8AC3E}">
        <p14:creationId xmlns:p14="http://schemas.microsoft.com/office/powerpoint/2010/main" val="2488644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0769D-F78A-47DD-8A40-E9A1E669B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609" y="183118"/>
            <a:ext cx="5098016" cy="603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06ECF-50C2-441F-BEEB-FC408C5E58A1}"/>
              </a:ext>
            </a:extLst>
          </p:cNvPr>
          <p:cNvSpPr txBox="1"/>
          <p:nvPr/>
        </p:nvSpPr>
        <p:spPr>
          <a:xfrm>
            <a:off x="627968" y="6305550"/>
            <a:ext cx="475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*Figure from </a:t>
            </a:r>
            <a:r>
              <a:rPr lang="en-GB" dirty="0" err="1"/>
              <a:t>Misra</a:t>
            </a:r>
            <a:r>
              <a:rPr lang="en-GB" dirty="0"/>
              <a:t> et al 2012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752EA-E545-421A-A82C-E6B0D84FE089}"/>
              </a:ext>
            </a:extLst>
          </p:cNvPr>
          <p:cNvSpPr txBox="1"/>
          <p:nvPr/>
        </p:nvSpPr>
        <p:spPr>
          <a:xfrm>
            <a:off x="5762625" y="2427238"/>
            <a:ext cx="5905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87/86</a:t>
            </a:r>
            <a:r>
              <a:rPr lang="en-GB" sz="2400" dirty="0"/>
              <a:t>Sr has increased in the oceanic water column</a:t>
            </a:r>
          </a:p>
          <a:p>
            <a:endParaRPr lang="en-GB" sz="2400" dirty="0"/>
          </a:p>
          <a:p>
            <a:r>
              <a:rPr lang="en-GB" sz="2400" dirty="0"/>
              <a:t>Sources to ocean:</a:t>
            </a:r>
          </a:p>
          <a:p>
            <a:r>
              <a:rPr lang="en-GB" sz="2400" baseline="30000" dirty="0"/>
              <a:t>87/86</a:t>
            </a:r>
            <a:r>
              <a:rPr lang="en-GB" sz="2400" dirty="0"/>
              <a:t>Sr of continental rocks= 0.712</a:t>
            </a:r>
          </a:p>
          <a:p>
            <a:r>
              <a:rPr lang="en-GB" sz="2400" baseline="30000" dirty="0"/>
              <a:t>87/86</a:t>
            </a:r>
            <a:r>
              <a:rPr lang="en-GB" sz="2400" dirty="0"/>
              <a:t>Sr of hydrothermal activity = 0.703 </a:t>
            </a:r>
          </a:p>
          <a:p>
            <a:endParaRPr lang="en-GB" sz="2400" dirty="0"/>
          </a:p>
          <a:p>
            <a:r>
              <a:rPr lang="en-GB" sz="2400" dirty="0"/>
              <a:t>Increase of </a:t>
            </a:r>
            <a:r>
              <a:rPr lang="en-GB" sz="2400" baseline="30000" dirty="0"/>
              <a:t>87/86</a:t>
            </a:r>
            <a:r>
              <a:rPr lang="en-GB" sz="2400" dirty="0"/>
              <a:t>Sr implies an increase in continental weathering!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FFC27-255C-47D4-98EE-CBF9B22F0A66}"/>
              </a:ext>
            </a:extLst>
          </p:cNvPr>
          <p:cNvSpPr txBox="1"/>
          <p:nvPr/>
        </p:nvSpPr>
        <p:spPr>
          <a:xfrm>
            <a:off x="6260066" y="1396002"/>
            <a:ext cx="526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Strontium Isotopes</a:t>
            </a:r>
          </a:p>
        </p:txBody>
      </p:sp>
    </p:spTree>
    <p:extLst>
      <p:ext uri="{BB962C8B-B14F-4D97-AF65-F5344CB8AC3E}">
        <p14:creationId xmlns:p14="http://schemas.microsoft.com/office/powerpoint/2010/main" val="3036103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0769D-F78A-47DD-8A40-E9A1E669B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609" y="183118"/>
            <a:ext cx="5098016" cy="603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06ECF-50C2-441F-BEEB-FC408C5E58A1}"/>
              </a:ext>
            </a:extLst>
          </p:cNvPr>
          <p:cNvSpPr txBox="1"/>
          <p:nvPr/>
        </p:nvSpPr>
        <p:spPr>
          <a:xfrm>
            <a:off x="627968" y="6305550"/>
            <a:ext cx="475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*Figure from </a:t>
            </a:r>
            <a:r>
              <a:rPr lang="en-GB" dirty="0" err="1"/>
              <a:t>Misra</a:t>
            </a:r>
            <a:r>
              <a:rPr lang="en-GB" dirty="0"/>
              <a:t> et al 2012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752EA-E545-421A-A82C-E6B0D84FE089}"/>
              </a:ext>
            </a:extLst>
          </p:cNvPr>
          <p:cNvSpPr txBox="1"/>
          <p:nvPr/>
        </p:nvSpPr>
        <p:spPr>
          <a:xfrm>
            <a:off x="5762625" y="2427238"/>
            <a:ext cx="5905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δ</a:t>
            </a:r>
            <a:r>
              <a:rPr lang="en-GB" sz="2400" b="1" baseline="30000" dirty="0"/>
              <a:t>7</a:t>
            </a:r>
            <a:r>
              <a:rPr lang="en-GB" sz="2400" b="1" dirty="0"/>
              <a:t>Li has also increased in ocean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Lithium isn’t fractionated by carbonate weathering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Only fractionated during precipitation of secondary mineral formation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FFC27-255C-47D4-98EE-CBF9B22F0A66}"/>
              </a:ext>
            </a:extLst>
          </p:cNvPr>
          <p:cNvSpPr txBox="1"/>
          <p:nvPr/>
        </p:nvSpPr>
        <p:spPr>
          <a:xfrm>
            <a:off x="6260066" y="1396002"/>
            <a:ext cx="526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Lithium Isotopes</a:t>
            </a:r>
          </a:p>
        </p:txBody>
      </p:sp>
    </p:spTree>
    <p:extLst>
      <p:ext uri="{BB962C8B-B14F-4D97-AF65-F5344CB8AC3E}">
        <p14:creationId xmlns:p14="http://schemas.microsoft.com/office/powerpoint/2010/main" val="1690616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ody of water with a mountain in the snow&#10;&#10;Description automatically generated">
            <a:extLst>
              <a:ext uri="{FF2B5EF4-FFF2-40B4-BE49-F238E27FC236}">
                <a16:creationId xmlns:a16="http://schemas.microsoft.com/office/drawing/2014/main" id="{4495C6CD-8BBE-4945-A6D7-DDE1DF59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7C77A-05F6-432F-B1AC-0E7F6B180FEA}"/>
              </a:ext>
            </a:extLst>
          </p:cNvPr>
          <p:cNvSpPr/>
          <p:nvPr/>
        </p:nvSpPr>
        <p:spPr>
          <a:xfrm>
            <a:off x="481029" y="818736"/>
            <a:ext cx="4023360" cy="528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C80CF-0C9C-4936-8012-902625E9C93F}"/>
              </a:ext>
            </a:extLst>
          </p:cNvPr>
          <p:cNvSpPr txBox="1"/>
          <p:nvPr/>
        </p:nvSpPr>
        <p:spPr>
          <a:xfrm>
            <a:off x="387107" y="1322514"/>
            <a:ext cx="1132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Oxygen and carbon isotope fractionation can tell us things about climate variations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04260-884C-4FA1-8159-0B79D1876826}"/>
              </a:ext>
            </a:extLst>
          </p:cNvPr>
          <p:cNvSpPr txBox="1"/>
          <p:nvPr/>
        </p:nvSpPr>
        <p:spPr>
          <a:xfrm>
            <a:off x="387107" y="1852825"/>
            <a:ext cx="1132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 Major climatic variations have caused major extinction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EADB6-C05B-47D9-9CBE-B5F081A864FB}"/>
              </a:ext>
            </a:extLst>
          </p:cNvPr>
          <p:cNvSpPr txBox="1"/>
          <p:nvPr/>
        </p:nvSpPr>
        <p:spPr>
          <a:xfrm>
            <a:off x="387107" y="2394801"/>
            <a:ext cx="1132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 The </a:t>
            </a:r>
            <a:r>
              <a:rPr lang="en-GB" sz="2400" dirty="0" err="1"/>
              <a:t>Paleocene</a:t>
            </a:r>
            <a:r>
              <a:rPr lang="en-GB" sz="2400" dirty="0"/>
              <a:t> Eocene Thermal Maximum was an abrupt warming event 55 million years ago which caused global surface temperatures to rise by 5</a:t>
            </a:r>
            <a:r>
              <a:rPr lang="en-GB" sz="2400" baseline="30000" dirty="0"/>
              <a:t>O</a:t>
            </a:r>
            <a:r>
              <a:rPr lang="en-GB" sz="24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3A17B-FE22-4AD8-AD22-727AC8B26A2D}"/>
              </a:ext>
            </a:extLst>
          </p:cNvPr>
          <p:cNvSpPr txBox="1"/>
          <p:nvPr/>
        </p:nvSpPr>
        <p:spPr>
          <a:xfrm>
            <a:off x="387107" y="3272546"/>
            <a:ext cx="1132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4. The Earth has been cooling for the last 50 million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C6CEF9-B2AB-4EEA-8E83-86B08E87EEBE}"/>
              </a:ext>
            </a:extLst>
          </p:cNvPr>
          <p:cNvSpPr txBox="1"/>
          <p:nvPr/>
        </p:nvSpPr>
        <p:spPr>
          <a:xfrm>
            <a:off x="387107" y="3765751"/>
            <a:ext cx="1132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5. The uplift of the Himalayas is one explanation for this, which we can explore by looking at strontium and lithium isotopes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26EF2-407C-4BC4-98A2-975CB7B1B5B6}"/>
              </a:ext>
            </a:extLst>
          </p:cNvPr>
          <p:cNvSpPr txBox="1"/>
          <p:nvPr/>
        </p:nvSpPr>
        <p:spPr>
          <a:xfrm>
            <a:off x="434068" y="4705760"/>
            <a:ext cx="1132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6. The inorganic carbon cycle is dominated by volcanic activity and silicate weathering</a:t>
            </a:r>
          </a:p>
        </p:txBody>
      </p:sp>
    </p:spTree>
    <p:extLst>
      <p:ext uri="{BB962C8B-B14F-4D97-AF65-F5344CB8AC3E}">
        <p14:creationId xmlns:p14="http://schemas.microsoft.com/office/powerpoint/2010/main" val="236272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CCAD-F80E-461F-84AC-69120ED8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04" y="471325"/>
            <a:ext cx="3822192" cy="13449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Why study Paleoclimatology?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92B742-B66B-416B-881C-DFF4AB66BD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179" y="200025"/>
            <a:ext cx="6476820" cy="592455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EF79A0-76AA-4035-8B91-01371BCE7AB6}"/>
              </a:ext>
            </a:extLst>
          </p:cNvPr>
          <p:cNvSpPr txBox="1">
            <a:spLocks/>
          </p:cNvSpPr>
          <p:nvPr/>
        </p:nvSpPr>
        <p:spPr>
          <a:xfrm>
            <a:off x="611093" y="1131977"/>
            <a:ext cx="3822192" cy="1344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Why study Paleoclimatology?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573B7C-7380-4F69-A31A-FE153294C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93" y="2987564"/>
            <a:ext cx="4684807" cy="1784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* Can help us understand how the climate might cope with abrupt changes in temperature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 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2D6D1-6336-4374-B8A9-91D953CC464D}"/>
              </a:ext>
            </a:extLst>
          </p:cNvPr>
          <p:cNvSpPr txBox="1"/>
          <p:nvPr/>
        </p:nvSpPr>
        <p:spPr>
          <a:xfrm>
            <a:off x="6677025" y="6124575"/>
            <a:ext cx="425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Figure from </a:t>
            </a:r>
            <a:r>
              <a:rPr lang="en-GB" dirty="0" err="1"/>
              <a:t>Zachos</a:t>
            </a:r>
            <a:r>
              <a:rPr lang="en-GB" dirty="0"/>
              <a:t> et al 2001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EE3E5F1-346D-400E-AC0D-BC6A0EB14CAE}"/>
              </a:ext>
            </a:extLst>
          </p:cNvPr>
          <p:cNvSpPr/>
          <p:nvPr/>
        </p:nvSpPr>
        <p:spPr>
          <a:xfrm>
            <a:off x="4781729" y="3429000"/>
            <a:ext cx="933450" cy="53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3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B3C08-6D6F-413E-8D9E-54550E617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Goals for todays lecture: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94D81-F7F8-4880-8B78-EA7B02870AAE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Part One: Proxy Evidence for geological data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 Carbon and Oxygen Isotope fractionation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Part Two: Phanerozoic climate (last 550 million years)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The complete Phanerozoic record , Latest 70 Ma, inferred from </a:t>
            </a:r>
            <a:r>
              <a:rPr lang="en-US" sz="2400" dirty="0" err="1">
                <a:solidFill>
                  <a:srgbClr val="000000"/>
                </a:solidFill>
              </a:rPr>
              <a:t>Zacho’s</a:t>
            </a:r>
            <a:r>
              <a:rPr lang="en-US" sz="2400" dirty="0">
                <a:solidFill>
                  <a:srgbClr val="000000"/>
                </a:solidFill>
              </a:rPr>
              <a:t> Curve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Part Three: Causes of climate variations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The carbon cycle, silicate weathering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in the snow&#10;&#10;Description automatically generated">
            <a:extLst>
              <a:ext uri="{FF2B5EF4-FFF2-40B4-BE49-F238E27FC236}">
                <a16:creationId xmlns:a16="http://schemas.microsoft.com/office/drawing/2014/main" id="{B16A064F-86D3-498F-801F-D008B21BC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b="449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A9826-1A8B-4BCB-A0E0-07B5E64850B8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CLIMATE QUIZ TIME!!</a:t>
            </a:r>
          </a:p>
        </p:txBody>
      </p:sp>
    </p:spTree>
    <p:extLst>
      <p:ext uri="{BB962C8B-B14F-4D97-AF65-F5344CB8AC3E}">
        <p14:creationId xmlns:p14="http://schemas.microsoft.com/office/powerpoint/2010/main" val="225265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ody of water with a mountain in the snow&#10;&#10;Description automatically generated">
            <a:extLst>
              <a:ext uri="{FF2B5EF4-FFF2-40B4-BE49-F238E27FC236}">
                <a16:creationId xmlns:a16="http://schemas.microsoft.com/office/drawing/2014/main" id="{7CE69382-B0A5-4C92-ACC4-95C78A933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52ABC-4CF1-4F3B-B46E-6FFC6F07B801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+mj-lt"/>
                <a:ea typeface="+mj-ea"/>
                <a:cs typeface="+mj-cs"/>
              </a:rPr>
              <a:t>1. What has research suggested to be the (average) global temperature change caused by emitting 1 trillion tones of CO</a:t>
            </a:r>
            <a:r>
              <a:rPr lang="en-US" sz="3400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sz="3400" dirty="0">
                <a:latin typeface="+mj-lt"/>
                <a:ea typeface="+mj-ea"/>
                <a:cs typeface="+mj-cs"/>
              </a:rPr>
              <a:t>?</a:t>
            </a:r>
            <a:endParaRPr lang="en-US" sz="3400" baseline="-250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895A2-09E6-4120-9FA0-5B8E38EC522A}"/>
              </a:ext>
            </a:extLst>
          </p:cNvPr>
          <p:cNvSpPr txBox="1"/>
          <p:nvPr/>
        </p:nvSpPr>
        <p:spPr>
          <a:xfrm>
            <a:off x="477981" y="4724400"/>
            <a:ext cx="135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a) 1.7</a:t>
            </a:r>
            <a:r>
              <a:rPr lang="en-GB" baseline="30000" dirty="0"/>
              <a:t>o</a:t>
            </a:r>
            <a:r>
              <a:rPr lang="en-GB" dirty="0"/>
              <a:t>C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D469D-BC02-4F88-9670-F1E29408C43B}"/>
              </a:ext>
            </a:extLst>
          </p:cNvPr>
          <p:cNvSpPr txBox="1"/>
          <p:nvPr/>
        </p:nvSpPr>
        <p:spPr>
          <a:xfrm>
            <a:off x="2056776" y="4724400"/>
            <a:ext cx="165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b) 3.7</a:t>
            </a:r>
            <a:r>
              <a:rPr lang="en-GB" baseline="30000" dirty="0"/>
              <a:t>o</a:t>
            </a:r>
            <a:r>
              <a:rPr lang="en-GB" dirty="0"/>
              <a:t>C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1B5E6-988E-4083-B7D7-B1247D2FF270}"/>
              </a:ext>
            </a:extLst>
          </p:cNvPr>
          <p:cNvSpPr txBox="1"/>
          <p:nvPr/>
        </p:nvSpPr>
        <p:spPr>
          <a:xfrm>
            <a:off x="477981" y="5222916"/>
            <a:ext cx="145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c) 6.7</a:t>
            </a:r>
            <a:r>
              <a:rPr lang="en-GB" baseline="30000" dirty="0"/>
              <a:t>o</a:t>
            </a:r>
            <a:r>
              <a:rPr lang="en-GB" dirty="0"/>
              <a:t>C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6E09B5-98F4-48A4-91A7-80B90933B426}"/>
              </a:ext>
            </a:extLst>
          </p:cNvPr>
          <p:cNvSpPr txBox="1"/>
          <p:nvPr/>
        </p:nvSpPr>
        <p:spPr>
          <a:xfrm>
            <a:off x="2056776" y="5232991"/>
            <a:ext cx="165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d) 10</a:t>
            </a:r>
            <a:r>
              <a:rPr lang="en-GB" baseline="30000" dirty="0"/>
              <a:t>o</a:t>
            </a:r>
            <a:r>
              <a:rPr lang="en-GB" dirty="0"/>
              <a:t>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2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ody of water with a mountain in the snow&#10;&#10;Description automatically generated">
            <a:extLst>
              <a:ext uri="{FF2B5EF4-FFF2-40B4-BE49-F238E27FC236}">
                <a16:creationId xmlns:a16="http://schemas.microsoft.com/office/drawing/2014/main" id="{7CE69382-B0A5-4C92-ACC4-95C78A933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52ABC-4CF1-4F3B-B46E-6FFC6F07B801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2. What do we think was the highest concentration of CO</a:t>
            </a:r>
            <a:r>
              <a:rPr lang="en-US" sz="3700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sz="3700" dirty="0">
                <a:latin typeface="+mj-lt"/>
                <a:ea typeface="+mj-ea"/>
                <a:cs typeface="+mj-cs"/>
              </a:rPr>
              <a:t> found in the atmosphere in Earth’s history?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895A2-09E6-4120-9FA0-5B8E38EC522A}"/>
              </a:ext>
            </a:extLst>
          </p:cNvPr>
          <p:cNvSpPr txBox="1"/>
          <p:nvPr/>
        </p:nvSpPr>
        <p:spPr>
          <a:xfrm>
            <a:off x="477981" y="4724400"/>
            <a:ext cx="135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a) 400 ppm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D469D-BC02-4F88-9670-F1E29408C43B}"/>
              </a:ext>
            </a:extLst>
          </p:cNvPr>
          <p:cNvSpPr txBox="1"/>
          <p:nvPr/>
        </p:nvSpPr>
        <p:spPr>
          <a:xfrm>
            <a:off x="2056776" y="4724400"/>
            <a:ext cx="165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b) 1000 ppm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1B5E6-988E-4083-B7D7-B1247D2FF270}"/>
              </a:ext>
            </a:extLst>
          </p:cNvPr>
          <p:cNvSpPr txBox="1"/>
          <p:nvPr/>
        </p:nvSpPr>
        <p:spPr>
          <a:xfrm>
            <a:off x="477980" y="5222916"/>
            <a:ext cx="145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c) 4000 ppm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6E09B5-98F4-48A4-91A7-80B90933B426}"/>
              </a:ext>
            </a:extLst>
          </p:cNvPr>
          <p:cNvSpPr txBox="1"/>
          <p:nvPr/>
        </p:nvSpPr>
        <p:spPr>
          <a:xfrm>
            <a:off x="2056776" y="5233752"/>
            <a:ext cx="165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d) 10000 ppm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4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ody of water with a mountain in the snow&#10;&#10;Description automatically generated">
            <a:extLst>
              <a:ext uri="{FF2B5EF4-FFF2-40B4-BE49-F238E27FC236}">
                <a16:creationId xmlns:a16="http://schemas.microsoft.com/office/drawing/2014/main" id="{8C5D75EA-67B2-4560-9BE8-042D302F0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3DE2C-CC73-47B4-BD16-E91A3E3A109C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3. When do scientists think was the last time in global history that atmospheric CO</a:t>
            </a:r>
            <a:r>
              <a:rPr lang="en-US" sz="3000" b="1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sz="3000" b="1" dirty="0">
                <a:latin typeface="+mj-lt"/>
                <a:ea typeface="+mj-ea"/>
                <a:cs typeface="+mj-cs"/>
              </a:rPr>
              <a:t> levels were at the same as current levels (416ppm, as of 12/06/2020)?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8FEE9-72CC-4B18-8839-072F09DFF706}"/>
              </a:ext>
            </a:extLst>
          </p:cNvPr>
          <p:cNvSpPr txBox="1"/>
          <p:nvPr/>
        </p:nvSpPr>
        <p:spPr>
          <a:xfrm>
            <a:off x="392096" y="4660263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a) 1000 years 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D0E4-787E-4DAD-AA53-033A8881E0FE}"/>
              </a:ext>
            </a:extLst>
          </p:cNvPr>
          <p:cNvSpPr txBox="1"/>
          <p:nvPr/>
        </p:nvSpPr>
        <p:spPr>
          <a:xfrm>
            <a:off x="3017018" y="4759208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b) 10,000-20,000 years ago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794A-7C6A-4B56-9BF8-44E501F1FBA3}"/>
              </a:ext>
            </a:extLst>
          </p:cNvPr>
          <p:cNvSpPr txBox="1"/>
          <p:nvPr/>
        </p:nvSpPr>
        <p:spPr>
          <a:xfrm>
            <a:off x="292283" y="5955435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e) 540 million years ago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937F5-29F8-4ED1-AB4E-24081A0F58B0}"/>
              </a:ext>
            </a:extLst>
          </p:cNvPr>
          <p:cNvSpPr txBox="1"/>
          <p:nvPr/>
        </p:nvSpPr>
        <p:spPr>
          <a:xfrm>
            <a:off x="3426227" y="5322540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d) 10-15 million years ago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4B57C-F232-42E4-897E-33F8DEB12C21}"/>
              </a:ext>
            </a:extLst>
          </p:cNvPr>
          <p:cNvSpPr txBox="1"/>
          <p:nvPr/>
        </p:nvSpPr>
        <p:spPr>
          <a:xfrm>
            <a:off x="355198" y="5307849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c) 250,000- 500, 000years ago</a:t>
            </a:r>
          </a:p>
        </p:txBody>
      </p:sp>
    </p:spTree>
    <p:extLst>
      <p:ext uri="{BB962C8B-B14F-4D97-AF65-F5344CB8AC3E}">
        <p14:creationId xmlns:p14="http://schemas.microsoft.com/office/powerpoint/2010/main" val="51072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DE60FF607542A8938EF5BD5BE825" ma:contentTypeVersion="6" ma:contentTypeDescription="Create a new document." ma:contentTypeScope="" ma:versionID="42333c817fbedfab4d6888ffca566e4c">
  <xsd:schema xmlns:xsd="http://www.w3.org/2001/XMLSchema" xmlns:xs="http://www.w3.org/2001/XMLSchema" xmlns:p="http://schemas.microsoft.com/office/2006/metadata/properties" xmlns:ns2="1bff5ba4-f8ce-4e5a-8d12-16d349a7a505" targetNamespace="http://schemas.microsoft.com/office/2006/metadata/properties" ma:root="true" ma:fieldsID="59c2ac20afdbb326a6dfe8cb6f114b68" ns2:_="">
    <xsd:import namespace="1bff5ba4-f8ce-4e5a-8d12-16d349a7a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5ba4-f8ce-4e5a-8d12-16d349a7a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69EEBB-F39D-4BF8-AF14-2E4D5D067F78}"/>
</file>

<file path=customXml/itemProps2.xml><?xml version="1.0" encoding="utf-8"?>
<ds:datastoreItem xmlns:ds="http://schemas.openxmlformats.org/officeDocument/2006/customXml" ds:itemID="{44412A8F-920B-4B34-8B19-A690ED0B6E2E}"/>
</file>

<file path=customXml/itemProps3.xml><?xml version="1.0" encoding="utf-8"?>
<ds:datastoreItem xmlns:ds="http://schemas.openxmlformats.org/officeDocument/2006/customXml" ds:itemID="{0E69BD0C-AFE5-4DEC-AD17-FB85E7E180D5}"/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1231</Words>
  <Application>Microsoft Office PowerPoint</Application>
  <PresentationFormat>Widescreen</PresentationFormat>
  <Paragraphs>183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     Part 1. Weathering and the carbon cycle:  Using rocks to mitigate climate change  Kirsty Harrington  (DPhil, Earth Science, University of Oxford, UK)  </vt:lpstr>
      <vt:lpstr>Why study Paleoclimatology?</vt:lpstr>
      <vt:lpstr>Why study Paleoclimatology?</vt:lpstr>
      <vt:lpstr>Why study Paleoclimatology?</vt:lpstr>
      <vt:lpstr> Goals for todays lecture:</vt:lpstr>
      <vt:lpstr>PowerPoint Presentation</vt:lpstr>
      <vt:lpstr>PowerPoint Presentation</vt:lpstr>
      <vt:lpstr>PowerPoint Presentation</vt:lpstr>
      <vt:lpstr>PowerPoint Presentation</vt:lpstr>
      <vt:lpstr>Part one: Proxy Evidence for geological data</vt:lpstr>
      <vt:lpstr>PowerPoint Presentation</vt:lpstr>
      <vt:lpstr>Oxygen Isotope fractionation</vt:lpstr>
      <vt:lpstr>Carbon isotope  fractionation</vt:lpstr>
      <vt:lpstr>PowerPoint Presentation</vt:lpstr>
      <vt:lpstr>PowerPoint Presentation</vt:lpstr>
      <vt:lpstr>PowerPoint Presentation</vt:lpstr>
      <vt:lpstr>Part Two: Phanerozoic climate and carbon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1. Weathering and the carbon cycle:  Using rocks to mitigate climate change  Kirsty Harrington  (DPhil, Earth Science, University of Oxford, UK)</dc:title>
  <dc:creator>Kirsty</dc:creator>
  <cp:lastModifiedBy>Kirsty</cp:lastModifiedBy>
  <cp:revision>20</cp:revision>
  <dcterms:created xsi:type="dcterms:W3CDTF">2020-06-28T18:32:45Z</dcterms:created>
  <dcterms:modified xsi:type="dcterms:W3CDTF">2020-07-19T09:10:01Z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0x010100294FDE60FF607542A8938EF5BD5BE825</vt:lpwstr>
  </property>
  <property fmtid="{D5CDD505-2E9C-101B-9397-08002B2CF9AE}" pid="3" name="Order">
    <vt:r8>154700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