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sldIdLst>
    <p:sldId id="256" r:id="rId6"/>
    <p:sldId id="258" r:id="rId7"/>
    <p:sldId id="259" r:id="rId8"/>
    <p:sldId id="260" r:id="rId9"/>
    <p:sldId id="261" r:id="rId10"/>
    <p:sldId id="262" r:id="rId11"/>
    <p:sldId id="257" r:id="rId12"/>
    <p:sldId id="263" r:id="rId13"/>
    <p:sldId id="264" r:id="rId14"/>
    <p:sldId id="265"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0C787A-0769-42AB-8033-1B7D860AC447}" v="15" dt="2021-05-18T15:13:52.2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eld, Dominic  (Myanmar)" userId="S::dominic.field@britishcouncil.org::ac73867a-c5c1-4a42-9a8c-dc889dabb2d2" providerId="AD" clId="Web-{8C0C787A-0769-42AB-8033-1B7D860AC447}"/>
    <pc:docChg chg="modSld">
      <pc:chgData name="Field, Dominic  (Myanmar)" userId="S::dominic.field@britishcouncil.org::ac73867a-c5c1-4a42-9a8c-dc889dabb2d2" providerId="AD" clId="Web-{8C0C787A-0769-42AB-8033-1B7D860AC447}" dt="2021-05-18T15:13:52.291" v="8" actId="14100"/>
      <pc:docMkLst>
        <pc:docMk/>
      </pc:docMkLst>
      <pc:sldChg chg="addSp modSp">
        <pc:chgData name="Field, Dominic  (Myanmar)" userId="S::dominic.field@britishcouncil.org::ac73867a-c5c1-4a42-9a8c-dc889dabb2d2" providerId="AD" clId="Web-{8C0C787A-0769-42AB-8033-1B7D860AC447}" dt="2021-05-18T15:13:52.291" v="8" actId="14100"/>
        <pc:sldMkLst>
          <pc:docMk/>
          <pc:sldMk cId="4172154877" sldId="256"/>
        </pc:sldMkLst>
        <pc:spChg chg="add mod">
          <ac:chgData name="Field, Dominic  (Myanmar)" userId="S::dominic.field@britishcouncil.org::ac73867a-c5c1-4a42-9a8c-dc889dabb2d2" providerId="AD" clId="Web-{8C0C787A-0769-42AB-8033-1B7D860AC447}" dt="2021-05-18T15:13:52.291" v="8" actId="14100"/>
          <ac:spMkLst>
            <pc:docMk/>
            <pc:sldMk cId="4172154877" sldId="256"/>
            <ac:spMk id="3" creationId="{53B0ED79-F0AB-4D53-A5F7-C11698F1F966}"/>
          </ac:spMkLst>
        </pc:spChg>
      </pc:sldChg>
      <pc:sldChg chg="modSp">
        <pc:chgData name="Field, Dominic  (Myanmar)" userId="S::dominic.field@britishcouncil.org::ac73867a-c5c1-4a42-9a8c-dc889dabb2d2" providerId="AD" clId="Web-{8C0C787A-0769-42AB-8033-1B7D860AC447}" dt="2021-05-18T15:13:18.742" v="0" actId="20577"/>
        <pc:sldMkLst>
          <pc:docMk/>
          <pc:sldMk cId="240105606" sldId="263"/>
        </pc:sldMkLst>
        <pc:spChg chg="mod">
          <ac:chgData name="Field, Dominic  (Myanmar)" userId="S::dominic.field@britishcouncil.org::ac73867a-c5c1-4a42-9a8c-dc889dabb2d2" providerId="AD" clId="Web-{8C0C787A-0769-42AB-8033-1B7D860AC447}" dt="2021-05-18T15:13:18.742" v="0" actId="20577"/>
          <ac:spMkLst>
            <pc:docMk/>
            <pc:sldMk cId="240105606" sldId="263"/>
            <ac:spMk id="2" creationId="{7EE9B5E4-48D1-424F-B25B-28CF4F588E81}"/>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18/05/2021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glish-e-reader.net/" TargetMode="External"/><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FB921B-697B-4EF3-86A4-820A3B9181B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b="1" kern="1200">
                <a:solidFill>
                  <a:srgbClr val="FFFFFF"/>
                </a:solidFill>
                <a:latin typeface="+mj-lt"/>
                <a:ea typeface="+mj-ea"/>
                <a:cs typeface="+mj-cs"/>
              </a:rPr>
              <a:t>A Little Pot of Honey</a:t>
            </a:r>
            <a:br>
              <a:rPr lang="en-US" sz="3600" b="1" kern="1200">
                <a:solidFill>
                  <a:srgbClr val="FFFFFF"/>
                </a:solidFill>
                <a:latin typeface="+mj-lt"/>
                <a:ea typeface="+mj-ea"/>
                <a:cs typeface="+mj-cs"/>
              </a:rPr>
            </a:br>
            <a:r>
              <a:rPr lang="en-US" sz="3600" b="1" kern="1200">
                <a:solidFill>
                  <a:srgbClr val="FFFFFF"/>
                </a:solidFill>
                <a:latin typeface="+mj-lt"/>
                <a:ea typeface="+mj-ea"/>
                <a:cs typeface="+mj-cs"/>
              </a:rPr>
              <a:t>by Frank Brennan</a:t>
            </a:r>
          </a:p>
        </p:txBody>
      </p:sp>
      <p:pic>
        <p:nvPicPr>
          <p:cNvPr id="6" name="Content Placeholder 5">
            <a:extLst>
              <a:ext uri="{FF2B5EF4-FFF2-40B4-BE49-F238E27FC236}">
                <a16:creationId xmlns:a16="http://schemas.microsoft.com/office/drawing/2014/main" id="{F2F69A7D-70F1-4FF3-86CD-8AF0DA98EB98}"/>
              </a:ext>
            </a:extLst>
          </p:cNvPr>
          <p:cNvPicPr>
            <a:picLocks noGrp="1" noChangeAspect="1"/>
          </p:cNvPicPr>
          <p:nvPr>
            <p:ph idx="1"/>
          </p:nvPr>
        </p:nvPicPr>
        <p:blipFill>
          <a:blip r:embed="rId2"/>
          <a:stretch>
            <a:fillRect/>
          </a:stretch>
        </p:blipFill>
        <p:spPr>
          <a:xfrm>
            <a:off x="6417491" y="643466"/>
            <a:ext cx="3500350" cy="5568739"/>
          </a:xfrm>
          <a:prstGeom prst="rect">
            <a:avLst/>
          </a:prstGeom>
        </p:spPr>
      </p:pic>
      <p:sp>
        <p:nvSpPr>
          <p:cNvPr id="3" name="TextBox 2">
            <a:extLst>
              <a:ext uri="{FF2B5EF4-FFF2-40B4-BE49-F238E27FC236}">
                <a16:creationId xmlns:a16="http://schemas.microsoft.com/office/drawing/2014/main" id="{53B0ED79-F0AB-4D53-A5F7-C11698F1F966}"/>
              </a:ext>
            </a:extLst>
          </p:cNvPr>
          <p:cNvSpPr txBox="1"/>
          <p:nvPr/>
        </p:nvSpPr>
        <p:spPr>
          <a:xfrm>
            <a:off x="652072" y="514662"/>
            <a:ext cx="505418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i="1" dirty="0">
                <a:ea typeface="+mn-lt"/>
                <a:cs typeface="+mn-lt"/>
              </a:rPr>
              <a:t>English e-Reader</a:t>
            </a:r>
            <a:r>
              <a:rPr lang="en-GB" dirty="0">
                <a:ea typeface="+mn-lt"/>
                <a:cs typeface="+mn-lt"/>
              </a:rPr>
              <a:t> </a:t>
            </a:r>
            <a:r>
              <a:rPr lang="en-GB" dirty="0">
                <a:ea typeface="+mn-lt"/>
                <a:cs typeface="+mn-lt"/>
                <a:hlinkClick r:id="rId3"/>
              </a:rPr>
              <a:t>https://english-e-reader.net/</a:t>
            </a:r>
            <a:r>
              <a:rPr lang="en-GB" dirty="0">
                <a:ea typeface="+mn-lt"/>
                <a:cs typeface="+mn-lt"/>
              </a:rPr>
              <a:t> </a:t>
            </a:r>
            <a:endParaRPr lang="en-US"/>
          </a:p>
          <a:p>
            <a:pPr algn="l"/>
            <a:endParaRPr lang="en-GB" dirty="0">
              <a:cs typeface="Calibri"/>
            </a:endParaRPr>
          </a:p>
        </p:txBody>
      </p:sp>
    </p:spTree>
    <p:extLst>
      <p:ext uri="{BB962C8B-B14F-4D97-AF65-F5344CB8AC3E}">
        <p14:creationId xmlns:p14="http://schemas.microsoft.com/office/powerpoint/2010/main" val="4172154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20EE-C684-48C0-B55D-E38A15886444}"/>
              </a:ext>
            </a:extLst>
          </p:cNvPr>
          <p:cNvSpPr>
            <a:spLocks noGrp="1"/>
          </p:cNvSpPr>
          <p:nvPr>
            <p:ph type="title"/>
          </p:nvPr>
        </p:nvSpPr>
        <p:spPr/>
        <p:txBody>
          <a:bodyPr/>
          <a:lstStyle/>
          <a:p>
            <a:r>
              <a:rPr lang="en-US" dirty="0"/>
              <a:t>Part 3: Pre-reading</a:t>
            </a:r>
            <a:endParaRPr lang="en-GB" dirty="0"/>
          </a:p>
        </p:txBody>
      </p:sp>
      <p:sp>
        <p:nvSpPr>
          <p:cNvPr id="3" name="Content Placeholder 2">
            <a:extLst>
              <a:ext uri="{FF2B5EF4-FFF2-40B4-BE49-F238E27FC236}">
                <a16:creationId xmlns:a16="http://schemas.microsoft.com/office/drawing/2014/main" id="{23729DE3-6BD0-4CB1-953E-2A2A0422B61F}"/>
              </a:ext>
            </a:extLst>
          </p:cNvPr>
          <p:cNvSpPr>
            <a:spLocks noGrp="1"/>
          </p:cNvSpPr>
          <p:nvPr>
            <p:ph idx="1"/>
          </p:nvPr>
        </p:nvSpPr>
        <p:spPr/>
        <p:txBody>
          <a:bodyPr/>
          <a:lstStyle/>
          <a:p>
            <a:r>
              <a:rPr lang="en-US" i="1" dirty="0"/>
              <a:t>Prediction</a:t>
            </a:r>
            <a:endParaRPr lang="en-GB" dirty="0"/>
          </a:p>
          <a:p>
            <a:r>
              <a:rPr lang="en-US" dirty="0"/>
              <a:t>Will Jack win the fight? How do you think the story is going to end?</a:t>
            </a:r>
            <a:endParaRPr lang="en-GB" dirty="0"/>
          </a:p>
        </p:txBody>
      </p:sp>
    </p:spTree>
    <p:extLst>
      <p:ext uri="{BB962C8B-B14F-4D97-AF65-F5344CB8AC3E}">
        <p14:creationId xmlns:p14="http://schemas.microsoft.com/office/powerpoint/2010/main" val="301759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9529D-D776-45B0-9A1B-1835CFA4FA2D}"/>
              </a:ext>
            </a:extLst>
          </p:cNvPr>
          <p:cNvSpPr>
            <a:spLocks noGrp="1"/>
          </p:cNvSpPr>
          <p:nvPr>
            <p:ph type="title"/>
          </p:nvPr>
        </p:nvSpPr>
        <p:spPr/>
        <p:txBody>
          <a:bodyPr/>
          <a:lstStyle/>
          <a:p>
            <a:r>
              <a:rPr lang="en-US" dirty="0"/>
              <a:t>Part 3: Post-reading</a:t>
            </a:r>
            <a:endParaRPr lang="en-GB" dirty="0"/>
          </a:p>
        </p:txBody>
      </p:sp>
      <p:sp>
        <p:nvSpPr>
          <p:cNvPr id="3" name="Content Placeholder 2">
            <a:extLst>
              <a:ext uri="{FF2B5EF4-FFF2-40B4-BE49-F238E27FC236}">
                <a16:creationId xmlns:a16="http://schemas.microsoft.com/office/drawing/2014/main" id="{54DF3097-3EF1-44E3-8430-A7E63BF0DFE5}"/>
              </a:ext>
            </a:extLst>
          </p:cNvPr>
          <p:cNvSpPr>
            <a:spLocks noGrp="1"/>
          </p:cNvSpPr>
          <p:nvPr>
            <p:ph idx="1"/>
          </p:nvPr>
        </p:nvSpPr>
        <p:spPr/>
        <p:txBody>
          <a:bodyPr/>
          <a:lstStyle/>
          <a:p>
            <a:r>
              <a:rPr lang="en-US" i="1" dirty="0"/>
              <a:t>Review</a:t>
            </a:r>
            <a:endParaRPr lang="en-GB" dirty="0"/>
          </a:p>
          <a:p>
            <a:r>
              <a:rPr lang="en-US" dirty="0"/>
              <a:t>TEs discuss their own reaction to the story. </a:t>
            </a:r>
            <a:endParaRPr lang="en-GB" dirty="0"/>
          </a:p>
          <a:p>
            <a:r>
              <a:rPr lang="en-US" dirty="0"/>
              <a:t>TEs write a short review of the story. They can give it a rating out of 5 stars. They should try to name one person they know who they would recommend the story to and give reasons why. They should state whether they would be interested in reading more stories by this author.</a:t>
            </a:r>
            <a:endParaRPr lang="en-GB" dirty="0"/>
          </a:p>
        </p:txBody>
      </p:sp>
    </p:spTree>
    <p:extLst>
      <p:ext uri="{BB962C8B-B14F-4D97-AF65-F5344CB8AC3E}">
        <p14:creationId xmlns:p14="http://schemas.microsoft.com/office/powerpoint/2010/main" val="3528869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28DDE-B830-4982-883B-1FCCA5719F0D}"/>
              </a:ext>
            </a:extLst>
          </p:cNvPr>
          <p:cNvSpPr>
            <a:spLocks noGrp="1"/>
          </p:cNvSpPr>
          <p:nvPr>
            <p:ph type="title"/>
          </p:nvPr>
        </p:nvSpPr>
        <p:spPr/>
        <p:txBody>
          <a:bodyPr/>
          <a:lstStyle/>
          <a:p>
            <a:r>
              <a:rPr lang="en-US" dirty="0"/>
              <a:t>Part 1: Pre reading</a:t>
            </a:r>
            <a:endParaRPr lang="en-GB" dirty="0"/>
          </a:p>
        </p:txBody>
      </p:sp>
      <p:pic>
        <p:nvPicPr>
          <p:cNvPr id="4" name="Content Placeholder 5">
            <a:extLst>
              <a:ext uri="{FF2B5EF4-FFF2-40B4-BE49-F238E27FC236}">
                <a16:creationId xmlns:a16="http://schemas.microsoft.com/office/drawing/2014/main" id="{E53D7976-9199-4085-8352-C304D388C1F1}"/>
              </a:ext>
            </a:extLst>
          </p:cNvPr>
          <p:cNvPicPr>
            <a:picLocks noGrp="1" noChangeAspect="1"/>
          </p:cNvPicPr>
          <p:nvPr>
            <p:ph idx="1"/>
          </p:nvPr>
        </p:nvPicPr>
        <p:blipFill>
          <a:blip r:embed="rId2"/>
          <a:stretch>
            <a:fillRect/>
          </a:stretch>
        </p:blipFill>
        <p:spPr>
          <a:xfrm>
            <a:off x="1040943" y="1690688"/>
            <a:ext cx="2816682" cy="4473107"/>
          </a:xfrm>
          <a:prstGeom prst="rect">
            <a:avLst/>
          </a:prstGeom>
        </p:spPr>
      </p:pic>
      <p:sp>
        <p:nvSpPr>
          <p:cNvPr id="5" name="TextBox 4">
            <a:extLst>
              <a:ext uri="{FF2B5EF4-FFF2-40B4-BE49-F238E27FC236}">
                <a16:creationId xmlns:a16="http://schemas.microsoft.com/office/drawing/2014/main" id="{78EDE9CB-A6F0-43FB-8C2E-5E5C0C69262D}"/>
              </a:ext>
            </a:extLst>
          </p:cNvPr>
          <p:cNvSpPr txBox="1"/>
          <p:nvPr/>
        </p:nvSpPr>
        <p:spPr>
          <a:xfrm>
            <a:off x="4721087" y="1806437"/>
            <a:ext cx="6198704" cy="1384995"/>
          </a:xfrm>
          <a:prstGeom prst="rect">
            <a:avLst/>
          </a:prstGeom>
          <a:noFill/>
        </p:spPr>
        <p:txBody>
          <a:bodyPr wrap="square" rtlCol="0">
            <a:spAutoFit/>
          </a:bodyPr>
          <a:lstStyle/>
          <a:p>
            <a:r>
              <a:rPr lang="en-GB" sz="2800" dirty="0"/>
              <a:t>Look at the picture on the cover and the title of the story. </a:t>
            </a:r>
          </a:p>
          <a:p>
            <a:r>
              <a:rPr lang="en-GB" sz="2800" dirty="0"/>
              <a:t>What do you associate honey with?</a:t>
            </a:r>
          </a:p>
        </p:txBody>
      </p:sp>
    </p:spTree>
    <p:extLst>
      <p:ext uri="{BB962C8B-B14F-4D97-AF65-F5344CB8AC3E}">
        <p14:creationId xmlns:p14="http://schemas.microsoft.com/office/powerpoint/2010/main" val="187756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77E9-B5E0-4CA2-A1A6-CE08DC60436C}"/>
              </a:ext>
            </a:extLst>
          </p:cNvPr>
          <p:cNvSpPr>
            <a:spLocks noGrp="1"/>
          </p:cNvSpPr>
          <p:nvPr>
            <p:ph type="title"/>
          </p:nvPr>
        </p:nvSpPr>
        <p:spPr/>
        <p:txBody>
          <a:bodyPr/>
          <a:lstStyle/>
          <a:p>
            <a:r>
              <a:rPr lang="en-US" dirty="0"/>
              <a:t>Part 1:</a:t>
            </a:r>
            <a:endParaRPr lang="en-GB" dirty="0"/>
          </a:p>
        </p:txBody>
      </p:sp>
      <p:sp>
        <p:nvSpPr>
          <p:cNvPr id="3" name="Content Placeholder 2">
            <a:extLst>
              <a:ext uri="{FF2B5EF4-FFF2-40B4-BE49-F238E27FC236}">
                <a16:creationId xmlns:a16="http://schemas.microsoft.com/office/drawing/2014/main" id="{D9D63C81-4F8D-4A9F-B51E-0900024B7FAC}"/>
              </a:ext>
            </a:extLst>
          </p:cNvPr>
          <p:cNvSpPr>
            <a:spLocks noGrp="1"/>
          </p:cNvSpPr>
          <p:nvPr>
            <p:ph idx="1"/>
          </p:nvPr>
        </p:nvSpPr>
        <p:spPr/>
        <p:txBody>
          <a:bodyPr>
            <a:normAutofit fontScale="92500" lnSpcReduction="20000"/>
          </a:bodyPr>
          <a:lstStyle/>
          <a:p>
            <a:pPr marL="0" indent="0">
              <a:lnSpc>
                <a:spcPct val="150000"/>
              </a:lnSpc>
              <a:buNone/>
            </a:pPr>
            <a:r>
              <a:rPr lang="en-US" dirty="0"/>
              <a:t>In the late nineteenth century, there were many foreigners in China. In some areas of the country, they seemed to rule almost every part of Chinese society. Some Chinese people were very unhappy about this and started a special group or society to fight the foreigners. The people in this society were called Boxers because some of them studied Chinese martial arts. Martial arts were their special ways of fighting. They fought against the foreigners from 1899 to 1901. This time in history is known as the Boxer Rebellion.</a:t>
            </a:r>
          </a:p>
        </p:txBody>
      </p:sp>
    </p:spTree>
    <p:extLst>
      <p:ext uri="{BB962C8B-B14F-4D97-AF65-F5344CB8AC3E}">
        <p14:creationId xmlns:p14="http://schemas.microsoft.com/office/powerpoint/2010/main" val="1048105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9D4FF-1B53-48E5-999E-5A29D1DECBF8}"/>
              </a:ext>
            </a:extLst>
          </p:cNvPr>
          <p:cNvSpPr>
            <a:spLocks noGrp="1"/>
          </p:cNvSpPr>
          <p:nvPr>
            <p:ph type="title"/>
          </p:nvPr>
        </p:nvSpPr>
        <p:spPr/>
        <p:txBody>
          <a:bodyPr/>
          <a:lstStyle/>
          <a:p>
            <a:r>
              <a:rPr lang="en-US" dirty="0"/>
              <a:t>Part 1:</a:t>
            </a:r>
            <a:endParaRPr lang="en-GB" dirty="0"/>
          </a:p>
        </p:txBody>
      </p:sp>
      <p:sp>
        <p:nvSpPr>
          <p:cNvPr id="3" name="Content Placeholder 2">
            <a:extLst>
              <a:ext uri="{FF2B5EF4-FFF2-40B4-BE49-F238E27FC236}">
                <a16:creationId xmlns:a16="http://schemas.microsoft.com/office/drawing/2014/main" id="{91F38309-7F74-4BBB-AEFD-A527C3B593E9}"/>
              </a:ext>
            </a:extLst>
          </p:cNvPr>
          <p:cNvSpPr>
            <a:spLocks noGrp="1"/>
          </p:cNvSpPr>
          <p:nvPr>
            <p:ph idx="1"/>
          </p:nvPr>
        </p:nvSpPr>
        <p:spPr>
          <a:xfrm>
            <a:off x="838200" y="1457739"/>
            <a:ext cx="10515600" cy="4719224"/>
          </a:xfrm>
        </p:spPr>
        <p:txBody>
          <a:bodyPr>
            <a:normAutofit fontScale="70000" lnSpcReduction="20000"/>
          </a:bodyPr>
          <a:lstStyle/>
          <a:p>
            <a:pPr marL="0" indent="0">
              <a:lnSpc>
                <a:spcPct val="160000"/>
              </a:lnSpc>
              <a:buNone/>
            </a:pPr>
            <a:r>
              <a:rPr lang="en-GB" dirty="0"/>
              <a:t>Time: 1901</a:t>
            </a:r>
          </a:p>
          <a:p>
            <a:pPr marL="0" indent="0">
              <a:lnSpc>
                <a:spcPct val="160000"/>
              </a:lnSpc>
              <a:buNone/>
            </a:pPr>
            <a:r>
              <a:rPr lang="en-GB" dirty="0"/>
              <a:t>Place: A temple in Shandong province, China</a:t>
            </a:r>
          </a:p>
          <a:p>
            <a:pPr marL="0" indent="0">
              <a:lnSpc>
                <a:spcPct val="160000"/>
              </a:lnSpc>
              <a:buNone/>
            </a:pPr>
            <a:r>
              <a:rPr lang="en-US" dirty="0"/>
              <a:t>The old man walked into his room. The door was already open. Immediately, he saw the small broken pots on the floor and tears of sadness and anger filled his eyes. He was too late. The pots were not worth anything, of course. But they had contained the last of his honey. His special honey, made by his own bees. It was the honey that had given his students - the Boxers – their strength. If a student ate some of this special honey, he became really strong for a short time. But no amount of strength could stop the guns. His students were now all dead. Now the foreigners took what </a:t>
            </a:r>
            <a:r>
              <a:rPr lang="en-GB" dirty="0"/>
              <a:t>they wanted.</a:t>
            </a:r>
          </a:p>
          <a:p>
            <a:pPr marL="0" indent="0">
              <a:buNone/>
            </a:pPr>
            <a:endParaRPr lang="en-GB" dirty="0"/>
          </a:p>
        </p:txBody>
      </p:sp>
    </p:spTree>
    <p:extLst>
      <p:ext uri="{BB962C8B-B14F-4D97-AF65-F5344CB8AC3E}">
        <p14:creationId xmlns:p14="http://schemas.microsoft.com/office/powerpoint/2010/main" val="3987274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77015-998A-4416-A536-CAD8A6F61366}"/>
              </a:ext>
            </a:extLst>
          </p:cNvPr>
          <p:cNvSpPr>
            <a:spLocks noGrp="1"/>
          </p:cNvSpPr>
          <p:nvPr>
            <p:ph type="title"/>
          </p:nvPr>
        </p:nvSpPr>
        <p:spPr/>
        <p:txBody>
          <a:bodyPr/>
          <a:lstStyle/>
          <a:p>
            <a:r>
              <a:rPr lang="en-US" dirty="0"/>
              <a:t>Part 1:</a:t>
            </a:r>
            <a:endParaRPr lang="en-GB" dirty="0"/>
          </a:p>
        </p:txBody>
      </p:sp>
      <p:sp>
        <p:nvSpPr>
          <p:cNvPr id="3" name="Content Placeholder 2">
            <a:extLst>
              <a:ext uri="{FF2B5EF4-FFF2-40B4-BE49-F238E27FC236}">
                <a16:creationId xmlns:a16="http://schemas.microsoft.com/office/drawing/2014/main" id="{2FB79A10-067E-485C-B8FA-51388740AA0F}"/>
              </a:ext>
            </a:extLst>
          </p:cNvPr>
          <p:cNvSpPr>
            <a:spLocks noGrp="1"/>
          </p:cNvSpPr>
          <p:nvPr>
            <p:ph idx="1"/>
          </p:nvPr>
        </p:nvSpPr>
        <p:spPr/>
        <p:txBody>
          <a:bodyPr>
            <a:normAutofit fontScale="92500" lnSpcReduction="20000"/>
          </a:bodyPr>
          <a:lstStyle/>
          <a:p>
            <a:pPr marL="0" indent="0">
              <a:lnSpc>
                <a:spcPct val="150000"/>
              </a:lnSpc>
              <a:buNone/>
            </a:pPr>
            <a:r>
              <a:rPr lang="en-US" dirty="0"/>
              <a:t>But the old man would not let them take everything. He had saved one very small pot of honey in his pocket. One day he would give it as a present to the Emperor of China. Now he had to hide it. The old man heard heavy footsteps outside. It was the foreign soldiers. He put his little pot into a wooden box of small presents that he had saved for the Emperor. He hid the box in the corner of his room and then turned towards the door. </a:t>
            </a:r>
          </a:p>
          <a:p>
            <a:pPr marL="0" indent="0">
              <a:lnSpc>
                <a:spcPct val="150000"/>
              </a:lnSpc>
              <a:buNone/>
            </a:pPr>
            <a:r>
              <a:rPr lang="en-US" dirty="0"/>
              <a:t>He walked into the bright morning sunshine for the last time.</a:t>
            </a:r>
            <a:endParaRPr lang="en-GB" dirty="0"/>
          </a:p>
        </p:txBody>
      </p:sp>
    </p:spTree>
    <p:extLst>
      <p:ext uri="{BB962C8B-B14F-4D97-AF65-F5344CB8AC3E}">
        <p14:creationId xmlns:p14="http://schemas.microsoft.com/office/powerpoint/2010/main" val="4112684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70DF-066B-4B35-B986-27302D983BC1}"/>
              </a:ext>
            </a:extLst>
          </p:cNvPr>
          <p:cNvSpPr>
            <a:spLocks noGrp="1"/>
          </p:cNvSpPr>
          <p:nvPr>
            <p:ph type="title"/>
          </p:nvPr>
        </p:nvSpPr>
        <p:spPr/>
        <p:txBody>
          <a:bodyPr/>
          <a:lstStyle/>
          <a:p>
            <a:r>
              <a:rPr lang="en-US" dirty="0"/>
              <a:t>Part 1: Post reading</a:t>
            </a:r>
            <a:endParaRPr lang="en-GB" dirty="0"/>
          </a:p>
        </p:txBody>
      </p:sp>
      <p:sp>
        <p:nvSpPr>
          <p:cNvPr id="3" name="Content Placeholder 2">
            <a:extLst>
              <a:ext uri="{FF2B5EF4-FFF2-40B4-BE49-F238E27FC236}">
                <a16:creationId xmlns:a16="http://schemas.microsoft.com/office/drawing/2014/main" id="{513842FB-941C-4D8B-AAAF-CA35E37193FF}"/>
              </a:ext>
            </a:extLst>
          </p:cNvPr>
          <p:cNvSpPr>
            <a:spLocks noGrp="1"/>
          </p:cNvSpPr>
          <p:nvPr>
            <p:ph idx="1"/>
          </p:nvPr>
        </p:nvSpPr>
        <p:spPr>
          <a:xfrm>
            <a:off x="838200" y="1253331"/>
            <a:ext cx="10515600" cy="5081208"/>
          </a:xfrm>
        </p:spPr>
        <p:txBody>
          <a:bodyPr>
            <a:noAutofit/>
          </a:bodyPr>
          <a:lstStyle/>
          <a:p>
            <a:r>
              <a:rPr lang="en-GB" dirty="0"/>
              <a:t> </a:t>
            </a:r>
            <a:r>
              <a:rPr lang="en-US" i="1" dirty="0"/>
              <a:t>Summary</a:t>
            </a:r>
            <a:endParaRPr lang="en-GB" dirty="0"/>
          </a:p>
          <a:p>
            <a:r>
              <a:rPr lang="en-US" dirty="0"/>
              <a:t>Discuss.</a:t>
            </a:r>
            <a:endParaRPr lang="en-GB" dirty="0"/>
          </a:p>
          <a:p>
            <a:r>
              <a:rPr lang="en-US" dirty="0"/>
              <a:t>What has happened to the old, Chinese man?  Imagine you are one of his students – what would you say about the old man if you were talking at his funeral?</a:t>
            </a:r>
            <a:endParaRPr lang="en-GB" sz="2000" dirty="0"/>
          </a:p>
        </p:txBody>
      </p:sp>
    </p:spTree>
    <p:extLst>
      <p:ext uri="{BB962C8B-B14F-4D97-AF65-F5344CB8AC3E}">
        <p14:creationId xmlns:p14="http://schemas.microsoft.com/office/powerpoint/2010/main" val="425966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4C940-C6C1-45B8-A0A2-D27E3FA60A3D}"/>
              </a:ext>
            </a:extLst>
          </p:cNvPr>
          <p:cNvSpPr>
            <a:spLocks noGrp="1"/>
          </p:cNvSpPr>
          <p:nvPr>
            <p:ph type="title"/>
          </p:nvPr>
        </p:nvSpPr>
        <p:spPr/>
        <p:txBody>
          <a:bodyPr/>
          <a:lstStyle/>
          <a:p>
            <a:r>
              <a:rPr lang="en-US" dirty="0"/>
              <a:t>Part 2: Pre reading</a:t>
            </a:r>
            <a:endParaRPr lang="en-GB" dirty="0"/>
          </a:p>
        </p:txBody>
      </p:sp>
      <p:pic>
        <p:nvPicPr>
          <p:cNvPr id="4" name="Content Placeholder 3">
            <a:extLst>
              <a:ext uri="{FF2B5EF4-FFF2-40B4-BE49-F238E27FC236}">
                <a16:creationId xmlns:a16="http://schemas.microsoft.com/office/drawing/2014/main" id="{3A7F86D8-F578-48E7-B5B4-18DADF561F2C}"/>
              </a:ext>
            </a:extLst>
          </p:cNvPr>
          <p:cNvPicPr>
            <a:picLocks noGrp="1" noChangeAspect="1"/>
          </p:cNvPicPr>
          <p:nvPr>
            <p:ph idx="1"/>
          </p:nvPr>
        </p:nvPicPr>
        <p:blipFill>
          <a:blip r:embed="rId2"/>
          <a:stretch>
            <a:fillRect/>
          </a:stretch>
        </p:blipFill>
        <p:spPr>
          <a:xfrm>
            <a:off x="838200" y="1490663"/>
            <a:ext cx="5114157" cy="4367212"/>
          </a:xfrm>
          <a:prstGeom prst="rect">
            <a:avLst/>
          </a:prstGeom>
        </p:spPr>
      </p:pic>
      <p:sp>
        <p:nvSpPr>
          <p:cNvPr id="5" name="TextBox 4">
            <a:extLst>
              <a:ext uri="{FF2B5EF4-FFF2-40B4-BE49-F238E27FC236}">
                <a16:creationId xmlns:a16="http://schemas.microsoft.com/office/drawing/2014/main" id="{0E058278-AE7C-4AE4-A1F2-918E0EB49736}"/>
              </a:ext>
            </a:extLst>
          </p:cNvPr>
          <p:cNvSpPr txBox="1"/>
          <p:nvPr/>
        </p:nvSpPr>
        <p:spPr>
          <a:xfrm>
            <a:off x="6958013" y="1690688"/>
            <a:ext cx="4584630" cy="3970318"/>
          </a:xfrm>
          <a:prstGeom prst="rect">
            <a:avLst/>
          </a:prstGeom>
          <a:noFill/>
        </p:spPr>
        <p:txBody>
          <a:bodyPr wrap="square" rtlCol="0">
            <a:spAutoFit/>
          </a:bodyPr>
          <a:lstStyle/>
          <a:p>
            <a:r>
              <a:rPr lang="en-US" sz="2800" dirty="0"/>
              <a:t>This picture illustrates one of the key events in the story.</a:t>
            </a:r>
          </a:p>
          <a:p>
            <a:r>
              <a:rPr lang="en-US" sz="2800" dirty="0"/>
              <a:t> </a:t>
            </a:r>
          </a:p>
          <a:p>
            <a:r>
              <a:rPr lang="en-US" sz="2800" dirty="0"/>
              <a:t>Discuss what is happening in the picture. Can you predict how the introduction set at the beginning of the 20</a:t>
            </a:r>
            <a:r>
              <a:rPr lang="en-US" sz="2800" baseline="30000" dirty="0"/>
              <a:t>th</a:t>
            </a:r>
            <a:r>
              <a:rPr lang="en-US" sz="2800" dirty="0"/>
              <a:t> century in China leads to the situation in the picture?</a:t>
            </a:r>
            <a:endParaRPr lang="en-GB" sz="2800" dirty="0"/>
          </a:p>
        </p:txBody>
      </p:sp>
    </p:spTree>
    <p:extLst>
      <p:ext uri="{BB962C8B-B14F-4D97-AF65-F5344CB8AC3E}">
        <p14:creationId xmlns:p14="http://schemas.microsoft.com/office/powerpoint/2010/main" val="3902454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9B5E4-48D1-424F-B25B-28CF4F588E81}"/>
              </a:ext>
            </a:extLst>
          </p:cNvPr>
          <p:cNvSpPr>
            <a:spLocks noGrp="1"/>
          </p:cNvSpPr>
          <p:nvPr>
            <p:ph type="title"/>
          </p:nvPr>
        </p:nvSpPr>
        <p:spPr/>
        <p:txBody>
          <a:bodyPr/>
          <a:lstStyle/>
          <a:p>
            <a:r>
              <a:rPr lang="en-US" dirty="0">
                <a:ea typeface="Adobe Kaiti Std R"/>
              </a:rPr>
              <a:t>Part 2: While reading</a:t>
            </a:r>
            <a:br>
              <a:rPr lang="en-US" dirty="0">
                <a:ea typeface="Adobe Kaiti Std R"/>
              </a:rPr>
            </a:br>
            <a:endParaRPr lang="en-GB" dirty="0"/>
          </a:p>
        </p:txBody>
      </p:sp>
      <p:sp>
        <p:nvSpPr>
          <p:cNvPr id="3" name="Content Placeholder 2">
            <a:extLst>
              <a:ext uri="{FF2B5EF4-FFF2-40B4-BE49-F238E27FC236}">
                <a16:creationId xmlns:a16="http://schemas.microsoft.com/office/drawing/2014/main" id="{1C5778F6-10FF-4CD3-8B5E-53D1E74260C6}"/>
              </a:ext>
            </a:extLst>
          </p:cNvPr>
          <p:cNvSpPr>
            <a:spLocks noGrp="1"/>
          </p:cNvSpPr>
          <p:nvPr>
            <p:ph idx="1"/>
          </p:nvPr>
        </p:nvSpPr>
        <p:spPr>
          <a:xfrm>
            <a:off x="838200" y="1245704"/>
            <a:ext cx="10515600" cy="4931259"/>
          </a:xfrm>
        </p:spPr>
        <p:txBody>
          <a:bodyPr>
            <a:normAutofit/>
          </a:bodyPr>
          <a:lstStyle/>
          <a:p>
            <a:r>
              <a:rPr lang="en-US" i="1" dirty="0"/>
              <a:t>Comprehension / speculation</a:t>
            </a:r>
            <a:endParaRPr lang="en-GB" dirty="0"/>
          </a:p>
          <a:p>
            <a:pPr marL="0" indent="0">
              <a:buNone/>
            </a:pPr>
            <a:r>
              <a:rPr lang="en-US" dirty="0"/>
              <a:t>How did the little pot of honey end up in a house in Kansas, USA? TEs speculate about how the honey came to be in a house in Kansas.</a:t>
            </a:r>
            <a:endParaRPr lang="en-GB" dirty="0"/>
          </a:p>
          <a:p>
            <a:pPr marL="0" indent="0">
              <a:lnSpc>
                <a:spcPct val="160000"/>
              </a:lnSpc>
              <a:buNone/>
            </a:pPr>
            <a:endParaRPr lang="en-GB" dirty="0"/>
          </a:p>
        </p:txBody>
      </p:sp>
    </p:spTree>
    <p:extLst>
      <p:ext uri="{BB962C8B-B14F-4D97-AF65-F5344CB8AC3E}">
        <p14:creationId xmlns:p14="http://schemas.microsoft.com/office/powerpoint/2010/main" val="240105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92A3F-B79D-491B-94A2-C9A6E3492F93}"/>
              </a:ext>
            </a:extLst>
          </p:cNvPr>
          <p:cNvSpPr>
            <a:spLocks noGrp="1"/>
          </p:cNvSpPr>
          <p:nvPr>
            <p:ph type="title"/>
          </p:nvPr>
        </p:nvSpPr>
        <p:spPr/>
        <p:txBody>
          <a:bodyPr/>
          <a:lstStyle/>
          <a:p>
            <a:r>
              <a:rPr lang="en-US" dirty="0"/>
              <a:t>Part 2: Post- reading</a:t>
            </a:r>
            <a:endParaRPr lang="en-GB" dirty="0"/>
          </a:p>
        </p:txBody>
      </p:sp>
      <p:sp>
        <p:nvSpPr>
          <p:cNvPr id="3" name="Content Placeholder 2">
            <a:extLst>
              <a:ext uri="{FF2B5EF4-FFF2-40B4-BE49-F238E27FC236}">
                <a16:creationId xmlns:a16="http://schemas.microsoft.com/office/drawing/2014/main" id="{A56DBE70-07EF-44CF-890F-231E578A2233}"/>
              </a:ext>
            </a:extLst>
          </p:cNvPr>
          <p:cNvSpPr>
            <a:spLocks noGrp="1"/>
          </p:cNvSpPr>
          <p:nvPr>
            <p:ph idx="1"/>
          </p:nvPr>
        </p:nvSpPr>
        <p:spPr/>
        <p:txBody>
          <a:bodyPr/>
          <a:lstStyle/>
          <a:p>
            <a:r>
              <a:rPr lang="en-US" i="1" dirty="0"/>
              <a:t>Character analysis / role-play</a:t>
            </a:r>
            <a:endParaRPr lang="en-GB" dirty="0"/>
          </a:p>
          <a:p>
            <a:r>
              <a:rPr lang="en-US" dirty="0"/>
              <a:t>Choose either Jack Rawlins, Rex Coulter or Eddie Kowalski: </a:t>
            </a:r>
            <a:endParaRPr lang="en-GB" dirty="0"/>
          </a:p>
          <a:p>
            <a:r>
              <a:rPr lang="en-US" dirty="0"/>
              <a:t>TE should imagine they are a student in the school who has heard about the fight that has been arranged. </a:t>
            </a:r>
          </a:p>
          <a:p>
            <a:r>
              <a:rPr lang="en-US" b="1" dirty="0"/>
              <a:t>Either</a:t>
            </a:r>
            <a:r>
              <a:rPr lang="en-US" dirty="0"/>
              <a:t> work with a partner and ‘interview’ one of the three characters about their feelings on the upcoming fight </a:t>
            </a:r>
          </a:p>
          <a:p>
            <a:r>
              <a:rPr lang="en-US" b="1" dirty="0"/>
              <a:t>Or</a:t>
            </a:r>
            <a:r>
              <a:rPr lang="en-US" dirty="0"/>
              <a:t> write the dialogue of a meeting with the chosen character.</a:t>
            </a:r>
            <a:endParaRPr lang="en-GB" dirty="0"/>
          </a:p>
        </p:txBody>
      </p:sp>
    </p:spTree>
    <p:extLst>
      <p:ext uri="{BB962C8B-B14F-4D97-AF65-F5344CB8AC3E}">
        <p14:creationId xmlns:p14="http://schemas.microsoft.com/office/powerpoint/2010/main" val="3253701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2" ma:contentTypeDescription="Create a new document." ma:contentTypeScope="" ma:versionID="7c2f208282779d579a6ab6d1b584d4e1">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90271c73fdeba9917f95ca19f9b69583"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998F8F-6FE6-4600-9CD1-475C41C05EB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5FFF9F4-9879-47C6-ACF0-ED3E2847E9B4}">
  <ds:schemaRefs>
    <ds:schemaRef ds:uri="http://schemas.microsoft.com/sharepoint/v3/contenttype/forms"/>
  </ds:schemaRefs>
</ds:datastoreItem>
</file>

<file path=customXml/itemProps3.xml><?xml version="1.0" encoding="utf-8"?>
<ds:datastoreItem xmlns:ds="http://schemas.openxmlformats.org/officeDocument/2006/customXml" ds:itemID="{B1D5B551-FB16-44E2-8CAE-F1B0E2C957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bc9ef-c111-460f-808e-4de0462dc25a"/>
    <ds:schemaRef ds:uri="61ceb53a-92cc-40c1-a438-9322f3340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TotalTime>
  <Words>689</Words>
  <Application>Microsoft Office PowerPoint</Application>
  <PresentationFormat>Widescreen</PresentationFormat>
  <Paragraphs>37</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Custom Design</vt:lpstr>
      <vt:lpstr>A Little Pot of Honey by Frank Brennan</vt:lpstr>
      <vt:lpstr>Part 1: Pre reading</vt:lpstr>
      <vt:lpstr>Part 1:</vt:lpstr>
      <vt:lpstr>Part 1:</vt:lpstr>
      <vt:lpstr>Part 1:</vt:lpstr>
      <vt:lpstr>Part 1: Post reading</vt:lpstr>
      <vt:lpstr>Part 2: Pre reading</vt:lpstr>
      <vt:lpstr>Part 2: While reading </vt:lpstr>
      <vt:lpstr>Part 2: Post- reading</vt:lpstr>
      <vt:lpstr>Part 3: Pre-reading</vt:lpstr>
      <vt:lpstr>Part 3: Post-reading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Little Pot of Honey by Frank Brennan</dc:title>
  <dc:creator>Field, Dominic  (Myanmar)</dc:creator>
  <cp:lastModifiedBy>Field, Dominic  (Myanmar)</cp:lastModifiedBy>
  <cp:revision>14</cp:revision>
  <dcterms:created xsi:type="dcterms:W3CDTF">2021-03-03T09:54:02Z</dcterms:created>
  <dcterms:modified xsi:type="dcterms:W3CDTF">2021-05-18T15:14:00Z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