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3" r:id="rId1"/>
  </p:sldMasterIdLst>
  <p:sldIdLst>
    <p:sldId id="256" r:id="rId2"/>
    <p:sldId id="257" r:id="rId3"/>
    <p:sldId id="258" r:id="rId4"/>
    <p:sldId id="260" r:id="rId5"/>
    <p:sldId id="264" r:id="rId6"/>
    <p:sldId id="259" r:id="rId7"/>
    <p:sldId id="262" r:id="rId8"/>
    <p:sldId id="261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69"/>
    <p:restoredTop sz="95958"/>
  </p:normalViewPr>
  <p:slideViewPr>
    <p:cSldViewPr snapToGrid="0" snapToObjects="1">
      <p:cViewPr varScale="1">
        <p:scale>
          <a:sx n="111" d="100"/>
          <a:sy n="111" d="100"/>
        </p:scale>
        <p:origin x="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5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0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709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4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837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71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8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9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9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8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3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1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8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2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8D3DF86-7DF4-7B43-A5A7-A919FCB0FDDB}"/>
              </a:ext>
            </a:extLst>
          </p:cNvPr>
          <p:cNvGrpSpPr/>
          <p:nvPr/>
        </p:nvGrpSpPr>
        <p:grpSpPr>
          <a:xfrm>
            <a:off x="1606813" y="129448"/>
            <a:ext cx="8978373" cy="6599104"/>
            <a:chOff x="1749059" y="129448"/>
            <a:chExt cx="8978373" cy="65991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39EB74-47DE-9540-93CD-080A2598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9059" y="129448"/>
              <a:ext cx="8978373" cy="6599104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680991-81A1-8343-A382-F49FE910B84A}"/>
                </a:ext>
              </a:extLst>
            </p:cNvPr>
            <p:cNvSpPr/>
            <p:nvPr/>
          </p:nvSpPr>
          <p:spPr>
            <a:xfrm>
              <a:off x="1848023" y="223091"/>
              <a:ext cx="8780443" cy="64118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6BBC27-493C-3E42-A6E6-F6D000789F51}"/>
              </a:ext>
            </a:extLst>
          </p:cNvPr>
          <p:cNvSpPr txBox="1"/>
          <p:nvPr/>
        </p:nvSpPr>
        <p:spPr>
          <a:xfrm>
            <a:off x="4564653" y="330506"/>
            <a:ext cx="30626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Steak (fried) 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50g portion</a:t>
            </a:r>
          </a:p>
        </p:txBody>
      </p:sp>
      <p:pic>
        <p:nvPicPr>
          <p:cNvPr id="11" name="Picture 5" descr="TAB_col_white_background.eps">
            <a:extLst>
              <a:ext uri="{FF2B5EF4-FFF2-40B4-BE49-F238E27FC236}">
                <a16:creationId xmlns:a16="http://schemas.microsoft.com/office/drawing/2014/main" id="{482A023E-F503-5B4C-AFD6-720E57E4C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8" y="5942987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51388F4-09D7-1841-A8E7-8760CFBE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0" y="5394915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1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3CE8-8DC5-5A4F-889C-A9010E31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2247"/>
            <a:ext cx="8596668" cy="2819400"/>
          </a:xfrm>
        </p:spPr>
        <p:txBody>
          <a:bodyPr>
            <a:normAutofit/>
          </a:bodyPr>
          <a:lstStyle/>
          <a:p>
            <a:pPr algn="ctr">
              <a:lnSpc>
                <a:spcPts val="5020"/>
              </a:lnSpc>
            </a:pPr>
            <a:r>
              <a:rPr lang="en-US" dirty="0">
                <a:solidFill>
                  <a:srgbClr val="7030A0"/>
                </a:solidFill>
              </a:rPr>
              <a:t>52g CO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e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4 g protein/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˜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47 Kcal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1.25 minutes driving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E18E23-04AF-5248-94BD-70FFBA6EC3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Standard 11in width balloon (sphere)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Total Volume in m</a:t>
                </a:r>
                <a:r>
                  <a:rPr lang="en-GB" baseline="30000" dirty="0"/>
                  <a:t>3</a:t>
                </a:r>
                <a:r>
                  <a:rPr lang="en-GB" dirty="0"/>
                  <a:t>: V=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i="1" baseline="300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/>
                  <a:t> </a:t>
                </a:r>
                <a:r>
                  <a:rPr lang="en-GB" baseline="-25000" dirty="0"/>
                  <a:t>(CO2) </a:t>
                </a:r>
                <a:r>
                  <a:rPr lang="en-GB" dirty="0"/>
                  <a:t>= 1.98Kg/m</a:t>
                </a:r>
                <a:r>
                  <a:rPr lang="en-GB" baseline="30000" dirty="0"/>
                  <a:t>3</a:t>
                </a:r>
              </a:p>
              <a:p>
                <a:r>
                  <a:rPr lang="en-GB" dirty="0"/>
                  <a:t>M =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GB" dirty="0"/>
              </a:p>
              <a:p>
                <a:r>
                  <a:rPr lang="en-GB" dirty="0"/>
                  <a:t>One balloon corresponds to: (M =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1000g CO</a:t>
                </a:r>
                <a:r>
                  <a:rPr lang="en-GB" baseline="-25000" dirty="0"/>
                  <a:t>2</a:t>
                </a:r>
                <a:r>
                  <a:rPr lang="en-GB" dirty="0"/>
                  <a:t>e = ???????? grams of CO</a:t>
                </a:r>
                <a:r>
                  <a:rPr lang="en-GB" baseline="-25000" dirty="0"/>
                  <a:t>2</a:t>
                </a:r>
                <a:r>
                  <a:rPr lang="en-GB" dirty="0"/>
                  <a:t>e</a:t>
                </a:r>
              </a:p>
              <a:p>
                <a:r>
                  <a:rPr lang="en-GB" dirty="0"/>
                  <a:t>Total number of balloons: 52g CO</a:t>
                </a:r>
                <a:r>
                  <a:rPr lang="en-GB" baseline="-25000" dirty="0"/>
                  <a:t>2</a:t>
                </a:r>
                <a:r>
                  <a:rPr lang="en-GB" dirty="0"/>
                  <a:t>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one balloon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E18E23-04AF-5248-94BD-70FFBA6EC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  <a:blipFill>
                <a:blip r:embed="rId2"/>
                <a:stretch>
                  <a:fillRect l="-143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96AF6A0-CDAE-F34A-AACA-B486DA9D944E}"/>
              </a:ext>
            </a:extLst>
          </p:cNvPr>
          <p:cNvGrpSpPr/>
          <p:nvPr/>
        </p:nvGrpSpPr>
        <p:grpSpPr>
          <a:xfrm>
            <a:off x="2226004" y="2652311"/>
            <a:ext cx="1699673" cy="1729648"/>
            <a:chOff x="1230055" y="3820047"/>
            <a:chExt cx="1699673" cy="1729648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70F8B784-20F3-8642-86EF-1DBCF6ADCF7B}"/>
                </a:ext>
              </a:extLst>
            </p:cNvPr>
            <p:cNvSpPr/>
            <p:nvPr/>
          </p:nvSpPr>
          <p:spPr>
            <a:xfrm rot="8077240">
              <a:off x="1220007" y="3839973"/>
              <a:ext cx="1729648" cy="168979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ABD70F8-06AC-BA46-8C9B-B7B95C446B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0055" y="4667441"/>
              <a:ext cx="168794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C41B30-4A86-A142-A60D-8622782FE9C0}"/>
                </a:ext>
              </a:extLst>
            </p:cNvPr>
            <p:cNvSpPr txBox="1"/>
            <p:nvPr/>
          </p:nvSpPr>
          <p:spPr>
            <a:xfrm>
              <a:off x="1561530" y="4253068"/>
              <a:ext cx="1046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~</a:t>
              </a:r>
              <a:r>
                <a:rPr lang="en-US" dirty="0"/>
                <a:t>29cm</a:t>
              </a:r>
            </a:p>
          </p:txBody>
        </p:sp>
      </p:grpSp>
      <p:pic>
        <p:nvPicPr>
          <p:cNvPr id="8" name="Picture 5" descr="TAB_col_white_background.eps">
            <a:extLst>
              <a:ext uri="{FF2B5EF4-FFF2-40B4-BE49-F238E27FC236}">
                <a16:creationId xmlns:a16="http://schemas.microsoft.com/office/drawing/2014/main" id="{A0AB838A-4041-844D-A583-E9E42683F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099978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6D163C-0B80-D142-A2F7-DE076E09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822" y="5551906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5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813BC-470F-7142-A723-647B9CD6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75" y="228600"/>
            <a:ext cx="8780443" cy="6400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80991-81A1-8343-A382-F49FE910B84A}"/>
              </a:ext>
            </a:extLst>
          </p:cNvPr>
          <p:cNvSpPr/>
          <p:nvPr/>
        </p:nvSpPr>
        <p:spPr>
          <a:xfrm>
            <a:off x="1850834" y="330506"/>
            <a:ext cx="8482988" cy="61143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BBC27-493C-3E42-A6E6-F6D000789F51}"/>
              </a:ext>
            </a:extLst>
          </p:cNvPr>
          <p:cNvSpPr txBox="1"/>
          <p:nvPr/>
        </p:nvSpPr>
        <p:spPr>
          <a:xfrm>
            <a:off x="4560983" y="413133"/>
            <a:ext cx="30626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Captured Cod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50g portion</a:t>
            </a:r>
          </a:p>
        </p:txBody>
      </p:sp>
      <p:pic>
        <p:nvPicPr>
          <p:cNvPr id="11" name="Picture 5" descr="TAB_col_white_background.eps">
            <a:extLst>
              <a:ext uri="{FF2B5EF4-FFF2-40B4-BE49-F238E27FC236}">
                <a16:creationId xmlns:a16="http://schemas.microsoft.com/office/drawing/2014/main" id="{CDDE71B0-EFFB-4B47-AD79-D961EE50D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0" y="5766715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5C23E25-16AC-314F-9DCC-C69D41D7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2" y="5218643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23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range, food&#10;&#10;Description automatically generated">
            <a:extLst>
              <a:ext uri="{FF2B5EF4-FFF2-40B4-BE49-F238E27FC236}">
                <a16:creationId xmlns:a16="http://schemas.microsoft.com/office/drawing/2014/main" id="{C6F8E020-7848-5347-97D1-4DCDA36C5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91" y="190041"/>
            <a:ext cx="8850217" cy="6566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80991-81A1-8343-A382-F49FE910B84A}"/>
              </a:ext>
            </a:extLst>
          </p:cNvPr>
          <p:cNvSpPr/>
          <p:nvPr/>
        </p:nvSpPr>
        <p:spPr>
          <a:xfrm>
            <a:off x="1854506" y="330507"/>
            <a:ext cx="8482988" cy="6279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BBC27-493C-3E42-A6E6-F6D000789F51}"/>
              </a:ext>
            </a:extLst>
          </p:cNvPr>
          <p:cNvSpPr txBox="1"/>
          <p:nvPr/>
        </p:nvSpPr>
        <p:spPr>
          <a:xfrm>
            <a:off x="4498554" y="473726"/>
            <a:ext cx="30626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Farmed Salmon 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50g portion</a:t>
            </a:r>
          </a:p>
        </p:txBody>
      </p:sp>
      <p:pic>
        <p:nvPicPr>
          <p:cNvPr id="16" name="Picture 5" descr="TAB_col_white_background.eps">
            <a:extLst>
              <a:ext uri="{FF2B5EF4-FFF2-40B4-BE49-F238E27FC236}">
                <a16:creationId xmlns:a16="http://schemas.microsoft.com/office/drawing/2014/main" id="{3CBADCAA-CAB2-8046-BB10-CE9C30A20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0" y="5942987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4DFA63-D641-3645-80CA-9EBBED7E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2" y="5394915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A7573-82B9-584B-886E-2CB71ED47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35" y="80372"/>
            <a:ext cx="7596130" cy="6697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80991-81A1-8343-A382-F49FE910B84A}"/>
              </a:ext>
            </a:extLst>
          </p:cNvPr>
          <p:cNvSpPr/>
          <p:nvPr/>
        </p:nvSpPr>
        <p:spPr>
          <a:xfrm>
            <a:off x="2530206" y="231355"/>
            <a:ext cx="7153621" cy="6341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BBC27-493C-3E42-A6E6-F6D000789F51}"/>
              </a:ext>
            </a:extLst>
          </p:cNvPr>
          <p:cNvSpPr txBox="1"/>
          <p:nvPr/>
        </p:nvSpPr>
        <p:spPr>
          <a:xfrm>
            <a:off x="4575671" y="2831335"/>
            <a:ext cx="30626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Rice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50 g portion</a:t>
            </a:r>
          </a:p>
        </p:txBody>
      </p:sp>
      <p:pic>
        <p:nvPicPr>
          <p:cNvPr id="7" name="Picture 5" descr="TAB_col_white_background.eps">
            <a:extLst>
              <a:ext uri="{FF2B5EF4-FFF2-40B4-BE49-F238E27FC236}">
                <a16:creationId xmlns:a16="http://schemas.microsoft.com/office/drawing/2014/main" id="{AE8598E1-85EC-7F4D-BC6B-58FDDAE8E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0" y="5942987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B2A232-7A0D-8D42-B395-3E237B58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2" y="5394915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3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8BEAD1-611C-0A4C-9D66-552B95704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5"/>
          <a:stretch/>
        </p:blipFill>
        <p:spPr>
          <a:xfrm>
            <a:off x="2279649" y="470325"/>
            <a:ext cx="6644013" cy="6222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80991-81A1-8343-A382-F49FE910B84A}"/>
              </a:ext>
            </a:extLst>
          </p:cNvPr>
          <p:cNvSpPr/>
          <p:nvPr/>
        </p:nvSpPr>
        <p:spPr>
          <a:xfrm>
            <a:off x="2522021" y="271490"/>
            <a:ext cx="6644013" cy="63150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BBC27-493C-3E42-A6E6-F6D000789F51}"/>
              </a:ext>
            </a:extLst>
          </p:cNvPr>
          <p:cNvSpPr txBox="1"/>
          <p:nvPr/>
        </p:nvSpPr>
        <p:spPr>
          <a:xfrm>
            <a:off x="4312682" y="271488"/>
            <a:ext cx="30626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Beans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Britannic Bold" panose="020B0903060703020204" pitchFamily="34" charset="77"/>
                <a:cs typeface="Aharoni" panose="02010803020104030203" pitchFamily="2" charset="-79"/>
              </a:rPr>
              <a:t>50 g portion</a:t>
            </a:r>
          </a:p>
        </p:txBody>
      </p:sp>
      <p:pic>
        <p:nvPicPr>
          <p:cNvPr id="9" name="Picture 5" descr="TAB_col_white_background.eps">
            <a:extLst>
              <a:ext uri="{FF2B5EF4-FFF2-40B4-BE49-F238E27FC236}">
                <a16:creationId xmlns:a16="http://schemas.microsoft.com/office/drawing/2014/main" id="{800B4C92-9B73-4846-82F1-230C440E5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6" y="5942987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A8B2843-8F59-0049-BF1B-EFE41C8C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8" y="5394915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3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3CE8-8DC5-5A4F-889C-A9010E31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976"/>
            <a:ext cx="8596668" cy="2819400"/>
          </a:xfrm>
        </p:spPr>
        <p:txBody>
          <a:bodyPr>
            <a:normAutofit/>
          </a:bodyPr>
          <a:lstStyle/>
          <a:p>
            <a:pPr algn="ctr">
              <a:lnSpc>
                <a:spcPts val="5020"/>
              </a:lnSpc>
            </a:pPr>
            <a:r>
              <a:rPr lang="en-US" dirty="0">
                <a:solidFill>
                  <a:srgbClr val="7030A0"/>
                </a:solidFill>
              </a:rPr>
              <a:t>2361g CO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e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15 g protein/121 Kcal</a:t>
            </a:r>
            <a:br>
              <a:rPr lang="en-US" dirty="0"/>
            </a:b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˜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15 minutes driving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9B68BDA-3A4B-DA4E-A32A-D10A91AAF7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Standard 11in width balloon (sphere)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Total Volume in m</a:t>
                </a:r>
                <a:r>
                  <a:rPr lang="en-GB" baseline="30000" dirty="0"/>
                  <a:t>3</a:t>
                </a:r>
                <a:r>
                  <a:rPr lang="en-GB" dirty="0"/>
                  <a:t>: V=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i="1" baseline="300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/>
                  <a:t> </a:t>
                </a:r>
                <a:r>
                  <a:rPr lang="en-GB" baseline="-25000" dirty="0"/>
                  <a:t>(CO2) </a:t>
                </a:r>
                <a:r>
                  <a:rPr lang="en-GB" dirty="0"/>
                  <a:t>= 1.98Kg/m</a:t>
                </a:r>
                <a:r>
                  <a:rPr lang="en-GB" baseline="30000" dirty="0"/>
                  <a:t>3</a:t>
                </a:r>
              </a:p>
              <a:p>
                <a:r>
                  <a:rPr lang="en-GB" dirty="0"/>
                  <a:t>M =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GB" dirty="0"/>
              </a:p>
              <a:p>
                <a:r>
                  <a:rPr lang="en-GB" dirty="0"/>
                  <a:t>One balloon corresponds to: (M =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1000g CO</a:t>
                </a:r>
                <a:r>
                  <a:rPr lang="en-GB" baseline="-25000" dirty="0"/>
                  <a:t>2</a:t>
                </a:r>
                <a:r>
                  <a:rPr lang="en-GB" dirty="0"/>
                  <a:t>e = ???????? grams of CO</a:t>
                </a:r>
                <a:r>
                  <a:rPr lang="en-GB" baseline="-25000" dirty="0"/>
                  <a:t>2</a:t>
                </a:r>
                <a:r>
                  <a:rPr lang="en-GB" dirty="0"/>
                  <a:t>e</a:t>
                </a:r>
              </a:p>
              <a:p>
                <a:r>
                  <a:rPr lang="en-GB" dirty="0"/>
                  <a:t>Total number of balloons: 2361g CO</a:t>
                </a:r>
                <a:r>
                  <a:rPr lang="en-GB" baseline="-25000" dirty="0"/>
                  <a:t>2</a:t>
                </a:r>
                <a:r>
                  <a:rPr lang="en-GB" dirty="0"/>
                  <a:t>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one balloon</a:t>
                </a:r>
                <a:endParaRPr lang="en-US" dirty="0"/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9B68BDA-3A4B-DA4E-A32A-D10A91AAF7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  <a:blipFill>
                <a:blip r:embed="rId2"/>
                <a:stretch>
                  <a:fillRect l="-143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3CABB6E-93BC-0644-9710-590B6FBCD4B0}"/>
              </a:ext>
            </a:extLst>
          </p:cNvPr>
          <p:cNvGrpSpPr/>
          <p:nvPr/>
        </p:nvGrpSpPr>
        <p:grpSpPr>
          <a:xfrm>
            <a:off x="3702264" y="2647485"/>
            <a:ext cx="1699673" cy="1729648"/>
            <a:chOff x="1230055" y="3820047"/>
            <a:chExt cx="1699673" cy="1729648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1E158136-803D-AE41-9554-325726564968}"/>
                </a:ext>
              </a:extLst>
            </p:cNvPr>
            <p:cNvSpPr/>
            <p:nvPr/>
          </p:nvSpPr>
          <p:spPr>
            <a:xfrm rot="8077240">
              <a:off x="1220007" y="3839973"/>
              <a:ext cx="1729648" cy="168979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8BE6F7D-B2B4-4647-834C-89B291DF21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0055" y="4667441"/>
              <a:ext cx="168794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EFD4D4-8BC4-7B4D-AE88-C52C874C1463}"/>
                </a:ext>
              </a:extLst>
            </p:cNvPr>
            <p:cNvSpPr txBox="1"/>
            <p:nvPr/>
          </p:nvSpPr>
          <p:spPr>
            <a:xfrm>
              <a:off x="1561530" y="4253068"/>
              <a:ext cx="1046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~</a:t>
              </a:r>
              <a:r>
                <a:rPr lang="en-US" dirty="0"/>
                <a:t>29cm</a:t>
              </a:r>
            </a:p>
          </p:txBody>
        </p:sp>
      </p:grpSp>
      <p:pic>
        <p:nvPicPr>
          <p:cNvPr id="20" name="Picture 5" descr="TAB_col_white_background.eps">
            <a:extLst>
              <a:ext uri="{FF2B5EF4-FFF2-40B4-BE49-F238E27FC236}">
                <a16:creationId xmlns:a16="http://schemas.microsoft.com/office/drawing/2014/main" id="{CBF18B35-EC0A-FA48-8AFA-8A7E0748F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099978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C64A71A-3389-6545-BCDE-F758D2E44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822" y="5551906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73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3CE8-8DC5-5A4F-889C-A9010E31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07" y="261106"/>
            <a:ext cx="8596668" cy="2819400"/>
          </a:xfrm>
        </p:spPr>
        <p:txBody>
          <a:bodyPr>
            <a:normAutofit/>
          </a:bodyPr>
          <a:lstStyle/>
          <a:p>
            <a:pPr algn="ctr">
              <a:lnSpc>
                <a:spcPts val="5020"/>
              </a:lnSpc>
            </a:pPr>
            <a:r>
              <a:rPr lang="en-US" dirty="0">
                <a:solidFill>
                  <a:srgbClr val="7030A0"/>
                </a:solidFill>
              </a:rPr>
              <a:t>321g CO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e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˜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 g protein/99 Kcal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 minutes driving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ABC7298-DCC0-7A42-A2E1-B384B2F694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Standard 11in width balloon (sphere)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Total Volume in m</a:t>
                </a:r>
                <a:r>
                  <a:rPr lang="en-GB" baseline="30000" dirty="0"/>
                  <a:t>3</a:t>
                </a:r>
                <a:r>
                  <a:rPr lang="en-GB" dirty="0"/>
                  <a:t>: V=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i="1" baseline="300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/>
                  <a:t> </a:t>
                </a:r>
                <a:r>
                  <a:rPr lang="en-GB" baseline="-25000" dirty="0"/>
                  <a:t>(CO2) </a:t>
                </a:r>
                <a:r>
                  <a:rPr lang="en-GB" dirty="0"/>
                  <a:t>= 1.98Kg/m</a:t>
                </a:r>
                <a:r>
                  <a:rPr lang="en-GB" baseline="30000" dirty="0"/>
                  <a:t>3</a:t>
                </a:r>
              </a:p>
              <a:p>
                <a:r>
                  <a:rPr lang="en-GB" dirty="0"/>
                  <a:t>M =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GB" dirty="0"/>
              </a:p>
              <a:p>
                <a:r>
                  <a:rPr lang="en-GB" dirty="0"/>
                  <a:t>One balloon corresponds to: (M =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1000g CO</a:t>
                </a:r>
                <a:r>
                  <a:rPr lang="en-GB" baseline="-25000" dirty="0"/>
                  <a:t>2</a:t>
                </a:r>
                <a:r>
                  <a:rPr lang="en-GB" dirty="0"/>
                  <a:t>e = ???????? grams of CO</a:t>
                </a:r>
                <a:r>
                  <a:rPr lang="en-GB" baseline="-25000" dirty="0"/>
                  <a:t>2</a:t>
                </a:r>
                <a:r>
                  <a:rPr lang="en-GB" dirty="0"/>
                  <a:t>e</a:t>
                </a:r>
              </a:p>
              <a:p>
                <a:r>
                  <a:rPr lang="en-GB" dirty="0"/>
                  <a:t>Total number of balloons: 321g CO</a:t>
                </a:r>
                <a:r>
                  <a:rPr lang="en-GB" baseline="-25000" dirty="0"/>
                  <a:t>2</a:t>
                </a:r>
                <a:r>
                  <a:rPr lang="en-GB" dirty="0"/>
                  <a:t>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one balloon</a:t>
                </a:r>
                <a:endParaRPr lang="en-US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ABC7298-DCC0-7A42-A2E1-B384B2F694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  <a:blipFill>
                <a:blip r:embed="rId2"/>
                <a:stretch>
                  <a:fillRect l="-143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7A5FCC0-9273-1542-9707-4F51E01BBE2D}"/>
              </a:ext>
            </a:extLst>
          </p:cNvPr>
          <p:cNvGrpSpPr/>
          <p:nvPr/>
        </p:nvGrpSpPr>
        <p:grpSpPr>
          <a:xfrm>
            <a:off x="3702264" y="2647485"/>
            <a:ext cx="1699673" cy="1729648"/>
            <a:chOff x="1230055" y="3820047"/>
            <a:chExt cx="1699673" cy="1729648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36A5A70A-F256-2A41-B9BE-FEF58131AFD2}"/>
                </a:ext>
              </a:extLst>
            </p:cNvPr>
            <p:cNvSpPr/>
            <p:nvPr/>
          </p:nvSpPr>
          <p:spPr>
            <a:xfrm rot="8077240">
              <a:off x="1220007" y="3839973"/>
              <a:ext cx="1729648" cy="168979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EAF3B56-379B-2543-8588-C42981C26A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0055" y="4667441"/>
              <a:ext cx="168794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2892D-313F-D74E-BD64-D18282F52D6F}"/>
                </a:ext>
              </a:extLst>
            </p:cNvPr>
            <p:cNvSpPr txBox="1"/>
            <p:nvPr/>
          </p:nvSpPr>
          <p:spPr>
            <a:xfrm>
              <a:off x="1561530" y="4253068"/>
              <a:ext cx="1046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~</a:t>
              </a:r>
              <a:r>
                <a:rPr lang="en-US" dirty="0"/>
                <a:t>29cm</a:t>
              </a:r>
            </a:p>
          </p:txBody>
        </p:sp>
      </p:grpSp>
      <p:pic>
        <p:nvPicPr>
          <p:cNvPr id="17" name="Picture 5" descr="TAB_col_white_background.eps">
            <a:extLst>
              <a:ext uri="{FF2B5EF4-FFF2-40B4-BE49-F238E27FC236}">
                <a16:creationId xmlns:a16="http://schemas.microsoft.com/office/drawing/2014/main" id="{9603881C-6A1E-554E-A6CE-A55F0F845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099978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F6615DC-04E8-1647-BD8C-902CEAD2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822" y="5551906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54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3CE8-8DC5-5A4F-889C-A9010E31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964" y="24387"/>
            <a:ext cx="8596668" cy="2819400"/>
          </a:xfrm>
        </p:spPr>
        <p:txBody>
          <a:bodyPr>
            <a:normAutofit/>
          </a:bodyPr>
          <a:lstStyle/>
          <a:p>
            <a:pPr algn="ctr">
              <a:lnSpc>
                <a:spcPts val="5020"/>
              </a:lnSpc>
            </a:pPr>
            <a:r>
              <a:rPr lang="en-US" dirty="0">
                <a:solidFill>
                  <a:srgbClr val="7030A0"/>
                </a:solidFill>
              </a:rPr>
              <a:t>440g CO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e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11 g protein/ 160 Kcal</a:t>
            </a:r>
            <a:br>
              <a:rPr lang="en-US" dirty="0"/>
            </a:b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˜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3 minutes driving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A8CF097-5023-BF40-ACCC-9FC40965DC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7714" y="2133179"/>
                <a:ext cx="8896324" cy="45046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Standard 11in width balloon (sphere)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Total Volume in m</a:t>
                </a:r>
                <a:r>
                  <a:rPr lang="en-GB" baseline="30000" dirty="0"/>
                  <a:t>3</a:t>
                </a:r>
                <a:r>
                  <a:rPr lang="en-GB" dirty="0"/>
                  <a:t>: V=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i="1" baseline="300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/>
                  <a:t> </a:t>
                </a:r>
                <a:r>
                  <a:rPr lang="en-GB" baseline="-25000" dirty="0"/>
                  <a:t>(CO2) </a:t>
                </a:r>
                <a:r>
                  <a:rPr lang="en-GB" dirty="0"/>
                  <a:t>= 1.98Kg/m</a:t>
                </a:r>
                <a:r>
                  <a:rPr lang="en-GB" baseline="30000" dirty="0"/>
                  <a:t>3</a:t>
                </a:r>
              </a:p>
              <a:p>
                <a:r>
                  <a:rPr lang="en-GB" dirty="0"/>
                  <a:t>M =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GB" dirty="0"/>
              </a:p>
              <a:p>
                <a:r>
                  <a:rPr lang="en-GB" dirty="0"/>
                  <a:t>One balloon corresponds to: (M =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1000g CO</a:t>
                </a:r>
                <a:r>
                  <a:rPr lang="en-GB" baseline="-25000" dirty="0"/>
                  <a:t>2</a:t>
                </a:r>
                <a:r>
                  <a:rPr lang="en-GB" dirty="0"/>
                  <a:t>e = ???????? grams of CO</a:t>
                </a:r>
                <a:r>
                  <a:rPr lang="en-GB" baseline="-25000" dirty="0"/>
                  <a:t>2</a:t>
                </a:r>
                <a:r>
                  <a:rPr lang="en-GB" dirty="0"/>
                  <a:t>e</a:t>
                </a:r>
              </a:p>
              <a:p>
                <a:r>
                  <a:rPr lang="en-GB" dirty="0"/>
                  <a:t>Total number of balloons: 440 g CO</a:t>
                </a:r>
                <a:r>
                  <a:rPr lang="en-GB" baseline="-25000" dirty="0"/>
                  <a:t>2</a:t>
                </a:r>
                <a:r>
                  <a:rPr lang="en-GB" dirty="0"/>
                  <a:t>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one balloon</a:t>
                </a:r>
                <a:endParaRPr lang="en-US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A8CF097-5023-BF40-ACCC-9FC40965D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714" y="2133179"/>
                <a:ext cx="8896324" cy="4504615"/>
              </a:xfrm>
              <a:prstGeom prst="rect">
                <a:avLst/>
              </a:prstGeom>
              <a:blipFill>
                <a:blip r:embed="rId2"/>
                <a:stretch>
                  <a:fillRect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F7A1B-1C94-5F40-8CE3-47CABBFB0CB5}"/>
              </a:ext>
            </a:extLst>
          </p:cNvPr>
          <p:cNvGrpSpPr/>
          <p:nvPr/>
        </p:nvGrpSpPr>
        <p:grpSpPr>
          <a:xfrm>
            <a:off x="3702264" y="2647485"/>
            <a:ext cx="1699673" cy="1729648"/>
            <a:chOff x="1230055" y="3820047"/>
            <a:chExt cx="1699673" cy="1729648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7043F698-858E-314F-812F-8444E23DFBDC}"/>
                </a:ext>
              </a:extLst>
            </p:cNvPr>
            <p:cNvSpPr/>
            <p:nvPr/>
          </p:nvSpPr>
          <p:spPr>
            <a:xfrm rot="8077240">
              <a:off x="1220007" y="3839973"/>
              <a:ext cx="1729648" cy="168979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EB2E3AC-1F28-3849-963E-866BFC45EC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0055" y="4667441"/>
              <a:ext cx="168794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FDF25-8678-EA4B-A820-8D9BC65C395F}"/>
                </a:ext>
              </a:extLst>
            </p:cNvPr>
            <p:cNvSpPr txBox="1"/>
            <p:nvPr/>
          </p:nvSpPr>
          <p:spPr>
            <a:xfrm>
              <a:off x="1561530" y="4253068"/>
              <a:ext cx="1046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~</a:t>
              </a:r>
              <a:r>
                <a:rPr lang="en-US" dirty="0"/>
                <a:t>29cm</a:t>
              </a:r>
            </a:p>
          </p:txBody>
        </p:sp>
      </p:grpSp>
      <p:pic>
        <p:nvPicPr>
          <p:cNvPr id="17" name="Picture 5" descr="TAB_col_white_background.eps">
            <a:extLst>
              <a:ext uri="{FF2B5EF4-FFF2-40B4-BE49-F238E27FC236}">
                <a16:creationId xmlns:a16="http://schemas.microsoft.com/office/drawing/2014/main" id="{7EB0ACD7-2C0F-9442-853F-F60058D62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099978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604FC12-95D1-AD48-928E-41370236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822" y="5551906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06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3CE8-8DC5-5A4F-889C-A9010E31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2247"/>
            <a:ext cx="8596668" cy="2819400"/>
          </a:xfrm>
        </p:spPr>
        <p:txBody>
          <a:bodyPr>
            <a:normAutofit/>
          </a:bodyPr>
          <a:lstStyle/>
          <a:p>
            <a:pPr algn="ctr">
              <a:lnSpc>
                <a:spcPts val="5020"/>
              </a:lnSpc>
            </a:pPr>
            <a:r>
              <a:rPr lang="en-US" dirty="0">
                <a:solidFill>
                  <a:srgbClr val="7030A0"/>
                </a:solidFill>
              </a:rPr>
              <a:t>200g CO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e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1.5 g protein/66 Kcal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1.25 minutes driving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E18E23-04AF-5248-94BD-70FFBA6EC3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Standard 11in width balloon (sphere)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Total Volume in m</a:t>
                </a:r>
                <a:r>
                  <a:rPr lang="en-GB" baseline="30000" dirty="0"/>
                  <a:t>3</a:t>
                </a:r>
                <a:r>
                  <a:rPr lang="en-GB" dirty="0"/>
                  <a:t>: V=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i="1" baseline="300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dirty="0"/>
                  <a:t> </a:t>
                </a:r>
                <a:r>
                  <a:rPr lang="en-GB" baseline="-25000" dirty="0"/>
                  <a:t>(CO2) </a:t>
                </a:r>
                <a:r>
                  <a:rPr lang="en-GB" dirty="0"/>
                  <a:t>= 1.98Kg/m</a:t>
                </a:r>
                <a:r>
                  <a:rPr lang="en-GB" baseline="30000" dirty="0"/>
                  <a:t>3</a:t>
                </a:r>
              </a:p>
              <a:p>
                <a:r>
                  <a:rPr lang="en-GB" dirty="0"/>
                  <a:t>M =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GB" dirty="0"/>
              </a:p>
              <a:p>
                <a:r>
                  <a:rPr lang="en-GB" dirty="0"/>
                  <a:t>One balloon corresponds to: (M =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1000g CO</a:t>
                </a:r>
                <a:r>
                  <a:rPr lang="en-GB" baseline="-25000" dirty="0"/>
                  <a:t>2</a:t>
                </a:r>
                <a:r>
                  <a:rPr lang="en-GB" dirty="0"/>
                  <a:t>e = ???????? grams of CO</a:t>
                </a:r>
                <a:r>
                  <a:rPr lang="en-GB" baseline="-25000" dirty="0"/>
                  <a:t>2</a:t>
                </a:r>
                <a:r>
                  <a:rPr lang="en-GB" dirty="0"/>
                  <a:t>e</a:t>
                </a:r>
              </a:p>
              <a:p>
                <a:r>
                  <a:rPr lang="en-GB" dirty="0"/>
                  <a:t>Total number of balloons: 200g CO</a:t>
                </a:r>
                <a:r>
                  <a:rPr lang="en-GB" baseline="-25000" dirty="0"/>
                  <a:t>2</a:t>
                </a:r>
                <a:r>
                  <a:rPr lang="en-GB" dirty="0"/>
                  <a:t>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one balloon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E18E23-04AF-5248-94BD-70FFBA6EC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259741"/>
                <a:ext cx="8896324" cy="4504615"/>
              </a:xfrm>
              <a:blipFill>
                <a:blip r:embed="rId2"/>
                <a:stretch>
                  <a:fillRect l="-143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96AF6A0-CDAE-F34A-AACA-B486DA9D944E}"/>
              </a:ext>
            </a:extLst>
          </p:cNvPr>
          <p:cNvGrpSpPr/>
          <p:nvPr/>
        </p:nvGrpSpPr>
        <p:grpSpPr>
          <a:xfrm>
            <a:off x="2226004" y="2652311"/>
            <a:ext cx="1699673" cy="1729648"/>
            <a:chOff x="1230055" y="3820047"/>
            <a:chExt cx="1699673" cy="1729648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70F8B784-20F3-8642-86EF-1DBCF6ADCF7B}"/>
                </a:ext>
              </a:extLst>
            </p:cNvPr>
            <p:cNvSpPr/>
            <p:nvPr/>
          </p:nvSpPr>
          <p:spPr>
            <a:xfrm rot="8077240">
              <a:off x="1220007" y="3839973"/>
              <a:ext cx="1729648" cy="168979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ABD70F8-06AC-BA46-8C9B-B7B95C446B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0055" y="4667441"/>
              <a:ext cx="168794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C41B30-4A86-A142-A60D-8622782FE9C0}"/>
                </a:ext>
              </a:extLst>
            </p:cNvPr>
            <p:cNvSpPr txBox="1"/>
            <p:nvPr/>
          </p:nvSpPr>
          <p:spPr>
            <a:xfrm>
              <a:off x="1561530" y="4253068"/>
              <a:ext cx="1046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~</a:t>
              </a:r>
              <a:r>
                <a:rPr lang="en-US" dirty="0"/>
                <a:t>29cm</a:t>
              </a:r>
            </a:p>
          </p:txBody>
        </p:sp>
      </p:grpSp>
      <p:pic>
        <p:nvPicPr>
          <p:cNvPr id="8" name="Picture 5" descr="TAB_col_white_background.eps">
            <a:extLst>
              <a:ext uri="{FF2B5EF4-FFF2-40B4-BE49-F238E27FC236}">
                <a16:creationId xmlns:a16="http://schemas.microsoft.com/office/drawing/2014/main" id="{4F4E599C-68B5-F442-8700-7C0A9FB50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099978"/>
            <a:ext cx="1554170" cy="6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2A047AA-A8BE-8F48-B44E-C66CDABC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822" y="5551906"/>
            <a:ext cx="1499761" cy="4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98069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B3DD56-C156-44EC-B805-268FCDD435FF}"/>
</file>

<file path=customXml/itemProps2.xml><?xml version="1.0" encoding="utf-8"?>
<ds:datastoreItem xmlns:ds="http://schemas.openxmlformats.org/officeDocument/2006/customXml" ds:itemID="{F241AE27-E216-41B3-A460-AD1DE4DDAE6E}"/>
</file>

<file path=customXml/itemProps3.xml><?xml version="1.0" encoding="utf-8"?>
<ds:datastoreItem xmlns:ds="http://schemas.openxmlformats.org/officeDocument/2006/customXml" ds:itemID="{35634422-5C3F-4094-BC20-BB74FE28E8EA}"/>
</file>

<file path=docProps/app.xml><?xml version="1.0" encoding="utf-8"?>
<Properties xmlns="http://schemas.openxmlformats.org/officeDocument/2006/extended-properties" xmlns:vt="http://schemas.openxmlformats.org/officeDocument/2006/docPropsVTypes">
  <Template>{1459D9FD-5E42-C048-9001-21FAB867A2D1}tf10001060</Template>
  <TotalTime>4891</TotalTime>
  <Words>422</Words>
  <Application>Microsoft Macintosh PowerPoint</Application>
  <PresentationFormat>Widescreen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Britannic Bold</vt:lpstr>
      <vt:lpstr>Cambria Math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2361g CO2e  15 g protein/121 Kcal ˜15 minutes driving</vt:lpstr>
      <vt:lpstr>321g CO2e  ˜10 g protein/99 Kcal 2 minutes driving</vt:lpstr>
      <vt:lpstr>440g CO2e  11 g protein/ 160 Kcal ˜3 minutes driving</vt:lpstr>
      <vt:lpstr>200g CO2e  1.5 g protein/66 Kcal 1.25 minutes driving</vt:lpstr>
      <vt:lpstr>52g CO2e  4 g protein/˜47 Kcal 1.25 minutes driving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Marielle R G Kluczkovski</dc:creator>
  <cp:lastModifiedBy>Alana Rodrigues galdino kluczkovski</cp:lastModifiedBy>
  <cp:revision>19</cp:revision>
  <dcterms:created xsi:type="dcterms:W3CDTF">2019-11-18T09:49:03Z</dcterms:created>
  <dcterms:modified xsi:type="dcterms:W3CDTF">2021-04-12T14:35:29Z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</Properties>
</file>