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6858000" cx="12192000"/>
  <p:notesSz cx="6858000" cy="9144000"/>
  <p:embeddedFontLst>
    <p:embeddedFont>
      <p:font typeface="Open Sans ExtraBold"/>
      <p:bold r:id="rId36"/>
      <p:boldItalic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2" roundtripDataSignature="AMtx7midX5qaGA0mHLZzxY1bWfNIntHR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4.xml"/><Relationship Id="rId42" Type="http://customschemas.google.com/relationships/presentationmetadata" Target="metadata"/><Relationship Id="rId41" Type="http://schemas.openxmlformats.org/officeDocument/2006/relationships/font" Target="fonts/OpenSans-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OpenSansExtraBold-boldItalic.fntdata"/><Relationship Id="rId14" Type="http://schemas.openxmlformats.org/officeDocument/2006/relationships/slide" Target="slides/slide8.xml"/><Relationship Id="rId36" Type="http://schemas.openxmlformats.org/officeDocument/2006/relationships/font" Target="fonts/OpenSansExtraBold-bold.fntdata"/><Relationship Id="rId17" Type="http://schemas.openxmlformats.org/officeDocument/2006/relationships/slide" Target="slides/slide11.xml"/><Relationship Id="rId39" Type="http://schemas.openxmlformats.org/officeDocument/2006/relationships/font" Target="fonts/OpenSans-bold.fntdata"/><Relationship Id="rId16" Type="http://schemas.openxmlformats.org/officeDocument/2006/relationships/slide" Target="slides/slide10.xml"/><Relationship Id="rId38" Type="http://schemas.openxmlformats.org/officeDocument/2006/relationships/font" Target="fonts/OpenSans-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a:solidFill>
                  <a:srgbClr val="000000"/>
                </a:solidFill>
                <a:latin typeface="Arial"/>
                <a:ea typeface="Arial"/>
                <a:cs typeface="Arial"/>
                <a:sym typeface="Arial"/>
              </a:rPr>
              <a:t>In Sub-Saharan Africa </a:t>
            </a:r>
            <a:r>
              <a:rPr b="0" i="0" lang="en-US" sz="1100" u="none" cap="none" strike="noStrike">
                <a:solidFill>
                  <a:srgbClr val="000000"/>
                </a:solidFill>
                <a:latin typeface="Arial"/>
                <a:ea typeface="Arial"/>
                <a:cs typeface="Arial"/>
                <a:sym typeface="Arial"/>
              </a:rPr>
              <a:t>the wind potential is high in West and East Africa. For the solar</a:t>
            </a:r>
            <a:r>
              <a:rPr lang="en-US" sz="1100">
                <a:solidFill>
                  <a:srgbClr val="000000"/>
                </a:solidFill>
                <a:latin typeface="Arial"/>
                <a:ea typeface="Arial"/>
                <a:cs typeface="Arial"/>
                <a:sym typeface="Arial"/>
              </a:rPr>
              <a:t> energy</a:t>
            </a:r>
            <a:r>
              <a:rPr b="0" i="0" lang="en-US" sz="1100" u="none" cap="none" strike="noStrike">
                <a:solidFill>
                  <a:srgbClr val="000000"/>
                </a:solidFill>
                <a:latin typeface="Arial"/>
                <a:ea typeface="Arial"/>
                <a:cs typeface="Arial"/>
                <a:sym typeface="Arial"/>
              </a:rPr>
              <a:t> resource, or the global horizontal irradiance, you can see that there are variations across the continent with some areas with very high potential</a:t>
            </a:r>
            <a:r>
              <a:rPr lang="en-US" sz="1100">
                <a:solidFill>
                  <a:srgbClr val="000000"/>
                </a:solidFill>
                <a:latin typeface="Arial"/>
                <a:ea typeface="Arial"/>
                <a:cs typeface="Arial"/>
                <a:sym typeface="Arial"/>
              </a:rPr>
              <a:t> (seen in darker red).</a:t>
            </a:r>
            <a:r>
              <a:rPr b="0" i="0" lang="en-US" sz="1100" u="none" cap="none" strike="noStrike">
                <a:solidFill>
                  <a:srgbClr val="000000"/>
                </a:solidFill>
                <a:latin typeface="Arial"/>
                <a:ea typeface="Arial"/>
                <a:cs typeface="Arial"/>
                <a:sym typeface="Arial"/>
              </a:rPr>
              <a:t> Generally the solar potential in sub-Saharan Africa is quite high. We also included hydropower potential as seen in the lower blue picture. In red and blue you can see the different locations that that we found that we could connect mini- and small hydropower across sub-Saharan Africa. In addition to that we also have information about the cost of diesel. The cost varies throughout the country</a:t>
            </a:r>
            <a:r>
              <a:rPr lang="en-US" sz="1100">
                <a:solidFill>
                  <a:srgbClr val="000000"/>
                </a:solidFill>
                <a:latin typeface="Arial"/>
                <a:ea typeface="Arial"/>
                <a:cs typeface="Arial"/>
                <a:sym typeface="Arial"/>
              </a:rPr>
              <a:t> (low cost in red and higher cost in green),</a:t>
            </a:r>
            <a:r>
              <a:rPr b="0" i="0" lang="en-US" sz="1100" u="none" cap="none" strike="noStrike">
                <a:solidFill>
                  <a:srgbClr val="000000"/>
                </a:solidFill>
                <a:latin typeface="Arial"/>
                <a:ea typeface="Arial"/>
                <a:cs typeface="Arial"/>
                <a:sym typeface="Arial"/>
              </a:rPr>
              <a:t> but also between countries as you can see in the</a:t>
            </a:r>
            <a:r>
              <a:rPr lang="en-US" sz="1100">
                <a:solidFill>
                  <a:srgbClr val="000000"/>
                </a:solidFill>
                <a:latin typeface="Arial"/>
                <a:ea typeface="Arial"/>
                <a:cs typeface="Arial"/>
                <a:sym typeface="Arial"/>
              </a:rPr>
              <a:t> </a:t>
            </a:r>
            <a:r>
              <a:rPr b="0" i="0" lang="en-US" sz="1100" u="none" cap="none" strike="noStrike">
                <a:solidFill>
                  <a:srgbClr val="000000"/>
                </a:solidFill>
                <a:latin typeface="Arial"/>
                <a:ea typeface="Arial"/>
                <a:cs typeface="Arial"/>
                <a:sym typeface="Arial"/>
              </a:rPr>
              <a:t>t</a:t>
            </a:r>
            <a:r>
              <a:rPr lang="en-US" sz="1100">
                <a:solidFill>
                  <a:srgbClr val="000000"/>
                </a:solidFill>
                <a:latin typeface="Arial"/>
                <a:ea typeface="Arial"/>
                <a:cs typeface="Arial"/>
                <a:sym typeface="Arial"/>
              </a:rPr>
              <a:t>op right-hand corner, </a:t>
            </a:r>
            <a:r>
              <a:rPr b="0" i="0" lang="en-US" sz="1100" u="none" cap="none" strike="noStrike">
                <a:solidFill>
                  <a:srgbClr val="000000"/>
                </a:solidFill>
                <a:latin typeface="Arial"/>
                <a:ea typeface="Arial"/>
                <a:cs typeface="Arial"/>
                <a:sym typeface="Arial"/>
              </a:rPr>
              <a:t>illustrating a high and low diesel cost scenario.</a:t>
            </a:r>
            <a:r>
              <a:rPr lang="en-US" sz="1100">
                <a:solidFill>
                  <a:srgbClr val="0000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The geospatial variation depends on the diesel</a:t>
            </a:r>
            <a:endParaRPr b="0" i="0" sz="11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lang="en-US" sz="1100">
                <a:solidFill>
                  <a:srgbClr val="000000"/>
                </a:solidFill>
                <a:latin typeface="Arial"/>
                <a:ea typeface="Arial"/>
                <a:cs typeface="Arial"/>
                <a:sym typeface="Arial"/>
              </a:rPr>
              <a:t>Availability;</a:t>
            </a:r>
            <a:endParaRPr b="0" i="0" sz="11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lang="en-US" sz="1100">
                <a:solidFill>
                  <a:srgbClr val="000000"/>
                </a:solidFill>
                <a:latin typeface="Arial"/>
                <a:ea typeface="Arial"/>
                <a:cs typeface="Arial"/>
                <a:sym typeface="Arial"/>
              </a:rPr>
              <a:t>Whether</a:t>
            </a:r>
            <a:r>
              <a:rPr b="0" i="0" lang="en-US" sz="1100" u="none" cap="none" strike="noStrike">
                <a:solidFill>
                  <a:srgbClr val="000000"/>
                </a:solidFill>
                <a:latin typeface="Arial"/>
                <a:ea typeface="Arial"/>
                <a:cs typeface="Arial"/>
                <a:sym typeface="Arial"/>
              </a:rPr>
              <a:t> the country an </a:t>
            </a:r>
            <a:r>
              <a:rPr lang="en-US" sz="1100">
                <a:solidFill>
                  <a:srgbClr val="000000"/>
                </a:solidFill>
                <a:latin typeface="Arial"/>
                <a:ea typeface="Arial"/>
                <a:cs typeface="Arial"/>
                <a:sym typeface="Arial"/>
              </a:rPr>
              <a:t>importer</a:t>
            </a:r>
            <a:r>
              <a:rPr b="0" i="0" lang="en-US" sz="1100" u="none" cap="none" strike="noStrike">
                <a:solidFill>
                  <a:srgbClr val="000000"/>
                </a:solidFill>
                <a:latin typeface="Arial"/>
                <a:ea typeface="Arial"/>
                <a:cs typeface="Arial"/>
                <a:sym typeface="Arial"/>
              </a:rPr>
              <a:t> or an exporter</a:t>
            </a:r>
            <a:r>
              <a:rPr lang="en-US" sz="1100">
                <a:solidFill>
                  <a:srgbClr val="000000"/>
                </a:solidFill>
                <a:latin typeface="Arial"/>
                <a:ea typeface="Arial"/>
                <a:cs typeface="Arial"/>
                <a:sym typeface="Arial"/>
              </a:rPr>
              <a:t>;</a:t>
            </a:r>
            <a:endParaRPr b="0" i="0" sz="1100" u="none" cap="none" strike="noStrike">
              <a:solidFill>
                <a:srgbClr val="000000"/>
              </a:solidFill>
              <a:latin typeface="Arial"/>
              <a:ea typeface="Arial"/>
              <a:cs typeface="Arial"/>
              <a:sym typeface="Arial"/>
            </a:endParaRPr>
          </a:p>
          <a:p>
            <a:pPr indent="-171450" lvl="0" marL="171450" rtl="0" algn="l">
              <a:spcBef>
                <a:spcPts val="0"/>
              </a:spcBef>
              <a:spcAft>
                <a:spcPts val="0"/>
              </a:spcAft>
              <a:buClr>
                <a:srgbClr val="000000"/>
              </a:buClr>
              <a:buSzPts val="1100"/>
              <a:buFont typeface="Arial"/>
              <a:buChar char="-"/>
            </a:pPr>
            <a:r>
              <a:rPr lang="en-US" sz="1100">
                <a:solidFill>
                  <a:srgbClr val="000000"/>
                </a:solidFill>
                <a:latin typeface="Arial"/>
                <a:ea typeface="Arial"/>
                <a:cs typeface="Arial"/>
                <a:sym typeface="Arial"/>
              </a:rPr>
              <a:t>And the</a:t>
            </a:r>
            <a:r>
              <a:rPr b="0" i="0" lang="en-US" sz="1100" u="none" cap="none" strike="noStrike">
                <a:solidFill>
                  <a:srgbClr val="000000"/>
                </a:solidFill>
                <a:latin typeface="Arial"/>
                <a:ea typeface="Arial"/>
                <a:cs typeface="Arial"/>
                <a:sym typeface="Arial"/>
              </a:rPr>
              <a:t> cost for transporting the diesel to more remote settlements.</a:t>
            </a:r>
            <a:endParaRPr sz="1100"/>
          </a:p>
          <a:p>
            <a:pPr indent="0" lvl="0" marL="0" rtl="0" algn="l">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94" name="Google Shape;29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Once you have collected the geospatial data sets, we also need to estimate the future electricity demand. And we do this using the multi-tier framework. The multi-tier framework has five levels of access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it is not just about having electricity or not having electricity, but also</a:t>
            </a:r>
            <a:r>
              <a:rPr lang="en-US">
                <a:solidFill>
                  <a:srgbClr val="000000"/>
                </a:solidFill>
                <a:latin typeface="Arial"/>
                <a:ea typeface="Arial"/>
                <a:cs typeface="Arial"/>
                <a:sym typeface="Arial"/>
              </a:rPr>
              <a:t> about</a:t>
            </a:r>
            <a:r>
              <a:rPr b="0" i="0" lang="en-US" sz="1200" u="none" cap="none" strike="noStrike">
                <a:solidFill>
                  <a:srgbClr val="000000"/>
                </a:solidFill>
                <a:latin typeface="Arial"/>
                <a:ea typeface="Arial"/>
                <a:cs typeface="Arial"/>
                <a:sym typeface="Arial"/>
              </a:rPr>
              <a:t> how much electricity you need. Tier 1 is the lowest level of electricity access. And this is just enough electricity to power a few light bulbs or maybe phone charging or a radio. If we move up to tier 2, we add some other appliances, for example a TV or a fan or other low consumption appliances. Then as we go towards </a:t>
            </a:r>
            <a:r>
              <a:rPr lang="en-US">
                <a:solidFill>
                  <a:srgbClr val="000000"/>
                </a:solidFill>
                <a:latin typeface="Arial"/>
                <a:ea typeface="Arial"/>
                <a:cs typeface="Arial"/>
                <a:sym typeface="Arial"/>
              </a:rPr>
              <a:t>tiers three</a:t>
            </a:r>
            <a:r>
              <a:rPr b="0" i="0" lang="en-US" sz="1200" u="none" cap="none" strike="noStrike">
                <a:solidFill>
                  <a:srgbClr val="000000"/>
                </a:solidFill>
                <a:latin typeface="Arial"/>
                <a:ea typeface="Arial"/>
                <a:cs typeface="Arial"/>
                <a:sym typeface="Arial"/>
              </a:rPr>
              <a:t> to four to five there are more electricity services up to refrigerators, air conditioners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electric cook stoves. And depending on the tier you are aiming for, of course, the electricity requirements differ. To power just a few light bulbs and some phone charging a few kilowatt hours per capita per year is enough. While, if you want to power electricity for cook stoves and air conditioners you might need several hundred </a:t>
            </a:r>
            <a:r>
              <a:rPr lang="en-US">
                <a:solidFill>
                  <a:srgbClr val="000000"/>
                </a:solidFill>
                <a:latin typeface="Arial"/>
                <a:ea typeface="Arial"/>
                <a:cs typeface="Arial"/>
                <a:sym typeface="Arial"/>
              </a:rPr>
              <a:t>kilowatt hour</a:t>
            </a:r>
            <a:r>
              <a:rPr i="0" lang="en-US" sz="1200" u="none" cap="none" strike="noStrike">
                <a:solidFill>
                  <a:srgbClr val="00000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per person per year. In OnSSET we define electricity demand for every single settlement based on the population in the settlement and then multiply </a:t>
            </a:r>
            <a:r>
              <a:rPr lang="en-US">
                <a:solidFill>
                  <a:srgbClr val="000000"/>
                </a:solidFill>
                <a:latin typeface="Arial"/>
                <a:ea typeface="Arial"/>
                <a:cs typeface="Arial"/>
                <a:sym typeface="Arial"/>
              </a:rPr>
              <a:t>this by</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the</a:t>
            </a:r>
            <a:r>
              <a:rPr b="0" i="0" lang="en-US" sz="1200" u="none" cap="none" strike="noStrike">
                <a:solidFill>
                  <a:srgbClr val="000000"/>
                </a:solidFill>
                <a:latin typeface="Arial"/>
                <a:ea typeface="Arial"/>
                <a:cs typeface="Arial"/>
                <a:sym typeface="Arial"/>
              </a:rPr>
              <a:t> electrification tier. </a:t>
            </a:r>
            <a:endParaRPr/>
          </a:p>
        </p:txBody>
      </p:sp>
      <p:sp>
        <p:nvSpPr>
          <p:cNvPr id="311" name="Google Shape;31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Now we will look at the electrification options that can supply this demand. If we look at all the off-grid options we have four mini-grid options by default and two </a:t>
            </a:r>
            <a:r>
              <a:rPr lang="en-US">
                <a:solidFill>
                  <a:srgbClr val="000000"/>
                </a:solidFill>
                <a:latin typeface="Arial"/>
                <a:ea typeface="Arial"/>
                <a:cs typeface="Arial"/>
                <a:sym typeface="Arial"/>
              </a:rPr>
              <a:t>stand-alone</a:t>
            </a:r>
            <a:r>
              <a:rPr b="0" i="0" lang="en-US" sz="1200" u="none" cap="none" strike="noStrike">
                <a:solidFill>
                  <a:srgbClr val="000000"/>
                </a:solidFill>
                <a:latin typeface="Arial"/>
                <a:ea typeface="Arial"/>
                <a:cs typeface="Arial"/>
                <a:sym typeface="Arial"/>
              </a:rPr>
              <a:t> options in OnSSET. The mini-grid options can be powered by either solar PV, diesel generation, wind</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or hydro. </a:t>
            </a:r>
            <a:r>
              <a:rPr lang="en-US">
                <a:solidFill>
                  <a:srgbClr val="000000"/>
                </a:solidFill>
                <a:latin typeface="Arial"/>
                <a:ea typeface="Arial"/>
                <a:cs typeface="Arial"/>
                <a:sym typeface="Arial"/>
              </a:rPr>
              <a:t>Stand-alone</a:t>
            </a:r>
            <a:r>
              <a:rPr b="0" i="0" lang="en-US" sz="1200" u="none" cap="none" strike="noStrike">
                <a:solidFill>
                  <a:srgbClr val="000000"/>
                </a:solidFill>
                <a:latin typeface="Arial"/>
                <a:ea typeface="Arial"/>
                <a:cs typeface="Arial"/>
                <a:sym typeface="Arial"/>
              </a:rPr>
              <a:t> options can be powered by solar PV or diesel generation. After collecting all of these datasets we summarize these geospatial datasets in a database. In addition we include </a:t>
            </a:r>
            <a:r>
              <a:rPr lang="en-US">
                <a:solidFill>
                  <a:srgbClr val="000000"/>
                </a:solidFill>
                <a:latin typeface="Arial"/>
                <a:ea typeface="Arial"/>
                <a:cs typeface="Arial"/>
                <a:sym typeface="Arial"/>
              </a:rPr>
              <a:t>economic</a:t>
            </a:r>
            <a:r>
              <a:rPr b="0" i="0" lang="en-US" sz="1200" u="none" cap="none" strike="noStrike">
                <a:solidFill>
                  <a:srgbClr val="000000"/>
                </a:solidFill>
                <a:latin typeface="Arial"/>
                <a:ea typeface="Arial"/>
                <a:cs typeface="Arial"/>
                <a:sym typeface="Arial"/>
              </a:rPr>
              <a:t> parameters to choose which is the </a:t>
            </a:r>
            <a:r>
              <a:rPr lang="en-US">
                <a:solidFill>
                  <a:srgbClr val="000000"/>
                </a:solidFill>
                <a:latin typeface="Arial"/>
                <a:ea typeface="Arial"/>
                <a:cs typeface="Arial"/>
                <a:sym typeface="Arial"/>
              </a:rPr>
              <a:t>least-cost</a:t>
            </a:r>
            <a:r>
              <a:rPr b="0" i="0" lang="en-US" sz="1200" u="none" cap="none" strike="noStrike">
                <a:solidFill>
                  <a:srgbClr val="000000"/>
                </a:solidFill>
                <a:latin typeface="Arial"/>
                <a:ea typeface="Arial"/>
                <a:cs typeface="Arial"/>
                <a:sym typeface="Arial"/>
              </a:rPr>
              <a:t> electricity supply option among the off-grid technologies. </a:t>
            </a:r>
            <a:endParaRPr/>
          </a:p>
        </p:txBody>
      </p:sp>
      <p:sp>
        <p:nvSpPr>
          <p:cNvPr id="324" name="Google Shape;32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The optimization in OnSSET to identify the </a:t>
            </a:r>
            <a:r>
              <a:rPr lang="en-US">
                <a:solidFill>
                  <a:srgbClr val="000000"/>
                </a:solidFill>
                <a:latin typeface="Arial"/>
                <a:ea typeface="Arial"/>
                <a:cs typeface="Arial"/>
                <a:sym typeface="Arial"/>
              </a:rPr>
              <a:t>least-cost</a:t>
            </a:r>
            <a:r>
              <a:rPr b="0" i="0" lang="en-US" sz="1200" u="none" cap="none" strike="noStrike">
                <a:solidFill>
                  <a:srgbClr val="000000"/>
                </a:solidFill>
                <a:latin typeface="Arial"/>
                <a:ea typeface="Arial"/>
                <a:cs typeface="Arial"/>
                <a:sym typeface="Arial"/>
              </a:rPr>
              <a:t> option is through the levelized cost of generating electricity (</a:t>
            </a:r>
            <a:r>
              <a:rPr lang="en-US">
                <a:solidFill>
                  <a:srgbClr val="000000"/>
                </a:solidFill>
                <a:latin typeface="Arial"/>
                <a:ea typeface="Arial"/>
                <a:cs typeface="Arial"/>
                <a:sym typeface="Arial"/>
              </a:rPr>
              <a:t>L.C.O.E</a:t>
            </a:r>
            <a:r>
              <a:rPr b="0" i="0" lang="en-US" sz="1200" u="none" cap="none" strike="noStrike">
                <a:solidFill>
                  <a:srgbClr val="000000"/>
                </a:solidFill>
                <a:latin typeface="Arial"/>
                <a:ea typeface="Arial"/>
                <a:cs typeface="Arial"/>
                <a:sym typeface="Arial"/>
              </a:rPr>
              <a:t>). The </a:t>
            </a:r>
            <a:r>
              <a:rPr lang="en-US">
                <a:solidFill>
                  <a:srgbClr val="000000"/>
                </a:solidFill>
                <a:latin typeface="Arial"/>
                <a:ea typeface="Arial"/>
                <a:cs typeface="Arial"/>
                <a:sym typeface="Arial"/>
              </a:rPr>
              <a:t>L.C.O.E</a:t>
            </a:r>
            <a:r>
              <a:rPr b="0" i="0" lang="en-US" sz="1200" u="none" cap="none" strike="noStrike">
                <a:solidFill>
                  <a:srgbClr val="000000"/>
                </a:solidFill>
                <a:latin typeface="Arial"/>
                <a:ea typeface="Arial"/>
                <a:cs typeface="Arial"/>
                <a:sym typeface="Arial"/>
              </a:rPr>
              <a:t> takes into account all of the costs over the project </a:t>
            </a:r>
            <a:r>
              <a:rPr lang="en-US">
                <a:solidFill>
                  <a:srgbClr val="000000"/>
                </a:solidFill>
                <a:latin typeface="Arial"/>
                <a:ea typeface="Arial"/>
                <a:cs typeface="Arial"/>
                <a:sym typeface="Arial"/>
              </a:rPr>
              <a:t>lifetime</a:t>
            </a:r>
            <a:r>
              <a:rPr b="0" i="0" lang="en-US" sz="1200" u="none" cap="none" strike="noStrike">
                <a:solidFill>
                  <a:srgbClr val="000000"/>
                </a:solidFill>
                <a:latin typeface="Arial"/>
                <a:ea typeface="Arial"/>
                <a:cs typeface="Arial"/>
                <a:sym typeface="Arial"/>
              </a:rPr>
              <a:t> from investment costs, but also operation </a:t>
            </a:r>
            <a:r>
              <a:rPr lang="en-US">
                <a:solidFill>
                  <a:srgbClr val="000000"/>
                </a:solidFill>
                <a:latin typeface="Arial"/>
                <a:ea typeface="Arial"/>
                <a:cs typeface="Arial"/>
                <a:sym typeface="Arial"/>
              </a:rPr>
              <a:t>and maintenance</a:t>
            </a:r>
            <a:r>
              <a:rPr b="0" i="0" lang="en-US" sz="1200" u="none" cap="none" strike="noStrike">
                <a:solidFill>
                  <a:srgbClr val="000000"/>
                </a:solidFill>
                <a:latin typeface="Arial"/>
                <a:ea typeface="Arial"/>
                <a:cs typeface="Arial"/>
                <a:sym typeface="Arial"/>
              </a:rPr>
              <a:t> costs that are recurring for every year and the fuel costs (for diesel </a:t>
            </a:r>
            <a:r>
              <a:rPr lang="en-US">
                <a:solidFill>
                  <a:srgbClr val="000000"/>
                </a:solidFill>
                <a:latin typeface="Arial"/>
                <a:ea typeface="Arial"/>
                <a:cs typeface="Arial"/>
                <a:sym typeface="Arial"/>
              </a:rPr>
              <a:t>generators</a:t>
            </a:r>
            <a:r>
              <a:rPr b="0" i="0" lang="en-US" sz="1200" u="none" cap="none" strike="noStrike">
                <a:solidFill>
                  <a:srgbClr val="000000"/>
                </a:solidFill>
                <a:latin typeface="Arial"/>
                <a:ea typeface="Arial"/>
                <a:cs typeface="Arial"/>
                <a:sym typeface="Arial"/>
              </a:rPr>
              <a:t>). The technologies that are dependent on renewable resources like solar and wind have no fuel costs. We compare this cost to all of the electricity that is generated by the system over </a:t>
            </a:r>
            <a:r>
              <a:rPr lang="en-US">
                <a:solidFill>
                  <a:srgbClr val="000000"/>
                </a:solidFill>
                <a:latin typeface="Arial"/>
                <a:ea typeface="Arial"/>
                <a:cs typeface="Arial"/>
                <a:sym typeface="Arial"/>
              </a:rPr>
              <a:t>its</a:t>
            </a:r>
            <a:r>
              <a:rPr b="0" i="0" lang="en-US" sz="1200" u="none" cap="none" strike="noStrike">
                <a:solidFill>
                  <a:srgbClr val="000000"/>
                </a:solidFill>
                <a:latin typeface="Arial"/>
                <a:ea typeface="Arial"/>
                <a:cs typeface="Arial"/>
                <a:sym typeface="Arial"/>
              </a:rPr>
              <a:t> lifetime. If we take into account all of these costs divided by all of the energy, we get the lowest cost of generating electricity, which is measured in </a:t>
            </a:r>
            <a:r>
              <a:rPr lang="en-US">
                <a:solidFill>
                  <a:srgbClr val="000000"/>
                </a:solidFill>
                <a:latin typeface="Arial"/>
                <a:ea typeface="Arial"/>
                <a:cs typeface="Arial"/>
                <a:sym typeface="Arial"/>
              </a:rPr>
              <a:t>U.S dollars</a:t>
            </a:r>
            <a:r>
              <a:rPr b="0" i="0" lang="en-US" sz="1200" u="none" cap="none" strike="noStrike">
                <a:solidFill>
                  <a:srgbClr val="000000"/>
                </a:solidFill>
                <a:latin typeface="Arial"/>
                <a:ea typeface="Arial"/>
                <a:cs typeface="Arial"/>
                <a:sym typeface="Arial"/>
              </a:rPr>
              <a:t> per kilowatt hou</a:t>
            </a:r>
            <a:r>
              <a:rPr lang="en-US">
                <a:solidFill>
                  <a:srgbClr val="000000"/>
                </a:solidFill>
                <a:latin typeface="Arial"/>
                <a:ea typeface="Arial"/>
                <a:cs typeface="Arial"/>
                <a:sym typeface="Arial"/>
              </a:rPr>
              <a:t>r. All the above can be represented by the formula on the slide. The</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L.C.O.E</a:t>
            </a:r>
            <a:r>
              <a:rPr b="0" i="0" lang="en-US" sz="1200" u="none" cap="none" strike="noStrike">
                <a:solidFill>
                  <a:srgbClr val="000000"/>
                </a:solidFill>
                <a:latin typeface="Arial"/>
                <a:ea typeface="Arial"/>
                <a:cs typeface="Arial"/>
                <a:sym typeface="Arial"/>
              </a:rPr>
              <a:t> is a good measure to compare different technologies that have different cost structures. As an example we can look at a solar PV system that might have a very high investment cost in the beginning but no fuel costs. If you instead look at a diesel system, we have much lower investment costs in the beginning, but much higher running costs or fuel costs throughout each year. If we take into account all of these different costs and compare them, we'll get a good measure to decide which is the </a:t>
            </a:r>
            <a:r>
              <a:rPr lang="en-US">
                <a:solidFill>
                  <a:srgbClr val="000000"/>
                </a:solidFill>
                <a:latin typeface="Arial"/>
                <a:ea typeface="Arial"/>
                <a:cs typeface="Arial"/>
                <a:sym typeface="Arial"/>
              </a:rPr>
              <a:t>least-cost</a:t>
            </a:r>
            <a:r>
              <a:rPr b="0" i="0" lang="en-US" sz="1200" u="none" cap="none" strike="noStrike">
                <a:solidFill>
                  <a:srgbClr val="000000"/>
                </a:solidFill>
                <a:latin typeface="Arial"/>
                <a:ea typeface="Arial"/>
                <a:cs typeface="Arial"/>
                <a:sym typeface="Arial"/>
              </a:rPr>
              <a:t> supply option in every settlement. In the next mini-lecture we will look at some results for all of sub-Saharan Africa. </a:t>
            </a:r>
            <a:endParaRPr/>
          </a:p>
        </p:txBody>
      </p:sp>
      <p:sp>
        <p:nvSpPr>
          <p:cNvPr id="341" name="Google Shape;34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this mini-lecture we will look at some results for sub-Saharan Africa. In the slide you can see in the first scenario all population are electrified with a Tier 1 demand. We can see that the grid, in blue, is the most suitable option close to the existing network and in the high densely populated areas around West Africa and in South Africa. You can see a lot of blue around Addis Ababa in Ethiopia. But stand-alone technologies are less costly in less densely populated areas and areas farther away from the existing networks. If everyone would get access to a Tier 3 level of electricity access, on the other hand, we'll see a different mix of technologies. This scenario is in the top right-hand map. Now, this grid would be the least-cost option for about 45 percent of the population in sub-Saharan Africa. Stand-alone technologies are reduced to about half of the population. We also see that mini-grid would play a more important role, reaching 7 percent of the population. The mini-grids (in green) are located often in areas that are further away from the existing networks, but still have a relatively high population density. This is also what we called the “mini-grid space” in the introductory lecture.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we were to achieve low oil price for tier 5 (lower left corner) for all of the population in sub-Saharan Africa, the grid becomes the main supply option, reaching 7 out of 10 people. Mini-grid increases to about a quarter of the population while stand-alone will only supply electricity for seven percent of the population in the most remote and less densely populated areas. The demand has a large effect and we see different solutions, depending on different demands. In reality, we'll have a mix of tiers within a country and within the continent, so we might see a higher tier in urban areas, for example, and a lower tier in rural areas. </a:t>
            </a:r>
            <a:endParaRPr/>
          </a:p>
        </p:txBody>
      </p:sp>
      <p:sp>
        <p:nvSpPr>
          <p:cNvPr id="364" name="Google Shape;36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000000"/>
                </a:solidFill>
                <a:latin typeface="Arial"/>
                <a:ea typeface="Arial"/>
                <a:cs typeface="Arial"/>
                <a:sym typeface="Arial"/>
              </a:rPr>
              <a:t>If providing</a:t>
            </a:r>
            <a:r>
              <a:rPr b="0" i="0" lang="en-US" sz="1200" u="none" cap="none" strike="noStrike">
                <a:solidFill>
                  <a:srgbClr val="000000"/>
                </a:solidFill>
                <a:latin typeface="Arial"/>
                <a:ea typeface="Arial"/>
                <a:cs typeface="Arial"/>
                <a:sym typeface="Arial"/>
              </a:rPr>
              <a:t> tier 1 for all of the population in sub-Saharan Africa</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in this analysis the investment cost is </a:t>
            </a:r>
            <a:r>
              <a:rPr lang="en-US">
                <a:solidFill>
                  <a:srgbClr val="000000"/>
                </a:solidFill>
                <a:latin typeface="Arial"/>
                <a:ea typeface="Arial"/>
                <a:cs typeface="Arial"/>
                <a:sym typeface="Arial"/>
              </a:rPr>
              <a:t>approximately</a:t>
            </a:r>
            <a:r>
              <a:rPr b="0" i="0" lang="en-US" sz="1200" u="none" cap="none" strike="noStrike">
                <a:solidFill>
                  <a:srgbClr val="000000"/>
                </a:solidFill>
                <a:latin typeface="Arial"/>
                <a:ea typeface="Arial"/>
                <a:cs typeface="Arial"/>
                <a:sym typeface="Arial"/>
              </a:rPr>
              <a:t> 50 billion </a:t>
            </a:r>
            <a:r>
              <a:rPr lang="en-US">
                <a:solidFill>
                  <a:srgbClr val="000000"/>
                </a:solidFill>
                <a:latin typeface="Arial"/>
                <a:ea typeface="Arial"/>
                <a:cs typeface="Arial"/>
                <a:sym typeface="Arial"/>
              </a:rPr>
              <a:t>U.S</a:t>
            </a:r>
            <a:r>
              <a:rPr b="0" i="0" lang="en-US" sz="1200" u="none" cap="none" strike="noStrike">
                <a:solidFill>
                  <a:srgbClr val="000000"/>
                </a:solidFill>
                <a:latin typeface="Arial"/>
                <a:ea typeface="Arial"/>
                <a:cs typeface="Arial"/>
                <a:sym typeface="Arial"/>
              </a:rPr>
              <a:t> dollars. Providing electricity demand at Tier 5 level for all of the population in sub-Saharan Africa</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the cost is </a:t>
            </a:r>
            <a:r>
              <a:rPr lang="en-US">
                <a:solidFill>
                  <a:srgbClr val="000000"/>
                </a:solidFill>
                <a:latin typeface="Arial"/>
                <a:ea typeface="Arial"/>
                <a:cs typeface="Arial"/>
                <a:sym typeface="Arial"/>
              </a:rPr>
              <a:t>approximately</a:t>
            </a:r>
            <a:r>
              <a:rPr b="0" i="0" lang="en-US" sz="1200" u="none" cap="none" strike="noStrike">
                <a:solidFill>
                  <a:srgbClr val="000000"/>
                </a:solidFill>
                <a:latin typeface="Arial"/>
                <a:ea typeface="Arial"/>
                <a:cs typeface="Arial"/>
                <a:sym typeface="Arial"/>
              </a:rPr>
              <a:t> 855 billion dollars. There's almost a factor 20 in difference between these two scenarios. We see the technology split with </a:t>
            </a:r>
            <a:r>
              <a:rPr lang="en-US">
                <a:solidFill>
                  <a:srgbClr val="000000"/>
                </a:solidFill>
                <a:latin typeface="Arial"/>
                <a:ea typeface="Arial"/>
                <a:cs typeface="Arial"/>
                <a:sym typeface="Arial"/>
              </a:rPr>
              <a:t>stand-alone</a:t>
            </a:r>
            <a:r>
              <a:rPr b="0" i="0" lang="en-US" sz="1200" u="none" cap="none" strike="noStrike">
                <a:solidFill>
                  <a:srgbClr val="000000"/>
                </a:solidFill>
                <a:latin typeface="Arial"/>
                <a:ea typeface="Arial"/>
                <a:cs typeface="Arial"/>
                <a:sym typeface="Arial"/>
              </a:rPr>
              <a:t> technologies in yellow, grid in blue and mini-grid in green as a share of the total population (overall technology split </a:t>
            </a:r>
            <a:r>
              <a:rPr lang="en-US">
                <a:solidFill>
                  <a:srgbClr val="000000"/>
                </a:solidFill>
                <a:latin typeface="Arial"/>
                <a:ea typeface="Arial"/>
                <a:cs typeface="Arial"/>
                <a:sym typeface="Arial"/>
              </a:rPr>
              <a:t>percentage).</a:t>
            </a:r>
            <a:r>
              <a:rPr b="0" i="0" lang="en-US" sz="1200" u="none" cap="none" strike="noStrike">
                <a:solidFill>
                  <a:srgbClr val="000000"/>
                </a:solidFill>
                <a:latin typeface="Arial"/>
                <a:ea typeface="Arial"/>
                <a:cs typeface="Arial"/>
                <a:sym typeface="Arial"/>
              </a:rPr>
              <a:t> In tier 1 we see, as we described earlier, grid and </a:t>
            </a:r>
            <a:r>
              <a:rPr lang="en-US">
                <a:solidFill>
                  <a:srgbClr val="000000"/>
                </a:solidFill>
                <a:latin typeface="Arial"/>
                <a:ea typeface="Arial"/>
                <a:cs typeface="Arial"/>
                <a:sym typeface="Arial"/>
              </a:rPr>
              <a:t>stand-alone</a:t>
            </a:r>
            <a:r>
              <a:rPr b="0" i="0" lang="en-US" sz="1200" u="none" cap="none" strike="noStrike">
                <a:solidFill>
                  <a:srgbClr val="000000"/>
                </a:solidFill>
                <a:latin typeface="Arial"/>
                <a:ea typeface="Arial"/>
                <a:cs typeface="Arial"/>
                <a:sym typeface="Arial"/>
              </a:rPr>
              <a:t> technologies. As we move to higher consumption targets we see a lot more focus on grid and mini-grid </a:t>
            </a:r>
            <a:r>
              <a:rPr lang="en-US">
                <a:solidFill>
                  <a:srgbClr val="000000"/>
                </a:solidFill>
                <a:latin typeface="Arial"/>
                <a:ea typeface="Arial"/>
                <a:cs typeface="Arial"/>
                <a:sym typeface="Arial"/>
              </a:rPr>
              <a:t>is introduced</a:t>
            </a:r>
            <a:r>
              <a:rPr b="0" i="0" lang="en-US" sz="1200" u="none" cap="none" strike="noStrike">
                <a:solidFill>
                  <a:srgbClr val="000000"/>
                </a:solidFill>
                <a:latin typeface="Arial"/>
                <a:ea typeface="Arial"/>
                <a:cs typeface="Arial"/>
                <a:sym typeface="Arial"/>
              </a:rPr>
              <a:t> at tier 3. At the same time we see </a:t>
            </a:r>
            <a:r>
              <a:rPr lang="en-US">
                <a:solidFill>
                  <a:srgbClr val="000000"/>
                </a:solidFill>
                <a:latin typeface="Arial"/>
                <a:ea typeface="Arial"/>
                <a:cs typeface="Arial"/>
                <a:sym typeface="Arial"/>
              </a:rPr>
              <a:t>the decreasing</a:t>
            </a:r>
            <a:r>
              <a:rPr b="0" i="0" lang="en-US" sz="1200" u="none" cap="none" strike="noStrike">
                <a:solidFill>
                  <a:srgbClr val="000000"/>
                </a:solidFill>
                <a:latin typeface="Arial"/>
                <a:ea typeface="Arial"/>
                <a:cs typeface="Arial"/>
                <a:sym typeface="Arial"/>
              </a:rPr>
              <a:t> role of </a:t>
            </a:r>
            <a:r>
              <a:rPr lang="en-US">
                <a:solidFill>
                  <a:srgbClr val="000000"/>
                </a:solidFill>
                <a:latin typeface="Arial"/>
                <a:ea typeface="Arial"/>
                <a:cs typeface="Arial"/>
                <a:sym typeface="Arial"/>
              </a:rPr>
              <a:t>stand-alone</a:t>
            </a:r>
            <a:r>
              <a:rPr b="0" i="0" lang="en-US" sz="1200" u="none" cap="none" strike="noStrike">
                <a:solidFill>
                  <a:srgbClr val="000000"/>
                </a:solidFill>
                <a:latin typeface="Arial"/>
                <a:ea typeface="Arial"/>
                <a:cs typeface="Arial"/>
                <a:sym typeface="Arial"/>
              </a:rPr>
              <a:t> technologies.</a:t>
            </a:r>
            <a:endParaRPr/>
          </a:p>
        </p:txBody>
      </p:sp>
      <p:sp>
        <p:nvSpPr>
          <p:cNvPr id="377" name="Google Shape;37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There are many different aspects we can visualize from our results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which is very useful when we discuss electrification options. What we have shown before is </a:t>
            </a:r>
            <a:r>
              <a:rPr lang="en-US">
                <a:solidFill>
                  <a:srgbClr val="000000"/>
                </a:solidFill>
                <a:latin typeface="Arial"/>
                <a:ea typeface="Arial"/>
                <a:cs typeface="Arial"/>
                <a:sym typeface="Arial"/>
              </a:rPr>
              <a:t>the scenarios in which grid</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mini-grid,</a:t>
            </a:r>
            <a:r>
              <a:rPr b="0" i="0" lang="en-US" sz="1200" u="none" cap="none" strike="noStrike">
                <a:solidFill>
                  <a:srgbClr val="000000"/>
                </a:solidFill>
                <a:latin typeface="Arial"/>
                <a:ea typeface="Arial"/>
                <a:cs typeface="Arial"/>
                <a:sym typeface="Arial"/>
              </a:rPr>
              <a:t> and </a:t>
            </a:r>
            <a:r>
              <a:rPr lang="en-US">
                <a:solidFill>
                  <a:srgbClr val="000000"/>
                </a:solidFill>
                <a:latin typeface="Arial"/>
                <a:ea typeface="Arial"/>
                <a:cs typeface="Arial"/>
                <a:sym typeface="Arial"/>
              </a:rPr>
              <a:t>stand-alone</a:t>
            </a:r>
            <a:r>
              <a:rPr b="0" i="0" lang="en-US" sz="1200" u="none" cap="none" strike="noStrike">
                <a:solidFill>
                  <a:srgbClr val="000000"/>
                </a:solidFill>
                <a:latin typeface="Arial"/>
                <a:ea typeface="Arial"/>
                <a:cs typeface="Arial"/>
                <a:sym typeface="Arial"/>
              </a:rPr>
              <a:t> technologies are the </a:t>
            </a:r>
            <a:r>
              <a:rPr lang="en-US">
                <a:solidFill>
                  <a:srgbClr val="000000"/>
                </a:solidFill>
                <a:latin typeface="Arial"/>
                <a:ea typeface="Arial"/>
                <a:cs typeface="Arial"/>
                <a:sym typeface="Arial"/>
              </a:rPr>
              <a:t>least-cost</a:t>
            </a:r>
            <a:r>
              <a:rPr b="0" i="0" lang="en-US" sz="1200" u="none" cap="none" strike="noStrike">
                <a:solidFill>
                  <a:srgbClr val="000000"/>
                </a:solidFill>
                <a:latin typeface="Arial"/>
                <a:ea typeface="Arial"/>
                <a:cs typeface="Arial"/>
                <a:sym typeface="Arial"/>
              </a:rPr>
              <a:t> solution. We can further break it down into which type of </a:t>
            </a:r>
            <a:r>
              <a:rPr lang="en-US">
                <a:solidFill>
                  <a:srgbClr val="000000"/>
                </a:solidFill>
                <a:latin typeface="Arial"/>
                <a:ea typeface="Arial"/>
                <a:cs typeface="Arial"/>
                <a:sym typeface="Arial"/>
              </a:rPr>
              <a:t>mini-grid</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and which</a:t>
            </a:r>
            <a:r>
              <a:rPr b="0" i="0" lang="en-US" sz="1200" u="none" cap="none" strike="noStrike">
                <a:solidFill>
                  <a:srgbClr val="000000"/>
                </a:solidFill>
                <a:latin typeface="Arial"/>
                <a:ea typeface="Arial"/>
                <a:cs typeface="Arial"/>
                <a:sym typeface="Arial"/>
              </a:rPr>
              <a:t> energy resources it will be supplied by. Other things we can visualize </a:t>
            </a:r>
            <a:r>
              <a:rPr lang="en-US">
                <a:solidFill>
                  <a:srgbClr val="000000"/>
                </a:solidFill>
                <a:latin typeface="Arial"/>
                <a:ea typeface="Arial"/>
                <a:cs typeface="Arial"/>
                <a:sym typeface="Arial"/>
              </a:rPr>
              <a:t>are</a:t>
            </a:r>
            <a:r>
              <a:rPr b="0" i="0" lang="en-US" sz="1200" u="none" cap="none" strike="noStrike">
                <a:solidFill>
                  <a:srgbClr val="000000"/>
                </a:solidFill>
                <a:latin typeface="Arial"/>
                <a:ea typeface="Arial"/>
                <a:cs typeface="Arial"/>
                <a:sym typeface="Arial"/>
              </a:rPr>
              <a:t> the cost of electricity. To the left we see in </a:t>
            </a:r>
            <a:r>
              <a:rPr lang="en-US">
                <a:solidFill>
                  <a:srgbClr val="000000"/>
                </a:solidFill>
                <a:latin typeface="Arial"/>
                <a:ea typeface="Arial"/>
                <a:cs typeface="Arial"/>
                <a:sym typeface="Arial"/>
              </a:rPr>
              <a:t>the </a:t>
            </a:r>
            <a:r>
              <a:rPr b="0" i="0" lang="en-US" sz="1200" u="none" cap="none" strike="noStrike">
                <a:solidFill>
                  <a:srgbClr val="000000"/>
                </a:solidFill>
                <a:latin typeface="Arial"/>
                <a:ea typeface="Arial"/>
                <a:cs typeface="Arial"/>
                <a:sym typeface="Arial"/>
              </a:rPr>
              <a:t>green</a:t>
            </a:r>
            <a:r>
              <a:rPr lang="en-US">
                <a:solidFill>
                  <a:srgbClr val="000000"/>
                </a:solidFill>
                <a:latin typeface="Arial"/>
                <a:ea typeface="Arial"/>
                <a:cs typeface="Arial"/>
                <a:sym typeface="Arial"/>
              </a:rPr>
              <a:t> the areas in which </a:t>
            </a:r>
            <a:r>
              <a:rPr b="0" i="0" lang="en-US" sz="1200" u="none" cap="none" strike="noStrike">
                <a:solidFill>
                  <a:srgbClr val="000000"/>
                </a:solidFill>
                <a:latin typeface="Arial"/>
                <a:ea typeface="Arial"/>
                <a:cs typeface="Arial"/>
                <a:sym typeface="Arial"/>
              </a:rPr>
              <a:t>we have a low cost of electricity per kilowatt hour, while in the darker shades of red we have </a:t>
            </a:r>
            <a:r>
              <a:rPr lang="en-US">
                <a:solidFill>
                  <a:srgbClr val="000000"/>
                </a:solidFill>
                <a:latin typeface="Arial"/>
                <a:ea typeface="Arial"/>
                <a:cs typeface="Arial"/>
                <a:sym typeface="Arial"/>
              </a:rPr>
              <a:t>a </a:t>
            </a:r>
            <a:r>
              <a:rPr b="0" i="0" lang="en-US" sz="1200" u="none" cap="none" strike="noStrike">
                <a:solidFill>
                  <a:srgbClr val="000000"/>
                </a:solidFill>
                <a:latin typeface="Arial"/>
                <a:ea typeface="Arial"/>
                <a:cs typeface="Arial"/>
                <a:sym typeface="Arial"/>
              </a:rPr>
              <a:t>much higher cost of electricity. What we can see here, for example, is that the cost is much lower in the same areas </a:t>
            </a:r>
            <a:r>
              <a:rPr lang="en-US">
                <a:solidFill>
                  <a:srgbClr val="000000"/>
                </a:solidFill>
                <a:latin typeface="Arial"/>
                <a:ea typeface="Arial"/>
                <a:cs typeface="Arial"/>
                <a:sym typeface="Arial"/>
              </a:rPr>
              <a:t>have</a:t>
            </a:r>
            <a:r>
              <a:rPr b="0" i="0" lang="en-US" sz="1200" u="none" cap="none" strike="noStrike">
                <a:solidFill>
                  <a:srgbClr val="000000"/>
                </a:solidFill>
                <a:latin typeface="Arial"/>
                <a:ea typeface="Arial"/>
                <a:cs typeface="Arial"/>
                <a:sym typeface="Arial"/>
              </a:rPr>
              <a:t> high population density and are close to existing gr</a:t>
            </a:r>
            <a:r>
              <a:rPr lang="en-US">
                <a:solidFill>
                  <a:srgbClr val="000000"/>
                </a:solidFill>
                <a:latin typeface="Arial"/>
                <a:ea typeface="Arial"/>
                <a:cs typeface="Arial"/>
                <a:sym typeface="Arial"/>
              </a:rPr>
              <a:t>id. Conversely we see a higher cost of electricity in less densely populated areas, especially in rural areas. In the picture to the right we see the Market Assistance Need Index (known as MANI). Countries in red, such as Liberia, Democratic Republic of Congo, Somalia, and Burundi, rank highest in assistance need, while other countries such as South Africa, Botswana, and Namibia score very low on this index. Combining these two can give insight into where the need for assistance is high in combination with a high cost for electricity.</a:t>
            </a:r>
            <a:endParaRPr>
              <a:solidFill>
                <a:srgbClr val="000000"/>
              </a:solidFill>
              <a:latin typeface="Arial"/>
              <a:ea typeface="Arial"/>
              <a:cs typeface="Arial"/>
              <a:sym typeface="Arial"/>
            </a:endParaRPr>
          </a:p>
        </p:txBody>
      </p:sp>
      <p:sp>
        <p:nvSpPr>
          <p:cNvPr id="390" name="Google Shape;39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000000"/>
                </a:solidFill>
                <a:latin typeface="Arial"/>
                <a:ea typeface="Arial"/>
                <a:cs typeface="Arial"/>
                <a:sym typeface="Arial"/>
              </a:rPr>
              <a:t>Another</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aspect </a:t>
            </a:r>
            <a:r>
              <a:rPr b="0" i="0" lang="en-US" sz="1200" u="none" cap="none" strike="noStrike">
                <a:solidFill>
                  <a:srgbClr val="000000"/>
                </a:solidFill>
                <a:latin typeface="Arial"/>
                <a:ea typeface="Arial"/>
                <a:cs typeface="Arial"/>
                <a:sym typeface="Arial"/>
              </a:rPr>
              <a:t>that we can visualize </a:t>
            </a:r>
            <a:r>
              <a:rPr lang="en-US">
                <a:solidFill>
                  <a:srgbClr val="000000"/>
                </a:solidFill>
                <a:latin typeface="Arial"/>
                <a:ea typeface="Arial"/>
                <a:cs typeface="Arial"/>
                <a:sym typeface="Arial"/>
              </a:rPr>
              <a:t>is</a:t>
            </a:r>
            <a:r>
              <a:rPr b="0" i="0" lang="en-US" sz="1200" u="none" cap="none" strike="noStrike">
                <a:solidFill>
                  <a:srgbClr val="000000"/>
                </a:solidFill>
                <a:latin typeface="Arial"/>
                <a:ea typeface="Arial"/>
                <a:cs typeface="Arial"/>
                <a:sym typeface="Arial"/>
              </a:rPr>
              <a:t> the investment costs per area. You see some regional values here where the darker </a:t>
            </a:r>
            <a:r>
              <a:rPr lang="en-US">
                <a:solidFill>
                  <a:srgbClr val="000000"/>
                </a:solidFill>
                <a:latin typeface="Arial"/>
                <a:ea typeface="Arial"/>
                <a:cs typeface="Arial"/>
                <a:sym typeface="Arial"/>
              </a:rPr>
              <a:t>colour</a:t>
            </a:r>
            <a:r>
              <a:rPr b="0" i="0" lang="en-US" sz="1200" u="none" cap="none" strike="noStrike">
                <a:solidFill>
                  <a:srgbClr val="000000"/>
                </a:solidFill>
                <a:latin typeface="Arial"/>
                <a:ea typeface="Arial"/>
                <a:cs typeface="Arial"/>
                <a:sym typeface="Arial"/>
              </a:rPr>
              <a:t> is</a:t>
            </a:r>
            <a:r>
              <a:rPr lang="en-US">
                <a:solidFill>
                  <a:srgbClr val="00000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higher cost and lighter </a:t>
            </a:r>
            <a:r>
              <a:rPr lang="en-US">
                <a:solidFill>
                  <a:srgbClr val="000000"/>
                </a:solidFill>
                <a:latin typeface="Arial"/>
                <a:ea typeface="Arial"/>
                <a:cs typeface="Arial"/>
                <a:sym typeface="Arial"/>
              </a:rPr>
              <a:t>colour</a:t>
            </a:r>
            <a:r>
              <a:rPr b="0" i="0" lang="en-US" sz="1200" u="none" cap="none" strike="noStrike">
                <a:solidFill>
                  <a:srgbClr val="000000"/>
                </a:solidFill>
                <a:latin typeface="Arial"/>
                <a:ea typeface="Arial"/>
                <a:cs typeface="Arial"/>
                <a:sym typeface="Arial"/>
              </a:rPr>
              <a:t> is lower cost. The same trend as we saw with the lower cost of electricity in the densely populated areas</a:t>
            </a:r>
            <a:r>
              <a:rPr lang="en-US">
                <a:solidFill>
                  <a:srgbClr val="000000"/>
                </a:solidFill>
                <a:latin typeface="Arial"/>
                <a:ea typeface="Arial"/>
                <a:cs typeface="Arial"/>
                <a:sym typeface="Arial"/>
              </a:rPr>
              <a:t> is apparent here, as </a:t>
            </a:r>
            <a:r>
              <a:rPr b="0" i="0" lang="en-US" sz="1200" u="none" cap="none" strike="noStrike">
                <a:solidFill>
                  <a:srgbClr val="000000"/>
                </a:solidFill>
                <a:latin typeface="Arial"/>
                <a:ea typeface="Arial"/>
                <a:cs typeface="Arial"/>
                <a:sym typeface="Arial"/>
              </a:rPr>
              <a:t>we can see that these same areas have a high investment cost. The larger cities can decrease the </a:t>
            </a:r>
            <a:r>
              <a:rPr lang="en-US">
                <a:solidFill>
                  <a:srgbClr val="000000"/>
                </a:solidFill>
                <a:latin typeface="Arial"/>
                <a:ea typeface="Arial"/>
                <a:cs typeface="Arial"/>
                <a:sym typeface="Arial"/>
              </a:rPr>
              <a:t>overall</a:t>
            </a:r>
            <a:r>
              <a:rPr b="0" i="0" lang="en-US" sz="1200" u="none" cap="none" strike="noStrike">
                <a:solidFill>
                  <a:srgbClr val="000000"/>
                </a:solidFill>
                <a:latin typeface="Arial"/>
                <a:ea typeface="Arial"/>
                <a:cs typeface="Arial"/>
                <a:sym typeface="Arial"/>
              </a:rPr>
              <a:t> cost of electricity through the economy of scale. There are many different aspects you can visualize </a:t>
            </a:r>
            <a:r>
              <a:rPr lang="en-US"/>
              <a:t>in G.I.S </a:t>
            </a:r>
            <a:r>
              <a:rPr lang="en-US">
                <a:solidFill>
                  <a:srgbClr val="000000"/>
                </a:solidFill>
                <a:latin typeface="Arial"/>
                <a:ea typeface="Arial"/>
                <a:cs typeface="Arial"/>
                <a:sym typeface="Arial"/>
              </a:rPr>
              <a:t>apart</a:t>
            </a:r>
            <a:r>
              <a:rPr b="0" i="0" lang="en-US" sz="1200" u="none" cap="none" strike="noStrike">
                <a:solidFill>
                  <a:srgbClr val="000000"/>
                </a:solidFill>
                <a:latin typeface="Arial"/>
                <a:ea typeface="Arial"/>
                <a:cs typeface="Arial"/>
                <a:sym typeface="Arial"/>
              </a:rPr>
              <a:t> from just which technology </a:t>
            </a:r>
            <a:r>
              <a:rPr lang="en-US">
                <a:solidFill>
                  <a:srgbClr val="000000"/>
                </a:solidFill>
                <a:latin typeface="Arial"/>
                <a:ea typeface="Arial"/>
                <a:cs typeface="Arial"/>
                <a:sym typeface="Arial"/>
              </a:rPr>
              <a:t>is </a:t>
            </a:r>
            <a:r>
              <a:rPr b="0" i="0" lang="en-US" sz="1200" u="none" cap="none" strike="noStrike">
                <a:solidFill>
                  <a:srgbClr val="000000"/>
                </a:solidFill>
                <a:latin typeface="Arial"/>
                <a:ea typeface="Arial"/>
                <a:cs typeface="Arial"/>
                <a:sym typeface="Arial"/>
              </a:rPr>
              <a:t>to be used.</a:t>
            </a:r>
            <a:endParaRPr b="0" i="0" sz="1200" u="none" cap="none" strike="noStrike">
              <a:solidFill>
                <a:srgbClr val="000000"/>
              </a:solidFill>
              <a:latin typeface="Arial"/>
              <a:ea typeface="Arial"/>
              <a:cs typeface="Arial"/>
              <a:sym typeface="Arial"/>
            </a:endParaRPr>
          </a:p>
        </p:txBody>
      </p:sp>
      <p:sp>
        <p:nvSpPr>
          <p:cNvPr id="403" name="Google Shape;40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Some key take away messages</a:t>
            </a:r>
            <a:r>
              <a:rPr lang="en-US">
                <a:solidFill>
                  <a:srgbClr val="000000"/>
                </a:solidFill>
                <a:latin typeface="Arial"/>
                <a:ea typeface="Arial"/>
                <a:cs typeface="Arial"/>
                <a:sym typeface="Arial"/>
              </a:rPr>
              <a:t> from this mini-lecture</a:t>
            </a:r>
            <a:r>
              <a:rPr b="0" i="0" lang="en-US" sz="1200" u="none" cap="none" strike="noStrike">
                <a:solidFill>
                  <a:srgbClr val="000000"/>
                </a:solidFill>
                <a:latin typeface="Arial"/>
                <a:ea typeface="Arial"/>
                <a:cs typeface="Arial"/>
                <a:sym typeface="Arial"/>
              </a:rPr>
              <a:t>:</a:t>
            </a:r>
            <a:endParaRPr/>
          </a:p>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First of all, grid extension is often </a:t>
            </a:r>
            <a:r>
              <a:rPr lang="en-US" sz="1200">
                <a:latin typeface="Open Sans"/>
                <a:ea typeface="Open Sans"/>
                <a:cs typeface="Open Sans"/>
                <a:sym typeface="Open Sans"/>
              </a:rPr>
              <a:t>favourable</a:t>
            </a:r>
            <a:r>
              <a:rPr b="0" i="0" lang="en-US" sz="1200" u="none" cap="none" strike="noStrike">
                <a:solidFill>
                  <a:srgbClr val="000000"/>
                </a:solidFill>
                <a:latin typeface="Arial"/>
                <a:ea typeface="Arial"/>
                <a:cs typeface="Arial"/>
                <a:sym typeface="Arial"/>
              </a:rPr>
              <a:t> in areas with high demand, which often correlates with high population density, which</a:t>
            </a:r>
            <a:r>
              <a:rPr lang="en-US">
                <a:solidFill>
                  <a:srgbClr val="000000"/>
                </a:solidFill>
                <a:latin typeface="Arial"/>
                <a:ea typeface="Arial"/>
                <a:cs typeface="Arial"/>
                <a:sym typeface="Arial"/>
              </a:rPr>
              <a:t> is</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frequently </a:t>
            </a:r>
            <a:r>
              <a:rPr b="0" i="0" lang="en-US" sz="1200" u="none" cap="none" strike="noStrike">
                <a:solidFill>
                  <a:srgbClr val="000000"/>
                </a:solidFill>
                <a:latin typeface="Arial"/>
                <a:ea typeface="Arial"/>
                <a:cs typeface="Arial"/>
                <a:sym typeface="Arial"/>
              </a:rPr>
              <a:t>close to the current network. The cost</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in such areas, of</a:t>
            </a:r>
            <a:r>
              <a:rPr b="0" i="0" lang="en-US" sz="1200" u="none" cap="none" strike="noStrike">
                <a:solidFill>
                  <a:srgbClr val="000000"/>
                </a:solidFill>
                <a:latin typeface="Arial"/>
                <a:ea typeface="Arial"/>
                <a:cs typeface="Arial"/>
                <a:sym typeface="Arial"/>
              </a:rPr>
              <a:t> extending the grid is therefore not so high per person.</a:t>
            </a:r>
            <a:r>
              <a:rPr lang="en-US">
                <a:solidFill>
                  <a:srgbClr val="00000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Mini-grids</a:t>
            </a:r>
            <a:r>
              <a:rPr b="0" i="0" lang="en-US" sz="1200" u="none" cap="none" strike="noStrike">
                <a:solidFill>
                  <a:srgbClr val="000000"/>
                </a:solidFill>
                <a:latin typeface="Arial"/>
                <a:ea typeface="Arial"/>
                <a:cs typeface="Arial"/>
                <a:sym typeface="Arial"/>
              </a:rPr>
              <a:t> are usually the technology option for high to medium demand levels, typically in densely populated areas, but quite far away from the existing grid where the cost of extending the grid network would be too high. </a:t>
            </a:r>
            <a:r>
              <a:rPr lang="en-US">
                <a:solidFill>
                  <a:srgbClr val="000000"/>
                </a:solidFill>
                <a:latin typeface="Arial"/>
                <a:ea typeface="Arial"/>
                <a:cs typeface="Arial"/>
                <a:sym typeface="Arial"/>
              </a:rPr>
              <a:t>Stand-alone</a:t>
            </a:r>
            <a:r>
              <a:rPr b="0" i="0" lang="en-US" sz="1200" u="none" cap="none" strike="noStrike">
                <a:solidFill>
                  <a:srgbClr val="000000"/>
                </a:solidFill>
                <a:latin typeface="Arial"/>
                <a:ea typeface="Arial"/>
                <a:cs typeface="Arial"/>
                <a:sym typeface="Arial"/>
              </a:rPr>
              <a:t> technologies are most </a:t>
            </a:r>
            <a:r>
              <a:rPr lang="en-US" sz="1200">
                <a:latin typeface="Open Sans"/>
                <a:ea typeface="Open Sans"/>
                <a:cs typeface="Open Sans"/>
                <a:sym typeface="Open Sans"/>
              </a:rPr>
              <a:t>favourable</a:t>
            </a:r>
            <a:r>
              <a:rPr b="0" i="0" lang="en-US" sz="1200" u="none" cap="none" strike="noStrike">
                <a:solidFill>
                  <a:srgbClr val="000000"/>
                </a:solidFill>
                <a:latin typeface="Arial"/>
                <a:ea typeface="Arial"/>
                <a:cs typeface="Arial"/>
                <a:sym typeface="Arial"/>
              </a:rPr>
              <a:t> where the demand is low, typically in rural areas and sparsely populated areas that are far away from the grid network. However, we see that this mix of technologies changes depending on demand levels. For tier 1 demand the optimal technology mix </a:t>
            </a:r>
            <a:r>
              <a:rPr lang="en-US">
                <a:solidFill>
                  <a:srgbClr val="000000"/>
                </a:solidFill>
                <a:latin typeface="Arial"/>
                <a:ea typeface="Arial"/>
                <a:cs typeface="Arial"/>
                <a:sym typeface="Arial"/>
              </a:rPr>
              <a:t>has a</a:t>
            </a:r>
            <a:r>
              <a:rPr b="0" i="0" lang="en-US" sz="1200" u="none" cap="none" strike="noStrike">
                <a:solidFill>
                  <a:srgbClr val="000000"/>
                </a:solidFill>
                <a:latin typeface="Arial"/>
                <a:ea typeface="Arial"/>
                <a:cs typeface="Arial"/>
                <a:sym typeface="Arial"/>
              </a:rPr>
              <a:t> high share of </a:t>
            </a:r>
            <a:r>
              <a:rPr lang="en-US">
                <a:solidFill>
                  <a:srgbClr val="000000"/>
                </a:solidFill>
                <a:latin typeface="Arial"/>
                <a:ea typeface="Arial"/>
                <a:cs typeface="Arial"/>
                <a:sym typeface="Arial"/>
              </a:rPr>
              <a:t>stand-alone</a:t>
            </a:r>
            <a:r>
              <a:rPr b="0" i="0" lang="en-US" sz="1200" u="none" cap="none" strike="noStrike">
                <a:solidFill>
                  <a:srgbClr val="000000"/>
                </a:solidFill>
                <a:latin typeface="Arial"/>
                <a:ea typeface="Arial"/>
                <a:cs typeface="Arial"/>
                <a:sym typeface="Arial"/>
              </a:rPr>
              <a:t> technologies, but as we move towards tier 5 we move gradually from </a:t>
            </a:r>
            <a:r>
              <a:rPr lang="en-US">
                <a:solidFill>
                  <a:srgbClr val="000000"/>
                </a:solidFill>
                <a:latin typeface="Arial"/>
                <a:ea typeface="Arial"/>
                <a:cs typeface="Arial"/>
                <a:sym typeface="Arial"/>
              </a:rPr>
              <a:t>stand-alone</a:t>
            </a:r>
            <a:r>
              <a:rPr b="0" i="0" lang="en-US" sz="1200" u="none" cap="none" strike="noStrike">
                <a:solidFill>
                  <a:srgbClr val="000000"/>
                </a:solidFill>
                <a:latin typeface="Arial"/>
                <a:ea typeface="Arial"/>
                <a:cs typeface="Arial"/>
                <a:sym typeface="Arial"/>
              </a:rPr>
              <a:t> options to mini-grid and grid.</a:t>
            </a:r>
            <a:endParaRPr b="0" i="0" sz="1200" u="none" cap="none" strike="noStrike">
              <a:solidFill>
                <a:srgbClr val="000000"/>
              </a:solidFill>
              <a:latin typeface="Arial"/>
              <a:ea typeface="Arial"/>
              <a:cs typeface="Arial"/>
              <a:sym typeface="Arial"/>
            </a:endParaRPr>
          </a:p>
        </p:txBody>
      </p:sp>
      <p:sp>
        <p:nvSpPr>
          <p:cNvPr id="415" name="Google Shape;41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This lecture has four Intended Learner Outcomes. After this lecture you will be able to:</a:t>
            </a:r>
            <a:endParaRPr/>
          </a:p>
          <a:p>
            <a:pPr indent="0" lvl="0" marL="0" rtl="0" algn="l">
              <a:spcBef>
                <a:spcPts val="0"/>
              </a:spcBef>
              <a:spcAft>
                <a:spcPts val="0"/>
              </a:spcAft>
              <a:buNone/>
            </a:pPr>
            <a:r>
              <a:rPr lang="en-US">
                <a:solidFill>
                  <a:srgbClr val="000000"/>
                </a:solidFill>
              </a:rPr>
              <a:t>Describe the basic datasets used in OnSSET</a:t>
            </a:r>
            <a:endParaRPr/>
          </a:p>
          <a:p>
            <a:pPr indent="0" lvl="0" marL="0" rtl="0" algn="l">
              <a:spcBef>
                <a:spcPts val="0"/>
              </a:spcBef>
              <a:spcAft>
                <a:spcPts val="0"/>
              </a:spcAft>
              <a:buNone/>
            </a:pPr>
            <a:r>
              <a:rPr lang="en-US">
                <a:solidFill>
                  <a:srgbClr val="000000"/>
                </a:solidFill>
              </a:rPr>
              <a:t>Explain how energy resources are distributed in sub-Saharan Africa</a:t>
            </a:r>
            <a:endParaRPr/>
          </a:p>
          <a:p>
            <a:pPr indent="0" lvl="0" marL="0" rtl="0" algn="l">
              <a:spcBef>
                <a:spcPts val="0"/>
              </a:spcBef>
              <a:spcAft>
                <a:spcPts val="0"/>
              </a:spcAft>
              <a:buNone/>
            </a:pPr>
            <a:r>
              <a:rPr lang="en-US">
                <a:solidFill>
                  <a:srgbClr val="000000"/>
                </a:solidFill>
              </a:rPr>
              <a:t>List key features of Geographical Information Systems (G I S)</a:t>
            </a:r>
            <a:endParaRPr/>
          </a:p>
          <a:p>
            <a:pPr indent="0" lvl="0" marL="0" rtl="0" algn="l">
              <a:spcBef>
                <a:spcPts val="0"/>
              </a:spcBef>
              <a:spcAft>
                <a:spcPts val="0"/>
              </a:spcAft>
              <a:buNone/>
            </a:pPr>
            <a:r>
              <a:rPr lang="en-US">
                <a:solidFill>
                  <a:srgbClr val="000000"/>
                </a:solidFill>
              </a:rPr>
              <a:t>Describe the role of geospatial data and the Sustainable Development Goals</a:t>
            </a:r>
            <a:endParaRPr/>
          </a:p>
          <a:p>
            <a:pPr indent="0" lvl="0" marL="0" marR="0" rtl="0" algn="l">
              <a:lnSpc>
                <a:spcPct val="100000"/>
              </a:lnSpc>
              <a:spcBef>
                <a:spcPts val="0"/>
              </a:spcBef>
              <a:spcAft>
                <a:spcPts val="0"/>
              </a:spcAft>
              <a:buClr>
                <a:schemeClr val="dk1"/>
              </a:buClr>
              <a:buSzPts val="1200"/>
              <a:buFont typeface="Calibri"/>
              <a:buNone/>
            </a:pPr>
            <a:r>
              <a:t/>
            </a:r>
            <a:endParaRPr>
              <a:solidFill>
                <a:srgbClr val="000000"/>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US"/>
              <a:t>These learning outcomes will be important for the basic understanding of the OnSSET tool.</a:t>
            </a:r>
            <a:endParaRPr/>
          </a:p>
          <a:p>
            <a:pPr indent="0" lvl="0" marL="0" rtl="0" algn="l">
              <a:spcBef>
                <a:spcPts val="0"/>
              </a:spcBef>
              <a:spcAft>
                <a:spcPts val="0"/>
              </a:spcAft>
              <a:buClr>
                <a:schemeClr val="dk1"/>
              </a:buClr>
              <a:buSzPts val="1200"/>
              <a:buFont typeface="Calibri"/>
              <a:buNone/>
            </a:pPr>
            <a:r>
              <a:t/>
            </a:r>
            <a:endParaRPr/>
          </a:p>
        </p:txBody>
      </p:sp>
      <p:sp>
        <p:nvSpPr>
          <p:cNvPr id="197" name="Google Shape;19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Geographic Information System (</a:t>
            </a:r>
            <a:r>
              <a:rPr lang="en-US">
                <a:solidFill>
                  <a:srgbClr val="000000"/>
                </a:solidFill>
                <a:latin typeface="Arial"/>
                <a:ea typeface="Arial"/>
                <a:cs typeface="Arial"/>
                <a:sym typeface="Arial"/>
              </a:rPr>
              <a:t>G.I.S</a:t>
            </a:r>
            <a:r>
              <a:rPr b="0" i="0" lang="en-US" sz="1200" u="none" cap="none" strike="noStrike">
                <a:solidFill>
                  <a:srgbClr val="000000"/>
                </a:solidFill>
                <a:latin typeface="Arial"/>
                <a:ea typeface="Arial"/>
                <a:cs typeface="Arial"/>
                <a:sym typeface="Arial"/>
              </a:rPr>
              <a:t>) can relate information from different sources, using two key index variables: space (or location) and time. </a:t>
            </a:r>
            <a:r>
              <a:rPr lang="en-US">
                <a:solidFill>
                  <a:srgbClr val="000000"/>
                </a:solidFill>
                <a:latin typeface="Arial"/>
                <a:ea typeface="Arial"/>
                <a:cs typeface="Arial"/>
                <a:sym typeface="Arial"/>
              </a:rPr>
              <a:t>G.I.S</a:t>
            </a:r>
            <a:r>
              <a:rPr b="0" i="0" lang="en-US" sz="1200" u="none" cap="none" strike="noStrike">
                <a:solidFill>
                  <a:srgbClr val="000000"/>
                </a:solidFill>
                <a:latin typeface="Arial"/>
                <a:ea typeface="Arial"/>
                <a:cs typeface="Arial"/>
                <a:sym typeface="Arial"/>
              </a:rPr>
              <a:t> stands for </a:t>
            </a:r>
            <a:r>
              <a:rPr lang="en-US">
                <a:solidFill>
                  <a:srgbClr val="000000"/>
                </a:solidFill>
                <a:latin typeface="Arial"/>
                <a:ea typeface="Arial"/>
                <a:cs typeface="Arial"/>
                <a:sym typeface="Arial"/>
              </a:rPr>
              <a:t>Geographic</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Information</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System</a:t>
            </a:r>
            <a:r>
              <a:rPr b="0" i="0" lang="en-US" sz="1200" u="none" cap="none" strike="noStrike">
                <a:solidFill>
                  <a:srgbClr val="000000"/>
                </a:solidFill>
                <a:latin typeface="Arial"/>
                <a:ea typeface="Arial"/>
                <a:cs typeface="Arial"/>
                <a:sym typeface="Arial"/>
              </a:rPr>
              <a:t>, and</a:t>
            </a:r>
            <a:r>
              <a:rPr lang="en-US">
                <a:solidFill>
                  <a:srgbClr val="00000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just like any other information system</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they consists of a set of integrated tools designed to capture or store, manipulate</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a:t>
            </a:r>
            <a:r>
              <a:rPr lang="en-US">
                <a:solidFill>
                  <a:srgbClr val="000000"/>
                </a:solidFill>
                <a:latin typeface="Arial"/>
                <a:ea typeface="Arial"/>
                <a:cs typeface="Arial"/>
                <a:sym typeface="Arial"/>
              </a:rPr>
              <a:t>analyse</a:t>
            </a:r>
            <a:r>
              <a:rPr b="0" i="0" lang="en-US" sz="1200" u="none" cap="none" strike="noStrike">
                <a:solidFill>
                  <a:srgbClr val="000000"/>
                </a:solidFill>
                <a:latin typeface="Arial"/>
                <a:ea typeface="Arial"/>
                <a:cs typeface="Arial"/>
                <a:sym typeface="Arial"/>
              </a:rPr>
              <a:t> data. What sets </a:t>
            </a:r>
            <a:r>
              <a:rPr lang="en-US">
                <a:solidFill>
                  <a:srgbClr val="000000"/>
                </a:solidFill>
                <a:latin typeface="Arial"/>
                <a:ea typeface="Arial"/>
                <a:cs typeface="Arial"/>
                <a:sym typeface="Arial"/>
              </a:rPr>
              <a:t>G.I.S</a:t>
            </a:r>
            <a:r>
              <a:rPr b="0" i="0" lang="en-US" sz="1200" u="none" cap="none" strike="noStrike">
                <a:solidFill>
                  <a:srgbClr val="000000"/>
                </a:solidFill>
                <a:latin typeface="Arial"/>
                <a:ea typeface="Arial"/>
                <a:cs typeface="Arial"/>
                <a:sym typeface="Arial"/>
              </a:rPr>
              <a:t> apart from other information systems is that the data has a spatial and temporal dimension. The spatial dimension describes how data changes based on location while the temporal dimension describes how it changes based on time. An example of this is solar irradiation</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Solar</a:t>
            </a:r>
            <a:r>
              <a:rPr b="0" i="0" lang="en-US" sz="1200" u="none" cap="none" strike="noStrike">
                <a:solidFill>
                  <a:srgbClr val="000000"/>
                </a:solidFill>
                <a:latin typeface="Arial"/>
                <a:ea typeface="Arial"/>
                <a:cs typeface="Arial"/>
                <a:sym typeface="Arial"/>
              </a:rPr>
              <a:t> irradiation changes based on where you are, that is the spatial dimension. But it also changes based on time of day which is the temporal dimension. The spatial and temporal dimensions make </a:t>
            </a:r>
            <a:r>
              <a:rPr lang="en-US">
                <a:solidFill>
                  <a:srgbClr val="000000"/>
                </a:solidFill>
                <a:latin typeface="Arial"/>
                <a:ea typeface="Arial"/>
                <a:cs typeface="Arial"/>
                <a:sym typeface="Arial"/>
              </a:rPr>
              <a:t>G.I.S</a:t>
            </a:r>
            <a:r>
              <a:rPr b="0" i="0" lang="en-US" sz="1200" u="none" cap="none" strike="noStrike">
                <a:solidFill>
                  <a:srgbClr val="000000"/>
                </a:solidFill>
                <a:latin typeface="Arial"/>
                <a:ea typeface="Arial"/>
                <a:cs typeface="Arial"/>
                <a:sym typeface="Arial"/>
              </a:rPr>
              <a:t> very useful for energy modelling.</a:t>
            </a:r>
            <a:endParaRPr/>
          </a:p>
        </p:txBody>
      </p:sp>
      <p:sp>
        <p:nvSpPr>
          <p:cNvPr id="433" name="Google Shape;43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We have listed three of the main </a:t>
            </a:r>
            <a:r>
              <a:rPr lang="en-US">
                <a:solidFill>
                  <a:srgbClr val="000000"/>
                </a:solidFill>
                <a:latin typeface="Arial"/>
                <a:ea typeface="Arial"/>
                <a:cs typeface="Arial"/>
                <a:sym typeface="Arial"/>
              </a:rPr>
              <a:t>purposes</a:t>
            </a:r>
            <a:r>
              <a:rPr b="0" i="0" lang="en-US" sz="1200" u="none" cap="none" strike="noStrike">
                <a:solidFill>
                  <a:srgbClr val="000000"/>
                </a:solidFill>
                <a:latin typeface="Arial"/>
                <a:ea typeface="Arial"/>
                <a:cs typeface="Arial"/>
                <a:sym typeface="Arial"/>
              </a:rPr>
              <a:t> of using </a:t>
            </a:r>
            <a:r>
              <a:rPr lang="en-US">
                <a:solidFill>
                  <a:srgbClr val="000000"/>
                </a:solidFill>
                <a:latin typeface="Arial"/>
                <a:ea typeface="Arial"/>
                <a:cs typeface="Arial"/>
                <a:sym typeface="Arial"/>
              </a:rPr>
              <a:t>G.I.S</a:t>
            </a:r>
            <a:r>
              <a:rPr b="0" i="0" lang="en-US" sz="1200" u="none" cap="none" strike="noStrike">
                <a:solidFill>
                  <a:srgbClr val="000000"/>
                </a:solidFill>
                <a:latin typeface="Arial"/>
                <a:ea typeface="Arial"/>
                <a:cs typeface="Arial"/>
                <a:sym typeface="Arial"/>
              </a:rPr>
              <a:t> here.</a:t>
            </a:r>
            <a:endParaRPr/>
          </a:p>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First of all, the spatial dimension gives us the ability to do location based assessments. Using </a:t>
            </a:r>
            <a:r>
              <a:rPr lang="en-US">
                <a:solidFill>
                  <a:srgbClr val="000000"/>
                </a:solidFill>
                <a:latin typeface="Arial"/>
                <a:ea typeface="Arial"/>
                <a:cs typeface="Arial"/>
                <a:sym typeface="Arial"/>
              </a:rPr>
              <a:t>G.I.S</a:t>
            </a:r>
            <a:r>
              <a:rPr b="0" i="0" lang="en-US" sz="1200" u="none" cap="none" strike="noStrike">
                <a:solidFill>
                  <a:srgbClr val="000000"/>
                </a:solidFill>
                <a:latin typeface="Arial"/>
                <a:ea typeface="Arial"/>
                <a:cs typeface="Arial"/>
                <a:sym typeface="Arial"/>
              </a:rPr>
              <a:t> we can tailor solutions to different parts of the study area</a:t>
            </a:r>
            <a:r>
              <a:rPr lang="en-US">
                <a:solidFill>
                  <a:srgbClr val="00000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down to a settlement level and basically say Solution A works best in settlement B</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solution X works best on settlement Y. This is difficult to do using tools that do not have a spatial dimension </a:t>
            </a:r>
            <a:r>
              <a:rPr lang="en-US">
                <a:solidFill>
                  <a:srgbClr val="000000"/>
                </a:solidFill>
                <a:latin typeface="Arial"/>
                <a:ea typeface="Arial"/>
                <a:cs typeface="Arial"/>
                <a:sym typeface="Arial"/>
              </a:rPr>
              <a:t>incorporated</a:t>
            </a:r>
            <a:r>
              <a:rPr b="0" i="0" lang="en-US" sz="1200" u="none" cap="none" strike="noStrike">
                <a:solidFill>
                  <a:srgbClr val="000000"/>
                </a:solidFill>
                <a:latin typeface="Arial"/>
                <a:ea typeface="Arial"/>
                <a:cs typeface="Arial"/>
                <a:sym typeface="Arial"/>
              </a:rPr>
              <a:t>. The spatial and temporal dimensions also help us diversify our energy mix using remote sensing. Furthermore, we can estimate where we have resources such as solar, wind</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hydro. Lastly, </a:t>
            </a:r>
            <a:r>
              <a:rPr lang="en-US">
                <a:solidFill>
                  <a:srgbClr val="000000"/>
                </a:solidFill>
                <a:latin typeface="Arial"/>
                <a:ea typeface="Arial"/>
                <a:cs typeface="Arial"/>
                <a:sym typeface="Arial"/>
              </a:rPr>
              <a:t>G.I.S</a:t>
            </a:r>
            <a:r>
              <a:rPr b="0" i="0" lang="en-US" sz="1200" u="none" cap="none" strike="noStrike">
                <a:solidFill>
                  <a:srgbClr val="000000"/>
                </a:solidFill>
                <a:latin typeface="Arial"/>
                <a:ea typeface="Arial"/>
                <a:cs typeface="Arial"/>
                <a:sym typeface="Arial"/>
              </a:rPr>
              <a:t> is very important when it comes to </a:t>
            </a:r>
            <a:r>
              <a:rPr lang="en-US">
                <a:solidFill>
                  <a:srgbClr val="000000"/>
                </a:solidFill>
                <a:latin typeface="Arial"/>
                <a:ea typeface="Arial"/>
                <a:cs typeface="Arial"/>
                <a:sym typeface="Arial"/>
              </a:rPr>
              <a:t>illustrating</a:t>
            </a:r>
            <a:r>
              <a:rPr b="0" i="0" lang="en-US" sz="1200" u="none" cap="none" strike="noStrike">
                <a:solidFill>
                  <a:srgbClr val="000000"/>
                </a:solidFill>
                <a:latin typeface="Arial"/>
                <a:ea typeface="Arial"/>
                <a:cs typeface="Arial"/>
                <a:sym typeface="Arial"/>
              </a:rPr>
              <a:t> results in interactive maps. These maps can provide an effective </a:t>
            </a:r>
            <a:r>
              <a:rPr lang="en-US">
                <a:solidFill>
                  <a:srgbClr val="000000"/>
                </a:solidFill>
                <a:latin typeface="Arial"/>
                <a:ea typeface="Arial"/>
                <a:cs typeface="Arial"/>
                <a:sym typeface="Arial"/>
              </a:rPr>
              <a:t>science–policy</a:t>
            </a:r>
            <a:r>
              <a:rPr b="0" i="0" lang="en-US" sz="1200" u="none" cap="none" strike="noStrike">
                <a:solidFill>
                  <a:srgbClr val="000000"/>
                </a:solidFill>
                <a:latin typeface="Arial"/>
                <a:ea typeface="Arial"/>
                <a:cs typeface="Arial"/>
                <a:sym typeface="Arial"/>
              </a:rPr>
              <a:t> interface by communicating key indicators for electrification planning, ensuring that the results are easily understood.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445" name="Google Shape;44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On this slide, you can see two maps that shows the power of the spatial dimension of </a:t>
            </a:r>
            <a:r>
              <a:rPr lang="en-US">
                <a:solidFill>
                  <a:srgbClr val="000000"/>
                </a:solidFill>
                <a:latin typeface="Arial"/>
                <a:ea typeface="Arial"/>
                <a:cs typeface="Arial"/>
                <a:sym typeface="Arial"/>
              </a:rPr>
              <a:t>G.I.S</a:t>
            </a:r>
            <a:r>
              <a:rPr b="0" i="0" lang="en-US" sz="1200" u="none" cap="none" strike="noStrike">
                <a:solidFill>
                  <a:srgbClr val="000000"/>
                </a:solidFill>
                <a:latin typeface="Arial"/>
                <a:ea typeface="Arial"/>
                <a:cs typeface="Arial"/>
                <a:sym typeface="Arial"/>
              </a:rPr>
              <a:t>. We have the global horizontal irradiation on the </a:t>
            </a:r>
            <a:r>
              <a:rPr lang="en-US">
                <a:solidFill>
                  <a:srgbClr val="000000"/>
                </a:solidFill>
                <a:latin typeface="Arial"/>
                <a:ea typeface="Arial"/>
                <a:cs typeface="Arial"/>
                <a:sym typeface="Arial"/>
              </a:rPr>
              <a:t>left-hand</a:t>
            </a:r>
            <a:r>
              <a:rPr b="0" i="0" lang="en-US" sz="1200" u="none" cap="none" strike="noStrike">
                <a:solidFill>
                  <a:srgbClr val="000000"/>
                </a:solidFill>
                <a:latin typeface="Arial"/>
                <a:ea typeface="Arial"/>
                <a:cs typeface="Arial"/>
                <a:sym typeface="Arial"/>
              </a:rPr>
              <a:t> side. That is a good </a:t>
            </a:r>
            <a:r>
              <a:rPr lang="en-US">
                <a:solidFill>
                  <a:srgbClr val="000000"/>
                </a:solidFill>
                <a:latin typeface="Arial"/>
                <a:ea typeface="Arial"/>
                <a:cs typeface="Arial"/>
                <a:sym typeface="Arial"/>
              </a:rPr>
              <a:t>G.I.S</a:t>
            </a:r>
            <a:r>
              <a:rPr b="0" i="0" lang="en-US" sz="1200" u="none" cap="none" strike="noStrike">
                <a:solidFill>
                  <a:srgbClr val="000000"/>
                </a:solidFill>
                <a:latin typeface="Arial"/>
                <a:ea typeface="Arial"/>
                <a:cs typeface="Arial"/>
                <a:sym typeface="Arial"/>
              </a:rPr>
              <a:t> dataset if you're interested in PV potential. On the </a:t>
            </a:r>
            <a:r>
              <a:rPr lang="en-US">
                <a:solidFill>
                  <a:srgbClr val="000000"/>
                </a:solidFill>
                <a:latin typeface="Arial"/>
                <a:ea typeface="Arial"/>
                <a:cs typeface="Arial"/>
                <a:sym typeface="Arial"/>
              </a:rPr>
              <a:t>right-hand</a:t>
            </a:r>
            <a:r>
              <a:rPr b="0" i="0" lang="en-US" sz="1200" u="none" cap="none" strike="noStrike">
                <a:solidFill>
                  <a:srgbClr val="000000"/>
                </a:solidFill>
                <a:latin typeface="Arial"/>
                <a:ea typeface="Arial"/>
                <a:cs typeface="Arial"/>
                <a:sym typeface="Arial"/>
              </a:rPr>
              <a:t> side you have the wind power capacity. This </a:t>
            </a:r>
            <a:r>
              <a:rPr lang="en-US">
                <a:solidFill>
                  <a:srgbClr val="000000"/>
                </a:solidFill>
                <a:latin typeface="Arial"/>
                <a:ea typeface="Arial"/>
                <a:cs typeface="Arial"/>
                <a:sym typeface="Arial"/>
              </a:rPr>
              <a:t>G.I.S</a:t>
            </a:r>
            <a:r>
              <a:rPr b="0" i="0" lang="en-US" sz="1200" u="none" cap="none" strike="noStrike">
                <a:solidFill>
                  <a:srgbClr val="000000"/>
                </a:solidFill>
                <a:latin typeface="Arial"/>
                <a:ea typeface="Arial"/>
                <a:cs typeface="Arial"/>
                <a:sym typeface="Arial"/>
              </a:rPr>
              <a:t> dataset is good if you're interested in knowing where you should install wind turbines. By looking at these maps, you can identify areas with higher potential for PV panels and wind turbines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This information</a:t>
            </a:r>
            <a:r>
              <a:rPr b="0" i="0" lang="en-US" sz="1200" u="none" cap="none" strike="noStrike">
                <a:solidFill>
                  <a:srgbClr val="000000"/>
                </a:solidFill>
                <a:latin typeface="Arial"/>
                <a:ea typeface="Arial"/>
                <a:cs typeface="Arial"/>
                <a:sym typeface="Arial"/>
              </a:rPr>
              <a:t> is related to the spatial dimension.</a:t>
            </a:r>
            <a:endParaRPr/>
          </a:p>
        </p:txBody>
      </p:sp>
      <p:sp>
        <p:nvSpPr>
          <p:cNvPr id="457" name="Google Shape;45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As geospatial data describes the spatial as well as the temporal aspects of our Earth</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it </a:t>
            </a:r>
            <a:r>
              <a:rPr lang="en-US">
                <a:solidFill>
                  <a:srgbClr val="000000"/>
                </a:solidFill>
                <a:latin typeface="Arial"/>
                <a:ea typeface="Arial"/>
                <a:cs typeface="Arial"/>
                <a:sym typeface="Arial"/>
              </a:rPr>
              <a:t>has</a:t>
            </a:r>
            <a:r>
              <a:rPr b="0" i="0" lang="en-US" sz="1200" u="none" cap="none" strike="noStrike">
                <a:solidFill>
                  <a:srgbClr val="000000"/>
                </a:solidFill>
                <a:latin typeface="Arial"/>
                <a:ea typeface="Arial"/>
                <a:cs typeface="Arial"/>
                <a:sym typeface="Arial"/>
              </a:rPr>
              <a:t> important value in helping realize and implement the 17 Sustainable Development Goals (SDGs</a:t>
            </a:r>
            <a:r>
              <a:rPr lang="en-US">
                <a:solidFill>
                  <a:srgbClr val="000000"/>
                </a:solidFill>
                <a:latin typeface="Arial"/>
                <a:ea typeface="Arial"/>
                <a:cs typeface="Arial"/>
                <a:sym typeface="Arial"/>
              </a:rPr>
              <a:t>) and Agenda 2030.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200" u="none" cap="none" strike="noStrike">
                <a:solidFill>
                  <a:srgbClr val="000000"/>
                </a:solidFill>
                <a:latin typeface="Arial"/>
                <a:ea typeface="Arial"/>
                <a:cs typeface="Arial"/>
                <a:sym typeface="Arial"/>
              </a:rPr>
              <a:t>“It has been estimated that approximately 20% of the SDG indicators can be interpreted and measured either through direct use of geospatial data itself or through integration with statistical data.”</a:t>
            </a:r>
            <a:endParaRPr/>
          </a:p>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200" u="none" cap="none" strike="noStrike">
                <a:solidFill>
                  <a:srgbClr val="000000"/>
                </a:solidFill>
                <a:latin typeface="Arial"/>
                <a:ea typeface="Arial"/>
                <a:cs typeface="Arial"/>
                <a:sym typeface="Arial"/>
              </a:rPr>
              <a:t>Finding reliable geospatial data is an important task for countries which are developing their national plans for the 17 SDGs. </a:t>
            </a:r>
            <a:r>
              <a:rPr lang="en-US">
                <a:solidFill>
                  <a:srgbClr val="000000"/>
                </a:solidFill>
                <a:latin typeface="Arial"/>
                <a:ea typeface="Arial"/>
                <a:cs typeface="Arial"/>
                <a:sym typeface="Arial"/>
              </a:rPr>
              <a:t>Access</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to</a:t>
            </a:r>
            <a:r>
              <a:rPr b="0" i="0" lang="en-US" sz="1200" u="none" cap="none" strike="noStrike">
                <a:solidFill>
                  <a:srgbClr val="000000"/>
                </a:solidFill>
                <a:latin typeface="Arial"/>
                <a:ea typeface="Arial"/>
                <a:cs typeface="Arial"/>
                <a:sym typeface="Arial"/>
              </a:rPr>
              <a:t> open source and high resolution data is an important part of that. The quality of geospatial data </a:t>
            </a:r>
            <a:r>
              <a:rPr lang="en-US">
                <a:solidFill>
                  <a:srgbClr val="000000"/>
                </a:solidFill>
                <a:latin typeface="Arial"/>
                <a:ea typeface="Arial"/>
                <a:cs typeface="Arial"/>
                <a:sym typeface="Arial"/>
              </a:rPr>
              <a:t>increases</a:t>
            </a:r>
            <a:r>
              <a:rPr b="0" i="0" lang="en-US" sz="1200" u="none" cap="none" strike="noStrike">
                <a:solidFill>
                  <a:srgbClr val="000000"/>
                </a:solidFill>
                <a:latin typeface="Arial"/>
                <a:ea typeface="Arial"/>
                <a:cs typeface="Arial"/>
                <a:sym typeface="Arial"/>
              </a:rPr>
              <a:t> if it is developed with local knowledge. These local datasets can then be aggregated if needed to regional and global levels and compared to independent international (global) data sources. Certain types of fundamental geospatial data</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for example elevation, transportation networks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settlements should be collected and create a foundation for the </a:t>
            </a:r>
            <a:r>
              <a:rPr lang="en-US">
                <a:solidFill>
                  <a:srgbClr val="000000"/>
                </a:solidFill>
                <a:latin typeface="Arial"/>
                <a:ea typeface="Arial"/>
                <a:cs typeface="Arial"/>
                <a:sym typeface="Arial"/>
              </a:rPr>
              <a:t>Sustainable</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Development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Goals</a:t>
            </a:r>
            <a:r>
              <a:rPr b="0" i="0" lang="en-US" sz="1200" u="none" cap="none" strike="noStrike">
                <a:solidFill>
                  <a:srgbClr val="000000"/>
                </a:solidFill>
                <a:latin typeface="Arial"/>
                <a:ea typeface="Arial"/>
                <a:cs typeface="Arial"/>
                <a:sym typeface="Arial"/>
              </a:rPr>
              <a:t> indicators.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200" u="none" cap="none" strike="noStrike">
                <a:solidFill>
                  <a:srgbClr val="000000"/>
                </a:solidFill>
                <a:latin typeface="Arial"/>
                <a:ea typeface="Arial"/>
                <a:cs typeface="Arial"/>
                <a:sym typeface="Arial"/>
              </a:rPr>
              <a:t>However, to make the data collection robust</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the geospatial data needs to be in certain formats in terms of spatial resolutions, thematic detail</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temporal periodicity. In many countries this can be a challenge as the knowledge and capacity is not there to provide the long-term consistent data. The capacity shortage can be in terms of core geospatial data as well as the lack of the required data capture capacities.</a:t>
            </a:r>
            <a:endParaRPr b="0" i="0" sz="1200" u="none" cap="none" strike="noStrike">
              <a:solidFill>
                <a:srgbClr val="000000"/>
              </a:solidFill>
              <a:latin typeface="Arial"/>
              <a:ea typeface="Arial"/>
              <a:cs typeface="Arial"/>
              <a:sym typeface="Arial"/>
            </a:endParaRPr>
          </a:p>
        </p:txBody>
      </p:sp>
      <p:sp>
        <p:nvSpPr>
          <p:cNvPr id="482" name="Google Shape;48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US" sz="1600" u="none" cap="none" strike="noStrike">
                <a:solidFill>
                  <a:srgbClr val="000000"/>
                </a:solidFill>
                <a:latin typeface="Arial"/>
                <a:ea typeface="Arial"/>
                <a:cs typeface="Arial"/>
                <a:sym typeface="Arial"/>
              </a:rPr>
              <a:t>Some key takeaway messages:</a:t>
            </a:r>
            <a:endParaRPr/>
          </a:p>
          <a:p>
            <a:pPr indent="0" lvl="0" marL="0" rtl="0" algn="l">
              <a:spcBef>
                <a:spcPts val="0"/>
              </a:spcBef>
              <a:spcAft>
                <a:spcPts val="0"/>
              </a:spcAft>
              <a:buNone/>
            </a:pPr>
            <a:r>
              <a:rPr lang="en-US" sz="1600">
                <a:solidFill>
                  <a:srgbClr val="000000"/>
                </a:solidFill>
                <a:latin typeface="Arial"/>
                <a:ea typeface="Arial"/>
                <a:cs typeface="Arial"/>
                <a:sym typeface="Arial"/>
              </a:rPr>
              <a:t>G.I.S</a:t>
            </a:r>
            <a:r>
              <a:rPr b="0" i="0" lang="en-US" sz="1600" u="none" cap="none" strike="noStrike">
                <a:solidFill>
                  <a:srgbClr val="000000"/>
                </a:solidFill>
                <a:latin typeface="Arial"/>
                <a:ea typeface="Arial"/>
                <a:cs typeface="Arial"/>
                <a:sym typeface="Arial"/>
              </a:rPr>
              <a:t> are large systems describing how data changes based on time and location. The use of </a:t>
            </a:r>
            <a:r>
              <a:rPr lang="en-US" sz="1600">
                <a:solidFill>
                  <a:srgbClr val="000000"/>
                </a:solidFill>
                <a:latin typeface="Arial"/>
                <a:ea typeface="Arial"/>
                <a:cs typeface="Arial"/>
                <a:sym typeface="Arial"/>
              </a:rPr>
              <a:t>G.I.S</a:t>
            </a:r>
            <a:r>
              <a:rPr b="0" i="0" lang="en-US" sz="1600" u="none" cap="none" strike="noStrike">
                <a:solidFill>
                  <a:srgbClr val="000000"/>
                </a:solidFill>
                <a:latin typeface="Arial"/>
                <a:ea typeface="Arial"/>
                <a:cs typeface="Arial"/>
                <a:sym typeface="Arial"/>
              </a:rPr>
              <a:t> and energy planning is important as it gives us the ability to do location based systems. And </a:t>
            </a:r>
            <a:r>
              <a:rPr lang="en-US" sz="1600">
                <a:solidFill>
                  <a:srgbClr val="000000"/>
                </a:solidFill>
                <a:latin typeface="Arial"/>
                <a:ea typeface="Arial"/>
                <a:cs typeface="Arial"/>
                <a:sym typeface="Arial"/>
              </a:rPr>
              <a:t>G.I.S</a:t>
            </a:r>
            <a:r>
              <a:rPr b="0" i="0" lang="en-US" sz="1600" u="none" cap="none" strike="noStrike">
                <a:solidFill>
                  <a:srgbClr val="000000"/>
                </a:solidFill>
                <a:latin typeface="Arial"/>
                <a:ea typeface="Arial"/>
                <a:cs typeface="Arial"/>
                <a:sym typeface="Arial"/>
              </a:rPr>
              <a:t> can play a crucial</a:t>
            </a:r>
            <a:r>
              <a:rPr lang="en-US" sz="1600">
                <a:solidFill>
                  <a:srgbClr val="000000"/>
                </a:solidFill>
                <a:latin typeface="Arial"/>
                <a:ea typeface="Arial"/>
                <a:cs typeface="Arial"/>
                <a:sym typeface="Arial"/>
              </a:rPr>
              <a:t> a </a:t>
            </a:r>
            <a:r>
              <a:rPr b="0" i="0" lang="en-US" sz="1600" u="none" cap="none" strike="noStrike">
                <a:solidFill>
                  <a:srgbClr val="000000"/>
                </a:solidFill>
                <a:latin typeface="Arial"/>
                <a:ea typeface="Arial"/>
                <a:cs typeface="Arial"/>
                <a:sym typeface="Arial"/>
              </a:rPr>
              <a:t>role when it comes to </a:t>
            </a:r>
            <a:r>
              <a:rPr lang="en-US" sz="1600">
                <a:solidFill>
                  <a:srgbClr val="000000"/>
                </a:solidFill>
                <a:latin typeface="Arial"/>
                <a:ea typeface="Arial"/>
                <a:cs typeface="Arial"/>
                <a:sym typeface="Arial"/>
              </a:rPr>
              <a:t>filling</a:t>
            </a:r>
            <a:r>
              <a:rPr b="0" i="0" lang="en-US" sz="1600" u="none" cap="none" strike="noStrike">
                <a:solidFill>
                  <a:srgbClr val="000000"/>
                </a:solidFill>
                <a:latin typeface="Arial"/>
                <a:ea typeface="Arial"/>
                <a:cs typeface="Arial"/>
                <a:sym typeface="Arial"/>
              </a:rPr>
              <a:t> in the gaps and communicating our results. In addition</a:t>
            </a:r>
            <a:r>
              <a:rPr lang="en-US" sz="1600">
                <a:solidFill>
                  <a:srgbClr val="000000"/>
                </a:solidFill>
                <a:latin typeface="Arial"/>
                <a:ea typeface="Arial"/>
                <a:cs typeface="Arial"/>
                <a:sym typeface="Arial"/>
              </a:rPr>
              <a:t>,</a:t>
            </a:r>
            <a:r>
              <a:rPr b="0" i="0" lang="en-US" sz="1600" u="none" cap="none" strike="noStrike">
                <a:solidFill>
                  <a:srgbClr val="000000"/>
                </a:solidFill>
                <a:latin typeface="Arial"/>
                <a:ea typeface="Arial"/>
                <a:cs typeface="Arial"/>
                <a:sym typeface="Arial"/>
              </a:rPr>
              <a:t> </a:t>
            </a:r>
            <a:r>
              <a:rPr lang="en-US" sz="1600">
                <a:solidFill>
                  <a:srgbClr val="000000"/>
                </a:solidFill>
                <a:latin typeface="Arial"/>
                <a:ea typeface="Arial"/>
                <a:cs typeface="Arial"/>
                <a:sym typeface="Arial"/>
              </a:rPr>
              <a:t>G.I.S</a:t>
            </a:r>
            <a:r>
              <a:rPr b="0" i="0" lang="en-US" sz="1600" u="none" cap="none" strike="noStrike">
                <a:solidFill>
                  <a:srgbClr val="000000"/>
                </a:solidFill>
                <a:latin typeface="Arial"/>
                <a:ea typeface="Arial"/>
                <a:cs typeface="Arial"/>
                <a:sym typeface="Arial"/>
              </a:rPr>
              <a:t> can play an important role in follow up and support</a:t>
            </a:r>
            <a:r>
              <a:rPr lang="en-US" sz="1600">
                <a:solidFill>
                  <a:srgbClr val="000000"/>
                </a:solidFill>
                <a:latin typeface="Arial"/>
                <a:ea typeface="Arial"/>
                <a:cs typeface="Arial"/>
                <a:sym typeface="Arial"/>
              </a:rPr>
              <a:t> for</a:t>
            </a:r>
            <a:r>
              <a:rPr b="0" i="0" lang="en-US" sz="1600" u="none" cap="none" strike="noStrike">
                <a:solidFill>
                  <a:srgbClr val="000000"/>
                </a:solidFill>
                <a:latin typeface="Arial"/>
                <a:ea typeface="Arial"/>
                <a:cs typeface="Arial"/>
                <a:sym typeface="Arial"/>
              </a:rPr>
              <a:t> achieving the Agenda 2030.</a:t>
            </a:r>
            <a:endParaRPr b="0" i="0" sz="1600" u="none" cap="none" strike="noStrike">
              <a:solidFill>
                <a:srgbClr val="000000"/>
              </a:solidFill>
              <a:latin typeface="Arial"/>
              <a:ea typeface="Arial"/>
              <a:cs typeface="Arial"/>
              <a:sym typeface="Arial"/>
            </a:endParaRPr>
          </a:p>
        </p:txBody>
      </p:sp>
      <p:sp>
        <p:nvSpPr>
          <p:cNvPr id="495" name="Google Shape;495;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13" name="Google Shape;513;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None/>
            </a:pPr>
            <a:r>
              <a:rPr b="0" i="0" lang="en-US" sz="1200" u="none" cap="none" strike="noStrike">
                <a:solidFill>
                  <a:srgbClr val="000000"/>
                </a:solidFill>
                <a:latin typeface="Arial"/>
                <a:ea typeface="Arial"/>
                <a:cs typeface="Arial"/>
                <a:sym typeface="Arial"/>
              </a:rPr>
              <a:t>The model </a:t>
            </a:r>
            <a:r>
              <a:rPr i="0" lang="en-US" sz="1200" u="none" cap="none" strike="noStrike">
                <a:solidFill>
                  <a:srgbClr val="000000"/>
                </a:solidFill>
                <a:latin typeface="Arial"/>
                <a:ea typeface="Arial"/>
                <a:cs typeface="Arial"/>
                <a:sym typeface="Arial"/>
              </a:rPr>
              <a:t>that KTH</a:t>
            </a:r>
            <a:r>
              <a:rPr lang="en-US">
                <a:solidFill>
                  <a:srgbClr val="000000"/>
                </a:solidFill>
                <a:latin typeface="Arial"/>
                <a:ea typeface="Arial"/>
                <a:cs typeface="Arial"/>
                <a:sym typeface="Arial"/>
              </a:rPr>
              <a:t> Royal Institute of technology</a:t>
            </a:r>
            <a:r>
              <a:rPr b="1" lang="en-US">
                <a:solidFill>
                  <a:srgbClr val="00000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has developed, and that we will use in this course, is the </a:t>
            </a:r>
            <a:r>
              <a:rPr lang="en-US">
                <a:solidFill>
                  <a:srgbClr val="000000"/>
                </a:solidFill>
                <a:latin typeface="Arial"/>
                <a:ea typeface="Arial"/>
                <a:cs typeface="Arial"/>
                <a:sym typeface="Arial"/>
              </a:rPr>
              <a:t>Open Source</a:t>
            </a:r>
            <a:r>
              <a:rPr b="0" i="0" lang="en-US" sz="1200" u="none" cap="none" strike="noStrike">
                <a:solidFill>
                  <a:srgbClr val="000000"/>
                </a:solidFill>
                <a:latin typeface="Arial"/>
                <a:ea typeface="Arial"/>
                <a:cs typeface="Arial"/>
                <a:sym typeface="Arial"/>
              </a:rPr>
              <a:t> Spatial Electrification Tool (OnSSET). OnSSET draws on the geospatial dimension to develo</a:t>
            </a:r>
            <a:r>
              <a:rPr i="0" lang="en-US" sz="1200" u="none" cap="none" strike="noStrike">
                <a:solidFill>
                  <a:srgbClr val="000000"/>
                </a:solidFill>
                <a:latin typeface="Arial"/>
                <a:ea typeface="Arial"/>
                <a:cs typeface="Arial"/>
                <a:sym typeface="Arial"/>
              </a:rPr>
              <a:t>p electrification </a:t>
            </a:r>
            <a:r>
              <a:rPr lang="en-US">
                <a:solidFill>
                  <a:srgbClr val="000000"/>
                </a:solidFill>
                <a:latin typeface="Arial"/>
                <a:ea typeface="Arial"/>
                <a:cs typeface="Arial"/>
                <a:sym typeface="Arial"/>
              </a:rPr>
              <a:t>investment</a:t>
            </a:r>
            <a:r>
              <a:rPr i="0" lang="en-US" sz="1200" u="none" cap="none" strike="noStrike">
                <a:solidFill>
                  <a:srgbClr val="000000"/>
                </a:solidFill>
                <a:latin typeface="Arial"/>
                <a:ea typeface="Arial"/>
                <a:cs typeface="Arial"/>
                <a:sym typeface="Arial"/>
              </a:rPr>
              <a:t> scenarios fo</a:t>
            </a:r>
            <a:r>
              <a:rPr b="0" i="0" lang="en-US" sz="1200" u="none" cap="none" strike="noStrike">
                <a:solidFill>
                  <a:srgbClr val="000000"/>
                </a:solidFill>
                <a:latin typeface="Arial"/>
                <a:ea typeface="Arial"/>
                <a:cs typeface="Arial"/>
                <a:sym typeface="Arial"/>
              </a:rPr>
              <a:t>r every settlement in a country or region. It calculates the lowest cost scenario for universal access to electricity. OnSSET considers grid extension, </a:t>
            </a:r>
            <a:r>
              <a:rPr lang="en-US">
                <a:solidFill>
                  <a:srgbClr val="000000"/>
                </a:solidFill>
                <a:latin typeface="Arial"/>
                <a:ea typeface="Arial"/>
                <a:cs typeface="Arial"/>
                <a:sym typeface="Arial"/>
              </a:rPr>
              <a:t>mini-grids,</a:t>
            </a:r>
            <a:r>
              <a:rPr b="0" i="0" lang="en-US" sz="1200" u="none" cap="none" strike="noStrike">
                <a:solidFill>
                  <a:srgbClr val="000000"/>
                </a:solidFill>
                <a:latin typeface="Arial"/>
                <a:ea typeface="Arial"/>
                <a:cs typeface="Arial"/>
                <a:sym typeface="Arial"/>
              </a:rPr>
              <a:t> and </a:t>
            </a:r>
            <a:r>
              <a:rPr lang="en-US">
                <a:solidFill>
                  <a:srgbClr val="000000"/>
                </a:solidFill>
                <a:latin typeface="Arial"/>
                <a:ea typeface="Arial"/>
                <a:cs typeface="Arial"/>
                <a:sym typeface="Arial"/>
              </a:rPr>
              <a:t>stand-alone</a:t>
            </a:r>
            <a:r>
              <a:rPr b="0" i="0" lang="en-US" sz="1200" u="none" cap="none" strike="noStrike">
                <a:solidFill>
                  <a:srgbClr val="000000"/>
                </a:solidFill>
                <a:latin typeface="Arial"/>
                <a:ea typeface="Arial"/>
                <a:cs typeface="Arial"/>
                <a:sym typeface="Arial"/>
              </a:rPr>
              <a:t> technologies. It was first developed </a:t>
            </a:r>
            <a:r>
              <a:rPr lang="en-US">
                <a:solidFill>
                  <a:srgbClr val="000000"/>
                </a:solidFill>
                <a:latin typeface="Arial"/>
                <a:ea typeface="Arial"/>
                <a:cs typeface="Arial"/>
                <a:sym typeface="Arial"/>
              </a:rPr>
              <a:t>focusing</a:t>
            </a:r>
            <a:r>
              <a:rPr b="0" i="0" lang="en-US" sz="1200" u="none" cap="none" strike="noStrike">
                <a:solidFill>
                  <a:srgbClr val="000000"/>
                </a:solidFill>
                <a:latin typeface="Arial"/>
                <a:ea typeface="Arial"/>
                <a:cs typeface="Arial"/>
                <a:sym typeface="Arial"/>
              </a:rPr>
              <a:t> on SDG7</a:t>
            </a:r>
            <a:r>
              <a:rPr lang="en-US">
                <a:solidFill>
                  <a:srgbClr val="000000"/>
                </a:solidFill>
                <a:latin typeface="Arial"/>
                <a:ea typeface="Arial"/>
                <a:cs typeface="Arial"/>
                <a:sym typeface="Arial"/>
              </a:rPr>
              <a:t>, namely to</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create </a:t>
            </a:r>
            <a:r>
              <a:rPr b="0" i="0" lang="en-US" sz="1200" u="none" cap="none" strike="noStrike">
                <a:solidFill>
                  <a:srgbClr val="000000"/>
                </a:solidFill>
                <a:latin typeface="Arial"/>
                <a:ea typeface="Arial"/>
                <a:cs typeface="Arial"/>
                <a:sym typeface="Arial"/>
              </a:rPr>
              <a:t>universal </a:t>
            </a:r>
            <a:r>
              <a:rPr lang="en-US">
                <a:solidFill>
                  <a:srgbClr val="000000"/>
                </a:solidFill>
                <a:latin typeface="Arial"/>
                <a:ea typeface="Arial"/>
                <a:cs typeface="Arial"/>
                <a:sym typeface="Arial"/>
              </a:rPr>
              <a:t>energy </a:t>
            </a:r>
            <a:r>
              <a:rPr b="0" i="0" lang="en-US" sz="1200" u="none" cap="none" strike="noStrike">
                <a:solidFill>
                  <a:srgbClr val="000000"/>
                </a:solidFill>
                <a:latin typeface="Arial"/>
                <a:ea typeface="Arial"/>
                <a:cs typeface="Arial"/>
                <a:sym typeface="Arial"/>
              </a:rPr>
              <a:t>access by 2030. Today it can also be customized to look at different timelines and different access rate target</a:t>
            </a:r>
            <a:r>
              <a:rPr b="0" i="0" lang="en-US" sz="1200" cap="none" strike="noStrike">
                <a:solidFill>
                  <a:srgbClr val="000000"/>
                </a:solidFill>
                <a:latin typeface="Arial"/>
                <a:ea typeface="Arial"/>
                <a:cs typeface="Arial"/>
                <a:sym typeface="Arial"/>
              </a:rPr>
              <a:t>s.</a:t>
            </a:r>
            <a:r>
              <a:rPr b="0" i="0" lang="en-US" sz="1200" u="none" cap="none" strike="noStrike">
                <a:solidFill>
                  <a:srgbClr val="000000"/>
                </a:solidFill>
                <a:latin typeface="Arial"/>
                <a:ea typeface="Arial"/>
                <a:cs typeface="Arial"/>
                <a:sym typeface="Arial"/>
              </a:rPr>
              <a:t> </a:t>
            </a:r>
            <a:endParaRPr/>
          </a:p>
        </p:txBody>
      </p:sp>
      <p:sp>
        <p:nvSpPr>
          <p:cNvPr id="209" name="Google Shape;20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None/>
            </a:pPr>
            <a:r>
              <a:rPr b="0" i="0" lang="en-US" sz="1200" u="none" cap="none" strike="noStrike">
                <a:solidFill>
                  <a:srgbClr val="000000"/>
                </a:solidFill>
                <a:latin typeface="Arial"/>
                <a:ea typeface="Arial"/>
                <a:cs typeface="Arial"/>
                <a:sym typeface="Arial"/>
              </a:rPr>
              <a:t>As the name suggests, OnSSET is an </a:t>
            </a:r>
            <a:r>
              <a:rPr lang="en-US">
                <a:solidFill>
                  <a:srgbClr val="000000"/>
                </a:solidFill>
                <a:latin typeface="Arial"/>
                <a:ea typeface="Arial"/>
                <a:cs typeface="Arial"/>
                <a:sym typeface="Arial"/>
              </a:rPr>
              <a:t>open source </a:t>
            </a:r>
            <a:r>
              <a:rPr b="0" i="0" lang="en-US" sz="1200" u="none" cap="none" strike="noStrike">
                <a:solidFill>
                  <a:srgbClr val="000000"/>
                </a:solidFill>
                <a:latin typeface="Arial"/>
                <a:ea typeface="Arial"/>
                <a:cs typeface="Arial"/>
                <a:sym typeface="Arial"/>
              </a:rPr>
              <a:t>model, which means anyone can access it through our GitHub repository (where repository is a directory or storage space online where your projects can live). And in order to run an analysis using OnSSET, you also need two other </a:t>
            </a:r>
            <a:r>
              <a:rPr lang="en-US">
                <a:solidFill>
                  <a:srgbClr val="000000"/>
                </a:solidFill>
                <a:latin typeface="Arial"/>
                <a:ea typeface="Arial"/>
                <a:cs typeface="Arial"/>
                <a:sym typeface="Arial"/>
              </a:rPr>
              <a:t>open source</a:t>
            </a:r>
            <a:r>
              <a:rPr b="0" i="0" lang="en-US" sz="1200" u="none" cap="none" strike="noStrike">
                <a:solidFill>
                  <a:srgbClr val="000000"/>
                </a:solidFill>
                <a:latin typeface="Arial"/>
                <a:ea typeface="Arial"/>
                <a:cs typeface="Arial"/>
                <a:sym typeface="Arial"/>
              </a:rPr>
              <a:t> tools. The first tool is Python, which is a programming language that's needed to run the OnSSET code itself. And the second one is </a:t>
            </a:r>
            <a:r>
              <a:rPr lang="en-US"/>
              <a:t>Q.G.I.S</a:t>
            </a:r>
            <a:r>
              <a:rPr b="0" i="0" lang="en-US" sz="1200" u="none" cap="none" strike="noStrike">
                <a:solidFill>
                  <a:srgbClr val="000000"/>
                </a:solidFill>
                <a:latin typeface="Arial"/>
                <a:ea typeface="Arial"/>
                <a:cs typeface="Arial"/>
                <a:sym typeface="Arial"/>
              </a:rPr>
              <a:t>, which is a geospatial information system</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This is </a:t>
            </a:r>
            <a:r>
              <a:rPr b="0" i="0" lang="en-US" sz="1200" u="none" cap="none" strike="noStrike">
                <a:solidFill>
                  <a:srgbClr val="000000"/>
                </a:solidFill>
                <a:latin typeface="Arial"/>
                <a:ea typeface="Arial"/>
                <a:cs typeface="Arial"/>
                <a:sym typeface="Arial"/>
              </a:rPr>
              <a:t>software that is used to collect and process the geospatial data that is needed as input to the OnSSET code. It should be noted that you don’t have to be a programmer to use the OnSSET tool – it is only about having Python available on your computer. Also, the </a:t>
            </a:r>
            <a:r>
              <a:rPr lang="en-US"/>
              <a:t>Q.G.I.S </a:t>
            </a:r>
            <a:r>
              <a:rPr lang="en-US">
                <a:solidFill>
                  <a:srgbClr val="000000"/>
                </a:solidFill>
                <a:latin typeface="Arial"/>
                <a:ea typeface="Arial"/>
                <a:cs typeface="Arial"/>
                <a:sym typeface="Arial"/>
              </a:rPr>
              <a:t>process</a:t>
            </a:r>
            <a:r>
              <a:rPr b="0" i="0" lang="en-US" sz="1200" u="none" cap="none" strike="noStrike">
                <a:solidFill>
                  <a:srgbClr val="000000"/>
                </a:solidFill>
                <a:latin typeface="Arial"/>
                <a:ea typeface="Arial"/>
                <a:cs typeface="Arial"/>
                <a:sym typeface="Arial"/>
              </a:rPr>
              <a:t> could be replaced using other </a:t>
            </a:r>
            <a:r>
              <a:rPr lang="en-US">
                <a:solidFill>
                  <a:srgbClr val="000000"/>
                </a:solidFill>
                <a:latin typeface="Arial"/>
                <a:ea typeface="Arial"/>
                <a:cs typeface="Arial"/>
                <a:sym typeface="Arial"/>
              </a:rPr>
              <a:t>G I S</a:t>
            </a:r>
            <a:r>
              <a:rPr b="0" i="0" lang="en-US" sz="1200" u="none" cap="none" strike="noStrike">
                <a:solidFill>
                  <a:srgbClr val="000000"/>
                </a:solidFill>
                <a:latin typeface="Arial"/>
                <a:ea typeface="Arial"/>
                <a:cs typeface="Arial"/>
                <a:sym typeface="Arial"/>
              </a:rPr>
              <a:t> software</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such as </a:t>
            </a:r>
            <a:r>
              <a:rPr lang="en-US">
                <a:solidFill>
                  <a:srgbClr val="000000"/>
                </a:solidFill>
                <a:latin typeface="Arial"/>
                <a:ea typeface="Arial"/>
                <a:cs typeface="Arial"/>
                <a:sym typeface="Arial"/>
              </a:rPr>
              <a:t>Arc G.I.S</a:t>
            </a:r>
            <a:r>
              <a:rPr b="0" i="0" lang="en-US" sz="1200" u="none" cap="none" strike="noStrike">
                <a:solidFill>
                  <a:srgbClr val="000000"/>
                </a:solidFill>
                <a:latin typeface="Arial"/>
                <a:ea typeface="Arial"/>
                <a:cs typeface="Arial"/>
                <a:sym typeface="Arial"/>
              </a:rPr>
              <a:t> or GeoPandas.</a:t>
            </a:r>
            <a:r>
              <a:rPr lang="en-US">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b="0" i="0" lang="en-US" sz="1200" u="none" cap="none" strike="noStrike">
                <a:solidFill>
                  <a:srgbClr val="000000"/>
                </a:solidFill>
                <a:latin typeface="Arial"/>
                <a:ea typeface="Arial"/>
                <a:cs typeface="Arial"/>
                <a:sym typeface="Arial"/>
              </a:rPr>
              <a:t>This tool is suited for national analysis, where every settlement is modelled individually. However, this tool does not provide a solution down to every single </a:t>
            </a:r>
            <a:r>
              <a:rPr lang="en-US">
                <a:solidFill>
                  <a:srgbClr val="000000"/>
                </a:solidFill>
                <a:latin typeface="Arial"/>
                <a:ea typeface="Arial"/>
                <a:cs typeface="Arial"/>
                <a:sym typeface="Arial"/>
              </a:rPr>
              <a:t>household.</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Instead,</a:t>
            </a:r>
            <a:r>
              <a:rPr b="0" i="0" lang="en-US" sz="1200" u="none" cap="none" strike="noStrike">
                <a:solidFill>
                  <a:srgbClr val="000000"/>
                </a:solidFill>
                <a:latin typeface="Arial"/>
                <a:ea typeface="Arial"/>
                <a:cs typeface="Arial"/>
                <a:sym typeface="Arial"/>
              </a:rPr>
              <a:t> it provides the overall solution for every single settlement. Finally, the model can be customized to reflect the different contexts that might apply to different countries. There are around 15 geospatial datasets and 150 other input variables that can easily be updated for </a:t>
            </a:r>
            <a:r>
              <a:rPr lang="en-US">
                <a:solidFill>
                  <a:srgbClr val="000000"/>
                </a:solidFill>
                <a:latin typeface="Arial"/>
                <a:ea typeface="Arial"/>
                <a:cs typeface="Arial"/>
                <a:sym typeface="Arial"/>
              </a:rPr>
              <a:t>the</a:t>
            </a:r>
            <a:r>
              <a:rPr b="0" i="0" lang="en-US" sz="1200" u="none" cap="none" strike="noStrike">
                <a:solidFill>
                  <a:srgbClr val="000000"/>
                </a:solidFill>
                <a:latin typeface="Arial"/>
                <a:ea typeface="Arial"/>
                <a:cs typeface="Arial"/>
                <a:sym typeface="Arial"/>
              </a:rPr>
              <a:t> specific country or region you're studying. This includes population and population growth, information on urbanization trends, the expected demand for electricity and target access rates, the costs of different technology options, and other technical factors such as loss of transmission and distribution</a:t>
            </a:r>
            <a:r>
              <a:rPr lang="en-US">
                <a:solidFill>
                  <a:srgbClr val="000000"/>
                </a:solidFill>
                <a:latin typeface="Arial"/>
                <a:ea typeface="Arial"/>
                <a:cs typeface="Arial"/>
                <a:sym typeface="Arial"/>
              </a:rPr>
              <a:t> (or</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T&amp;D) networks</a:t>
            </a:r>
            <a:r>
              <a:rPr b="0" i="0" lang="en-US" sz="1200" u="none" cap="none" strike="noStrike">
                <a:solidFill>
                  <a:srgbClr val="000000"/>
                </a:solidFill>
                <a:latin typeface="Arial"/>
                <a:ea typeface="Arial"/>
                <a:cs typeface="Arial"/>
                <a:sym typeface="Arial"/>
              </a:rPr>
              <a:t>. We will cover all of these aspects during the course of this training.</a:t>
            </a:r>
            <a:endParaRPr b="0" i="0" sz="1200" u="none" cap="none" strike="noStrike">
              <a:solidFill>
                <a:srgbClr val="000000"/>
              </a:solidFill>
              <a:latin typeface="Arial"/>
              <a:ea typeface="Arial"/>
              <a:cs typeface="Arial"/>
              <a:sym typeface="Arial"/>
            </a:endParaRPr>
          </a:p>
        </p:txBody>
      </p:sp>
      <p:sp>
        <p:nvSpPr>
          <p:cNvPr id="221" name="Google Shape;22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Since its development in 2015</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OnSSET has contributed to research studies, online platforms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capacity building events. The methodology and the new additions to the tool </a:t>
            </a:r>
            <a:r>
              <a:rPr lang="en-US">
                <a:solidFill>
                  <a:srgbClr val="000000"/>
                </a:solidFill>
                <a:latin typeface="Arial"/>
                <a:ea typeface="Arial"/>
                <a:cs typeface="Arial"/>
                <a:sym typeface="Arial"/>
              </a:rPr>
              <a:t>are</a:t>
            </a:r>
            <a:r>
              <a:rPr b="0" i="0" lang="en-US" sz="1200" u="none" cap="none" strike="noStrike">
                <a:solidFill>
                  <a:srgbClr val="000000"/>
                </a:solidFill>
                <a:latin typeface="Arial"/>
                <a:ea typeface="Arial"/>
                <a:cs typeface="Arial"/>
                <a:sym typeface="Arial"/>
              </a:rPr>
              <a:t> peer reviewed and published in scientific journals. OnSSET is open source and free to use and modify to your needs. The tool is also used by researchers in other universities from Canada to Afghanistan to South Africa. The results from the OnSSET tool can also be seen in international reports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such as the International Energy Agency's World Energy Outlook. And we also want to mention that the core focus in our work is also capacity building activities. Together with international partners, we have organized trainings in Italy, Benin, Ethiopia, South Africa</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others places to ensure that the models can be used by energy practitioners in areas where access to electricity needs to be increased. Finally, there are also platforms where anyone can go and explore electrification scenarios for countries around the world without the need to do any modelling work of their own, such as the UNDESA</a:t>
            </a:r>
            <a:r>
              <a:rPr lang="en-US">
                <a:solidFill>
                  <a:srgbClr val="000000"/>
                </a:solidFill>
                <a:latin typeface="Arial"/>
                <a:ea typeface="Arial"/>
                <a:cs typeface="Arial"/>
                <a:sym typeface="Arial"/>
              </a:rPr>
              <a:t> (United Nations Department of Economic and Social Affairs) m</a:t>
            </a:r>
            <a:r>
              <a:rPr b="0" i="0" lang="en-US" sz="1200" u="none" cap="none" strike="noStrike">
                <a:solidFill>
                  <a:srgbClr val="000000"/>
                </a:solidFill>
                <a:latin typeface="Arial"/>
                <a:ea typeface="Arial"/>
                <a:cs typeface="Arial"/>
                <a:sym typeface="Arial"/>
              </a:rPr>
              <a:t>odelling tools for sustainable development, or the World Bank and ESMAPs</a:t>
            </a:r>
            <a:r>
              <a:rPr lang="en-US">
                <a:solidFill>
                  <a:srgbClr val="000000"/>
                </a:solidFill>
                <a:latin typeface="Arial"/>
                <a:ea typeface="Arial"/>
                <a:cs typeface="Arial"/>
                <a:sym typeface="Arial"/>
              </a:rPr>
              <a:t> (Energy Sector Management Assistance Program) the Global </a:t>
            </a:r>
            <a:r>
              <a:rPr b="0" i="0" lang="en-US" sz="1200" u="none" cap="none" strike="noStrike">
                <a:solidFill>
                  <a:srgbClr val="000000"/>
                </a:solidFill>
                <a:latin typeface="Arial"/>
                <a:ea typeface="Arial"/>
                <a:cs typeface="Arial"/>
                <a:sym typeface="Arial"/>
              </a:rPr>
              <a:t>Electrification Platform.</a:t>
            </a:r>
            <a:endParaRPr b="0" i="0" sz="1200" u="none" cap="none" strike="noStrike">
              <a:solidFill>
                <a:srgbClr val="000000"/>
              </a:solidFill>
              <a:latin typeface="Arial"/>
              <a:ea typeface="Arial"/>
              <a:cs typeface="Arial"/>
              <a:sym typeface="Arial"/>
            </a:endParaRPr>
          </a:p>
        </p:txBody>
      </p:sp>
      <p:sp>
        <p:nvSpPr>
          <p:cNvPr id="233" name="Google Shape;23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Models that take account of geospatial information on how things vary throughout the region to study how to increase access to electricity are what we call geospatial electrification models. </a:t>
            </a:r>
            <a:endParaRPr/>
          </a:p>
          <a:p>
            <a:pPr indent="0" lvl="0" marL="0" rtl="0" algn="l">
              <a:spcBef>
                <a:spcPts val="0"/>
              </a:spcBef>
              <a:spcAft>
                <a:spcPts val="0"/>
              </a:spcAft>
              <a:buNone/>
            </a:pPr>
            <a:r>
              <a:rPr lang="en-US"/>
              <a:t>In recent years, many models and initiatives have been developed to take into account the geospatial dimension to improve electrification planning as seen in the figure. The different tools has different degrees of SDG integration where OnSSET has a very strong focus on SDG7. As mentioned, there are many aspects to take into consideration in the planning: economical, technological, environmental, and political. The different models and initiatives have different focuses and different strengths and weaknesses. It is important to select a model or a tool that is suited to answer the specific questions that you wish to study or that you need to answer. We will mention some notable differences between the models. First of all, models can have different objectives such as focusing on rural or national electrification. Second, a model can be open source or licensed. Third, you can see varying levels of detail and computational time. Finally, there are different levels of richness of technology choices.</a:t>
            </a:r>
            <a:endParaRPr/>
          </a:p>
        </p:txBody>
      </p:sp>
      <p:sp>
        <p:nvSpPr>
          <p:cNvPr id="244" name="Google Shape;24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000000"/>
                </a:solidFill>
                <a:latin typeface="Arial"/>
                <a:ea typeface="Arial"/>
                <a:cs typeface="Arial"/>
                <a:sym typeface="Arial"/>
              </a:rPr>
              <a:t>Now to</a:t>
            </a:r>
            <a:r>
              <a:rPr b="0" i="0" lang="en-US" sz="1200" u="none" cap="none" strike="noStrike">
                <a:solidFill>
                  <a:srgbClr val="000000"/>
                </a:solidFill>
                <a:latin typeface="Arial"/>
                <a:ea typeface="Arial"/>
                <a:cs typeface="Arial"/>
                <a:sym typeface="Arial"/>
              </a:rPr>
              <a:t> summarize the </a:t>
            </a:r>
            <a:r>
              <a:rPr lang="en-US">
                <a:solidFill>
                  <a:srgbClr val="000000"/>
                </a:solidFill>
                <a:latin typeface="Arial"/>
                <a:ea typeface="Arial"/>
                <a:cs typeface="Arial"/>
                <a:sym typeface="Arial"/>
              </a:rPr>
              <a:t>three </a:t>
            </a:r>
            <a:r>
              <a:rPr b="0" i="0" lang="en-US" sz="1200" u="none" cap="none" strike="noStrike">
                <a:solidFill>
                  <a:srgbClr val="000000"/>
                </a:solidFill>
                <a:latin typeface="Arial"/>
                <a:ea typeface="Arial"/>
                <a:cs typeface="Arial"/>
                <a:sym typeface="Arial"/>
              </a:rPr>
              <a:t>key messages of this part of the </a:t>
            </a:r>
            <a:r>
              <a:rPr lang="en-US">
                <a:solidFill>
                  <a:srgbClr val="000000"/>
                </a:solidFill>
                <a:latin typeface="Arial"/>
                <a:ea typeface="Arial"/>
                <a:cs typeface="Arial"/>
                <a:sym typeface="Arial"/>
              </a:rPr>
              <a:t>lecture</a:t>
            </a:r>
            <a:r>
              <a:rPr b="0" i="0" lang="en-US" sz="1200" u="none" cap="none" strike="noStrike">
                <a:solidFill>
                  <a:srgbClr val="000000"/>
                </a:solidFill>
                <a:latin typeface="Arial"/>
                <a:ea typeface="Arial"/>
                <a:cs typeface="Arial"/>
                <a:sym typeface="Arial"/>
              </a:rPr>
              <a:t>. First of all, we need to include the geospatial dimension in energy access planning to know where to deploy different technologies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depending on population, resource availability, </a:t>
            </a:r>
            <a:r>
              <a:rPr lang="en-US">
                <a:solidFill>
                  <a:srgbClr val="000000"/>
                </a:solidFill>
                <a:latin typeface="Arial"/>
                <a:ea typeface="Arial"/>
                <a:cs typeface="Arial"/>
                <a:sym typeface="Arial"/>
              </a:rPr>
              <a:t>and distance</a:t>
            </a:r>
            <a:r>
              <a:rPr b="0" i="0" lang="en-US" sz="1200" u="none" cap="none" strike="noStrike">
                <a:solidFill>
                  <a:srgbClr val="000000"/>
                </a:solidFill>
                <a:latin typeface="Arial"/>
                <a:ea typeface="Arial"/>
                <a:cs typeface="Arial"/>
                <a:sym typeface="Arial"/>
              </a:rPr>
              <a:t> to infrastructure. Second, to cover this spatial dimension, several different models, tools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initiatives have been developed in recent years that we call geospatial electrification models. Finally, one must note that each model has its own strengths and weaknesses. They are suited to answer different questions or to </a:t>
            </a:r>
            <a:r>
              <a:rPr lang="en-US">
                <a:solidFill>
                  <a:srgbClr val="000000"/>
                </a:solidFill>
                <a:latin typeface="Arial"/>
                <a:ea typeface="Arial"/>
                <a:cs typeface="Arial"/>
                <a:sym typeface="Arial"/>
              </a:rPr>
              <a:t>inform different</a:t>
            </a:r>
            <a:r>
              <a:rPr b="0" i="0" lang="en-US" sz="1200" u="none" cap="none" strike="noStrike">
                <a:solidFill>
                  <a:srgbClr val="000000"/>
                </a:solidFill>
                <a:latin typeface="Arial"/>
                <a:ea typeface="Arial"/>
                <a:cs typeface="Arial"/>
                <a:sym typeface="Arial"/>
              </a:rPr>
              <a:t> kinds of projects. The OnSSET tool is an </a:t>
            </a:r>
            <a:r>
              <a:rPr lang="en-US">
                <a:solidFill>
                  <a:srgbClr val="000000"/>
                </a:solidFill>
                <a:latin typeface="Arial"/>
                <a:ea typeface="Arial"/>
                <a:cs typeface="Arial"/>
                <a:sym typeface="Arial"/>
              </a:rPr>
              <a:t>open source</a:t>
            </a:r>
            <a:r>
              <a:rPr b="0" i="0" lang="en-US" sz="1200" u="none" cap="none" strike="noStrike">
                <a:solidFill>
                  <a:srgbClr val="000000"/>
                </a:solidFill>
                <a:latin typeface="Arial"/>
                <a:ea typeface="Arial"/>
                <a:cs typeface="Arial"/>
                <a:sym typeface="Arial"/>
              </a:rPr>
              <a:t> model with low running times</a:t>
            </a:r>
            <a:r>
              <a:rPr lang="en-US">
                <a:solidFill>
                  <a:srgbClr val="000000"/>
                </a:solidFill>
                <a:latin typeface="Arial"/>
                <a:ea typeface="Arial"/>
                <a:cs typeface="Arial"/>
                <a:sym typeface="Arial"/>
              </a:rPr>
              <a:t> and</a:t>
            </a:r>
            <a:r>
              <a:rPr b="0" i="0" lang="en-US" sz="1200" u="none" cap="none" strike="noStrike">
                <a:solidFill>
                  <a:srgbClr val="000000"/>
                </a:solidFill>
                <a:latin typeface="Arial"/>
                <a:ea typeface="Arial"/>
                <a:cs typeface="Arial"/>
                <a:sym typeface="Arial"/>
              </a:rPr>
              <a:t> a </a:t>
            </a:r>
            <a:r>
              <a:rPr lang="en-US">
                <a:solidFill>
                  <a:srgbClr val="000000"/>
                </a:solidFill>
                <a:latin typeface="Arial"/>
                <a:ea typeface="Arial"/>
                <a:cs typeface="Arial"/>
                <a:sym typeface="Arial"/>
              </a:rPr>
              <a:t>lower level</a:t>
            </a:r>
            <a:r>
              <a:rPr b="0" i="0" lang="en-US" sz="1200" u="none" cap="none" strike="noStrike">
                <a:solidFill>
                  <a:srgbClr val="000000"/>
                </a:solidFill>
                <a:latin typeface="Arial"/>
                <a:ea typeface="Arial"/>
                <a:cs typeface="Arial"/>
                <a:sym typeface="Arial"/>
              </a:rPr>
              <a:t> of detail than some of the others, which has been used in many different applications and training events.</a:t>
            </a:r>
            <a:endParaRPr b="0" i="0" sz="1200" u="none" cap="none" strike="noStrike">
              <a:solidFill>
                <a:srgbClr val="000000"/>
              </a:solidFill>
              <a:latin typeface="Arial"/>
              <a:ea typeface="Arial"/>
              <a:cs typeface="Arial"/>
              <a:sym typeface="Arial"/>
            </a:endParaRPr>
          </a:p>
        </p:txBody>
      </p:sp>
      <p:sp>
        <p:nvSpPr>
          <p:cNvPr id="260" name="Google Shape;26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In this mini-lecture we will look at an example of an electrification analysis, using the OnSSET tool, for all of sub-Saharan Africa. To start with we need to collect all geospatial </a:t>
            </a:r>
            <a:r>
              <a:rPr lang="en-US">
                <a:solidFill>
                  <a:srgbClr val="000000"/>
                </a:solidFill>
                <a:latin typeface="Arial"/>
                <a:ea typeface="Arial"/>
                <a:cs typeface="Arial"/>
                <a:sym typeface="Arial"/>
              </a:rPr>
              <a:t>datasets</a:t>
            </a:r>
            <a:r>
              <a:rPr b="0" i="0" lang="en-US" sz="1200" u="none" cap="none" strike="noStrike">
                <a:solidFill>
                  <a:srgbClr val="000000"/>
                </a:solidFill>
                <a:latin typeface="Arial"/>
                <a:ea typeface="Arial"/>
                <a:cs typeface="Arial"/>
                <a:sym typeface="Arial"/>
              </a:rPr>
              <a:t>. First of all, we need to look at the administrative boundaries which delineate the area or the country that we are studying. In this case, we're studying all countries in sub-Saharan Africa. Another important </a:t>
            </a:r>
            <a:r>
              <a:rPr lang="en-US">
                <a:solidFill>
                  <a:srgbClr val="000000"/>
                </a:solidFill>
                <a:latin typeface="Arial"/>
                <a:ea typeface="Arial"/>
                <a:cs typeface="Arial"/>
                <a:sym typeface="Arial"/>
              </a:rPr>
              <a:t>dataset</a:t>
            </a:r>
            <a:r>
              <a:rPr b="0" i="0" lang="en-US" sz="1200" u="none" cap="none" strike="noStrike">
                <a:solidFill>
                  <a:srgbClr val="000000"/>
                </a:solidFill>
                <a:latin typeface="Arial"/>
                <a:ea typeface="Arial"/>
                <a:cs typeface="Arial"/>
                <a:sym typeface="Arial"/>
              </a:rPr>
              <a:t> is the road network, which indicates how well connected each settlement is. Nighttime lights show the light that's detectable by a satellite that passes over the globe during </a:t>
            </a:r>
            <a:r>
              <a:rPr lang="en-US">
                <a:solidFill>
                  <a:srgbClr val="000000"/>
                </a:solidFill>
                <a:latin typeface="Arial"/>
                <a:ea typeface="Arial"/>
                <a:cs typeface="Arial"/>
                <a:sym typeface="Arial"/>
              </a:rPr>
              <a:t>nighttime</a:t>
            </a:r>
            <a:r>
              <a:rPr b="0" i="0" lang="en-US" sz="1200" u="none" cap="none" strike="noStrike">
                <a:solidFill>
                  <a:srgbClr val="000000"/>
                </a:solidFill>
                <a:latin typeface="Arial"/>
                <a:ea typeface="Arial"/>
                <a:cs typeface="Arial"/>
                <a:sym typeface="Arial"/>
              </a:rPr>
              <a:t>. We can through that assume that there's probably some access to electricity or something that emits this light. We can also look at power plants and mines, the former is the producer of electricity, the </a:t>
            </a:r>
            <a:r>
              <a:rPr lang="en-US">
                <a:solidFill>
                  <a:srgbClr val="000000"/>
                </a:solidFill>
                <a:latin typeface="Arial"/>
                <a:ea typeface="Arial"/>
                <a:cs typeface="Arial"/>
                <a:sym typeface="Arial"/>
              </a:rPr>
              <a:t>latter</a:t>
            </a:r>
            <a:r>
              <a:rPr b="0" i="0" lang="en-US" sz="1200" u="none" cap="none" strike="noStrike">
                <a:solidFill>
                  <a:srgbClr val="000000"/>
                </a:solidFill>
                <a:latin typeface="Arial"/>
                <a:ea typeface="Arial"/>
                <a:cs typeface="Arial"/>
                <a:sym typeface="Arial"/>
              </a:rPr>
              <a:t> is a consumer of electricity. </a:t>
            </a:r>
            <a:r>
              <a:rPr lang="en-US">
                <a:solidFill>
                  <a:srgbClr val="000000"/>
                </a:solidFill>
                <a:latin typeface="Arial"/>
                <a:ea typeface="Arial"/>
                <a:cs typeface="Arial"/>
                <a:sym typeface="Arial"/>
              </a:rPr>
              <a:t>Another </a:t>
            </a:r>
            <a:r>
              <a:rPr b="0" i="0" lang="en-US" sz="1200" u="none" cap="none" strike="noStrike">
                <a:solidFill>
                  <a:srgbClr val="000000"/>
                </a:solidFill>
                <a:latin typeface="Arial"/>
                <a:ea typeface="Arial"/>
                <a:cs typeface="Arial"/>
                <a:sym typeface="Arial"/>
              </a:rPr>
              <a:t>key </a:t>
            </a:r>
            <a:r>
              <a:rPr lang="en-US">
                <a:solidFill>
                  <a:srgbClr val="000000"/>
                </a:solidFill>
                <a:latin typeface="Arial"/>
                <a:ea typeface="Arial"/>
                <a:cs typeface="Arial"/>
                <a:sym typeface="Arial"/>
              </a:rPr>
              <a:t>dataset</a:t>
            </a:r>
            <a:r>
              <a:rPr b="0" i="0" lang="en-US" sz="1200" u="none" cap="none" strike="noStrike">
                <a:solidFill>
                  <a:srgbClr val="000000"/>
                </a:solidFill>
                <a:latin typeface="Arial"/>
                <a:ea typeface="Arial"/>
                <a:cs typeface="Arial"/>
                <a:sym typeface="Arial"/>
              </a:rPr>
              <a:t> is information about where the existing grid network is, which affects the cost of extending to new settlements (as seen in the picture). This </a:t>
            </a:r>
            <a:r>
              <a:rPr lang="en-US">
                <a:solidFill>
                  <a:srgbClr val="000000"/>
                </a:solidFill>
                <a:latin typeface="Arial"/>
                <a:ea typeface="Arial"/>
                <a:cs typeface="Arial"/>
                <a:sym typeface="Arial"/>
              </a:rPr>
              <a:t>dataset</a:t>
            </a:r>
            <a:r>
              <a:rPr b="0" i="0" lang="en-US" sz="1200" u="none" cap="none" strike="noStrike">
                <a:solidFill>
                  <a:srgbClr val="000000"/>
                </a:solidFill>
                <a:latin typeface="Arial"/>
                <a:ea typeface="Arial"/>
                <a:cs typeface="Arial"/>
                <a:sym typeface="Arial"/>
              </a:rPr>
              <a:t> is also used to identify</a:t>
            </a:r>
            <a:r>
              <a:rPr lang="en-US">
                <a:solidFill>
                  <a:srgbClr val="000000"/>
                </a:solidFill>
                <a:latin typeface="Arial"/>
                <a:ea typeface="Arial"/>
                <a:cs typeface="Arial"/>
                <a:sym typeface="Arial"/>
              </a:rPr>
              <a:t> the </a:t>
            </a:r>
            <a:r>
              <a:rPr b="0" i="0" lang="en-US" sz="1200" u="none" cap="none" strike="noStrike">
                <a:solidFill>
                  <a:srgbClr val="000000"/>
                </a:solidFill>
                <a:latin typeface="Arial"/>
                <a:ea typeface="Arial"/>
                <a:cs typeface="Arial"/>
                <a:sym typeface="Arial"/>
              </a:rPr>
              <a:t>currently electrified settlements.  Of course, we also need to take into account how the population is distributed</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then we also look at the projections of these. How do we expect population to grow in different areas and are there already committed grid network extensions that we should include in our analysis?</a:t>
            </a:r>
            <a:r>
              <a:rPr lang="en-US">
                <a:solidFill>
                  <a:srgbClr val="000000"/>
                </a:solidFill>
                <a:latin typeface="Arial"/>
                <a:ea typeface="Arial"/>
                <a:cs typeface="Arial"/>
                <a:sym typeface="Arial"/>
              </a:rPr>
              <a:t> In the next slide we will discuss the energy resource layers.</a:t>
            </a:r>
            <a:endParaRPr/>
          </a:p>
        </p:txBody>
      </p:sp>
      <p:sp>
        <p:nvSpPr>
          <p:cNvPr id="279" name="Google Shape;27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 name="Shape 17"/>
        <p:cNvGrpSpPr/>
        <p:nvPr/>
      </p:nvGrpSpPr>
      <p:grpSpPr>
        <a:xfrm>
          <a:off x="0" y="0"/>
          <a:ext cx="0" cy="0"/>
          <a:chOff x="0" y="0"/>
          <a:chExt cx="0" cy="0"/>
        </a:xfrm>
      </p:grpSpPr>
      <p:pic>
        <p:nvPicPr>
          <p:cNvPr descr="A picture containing text&#10;&#10;Description automatically generated" id="18" name="Google Shape;18;p3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 name="Google Shape;19;p31"/>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0" name="Google Shape;20;p31"/>
          <p:cNvSpPr txBox="1"/>
          <p:nvPr>
            <p:ph type="title"/>
          </p:nvPr>
        </p:nvSpPr>
        <p:spPr>
          <a:xfrm>
            <a:off x="805249" y="4443413"/>
            <a:ext cx="5587313" cy="132500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1"/>
          <p:cNvSpPr txBox="1"/>
          <p:nvPr>
            <p:ph idx="1" type="body"/>
          </p:nvPr>
        </p:nvSpPr>
        <p:spPr>
          <a:xfrm>
            <a:off x="804863" y="4052888"/>
            <a:ext cx="5588000" cy="3905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b="1" sz="1800">
                <a:solidFill>
                  <a:schemeClr val="lt1"/>
                </a:solidFill>
                <a:latin typeface="Open Sans ExtraBold"/>
                <a:ea typeface="Open Sans ExtraBold"/>
                <a:cs typeface="Open Sans ExtraBold"/>
                <a:sym typeface="Open Sans Extra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10;&#10;Description automatically generated" id="22" name="Google Shape;22;p31"/>
          <p:cNvPicPr preferRelativeResize="0"/>
          <p:nvPr/>
        </p:nvPicPr>
        <p:blipFill rotWithShape="1">
          <a:blip r:embed="rId2">
            <a:alphaModFix/>
          </a:blip>
          <a:srcRect b="0" l="0" r="0" t="0"/>
          <a:stretch/>
        </p:blipFill>
        <p:spPr>
          <a:xfrm>
            <a:off x="-37071" y="0"/>
            <a:ext cx="12192000" cy="6858000"/>
          </a:xfrm>
          <a:prstGeom prst="rect">
            <a:avLst/>
          </a:prstGeom>
          <a:noFill/>
          <a:ln>
            <a:noFill/>
          </a:ln>
        </p:spPr>
      </p:pic>
      <p:sp>
        <p:nvSpPr>
          <p:cNvPr id="23" name="Google Shape;23;p31"/>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9" name="Google Shape;79;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43"/>
          <p:cNvSpPr/>
          <p:nvPr>
            <p:ph idx="2" type="pic"/>
          </p:nvPr>
        </p:nvSpPr>
        <p:spPr>
          <a:xfrm>
            <a:off x="5183188" y="987425"/>
            <a:ext cx="6172200" cy="4873625"/>
          </a:xfrm>
          <a:prstGeom prst="rect">
            <a:avLst/>
          </a:prstGeom>
          <a:noFill/>
          <a:ln>
            <a:noFill/>
          </a:ln>
        </p:spPr>
      </p:sp>
      <p:sp>
        <p:nvSpPr>
          <p:cNvPr id="86" name="Google Shape;86;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7" name="Google Shape;8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0" name="Shape 90"/>
        <p:cNvGrpSpPr/>
        <p:nvPr/>
      </p:nvGrpSpPr>
      <p:grpSpPr>
        <a:xfrm>
          <a:off x="0" y="0"/>
          <a:ext cx="0" cy="0"/>
          <a:chOff x="0" y="0"/>
          <a:chExt cx="0" cy="0"/>
        </a:xfrm>
      </p:grpSpPr>
      <p:sp>
        <p:nvSpPr>
          <p:cNvPr id="91" name="Google Shape;91;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6" name="Shape 96"/>
        <p:cNvGrpSpPr/>
        <p:nvPr/>
      </p:nvGrpSpPr>
      <p:grpSpPr>
        <a:xfrm>
          <a:off x="0" y="0"/>
          <a:ext cx="0" cy="0"/>
          <a:chOff x="0" y="0"/>
          <a:chExt cx="0" cy="0"/>
        </a:xfrm>
      </p:grpSpPr>
      <p:sp>
        <p:nvSpPr>
          <p:cNvPr id="97" name="Google Shape;97;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02" name="Shape 102"/>
        <p:cNvGrpSpPr/>
        <p:nvPr/>
      </p:nvGrpSpPr>
      <p:grpSpPr>
        <a:xfrm>
          <a:off x="0" y="0"/>
          <a:ext cx="0" cy="0"/>
          <a:chOff x="0" y="0"/>
          <a:chExt cx="0" cy="0"/>
        </a:xfrm>
      </p:grpSpPr>
      <p:pic>
        <p:nvPicPr>
          <p:cNvPr descr="A picture containing text&#10;&#10;Description automatically generated" id="103" name="Google Shape;103;p4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4" name="Google Shape;104;p46"/>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5" name="Google Shape;105;p46"/>
          <p:cNvSpPr txBox="1"/>
          <p:nvPr>
            <p:ph type="title"/>
          </p:nvPr>
        </p:nvSpPr>
        <p:spPr>
          <a:xfrm>
            <a:off x="805249" y="4443413"/>
            <a:ext cx="5587313" cy="132500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46"/>
          <p:cNvSpPr txBox="1"/>
          <p:nvPr>
            <p:ph idx="1" type="body"/>
          </p:nvPr>
        </p:nvSpPr>
        <p:spPr>
          <a:xfrm>
            <a:off x="804863" y="4052888"/>
            <a:ext cx="5588000" cy="3905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b="1" sz="1800">
                <a:solidFill>
                  <a:schemeClr val="lt1"/>
                </a:solidFill>
                <a:latin typeface="Open Sans ExtraBold"/>
                <a:ea typeface="Open Sans ExtraBold"/>
                <a:cs typeface="Open Sans ExtraBold"/>
                <a:sym typeface="Open Sans Extra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3" name="Shape 113"/>
        <p:cNvGrpSpPr/>
        <p:nvPr/>
      </p:nvGrpSpPr>
      <p:grpSpPr>
        <a:xfrm>
          <a:off x="0" y="0"/>
          <a:ext cx="0" cy="0"/>
          <a:chOff x="0" y="0"/>
          <a:chExt cx="0" cy="0"/>
        </a:xfrm>
      </p:grpSpPr>
      <p:sp>
        <p:nvSpPr>
          <p:cNvPr id="114" name="Google Shape;114;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5"/>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9" name="Shape 119"/>
        <p:cNvGrpSpPr/>
        <p:nvPr/>
      </p:nvGrpSpPr>
      <p:grpSpPr>
        <a:xfrm>
          <a:off x="0" y="0"/>
          <a:ext cx="0" cy="0"/>
          <a:chOff x="0" y="0"/>
          <a:chExt cx="0" cy="0"/>
        </a:xfrm>
      </p:grpSpPr>
      <p:sp>
        <p:nvSpPr>
          <p:cNvPr id="120" name="Google Shape;120;p4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4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2" name="Google Shape;122;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47"/>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25" name="Google Shape;125;p47"/>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6" name="Shape 126"/>
        <p:cNvGrpSpPr/>
        <p:nvPr/>
      </p:nvGrpSpPr>
      <p:grpSpPr>
        <a:xfrm>
          <a:off x="0" y="0"/>
          <a:ext cx="0" cy="0"/>
          <a:chOff x="0" y="0"/>
          <a:chExt cx="0" cy="0"/>
        </a:xfrm>
      </p:grpSpPr>
      <p:sp>
        <p:nvSpPr>
          <p:cNvPr id="127" name="Google Shape;127;p4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4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29" name="Google Shape;129;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2" name="Shape 132"/>
        <p:cNvGrpSpPr/>
        <p:nvPr/>
      </p:nvGrpSpPr>
      <p:grpSpPr>
        <a:xfrm>
          <a:off x="0" y="0"/>
          <a:ext cx="0" cy="0"/>
          <a:chOff x="0" y="0"/>
          <a:chExt cx="0" cy="0"/>
        </a:xfrm>
      </p:grpSpPr>
      <p:sp>
        <p:nvSpPr>
          <p:cNvPr id="133" name="Google Shape;133;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4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4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9" name="Shape 139"/>
        <p:cNvGrpSpPr/>
        <p:nvPr/>
      </p:nvGrpSpPr>
      <p:grpSpPr>
        <a:xfrm>
          <a:off x="0" y="0"/>
          <a:ext cx="0" cy="0"/>
          <a:chOff x="0" y="0"/>
          <a:chExt cx="0" cy="0"/>
        </a:xfrm>
      </p:grpSpPr>
      <p:sp>
        <p:nvSpPr>
          <p:cNvPr id="140" name="Google Shape;140;p5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5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2" name="Google Shape;142;p5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5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4" name="Google Shape;144;p5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pic>
        <p:nvPicPr>
          <p:cNvPr id="25" name="Google Shape;25;p32"/>
          <p:cNvPicPr preferRelativeResize="0"/>
          <p:nvPr/>
        </p:nvPicPr>
        <p:blipFill rotWithShape="1">
          <a:blip r:embed="rId2">
            <a:alphaModFix/>
          </a:blip>
          <a:srcRect b="0" l="0" r="0" t="0"/>
          <a:stretch/>
        </p:blipFill>
        <p:spPr>
          <a:xfrm>
            <a:off x="0" y="679"/>
            <a:ext cx="12192000" cy="6858000"/>
          </a:xfrm>
          <a:prstGeom prst="rect">
            <a:avLst/>
          </a:prstGeom>
          <a:noFill/>
          <a:ln>
            <a:noFill/>
          </a:ln>
        </p:spPr>
      </p:pic>
      <p:sp>
        <p:nvSpPr>
          <p:cNvPr id="26" name="Google Shape;26;p32"/>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2"/>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29" name="Google Shape;29;p32"/>
          <p:cNvPicPr preferRelativeResize="0"/>
          <p:nvPr/>
        </p:nvPicPr>
        <p:blipFill rotWithShape="1">
          <a:blip r:embed="rId2">
            <a:alphaModFix/>
          </a:blip>
          <a:srcRect b="0" l="0" r="0" t="0"/>
          <a:stretch/>
        </p:blipFill>
        <p:spPr>
          <a:xfrm>
            <a:off x="0" y="679"/>
            <a:ext cx="12192000" cy="6858000"/>
          </a:xfrm>
          <a:prstGeom prst="rect">
            <a:avLst/>
          </a:prstGeom>
          <a:noFill/>
          <a:ln>
            <a:noFill/>
          </a:ln>
        </p:spPr>
      </p:pic>
      <p:sp>
        <p:nvSpPr>
          <p:cNvPr id="30" name="Google Shape;30;p32"/>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8" name="Shape 148"/>
        <p:cNvGrpSpPr/>
        <p:nvPr/>
      </p:nvGrpSpPr>
      <p:grpSpPr>
        <a:xfrm>
          <a:off x="0" y="0"/>
          <a:ext cx="0" cy="0"/>
          <a:chOff x="0" y="0"/>
          <a:chExt cx="0" cy="0"/>
        </a:xfrm>
      </p:grpSpPr>
      <p:sp>
        <p:nvSpPr>
          <p:cNvPr id="149" name="Google Shape;149;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3" name="Shape 153"/>
        <p:cNvGrpSpPr/>
        <p:nvPr/>
      </p:nvGrpSpPr>
      <p:grpSpPr>
        <a:xfrm>
          <a:off x="0" y="0"/>
          <a:ext cx="0" cy="0"/>
          <a:chOff x="0" y="0"/>
          <a:chExt cx="0" cy="0"/>
        </a:xfrm>
      </p:grpSpPr>
      <p:sp>
        <p:nvSpPr>
          <p:cNvPr id="154" name="Google Shape;154;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7" name="Shape 157"/>
        <p:cNvGrpSpPr/>
        <p:nvPr/>
      </p:nvGrpSpPr>
      <p:grpSpPr>
        <a:xfrm>
          <a:off x="0" y="0"/>
          <a:ext cx="0" cy="0"/>
          <a:chOff x="0" y="0"/>
          <a:chExt cx="0" cy="0"/>
        </a:xfrm>
      </p:grpSpPr>
      <p:sp>
        <p:nvSpPr>
          <p:cNvPr id="158" name="Google Shape;158;p5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5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60" name="Google Shape;160;p5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1" name="Google Shape;161;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4" name="Shape 164"/>
        <p:cNvGrpSpPr/>
        <p:nvPr/>
      </p:nvGrpSpPr>
      <p:grpSpPr>
        <a:xfrm>
          <a:off x="0" y="0"/>
          <a:ext cx="0" cy="0"/>
          <a:chOff x="0" y="0"/>
          <a:chExt cx="0" cy="0"/>
        </a:xfrm>
      </p:grpSpPr>
      <p:sp>
        <p:nvSpPr>
          <p:cNvPr id="165" name="Google Shape;165;p5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6" name="Google Shape;166;p54"/>
          <p:cNvSpPr/>
          <p:nvPr>
            <p:ph idx="2" type="pic"/>
          </p:nvPr>
        </p:nvSpPr>
        <p:spPr>
          <a:xfrm>
            <a:off x="5183188" y="987425"/>
            <a:ext cx="6172200" cy="4873625"/>
          </a:xfrm>
          <a:prstGeom prst="rect">
            <a:avLst/>
          </a:prstGeom>
          <a:noFill/>
          <a:ln>
            <a:noFill/>
          </a:ln>
        </p:spPr>
      </p:sp>
      <p:sp>
        <p:nvSpPr>
          <p:cNvPr id="167" name="Google Shape;167;p5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8" name="Google Shape;168;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1" name="Shape 171"/>
        <p:cNvGrpSpPr/>
        <p:nvPr/>
      </p:nvGrpSpPr>
      <p:grpSpPr>
        <a:xfrm>
          <a:off x="0" y="0"/>
          <a:ext cx="0" cy="0"/>
          <a:chOff x="0" y="0"/>
          <a:chExt cx="0" cy="0"/>
        </a:xfrm>
      </p:grpSpPr>
      <p:sp>
        <p:nvSpPr>
          <p:cNvPr id="172" name="Google Shape;172;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5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7" name="Shape 177"/>
        <p:cNvGrpSpPr/>
        <p:nvPr/>
      </p:nvGrpSpPr>
      <p:grpSpPr>
        <a:xfrm>
          <a:off x="0" y="0"/>
          <a:ext cx="0" cy="0"/>
          <a:chOff x="0" y="0"/>
          <a:chExt cx="0" cy="0"/>
        </a:xfrm>
      </p:grpSpPr>
      <p:sp>
        <p:nvSpPr>
          <p:cNvPr id="178" name="Google Shape;178;p5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5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31" name="Shape 31"/>
        <p:cNvGrpSpPr/>
        <p:nvPr/>
      </p:nvGrpSpPr>
      <p:grpSpPr>
        <a:xfrm>
          <a:off x="0" y="0"/>
          <a:ext cx="0" cy="0"/>
          <a:chOff x="0" y="0"/>
          <a:chExt cx="0" cy="0"/>
        </a:xfrm>
      </p:grpSpPr>
      <p:pic>
        <p:nvPicPr>
          <p:cNvPr descr="Graphical user interface, text&#10;&#10;Description automatically generated" id="32" name="Google Shape;32;p33"/>
          <p:cNvPicPr preferRelativeResize="0"/>
          <p:nvPr/>
        </p:nvPicPr>
        <p:blipFill rotWithShape="1">
          <a:blip r:embed="rId2">
            <a:alphaModFix/>
          </a:blip>
          <a:srcRect b="0" l="0" r="0" t="0"/>
          <a:stretch/>
        </p:blipFill>
        <p:spPr>
          <a:xfrm>
            <a:off x="-3565" y="-1605"/>
            <a:ext cx="12192000" cy="6858000"/>
          </a:xfrm>
          <a:prstGeom prst="rect">
            <a:avLst/>
          </a:prstGeom>
          <a:noFill/>
          <a:ln>
            <a:noFill/>
          </a:ln>
        </p:spPr>
      </p:pic>
      <p:sp>
        <p:nvSpPr>
          <p:cNvPr id="33" name="Google Shape;33;p33"/>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33"/>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descr="Graphical user interface, text&#10;&#10;Description automatically generated" id="36" name="Google Shape;36;p33"/>
          <p:cNvPicPr preferRelativeResize="0"/>
          <p:nvPr/>
        </p:nvPicPr>
        <p:blipFill rotWithShape="1">
          <a:blip r:embed="rId2">
            <a:alphaModFix/>
          </a:blip>
          <a:srcRect b="0" l="0" r="0" t="0"/>
          <a:stretch/>
        </p:blipFill>
        <p:spPr>
          <a:xfrm>
            <a:off x="-3565" y="-1605"/>
            <a:ext cx="12192000" cy="6858000"/>
          </a:xfrm>
          <a:prstGeom prst="rect">
            <a:avLst/>
          </a:prstGeom>
          <a:noFill/>
          <a:ln>
            <a:noFill/>
          </a:ln>
        </p:spPr>
      </p:pic>
      <p:sp>
        <p:nvSpPr>
          <p:cNvPr id="37" name="Google Shape;37;p33"/>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8" name="Shape 38"/>
        <p:cNvGrpSpPr/>
        <p:nvPr/>
      </p:nvGrpSpPr>
      <p:grpSpPr>
        <a:xfrm>
          <a:off x="0" y="0"/>
          <a:ext cx="0" cy="0"/>
          <a:chOff x="0" y="0"/>
          <a:chExt cx="0" cy="0"/>
        </a:xfrm>
      </p:grpSpPr>
      <p:pic>
        <p:nvPicPr>
          <p:cNvPr id="39" name="Google Shape;39;p36"/>
          <p:cNvPicPr preferRelativeResize="0"/>
          <p:nvPr/>
        </p:nvPicPr>
        <p:blipFill rotWithShape="1">
          <a:blip r:embed="rId2">
            <a:alphaModFix/>
          </a:blip>
          <a:srcRect b="0" l="0" r="0" t="0"/>
          <a:stretch/>
        </p:blipFill>
        <p:spPr>
          <a:xfrm>
            <a:off x="0" y="679"/>
            <a:ext cx="12192000" cy="6858000"/>
          </a:xfrm>
          <a:prstGeom prst="rect">
            <a:avLst/>
          </a:prstGeom>
          <a:noFill/>
          <a:ln>
            <a:noFill/>
          </a:ln>
        </p:spPr>
      </p:pic>
      <p:sp>
        <p:nvSpPr>
          <p:cNvPr id="40" name="Google Shape;40;p36"/>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6"/>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43" name="Google Shape;43;p36"/>
          <p:cNvPicPr preferRelativeResize="0"/>
          <p:nvPr/>
        </p:nvPicPr>
        <p:blipFill rotWithShape="1">
          <a:blip r:embed="rId2">
            <a:alphaModFix/>
          </a:blip>
          <a:srcRect b="0" l="0" r="0" t="0"/>
          <a:stretch/>
        </p:blipFill>
        <p:spPr>
          <a:xfrm>
            <a:off x="0" y="679"/>
            <a:ext cx="12192000" cy="6858000"/>
          </a:xfrm>
          <a:prstGeom prst="rect">
            <a:avLst/>
          </a:prstGeom>
          <a:noFill/>
          <a:ln>
            <a:noFill/>
          </a:ln>
        </p:spPr>
      </p:pic>
      <p:sp>
        <p:nvSpPr>
          <p:cNvPr id="44" name="Google Shape;44;p36"/>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3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8" name="Google Shape;48;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3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3.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text&#10;&#10;Description automatically generated" id="15" name="Google Shape;15;p30"/>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A picture containing text&#10;&#10;Description automatically generated" id="16" name="Google Shape;16;p30"/>
          <p:cNvPicPr preferRelativeResize="0"/>
          <p:nvPr/>
        </p:nvPicPr>
        <p:blipFill rotWithShape="1">
          <a:blip r:embed="rId1">
            <a:alphaModFix/>
          </a:blip>
          <a:srcRect b="0" l="0" r="0" t="0"/>
          <a:stretch/>
        </p:blipFill>
        <p:spPr>
          <a:xfrm>
            <a:off x="0"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
        <p:nvSpPr>
          <p:cNvPr id="108" name="Google Shape;108;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9" name="Google Shape;109;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 name="Google Shape;110;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1" Type="http://schemas.openxmlformats.org/officeDocument/2006/relationships/hyperlink" Target="https://creativecommons.org/licenses/by/4.0/" TargetMode="External"/><Relationship Id="rId10" Type="http://schemas.openxmlformats.org/officeDocument/2006/relationships/hyperlink" Target="https://doi.org/10.3390/en11113100" TargetMode="External"/><Relationship Id="rId12"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31.png"/><Relationship Id="rId9" Type="http://schemas.openxmlformats.org/officeDocument/2006/relationships/hyperlink" Target="http://creativecommons.org/licenses/by/3.0/" TargetMode="External"/><Relationship Id="rId5" Type="http://schemas.openxmlformats.org/officeDocument/2006/relationships/image" Target="../media/image21.jpg"/><Relationship Id="rId6" Type="http://schemas.openxmlformats.org/officeDocument/2006/relationships/hyperlink" Target="https://doi.org/10.1088/1748-9326/aa7b29" TargetMode="External"/><Relationship Id="rId7" Type="http://schemas.openxmlformats.org/officeDocument/2006/relationships/hyperlink" Target="http://creativecommons.org/licenses/by/3.0/" TargetMode="External"/><Relationship Id="rId8" Type="http://schemas.openxmlformats.org/officeDocument/2006/relationships/hyperlink" Target="https://doi.org/10.1088/1748-9326/aa7b29"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hyperlink" Target="https://doi.org/10.5281/zenodo.4575676" TargetMode="External"/><Relationship Id="rId5" Type="http://schemas.openxmlformats.org/officeDocument/2006/relationships/hyperlink" Target="https://creativecommons.org/licenses/by/4.0/legalcode" TargetMode="External"/><Relationship Id="rId6"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5.jpg"/><Relationship Id="rId4" Type="http://schemas.openxmlformats.org/officeDocument/2006/relationships/image" Target="../media/image17.jpg"/><Relationship Id="rId5" Type="http://schemas.openxmlformats.org/officeDocument/2006/relationships/image" Target="../media/image12.jpg"/><Relationship Id="rId6" Type="http://schemas.openxmlformats.org/officeDocument/2006/relationships/hyperlink" Target="https://creativecommons.org/licenses/by-nc-nd/2.0/" TargetMode="External"/><Relationship Id="rId7"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doi.org/10.1088/1748-9326/aa7b29" TargetMode="External"/><Relationship Id="rId4" Type="http://schemas.openxmlformats.org/officeDocument/2006/relationships/hyperlink" Target="http://creativecommons.org/licenses/by/3.0/" TargetMode="External"/><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8.png"/><Relationship Id="rId8"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doi.org/10.3390/en12071395" TargetMode="External"/><Relationship Id="rId4" Type="http://schemas.openxmlformats.org/officeDocument/2006/relationships/hyperlink" Target="https://doi.org/10.3390/en11113100" TargetMode="External"/><Relationship Id="rId5" Type="http://schemas.openxmlformats.org/officeDocument/2006/relationships/hyperlink" Target="https://doi.org/10.1088/1748-9326/aa7b29" TargetMode="External"/><Relationship Id="rId6" Type="http://schemas.openxmlformats.org/officeDocument/2006/relationships/hyperlink" Target="http://teaching_kit/courses/module_1/Lecture_1/" TargetMode="External"/><Relationship Id="rId7" Type="http://schemas.openxmlformats.org/officeDocument/2006/relationships/hyperlink" Target="https://doi.org/10.1016/j.energy.2015.11.068"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oi.org/10.1088/1748-9326/aa7b29" TargetMode="External"/><Relationship Id="rId4" Type="http://schemas.openxmlformats.org/officeDocument/2006/relationships/hyperlink" Target="http://creativecommons.org/licenses/by/3.0/" TargetMode="External"/><Relationship Id="rId5" Type="http://schemas.openxmlformats.org/officeDocument/2006/relationships/image" Target="../media/image26.jpg"/><Relationship Id="rId6"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hyperlink" Target="https://doi.org/10.1088/1748-9326/aa7b29" TargetMode="External"/><Relationship Id="rId5" Type="http://schemas.openxmlformats.org/officeDocument/2006/relationships/hyperlink" Target="http://creativecommons.org/licenses/by/3.0/" TargetMode="External"/><Relationship Id="rId6"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3.jpg"/><Relationship Id="rId4" Type="http://schemas.openxmlformats.org/officeDocument/2006/relationships/hyperlink" Target="https://doi.org/10.1088/1748-9326/aa7b29" TargetMode="External"/><Relationship Id="rId5" Type="http://schemas.openxmlformats.org/officeDocument/2006/relationships/hyperlink" Target="http://creativecommons.org/licenses/by/3.0/" TargetMode="External"/><Relationship Id="rId6"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hyperlink" Target="https://doi.org/10.5281/zenodo.4575676" TargetMode="External"/><Relationship Id="rId5" Type="http://schemas.openxmlformats.org/officeDocument/2006/relationships/hyperlink" Target="https://creativecommons.org/licenses/by/4.0/legalcode" TargetMode="External"/><Relationship Id="rId6"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doi.org/10.1088/1748-9326/aa7b29" TargetMode="External"/><Relationship Id="rId4" Type="http://schemas.openxmlformats.org/officeDocument/2006/relationships/hyperlink" Target="https://onsset.github.io/teaching_kit/courses/module_1/Lecture_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jpg"/><Relationship Id="rId4" Type="http://schemas.openxmlformats.org/officeDocument/2006/relationships/image" Target="../media/image13.png"/><Relationship Id="rId5"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8.jpg"/><Relationship Id="rId4" Type="http://schemas.openxmlformats.org/officeDocument/2006/relationships/image" Target="../media/image29.png"/><Relationship Id="rId5"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onsset.github.io/teaching_kit/courses/module_2/Lecture%203/"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7.jp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3648"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3.jpg"/><Relationship Id="rId5" Type="http://schemas.openxmlformats.org/officeDocument/2006/relationships/hyperlink" Target="https://onlinelibrary.wiley.com/doi/full/10.1002/wene.305" TargetMode="External"/><Relationship Id="rId6" Type="http://schemas.openxmlformats.org/officeDocument/2006/relationships/hyperlink" Target="https://creativecommons.org/licenses/by-nc/4.0/" TargetMode="External"/><Relationship Id="rId7"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doi.org/10.3390/en12071395" TargetMode="External"/><Relationship Id="rId4" Type="http://schemas.openxmlformats.org/officeDocument/2006/relationships/hyperlink" Target="https://doi.org/10.1088/1748-9326/aa7b29" TargetMode="External"/><Relationship Id="rId5" Type="http://schemas.openxmlformats.org/officeDocument/2006/relationships/hyperlink" Target="https://github.com/OnSSET/teaching_kit/courses/module_1/Lecture_1/" TargetMode="External"/><Relationship Id="rId6" Type="http://schemas.openxmlformats.org/officeDocument/2006/relationships/hyperlink" Target="https://doi.org/10.1002/wene.30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0.png"/><Relationship Id="rId4" Type="http://schemas.openxmlformats.org/officeDocument/2006/relationships/hyperlink" Target="https://doi.org/10.5281/zenodo.4574031" TargetMode="External"/><Relationship Id="rId5" Type="http://schemas.openxmlformats.org/officeDocument/2006/relationships/hyperlink" Target="https://creativecommons.org/licenses/by/4.0/legalcode" TargetMode="External"/><Relationship Id="rId6"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descr="A picture containing calendar&#10;&#10;Description automatically generated" id="188" name="Google Shape;188;p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9" name="Google Shape;189;p1"/>
          <p:cNvSpPr txBox="1"/>
          <p:nvPr/>
        </p:nvSpPr>
        <p:spPr>
          <a:xfrm>
            <a:off x="668734" y="3822131"/>
            <a:ext cx="3058819" cy="64633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Open Sans ExtraBold"/>
                <a:ea typeface="Open Sans ExtraBold"/>
                <a:cs typeface="Open Sans ExtraBold"/>
                <a:sym typeface="Open Sans ExtraBold"/>
              </a:rPr>
              <a:t>OnSSET/Global </a:t>
            </a:r>
            <a:br>
              <a:rPr b="1" i="0" lang="en-US" sz="1800" u="none" cap="none" strike="noStrike">
                <a:solidFill>
                  <a:schemeClr val="dk1"/>
                </a:solidFill>
                <a:latin typeface="Open Sans ExtraBold"/>
                <a:ea typeface="Open Sans ExtraBold"/>
                <a:cs typeface="Open Sans ExtraBold"/>
                <a:sym typeface="Open Sans ExtraBold"/>
              </a:rPr>
            </a:br>
            <a:r>
              <a:rPr b="1" i="0" lang="en-US" sz="1800" u="none" cap="none" strike="noStrike">
                <a:solidFill>
                  <a:schemeClr val="dk1"/>
                </a:solidFill>
                <a:latin typeface="Open Sans ExtraBold"/>
                <a:ea typeface="Open Sans ExtraBold"/>
                <a:cs typeface="Open Sans ExtraBold"/>
                <a:sym typeface="Open Sans ExtraBold"/>
              </a:rPr>
              <a:t>Electrification Platform</a:t>
            </a:r>
            <a:endParaRPr b="1" sz="1800">
              <a:solidFill>
                <a:schemeClr val="dk1"/>
              </a:solidFill>
              <a:latin typeface="Open Sans ExtraBold"/>
              <a:ea typeface="Open Sans ExtraBold"/>
              <a:cs typeface="Open Sans ExtraBold"/>
              <a:sym typeface="Open Sans ExtraBold"/>
            </a:endParaRPr>
          </a:p>
        </p:txBody>
      </p:sp>
      <p:sp>
        <p:nvSpPr>
          <p:cNvPr id="190" name="Google Shape;190;p1"/>
          <p:cNvSpPr txBox="1"/>
          <p:nvPr>
            <p:ph type="title"/>
          </p:nvPr>
        </p:nvSpPr>
        <p:spPr>
          <a:xfrm>
            <a:off x="645407" y="4533531"/>
            <a:ext cx="4584625" cy="160594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Open Sans ExtraBold"/>
              <a:buNone/>
            </a:pPr>
            <a:r>
              <a:rPr lang="en-US">
                <a:solidFill>
                  <a:schemeClr val="lt1"/>
                </a:solidFill>
              </a:rPr>
              <a:t>LECTURE 3</a:t>
            </a:r>
            <a:br>
              <a:rPr lang="en-US"/>
            </a:br>
            <a:r>
              <a:rPr lang="en-US"/>
              <a:t>INTRODUCTION </a:t>
            </a:r>
            <a:br>
              <a:rPr lang="en-US"/>
            </a:br>
            <a:r>
              <a:rPr lang="en-US"/>
              <a:t>TO OnSSET</a:t>
            </a:r>
            <a:endParaRPr/>
          </a:p>
        </p:txBody>
      </p:sp>
      <p:sp>
        <p:nvSpPr>
          <p:cNvPr id="191" name="Google Shape;191;p1"/>
          <p:cNvSpPr/>
          <p:nvPr/>
        </p:nvSpPr>
        <p:spPr>
          <a:xfrm>
            <a:off x="5352228" y="518000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3_Slide1.mp3" id="192" name="Google Shape;192;p1"/>
          <p:cNvPicPr preferRelativeResize="0"/>
          <p:nvPr/>
        </p:nvPicPr>
        <p:blipFill rotWithShape="1">
          <a:blip r:embed="rId4">
            <a:alphaModFix/>
          </a:blip>
          <a:srcRect b="0" l="0" r="0" t="0"/>
          <a:stretch/>
        </p:blipFill>
        <p:spPr>
          <a:xfrm>
            <a:off x="5423593" y="5251374"/>
            <a:ext cx="812800" cy="812800"/>
          </a:xfrm>
          <a:prstGeom prst="rect">
            <a:avLst/>
          </a:prstGeom>
          <a:noFill/>
          <a:ln>
            <a:noFill/>
          </a:ln>
        </p:spPr>
      </p:pic>
      <p:sp>
        <p:nvSpPr>
          <p:cNvPr id="193" name="Google Shape;193;p1"/>
          <p:cNvSpPr txBox="1"/>
          <p:nvPr/>
        </p:nvSpPr>
        <p:spPr>
          <a:xfrm>
            <a:off x="8461829" y="6085113"/>
            <a:ext cx="374105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Open Sans"/>
                <a:ea typeface="Open Sans"/>
                <a:cs typeface="Open Sans"/>
                <a:sym typeface="Open Sans"/>
              </a:rPr>
              <a:t>Version 1.0</a:t>
            </a:r>
            <a:endParaRPr b="1" sz="1800">
              <a:solidFill>
                <a:schemeClr val="lt1"/>
              </a:solidFill>
              <a:latin typeface="Open Sans"/>
              <a:ea typeface="Open Sans"/>
              <a:cs typeface="Open Sans"/>
              <a:sym typeface="Open Sans"/>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10"/>
          <p:cNvPicPr preferRelativeResize="0"/>
          <p:nvPr/>
        </p:nvPicPr>
        <p:blipFill rotWithShape="1">
          <a:blip r:embed="rId3">
            <a:alphaModFix/>
          </a:blip>
          <a:srcRect b="0" l="0" r="0" t="0"/>
          <a:stretch/>
        </p:blipFill>
        <p:spPr>
          <a:xfrm>
            <a:off x="489448" y="1822730"/>
            <a:ext cx="3706123" cy="2690747"/>
          </a:xfrm>
          <a:prstGeom prst="rect">
            <a:avLst/>
          </a:prstGeom>
          <a:noFill/>
          <a:ln>
            <a:noFill/>
          </a:ln>
        </p:spPr>
      </p:pic>
      <p:sp>
        <p:nvSpPr>
          <p:cNvPr id="297" name="Google Shape;297;p10"/>
          <p:cNvSpPr/>
          <p:nvPr/>
        </p:nvSpPr>
        <p:spPr>
          <a:xfrm>
            <a:off x="887215" y="1389619"/>
            <a:ext cx="947197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Energy resources in sub-Saharan Africa</a:t>
            </a:r>
            <a:endParaRPr/>
          </a:p>
        </p:txBody>
      </p:sp>
      <p:sp>
        <p:nvSpPr>
          <p:cNvPr id="298" name="Google Shape;298;p10"/>
          <p:cNvSpPr txBox="1"/>
          <p:nvPr/>
        </p:nvSpPr>
        <p:spPr>
          <a:xfrm>
            <a:off x="887215" y="4640"/>
            <a:ext cx="458419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Key datasets used in OnSSET</a:t>
            </a:r>
            <a:endParaRPr sz="4400">
              <a:solidFill>
                <a:schemeClr val="dk1"/>
              </a:solidFill>
              <a:latin typeface="Open Sans"/>
              <a:ea typeface="Open Sans"/>
              <a:cs typeface="Open Sans"/>
              <a:sym typeface="Open Sans"/>
            </a:endParaRPr>
          </a:p>
        </p:txBody>
      </p:sp>
      <p:pic>
        <p:nvPicPr>
          <p:cNvPr id="299" name="Google Shape;299;p10"/>
          <p:cNvPicPr preferRelativeResize="0"/>
          <p:nvPr/>
        </p:nvPicPr>
        <p:blipFill rotWithShape="1">
          <a:blip r:embed="rId4">
            <a:alphaModFix/>
          </a:blip>
          <a:srcRect b="0" l="0" r="0" t="0"/>
          <a:stretch/>
        </p:blipFill>
        <p:spPr>
          <a:xfrm>
            <a:off x="3921043" y="3898887"/>
            <a:ext cx="2516708" cy="2177027"/>
          </a:xfrm>
          <a:prstGeom prst="rect">
            <a:avLst/>
          </a:prstGeom>
          <a:noFill/>
          <a:ln>
            <a:noFill/>
          </a:ln>
        </p:spPr>
      </p:pic>
      <p:sp>
        <p:nvSpPr>
          <p:cNvPr id="300" name="Google Shape;300;p10"/>
          <p:cNvSpPr/>
          <p:nvPr/>
        </p:nvSpPr>
        <p:spPr>
          <a:xfrm>
            <a:off x="8296872" y="6082141"/>
            <a:ext cx="34419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Korkovelos et al., 2018, Mentis et al. 2017</a:t>
            </a:r>
            <a:endParaRPr/>
          </a:p>
        </p:txBody>
      </p:sp>
      <p:pic>
        <p:nvPicPr>
          <p:cNvPr id="301" name="Google Shape;301;p10"/>
          <p:cNvPicPr preferRelativeResize="0"/>
          <p:nvPr/>
        </p:nvPicPr>
        <p:blipFill rotWithShape="1">
          <a:blip r:embed="rId5">
            <a:alphaModFix/>
          </a:blip>
          <a:srcRect b="0" l="0" r="0" t="0"/>
          <a:stretch/>
        </p:blipFill>
        <p:spPr>
          <a:xfrm>
            <a:off x="5841507" y="1774301"/>
            <a:ext cx="5773041" cy="2169852"/>
          </a:xfrm>
          <a:prstGeom prst="rect">
            <a:avLst/>
          </a:prstGeom>
          <a:noFill/>
          <a:ln>
            <a:noFill/>
          </a:ln>
        </p:spPr>
      </p:pic>
      <p:sp>
        <p:nvSpPr>
          <p:cNvPr id="302" name="Google Shape;302;p10"/>
          <p:cNvSpPr/>
          <p:nvPr/>
        </p:nvSpPr>
        <p:spPr>
          <a:xfrm>
            <a:off x="887215" y="6143697"/>
            <a:ext cx="270432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Adapted from Mentis et al. 2021</a:t>
            </a:r>
            <a:endParaRPr sz="1000">
              <a:solidFill>
                <a:schemeClr val="dk1"/>
              </a:solidFill>
              <a:latin typeface="Open Sans"/>
              <a:ea typeface="Open Sans"/>
              <a:cs typeface="Open Sans"/>
              <a:sym typeface="Open Sans"/>
            </a:endParaRPr>
          </a:p>
        </p:txBody>
      </p:sp>
      <p:sp>
        <p:nvSpPr>
          <p:cNvPr id="303" name="Google Shape;303;p10"/>
          <p:cNvSpPr/>
          <p:nvPr/>
        </p:nvSpPr>
        <p:spPr>
          <a:xfrm>
            <a:off x="7558323" y="3926397"/>
            <a:ext cx="408958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Picture Source</a:t>
            </a:r>
            <a:r>
              <a:rPr lang="en-US" sz="1000">
                <a:solidFill>
                  <a:schemeClr val="dk1"/>
                </a:solidFill>
                <a:latin typeface="Open Sans"/>
                <a:ea typeface="Open Sans"/>
                <a:cs typeface="Open Sans"/>
                <a:sym typeface="Open Sans"/>
              </a:rPr>
              <a:t>: Mentis et al. 2017,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7">
                  <a:extLst>
                    <a:ext uri="{A12FA001-AC4F-418D-AE19-62706E023703}">
                      <ahyp:hlinkClr val="tx"/>
                    </a:ext>
                  </a:extLst>
                </a:hlinkClick>
              </a:rPr>
              <a:t>CC-BY 3.0</a:t>
            </a:r>
            <a:endParaRPr sz="1000">
              <a:solidFill>
                <a:schemeClr val="dk1"/>
              </a:solidFill>
              <a:latin typeface="Open Sans"/>
              <a:ea typeface="Open Sans"/>
              <a:cs typeface="Open Sans"/>
              <a:sym typeface="Open Sans"/>
            </a:endParaRPr>
          </a:p>
        </p:txBody>
      </p:sp>
      <p:sp>
        <p:nvSpPr>
          <p:cNvPr id="304" name="Google Shape;304;p10"/>
          <p:cNvSpPr/>
          <p:nvPr/>
        </p:nvSpPr>
        <p:spPr>
          <a:xfrm>
            <a:off x="887215" y="4577209"/>
            <a:ext cx="226305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Picture Source</a:t>
            </a:r>
            <a:r>
              <a:rPr lang="en-US" sz="1000">
                <a:solidFill>
                  <a:schemeClr val="dk1"/>
                </a:solidFill>
                <a:latin typeface="Open Sans"/>
                <a:ea typeface="Open Sans"/>
                <a:cs typeface="Open Sans"/>
                <a:sym typeface="Open Sans"/>
              </a:rPr>
              <a:t>: Mentis et al. 2017, </a:t>
            </a:r>
            <a:r>
              <a:rPr lang="en-US" sz="1000" u="sng">
                <a:solidFill>
                  <a:schemeClr val="dk1"/>
                </a:solidFill>
                <a:latin typeface="Open Sans"/>
                <a:ea typeface="Open Sans"/>
                <a:cs typeface="Open Sans"/>
                <a:sym typeface="Open Sans"/>
                <a:hlinkClick r:id="rId8">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9">
                  <a:extLst>
                    <a:ext uri="{A12FA001-AC4F-418D-AE19-62706E023703}">
                      <ahyp:hlinkClr val="tx"/>
                    </a:ext>
                  </a:extLst>
                </a:hlinkClick>
              </a:rPr>
              <a:t>CC-BY 3.0</a:t>
            </a:r>
            <a:endParaRPr sz="1000">
              <a:solidFill>
                <a:schemeClr val="dk1"/>
              </a:solidFill>
              <a:latin typeface="Open Sans"/>
              <a:ea typeface="Open Sans"/>
              <a:cs typeface="Open Sans"/>
              <a:sym typeface="Open Sans"/>
            </a:endParaRPr>
          </a:p>
        </p:txBody>
      </p:sp>
      <p:sp>
        <p:nvSpPr>
          <p:cNvPr id="305" name="Google Shape;305;p10"/>
          <p:cNvSpPr/>
          <p:nvPr/>
        </p:nvSpPr>
        <p:spPr>
          <a:xfrm>
            <a:off x="3829709" y="6148430"/>
            <a:ext cx="434445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Picture Source</a:t>
            </a:r>
            <a:r>
              <a:rPr lang="en-US" sz="1000">
                <a:solidFill>
                  <a:schemeClr val="dk1"/>
                </a:solidFill>
                <a:latin typeface="Open Sans"/>
                <a:ea typeface="Open Sans"/>
                <a:cs typeface="Open Sans"/>
                <a:sym typeface="Open Sans"/>
              </a:rPr>
              <a:t>: Korkovelos et al. 2018, </a:t>
            </a:r>
            <a:r>
              <a:rPr lang="en-US" sz="1000" u="sng">
                <a:solidFill>
                  <a:schemeClr val="dk1"/>
                </a:solidFill>
                <a:latin typeface="Open Sans"/>
                <a:ea typeface="Open Sans"/>
                <a:cs typeface="Open Sans"/>
                <a:sym typeface="Open Sans"/>
                <a:hlinkClick r:id="rId10">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11">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306" name="Google Shape;306;p10"/>
          <p:cNvSpPr/>
          <p:nvPr/>
        </p:nvSpPr>
        <p:spPr>
          <a:xfrm>
            <a:off x="5618235" y="26295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3_Slide10.mp3" id="307" name="Google Shape;307;p10"/>
          <p:cNvPicPr preferRelativeResize="0"/>
          <p:nvPr/>
        </p:nvPicPr>
        <p:blipFill rotWithShape="1">
          <a:blip r:embed="rId12">
            <a:alphaModFix/>
          </a:blip>
          <a:srcRect b="0" l="0" r="0" t="0"/>
          <a:stretch/>
        </p:blipFill>
        <p:spPr>
          <a:xfrm>
            <a:off x="5689600" y="34184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1"/>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Multi-tier framework</a:t>
            </a:r>
            <a:endParaRPr/>
          </a:p>
        </p:txBody>
      </p:sp>
      <p:sp>
        <p:nvSpPr>
          <p:cNvPr id="314" name="Google Shape;314;p11"/>
          <p:cNvSpPr txBox="1"/>
          <p:nvPr/>
        </p:nvSpPr>
        <p:spPr>
          <a:xfrm>
            <a:off x="887215" y="4640"/>
            <a:ext cx="4781607"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Key datasets used in OnSSET  </a:t>
            </a:r>
            <a:endParaRPr/>
          </a:p>
        </p:txBody>
      </p:sp>
      <p:sp>
        <p:nvSpPr>
          <p:cNvPr id="315" name="Google Shape;315;p11"/>
          <p:cNvSpPr/>
          <p:nvPr/>
        </p:nvSpPr>
        <p:spPr>
          <a:xfrm>
            <a:off x="8635412" y="6070982"/>
            <a:ext cx="268926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rgbClr val="000000"/>
                </a:solidFill>
                <a:latin typeface="Open Sans"/>
                <a:ea typeface="Open Sans"/>
                <a:cs typeface="Open Sans"/>
                <a:sym typeface="Open Sans"/>
              </a:rPr>
              <a:t>ESMAP, 2015; Fuso Nerini et al., 2016</a:t>
            </a:r>
            <a:endParaRPr i="1" sz="1400">
              <a:solidFill>
                <a:schemeClr val="dk1"/>
              </a:solidFill>
              <a:latin typeface="Open Sans"/>
              <a:ea typeface="Open Sans"/>
              <a:cs typeface="Open Sans"/>
              <a:sym typeface="Open Sans"/>
            </a:endParaRPr>
          </a:p>
        </p:txBody>
      </p:sp>
      <p:sp>
        <p:nvSpPr>
          <p:cNvPr id="316" name="Google Shape;316;p11"/>
          <p:cNvSpPr/>
          <p:nvPr/>
        </p:nvSpPr>
        <p:spPr>
          <a:xfrm>
            <a:off x="999367" y="6128392"/>
            <a:ext cx="170110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pic>
        <p:nvPicPr>
          <p:cNvPr id="317" name="Google Shape;317;p11"/>
          <p:cNvPicPr preferRelativeResize="0"/>
          <p:nvPr/>
        </p:nvPicPr>
        <p:blipFill rotWithShape="1">
          <a:blip r:embed="rId3">
            <a:alphaModFix/>
          </a:blip>
          <a:srcRect b="0" l="0" r="0" t="0"/>
          <a:stretch/>
        </p:blipFill>
        <p:spPr>
          <a:xfrm>
            <a:off x="2415209" y="1685452"/>
            <a:ext cx="7168963" cy="4343347"/>
          </a:xfrm>
          <a:prstGeom prst="rect">
            <a:avLst/>
          </a:prstGeom>
          <a:noFill/>
          <a:ln>
            <a:noFill/>
          </a:ln>
        </p:spPr>
      </p:pic>
      <p:sp>
        <p:nvSpPr>
          <p:cNvPr id="318" name="Google Shape;318;p11"/>
          <p:cNvSpPr txBox="1"/>
          <p:nvPr/>
        </p:nvSpPr>
        <p:spPr>
          <a:xfrm>
            <a:off x="3640430" y="6146149"/>
            <a:ext cx="452320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Picture source: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 under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319" name="Google Shape;319;p11"/>
          <p:cNvSpPr/>
          <p:nvPr/>
        </p:nvSpPr>
        <p:spPr>
          <a:xfrm>
            <a:off x="5618235" y="26295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3_Slide11.mp3" id="320" name="Google Shape;320;p11"/>
          <p:cNvPicPr preferRelativeResize="0"/>
          <p:nvPr/>
        </p:nvPicPr>
        <p:blipFill rotWithShape="1">
          <a:blip r:embed="rId6">
            <a:alphaModFix/>
          </a:blip>
          <a:srcRect b="0" l="0" r="0" t="0"/>
          <a:stretch/>
        </p:blipFill>
        <p:spPr>
          <a:xfrm>
            <a:off x="5678815" y="33431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2"/>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What are the options for electrification? </a:t>
            </a:r>
            <a:endParaRPr/>
          </a:p>
        </p:txBody>
      </p:sp>
      <p:sp>
        <p:nvSpPr>
          <p:cNvPr id="327" name="Google Shape;327;p12"/>
          <p:cNvSpPr txBox="1"/>
          <p:nvPr/>
        </p:nvSpPr>
        <p:spPr>
          <a:xfrm>
            <a:off x="887215" y="4640"/>
            <a:ext cx="4749087"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Key datasets used in OnSSET</a:t>
            </a:r>
            <a:endParaRPr sz="4400">
              <a:solidFill>
                <a:schemeClr val="dk1"/>
              </a:solidFill>
              <a:latin typeface="Open Sans"/>
              <a:ea typeface="Open Sans"/>
              <a:cs typeface="Open Sans"/>
              <a:sym typeface="Open Sans"/>
            </a:endParaRPr>
          </a:p>
        </p:txBody>
      </p:sp>
      <p:sp>
        <p:nvSpPr>
          <p:cNvPr id="328" name="Google Shape;328;p12"/>
          <p:cNvSpPr/>
          <p:nvPr/>
        </p:nvSpPr>
        <p:spPr>
          <a:xfrm>
            <a:off x="887215" y="6138107"/>
            <a:ext cx="170110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pic>
        <p:nvPicPr>
          <p:cNvPr id="329" name="Google Shape;329;p12"/>
          <p:cNvPicPr preferRelativeResize="0"/>
          <p:nvPr/>
        </p:nvPicPr>
        <p:blipFill rotWithShape="1">
          <a:blip r:embed="rId3">
            <a:alphaModFix/>
          </a:blip>
          <a:srcRect b="0" l="0" r="0" t="0"/>
          <a:stretch/>
        </p:blipFill>
        <p:spPr>
          <a:xfrm>
            <a:off x="966686" y="2483024"/>
            <a:ext cx="3587416" cy="2391611"/>
          </a:xfrm>
          <a:prstGeom prst="rect">
            <a:avLst/>
          </a:prstGeom>
          <a:noFill/>
          <a:ln>
            <a:noFill/>
          </a:ln>
        </p:spPr>
      </p:pic>
      <p:sp>
        <p:nvSpPr>
          <p:cNvPr id="330" name="Google Shape;330;p12"/>
          <p:cNvSpPr txBox="1"/>
          <p:nvPr/>
        </p:nvSpPr>
        <p:spPr>
          <a:xfrm>
            <a:off x="1586179" y="2105041"/>
            <a:ext cx="226293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Open Sans"/>
                <a:ea typeface="Open Sans"/>
                <a:cs typeface="Open Sans"/>
                <a:sym typeface="Open Sans"/>
              </a:rPr>
              <a:t>GRID</a:t>
            </a:r>
            <a:endParaRPr/>
          </a:p>
        </p:txBody>
      </p:sp>
      <p:pic>
        <p:nvPicPr>
          <p:cNvPr id="331" name="Google Shape;331;p12"/>
          <p:cNvPicPr preferRelativeResize="0"/>
          <p:nvPr/>
        </p:nvPicPr>
        <p:blipFill rotWithShape="1">
          <a:blip r:embed="rId4">
            <a:alphaModFix/>
          </a:blip>
          <a:srcRect b="0" l="0" r="0" t="0"/>
          <a:stretch/>
        </p:blipFill>
        <p:spPr>
          <a:xfrm>
            <a:off x="8472629" y="3548581"/>
            <a:ext cx="2919663" cy="2189747"/>
          </a:xfrm>
          <a:prstGeom prst="rect">
            <a:avLst/>
          </a:prstGeom>
          <a:noFill/>
          <a:ln>
            <a:noFill/>
          </a:ln>
        </p:spPr>
      </p:pic>
      <p:sp>
        <p:nvSpPr>
          <p:cNvPr id="332" name="Google Shape;332;p12"/>
          <p:cNvSpPr/>
          <p:nvPr/>
        </p:nvSpPr>
        <p:spPr>
          <a:xfrm>
            <a:off x="8615829" y="2721423"/>
            <a:ext cx="256602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Open Sans"/>
                <a:ea typeface="Open Sans"/>
                <a:cs typeface="Open Sans"/>
                <a:sym typeface="Open Sans"/>
              </a:rPr>
              <a:t>STAND-ALONE</a:t>
            </a:r>
            <a:endParaRPr/>
          </a:p>
          <a:p>
            <a:pPr indent="0" lvl="0" marL="0" marR="0" rtl="0" algn="ctr">
              <a:spcBef>
                <a:spcPts val="0"/>
              </a:spcBef>
              <a:spcAft>
                <a:spcPts val="0"/>
              </a:spcAft>
              <a:buNone/>
            </a:pPr>
            <a:r>
              <a:rPr lang="en-US" sz="2400">
                <a:solidFill>
                  <a:schemeClr val="dk1"/>
                </a:solidFill>
                <a:latin typeface="Open Sans"/>
                <a:ea typeface="Open Sans"/>
                <a:cs typeface="Open Sans"/>
                <a:sym typeface="Open Sans"/>
              </a:rPr>
              <a:t>TECHNOLOGIES</a:t>
            </a:r>
            <a:endParaRPr/>
          </a:p>
        </p:txBody>
      </p:sp>
      <p:pic>
        <p:nvPicPr>
          <p:cNvPr id="333" name="Google Shape;333;p12"/>
          <p:cNvPicPr preferRelativeResize="0"/>
          <p:nvPr/>
        </p:nvPicPr>
        <p:blipFill rotWithShape="1">
          <a:blip r:embed="rId5">
            <a:alphaModFix/>
          </a:blip>
          <a:srcRect b="0" l="0" r="0" t="0"/>
          <a:stretch/>
        </p:blipFill>
        <p:spPr>
          <a:xfrm>
            <a:off x="4801825" y="2963232"/>
            <a:ext cx="3421145" cy="2281877"/>
          </a:xfrm>
          <a:prstGeom prst="rect">
            <a:avLst/>
          </a:prstGeom>
          <a:noFill/>
          <a:ln>
            <a:noFill/>
          </a:ln>
        </p:spPr>
      </p:pic>
      <p:sp>
        <p:nvSpPr>
          <p:cNvPr id="334" name="Google Shape;334;p12"/>
          <p:cNvSpPr/>
          <p:nvPr/>
        </p:nvSpPr>
        <p:spPr>
          <a:xfrm>
            <a:off x="4772872" y="2495495"/>
            <a:ext cx="3421146"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Open Sans"/>
                <a:ea typeface="Open Sans"/>
                <a:cs typeface="Open Sans"/>
                <a:sym typeface="Open Sans"/>
              </a:rPr>
              <a:t>MINI-GRID</a:t>
            </a:r>
            <a:endParaRPr/>
          </a:p>
        </p:txBody>
      </p:sp>
      <p:sp>
        <p:nvSpPr>
          <p:cNvPr id="335" name="Google Shape;335;p12"/>
          <p:cNvSpPr/>
          <p:nvPr/>
        </p:nvSpPr>
        <p:spPr>
          <a:xfrm>
            <a:off x="4743919" y="5232192"/>
            <a:ext cx="3479052"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Picture Source: </a:t>
            </a:r>
            <a:r>
              <a:rPr lang="en-US" sz="1000">
                <a:solidFill>
                  <a:schemeClr val="dk1"/>
                </a:solidFill>
                <a:latin typeface="Calibri"/>
                <a:ea typeface="Calibri"/>
                <a:cs typeface="Calibri"/>
                <a:sym typeface="Calibri"/>
              </a:rPr>
              <a:t>International Renewable Energy Agency (IRENA) </a:t>
            </a:r>
            <a:r>
              <a:rPr lang="en-US" sz="1000" u="sng">
                <a:solidFill>
                  <a:schemeClr val="dk1"/>
                </a:solidFill>
                <a:latin typeface="Calibri"/>
                <a:ea typeface="Calibri"/>
                <a:cs typeface="Calibri"/>
                <a:sym typeface="Calibri"/>
                <a:hlinkClick r:id="rId6">
                  <a:extLst>
                    <a:ext uri="{A12FA001-AC4F-418D-AE19-62706E023703}">
                      <ahyp:hlinkClr val="tx"/>
                    </a:ext>
                  </a:extLst>
                </a:hlinkClick>
              </a:rPr>
              <a:t>CC BY-NC-ND 2.0</a:t>
            </a:r>
            <a:endParaRPr sz="1000">
              <a:solidFill>
                <a:schemeClr val="dk1"/>
              </a:solidFill>
              <a:latin typeface="Calibri"/>
              <a:ea typeface="Calibri"/>
              <a:cs typeface="Calibri"/>
              <a:sym typeface="Calibri"/>
            </a:endParaRPr>
          </a:p>
        </p:txBody>
      </p:sp>
      <p:sp>
        <p:nvSpPr>
          <p:cNvPr id="336" name="Google Shape;336;p12"/>
          <p:cNvSpPr/>
          <p:nvPr/>
        </p:nvSpPr>
        <p:spPr>
          <a:xfrm>
            <a:off x="5618235" y="26295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3_Slide12.mp3" id="337" name="Google Shape;337;p12"/>
          <p:cNvPicPr preferRelativeResize="0"/>
          <p:nvPr/>
        </p:nvPicPr>
        <p:blipFill rotWithShape="1">
          <a:blip r:embed="rId7">
            <a:alphaModFix/>
          </a:blip>
          <a:srcRect b="0" l="0" r="0" t="0"/>
          <a:stretch/>
        </p:blipFill>
        <p:spPr>
          <a:xfrm>
            <a:off x="5689600" y="33431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3"/>
          <p:cNvSpPr txBox="1"/>
          <p:nvPr>
            <p:ph type="title"/>
          </p:nvPr>
        </p:nvSpPr>
        <p:spPr>
          <a:xfrm>
            <a:off x="878305" y="30914"/>
            <a:ext cx="5217695"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3.2 Key datasets used in OnSSET</a:t>
            </a:r>
            <a:endParaRPr/>
          </a:p>
        </p:txBody>
      </p:sp>
      <p:sp>
        <p:nvSpPr>
          <p:cNvPr id="344" name="Google Shape;344;p13"/>
          <p:cNvSpPr/>
          <p:nvPr/>
        </p:nvSpPr>
        <p:spPr>
          <a:xfrm>
            <a:off x="898358" y="1356232"/>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Levelized cost of electricity (LCOE) </a:t>
            </a:r>
            <a:endParaRPr/>
          </a:p>
        </p:txBody>
      </p:sp>
      <p:sp>
        <p:nvSpPr>
          <p:cNvPr id="345" name="Google Shape;345;p13"/>
          <p:cNvSpPr/>
          <p:nvPr/>
        </p:nvSpPr>
        <p:spPr>
          <a:xfrm>
            <a:off x="10143929" y="6072120"/>
            <a:ext cx="158088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Mentis et al. 2017</a:t>
            </a:r>
            <a:endParaRPr/>
          </a:p>
        </p:txBody>
      </p:sp>
      <p:sp>
        <p:nvSpPr>
          <p:cNvPr id="346" name="Google Shape;346;p13"/>
          <p:cNvSpPr/>
          <p:nvPr/>
        </p:nvSpPr>
        <p:spPr>
          <a:xfrm>
            <a:off x="968768" y="6149759"/>
            <a:ext cx="170110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sp>
        <p:nvSpPr>
          <p:cNvPr id="347" name="Google Shape;347;p13"/>
          <p:cNvSpPr/>
          <p:nvPr/>
        </p:nvSpPr>
        <p:spPr>
          <a:xfrm>
            <a:off x="7581034" y="4254082"/>
            <a:ext cx="279808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Picture Source adapted from</a:t>
            </a:r>
            <a:r>
              <a:rPr lang="en-US" sz="1000">
                <a:solidFill>
                  <a:schemeClr val="dk1"/>
                </a:solidFill>
                <a:latin typeface="Open Sans"/>
                <a:ea typeface="Open Sans"/>
                <a:cs typeface="Open Sans"/>
                <a:sym typeface="Open Sans"/>
              </a:rPr>
              <a:t>: Mentis et al. 2017, </a:t>
            </a:r>
            <a:r>
              <a:rPr lang="en-US" sz="1000" u="sng">
                <a:solidFill>
                  <a:schemeClr val="dk1"/>
                </a:solidFill>
                <a:latin typeface="Open Sans"/>
                <a:ea typeface="Open Sans"/>
                <a:cs typeface="Open Sans"/>
                <a:sym typeface="Open Sans"/>
                <a:hlinkClick r:id="rId3">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CC-BY 3.0</a:t>
            </a:r>
            <a:endParaRPr sz="1000">
              <a:solidFill>
                <a:schemeClr val="dk1"/>
              </a:solidFill>
              <a:latin typeface="Open Sans"/>
              <a:ea typeface="Open Sans"/>
              <a:cs typeface="Open Sans"/>
              <a:sym typeface="Open Sans"/>
            </a:endParaRPr>
          </a:p>
        </p:txBody>
      </p:sp>
      <p:pic>
        <p:nvPicPr>
          <p:cNvPr descr="Graphical user interface, text&#10;&#10;Description automatically generated" id="348" name="Google Shape;348;p13"/>
          <p:cNvPicPr preferRelativeResize="0"/>
          <p:nvPr/>
        </p:nvPicPr>
        <p:blipFill rotWithShape="1">
          <a:blip r:embed="rId5">
            <a:alphaModFix/>
          </a:blip>
          <a:srcRect b="0" l="0" r="0" t="0"/>
          <a:stretch/>
        </p:blipFill>
        <p:spPr>
          <a:xfrm>
            <a:off x="928778" y="1920205"/>
            <a:ext cx="5072332" cy="4038383"/>
          </a:xfrm>
          <a:prstGeom prst="rect">
            <a:avLst/>
          </a:prstGeom>
          <a:noFill/>
          <a:ln>
            <a:noFill/>
          </a:ln>
        </p:spPr>
      </p:pic>
      <p:pic>
        <p:nvPicPr>
          <p:cNvPr descr="Shape, rectangle&#10;&#10;Description automatically generated" id="349" name="Google Shape;349;p13"/>
          <p:cNvPicPr preferRelativeResize="0"/>
          <p:nvPr/>
        </p:nvPicPr>
        <p:blipFill rotWithShape="1">
          <a:blip r:embed="rId6">
            <a:alphaModFix/>
          </a:blip>
          <a:srcRect b="0" l="0" r="0" t="0"/>
          <a:stretch/>
        </p:blipFill>
        <p:spPr>
          <a:xfrm>
            <a:off x="7643004" y="2759285"/>
            <a:ext cx="2743200" cy="1339430"/>
          </a:xfrm>
          <a:prstGeom prst="rect">
            <a:avLst/>
          </a:prstGeom>
          <a:noFill/>
          <a:ln>
            <a:noFill/>
          </a:ln>
        </p:spPr>
      </p:pic>
      <p:pic>
        <p:nvPicPr>
          <p:cNvPr id="350" name="Google Shape;350;p13"/>
          <p:cNvPicPr preferRelativeResize="0"/>
          <p:nvPr/>
        </p:nvPicPr>
        <p:blipFill rotWithShape="1">
          <a:blip r:embed="rId7">
            <a:alphaModFix/>
          </a:blip>
          <a:srcRect b="0" l="0" r="0" t="0"/>
          <a:stretch/>
        </p:blipFill>
        <p:spPr>
          <a:xfrm>
            <a:off x="7635922" y="2919896"/>
            <a:ext cx="2743200" cy="927225"/>
          </a:xfrm>
          <a:prstGeom prst="rect">
            <a:avLst/>
          </a:prstGeom>
          <a:noFill/>
          <a:ln>
            <a:noFill/>
          </a:ln>
        </p:spPr>
      </p:pic>
      <p:sp>
        <p:nvSpPr>
          <p:cNvPr id="351" name="Google Shape;351;p13"/>
          <p:cNvSpPr/>
          <p:nvPr/>
        </p:nvSpPr>
        <p:spPr>
          <a:xfrm>
            <a:off x="5618235" y="26295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3_Slide13.mp3" id="352" name="Google Shape;352;p13"/>
          <p:cNvPicPr preferRelativeResize="0"/>
          <p:nvPr/>
        </p:nvPicPr>
        <p:blipFill rotWithShape="1">
          <a:blip r:embed="rId8">
            <a:alphaModFix/>
          </a:blip>
          <a:srcRect b="0" l="0" r="0" t="0"/>
          <a:stretch/>
        </p:blipFill>
        <p:spPr>
          <a:xfrm>
            <a:off x="5689600" y="33721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4"/>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sp>
        <p:nvSpPr>
          <p:cNvPr id="358" name="Google Shape;358;p14"/>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359" name="Google Shape;359;p14"/>
          <p:cNvSpPr txBox="1"/>
          <p:nvPr/>
        </p:nvSpPr>
        <p:spPr>
          <a:xfrm>
            <a:off x="887215" y="-5576"/>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3.2 References</a:t>
            </a:r>
            <a:endParaRPr/>
          </a:p>
        </p:txBody>
      </p:sp>
      <p:sp>
        <p:nvSpPr>
          <p:cNvPr id="360" name="Google Shape;360;p14"/>
          <p:cNvSpPr/>
          <p:nvPr/>
        </p:nvSpPr>
        <p:spPr>
          <a:xfrm>
            <a:off x="887215" y="1370344"/>
            <a:ext cx="10417570" cy="37548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Bhatia, Mikul, Angelou, Niki, 2015. Beyond Connections : Energy Access Redefined (TECHNICAL REPORT No. 008/15), Working paper.</a:t>
            </a:r>
            <a:endParaRPr/>
          </a:p>
          <a:p>
            <a:pPr indent="0" lvl="0" marL="0" marR="0" rtl="0" algn="l">
              <a:spcBef>
                <a:spcPts val="0"/>
              </a:spcBef>
              <a:spcAft>
                <a:spcPts val="0"/>
              </a:spcAft>
              <a:buNone/>
            </a:pPr>
            <a:r>
              <a:t/>
            </a:r>
            <a:endParaRPr sz="14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400">
                <a:solidFill>
                  <a:schemeClr val="dk1"/>
                </a:solidFill>
                <a:latin typeface="Open Sans"/>
                <a:ea typeface="Open Sans"/>
                <a:cs typeface="Open Sans"/>
                <a:sym typeface="Open Sans"/>
              </a:rPr>
              <a:t>Korkovelos, A., Khavari, B., Sahlberg, A., Howells, M., Arderne, C., 2019. The Role of Open Access Data in Geospatial Electrification Planning and the Achievement of SDG7. An OnSSET-Based Case Study for Malawi. Energies 12, 1395. </a:t>
            </a:r>
            <a:r>
              <a:rPr lang="en-US" sz="1400" u="sng">
                <a:solidFill>
                  <a:schemeClr val="dk1"/>
                </a:solidFill>
                <a:latin typeface="Open Sans"/>
                <a:ea typeface="Open Sans"/>
                <a:cs typeface="Open Sans"/>
                <a:sym typeface="Open Sans"/>
                <a:hlinkClick r:id="rId3">
                  <a:extLst>
                    <a:ext uri="{A12FA001-AC4F-418D-AE19-62706E023703}">
                      <ahyp:hlinkClr val="tx"/>
                    </a:ext>
                  </a:extLst>
                </a:hlinkClick>
              </a:rPr>
              <a:t>https://doi.org/10.3390/en12071395</a:t>
            </a:r>
            <a:endParaRPr sz="14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4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400">
                <a:solidFill>
                  <a:schemeClr val="dk1"/>
                </a:solidFill>
                <a:latin typeface="Open Sans"/>
                <a:ea typeface="Open Sans"/>
                <a:cs typeface="Open Sans"/>
                <a:sym typeface="Open Sans"/>
              </a:rPr>
              <a:t>Korkovelos, A., Mentis, D., Siyal, S.H., Arderne, C., Rogner, H., Bazilian, M., Howells, M., Beck, H., De Roo, A., 2018. A Geospatial Assessment of Small-Scale Hydropower Potential in Sub-Saharan Africa. Energies 11, 3100. </a:t>
            </a:r>
            <a:r>
              <a:rPr lang="en-US" sz="1400" u="sng">
                <a:solidFill>
                  <a:schemeClr val="dk1"/>
                </a:solidFill>
                <a:latin typeface="Open Sans"/>
                <a:ea typeface="Open Sans"/>
                <a:cs typeface="Open Sans"/>
                <a:sym typeface="Open Sans"/>
                <a:hlinkClick r:id="rId4">
                  <a:extLst>
                    <a:ext uri="{A12FA001-AC4F-418D-AE19-62706E023703}">
                      <ahyp:hlinkClr val="tx"/>
                    </a:ext>
                  </a:extLst>
                </a:hlinkClick>
              </a:rPr>
              <a:t>https://doi.org/10.3390/en11113100</a:t>
            </a:r>
            <a:endParaRPr sz="14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4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400">
                <a:solidFill>
                  <a:schemeClr val="dk1"/>
                </a:solidFill>
                <a:latin typeface="Open Sans"/>
                <a:ea typeface="Open Sans"/>
                <a:cs typeface="Open Sans"/>
                <a:sym typeface="Open Sans"/>
              </a:rPr>
              <a:t>Mentis, D., Howells, M., Rogner, H., Korkovelos, A., Arderne, C., Zepeda, E., Siyal, S., Taliotis, C., Bazilian, M., de Roo, A., Tanvez, Y., Oudalov, A., Scholtz, E., 2017. Lighting the World: the first application of an open source, spatial electrification tool (OnSSET) on Sub-Saharan Africa. Environmental Research Letters 12, 085003. </a:t>
            </a:r>
            <a:r>
              <a:rPr lang="en-US" sz="1400" u="sng">
                <a:solidFill>
                  <a:schemeClr val="dk1"/>
                </a:solidFill>
                <a:latin typeface="Open Sans"/>
                <a:ea typeface="Open Sans"/>
                <a:cs typeface="Open Sans"/>
                <a:sym typeface="Open Sans"/>
                <a:hlinkClick r:id="rId5">
                  <a:extLst>
                    <a:ext uri="{A12FA001-AC4F-418D-AE19-62706E023703}">
                      <ahyp:hlinkClr val="tx"/>
                    </a:ext>
                  </a:extLst>
                </a:hlinkClick>
              </a:rPr>
              <a:t>https://doi.org/10.1088/1748-9326/aa7b29</a:t>
            </a:r>
            <a:endParaRPr sz="14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4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400">
                <a:solidFill>
                  <a:schemeClr val="dk1"/>
                </a:solidFill>
                <a:latin typeface="Open Sans"/>
                <a:ea typeface="Open Sans"/>
                <a:cs typeface="Open Sans"/>
                <a:sym typeface="Open Sans"/>
              </a:rPr>
              <a:t>Mentis, D., Korkovelos, A., Sahlberg, A., Khavari, B., n.d. Lecture 1: Introduction to geospatial electrification modelling</a:t>
            </a:r>
            <a:endParaRPr/>
          </a:p>
          <a:p>
            <a:pPr indent="0" lvl="0" marL="0" marR="0" rtl="0" algn="l">
              <a:spcBef>
                <a:spcPts val="0"/>
              </a:spcBef>
              <a:spcAft>
                <a:spcPts val="0"/>
              </a:spcAft>
              <a:buNone/>
            </a:pPr>
            <a:r>
              <a:rPr lang="en-US" sz="1400">
                <a:solidFill>
                  <a:schemeClr val="dk1"/>
                </a:solidFill>
                <a:latin typeface="Open Sans"/>
                <a:ea typeface="Open Sans"/>
                <a:cs typeface="Open Sans"/>
                <a:sym typeface="Open Sans"/>
              </a:rPr>
              <a:t>[WWW Document]. OnSSET Teaching Kit. URL </a:t>
            </a:r>
            <a:r>
              <a:rPr lang="en-US" sz="1400" u="sng">
                <a:solidFill>
                  <a:schemeClr val="dk1"/>
                </a:solidFill>
                <a:latin typeface="Open Sans"/>
                <a:ea typeface="Open Sans"/>
                <a:cs typeface="Open Sans"/>
                <a:sym typeface="Open Sans"/>
                <a:hlinkClick r:id="rId6">
                  <a:extLst>
                    <a:ext uri="{A12FA001-AC4F-418D-AE19-62706E023703}">
                      <ahyp:hlinkClr val="tx"/>
                    </a:ext>
                  </a:extLst>
                </a:hlinkClick>
              </a:rPr>
              <a:t>https://onsset.github.io/teaching_kit/courses/module_1/Lecture_1/</a:t>
            </a:r>
            <a:r>
              <a:rPr lang="en-US" sz="1400">
                <a:solidFill>
                  <a:schemeClr val="dk1"/>
                </a:solidFill>
                <a:latin typeface="Open Sans"/>
                <a:ea typeface="Open Sans"/>
                <a:cs typeface="Open Sans"/>
                <a:sym typeface="Open Sans"/>
              </a:rPr>
              <a:t> (accessed 2.18.21).</a:t>
            </a:r>
            <a:endParaRPr/>
          </a:p>
          <a:p>
            <a:pPr indent="0" lvl="0" marL="0" marR="0" rtl="0" algn="l">
              <a:spcBef>
                <a:spcPts val="0"/>
              </a:spcBef>
              <a:spcAft>
                <a:spcPts val="0"/>
              </a:spcAft>
              <a:buNone/>
            </a:pPr>
            <a:r>
              <a:t/>
            </a:r>
            <a:endParaRPr sz="14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400">
                <a:solidFill>
                  <a:schemeClr val="dk1"/>
                </a:solidFill>
                <a:latin typeface="Open Sans"/>
                <a:ea typeface="Open Sans"/>
                <a:cs typeface="Open Sans"/>
                <a:sym typeface="Open Sans"/>
              </a:rPr>
              <a:t>Nerini, F.F., Broad, O., Mentis, D., Welsch, M., Bazilian, M., Howells, M., 2016. A cost comparison of technology approaches for improving access to electricity services. Energy 95, 255–265. </a:t>
            </a:r>
            <a:r>
              <a:rPr lang="en-US" sz="1400" u="sng">
                <a:solidFill>
                  <a:schemeClr val="dk1"/>
                </a:solidFill>
                <a:latin typeface="Open Sans"/>
                <a:ea typeface="Open Sans"/>
                <a:cs typeface="Open Sans"/>
                <a:sym typeface="Open Sans"/>
                <a:hlinkClick r:id="rId7">
                  <a:extLst>
                    <a:ext uri="{A12FA001-AC4F-418D-AE19-62706E023703}">
                      <ahyp:hlinkClr val="tx"/>
                    </a:ext>
                  </a:extLst>
                </a:hlinkClick>
              </a:rPr>
              <a:t>https://doi.org/10.1016/j.energy.2015.11.068</a:t>
            </a:r>
            <a:endParaRPr sz="14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15"/>
          <p:cNvSpPr/>
          <p:nvPr/>
        </p:nvSpPr>
        <p:spPr>
          <a:xfrm>
            <a:off x="887215" y="125824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Electrification results</a:t>
            </a:r>
            <a:endParaRPr/>
          </a:p>
        </p:txBody>
      </p:sp>
      <p:sp>
        <p:nvSpPr>
          <p:cNvPr id="367" name="Google Shape;367;p15"/>
          <p:cNvSpPr txBox="1"/>
          <p:nvPr/>
        </p:nvSpPr>
        <p:spPr>
          <a:xfrm>
            <a:off x="887216" y="-2044"/>
            <a:ext cx="5633505" cy="1375758"/>
          </a:xfrm>
          <a:prstGeom prst="rect">
            <a:avLst/>
          </a:prstGeom>
          <a:noFill/>
          <a:ln>
            <a:noFill/>
          </a:ln>
        </p:spPr>
        <p:txBody>
          <a:bodyPr anchorCtr="0" anchor="b" bIns="45700" lIns="91425" spcFirstLastPara="1" rIns="91425" wrap="square" tIns="45700">
            <a:normAutofit fontScale="92500"/>
          </a:bodyPr>
          <a:lstStyle/>
          <a:p>
            <a:pPr indent="0" lvl="0" marL="0" marR="0" rtl="0" algn="l">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3.3 Electricity access in sub-Saharan Africa  </a:t>
            </a:r>
            <a:endParaRPr/>
          </a:p>
        </p:txBody>
      </p:sp>
      <p:sp>
        <p:nvSpPr>
          <p:cNvPr id="368" name="Google Shape;368;p15"/>
          <p:cNvSpPr/>
          <p:nvPr/>
        </p:nvSpPr>
        <p:spPr>
          <a:xfrm>
            <a:off x="10152916" y="6072516"/>
            <a:ext cx="158088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Mentis et al. 2017</a:t>
            </a:r>
            <a:endParaRPr/>
          </a:p>
        </p:txBody>
      </p:sp>
      <p:sp>
        <p:nvSpPr>
          <p:cNvPr id="369" name="Google Shape;369;p15"/>
          <p:cNvSpPr/>
          <p:nvPr/>
        </p:nvSpPr>
        <p:spPr>
          <a:xfrm>
            <a:off x="1003176" y="6145225"/>
            <a:ext cx="170110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sp>
        <p:nvSpPr>
          <p:cNvPr id="370" name="Google Shape;370;p15"/>
          <p:cNvSpPr/>
          <p:nvPr/>
        </p:nvSpPr>
        <p:spPr>
          <a:xfrm>
            <a:off x="4336913" y="6145463"/>
            <a:ext cx="418337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Picture Source</a:t>
            </a:r>
            <a:r>
              <a:rPr lang="en-US" sz="1000">
                <a:solidFill>
                  <a:schemeClr val="dk1"/>
                </a:solidFill>
                <a:latin typeface="Open Sans"/>
                <a:ea typeface="Open Sans"/>
                <a:cs typeface="Open Sans"/>
                <a:sym typeface="Open Sans"/>
              </a:rPr>
              <a:t>: Mentis et al. 2017, </a:t>
            </a:r>
            <a:r>
              <a:rPr lang="en-US" sz="1000" u="sng">
                <a:solidFill>
                  <a:schemeClr val="dk1"/>
                </a:solidFill>
                <a:latin typeface="Open Sans"/>
                <a:ea typeface="Open Sans"/>
                <a:cs typeface="Open Sans"/>
                <a:sym typeface="Open Sans"/>
                <a:hlinkClick r:id="rId3">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CC-BY 3.0</a:t>
            </a:r>
            <a:endParaRPr sz="1000">
              <a:solidFill>
                <a:schemeClr val="dk1"/>
              </a:solidFill>
              <a:latin typeface="Open Sans"/>
              <a:ea typeface="Open Sans"/>
              <a:cs typeface="Open Sans"/>
              <a:sym typeface="Open Sans"/>
            </a:endParaRPr>
          </a:p>
        </p:txBody>
      </p:sp>
      <p:pic>
        <p:nvPicPr>
          <p:cNvPr id="371" name="Google Shape;371;p15"/>
          <p:cNvPicPr preferRelativeResize="0"/>
          <p:nvPr/>
        </p:nvPicPr>
        <p:blipFill rotWithShape="1">
          <a:blip r:embed="rId5">
            <a:alphaModFix/>
          </a:blip>
          <a:srcRect b="0" l="0" r="0" t="0"/>
          <a:stretch/>
        </p:blipFill>
        <p:spPr>
          <a:xfrm>
            <a:off x="3257914" y="1589674"/>
            <a:ext cx="5967404" cy="4473964"/>
          </a:xfrm>
          <a:prstGeom prst="rect">
            <a:avLst/>
          </a:prstGeom>
          <a:noFill/>
          <a:ln>
            <a:noFill/>
          </a:ln>
        </p:spPr>
      </p:pic>
      <p:sp>
        <p:nvSpPr>
          <p:cNvPr id="372" name="Google Shape;372;p15"/>
          <p:cNvSpPr/>
          <p:nvPr/>
        </p:nvSpPr>
        <p:spPr>
          <a:xfrm>
            <a:off x="7105135" y="26295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3_Slide15.mp3" id="373" name="Google Shape;373;p15"/>
          <p:cNvPicPr preferRelativeResize="0"/>
          <p:nvPr/>
        </p:nvPicPr>
        <p:blipFill rotWithShape="1">
          <a:blip r:embed="rId6">
            <a:alphaModFix/>
          </a:blip>
          <a:srcRect b="0" l="0" r="0" t="0"/>
          <a:stretch/>
        </p:blipFill>
        <p:spPr>
          <a:xfrm>
            <a:off x="7175089" y="33431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0"/>
                                        <p:tgtEl>
                                          <p:spTgt spid="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16"/>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Investment cost </a:t>
            </a:r>
            <a:endParaRPr/>
          </a:p>
        </p:txBody>
      </p:sp>
      <p:sp>
        <p:nvSpPr>
          <p:cNvPr id="380" name="Google Shape;380;p16"/>
          <p:cNvSpPr txBox="1"/>
          <p:nvPr/>
        </p:nvSpPr>
        <p:spPr>
          <a:xfrm>
            <a:off x="887214" y="-2044"/>
            <a:ext cx="6023252" cy="137575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Electricity access in sub-Saharan Africa  </a:t>
            </a:r>
            <a:endParaRPr/>
          </a:p>
        </p:txBody>
      </p:sp>
      <p:pic>
        <p:nvPicPr>
          <p:cNvPr id="381" name="Google Shape;381;p16"/>
          <p:cNvPicPr preferRelativeResize="0"/>
          <p:nvPr/>
        </p:nvPicPr>
        <p:blipFill rotWithShape="1">
          <a:blip r:embed="rId3">
            <a:alphaModFix/>
          </a:blip>
          <a:srcRect b="0" l="0" r="0" t="0"/>
          <a:stretch/>
        </p:blipFill>
        <p:spPr>
          <a:xfrm>
            <a:off x="3113439" y="1774856"/>
            <a:ext cx="5405147" cy="4469533"/>
          </a:xfrm>
          <a:prstGeom prst="rect">
            <a:avLst/>
          </a:prstGeom>
          <a:noFill/>
          <a:ln>
            <a:noFill/>
          </a:ln>
        </p:spPr>
      </p:pic>
      <p:sp>
        <p:nvSpPr>
          <p:cNvPr id="382" name="Google Shape;382;p16"/>
          <p:cNvSpPr/>
          <p:nvPr/>
        </p:nvSpPr>
        <p:spPr>
          <a:xfrm>
            <a:off x="10159493" y="6081622"/>
            <a:ext cx="158088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Mentis et al. 2017</a:t>
            </a:r>
            <a:endParaRPr/>
          </a:p>
        </p:txBody>
      </p:sp>
      <p:sp>
        <p:nvSpPr>
          <p:cNvPr id="383" name="Google Shape;383;p16"/>
          <p:cNvSpPr/>
          <p:nvPr/>
        </p:nvSpPr>
        <p:spPr>
          <a:xfrm>
            <a:off x="971861" y="6139033"/>
            <a:ext cx="170110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sp>
        <p:nvSpPr>
          <p:cNvPr id="384" name="Google Shape;384;p16"/>
          <p:cNvSpPr/>
          <p:nvPr/>
        </p:nvSpPr>
        <p:spPr>
          <a:xfrm>
            <a:off x="3686059" y="6134300"/>
            <a:ext cx="4216219"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Open Sans"/>
                <a:ea typeface="Open Sans"/>
                <a:cs typeface="Open Sans"/>
                <a:sym typeface="Open Sans"/>
              </a:rPr>
              <a:t>Picture Source</a:t>
            </a:r>
            <a:r>
              <a:rPr lang="en-US" sz="1000">
                <a:solidFill>
                  <a:schemeClr val="dk1"/>
                </a:solidFill>
                <a:latin typeface="Open Sans"/>
                <a:ea typeface="Open Sans"/>
                <a:cs typeface="Open Sans"/>
                <a:sym typeface="Open Sans"/>
              </a:rPr>
              <a:t>: Mentis et al. 2017,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CC-BY 3.0</a:t>
            </a:r>
            <a:endParaRPr sz="1000">
              <a:solidFill>
                <a:schemeClr val="dk1"/>
              </a:solidFill>
              <a:latin typeface="Open Sans"/>
              <a:ea typeface="Open Sans"/>
              <a:cs typeface="Open Sans"/>
              <a:sym typeface="Open Sans"/>
            </a:endParaRPr>
          </a:p>
        </p:txBody>
      </p:sp>
      <p:sp>
        <p:nvSpPr>
          <p:cNvPr id="385" name="Google Shape;385;p16"/>
          <p:cNvSpPr/>
          <p:nvPr/>
        </p:nvSpPr>
        <p:spPr>
          <a:xfrm>
            <a:off x="7105135" y="26295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3_Slide16.mp3" id="386" name="Google Shape;386;p16"/>
          <p:cNvPicPr preferRelativeResize="0"/>
          <p:nvPr/>
        </p:nvPicPr>
        <p:blipFill rotWithShape="1">
          <a:blip r:embed="rId6">
            <a:alphaModFix/>
          </a:blip>
          <a:srcRect b="0" l="0" r="0" t="0"/>
          <a:stretch/>
        </p:blipFill>
        <p:spPr>
          <a:xfrm>
            <a:off x="7176500" y="33431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7"/>
          <p:cNvSpPr/>
          <p:nvPr/>
        </p:nvSpPr>
        <p:spPr>
          <a:xfrm>
            <a:off x="907268" y="1389619"/>
            <a:ext cx="1017497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Example results of electrification analysis of sub-Saharan Africa </a:t>
            </a:r>
            <a:endParaRPr/>
          </a:p>
        </p:txBody>
      </p:sp>
      <p:sp>
        <p:nvSpPr>
          <p:cNvPr id="393" name="Google Shape;393;p17"/>
          <p:cNvSpPr txBox="1"/>
          <p:nvPr/>
        </p:nvSpPr>
        <p:spPr>
          <a:xfrm>
            <a:off x="887216" y="-2044"/>
            <a:ext cx="5933310" cy="137575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Electricity access in sub-Saharan Africa </a:t>
            </a:r>
            <a:endParaRPr/>
          </a:p>
        </p:txBody>
      </p:sp>
      <p:pic>
        <p:nvPicPr>
          <p:cNvPr id="394" name="Google Shape;394;p17"/>
          <p:cNvPicPr preferRelativeResize="0"/>
          <p:nvPr/>
        </p:nvPicPr>
        <p:blipFill rotWithShape="1">
          <a:blip r:embed="rId3">
            <a:alphaModFix/>
          </a:blip>
          <a:srcRect b="0" l="0" r="0" t="0"/>
          <a:stretch/>
        </p:blipFill>
        <p:spPr>
          <a:xfrm>
            <a:off x="1011285" y="2104001"/>
            <a:ext cx="10242740" cy="3821484"/>
          </a:xfrm>
          <a:prstGeom prst="rect">
            <a:avLst/>
          </a:prstGeom>
          <a:noFill/>
          <a:ln>
            <a:noFill/>
          </a:ln>
        </p:spPr>
      </p:pic>
      <p:sp>
        <p:nvSpPr>
          <p:cNvPr id="395" name="Google Shape;395;p17"/>
          <p:cNvSpPr/>
          <p:nvPr/>
        </p:nvSpPr>
        <p:spPr>
          <a:xfrm>
            <a:off x="10157299" y="6076991"/>
            <a:ext cx="158088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Mentis et al. 2017</a:t>
            </a:r>
            <a:endParaRPr/>
          </a:p>
        </p:txBody>
      </p:sp>
      <p:sp>
        <p:nvSpPr>
          <p:cNvPr id="396" name="Google Shape;396;p17"/>
          <p:cNvSpPr/>
          <p:nvPr/>
        </p:nvSpPr>
        <p:spPr>
          <a:xfrm>
            <a:off x="925024" y="6149356"/>
            <a:ext cx="268818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Adapted from Mentis et al. 2021</a:t>
            </a:r>
            <a:endParaRPr sz="1000">
              <a:solidFill>
                <a:schemeClr val="dk1"/>
              </a:solidFill>
              <a:latin typeface="Open Sans"/>
              <a:ea typeface="Open Sans"/>
              <a:cs typeface="Open Sans"/>
              <a:sym typeface="Open Sans"/>
            </a:endParaRPr>
          </a:p>
        </p:txBody>
      </p:sp>
      <p:sp>
        <p:nvSpPr>
          <p:cNvPr id="397" name="Google Shape;397;p17"/>
          <p:cNvSpPr/>
          <p:nvPr/>
        </p:nvSpPr>
        <p:spPr>
          <a:xfrm>
            <a:off x="4685630" y="6133382"/>
            <a:ext cx="4216219"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Open Sans"/>
                <a:ea typeface="Open Sans"/>
                <a:cs typeface="Open Sans"/>
                <a:sym typeface="Open Sans"/>
              </a:rPr>
              <a:t>Picture Source</a:t>
            </a:r>
            <a:r>
              <a:rPr lang="en-US" sz="1000">
                <a:solidFill>
                  <a:schemeClr val="dk1"/>
                </a:solidFill>
                <a:latin typeface="Open Sans"/>
                <a:ea typeface="Open Sans"/>
                <a:cs typeface="Open Sans"/>
                <a:sym typeface="Open Sans"/>
              </a:rPr>
              <a:t>: Mentis et al. 2017,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CC-BY 3.0</a:t>
            </a:r>
            <a:endParaRPr sz="1000">
              <a:solidFill>
                <a:schemeClr val="dk1"/>
              </a:solidFill>
              <a:latin typeface="Open Sans"/>
              <a:ea typeface="Open Sans"/>
              <a:cs typeface="Open Sans"/>
              <a:sym typeface="Open Sans"/>
            </a:endParaRPr>
          </a:p>
        </p:txBody>
      </p:sp>
      <p:sp>
        <p:nvSpPr>
          <p:cNvPr id="398" name="Google Shape;398;p17"/>
          <p:cNvSpPr/>
          <p:nvPr/>
        </p:nvSpPr>
        <p:spPr>
          <a:xfrm>
            <a:off x="7105135" y="26295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3_Slide17.mp3" id="399" name="Google Shape;399;p17"/>
          <p:cNvPicPr preferRelativeResize="0"/>
          <p:nvPr/>
        </p:nvPicPr>
        <p:blipFill rotWithShape="1">
          <a:blip r:embed="rId6">
            <a:alphaModFix/>
          </a:blip>
          <a:srcRect b="0" l="0" r="0" t="0"/>
          <a:stretch/>
        </p:blipFill>
        <p:spPr>
          <a:xfrm>
            <a:off x="7176500" y="33519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0"/>
                                        <p:tgtEl>
                                          <p:spTgt spid="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18"/>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Investment needs in sub-Saharan Africa</a:t>
            </a:r>
            <a:r>
              <a:rPr b="1" lang="en-US" sz="1800">
                <a:solidFill>
                  <a:schemeClr val="dk1"/>
                </a:solidFill>
                <a:latin typeface="Open Sans"/>
                <a:ea typeface="Open Sans"/>
                <a:cs typeface="Open Sans"/>
                <a:sym typeface="Open Sans"/>
              </a:rPr>
              <a:t> </a:t>
            </a:r>
            <a:endParaRPr/>
          </a:p>
        </p:txBody>
      </p:sp>
      <p:pic>
        <p:nvPicPr>
          <p:cNvPr id="406" name="Google Shape;406;p18"/>
          <p:cNvPicPr preferRelativeResize="0"/>
          <p:nvPr/>
        </p:nvPicPr>
        <p:blipFill rotWithShape="1">
          <a:blip r:embed="rId3">
            <a:alphaModFix/>
          </a:blip>
          <a:srcRect b="0" l="0" r="0" t="0"/>
          <a:stretch/>
        </p:blipFill>
        <p:spPr>
          <a:xfrm>
            <a:off x="2355067" y="1863940"/>
            <a:ext cx="5609838" cy="4221116"/>
          </a:xfrm>
          <a:prstGeom prst="rect">
            <a:avLst/>
          </a:prstGeom>
          <a:noFill/>
          <a:ln>
            <a:noFill/>
          </a:ln>
        </p:spPr>
      </p:pic>
      <p:sp>
        <p:nvSpPr>
          <p:cNvPr id="407" name="Google Shape;407;p18"/>
          <p:cNvSpPr/>
          <p:nvPr/>
        </p:nvSpPr>
        <p:spPr>
          <a:xfrm>
            <a:off x="936550" y="6141510"/>
            <a:ext cx="170110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sp>
        <p:nvSpPr>
          <p:cNvPr id="408" name="Google Shape;408;p18"/>
          <p:cNvSpPr txBox="1"/>
          <p:nvPr/>
        </p:nvSpPr>
        <p:spPr>
          <a:xfrm>
            <a:off x="887215" y="-2044"/>
            <a:ext cx="5993270" cy="137575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Electricity access in sub-Saharan Africa </a:t>
            </a:r>
            <a:endParaRPr/>
          </a:p>
        </p:txBody>
      </p:sp>
      <p:sp>
        <p:nvSpPr>
          <p:cNvPr id="409" name="Google Shape;409;p18"/>
          <p:cNvSpPr txBox="1"/>
          <p:nvPr/>
        </p:nvSpPr>
        <p:spPr>
          <a:xfrm>
            <a:off x="3724447" y="6142692"/>
            <a:ext cx="4362852"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Open Sans"/>
                <a:ea typeface="Open Sans"/>
                <a:cs typeface="Open Sans"/>
                <a:sym typeface="Open Sans"/>
              </a:rPr>
              <a:t>Picture source: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 under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410" name="Google Shape;410;p18"/>
          <p:cNvSpPr/>
          <p:nvPr/>
        </p:nvSpPr>
        <p:spPr>
          <a:xfrm>
            <a:off x="7105135" y="26295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3_Slide18.mp3" id="411" name="Google Shape;411;p18"/>
          <p:cNvPicPr preferRelativeResize="0"/>
          <p:nvPr/>
        </p:nvPicPr>
        <p:blipFill rotWithShape="1">
          <a:blip r:embed="rId6">
            <a:alphaModFix/>
          </a:blip>
          <a:srcRect b="0" l="0" r="0" t="0"/>
          <a:stretch/>
        </p:blipFill>
        <p:spPr>
          <a:xfrm>
            <a:off x="7176500" y="34197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0"/>
                                        <p:tgtEl>
                                          <p:spTgt spid="4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19"/>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Key messages</a:t>
            </a:r>
            <a:endParaRPr/>
          </a:p>
        </p:txBody>
      </p:sp>
      <p:sp>
        <p:nvSpPr>
          <p:cNvPr id="418" name="Google Shape;418;p19"/>
          <p:cNvSpPr txBox="1"/>
          <p:nvPr>
            <p:ph idx="1" type="body"/>
          </p:nvPr>
        </p:nvSpPr>
        <p:spPr>
          <a:xfrm>
            <a:off x="802105" y="2063643"/>
            <a:ext cx="9258969" cy="3902995"/>
          </a:xfrm>
          <a:prstGeom prst="rect">
            <a:avLst/>
          </a:prstGeom>
          <a:noFill/>
          <a:ln>
            <a:noFill/>
          </a:ln>
        </p:spPr>
        <p:txBody>
          <a:bodyPr anchorCtr="0" anchor="t" bIns="45700" lIns="91425" spcFirstLastPara="1" rIns="91425" wrap="square" tIns="45700">
            <a:normAutofit/>
          </a:bodyPr>
          <a:lstStyle/>
          <a:p>
            <a:pPr indent="-228600" lvl="0" marL="228600" rtl="0" algn="l">
              <a:lnSpc>
                <a:spcPct val="114000"/>
              </a:lnSpc>
              <a:spcBef>
                <a:spcPts val="0"/>
              </a:spcBef>
              <a:spcAft>
                <a:spcPts val="0"/>
              </a:spcAft>
              <a:buClr>
                <a:schemeClr val="dk1"/>
              </a:buClr>
              <a:buSzPts val="1800"/>
              <a:buChar char="•"/>
            </a:pPr>
            <a:r>
              <a:rPr b="1" lang="en-US">
                <a:latin typeface="Open Sans"/>
                <a:ea typeface="Open Sans"/>
                <a:cs typeface="Open Sans"/>
                <a:sym typeface="Open Sans"/>
              </a:rPr>
              <a:t>Grid extension </a:t>
            </a:r>
            <a:r>
              <a:rPr lang="en-US">
                <a:latin typeface="Open Sans"/>
                <a:ea typeface="Open Sans"/>
                <a:cs typeface="Open Sans"/>
                <a:sym typeface="Open Sans"/>
              </a:rPr>
              <a:t>is favourable in areas with </a:t>
            </a:r>
            <a:r>
              <a:rPr b="1" lang="en-US">
                <a:latin typeface="Open Sans"/>
                <a:ea typeface="Open Sans"/>
                <a:cs typeface="Open Sans"/>
                <a:sym typeface="Open Sans"/>
              </a:rPr>
              <a:t>high demands</a:t>
            </a:r>
            <a:r>
              <a:rPr lang="en-US">
                <a:latin typeface="Open Sans"/>
                <a:ea typeface="Open Sans"/>
                <a:cs typeface="Open Sans"/>
                <a:sym typeface="Open Sans"/>
              </a:rPr>
              <a:t>, which often correlates with high population density and </a:t>
            </a:r>
            <a:r>
              <a:rPr b="1" lang="en-US">
                <a:latin typeface="Open Sans"/>
                <a:ea typeface="Open Sans"/>
                <a:cs typeface="Open Sans"/>
                <a:sym typeface="Open Sans"/>
              </a:rPr>
              <a:t>close distance (&lt;50 km) to the grid network</a:t>
            </a:r>
            <a:endParaRPr>
              <a:latin typeface="Open Sans"/>
              <a:ea typeface="Open Sans"/>
              <a:cs typeface="Open Sans"/>
              <a:sym typeface="Open Sans"/>
            </a:endParaRPr>
          </a:p>
          <a:p>
            <a:pPr indent="-228600" lvl="0" marL="228600" rtl="0" algn="l">
              <a:lnSpc>
                <a:spcPct val="114000"/>
              </a:lnSpc>
              <a:spcBef>
                <a:spcPts val="600"/>
              </a:spcBef>
              <a:spcAft>
                <a:spcPts val="0"/>
              </a:spcAft>
              <a:buClr>
                <a:schemeClr val="dk1"/>
              </a:buClr>
              <a:buSzPts val="1800"/>
              <a:buChar char="•"/>
            </a:pPr>
            <a:r>
              <a:rPr b="1" lang="en-US">
                <a:latin typeface="Open Sans"/>
                <a:ea typeface="Open Sans"/>
                <a:cs typeface="Open Sans"/>
                <a:sym typeface="Open Sans"/>
              </a:rPr>
              <a:t>Mini-grids</a:t>
            </a:r>
            <a:r>
              <a:rPr lang="en-US">
                <a:latin typeface="Open Sans"/>
                <a:ea typeface="Open Sans"/>
                <a:cs typeface="Open Sans"/>
                <a:sym typeface="Open Sans"/>
              </a:rPr>
              <a:t> are favourable in </a:t>
            </a:r>
            <a:r>
              <a:rPr b="1" lang="en-US">
                <a:latin typeface="Open Sans"/>
                <a:ea typeface="Open Sans"/>
                <a:cs typeface="Open Sans"/>
                <a:sym typeface="Open Sans"/>
              </a:rPr>
              <a:t>medium to high demand </a:t>
            </a:r>
            <a:r>
              <a:rPr lang="en-US">
                <a:latin typeface="Open Sans"/>
                <a:ea typeface="Open Sans"/>
                <a:cs typeface="Open Sans"/>
                <a:sym typeface="Open Sans"/>
              </a:rPr>
              <a:t>levels, which normally correlates with the density of population in areas </a:t>
            </a:r>
            <a:r>
              <a:rPr b="1" lang="en-US">
                <a:latin typeface="Open Sans"/>
                <a:ea typeface="Open Sans"/>
                <a:cs typeface="Open Sans"/>
                <a:sym typeface="Open Sans"/>
              </a:rPr>
              <a:t>located further away from existing grid lines</a:t>
            </a:r>
            <a:endParaRPr/>
          </a:p>
          <a:p>
            <a:pPr indent="-228600" lvl="0" marL="228600" rtl="0" algn="l">
              <a:lnSpc>
                <a:spcPct val="114000"/>
              </a:lnSpc>
              <a:spcBef>
                <a:spcPts val="600"/>
              </a:spcBef>
              <a:spcAft>
                <a:spcPts val="0"/>
              </a:spcAft>
              <a:buClr>
                <a:schemeClr val="dk1"/>
              </a:buClr>
              <a:buSzPts val="1800"/>
              <a:buChar char="•"/>
            </a:pPr>
            <a:r>
              <a:rPr b="1" lang="en-US">
                <a:latin typeface="Open Sans"/>
                <a:ea typeface="Open Sans"/>
                <a:cs typeface="Open Sans"/>
                <a:sym typeface="Open Sans"/>
              </a:rPr>
              <a:t>Stand-alone</a:t>
            </a:r>
            <a:r>
              <a:rPr lang="en-US">
                <a:latin typeface="Open Sans"/>
                <a:ea typeface="Open Sans"/>
                <a:cs typeface="Open Sans"/>
                <a:sym typeface="Open Sans"/>
              </a:rPr>
              <a:t> systems are favourable in areas where demand levels are low, typically in </a:t>
            </a:r>
            <a:r>
              <a:rPr b="1" lang="en-US">
                <a:latin typeface="Open Sans"/>
                <a:ea typeface="Open Sans"/>
                <a:cs typeface="Open Sans"/>
                <a:sym typeface="Open Sans"/>
              </a:rPr>
              <a:t>small rural settlements </a:t>
            </a:r>
            <a:r>
              <a:rPr lang="en-US">
                <a:latin typeface="Open Sans"/>
                <a:ea typeface="Open Sans"/>
                <a:cs typeface="Open Sans"/>
                <a:sym typeface="Open Sans"/>
              </a:rPr>
              <a:t>and/or sparsely populated areas</a:t>
            </a:r>
            <a:endParaRPr/>
          </a:p>
          <a:p>
            <a:pPr indent="-228600" lvl="0" marL="228600" rtl="0" algn="l">
              <a:lnSpc>
                <a:spcPct val="114000"/>
              </a:lnSpc>
              <a:spcBef>
                <a:spcPts val="600"/>
              </a:spcBef>
              <a:spcAft>
                <a:spcPts val="0"/>
              </a:spcAft>
              <a:buClr>
                <a:schemeClr val="dk1"/>
              </a:buClr>
              <a:buSzPts val="1800"/>
              <a:buChar char="•"/>
            </a:pPr>
            <a:r>
              <a:rPr lang="en-US">
                <a:latin typeface="Open Sans"/>
                <a:ea typeface="Open Sans"/>
                <a:cs typeface="Open Sans"/>
                <a:sym typeface="Open Sans"/>
              </a:rPr>
              <a:t>Increased electricity demand (Tier 1 → Tier 5) moves the least-cost option gradually from Stand-alone → Mini-Grid → Grid.</a:t>
            </a:r>
            <a:endParaRPr/>
          </a:p>
          <a:p>
            <a:pPr indent="-101600" lvl="0" marL="228600" rtl="0" algn="l">
              <a:lnSpc>
                <a:spcPct val="90000"/>
              </a:lnSpc>
              <a:spcBef>
                <a:spcPts val="1600"/>
              </a:spcBef>
              <a:spcAft>
                <a:spcPts val="0"/>
              </a:spcAft>
              <a:buClr>
                <a:schemeClr val="dk1"/>
              </a:buClr>
              <a:buSzPts val="2000"/>
              <a:buNone/>
            </a:pPr>
            <a:r>
              <a:t/>
            </a:r>
            <a:endParaRPr sz="2000">
              <a:latin typeface="Open Sans"/>
              <a:ea typeface="Open Sans"/>
              <a:cs typeface="Open Sans"/>
              <a:sym typeface="Open Sans"/>
            </a:endParaRPr>
          </a:p>
        </p:txBody>
      </p:sp>
      <p:sp>
        <p:nvSpPr>
          <p:cNvPr id="419" name="Google Shape;419;p19"/>
          <p:cNvSpPr/>
          <p:nvPr/>
        </p:nvSpPr>
        <p:spPr>
          <a:xfrm>
            <a:off x="842825" y="6135197"/>
            <a:ext cx="170110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sp>
        <p:nvSpPr>
          <p:cNvPr id="420" name="Google Shape;420;p19"/>
          <p:cNvSpPr txBox="1"/>
          <p:nvPr/>
        </p:nvSpPr>
        <p:spPr>
          <a:xfrm>
            <a:off x="887215" y="-2044"/>
            <a:ext cx="5978280" cy="137575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Electricity access in sub-Saharan Africa </a:t>
            </a:r>
            <a:endParaRPr/>
          </a:p>
        </p:txBody>
      </p:sp>
      <p:sp>
        <p:nvSpPr>
          <p:cNvPr id="421" name="Google Shape;421;p19"/>
          <p:cNvSpPr/>
          <p:nvPr/>
        </p:nvSpPr>
        <p:spPr>
          <a:xfrm>
            <a:off x="7105135" y="26295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3_Slide19.mp3" id="422" name="Google Shape;422;p19"/>
          <p:cNvPicPr preferRelativeResize="0"/>
          <p:nvPr/>
        </p:nvPicPr>
        <p:blipFill rotWithShape="1">
          <a:blip r:embed="rId3">
            <a:alphaModFix/>
          </a:blip>
          <a:srcRect b="0" l="0" r="0" t="0"/>
          <a:stretch/>
        </p:blipFill>
        <p:spPr>
          <a:xfrm>
            <a:off x="7176500" y="33431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0"/>
                                        <p:tgtEl>
                                          <p:spTgt spid="4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200" name="Google Shape;200;p2"/>
          <p:cNvSpPr/>
          <p:nvPr/>
        </p:nvSpPr>
        <p:spPr>
          <a:xfrm>
            <a:off x="1044005" y="1818917"/>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201" name="Google Shape;201;p2"/>
          <p:cNvSpPr txBox="1"/>
          <p:nvPr/>
        </p:nvSpPr>
        <p:spPr>
          <a:xfrm>
            <a:off x="887215" y="-5576"/>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Learning Outcomes</a:t>
            </a:r>
            <a:endParaRPr/>
          </a:p>
        </p:txBody>
      </p:sp>
      <p:sp>
        <p:nvSpPr>
          <p:cNvPr id="202" name="Google Shape;202;p2"/>
          <p:cNvSpPr txBox="1"/>
          <p:nvPr/>
        </p:nvSpPr>
        <p:spPr>
          <a:xfrm>
            <a:off x="887215" y="1809402"/>
            <a:ext cx="5211459" cy="3147105"/>
          </a:xfrm>
          <a:prstGeom prst="rect">
            <a:avLst/>
          </a:prstGeom>
          <a:noFill/>
          <a:ln>
            <a:noFill/>
          </a:ln>
        </p:spPr>
        <p:txBody>
          <a:bodyPr anchorCtr="0" anchor="t" bIns="45700" lIns="91425" spcFirstLastPara="1" rIns="91425" wrap="square" tIns="45700">
            <a:normAutofit lnSpcReduction="10000"/>
          </a:bodyPr>
          <a:lstStyle/>
          <a:p>
            <a:pPr indent="-342900" lvl="0" marL="342900" marR="0" rtl="0" algn="l">
              <a:lnSpc>
                <a:spcPct val="100000"/>
              </a:lnSpc>
              <a:spcBef>
                <a:spcPts val="0"/>
              </a:spcBef>
              <a:spcAft>
                <a:spcPts val="0"/>
              </a:spcAft>
              <a:buClr>
                <a:schemeClr val="dk1"/>
              </a:buClr>
              <a:buSzPts val="2000"/>
              <a:buFont typeface="Arial"/>
              <a:buAutoNum type="arabicPeriod"/>
            </a:pPr>
            <a:r>
              <a:rPr lang="en-US" sz="2000">
                <a:solidFill>
                  <a:schemeClr val="dk1"/>
                </a:solidFill>
                <a:latin typeface="Open Sans"/>
                <a:ea typeface="Open Sans"/>
                <a:cs typeface="Open Sans"/>
                <a:sym typeface="Open Sans"/>
              </a:rPr>
              <a:t>ILO1: Describe the basic datasets used in OnSSET</a:t>
            </a:r>
            <a:endParaRPr/>
          </a:p>
          <a:p>
            <a:pPr indent="-342900" lvl="0" marL="342900" marR="0" rtl="0" algn="l">
              <a:lnSpc>
                <a:spcPct val="100000"/>
              </a:lnSpc>
              <a:spcBef>
                <a:spcPts val="1000"/>
              </a:spcBef>
              <a:spcAft>
                <a:spcPts val="0"/>
              </a:spcAft>
              <a:buClr>
                <a:schemeClr val="dk1"/>
              </a:buClr>
              <a:buSzPts val="2000"/>
              <a:buFont typeface="Arial"/>
              <a:buAutoNum type="arabicPeriod"/>
            </a:pPr>
            <a:r>
              <a:rPr lang="en-US" sz="2000">
                <a:solidFill>
                  <a:schemeClr val="dk1"/>
                </a:solidFill>
                <a:latin typeface="Open Sans"/>
                <a:ea typeface="Open Sans"/>
                <a:cs typeface="Open Sans"/>
                <a:sym typeface="Open Sans"/>
              </a:rPr>
              <a:t>ILO2: Explain how energy resources are distributed in sub-Saharan Africa </a:t>
            </a:r>
            <a:endParaRPr/>
          </a:p>
          <a:p>
            <a:pPr indent="-342900" lvl="0" marL="342900" marR="0" rtl="0" algn="l">
              <a:lnSpc>
                <a:spcPct val="100000"/>
              </a:lnSpc>
              <a:spcBef>
                <a:spcPts val="1000"/>
              </a:spcBef>
              <a:spcAft>
                <a:spcPts val="0"/>
              </a:spcAft>
              <a:buClr>
                <a:schemeClr val="dk1"/>
              </a:buClr>
              <a:buSzPts val="2000"/>
              <a:buFont typeface="Arial"/>
              <a:buAutoNum type="arabicPeriod"/>
            </a:pPr>
            <a:r>
              <a:rPr lang="en-US" sz="2000">
                <a:solidFill>
                  <a:schemeClr val="dk1"/>
                </a:solidFill>
                <a:latin typeface="Open Sans"/>
                <a:ea typeface="Open Sans"/>
                <a:cs typeface="Open Sans"/>
                <a:sym typeface="Open Sans"/>
              </a:rPr>
              <a:t>ILO3: List key features of Geographical Information Systems (GIS) </a:t>
            </a:r>
            <a:endParaRPr/>
          </a:p>
          <a:p>
            <a:pPr indent="-342900" lvl="0" marL="342900" marR="0" rtl="0" algn="l">
              <a:lnSpc>
                <a:spcPct val="100000"/>
              </a:lnSpc>
              <a:spcBef>
                <a:spcPts val="1000"/>
              </a:spcBef>
              <a:spcAft>
                <a:spcPts val="0"/>
              </a:spcAft>
              <a:buClr>
                <a:schemeClr val="dk1"/>
              </a:buClr>
              <a:buSzPts val="2000"/>
              <a:buFont typeface="Arial"/>
              <a:buAutoNum type="arabicPeriod"/>
            </a:pPr>
            <a:r>
              <a:rPr lang="en-US" sz="2000">
                <a:solidFill>
                  <a:schemeClr val="dk1"/>
                </a:solidFill>
                <a:latin typeface="Open Sans"/>
                <a:ea typeface="Open Sans"/>
                <a:cs typeface="Open Sans"/>
                <a:sym typeface="Open Sans"/>
              </a:rPr>
              <a:t>ILO4: Describe the role of geospatial data and the Sustainable Development Goals</a:t>
            </a:r>
            <a:endParaRPr/>
          </a:p>
          <a:p>
            <a:pPr indent="0" lvl="0" marL="0" marR="0" rtl="0" algn="l">
              <a:lnSpc>
                <a:spcPct val="100000"/>
              </a:lnSpc>
              <a:spcBef>
                <a:spcPts val="10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p:txBody>
      </p:sp>
      <p:sp>
        <p:nvSpPr>
          <p:cNvPr id="203" name="Google Shape;203;p2"/>
          <p:cNvSpPr/>
          <p:nvPr/>
        </p:nvSpPr>
        <p:spPr>
          <a:xfrm>
            <a:off x="887214" y="1379679"/>
            <a:ext cx="434035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By the end of this lecture, you will be able to:</a:t>
            </a:r>
            <a:endParaRPr b="1" sz="2000">
              <a:solidFill>
                <a:srgbClr val="9CC2E5"/>
              </a:solidFill>
              <a:latin typeface="Open Sans"/>
              <a:ea typeface="Open Sans"/>
              <a:cs typeface="Open Sans"/>
              <a:sym typeface="Open Sans"/>
            </a:endParaRPr>
          </a:p>
        </p:txBody>
      </p:sp>
      <p:sp>
        <p:nvSpPr>
          <p:cNvPr id="204" name="Google Shape;204;p2"/>
          <p:cNvSpPr/>
          <p:nvPr/>
        </p:nvSpPr>
        <p:spPr>
          <a:xfrm>
            <a:off x="6964433" y="82124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3_Slide2.mp3" id="205" name="Google Shape;205;p2"/>
          <p:cNvPicPr preferRelativeResize="0"/>
          <p:nvPr/>
        </p:nvPicPr>
        <p:blipFill rotWithShape="1">
          <a:blip r:embed="rId3">
            <a:alphaModFix/>
          </a:blip>
          <a:srcRect b="0" l="0" r="0" t="0"/>
          <a:stretch/>
        </p:blipFill>
        <p:spPr>
          <a:xfrm>
            <a:off x="7035798" y="89261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20"/>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428" name="Google Shape;428;p20"/>
          <p:cNvSpPr txBox="1"/>
          <p:nvPr/>
        </p:nvSpPr>
        <p:spPr>
          <a:xfrm>
            <a:off x="867162" y="7792"/>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3.3 References</a:t>
            </a:r>
            <a:endParaRPr/>
          </a:p>
        </p:txBody>
      </p:sp>
      <p:sp>
        <p:nvSpPr>
          <p:cNvPr id="429" name="Google Shape;429;p20"/>
          <p:cNvSpPr/>
          <p:nvPr/>
        </p:nvSpPr>
        <p:spPr>
          <a:xfrm>
            <a:off x="887215" y="1630124"/>
            <a:ext cx="5227053" cy="32932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Open Sans"/>
                <a:ea typeface="Open Sans"/>
                <a:cs typeface="Open Sans"/>
                <a:sym typeface="Open Sans"/>
              </a:rPr>
              <a:t>Mentis, D., Howells, M., Rogner, H., Korkovelos, A., Arderne, C., Zepeda, E., Siyal, S., Taliotis, C., Bazilian, M., de Roo, A., Tanvez, Y., Oudalov, A., Scholtz, E., 2017. Lighting the World: the first application of an open source, spatial electrification tool (OnSSET) on Sub-Saharan Africa. Environmental Research Letters 12, 085003. </a:t>
            </a:r>
            <a:r>
              <a:rPr lang="en-US" sz="1600" u="sng">
                <a:solidFill>
                  <a:schemeClr val="dk1"/>
                </a:solidFill>
                <a:latin typeface="Open Sans"/>
                <a:ea typeface="Open Sans"/>
                <a:cs typeface="Open Sans"/>
                <a:sym typeface="Open Sans"/>
                <a:hlinkClick r:id="rId3">
                  <a:extLst>
                    <a:ext uri="{A12FA001-AC4F-418D-AE19-62706E023703}">
                      <ahyp:hlinkClr val="tx"/>
                    </a:ext>
                  </a:extLst>
                </a:hlinkClick>
              </a:rPr>
              <a:t>https://doi.org/10.1088/1748-9326/aa7b29</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600">
                <a:solidFill>
                  <a:schemeClr val="dk1"/>
                </a:solidFill>
                <a:latin typeface="Open Sans"/>
                <a:ea typeface="Open Sans"/>
                <a:cs typeface="Open Sans"/>
                <a:sym typeface="Open Sans"/>
              </a:rPr>
              <a:t>Mentis, D., Korkovelos, A., Sahlberg, A., Khavari, B., n.d. Lecture 1: Introduction to geospatial electrification modelling </a:t>
            </a:r>
            <a:endParaRPr/>
          </a:p>
          <a:p>
            <a:pPr indent="0" lvl="0" marL="0" marR="0" rtl="0" algn="l">
              <a:spcBef>
                <a:spcPts val="0"/>
              </a:spcBef>
              <a:spcAft>
                <a:spcPts val="0"/>
              </a:spcAft>
              <a:buNone/>
            </a:pPr>
            <a:r>
              <a:rPr lang="en-US" sz="1600">
                <a:solidFill>
                  <a:schemeClr val="dk1"/>
                </a:solidFill>
                <a:latin typeface="Open Sans"/>
                <a:ea typeface="Open Sans"/>
                <a:cs typeface="Open Sans"/>
                <a:sym typeface="Open Sans"/>
              </a:rPr>
              <a:t>[WWW Document]. OnSSET Teaching Kit. URL </a:t>
            </a:r>
            <a:r>
              <a:rPr lang="en-US" sz="1600" u="sng">
                <a:solidFill>
                  <a:schemeClr val="dk1"/>
                </a:solidFill>
                <a:latin typeface="Open Sans"/>
                <a:ea typeface="Open Sans"/>
                <a:cs typeface="Open Sans"/>
                <a:sym typeface="Open Sans"/>
                <a:hlinkClick r:id="rId4">
                  <a:extLst>
                    <a:ext uri="{A12FA001-AC4F-418D-AE19-62706E023703}">
                      <ahyp:hlinkClr val="tx"/>
                    </a:ext>
                  </a:extLst>
                </a:hlinkClick>
              </a:rPr>
              <a:t>https://onsset.github.io/teaching_kit/courses/module_1/Lecture_1/</a:t>
            </a:r>
            <a:r>
              <a:rPr lang="en-US" sz="1600">
                <a:solidFill>
                  <a:schemeClr val="dk1"/>
                </a:solidFill>
                <a:latin typeface="Open Sans"/>
                <a:ea typeface="Open Sans"/>
                <a:cs typeface="Open Sans"/>
                <a:sym typeface="Open Sans"/>
              </a:rPr>
              <a:t>   (accessed 2.18.21).</a:t>
            </a:r>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21"/>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What is GIS and why is it useful? </a:t>
            </a:r>
            <a:endParaRPr/>
          </a:p>
        </p:txBody>
      </p:sp>
      <p:sp>
        <p:nvSpPr>
          <p:cNvPr id="436" name="Google Shape;436;p21"/>
          <p:cNvSpPr txBox="1"/>
          <p:nvPr/>
        </p:nvSpPr>
        <p:spPr>
          <a:xfrm>
            <a:off x="887214" y="4640"/>
            <a:ext cx="5963291"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3.4 Geospatial data and the SDGs </a:t>
            </a:r>
            <a:endParaRPr/>
          </a:p>
        </p:txBody>
      </p:sp>
      <p:sp>
        <p:nvSpPr>
          <p:cNvPr id="437" name="Google Shape;437;p21"/>
          <p:cNvSpPr/>
          <p:nvPr/>
        </p:nvSpPr>
        <p:spPr>
          <a:xfrm>
            <a:off x="887214" y="4000286"/>
            <a:ext cx="973667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GIS can relate information from different sources, using two key index variables space (or location) and time.</a:t>
            </a:r>
            <a:endParaRPr/>
          </a:p>
        </p:txBody>
      </p:sp>
      <p:sp>
        <p:nvSpPr>
          <p:cNvPr id="438" name="Google Shape;438;p21"/>
          <p:cNvSpPr/>
          <p:nvPr/>
        </p:nvSpPr>
        <p:spPr>
          <a:xfrm>
            <a:off x="887214" y="1967965"/>
            <a:ext cx="10398407" cy="1250727"/>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2000">
                <a:solidFill>
                  <a:schemeClr val="dk1"/>
                </a:solidFill>
                <a:latin typeface="Open Sans"/>
                <a:ea typeface="Open Sans"/>
                <a:cs typeface="Open Sans"/>
                <a:sym typeface="Open Sans"/>
              </a:rPr>
              <a:t>A </a:t>
            </a:r>
            <a:r>
              <a:rPr b="1" lang="en-US" sz="2000">
                <a:solidFill>
                  <a:schemeClr val="dk1"/>
                </a:solidFill>
                <a:latin typeface="Open Sans"/>
                <a:ea typeface="Open Sans"/>
                <a:cs typeface="Open Sans"/>
                <a:sym typeface="Open Sans"/>
              </a:rPr>
              <a:t>G</a:t>
            </a:r>
            <a:r>
              <a:rPr lang="en-US" sz="2000">
                <a:solidFill>
                  <a:schemeClr val="dk1"/>
                </a:solidFill>
                <a:latin typeface="Open Sans"/>
                <a:ea typeface="Open Sans"/>
                <a:cs typeface="Open Sans"/>
                <a:sym typeface="Open Sans"/>
              </a:rPr>
              <a:t>eographic </a:t>
            </a:r>
            <a:r>
              <a:rPr b="1" lang="en-US" sz="2000">
                <a:solidFill>
                  <a:schemeClr val="dk1"/>
                </a:solidFill>
                <a:latin typeface="Open Sans"/>
                <a:ea typeface="Open Sans"/>
                <a:cs typeface="Open Sans"/>
                <a:sym typeface="Open Sans"/>
              </a:rPr>
              <a:t>I</a:t>
            </a:r>
            <a:r>
              <a:rPr lang="en-US" sz="2000">
                <a:solidFill>
                  <a:schemeClr val="dk1"/>
                </a:solidFill>
                <a:latin typeface="Open Sans"/>
                <a:ea typeface="Open Sans"/>
                <a:cs typeface="Open Sans"/>
                <a:sym typeface="Open Sans"/>
              </a:rPr>
              <a:t>nformation </a:t>
            </a:r>
            <a:r>
              <a:rPr b="1" lang="en-US" sz="2000">
                <a:solidFill>
                  <a:schemeClr val="dk1"/>
                </a:solidFill>
                <a:latin typeface="Open Sans"/>
                <a:ea typeface="Open Sans"/>
                <a:cs typeface="Open Sans"/>
                <a:sym typeface="Open Sans"/>
              </a:rPr>
              <a:t>S</a:t>
            </a:r>
            <a:r>
              <a:rPr lang="en-US" sz="2000">
                <a:solidFill>
                  <a:schemeClr val="dk1"/>
                </a:solidFill>
                <a:latin typeface="Open Sans"/>
                <a:ea typeface="Open Sans"/>
                <a:cs typeface="Open Sans"/>
                <a:sym typeface="Open Sans"/>
              </a:rPr>
              <a:t>ystem (</a:t>
            </a:r>
            <a:r>
              <a:rPr b="1" lang="en-US" sz="2000">
                <a:solidFill>
                  <a:schemeClr val="dk1"/>
                </a:solidFill>
                <a:latin typeface="Open Sans"/>
                <a:ea typeface="Open Sans"/>
                <a:cs typeface="Open Sans"/>
                <a:sym typeface="Open Sans"/>
              </a:rPr>
              <a:t>GIS</a:t>
            </a:r>
            <a:r>
              <a:rPr lang="en-US" sz="2000">
                <a:solidFill>
                  <a:schemeClr val="dk1"/>
                </a:solidFill>
                <a:latin typeface="Open Sans"/>
                <a:ea typeface="Open Sans"/>
                <a:cs typeface="Open Sans"/>
                <a:sym typeface="Open Sans"/>
              </a:rPr>
              <a:t>) is an integrated set of hardware and software tools, designed to capture, store, manipulate, analyse, manage, and digitally present spatial (or geographic) data and related attribute information.</a:t>
            </a:r>
            <a:endParaRPr sz="2000">
              <a:solidFill>
                <a:schemeClr val="dk1"/>
              </a:solidFill>
              <a:latin typeface="Open Sans"/>
              <a:ea typeface="Open Sans"/>
              <a:cs typeface="Open Sans"/>
              <a:sym typeface="Open Sans"/>
            </a:endParaRPr>
          </a:p>
        </p:txBody>
      </p:sp>
      <p:sp>
        <p:nvSpPr>
          <p:cNvPr id="439" name="Google Shape;439;p21"/>
          <p:cNvSpPr/>
          <p:nvPr/>
        </p:nvSpPr>
        <p:spPr>
          <a:xfrm>
            <a:off x="124872" y="6368237"/>
            <a:ext cx="15343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
        <p:nvSpPr>
          <p:cNvPr id="440" name="Google Shape;440;p21"/>
          <p:cNvSpPr/>
          <p:nvPr/>
        </p:nvSpPr>
        <p:spPr>
          <a:xfrm>
            <a:off x="6372740" y="26295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3_Slide21.mp3" id="441" name="Google Shape;441;p21"/>
          <p:cNvPicPr preferRelativeResize="0"/>
          <p:nvPr/>
        </p:nvPicPr>
        <p:blipFill rotWithShape="1">
          <a:blip r:embed="rId3">
            <a:alphaModFix/>
          </a:blip>
          <a:srcRect b="0" l="0" r="0" t="0"/>
          <a:stretch/>
        </p:blipFill>
        <p:spPr>
          <a:xfrm>
            <a:off x="6444105" y="33431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5000"/>
                                        <p:tgtEl>
                                          <p:spTgt spid="4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22"/>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Open Sans"/>
                <a:ea typeface="Open Sans"/>
                <a:cs typeface="Open Sans"/>
                <a:sym typeface="Open Sans"/>
              </a:rPr>
              <a:t> </a:t>
            </a:r>
            <a:endParaRPr/>
          </a:p>
        </p:txBody>
      </p:sp>
      <p:sp>
        <p:nvSpPr>
          <p:cNvPr id="448" name="Google Shape;448;p22"/>
          <p:cNvSpPr txBox="1"/>
          <p:nvPr/>
        </p:nvSpPr>
        <p:spPr>
          <a:xfrm>
            <a:off x="887215" y="4640"/>
            <a:ext cx="520878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3.4 Geospatial data and the SDGs</a:t>
            </a:r>
            <a:endParaRPr sz="4400">
              <a:solidFill>
                <a:schemeClr val="dk1"/>
              </a:solidFill>
              <a:latin typeface="Open Sans"/>
              <a:ea typeface="Open Sans"/>
              <a:cs typeface="Open Sans"/>
              <a:sym typeface="Open Sans"/>
            </a:endParaRPr>
          </a:p>
        </p:txBody>
      </p:sp>
      <p:sp>
        <p:nvSpPr>
          <p:cNvPr id="449" name="Google Shape;449;p22"/>
          <p:cNvSpPr/>
          <p:nvPr/>
        </p:nvSpPr>
        <p:spPr>
          <a:xfrm>
            <a:off x="838200" y="1456293"/>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Geographical Information System (GIS)</a:t>
            </a:r>
            <a:endParaRPr/>
          </a:p>
        </p:txBody>
      </p:sp>
      <p:sp>
        <p:nvSpPr>
          <p:cNvPr id="450" name="Google Shape;450;p22"/>
          <p:cNvSpPr txBox="1"/>
          <p:nvPr>
            <p:ph idx="1" type="body"/>
          </p:nvPr>
        </p:nvSpPr>
        <p:spPr>
          <a:xfrm>
            <a:off x="838200" y="2154425"/>
            <a:ext cx="10515600" cy="3190846"/>
          </a:xfrm>
          <a:prstGeom prst="rect">
            <a:avLst/>
          </a:prstGeom>
          <a:noFill/>
          <a:ln>
            <a:noFill/>
          </a:ln>
        </p:spPr>
        <p:txBody>
          <a:bodyPr anchorCtr="0" anchor="t" bIns="45700" lIns="91425" spcFirstLastPara="1" rIns="91425" wrap="square" tIns="45700">
            <a:normAutofit/>
          </a:bodyPr>
          <a:lstStyle/>
          <a:p>
            <a:pPr indent="0" lvl="0" marL="0" rtl="0" algn="l">
              <a:lnSpc>
                <a:spcPct val="114000"/>
              </a:lnSpc>
              <a:spcBef>
                <a:spcPts val="0"/>
              </a:spcBef>
              <a:spcAft>
                <a:spcPts val="0"/>
              </a:spcAft>
              <a:buClr>
                <a:schemeClr val="dk1"/>
              </a:buClr>
              <a:buSzPts val="2000"/>
              <a:buNone/>
            </a:pPr>
            <a:r>
              <a:rPr lang="en-US" sz="2000">
                <a:latin typeface="Open Sans"/>
                <a:ea typeface="Open Sans"/>
                <a:cs typeface="Open Sans"/>
                <a:sym typeface="Open Sans"/>
              </a:rPr>
              <a:t>The use of GIS serves multiple purposes: </a:t>
            </a:r>
            <a:endParaRPr/>
          </a:p>
          <a:p>
            <a:pPr indent="-228600" lvl="0" marL="228600" rtl="0" algn="l">
              <a:lnSpc>
                <a:spcPct val="114000"/>
              </a:lnSpc>
              <a:spcBef>
                <a:spcPts val="600"/>
              </a:spcBef>
              <a:spcAft>
                <a:spcPts val="0"/>
              </a:spcAft>
              <a:buClr>
                <a:schemeClr val="dk1"/>
              </a:buClr>
              <a:buSzPts val="2000"/>
              <a:buChar char="•"/>
            </a:pPr>
            <a:r>
              <a:rPr b="1" lang="en-US" sz="2000">
                <a:latin typeface="Open Sans"/>
                <a:ea typeface="Open Sans"/>
                <a:cs typeface="Open Sans"/>
                <a:sym typeface="Open Sans"/>
              </a:rPr>
              <a:t>Location based assessments</a:t>
            </a:r>
            <a:r>
              <a:rPr lang="en-US" sz="2000">
                <a:latin typeface="Open Sans"/>
                <a:ea typeface="Open Sans"/>
                <a:cs typeface="Open Sans"/>
                <a:sym typeface="Open Sans"/>
              </a:rPr>
              <a:t>: GIS tools enable assessments to analyse energy related geospatial information. </a:t>
            </a:r>
            <a:endParaRPr/>
          </a:p>
          <a:p>
            <a:pPr indent="-228600" lvl="0" marL="228600" rtl="0" algn="l">
              <a:lnSpc>
                <a:spcPct val="114000"/>
              </a:lnSpc>
              <a:spcBef>
                <a:spcPts val="600"/>
              </a:spcBef>
              <a:spcAft>
                <a:spcPts val="0"/>
              </a:spcAft>
              <a:buClr>
                <a:schemeClr val="dk1"/>
              </a:buClr>
              <a:buSzPts val="2000"/>
              <a:buChar char="•"/>
            </a:pPr>
            <a:r>
              <a:rPr b="1" lang="en-US" sz="2000">
                <a:latin typeface="Open Sans"/>
                <a:ea typeface="Open Sans"/>
                <a:cs typeface="Open Sans"/>
                <a:sym typeface="Open Sans"/>
              </a:rPr>
              <a:t>Remote sensing</a:t>
            </a:r>
            <a:r>
              <a:rPr lang="en-US" sz="2000">
                <a:latin typeface="Open Sans"/>
                <a:ea typeface="Open Sans"/>
                <a:cs typeface="Open Sans"/>
                <a:sym typeface="Open Sans"/>
              </a:rPr>
              <a:t>: The use of GIS tools facilitates the integration of remote sensing techniques to derive resource availability &amp; energy potentials in cases where such data are not (publicly) available.</a:t>
            </a:r>
            <a:endParaRPr/>
          </a:p>
          <a:p>
            <a:pPr indent="-228600" lvl="0" marL="228600" rtl="0" algn="l">
              <a:lnSpc>
                <a:spcPct val="114000"/>
              </a:lnSpc>
              <a:spcBef>
                <a:spcPts val="600"/>
              </a:spcBef>
              <a:spcAft>
                <a:spcPts val="0"/>
              </a:spcAft>
              <a:buClr>
                <a:schemeClr val="dk1"/>
              </a:buClr>
              <a:buSzPts val="2000"/>
              <a:buChar char="•"/>
            </a:pPr>
            <a:r>
              <a:rPr b="1" lang="en-US" sz="2000">
                <a:latin typeface="Open Sans"/>
                <a:ea typeface="Open Sans"/>
                <a:cs typeface="Open Sans"/>
                <a:sym typeface="Open Sans"/>
              </a:rPr>
              <a:t>Illustration of results</a:t>
            </a:r>
            <a:r>
              <a:rPr lang="en-US" sz="2000">
                <a:latin typeface="Open Sans"/>
                <a:ea typeface="Open Sans"/>
                <a:cs typeface="Open Sans"/>
                <a:sym typeface="Open Sans"/>
              </a:rPr>
              <a:t>: GIS is used to illustrate results in interactive maps, providing an effective science–policy interface.</a:t>
            </a:r>
            <a:endParaRPr/>
          </a:p>
          <a:p>
            <a:pPr indent="0" lvl="0" marL="0" rtl="0" algn="l">
              <a:lnSpc>
                <a:spcPct val="90000"/>
              </a:lnSpc>
              <a:spcBef>
                <a:spcPts val="1600"/>
              </a:spcBef>
              <a:spcAft>
                <a:spcPts val="0"/>
              </a:spcAft>
              <a:buClr>
                <a:schemeClr val="dk1"/>
              </a:buClr>
              <a:buSzPts val="1600"/>
              <a:buNone/>
            </a:pPr>
            <a:r>
              <a:t/>
            </a:r>
            <a:endParaRPr sz="1600">
              <a:latin typeface="Open Sans"/>
              <a:ea typeface="Open Sans"/>
              <a:cs typeface="Open Sans"/>
              <a:sym typeface="Open Sans"/>
            </a:endParaRPr>
          </a:p>
        </p:txBody>
      </p:sp>
      <p:sp>
        <p:nvSpPr>
          <p:cNvPr id="451" name="Google Shape;451;p22"/>
          <p:cNvSpPr/>
          <p:nvPr/>
        </p:nvSpPr>
        <p:spPr>
          <a:xfrm>
            <a:off x="124872" y="6368237"/>
            <a:ext cx="15343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
        <p:nvSpPr>
          <p:cNvPr id="452" name="Google Shape;452;p22"/>
          <p:cNvSpPr/>
          <p:nvPr/>
        </p:nvSpPr>
        <p:spPr>
          <a:xfrm>
            <a:off x="6372740" y="26295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3_Slide22.mp3" id="453" name="Google Shape;453;p22"/>
          <p:cNvPicPr preferRelativeResize="0"/>
          <p:nvPr/>
        </p:nvPicPr>
        <p:blipFill rotWithShape="1">
          <a:blip r:embed="rId3">
            <a:alphaModFix/>
          </a:blip>
          <a:srcRect b="0" l="0" r="0" t="0"/>
          <a:stretch/>
        </p:blipFill>
        <p:spPr>
          <a:xfrm>
            <a:off x="6444105" y="34039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0"/>
                                        <p:tgtEl>
                                          <p:spTgt spid="4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23"/>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Spatial solar and wind availability </a:t>
            </a:r>
            <a:endParaRPr/>
          </a:p>
        </p:txBody>
      </p:sp>
      <p:sp>
        <p:nvSpPr>
          <p:cNvPr id="460" name="Google Shape;460;p23"/>
          <p:cNvSpPr txBox="1"/>
          <p:nvPr/>
        </p:nvSpPr>
        <p:spPr>
          <a:xfrm>
            <a:off x="887215" y="4640"/>
            <a:ext cx="52087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3.4 Geospatial data and the SDGs</a:t>
            </a:r>
            <a:endParaRPr sz="4400">
              <a:solidFill>
                <a:schemeClr val="dk1"/>
              </a:solidFill>
              <a:latin typeface="Open Sans"/>
              <a:ea typeface="Open Sans"/>
              <a:cs typeface="Open Sans"/>
              <a:sym typeface="Open Sans"/>
            </a:endParaRPr>
          </a:p>
        </p:txBody>
      </p:sp>
      <p:pic>
        <p:nvPicPr>
          <p:cNvPr id="461" name="Google Shape;461;p23"/>
          <p:cNvPicPr preferRelativeResize="0"/>
          <p:nvPr/>
        </p:nvPicPr>
        <p:blipFill rotWithShape="1">
          <a:blip r:embed="rId3">
            <a:alphaModFix/>
          </a:blip>
          <a:srcRect b="15048" l="3235" r="3002" t="3541"/>
          <a:stretch/>
        </p:blipFill>
        <p:spPr>
          <a:xfrm>
            <a:off x="4722061" y="1792993"/>
            <a:ext cx="5891986" cy="3970133"/>
          </a:xfrm>
          <a:prstGeom prst="rect">
            <a:avLst/>
          </a:prstGeom>
          <a:noFill/>
          <a:ln>
            <a:noFill/>
          </a:ln>
        </p:spPr>
      </p:pic>
      <p:sp>
        <p:nvSpPr>
          <p:cNvPr id="462" name="Google Shape;462;p23"/>
          <p:cNvSpPr/>
          <p:nvPr/>
        </p:nvSpPr>
        <p:spPr>
          <a:xfrm>
            <a:off x="6422633" y="5697206"/>
            <a:ext cx="384913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Wind Power Capacity factor map of the African continent</a:t>
            </a:r>
            <a:endParaRPr/>
          </a:p>
        </p:txBody>
      </p:sp>
      <p:sp>
        <p:nvSpPr>
          <p:cNvPr id="463" name="Google Shape;463;p23"/>
          <p:cNvSpPr/>
          <p:nvPr/>
        </p:nvSpPr>
        <p:spPr>
          <a:xfrm>
            <a:off x="6020836" y="2781112"/>
            <a:ext cx="401797" cy="441398"/>
          </a:xfrm>
          <a:prstGeom prst="roundRect">
            <a:avLst>
              <a:gd fmla="val 16667" name="adj"/>
            </a:avLst>
          </a:prstGeom>
          <a:noFill/>
          <a:ln cap="flat" cmpd="sng" w="12700">
            <a:solidFill>
              <a:srgbClr val="262626"/>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64" name="Google Shape;464;p23"/>
          <p:cNvCxnSpPr/>
          <p:nvPr/>
        </p:nvCxnSpPr>
        <p:spPr>
          <a:xfrm flipH="1" rot="10800000">
            <a:off x="6232358" y="1997415"/>
            <a:ext cx="1395528" cy="830007"/>
          </a:xfrm>
          <a:prstGeom prst="straightConnector1">
            <a:avLst/>
          </a:prstGeom>
          <a:noFill/>
          <a:ln cap="flat" cmpd="sng" w="9525">
            <a:solidFill>
              <a:srgbClr val="0C0C0C"/>
            </a:solidFill>
            <a:prstDash val="solid"/>
            <a:miter lim="800000"/>
            <a:headEnd len="sm" w="sm" type="none"/>
            <a:tailEnd len="med" w="med" type="triangle"/>
          </a:ln>
        </p:spPr>
      </p:cxnSp>
      <p:sp>
        <p:nvSpPr>
          <p:cNvPr id="465" name="Google Shape;465;p23"/>
          <p:cNvSpPr/>
          <p:nvPr/>
        </p:nvSpPr>
        <p:spPr>
          <a:xfrm>
            <a:off x="7562936" y="1708373"/>
            <a:ext cx="2267336"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Open Sans"/>
                <a:ea typeface="Open Sans"/>
                <a:cs typeface="Open Sans"/>
                <a:sym typeface="Open Sans"/>
              </a:rPr>
              <a:t>Areas with high potential for Wind Power projects deployment</a:t>
            </a:r>
            <a:endParaRPr/>
          </a:p>
        </p:txBody>
      </p:sp>
      <p:sp>
        <p:nvSpPr>
          <p:cNvPr id="466" name="Google Shape;466;p23"/>
          <p:cNvSpPr/>
          <p:nvPr/>
        </p:nvSpPr>
        <p:spPr>
          <a:xfrm>
            <a:off x="8538519" y="3340855"/>
            <a:ext cx="495545" cy="595831"/>
          </a:xfrm>
          <a:prstGeom prst="roundRect">
            <a:avLst>
              <a:gd fmla="val 16667" name="adj"/>
            </a:avLst>
          </a:prstGeom>
          <a:noFill/>
          <a:ln cap="flat" cmpd="sng" w="12700">
            <a:solidFill>
              <a:srgbClr val="262626"/>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67" name="Google Shape;467;p23"/>
          <p:cNvCxnSpPr/>
          <p:nvPr/>
        </p:nvCxnSpPr>
        <p:spPr>
          <a:xfrm rot="10800000">
            <a:off x="9232152" y="2409374"/>
            <a:ext cx="0" cy="917217"/>
          </a:xfrm>
          <a:prstGeom prst="straightConnector1">
            <a:avLst/>
          </a:prstGeom>
          <a:noFill/>
          <a:ln cap="flat" cmpd="sng" w="9525">
            <a:solidFill>
              <a:srgbClr val="0C0C0C"/>
            </a:solidFill>
            <a:prstDash val="solid"/>
            <a:miter lim="800000"/>
            <a:headEnd len="sm" w="sm" type="none"/>
            <a:tailEnd len="med" w="med" type="triangle"/>
          </a:ln>
        </p:spPr>
      </p:cxnSp>
      <p:cxnSp>
        <p:nvCxnSpPr>
          <p:cNvPr id="468" name="Google Shape;468;p23"/>
          <p:cNvCxnSpPr/>
          <p:nvPr/>
        </p:nvCxnSpPr>
        <p:spPr>
          <a:xfrm flipH="1">
            <a:off x="9034064" y="3377930"/>
            <a:ext cx="198088" cy="19919"/>
          </a:xfrm>
          <a:prstGeom prst="straightConnector1">
            <a:avLst/>
          </a:prstGeom>
          <a:noFill/>
          <a:ln cap="flat" cmpd="sng" w="9525">
            <a:solidFill>
              <a:srgbClr val="0C0C0C"/>
            </a:solidFill>
            <a:prstDash val="solid"/>
            <a:miter lim="800000"/>
            <a:headEnd len="sm" w="sm" type="none"/>
            <a:tailEnd len="sm" w="sm" type="none"/>
          </a:ln>
        </p:spPr>
      </p:cxnSp>
      <p:pic>
        <p:nvPicPr>
          <p:cNvPr id="469" name="Google Shape;469;p23"/>
          <p:cNvPicPr preferRelativeResize="0"/>
          <p:nvPr/>
        </p:nvPicPr>
        <p:blipFill rotWithShape="1">
          <a:blip r:embed="rId4">
            <a:alphaModFix/>
          </a:blip>
          <a:srcRect b="0" l="0" r="0" t="0"/>
          <a:stretch/>
        </p:blipFill>
        <p:spPr>
          <a:xfrm>
            <a:off x="1040834" y="2613627"/>
            <a:ext cx="3349752" cy="3035284"/>
          </a:xfrm>
          <a:prstGeom prst="rect">
            <a:avLst/>
          </a:prstGeom>
          <a:noFill/>
          <a:ln>
            <a:noFill/>
          </a:ln>
        </p:spPr>
      </p:pic>
      <p:sp>
        <p:nvSpPr>
          <p:cNvPr id="470" name="Google Shape;470;p23"/>
          <p:cNvSpPr/>
          <p:nvPr/>
        </p:nvSpPr>
        <p:spPr>
          <a:xfrm>
            <a:off x="2058037" y="2801164"/>
            <a:ext cx="2255957" cy="956824"/>
          </a:xfrm>
          <a:prstGeom prst="roundRect">
            <a:avLst>
              <a:gd fmla="val 16667" name="adj"/>
            </a:avLst>
          </a:prstGeom>
          <a:noFill/>
          <a:ln cap="flat" cmpd="sng" w="12700">
            <a:solidFill>
              <a:srgbClr val="262626"/>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71" name="Google Shape;471;p23"/>
          <p:cNvCxnSpPr>
            <a:stCxn id="470" idx="3"/>
          </p:cNvCxnSpPr>
          <p:nvPr/>
        </p:nvCxnSpPr>
        <p:spPr>
          <a:xfrm>
            <a:off x="4313994" y="3279576"/>
            <a:ext cx="318300" cy="61200"/>
          </a:xfrm>
          <a:prstGeom prst="straightConnector1">
            <a:avLst/>
          </a:prstGeom>
          <a:noFill/>
          <a:ln cap="flat" cmpd="sng" w="9525">
            <a:solidFill>
              <a:srgbClr val="0C0C0C"/>
            </a:solidFill>
            <a:prstDash val="solid"/>
            <a:miter lim="800000"/>
            <a:headEnd len="sm" w="sm" type="none"/>
            <a:tailEnd len="med" w="med" type="triangle"/>
          </a:ln>
        </p:spPr>
      </p:cxnSp>
      <p:sp>
        <p:nvSpPr>
          <p:cNvPr id="472" name="Google Shape;472;p23"/>
          <p:cNvSpPr/>
          <p:nvPr/>
        </p:nvSpPr>
        <p:spPr>
          <a:xfrm>
            <a:off x="4394899" y="3071973"/>
            <a:ext cx="1523361"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dk1"/>
                </a:solidFill>
                <a:latin typeface="Calibri"/>
                <a:ea typeface="Calibri"/>
                <a:cs typeface="Calibri"/>
                <a:sym typeface="Calibri"/>
              </a:rPr>
              <a:t>Area with high potential for PV systems deployment  </a:t>
            </a:r>
            <a:endParaRPr/>
          </a:p>
        </p:txBody>
      </p:sp>
      <p:sp>
        <p:nvSpPr>
          <p:cNvPr id="473" name="Google Shape;473;p23"/>
          <p:cNvSpPr/>
          <p:nvPr/>
        </p:nvSpPr>
        <p:spPr>
          <a:xfrm>
            <a:off x="960625" y="1972325"/>
            <a:ext cx="343815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Open Sans"/>
                <a:ea typeface="Open Sans"/>
                <a:cs typeface="Open Sans"/>
                <a:sym typeface="Open Sans"/>
              </a:rPr>
              <a:t>Global Horizontal Irradiation (GHI) map of sub-Saharan Africa</a:t>
            </a:r>
            <a:endParaRPr/>
          </a:p>
        </p:txBody>
      </p:sp>
      <p:sp>
        <p:nvSpPr>
          <p:cNvPr id="474" name="Google Shape;474;p23"/>
          <p:cNvSpPr/>
          <p:nvPr/>
        </p:nvSpPr>
        <p:spPr>
          <a:xfrm>
            <a:off x="933661" y="6154342"/>
            <a:ext cx="183415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
        <p:nvSpPr>
          <p:cNvPr id="475" name="Google Shape;475;p23"/>
          <p:cNvSpPr/>
          <p:nvPr/>
        </p:nvSpPr>
        <p:spPr>
          <a:xfrm>
            <a:off x="941391" y="5764453"/>
            <a:ext cx="335220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4B5B75"/>
                </a:solidFill>
                <a:latin typeface="Open Sans"/>
                <a:ea typeface="Open Sans"/>
                <a:cs typeface="Open Sans"/>
                <a:sym typeface="Open Sans"/>
              </a:rPr>
              <a:t>Picture source</a:t>
            </a:r>
            <a:r>
              <a:rPr lang="en-US" sz="1000">
                <a:solidFill>
                  <a:srgbClr val="4B5B75"/>
                </a:solidFill>
                <a:latin typeface="Open Sans"/>
                <a:ea typeface="Open Sans"/>
                <a:cs typeface="Open Sans"/>
                <a:sym typeface="Open Sans"/>
              </a:rPr>
              <a:t>: Global Solar Atlas 2.0, https://globalsolaratlas.info</a:t>
            </a:r>
            <a:endParaRPr sz="1000">
              <a:solidFill>
                <a:schemeClr val="dk1"/>
              </a:solidFill>
              <a:latin typeface="Open Sans"/>
              <a:ea typeface="Open Sans"/>
              <a:cs typeface="Open Sans"/>
              <a:sym typeface="Open Sans"/>
            </a:endParaRPr>
          </a:p>
        </p:txBody>
      </p:sp>
      <p:sp>
        <p:nvSpPr>
          <p:cNvPr id="476" name="Google Shape;476;p23"/>
          <p:cNvSpPr/>
          <p:nvPr/>
        </p:nvSpPr>
        <p:spPr>
          <a:xfrm>
            <a:off x="6493789" y="6136405"/>
            <a:ext cx="375134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4B5B75"/>
                </a:solidFill>
                <a:latin typeface="Open Sans"/>
                <a:ea typeface="Open Sans"/>
                <a:cs typeface="Open Sans"/>
                <a:sym typeface="Open Sans"/>
              </a:rPr>
              <a:t>Picture source: </a:t>
            </a:r>
            <a:r>
              <a:rPr lang="en-US" sz="1000">
                <a:solidFill>
                  <a:srgbClr val="4B5B75"/>
                </a:solidFill>
                <a:latin typeface="Open Sans"/>
                <a:ea typeface="Open Sans"/>
                <a:cs typeface="Open Sans"/>
                <a:sym typeface="Open Sans"/>
              </a:rPr>
              <a:t>Global Wind Atlas version 3.0, https://globalwindatlas.info/</a:t>
            </a:r>
            <a:endParaRPr sz="1000">
              <a:solidFill>
                <a:schemeClr val="dk1"/>
              </a:solidFill>
              <a:latin typeface="Open Sans"/>
              <a:ea typeface="Open Sans"/>
              <a:cs typeface="Open Sans"/>
              <a:sym typeface="Open Sans"/>
            </a:endParaRPr>
          </a:p>
        </p:txBody>
      </p:sp>
      <p:sp>
        <p:nvSpPr>
          <p:cNvPr id="477" name="Google Shape;477;p23"/>
          <p:cNvSpPr/>
          <p:nvPr/>
        </p:nvSpPr>
        <p:spPr>
          <a:xfrm>
            <a:off x="6372740" y="26295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3_Slide23.mp3" id="478" name="Google Shape;478;p23"/>
          <p:cNvPicPr preferRelativeResize="0"/>
          <p:nvPr/>
        </p:nvPicPr>
        <p:blipFill rotWithShape="1">
          <a:blip r:embed="rId5">
            <a:alphaModFix/>
          </a:blip>
          <a:srcRect b="0" l="0" r="0" t="0"/>
          <a:stretch/>
        </p:blipFill>
        <p:spPr>
          <a:xfrm>
            <a:off x="6444105" y="33431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5000"/>
                                        <p:tgtEl>
                                          <p:spTgt spid="4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24"/>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Geospatial data and the SDGs </a:t>
            </a:r>
            <a:endParaRPr b="1" sz="2000">
              <a:solidFill>
                <a:srgbClr val="9CC2E5"/>
              </a:solidFill>
              <a:latin typeface="Open Sans"/>
              <a:ea typeface="Open Sans"/>
              <a:cs typeface="Open Sans"/>
              <a:sym typeface="Open Sans"/>
            </a:endParaRPr>
          </a:p>
        </p:txBody>
      </p:sp>
      <p:sp>
        <p:nvSpPr>
          <p:cNvPr id="485" name="Google Shape;485;p24"/>
          <p:cNvSpPr txBox="1"/>
          <p:nvPr/>
        </p:nvSpPr>
        <p:spPr>
          <a:xfrm>
            <a:off x="887215" y="4640"/>
            <a:ext cx="596329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3.4 Geospatial data and the SDGs</a:t>
            </a:r>
            <a:endParaRPr sz="4400">
              <a:solidFill>
                <a:schemeClr val="dk1"/>
              </a:solidFill>
              <a:latin typeface="Open Sans"/>
              <a:ea typeface="Open Sans"/>
              <a:cs typeface="Open Sans"/>
              <a:sym typeface="Open Sans"/>
            </a:endParaRPr>
          </a:p>
        </p:txBody>
      </p:sp>
      <p:sp>
        <p:nvSpPr>
          <p:cNvPr id="486" name="Google Shape;486;p24"/>
          <p:cNvSpPr/>
          <p:nvPr/>
        </p:nvSpPr>
        <p:spPr>
          <a:xfrm>
            <a:off x="7654309" y="1997683"/>
            <a:ext cx="3398663"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“It has been estimated that approximately 20% of the SDG indicators can be interpreted and measured either through direct use of geospatial data itself or through integration with statistical data.”</a:t>
            </a:r>
            <a:endParaRPr sz="2000">
              <a:solidFill>
                <a:schemeClr val="dk1"/>
              </a:solidFill>
              <a:latin typeface="Open Sans"/>
              <a:ea typeface="Open Sans"/>
              <a:cs typeface="Open Sans"/>
              <a:sym typeface="Open Sans"/>
            </a:endParaRPr>
          </a:p>
        </p:txBody>
      </p:sp>
      <p:pic>
        <p:nvPicPr>
          <p:cNvPr id="487" name="Google Shape;487;p24"/>
          <p:cNvPicPr preferRelativeResize="0"/>
          <p:nvPr/>
        </p:nvPicPr>
        <p:blipFill rotWithShape="1">
          <a:blip r:embed="rId3">
            <a:alphaModFix/>
          </a:blip>
          <a:srcRect b="0" l="0" r="0" t="0"/>
          <a:stretch/>
        </p:blipFill>
        <p:spPr>
          <a:xfrm>
            <a:off x="1009316" y="1997683"/>
            <a:ext cx="6401726" cy="4399106"/>
          </a:xfrm>
          <a:prstGeom prst="rect">
            <a:avLst/>
          </a:prstGeom>
          <a:noFill/>
          <a:ln>
            <a:noFill/>
          </a:ln>
        </p:spPr>
      </p:pic>
      <p:pic>
        <p:nvPicPr>
          <p:cNvPr id="488" name="Google Shape;488;p24"/>
          <p:cNvPicPr preferRelativeResize="0"/>
          <p:nvPr/>
        </p:nvPicPr>
        <p:blipFill rotWithShape="1">
          <a:blip r:embed="rId4">
            <a:alphaModFix/>
          </a:blip>
          <a:srcRect b="0" l="0" r="0" t="0"/>
          <a:stretch/>
        </p:blipFill>
        <p:spPr>
          <a:xfrm>
            <a:off x="1252583" y="2198210"/>
            <a:ext cx="3569337" cy="652467"/>
          </a:xfrm>
          <a:prstGeom prst="rect">
            <a:avLst/>
          </a:prstGeom>
          <a:noFill/>
          <a:ln>
            <a:noFill/>
          </a:ln>
        </p:spPr>
      </p:pic>
      <p:sp>
        <p:nvSpPr>
          <p:cNvPr id="489" name="Google Shape;489;p24"/>
          <p:cNvSpPr/>
          <p:nvPr/>
        </p:nvSpPr>
        <p:spPr>
          <a:xfrm>
            <a:off x="10123849" y="6062969"/>
            <a:ext cx="162576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Arnold et al., 2019</a:t>
            </a:r>
            <a:endParaRPr i="1" sz="1400">
              <a:solidFill>
                <a:schemeClr val="dk1"/>
              </a:solidFill>
              <a:latin typeface="Open Sans"/>
              <a:ea typeface="Open Sans"/>
              <a:cs typeface="Open Sans"/>
              <a:sym typeface="Open Sans"/>
            </a:endParaRPr>
          </a:p>
        </p:txBody>
      </p:sp>
      <p:sp>
        <p:nvSpPr>
          <p:cNvPr id="490" name="Google Shape;490;p24"/>
          <p:cNvSpPr/>
          <p:nvPr/>
        </p:nvSpPr>
        <p:spPr>
          <a:xfrm>
            <a:off x="6372740" y="26295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3_Slide24.mp3" id="491" name="Google Shape;491;p24"/>
          <p:cNvPicPr preferRelativeResize="0"/>
          <p:nvPr/>
        </p:nvPicPr>
        <p:blipFill rotWithShape="1">
          <a:blip r:embed="rId5">
            <a:alphaModFix/>
          </a:blip>
          <a:srcRect b="0" l="0" r="0" t="0"/>
          <a:stretch/>
        </p:blipFill>
        <p:spPr>
          <a:xfrm>
            <a:off x="6444105" y="33431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5000"/>
                                        <p:tgtEl>
                                          <p:spTgt spid="4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25"/>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Key messages</a:t>
            </a:r>
            <a:endParaRPr/>
          </a:p>
        </p:txBody>
      </p:sp>
      <p:sp>
        <p:nvSpPr>
          <p:cNvPr id="498" name="Google Shape;498;p25"/>
          <p:cNvSpPr txBox="1"/>
          <p:nvPr/>
        </p:nvSpPr>
        <p:spPr>
          <a:xfrm>
            <a:off x="887215" y="4640"/>
            <a:ext cx="531871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3.4 Geospatial data and the SDGs</a:t>
            </a:r>
            <a:endParaRPr sz="4400">
              <a:solidFill>
                <a:schemeClr val="dk1"/>
              </a:solidFill>
              <a:latin typeface="Open Sans"/>
              <a:ea typeface="Open Sans"/>
              <a:cs typeface="Open Sans"/>
              <a:sym typeface="Open Sans"/>
            </a:endParaRPr>
          </a:p>
        </p:txBody>
      </p:sp>
      <p:sp>
        <p:nvSpPr>
          <p:cNvPr id="499" name="Google Shape;499;p25"/>
          <p:cNvSpPr txBox="1"/>
          <p:nvPr>
            <p:ph idx="1" type="body"/>
          </p:nvPr>
        </p:nvSpPr>
        <p:spPr>
          <a:xfrm>
            <a:off x="838200" y="1825625"/>
            <a:ext cx="8690811" cy="3242647"/>
          </a:xfrm>
          <a:prstGeom prst="rect">
            <a:avLst/>
          </a:prstGeom>
          <a:noFill/>
          <a:ln>
            <a:noFill/>
          </a:ln>
        </p:spPr>
        <p:txBody>
          <a:bodyPr anchorCtr="0" anchor="t" bIns="45700" lIns="91425" spcFirstLastPara="1" rIns="91425" wrap="square" tIns="45700">
            <a:normAutofit/>
          </a:bodyPr>
          <a:lstStyle/>
          <a:p>
            <a:pPr indent="-228600" lvl="0" marL="228600" rtl="0" algn="l">
              <a:lnSpc>
                <a:spcPct val="114000"/>
              </a:lnSpc>
              <a:spcBef>
                <a:spcPts val="0"/>
              </a:spcBef>
              <a:spcAft>
                <a:spcPts val="0"/>
              </a:spcAft>
              <a:buClr>
                <a:schemeClr val="dk1"/>
              </a:buClr>
              <a:buSzPts val="2000"/>
              <a:buChar char="•"/>
            </a:pPr>
            <a:r>
              <a:rPr lang="en-US" sz="2000">
                <a:latin typeface="Open Sans"/>
                <a:ea typeface="Open Sans"/>
                <a:cs typeface="Open Sans"/>
                <a:sym typeface="Open Sans"/>
              </a:rPr>
              <a:t>GIS are large systems describing how data change over time and space</a:t>
            </a:r>
            <a:endParaRPr/>
          </a:p>
          <a:p>
            <a:pPr indent="-228600" lvl="0" marL="228600" rtl="0" algn="l">
              <a:lnSpc>
                <a:spcPct val="114000"/>
              </a:lnSpc>
              <a:spcBef>
                <a:spcPts val="600"/>
              </a:spcBef>
              <a:spcAft>
                <a:spcPts val="0"/>
              </a:spcAft>
              <a:buClr>
                <a:schemeClr val="dk1"/>
              </a:buClr>
              <a:buSzPts val="2000"/>
              <a:buChar char="•"/>
            </a:pPr>
            <a:r>
              <a:rPr lang="en-US" sz="2000">
                <a:latin typeface="Open Sans"/>
                <a:ea typeface="Open Sans"/>
                <a:cs typeface="Open Sans"/>
                <a:sym typeface="Open Sans"/>
              </a:rPr>
              <a:t>The use of GIS in energy planning is important as it gives us the ability to adapt solutions based on location specific attributes </a:t>
            </a:r>
            <a:endParaRPr/>
          </a:p>
          <a:p>
            <a:pPr indent="-228600" lvl="0" marL="228600" rtl="0" algn="l">
              <a:lnSpc>
                <a:spcPct val="114000"/>
              </a:lnSpc>
              <a:spcBef>
                <a:spcPts val="600"/>
              </a:spcBef>
              <a:spcAft>
                <a:spcPts val="0"/>
              </a:spcAft>
              <a:buClr>
                <a:schemeClr val="dk1"/>
              </a:buClr>
              <a:buSzPts val="2000"/>
              <a:buChar char="•"/>
            </a:pPr>
            <a:r>
              <a:rPr lang="en-US" sz="2000">
                <a:latin typeface="Open Sans"/>
                <a:ea typeface="Open Sans"/>
                <a:cs typeface="Open Sans"/>
                <a:sym typeface="Open Sans"/>
              </a:rPr>
              <a:t>GIS can play a crucial role in filling data gaps and communicating results</a:t>
            </a:r>
            <a:endParaRPr/>
          </a:p>
          <a:p>
            <a:pPr indent="-228600" lvl="0" marL="228600" rtl="0" algn="l">
              <a:lnSpc>
                <a:spcPct val="114000"/>
              </a:lnSpc>
              <a:spcBef>
                <a:spcPts val="600"/>
              </a:spcBef>
              <a:spcAft>
                <a:spcPts val="0"/>
              </a:spcAft>
              <a:buClr>
                <a:schemeClr val="dk1"/>
              </a:buClr>
              <a:buSzPts val="2000"/>
              <a:buChar char="•"/>
            </a:pPr>
            <a:r>
              <a:rPr lang="en-US" sz="2000">
                <a:latin typeface="Open Sans"/>
                <a:ea typeface="Open Sans"/>
                <a:cs typeface="Open Sans"/>
                <a:sym typeface="Open Sans"/>
              </a:rPr>
              <a:t>GIS is important for the planning and tracking of the Sustainable Development Goals.</a:t>
            </a:r>
            <a:endParaRPr/>
          </a:p>
          <a:p>
            <a:pPr indent="-101600" lvl="0" marL="228600" rtl="0" algn="l">
              <a:lnSpc>
                <a:spcPct val="90000"/>
              </a:lnSpc>
              <a:spcBef>
                <a:spcPts val="1600"/>
              </a:spcBef>
              <a:spcAft>
                <a:spcPts val="0"/>
              </a:spcAft>
              <a:buClr>
                <a:schemeClr val="dk1"/>
              </a:buClr>
              <a:buSzPts val="2000"/>
              <a:buNone/>
            </a:pPr>
            <a:r>
              <a:t/>
            </a:r>
            <a:endParaRPr sz="2000">
              <a:latin typeface="Open Sans"/>
              <a:ea typeface="Open Sans"/>
              <a:cs typeface="Open Sans"/>
              <a:sym typeface="Open Sans"/>
            </a:endParaRPr>
          </a:p>
        </p:txBody>
      </p:sp>
      <p:sp>
        <p:nvSpPr>
          <p:cNvPr id="500" name="Google Shape;500;p25"/>
          <p:cNvSpPr/>
          <p:nvPr/>
        </p:nvSpPr>
        <p:spPr>
          <a:xfrm>
            <a:off x="1060661" y="6154342"/>
            <a:ext cx="183415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
        <p:nvSpPr>
          <p:cNvPr id="501" name="Google Shape;501;p25"/>
          <p:cNvSpPr/>
          <p:nvPr/>
        </p:nvSpPr>
        <p:spPr>
          <a:xfrm>
            <a:off x="6372740" y="26295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3_Slide25.mp3" id="502" name="Google Shape;502;p25"/>
          <p:cNvPicPr preferRelativeResize="0"/>
          <p:nvPr/>
        </p:nvPicPr>
        <p:blipFill rotWithShape="1">
          <a:blip r:embed="rId3">
            <a:alphaModFix/>
          </a:blip>
          <a:srcRect b="0" l="0" r="0" t="0"/>
          <a:stretch/>
        </p:blipFill>
        <p:spPr>
          <a:xfrm>
            <a:off x="6444105" y="33431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5000"/>
                                        <p:tgtEl>
                                          <p:spTgt spid="5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26"/>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508" name="Google Shape;508;p26"/>
          <p:cNvSpPr txBox="1"/>
          <p:nvPr/>
        </p:nvSpPr>
        <p:spPr>
          <a:xfrm>
            <a:off x="887215" y="110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3.4 References</a:t>
            </a:r>
            <a:endParaRPr/>
          </a:p>
        </p:txBody>
      </p:sp>
      <p:sp>
        <p:nvSpPr>
          <p:cNvPr id="509" name="Google Shape;509;p26"/>
          <p:cNvSpPr/>
          <p:nvPr/>
        </p:nvSpPr>
        <p:spPr>
          <a:xfrm>
            <a:off x="920636" y="1485466"/>
            <a:ext cx="5606717"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Arnold, S., Chen, J., Eggers, O., 2019. Global and Complementary (Non-authoritative) Geospatial Data for SDGs: Role and Utilisation.</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800">
                <a:solidFill>
                  <a:schemeClr val="dk1"/>
                </a:solidFill>
                <a:latin typeface="Open Sans"/>
                <a:ea typeface="Open Sans"/>
                <a:cs typeface="Open Sans"/>
                <a:sym typeface="Open Sans"/>
              </a:rPr>
              <a:t>Sahlberg, A., Khavari, B., Korkovelos, A., Mentis, D., n.d. Lecture 3: Application of GIS in electrification analysis in the OnSSET tool [WWW Document]. OnSSET Teaching Kit. URL </a:t>
            </a:r>
            <a:r>
              <a:rPr lang="en-US" sz="1800" u="sng">
                <a:solidFill>
                  <a:schemeClr val="dk1"/>
                </a:solidFill>
                <a:latin typeface="Open Sans"/>
                <a:ea typeface="Open Sans"/>
                <a:cs typeface="Open Sans"/>
                <a:sym typeface="Open Sans"/>
                <a:hlinkClick r:id="rId3">
                  <a:extLst>
                    <a:ext uri="{A12FA001-AC4F-418D-AE19-62706E023703}">
                      <ahyp:hlinkClr val="tx"/>
                    </a:ext>
                  </a:extLst>
                </a:hlinkClick>
              </a:rPr>
              <a:t>https://onsset.github.io/teaching_kit/courses/module_2/Lecture%203/</a:t>
            </a:r>
            <a:r>
              <a:rPr lang="en-US" sz="1800">
                <a:solidFill>
                  <a:schemeClr val="dk1"/>
                </a:solidFill>
                <a:latin typeface="Open Sans"/>
                <a:ea typeface="Open Sans"/>
                <a:cs typeface="Open Sans"/>
                <a:sym typeface="Open Sans"/>
              </a:rPr>
              <a:t>  (accessed 2.18.21).</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pic>
        <p:nvPicPr>
          <p:cNvPr descr="Graphical user interface, sunburst chart&#10;&#10;Description automatically generated" id="515" name="Google Shape;515;p27"/>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516" name="Google Shape;516;p2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22</a:t>
            </a:r>
            <a:endParaRPr b="1" sz="1400">
              <a:solidFill>
                <a:schemeClr val="lt1"/>
              </a:solidFill>
              <a:latin typeface="Open Sans ExtraBold"/>
              <a:ea typeface="Open Sans ExtraBold"/>
              <a:cs typeface="Open Sans ExtraBold"/>
              <a:sym typeface="Open Sans ExtraBold"/>
            </a:endParaRPr>
          </a:p>
        </p:txBody>
      </p:sp>
      <p:sp>
        <p:nvSpPr>
          <p:cNvPr id="517" name="Google Shape;517;p27"/>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000">
              <a:solidFill>
                <a:srgbClr val="9CC2E5"/>
              </a:solidFill>
              <a:latin typeface="Open Sans"/>
              <a:ea typeface="Open Sans"/>
              <a:cs typeface="Open Sans"/>
              <a:sym typeface="Open Sans"/>
            </a:endParaRPr>
          </a:p>
        </p:txBody>
      </p:sp>
      <p:sp>
        <p:nvSpPr>
          <p:cNvPr id="518" name="Google Shape;518;p27"/>
          <p:cNvSpPr txBox="1"/>
          <p:nvPr/>
        </p:nvSpPr>
        <p:spPr>
          <a:xfrm>
            <a:off x="718081" y="2211605"/>
            <a:ext cx="5293587" cy="193273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Open Sans"/>
              <a:buNone/>
            </a:pPr>
            <a:r>
              <a:rPr b="1" lang="en-US" sz="4400">
                <a:solidFill>
                  <a:schemeClr val="dk1"/>
                </a:solidFill>
                <a:latin typeface="Open Sans"/>
                <a:ea typeface="Open Sans"/>
                <a:cs typeface="Open Sans"/>
                <a:sym typeface="Open Sans"/>
              </a:rPr>
              <a:t>Thank you </a:t>
            </a:r>
            <a:br>
              <a:rPr b="1" lang="en-US" sz="4400">
                <a:solidFill>
                  <a:schemeClr val="dk1"/>
                </a:solidFill>
                <a:latin typeface="Open Sans"/>
                <a:ea typeface="Open Sans"/>
                <a:cs typeface="Open Sans"/>
                <a:sym typeface="Open Sans"/>
              </a:rPr>
            </a:br>
            <a:r>
              <a:rPr lang="en-US" sz="4400">
                <a:solidFill>
                  <a:schemeClr val="dk1"/>
                </a:solidFill>
                <a:latin typeface="Open Sans"/>
                <a:ea typeface="Open Sans"/>
                <a:cs typeface="Open Sans"/>
                <a:sym typeface="Open Sans"/>
              </a:rPr>
              <a:t>for your attention </a:t>
            </a:r>
            <a:br>
              <a:rPr lang="en-US" sz="4400">
                <a:solidFill>
                  <a:schemeClr val="dk1"/>
                </a:solidFill>
                <a:latin typeface="Open Sans"/>
                <a:ea typeface="Open Sans"/>
                <a:cs typeface="Open Sans"/>
                <a:sym typeface="Open Sans"/>
              </a:rPr>
            </a:br>
            <a:r>
              <a:rPr lang="en-US" sz="4400">
                <a:solidFill>
                  <a:schemeClr val="dk1"/>
                </a:solidFill>
                <a:latin typeface="Open Sans"/>
                <a:ea typeface="Open Sans"/>
                <a:cs typeface="Open Sans"/>
                <a:sym typeface="Open Sans"/>
              </a:rPr>
              <a:t>in this lecture!</a:t>
            </a:r>
            <a:endParaRPr/>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descr="Graphical user interface, website&#10;&#10;Description automatically generated" id="524" name="Google Shape;524;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25" name="Google Shape;525;p28"/>
          <p:cNvSpPr txBox="1"/>
          <p:nvPr/>
        </p:nvSpPr>
        <p:spPr>
          <a:xfrm>
            <a:off x="9919335" y="5886097"/>
            <a:ext cx="1866900"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sp>
        <p:nvSpPr>
          <p:cNvPr id="526" name="Google Shape;526;p28"/>
          <p:cNvSpPr txBox="1"/>
          <p:nvPr/>
        </p:nvSpPr>
        <p:spPr>
          <a:xfrm>
            <a:off x="9108490" y="4846074"/>
            <a:ext cx="237201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chemeClr val="lt1"/>
                </a:solidFill>
                <a:latin typeface="Open Sans"/>
                <a:ea typeface="Open Sans"/>
                <a:cs typeface="Open Sans"/>
                <a:sym typeface="Open Sans"/>
              </a:rPr>
              <a:t>Moksnes N., Sahlberg A., Khavari B. 2021.</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Lecture 1: OnSSET/Global Electrification</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Platform. Release Version 1.0. [online</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presentation]. Climate Compatible Growth</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Programme, Energy Sector Management Assistance Program and World Bank Group</a:t>
            </a:r>
            <a:endParaRPr sz="800">
              <a:solidFill>
                <a:schemeClr val="lt1"/>
              </a:solidFill>
              <a:latin typeface="Open Sans"/>
              <a:ea typeface="Open Sans"/>
              <a:cs typeface="Open Sans"/>
              <a:sym typeface="Open Sans"/>
            </a:endParaRPr>
          </a:p>
        </p:txBody>
      </p:sp>
      <p:grpSp>
        <p:nvGrpSpPr>
          <p:cNvPr id="527" name="Google Shape;527;p28"/>
          <p:cNvGrpSpPr/>
          <p:nvPr/>
        </p:nvGrpSpPr>
        <p:grpSpPr>
          <a:xfrm>
            <a:off x="3339465" y="4111998"/>
            <a:ext cx="1877504" cy="558800"/>
            <a:chOff x="929196" y="5461000"/>
            <a:chExt cx="1877504" cy="558800"/>
          </a:xfrm>
        </p:grpSpPr>
        <p:sp>
          <p:nvSpPr>
            <p:cNvPr id="528" name="Google Shape;528;p28">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8"/>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Take Quiz</a:t>
              </a:r>
              <a:endParaRPr/>
            </a:p>
          </p:txBody>
        </p:sp>
        <p:sp>
          <p:nvSpPr>
            <p:cNvPr id="530" name="Google Shape;530;p28">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pic>
        <p:nvPicPr>
          <p:cNvPr descr="Graphical user interface, text" id="535" name="Google Shape;535;p2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36" name="Google Shape;536;p29"/>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
          <p:cNvSpPr txBox="1"/>
          <p:nvPr/>
        </p:nvSpPr>
        <p:spPr>
          <a:xfrm>
            <a:off x="887214" y="4640"/>
            <a:ext cx="8990711"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Introduction to OnSSET</a:t>
            </a:r>
            <a:endParaRPr sz="4400">
              <a:solidFill>
                <a:schemeClr val="dk1"/>
              </a:solidFill>
              <a:latin typeface="Open Sans"/>
              <a:ea typeface="Open Sans"/>
              <a:cs typeface="Open Sans"/>
              <a:sym typeface="Open Sans"/>
            </a:endParaRPr>
          </a:p>
        </p:txBody>
      </p:sp>
      <p:sp>
        <p:nvSpPr>
          <p:cNvPr id="212" name="Google Shape;212;p3"/>
          <p:cNvSpPr txBox="1"/>
          <p:nvPr>
            <p:ph idx="1" type="body"/>
          </p:nvPr>
        </p:nvSpPr>
        <p:spPr>
          <a:xfrm>
            <a:off x="838200" y="2098794"/>
            <a:ext cx="10692768" cy="4078169"/>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1800"/>
              <a:buChar char="•"/>
            </a:pPr>
            <a:r>
              <a:rPr lang="en-US">
                <a:latin typeface="Open Sans"/>
                <a:ea typeface="Open Sans"/>
                <a:cs typeface="Open Sans"/>
                <a:sym typeface="Open Sans"/>
              </a:rPr>
              <a:t>A new medium-term power system </a:t>
            </a:r>
            <a:br>
              <a:rPr lang="en-US">
                <a:latin typeface="Open Sans"/>
                <a:ea typeface="Open Sans"/>
                <a:cs typeface="Open Sans"/>
                <a:sym typeface="Open Sans"/>
              </a:rPr>
            </a:br>
            <a:r>
              <a:rPr lang="en-US">
                <a:latin typeface="Open Sans"/>
                <a:ea typeface="Open Sans"/>
                <a:cs typeface="Open Sans"/>
                <a:sym typeface="Open Sans"/>
              </a:rPr>
              <a:t>optimization model</a:t>
            </a:r>
            <a:endParaRPr/>
          </a:p>
          <a:p>
            <a:pPr indent="-228600" lvl="0" marL="228600" rtl="0" algn="l">
              <a:lnSpc>
                <a:spcPct val="100000"/>
              </a:lnSpc>
              <a:spcBef>
                <a:spcPts val="1000"/>
              </a:spcBef>
              <a:spcAft>
                <a:spcPts val="0"/>
              </a:spcAft>
              <a:buClr>
                <a:schemeClr val="dk1"/>
              </a:buClr>
              <a:buSzPts val="1800"/>
              <a:buChar char="•"/>
            </a:pPr>
            <a:r>
              <a:rPr lang="en-US">
                <a:latin typeface="Open Sans"/>
                <a:ea typeface="Open Sans"/>
                <a:cs typeface="Open Sans"/>
                <a:sym typeface="Open Sans"/>
              </a:rPr>
              <a:t>Identifies a least-cost plan for universal </a:t>
            </a:r>
            <a:br>
              <a:rPr lang="en-US">
                <a:latin typeface="Open Sans"/>
                <a:ea typeface="Open Sans"/>
                <a:cs typeface="Open Sans"/>
                <a:sym typeface="Open Sans"/>
              </a:rPr>
            </a:br>
            <a:r>
              <a:rPr lang="en-US">
                <a:latin typeface="Open Sans"/>
                <a:ea typeface="Open Sans"/>
                <a:cs typeface="Open Sans"/>
                <a:sym typeface="Open Sans"/>
              </a:rPr>
              <a:t>electrification through a mix of   </a:t>
            </a:r>
            <a:endParaRPr/>
          </a:p>
          <a:p>
            <a:pPr indent="-228600" lvl="1" marL="685800" rtl="0" algn="l">
              <a:lnSpc>
                <a:spcPct val="100000"/>
              </a:lnSpc>
              <a:spcBef>
                <a:spcPts val="500"/>
              </a:spcBef>
              <a:spcAft>
                <a:spcPts val="0"/>
              </a:spcAft>
              <a:buClr>
                <a:schemeClr val="dk1"/>
              </a:buClr>
              <a:buSzPts val="1800"/>
              <a:buFont typeface="Noto Sans Symbols"/>
              <a:buChar char="▪"/>
            </a:pPr>
            <a:r>
              <a:rPr lang="en-US" sz="1800">
                <a:latin typeface="Open Sans"/>
                <a:ea typeface="Open Sans"/>
                <a:cs typeface="Open Sans"/>
                <a:sym typeface="Open Sans"/>
              </a:rPr>
              <a:t>Grid network extension</a:t>
            </a:r>
            <a:endParaRPr sz="1800">
              <a:latin typeface="Calibri"/>
              <a:ea typeface="Calibri"/>
              <a:cs typeface="Calibri"/>
              <a:sym typeface="Calibri"/>
            </a:endParaRPr>
          </a:p>
          <a:p>
            <a:pPr indent="-228600" lvl="1" marL="685800" rtl="0" algn="l">
              <a:lnSpc>
                <a:spcPct val="100000"/>
              </a:lnSpc>
              <a:spcBef>
                <a:spcPts val="500"/>
              </a:spcBef>
              <a:spcAft>
                <a:spcPts val="0"/>
              </a:spcAft>
              <a:buClr>
                <a:schemeClr val="dk1"/>
              </a:buClr>
              <a:buSzPts val="1800"/>
              <a:buFont typeface="Noto Sans Symbols"/>
              <a:buChar char="▪"/>
            </a:pPr>
            <a:r>
              <a:rPr lang="en-US" sz="1800">
                <a:latin typeface="Open Sans"/>
                <a:ea typeface="Open Sans"/>
                <a:cs typeface="Open Sans"/>
                <a:sym typeface="Open Sans"/>
              </a:rPr>
              <a:t>Mini-grid systems</a:t>
            </a:r>
            <a:endParaRPr sz="1800">
              <a:latin typeface="Calibri"/>
              <a:ea typeface="Calibri"/>
              <a:cs typeface="Calibri"/>
              <a:sym typeface="Calibri"/>
            </a:endParaRPr>
          </a:p>
          <a:p>
            <a:pPr indent="-228600" lvl="1" marL="685800" rtl="0" algn="l">
              <a:lnSpc>
                <a:spcPct val="100000"/>
              </a:lnSpc>
              <a:spcBef>
                <a:spcPts val="500"/>
              </a:spcBef>
              <a:spcAft>
                <a:spcPts val="0"/>
              </a:spcAft>
              <a:buClr>
                <a:schemeClr val="dk1"/>
              </a:buClr>
              <a:buSzPts val="1800"/>
              <a:buFont typeface="Noto Sans Symbols"/>
              <a:buChar char="▪"/>
            </a:pPr>
            <a:r>
              <a:rPr lang="en-US" sz="1800">
                <a:latin typeface="Open Sans"/>
                <a:ea typeface="Open Sans"/>
                <a:cs typeface="Open Sans"/>
                <a:sym typeface="Open Sans"/>
              </a:rPr>
              <a:t>Stand-alone systems</a:t>
            </a:r>
            <a:endParaRPr sz="1800">
              <a:latin typeface="Calibri"/>
              <a:ea typeface="Calibri"/>
              <a:cs typeface="Calibri"/>
              <a:sym typeface="Calibri"/>
            </a:endParaRPr>
          </a:p>
          <a:p>
            <a:pPr indent="-228600" lvl="0" marL="228600" rtl="0" algn="l">
              <a:lnSpc>
                <a:spcPct val="100000"/>
              </a:lnSpc>
              <a:spcBef>
                <a:spcPts val="1000"/>
              </a:spcBef>
              <a:spcAft>
                <a:spcPts val="0"/>
              </a:spcAft>
              <a:buClr>
                <a:schemeClr val="dk1"/>
              </a:buClr>
              <a:buSzPts val="1800"/>
              <a:buChar char="•"/>
            </a:pPr>
            <a:r>
              <a:rPr lang="en-US">
                <a:latin typeface="Open Sans"/>
                <a:ea typeface="Open Sans"/>
                <a:cs typeface="Open Sans"/>
                <a:sym typeface="Open Sans"/>
              </a:rPr>
              <a:t>Incorporates in a spatially explicit manner resources, infrastructure, technologies, and demand</a:t>
            </a:r>
            <a:endParaRPr/>
          </a:p>
          <a:p>
            <a:pPr indent="-228600" lvl="0" marL="228600" rtl="0" algn="l">
              <a:lnSpc>
                <a:spcPct val="100000"/>
              </a:lnSpc>
              <a:spcBef>
                <a:spcPts val="1000"/>
              </a:spcBef>
              <a:spcAft>
                <a:spcPts val="0"/>
              </a:spcAft>
              <a:buClr>
                <a:schemeClr val="dk1"/>
              </a:buClr>
              <a:buSzPts val="1800"/>
              <a:buChar char="•"/>
            </a:pPr>
            <a:r>
              <a:rPr lang="en-US">
                <a:latin typeface="Open Sans"/>
                <a:ea typeface="Open Sans"/>
                <a:cs typeface="Open Sans"/>
                <a:sym typeface="Open Sans"/>
              </a:rPr>
              <a:t>Aiming at ensuring full access to affordable, reliable, sustainable and modern electricity for all by 2030</a:t>
            </a:r>
            <a:endParaRPr/>
          </a:p>
          <a:p>
            <a:pPr indent="-114300" lvl="0" marL="228600" rtl="0" algn="l">
              <a:lnSpc>
                <a:spcPct val="100000"/>
              </a:lnSpc>
              <a:spcBef>
                <a:spcPts val="1000"/>
              </a:spcBef>
              <a:spcAft>
                <a:spcPts val="0"/>
              </a:spcAft>
              <a:buClr>
                <a:schemeClr val="dk1"/>
              </a:buClr>
              <a:buSzPts val="1800"/>
              <a:buNone/>
            </a:pPr>
            <a:r>
              <a:t/>
            </a:r>
            <a:endParaRPr>
              <a:latin typeface="Open Sans"/>
              <a:ea typeface="Open Sans"/>
              <a:cs typeface="Open Sans"/>
              <a:sym typeface="Open Sans"/>
            </a:endParaRPr>
          </a:p>
        </p:txBody>
      </p:sp>
      <p:sp>
        <p:nvSpPr>
          <p:cNvPr id="213" name="Google Shape;213;p3"/>
          <p:cNvSpPr/>
          <p:nvPr/>
        </p:nvSpPr>
        <p:spPr>
          <a:xfrm>
            <a:off x="8316740" y="6078216"/>
            <a:ext cx="34419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Korkovelos et al., 2019, Mentis et al. 2017</a:t>
            </a:r>
            <a:endParaRPr/>
          </a:p>
        </p:txBody>
      </p:sp>
      <p:sp>
        <p:nvSpPr>
          <p:cNvPr id="214" name="Google Shape;214;p3"/>
          <p:cNvSpPr/>
          <p:nvPr/>
        </p:nvSpPr>
        <p:spPr>
          <a:xfrm>
            <a:off x="838199" y="1339306"/>
            <a:ext cx="804110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Open-Source Spatial Electrification Tool (OnSSET)</a:t>
            </a:r>
            <a:endParaRPr b="1" sz="2000">
              <a:solidFill>
                <a:srgbClr val="9CC2E5"/>
              </a:solidFill>
              <a:latin typeface="Open Sans"/>
              <a:ea typeface="Open Sans"/>
              <a:cs typeface="Open Sans"/>
              <a:sym typeface="Open Sans"/>
            </a:endParaRPr>
          </a:p>
        </p:txBody>
      </p:sp>
      <p:sp>
        <p:nvSpPr>
          <p:cNvPr id="215" name="Google Shape;215;p3"/>
          <p:cNvSpPr/>
          <p:nvPr/>
        </p:nvSpPr>
        <p:spPr>
          <a:xfrm>
            <a:off x="887214" y="6149490"/>
            <a:ext cx="170110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sp>
        <p:nvSpPr>
          <p:cNvPr id="216" name="Google Shape;216;p3"/>
          <p:cNvSpPr/>
          <p:nvPr/>
        </p:nvSpPr>
        <p:spPr>
          <a:xfrm>
            <a:off x="8258685" y="55738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3_Slide3.mp3" id="217" name="Google Shape;217;p3"/>
          <p:cNvPicPr preferRelativeResize="0"/>
          <p:nvPr/>
        </p:nvPicPr>
        <p:blipFill rotWithShape="1">
          <a:blip r:embed="rId3">
            <a:alphaModFix/>
          </a:blip>
          <a:srcRect b="0" l="0" r="0" t="0"/>
          <a:stretch/>
        </p:blipFill>
        <p:spPr>
          <a:xfrm>
            <a:off x="8326870" y="62874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
          <p:cNvSpPr/>
          <p:nvPr/>
        </p:nvSpPr>
        <p:spPr>
          <a:xfrm>
            <a:off x="887214" y="1373714"/>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Key aspects of OnSSET </a:t>
            </a:r>
            <a:endParaRPr/>
          </a:p>
        </p:txBody>
      </p:sp>
      <p:sp>
        <p:nvSpPr>
          <p:cNvPr id="224" name="Google Shape;224;p4"/>
          <p:cNvSpPr txBox="1"/>
          <p:nvPr/>
        </p:nvSpPr>
        <p:spPr>
          <a:xfrm>
            <a:off x="887214" y="4640"/>
            <a:ext cx="846139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Introduction to OnSSET </a:t>
            </a:r>
            <a:endParaRPr/>
          </a:p>
        </p:txBody>
      </p:sp>
      <p:sp>
        <p:nvSpPr>
          <p:cNvPr id="225" name="Google Shape;225;p4"/>
          <p:cNvSpPr/>
          <p:nvPr/>
        </p:nvSpPr>
        <p:spPr>
          <a:xfrm>
            <a:off x="9801369" y="6078216"/>
            <a:ext cx="19559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Korkovelos et al., 2019</a:t>
            </a:r>
            <a:endParaRPr/>
          </a:p>
        </p:txBody>
      </p:sp>
      <p:sp>
        <p:nvSpPr>
          <p:cNvPr id="226" name="Google Shape;226;p4"/>
          <p:cNvSpPr/>
          <p:nvPr/>
        </p:nvSpPr>
        <p:spPr>
          <a:xfrm>
            <a:off x="1074781" y="6151597"/>
            <a:ext cx="170110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sp>
        <p:nvSpPr>
          <p:cNvPr id="227" name="Google Shape;227;p4"/>
          <p:cNvSpPr txBox="1"/>
          <p:nvPr/>
        </p:nvSpPr>
        <p:spPr>
          <a:xfrm>
            <a:off x="975425" y="1913021"/>
            <a:ext cx="10638507" cy="341638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14000"/>
              </a:lnSpc>
              <a:spcBef>
                <a:spcPts val="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Implemented in </a:t>
            </a:r>
            <a:r>
              <a:rPr b="1" lang="en-US" sz="2000">
                <a:solidFill>
                  <a:schemeClr val="dk1"/>
                </a:solidFill>
                <a:latin typeface="Open Sans"/>
                <a:ea typeface="Open Sans"/>
                <a:cs typeface="Open Sans"/>
                <a:sym typeface="Open Sans"/>
              </a:rPr>
              <a:t>Python</a:t>
            </a:r>
            <a:r>
              <a:rPr lang="en-US" sz="2000">
                <a:solidFill>
                  <a:schemeClr val="dk1"/>
                </a:solidFill>
                <a:latin typeface="Open Sans"/>
                <a:ea typeface="Open Sans"/>
                <a:cs typeface="Open Sans"/>
                <a:sym typeface="Open Sans"/>
              </a:rPr>
              <a:t> and </a:t>
            </a:r>
            <a:r>
              <a:rPr b="1" lang="en-US" sz="2000">
                <a:solidFill>
                  <a:schemeClr val="dk1"/>
                </a:solidFill>
                <a:latin typeface="Open Sans"/>
                <a:ea typeface="Open Sans"/>
                <a:cs typeface="Open Sans"/>
                <a:sym typeface="Open Sans"/>
              </a:rPr>
              <a:t>QGIS</a:t>
            </a:r>
            <a:endParaRPr/>
          </a:p>
          <a:p>
            <a:pPr indent="-285750" lvl="0" marL="285750" marR="0" rtl="0" algn="l">
              <a:lnSpc>
                <a:spcPct val="114000"/>
              </a:lnSpc>
              <a:spcBef>
                <a:spcPts val="60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Country specific electrification analysis (</a:t>
            </a:r>
            <a:r>
              <a:rPr b="1" lang="en-US" sz="2000">
                <a:solidFill>
                  <a:schemeClr val="dk1"/>
                </a:solidFill>
                <a:latin typeface="Open Sans"/>
                <a:ea typeface="Open Sans"/>
                <a:cs typeface="Open Sans"/>
                <a:sym typeface="Open Sans"/>
              </a:rPr>
              <a:t>National–subnational</a:t>
            </a:r>
            <a:r>
              <a:rPr lang="en-US" sz="2000">
                <a:solidFill>
                  <a:schemeClr val="dk1"/>
                </a:solidFill>
                <a:latin typeface="Open Sans"/>
                <a:ea typeface="Open Sans"/>
                <a:cs typeface="Open Sans"/>
                <a:sym typeface="Open Sans"/>
              </a:rPr>
              <a:t> level)</a:t>
            </a:r>
            <a:endParaRPr/>
          </a:p>
          <a:p>
            <a:pPr indent="-285750" lvl="0" marL="285750" marR="0" rtl="0" algn="l">
              <a:lnSpc>
                <a:spcPct val="114000"/>
              </a:lnSpc>
              <a:spcBef>
                <a:spcPts val="60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Spatial resolution that can vary as per input data and needs </a:t>
            </a:r>
            <a:endParaRPr/>
          </a:p>
          <a:p>
            <a:pPr indent="-285750" lvl="0" marL="285750" marR="0" rtl="0" algn="l">
              <a:lnSpc>
                <a:spcPct val="114000"/>
              </a:lnSpc>
              <a:spcBef>
                <a:spcPts val="600"/>
              </a:spcBef>
              <a:spcAft>
                <a:spcPts val="0"/>
              </a:spcAft>
              <a:buClr>
                <a:schemeClr val="dk1"/>
              </a:buClr>
              <a:buSzPts val="2000"/>
              <a:buFont typeface="Open Sans"/>
              <a:buChar char="-"/>
            </a:pPr>
            <a:r>
              <a:rPr b="1" lang="en-US" sz="2000">
                <a:solidFill>
                  <a:schemeClr val="dk1"/>
                </a:solidFill>
                <a:latin typeface="Open Sans"/>
                <a:ea typeface="Open Sans"/>
                <a:cs typeface="Open Sans"/>
                <a:sym typeface="Open Sans"/>
              </a:rPr>
              <a:t>Customized</a:t>
            </a:r>
            <a:r>
              <a:rPr lang="en-US" sz="2000">
                <a:solidFill>
                  <a:schemeClr val="dk1"/>
                </a:solidFill>
                <a:latin typeface="Open Sans"/>
                <a:ea typeface="Open Sans"/>
                <a:cs typeface="Open Sans"/>
                <a:sym typeface="Open Sans"/>
              </a:rPr>
              <a:t> inputs according to country specific characteristics</a:t>
            </a:r>
            <a:endParaRPr/>
          </a:p>
          <a:p>
            <a:pPr indent="-285750" lvl="1" marL="742950" marR="0" rtl="0" algn="l">
              <a:lnSpc>
                <a:spcPct val="114000"/>
              </a:lnSpc>
              <a:spcBef>
                <a:spcPts val="600"/>
              </a:spcBef>
              <a:spcAft>
                <a:spcPts val="0"/>
              </a:spcAft>
              <a:buClr>
                <a:schemeClr val="dk1"/>
              </a:buClr>
              <a:buSzPts val="2000"/>
              <a:buFont typeface="Open Sans"/>
              <a:buChar char="-"/>
            </a:pPr>
            <a:r>
              <a:rPr b="0" i="0" lang="en-US" sz="2000" u="none" cap="none" strike="noStrike">
                <a:solidFill>
                  <a:schemeClr val="dk1"/>
                </a:solidFill>
                <a:latin typeface="Open Sans"/>
                <a:ea typeface="Open Sans"/>
                <a:cs typeface="Open Sans"/>
                <a:sym typeface="Open Sans"/>
              </a:rPr>
              <a:t>Social indicators (</a:t>
            </a:r>
            <a:r>
              <a:rPr b="0" i="0" lang="en-US" sz="1600" u="none" cap="none" strike="noStrike">
                <a:solidFill>
                  <a:schemeClr val="dk1"/>
                </a:solidFill>
                <a:latin typeface="Open Sans"/>
                <a:ea typeface="Open Sans"/>
                <a:cs typeface="Open Sans"/>
                <a:sym typeface="Open Sans"/>
              </a:rPr>
              <a:t>e.g., population growth, urbanization level, different demand patterns</a:t>
            </a:r>
            <a:r>
              <a:rPr b="0" i="0" lang="en-US" sz="2000" u="none" cap="none" strike="noStrike">
                <a:solidFill>
                  <a:schemeClr val="dk1"/>
                </a:solidFill>
                <a:latin typeface="Open Sans"/>
                <a:ea typeface="Open Sans"/>
                <a:cs typeface="Open Sans"/>
                <a:sym typeface="Open Sans"/>
              </a:rPr>
              <a:t>)</a:t>
            </a:r>
            <a:endParaRPr/>
          </a:p>
          <a:p>
            <a:pPr indent="-285750" lvl="1" marL="742950" marR="0" rtl="0" algn="l">
              <a:lnSpc>
                <a:spcPct val="114000"/>
              </a:lnSpc>
              <a:spcBef>
                <a:spcPts val="600"/>
              </a:spcBef>
              <a:spcAft>
                <a:spcPts val="0"/>
              </a:spcAft>
              <a:buClr>
                <a:schemeClr val="dk1"/>
              </a:buClr>
              <a:buSzPts val="2000"/>
              <a:buFont typeface="Open Sans"/>
              <a:buChar char="-"/>
            </a:pPr>
            <a:r>
              <a:rPr b="0" i="0" lang="en-US" sz="2000" u="none" cap="none" strike="noStrike">
                <a:solidFill>
                  <a:schemeClr val="dk1"/>
                </a:solidFill>
                <a:latin typeface="Open Sans"/>
                <a:ea typeface="Open Sans"/>
                <a:cs typeface="Open Sans"/>
                <a:sym typeface="Open Sans"/>
              </a:rPr>
              <a:t>Technical factors (</a:t>
            </a:r>
            <a:r>
              <a:rPr b="0" i="0" lang="en-US" sz="1600" u="none" cap="none" strike="noStrike">
                <a:solidFill>
                  <a:schemeClr val="dk1"/>
                </a:solidFill>
                <a:latin typeface="Open Sans"/>
                <a:ea typeface="Open Sans"/>
                <a:cs typeface="Open Sans"/>
                <a:sym typeface="Open Sans"/>
              </a:rPr>
              <a:t>e.g., T&amp;D losses for national grid, alternative technologies available</a:t>
            </a:r>
            <a:r>
              <a:rPr b="0" i="0" lang="en-US" sz="2000" u="none" cap="none" strike="noStrike">
                <a:solidFill>
                  <a:schemeClr val="dk1"/>
                </a:solidFill>
                <a:latin typeface="Open Sans"/>
                <a:ea typeface="Open Sans"/>
                <a:cs typeface="Open Sans"/>
                <a:sym typeface="Open Sans"/>
              </a:rPr>
              <a:t>)</a:t>
            </a:r>
            <a:endParaRPr/>
          </a:p>
          <a:p>
            <a:pPr indent="-285750" lvl="1" marL="742950" marR="0" rtl="0" algn="l">
              <a:lnSpc>
                <a:spcPct val="114000"/>
              </a:lnSpc>
              <a:spcBef>
                <a:spcPts val="600"/>
              </a:spcBef>
              <a:spcAft>
                <a:spcPts val="0"/>
              </a:spcAft>
              <a:buClr>
                <a:schemeClr val="dk1"/>
              </a:buClr>
              <a:buSzPts val="2000"/>
              <a:buFont typeface="Open Sans"/>
              <a:buChar char="-"/>
            </a:pPr>
            <a:r>
              <a:rPr b="0" i="0" lang="en-US" sz="2000" u="none" cap="none" strike="noStrike">
                <a:solidFill>
                  <a:schemeClr val="dk1"/>
                </a:solidFill>
                <a:latin typeface="Open Sans"/>
                <a:ea typeface="Open Sans"/>
                <a:cs typeface="Open Sans"/>
                <a:sym typeface="Open Sans"/>
              </a:rPr>
              <a:t>Cost elements (</a:t>
            </a:r>
            <a:r>
              <a:rPr b="0" i="0" lang="en-US" sz="1600" u="none" cap="none" strike="noStrike">
                <a:solidFill>
                  <a:schemeClr val="dk1"/>
                </a:solidFill>
                <a:latin typeface="Open Sans"/>
                <a:ea typeface="Open Sans"/>
                <a:cs typeface="Open Sans"/>
                <a:sym typeface="Open Sans"/>
              </a:rPr>
              <a:t>e.g., Investment cost, O&amp;M , Fuel cost</a:t>
            </a:r>
            <a:r>
              <a:rPr b="0" i="0" lang="en-US" sz="2000" u="none" cap="none" strike="noStrike">
                <a:solidFill>
                  <a:schemeClr val="dk1"/>
                </a:solidFill>
                <a:latin typeface="Open Sans"/>
                <a:ea typeface="Open Sans"/>
                <a:cs typeface="Open Sans"/>
                <a:sym typeface="Open Sans"/>
              </a:rPr>
              <a:t>)</a:t>
            </a:r>
            <a:endParaRPr/>
          </a:p>
          <a:p>
            <a:pPr indent="-285750" lvl="1" marL="742950" marR="0" rtl="0" algn="l">
              <a:lnSpc>
                <a:spcPct val="114000"/>
              </a:lnSpc>
              <a:spcBef>
                <a:spcPts val="600"/>
              </a:spcBef>
              <a:spcAft>
                <a:spcPts val="0"/>
              </a:spcAft>
              <a:buClr>
                <a:schemeClr val="dk1"/>
              </a:buClr>
              <a:buSzPts val="2000"/>
              <a:buFont typeface="Open Sans"/>
              <a:buChar char="-"/>
            </a:pPr>
            <a:r>
              <a:rPr b="0" i="0" lang="en-US" sz="2000" u="none" cap="none" strike="noStrike">
                <a:solidFill>
                  <a:schemeClr val="dk1"/>
                </a:solidFill>
                <a:latin typeface="Open Sans"/>
                <a:ea typeface="Open Sans"/>
                <a:cs typeface="Open Sans"/>
                <a:sym typeface="Open Sans"/>
              </a:rPr>
              <a:t>Energy Access targets</a:t>
            </a:r>
            <a:endParaRPr/>
          </a:p>
        </p:txBody>
      </p:sp>
      <p:sp>
        <p:nvSpPr>
          <p:cNvPr id="228" name="Google Shape;228;p4"/>
          <p:cNvSpPr/>
          <p:nvPr/>
        </p:nvSpPr>
        <p:spPr>
          <a:xfrm>
            <a:off x="8258685" y="55738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3_Slide4.mp3" id="229" name="Google Shape;229;p4"/>
          <p:cNvPicPr preferRelativeResize="0"/>
          <p:nvPr/>
        </p:nvPicPr>
        <p:blipFill rotWithShape="1">
          <a:blip r:embed="rId3">
            <a:alphaModFix/>
          </a:blip>
          <a:srcRect b="0" l="0" r="0" t="0"/>
          <a:stretch/>
        </p:blipFill>
        <p:spPr>
          <a:xfrm>
            <a:off x="8330050" y="62422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5"/>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OnSSET contribution</a:t>
            </a:r>
            <a:endParaRPr/>
          </a:p>
        </p:txBody>
      </p:sp>
      <p:sp>
        <p:nvSpPr>
          <p:cNvPr id="236" name="Google Shape;236;p5"/>
          <p:cNvSpPr txBox="1"/>
          <p:nvPr/>
        </p:nvSpPr>
        <p:spPr>
          <a:xfrm>
            <a:off x="887214" y="4640"/>
            <a:ext cx="8726017"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Introduction to OnSSET</a:t>
            </a:r>
            <a:endParaRPr sz="4400">
              <a:solidFill>
                <a:schemeClr val="dk1"/>
              </a:solidFill>
              <a:latin typeface="Open Sans"/>
              <a:ea typeface="Open Sans"/>
              <a:cs typeface="Open Sans"/>
              <a:sym typeface="Open Sans"/>
            </a:endParaRPr>
          </a:p>
        </p:txBody>
      </p:sp>
      <p:sp>
        <p:nvSpPr>
          <p:cNvPr id="237" name="Google Shape;237;p5"/>
          <p:cNvSpPr/>
          <p:nvPr/>
        </p:nvSpPr>
        <p:spPr>
          <a:xfrm>
            <a:off x="990600" y="6145623"/>
            <a:ext cx="271138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Adapted from Mentis et al. 2021</a:t>
            </a:r>
            <a:endParaRPr sz="1000">
              <a:solidFill>
                <a:schemeClr val="dk1"/>
              </a:solidFill>
              <a:latin typeface="Open Sans"/>
              <a:ea typeface="Open Sans"/>
              <a:cs typeface="Open Sans"/>
              <a:sym typeface="Open Sans"/>
            </a:endParaRPr>
          </a:p>
        </p:txBody>
      </p:sp>
      <p:sp>
        <p:nvSpPr>
          <p:cNvPr id="238" name="Google Shape;238;p5"/>
          <p:cNvSpPr txBox="1"/>
          <p:nvPr/>
        </p:nvSpPr>
        <p:spPr>
          <a:xfrm>
            <a:off x="990599" y="1814111"/>
            <a:ext cx="9820835" cy="376955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14000"/>
              </a:lnSpc>
              <a:spcBef>
                <a:spcPts val="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Open-source</a:t>
            </a:r>
            <a:endParaRPr/>
          </a:p>
          <a:p>
            <a:pPr indent="-285750" lvl="0" marL="285750" marR="0" rtl="0" algn="l">
              <a:lnSpc>
                <a:spcPct val="114000"/>
              </a:lnSpc>
              <a:spcBef>
                <a:spcPts val="60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Underlying methodologies/algorithms published in peer reviewed journals</a:t>
            </a:r>
            <a:endParaRPr/>
          </a:p>
          <a:p>
            <a:pPr indent="-285750" lvl="0" marL="285750" marR="0" rtl="0" algn="l">
              <a:lnSpc>
                <a:spcPct val="114000"/>
              </a:lnSpc>
              <a:spcBef>
                <a:spcPts val="60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Used by teams at different universities (</a:t>
            </a:r>
            <a:r>
              <a:rPr lang="en-US" sz="1600">
                <a:solidFill>
                  <a:schemeClr val="dk1"/>
                </a:solidFill>
                <a:latin typeface="Open Sans"/>
                <a:ea typeface="Open Sans"/>
                <a:cs typeface="Open Sans"/>
                <a:sym typeface="Open Sans"/>
              </a:rPr>
              <a:t>e.g., University of British Columbia, Kabul Polytechnic University, University of Cape Town, Imperial College London</a:t>
            </a:r>
            <a:r>
              <a:rPr lang="en-US" sz="1800">
                <a:solidFill>
                  <a:schemeClr val="dk1"/>
                </a:solidFill>
                <a:latin typeface="Open Sans"/>
                <a:ea typeface="Open Sans"/>
                <a:cs typeface="Open Sans"/>
                <a:sym typeface="Open Sans"/>
              </a:rPr>
              <a:t>)</a:t>
            </a:r>
            <a:endParaRPr/>
          </a:p>
          <a:p>
            <a:pPr indent="-285750" lvl="0" marL="285750" marR="0" rtl="0" algn="l">
              <a:lnSpc>
                <a:spcPct val="114000"/>
              </a:lnSpc>
              <a:spcBef>
                <a:spcPts val="60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Used to inform International reports such as (</a:t>
            </a:r>
            <a:r>
              <a:rPr lang="en-US" sz="1600">
                <a:solidFill>
                  <a:schemeClr val="dk1"/>
                </a:solidFill>
                <a:latin typeface="Open Sans"/>
                <a:ea typeface="Open Sans"/>
                <a:cs typeface="Open Sans"/>
                <a:sym typeface="Open Sans"/>
              </a:rPr>
              <a:t>e.g., IEA’s World Energy Outlook (2017, 2019</a:t>
            </a:r>
            <a:r>
              <a:rPr lang="en-US" sz="1800">
                <a:solidFill>
                  <a:schemeClr val="dk1"/>
                </a:solidFill>
                <a:latin typeface="Open Sans"/>
                <a:ea typeface="Open Sans"/>
                <a:cs typeface="Open Sans"/>
                <a:sym typeface="Open Sans"/>
              </a:rPr>
              <a:t>)</a:t>
            </a:r>
            <a:endParaRPr/>
          </a:p>
          <a:p>
            <a:pPr indent="-285750" lvl="0" marL="285750" marR="0" rtl="0" algn="l">
              <a:lnSpc>
                <a:spcPct val="114000"/>
              </a:lnSpc>
              <a:spcBef>
                <a:spcPts val="60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Used to build capacity over geospatial electrification planning in different institutions &amp; countries</a:t>
            </a:r>
            <a:endParaRPr/>
          </a:p>
          <a:p>
            <a:pPr indent="-285750" lvl="0" marL="285750" marR="0" rtl="0" algn="l">
              <a:lnSpc>
                <a:spcPct val="114000"/>
              </a:lnSpc>
              <a:spcBef>
                <a:spcPts val="60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Adopted by international organizations</a:t>
            </a:r>
            <a:endParaRPr/>
          </a:p>
          <a:p>
            <a:pPr indent="-285750" lvl="1" marL="742950" marR="0" rtl="0" algn="l">
              <a:lnSpc>
                <a:spcPct val="114000"/>
              </a:lnSpc>
              <a:spcBef>
                <a:spcPts val="600"/>
              </a:spcBef>
              <a:spcAft>
                <a:spcPts val="0"/>
              </a:spcAft>
              <a:buClr>
                <a:schemeClr val="dk1"/>
              </a:buClr>
              <a:buSzPts val="1800"/>
              <a:buFont typeface="Arial"/>
              <a:buChar char="•"/>
            </a:pPr>
            <a:r>
              <a:rPr b="0" i="0" lang="en-US" sz="1800" u="none" cap="none" strike="noStrike">
                <a:solidFill>
                  <a:schemeClr val="dk1"/>
                </a:solidFill>
                <a:latin typeface="Open Sans"/>
                <a:ea typeface="Open Sans"/>
                <a:cs typeface="Open Sans"/>
                <a:sym typeface="Open Sans"/>
              </a:rPr>
              <a:t>The Global Electrification Platform (GEP) -- World Bank</a:t>
            </a:r>
            <a:endParaRPr/>
          </a:p>
          <a:p>
            <a:pPr indent="-285750" lvl="1" marL="742950" marR="0" rtl="0" algn="l">
              <a:lnSpc>
                <a:spcPct val="114000"/>
              </a:lnSpc>
              <a:spcBef>
                <a:spcPts val="600"/>
              </a:spcBef>
              <a:spcAft>
                <a:spcPts val="0"/>
              </a:spcAft>
              <a:buClr>
                <a:schemeClr val="dk1"/>
              </a:buClr>
              <a:buSzPts val="1800"/>
              <a:buFont typeface="Arial"/>
              <a:buChar char="•"/>
            </a:pPr>
            <a:r>
              <a:rPr b="0" i="0" lang="en-US" sz="1800" u="none" cap="none" strike="noStrike">
                <a:solidFill>
                  <a:schemeClr val="dk1"/>
                </a:solidFill>
                <a:latin typeface="Open Sans"/>
                <a:ea typeface="Open Sans"/>
                <a:cs typeface="Open Sans"/>
                <a:sym typeface="Open Sans"/>
              </a:rPr>
              <a:t>Modelling tools for sustainable development -- UNDESA </a:t>
            </a:r>
            <a:endParaRPr b="0" i="0" sz="1800" u="none" cap="none" strike="noStrike">
              <a:solidFill>
                <a:schemeClr val="dk1"/>
              </a:solidFill>
              <a:latin typeface="Open Sans"/>
              <a:ea typeface="Open Sans"/>
              <a:cs typeface="Open Sans"/>
              <a:sym typeface="Open Sans"/>
            </a:endParaRPr>
          </a:p>
        </p:txBody>
      </p:sp>
      <p:sp>
        <p:nvSpPr>
          <p:cNvPr id="239" name="Google Shape;239;p5"/>
          <p:cNvSpPr/>
          <p:nvPr/>
        </p:nvSpPr>
        <p:spPr>
          <a:xfrm>
            <a:off x="8258685" y="55738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3_Slide5.mp3" id="240" name="Google Shape;240;p5"/>
          <p:cNvPicPr preferRelativeResize="0"/>
          <p:nvPr/>
        </p:nvPicPr>
        <p:blipFill rotWithShape="1">
          <a:blip r:embed="rId3">
            <a:alphaModFix/>
          </a:blip>
          <a:srcRect b="0" l="0" r="0" t="0"/>
          <a:stretch/>
        </p:blipFill>
        <p:spPr>
          <a:xfrm>
            <a:off x="8330050" y="62549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descr="Graphical user interface, text&#10;&#10;Description automatically generated" id="246" name="Google Shape;246;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7" name="Google Shape;247;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48" name="Google Shape;248;p6"/>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Geospatial electrification models </a:t>
            </a:r>
            <a:endParaRPr/>
          </a:p>
        </p:txBody>
      </p:sp>
      <p:sp>
        <p:nvSpPr>
          <p:cNvPr id="249" name="Google Shape;249;p6"/>
          <p:cNvSpPr txBox="1"/>
          <p:nvPr/>
        </p:nvSpPr>
        <p:spPr>
          <a:xfrm>
            <a:off x="887215" y="4640"/>
            <a:ext cx="9195248"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Introduction to OnSSET</a:t>
            </a:r>
            <a:endParaRPr sz="4400">
              <a:solidFill>
                <a:schemeClr val="dk1"/>
              </a:solidFill>
              <a:latin typeface="Open Sans"/>
              <a:ea typeface="Open Sans"/>
              <a:cs typeface="Open Sans"/>
              <a:sym typeface="Open Sans"/>
            </a:endParaRPr>
          </a:p>
        </p:txBody>
      </p:sp>
      <p:sp>
        <p:nvSpPr>
          <p:cNvPr id="250" name="Google Shape;250;p6"/>
          <p:cNvSpPr/>
          <p:nvPr/>
        </p:nvSpPr>
        <p:spPr>
          <a:xfrm>
            <a:off x="905931" y="1936211"/>
            <a:ext cx="4279255" cy="3582006"/>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1800"/>
              <a:buFont typeface="Arial"/>
              <a:buNone/>
            </a:pPr>
            <a:r>
              <a:rPr lang="en-US" sz="1800">
                <a:solidFill>
                  <a:srgbClr val="000000"/>
                </a:solidFill>
                <a:latin typeface="Open Sans"/>
                <a:ea typeface="Open Sans"/>
                <a:cs typeface="Open Sans"/>
                <a:sym typeface="Open Sans"/>
              </a:rPr>
              <a:t>The different tools have different purposes, strengths, and weaknesses:</a:t>
            </a:r>
            <a:endParaRPr sz="1800">
              <a:solidFill>
                <a:schemeClr val="dk1"/>
              </a:solidFill>
              <a:latin typeface="Open Sans"/>
              <a:ea typeface="Open Sans"/>
              <a:cs typeface="Open Sans"/>
              <a:sym typeface="Open Sans"/>
            </a:endParaRPr>
          </a:p>
          <a:p>
            <a:pPr indent="-285750" lvl="0" marL="285750" marR="0" rtl="0" algn="l">
              <a:lnSpc>
                <a:spcPct val="114000"/>
              </a:lnSpc>
              <a:spcBef>
                <a:spcPts val="1000"/>
              </a:spcBef>
              <a:spcAft>
                <a:spcPts val="0"/>
              </a:spcAft>
              <a:buClr>
                <a:srgbClr val="000000"/>
              </a:buClr>
              <a:buSzPts val="1800"/>
              <a:buFont typeface="Arial"/>
              <a:buChar char="•"/>
            </a:pPr>
            <a:r>
              <a:rPr lang="en-US" sz="1800">
                <a:solidFill>
                  <a:srgbClr val="000000"/>
                </a:solidFill>
                <a:latin typeface="Open Sans"/>
                <a:ea typeface="Open Sans"/>
                <a:cs typeface="Open Sans"/>
                <a:sym typeface="Open Sans"/>
              </a:rPr>
              <a:t>Rural vs. National electrification planning</a:t>
            </a:r>
            <a:endParaRPr/>
          </a:p>
          <a:p>
            <a:pPr indent="-285750" lvl="0" marL="285750" marR="0" rtl="0" algn="l">
              <a:lnSpc>
                <a:spcPct val="114000"/>
              </a:lnSpc>
              <a:spcBef>
                <a:spcPts val="1400"/>
              </a:spcBef>
              <a:spcAft>
                <a:spcPts val="0"/>
              </a:spcAft>
              <a:buClr>
                <a:srgbClr val="000000"/>
              </a:buClr>
              <a:buSzPts val="1800"/>
              <a:buFont typeface="Arial"/>
              <a:buChar char="•"/>
            </a:pPr>
            <a:r>
              <a:rPr lang="en-US" sz="1800">
                <a:solidFill>
                  <a:srgbClr val="000000"/>
                </a:solidFill>
                <a:latin typeface="Open Sans"/>
                <a:ea typeface="Open Sans"/>
                <a:cs typeface="Open Sans"/>
                <a:sym typeface="Open Sans"/>
              </a:rPr>
              <a:t>Open-source vs licensed</a:t>
            </a:r>
            <a:endParaRPr/>
          </a:p>
          <a:p>
            <a:pPr indent="-285750" lvl="0" marL="285750" marR="0" rtl="0" algn="l">
              <a:lnSpc>
                <a:spcPct val="114000"/>
              </a:lnSpc>
              <a:spcBef>
                <a:spcPts val="1400"/>
              </a:spcBef>
              <a:spcAft>
                <a:spcPts val="0"/>
              </a:spcAft>
              <a:buClr>
                <a:srgbClr val="000000"/>
              </a:buClr>
              <a:buSzPts val="1800"/>
              <a:buFont typeface="Arial"/>
              <a:buChar char="•"/>
            </a:pPr>
            <a:r>
              <a:rPr lang="en-US" sz="1800">
                <a:solidFill>
                  <a:srgbClr val="000000"/>
                </a:solidFill>
                <a:latin typeface="Open Sans"/>
                <a:ea typeface="Open Sans"/>
                <a:cs typeface="Open Sans"/>
                <a:sym typeface="Open Sans"/>
              </a:rPr>
              <a:t>Varying levels of detail and computational time</a:t>
            </a:r>
            <a:endParaRPr/>
          </a:p>
          <a:p>
            <a:pPr indent="-285750" lvl="0" marL="285750" marR="0" rtl="0" algn="l">
              <a:lnSpc>
                <a:spcPct val="114000"/>
              </a:lnSpc>
              <a:spcBef>
                <a:spcPts val="1400"/>
              </a:spcBef>
              <a:spcAft>
                <a:spcPts val="0"/>
              </a:spcAft>
              <a:buClr>
                <a:srgbClr val="000000"/>
              </a:buClr>
              <a:buSzPts val="1800"/>
              <a:buFont typeface="Arial"/>
              <a:buChar char="•"/>
            </a:pPr>
            <a:r>
              <a:rPr lang="en-US" sz="1800">
                <a:solidFill>
                  <a:srgbClr val="000000"/>
                </a:solidFill>
                <a:latin typeface="Open Sans"/>
                <a:ea typeface="Open Sans"/>
                <a:cs typeface="Open Sans"/>
                <a:sym typeface="Open Sans"/>
              </a:rPr>
              <a:t>Varying number of electricity generation technology options</a:t>
            </a:r>
            <a:endParaRPr sz="1800">
              <a:solidFill>
                <a:srgbClr val="000000"/>
              </a:solidFill>
              <a:latin typeface="Open Sans"/>
              <a:ea typeface="Open Sans"/>
              <a:cs typeface="Open Sans"/>
              <a:sym typeface="Open Sans"/>
            </a:endParaRPr>
          </a:p>
        </p:txBody>
      </p:sp>
      <p:sp>
        <p:nvSpPr>
          <p:cNvPr id="251" name="Google Shape;251;p6"/>
          <p:cNvSpPr/>
          <p:nvPr/>
        </p:nvSpPr>
        <p:spPr>
          <a:xfrm>
            <a:off x="8258685" y="6090819"/>
            <a:ext cx="300043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Moner‐Girona et al., 2018, Morissey, 2018</a:t>
            </a:r>
            <a:endParaRPr/>
          </a:p>
        </p:txBody>
      </p:sp>
      <p:pic>
        <p:nvPicPr>
          <p:cNvPr descr="C:\Users\nandi\Box Sync\PhD\CCG\Lecture\Lecture 2\Picture_2_3_2.jpg" id="252" name="Google Shape;252;p6"/>
          <p:cNvPicPr preferRelativeResize="0"/>
          <p:nvPr/>
        </p:nvPicPr>
        <p:blipFill rotWithShape="1">
          <a:blip r:embed="rId4">
            <a:alphaModFix/>
          </a:blip>
          <a:srcRect b="0" l="0" r="0" t="0"/>
          <a:stretch/>
        </p:blipFill>
        <p:spPr>
          <a:xfrm>
            <a:off x="5385003" y="1574285"/>
            <a:ext cx="5760720" cy="4469765"/>
          </a:xfrm>
          <a:prstGeom prst="rect">
            <a:avLst/>
          </a:prstGeom>
          <a:noFill/>
          <a:ln>
            <a:noFill/>
          </a:ln>
        </p:spPr>
      </p:pic>
      <p:sp>
        <p:nvSpPr>
          <p:cNvPr id="253" name="Google Shape;253;p6"/>
          <p:cNvSpPr/>
          <p:nvPr/>
        </p:nvSpPr>
        <p:spPr>
          <a:xfrm>
            <a:off x="905931" y="6156201"/>
            <a:ext cx="170110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sp>
        <p:nvSpPr>
          <p:cNvPr id="254" name="Google Shape;254;p6"/>
          <p:cNvSpPr/>
          <p:nvPr/>
        </p:nvSpPr>
        <p:spPr>
          <a:xfrm>
            <a:off x="3176016" y="6147323"/>
            <a:ext cx="369684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Picture source: </a:t>
            </a:r>
            <a:r>
              <a:rPr lang="en-US" sz="1000">
                <a:solidFill>
                  <a:schemeClr val="dk1"/>
                </a:solidFill>
                <a:latin typeface="Open Sans"/>
                <a:ea typeface="Open Sans"/>
                <a:cs typeface="Open Sans"/>
                <a:sym typeface="Open Sans"/>
              </a:rPr>
              <a:t>Moner‐Girona et al., 2018,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 under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255" name="Google Shape;255;p6"/>
          <p:cNvSpPr/>
          <p:nvPr/>
        </p:nvSpPr>
        <p:spPr>
          <a:xfrm>
            <a:off x="8258685" y="55738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3_Slide6.mp3" id="256" name="Google Shape;256;p6"/>
          <p:cNvPicPr preferRelativeResize="0"/>
          <p:nvPr/>
        </p:nvPicPr>
        <p:blipFill rotWithShape="1">
          <a:blip r:embed="rId7">
            <a:alphaModFix/>
          </a:blip>
          <a:srcRect b="0" l="0" r="0" t="0"/>
          <a:stretch/>
        </p:blipFill>
        <p:spPr>
          <a:xfrm>
            <a:off x="8320327" y="62228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7"/>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Key messages</a:t>
            </a:r>
            <a:r>
              <a:rPr b="1" lang="en-US" sz="1800">
                <a:solidFill>
                  <a:schemeClr val="dk1"/>
                </a:solidFill>
                <a:latin typeface="Open Sans"/>
                <a:ea typeface="Open Sans"/>
                <a:cs typeface="Open Sans"/>
                <a:sym typeface="Open Sans"/>
              </a:rPr>
              <a:t> </a:t>
            </a:r>
            <a:endParaRPr/>
          </a:p>
        </p:txBody>
      </p:sp>
      <p:sp>
        <p:nvSpPr>
          <p:cNvPr id="263" name="Google Shape;263;p7"/>
          <p:cNvSpPr txBox="1"/>
          <p:nvPr/>
        </p:nvSpPr>
        <p:spPr>
          <a:xfrm>
            <a:off x="887215" y="4640"/>
            <a:ext cx="931556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Introduction to OnSSET</a:t>
            </a:r>
            <a:endParaRPr sz="4400">
              <a:solidFill>
                <a:schemeClr val="dk1"/>
              </a:solidFill>
              <a:latin typeface="Open Sans"/>
              <a:ea typeface="Open Sans"/>
              <a:cs typeface="Open Sans"/>
              <a:sym typeface="Open Sans"/>
            </a:endParaRPr>
          </a:p>
        </p:txBody>
      </p:sp>
      <p:sp>
        <p:nvSpPr>
          <p:cNvPr id="264" name="Google Shape;264;p7"/>
          <p:cNvSpPr/>
          <p:nvPr/>
        </p:nvSpPr>
        <p:spPr>
          <a:xfrm>
            <a:off x="948175" y="2101340"/>
            <a:ext cx="8733707" cy="290714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14000"/>
              </a:lnSpc>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The suitability of different technology options (grid-extension, mini-grids, stand-alone technologies) to supply electricity depends on many factors that vary geographically within a country</a:t>
            </a:r>
            <a:endParaRPr/>
          </a:p>
          <a:p>
            <a:pPr indent="-285750" lvl="0" marL="285750" marR="0" rtl="0" algn="l">
              <a:lnSpc>
                <a:spcPct val="114000"/>
              </a:lnSpc>
              <a:spcBef>
                <a:spcPts val="120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In recent years, several models have been developed that take into account the geographical dimension to examine technology options for increasing access to electricity: these are so-called geospatial electrification models</a:t>
            </a:r>
            <a:endParaRPr/>
          </a:p>
          <a:p>
            <a:pPr indent="-285750" lvl="0" marL="285750" marR="0" rtl="0" algn="l">
              <a:lnSpc>
                <a:spcPct val="114000"/>
              </a:lnSpc>
              <a:spcBef>
                <a:spcPts val="120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Different geo-spatial electrification models are used for different purposes, each with its own strengths and weaknesses</a:t>
            </a:r>
            <a:endParaRPr/>
          </a:p>
        </p:txBody>
      </p:sp>
      <p:sp>
        <p:nvSpPr>
          <p:cNvPr id="265" name="Google Shape;265;p7"/>
          <p:cNvSpPr/>
          <p:nvPr/>
        </p:nvSpPr>
        <p:spPr>
          <a:xfrm>
            <a:off x="948175" y="6152123"/>
            <a:ext cx="170110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sp>
        <p:nvSpPr>
          <p:cNvPr id="266" name="Google Shape;266;p7"/>
          <p:cNvSpPr/>
          <p:nvPr/>
        </p:nvSpPr>
        <p:spPr>
          <a:xfrm>
            <a:off x="8258685" y="55738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3_Slide7.mp3" id="267" name="Google Shape;267;p7"/>
          <p:cNvPicPr preferRelativeResize="0"/>
          <p:nvPr/>
        </p:nvPicPr>
        <p:blipFill rotWithShape="1">
          <a:blip r:embed="rId3">
            <a:alphaModFix/>
          </a:blip>
          <a:srcRect b="0" l="0" r="0" t="0"/>
          <a:stretch/>
        </p:blipFill>
        <p:spPr>
          <a:xfrm>
            <a:off x="8330050" y="62403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8"/>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274" name="Google Shape;274;p8"/>
          <p:cNvSpPr txBox="1"/>
          <p:nvPr/>
        </p:nvSpPr>
        <p:spPr>
          <a:xfrm>
            <a:off x="887215" y="110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3.1 References</a:t>
            </a:r>
            <a:endParaRPr/>
          </a:p>
        </p:txBody>
      </p:sp>
      <p:sp>
        <p:nvSpPr>
          <p:cNvPr id="275" name="Google Shape;275;p8"/>
          <p:cNvSpPr/>
          <p:nvPr/>
        </p:nvSpPr>
        <p:spPr>
          <a:xfrm>
            <a:off x="908274" y="1350129"/>
            <a:ext cx="9247716"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Open Sans"/>
                <a:ea typeface="Open Sans"/>
                <a:cs typeface="Open Sans"/>
                <a:sym typeface="Open Sans"/>
              </a:rPr>
              <a:t>Korkovelos, A., Khavari, B., Sahlberg, A., Howells, M., Arderne, C., 2019. The Role of Open Access Data in Geospatial Electrification Planning and the Achievement of SDG7. An OnSSET-Based Case Study for Malawi. Energies 12, 1395. </a:t>
            </a:r>
            <a:r>
              <a:rPr lang="en-US" sz="1600" u="sng">
                <a:solidFill>
                  <a:schemeClr val="dk1"/>
                </a:solidFill>
                <a:latin typeface="Open Sans"/>
                <a:ea typeface="Open Sans"/>
                <a:cs typeface="Open Sans"/>
                <a:sym typeface="Open Sans"/>
                <a:hlinkClick r:id="rId3">
                  <a:extLst>
                    <a:ext uri="{A12FA001-AC4F-418D-AE19-62706E023703}">
                      <ahyp:hlinkClr val="tx"/>
                    </a:ext>
                  </a:extLst>
                </a:hlinkClick>
              </a:rPr>
              <a:t>https://doi.org/10.3390/en12071395</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600">
                <a:solidFill>
                  <a:schemeClr val="dk1"/>
                </a:solidFill>
                <a:latin typeface="Open Sans"/>
                <a:ea typeface="Open Sans"/>
                <a:cs typeface="Open Sans"/>
                <a:sym typeface="Open Sans"/>
              </a:rPr>
              <a:t>Mentis, D., Howells, M., Rogner, H., Korkovelos, A., Arderne, C., Zepeda, E., Siyal, S., Taliotis, C., Bazilian, M., de Roo, A., Tanvez, Y., Oudalov, A., Scholtz, E., 2017. Lighting the World: the first application of an open source, spatial electrification tool (OnSSET) on Sub-Saharan Africa. Environmental Research Letters 12, 085003. </a:t>
            </a:r>
            <a:r>
              <a:rPr lang="en-US" sz="1600" u="sng">
                <a:solidFill>
                  <a:schemeClr val="dk1"/>
                </a:solidFill>
                <a:latin typeface="Open Sans"/>
                <a:ea typeface="Open Sans"/>
                <a:cs typeface="Open Sans"/>
                <a:sym typeface="Open Sans"/>
                <a:hlinkClick r:id="rId4">
                  <a:extLst>
                    <a:ext uri="{A12FA001-AC4F-418D-AE19-62706E023703}">
                      <ahyp:hlinkClr val="tx"/>
                    </a:ext>
                  </a:extLst>
                </a:hlinkClick>
              </a:rPr>
              <a:t>https://doi.org/10.1088/1748-9326/aa7b29</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600">
                <a:solidFill>
                  <a:schemeClr val="dk1"/>
                </a:solidFill>
                <a:latin typeface="Open Sans"/>
                <a:ea typeface="Open Sans"/>
                <a:cs typeface="Open Sans"/>
                <a:sym typeface="Open Sans"/>
              </a:rPr>
              <a:t>Mentis, D., Korkovelos, A., Sahlberg, A., Khavari, B., n.d. Lecture 1: Introduction to geospatial electrification modelling [WWW Document]. OnSSET Teaching Kit. URL </a:t>
            </a:r>
            <a:r>
              <a:rPr lang="en-US" sz="1600" u="sng">
                <a:solidFill>
                  <a:schemeClr val="dk1"/>
                </a:solidFill>
                <a:latin typeface="Open Sans"/>
                <a:ea typeface="Open Sans"/>
                <a:cs typeface="Open Sans"/>
                <a:sym typeface="Open Sans"/>
                <a:hlinkClick r:id="rId5">
                  <a:extLst>
                    <a:ext uri="{A12FA001-AC4F-418D-AE19-62706E023703}">
                      <ahyp:hlinkClr val="tx"/>
                    </a:ext>
                  </a:extLst>
                </a:hlinkClick>
              </a:rPr>
              <a:t>https://onsset.github.io/teaching_kit/courses/module_1/Lecture_1/</a:t>
            </a:r>
            <a:r>
              <a:rPr lang="en-US" sz="1600">
                <a:solidFill>
                  <a:schemeClr val="dk1"/>
                </a:solidFill>
                <a:latin typeface="Open Sans"/>
                <a:ea typeface="Open Sans"/>
                <a:cs typeface="Open Sans"/>
                <a:sym typeface="Open Sans"/>
              </a:rPr>
              <a:t> (accessed 2.18.21).</a:t>
            </a:r>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600">
                <a:solidFill>
                  <a:schemeClr val="dk1"/>
                </a:solidFill>
                <a:latin typeface="Open Sans"/>
                <a:ea typeface="Open Sans"/>
                <a:cs typeface="Open Sans"/>
                <a:sym typeface="Open Sans"/>
              </a:rPr>
              <a:t>Moner‐Girona, M., Puig, D., Mulugetta, Y., Kougias, I., AbdulRahman, J., Szabó, S., 2018. Next generation interactive tool as a backbone for universal access to electricity. WIREs Energy and Environment 7, e305. </a:t>
            </a:r>
            <a:r>
              <a:rPr lang="en-US" sz="1600" u="sng">
                <a:solidFill>
                  <a:schemeClr val="dk1"/>
                </a:solidFill>
                <a:latin typeface="Open Sans"/>
                <a:ea typeface="Open Sans"/>
                <a:cs typeface="Open Sans"/>
                <a:sym typeface="Open Sans"/>
                <a:hlinkClick r:id="rId6">
                  <a:extLst>
                    <a:ext uri="{A12FA001-AC4F-418D-AE19-62706E023703}">
                      <ahyp:hlinkClr val="tx"/>
                    </a:ext>
                  </a:extLst>
                </a:hlinkClick>
              </a:rPr>
              <a:t>https://doi.org/10.1002/wene.305</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600">
                <a:solidFill>
                  <a:schemeClr val="dk1"/>
                </a:solidFill>
                <a:latin typeface="Open Sans"/>
                <a:ea typeface="Open Sans"/>
                <a:cs typeface="Open Sans"/>
                <a:sym typeface="Open Sans"/>
              </a:rPr>
              <a:t>Morrissey, J., 2018. Achieving Universal Electricity Access at the Lowest Cost. Oxfam, OXFAM’S RESEARCH BACKGROUNDERS 113.</a:t>
            </a:r>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9"/>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Identify geospatial energy related data</a:t>
            </a:r>
            <a:endParaRPr b="1" sz="2000">
              <a:solidFill>
                <a:srgbClr val="9CC2E5"/>
              </a:solidFill>
              <a:latin typeface="Open Sans"/>
              <a:ea typeface="Open Sans"/>
              <a:cs typeface="Open Sans"/>
              <a:sym typeface="Open Sans"/>
            </a:endParaRPr>
          </a:p>
        </p:txBody>
      </p:sp>
      <p:sp>
        <p:nvSpPr>
          <p:cNvPr id="282" name="Google Shape;282;p9"/>
          <p:cNvSpPr txBox="1"/>
          <p:nvPr/>
        </p:nvSpPr>
        <p:spPr>
          <a:xfrm>
            <a:off x="873848" y="-2044"/>
            <a:ext cx="5452002" cy="137575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Key datasets used in OnSSET </a:t>
            </a:r>
            <a:endParaRPr/>
          </a:p>
        </p:txBody>
      </p:sp>
      <p:sp>
        <p:nvSpPr>
          <p:cNvPr id="283" name="Google Shape;283;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650"/>
              <a:buChar char="•"/>
            </a:pPr>
            <a:r>
              <a:rPr lang="en-US" sz="1650">
                <a:latin typeface="Open Sans"/>
                <a:ea typeface="Open Sans"/>
                <a:cs typeface="Open Sans"/>
                <a:sym typeface="Open Sans"/>
              </a:rPr>
              <a:t>Administrative boundaries</a:t>
            </a:r>
            <a:endParaRPr/>
          </a:p>
          <a:p>
            <a:pPr indent="-228600" lvl="0" marL="228600" rtl="0" algn="l">
              <a:lnSpc>
                <a:spcPct val="90000"/>
              </a:lnSpc>
              <a:spcBef>
                <a:spcPts val="1000"/>
              </a:spcBef>
              <a:spcAft>
                <a:spcPts val="0"/>
              </a:spcAft>
              <a:buClr>
                <a:schemeClr val="dk1"/>
              </a:buClr>
              <a:buSzPts val="1650"/>
              <a:buChar char="•"/>
            </a:pPr>
            <a:r>
              <a:rPr lang="en-US" sz="1650">
                <a:latin typeface="Open Sans"/>
                <a:ea typeface="Open Sans"/>
                <a:cs typeface="Open Sans"/>
                <a:sym typeface="Open Sans"/>
              </a:rPr>
              <a:t>Road network </a:t>
            </a:r>
            <a:endParaRPr/>
          </a:p>
          <a:p>
            <a:pPr indent="-228600" lvl="0" marL="228600" rtl="0" algn="l">
              <a:lnSpc>
                <a:spcPct val="90000"/>
              </a:lnSpc>
              <a:spcBef>
                <a:spcPts val="1000"/>
              </a:spcBef>
              <a:spcAft>
                <a:spcPts val="0"/>
              </a:spcAft>
              <a:buClr>
                <a:schemeClr val="dk1"/>
              </a:buClr>
              <a:buSzPts val="1650"/>
              <a:buChar char="•"/>
            </a:pPr>
            <a:r>
              <a:rPr lang="en-US" sz="1650">
                <a:latin typeface="Open Sans"/>
                <a:ea typeface="Open Sans"/>
                <a:cs typeface="Open Sans"/>
                <a:sym typeface="Open Sans"/>
              </a:rPr>
              <a:t>Nighttime light </a:t>
            </a:r>
            <a:endParaRPr/>
          </a:p>
          <a:p>
            <a:pPr indent="-228600" lvl="0" marL="228600" rtl="0" algn="l">
              <a:lnSpc>
                <a:spcPct val="90000"/>
              </a:lnSpc>
              <a:spcBef>
                <a:spcPts val="1000"/>
              </a:spcBef>
              <a:spcAft>
                <a:spcPts val="0"/>
              </a:spcAft>
              <a:buClr>
                <a:schemeClr val="dk1"/>
              </a:buClr>
              <a:buSzPts val="1650"/>
              <a:buChar char="•"/>
            </a:pPr>
            <a:r>
              <a:rPr lang="en-US" sz="1650">
                <a:latin typeface="Open Sans"/>
                <a:ea typeface="Open Sans"/>
                <a:cs typeface="Open Sans"/>
                <a:sym typeface="Open Sans"/>
              </a:rPr>
              <a:t>Power plants</a:t>
            </a:r>
            <a:endParaRPr/>
          </a:p>
          <a:p>
            <a:pPr indent="-228600" lvl="0" marL="228600" rtl="0" algn="l">
              <a:lnSpc>
                <a:spcPct val="90000"/>
              </a:lnSpc>
              <a:spcBef>
                <a:spcPts val="1000"/>
              </a:spcBef>
              <a:spcAft>
                <a:spcPts val="0"/>
              </a:spcAft>
              <a:buClr>
                <a:schemeClr val="dk1"/>
              </a:buClr>
              <a:buSzPts val="1650"/>
              <a:buChar char="•"/>
            </a:pPr>
            <a:r>
              <a:rPr lang="en-US" sz="1650">
                <a:latin typeface="Open Sans"/>
                <a:ea typeface="Open Sans"/>
                <a:cs typeface="Open Sans"/>
                <a:sym typeface="Open Sans"/>
              </a:rPr>
              <a:t>Mines</a:t>
            </a:r>
            <a:endParaRPr/>
          </a:p>
          <a:p>
            <a:pPr indent="-228600" lvl="0" marL="228600" rtl="0" algn="l">
              <a:lnSpc>
                <a:spcPct val="90000"/>
              </a:lnSpc>
              <a:spcBef>
                <a:spcPts val="1000"/>
              </a:spcBef>
              <a:spcAft>
                <a:spcPts val="0"/>
              </a:spcAft>
              <a:buClr>
                <a:schemeClr val="dk1"/>
              </a:buClr>
              <a:buSzPts val="1650"/>
              <a:buChar char="•"/>
            </a:pPr>
            <a:r>
              <a:rPr lang="en-US" sz="1650">
                <a:latin typeface="Open Sans"/>
                <a:ea typeface="Open Sans"/>
                <a:cs typeface="Open Sans"/>
                <a:sym typeface="Open Sans"/>
              </a:rPr>
              <a:t>Existing Grid Network</a:t>
            </a:r>
            <a:endParaRPr/>
          </a:p>
          <a:p>
            <a:pPr indent="-228600" lvl="0" marL="228600" rtl="0" algn="l">
              <a:lnSpc>
                <a:spcPct val="90000"/>
              </a:lnSpc>
              <a:spcBef>
                <a:spcPts val="1000"/>
              </a:spcBef>
              <a:spcAft>
                <a:spcPts val="0"/>
              </a:spcAft>
              <a:buClr>
                <a:schemeClr val="dk1"/>
              </a:buClr>
              <a:buSzPts val="1650"/>
              <a:buChar char="•"/>
            </a:pPr>
            <a:r>
              <a:rPr lang="en-US" sz="1650">
                <a:latin typeface="Open Sans"/>
                <a:ea typeface="Open Sans"/>
                <a:cs typeface="Open Sans"/>
                <a:sym typeface="Open Sans"/>
              </a:rPr>
              <a:t>Current population </a:t>
            </a:r>
            <a:endParaRPr/>
          </a:p>
          <a:p>
            <a:pPr indent="-228600" lvl="0" marL="228600" rtl="0" algn="l">
              <a:lnSpc>
                <a:spcPct val="90000"/>
              </a:lnSpc>
              <a:spcBef>
                <a:spcPts val="1000"/>
              </a:spcBef>
              <a:spcAft>
                <a:spcPts val="0"/>
              </a:spcAft>
              <a:buClr>
                <a:schemeClr val="dk1"/>
              </a:buClr>
              <a:buSzPts val="1650"/>
              <a:buChar char="•"/>
            </a:pPr>
            <a:r>
              <a:rPr lang="en-US" sz="1650">
                <a:latin typeface="Open Sans"/>
                <a:ea typeface="Open Sans"/>
                <a:cs typeface="Open Sans"/>
                <a:sym typeface="Open Sans"/>
              </a:rPr>
              <a:t>Projected population and Grid Network</a:t>
            </a:r>
            <a:endParaRPr/>
          </a:p>
          <a:p>
            <a:pPr indent="-228600" lvl="0" marL="228600" rtl="0" algn="l">
              <a:lnSpc>
                <a:spcPct val="90000"/>
              </a:lnSpc>
              <a:spcBef>
                <a:spcPts val="1000"/>
              </a:spcBef>
              <a:spcAft>
                <a:spcPts val="0"/>
              </a:spcAft>
              <a:buClr>
                <a:schemeClr val="dk1"/>
              </a:buClr>
              <a:buSzPts val="1650"/>
              <a:buChar char="•"/>
            </a:pPr>
            <a:r>
              <a:rPr lang="en-US" sz="1650">
                <a:latin typeface="Open Sans"/>
                <a:ea typeface="Open Sans"/>
                <a:cs typeface="Open Sans"/>
                <a:sym typeface="Open Sans"/>
              </a:rPr>
              <a:t>Wind power capacity factor</a:t>
            </a:r>
            <a:endParaRPr/>
          </a:p>
          <a:p>
            <a:pPr indent="-228600" lvl="0" marL="228600" rtl="0" algn="l">
              <a:lnSpc>
                <a:spcPct val="90000"/>
              </a:lnSpc>
              <a:spcBef>
                <a:spcPts val="1000"/>
              </a:spcBef>
              <a:spcAft>
                <a:spcPts val="0"/>
              </a:spcAft>
              <a:buClr>
                <a:schemeClr val="dk1"/>
              </a:buClr>
              <a:buSzPts val="1650"/>
              <a:buChar char="•"/>
            </a:pPr>
            <a:r>
              <a:rPr lang="en-US" sz="1650">
                <a:latin typeface="Open Sans"/>
                <a:ea typeface="Open Sans"/>
                <a:cs typeface="Open Sans"/>
                <a:sym typeface="Open Sans"/>
              </a:rPr>
              <a:t>Global Horizontal Irradiance </a:t>
            </a:r>
            <a:endParaRPr/>
          </a:p>
          <a:p>
            <a:pPr indent="-228600" lvl="0" marL="228600" rtl="0" algn="l">
              <a:lnSpc>
                <a:spcPct val="90000"/>
              </a:lnSpc>
              <a:spcBef>
                <a:spcPts val="1000"/>
              </a:spcBef>
              <a:spcAft>
                <a:spcPts val="0"/>
              </a:spcAft>
              <a:buClr>
                <a:schemeClr val="dk1"/>
              </a:buClr>
              <a:buSzPts val="1650"/>
              <a:buChar char="•"/>
            </a:pPr>
            <a:r>
              <a:rPr lang="en-US" sz="1650">
                <a:latin typeface="Open Sans"/>
                <a:ea typeface="Open Sans"/>
                <a:cs typeface="Open Sans"/>
                <a:sym typeface="Open Sans"/>
              </a:rPr>
              <a:t>Mini and small hydropower potential</a:t>
            </a:r>
            <a:endParaRPr/>
          </a:p>
          <a:p>
            <a:pPr indent="-228600" lvl="0" marL="228600" rtl="0" algn="l">
              <a:lnSpc>
                <a:spcPct val="90000"/>
              </a:lnSpc>
              <a:spcBef>
                <a:spcPts val="1000"/>
              </a:spcBef>
              <a:spcAft>
                <a:spcPts val="0"/>
              </a:spcAft>
              <a:buClr>
                <a:schemeClr val="dk1"/>
              </a:buClr>
              <a:buSzPts val="1650"/>
              <a:buChar char="•"/>
            </a:pPr>
            <a:r>
              <a:rPr lang="en-US" sz="1650">
                <a:latin typeface="Open Sans"/>
                <a:ea typeface="Open Sans"/>
                <a:cs typeface="Open Sans"/>
                <a:sym typeface="Open Sans"/>
              </a:rPr>
              <a:t>Spatial cost of Diesel gensets</a:t>
            </a:r>
            <a:endParaRPr/>
          </a:p>
        </p:txBody>
      </p:sp>
      <p:sp>
        <p:nvSpPr>
          <p:cNvPr id="284" name="Google Shape;284;p9"/>
          <p:cNvSpPr/>
          <p:nvPr/>
        </p:nvSpPr>
        <p:spPr>
          <a:xfrm>
            <a:off x="860136" y="6136586"/>
            <a:ext cx="170110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pic>
        <p:nvPicPr>
          <p:cNvPr id="285" name="Google Shape;285;p9"/>
          <p:cNvPicPr preferRelativeResize="0"/>
          <p:nvPr/>
        </p:nvPicPr>
        <p:blipFill rotWithShape="1">
          <a:blip r:embed="rId3">
            <a:alphaModFix/>
          </a:blip>
          <a:srcRect b="16490" l="20893" r="26762" t="11404"/>
          <a:stretch/>
        </p:blipFill>
        <p:spPr>
          <a:xfrm>
            <a:off x="6096000" y="1275529"/>
            <a:ext cx="5077327" cy="4944980"/>
          </a:xfrm>
          <a:prstGeom prst="rect">
            <a:avLst/>
          </a:prstGeom>
          <a:noFill/>
          <a:ln>
            <a:noFill/>
          </a:ln>
        </p:spPr>
      </p:pic>
      <p:sp>
        <p:nvSpPr>
          <p:cNvPr id="286" name="Google Shape;286;p9"/>
          <p:cNvSpPr/>
          <p:nvPr/>
        </p:nvSpPr>
        <p:spPr>
          <a:xfrm>
            <a:off x="8329895" y="6075882"/>
            <a:ext cx="34419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Korkovelos et al., 2019, Mentis et al. 2017</a:t>
            </a:r>
            <a:endParaRPr/>
          </a:p>
        </p:txBody>
      </p:sp>
      <p:sp>
        <p:nvSpPr>
          <p:cNvPr id="287" name="Google Shape;287;p9"/>
          <p:cNvSpPr/>
          <p:nvPr/>
        </p:nvSpPr>
        <p:spPr>
          <a:xfrm>
            <a:off x="7480052" y="1441086"/>
            <a:ext cx="24032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Existing Grid Network</a:t>
            </a:r>
            <a:endParaRPr/>
          </a:p>
        </p:txBody>
      </p:sp>
      <p:sp>
        <p:nvSpPr>
          <p:cNvPr id="288" name="Google Shape;288;p9"/>
          <p:cNvSpPr txBox="1"/>
          <p:nvPr/>
        </p:nvSpPr>
        <p:spPr>
          <a:xfrm>
            <a:off x="7589601" y="5820527"/>
            <a:ext cx="413787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Picture source: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 under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289" name="Google Shape;289;p9"/>
          <p:cNvSpPr/>
          <p:nvPr/>
        </p:nvSpPr>
        <p:spPr>
          <a:xfrm>
            <a:off x="5618235" y="26295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3_Slide9.mp3" id="290" name="Google Shape;290;p9"/>
          <p:cNvPicPr preferRelativeResize="0"/>
          <p:nvPr/>
        </p:nvPicPr>
        <p:blipFill rotWithShape="1">
          <a:blip r:embed="rId6">
            <a:alphaModFix/>
          </a:blip>
          <a:srcRect b="0" l="0" r="0" t="0"/>
          <a:stretch/>
        </p:blipFill>
        <p:spPr>
          <a:xfrm>
            <a:off x="5689600" y="33431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CG">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