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7" r:id="rId2"/>
    <p:sldId id="260" r:id="rId3"/>
    <p:sldId id="325" r:id="rId4"/>
    <p:sldId id="336" r:id="rId5"/>
    <p:sldId id="332" r:id="rId6"/>
    <p:sldId id="317" r:id="rId7"/>
    <p:sldId id="318" r:id="rId8"/>
    <p:sldId id="319" r:id="rId9"/>
    <p:sldId id="337" r:id="rId10"/>
    <p:sldId id="333" r:id="rId11"/>
    <p:sldId id="338" r:id="rId12"/>
    <p:sldId id="334" r:id="rId13"/>
    <p:sldId id="335" r:id="rId14"/>
    <p:sldId id="331" r:id="rId15"/>
    <p:sldId id="323" r:id="rId16"/>
  </p:sldIdLst>
  <p:sldSz cx="12192000" cy="6858000"/>
  <p:notesSz cx="6889750" cy="100218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4284B4E-2472-47E1-A6C3-1DFA0F819335}">
          <p14:sldIdLst>
            <p14:sldId id="257"/>
            <p14:sldId id="260"/>
            <p14:sldId id="325"/>
            <p14:sldId id="336"/>
            <p14:sldId id="332"/>
            <p14:sldId id="317"/>
            <p14:sldId id="318"/>
            <p14:sldId id="319"/>
            <p14:sldId id="337"/>
            <p14:sldId id="333"/>
            <p14:sldId id="338"/>
            <p14:sldId id="334"/>
            <p14:sldId id="335"/>
            <p14:sldId id="331"/>
            <p14:sldId id="323"/>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1373" autoAdjust="0"/>
  </p:normalViewPr>
  <p:slideViewPr>
    <p:cSldViewPr snapToGrid="0">
      <p:cViewPr varScale="1">
        <p:scale>
          <a:sx n="104" d="100"/>
          <a:sy n="104" d="100"/>
        </p:scale>
        <p:origin x="87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5558" cy="502835"/>
          </a:xfrm>
          <a:prstGeom prst="rect">
            <a:avLst/>
          </a:prstGeom>
        </p:spPr>
        <p:txBody>
          <a:bodyPr vert="horz" lIns="96634" tIns="48317" rIns="96634" bIns="48317" rtlCol="0"/>
          <a:lstStyle>
            <a:lvl1pPr algn="l">
              <a:defRPr sz="1300"/>
            </a:lvl1pPr>
          </a:lstStyle>
          <a:p>
            <a:endParaRPr lang="en-GB"/>
          </a:p>
        </p:txBody>
      </p:sp>
      <p:sp>
        <p:nvSpPr>
          <p:cNvPr id="3" name="Date Placeholder 2"/>
          <p:cNvSpPr>
            <a:spLocks noGrp="1"/>
          </p:cNvSpPr>
          <p:nvPr>
            <p:ph type="dt" idx="1"/>
          </p:nvPr>
        </p:nvSpPr>
        <p:spPr>
          <a:xfrm>
            <a:off x="3902597" y="0"/>
            <a:ext cx="2985558" cy="502835"/>
          </a:xfrm>
          <a:prstGeom prst="rect">
            <a:avLst/>
          </a:prstGeom>
        </p:spPr>
        <p:txBody>
          <a:bodyPr vert="horz" lIns="96634" tIns="48317" rIns="96634" bIns="48317" rtlCol="0"/>
          <a:lstStyle>
            <a:lvl1pPr algn="r">
              <a:defRPr sz="1300"/>
            </a:lvl1pPr>
          </a:lstStyle>
          <a:p>
            <a:fld id="{9E3E57B6-1800-47F0-B1C5-31D4554FA593}" type="datetimeFigureOut">
              <a:rPr lang="en-GB" smtClean="0"/>
              <a:t>27/04/2021</a:t>
            </a:fld>
            <a:endParaRPr lang="en-GB"/>
          </a:p>
        </p:txBody>
      </p:sp>
      <p:sp>
        <p:nvSpPr>
          <p:cNvPr id="4" name="Slide Image Placeholder 3"/>
          <p:cNvSpPr>
            <a:spLocks noGrp="1" noRot="1" noChangeAspect="1"/>
          </p:cNvSpPr>
          <p:nvPr>
            <p:ph type="sldImg" idx="2"/>
          </p:nvPr>
        </p:nvSpPr>
        <p:spPr>
          <a:xfrm>
            <a:off x="438150" y="1252538"/>
            <a:ext cx="6013450" cy="3382962"/>
          </a:xfrm>
          <a:prstGeom prst="rect">
            <a:avLst/>
          </a:prstGeom>
          <a:noFill/>
          <a:ln w="12700">
            <a:solidFill>
              <a:prstClr val="black"/>
            </a:solidFill>
          </a:ln>
        </p:spPr>
        <p:txBody>
          <a:bodyPr vert="horz" lIns="96634" tIns="48317" rIns="96634" bIns="48317" rtlCol="0" anchor="ctr"/>
          <a:lstStyle/>
          <a:p>
            <a:endParaRPr lang="en-GB"/>
          </a:p>
        </p:txBody>
      </p:sp>
      <p:sp>
        <p:nvSpPr>
          <p:cNvPr id="5" name="Notes Placeholder 4"/>
          <p:cNvSpPr>
            <a:spLocks noGrp="1"/>
          </p:cNvSpPr>
          <p:nvPr>
            <p:ph type="body" sz="quarter" idx="3"/>
          </p:nvPr>
        </p:nvSpPr>
        <p:spPr>
          <a:xfrm>
            <a:off x="688975" y="4823034"/>
            <a:ext cx="5511800" cy="3946118"/>
          </a:xfrm>
          <a:prstGeom prst="rect">
            <a:avLst/>
          </a:prstGeom>
        </p:spPr>
        <p:txBody>
          <a:bodyPr vert="horz" lIns="96634" tIns="48317" rIns="96634" bIns="4831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519055"/>
            <a:ext cx="2985558" cy="502834"/>
          </a:xfrm>
          <a:prstGeom prst="rect">
            <a:avLst/>
          </a:prstGeom>
        </p:spPr>
        <p:txBody>
          <a:bodyPr vert="horz" lIns="96634" tIns="48317" rIns="96634" bIns="48317" rtlCol="0" anchor="b"/>
          <a:lstStyle>
            <a:lvl1pPr algn="l">
              <a:defRPr sz="1300"/>
            </a:lvl1pPr>
          </a:lstStyle>
          <a:p>
            <a:endParaRPr lang="en-GB"/>
          </a:p>
        </p:txBody>
      </p:sp>
      <p:sp>
        <p:nvSpPr>
          <p:cNvPr id="7" name="Slide Number Placeholder 6"/>
          <p:cNvSpPr>
            <a:spLocks noGrp="1"/>
          </p:cNvSpPr>
          <p:nvPr>
            <p:ph type="sldNum" sz="quarter" idx="5"/>
          </p:nvPr>
        </p:nvSpPr>
        <p:spPr>
          <a:xfrm>
            <a:off x="3902597" y="9519055"/>
            <a:ext cx="2985558" cy="502834"/>
          </a:xfrm>
          <a:prstGeom prst="rect">
            <a:avLst/>
          </a:prstGeom>
        </p:spPr>
        <p:txBody>
          <a:bodyPr vert="horz" lIns="96634" tIns="48317" rIns="96634" bIns="48317" rtlCol="0" anchor="b"/>
          <a:lstStyle>
            <a:lvl1pPr algn="r">
              <a:defRPr sz="1300"/>
            </a:lvl1pPr>
          </a:lstStyle>
          <a:p>
            <a:fld id="{60A62DF7-8406-48BA-B1DC-0DE1D205CC2E}" type="slidenum">
              <a:rPr lang="en-GB" smtClean="0"/>
              <a:t>‹#›</a:t>
            </a:fld>
            <a:endParaRPr lang="en-GB"/>
          </a:p>
        </p:txBody>
      </p:sp>
    </p:spTree>
    <p:extLst>
      <p:ext uri="{BB962C8B-B14F-4D97-AF65-F5344CB8AC3E}">
        <p14:creationId xmlns:p14="http://schemas.microsoft.com/office/powerpoint/2010/main" val="17145002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338">
              <a:defRPr/>
            </a:pPr>
            <a:r>
              <a:rPr lang="en-GB" sz="1300" dirty="0">
                <a:latin typeface="Arial" panose="020B0604020202020204" pitchFamily="34" charset="0"/>
                <a:cs typeface="Arial" panose="020B0604020202020204" pitchFamily="34" charset="0"/>
              </a:rPr>
              <a:t>Yadanabon University – has a DSpace based repository accessed at https://oar.ydbu.edu.mm/</a:t>
            </a:r>
            <a:endParaRPr lang="en-GB" sz="1100" b="1" i="1" dirty="0">
              <a:latin typeface="Arial" panose="020B0604020202020204" pitchFamily="34" charset="0"/>
              <a:cs typeface="Arial" panose="020B0604020202020204" pitchFamily="34" charset="0"/>
            </a:endParaRPr>
          </a:p>
          <a:p>
            <a:endParaRPr lang="en-GB" dirty="0"/>
          </a:p>
        </p:txBody>
      </p:sp>
      <p:sp>
        <p:nvSpPr>
          <p:cNvPr id="4" name="Slide Number Placeholder 3"/>
          <p:cNvSpPr>
            <a:spLocks noGrp="1"/>
          </p:cNvSpPr>
          <p:nvPr>
            <p:ph type="sldNum" sz="quarter" idx="5"/>
          </p:nvPr>
        </p:nvSpPr>
        <p:spPr/>
        <p:txBody>
          <a:bodyPr/>
          <a:lstStyle/>
          <a:p>
            <a:fld id="{60A62DF7-8406-48BA-B1DC-0DE1D205CC2E}" type="slidenum">
              <a:rPr lang="en-GB" smtClean="0"/>
              <a:t>14</a:t>
            </a:fld>
            <a:endParaRPr lang="en-GB"/>
          </a:p>
        </p:txBody>
      </p:sp>
    </p:spTree>
    <p:extLst>
      <p:ext uri="{BB962C8B-B14F-4D97-AF65-F5344CB8AC3E}">
        <p14:creationId xmlns:p14="http://schemas.microsoft.com/office/powerpoint/2010/main" val="38704288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0F36D030-5F93-4B9A-AF6E-0B3A827D893D}" type="datetimeFigureOut">
              <a:rPr lang="en-GB" smtClean="0"/>
              <a:t>27/04/2021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4152125-D903-418B-928E-337D2A66A359}" type="slidenum">
              <a:rPr lang="en-GB" smtClean="0"/>
              <a:t>‹#›</a:t>
            </a:fld>
            <a:endParaRPr lang="en-GB"/>
          </a:p>
        </p:txBody>
      </p:sp>
    </p:spTree>
    <p:extLst>
      <p:ext uri="{BB962C8B-B14F-4D97-AF65-F5344CB8AC3E}">
        <p14:creationId xmlns:p14="http://schemas.microsoft.com/office/powerpoint/2010/main" val="10473921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F36D030-5F93-4B9A-AF6E-0B3A827D893D}" type="datetimeFigureOut">
              <a:rPr lang="en-GB" smtClean="0"/>
              <a:t>27/04/2021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4152125-D903-418B-928E-337D2A66A359}" type="slidenum">
              <a:rPr lang="en-GB" smtClean="0"/>
              <a:t>‹#›</a:t>
            </a:fld>
            <a:endParaRPr lang="en-GB"/>
          </a:p>
        </p:txBody>
      </p:sp>
    </p:spTree>
    <p:extLst>
      <p:ext uri="{BB962C8B-B14F-4D97-AF65-F5344CB8AC3E}">
        <p14:creationId xmlns:p14="http://schemas.microsoft.com/office/powerpoint/2010/main" val="1176134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F36D030-5F93-4B9A-AF6E-0B3A827D893D}" type="datetimeFigureOut">
              <a:rPr lang="en-GB" smtClean="0"/>
              <a:t>27/04/2021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4152125-D903-418B-928E-337D2A66A359}" type="slidenum">
              <a:rPr lang="en-GB" smtClean="0"/>
              <a:t>‹#›</a:t>
            </a:fld>
            <a:endParaRPr lang="en-GB"/>
          </a:p>
        </p:txBody>
      </p:sp>
    </p:spTree>
    <p:extLst>
      <p:ext uri="{BB962C8B-B14F-4D97-AF65-F5344CB8AC3E}">
        <p14:creationId xmlns:p14="http://schemas.microsoft.com/office/powerpoint/2010/main" val="1850679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F36D030-5F93-4B9A-AF6E-0B3A827D893D}" type="datetimeFigureOut">
              <a:rPr lang="en-GB" smtClean="0"/>
              <a:t>27/04/2021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4152125-D903-418B-928E-337D2A66A359}" type="slidenum">
              <a:rPr lang="en-GB" smtClean="0"/>
              <a:t>‹#›</a:t>
            </a:fld>
            <a:endParaRPr lang="en-GB"/>
          </a:p>
        </p:txBody>
      </p:sp>
    </p:spTree>
    <p:extLst>
      <p:ext uri="{BB962C8B-B14F-4D97-AF65-F5344CB8AC3E}">
        <p14:creationId xmlns:p14="http://schemas.microsoft.com/office/powerpoint/2010/main" val="9617085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36D030-5F93-4B9A-AF6E-0B3A827D893D}" type="datetimeFigureOut">
              <a:rPr lang="en-GB" smtClean="0"/>
              <a:t>27/04/2021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4152125-D903-418B-928E-337D2A66A359}" type="slidenum">
              <a:rPr lang="en-GB" smtClean="0"/>
              <a:t>‹#›</a:t>
            </a:fld>
            <a:endParaRPr lang="en-GB"/>
          </a:p>
        </p:txBody>
      </p:sp>
    </p:spTree>
    <p:extLst>
      <p:ext uri="{BB962C8B-B14F-4D97-AF65-F5344CB8AC3E}">
        <p14:creationId xmlns:p14="http://schemas.microsoft.com/office/powerpoint/2010/main" val="10764214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0F36D030-5F93-4B9A-AF6E-0B3A827D893D}" type="datetimeFigureOut">
              <a:rPr lang="en-GB" smtClean="0"/>
              <a:t>27/04/2021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4152125-D903-418B-928E-337D2A66A359}" type="slidenum">
              <a:rPr lang="en-GB" smtClean="0"/>
              <a:t>‹#›</a:t>
            </a:fld>
            <a:endParaRPr lang="en-GB"/>
          </a:p>
        </p:txBody>
      </p:sp>
    </p:spTree>
    <p:extLst>
      <p:ext uri="{BB962C8B-B14F-4D97-AF65-F5344CB8AC3E}">
        <p14:creationId xmlns:p14="http://schemas.microsoft.com/office/powerpoint/2010/main" val="15847190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0F36D030-5F93-4B9A-AF6E-0B3A827D893D}" type="datetimeFigureOut">
              <a:rPr lang="en-GB" smtClean="0"/>
              <a:t>27/04/2021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4152125-D903-418B-928E-337D2A66A359}" type="slidenum">
              <a:rPr lang="en-GB" smtClean="0"/>
              <a:t>‹#›</a:t>
            </a:fld>
            <a:endParaRPr lang="en-GB"/>
          </a:p>
        </p:txBody>
      </p:sp>
    </p:spTree>
    <p:extLst>
      <p:ext uri="{BB962C8B-B14F-4D97-AF65-F5344CB8AC3E}">
        <p14:creationId xmlns:p14="http://schemas.microsoft.com/office/powerpoint/2010/main" val="11495326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0F36D030-5F93-4B9A-AF6E-0B3A827D893D}" type="datetimeFigureOut">
              <a:rPr lang="en-GB" smtClean="0"/>
              <a:t>27/04/2021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4152125-D903-418B-928E-337D2A66A359}" type="slidenum">
              <a:rPr lang="en-GB" smtClean="0"/>
              <a:t>‹#›</a:t>
            </a:fld>
            <a:endParaRPr lang="en-GB"/>
          </a:p>
        </p:txBody>
      </p:sp>
    </p:spTree>
    <p:extLst>
      <p:ext uri="{BB962C8B-B14F-4D97-AF65-F5344CB8AC3E}">
        <p14:creationId xmlns:p14="http://schemas.microsoft.com/office/powerpoint/2010/main" val="30007781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36D030-5F93-4B9A-AF6E-0B3A827D893D}" type="datetimeFigureOut">
              <a:rPr lang="en-GB" smtClean="0"/>
              <a:t>27/04/2021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4152125-D903-418B-928E-337D2A66A359}" type="slidenum">
              <a:rPr lang="en-GB" smtClean="0"/>
              <a:t>‹#›</a:t>
            </a:fld>
            <a:endParaRPr lang="en-GB"/>
          </a:p>
        </p:txBody>
      </p:sp>
    </p:spTree>
    <p:extLst>
      <p:ext uri="{BB962C8B-B14F-4D97-AF65-F5344CB8AC3E}">
        <p14:creationId xmlns:p14="http://schemas.microsoft.com/office/powerpoint/2010/main" val="9251215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F36D030-5F93-4B9A-AF6E-0B3A827D893D}" type="datetimeFigureOut">
              <a:rPr lang="en-GB" smtClean="0"/>
              <a:t>27/04/2021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4152125-D903-418B-928E-337D2A66A359}" type="slidenum">
              <a:rPr lang="en-GB" smtClean="0"/>
              <a:t>‹#›</a:t>
            </a:fld>
            <a:endParaRPr lang="en-GB"/>
          </a:p>
        </p:txBody>
      </p:sp>
    </p:spTree>
    <p:extLst>
      <p:ext uri="{BB962C8B-B14F-4D97-AF65-F5344CB8AC3E}">
        <p14:creationId xmlns:p14="http://schemas.microsoft.com/office/powerpoint/2010/main" val="24162481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F36D030-5F93-4B9A-AF6E-0B3A827D893D}" type="datetimeFigureOut">
              <a:rPr lang="en-GB" smtClean="0"/>
              <a:t>27/04/2021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4152125-D903-418B-928E-337D2A66A359}" type="slidenum">
              <a:rPr lang="en-GB" smtClean="0"/>
              <a:t>‹#›</a:t>
            </a:fld>
            <a:endParaRPr lang="en-GB"/>
          </a:p>
        </p:txBody>
      </p:sp>
    </p:spTree>
    <p:extLst>
      <p:ext uri="{BB962C8B-B14F-4D97-AF65-F5344CB8AC3E}">
        <p14:creationId xmlns:p14="http://schemas.microsoft.com/office/powerpoint/2010/main" val="960122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36D030-5F93-4B9A-AF6E-0B3A827D893D}" type="datetimeFigureOut">
              <a:rPr lang="en-GB" smtClean="0"/>
              <a:t>27/04/2021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152125-D903-418B-928E-337D2A66A359}" type="slidenum">
              <a:rPr lang="en-GB" smtClean="0"/>
              <a:t>‹#›</a:t>
            </a:fld>
            <a:endParaRPr lang="en-GB"/>
          </a:p>
        </p:txBody>
      </p:sp>
    </p:spTree>
    <p:extLst>
      <p:ext uri="{BB962C8B-B14F-4D97-AF65-F5344CB8AC3E}">
        <p14:creationId xmlns:p14="http://schemas.microsoft.com/office/powerpoint/2010/main" val="30867521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opcit.eprints.org/oacitation-biblio.html#original" TargetMode="External"/><Relationship Id="rId2" Type="http://schemas.openxmlformats.org/officeDocument/2006/relationships/hyperlink" Target="https://core.ac.uk/"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573408"/>
            <a:ext cx="12192000" cy="359237"/>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p:cNvSpPr txBox="1"/>
          <p:nvPr/>
        </p:nvSpPr>
        <p:spPr>
          <a:xfrm>
            <a:off x="735563" y="284591"/>
            <a:ext cx="10338837" cy="1323439"/>
          </a:xfrm>
          <a:prstGeom prst="rect">
            <a:avLst/>
          </a:prstGeom>
          <a:noFill/>
        </p:spPr>
        <p:txBody>
          <a:bodyPr wrap="square" rtlCol="0">
            <a:spAutoFit/>
          </a:bodyPr>
          <a:lstStyle/>
          <a:p>
            <a:r>
              <a:rPr lang="en-GB" sz="4000" b="1" dirty="0">
                <a:solidFill>
                  <a:srgbClr val="A71930"/>
                </a:solidFill>
                <a:latin typeface="Arial" panose="020B0604020202020204" pitchFamily="34" charset="0"/>
                <a:cs typeface="Arial" panose="020B0604020202020204" pitchFamily="34" charset="0"/>
              </a:rPr>
              <a:t>Open Access Repositories to Support Distance Education in Myanmar</a:t>
            </a:r>
            <a:endParaRPr lang="en-GB" sz="3200" b="1" dirty="0">
              <a:solidFill>
                <a:srgbClr val="A71930"/>
              </a:solidFill>
              <a:latin typeface="Arial" panose="020B0604020202020204" pitchFamily="34" charset="0"/>
              <a:cs typeface="Arial" panose="020B0604020202020204" pitchFamily="34" charset="0"/>
            </a:endParaRPr>
          </a:p>
        </p:txBody>
      </p:sp>
      <p:sp>
        <p:nvSpPr>
          <p:cNvPr id="13" name="TextBox 12"/>
          <p:cNvSpPr txBox="1"/>
          <p:nvPr/>
        </p:nvSpPr>
        <p:spPr>
          <a:xfrm>
            <a:off x="735563" y="2381211"/>
            <a:ext cx="10720873" cy="1384995"/>
          </a:xfrm>
          <a:prstGeom prst="rect">
            <a:avLst/>
          </a:prstGeom>
          <a:noFill/>
        </p:spPr>
        <p:txBody>
          <a:bodyPr wrap="square" rtlCol="0">
            <a:spAutoFit/>
          </a:bodyPr>
          <a:lstStyle/>
          <a:p>
            <a:r>
              <a:rPr lang="en-GB" sz="2800" b="1" dirty="0">
                <a:latin typeface="Arial" panose="020B0604020202020204" pitchFamily="34" charset="0"/>
                <a:cs typeface="Arial" panose="020B0604020202020204" pitchFamily="34" charset="0"/>
              </a:rPr>
              <a:t>Nason Bimbe</a:t>
            </a:r>
          </a:p>
          <a:p>
            <a:endParaRPr lang="en-GB" sz="2800" dirty="0">
              <a:latin typeface="Arial" panose="020B0604020202020204" pitchFamily="34" charset="0"/>
              <a:cs typeface="Arial" panose="020B0604020202020204" pitchFamily="34" charset="0"/>
            </a:endParaRPr>
          </a:p>
          <a:p>
            <a:r>
              <a:rPr lang="en-GB" sz="2800" dirty="0">
                <a:latin typeface="Arial" panose="020B0604020202020204" pitchFamily="34" charset="0"/>
                <a:cs typeface="Arial" panose="020B0604020202020204" pitchFamily="34" charset="0"/>
              </a:rPr>
              <a:t>28 August 2019 – a webinar held at TIDE </a:t>
            </a:r>
            <a:r>
              <a:rPr lang="en-GB" sz="2800" dirty="0" err="1">
                <a:latin typeface="Arial" panose="020B0604020202020204" pitchFamily="34" charset="0"/>
                <a:cs typeface="Arial" panose="020B0604020202020204" pitchFamily="34" charset="0"/>
              </a:rPr>
              <a:t>ClickMeeting</a:t>
            </a:r>
            <a:r>
              <a:rPr lang="en-GB" sz="2800" dirty="0">
                <a:latin typeface="Arial" panose="020B0604020202020204" pitchFamily="34" charset="0"/>
                <a:cs typeface="Arial" panose="020B0604020202020204" pitchFamily="34" charset="0"/>
              </a:rPr>
              <a:t> </a:t>
            </a:r>
          </a:p>
        </p:txBody>
      </p:sp>
      <p:pic>
        <p:nvPicPr>
          <p:cNvPr id="2" name="Picture 1">
            <a:extLst>
              <a:ext uri="{FF2B5EF4-FFF2-40B4-BE49-F238E27FC236}">
                <a16:creationId xmlns:a16="http://schemas.microsoft.com/office/drawing/2014/main" id="{ED97463A-779D-4876-8865-3391511EE1D0}"/>
              </a:ext>
            </a:extLst>
          </p:cNvPr>
          <p:cNvPicPr>
            <a:picLocks noChangeAspect="1"/>
          </p:cNvPicPr>
          <p:nvPr/>
        </p:nvPicPr>
        <p:blipFill>
          <a:blip r:embed="rId2"/>
          <a:stretch>
            <a:fillRect/>
          </a:stretch>
        </p:blipFill>
        <p:spPr>
          <a:xfrm>
            <a:off x="8106588" y="5120812"/>
            <a:ext cx="3762375" cy="1390650"/>
          </a:xfrm>
          <a:prstGeom prst="rect">
            <a:avLst/>
          </a:prstGeom>
        </p:spPr>
      </p:pic>
    </p:spTree>
    <p:extLst>
      <p:ext uri="{BB962C8B-B14F-4D97-AF65-F5344CB8AC3E}">
        <p14:creationId xmlns:p14="http://schemas.microsoft.com/office/powerpoint/2010/main" val="252253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644081"/>
            <a:ext cx="12192000" cy="288564"/>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541195" y="423373"/>
            <a:ext cx="11109609" cy="707886"/>
          </a:xfrm>
          <a:prstGeom prst="rect">
            <a:avLst/>
          </a:prstGeom>
          <a:noFill/>
        </p:spPr>
        <p:txBody>
          <a:bodyPr wrap="square" rtlCol="0">
            <a:spAutoFit/>
          </a:bodyPr>
          <a:lstStyle/>
          <a:p>
            <a:r>
              <a:rPr lang="en-GB" sz="4000" b="1" dirty="0">
                <a:solidFill>
                  <a:srgbClr val="A71930"/>
                </a:solidFill>
                <a:latin typeface="Arial" panose="020B0604020202020204" pitchFamily="34" charset="0"/>
                <a:cs typeface="Arial" panose="020B0604020202020204" pitchFamily="34" charset="0"/>
              </a:rPr>
              <a:t>Approach to implementation</a:t>
            </a:r>
          </a:p>
        </p:txBody>
      </p:sp>
      <p:sp>
        <p:nvSpPr>
          <p:cNvPr id="9" name="Rectangle 8"/>
          <p:cNvSpPr/>
          <p:nvPr/>
        </p:nvSpPr>
        <p:spPr>
          <a:xfrm>
            <a:off x="616696" y="1408095"/>
            <a:ext cx="10339754" cy="4708981"/>
          </a:xfrm>
          <a:prstGeom prst="rect">
            <a:avLst/>
          </a:prstGeom>
        </p:spPr>
        <p:txBody>
          <a:bodyPr wrap="square">
            <a:spAutoFit/>
          </a:bodyPr>
          <a:lstStyle/>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The Goal: there is a need for a central node to provide visibility and access point to content for DE use</a:t>
            </a:r>
          </a:p>
          <a:p>
            <a:pPr marL="800100" lvl="1"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Take an approach for a ‘single OA repository’ for all participating institutions</a:t>
            </a:r>
          </a:p>
          <a:p>
            <a:pPr marL="1257300" lvl="2" indent="-342900">
              <a:buFont typeface="Arial" panose="020B0604020202020204" pitchFamily="34" charset="0"/>
              <a:buChar char="•"/>
            </a:pPr>
            <a:r>
              <a:rPr lang="en-GB" sz="2000" b="1" dirty="0">
                <a:latin typeface="Arial" panose="020B0604020202020204" pitchFamily="34" charset="0"/>
                <a:cs typeface="Arial" panose="020B0604020202020204" pitchFamily="34" charset="0"/>
              </a:rPr>
              <a:t>Pros:</a:t>
            </a:r>
            <a:r>
              <a:rPr lang="en-GB" sz="2000" dirty="0">
                <a:latin typeface="Arial" panose="020B0604020202020204" pitchFamily="34" charset="0"/>
                <a:cs typeface="Arial" panose="020B0604020202020204" pitchFamily="34" charset="0"/>
              </a:rPr>
              <a:t> Only single repository is available for use by all institutions</a:t>
            </a:r>
          </a:p>
          <a:p>
            <a:pPr marL="1257300" lvl="2" indent="-342900">
              <a:buFont typeface="Arial" panose="020B0604020202020204" pitchFamily="34" charset="0"/>
              <a:buChar char="•"/>
            </a:pPr>
            <a:r>
              <a:rPr lang="en-GB" sz="2000" b="1" dirty="0">
                <a:latin typeface="Arial" panose="020B0604020202020204" pitchFamily="34" charset="0"/>
                <a:cs typeface="Arial" panose="020B0604020202020204" pitchFamily="34" charset="0"/>
              </a:rPr>
              <a:t>Cons:</a:t>
            </a:r>
            <a:r>
              <a:rPr lang="en-GB" sz="2000" dirty="0">
                <a:latin typeface="Arial" panose="020B0604020202020204" pitchFamily="34" charset="0"/>
                <a:cs typeface="Arial" panose="020B0604020202020204" pitchFamily="34" charset="0"/>
              </a:rPr>
              <a:t> Institutional policy alignment could be a challenge; Creating a governance regime that works could be another challenge; Long term sustainability is another one</a:t>
            </a:r>
          </a:p>
          <a:p>
            <a:pPr marL="800100" lvl="1"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Take a ‘distributed OA repositories’ approach for each participating institution with a ‘single aggregation and enrichment service’</a:t>
            </a:r>
          </a:p>
          <a:p>
            <a:pPr marL="1257300" lvl="2" indent="-342900">
              <a:buFont typeface="Arial" panose="020B0604020202020204" pitchFamily="34" charset="0"/>
              <a:buChar char="•"/>
            </a:pPr>
            <a:r>
              <a:rPr lang="en-GB" sz="2000" b="1" dirty="0">
                <a:latin typeface="Arial" panose="020B0604020202020204" pitchFamily="34" charset="0"/>
                <a:cs typeface="Arial" panose="020B0604020202020204" pitchFamily="34" charset="0"/>
              </a:rPr>
              <a:t>Pros:</a:t>
            </a:r>
            <a:r>
              <a:rPr lang="en-GB" sz="2000" dirty="0">
                <a:latin typeface="Arial" panose="020B0604020202020204" pitchFamily="34" charset="0"/>
                <a:cs typeface="Arial" panose="020B0604020202020204" pitchFamily="34" charset="0"/>
              </a:rPr>
              <a:t> Each institution can maintain and work within their policy space; Management of repository is local as well as resourcing</a:t>
            </a:r>
          </a:p>
          <a:p>
            <a:pPr marL="1257300" lvl="2" indent="-342900">
              <a:buFont typeface="Arial" panose="020B0604020202020204" pitchFamily="34" charset="0"/>
              <a:buChar char="•"/>
            </a:pPr>
            <a:r>
              <a:rPr lang="en-GB" sz="2000" b="1" dirty="0">
                <a:latin typeface="Arial" panose="020B0604020202020204" pitchFamily="34" charset="0"/>
                <a:cs typeface="Arial" panose="020B0604020202020204" pitchFamily="34" charset="0"/>
              </a:rPr>
              <a:t>Cons: </a:t>
            </a:r>
            <a:r>
              <a:rPr lang="en-GB" sz="2000" dirty="0">
                <a:latin typeface="Arial" panose="020B0604020202020204" pitchFamily="34" charset="0"/>
                <a:cs typeface="Arial" panose="020B0604020202020204" pitchFamily="34" charset="0"/>
              </a:rPr>
              <a:t>An extra aggregation service is required to enable a 'single access point'; some institutions may not have the capabilities and capacity to maintain a repository</a:t>
            </a:r>
          </a:p>
          <a:p>
            <a:pPr marL="342900" lvl="0" indent="-342900">
              <a:buFont typeface="Arial" panose="020B0604020202020204" pitchFamily="34" charset="0"/>
              <a:buChar char="•"/>
            </a:pPr>
            <a:endParaRPr lang="en-GB" sz="2000" b="1" dirty="0"/>
          </a:p>
        </p:txBody>
      </p:sp>
    </p:spTree>
    <p:extLst>
      <p:ext uri="{BB962C8B-B14F-4D97-AF65-F5344CB8AC3E}">
        <p14:creationId xmlns:p14="http://schemas.microsoft.com/office/powerpoint/2010/main" val="26694177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644081"/>
            <a:ext cx="12192000" cy="288564"/>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634976" y="332685"/>
            <a:ext cx="10720873" cy="707886"/>
          </a:xfrm>
          <a:prstGeom prst="rect">
            <a:avLst/>
          </a:prstGeom>
          <a:noFill/>
        </p:spPr>
        <p:txBody>
          <a:bodyPr wrap="square" rtlCol="0">
            <a:spAutoFit/>
          </a:bodyPr>
          <a:lstStyle/>
          <a:p>
            <a:r>
              <a:rPr lang="en-GB" sz="4000" b="1" dirty="0">
                <a:solidFill>
                  <a:srgbClr val="A71930"/>
                </a:solidFill>
                <a:latin typeface="Arial" panose="020B0604020202020204" pitchFamily="34" charset="0"/>
                <a:cs typeface="Arial" panose="020B0604020202020204" pitchFamily="34" charset="0"/>
              </a:rPr>
              <a:t>Approach to implementation</a:t>
            </a:r>
          </a:p>
        </p:txBody>
      </p:sp>
      <p:sp>
        <p:nvSpPr>
          <p:cNvPr id="7" name="Rectangle 6">
            <a:extLst>
              <a:ext uri="{FF2B5EF4-FFF2-40B4-BE49-F238E27FC236}">
                <a16:creationId xmlns:a16="http://schemas.microsoft.com/office/drawing/2014/main" id="{BF7B44C8-6E92-4E0B-B36F-C6D885CC5E27}"/>
              </a:ext>
            </a:extLst>
          </p:cNvPr>
          <p:cNvSpPr/>
          <p:nvPr/>
        </p:nvSpPr>
        <p:spPr>
          <a:xfrm>
            <a:off x="756143" y="1166812"/>
            <a:ext cx="10720873" cy="4524315"/>
          </a:xfrm>
          <a:prstGeom prst="rect">
            <a:avLst/>
          </a:prstGeom>
          <a:ln w="31750">
            <a:solidFill>
              <a:srgbClr val="FF0000"/>
            </a:solidFill>
          </a:ln>
        </p:spPr>
        <p:txBody>
          <a:bodyPr wrap="square">
            <a:spAutoFit/>
          </a:bodyPr>
          <a:lstStyle/>
          <a:p>
            <a:pPr marL="571500" indent="-342900">
              <a:buFont typeface="Arial" panose="020B0604020202020204" pitchFamily="34" charset="0"/>
              <a:buChar char="•"/>
            </a:pPr>
            <a:r>
              <a:rPr lang="en-GB" sz="3200" i="1" u="sng" dirty="0">
                <a:latin typeface="Arial" panose="020B0604020202020204" pitchFamily="34" charset="0"/>
                <a:cs typeface="Arial" panose="020B0604020202020204" pitchFamily="34" charset="0"/>
              </a:rPr>
              <a:t>Key points</a:t>
            </a:r>
          </a:p>
          <a:p>
            <a:pPr marL="1028700" lvl="1" indent="-342900">
              <a:buFont typeface="Arial" panose="020B0604020202020204" pitchFamily="34" charset="0"/>
              <a:buChar char="•"/>
            </a:pPr>
            <a:r>
              <a:rPr lang="en-GB" sz="3200" b="1" dirty="0">
                <a:latin typeface="Arial" panose="020B0604020202020204" pitchFamily="34" charset="0"/>
                <a:cs typeface="Arial" panose="020B0604020202020204" pitchFamily="34" charset="0"/>
              </a:rPr>
              <a:t>The Goal: there is a need for a central node to provide visibility and access point to content for DE use</a:t>
            </a:r>
          </a:p>
          <a:p>
            <a:pPr marL="1485900" lvl="2" indent="-342900">
              <a:buFont typeface="Arial" panose="020B0604020202020204" pitchFamily="34" charset="0"/>
              <a:buChar char="•"/>
            </a:pPr>
            <a:r>
              <a:rPr lang="en-GB" sz="3200" dirty="0">
                <a:latin typeface="Arial" panose="020B0604020202020204" pitchFamily="34" charset="0"/>
                <a:cs typeface="Arial" panose="020B0604020202020204" pitchFamily="34" charset="0"/>
              </a:rPr>
              <a:t>A ‘</a:t>
            </a:r>
            <a:r>
              <a:rPr lang="en-GB" sz="3200" b="1" dirty="0">
                <a:latin typeface="Arial" panose="020B0604020202020204" pitchFamily="34" charset="0"/>
                <a:cs typeface="Arial" panose="020B0604020202020204" pitchFamily="34" charset="0"/>
              </a:rPr>
              <a:t>single OA repository</a:t>
            </a:r>
            <a:r>
              <a:rPr lang="en-GB" sz="3200" dirty="0">
                <a:latin typeface="Arial" panose="020B0604020202020204" pitchFamily="34" charset="0"/>
                <a:cs typeface="Arial" panose="020B0604020202020204" pitchFamily="34" charset="0"/>
              </a:rPr>
              <a:t>’ for all participating institutions</a:t>
            </a:r>
          </a:p>
          <a:p>
            <a:pPr marL="1485900" lvl="2" indent="-342900">
              <a:buFont typeface="Arial" panose="020B0604020202020204" pitchFamily="34" charset="0"/>
              <a:buChar char="•"/>
            </a:pPr>
            <a:r>
              <a:rPr lang="en-GB" sz="3200" dirty="0">
                <a:latin typeface="Arial" panose="020B0604020202020204" pitchFamily="34" charset="0"/>
                <a:cs typeface="Arial" panose="020B0604020202020204" pitchFamily="34" charset="0"/>
              </a:rPr>
              <a:t>A ‘</a:t>
            </a:r>
            <a:r>
              <a:rPr lang="en-GB" sz="3200" b="1" dirty="0">
                <a:latin typeface="Arial" panose="020B0604020202020204" pitchFamily="34" charset="0"/>
                <a:cs typeface="Arial" panose="020B0604020202020204" pitchFamily="34" charset="0"/>
              </a:rPr>
              <a:t>distributed OA repositories</a:t>
            </a:r>
            <a:r>
              <a:rPr lang="en-GB" sz="3200" dirty="0">
                <a:latin typeface="Arial" panose="020B0604020202020204" pitchFamily="34" charset="0"/>
                <a:cs typeface="Arial" panose="020B0604020202020204" pitchFamily="34" charset="0"/>
              </a:rPr>
              <a:t>’ approach for each participating institution with a ‘</a:t>
            </a:r>
            <a:r>
              <a:rPr lang="en-GB" sz="3200" b="1" dirty="0">
                <a:latin typeface="Arial" panose="020B0604020202020204" pitchFamily="34" charset="0"/>
                <a:cs typeface="Arial" panose="020B0604020202020204" pitchFamily="34" charset="0"/>
              </a:rPr>
              <a:t>single aggregation and enrichment service</a:t>
            </a:r>
            <a:r>
              <a:rPr lang="en-GB" sz="3200" dirty="0">
                <a:latin typeface="Arial" panose="020B0604020202020204" pitchFamily="34" charset="0"/>
                <a:cs typeface="Arial" panose="020B0604020202020204" pitchFamily="34" charset="0"/>
              </a:rPr>
              <a:t>’</a:t>
            </a:r>
            <a:endParaRPr lang="en-GB"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49060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644081"/>
            <a:ext cx="12192000" cy="288564"/>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314693" y="557597"/>
            <a:ext cx="11109609" cy="1323439"/>
          </a:xfrm>
          <a:prstGeom prst="rect">
            <a:avLst/>
          </a:prstGeom>
          <a:noFill/>
        </p:spPr>
        <p:txBody>
          <a:bodyPr wrap="square" rtlCol="0">
            <a:spAutoFit/>
          </a:bodyPr>
          <a:lstStyle/>
          <a:p>
            <a:r>
              <a:rPr lang="en-GB" sz="4000" b="1" dirty="0">
                <a:solidFill>
                  <a:srgbClr val="A71930"/>
                </a:solidFill>
                <a:latin typeface="Arial" panose="020B0604020202020204" pitchFamily="34" charset="0"/>
                <a:cs typeface="Arial" panose="020B0604020202020204" pitchFamily="34" charset="0"/>
              </a:rPr>
              <a:t>What to look for in a modern OA Repository and best practice to set up</a:t>
            </a:r>
          </a:p>
        </p:txBody>
      </p:sp>
      <p:sp>
        <p:nvSpPr>
          <p:cNvPr id="9" name="Rectangle 8"/>
          <p:cNvSpPr/>
          <p:nvPr/>
        </p:nvSpPr>
        <p:spPr>
          <a:xfrm>
            <a:off x="588986" y="1954927"/>
            <a:ext cx="10339754" cy="4093428"/>
          </a:xfrm>
          <a:prstGeom prst="rect">
            <a:avLst/>
          </a:prstGeom>
        </p:spPr>
        <p:txBody>
          <a:bodyPr wrap="square">
            <a:spAutoFit/>
          </a:bodyPr>
          <a:lstStyle/>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Interoperability</a:t>
            </a: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Extensive metadata support</a:t>
            </a: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Standards based i.e. interoperability</a:t>
            </a: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Persistent identifier support</a:t>
            </a: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'Ease of use'</a:t>
            </a: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'Easy' to customise</a:t>
            </a: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Support for responsive user interface</a:t>
            </a: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Support for analytics </a:t>
            </a: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Support for other entities such as people, organisational units, equipment, data, etc that can open up opportunities to support Open Science endeavours</a:t>
            </a: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‘Community’ support as a sign of ‘a mature software’</a:t>
            </a: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Follow recommended best practice in requirements, setup, operation and management - by using community tested practice</a:t>
            </a:r>
            <a:endParaRPr lang="en-GB"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457546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644081"/>
            <a:ext cx="12192000" cy="288564"/>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541195" y="180092"/>
            <a:ext cx="11109609" cy="707886"/>
          </a:xfrm>
          <a:prstGeom prst="rect">
            <a:avLst/>
          </a:prstGeom>
          <a:noFill/>
        </p:spPr>
        <p:txBody>
          <a:bodyPr wrap="square" rtlCol="0">
            <a:spAutoFit/>
          </a:bodyPr>
          <a:lstStyle/>
          <a:p>
            <a:r>
              <a:rPr lang="en-GB" sz="4000" b="1" dirty="0">
                <a:solidFill>
                  <a:srgbClr val="A71930"/>
                </a:solidFill>
                <a:latin typeface="Arial" panose="020B0604020202020204" pitchFamily="34" charset="0"/>
                <a:cs typeface="Arial" panose="020B0604020202020204" pitchFamily="34" charset="0"/>
              </a:rPr>
              <a:t>Some examples</a:t>
            </a:r>
          </a:p>
        </p:txBody>
      </p:sp>
      <p:sp>
        <p:nvSpPr>
          <p:cNvPr id="2" name="TextBox 1">
            <a:extLst>
              <a:ext uri="{FF2B5EF4-FFF2-40B4-BE49-F238E27FC236}">
                <a16:creationId xmlns:a16="http://schemas.microsoft.com/office/drawing/2014/main" id="{B417CB3F-4E00-401A-B743-6E4ED739E830}"/>
              </a:ext>
            </a:extLst>
          </p:cNvPr>
          <p:cNvSpPr txBox="1"/>
          <p:nvPr/>
        </p:nvSpPr>
        <p:spPr>
          <a:xfrm>
            <a:off x="391486" y="1018080"/>
            <a:ext cx="10562841" cy="3447098"/>
          </a:xfrm>
          <a:prstGeom prst="rect">
            <a:avLst/>
          </a:prstGeom>
          <a:noFill/>
        </p:spPr>
        <p:txBody>
          <a:bodyPr wrap="square" rtlCol="0">
            <a:spAutoFit/>
          </a:bodyPr>
          <a:lstStyle/>
          <a:p>
            <a:pPr marL="342900" indent="-342900">
              <a:buFont typeface="+mj-lt"/>
              <a:buAutoNum type="arabicPeriod"/>
            </a:pPr>
            <a:r>
              <a:rPr lang="en-GB" sz="2000" dirty="0">
                <a:latin typeface="Arial" panose="020B0604020202020204" pitchFamily="34" charset="0"/>
                <a:cs typeface="Arial" panose="020B0604020202020204" pitchFamily="34" charset="0"/>
              </a:rPr>
              <a:t>Institute for Development Studies (IDS) – </a:t>
            </a:r>
            <a:r>
              <a:rPr lang="en-GB" sz="2000" dirty="0" err="1">
                <a:latin typeface="Arial" panose="020B0604020202020204" pitchFamily="34" charset="0"/>
                <a:cs typeface="Arial" panose="020B0604020202020204" pitchFamily="34" charset="0"/>
              </a:rPr>
              <a:t>OpenDocs</a:t>
            </a:r>
            <a:r>
              <a:rPr lang="en-GB" sz="2000" dirty="0">
                <a:latin typeface="Arial" panose="020B0604020202020204" pitchFamily="34" charset="0"/>
                <a:cs typeface="Arial" panose="020B0604020202020204" pitchFamily="34" charset="0"/>
              </a:rPr>
              <a:t> Repository [1] : - used as IR and feeds other websites in a ‘deposit once, use everywhere’ arrangement.</a:t>
            </a:r>
          </a:p>
          <a:p>
            <a:pPr marL="342900" indent="-342900">
              <a:buFont typeface="+mj-lt"/>
              <a:buAutoNum type="arabicPeriod"/>
            </a:pPr>
            <a:endParaRPr lang="en-GB" sz="2000" dirty="0">
              <a:latin typeface="Arial" panose="020B0604020202020204" pitchFamily="34" charset="0"/>
              <a:cs typeface="Arial" panose="020B0604020202020204" pitchFamily="34" charset="0"/>
            </a:endParaRPr>
          </a:p>
          <a:p>
            <a:pPr marL="342900" indent="-342900">
              <a:buFont typeface="+mj-lt"/>
              <a:buAutoNum type="arabicPeriod"/>
            </a:pPr>
            <a:r>
              <a:rPr lang="en-GB" sz="2000" dirty="0">
                <a:latin typeface="Arial" panose="020B0604020202020204" pitchFamily="34" charset="0"/>
                <a:cs typeface="Arial" panose="020B0604020202020204" pitchFamily="34" charset="0"/>
              </a:rPr>
              <a:t>African Union (AU) Common Repository [2] : - Central archives for content from AU, now exploring for use in a ‘deposit once, use everywhere’ arrangement by their other websites.</a:t>
            </a:r>
          </a:p>
          <a:p>
            <a:pPr marL="342900" indent="-342900">
              <a:buFont typeface="+mj-lt"/>
              <a:buAutoNum type="arabicPeriod"/>
            </a:pPr>
            <a:endParaRPr lang="en-GB" sz="2000" dirty="0">
              <a:latin typeface="Arial" panose="020B0604020202020204" pitchFamily="34" charset="0"/>
              <a:cs typeface="Arial" panose="020B0604020202020204" pitchFamily="34" charset="0"/>
            </a:endParaRPr>
          </a:p>
          <a:p>
            <a:pPr marL="342900" indent="-342900">
              <a:buFont typeface="+mj-lt"/>
              <a:buAutoNum type="arabicPeriod"/>
            </a:pPr>
            <a:r>
              <a:rPr lang="en-GB" sz="2000" dirty="0">
                <a:latin typeface="Arial" panose="020B0604020202020204" pitchFamily="34" charset="0"/>
                <a:cs typeface="Arial" panose="020B0604020202020204" pitchFamily="34" charset="0"/>
              </a:rPr>
              <a:t>African Digital Health Library (ADHL) [3] :- Uses repository as an aggregation and enrichment platform for selected content from 6 sub Saharan university’s repository systems</a:t>
            </a:r>
          </a:p>
          <a:p>
            <a:pPr marL="342900" indent="-342900">
              <a:buFont typeface="+mj-lt"/>
              <a:buAutoNum type="arabicPeriod"/>
            </a:pPr>
            <a:endParaRPr lang="en-GB" dirty="0"/>
          </a:p>
        </p:txBody>
      </p:sp>
      <p:sp>
        <p:nvSpPr>
          <p:cNvPr id="30" name="TextBox 29">
            <a:extLst>
              <a:ext uri="{FF2B5EF4-FFF2-40B4-BE49-F238E27FC236}">
                <a16:creationId xmlns:a16="http://schemas.microsoft.com/office/drawing/2014/main" id="{A8C4AC1C-668A-464D-A41A-3DA038411FEB}"/>
              </a:ext>
            </a:extLst>
          </p:cNvPr>
          <p:cNvSpPr txBox="1"/>
          <p:nvPr/>
        </p:nvSpPr>
        <p:spPr>
          <a:xfrm>
            <a:off x="391486" y="4631299"/>
            <a:ext cx="10446327" cy="923330"/>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[1] https://opendocs.ids.ac.uk/opendocs/</a:t>
            </a:r>
          </a:p>
          <a:p>
            <a:r>
              <a:rPr lang="en-GB" dirty="0">
                <a:latin typeface="Arial" panose="020B0604020202020204" pitchFamily="34" charset="0"/>
                <a:cs typeface="Arial" panose="020B0604020202020204" pitchFamily="34" charset="0"/>
              </a:rPr>
              <a:t>[2] https://archives.au.int/</a:t>
            </a:r>
          </a:p>
          <a:p>
            <a:r>
              <a:rPr lang="en-GB" dirty="0">
                <a:latin typeface="Arial" panose="020B0604020202020204" pitchFamily="34" charset="0"/>
                <a:cs typeface="Arial" panose="020B0604020202020204" pitchFamily="34" charset="0"/>
              </a:rPr>
              <a:t>[3] https://adhl.africa/library/</a:t>
            </a:r>
          </a:p>
        </p:txBody>
      </p:sp>
    </p:spTree>
    <p:extLst>
      <p:ext uri="{BB962C8B-B14F-4D97-AF65-F5344CB8AC3E}">
        <p14:creationId xmlns:p14="http://schemas.microsoft.com/office/powerpoint/2010/main" val="42554076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526634"/>
            <a:ext cx="12192000" cy="406011"/>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350240" y="160618"/>
            <a:ext cx="11117510" cy="707886"/>
          </a:xfrm>
          <a:prstGeom prst="rect">
            <a:avLst/>
          </a:prstGeom>
          <a:noFill/>
        </p:spPr>
        <p:txBody>
          <a:bodyPr wrap="square" rtlCol="0">
            <a:spAutoFit/>
          </a:bodyPr>
          <a:lstStyle/>
          <a:p>
            <a:r>
              <a:rPr lang="en-GB" sz="4000" b="1" dirty="0">
                <a:solidFill>
                  <a:srgbClr val="A71930"/>
                </a:solidFill>
                <a:latin typeface="Arial" panose="020B0604020202020204" pitchFamily="34" charset="0"/>
                <a:cs typeface="Arial" panose="020B0604020202020204" pitchFamily="34" charset="0"/>
              </a:rPr>
              <a:t>Open discussion</a:t>
            </a:r>
          </a:p>
        </p:txBody>
      </p:sp>
      <p:sp>
        <p:nvSpPr>
          <p:cNvPr id="9" name="Rectangle 8"/>
          <p:cNvSpPr/>
          <p:nvPr/>
        </p:nvSpPr>
        <p:spPr>
          <a:xfrm>
            <a:off x="350240" y="969931"/>
            <a:ext cx="11273406" cy="4893647"/>
          </a:xfrm>
          <a:prstGeom prst="rect">
            <a:avLst/>
          </a:prstGeom>
        </p:spPr>
        <p:txBody>
          <a:bodyPr wrap="square">
            <a:spAutoFit/>
          </a:bodyPr>
          <a:lstStyle/>
          <a:p>
            <a:r>
              <a:rPr lang="en-GB" sz="2400" dirty="0">
                <a:latin typeface="Arial" panose="020B0604020202020204" pitchFamily="34" charset="0"/>
                <a:cs typeface="Arial" panose="020B0604020202020204" pitchFamily="34" charset="0"/>
              </a:rPr>
              <a:t>It will be great to find out what you have in terms of an OA Repository?</a:t>
            </a:r>
          </a:p>
          <a:p>
            <a:endParaRPr lang="en-GB" sz="24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If you </a:t>
            </a:r>
            <a:r>
              <a:rPr lang="en-GB" sz="2400">
                <a:latin typeface="Arial" panose="020B0604020202020204" pitchFamily="34" charset="0"/>
                <a:cs typeface="Arial" panose="020B0604020202020204" pitchFamily="34" charset="0"/>
              </a:rPr>
              <a:t>have one: -</a:t>
            </a:r>
            <a:endParaRPr lang="en-GB" sz="2400" dirty="0">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what software platform do you use?</a:t>
            </a:r>
          </a:p>
          <a:p>
            <a:pPr marL="800100" lvl="1"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what's the breadth of content in it?</a:t>
            </a:r>
          </a:p>
          <a:p>
            <a:pPr marL="800100" lvl="1"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how can we access it - what is the URL?</a:t>
            </a:r>
          </a:p>
          <a:p>
            <a:pPr marL="342900"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If not, do you have any plans of having one?</a:t>
            </a:r>
          </a:p>
          <a:p>
            <a:pPr marL="342900" indent="-342900">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What support do you think you require to either setup one or improve what you already have?</a:t>
            </a:r>
          </a:p>
          <a:p>
            <a:pPr marL="342900"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What do you think will be best the way to make content easily discoverable and accessible - may be from a ‘single point’? </a:t>
            </a:r>
            <a:endParaRPr lang="en-GB" sz="2400" b="1"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663706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467912"/>
            <a:ext cx="12192000" cy="464734"/>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5A0BA215-CF7C-4022-BE08-84166E7AE3BA}"/>
              </a:ext>
            </a:extLst>
          </p:cNvPr>
          <p:cNvSpPr txBox="1"/>
          <p:nvPr/>
        </p:nvSpPr>
        <p:spPr>
          <a:xfrm>
            <a:off x="313680" y="1366035"/>
            <a:ext cx="11564639" cy="707886"/>
          </a:xfrm>
          <a:prstGeom prst="rect">
            <a:avLst/>
          </a:prstGeom>
          <a:noFill/>
        </p:spPr>
        <p:txBody>
          <a:bodyPr wrap="square" rtlCol="0">
            <a:spAutoFit/>
          </a:bodyPr>
          <a:lstStyle/>
          <a:p>
            <a:r>
              <a:rPr lang="en-GB" sz="4000" b="1" dirty="0">
                <a:solidFill>
                  <a:srgbClr val="A71930"/>
                </a:solidFill>
                <a:latin typeface="Arial" panose="020B0604020202020204" pitchFamily="34" charset="0"/>
                <a:cs typeface="Arial" panose="020B0604020202020204" pitchFamily="34" charset="0"/>
              </a:rPr>
              <a:t>Thank you and any questions or comments?</a:t>
            </a:r>
          </a:p>
        </p:txBody>
      </p:sp>
      <p:sp>
        <p:nvSpPr>
          <p:cNvPr id="10" name="TextBox 9">
            <a:extLst>
              <a:ext uri="{FF2B5EF4-FFF2-40B4-BE49-F238E27FC236}">
                <a16:creationId xmlns:a16="http://schemas.microsoft.com/office/drawing/2014/main" id="{CBFB99D0-E596-4EC3-B356-0F615418D85D}"/>
              </a:ext>
            </a:extLst>
          </p:cNvPr>
          <p:cNvSpPr txBox="1"/>
          <p:nvPr/>
        </p:nvSpPr>
        <p:spPr>
          <a:xfrm>
            <a:off x="555731" y="2570451"/>
            <a:ext cx="10720873" cy="2677656"/>
          </a:xfrm>
          <a:prstGeom prst="rect">
            <a:avLst/>
          </a:prstGeom>
          <a:noFill/>
        </p:spPr>
        <p:txBody>
          <a:bodyPr wrap="square" rtlCol="0">
            <a:spAutoFit/>
          </a:bodyPr>
          <a:lstStyle/>
          <a:p>
            <a:r>
              <a:rPr lang="en-GB" sz="2400" b="1" dirty="0">
                <a:latin typeface="Arial" panose="020B0604020202020204" pitchFamily="34" charset="0"/>
                <a:cs typeface="Arial" panose="020B0604020202020204" pitchFamily="34" charset="0"/>
              </a:rPr>
              <a:t>Nason Bimbe</a:t>
            </a:r>
          </a:p>
          <a:p>
            <a:endParaRPr lang="en-GB" sz="2400" dirty="0">
              <a:latin typeface="Arial" panose="020B0604020202020204" pitchFamily="34" charset="0"/>
              <a:cs typeface="Arial" panose="020B0604020202020204" pitchFamily="34" charset="0"/>
            </a:endParaRPr>
          </a:p>
          <a:p>
            <a:br>
              <a:rPr lang="en-GB" sz="2400" dirty="0">
                <a:latin typeface="Arial" panose="020B0604020202020204" pitchFamily="34" charset="0"/>
                <a:cs typeface="Arial" panose="020B0604020202020204" pitchFamily="34" charset="0"/>
              </a:rPr>
            </a:br>
            <a:r>
              <a:rPr lang="en-GB" sz="2400" dirty="0">
                <a:latin typeface="Arial" panose="020B0604020202020204" pitchFamily="34" charset="0"/>
                <a:cs typeface="Arial" panose="020B0604020202020204" pitchFamily="34" charset="0"/>
              </a:rPr>
              <a:t>Skype: </a:t>
            </a:r>
            <a:r>
              <a:rPr lang="en-GB" sz="2400" dirty="0" err="1">
                <a:latin typeface="Arial" panose="020B0604020202020204" pitchFamily="34" charset="0"/>
                <a:cs typeface="Arial" panose="020B0604020202020204" pitchFamily="34" charset="0"/>
              </a:rPr>
              <a:t>bimben</a:t>
            </a:r>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Twitter: @</a:t>
            </a:r>
            <a:r>
              <a:rPr lang="en-GB" sz="2400" dirty="0" err="1">
                <a:latin typeface="Arial" panose="020B0604020202020204" pitchFamily="34" charset="0"/>
                <a:cs typeface="Arial" panose="020B0604020202020204" pitchFamily="34" charset="0"/>
              </a:rPr>
              <a:t>nbimbe</a:t>
            </a:r>
            <a:endParaRPr lang="en-GB" sz="2400"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28 August 2019</a:t>
            </a:r>
          </a:p>
        </p:txBody>
      </p:sp>
    </p:spTree>
    <p:extLst>
      <p:ext uri="{BB962C8B-B14F-4D97-AF65-F5344CB8AC3E}">
        <p14:creationId xmlns:p14="http://schemas.microsoft.com/office/powerpoint/2010/main" val="1704328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610524"/>
            <a:ext cx="12192000" cy="322121"/>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Rectangle 1"/>
          <p:cNvSpPr/>
          <p:nvPr/>
        </p:nvSpPr>
        <p:spPr>
          <a:xfrm>
            <a:off x="953431" y="1454521"/>
            <a:ext cx="9918439" cy="1938992"/>
          </a:xfrm>
          <a:prstGeom prst="rect">
            <a:avLst/>
          </a:prstGeom>
        </p:spPr>
        <p:txBody>
          <a:bodyPr wrap="square">
            <a:spAutoFit/>
          </a:bodyPr>
          <a:lstStyle/>
          <a:p>
            <a:pPr marL="5715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Introduction</a:t>
            </a:r>
          </a:p>
          <a:p>
            <a:pPr marL="5715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A description of what an Open Access Repository is</a:t>
            </a:r>
          </a:p>
          <a:p>
            <a:pPr marL="5715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Approaches Myanmar may take to implementation</a:t>
            </a:r>
          </a:p>
          <a:p>
            <a:pPr marL="5715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Examples of Open Access Repositories</a:t>
            </a:r>
          </a:p>
          <a:p>
            <a:pPr marL="5715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An open discussion of where each participant's institution is at with OA Repository</a:t>
            </a:r>
          </a:p>
        </p:txBody>
      </p:sp>
      <p:sp>
        <p:nvSpPr>
          <p:cNvPr id="6" name="TextBox 5">
            <a:extLst>
              <a:ext uri="{FF2B5EF4-FFF2-40B4-BE49-F238E27FC236}">
                <a16:creationId xmlns:a16="http://schemas.microsoft.com/office/drawing/2014/main" id="{5B7CB71C-EBE9-406B-B14E-A61845C9E646}"/>
              </a:ext>
            </a:extLst>
          </p:cNvPr>
          <p:cNvSpPr txBox="1"/>
          <p:nvPr/>
        </p:nvSpPr>
        <p:spPr>
          <a:xfrm>
            <a:off x="953431" y="580760"/>
            <a:ext cx="10720873" cy="707886"/>
          </a:xfrm>
          <a:prstGeom prst="rect">
            <a:avLst/>
          </a:prstGeom>
          <a:noFill/>
        </p:spPr>
        <p:txBody>
          <a:bodyPr wrap="square" rtlCol="0">
            <a:spAutoFit/>
          </a:bodyPr>
          <a:lstStyle/>
          <a:p>
            <a:r>
              <a:rPr lang="en-GB" sz="4000" b="1" dirty="0">
                <a:solidFill>
                  <a:srgbClr val="A71930"/>
                </a:solidFill>
                <a:latin typeface="Arial" panose="020B0604020202020204" pitchFamily="34" charset="0"/>
                <a:cs typeface="Arial" panose="020B0604020202020204" pitchFamily="34" charset="0"/>
              </a:rPr>
              <a:t>Covered in this presentation </a:t>
            </a:r>
          </a:p>
        </p:txBody>
      </p:sp>
    </p:spTree>
    <p:extLst>
      <p:ext uri="{BB962C8B-B14F-4D97-AF65-F5344CB8AC3E}">
        <p14:creationId xmlns:p14="http://schemas.microsoft.com/office/powerpoint/2010/main" val="9286240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627302"/>
            <a:ext cx="12192000" cy="305343"/>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846399" y="359174"/>
            <a:ext cx="10720873" cy="707886"/>
          </a:xfrm>
          <a:prstGeom prst="rect">
            <a:avLst/>
          </a:prstGeom>
          <a:noFill/>
        </p:spPr>
        <p:txBody>
          <a:bodyPr wrap="square" rtlCol="0">
            <a:spAutoFit/>
          </a:bodyPr>
          <a:lstStyle/>
          <a:p>
            <a:r>
              <a:rPr lang="en-GB" sz="4000" b="1" dirty="0">
                <a:solidFill>
                  <a:srgbClr val="A71930"/>
                </a:solidFill>
                <a:latin typeface="Arial" panose="020B0604020202020204" pitchFamily="34" charset="0"/>
                <a:cs typeface="Arial" panose="020B0604020202020204" pitchFamily="34" charset="0"/>
              </a:rPr>
              <a:t>Introduction</a:t>
            </a:r>
          </a:p>
        </p:txBody>
      </p:sp>
      <p:sp>
        <p:nvSpPr>
          <p:cNvPr id="7" name="Rectangle 6">
            <a:extLst>
              <a:ext uri="{FF2B5EF4-FFF2-40B4-BE49-F238E27FC236}">
                <a16:creationId xmlns:a16="http://schemas.microsoft.com/office/drawing/2014/main" id="{0569B84D-5DFA-4604-AC1C-3500A464D731}"/>
              </a:ext>
            </a:extLst>
          </p:cNvPr>
          <p:cNvSpPr/>
          <p:nvPr/>
        </p:nvSpPr>
        <p:spPr>
          <a:xfrm>
            <a:off x="735563" y="1258311"/>
            <a:ext cx="10478537" cy="3477875"/>
          </a:xfrm>
          <a:prstGeom prst="rect">
            <a:avLst/>
          </a:prstGeom>
        </p:spPr>
        <p:txBody>
          <a:bodyPr wrap="square">
            <a:spAutoFit/>
          </a:bodyPr>
          <a:lstStyle/>
          <a:p>
            <a:pPr marL="5715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This webinar is part of the Transformation by Innovation in Distance Education (TIDE) programme which aims to improve quality of higher education in Myanmar.</a:t>
            </a:r>
          </a:p>
          <a:p>
            <a:pPr marL="5715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The webinar also speaks to and intends to contribute to one of the programmes’ objectives – the development of ICT and Library capacity.</a:t>
            </a:r>
          </a:p>
          <a:p>
            <a:pPr marL="571500" indent="-34290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marL="5715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Open Access (OA) Repositories can play a role on both the ‘supply and demand sides’ of Distance Education (DE) content hosting and delivery in Myanmar</a:t>
            </a:r>
          </a:p>
          <a:p>
            <a:pPr marL="1028700" lvl="1"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‘Supply side’ – OA repository can be used as a publication and ‘smart store’ for content</a:t>
            </a:r>
          </a:p>
          <a:p>
            <a:pPr marL="1028700" lvl="1"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‘Demand side’ – OA repository can be used by stakeholders to frictionless access and use/reuse the content hosted in the repository</a:t>
            </a:r>
          </a:p>
        </p:txBody>
      </p:sp>
    </p:spTree>
    <p:extLst>
      <p:ext uri="{BB962C8B-B14F-4D97-AF65-F5344CB8AC3E}">
        <p14:creationId xmlns:p14="http://schemas.microsoft.com/office/powerpoint/2010/main" val="2354454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627302"/>
            <a:ext cx="12192000" cy="305343"/>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614394" y="272657"/>
            <a:ext cx="10720873" cy="707886"/>
          </a:xfrm>
          <a:prstGeom prst="rect">
            <a:avLst/>
          </a:prstGeom>
          <a:noFill/>
        </p:spPr>
        <p:txBody>
          <a:bodyPr wrap="square" rtlCol="0">
            <a:spAutoFit/>
          </a:bodyPr>
          <a:lstStyle/>
          <a:p>
            <a:r>
              <a:rPr lang="en-GB" sz="4000" b="1" dirty="0">
                <a:solidFill>
                  <a:srgbClr val="A71930"/>
                </a:solidFill>
                <a:latin typeface="Arial" panose="020B0604020202020204" pitchFamily="34" charset="0"/>
                <a:cs typeface="Arial" panose="020B0604020202020204" pitchFamily="34" charset="0"/>
              </a:rPr>
              <a:t>What is an Open Access Repository</a:t>
            </a:r>
          </a:p>
        </p:txBody>
      </p:sp>
      <p:sp>
        <p:nvSpPr>
          <p:cNvPr id="7" name="Rectangle 6">
            <a:extLst>
              <a:ext uri="{FF2B5EF4-FFF2-40B4-BE49-F238E27FC236}">
                <a16:creationId xmlns:a16="http://schemas.microsoft.com/office/drawing/2014/main" id="{0569B84D-5DFA-4604-AC1C-3500A464D731}"/>
              </a:ext>
            </a:extLst>
          </p:cNvPr>
          <p:cNvSpPr/>
          <p:nvPr/>
        </p:nvSpPr>
        <p:spPr>
          <a:xfrm>
            <a:off x="735561" y="987767"/>
            <a:ext cx="10478537" cy="5632311"/>
          </a:xfrm>
          <a:prstGeom prst="rect">
            <a:avLst/>
          </a:prstGeom>
        </p:spPr>
        <p:txBody>
          <a:bodyPr wrap="square">
            <a:spAutoFit/>
          </a:bodyPr>
          <a:lstStyle/>
          <a:p>
            <a:pPr marL="5715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a means of managing, storing and providing access to digital content</a:t>
            </a:r>
          </a:p>
          <a:p>
            <a:pPr marL="5715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enables institutions to manage and preserve it, and therefore derive maximum value from it</a:t>
            </a:r>
          </a:p>
          <a:p>
            <a:pPr marL="5715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can support research, teaching, learning, practice and administrative processes</a:t>
            </a:r>
          </a:p>
          <a:p>
            <a:pPr marL="5715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may include a wide range of content for a variety of purposes and users</a:t>
            </a:r>
          </a:p>
          <a:p>
            <a:pPr marL="5715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less an issue of technological or software ability, and more of a policy decision made by each institution or administrator</a:t>
            </a:r>
          </a:p>
          <a:p>
            <a:pPr marL="5715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content can include research outputs such as journal articles or research data, e‐theses, learning and teaching materials, cultural material,  administrative data, etc</a:t>
            </a:r>
          </a:p>
          <a:p>
            <a:pPr marL="5715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One of the advantages of a repository is that each piece of content can be described in some detail via the input of associated 'metadata' as well storing the full text/image/multimedia file/s</a:t>
            </a:r>
          </a:p>
          <a:p>
            <a:pPr marL="5715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If repository has implemented an appropriate content exposure method (such as OAI-PMH, RESTAPI and/or RSS) the metadata can then be harvested by external services and also exposed to the wider world</a:t>
            </a:r>
          </a:p>
          <a:p>
            <a:pPr marL="5715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Content is centrally stored, indexed, preserved and redistributed therefore it is imperative that repositories are created in a way that they are </a:t>
            </a:r>
            <a:r>
              <a:rPr lang="en-GB" sz="2000" b="1" dirty="0">
                <a:latin typeface="Arial" panose="020B0604020202020204" pitchFamily="34" charset="0"/>
                <a:cs typeface="Arial" panose="020B0604020202020204" pitchFamily="34" charset="0"/>
              </a:rPr>
              <a:t>open and interoperable</a:t>
            </a:r>
            <a:r>
              <a:rPr lang="en-GB" sz="2000" dirty="0">
                <a:latin typeface="Arial" panose="020B0604020202020204" pitchFamily="34" charset="0"/>
                <a:cs typeface="Arial" panose="020B0604020202020204" pitchFamily="34" charset="0"/>
              </a:rPr>
              <a:t>, allowing </a:t>
            </a:r>
            <a:r>
              <a:rPr lang="en-GB" sz="2000" b="1" dirty="0">
                <a:latin typeface="Arial" panose="020B0604020202020204" pitchFamily="34" charset="0"/>
                <a:cs typeface="Arial" panose="020B0604020202020204" pitchFamily="34" charset="0"/>
              </a:rPr>
              <a:t>open access  </a:t>
            </a:r>
            <a:r>
              <a:rPr lang="en-GB" sz="2000" dirty="0">
                <a:latin typeface="Arial" panose="020B0604020202020204" pitchFamily="34" charset="0"/>
                <a:cs typeface="Arial" panose="020B0604020202020204" pitchFamily="34" charset="0"/>
              </a:rPr>
              <a:t>to the content</a:t>
            </a:r>
          </a:p>
        </p:txBody>
      </p:sp>
    </p:spTree>
    <p:extLst>
      <p:ext uri="{BB962C8B-B14F-4D97-AF65-F5344CB8AC3E}">
        <p14:creationId xmlns:p14="http://schemas.microsoft.com/office/powerpoint/2010/main" val="5460287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627302"/>
            <a:ext cx="12192000" cy="305343"/>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614394" y="272657"/>
            <a:ext cx="10720873" cy="707886"/>
          </a:xfrm>
          <a:prstGeom prst="rect">
            <a:avLst/>
          </a:prstGeom>
          <a:noFill/>
        </p:spPr>
        <p:txBody>
          <a:bodyPr wrap="square" rtlCol="0">
            <a:spAutoFit/>
          </a:bodyPr>
          <a:lstStyle/>
          <a:p>
            <a:r>
              <a:rPr lang="en-GB" sz="4000" b="1" dirty="0">
                <a:solidFill>
                  <a:srgbClr val="A71930"/>
                </a:solidFill>
                <a:latin typeface="Arial" panose="020B0604020202020204" pitchFamily="34" charset="0"/>
                <a:cs typeface="Arial" panose="020B0604020202020204" pitchFamily="34" charset="0"/>
              </a:rPr>
              <a:t>What is an Open Access Repository</a:t>
            </a:r>
          </a:p>
        </p:txBody>
      </p:sp>
      <p:sp>
        <p:nvSpPr>
          <p:cNvPr id="7" name="Rectangle 6">
            <a:extLst>
              <a:ext uri="{FF2B5EF4-FFF2-40B4-BE49-F238E27FC236}">
                <a16:creationId xmlns:a16="http://schemas.microsoft.com/office/drawing/2014/main" id="{0569B84D-5DFA-4604-AC1C-3500A464D731}"/>
              </a:ext>
            </a:extLst>
          </p:cNvPr>
          <p:cNvSpPr/>
          <p:nvPr/>
        </p:nvSpPr>
        <p:spPr>
          <a:xfrm>
            <a:off x="735561" y="1259175"/>
            <a:ext cx="10478537" cy="4832092"/>
          </a:xfrm>
          <a:prstGeom prst="rect">
            <a:avLst/>
          </a:prstGeom>
          <a:ln w="31750">
            <a:solidFill>
              <a:srgbClr val="FF0000"/>
            </a:solidFill>
          </a:ln>
        </p:spPr>
        <p:txBody>
          <a:bodyPr wrap="square">
            <a:spAutoFit/>
          </a:bodyPr>
          <a:lstStyle/>
          <a:p>
            <a:pPr marL="571500" indent="-342900">
              <a:buFont typeface="Arial" panose="020B0604020202020204" pitchFamily="34" charset="0"/>
              <a:buChar char="•"/>
            </a:pPr>
            <a:r>
              <a:rPr lang="en-GB" sz="3200" i="1" u="sng" dirty="0">
                <a:latin typeface="Arial" panose="020B0604020202020204" pitchFamily="34" charset="0"/>
                <a:cs typeface="Arial" panose="020B0604020202020204" pitchFamily="34" charset="0"/>
              </a:rPr>
              <a:t>Key points</a:t>
            </a:r>
          </a:p>
          <a:p>
            <a:pPr marL="1028700" lvl="1" indent="-342900">
              <a:buFont typeface="Arial" panose="020B0604020202020204" pitchFamily="34" charset="0"/>
              <a:buChar char="•"/>
            </a:pPr>
            <a:r>
              <a:rPr lang="en-GB" sz="3200" dirty="0">
                <a:latin typeface="Arial" panose="020B0604020202020204" pitchFamily="34" charset="0"/>
                <a:cs typeface="Arial" panose="020B0604020202020204" pitchFamily="34" charset="0"/>
              </a:rPr>
              <a:t>Means of </a:t>
            </a:r>
            <a:r>
              <a:rPr lang="en-GB" sz="3200" b="1" dirty="0">
                <a:latin typeface="Arial" panose="020B0604020202020204" pitchFamily="34" charset="0"/>
                <a:cs typeface="Arial" panose="020B0604020202020204" pitchFamily="34" charset="0"/>
              </a:rPr>
              <a:t>managing</a:t>
            </a:r>
            <a:r>
              <a:rPr lang="en-GB" sz="3200" dirty="0">
                <a:latin typeface="Arial" panose="020B0604020202020204" pitchFamily="34" charset="0"/>
                <a:cs typeface="Arial" panose="020B0604020202020204" pitchFamily="34" charset="0"/>
              </a:rPr>
              <a:t>, </a:t>
            </a:r>
            <a:r>
              <a:rPr lang="en-GB" sz="3200" b="1" dirty="0">
                <a:latin typeface="Arial" panose="020B0604020202020204" pitchFamily="34" charset="0"/>
                <a:cs typeface="Arial" panose="020B0604020202020204" pitchFamily="34" charset="0"/>
              </a:rPr>
              <a:t>storing</a:t>
            </a:r>
            <a:r>
              <a:rPr lang="en-GB" sz="3200" dirty="0">
                <a:latin typeface="Arial" panose="020B0604020202020204" pitchFamily="34" charset="0"/>
                <a:cs typeface="Arial" panose="020B0604020202020204" pitchFamily="34" charset="0"/>
              </a:rPr>
              <a:t> and </a:t>
            </a:r>
            <a:r>
              <a:rPr lang="en-GB" sz="3200" b="1" dirty="0">
                <a:latin typeface="Arial" panose="020B0604020202020204" pitchFamily="34" charset="0"/>
                <a:cs typeface="Arial" panose="020B0604020202020204" pitchFamily="34" charset="0"/>
              </a:rPr>
              <a:t>distributing</a:t>
            </a:r>
            <a:r>
              <a:rPr lang="en-GB" sz="3200" dirty="0">
                <a:latin typeface="Arial" panose="020B0604020202020204" pitchFamily="34" charset="0"/>
                <a:cs typeface="Arial" panose="020B0604020202020204" pitchFamily="34" charset="0"/>
              </a:rPr>
              <a:t> digital content</a:t>
            </a:r>
          </a:p>
          <a:p>
            <a:pPr marL="1028700" lvl="1" indent="-342900">
              <a:buFont typeface="Arial" panose="020B0604020202020204" pitchFamily="34" charset="0"/>
              <a:buChar char="•"/>
            </a:pPr>
            <a:r>
              <a:rPr lang="en-GB" sz="3200" dirty="0">
                <a:latin typeface="Arial" panose="020B0604020202020204" pitchFamily="34" charset="0"/>
                <a:cs typeface="Arial" panose="020B0604020202020204" pitchFamily="34" charset="0"/>
              </a:rPr>
              <a:t>Can </a:t>
            </a:r>
            <a:r>
              <a:rPr lang="en-GB" sz="3200" b="1" dirty="0">
                <a:latin typeface="Arial" panose="020B0604020202020204" pitchFamily="34" charset="0"/>
                <a:cs typeface="Arial" panose="020B0604020202020204" pitchFamily="34" charset="0"/>
              </a:rPr>
              <a:t>take any form of digital</a:t>
            </a:r>
            <a:r>
              <a:rPr lang="en-GB" sz="3200" dirty="0">
                <a:latin typeface="Arial" panose="020B0604020202020204" pitchFamily="34" charset="0"/>
                <a:cs typeface="Arial" panose="020B0604020202020204" pitchFamily="34" charset="0"/>
              </a:rPr>
              <a:t> content – It is </a:t>
            </a:r>
            <a:r>
              <a:rPr lang="en-GB" sz="3200" b="1" dirty="0">
                <a:latin typeface="Arial" panose="020B0604020202020204" pitchFamily="34" charset="0"/>
                <a:cs typeface="Arial" panose="020B0604020202020204" pitchFamily="34" charset="0"/>
              </a:rPr>
              <a:t>format Agnostic </a:t>
            </a:r>
          </a:p>
          <a:p>
            <a:pPr marL="1028700" lvl="1" indent="-342900">
              <a:buFont typeface="Arial" panose="020B0604020202020204" pitchFamily="34" charset="0"/>
              <a:buChar char="•"/>
            </a:pPr>
            <a:r>
              <a:rPr lang="en-GB" sz="3200" b="1" dirty="0">
                <a:latin typeface="Arial" panose="020B0604020202020204" pitchFamily="34" charset="0"/>
                <a:cs typeface="Arial" panose="020B0604020202020204" pitchFamily="34" charset="0"/>
              </a:rPr>
              <a:t>Describes content </a:t>
            </a:r>
            <a:r>
              <a:rPr lang="en-GB" sz="3200" dirty="0">
                <a:latin typeface="Arial" panose="020B0604020202020204" pitchFamily="34" charset="0"/>
                <a:cs typeface="Arial" panose="020B0604020202020204" pitchFamily="34" charset="0"/>
              </a:rPr>
              <a:t>in a 'standard way' i.e. use of Dublin-Core (DC)</a:t>
            </a:r>
          </a:p>
          <a:p>
            <a:pPr marL="1028700" lvl="1" indent="-342900">
              <a:buFont typeface="Arial" panose="020B0604020202020204" pitchFamily="34" charset="0"/>
              <a:buChar char="•"/>
            </a:pPr>
            <a:r>
              <a:rPr lang="en-GB" sz="3200" dirty="0">
                <a:latin typeface="Arial" panose="020B0604020202020204" pitchFamily="34" charset="0"/>
                <a:cs typeface="Arial" panose="020B0604020202020204" pitchFamily="34" charset="0"/>
              </a:rPr>
              <a:t>Offers content </a:t>
            </a:r>
            <a:r>
              <a:rPr lang="en-GB" sz="3200" b="1" dirty="0">
                <a:latin typeface="Arial" panose="020B0604020202020204" pitchFamily="34" charset="0"/>
                <a:cs typeface="Arial" panose="020B0604020202020204" pitchFamily="34" charset="0"/>
              </a:rPr>
              <a:t>exposure capabilities for machine-to-machine interoperability</a:t>
            </a:r>
          </a:p>
          <a:p>
            <a:pPr marL="571500" indent="-34290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476530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551802"/>
            <a:ext cx="12192000" cy="380843"/>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634978" y="217681"/>
            <a:ext cx="10720873" cy="707886"/>
          </a:xfrm>
          <a:prstGeom prst="rect">
            <a:avLst/>
          </a:prstGeom>
          <a:noFill/>
        </p:spPr>
        <p:txBody>
          <a:bodyPr wrap="square" rtlCol="0">
            <a:spAutoFit/>
          </a:bodyPr>
          <a:lstStyle/>
          <a:p>
            <a:r>
              <a:rPr lang="en-GB" sz="4000" b="1" dirty="0">
                <a:solidFill>
                  <a:srgbClr val="A71930"/>
                </a:solidFill>
                <a:latin typeface="Arial" panose="020B0604020202020204" pitchFamily="34" charset="0"/>
                <a:cs typeface="Arial" panose="020B0604020202020204" pitchFamily="34" charset="0"/>
              </a:rPr>
              <a:t>Benefits of Open Access Repositories</a:t>
            </a:r>
          </a:p>
        </p:txBody>
      </p:sp>
      <p:sp>
        <p:nvSpPr>
          <p:cNvPr id="9" name="Rectangle 8"/>
          <p:cNvSpPr/>
          <p:nvPr/>
        </p:nvSpPr>
        <p:spPr>
          <a:xfrm>
            <a:off x="634978" y="1074509"/>
            <a:ext cx="10339754" cy="4401205"/>
          </a:xfrm>
          <a:prstGeom prst="rect">
            <a:avLst/>
          </a:prstGeom>
        </p:spPr>
        <p:txBody>
          <a:bodyPr wrap="square">
            <a:spAutoFit/>
          </a:bodyPr>
          <a:lstStyle/>
          <a:p>
            <a:pPr marL="342900" lvl="0" indent="-342900">
              <a:buFont typeface="Arial" panose="020B0604020202020204" pitchFamily="34" charset="0"/>
              <a:buChar char="•"/>
            </a:pPr>
            <a:r>
              <a:rPr lang="en-GB" sz="2000" b="1" dirty="0">
                <a:latin typeface="Arial" panose="020B0604020202020204" pitchFamily="34" charset="0"/>
                <a:cs typeface="Arial" panose="020B0604020202020204" pitchFamily="34" charset="0"/>
              </a:rPr>
              <a:t>Discoverability</a:t>
            </a:r>
          </a:p>
          <a:p>
            <a:pPr marL="800100" lvl="1"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By making publications easier to find on search engines like Google and Google Scholar, the repository greatly increases the likelihood of it being found and used by people across the world. </a:t>
            </a:r>
          </a:p>
          <a:p>
            <a:pPr marL="800100" lvl="1"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The repository software also ensures uploaded outputs are shared and made visible through big global research directories and aggregators like </a:t>
            </a:r>
            <a:r>
              <a:rPr lang="en-GB" sz="2000" dirty="0" err="1">
                <a:latin typeface="Arial" panose="020B0604020202020204" pitchFamily="34" charset="0"/>
                <a:cs typeface="Arial" panose="020B0604020202020204" pitchFamily="34" charset="0"/>
              </a:rPr>
              <a:t>OpenDOAR</a:t>
            </a:r>
            <a:r>
              <a:rPr lang="en-GB" sz="2000" dirty="0">
                <a:latin typeface="Arial" panose="020B0604020202020204" pitchFamily="34" charset="0"/>
                <a:cs typeface="Arial" panose="020B0604020202020204" pitchFamily="34" charset="0"/>
              </a:rPr>
              <a:t> [1], CORE [2], and many others.</a:t>
            </a:r>
          </a:p>
          <a:p>
            <a:pPr marL="342900" lvl="0" indent="-342900">
              <a:buFont typeface="Arial" panose="020B0604020202020204" pitchFamily="34" charset="0"/>
              <a:buChar char="•"/>
            </a:pPr>
            <a:r>
              <a:rPr lang="en-GB" sz="2000" b="1" dirty="0">
                <a:latin typeface="Arial" panose="020B0604020202020204" pitchFamily="34" charset="0"/>
                <a:cs typeface="Arial" panose="020B0604020202020204" pitchFamily="34" charset="0"/>
              </a:rPr>
              <a:t>Open access and Impact</a:t>
            </a:r>
          </a:p>
          <a:p>
            <a:pPr marL="800100" lvl="1"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Evidence [3] suggests that content published in Open Access repositories (and journals) is more likely to be cited in other publications and to reach policy and practice, as well as academic and general public audiences.</a:t>
            </a:r>
          </a:p>
          <a:p>
            <a:pPr marL="342900" lvl="0" indent="-342900">
              <a:buFont typeface="Arial" panose="020B0604020202020204" pitchFamily="34" charset="0"/>
              <a:buChar char="•"/>
            </a:pPr>
            <a:r>
              <a:rPr lang="en-GB" sz="2000" b="1" dirty="0">
                <a:latin typeface="Arial" panose="020B0604020202020204" pitchFamily="34" charset="0"/>
                <a:cs typeface="Arial" panose="020B0604020202020204" pitchFamily="34" charset="0"/>
              </a:rPr>
              <a:t>Preservation</a:t>
            </a:r>
          </a:p>
          <a:p>
            <a:pPr marL="800100" lvl="1"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The repository software preserves copies of content for posterity in a way that is independent of the original format (which may become obsolete).</a:t>
            </a:r>
          </a:p>
        </p:txBody>
      </p:sp>
      <p:sp>
        <p:nvSpPr>
          <p:cNvPr id="3" name="TextBox 2">
            <a:extLst>
              <a:ext uri="{FF2B5EF4-FFF2-40B4-BE49-F238E27FC236}">
                <a16:creationId xmlns:a16="http://schemas.microsoft.com/office/drawing/2014/main" id="{9040BE1A-37D5-4AB0-A978-05E943C9E44D}"/>
              </a:ext>
            </a:extLst>
          </p:cNvPr>
          <p:cNvSpPr txBox="1"/>
          <p:nvPr/>
        </p:nvSpPr>
        <p:spPr>
          <a:xfrm>
            <a:off x="775855" y="5652655"/>
            <a:ext cx="10446327" cy="923330"/>
          </a:xfrm>
          <a:prstGeom prst="rect">
            <a:avLst/>
          </a:prstGeom>
          <a:noFill/>
        </p:spPr>
        <p:txBody>
          <a:bodyPr wrap="square" rtlCol="0">
            <a:spAutoFit/>
          </a:bodyPr>
          <a:lstStyle/>
          <a:p>
            <a:r>
              <a:rPr lang="en-GB" dirty="0"/>
              <a:t>[1] http://v2.sherpa.ac.uk/opendoar/</a:t>
            </a:r>
          </a:p>
          <a:p>
            <a:r>
              <a:rPr lang="en-GB" dirty="0"/>
              <a:t>[2] </a:t>
            </a:r>
            <a:r>
              <a:rPr lang="en-GB" dirty="0">
                <a:hlinkClick r:id="rId2"/>
              </a:rPr>
              <a:t>https://core.ac.uk/</a:t>
            </a:r>
            <a:endParaRPr lang="en-GB" dirty="0"/>
          </a:p>
          <a:p>
            <a:r>
              <a:rPr lang="en-GB" dirty="0"/>
              <a:t>[3] </a:t>
            </a:r>
            <a:r>
              <a:rPr lang="en-GB" dirty="0">
                <a:hlinkClick r:id="rId3"/>
              </a:rPr>
              <a:t>http://opcit.eprints.org/oacitation-biblio.html#original</a:t>
            </a:r>
            <a:endParaRPr lang="en-GB" dirty="0"/>
          </a:p>
        </p:txBody>
      </p:sp>
    </p:spTree>
    <p:extLst>
      <p:ext uri="{BB962C8B-B14F-4D97-AF65-F5344CB8AC3E}">
        <p14:creationId xmlns:p14="http://schemas.microsoft.com/office/powerpoint/2010/main" val="10969162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644081"/>
            <a:ext cx="12192000" cy="288564"/>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607015" y="184049"/>
            <a:ext cx="10720873" cy="707886"/>
          </a:xfrm>
          <a:prstGeom prst="rect">
            <a:avLst/>
          </a:prstGeom>
          <a:noFill/>
        </p:spPr>
        <p:txBody>
          <a:bodyPr wrap="square" rtlCol="0">
            <a:spAutoFit/>
          </a:bodyPr>
          <a:lstStyle/>
          <a:p>
            <a:r>
              <a:rPr lang="en-GB" sz="4000" b="1" dirty="0">
                <a:solidFill>
                  <a:srgbClr val="A71930"/>
                </a:solidFill>
                <a:latin typeface="Arial" panose="020B0604020202020204" pitchFamily="34" charset="0"/>
                <a:cs typeface="Arial" panose="020B0604020202020204" pitchFamily="34" charset="0"/>
              </a:rPr>
              <a:t>Benefits of Open Access Repositories</a:t>
            </a:r>
          </a:p>
        </p:txBody>
      </p:sp>
      <p:sp>
        <p:nvSpPr>
          <p:cNvPr id="9" name="Rectangle 8"/>
          <p:cNvSpPr/>
          <p:nvPr/>
        </p:nvSpPr>
        <p:spPr>
          <a:xfrm>
            <a:off x="634978" y="1034472"/>
            <a:ext cx="10339754" cy="5632311"/>
          </a:xfrm>
          <a:prstGeom prst="rect">
            <a:avLst/>
          </a:prstGeom>
        </p:spPr>
        <p:txBody>
          <a:bodyPr wrap="square">
            <a:spAutoFit/>
          </a:bodyPr>
          <a:lstStyle/>
          <a:p>
            <a:pPr marL="342900" lvl="0" indent="-342900">
              <a:buFont typeface="Arial" panose="020B0604020202020204" pitchFamily="34" charset="0"/>
              <a:buChar char="•"/>
            </a:pPr>
            <a:r>
              <a:rPr lang="en-GB" sz="2000" b="1" dirty="0">
                <a:latin typeface="Arial" panose="020B0604020202020204" pitchFamily="34" charset="0"/>
                <a:cs typeface="Arial" panose="020B0604020202020204" pitchFamily="34" charset="0"/>
              </a:rPr>
              <a:t>Persistent Identifiers   </a:t>
            </a:r>
          </a:p>
          <a:p>
            <a:pPr marL="800100" lvl="1"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Repositories in general offer persistence identifiers that makes linkages with other content better and also avoids ‘link rots’ – this is where a URL ceases to work because the item has been moved for example. These can take the form of URI, Handle, DOI, ORCID, etc. </a:t>
            </a:r>
          </a:p>
          <a:p>
            <a:pPr marL="342900" lvl="0" indent="-342900">
              <a:buFont typeface="Arial" panose="020B0604020202020204" pitchFamily="34" charset="0"/>
              <a:buChar char="•"/>
            </a:pPr>
            <a:r>
              <a:rPr lang="en-GB" sz="2000" b="1" dirty="0">
                <a:latin typeface="Arial" panose="020B0604020202020204" pitchFamily="34" charset="0"/>
                <a:cs typeface="Arial" panose="020B0604020202020204" pitchFamily="34" charset="0"/>
              </a:rPr>
              <a:t>Reusability/interoperability</a:t>
            </a:r>
          </a:p>
          <a:p>
            <a:pPr marL="800100" lvl="1"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Most repository software used are standards based therefore provide standard Interoperability protocols such as OAI-PMH, SWORD, REST-API, Metadata.</a:t>
            </a:r>
          </a:p>
          <a:p>
            <a:pPr marL="800100" lvl="1" indent="-342900">
              <a:buFont typeface="Arial" panose="020B0604020202020204" pitchFamily="34" charset="0"/>
              <a:buChar char="•"/>
            </a:pPr>
            <a:r>
              <a:rPr lang="en-GB" sz="2000" i="1" u="sng" dirty="0">
                <a:latin typeface="Arial" panose="020B0604020202020204" pitchFamily="34" charset="0"/>
                <a:cs typeface="Arial" panose="020B0604020202020204" pitchFamily="34" charset="0"/>
              </a:rPr>
              <a:t>Repository items can link to a main website or other systems (both internal and external)  such that once documents or files have been uploaded they can then be seamlessly made accessible via these other sites/services/systems. </a:t>
            </a:r>
          </a:p>
          <a:p>
            <a:pPr marL="342900" lvl="0" indent="-342900">
              <a:buFont typeface="Arial" panose="020B0604020202020204" pitchFamily="34" charset="0"/>
              <a:buChar char="•"/>
            </a:pPr>
            <a:r>
              <a:rPr lang="en-GB" sz="2000" b="1" dirty="0">
                <a:latin typeface="Arial" panose="020B0604020202020204" pitchFamily="34" charset="0"/>
                <a:cs typeface="Arial" panose="020B0604020202020204" pitchFamily="34" charset="0"/>
              </a:rPr>
              <a:t>Compliance </a:t>
            </a:r>
          </a:p>
          <a:p>
            <a:pPr marL="800100" lvl="1"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More funders are now mandating that outputs from the research that they are funding is made open access. An OA repository can provide such a space to store the outputs. </a:t>
            </a:r>
          </a:p>
          <a:p>
            <a:pPr marL="342900" lvl="0" indent="-342900">
              <a:buFont typeface="Arial" panose="020B0604020202020204" pitchFamily="34" charset="0"/>
              <a:buChar char="•"/>
            </a:pPr>
            <a:r>
              <a:rPr lang="en-GB" sz="2000" b="1" dirty="0">
                <a:latin typeface="Arial" panose="020B0604020202020204" pitchFamily="34" charset="0"/>
                <a:cs typeface="Arial" panose="020B0604020202020204" pitchFamily="34" charset="0"/>
              </a:rPr>
              <a:t>Licensing</a:t>
            </a:r>
          </a:p>
          <a:p>
            <a:pPr marL="800100" lvl="1"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Allows you to indicate the level of re-use/type of licensing on each individual output uploaded.</a:t>
            </a:r>
          </a:p>
        </p:txBody>
      </p:sp>
    </p:spTree>
    <p:extLst>
      <p:ext uri="{BB962C8B-B14F-4D97-AF65-F5344CB8AC3E}">
        <p14:creationId xmlns:p14="http://schemas.microsoft.com/office/powerpoint/2010/main" val="22964097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644081"/>
            <a:ext cx="12192000" cy="288564"/>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634978" y="503340"/>
            <a:ext cx="10720873" cy="707886"/>
          </a:xfrm>
          <a:prstGeom prst="rect">
            <a:avLst/>
          </a:prstGeom>
          <a:noFill/>
        </p:spPr>
        <p:txBody>
          <a:bodyPr wrap="square" rtlCol="0">
            <a:spAutoFit/>
          </a:bodyPr>
          <a:lstStyle/>
          <a:p>
            <a:r>
              <a:rPr lang="en-GB" sz="4000" b="1" dirty="0">
                <a:solidFill>
                  <a:srgbClr val="A71930"/>
                </a:solidFill>
                <a:latin typeface="Arial" panose="020B0604020202020204" pitchFamily="34" charset="0"/>
                <a:cs typeface="Arial" panose="020B0604020202020204" pitchFamily="34" charset="0"/>
              </a:rPr>
              <a:t>Benefits of Open Access Repositories</a:t>
            </a:r>
          </a:p>
        </p:txBody>
      </p:sp>
      <p:sp>
        <p:nvSpPr>
          <p:cNvPr id="9" name="Rectangle 8"/>
          <p:cNvSpPr/>
          <p:nvPr/>
        </p:nvSpPr>
        <p:spPr>
          <a:xfrm>
            <a:off x="634978" y="1403123"/>
            <a:ext cx="10339754" cy="3170099"/>
          </a:xfrm>
          <a:prstGeom prst="rect">
            <a:avLst/>
          </a:prstGeom>
        </p:spPr>
        <p:txBody>
          <a:bodyPr wrap="square">
            <a:spAutoFit/>
          </a:bodyPr>
          <a:lstStyle/>
          <a:p>
            <a:pPr marL="342900" lvl="0" indent="-342900">
              <a:buFont typeface="Arial" panose="020B0604020202020204" pitchFamily="34" charset="0"/>
              <a:buChar char="•"/>
            </a:pPr>
            <a:r>
              <a:rPr lang="en-GB" sz="2000" b="1" dirty="0">
                <a:latin typeface="Arial" panose="020B0604020202020204" pitchFamily="34" charset="0"/>
                <a:cs typeface="Arial" panose="020B0604020202020204" pitchFamily="34" charset="0"/>
              </a:rPr>
              <a:t>Insights</a:t>
            </a:r>
          </a:p>
          <a:p>
            <a:pPr marL="800100" lvl="1"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All the metadata views and file downloads statistics are collected by an OA repository and can be made publicly accessible and you can also generate ‘adhoc’ statistics as required to inform usage and reach of your content.</a:t>
            </a:r>
          </a:p>
          <a:p>
            <a:pPr marL="342900" lvl="0" indent="-342900">
              <a:buFont typeface="Arial" panose="020B0604020202020204" pitchFamily="34" charset="0"/>
              <a:buChar char="•"/>
            </a:pPr>
            <a:r>
              <a:rPr lang="en-GB" sz="2000" b="1" dirty="0">
                <a:latin typeface="Arial" panose="020B0604020202020204" pitchFamily="34" charset="0"/>
                <a:cs typeface="Arial" panose="020B0604020202020204" pitchFamily="34" charset="0"/>
              </a:rPr>
              <a:t>OA Policy Articulation</a:t>
            </a:r>
          </a:p>
          <a:p>
            <a:pPr marL="800100" lvl="1"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OA repositories can provide policies that are clear and publically accessible on the site. The policies could cover content, terms of use, deposit, preservation, take down and many others the institution may want to articulate and enforce.</a:t>
            </a:r>
          </a:p>
          <a:p>
            <a:pPr marL="342900" lvl="0" indent="-34290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endParaRPr lang="en-GB" sz="2000" b="1" dirty="0"/>
          </a:p>
        </p:txBody>
      </p:sp>
    </p:spTree>
    <p:extLst>
      <p:ext uri="{BB962C8B-B14F-4D97-AF65-F5344CB8AC3E}">
        <p14:creationId xmlns:p14="http://schemas.microsoft.com/office/powerpoint/2010/main" val="1010545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644081"/>
            <a:ext cx="12192000" cy="288564"/>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634974" y="138722"/>
            <a:ext cx="10720873" cy="707886"/>
          </a:xfrm>
          <a:prstGeom prst="rect">
            <a:avLst/>
          </a:prstGeom>
          <a:noFill/>
        </p:spPr>
        <p:txBody>
          <a:bodyPr wrap="square" rtlCol="0">
            <a:spAutoFit/>
          </a:bodyPr>
          <a:lstStyle/>
          <a:p>
            <a:r>
              <a:rPr lang="en-GB" sz="4000" b="1" dirty="0">
                <a:solidFill>
                  <a:srgbClr val="A71930"/>
                </a:solidFill>
                <a:latin typeface="Arial" panose="020B0604020202020204" pitchFamily="34" charset="0"/>
                <a:cs typeface="Arial" panose="020B0604020202020204" pitchFamily="34" charset="0"/>
              </a:rPr>
              <a:t>Benefits of Open Access Repositories</a:t>
            </a:r>
          </a:p>
        </p:txBody>
      </p:sp>
      <p:sp>
        <p:nvSpPr>
          <p:cNvPr id="7" name="Rectangle 6">
            <a:extLst>
              <a:ext uri="{FF2B5EF4-FFF2-40B4-BE49-F238E27FC236}">
                <a16:creationId xmlns:a16="http://schemas.microsoft.com/office/drawing/2014/main" id="{BF7B44C8-6E92-4E0B-B36F-C6D885CC5E27}"/>
              </a:ext>
            </a:extLst>
          </p:cNvPr>
          <p:cNvSpPr/>
          <p:nvPr/>
        </p:nvSpPr>
        <p:spPr>
          <a:xfrm>
            <a:off x="634974" y="898411"/>
            <a:ext cx="10337825" cy="5693866"/>
          </a:xfrm>
          <a:prstGeom prst="rect">
            <a:avLst/>
          </a:prstGeom>
          <a:ln w="31750">
            <a:solidFill>
              <a:srgbClr val="FF0000"/>
            </a:solidFill>
          </a:ln>
        </p:spPr>
        <p:txBody>
          <a:bodyPr wrap="square">
            <a:spAutoFit/>
          </a:bodyPr>
          <a:lstStyle/>
          <a:p>
            <a:pPr marL="571500" indent="-342900">
              <a:buFont typeface="Arial" panose="020B0604020202020204" pitchFamily="34" charset="0"/>
              <a:buChar char="•"/>
            </a:pPr>
            <a:r>
              <a:rPr lang="en-GB" sz="2800" i="1" u="sng" dirty="0">
                <a:latin typeface="Arial" panose="020B0604020202020204" pitchFamily="34" charset="0"/>
                <a:cs typeface="Arial" panose="020B0604020202020204" pitchFamily="34" charset="0"/>
              </a:rPr>
              <a:t>Key points</a:t>
            </a:r>
          </a:p>
          <a:p>
            <a:pPr marL="1028700" lvl="1" indent="-342900">
              <a:buFont typeface="Arial" panose="020B0604020202020204" pitchFamily="34" charset="0"/>
              <a:buChar char="•"/>
            </a:pPr>
            <a:r>
              <a:rPr lang="en-GB" sz="2800" dirty="0">
                <a:latin typeface="Arial" panose="020B0604020202020204" pitchFamily="34" charset="0"/>
                <a:cs typeface="Arial" panose="020B0604020202020204" pitchFamily="34" charset="0"/>
              </a:rPr>
              <a:t>Discoverability</a:t>
            </a:r>
          </a:p>
          <a:p>
            <a:pPr marL="1028700" lvl="1" indent="-342900">
              <a:buFont typeface="Arial" panose="020B0604020202020204" pitchFamily="34" charset="0"/>
              <a:buChar char="•"/>
            </a:pPr>
            <a:r>
              <a:rPr lang="en-GB" sz="2800" dirty="0">
                <a:latin typeface="Arial" panose="020B0604020202020204" pitchFamily="34" charset="0"/>
                <a:cs typeface="Arial" panose="020B0604020202020204" pitchFamily="34" charset="0"/>
              </a:rPr>
              <a:t>Open access and Impact</a:t>
            </a:r>
          </a:p>
          <a:p>
            <a:pPr marL="1028700" lvl="1" indent="-342900">
              <a:buFont typeface="Arial" panose="020B0604020202020204" pitchFamily="34" charset="0"/>
              <a:buChar char="•"/>
            </a:pPr>
            <a:r>
              <a:rPr lang="en-GB" sz="2800" dirty="0">
                <a:latin typeface="Arial" panose="020B0604020202020204" pitchFamily="34" charset="0"/>
                <a:cs typeface="Arial" panose="020B0604020202020204" pitchFamily="34" charset="0"/>
              </a:rPr>
              <a:t>Preservation</a:t>
            </a:r>
          </a:p>
          <a:p>
            <a:pPr marL="1028700" lvl="1" indent="-342900">
              <a:buFont typeface="Arial" panose="020B0604020202020204" pitchFamily="34" charset="0"/>
              <a:buChar char="•"/>
            </a:pPr>
            <a:r>
              <a:rPr lang="en-GB" sz="2800" dirty="0">
                <a:latin typeface="Arial" panose="020B0604020202020204" pitchFamily="34" charset="0"/>
                <a:cs typeface="Arial" panose="020B0604020202020204" pitchFamily="34" charset="0"/>
              </a:rPr>
              <a:t>Persistent Identifiers</a:t>
            </a:r>
          </a:p>
          <a:p>
            <a:pPr marL="1028700" lvl="1" indent="-342900">
              <a:buFont typeface="Arial" panose="020B0604020202020204" pitchFamily="34" charset="0"/>
              <a:buChar char="•"/>
            </a:pPr>
            <a:r>
              <a:rPr lang="en-GB" sz="2800" dirty="0">
                <a:latin typeface="Arial" panose="020B0604020202020204" pitchFamily="34" charset="0"/>
                <a:cs typeface="Arial" panose="020B0604020202020204" pitchFamily="34" charset="0"/>
              </a:rPr>
              <a:t>Reusability/interoperability</a:t>
            </a:r>
          </a:p>
          <a:p>
            <a:pPr marL="1028700" lvl="1" indent="-342900">
              <a:buFont typeface="Arial" panose="020B0604020202020204" pitchFamily="34" charset="0"/>
              <a:buChar char="•"/>
            </a:pPr>
            <a:r>
              <a:rPr lang="en-GB" sz="2800" dirty="0">
                <a:latin typeface="Arial" panose="020B0604020202020204" pitchFamily="34" charset="0"/>
                <a:cs typeface="Arial" panose="020B0604020202020204" pitchFamily="34" charset="0"/>
              </a:rPr>
              <a:t>Compliance </a:t>
            </a:r>
          </a:p>
          <a:p>
            <a:pPr marL="1028700" lvl="1" indent="-342900">
              <a:buFont typeface="Arial" panose="020B0604020202020204" pitchFamily="34" charset="0"/>
              <a:buChar char="•"/>
            </a:pPr>
            <a:r>
              <a:rPr lang="en-GB" sz="2800" dirty="0">
                <a:latin typeface="Arial" panose="020B0604020202020204" pitchFamily="34" charset="0"/>
                <a:cs typeface="Arial" panose="020B0604020202020204" pitchFamily="34" charset="0"/>
              </a:rPr>
              <a:t>Licensing</a:t>
            </a:r>
          </a:p>
          <a:p>
            <a:pPr marL="1028700" lvl="1" indent="-342900">
              <a:buFont typeface="Arial" panose="020B0604020202020204" pitchFamily="34" charset="0"/>
              <a:buChar char="•"/>
            </a:pPr>
            <a:r>
              <a:rPr lang="en-GB" sz="2800" dirty="0">
                <a:latin typeface="Arial" panose="020B0604020202020204" pitchFamily="34" charset="0"/>
                <a:cs typeface="Arial" panose="020B0604020202020204" pitchFamily="34" charset="0"/>
              </a:rPr>
              <a:t>Insights</a:t>
            </a:r>
          </a:p>
          <a:p>
            <a:pPr marL="1028700" lvl="1" indent="-342900">
              <a:buFont typeface="Arial" panose="020B0604020202020204" pitchFamily="34" charset="0"/>
              <a:buChar char="•"/>
            </a:pPr>
            <a:r>
              <a:rPr lang="en-GB" sz="2800" dirty="0">
                <a:latin typeface="Arial" panose="020B0604020202020204" pitchFamily="34" charset="0"/>
                <a:cs typeface="Arial" panose="020B0604020202020204" pitchFamily="34" charset="0"/>
              </a:rPr>
              <a:t>OA Policy Articulation</a:t>
            </a:r>
          </a:p>
          <a:p>
            <a:pPr marL="1028700" lvl="1" indent="-342900">
              <a:buFont typeface="Arial" panose="020B0604020202020204" pitchFamily="34" charset="0"/>
              <a:buChar char="•"/>
            </a:pPr>
            <a:endParaRPr lang="en-GB" sz="2800" dirty="0">
              <a:latin typeface="Arial" panose="020B0604020202020204" pitchFamily="34" charset="0"/>
              <a:cs typeface="Arial" panose="020B0604020202020204" pitchFamily="34" charset="0"/>
            </a:endParaRPr>
          </a:p>
          <a:p>
            <a:pPr marL="1028700" lvl="1" indent="-342900">
              <a:buFont typeface="Arial" panose="020B0604020202020204" pitchFamily="34" charset="0"/>
              <a:buChar char="•"/>
            </a:pPr>
            <a:r>
              <a:rPr lang="en-GB" sz="2800" dirty="0">
                <a:latin typeface="Arial" panose="020B0604020202020204" pitchFamily="34" charset="0"/>
                <a:cs typeface="Arial" panose="020B0604020202020204" pitchFamily="34" charset="0"/>
              </a:rPr>
              <a:t>Above all, </a:t>
            </a:r>
            <a:r>
              <a:rPr lang="en-GB" sz="2800" b="1" dirty="0">
                <a:latin typeface="Arial" panose="020B0604020202020204" pitchFamily="34" charset="0"/>
                <a:cs typeface="Arial" panose="020B0604020202020204" pitchFamily="34" charset="0"/>
              </a:rPr>
              <a:t>low barrier to entry</a:t>
            </a:r>
            <a:r>
              <a:rPr lang="en-GB" sz="2800" dirty="0">
                <a:latin typeface="Arial" panose="020B0604020202020204" pitchFamily="34" charset="0"/>
                <a:cs typeface="Arial" panose="020B0604020202020204" pitchFamily="34" charset="0"/>
              </a:rPr>
              <a:t> because of use of open source software</a:t>
            </a:r>
          </a:p>
        </p:txBody>
      </p:sp>
    </p:spTree>
    <p:extLst>
      <p:ext uri="{BB962C8B-B14F-4D97-AF65-F5344CB8AC3E}">
        <p14:creationId xmlns:p14="http://schemas.microsoft.com/office/powerpoint/2010/main" val="18844228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32612</TotalTime>
  <Words>1548</Words>
  <Application>Microsoft Office PowerPoint</Application>
  <PresentationFormat>Widescreen</PresentationFormat>
  <Paragraphs>127</Paragraphs>
  <Slides>15</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Institute of Development Studies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Nason Bimbe</dc:creator>
  <cp:lastModifiedBy>Nason Bimbe</cp:lastModifiedBy>
  <cp:revision>194</cp:revision>
  <cp:lastPrinted>2019-08-28T00:25:06Z</cp:lastPrinted>
  <dcterms:created xsi:type="dcterms:W3CDTF">2015-07-01T15:11:44Z</dcterms:created>
  <dcterms:modified xsi:type="dcterms:W3CDTF">2021-04-27T14:03:16Z</dcterms:modified>
</cp:coreProperties>
</file>