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89" r:id="rId6"/>
    <p:sldId id="343" r:id="rId7"/>
    <p:sldId id="346" r:id="rId8"/>
    <p:sldId id="347" r:id="rId9"/>
    <p:sldId id="350" r:id="rId10"/>
    <p:sldId id="351" r:id="rId11"/>
    <p:sldId id="269" r:id="rId12"/>
    <p:sldId id="277" r:id="rId13"/>
    <p:sldId id="276" r:id="rId14"/>
    <p:sldId id="275" r:id="rId15"/>
    <p:sldId id="268" r:id="rId16"/>
    <p:sldId id="266" r:id="rId17"/>
    <p:sldId id="267" r:id="rId18"/>
    <p:sldId id="272" r:id="rId19"/>
    <p:sldId id="271" r:id="rId20"/>
    <p:sldId id="270" r:id="rId21"/>
    <p:sldId id="274" r:id="rId22"/>
    <p:sldId id="273" r:id="rId23"/>
    <p:sldId id="282" r:id="rId24"/>
    <p:sldId id="283" r:id="rId25"/>
    <p:sldId id="281" r:id="rId26"/>
    <p:sldId id="336" r:id="rId27"/>
    <p:sldId id="300"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wdgjGhv0kZz4pbXU+S4JYg==" hashData="pW48aPdk4SaUoqz4yAqsvPKJu66bPamRiaW4qex84ktRupmW5UO6Pv/uHKliDXz2CWjUv9+vu+7DN9T+h25RLw=="/>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 " initials="" lastIdx="4" clrIdx="2">
    <p:extLst>
      <p:ext uri="{19B8F6BF-5375-455C-9EA6-DF929625EA0E}">
        <p15:presenceInfo xmlns:p15="http://schemas.microsoft.com/office/powerpoint/2012/main" userId="S::stephanie.hirmer@eng.ox.ac.uk::13e44439-8913-4347-a3e1-e8bd29e343d7" providerId="AD"/>
      </p:ext>
    </p:extLst>
  </p:cmAuthor>
  <p:cmAuthor id="4" name="Stephanie Hirmer" initials="SH" lastIdx="11" clrIdx="3">
    <p:extLst>
      <p:ext uri="{19B8F6BF-5375-455C-9EA6-DF929625EA0E}">
        <p15:presenceInfo xmlns:p15="http://schemas.microsoft.com/office/powerpoint/2012/main" userId="S::engs2125_ox.ac.uk#ext#@lunet.onmicrosoft.com::13e44439-8913-4347-a3e1-e8bd29e343d7" providerId="AD"/>
      </p:ext>
    </p:extLst>
  </p:cmAuthor>
  <p:cmAuthor id="5" name="sareljgreyling@gmail.com" initials="sa" lastIdx="1" clrIdx="4">
    <p:extLst>
      <p:ext uri="{19B8F6BF-5375-455C-9EA6-DF929625EA0E}">
        <p15:presenceInfo xmlns:p15="http://schemas.microsoft.com/office/powerpoint/2012/main" userId="S::urn:spo:guest#sareljgreyling@gmail.com::" providerId="AD"/>
      </p:ext>
    </p:extLst>
  </p:cmAuthor>
  <p:cmAuthor id="6" name="simon.anthony.patterson@gmail.com" initials="si" lastIdx="5" clrIdx="5">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AF2533"/>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243A6-9BDB-4649-BADA-78D5A17BBDEC}" v="1" dt="2023-03-19T14:29:51.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92"/>
    <p:restoredTop sz="83097" autoAdjust="0"/>
  </p:normalViewPr>
  <p:slideViewPr>
    <p:cSldViewPr snapToGrid="0">
      <p:cViewPr varScale="1">
        <p:scale>
          <a:sx n="114" d="100"/>
          <a:sy n="114" d="100"/>
        </p:scale>
        <p:origin x="15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nnone" userId="417464ba-0c67-467a-8d9f-e5f447a9fc8a" providerId="ADAL" clId="{A30243A6-9BDB-4649-BADA-78D5A17BBDEC}"/>
    <pc:docChg chg="custSel modSld">
      <pc:chgData name="Carla Cannone" userId="417464ba-0c67-467a-8d9f-e5f447a9fc8a" providerId="ADAL" clId="{A30243A6-9BDB-4649-BADA-78D5A17BBDEC}" dt="2023-03-19T14:36:10.597" v="7"/>
      <pc:docMkLst>
        <pc:docMk/>
      </pc:docMkLst>
      <pc:sldChg chg="addSp delSp modSp mod">
        <pc:chgData name="Carla Cannone" userId="417464ba-0c67-467a-8d9f-e5f447a9fc8a" providerId="ADAL" clId="{A30243A6-9BDB-4649-BADA-78D5A17BBDEC}" dt="2023-03-19T14:36:10.597" v="7"/>
        <pc:sldMkLst>
          <pc:docMk/>
          <pc:sldMk cId="144697344" sldId="336"/>
        </pc:sldMkLst>
        <pc:spChg chg="add mod">
          <ac:chgData name="Carla Cannone" userId="417464ba-0c67-467a-8d9f-e5f447a9fc8a" providerId="ADAL" clId="{A30243A6-9BDB-4649-BADA-78D5A17BBDEC}" dt="2023-03-19T14:36:10.597" v="7"/>
          <ac:spMkLst>
            <pc:docMk/>
            <pc:sldMk cId="144697344" sldId="336"/>
            <ac:spMk id="3" creationId="{EB6FBB20-3712-4FE6-CDCA-BBAB76C2A77B}"/>
          </ac:spMkLst>
        </pc:spChg>
        <pc:spChg chg="del mod">
          <ac:chgData name="Carla Cannone" userId="417464ba-0c67-467a-8d9f-e5f447a9fc8a" providerId="ADAL" clId="{A30243A6-9BDB-4649-BADA-78D5A17BBDEC}" dt="2023-03-19T14:29:51.305" v="3" actId="478"/>
          <ac:spMkLst>
            <pc:docMk/>
            <pc:sldMk cId="144697344" sldId="336"/>
            <ac:spMk id="5" creationId="{DB33EB4B-A6F6-4D27-8736-6A1ABFABD7B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2A405-90B4-CD40-89CC-C4387B36834E}" type="doc">
      <dgm:prSet loTypeId="urn:microsoft.com/office/officeart/2005/8/layout/hChevron3" loCatId="" qsTypeId="urn:microsoft.com/office/officeart/2005/8/quickstyle/simple1" qsCatId="simple" csTypeId="urn:microsoft.com/office/officeart/2005/8/colors/accent1_2" csCatId="accent1" phldr="1"/>
      <dgm:spPr/>
    </dgm:pt>
    <dgm:pt modelId="{A0F31EF3-8EDB-AF4F-8BA2-384A03C2F8C6}">
      <dgm:prSet phldrT="[Text]" custT="1"/>
      <dgm:spPr>
        <a:solidFill>
          <a:schemeClr val="bg1">
            <a:lumMod val="85000"/>
          </a:schemeClr>
        </a:solidFill>
      </dgm:spPr>
      <dgm:t>
        <a:bodyPr/>
        <a:lstStyle/>
        <a:p>
          <a:r>
            <a:rPr lang="en-GB" sz="1600" b="1" i="0">
              <a:latin typeface="Open Sans" panose="020B0606030504020204" pitchFamily="34" charset="0"/>
              <a:cs typeface="Open Sans" panose="020B0606030504020204" pitchFamily="34" charset="0"/>
            </a:rPr>
            <a:t>Short term </a:t>
          </a:r>
        </a:p>
        <a:p>
          <a:r>
            <a:rPr lang="en-GB" sz="1600" b="0" i="0">
              <a:latin typeface="Open Sans" panose="020B0606030504020204" pitchFamily="34" charset="0"/>
              <a:cs typeface="Open Sans" panose="020B0606030504020204" pitchFamily="34" charset="0"/>
            </a:rPr>
            <a:t>(weeks &amp; months)</a:t>
          </a:r>
        </a:p>
      </dgm:t>
    </dgm:pt>
    <dgm:pt modelId="{CA5940EA-B6A0-AB4A-B3CE-2A56C0DC1B44}" type="parTrans" cxnId="{6AE9BCBD-87DE-BC46-AD54-907B1A3F49B3}">
      <dgm:prSet/>
      <dgm:spPr/>
      <dgm:t>
        <a:bodyPr/>
        <a:lstStyle/>
        <a:p>
          <a:endParaRPr lang="en-GB" sz="1600">
            <a:latin typeface="Calibri" panose="020F0502020204030204" pitchFamily="34" charset="0"/>
            <a:cs typeface="Calibri" panose="020F0502020204030204" pitchFamily="34" charset="0"/>
          </a:endParaRPr>
        </a:p>
      </dgm:t>
    </dgm:pt>
    <dgm:pt modelId="{9A6BA456-EE5D-804D-A799-583E64FF59F8}" type="sibTrans" cxnId="{6AE9BCBD-87DE-BC46-AD54-907B1A3F49B3}">
      <dgm:prSet/>
      <dgm:spPr/>
      <dgm:t>
        <a:bodyPr/>
        <a:lstStyle/>
        <a:p>
          <a:endParaRPr lang="en-GB" sz="1600">
            <a:latin typeface="Calibri" panose="020F0502020204030204" pitchFamily="34" charset="0"/>
            <a:cs typeface="Calibri" panose="020F0502020204030204" pitchFamily="34" charset="0"/>
          </a:endParaRPr>
        </a:p>
      </dgm:t>
    </dgm:pt>
    <dgm:pt modelId="{4C0274DF-65F3-DF4A-8FED-E89E46057223}">
      <dgm:prSet phldrT="[Text]" custT="1"/>
      <dgm:spPr>
        <a:solidFill>
          <a:srgbClr val="B02634"/>
        </a:solidFill>
      </dgm:spPr>
      <dgm:t>
        <a:bodyPr/>
        <a:lstStyle/>
        <a:p>
          <a:r>
            <a:rPr lang="en-GB" sz="1600" b="1" i="0">
              <a:latin typeface="Open Sans" panose="020B0606030504020204" pitchFamily="34" charset="0"/>
              <a:cs typeface="Open Sans" panose="020B0606030504020204" pitchFamily="34" charset="0"/>
            </a:rPr>
            <a:t>Medium term </a:t>
          </a:r>
        </a:p>
        <a:p>
          <a:r>
            <a:rPr lang="en-GB" sz="1600" b="0" i="0">
              <a:latin typeface="Open Sans" panose="020B0606030504020204" pitchFamily="34" charset="0"/>
              <a:cs typeface="Open Sans" panose="020B0606030504020204" pitchFamily="34" charset="0"/>
            </a:rPr>
            <a:t>(several years)</a:t>
          </a:r>
        </a:p>
      </dgm:t>
    </dgm:pt>
    <dgm:pt modelId="{B6D07D4C-BE1D-B14A-871C-6F20C801168B}" type="parTrans" cxnId="{0A59C2A8-0B91-0B43-9E92-AA412B7F7272}">
      <dgm:prSet/>
      <dgm:spPr/>
      <dgm:t>
        <a:bodyPr/>
        <a:lstStyle/>
        <a:p>
          <a:endParaRPr lang="en-GB" sz="1600">
            <a:latin typeface="Calibri" panose="020F0502020204030204" pitchFamily="34" charset="0"/>
            <a:cs typeface="Calibri" panose="020F0502020204030204" pitchFamily="34" charset="0"/>
          </a:endParaRPr>
        </a:p>
      </dgm:t>
    </dgm:pt>
    <dgm:pt modelId="{B22DE475-4276-224E-8429-E51E782FDFD6}" type="sibTrans" cxnId="{0A59C2A8-0B91-0B43-9E92-AA412B7F7272}">
      <dgm:prSet/>
      <dgm:spPr/>
      <dgm:t>
        <a:bodyPr/>
        <a:lstStyle/>
        <a:p>
          <a:endParaRPr lang="en-GB" sz="1600">
            <a:latin typeface="Calibri" panose="020F0502020204030204" pitchFamily="34" charset="0"/>
            <a:cs typeface="Calibri" panose="020F0502020204030204" pitchFamily="34" charset="0"/>
          </a:endParaRPr>
        </a:p>
      </dgm:t>
    </dgm:pt>
    <dgm:pt modelId="{F80D571F-FCAB-CC41-ACE9-B091A2408DBC}">
      <dgm:prSet phldrT="[Text]" custT="1"/>
      <dgm:spPr>
        <a:solidFill>
          <a:srgbClr val="B02634"/>
        </a:solidFill>
      </dgm:spPr>
      <dgm:t>
        <a:bodyPr/>
        <a:lstStyle/>
        <a:p>
          <a:r>
            <a:rPr lang="en-GB" sz="1600" b="1" i="0">
              <a:latin typeface="Open Sans" panose="020B0606030504020204" pitchFamily="34" charset="0"/>
              <a:cs typeface="Open Sans" panose="020B0606030504020204" pitchFamily="34" charset="0"/>
            </a:rPr>
            <a:t>Long term </a:t>
          </a:r>
        </a:p>
        <a:p>
          <a:r>
            <a:rPr lang="en-GB" sz="1600" b="0" i="0">
              <a:latin typeface="Open Sans" panose="020B0606030504020204" pitchFamily="34" charset="0"/>
              <a:cs typeface="Open Sans" panose="020B0606030504020204" pitchFamily="34" charset="0"/>
            </a:rPr>
            <a:t>(15-30+ years)</a:t>
          </a:r>
        </a:p>
      </dgm:t>
    </dgm:pt>
    <dgm:pt modelId="{9B79C150-9A6E-3145-8CA8-DCF125EBF81A}" type="parTrans" cxnId="{C04C42FF-F730-9343-86D8-EBF156A40E73}">
      <dgm:prSet/>
      <dgm:spPr/>
      <dgm:t>
        <a:bodyPr/>
        <a:lstStyle/>
        <a:p>
          <a:endParaRPr lang="en-GB" sz="1600">
            <a:latin typeface="Calibri" panose="020F0502020204030204" pitchFamily="34" charset="0"/>
            <a:cs typeface="Calibri" panose="020F0502020204030204" pitchFamily="34" charset="0"/>
          </a:endParaRPr>
        </a:p>
      </dgm:t>
    </dgm:pt>
    <dgm:pt modelId="{71EC5C2F-1035-3E4B-861E-B3460CF97BF4}" type="sibTrans" cxnId="{C04C42FF-F730-9343-86D8-EBF156A40E73}">
      <dgm:prSet/>
      <dgm:spPr/>
      <dgm:t>
        <a:bodyPr/>
        <a:lstStyle/>
        <a:p>
          <a:endParaRPr lang="en-GB" sz="1600">
            <a:latin typeface="Calibri" panose="020F0502020204030204" pitchFamily="34" charset="0"/>
            <a:cs typeface="Calibri" panose="020F0502020204030204" pitchFamily="34" charset="0"/>
          </a:endParaRPr>
        </a:p>
      </dgm:t>
    </dgm:pt>
    <dgm:pt modelId="{9E1E6071-FE00-5E4E-BF47-95CCC1EBAD32}" type="pres">
      <dgm:prSet presAssocID="{B572A405-90B4-CD40-89CC-C4387B36834E}" presName="Name0" presStyleCnt="0">
        <dgm:presLayoutVars>
          <dgm:dir/>
          <dgm:resizeHandles val="exact"/>
        </dgm:presLayoutVars>
      </dgm:prSet>
      <dgm:spPr/>
    </dgm:pt>
    <dgm:pt modelId="{03FE94D9-FF2D-594E-9819-C8EAEBB83957}" type="pres">
      <dgm:prSet presAssocID="{A0F31EF3-8EDB-AF4F-8BA2-384A03C2F8C6}" presName="parTxOnly" presStyleLbl="node1" presStyleIdx="0" presStyleCnt="3">
        <dgm:presLayoutVars>
          <dgm:bulletEnabled val="1"/>
        </dgm:presLayoutVars>
      </dgm:prSet>
      <dgm:spPr/>
    </dgm:pt>
    <dgm:pt modelId="{C18C4AB3-CD64-F749-830C-3686FDF56CE1}" type="pres">
      <dgm:prSet presAssocID="{9A6BA456-EE5D-804D-A799-583E64FF59F8}" presName="parSpace" presStyleCnt="0"/>
      <dgm:spPr/>
    </dgm:pt>
    <dgm:pt modelId="{C7FEC5D9-126A-9E4C-B711-A1CB7C520E11}" type="pres">
      <dgm:prSet presAssocID="{4C0274DF-65F3-DF4A-8FED-E89E46057223}" presName="parTxOnly" presStyleLbl="node1" presStyleIdx="1" presStyleCnt="3">
        <dgm:presLayoutVars>
          <dgm:bulletEnabled val="1"/>
        </dgm:presLayoutVars>
      </dgm:prSet>
      <dgm:spPr/>
    </dgm:pt>
    <dgm:pt modelId="{215B8CF2-4D3F-FE40-BADC-7778372665F8}" type="pres">
      <dgm:prSet presAssocID="{B22DE475-4276-224E-8429-E51E782FDFD6}" presName="parSpace" presStyleCnt="0"/>
      <dgm:spPr/>
    </dgm:pt>
    <dgm:pt modelId="{C2FDB077-5F0E-1847-A8E5-F5C0709CD239}" type="pres">
      <dgm:prSet presAssocID="{F80D571F-FCAB-CC41-ACE9-B091A2408DBC}" presName="parTxOnly" presStyleLbl="node1" presStyleIdx="2" presStyleCnt="3" custLinFactNeighborX="10190" custLinFactNeighborY="-69606">
        <dgm:presLayoutVars>
          <dgm:bulletEnabled val="1"/>
        </dgm:presLayoutVars>
      </dgm:prSet>
      <dgm:spPr/>
    </dgm:pt>
  </dgm:ptLst>
  <dgm:cxnLst>
    <dgm:cxn modelId="{0610AC4A-3423-EA43-9C2E-EFCA055114FC}" type="presOf" srcId="{4C0274DF-65F3-DF4A-8FED-E89E46057223}" destId="{C7FEC5D9-126A-9E4C-B711-A1CB7C520E11}" srcOrd="0" destOrd="0" presId="urn:microsoft.com/office/officeart/2005/8/layout/hChevron3"/>
    <dgm:cxn modelId="{2469EF72-5D56-3F4C-BB42-F4B04E6D70D8}" type="presOf" srcId="{A0F31EF3-8EDB-AF4F-8BA2-384A03C2F8C6}" destId="{03FE94D9-FF2D-594E-9819-C8EAEBB83957}" srcOrd="0" destOrd="0" presId="urn:microsoft.com/office/officeart/2005/8/layout/hChevron3"/>
    <dgm:cxn modelId="{914815A4-B4DF-D145-AA66-7B14F557CBB8}" type="presOf" srcId="{B572A405-90B4-CD40-89CC-C4387B36834E}" destId="{9E1E6071-FE00-5E4E-BF47-95CCC1EBAD32}" srcOrd="0" destOrd="0" presId="urn:microsoft.com/office/officeart/2005/8/layout/hChevron3"/>
    <dgm:cxn modelId="{0A59C2A8-0B91-0B43-9E92-AA412B7F7272}" srcId="{B572A405-90B4-CD40-89CC-C4387B36834E}" destId="{4C0274DF-65F3-DF4A-8FED-E89E46057223}" srcOrd="1" destOrd="0" parTransId="{B6D07D4C-BE1D-B14A-871C-6F20C801168B}" sibTransId="{B22DE475-4276-224E-8429-E51E782FDFD6}"/>
    <dgm:cxn modelId="{6AE9BCBD-87DE-BC46-AD54-907B1A3F49B3}" srcId="{B572A405-90B4-CD40-89CC-C4387B36834E}" destId="{A0F31EF3-8EDB-AF4F-8BA2-384A03C2F8C6}" srcOrd="0" destOrd="0" parTransId="{CA5940EA-B6A0-AB4A-B3CE-2A56C0DC1B44}" sibTransId="{9A6BA456-EE5D-804D-A799-583E64FF59F8}"/>
    <dgm:cxn modelId="{8A5046FA-EE73-F84C-B585-AE46EB6C7468}" type="presOf" srcId="{F80D571F-FCAB-CC41-ACE9-B091A2408DBC}" destId="{C2FDB077-5F0E-1847-A8E5-F5C0709CD239}" srcOrd="0" destOrd="0" presId="urn:microsoft.com/office/officeart/2005/8/layout/hChevron3"/>
    <dgm:cxn modelId="{C04C42FF-F730-9343-86D8-EBF156A40E73}" srcId="{B572A405-90B4-CD40-89CC-C4387B36834E}" destId="{F80D571F-FCAB-CC41-ACE9-B091A2408DBC}" srcOrd="2" destOrd="0" parTransId="{9B79C150-9A6E-3145-8CA8-DCF125EBF81A}" sibTransId="{71EC5C2F-1035-3E4B-861E-B3460CF97BF4}"/>
    <dgm:cxn modelId="{6C88F052-4D94-4B49-B6A3-9FE53AAFBA55}" type="presParOf" srcId="{9E1E6071-FE00-5E4E-BF47-95CCC1EBAD32}" destId="{03FE94D9-FF2D-594E-9819-C8EAEBB83957}" srcOrd="0" destOrd="0" presId="urn:microsoft.com/office/officeart/2005/8/layout/hChevron3"/>
    <dgm:cxn modelId="{2CCB0C55-A765-8948-AC1B-4667019EE502}" type="presParOf" srcId="{9E1E6071-FE00-5E4E-BF47-95CCC1EBAD32}" destId="{C18C4AB3-CD64-F749-830C-3686FDF56CE1}" srcOrd="1" destOrd="0" presId="urn:microsoft.com/office/officeart/2005/8/layout/hChevron3"/>
    <dgm:cxn modelId="{49B9CD38-E163-7C49-A19F-389FE50F25A7}" type="presParOf" srcId="{9E1E6071-FE00-5E4E-BF47-95CCC1EBAD32}" destId="{C7FEC5D9-126A-9E4C-B711-A1CB7C520E11}" srcOrd="2" destOrd="0" presId="urn:microsoft.com/office/officeart/2005/8/layout/hChevron3"/>
    <dgm:cxn modelId="{294DD1BB-4374-8F44-8EDA-E8BB548E29F1}" type="presParOf" srcId="{9E1E6071-FE00-5E4E-BF47-95CCC1EBAD32}" destId="{215B8CF2-4D3F-FE40-BADC-7778372665F8}" srcOrd="3" destOrd="0" presId="urn:microsoft.com/office/officeart/2005/8/layout/hChevron3"/>
    <dgm:cxn modelId="{545C978A-649F-8947-915E-AF9A22ED97D9}" type="presParOf" srcId="{9E1E6071-FE00-5E4E-BF47-95CCC1EBAD32}" destId="{C2FDB077-5F0E-1847-A8E5-F5C0709CD239}" srcOrd="4" destOrd="0" presId="urn:microsoft.com/office/officeart/2005/8/layout/hChevron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E94D9-FF2D-594E-9819-C8EAEBB83957}">
      <dsp:nvSpPr>
        <dsp:cNvPr id="0" name=""/>
        <dsp:cNvSpPr/>
      </dsp:nvSpPr>
      <dsp:spPr>
        <a:xfrm>
          <a:off x="4149" y="0"/>
          <a:ext cx="3628298" cy="986489"/>
        </a:xfrm>
        <a:prstGeom prst="homePlat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Short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(weeks &amp; months)</a:t>
          </a:r>
        </a:p>
      </dsp:txBody>
      <dsp:txXfrm>
        <a:off x="4149" y="0"/>
        <a:ext cx="3381676" cy="986489"/>
      </dsp:txXfrm>
    </dsp:sp>
    <dsp:sp modelId="{C7FEC5D9-126A-9E4C-B711-A1CB7C520E11}">
      <dsp:nvSpPr>
        <dsp:cNvPr id="0" name=""/>
        <dsp:cNvSpPr/>
      </dsp:nvSpPr>
      <dsp:spPr>
        <a:xfrm>
          <a:off x="2906787" y="0"/>
          <a:ext cx="3628298" cy="986489"/>
        </a:xfrm>
        <a:prstGeom prst="chevron">
          <a:avLst/>
        </a:prstGeom>
        <a:solidFill>
          <a:srgbClr val="B02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Medium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(several years)</a:t>
          </a:r>
        </a:p>
      </dsp:txBody>
      <dsp:txXfrm>
        <a:off x="3400032" y="0"/>
        <a:ext cx="2641809" cy="986489"/>
      </dsp:txXfrm>
    </dsp:sp>
    <dsp:sp modelId="{C2FDB077-5F0E-1847-A8E5-F5C0709CD239}">
      <dsp:nvSpPr>
        <dsp:cNvPr id="0" name=""/>
        <dsp:cNvSpPr/>
      </dsp:nvSpPr>
      <dsp:spPr>
        <a:xfrm>
          <a:off x="5813575" y="0"/>
          <a:ext cx="3628298" cy="986489"/>
        </a:xfrm>
        <a:prstGeom prst="chevron">
          <a:avLst/>
        </a:prstGeom>
        <a:solidFill>
          <a:srgbClr val="B0263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GB" sz="1600" b="1" i="0" kern="1200">
              <a:latin typeface="Open Sans" panose="020B0606030504020204" pitchFamily="34" charset="0"/>
              <a:cs typeface="Open Sans" panose="020B0606030504020204" pitchFamily="34" charset="0"/>
            </a:rPr>
            <a:t>Long term </a:t>
          </a:r>
        </a:p>
        <a:p>
          <a:pPr marL="0" lvl="0" indent="0" algn="ctr" defTabSz="711200">
            <a:lnSpc>
              <a:spcPct val="90000"/>
            </a:lnSpc>
            <a:spcBef>
              <a:spcPct val="0"/>
            </a:spcBef>
            <a:spcAft>
              <a:spcPct val="35000"/>
            </a:spcAft>
            <a:buNone/>
          </a:pPr>
          <a:r>
            <a:rPr lang="en-GB" sz="1600" b="0" i="0" kern="1200">
              <a:latin typeface="Open Sans" panose="020B0606030504020204" pitchFamily="34" charset="0"/>
              <a:cs typeface="Open Sans" panose="020B0606030504020204" pitchFamily="34" charset="0"/>
            </a:rPr>
            <a:t>(15-30+ years)</a:t>
          </a:r>
        </a:p>
      </dsp:txBody>
      <dsp:txXfrm>
        <a:off x="6306820" y="0"/>
        <a:ext cx="2641809" cy="98648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a:pPr>
                <a:defRPr/>
              </a:pPr>
              <a:t>10/31/2024</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Open Sans"/>
            </a:endParaRP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a:rPr>
              <a:pPr fontAlgn="base">
                <a:spcBef>
                  <a:spcPct val="0"/>
                </a:spcBef>
                <a:spcAft>
                  <a:spcPct val="0"/>
                </a:spcAft>
              </a:pPr>
              <a:t>1</a:t>
            </a:fld>
            <a:endParaRPr lang="en-US" altLang="en-US">
              <a:latin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top-down approach is based on overall historical relations between energy consumptions and a few well-known parameters or indicators, such as population, and some economic factors, like price and income elasticity of the demand. Generally, relations are identified by statistical analysis. From this, future demand can be estimated by extrapolating growth patterns for these parameters. Different growth parameters will result in different predicted demand and shown in the graph on the right. Finally, an econometric model is used that incorporates factors, such as elasticities to energy prices or to income levels.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147682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Bottom-up projections of energy demand can be applied for individual sectors. For example, the urban household electricity consumption is projected by estimating the number of urban households expected in the future, estimating energy intensity in the form of the electricity use for appliances, lighting, and water heating per household. Then each use is multiplied by the number of households, and the results are summed up to get urban household electricity consumption. The process is similar for other sectors, such as rural households, industry, and transportation.  The details of the energy use patterns are estimated, and then summed.</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27060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Some important considerations in conducting an energy demand analysis are the following.</a:t>
            </a:r>
            <a:endParaRPr lang="en-US" dirty="0">
              <a:latin typeface="Open Sans"/>
            </a:endParaRPr>
          </a:p>
          <a:p>
            <a:r>
              <a:rPr lang="en-GB" dirty="0"/>
              <a:t>Data availability and quality can be a considerable constraint on the analysis. This should be taken into account if selecting a model which requires a lot of input data. Is it worth investing the time and money to obtain this data or is it better to select a less accurate model with reduced data needs? Is it worth using a more precise model even though we have no guarantees on the quality of the input data?</a:t>
            </a:r>
          </a:p>
          <a:p>
            <a:r>
              <a:rPr lang="en-GB" dirty="0">
                <a:latin typeface="Open Sans"/>
              </a:rPr>
              <a:t>Rapid and extensive changes in the structure and growth of the economy can dramatically affect energy demand. Are the assumptions used today still valid tomorrow? Can we design an energy system for tomorrow using a model based on the current state of the economy?</a:t>
            </a:r>
          </a:p>
          <a:p>
            <a:r>
              <a:rPr lang="en-GB" dirty="0"/>
              <a:t>Advancements in energy-using technology, availability, performance, and cost, can dramatically affect energy demand. Future buildings may be more efficient and require less heating and cooling. The use of electric vehicles will decrease the demand for oil and increase the demand for electricity. </a:t>
            </a:r>
          </a:p>
          <a:p>
            <a:r>
              <a:rPr lang="en-GB" dirty="0">
                <a:latin typeface="Open Sans"/>
              </a:rPr>
              <a:t>Future energy demand calculations always have a degree of uncertainty. We can only make assumptions about the future. </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041861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second mini-lecture we now look at the scenario approach.</a:t>
            </a:r>
          </a:p>
          <a:p>
            <a:r>
              <a:rPr lang="en-US" dirty="0">
                <a:latin typeface="Open Sans"/>
              </a:rPr>
              <a:t> </a:t>
            </a:r>
          </a:p>
          <a:p>
            <a:r>
              <a:rPr lang="en-US" dirty="0">
                <a:latin typeface="Open Sans"/>
              </a:rPr>
              <a:t>MAED is based on the scenario simulation technique, according to which very few assumptions are built into the model. The evolution of energy demand is to be </a:t>
            </a:r>
            <a:r>
              <a:rPr lang="en-US" dirty="0" err="1">
                <a:latin typeface="Open Sans"/>
              </a:rPr>
              <a:t>analysed</a:t>
            </a:r>
            <a:r>
              <a:rPr lang="en-US" dirty="0">
                <a:latin typeface="Open Sans"/>
              </a:rPr>
              <a:t> by constructing future scenarios of development. Each scenario can be regarded as one potential future set of economic, technical, and social factors, which directly affect the energy demand. In other words a scenario is a description of the possible evolution of a country and its society. Construction of contrasting scenarios permits capturing the possible evolutions of energy demand in the country.</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6154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An energy scenario is a set of consistent parameters describing the possible long-term patterns of a country's economic, demographic, social, and technical development.</a:t>
            </a:r>
          </a:p>
          <a:p>
            <a:pPr marL="171450" indent="-171450">
              <a:buFont typeface="Arial"/>
              <a:buChar char="•"/>
            </a:pPr>
            <a:r>
              <a:rPr lang="en-US" dirty="0">
                <a:latin typeface="Open Sans"/>
              </a:rPr>
              <a:t>In a simulation model, we aim to assess the system’s response to changes in its elements. </a:t>
            </a:r>
          </a:p>
          <a:p>
            <a:pPr marL="171450" indent="-171450">
              <a:buFont typeface="Arial"/>
              <a:buChar char="•"/>
            </a:pPr>
            <a:r>
              <a:rPr lang="en-US" dirty="0"/>
              <a:t>In MAED, the energy system’s response to scenarios about the evolution of society and the economy is assessed.</a:t>
            </a:r>
          </a:p>
          <a:p>
            <a:pPr marL="171450" indent="-171450">
              <a:spcBef>
                <a:spcPts val="1000"/>
              </a:spcBef>
              <a:buFont typeface="Arial"/>
              <a:buChar char="•"/>
            </a:pPr>
            <a:r>
              <a:rPr lang="en-US" dirty="0">
                <a:latin typeface="Open Sans"/>
              </a:rPr>
              <a:t>In other words, the </a:t>
            </a:r>
            <a:r>
              <a:rPr lang="en-US" dirty="0" err="1">
                <a:latin typeface="Open Sans"/>
              </a:rPr>
              <a:t>modeller</a:t>
            </a:r>
            <a:r>
              <a:rPr lang="en-US" dirty="0">
                <a:latin typeface="Open Sans"/>
              </a:rPr>
              <a:t> can construct a possible scenario of development and see what happens to the energy demand.</a:t>
            </a:r>
          </a:p>
          <a:p>
            <a:pPr marL="171450" indent="-171450">
              <a:spcBef>
                <a:spcPts val="1000"/>
              </a:spcBef>
              <a:buFont typeface="Arial"/>
              <a:buChar char="•"/>
            </a:pPr>
            <a:endParaRPr lang="en-GB" dirty="0">
              <a:latin typeface="Open Sans"/>
            </a:endParaRPr>
          </a:p>
          <a:p>
            <a:pPr>
              <a:spcBef>
                <a:spcPts val="1000"/>
              </a:spcBef>
            </a:pPr>
            <a:r>
              <a:rPr lang="en-GB" dirty="0">
                <a:latin typeface="Open Sans"/>
              </a:rPr>
              <a:t>These scenarios are used to determine what the amount and structure of energy demand could be in the future under certain conditions</a:t>
            </a:r>
            <a:endParaRPr lang="en-US" dirty="0">
              <a:latin typeface="Open Sans"/>
            </a:endParaRPr>
          </a:p>
          <a:p>
            <a:pPr>
              <a:spcBef>
                <a:spcPts val="1000"/>
              </a:spcBef>
            </a:pPr>
            <a:br>
              <a:rPr lang="en-US" dirty="0"/>
            </a:br>
            <a:r>
              <a:rPr lang="en-US" dirty="0">
                <a:latin typeface="Open Sans"/>
              </a:rPr>
              <a:t>Some organizations produce standard sets of scenarios, such as the representative concentration pathways (R.C.P.s) by the I.P.C.C. and the I.E.A. energy outlook. Using those standard pathways allows for easier comparison of different sets of modelling using the same assumptions.</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25563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using scenarios, one must keep in mind the following limitations.</a:t>
            </a:r>
            <a:endParaRPr lang="en-US" dirty="0"/>
          </a:p>
          <a:p>
            <a:r>
              <a:rPr lang="en-GB" dirty="0">
                <a:latin typeface="Open Sans"/>
              </a:rPr>
              <a:t> </a:t>
            </a:r>
          </a:p>
          <a:p>
            <a:pPr marL="171450" indent="-171450">
              <a:buFont typeface="Arial"/>
              <a:buChar char="•"/>
            </a:pPr>
            <a:r>
              <a:rPr lang="en-US" dirty="0"/>
              <a:t>Scenarios are not predictions or forecasts. They are snapshots of a possible state. </a:t>
            </a:r>
            <a:endParaRPr lang="en-GB" dirty="0"/>
          </a:p>
          <a:p>
            <a:pPr marL="171450" indent="-171450">
              <a:buFont typeface="Arial"/>
              <a:buChar char="•"/>
            </a:pPr>
            <a:r>
              <a:rPr lang="en-US" dirty="0"/>
              <a:t>Scenarios are descriptions of the future created from mental maps.</a:t>
            </a:r>
            <a:endParaRPr lang="en-GB" dirty="0">
              <a:latin typeface="Open Sans" panose="020B0606030504020204" pitchFamily="34" charset="0"/>
            </a:endParaRPr>
          </a:p>
          <a:p>
            <a:pPr marL="171450" indent="-171450">
              <a:buFont typeface="Arial"/>
              <a:buChar char="•"/>
            </a:pPr>
            <a:r>
              <a:rPr lang="en-US" dirty="0">
                <a:latin typeface="Open Sans"/>
              </a:rPr>
              <a:t>or models that reflect different perspectives on the past, present and future.</a:t>
            </a:r>
            <a:br>
              <a:rPr lang="en-US" dirty="0"/>
            </a:br>
            <a:br>
              <a:rPr lang="en-US" dirty="0"/>
            </a:br>
            <a:r>
              <a:rPr lang="en-US" dirty="0">
                <a:latin typeface="Open Sans"/>
              </a:rPr>
              <a:t>Scenarios are often used in situations where defining the probability of different events in the future is difficult. In essence, they also allow people to perform ‘What if” exercises and to examine the sensitivity of outcomes to different assumptions. </a:t>
            </a:r>
            <a:br>
              <a:rPr lang="en-US" dirty="0"/>
            </a:br>
            <a:br>
              <a:rPr lang="en-US" dirty="0"/>
            </a:br>
            <a:r>
              <a:rPr lang="en-US" dirty="0">
                <a:latin typeface="Open Sans"/>
              </a:rPr>
              <a:t>Scenarios do not describe all possible futures. Just because a model of an energy system has been tested against a range of possible scenarios does not mean the energy system is robust to all possible future changes.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337087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Qualitative scenarios are based on narratives, like stories, qualitatively describing the future, normally </a:t>
            </a:r>
            <a:r>
              <a:rPr lang="en-US" dirty="0">
                <a:latin typeface="Open Sans"/>
              </a:rPr>
              <a:t>based on experts’ judgment. </a:t>
            </a:r>
            <a:r>
              <a:rPr lang="en-GB" dirty="0">
                <a:latin typeface="Open Sans"/>
              </a:rPr>
              <a:t>Narratives are vignettes describing things that cannot always be put into numbers, such as societal conditions or behavioural changes. Determining narratives can also help shape the basis for determining quantitative inputs. </a:t>
            </a:r>
            <a:endParaRPr lang="en-US" dirty="0">
              <a:latin typeface="Open Sans"/>
            </a:endParaRPr>
          </a:p>
          <a:p>
            <a:r>
              <a:rPr lang="en-US" dirty="0">
                <a:latin typeface="Open Sans"/>
              </a:rPr>
              <a:t> </a:t>
            </a:r>
            <a:endParaRPr lang="en-GB" dirty="0">
              <a:latin typeface="Open Sans"/>
            </a:endParaRPr>
          </a:p>
          <a:p>
            <a:r>
              <a:rPr lang="en-GB" dirty="0">
                <a:latin typeface="Open Sans"/>
              </a:rPr>
              <a:t>Quantitative scenarios can be obtained for other models or from expert input. A scenario can, for example, consider a set of future socio-economic and technical data, from which to examine energy demand. For example: </a:t>
            </a:r>
            <a:r>
              <a:rPr lang="en-US" dirty="0">
                <a:latin typeface="Open Sans"/>
              </a:rPr>
              <a:t>Population growth rate, G.D.P. growth rate, structural changes in economy, Improvement in household size, Improvement in efficiency.</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70962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Scenarios are created for a number of different possible futures and cases.</a:t>
            </a:r>
            <a:endParaRPr lang="en-US" dirty="0">
              <a:latin typeface="Open Sans"/>
            </a:endParaRPr>
          </a:p>
          <a:p>
            <a:r>
              <a:rPr lang="en-GB" dirty="0">
                <a:latin typeface="Open Sans"/>
              </a:rPr>
              <a:t>The energy planner will consider a set of plausible economic growth scenarios, not only taking into account G.D.P. growth, but also the changes in the structure of the economy.</a:t>
            </a:r>
          </a:p>
          <a:p>
            <a:r>
              <a:rPr lang="en-GB" dirty="0">
                <a:latin typeface="Open Sans"/>
              </a:rPr>
              <a:t> </a:t>
            </a:r>
          </a:p>
          <a:p>
            <a:r>
              <a:rPr lang="en-GB" dirty="0">
                <a:latin typeface="Open Sans"/>
              </a:rPr>
              <a:t>The planner will also imagine a set of energy system configuration scenarios, and then imagine some cases such as:</a:t>
            </a:r>
          </a:p>
          <a:p>
            <a:pPr marL="171450" indent="-171450">
              <a:buFont typeface="Arial"/>
              <a:buChar char="•"/>
            </a:pPr>
            <a:r>
              <a:rPr lang="en-GB" dirty="0">
                <a:latin typeface="Open Sans"/>
              </a:rPr>
              <a:t>High growth, with no technical changes,</a:t>
            </a:r>
          </a:p>
          <a:p>
            <a:pPr marL="171450" indent="-171450">
              <a:buFont typeface="Arial"/>
              <a:buChar char="•"/>
            </a:pPr>
            <a:r>
              <a:rPr lang="en-GB" dirty="0">
                <a:latin typeface="Open Sans"/>
              </a:rPr>
              <a:t>Industrialization, with emphasis on domestic resources,</a:t>
            </a:r>
          </a:p>
          <a:p>
            <a:pPr marL="171450" indent="-171450">
              <a:buFont typeface="Arial"/>
              <a:buChar char="•"/>
            </a:pPr>
            <a:r>
              <a:rPr lang="en-GB" dirty="0">
                <a:latin typeface="Open Sans"/>
              </a:rPr>
              <a:t>High agriculture development, with emphasis on renewable resources,</a:t>
            </a:r>
          </a:p>
          <a:p>
            <a:pPr marL="171450" indent="-171450">
              <a:buFont typeface="Arial"/>
              <a:buChar char="•"/>
            </a:pPr>
            <a:r>
              <a:rPr lang="en-US" dirty="0">
                <a:latin typeface="Open Sans"/>
              </a:rPr>
              <a:t>Moderate growth, with deregulation.</a:t>
            </a:r>
            <a:br>
              <a:rPr lang="en-US" dirty="0"/>
            </a:br>
            <a:br>
              <a:rPr lang="en-US" dirty="0"/>
            </a:br>
            <a:r>
              <a:rPr lang="en-US" dirty="0">
                <a:latin typeface="Open Sans"/>
              </a:rPr>
              <a:t>These are, of course, simplified descriptions of scenarios.</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178330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In the fourth mini-lecture we now introduce the fundamental approach taken in the MAED modelling.</a:t>
            </a:r>
          </a:p>
          <a:p>
            <a:r>
              <a:rPr lang="en-US" dirty="0">
                <a:latin typeface="Open Sans"/>
              </a:rPr>
              <a:t>The MAED model is suitable for considering and capturing specifics of energy planning in developing countries thanks to the following characteristics.</a:t>
            </a:r>
          </a:p>
          <a:p>
            <a:pPr marL="171450" indent="-171450">
              <a:buFont typeface="Arial"/>
              <a:buChar char="•"/>
            </a:pPr>
            <a:r>
              <a:rPr lang="en-US" dirty="0">
                <a:latin typeface="Open Sans"/>
              </a:rPr>
              <a:t>It uses the simulation approach. It is not an optimization tool.</a:t>
            </a:r>
          </a:p>
          <a:p>
            <a:pPr marL="171450" indent="-171450">
              <a:buFont typeface="Arial"/>
              <a:buChar char="•"/>
            </a:pPr>
            <a:r>
              <a:rPr lang="en-US" dirty="0">
                <a:latin typeface="Open Sans"/>
              </a:rPr>
              <a:t>It is based on the bottom-up, disaggregated, end-use scenario methodology. It does not use the econometric approach.</a:t>
            </a:r>
            <a:br>
              <a:rPr lang="en-US" dirty="0"/>
            </a:br>
            <a:br>
              <a:rPr lang="en-US" dirty="0"/>
            </a:br>
            <a:r>
              <a:rPr lang="en-US" dirty="0">
                <a:latin typeface="Open Sans"/>
              </a:rPr>
              <a:t>The MAED model is based on the scenario approach, which helps the user make conditional assumptions about the future state of their country. The results are therefore always of the conditional type, dependent on the assumptions that the </a:t>
            </a:r>
            <a:r>
              <a:rPr lang="en-US" dirty="0" err="1">
                <a:latin typeface="Open Sans"/>
              </a:rPr>
              <a:t>modeller</a:t>
            </a:r>
            <a:r>
              <a:rPr lang="en-US" dirty="0">
                <a:latin typeface="Open Sans"/>
              </a:rPr>
              <a:t> inputs. The scenario approach is one of the main advantages of the model, as it allows the analysis of:</a:t>
            </a:r>
          </a:p>
          <a:p>
            <a:pPr marL="171450" indent="-171450">
              <a:buFont typeface="Arial"/>
              <a:buChar char="•"/>
            </a:pPr>
            <a:r>
              <a:rPr lang="en-US" dirty="0">
                <a:latin typeface="Open Sans"/>
              </a:rPr>
              <a:t>Different socio-economic development policies for the country. For example, different economic growth, emphasis on industry or agriculture, or rural development.</a:t>
            </a:r>
          </a:p>
          <a:p>
            <a:pPr marL="171450" indent="-171450">
              <a:buFont typeface="Arial"/>
              <a:buChar char="•"/>
            </a:pPr>
            <a:r>
              <a:rPr lang="en-US" dirty="0">
                <a:latin typeface="Open Sans"/>
              </a:rPr>
              <a:t>MAED is also suitable for modelling the impact of alternative policies for energy use. For example, the impact of investing in individual car transport or mass transit, in electricity, or in the direct use of fossil fuels.</a:t>
            </a:r>
          </a:p>
          <a:p>
            <a:pPr marL="171450" indent="-171450">
              <a:buFont typeface="Arial"/>
              <a:buChar char="•"/>
            </a:pPr>
            <a:r>
              <a:rPr lang="en-US" dirty="0">
                <a:latin typeface="Open Sans"/>
              </a:rPr>
              <a:t>MAED also allows you to evaluate the impact of technological development. For example, one can model how improvements in efficiency of end-use equipment may impact future demand.</a:t>
            </a:r>
          </a:p>
          <a:p>
            <a:pPr>
              <a:buFont typeface="Arial"/>
              <a:buChar char="•"/>
            </a:pPr>
            <a:r>
              <a:rPr lang="en-US" dirty="0">
                <a:latin typeface="Open Sans"/>
              </a:rPr>
              <a:t>Finally, MAED can be used to model the effect of changes in the lifestyle of society. For example, how increasing the income in households will shape demand.</a:t>
            </a:r>
            <a:br>
              <a:rPr lang="en-US" dirty="0"/>
            </a:br>
            <a:br>
              <a:rPr lang="en-US" dirty="0"/>
            </a:br>
            <a:r>
              <a:rPr lang="en-US" dirty="0">
                <a:latin typeface="Open Sans"/>
              </a:rPr>
              <a:t>Through the formulation of different scenarios these models try to capture different development trajectories and the influences of policies on economic development. They are therefore particularly suitable for analyzing energy demand in developing countries where significant shifts are taking place.</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4082821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MAED model uses the bottom-up approach. It starts from each subsectors’ useful energy demand evolution to build the total final energy demand evolution.</a:t>
            </a:r>
            <a:endParaRPr lang="en-US" dirty="0"/>
          </a:p>
          <a:p>
            <a:r>
              <a:rPr lang="en-US" dirty="0">
                <a:latin typeface="Open Sans"/>
              </a:rPr>
              <a:t>Bottom-up scenario and end-use models are the most appropriate for medium- and long-term analysis and energy demand projections. These models can consider the diversity of actual processes and technologies of energy conversion and use. They can include rural and urban differences and informal activities. As these models do not rely only on past history or evolution, they can capture structural changes and new technological developments. In fact, this is one of the major strengths of this category of models. However, end-use models suffer from their inability to capture price-induced effects alongside non-price policies.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73891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defRPr/>
            </a:pPr>
            <a:r>
              <a:rPr lang="en-GB" dirty="0">
                <a:latin typeface="Open Sans"/>
              </a:rPr>
              <a:t>This lecture has four Intended Learning Outcomes: </a:t>
            </a:r>
            <a:endParaRPr lang="en-US" dirty="0"/>
          </a:p>
          <a:p>
            <a:pPr marL="285750" indent="-285750">
              <a:buFont typeface="Arial"/>
              <a:buChar char="•"/>
              <a:defRPr/>
            </a:pPr>
            <a:r>
              <a:rPr lang="en-GB" dirty="0">
                <a:latin typeface="Open Sans"/>
              </a:rPr>
              <a:t>know about the types of energy system models</a:t>
            </a:r>
          </a:p>
          <a:p>
            <a:pPr marL="285750" indent="-285750">
              <a:buFont typeface="Arial"/>
              <a:buChar char="•"/>
              <a:defRPr/>
            </a:pPr>
            <a:r>
              <a:rPr lang="en-GB" dirty="0">
                <a:latin typeface="Open Sans"/>
                <a:ea typeface="Open Sans"/>
                <a:cs typeface="Open Sans"/>
              </a:rPr>
              <a:t>understand top-down and bottom-up approaches</a:t>
            </a:r>
          </a:p>
          <a:p>
            <a:pPr marL="285750" indent="-285750">
              <a:buFont typeface="Arial"/>
              <a:buChar char="•"/>
              <a:defRPr/>
            </a:pPr>
            <a:r>
              <a:rPr lang="en-GB" dirty="0">
                <a:latin typeface="Open Sans"/>
              </a:rPr>
              <a:t>be aware of the use of scenarios</a:t>
            </a:r>
            <a:endParaRPr lang="en-GB" dirty="0">
              <a:latin typeface="Open Sans"/>
              <a:ea typeface="Open Sans"/>
              <a:cs typeface="Open Sans"/>
            </a:endParaRPr>
          </a:p>
          <a:p>
            <a:pPr marL="285750" indent="-285750">
              <a:buFont typeface="Arial"/>
              <a:buChar char="•"/>
              <a:defRPr/>
            </a:pPr>
            <a:r>
              <a:rPr lang="en-GB" dirty="0">
                <a:latin typeface="Open Sans"/>
              </a:rPr>
              <a:t>Learn about the characteristics of the MAED model</a:t>
            </a:r>
            <a:endParaRPr lang="en-GB" dirty="0"/>
          </a:p>
          <a:p>
            <a:pPr>
              <a:defRPr/>
            </a:pPr>
            <a:r>
              <a:rPr lang="en-GB" dirty="0">
                <a:latin typeface="Open Sans"/>
              </a:rPr>
              <a:t> </a:t>
            </a:r>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There are different timeframes in the energy planning process. In cases where the energy system is analyzed for a period of weeks and months, then it is short-term planning. Planning for the period of several years is usually called medium term. Long-term planning is considered in cases where the time horizon of the analysis is in the range 15 to 30 years or even more. </a:t>
            </a:r>
          </a:p>
          <a:p>
            <a:r>
              <a:rPr lang="en-US" dirty="0">
                <a:latin typeface="Open Sans"/>
              </a:rPr>
              <a:t> </a:t>
            </a:r>
          </a:p>
          <a:p>
            <a:r>
              <a:rPr lang="en-US" dirty="0">
                <a:latin typeface="Open Sans"/>
              </a:rPr>
              <a:t>Which approach, and method, is better for energy demand analysis? This depends on the planning objective.</a:t>
            </a:r>
          </a:p>
          <a:p>
            <a:r>
              <a:rPr lang="en-US" dirty="0">
                <a:latin typeface="Open Sans"/>
              </a:rPr>
              <a:t> </a:t>
            </a:r>
          </a:p>
          <a:p>
            <a:r>
              <a:rPr lang="en-US" dirty="0">
                <a:latin typeface="Open Sans"/>
              </a:rPr>
              <a:t>The short-term evolution of a national energy system is largely determined by the present situation: as a result, the top-down approach may fit better for the short-term projections as many relations do not change quickly. For example, the socio-economic structure of a country and the energy consuming habits of people generally do not change over a few months. Most energy-use equipment has a relatively long technical lifetime, 10 to 15 years. Energy supply facilities have long lead times, 5 to 10 years, and also long technical lifetimes, 15 to 30 years.</a:t>
            </a:r>
          </a:p>
          <a:p>
            <a:r>
              <a:rPr lang="en-US" dirty="0">
                <a:latin typeface="Open Sans"/>
              </a:rPr>
              <a:t> </a:t>
            </a:r>
          </a:p>
          <a:p>
            <a:r>
              <a:rPr lang="en-US" dirty="0">
                <a:latin typeface="Open Sans"/>
              </a:rPr>
              <a:t>Long-term evolution of a national energy system is subject to many uncertainties; therefore, a bottom-up approach is more suitable for long-term analysis as the development of the relevant relations may be better forecast individually. For example, the growth of population and economy, the technological development leading to more efficient use of energy, the availability and prices of energy at the international market, and the availability or prospects of new energy technologies, like solar, may follow different trends.</a:t>
            </a:r>
          </a:p>
          <a:p>
            <a:r>
              <a:rPr lang="en-US" dirty="0">
                <a:latin typeface="Open Sans"/>
              </a:rPr>
              <a:t> </a:t>
            </a:r>
          </a:p>
          <a:p>
            <a:r>
              <a:rPr lang="en-US" dirty="0">
                <a:latin typeface="Open Sans"/>
              </a:rPr>
              <a:t>The MAED model is therefore applicable for long-term and partly for medium-term analysis rather than for the short-term.</a:t>
            </a: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6104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reason for performing an energy demand analysis is to find future energy demand. It is important to keep several things in mind:</a:t>
            </a:r>
            <a:endParaRPr lang="en-US" dirty="0">
              <a:latin typeface="Open Sans"/>
            </a:endParaRPr>
          </a:p>
          <a:p>
            <a:r>
              <a:rPr lang="en-GB" dirty="0">
                <a:latin typeface="Open Sans"/>
              </a:rPr>
              <a:t>First, the future is uncertain. It is not possible to predict the future with complete accuracy. Changes in energy technology, changes in energy prices, changes in population, changes in economic growth, changes in consumer preferences, etc., all affect future energy demand.</a:t>
            </a:r>
          </a:p>
          <a:p>
            <a:r>
              <a:rPr lang="en-GB" dirty="0">
                <a:latin typeface="Open Sans"/>
              </a:rPr>
              <a:t>Secondly, the future may or may not look like the past. The way energy is used in the future may or may not be the same way it has been used in the past. </a:t>
            </a:r>
          </a:p>
          <a:p>
            <a:r>
              <a:rPr lang="en-GB" dirty="0">
                <a:latin typeface="Open Sans"/>
              </a:rPr>
              <a:t>Long-term projections are much more uncertain than short-term projections. Changes in the factors that affect energy demand can be much more dramatic and unexpected in the long term than in the short term. As a result, the longer the time horizon of the demand projection, the more uncertainty there is.</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321329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ea typeface="Open Sans"/>
                <a:cs typeface="Open Sans"/>
              </a:rPr>
              <a:t>The following specificities of developing countries should be considered, </a:t>
            </a:r>
            <a:r>
              <a:rPr lang="en-US" dirty="0">
                <a:latin typeface="Open Sans"/>
              </a:rPr>
              <a:t>changes can occur very quickly. </a:t>
            </a:r>
          </a:p>
          <a:p>
            <a:r>
              <a:rPr lang="en-US" dirty="0">
                <a:latin typeface="Open Sans"/>
              </a:rPr>
              <a:t> </a:t>
            </a:r>
          </a:p>
          <a:p>
            <a:r>
              <a:rPr lang="en-US" dirty="0">
                <a:latin typeface="Open Sans"/>
              </a:rPr>
              <a:t>First, the lack of consistent long-term time series data for various activity sectors makes the planning task more difficult. How can the energy planner project energy demand for transport if most of the data for current car use, for example, is not collected?</a:t>
            </a:r>
          </a:p>
          <a:p>
            <a:r>
              <a:rPr lang="en-US" dirty="0">
                <a:latin typeface="Open Sans"/>
              </a:rPr>
              <a:t> </a:t>
            </a:r>
          </a:p>
          <a:p>
            <a:r>
              <a:rPr lang="en-US" dirty="0">
                <a:latin typeface="Open Sans"/>
              </a:rPr>
              <a:t>Second, there are large differences in urban and rural energy consumption patterns, especially if the latter do not yet have access to the electricity grid and if occupations and lifestyles differ greatly.</a:t>
            </a:r>
          </a:p>
          <a:p>
            <a:r>
              <a:rPr lang="en-US" dirty="0">
                <a:latin typeface="Open Sans"/>
              </a:rPr>
              <a:t> </a:t>
            </a:r>
          </a:p>
          <a:p>
            <a:r>
              <a:rPr lang="en-US" dirty="0">
                <a:latin typeface="Open Sans"/>
              </a:rPr>
              <a:t>Third, developing countries are undergoing considerable changes in the structure of their economy. Population growth, increasing access to health, education, and energy services, increasing share of the population in cities, increasing demand for consumer goods, and the rise of the middle classes are all happening very quickly. This renders the planning task more difficult and uncertain. This uncertainty should be acknowledged in the modelling task.</a:t>
            </a:r>
          </a:p>
          <a:p>
            <a:r>
              <a:rPr lang="en-US" dirty="0">
                <a:latin typeface="Open Sans"/>
              </a:rPr>
              <a:t> </a:t>
            </a:r>
          </a:p>
          <a:p>
            <a:r>
              <a:rPr lang="en-US" dirty="0">
                <a:latin typeface="Open Sans"/>
              </a:rPr>
              <a:t>Fourth and fifth, societies are undergoing rapid improvements in technology, with the appearance of new processes. Improvements in battery technologies should be take into account when planning for the energy system of tomorrow, as these are quickly becoming cheaper and more efficient.</a:t>
            </a:r>
          </a:p>
          <a:p>
            <a:r>
              <a:rPr lang="en-US" dirty="0">
                <a:latin typeface="Open Sans"/>
              </a:rPr>
              <a:t> </a:t>
            </a:r>
          </a:p>
          <a:p>
            <a:r>
              <a:rPr lang="en-US" dirty="0">
                <a:latin typeface="Open Sans"/>
              </a:rPr>
              <a:t>Finally, considerable changes in social </a:t>
            </a:r>
            <a:r>
              <a:rPr lang="en-US" dirty="0" err="1">
                <a:latin typeface="Open Sans"/>
              </a:rPr>
              <a:t>behaviour</a:t>
            </a:r>
            <a:r>
              <a:rPr lang="en-US" dirty="0">
                <a:latin typeface="Open Sans"/>
              </a:rPr>
              <a:t> and in lifestyles are key to understanding how the population will engage with the energy system. </a:t>
            </a:r>
          </a:p>
          <a:p>
            <a:r>
              <a:rPr lang="en-US" dirty="0">
                <a:latin typeface="Open Sans"/>
              </a:rPr>
              <a:t> </a:t>
            </a:r>
          </a:p>
          <a:p>
            <a:r>
              <a:rPr lang="en-US" dirty="0">
                <a:latin typeface="Open Sans"/>
              </a:rPr>
              <a:t>These specificities can make the increase in energy demand faster than its historical trend, and the economic growth rate itself. The user must be aware of this. </a:t>
            </a:r>
          </a:p>
          <a:p>
            <a:endParaRPr lang="en-US" dirty="0">
              <a:latin typeface="Open Sans"/>
            </a:endParaRPr>
          </a:p>
          <a:p>
            <a:r>
              <a:rPr lang="en-GB" sz="1200" kern="1200" dirty="0">
                <a:solidFill>
                  <a:schemeClr val="tx1"/>
                </a:solidFill>
                <a:effectLst/>
                <a:latin typeface="Open Sans"/>
              </a:rPr>
              <a:t>This concludes lecture </a:t>
            </a:r>
            <a:r>
              <a:rPr lang="en-GB" dirty="0">
                <a:latin typeface="Open Sans"/>
              </a:rPr>
              <a:t>2</a:t>
            </a:r>
            <a:r>
              <a:rPr lang="en-GB" sz="1200" kern="1200" dirty="0">
                <a:solidFill>
                  <a:schemeClr val="tx1"/>
                </a:solidFill>
                <a:effectLst/>
                <a:latin typeface="Open Sans"/>
              </a:rPr>
              <a:t> on</a:t>
            </a:r>
            <a:r>
              <a:rPr lang="en-GB" dirty="0">
                <a:latin typeface="Open Sans"/>
              </a:rPr>
              <a:t> energy models and</a:t>
            </a:r>
            <a:r>
              <a:rPr lang="en-GB" sz="1200" kern="1200" dirty="0">
                <a:solidFill>
                  <a:schemeClr val="tx1"/>
                </a:solidFill>
                <a:effectLst/>
                <a:latin typeface="Open Sans"/>
              </a:rPr>
              <a:t> </a:t>
            </a:r>
            <a:r>
              <a:rPr lang="en-GB" dirty="0">
                <a:latin typeface="Open Sans"/>
              </a:rPr>
              <a:t>energy system analysis</a:t>
            </a:r>
            <a:r>
              <a:rPr lang="en-GB" sz="1200" kern="1200" dirty="0">
                <a:solidFill>
                  <a:schemeClr val="tx1"/>
                </a:solidFill>
                <a:effectLst/>
                <a:latin typeface="Open Sans"/>
              </a:rPr>
              <a:t>.</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2154600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23</a:t>
            </a:fld>
            <a:endParaRPr lang="en-US"/>
          </a:p>
        </p:txBody>
      </p:sp>
    </p:spTree>
    <p:extLst>
      <p:ext uri="{BB962C8B-B14F-4D97-AF65-F5344CB8AC3E}">
        <p14:creationId xmlns:p14="http://schemas.microsoft.com/office/powerpoint/2010/main" val="43016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defRPr/>
            </a:pPr>
            <a:r>
              <a:rPr lang="en-GB" dirty="0">
                <a:latin typeface="Open Sans"/>
              </a:rPr>
              <a:t>The first mini-lecture will introduce energy system models.</a:t>
            </a:r>
            <a:endParaRPr lang="en-US" dirty="0">
              <a:latin typeface="Open Sans"/>
            </a:endParaRPr>
          </a:p>
          <a:p>
            <a:pPr marL="171450" indent="-171450">
              <a:buFont typeface="Arial"/>
              <a:buChar char="•"/>
              <a:defRPr/>
            </a:pPr>
            <a:r>
              <a:rPr lang="en-GB" dirty="0">
                <a:latin typeface="Open Sans"/>
              </a:rPr>
              <a:t>Energy system analysis, or any energy planning task, deals with many uncertain variables and factors. Energy models are built to manage such large systems.</a:t>
            </a:r>
          </a:p>
          <a:p>
            <a:pPr marL="171450" indent="-171450">
              <a:buFont typeface="Arial"/>
              <a:buChar char="•"/>
              <a:defRPr/>
            </a:pPr>
            <a:r>
              <a:rPr lang="en-US" dirty="0">
                <a:latin typeface="Open Sans"/>
              </a:rPr>
              <a:t>The human mind cannot handle the integration of such a large number of variables. That is what a model does.</a:t>
            </a:r>
            <a:endParaRPr lang="en-GB" dirty="0">
              <a:latin typeface="Open Sans"/>
            </a:endParaRPr>
          </a:p>
          <a:p>
            <a:pPr marL="171450" indent="-171450">
              <a:buFont typeface="Arial"/>
              <a:buChar char="•"/>
              <a:defRPr/>
            </a:pPr>
            <a:r>
              <a:rPr lang="en-GB" dirty="0">
                <a:latin typeface="Open Sans"/>
              </a:rPr>
              <a:t>A model is a conceptual representation of interfacing facts of the real world, originating from physical and human actions. A model is a group of mathematical relations linking variables and calculating values. </a:t>
            </a:r>
            <a:r>
              <a:rPr lang="en-US" dirty="0">
                <a:latin typeface="Open Sans"/>
              </a:rPr>
              <a:t>Any model consists of a group of mathematical relations linking to each other a given set of variables and allowing for the calculation of the value of one variable from the basis of one or several others. </a:t>
            </a:r>
          </a:p>
          <a:p>
            <a:pPr marL="171450" indent="-171450">
              <a:buFont typeface="Arial"/>
              <a:buChar char="•"/>
              <a:defRPr/>
            </a:pPr>
            <a:r>
              <a:rPr lang="en-GB" dirty="0">
                <a:latin typeface="Open Sans"/>
              </a:rPr>
              <a:t>Models do not make decisions; they are a tool which shows paths and consequences of making decisions. The interpreter or modeller is more significant than the model.</a:t>
            </a:r>
            <a:endParaRPr lang="en-GB" dirty="0"/>
          </a:p>
          <a:p>
            <a:pPr marL="171450" indent="-171450">
              <a:buFont typeface="Arial"/>
              <a:buChar char="•"/>
              <a:defRPr/>
            </a:pPr>
            <a:r>
              <a:rPr lang="en-GB" dirty="0">
                <a:latin typeface="Open Sans"/>
              </a:rPr>
              <a:t>A model can only answer the question for which it was originally designed.</a:t>
            </a:r>
          </a:p>
          <a:p>
            <a:pPr>
              <a:defRPr/>
            </a:pPr>
            <a:endParaRPr lang="en-GB" dirty="0"/>
          </a:p>
        </p:txBody>
      </p:sp>
    </p:spTree>
    <p:extLst>
      <p:ext uri="{BB962C8B-B14F-4D97-AF65-F5344CB8AC3E}">
        <p14:creationId xmlns:p14="http://schemas.microsoft.com/office/powerpoint/2010/main" val="256464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There are many mathematical techniques applied to energy analytical tools, as well as many different approaches for energy system modelling. It makes unique classification difficult.</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panose="020B0606030504020204" pitchFamily="34" charset="0"/>
                <a:ea typeface="+mn-ea"/>
                <a:cs typeface="+mn-cs"/>
              </a:rPr>
              <a:t>Energy system models can be differentiated in terms of:</a:t>
            </a:r>
          </a:p>
          <a:p>
            <a:pPr lvl="0"/>
            <a:r>
              <a:rPr lang="en-GB" sz="1200" kern="1200" dirty="0">
                <a:solidFill>
                  <a:schemeClr val="tx1"/>
                </a:solidFill>
                <a:effectLst/>
                <a:latin typeface="Open Sans"/>
              </a:rPr>
              <a:t>Their purpose: e.g</a:t>
            </a:r>
            <a:r>
              <a:rPr lang="en-GB" dirty="0">
                <a:latin typeface="Open Sans"/>
              </a:rPr>
              <a:t>.,</a:t>
            </a:r>
            <a:r>
              <a:rPr lang="en-GB" sz="1200" kern="1200" dirty="0">
                <a:solidFill>
                  <a:schemeClr val="tx1"/>
                </a:solidFill>
                <a:effectLst/>
                <a:latin typeface="Open Sans"/>
              </a:rPr>
              <a:t> forecasting, planning, environmental appraisal, </a:t>
            </a:r>
            <a:r>
              <a:rPr lang="en-GB" dirty="0">
                <a:latin typeface="Open Sans"/>
              </a:rPr>
              <a:t>optimization</a:t>
            </a:r>
            <a:r>
              <a:rPr lang="en-GB" sz="1200" kern="1200" dirty="0">
                <a:solidFill>
                  <a:schemeClr val="tx1"/>
                </a:solidFill>
                <a:effectLst/>
                <a:latin typeface="Open Sans"/>
              </a:rPr>
              <a:t> of operation.</a:t>
            </a:r>
          </a:p>
          <a:p>
            <a:pPr lvl="0"/>
            <a:r>
              <a:rPr lang="en-GB" sz="1200" kern="1200" dirty="0">
                <a:solidFill>
                  <a:schemeClr val="tx1"/>
                </a:solidFill>
                <a:effectLst/>
                <a:latin typeface="Open Sans"/>
              </a:rPr>
              <a:t>Structure and scope of the model: e.g</a:t>
            </a:r>
            <a:r>
              <a:rPr lang="en-GB" dirty="0">
                <a:latin typeface="Open Sans"/>
              </a:rPr>
              <a:t>.,</a:t>
            </a:r>
            <a:r>
              <a:rPr lang="en-GB" sz="1200" kern="1200" dirty="0">
                <a:solidFill>
                  <a:schemeClr val="tx1"/>
                </a:solidFill>
                <a:effectLst/>
                <a:latin typeface="Open Sans"/>
              </a:rPr>
              <a:t> description of non-energy sectors, focus on the supply and or demand side.</a:t>
            </a:r>
          </a:p>
          <a:p>
            <a:r>
              <a:rPr lang="en-GB" sz="1200" kern="1200" dirty="0">
                <a:solidFill>
                  <a:schemeClr val="tx1"/>
                </a:solidFill>
                <a:effectLst/>
                <a:latin typeface="Open Sans"/>
              </a:rPr>
              <a:t>Geographical coverage: </a:t>
            </a:r>
            <a:r>
              <a:rPr lang="en-GB" dirty="0">
                <a:latin typeface="Open Sans"/>
              </a:rPr>
              <a:t>single project </a:t>
            </a:r>
            <a:r>
              <a:rPr lang="en-GB" sz="1200" kern="1200" dirty="0">
                <a:solidFill>
                  <a:schemeClr val="tx1"/>
                </a:solidFill>
                <a:effectLst/>
                <a:latin typeface="Open Sans"/>
              </a:rPr>
              <a:t>to global.</a:t>
            </a:r>
            <a:endParaRPr lang="en-GB" sz="1200" kern="1200" dirty="0">
              <a:solidFill>
                <a:schemeClr val="tx1"/>
              </a:solidFill>
              <a:effectLst/>
              <a:latin typeface="Open Sans" panose="020B0606030504020204" pitchFamily="34" charset="0"/>
            </a:endParaRPr>
          </a:p>
          <a:p>
            <a:pPr lvl="0"/>
            <a:r>
              <a:rPr lang="en-GB" sz="1200" kern="1200" dirty="0">
                <a:solidFill>
                  <a:schemeClr val="tx1"/>
                </a:solidFill>
                <a:effectLst/>
                <a:latin typeface="Open Sans"/>
              </a:rPr>
              <a:t>Time horizon: short, medium</a:t>
            </a:r>
            <a:r>
              <a:rPr lang="en-GB" dirty="0">
                <a:latin typeface="Open Sans"/>
              </a:rPr>
              <a:t>,</a:t>
            </a:r>
            <a:r>
              <a:rPr lang="en-GB" sz="1200" kern="1200" dirty="0">
                <a:solidFill>
                  <a:schemeClr val="tx1"/>
                </a:solidFill>
                <a:effectLst/>
                <a:latin typeface="Open Sans"/>
              </a:rPr>
              <a:t> or long-term.</a:t>
            </a:r>
          </a:p>
          <a:p>
            <a:r>
              <a:rPr lang="en-GB" sz="1200" kern="1200" dirty="0">
                <a:solidFill>
                  <a:schemeClr val="tx1"/>
                </a:solidFill>
                <a:effectLst/>
                <a:latin typeface="Open Sans"/>
              </a:rPr>
              <a:t>The time step: </a:t>
            </a:r>
            <a:r>
              <a:rPr lang="en-GB" dirty="0">
                <a:latin typeface="Open Sans"/>
              </a:rPr>
              <a:t>can vary from minute-by-minute to</a:t>
            </a:r>
            <a:r>
              <a:rPr lang="en-GB" sz="1200" kern="1200" dirty="0">
                <a:solidFill>
                  <a:schemeClr val="tx1"/>
                </a:solidFill>
                <a:effectLst/>
                <a:latin typeface="Open Sans"/>
              </a:rPr>
              <a:t> multiple </a:t>
            </a:r>
            <a:r>
              <a:rPr lang="en-GB" dirty="0">
                <a:latin typeface="Open Sans"/>
              </a:rPr>
              <a:t>years.</a:t>
            </a:r>
          </a:p>
          <a:p>
            <a:r>
              <a:rPr lang="en-GB" dirty="0">
                <a:latin typeface="Open Sans"/>
              </a:rPr>
              <a:t>The</a:t>
            </a:r>
            <a:r>
              <a:rPr lang="en-GB" sz="1200" kern="1200" dirty="0">
                <a:solidFill>
                  <a:schemeClr val="tx1"/>
                </a:solidFill>
                <a:effectLst/>
                <a:latin typeface="Open Sans"/>
              </a:rPr>
              <a:t> type of technology included: e.g</a:t>
            </a:r>
            <a:r>
              <a:rPr lang="en-GB" dirty="0">
                <a:latin typeface="Open Sans"/>
              </a:rPr>
              <a:t>.,</a:t>
            </a:r>
            <a:r>
              <a:rPr lang="en-GB" sz="1200" kern="1200" dirty="0">
                <a:solidFill>
                  <a:schemeClr val="tx1"/>
                </a:solidFill>
                <a:effectLst/>
                <a:latin typeface="Open Sans"/>
              </a:rPr>
              <a:t> renewable technology, storage technologies.</a:t>
            </a:r>
            <a:endParaRPr lang="en-GB" dirty="0"/>
          </a:p>
          <a:p>
            <a:pPr lvl="0"/>
            <a:r>
              <a:rPr lang="en-GB" sz="1200" kern="1200" dirty="0">
                <a:solidFill>
                  <a:schemeClr val="tx1"/>
                </a:solidFill>
                <a:effectLst/>
                <a:latin typeface="Open Sans"/>
              </a:rPr>
              <a:t>The analytical approach: e.g</a:t>
            </a:r>
            <a:r>
              <a:rPr lang="en-GB" dirty="0">
                <a:latin typeface="Open Sans"/>
              </a:rPr>
              <a:t>.,</a:t>
            </a:r>
            <a:r>
              <a:rPr lang="en-GB" sz="1200" kern="1200" dirty="0">
                <a:solidFill>
                  <a:schemeClr val="tx1"/>
                </a:solidFill>
                <a:effectLst/>
                <a:latin typeface="Open Sans"/>
              </a:rPr>
              <a:t> top-down and bottom-up.</a:t>
            </a:r>
          </a:p>
          <a:p>
            <a:pPr lvl="0"/>
            <a:r>
              <a:rPr lang="en-GB" sz="1200" kern="1200" dirty="0">
                <a:solidFill>
                  <a:schemeClr val="tx1"/>
                </a:solidFill>
                <a:effectLst/>
                <a:latin typeface="Open Sans"/>
              </a:rPr>
              <a:t>The underlying methodology: e.g</a:t>
            </a:r>
            <a:r>
              <a:rPr lang="en-GB" dirty="0">
                <a:latin typeface="Open Sans"/>
              </a:rPr>
              <a:t>.,</a:t>
            </a:r>
            <a:r>
              <a:rPr lang="en-GB" sz="1200" kern="1200" dirty="0">
                <a:solidFill>
                  <a:schemeClr val="tx1"/>
                </a:solidFill>
                <a:effectLst/>
                <a:latin typeface="Open Sans"/>
              </a:rPr>
              <a:t> economic equilibrium, simulation, </a:t>
            </a:r>
            <a:r>
              <a:rPr lang="en-GB" dirty="0">
                <a:latin typeface="Open Sans"/>
              </a:rPr>
              <a:t>optimization</a:t>
            </a:r>
            <a:r>
              <a:rPr lang="en-GB" sz="1200" kern="1200" dirty="0">
                <a:solidFill>
                  <a:schemeClr val="tx1"/>
                </a:solidFill>
                <a:effectLst/>
                <a:latin typeface="Open Sans"/>
              </a:rPr>
              <a:t>, stochastic.</a:t>
            </a:r>
          </a:p>
          <a:p>
            <a:pPr lvl="0"/>
            <a:r>
              <a:rPr lang="en-GB" sz="1200" kern="1200" dirty="0">
                <a:solidFill>
                  <a:schemeClr val="tx1"/>
                </a:solidFill>
                <a:effectLst/>
                <a:latin typeface="Open Sans" panose="020B0606030504020204" pitchFamily="34" charset="0"/>
                <a:ea typeface="+mn-ea"/>
                <a:cs typeface="+mn-cs"/>
              </a:rPr>
              <a:t>The mathematical approach: e.g. linear programming, mixed-integer linear programming, dynamic programming, fuzzy logic, agent-based programming.</a:t>
            </a:r>
          </a:p>
          <a:p>
            <a:pPr lvl="0"/>
            <a:endParaRPr lang="en-GB" sz="1200" kern="1200" dirty="0">
              <a:solidFill>
                <a:schemeClr val="tx1"/>
              </a:solidFill>
              <a:effectLst/>
              <a:latin typeface="Open Sans"/>
            </a:endParaRPr>
          </a:p>
        </p:txBody>
      </p:sp>
    </p:spTree>
    <p:extLst>
      <p:ext uri="{BB962C8B-B14F-4D97-AF65-F5344CB8AC3E}">
        <p14:creationId xmlns:p14="http://schemas.microsoft.com/office/powerpoint/2010/main" val="291358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Energy system models are a mathematical representation of various possible energy-related problems. The level of detail of the mathematical representation depends on the problem at hand. </a:t>
            </a:r>
          </a:p>
          <a:p>
            <a:r>
              <a:rPr lang="en-GB" sz="1200" kern="1200" dirty="0">
                <a:solidFill>
                  <a:schemeClr val="tx1"/>
                </a:solidFill>
                <a:effectLst/>
                <a:latin typeface="Open Sans"/>
              </a:rPr>
              <a:t>The size and complexity of the model depend on the level of detail of the analysis required, the data availability</a:t>
            </a:r>
            <a:r>
              <a:rPr lang="en-GB" dirty="0">
                <a:latin typeface="Open Sans"/>
              </a:rPr>
              <a:t>,</a:t>
            </a:r>
            <a:r>
              <a:rPr lang="en-GB" sz="1200" kern="1200" dirty="0">
                <a:solidFill>
                  <a:schemeClr val="tx1"/>
                </a:solidFill>
                <a:effectLst/>
                <a:latin typeface="Open Sans"/>
              </a:rPr>
              <a:t> and the scale of the problem.</a:t>
            </a:r>
          </a:p>
          <a:p>
            <a:r>
              <a:rPr lang="en-GB" sz="1200" kern="1200" dirty="0">
                <a:solidFill>
                  <a:schemeClr val="tx1"/>
                </a:solidFill>
                <a:effectLst/>
                <a:latin typeface="Open Sans"/>
              </a:rPr>
              <a:t>The scale may</a:t>
            </a:r>
            <a:r>
              <a:rPr lang="en-GB" dirty="0">
                <a:latin typeface="Open Sans"/>
              </a:rPr>
              <a:t>,</a:t>
            </a:r>
            <a:r>
              <a:rPr lang="en-GB" sz="1200" kern="1200" dirty="0">
                <a:solidFill>
                  <a:schemeClr val="tx1"/>
                </a:solidFill>
                <a:effectLst/>
                <a:latin typeface="Open Sans"/>
              </a:rPr>
              <a:t> for example</a:t>
            </a:r>
            <a:r>
              <a:rPr lang="en-GB" dirty="0">
                <a:latin typeface="Open Sans"/>
              </a:rPr>
              <a:t>,</a:t>
            </a:r>
            <a:r>
              <a:rPr lang="en-GB" sz="1200" kern="1200" dirty="0">
                <a:solidFill>
                  <a:schemeClr val="tx1"/>
                </a:solidFill>
                <a:effectLst/>
                <a:latin typeface="Open Sans"/>
              </a:rPr>
              <a:t> </a:t>
            </a:r>
            <a:r>
              <a:rPr lang="en-GB" dirty="0">
                <a:latin typeface="Open Sans"/>
              </a:rPr>
              <a:t>vary from</a:t>
            </a:r>
            <a:r>
              <a:rPr lang="en-GB" sz="1200" kern="1200" dirty="0">
                <a:solidFill>
                  <a:schemeClr val="tx1"/>
                </a:solidFill>
                <a:effectLst/>
                <a:latin typeface="Open Sans"/>
              </a:rPr>
              <a:t> a specific unit in a plant to the energy supply planning of a whole country. </a:t>
            </a:r>
          </a:p>
          <a:p>
            <a:r>
              <a:rPr lang="en-GB" sz="1200" kern="1200" dirty="0">
                <a:solidFill>
                  <a:schemeClr val="tx1"/>
                </a:solidFill>
                <a:effectLst/>
                <a:latin typeface="Open Sans"/>
              </a:rPr>
              <a:t>The data availability for technology, efficiency, supply, demand, employment</a:t>
            </a:r>
            <a:r>
              <a:rPr lang="en-GB" dirty="0">
                <a:latin typeface="Open Sans"/>
              </a:rPr>
              <a:t>,</a:t>
            </a:r>
            <a:r>
              <a:rPr lang="en-GB" sz="1200" kern="1200" dirty="0">
                <a:solidFill>
                  <a:schemeClr val="tx1"/>
                </a:solidFill>
                <a:effectLst/>
                <a:latin typeface="Open Sans"/>
              </a:rPr>
              <a:t> and resource availability act as constraints for the development and the use of the model. </a:t>
            </a:r>
          </a:p>
          <a:p>
            <a:r>
              <a:rPr lang="en-GB" sz="1200" kern="1200" dirty="0">
                <a:solidFill>
                  <a:schemeClr val="tx1"/>
                </a:solidFill>
                <a:effectLst/>
                <a:latin typeface="Open Sans"/>
              </a:rPr>
              <a:t>Usually, long-term energy system models do not attempt to model all hours within a year, but rather explore a few temporally independent time slices. For long-term time horizons, a coarse temporal resolution is applied </a:t>
            </a:r>
            <a:r>
              <a:rPr lang="en-GB" dirty="0">
                <a:latin typeface="Open Sans"/>
              </a:rPr>
              <a:t>because a</a:t>
            </a:r>
            <a:r>
              <a:rPr lang="en-GB" sz="1200" kern="1200" dirty="0">
                <a:solidFill>
                  <a:schemeClr val="tx1"/>
                </a:solidFill>
                <a:effectLst/>
                <a:latin typeface="Open Sans"/>
              </a:rPr>
              <a:t> fine resolution over long periods of time would be too computationally expensive. Moreover, assessing the daily dispatch in detail could create a false precision compared with the very large uncertainties of long-term projections.</a:t>
            </a:r>
          </a:p>
          <a:p>
            <a:r>
              <a:rPr lang="en-GB" sz="1200" kern="1200" dirty="0">
                <a:solidFill>
                  <a:schemeClr val="tx1"/>
                </a:solidFill>
                <a:effectLst/>
                <a:latin typeface="Open Sans" panose="020B0606030504020204" pitchFamily="34" charset="0"/>
                <a:ea typeface="+mn-ea"/>
                <a:cs typeface="+mn-cs"/>
              </a:rPr>
              <a:t>A very simple model will be wrong. A too complicated model will be useless.</a:t>
            </a:r>
          </a:p>
          <a:p>
            <a:endParaRPr lang="en-GB" dirty="0"/>
          </a:p>
          <a:p>
            <a:pPr>
              <a:defRPr/>
            </a:pPr>
            <a:endParaRPr lang="en-GB" dirty="0"/>
          </a:p>
        </p:txBody>
      </p:sp>
    </p:spTree>
    <p:extLst>
      <p:ext uri="{BB962C8B-B14F-4D97-AF65-F5344CB8AC3E}">
        <p14:creationId xmlns:p14="http://schemas.microsoft.com/office/powerpoint/2010/main" val="1846934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dirty="0">
                <a:latin typeface="Open Sans"/>
              </a:rPr>
              <a:t>Among all the energy analytical tools, there are two possible approaches to estimate future energy demand and supply. Usually, a simulation is used for energy demand analysis, and optimization for supply chain design. </a:t>
            </a:r>
            <a:endParaRPr lang="en-US" dirty="0">
              <a:latin typeface="Open Sans"/>
            </a:endParaRPr>
          </a:p>
          <a:p>
            <a:r>
              <a:rPr lang="en-GB" dirty="0">
                <a:latin typeface="Open Sans"/>
              </a:rPr>
              <a:t>The method used depends on the specific needs of the modeller.</a:t>
            </a:r>
          </a:p>
          <a:p>
            <a:r>
              <a:rPr lang="en-GB" dirty="0">
                <a:latin typeface="Open Sans"/>
              </a:rPr>
              <a:t>The simulation approach is based on imitating the real system to observe energy flows depending on different values for parameters of model elements. One would use it if trying to assess the response of the system to some driving parameters. For example, in energy demand analysis, you need to know how electricity demand grows in the industry if industrial G.D.P. doubles. The simulation models provide insights on </a:t>
            </a:r>
            <a:r>
              <a:rPr lang="en-US" dirty="0">
                <a:latin typeface="Open Sans"/>
              </a:rPr>
              <a:t>the system response to changes in its elements.</a:t>
            </a:r>
            <a:endParaRPr lang="en-GB" dirty="0">
              <a:latin typeface="Open Sans"/>
            </a:endParaRPr>
          </a:p>
          <a:p>
            <a:r>
              <a:rPr lang="en-GB" dirty="0">
                <a:latin typeface="Open Sans"/>
              </a:rPr>
              <a:t>On the other hand, optimization is more suited for selecting the best combination of parameters that the policymaker has control over, given a set of constraints and an objective function.</a:t>
            </a:r>
          </a:p>
          <a:p>
            <a:r>
              <a:rPr lang="en-US" dirty="0">
                <a:latin typeface="Open Sans"/>
              </a:rPr>
              <a:t>Optimization can </a:t>
            </a:r>
            <a:r>
              <a:rPr lang="en-GB" dirty="0">
                <a:latin typeface="Open Sans"/>
              </a:rPr>
              <a:t>provide recommendations to energy system analysts, on how a system should be built to be “optimal”. It is generally used for energy supply analysis, i.e., the part of the energy system that can be designed by energy planners.</a:t>
            </a:r>
          </a:p>
          <a:p>
            <a:pPr>
              <a:defRPr/>
            </a:pPr>
            <a:endParaRPr lang="en-GB" dirty="0"/>
          </a:p>
        </p:txBody>
      </p:sp>
    </p:spTree>
    <p:extLst>
      <p:ext uri="{BB962C8B-B14F-4D97-AF65-F5344CB8AC3E}">
        <p14:creationId xmlns:p14="http://schemas.microsoft.com/office/powerpoint/2010/main" val="244171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r>
              <a:rPr lang="en-GB" sz="1200" kern="1200" dirty="0">
                <a:solidFill>
                  <a:schemeClr val="tx1"/>
                </a:solidFill>
                <a:effectLst/>
                <a:latin typeface="Open Sans" panose="020B0606030504020204" pitchFamily="34" charset="0"/>
                <a:ea typeface="+mn-ea"/>
                <a:cs typeface="+mn-cs"/>
              </a:rPr>
              <a:t>The usefulness of the model depends on the quality and availability of input data, the theoretical soundness of the model, and the skills of the interpreter.</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First, the results of any modelling effort depend on the input data. Inaccurate input data will yield inaccurate results. Some input data are directly available, such as the total population of a country, while some </a:t>
            </a:r>
            <a:r>
              <a:rPr lang="en-GB" dirty="0">
                <a:latin typeface="Open Sans"/>
              </a:rPr>
              <a:t>are based</a:t>
            </a:r>
            <a:r>
              <a:rPr lang="en-GB" sz="1200" kern="1200" dirty="0">
                <a:solidFill>
                  <a:schemeClr val="tx1"/>
                </a:solidFill>
                <a:effectLst/>
                <a:latin typeface="Open Sans"/>
              </a:rPr>
              <a:t> on assumptions or even ethical judgements, such as the price of carbon in an </a:t>
            </a:r>
            <a:r>
              <a:rPr lang="en-GB" dirty="0">
                <a:latin typeface="Open Sans"/>
              </a:rPr>
              <a:t>optimization</a:t>
            </a:r>
            <a:r>
              <a:rPr lang="en-GB" sz="1200" kern="1200" dirty="0">
                <a:solidFill>
                  <a:schemeClr val="tx1"/>
                </a:solidFill>
                <a:effectLst/>
                <a:latin typeface="Open Sans"/>
              </a:rPr>
              <a:t>, which has wide-reaching implications in terms of inter-generational responsibility. The input data sources and assumptions should be clearly stated and justified so that the results of the model may be understood accordingly.</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Secondly, the usefulness of a model depends on the theoretical soundness of its structure. A model is a series of mathematical relationships between variables, which are necessarily simplifications of the real world. Those simplifications may impact significantly the results. A model can only answer the question for which it was originally designed. For example, a model which does not represent technological developments </a:t>
            </a:r>
            <a:r>
              <a:rPr lang="en-GB" dirty="0">
                <a:latin typeface="Open Sans"/>
              </a:rPr>
              <a:t>which will</a:t>
            </a:r>
            <a:r>
              <a:rPr lang="en-GB" sz="1200" kern="1200" dirty="0">
                <a:solidFill>
                  <a:schemeClr val="tx1"/>
                </a:solidFill>
                <a:effectLst/>
                <a:latin typeface="Open Sans"/>
              </a:rPr>
              <a:t> be valid for daily operation but not for long-term planning, for which efficiency improvements and </a:t>
            </a:r>
            <a:r>
              <a:rPr lang="en-GB" dirty="0">
                <a:latin typeface="Open Sans"/>
              </a:rPr>
              <a:t>cost</a:t>
            </a:r>
            <a:r>
              <a:rPr lang="en-GB" sz="1200" kern="1200" dirty="0">
                <a:solidFill>
                  <a:schemeClr val="tx1"/>
                </a:solidFill>
                <a:effectLst/>
                <a:latin typeface="Open Sans"/>
              </a:rPr>
              <a:t> decreases are critical. A national planning model which does not include the costs of externalities, such as the impact on the climate and the environment, may lead to investment in carbon-emitting technologies which incur higher costs in the long term. Being clear about what is not included in the model is as important as understanding what is in the model.</a:t>
            </a:r>
          </a:p>
          <a:p>
            <a:r>
              <a:rPr lang="en-GB" sz="1200" kern="1200" dirty="0">
                <a:solidFill>
                  <a:schemeClr val="tx1"/>
                </a:solidFill>
                <a:effectLst/>
                <a:latin typeface="Open Sans" panose="020B0606030504020204" pitchFamily="34" charset="0"/>
                <a:ea typeface="+mn-ea"/>
                <a:cs typeface="+mn-cs"/>
              </a:rPr>
              <a:t> </a:t>
            </a:r>
          </a:p>
          <a:p>
            <a:r>
              <a:rPr lang="en-GB" sz="1200" kern="1200" dirty="0">
                <a:solidFill>
                  <a:schemeClr val="tx1"/>
                </a:solidFill>
                <a:effectLst/>
                <a:latin typeface="Open Sans"/>
              </a:rPr>
              <a:t>Finally, the results of a model need to be interpreted. Models should not be used as black boxes but rather be used based on an understanding of the assumptions of the input data and of the model. Results should be sense-checked against one’s experience in the field. Potential impacts on the economy, the environment</a:t>
            </a:r>
            <a:r>
              <a:rPr lang="en-GB" dirty="0">
                <a:latin typeface="Open Sans"/>
              </a:rPr>
              <a:t>,</a:t>
            </a:r>
            <a:r>
              <a:rPr lang="en-GB" sz="1200" kern="1200" dirty="0">
                <a:solidFill>
                  <a:schemeClr val="tx1"/>
                </a:solidFill>
                <a:effectLst/>
                <a:latin typeface="Open Sans"/>
              </a:rPr>
              <a:t> and on social development that were not included in the model need to be weighed to make decisions.</a:t>
            </a:r>
          </a:p>
          <a:p>
            <a:pPr>
              <a:defRPr/>
            </a:pPr>
            <a:endParaRPr lang="en-GB" dirty="0"/>
          </a:p>
        </p:txBody>
      </p:sp>
    </p:spTree>
    <p:extLst>
      <p:ext uri="{BB962C8B-B14F-4D97-AF65-F5344CB8AC3E}">
        <p14:creationId xmlns:p14="http://schemas.microsoft.com/office/powerpoint/2010/main" val="160448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In the third mini-lecture we now look at the difference between top-down and bottom-up approaches.</a:t>
            </a:r>
            <a:endParaRPr lang="en-US" dirty="0">
              <a:latin typeface="Open Sans"/>
            </a:endParaRPr>
          </a:p>
          <a:p>
            <a:r>
              <a:rPr lang="en-GB" dirty="0"/>
              <a:t>The first step in an energy system analysis, is the calculation of future energy consumption. To conduct energy demand projections, the energy planner can either use a top-down or a bottom-up approach.</a:t>
            </a:r>
          </a:p>
          <a:p>
            <a:endParaRPr lang="en-GB" dirty="0">
              <a:latin typeface="Open Sans"/>
            </a:endParaRPr>
          </a:p>
          <a:p>
            <a:r>
              <a:rPr lang="en-GB" dirty="0">
                <a:latin typeface="Open Sans"/>
              </a:rPr>
              <a:t>In the case of the top-down, or aggregated, approach, we </a:t>
            </a:r>
            <a:r>
              <a:rPr lang="en-US" dirty="0">
                <a:latin typeface="Open Sans"/>
              </a:rPr>
              <a:t>project the evolution of total energy demand.</a:t>
            </a:r>
            <a:r>
              <a:rPr lang="en-GB" dirty="0">
                <a:latin typeface="Open Sans"/>
              </a:rPr>
              <a:t> The top-down approach is based on overall historical relations between energy consumptions, and a few well-known parameters or indicators, such as population and some economic factors, like price and income elasticity of the demand. Generally, relations are identified by statistical analysis. The energy demand is calculated based on historical trends and relationships among these variables. The time series, </a:t>
            </a:r>
            <a:r>
              <a:rPr lang="en-GB" sz="1200" b="0" i="0" kern="1200" dirty="0">
                <a:solidFill>
                  <a:schemeClr val="tx1"/>
                </a:solidFill>
                <a:effectLst/>
                <a:latin typeface="Open Sans" panose="020B0606030504020204" pitchFamily="34" charset="0"/>
                <a:ea typeface="+mn-ea"/>
                <a:cs typeface="+mn-cs"/>
              </a:rPr>
              <a:t>values of a quantity obtained at successive times, and or equal intervals, </a:t>
            </a:r>
            <a:r>
              <a:rPr lang="en-GB" dirty="0">
                <a:latin typeface="Open Sans"/>
              </a:rPr>
              <a:t>and econometric methods, which uses </a:t>
            </a:r>
            <a:r>
              <a:rPr lang="en-GB" sz="1200" b="0" i="0" kern="1200" dirty="0">
                <a:solidFill>
                  <a:schemeClr val="tx1"/>
                </a:solidFill>
                <a:effectLst/>
                <a:latin typeface="Open Sans" panose="020B0606030504020204" pitchFamily="34" charset="0"/>
                <a:ea typeface="+mn-ea"/>
                <a:cs typeface="+mn-cs"/>
              </a:rPr>
              <a:t>quantitative data to develop theories or test hypotheses, </a:t>
            </a:r>
            <a:r>
              <a:rPr lang="en-GB" dirty="0">
                <a:latin typeface="Open Sans"/>
              </a:rPr>
              <a:t>are typically used.</a:t>
            </a:r>
          </a:p>
          <a:p>
            <a:r>
              <a:rPr lang="en-US" dirty="0">
                <a:latin typeface="Open Sans"/>
              </a:rPr>
              <a:t> </a:t>
            </a:r>
            <a:endParaRPr lang="en-GB" dirty="0">
              <a:latin typeface="Open Sans"/>
            </a:endParaRPr>
          </a:p>
          <a:p>
            <a:r>
              <a:rPr lang="en-US" dirty="0">
                <a:latin typeface="Open Sans"/>
              </a:rPr>
              <a:t>In the case of the bottom-up, or disaggregated, approach, we project the evolution of the energy use patterns of a society and then deduce the energy demand. The </a:t>
            </a:r>
            <a:r>
              <a:rPr lang="en-GB" dirty="0">
                <a:latin typeface="Open Sans"/>
              </a:rPr>
              <a:t>bottom-up approach is usually realized through the end-use method, which is used in the MAED model. One starts with </a:t>
            </a:r>
            <a:r>
              <a:rPr lang="en-US" dirty="0">
                <a:latin typeface="Open Sans"/>
              </a:rPr>
              <a:t>each subsectors’ useful energy demand evolution to build the total final energy demand evolution. </a:t>
            </a:r>
            <a:r>
              <a:rPr lang="en-GB" dirty="0">
                <a:latin typeface="Open Sans"/>
              </a:rPr>
              <a:t>The bottom-up approach looks into the fine structure of the energy consumption, identifying energy demand by economic sectors, or even by processes, such as heating, lighting, etc. This approach may also use statistical analysis of historical data, but at the level of end-users and not at the national level. </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19515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Open Sans"/>
              </a:rPr>
              <a:t>Once we know the total energy consumption, from the aggregated (or top-down method) we must then disaggregate the energy demand by distribution to </a:t>
            </a:r>
            <a:r>
              <a:rPr lang="en-US" dirty="0" err="1">
                <a:latin typeface="Open Sans"/>
              </a:rPr>
              <a:t>analyse</a:t>
            </a:r>
            <a:r>
              <a:rPr lang="en-US" dirty="0">
                <a:latin typeface="Open Sans"/>
              </a:rPr>
              <a:t> each sector’s consumption. </a:t>
            </a:r>
          </a:p>
          <a:p>
            <a:endParaRPr lang="en-US" dirty="0">
              <a:latin typeface="Open Sans"/>
            </a:endParaRPr>
          </a:p>
          <a:p>
            <a:r>
              <a:rPr lang="en-US" dirty="0">
                <a:latin typeface="Open Sans"/>
              </a:rPr>
              <a:t>Instead, the bottom-up approach looks into the fine structure of the energy consumption, identifying and projecting the future energy demand by economic sectors, subsectors and even by processes, such as water heating, lightening and the energy demand is found for each process, each subsector, and each sector. This is a </a:t>
            </a:r>
            <a:r>
              <a:rPr lang="en-US" dirty="0" err="1">
                <a:latin typeface="Open Sans"/>
              </a:rPr>
              <a:t>dissagregated</a:t>
            </a:r>
            <a:r>
              <a:rPr lang="en-US" dirty="0">
                <a:latin typeface="Open Sans"/>
              </a:rPr>
              <a:t> approach, a</a:t>
            </a:r>
            <a:r>
              <a:rPr lang="en-GB" dirty="0">
                <a:latin typeface="Open Sans"/>
              </a:rPr>
              <a:t>s</a:t>
            </a:r>
            <a:r>
              <a:rPr lang="en-GB" sz="1200" kern="1200" dirty="0">
                <a:solidFill>
                  <a:schemeClr val="tx1"/>
                </a:solidFill>
                <a:effectLst/>
                <a:latin typeface="Open Sans"/>
              </a:rPr>
              <a:t> was said in the previous slide</a:t>
            </a:r>
            <a:r>
              <a:rPr lang="en-GB" dirty="0">
                <a:effectLst/>
                <a:latin typeface="Open Sans"/>
              </a:rPr>
              <a:t>.</a:t>
            </a:r>
            <a:r>
              <a:rPr lang="en-GB" dirty="0">
                <a:latin typeface="Open Sans"/>
              </a:rPr>
              <a:t> </a:t>
            </a:r>
            <a:r>
              <a:rPr lang="en-US" dirty="0">
                <a:latin typeface="Open Sans"/>
              </a:rPr>
              <a:t>The demand is then aggregated into larger sectors. At the end of the chain, the consumption of each sector is summed up and the total energy demand is estimated. </a:t>
            </a:r>
          </a:p>
          <a:p>
            <a:endParaRPr lang="en-US" dirty="0">
              <a:latin typeface="Open Sans"/>
            </a:endParaRPr>
          </a:p>
          <a:p>
            <a:r>
              <a:rPr lang="en-US" dirty="0">
                <a:latin typeface="Open Sans"/>
              </a:rPr>
              <a:t>This schematic form gives a visual representation of how the two approaches differ. It shows where energy is used, and how each sub-sector contributes to the sector’s energy demand and then to the total energy demand.</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260273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smtClean="0">
                <a:latin typeface="Open Sans" panose="020B0606030504020204" pitchFamily="34" charset="0"/>
              </a:rPr>
              <a:pPr fontAlgn="auto">
                <a:spcBef>
                  <a:spcPts val="0"/>
                </a:spcBef>
                <a:spcAft>
                  <a:spcPts val="0"/>
                </a:spcAft>
                <a:defRPr/>
              </a:pPr>
              <a:t>‹#›</a:t>
            </a:fld>
            <a:endParaRPr lang="en-US">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defRPr>
            </a:lvl1pPr>
          </a:lstStyle>
          <a:p>
            <a:pPr>
              <a:defRPr/>
            </a:pPr>
            <a:fld id="{BDFEE2A0-BA75-462B-B84F-D59CFC4AC0FD}" type="datetimeFigureOut">
              <a:rPr lang="en-US"/>
              <a:pPr>
                <a:defRPr/>
              </a:pPr>
              <a:t>10/31/2024</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a:lvl1pPr>
          </a:lstStyle>
          <a:p>
            <a:pPr>
              <a:defRPr/>
            </a:pPr>
            <a:fld id="{4C6DC744-E759-4962-8640-6AB34CAFCB69}" type="datetimeFigureOut">
              <a:rPr lang="en-US"/>
              <a:pPr>
                <a:defRPr/>
              </a:pPr>
              <a:t>10/31/2024</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a:lvl1pPr>
          </a:lstStyle>
          <a:p>
            <a:pPr>
              <a:defRPr/>
            </a:pPr>
            <a:fld id="{E867B7FD-D951-4D33-93CE-49DE56FE269A}" type="slidenum">
              <a:rPr lang="en-US"/>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a:lvl1pPr>
          </a:lstStyle>
          <a:p>
            <a:pPr>
              <a:defRPr/>
            </a:pPr>
            <a:fld id="{5D00AA64-8024-406E-8F7F-61C410ADA5CC}" type="datetimeFigureOut">
              <a:rPr lang="en-US"/>
              <a:pPr>
                <a:defRPr/>
              </a:pPr>
              <a:t>10/31/2024</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a:lvl1pPr>
          </a:lstStyle>
          <a:p>
            <a:pPr>
              <a:defRPr/>
            </a:pPr>
            <a:fld id="{2FC186E6-F826-4A18-97DA-F9A2F193E2A1}" type="slidenum">
              <a:rPr lang="en-US"/>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a:lvl1pPr>
          </a:lstStyle>
          <a:p>
            <a:pPr>
              <a:defRPr/>
            </a:pPr>
            <a:fld id="{8C59BBF9-74D1-4EA9-8847-0C90DD0D1EB4}" type="datetimeFigureOut">
              <a:rPr lang="en-US"/>
              <a:pPr>
                <a:defRPr/>
              </a:pPr>
              <a:t>10/31/2024</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a:lvl1pPr>
          </a:lstStyle>
          <a:p>
            <a:pPr>
              <a:defRPr/>
            </a:pPr>
            <a:fld id="{2C0E4B7E-050E-4CEC-8A24-7412036FB675}" type="slidenum">
              <a:rPr lang="en-US"/>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74485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a:lvl1pPr>
          </a:lstStyle>
          <a:p>
            <a:pPr>
              <a:defRPr/>
            </a:pPr>
            <a:fld id="{7F3D7FF6-97A2-432E-8101-99E11A739477}" type="datetimeFigureOut">
              <a:rPr lang="en-US"/>
              <a:pPr>
                <a:defRPr/>
              </a:pPr>
              <a:t>10/31/2024</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a:lvl1pPr>
          </a:lstStyle>
          <a:p>
            <a:pPr>
              <a:defRPr/>
            </a:pPr>
            <a:fld id="{B140C725-9315-4FAE-8470-E7079EE5FB65}" type="slidenum">
              <a:rPr lang="en-US"/>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a:latin typeface="Open Sans"/>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a:latin typeface="Open Sans"/>
            </a:endParaRPr>
          </a:p>
        </p:txBody>
      </p:sp>
      <p:sp>
        <p:nvSpPr>
          <p:cNvPr id="3" name="Content Placeholder 2"/>
          <p:cNvSpPr>
            <a:spLocks noGrp="1"/>
          </p:cNvSpPr>
          <p:nvPr>
            <p:ph idx="1"/>
          </p:nvPr>
        </p:nvSpPr>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7B88A716-CD3D-4843-93F1-1F683A7905A2}" type="datetimeFigureOut">
              <a:rPr lang="en-US"/>
              <a:pPr>
                <a:defRPr/>
              </a:pPr>
              <a:t>10/31/2024</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defRPr>
            </a:lvl1pPr>
          </a:lstStyle>
          <a:p>
            <a:pPr>
              <a:defRPr/>
            </a:pPr>
            <a:fld id="{47E19023-B420-4766-B188-5B81DB68248C}" type="slidenum">
              <a:rPr lang="en-US"/>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a:t>Click to edit Master title style</a:t>
            </a:r>
            <a:endParaRPr lang="en-US"/>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defRPr>
            </a:lvl1pPr>
          </a:lstStyle>
          <a:p>
            <a:pPr>
              <a:defRPr/>
            </a:pPr>
            <a:fld id="{A32E54A4-AC34-480D-8CF5-5A8173F9FFA0}" type="datetimeFigureOut">
              <a:rPr lang="en-US"/>
              <a:pPr>
                <a:defRPr/>
              </a:pPr>
              <a:t>10/31/2024</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defRPr>
            </a:lvl1pPr>
          </a:lstStyle>
          <a:p>
            <a:pPr>
              <a:defRPr/>
            </a:pPr>
            <a:fld id="{61732825-D4E8-42F0-80DC-E3500B69BD1F}" type="slidenum">
              <a:rPr lang="en-US"/>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a:lvl1pPr>
          </a:lstStyle>
          <a:p>
            <a:pPr>
              <a:defRPr/>
            </a:pPr>
            <a:fld id="{29CC1C8A-829F-486A-9222-1930C2A4A234}" type="datetimeFigureOut">
              <a:rPr lang="en-US"/>
              <a:pPr>
                <a:defRPr/>
              </a:pPr>
              <a:t>10/31/2024</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a:lvl1pPr>
          </a:lstStyle>
          <a:p>
            <a:pPr>
              <a:defRPr/>
            </a:pPr>
            <a:fld id="{51A0B8CC-343E-42DA-8E2A-FCFD82EDF053}" type="slidenum">
              <a:rPr lang="en-US"/>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defRPr>
            </a:lvl1pPr>
            <a:lvl2pPr>
              <a:defRPr b="0" i="0">
                <a:latin typeface="Open Sans" panose="020B0606030504020204" pitchFamily="34" charset="0"/>
              </a:defRPr>
            </a:lvl2pPr>
            <a:lvl3pPr>
              <a:defRPr b="0" i="0">
                <a:latin typeface="Open Sans" panose="020B0606030504020204" pitchFamily="34" charset="0"/>
              </a:defRPr>
            </a:lvl3pPr>
            <a:lvl4pPr>
              <a:defRPr b="0" i="0">
                <a:latin typeface="Open Sans" panose="020B0606030504020204" pitchFamily="34" charset="0"/>
              </a:defRPr>
            </a:lvl4pPr>
            <a:lvl5pPr>
              <a:defRPr b="0" i="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a:lvl1pPr>
          </a:lstStyle>
          <a:p>
            <a:pPr>
              <a:defRPr/>
            </a:pPr>
            <a:fld id="{055D33A7-DC55-468F-BB04-51BAA9E80EEE}" type="datetimeFigureOut">
              <a:rPr lang="en-US"/>
              <a:pPr>
                <a:defRPr/>
              </a:pPr>
              <a:t>10/31/2024</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a:lvl1pPr>
          </a:lstStyle>
          <a:p>
            <a:pPr>
              <a:defRPr/>
            </a:pPr>
            <a:fld id="{0CD65B42-BBDD-4606-B48F-BADA23212FF8}" type="slidenum">
              <a:rPr lang="en-US"/>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a:lvl1pPr>
          </a:lstStyle>
          <a:p>
            <a:pPr>
              <a:defRPr/>
            </a:pPr>
            <a:fld id="{600B5346-6676-4D1F-8813-5334D50A5F8F}" type="datetimeFigureOut">
              <a:rPr lang="en-US"/>
              <a:pPr>
                <a:defRPr/>
              </a:pPr>
              <a:t>10/31/2024</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a:lvl1pPr>
          </a:lstStyle>
          <a:p>
            <a:pPr>
              <a:defRPr/>
            </a:pPr>
            <a:fld id="{E1F6B351-3C93-44C3-8C57-39E9F399D429}" type="slidenum">
              <a:rPr lang="en-US"/>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a:lvl1pPr>
          </a:lstStyle>
          <a:p>
            <a:pPr>
              <a:defRPr/>
            </a:pPr>
            <a:fld id="{DD1FCBAA-8979-4529-BD81-75B0E5C28C34}" type="datetimeFigureOut">
              <a:rPr lang="en-US"/>
              <a:pPr>
                <a:defRPr/>
              </a:pPr>
              <a:t>10/31/2024</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a:lvl1pPr>
          </a:lstStyle>
          <a:p>
            <a:pPr>
              <a:defRPr/>
            </a:pPr>
            <a:fld id="{378235DA-E438-4A8C-8420-EFC0B04DF2A4}" type="slidenum">
              <a:rPr lang="en-US"/>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defRPr>
            </a:lvl1pPr>
            <a:lvl2pPr>
              <a:defRPr sz="2800" b="0" i="0">
                <a:latin typeface="Open Sans" panose="020B0606030504020204" pitchFamily="34" charset="0"/>
              </a:defRPr>
            </a:lvl2pPr>
            <a:lvl3pPr>
              <a:defRPr sz="2400" b="0" i="0">
                <a:latin typeface="Open Sans" panose="020B0606030504020204" pitchFamily="34" charset="0"/>
              </a:defRPr>
            </a:lvl3pPr>
            <a:lvl4pPr>
              <a:defRPr sz="2000" b="0" i="0">
                <a:latin typeface="Open Sans" panose="020B0606030504020204" pitchFamily="34" charset="0"/>
              </a:defRPr>
            </a:lvl4pPr>
            <a:lvl5pPr>
              <a:defRPr sz="2000" b="0" i="0">
                <a:latin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a:lvl1pPr>
          </a:lstStyle>
          <a:p>
            <a:pPr>
              <a:defRPr/>
            </a:pPr>
            <a:fld id="{A07D6DFC-3332-4E84-87C0-5ACB4C3D343B}" type="datetimeFigureOut">
              <a:rPr lang="en-US"/>
              <a:pPr>
                <a:defRPr/>
              </a:pPr>
              <a:t>10/31/2024</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a:lvl1pPr>
          </a:lstStyle>
          <a:p>
            <a:pPr>
              <a:defRPr/>
            </a:pPr>
            <a:fld id="{15FAC9FB-9D01-4809-9F2F-D597455790DA}" type="slidenum">
              <a:rPr lang="en-US"/>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a:pPr>
                <a:defRPr/>
              </a:pPr>
              <a:t>10/31/2024</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F4FC904F-1332-452B-A8EC-BB1EAAA757C7}"/>
              </a:ext>
            </a:extLst>
          </p:cNvPr>
          <p:cNvPicPr>
            <a:picLocks noChangeAspect="1"/>
          </p:cNvPicPr>
          <p:nvPr/>
        </p:nvPicPr>
        <p:blipFill>
          <a:blip r:embed="rId3"/>
          <a:stretch>
            <a:fillRect/>
          </a:stretch>
        </p:blipFill>
        <p:spPr>
          <a:xfrm>
            <a:off x="0" y="-54"/>
            <a:ext cx="12192000" cy="6858108"/>
          </a:xfrm>
          <a:prstGeom prst="rect">
            <a:avLst/>
          </a:prstGeom>
        </p:spPr>
      </p:pic>
      <p:sp>
        <p:nvSpPr>
          <p:cNvPr id="4" name="TextBox 1">
            <a:extLst>
              <a:ext uri="{FF2B5EF4-FFF2-40B4-BE49-F238E27FC236}">
                <a16:creationId xmlns:a16="http://schemas.microsoft.com/office/drawing/2014/main" id="{13DB135D-909D-4747-B669-0802124B28C6}"/>
              </a:ext>
            </a:extLst>
          </p:cNvPr>
          <p:cNvSpPr txBox="1"/>
          <p:nvPr/>
        </p:nvSpPr>
        <p:spPr>
          <a:xfrm>
            <a:off x="8975475"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65926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2 </a:t>
            </a:r>
            <a:br>
              <a:rPr lang="en-ZA" altLang="en-US" sz="4400" b="1" dirty="0">
                <a:latin typeface="Open Sans ExtraBold"/>
                <a:ea typeface="Open Sans ExtraBold"/>
                <a:cs typeface="Open Sans ExtraBold"/>
              </a:rPr>
            </a:br>
            <a:r>
              <a:rPr lang="en-GB" altLang="en-US" sz="4400" b="1" dirty="0">
                <a:latin typeface="Open Sans ExtraBold"/>
              </a:rPr>
              <a:t>MODELLING TOOLS AND ENERGY SYSTEM ANALYSIS </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66FEC0E1-558C-214D-90C0-7650417F2053}"/>
              </a:ext>
            </a:extLst>
          </p:cNvPr>
          <p:cNvSpPr txBox="1"/>
          <p:nvPr/>
        </p:nvSpPr>
        <p:spPr>
          <a:xfrm>
            <a:off x="610325" y="3015929"/>
            <a:ext cx="2716841" cy="646331"/>
          </a:xfrm>
          <a:prstGeom prst="rect">
            <a:avLst/>
          </a:prstGeom>
          <a:noFill/>
        </p:spPr>
        <p:txBody>
          <a:bodyPr wrap="square" lIns="91440" tIns="45720" rIns="91440" bIns="45720" rtlCol="0" anchor="b">
            <a:spAutoFit/>
          </a:bodyPr>
          <a:lstStyle/>
          <a:p>
            <a:pPr>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422"/>
            <a:ext cx="12192000" cy="6858000"/>
          </a:xfrm>
          <a:prstGeom prst="rect">
            <a:avLst/>
          </a:prstGeom>
        </p:spPr>
      </p:pic>
      <p:pic>
        <p:nvPicPr>
          <p:cNvPr id="31" name="Picture 3">
            <a:extLst>
              <a:ext uri="{FF2B5EF4-FFF2-40B4-BE49-F238E27FC236}">
                <a16:creationId xmlns:a16="http://schemas.microsoft.com/office/drawing/2014/main" id="{04C6F1F9-1643-4440-9E90-186FD1A100F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8764" r="22856"/>
          <a:stretch/>
        </p:blipFill>
        <p:spPr bwMode="auto">
          <a:xfrm>
            <a:off x="7995945" y="2864881"/>
            <a:ext cx="2516514" cy="175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10" name="Content Placeholder 13">
            <a:extLst>
              <a:ext uri="{FF2B5EF4-FFF2-40B4-BE49-F238E27FC236}">
                <a16:creationId xmlns:a16="http://schemas.microsoft.com/office/drawing/2014/main" id="{028B18B3-EE93-9C41-8F02-CDB0FC2F112D}"/>
              </a:ext>
            </a:extLst>
          </p:cNvPr>
          <p:cNvSpPr txBox="1">
            <a:spLocks/>
          </p:cNvSpPr>
          <p:nvPr/>
        </p:nvSpPr>
        <p:spPr>
          <a:xfrm>
            <a:off x="887215" y="2150297"/>
            <a:ext cx="7027071" cy="388236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a:solidFill>
                <a:prstClr val="black"/>
              </a:solidFill>
              <a:latin typeface="Open Sans" panose="020B0606030504020204" pitchFamily="34" charset="0"/>
            </a:endParaRPr>
          </a:p>
        </p:txBody>
      </p:sp>
      <p:grpSp>
        <p:nvGrpSpPr>
          <p:cNvPr id="11" name="Group 10">
            <a:extLst>
              <a:ext uri="{FF2B5EF4-FFF2-40B4-BE49-F238E27FC236}">
                <a16:creationId xmlns:a16="http://schemas.microsoft.com/office/drawing/2014/main" id="{733B72C3-32E9-924B-B791-E50B3C5EB842}"/>
              </a:ext>
            </a:extLst>
          </p:cNvPr>
          <p:cNvGrpSpPr/>
          <p:nvPr/>
        </p:nvGrpSpPr>
        <p:grpSpPr>
          <a:xfrm>
            <a:off x="8021424" y="2149864"/>
            <a:ext cx="3534871" cy="2376007"/>
            <a:chOff x="5527623" y="1582249"/>
            <a:chExt cx="3798583" cy="2376007"/>
          </a:xfrm>
        </p:grpSpPr>
        <p:grpSp>
          <p:nvGrpSpPr>
            <p:cNvPr id="12" name="Group 11">
              <a:extLst>
                <a:ext uri="{FF2B5EF4-FFF2-40B4-BE49-F238E27FC236}">
                  <a16:creationId xmlns:a16="http://schemas.microsoft.com/office/drawing/2014/main" id="{42FCD092-94C1-C047-B9B1-56C08FB0A2F7}"/>
                </a:ext>
              </a:extLst>
            </p:cNvPr>
            <p:cNvGrpSpPr/>
            <p:nvPr/>
          </p:nvGrpSpPr>
          <p:grpSpPr>
            <a:xfrm>
              <a:off x="5527623" y="2314822"/>
              <a:ext cx="1709081" cy="1643434"/>
              <a:chOff x="3957638" y="1870075"/>
              <a:chExt cx="2460840" cy="2058988"/>
            </a:xfrm>
          </p:grpSpPr>
          <p:cxnSp>
            <p:nvCxnSpPr>
              <p:cNvPr id="25" name="Straight Connector 24">
                <a:extLst>
                  <a:ext uri="{FF2B5EF4-FFF2-40B4-BE49-F238E27FC236}">
                    <a16:creationId xmlns:a16="http://schemas.microsoft.com/office/drawing/2014/main" id="{F9AD3E03-CE1E-F347-A41C-2250414C2EBA}"/>
                  </a:ext>
                </a:extLst>
              </p:cNvPr>
              <p:cNvCxnSpPr/>
              <p:nvPr/>
            </p:nvCxnSpPr>
            <p:spPr bwMode="auto">
              <a:xfrm rot="5400000">
                <a:off x="5219700" y="2898775"/>
                <a:ext cx="2058988" cy="1588"/>
              </a:xfrm>
              <a:prstGeom prst="line">
                <a:avLst/>
              </a:prstGeom>
              <a:ln w="25400">
                <a:solidFill>
                  <a:srgbClr val="B02634"/>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D950504-5C16-BD4F-95BD-A3707E0C71AC}"/>
                  </a:ext>
                </a:extLst>
              </p:cNvPr>
              <p:cNvGrpSpPr/>
              <p:nvPr/>
            </p:nvGrpSpPr>
            <p:grpSpPr>
              <a:xfrm>
                <a:off x="3957638" y="2401341"/>
                <a:ext cx="2460840" cy="997497"/>
                <a:chOff x="3957638" y="2401341"/>
                <a:chExt cx="2460840" cy="997497"/>
              </a:xfrm>
            </p:grpSpPr>
            <p:sp>
              <p:nvSpPr>
                <p:cNvPr id="27" name="Freeform 26">
                  <a:extLst>
                    <a:ext uri="{FF2B5EF4-FFF2-40B4-BE49-F238E27FC236}">
                      <a16:creationId xmlns:a16="http://schemas.microsoft.com/office/drawing/2014/main" id="{3B9D6E6B-F9BF-A041-BD73-E2921C531319}"/>
                    </a:ext>
                  </a:extLst>
                </p:cNvPr>
                <p:cNvSpPr/>
                <p:nvPr/>
              </p:nvSpPr>
              <p:spPr bwMode="auto">
                <a:xfrm>
                  <a:off x="3957638" y="2840038"/>
                  <a:ext cx="2325687" cy="558800"/>
                </a:xfrm>
                <a:custGeom>
                  <a:avLst/>
                  <a:gdLst>
                    <a:gd name="connsiteX0" fmla="*/ 0 w 2021840"/>
                    <a:gd name="connsiteY0" fmla="*/ 616373 h 616373"/>
                    <a:gd name="connsiteX1" fmla="*/ 243840 w 2021840"/>
                    <a:gd name="connsiteY1" fmla="*/ 392853 h 616373"/>
                    <a:gd name="connsiteX2" fmla="*/ 447040 w 2021840"/>
                    <a:gd name="connsiteY2" fmla="*/ 535093 h 616373"/>
                    <a:gd name="connsiteX3" fmla="*/ 670560 w 2021840"/>
                    <a:gd name="connsiteY3" fmla="*/ 342053 h 616373"/>
                    <a:gd name="connsiteX4" fmla="*/ 924560 w 2021840"/>
                    <a:gd name="connsiteY4" fmla="*/ 514773 h 616373"/>
                    <a:gd name="connsiteX5" fmla="*/ 965200 w 2021840"/>
                    <a:gd name="connsiteY5" fmla="*/ 57573 h 616373"/>
                    <a:gd name="connsiteX6" fmla="*/ 1513840 w 2021840"/>
                    <a:gd name="connsiteY6" fmla="*/ 169333 h 616373"/>
                    <a:gd name="connsiteX7" fmla="*/ 1595120 w 2021840"/>
                    <a:gd name="connsiteY7" fmla="*/ 494453 h 616373"/>
                    <a:gd name="connsiteX8" fmla="*/ 2021840 w 2021840"/>
                    <a:gd name="connsiteY8" fmla="*/ 352213 h 61637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96520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607907 h 607907"/>
                    <a:gd name="connsiteX1" fmla="*/ 243840 w 2021840"/>
                    <a:gd name="connsiteY1" fmla="*/ 384387 h 607907"/>
                    <a:gd name="connsiteX2" fmla="*/ 447040 w 2021840"/>
                    <a:gd name="connsiteY2" fmla="*/ 526627 h 607907"/>
                    <a:gd name="connsiteX3" fmla="*/ 670560 w 2021840"/>
                    <a:gd name="connsiteY3" fmla="*/ 333587 h 607907"/>
                    <a:gd name="connsiteX4" fmla="*/ 924560 w 2021840"/>
                    <a:gd name="connsiteY4" fmla="*/ 506307 h 607907"/>
                    <a:gd name="connsiteX5" fmla="*/ 965200 w 2021840"/>
                    <a:gd name="connsiteY5" fmla="*/ 49107 h 607907"/>
                    <a:gd name="connsiteX6" fmla="*/ 1148080 w 2021840"/>
                    <a:gd name="connsiteY6" fmla="*/ 211667 h 607907"/>
                    <a:gd name="connsiteX7" fmla="*/ 1270000 w 2021840"/>
                    <a:gd name="connsiteY7" fmla="*/ 419947 h 607907"/>
                    <a:gd name="connsiteX8" fmla="*/ 1513840 w 2021840"/>
                    <a:gd name="connsiteY8" fmla="*/ 160867 h 607907"/>
                    <a:gd name="connsiteX9" fmla="*/ 1595120 w 2021840"/>
                    <a:gd name="connsiteY9" fmla="*/ 485987 h 607907"/>
                    <a:gd name="connsiteX10" fmla="*/ 2021840 w 2021840"/>
                    <a:gd name="connsiteY10" fmla="*/ 343747 h 607907"/>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96520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635000 h 635000"/>
                    <a:gd name="connsiteX1" fmla="*/ 243840 w 2021840"/>
                    <a:gd name="connsiteY1" fmla="*/ 411480 h 635000"/>
                    <a:gd name="connsiteX2" fmla="*/ 447040 w 2021840"/>
                    <a:gd name="connsiteY2" fmla="*/ 553720 h 635000"/>
                    <a:gd name="connsiteX3" fmla="*/ 670560 w 2021840"/>
                    <a:gd name="connsiteY3" fmla="*/ 360680 h 635000"/>
                    <a:gd name="connsiteX4" fmla="*/ 924560 w 2021840"/>
                    <a:gd name="connsiteY4" fmla="*/ 533400 h 635000"/>
                    <a:gd name="connsiteX5" fmla="*/ 965200 w 2021840"/>
                    <a:gd name="connsiteY5" fmla="*/ 76200 h 635000"/>
                    <a:gd name="connsiteX6" fmla="*/ 1203960 w 2021840"/>
                    <a:gd name="connsiteY6" fmla="*/ 76200 h 635000"/>
                    <a:gd name="connsiteX7" fmla="*/ 1270000 w 2021840"/>
                    <a:gd name="connsiteY7" fmla="*/ 447040 h 635000"/>
                    <a:gd name="connsiteX8" fmla="*/ 1513840 w 2021840"/>
                    <a:gd name="connsiteY8" fmla="*/ 187960 h 635000"/>
                    <a:gd name="connsiteX9" fmla="*/ 1595120 w 2021840"/>
                    <a:gd name="connsiteY9" fmla="*/ 513080 h 635000"/>
                    <a:gd name="connsiteX10" fmla="*/ 2021840 w 2021840"/>
                    <a:gd name="connsiteY10" fmla="*/ 370840 h 635000"/>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1833880 w 2021840"/>
                    <a:gd name="connsiteY9" fmla="*/ 451273 h 573193"/>
                    <a:gd name="connsiteX10" fmla="*/ 2021840 w 2021840"/>
                    <a:gd name="connsiteY10"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1595120 w 2021840"/>
                    <a:gd name="connsiteY8" fmla="*/ 451273 h 573193"/>
                    <a:gd name="connsiteX9" fmla="*/ 2021840 w 2021840"/>
                    <a:gd name="connsiteY9" fmla="*/ 309033 h 573193"/>
                    <a:gd name="connsiteX0" fmla="*/ 0 w 2021840"/>
                    <a:gd name="connsiteY0" fmla="*/ 573193 h 573193"/>
                    <a:gd name="connsiteX1" fmla="*/ 243840 w 2021840"/>
                    <a:gd name="connsiteY1" fmla="*/ 349673 h 573193"/>
                    <a:gd name="connsiteX2" fmla="*/ 447040 w 2021840"/>
                    <a:gd name="connsiteY2" fmla="*/ 491913 h 573193"/>
                    <a:gd name="connsiteX3" fmla="*/ 670560 w 2021840"/>
                    <a:gd name="connsiteY3" fmla="*/ 298873 h 573193"/>
                    <a:gd name="connsiteX4" fmla="*/ 924560 w 2021840"/>
                    <a:gd name="connsiteY4" fmla="*/ 471593 h 573193"/>
                    <a:gd name="connsiteX5" fmla="*/ 1203960 w 2021840"/>
                    <a:gd name="connsiteY5" fmla="*/ 14393 h 573193"/>
                    <a:gd name="connsiteX6" fmla="*/ 1270000 w 2021840"/>
                    <a:gd name="connsiteY6" fmla="*/ 385233 h 573193"/>
                    <a:gd name="connsiteX7" fmla="*/ 1513840 w 2021840"/>
                    <a:gd name="connsiteY7" fmla="*/ 126153 h 573193"/>
                    <a:gd name="connsiteX8" fmla="*/ 2021840 w 2021840"/>
                    <a:gd name="connsiteY8" fmla="*/ 309033 h 573193"/>
                    <a:gd name="connsiteX0" fmla="*/ 0 w 1793240"/>
                    <a:gd name="connsiteY0" fmla="*/ 573193 h 573193"/>
                    <a:gd name="connsiteX1" fmla="*/ 243840 w 1793240"/>
                    <a:gd name="connsiteY1" fmla="*/ 349673 h 573193"/>
                    <a:gd name="connsiteX2" fmla="*/ 447040 w 1793240"/>
                    <a:gd name="connsiteY2" fmla="*/ 491913 h 573193"/>
                    <a:gd name="connsiteX3" fmla="*/ 670560 w 1793240"/>
                    <a:gd name="connsiteY3" fmla="*/ 298873 h 573193"/>
                    <a:gd name="connsiteX4" fmla="*/ 924560 w 1793240"/>
                    <a:gd name="connsiteY4" fmla="*/ 471593 h 573193"/>
                    <a:gd name="connsiteX5" fmla="*/ 1203960 w 1793240"/>
                    <a:gd name="connsiteY5" fmla="*/ 14393 h 573193"/>
                    <a:gd name="connsiteX6" fmla="*/ 1270000 w 1793240"/>
                    <a:gd name="connsiteY6" fmla="*/ 385233 h 573193"/>
                    <a:gd name="connsiteX7" fmla="*/ 1513840 w 1793240"/>
                    <a:gd name="connsiteY7" fmla="*/ 126153 h 573193"/>
                    <a:gd name="connsiteX8" fmla="*/ 1793240 w 1793240"/>
                    <a:gd name="connsiteY8" fmla="*/ 3090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2326640 w 2326640"/>
                    <a:gd name="connsiteY8"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753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73193 h 573193"/>
                    <a:gd name="connsiteX1" fmla="*/ 243840 w 2326640"/>
                    <a:gd name="connsiteY1" fmla="*/ 349673 h 573193"/>
                    <a:gd name="connsiteX2" fmla="*/ 447040 w 2326640"/>
                    <a:gd name="connsiteY2" fmla="*/ 491913 h 573193"/>
                    <a:gd name="connsiteX3" fmla="*/ 670560 w 2326640"/>
                    <a:gd name="connsiteY3" fmla="*/ 298873 h 573193"/>
                    <a:gd name="connsiteX4" fmla="*/ 924560 w 2326640"/>
                    <a:gd name="connsiteY4" fmla="*/ 471593 h 573193"/>
                    <a:gd name="connsiteX5" fmla="*/ 1203960 w 2326640"/>
                    <a:gd name="connsiteY5" fmla="*/ 14393 h 573193"/>
                    <a:gd name="connsiteX6" fmla="*/ 1270000 w 2326640"/>
                    <a:gd name="connsiteY6" fmla="*/ 385233 h 573193"/>
                    <a:gd name="connsiteX7" fmla="*/ 1513840 w 2326640"/>
                    <a:gd name="connsiteY7" fmla="*/ 126153 h 573193"/>
                    <a:gd name="connsiteX8" fmla="*/ 1859280 w 2326640"/>
                    <a:gd name="connsiteY8" fmla="*/ 303953 h 573193"/>
                    <a:gd name="connsiteX9" fmla="*/ 2326640 w 2326640"/>
                    <a:gd name="connsiteY9" fmla="*/ 80433 h 573193"/>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 name="connsiteX0" fmla="*/ 0 w 2326640"/>
                    <a:gd name="connsiteY0" fmla="*/ 558800 h 558800"/>
                    <a:gd name="connsiteX1" fmla="*/ 243840 w 2326640"/>
                    <a:gd name="connsiteY1" fmla="*/ 335280 h 558800"/>
                    <a:gd name="connsiteX2" fmla="*/ 447040 w 2326640"/>
                    <a:gd name="connsiteY2" fmla="*/ 477520 h 558800"/>
                    <a:gd name="connsiteX3" fmla="*/ 670560 w 2326640"/>
                    <a:gd name="connsiteY3" fmla="*/ 284480 h 558800"/>
                    <a:gd name="connsiteX4" fmla="*/ 924560 w 2326640"/>
                    <a:gd name="connsiteY4" fmla="*/ 457200 h 558800"/>
                    <a:gd name="connsiteX5" fmla="*/ 1203960 w 2326640"/>
                    <a:gd name="connsiteY5" fmla="*/ 0 h 558800"/>
                    <a:gd name="connsiteX6" fmla="*/ 1270000 w 2326640"/>
                    <a:gd name="connsiteY6" fmla="*/ 370840 h 558800"/>
                    <a:gd name="connsiteX7" fmla="*/ 1513840 w 2326640"/>
                    <a:gd name="connsiteY7" fmla="*/ 111760 h 558800"/>
                    <a:gd name="connsiteX8" fmla="*/ 1859280 w 2326640"/>
                    <a:gd name="connsiteY8" fmla="*/ 289560 h 558800"/>
                    <a:gd name="connsiteX9" fmla="*/ 2326640 w 2326640"/>
                    <a:gd name="connsiteY9" fmla="*/ 6604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6640" h="558800">
                      <a:moveTo>
                        <a:pt x="0" y="558800"/>
                      </a:moveTo>
                      <a:lnTo>
                        <a:pt x="243840" y="335280"/>
                      </a:lnTo>
                      <a:lnTo>
                        <a:pt x="447040" y="477520"/>
                      </a:lnTo>
                      <a:lnTo>
                        <a:pt x="670560" y="284480"/>
                      </a:lnTo>
                      <a:lnTo>
                        <a:pt x="924560" y="457200"/>
                      </a:lnTo>
                      <a:lnTo>
                        <a:pt x="1203960" y="0"/>
                      </a:lnTo>
                      <a:lnTo>
                        <a:pt x="1270000" y="370840"/>
                      </a:lnTo>
                      <a:lnTo>
                        <a:pt x="1513840" y="111760"/>
                      </a:lnTo>
                      <a:lnTo>
                        <a:pt x="1859280" y="289560"/>
                      </a:lnTo>
                      <a:lnTo>
                        <a:pt x="2326640" y="6604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Open Sans" panose="020B0606030504020204" pitchFamily="34" charset="0"/>
                    <a:cs typeface="Open Sans" panose="020B0606030504020204" pitchFamily="34" charset="0"/>
                  </a:endParaRPr>
                </a:p>
              </p:txBody>
            </p:sp>
            <p:sp>
              <p:nvSpPr>
                <p:cNvPr id="28" name="TextBox 17">
                  <a:extLst>
                    <a:ext uri="{FF2B5EF4-FFF2-40B4-BE49-F238E27FC236}">
                      <a16:creationId xmlns:a16="http://schemas.microsoft.com/office/drawing/2014/main" id="{BC2C5830-7332-A741-B6E7-FF98BDC2E705}"/>
                    </a:ext>
                  </a:extLst>
                </p:cNvPr>
                <p:cNvSpPr txBox="1">
                  <a:spLocks noChangeArrowheads="1"/>
                </p:cNvSpPr>
                <p:nvPr/>
              </p:nvSpPr>
              <p:spPr bwMode="auto">
                <a:xfrm>
                  <a:off x="4097554" y="2401341"/>
                  <a:ext cx="2320924" cy="46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Historical</a:t>
                  </a:r>
                </a:p>
              </p:txBody>
            </p:sp>
          </p:grpSp>
        </p:grpSp>
        <p:grpSp>
          <p:nvGrpSpPr>
            <p:cNvPr id="13" name="Group 12">
              <a:extLst>
                <a:ext uri="{FF2B5EF4-FFF2-40B4-BE49-F238E27FC236}">
                  <a16:creationId xmlns:a16="http://schemas.microsoft.com/office/drawing/2014/main" id="{0D85D987-E338-BF4A-80E4-48F94A46B446}"/>
                </a:ext>
              </a:extLst>
            </p:cNvPr>
            <p:cNvGrpSpPr/>
            <p:nvPr/>
          </p:nvGrpSpPr>
          <p:grpSpPr>
            <a:xfrm>
              <a:off x="7162652" y="2183677"/>
              <a:ext cx="1719661" cy="1740340"/>
              <a:chOff x="6324600" y="1676400"/>
              <a:chExt cx="2476073" cy="2180397"/>
            </a:xfrm>
          </p:grpSpPr>
          <p:sp>
            <p:nvSpPr>
              <p:cNvPr id="23" name="Freeform 22">
                <a:extLst>
                  <a:ext uri="{FF2B5EF4-FFF2-40B4-BE49-F238E27FC236}">
                    <a16:creationId xmlns:a16="http://schemas.microsoft.com/office/drawing/2014/main" id="{D7080109-B7B7-6D4D-B3E2-DE61F0EE5207}"/>
                  </a:ext>
                </a:extLst>
              </p:cNvPr>
              <p:cNvSpPr/>
              <p:nvPr/>
            </p:nvSpPr>
            <p:spPr bwMode="auto">
              <a:xfrm>
                <a:off x="6324600" y="1676400"/>
                <a:ext cx="1173163" cy="1193800"/>
              </a:xfrm>
              <a:custGeom>
                <a:avLst/>
                <a:gdLst>
                  <a:gd name="connsiteX0" fmla="*/ 0 w 1371600"/>
                  <a:gd name="connsiteY0" fmla="*/ 619760 h 619760"/>
                  <a:gd name="connsiteX1" fmla="*/ 1371600 w 1371600"/>
                  <a:gd name="connsiteY1" fmla="*/ 0 h 619760"/>
                  <a:gd name="connsiteX0" fmla="*/ 0 w 1371600"/>
                  <a:gd name="connsiteY0" fmla="*/ 619760 h 619760"/>
                  <a:gd name="connsiteX1" fmla="*/ 355600 w 1371600"/>
                  <a:gd name="connsiteY1" fmla="*/ 452584 h 619760"/>
                  <a:gd name="connsiteX2" fmla="*/ 1371600 w 1371600"/>
                  <a:gd name="connsiteY2" fmla="*/ 0 h 619760"/>
                  <a:gd name="connsiteX0" fmla="*/ 0 w 1371600"/>
                  <a:gd name="connsiteY0" fmla="*/ 619760 h 619760"/>
                  <a:gd name="connsiteX1" fmla="*/ 355600 w 1371600"/>
                  <a:gd name="connsiteY1" fmla="*/ 452584 h 619760"/>
                  <a:gd name="connsiteX2" fmla="*/ 944880 w 1371600"/>
                  <a:gd name="connsiteY2" fmla="*/ 188153 h 619760"/>
                  <a:gd name="connsiteX3" fmla="*/ 1371600 w 1371600"/>
                  <a:gd name="connsiteY3" fmla="*/ 0 h 619760"/>
                  <a:gd name="connsiteX0" fmla="*/ 0 w 1371600"/>
                  <a:gd name="connsiteY0" fmla="*/ 848594 h 848594"/>
                  <a:gd name="connsiteX1" fmla="*/ 355600 w 1371600"/>
                  <a:gd name="connsiteY1" fmla="*/ 681418 h 848594"/>
                  <a:gd name="connsiteX2" fmla="*/ 944880 w 1371600"/>
                  <a:gd name="connsiteY2" fmla="*/ 416987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848594 h 848594"/>
                  <a:gd name="connsiteX1" fmla="*/ 355600 w 1371600"/>
                  <a:gd name="connsiteY1" fmla="*/ 681418 h 848594"/>
                  <a:gd name="connsiteX2" fmla="*/ 944880 w 1371600"/>
                  <a:gd name="connsiteY2" fmla="*/ 264431 h 848594"/>
                  <a:gd name="connsiteX3" fmla="*/ 1371600 w 1371600"/>
                  <a:gd name="connsiteY3" fmla="*/ 0 h 848594"/>
                  <a:gd name="connsiteX0" fmla="*/ 0 w 1371600"/>
                  <a:gd name="connsiteY0" fmla="*/ 1077428 h 1077428"/>
                  <a:gd name="connsiteX1" fmla="*/ 355600 w 1371600"/>
                  <a:gd name="connsiteY1" fmla="*/ 910252 h 1077428"/>
                  <a:gd name="connsiteX2" fmla="*/ 944880 w 1371600"/>
                  <a:gd name="connsiteY2" fmla="*/ 493265 h 1077428"/>
                  <a:gd name="connsiteX3" fmla="*/ 1371600 w 1371600"/>
                  <a:gd name="connsiteY3" fmla="*/ 0 h 1077428"/>
                  <a:gd name="connsiteX0" fmla="*/ 0 w 1371600"/>
                  <a:gd name="connsiteY0" fmla="*/ 1077428 h 1077428"/>
                  <a:gd name="connsiteX1" fmla="*/ 355600 w 1371600"/>
                  <a:gd name="connsiteY1" fmla="*/ 910252 h 1077428"/>
                  <a:gd name="connsiteX2" fmla="*/ 944880 w 1371600"/>
                  <a:gd name="connsiteY2" fmla="*/ 493265 h 1077428"/>
                  <a:gd name="connsiteX3" fmla="*/ 1371600 w 1371600"/>
                  <a:gd name="connsiteY3" fmla="*/ 0 h 1077428"/>
                  <a:gd name="connsiteX0" fmla="*/ 0 w 944880"/>
                  <a:gd name="connsiteY0" fmla="*/ 584163 h 584163"/>
                  <a:gd name="connsiteX1" fmla="*/ 355600 w 944880"/>
                  <a:gd name="connsiteY1" fmla="*/ 416987 h 584163"/>
                  <a:gd name="connsiteX2" fmla="*/ 944880 w 944880"/>
                  <a:gd name="connsiteY2" fmla="*/ 0 h 584163"/>
                  <a:gd name="connsiteX0" fmla="*/ 0 w 1402080"/>
                  <a:gd name="connsiteY0" fmla="*/ 1194388 h 1226276"/>
                  <a:gd name="connsiteX1" fmla="*/ 355600 w 1402080"/>
                  <a:gd name="connsiteY1" fmla="*/ 1027212 h 1226276"/>
                  <a:gd name="connsiteX2" fmla="*/ 1402080 w 1402080"/>
                  <a:gd name="connsiteY2" fmla="*/ 0 h 1226276"/>
                  <a:gd name="connsiteX0" fmla="*/ 0 w 1402080"/>
                  <a:gd name="connsiteY0" fmla="*/ 1194388 h 1226277"/>
                  <a:gd name="connsiteX1" fmla="*/ 355600 w 1402080"/>
                  <a:gd name="connsiteY1" fmla="*/ 1027212 h 1226277"/>
                  <a:gd name="connsiteX2" fmla="*/ 782320 w 1402080"/>
                  <a:gd name="connsiteY2" fmla="*/ 630565 h 1226277"/>
                  <a:gd name="connsiteX3" fmla="*/ 1402080 w 1402080"/>
                  <a:gd name="connsiteY3" fmla="*/ 0 h 1226277"/>
                  <a:gd name="connsiteX0" fmla="*/ 0 w 1402080"/>
                  <a:gd name="connsiteY0" fmla="*/ 1194388 h 1226277"/>
                  <a:gd name="connsiteX1" fmla="*/ 355600 w 1402080"/>
                  <a:gd name="connsiteY1" fmla="*/ 1027212 h 1226277"/>
                  <a:gd name="connsiteX2" fmla="*/ 782320 w 1402080"/>
                  <a:gd name="connsiteY2" fmla="*/ 630565 h 1226277"/>
                  <a:gd name="connsiteX3" fmla="*/ 944880 w 1402080"/>
                  <a:gd name="connsiteY3" fmla="*/ 630564 h 1226277"/>
                  <a:gd name="connsiteX4" fmla="*/ 1402080 w 1402080"/>
                  <a:gd name="connsiteY4" fmla="*/ 0 h 1226277"/>
                  <a:gd name="connsiteX0" fmla="*/ 0 w 1402080"/>
                  <a:gd name="connsiteY0" fmla="*/ 1194388 h 1226277"/>
                  <a:gd name="connsiteX1" fmla="*/ 355600 w 1402080"/>
                  <a:gd name="connsiteY1" fmla="*/ 1027212 h 1226277"/>
                  <a:gd name="connsiteX2" fmla="*/ 782320 w 1402080"/>
                  <a:gd name="connsiteY2" fmla="*/ 630565 h 1226277"/>
                  <a:gd name="connsiteX3" fmla="*/ 1402080 w 1402080"/>
                  <a:gd name="connsiteY3" fmla="*/ 0 h 1226277"/>
                  <a:gd name="connsiteX0" fmla="*/ 0 w 1402080"/>
                  <a:gd name="connsiteY0" fmla="*/ 1194388 h 1226277"/>
                  <a:gd name="connsiteX1" fmla="*/ 355600 w 1402080"/>
                  <a:gd name="connsiteY1" fmla="*/ 1027212 h 1226277"/>
                  <a:gd name="connsiteX2" fmla="*/ 934720 w 1402080"/>
                  <a:gd name="connsiteY2" fmla="*/ 630565 h 1226277"/>
                  <a:gd name="connsiteX3" fmla="*/ 1402080 w 1402080"/>
                  <a:gd name="connsiteY3" fmla="*/ 0 h 1226277"/>
                  <a:gd name="connsiteX0" fmla="*/ 0 w 1402080"/>
                  <a:gd name="connsiteY0" fmla="*/ 1194388 h 1226277"/>
                  <a:gd name="connsiteX1" fmla="*/ 584200 w 1402080"/>
                  <a:gd name="connsiteY1" fmla="*/ 1027212 h 1226277"/>
                  <a:gd name="connsiteX2" fmla="*/ 934720 w 1402080"/>
                  <a:gd name="connsiteY2" fmla="*/ 630565 h 1226277"/>
                  <a:gd name="connsiteX3" fmla="*/ 1402080 w 1402080"/>
                  <a:gd name="connsiteY3" fmla="*/ 0 h 1226277"/>
                  <a:gd name="connsiteX0" fmla="*/ 0 w 1402080"/>
                  <a:gd name="connsiteY0" fmla="*/ 1194388 h 1194388"/>
                  <a:gd name="connsiteX1" fmla="*/ 416560 w 1402080"/>
                  <a:gd name="connsiteY1" fmla="*/ 910251 h 1194388"/>
                  <a:gd name="connsiteX2" fmla="*/ 584200 w 1402080"/>
                  <a:gd name="connsiteY2" fmla="*/ 1027212 h 1194388"/>
                  <a:gd name="connsiteX3" fmla="*/ 934720 w 1402080"/>
                  <a:gd name="connsiteY3" fmla="*/ 630565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630565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630565 h 1194388"/>
                  <a:gd name="connsiteX4" fmla="*/ 955040 w 1402080"/>
                  <a:gd name="connsiteY4" fmla="*/ 239004 h 1194388"/>
                  <a:gd name="connsiteX5" fmla="*/ 1402080 w 1402080"/>
                  <a:gd name="connsiteY5"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34720 w 1402080"/>
                  <a:gd name="connsiteY3" fmla="*/ 325453 h 1194388"/>
                  <a:gd name="connsiteX4" fmla="*/ 955040 w 1402080"/>
                  <a:gd name="connsiteY4" fmla="*/ 239004 h 1194388"/>
                  <a:gd name="connsiteX5" fmla="*/ 1402080 w 1402080"/>
                  <a:gd name="connsiteY5"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955040 w 1402080"/>
                  <a:gd name="connsiteY3" fmla="*/ 239004 h 1194388"/>
                  <a:gd name="connsiteX4" fmla="*/ 1402080 w 1402080"/>
                  <a:gd name="connsiteY4" fmla="*/ 0 h 1194388"/>
                  <a:gd name="connsiteX0" fmla="*/ 0 w 1402080"/>
                  <a:gd name="connsiteY0" fmla="*/ 1194388 h 1194388"/>
                  <a:gd name="connsiteX1" fmla="*/ 416560 w 1402080"/>
                  <a:gd name="connsiteY1" fmla="*/ 910251 h 1194388"/>
                  <a:gd name="connsiteX2" fmla="*/ 736600 w 1402080"/>
                  <a:gd name="connsiteY2" fmla="*/ 569544 h 1194388"/>
                  <a:gd name="connsiteX3" fmla="*/ 1402080 w 1402080"/>
                  <a:gd name="connsiteY3" fmla="*/ 0 h 1194388"/>
                  <a:gd name="connsiteX0" fmla="*/ 0 w 1173480"/>
                  <a:gd name="connsiteY0" fmla="*/ 1194388 h 1194388"/>
                  <a:gd name="connsiteX1" fmla="*/ 416560 w 1173480"/>
                  <a:gd name="connsiteY1" fmla="*/ 910251 h 1194388"/>
                  <a:gd name="connsiteX2" fmla="*/ 736600 w 1173480"/>
                  <a:gd name="connsiteY2" fmla="*/ 569544 h 1194388"/>
                  <a:gd name="connsiteX3" fmla="*/ 1173480 w 1173480"/>
                  <a:gd name="connsiteY3" fmla="*/ 0 h 1194388"/>
                </a:gdLst>
                <a:ahLst/>
                <a:cxnLst>
                  <a:cxn ang="0">
                    <a:pos x="connsiteX0" y="connsiteY0"/>
                  </a:cxn>
                  <a:cxn ang="0">
                    <a:pos x="connsiteX1" y="connsiteY1"/>
                  </a:cxn>
                  <a:cxn ang="0">
                    <a:pos x="connsiteX2" y="connsiteY2"/>
                  </a:cxn>
                  <a:cxn ang="0">
                    <a:pos x="connsiteX3" y="connsiteY3"/>
                  </a:cxn>
                </a:cxnLst>
                <a:rect l="l" t="t" r="r" b="b"/>
                <a:pathLst>
                  <a:path w="1173480" h="1194388">
                    <a:moveTo>
                      <a:pt x="0" y="1194388"/>
                    </a:moveTo>
                    <a:cubicBezTo>
                      <a:pt x="69427" y="1185171"/>
                      <a:pt x="293793" y="1014392"/>
                      <a:pt x="416560" y="910251"/>
                    </a:cubicBezTo>
                    <a:cubicBezTo>
                      <a:pt x="539327" y="806110"/>
                      <a:pt x="650240" y="654297"/>
                      <a:pt x="736600" y="569544"/>
                    </a:cubicBezTo>
                    <a:cubicBezTo>
                      <a:pt x="900853" y="417836"/>
                      <a:pt x="1034838" y="118655"/>
                      <a:pt x="1173480" y="0"/>
                    </a:cubicBezTo>
                  </a:path>
                </a:pathLst>
              </a:custGeom>
              <a:ln>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atin typeface="Open Sans" panose="020B0606030504020204" pitchFamily="34" charset="0"/>
                  <a:cs typeface="Open Sans" panose="020B0606030504020204" pitchFamily="34" charset="0"/>
                </a:endParaRPr>
              </a:p>
            </p:txBody>
          </p:sp>
          <p:sp>
            <p:nvSpPr>
              <p:cNvPr id="24" name="TextBox 18">
                <a:extLst>
                  <a:ext uri="{FF2B5EF4-FFF2-40B4-BE49-F238E27FC236}">
                    <a16:creationId xmlns:a16="http://schemas.microsoft.com/office/drawing/2014/main" id="{F05072E9-8FFA-2743-98E8-A1BB4392DC7E}"/>
                  </a:ext>
                </a:extLst>
              </p:cNvPr>
              <p:cNvSpPr txBox="1">
                <a:spLocks noChangeArrowheads="1"/>
              </p:cNvSpPr>
              <p:nvPr/>
            </p:nvSpPr>
            <p:spPr bwMode="auto">
              <a:xfrm>
                <a:off x="6553200" y="3394077"/>
                <a:ext cx="2247473" cy="46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Projected</a:t>
                </a:r>
              </a:p>
            </p:txBody>
          </p:sp>
        </p:grpSp>
        <p:grpSp>
          <p:nvGrpSpPr>
            <p:cNvPr id="14" name="Group 13">
              <a:extLst>
                <a:ext uri="{FF2B5EF4-FFF2-40B4-BE49-F238E27FC236}">
                  <a16:creationId xmlns:a16="http://schemas.microsoft.com/office/drawing/2014/main" id="{42450388-DCF4-824C-92AC-5E3692B1B558}"/>
                </a:ext>
              </a:extLst>
            </p:cNvPr>
            <p:cNvGrpSpPr/>
            <p:nvPr/>
          </p:nvGrpSpPr>
          <p:grpSpPr>
            <a:xfrm>
              <a:off x="7118582" y="1920314"/>
              <a:ext cx="2207624" cy="1629801"/>
              <a:chOff x="4764183" y="1544587"/>
              <a:chExt cx="4994635" cy="2798813"/>
            </a:xfrm>
          </p:grpSpPr>
          <p:pic>
            <p:nvPicPr>
              <p:cNvPr id="17" name="Picture 4">
                <a:extLst>
                  <a:ext uri="{FF2B5EF4-FFF2-40B4-BE49-F238E27FC236}">
                    <a16:creationId xmlns:a16="http://schemas.microsoft.com/office/drawing/2014/main" id="{06153D6A-4DC6-BF4D-8208-69CFAC9FF32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180"/>
              <a:stretch>
                <a:fillRect/>
              </a:stretch>
            </p:blipFill>
            <p:spPr bwMode="auto">
              <a:xfrm>
                <a:off x="4764183" y="3543300"/>
                <a:ext cx="2474816"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a:extLst>
                  <a:ext uri="{FF2B5EF4-FFF2-40B4-BE49-F238E27FC236}">
                    <a16:creationId xmlns:a16="http://schemas.microsoft.com/office/drawing/2014/main" id="{EBADEDEA-70CB-7147-825E-2911940EEF96}"/>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4301"/>
              <a:stretch>
                <a:fillRect/>
              </a:stretch>
            </p:blipFill>
            <p:spPr bwMode="auto">
              <a:xfrm>
                <a:off x="4819061" y="2667000"/>
                <a:ext cx="2419938" cy="147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extLst>
                  <a:ext uri="{FF2B5EF4-FFF2-40B4-BE49-F238E27FC236}">
                    <a16:creationId xmlns:a16="http://schemas.microsoft.com/office/drawing/2014/main" id="{35ACF983-DF8A-8A49-9F85-415E1B4C0E8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4372"/>
              <a:stretch>
                <a:fillRect/>
              </a:stretch>
            </p:blipFill>
            <p:spPr bwMode="auto">
              <a:xfrm>
                <a:off x="4764183" y="2038349"/>
                <a:ext cx="2474816" cy="207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
                <a:extLst>
                  <a:ext uri="{FF2B5EF4-FFF2-40B4-BE49-F238E27FC236}">
                    <a16:creationId xmlns:a16="http://schemas.microsoft.com/office/drawing/2014/main" id="{B288C53B-E229-3D43-A809-2CE94E6A1674}"/>
                  </a:ext>
                </a:extLst>
              </p:cNvPr>
              <p:cNvSpPr txBox="1">
                <a:spLocks noChangeArrowheads="1"/>
              </p:cNvSpPr>
              <p:nvPr/>
            </p:nvSpPr>
            <p:spPr bwMode="auto">
              <a:xfrm>
                <a:off x="7451725" y="1628775"/>
                <a:ext cx="720727" cy="63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atin typeface="Open Sans" panose="020B0606030504020204" pitchFamily="34" charset="0"/>
                  <a:cs typeface="Open Sans" panose="020B0606030504020204" pitchFamily="34" charset="0"/>
                </a:endParaRPr>
              </a:p>
            </p:txBody>
          </p:sp>
          <p:sp>
            <p:nvSpPr>
              <p:cNvPr id="21" name="Text Box 12">
                <a:extLst>
                  <a:ext uri="{FF2B5EF4-FFF2-40B4-BE49-F238E27FC236}">
                    <a16:creationId xmlns:a16="http://schemas.microsoft.com/office/drawing/2014/main" id="{626F3840-307C-B648-A19F-F7D0695C8546}"/>
                  </a:ext>
                </a:extLst>
              </p:cNvPr>
              <p:cNvSpPr txBox="1">
                <a:spLocks noChangeArrowheads="1"/>
              </p:cNvSpPr>
              <p:nvPr/>
            </p:nvSpPr>
            <p:spPr bwMode="auto">
              <a:xfrm>
                <a:off x="6871854" y="1544587"/>
                <a:ext cx="2886964" cy="1004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latin typeface="Open Sans" panose="020B0606030504020204" pitchFamily="34" charset="0"/>
                    <a:cs typeface="Open Sans" panose="020B0606030504020204" pitchFamily="34" charset="0"/>
                  </a:rPr>
                  <a:t>5% Growth</a:t>
                </a:r>
              </a:p>
            </p:txBody>
          </p:sp>
          <p:sp>
            <p:nvSpPr>
              <p:cNvPr id="22" name="Text Box 13">
                <a:extLst>
                  <a:ext uri="{FF2B5EF4-FFF2-40B4-BE49-F238E27FC236}">
                    <a16:creationId xmlns:a16="http://schemas.microsoft.com/office/drawing/2014/main" id="{DCD303F6-C6BA-AD44-8D77-FEBA1CF91338}"/>
                  </a:ext>
                </a:extLst>
              </p:cNvPr>
              <p:cNvSpPr txBox="1">
                <a:spLocks noChangeArrowheads="1"/>
              </p:cNvSpPr>
              <p:nvPr/>
            </p:nvSpPr>
            <p:spPr bwMode="auto">
              <a:xfrm>
                <a:off x="6864653" y="2408430"/>
                <a:ext cx="2886962" cy="100421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1600">
                    <a:solidFill>
                      <a:srgbClr val="B02634"/>
                    </a:solidFill>
                    <a:latin typeface="Open Sans" panose="020B0606030504020204" pitchFamily="34" charset="0"/>
                    <a:cs typeface="Open Sans" panose="020B0606030504020204" pitchFamily="34" charset="0"/>
                  </a:rPr>
                  <a:t>2.8% Growth</a:t>
                </a:r>
              </a:p>
            </p:txBody>
          </p:sp>
        </p:grpSp>
        <p:sp>
          <p:nvSpPr>
            <p:cNvPr id="16" name="TextBox 19">
              <a:extLst>
                <a:ext uri="{FF2B5EF4-FFF2-40B4-BE49-F238E27FC236}">
                  <a16:creationId xmlns:a16="http://schemas.microsoft.com/office/drawing/2014/main" id="{F6D2D026-0B00-8543-BDAB-1C319C0915B1}"/>
                </a:ext>
              </a:extLst>
            </p:cNvPr>
            <p:cNvSpPr txBox="1">
              <a:spLocks noChangeArrowheads="1"/>
            </p:cNvSpPr>
            <p:nvPr/>
          </p:nvSpPr>
          <p:spPr bwMode="auto">
            <a:xfrm>
              <a:off x="5595115" y="1582249"/>
              <a:ext cx="2247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Total Electricity</a:t>
              </a:r>
            </a:p>
            <a:p>
              <a:pPr eaLnBrk="1" hangingPunct="1"/>
              <a:r>
                <a:rPr lang="en-US">
                  <a:latin typeface="Open Sans" panose="020B0606030504020204" pitchFamily="34" charset="0"/>
                  <a:cs typeface="Open Sans" panose="020B0606030504020204" pitchFamily="34" charset="0"/>
                </a:rPr>
                <a:t>Consumption [kWh]</a:t>
              </a:r>
            </a:p>
          </p:txBody>
        </p:sp>
      </p:grpSp>
      <p:cxnSp>
        <p:nvCxnSpPr>
          <p:cNvPr id="29" name="Straight Arrow Connector 28">
            <a:extLst>
              <a:ext uri="{FF2B5EF4-FFF2-40B4-BE49-F238E27FC236}">
                <a16:creationId xmlns:a16="http://schemas.microsoft.com/office/drawing/2014/main" id="{010E8F9C-1A32-5C46-AE72-19478A5490A3}"/>
              </a:ext>
            </a:extLst>
          </p:cNvPr>
          <p:cNvCxnSpPr/>
          <p:nvPr/>
        </p:nvCxnSpPr>
        <p:spPr>
          <a:xfrm flipV="1">
            <a:off x="8023169" y="2797012"/>
            <a:ext cx="0" cy="388073"/>
          </a:xfrm>
          <a:prstGeom prst="straightConnector1">
            <a:avLst/>
          </a:prstGeom>
          <a:ln>
            <a:solidFill>
              <a:srgbClr val="298E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770E55D-386F-A54F-A830-2954ED9F1499}"/>
              </a:ext>
            </a:extLst>
          </p:cNvPr>
          <p:cNvCxnSpPr>
            <a:cxnSpLocks/>
          </p:cNvCxnSpPr>
          <p:nvPr/>
        </p:nvCxnSpPr>
        <p:spPr>
          <a:xfrm flipV="1">
            <a:off x="10026943" y="4518473"/>
            <a:ext cx="551736" cy="1"/>
          </a:xfrm>
          <a:prstGeom prst="straightConnector1">
            <a:avLst/>
          </a:prstGeom>
          <a:ln>
            <a:solidFill>
              <a:srgbClr val="298EFF"/>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5D8ABB9-C72C-9B42-AE95-7970FCA98A27}"/>
              </a:ext>
            </a:extLst>
          </p:cNvPr>
          <p:cNvSpPr>
            <a:spLocks noGrp="1"/>
          </p:cNvSpPr>
          <p:nvPr>
            <p:ph idx="1"/>
          </p:nvPr>
        </p:nvSpPr>
        <p:spPr>
          <a:xfrm>
            <a:off x="839919" y="1507672"/>
            <a:ext cx="7233992" cy="4528637"/>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2.2.3. Top-down projections start from the historical </a:t>
            </a:r>
            <a:br>
              <a:rPr lang="en-ZA" sz="2000" b="1" dirty="0">
                <a:latin typeface="Open Sans"/>
              </a:rPr>
            </a:br>
            <a:r>
              <a:rPr lang="en-ZA" sz="2000" b="1" dirty="0">
                <a:solidFill>
                  <a:schemeClr val="accent5">
                    <a:lumMod val="60000"/>
                    <a:lumOff val="40000"/>
                  </a:schemeClr>
                </a:solidFill>
                <a:latin typeface="Open Sans"/>
                <a:ea typeface="Open Sans"/>
                <a:cs typeface="Open Sans"/>
              </a:rPr>
              <a:t>analysis of total energy consumption</a:t>
            </a:r>
            <a:endParaRPr lang="en-GB" sz="2000" dirty="0">
              <a:solidFill>
                <a:schemeClr val="accent5">
                  <a:lumMod val="60000"/>
                  <a:lumOff val="40000"/>
                </a:schemeClr>
              </a:solidFill>
              <a:ea typeface="Open Sans"/>
              <a:cs typeface="Open Sans"/>
            </a:endParaRPr>
          </a:p>
          <a:p>
            <a:pPr marL="0" indent="0" eaLnBrk="1" fontAlgn="auto" hangingPunct="1">
              <a:lnSpc>
                <a:spcPct val="100000"/>
              </a:lnSpc>
              <a:spcAft>
                <a:spcPts val="0"/>
              </a:spcAft>
              <a:buClr>
                <a:srgbClr val="333333"/>
              </a:buClr>
              <a:buNone/>
              <a:defRPr/>
            </a:pPr>
            <a:r>
              <a:rPr lang="en-GB" sz="2000" b="1" dirty="0">
                <a:latin typeface="Open Sans"/>
                <a:ea typeface="Open Sans"/>
                <a:cs typeface="Open Sans"/>
              </a:rPr>
              <a:t>The top-down approach is based on </a:t>
            </a:r>
            <a:endParaRPr lang="en-GB" sz="2000" b="1"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Historical relations between energy consumptions,</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Well-known parameters or indicators, such </a:t>
            </a:r>
            <a:br>
              <a:rPr lang="en-GB" sz="2000" dirty="0">
                <a:latin typeface="Open Sans"/>
              </a:rPr>
            </a:br>
            <a:r>
              <a:rPr lang="en-GB" sz="2000" dirty="0">
                <a:latin typeface="Open Sans"/>
                <a:ea typeface="Open Sans"/>
                <a:cs typeface="Open Sans"/>
              </a:rPr>
              <a:t>as population,</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Some economic factors, like price and income </a:t>
            </a:r>
            <a:br>
              <a:rPr lang="en-GB" sz="2000" dirty="0">
                <a:latin typeface="Open Sans"/>
              </a:rPr>
            </a:br>
            <a:r>
              <a:rPr lang="en-GB" sz="2000" dirty="0">
                <a:latin typeface="Open Sans"/>
                <a:ea typeface="Open Sans"/>
                <a:cs typeface="Open Sans"/>
              </a:rPr>
              <a:t>elasticity of the demand. </a:t>
            </a:r>
            <a:endParaRPr lang="en-GB" sz="2000" dirty="0">
              <a:ea typeface="Open Sans"/>
              <a:cs typeface="Open Sans"/>
            </a:endParaRPr>
          </a:p>
          <a:p>
            <a:pPr marL="0" lvl="0" indent="0" eaLnBrk="1" fontAlgn="auto" hangingPunct="1">
              <a:lnSpc>
                <a:spcPct val="100000"/>
              </a:lnSpc>
              <a:spcAft>
                <a:spcPts val="0"/>
              </a:spcAft>
              <a:buClr>
                <a:srgbClr val="333333"/>
              </a:buClr>
              <a:buNone/>
              <a:defRPr/>
            </a:pPr>
            <a:r>
              <a:rPr lang="en-GB" sz="2000" b="1" dirty="0">
                <a:latin typeface="Open Sans"/>
                <a:ea typeface="Open Sans"/>
                <a:cs typeface="Open Sans"/>
              </a:rPr>
              <a:t>Relations are generally identified by statistical analysis</a:t>
            </a:r>
            <a:endParaRPr lang="en-GB" sz="2000" b="1"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Apply growth rates</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Correlate to a macroeconomic variable</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Apply an econometric model</a:t>
            </a:r>
            <a:endParaRPr lang="en-GB" sz="2000" dirty="0">
              <a:ea typeface="Open Sans"/>
              <a:cs typeface="Open Sans"/>
            </a:endParaRPr>
          </a:p>
          <a:p>
            <a:pPr>
              <a:lnSpc>
                <a:spcPct val="100000"/>
              </a:lnSpc>
            </a:pPr>
            <a:endParaRPr lang="en-GB" sz="2000"/>
          </a:p>
        </p:txBody>
      </p:sp>
      <p:sp>
        <p:nvSpPr>
          <p:cNvPr id="2" name="Title 10">
            <a:extLst>
              <a:ext uri="{FF2B5EF4-FFF2-40B4-BE49-F238E27FC236}">
                <a16:creationId xmlns:a16="http://schemas.microsoft.com/office/drawing/2014/main" id="{D7D11B74-096D-485B-860E-8143950E293D}"/>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78837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56" y="679"/>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491219"/>
            <a:ext cx="9536945" cy="400110"/>
          </a:xfrm>
          <a:prstGeom prst="rect">
            <a:avLst/>
          </a:prstGeom>
        </p:spPr>
        <p:txBody>
          <a:bodyPr wrap="square" lIns="91440" tIns="45720" rIns="91440" bIns="45720" anchor="t">
            <a:spAutoFit/>
          </a:bodyPr>
          <a:lstStyle/>
          <a:p>
            <a:pPr eaLnBrk="1" fontAlgn="auto" hangingPunct="1">
              <a:spcBef>
                <a:spcPts val="1000"/>
              </a:spcBef>
              <a:spcAft>
                <a:spcPts val="0"/>
              </a:spcAft>
              <a:defRPr/>
            </a:pPr>
            <a:r>
              <a:rPr lang="en-ZA" sz="2000" b="1" dirty="0">
                <a:solidFill>
                  <a:schemeClr val="accent5">
                    <a:lumMod val="60000"/>
                    <a:lumOff val="40000"/>
                  </a:schemeClr>
                </a:solidFill>
                <a:latin typeface="Open Sans"/>
                <a:ea typeface="Open Sans"/>
                <a:cs typeface="Open Sans"/>
              </a:rPr>
              <a:t>2.2.4 Bottom-Up Projections Start from the Details of Energy Use</a:t>
            </a:r>
          </a:p>
        </p:txBody>
      </p:sp>
      <p:grpSp>
        <p:nvGrpSpPr>
          <p:cNvPr id="4" name="Group 3">
            <a:extLst>
              <a:ext uri="{FF2B5EF4-FFF2-40B4-BE49-F238E27FC236}">
                <a16:creationId xmlns:a16="http://schemas.microsoft.com/office/drawing/2014/main" id="{D3E58231-D5DC-C744-9EAC-FCD06206480C}"/>
              </a:ext>
            </a:extLst>
          </p:cNvPr>
          <p:cNvGrpSpPr>
            <a:grpSpLocks noChangeAspect="1"/>
          </p:cNvGrpSpPr>
          <p:nvPr/>
        </p:nvGrpSpPr>
        <p:grpSpPr>
          <a:xfrm>
            <a:off x="976338" y="2096519"/>
            <a:ext cx="3750665" cy="3960381"/>
            <a:chOff x="976338" y="2096520"/>
            <a:chExt cx="2144504" cy="2264413"/>
          </a:xfrm>
        </p:grpSpPr>
        <p:sp>
          <p:nvSpPr>
            <p:cNvPr id="12" name="Right Arrow 11">
              <a:extLst>
                <a:ext uri="{FF2B5EF4-FFF2-40B4-BE49-F238E27FC236}">
                  <a16:creationId xmlns:a16="http://schemas.microsoft.com/office/drawing/2014/main" id="{CFB5FCAA-1E59-5447-926A-E5A94E90429A}"/>
                </a:ext>
              </a:extLst>
            </p:cNvPr>
            <p:cNvSpPr>
              <a:spLocks noChangeAspect="1"/>
            </p:cNvSpPr>
            <p:nvPr/>
          </p:nvSpPr>
          <p:spPr>
            <a:xfrm>
              <a:off x="976338" y="2096520"/>
              <a:ext cx="571500" cy="27384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3" name="Right Arrow 12">
              <a:extLst>
                <a:ext uri="{FF2B5EF4-FFF2-40B4-BE49-F238E27FC236}">
                  <a16:creationId xmlns:a16="http://schemas.microsoft.com/office/drawing/2014/main" id="{060DFFF7-D9F9-CD4D-9F13-77E96749A2F9}"/>
                </a:ext>
              </a:extLst>
            </p:cNvPr>
            <p:cNvSpPr>
              <a:spLocks noChangeAspect="1"/>
            </p:cNvSpPr>
            <p:nvPr/>
          </p:nvSpPr>
          <p:spPr>
            <a:xfrm>
              <a:off x="2320742" y="2844457"/>
              <a:ext cx="571500" cy="54887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4" name="Right Arrow 13">
              <a:extLst>
                <a:ext uri="{FF2B5EF4-FFF2-40B4-BE49-F238E27FC236}">
                  <a16:creationId xmlns:a16="http://schemas.microsoft.com/office/drawing/2014/main" id="{A8C541AF-BF8B-3D41-B757-89B80CDC8645}"/>
                </a:ext>
              </a:extLst>
            </p:cNvPr>
            <p:cNvSpPr>
              <a:spLocks noChangeAspect="1"/>
            </p:cNvSpPr>
            <p:nvPr/>
          </p:nvSpPr>
          <p:spPr>
            <a:xfrm>
              <a:off x="976338" y="3000543"/>
              <a:ext cx="571500" cy="20597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5" name="Right Arrow 14">
              <a:extLst>
                <a:ext uri="{FF2B5EF4-FFF2-40B4-BE49-F238E27FC236}">
                  <a16:creationId xmlns:a16="http://schemas.microsoft.com/office/drawing/2014/main" id="{FC4DD8FB-7CB8-DD49-9B16-3BE131254922}"/>
                </a:ext>
              </a:extLst>
            </p:cNvPr>
            <p:cNvSpPr>
              <a:spLocks noChangeAspect="1"/>
            </p:cNvSpPr>
            <p:nvPr/>
          </p:nvSpPr>
          <p:spPr>
            <a:xfrm>
              <a:off x="976338" y="3756777"/>
              <a:ext cx="571500" cy="18748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atin typeface="Open Sans" panose="020B0606030504020204" pitchFamily="34" charset="0"/>
                <a:cs typeface="Open Sans" panose="020B0606030504020204" pitchFamily="34" charset="0"/>
              </a:endParaRPr>
            </a:p>
          </p:txBody>
        </p:sp>
        <p:sp>
          <p:nvSpPr>
            <p:cNvPr id="16" name="TextBox 16">
              <a:extLst>
                <a:ext uri="{FF2B5EF4-FFF2-40B4-BE49-F238E27FC236}">
                  <a16:creationId xmlns:a16="http://schemas.microsoft.com/office/drawing/2014/main" id="{94750D1B-3984-D24A-A9E6-A69CBEE2660F}"/>
                </a:ext>
              </a:extLst>
            </p:cNvPr>
            <p:cNvSpPr txBox="1">
              <a:spLocks noChangeAspect="1" noChangeArrowheads="1"/>
            </p:cNvSpPr>
            <p:nvPr/>
          </p:nvSpPr>
          <p:spPr bwMode="auto">
            <a:xfrm>
              <a:off x="2092142" y="3374639"/>
              <a:ext cx="1028700" cy="68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Urban Household Consumption,  GWh,</a:t>
              </a:r>
            </a:p>
          </p:txBody>
        </p:sp>
        <p:sp>
          <p:nvSpPr>
            <p:cNvPr id="17" name="TextBox 18">
              <a:extLst>
                <a:ext uri="{FF2B5EF4-FFF2-40B4-BE49-F238E27FC236}">
                  <a16:creationId xmlns:a16="http://schemas.microsoft.com/office/drawing/2014/main" id="{869C15DE-A238-874C-84D4-AB3EC7B30C91}"/>
                </a:ext>
              </a:extLst>
            </p:cNvPr>
            <p:cNvSpPr txBox="1">
              <a:spLocks noChangeAspect="1" noChangeArrowheads="1"/>
            </p:cNvSpPr>
            <p:nvPr/>
          </p:nvSpPr>
          <p:spPr bwMode="auto">
            <a:xfrm>
              <a:off x="976338" y="2376657"/>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Appliances, </a:t>
              </a:r>
            </a:p>
            <a:p>
              <a:pPr eaLnBrk="1" hangingPunct="1"/>
              <a:r>
                <a:rPr lang="en-US" dirty="0">
                  <a:latin typeface="Open Sans" panose="020B0606030504020204" pitchFamily="34" charset="0"/>
                  <a:cs typeface="Open Sans" panose="020B0606030504020204" pitchFamily="34" charset="0"/>
                </a:rPr>
                <a:t>kWh,</a:t>
              </a:r>
            </a:p>
          </p:txBody>
        </p:sp>
        <p:sp>
          <p:nvSpPr>
            <p:cNvPr id="18" name="TextBox 19">
              <a:extLst>
                <a:ext uri="{FF2B5EF4-FFF2-40B4-BE49-F238E27FC236}">
                  <a16:creationId xmlns:a16="http://schemas.microsoft.com/office/drawing/2014/main" id="{34C11B24-02AE-7B40-A2FB-967FAEA55C30}"/>
                </a:ext>
              </a:extLst>
            </p:cNvPr>
            <p:cNvSpPr txBox="1">
              <a:spLocks noChangeAspect="1" noChangeArrowheads="1"/>
            </p:cNvSpPr>
            <p:nvPr/>
          </p:nvSpPr>
          <p:spPr bwMode="auto">
            <a:xfrm>
              <a:off x="976338" y="3211419"/>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atin typeface="Open Sans" panose="020B0606030504020204" pitchFamily="34" charset="0"/>
                  <a:cs typeface="Open Sans" panose="020B0606030504020204" pitchFamily="34" charset="0"/>
                </a:rPr>
                <a:t>Lighting, </a:t>
              </a:r>
            </a:p>
            <a:p>
              <a:pPr eaLnBrk="1" hangingPunct="1"/>
              <a:r>
                <a:rPr lang="en-US">
                  <a:latin typeface="Open Sans" panose="020B0606030504020204" pitchFamily="34" charset="0"/>
                  <a:cs typeface="Open Sans" panose="020B0606030504020204" pitchFamily="34" charset="0"/>
                </a:rPr>
                <a:t>kWh,</a:t>
              </a:r>
            </a:p>
          </p:txBody>
        </p:sp>
        <p:sp>
          <p:nvSpPr>
            <p:cNvPr id="19" name="TextBox 20">
              <a:extLst>
                <a:ext uri="{FF2B5EF4-FFF2-40B4-BE49-F238E27FC236}">
                  <a16:creationId xmlns:a16="http://schemas.microsoft.com/office/drawing/2014/main" id="{9A158443-1927-A547-9A6D-6520FB2A74EE}"/>
                </a:ext>
              </a:extLst>
            </p:cNvPr>
            <p:cNvSpPr txBox="1">
              <a:spLocks noChangeAspect="1" noChangeArrowheads="1"/>
            </p:cNvSpPr>
            <p:nvPr/>
          </p:nvSpPr>
          <p:spPr bwMode="auto">
            <a:xfrm>
              <a:off x="976338" y="3991383"/>
              <a:ext cx="1028700" cy="36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Open Sans" panose="020B0606030504020204" pitchFamily="34" charset="0"/>
                  <a:cs typeface="Open Sans" panose="020B0606030504020204" pitchFamily="34" charset="0"/>
                </a:rPr>
                <a:t>Water Heating, kWh,</a:t>
              </a:r>
            </a:p>
          </p:txBody>
        </p:sp>
        <p:cxnSp>
          <p:nvCxnSpPr>
            <p:cNvPr id="20" name="Straight Arrow Connector 19">
              <a:extLst>
                <a:ext uri="{FF2B5EF4-FFF2-40B4-BE49-F238E27FC236}">
                  <a16:creationId xmlns:a16="http://schemas.microsoft.com/office/drawing/2014/main" id="{EC55A06E-96D6-764F-9B3B-19B6BF9796BD}"/>
                </a:ext>
              </a:extLst>
            </p:cNvPr>
            <p:cNvCxnSpPr>
              <a:cxnSpLocks noChangeAspect="1"/>
              <a:stCxn id="12" idx="3"/>
            </p:cNvCxnSpPr>
            <p:nvPr/>
          </p:nvCxnSpPr>
          <p:spPr>
            <a:xfrm>
              <a:off x="1547838" y="2233442"/>
              <a:ext cx="684684" cy="767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DF26486-87B3-3D40-910C-77B6D30365C7}"/>
                </a:ext>
              </a:extLst>
            </p:cNvPr>
            <p:cNvCxnSpPr>
              <a:cxnSpLocks noChangeAspect="1"/>
            </p:cNvCxnSpPr>
            <p:nvPr/>
          </p:nvCxnSpPr>
          <p:spPr>
            <a:xfrm>
              <a:off x="1558775" y="3102044"/>
              <a:ext cx="684684" cy="7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B5E677-2380-8E49-A2D8-F1F4A71E8D9A}"/>
                </a:ext>
              </a:extLst>
            </p:cNvPr>
            <p:cNvCxnSpPr>
              <a:cxnSpLocks noChangeAspect="1"/>
              <a:stCxn id="15" idx="3"/>
            </p:cNvCxnSpPr>
            <p:nvPr/>
          </p:nvCxnSpPr>
          <p:spPr>
            <a:xfrm flipV="1">
              <a:off x="1547838" y="3211419"/>
              <a:ext cx="684684" cy="639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3" name="Group 80">
            <a:extLst>
              <a:ext uri="{FF2B5EF4-FFF2-40B4-BE49-F238E27FC236}">
                <a16:creationId xmlns:a16="http://schemas.microsoft.com/office/drawing/2014/main" id="{C304F85F-00C0-DE43-830D-9C34FFAEC500}"/>
              </a:ext>
            </a:extLst>
          </p:cNvPr>
          <p:cNvGraphicFramePr>
            <a:graphicFrameLocks noGrp="1" noChangeAspect="1"/>
          </p:cNvGraphicFramePr>
          <p:nvPr>
            <p:extLst>
              <p:ext uri="{D42A27DB-BD31-4B8C-83A1-F6EECF244321}">
                <p14:modId xmlns:p14="http://schemas.microsoft.com/office/powerpoint/2010/main" val="4049528884"/>
              </p:ext>
            </p:extLst>
          </p:nvPr>
        </p:nvGraphicFramePr>
        <p:xfrm>
          <a:off x="5378534" y="4752600"/>
          <a:ext cx="5585908" cy="495304"/>
        </p:xfrm>
        <a:graphic>
          <a:graphicData uri="http://schemas.openxmlformats.org/drawingml/2006/table">
            <a:tbl>
              <a:tblPr/>
              <a:tblGrid>
                <a:gridCol w="2250218">
                  <a:extLst>
                    <a:ext uri="{9D8B030D-6E8A-4147-A177-3AD203B41FA5}">
                      <a16:colId xmlns:a16="http://schemas.microsoft.com/office/drawing/2014/main" val="20000"/>
                    </a:ext>
                  </a:extLst>
                </a:gridCol>
                <a:gridCol w="667138">
                  <a:extLst>
                    <a:ext uri="{9D8B030D-6E8A-4147-A177-3AD203B41FA5}">
                      <a16:colId xmlns:a16="http://schemas.microsoft.com/office/drawing/2014/main" val="20001"/>
                    </a:ext>
                  </a:extLst>
                </a:gridCol>
                <a:gridCol w="667138">
                  <a:extLst>
                    <a:ext uri="{9D8B030D-6E8A-4147-A177-3AD203B41FA5}">
                      <a16:colId xmlns:a16="http://schemas.microsoft.com/office/drawing/2014/main" val="20002"/>
                    </a:ext>
                  </a:extLst>
                </a:gridCol>
                <a:gridCol w="667138">
                  <a:extLst>
                    <a:ext uri="{9D8B030D-6E8A-4147-A177-3AD203B41FA5}">
                      <a16:colId xmlns:a16="http://schemas.microsoft.com/office/drawing/2014/main" val="20003"/>
                    </a:ext>
                  </a:extLst>
                </a:gridCol>
                <a:gridCol w="667138">
                  <a:extLst>
                    <a:ext uri="{9D8B030D-6E8A-4147-A177-3AD203B41FA5}">
                      <a16:colId xmlns:a16="http://schemas.microsoft.com/office/drawing/2014/main" val="20004"/>
                    </a:ext>
                  </a:extLst>
                </a:gridCol>
                <a:gridCol w="667138">
                  <a:extLst>
                    <a:ext uri="{9D8B030D-6E8A-4147-A177-3AD203B41FA5}">
                      <a16:colId xmlns:a16="http://schemas.microsoft.com/office/drawing/2014/main" val="20005"/>
                    </a:ext>
                  </a:extLst>
                </a:gridCol>
              </a:tblGrid>
              <a:tr h="345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Total Urban Household Electricity Use GWh</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39759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41541</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44348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47435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50340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49412"/>
                      </a:srgbClr>
                    </a:solidFill>
                  </a:tcPr>
                </a:tc>
                <a:extLst>
                  <a:ext uri="{0D108BD9-81ED-4DB2-BD59-A6C34878D82A}">
                    <a16:rowId xmlns:a16="http://schemas.microsoft.com/office/drawing/2014/main" val="10000"/>
                  </a:ext>
                </a:extLst>
              </a:tr>
            </a:tbl>
          </a:graphicData>
        </a:graphic>
      </p:graphicFrame>
      <p:graphicFrame>
        <p:nvGraphicFramePr>
          <p:cNvPr id="25" name="Group 80">
            <a:extLst>
              <a:ext uri="{FF2B5EF4-FFF2-40B4-BE49-F238E27FC236}">
                <a16:creationId xmlns:a16="http://schemas.microsoft.com/office/drawing/2014/main" id="{A18C4DE7-03C1-8B4C-BE6C-822D467ED86F}"/>
              </a:ext>
            </a:extLst>
          </p:cNvPr>
          <p:cNvGraphicFramePr>
            <a:graphicFrameLocks noGrp="1" noChangeAspect="1"/>
          </p:cNvGraphicFramePr>
          <p:nvPr>
            <p:extLst>
              <p:ext uri="{D42A27DB-BD31-4B8C-83A1-F6EECF244321}">
                <p14:modId xmlns:p14="http://schemas.microsoft.com/office/powerpoint/2010/main" val="1967102115"/>
              </p:ext>
            </p:extLst>
          </p:nvPr>
        </p:nvGraphicFramePr>
        <p:xfrm>
          <a:off x="5378534" y="2995838"/>
          <a:ext cx="5585908" cy="1767856"/>
        </p:xfrm>
        <a:graphic>
          <a:graphicData uri="http://schemas.openxmlformats.org/drawingml/2006/table">
            <a:tbl>
              <a:tblPr/>
              <a:tblGrid>
                <a:gridCol w="2250218">
                  <a:extLst>
                    <a:ext uri="{9D8B030D-6E8A-4147-A177-3AD203B41FA5}">
                      <a16:colId xmlns:a16="http://schemas.microsoft.com/office/drawing/2014/main" val="20000"/>
                    </a:ext>
                  </a:extLst>
                </a:gridCol>
                <a:gridCol w="667138">
                  <a:extLst>
                    <a:ext uri="{9D8B030D-6E8A-4147-A177-3AD203B41FA5}">
                      <a16:colId xmlns:a16="http://schemas.microsoft.com/office/drawing/2014/main" val="20001"/>
                    </a:ext>
                  </a:extLst>
                </a:gridCol>
                <a:gridCol w="667138">
                  <a:extLst>
                    <a:ext uri="{9D8B030D-6E8A-4147-A177-3AD203B41FA5}">
                      <a16:colId xmlns:a16="http://schemas.microsoft.com/office/drawing/2014/main" val="20002"/>
                    </a:ext>
                  </a:extLst>
                </a:gridCol>
                <a:gridCol w="667138">
                  <a:extLst>
                    <a:ext uri="{9D8B030D-6E8A-4147-A177-3AD203B41FA5}">
                      <a16:colId xmlns:a16="http://schemas.microsoft.com/office/drawing/2014/main" val="20003"/>
                    </a:ext>
                  </a:extLst>
                </a:gridCol>
                <a:gridCol w="667138">
                  <a:extLst>
                    <a:ext uri="{9D8B030D-6E8A-4147-A177-3AD203B41FA5}">
                      <a16:colId xmlns:a16="http://schemas.microsoft.com/office/drawing/2014/main" val="20004"/>
                    </a:ext>
                  </a:extLst>
                </a:gridCol>
                <a:gridCol w="667138">
                  <a:extLst>
                    <a:ext uri="{9D8B030D-6E8A-4147-A177-3AD203B41FA5}">
                      <a16:colId xmlns:a16="http://schemas.microsoft.com/office/drawing/2014/main" val="20005"/>
                    </a:ext>
                  </a:extLst>
                </a:gridCol>
              </a:tblGrid>
              <a:tr h="276225">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Energy Intensities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6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Appliance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2818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2819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2824</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2826</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6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Lighting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1201</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1200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1180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1160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1140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196"/>
                      </a:srgbClr>
                    </a:solidFill>
                  </a:tcPr>
                </a:tc>
                <a:extLst>
                  <a:ext uri="{0D108BD9-81ED-4DB2-BD59-A6C34878D82A}">
                    <a16:rowId xmlns:a16="http://schemas.microsoft.com/office/drawing/2014/main" val="10002"/>
                  </a:ext>
                </a:extLst>
              </a:tr>
              <a:tr h="2938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Water heating electricity use, kWh per household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408.5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405</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400</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3"/>
                  </a:ext>
                </a:extLst>
              </a:tr>
            </a:tbl>
          </a:graphicData>
        </a:graphic>
      </p:graphicFrame>
      <p:graphicFrame>
        <p:nvGraphicFramePr>
          <p:cNvPr id="26" name="Group 80">
            <a:extLst>
              <a:ext uri="{FF2B5EF4-FFF2-40B4-BE49-F238E27FC236}">
                <a16:creationId xmlns:a16="http://schemas.microsoft.com/office/drawing/2014/main" id="{277326EA-7D34-8144-9E86-CB591D089C51}"/>
              </a:ext>
            </a:extLst>
          </p:cNvPr>
          <p:cNvGraphicFramePr>
            <a:graphicFrameLocks noGrp="1" noChangeAspect="1"/>
          </p:cNvGraphicFramePr>
          <p:nvPr>
            <p:extLst>
              <p:ext uri="{D42A27DB-BD31-4B8C-83A1-F6EECF244321}">
                <p14:modId xmlns:p14="http://schemas.microsoft.com/office/powerpoint/2010/main" val="2872157113"/>
              </p:ext>
            </p:extLst>
          </p:nvPr>
        </p:nvGraphicFramePr>
        <p:xfrm>
          <a:off x="5378388" y="1945689"/>
          <a:ext cx="5607228" cy="1059192"/>
        </p:xfrm>
        <a:graphic>
          <a:graphicData uri="http://schemas.openxmlformats.org/drawingml/2006/table">
            <a:tbl>
              <a:tblPr/>
              <a:tblGrid>
                <a:gridCol w="2099491">
                  <a:extLst>
                    <a:ext uri="{9D8B030D-6E8A-4147-A177-3AD203B41FA5}">
                      <a16:colId xmlns:a16="http://schemas.microsoft.com/office/drawing/2014/main" val="20000"/>
                    </a:ext>
                  </a:extLst>
                </a:gridCol>
                <a:gridCol w="229682">
                  <a:extLst>
                    <a:ext uri="{9D8B030D-6E8A-4147-A177-3AD203B41FA5}">
                      <a16:colId xmlns:a16="http://schemas.microsoft.com/office/drawing/2014/main" val="4266847248"/>
                    </a:ext>
                  </a:extLst>
                </a:gridCol>
                <a:gridCol w="655611">
                  <a:extLst>
                    <a:ext uri="{9D8B030D-6E8A-4147-A177-3AD203B41FA5}">
                      <a16:colId xmlns:a16="http://schemas.microsoft.com/office/drawing/2014/main" val="1774173958"/>
                    </a:ext>
                  </a:extLst>
                </a:gridCol>
                <a:gridCol w="655611">
                  <a:extLst>
                    <a:ext uri="{9D8B030D-6E8A-4147-A177-3AD203B41FA5}">
                      <a16:colId xmlns:a16="http://schemas.microsoft.com/office/drawing/2014/main" val="2658348668"/>
                    </a:ext>
                  </a:extLst>
                </a:gridCol>
                <a:gridCol w="655611">
                  <a:extLst>
                    <a:ext uri="{9D8B030D-6E8A-4147-A177-3AD203B41FA5}">
                      <a16:colId xmlns:a16="http://schemas.microsoft.com/office/drawing/2014/main" val="20003"/>
                    </a:ext>
                  </a:extLst>
                </a:gridCol>
                <a:gridCol w="655611">
                  <a:extLst>
                    <a:ext uri="{9D8B030D-6E8A-4147-A177-3AD203B41FA5}">
                      <a16:colId xmlns:a16="http://schemas.microsoft.com/office/drawing/2014/main" val="20004"/>
                    </a:ext>
                  </a:extLst>
                </a:gridCol>
                <a:gridCol w="655611">
                  <a:extLst>
                    <a:ext uri="{9D8B030D-6E8A-4147-A177-3AD203B41FA5}">
                      <a16:colId xmlns:a16="http://schemas.microsoft.com/office/drawing/2014/main" val="20005"/>
                    </a:ext>
                  </a:extLst>
                </a:gridCol>
              </a:tblGrid>
              <a:tr h="224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FFFFFF"/>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Current</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FFFFFF"/>
                        </a:solidFill>
                        <a:effectLst/>
                        <a:latin typeface="Calibri" panose="020F0502020204030204" pitchFamily="34" charset="0"/>
                        <a:cs typeface="Calibri" panose="020F0502020204030204" pitchFamily="34"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2010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2015</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2020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Open Sans Light"/>
                          <a:ea typeface="Open Sans Light" panose="020B0306030504020204" pitchFamily="34" charset="0"/>
                          <a:cs typeface="Open Sans Light" panose="020B0306030504020204" pitchFamily="34" charset="0"/>
                        </a:rPr>
                        <a:t>2025</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CCCFF"/>
                    </a:solidFill>
                  </a:tcPr>
                </a:tc>
                <a:extLst>
                  <a:ext uri="{0D108BD9-81ED-4DB2-BD59-A6C34878D82A}">
                    <a16:rowId xmlns:a16="http://schemas.microsoft.com/office/drawing/2014/main" val="10000"/>
                  </a:ext>
                </a:extLst>
              </a:tr>
              <a:tr h="187732">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Service Provided</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40521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Number of Urban Households</a:t>
                      </a:r>
                      <a:r>
                        <a:rPr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a:t>
                      </a:r>
                      <a:r>
                        <a:rPr kumimoji="0" lang="en-US" sz="1400" b="0" i="0" u="none" strike="noStrike" cap="none" normalizeH="0" baseline="0" dirty="0">
                          <a:ln>
                            <a:noFill/>
                          </a:ln>
                          <a:solidFill>
                            <a:srgbClr val="000000"/>
                          </a:solidFill>
                          <a:effectLst/>
                          <a:latin typeface="Open Sans Light"/>
                          <a:ea typeface="Open Sans Light" panose="020B0306030504020204" pitchFamily="34" charset="0"/>
                          <a:cs typeface="Open Sans Light" panose="020B0306030504020204" pitchFamily="34" charset="0"/>
                        </a:rPr>
                        <a:t> </a:t>
                      </a: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Millions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anose="020F0502020204030204" pitchFamily="34" charset="0"/>
                          <a:cs typeface="Calibri" panose="020F0502020204030204" pitchFamily="34" charset="0"/>
                        </a:rPr>
                        <a:t>8.98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8.98</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9.39</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10.07</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10.82</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en Sans Light"/>
                          <a:ea typeface="Open Sans Light" panose="020B0306030504020204" pitchFamily="34" charset="0"/>
                          <a:cs typeface="Open Sans Light" panose="020B0306030504020204" pitchFamily="34" charset="0"/>
                        </a:rPr>
                        <a:t>11.53</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CCCFF">
                        <a:alpha val="50980"/>
                      </a:srgbClr>
                    </a:solidFill>
                  </a:tcPr>
                </a:tc>
                <a:extLst>
                  <a:ext uri="{0D108BD9-81ED-4DB2-BD59-A6C34878D82A}">
                    <a16:rowId xmlns:a16="http://schemas.microsoft.com/office/drawing/2014/main" val="10002"/>
                  </a:ext>
                </a:extLst>
              </a:tr>
            </a:tbl>
          </a:graphicData>
        </a:graphic>
      </p:graphicFrame>
      <p:sp>
        <p:nvSpPr>
          <p:cNvPr id="2" name="Title 10">
            <a:extLst>
              <a:ext uri="{FF2B5EF4-FFF2-40B4-BE49-F238E27FC236}">
                <a16:creationId xmlns:a16="http://schemas.microsoft.com/office/drawing/2014/main" id="{9F7FBF91-C347-4E9E-B4F4-351DD370E304}"/>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192830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10;&#10;Description automatically generated">
            <a:extLst>
              <a:ext uri="{FF2B5EF4-FFF2-40B4-BE49-F238E27FC236}">
                <a16:creationId xmlns:a16="http://schemas.microsoft.com/office/drawing/2014/main" id="{CF4156CE-3278-2949-B7F0-B7181ACDFF4C}"/>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3" name="Content Placeholder 2">
            <a:extLst>
              <a:ext uri="{FF2B5EF4-FFF2-40B4-BE49-F238E27FC236}">
                <a16:creationId xmlns:a16="http://schemas.microsoft.com/office/drawing/2014/main" id="{DB643594-441D-D747-956D-9FF9A228BB4D}"/>
              </a:ext>
            </a:extLst>
          </p:cNvPr>
          <p:cNvSpPr>
            <a:spLocks noGrp="1"/>
          </p:cNvSpPr>
          <p:nvPr>
            <p:ph idx="1"/>
          </p:nvPr>
        </p:nvSpPr>
        <p:spPr>
          <a:xfrm>
            <a:off x="889000" y="1564368"/>
            <a:ext cx="10515600" cy="4351338"/>
          </a:xfrm>
        </p:spPr>
        <p:txBody>
          <a:bodyPr/>
          <a:lstStyle/>
          <a:p>
            <a:pPr marL="0" indent="0" eaLnBrk="1" fontAlgn="auto" hangingPunct="1">
              <a:spcAft>
                <a:spcPts val="0"/>
              </a:spcAft>
              <a:buClr>
                <a:srgbClr val="333333"/>
              </a:buClr>
              <a:buNone/>
              <a:defRPr/>
            </a:pPr>
            <a:r>
              <a:rPr lang="en-US" sz="2000" b="1">
                <a:solidFill>
                  <a:schemeClr val="accent5">
                    <a:lumMod val="60000"/>
                    <a:lumOff val="40000"/>
                  </a:schemeClr>
                </a:solidFill>
                <a:latin typeface="Open Sans"/>
                <a:ea typeface="Open Sans"/>
                <a:cs typeface="Open Sans"/>
              </a:rPr>
              <a:t>2.2.5. Important Considerations In Conducting an Energy Demand Analysis</a:t>
            </a:r>
            <a:endParaRPr lang="en-ZA" sz="2000" b="1">
              <a:solidFill>
                <a:schemeClr val="accent5">
                  <a:lumMod val="60000"/>
                  <a:lumOff val="40000"/>
                </a:schemeClr>
              </a:solidFill>
              <a:latin typeface="Open Sans"/>
              <a:ea typeface="Open Sans"/>
              <a:cs typeface="Open Sans"/>
            </a:endParaRPr>
          </a:p>
          <a:p>
            <a:pPr marL="342900" lvl="0" indent="-342900" eaLnBrk="1" fontAlgn="auto" hangingPunct="1">
              <a:spcAft>
                <a:spcPts val="0"/>
              </a:spcAft>
              <a:buClr>
                <a:srgbClr val="333333"/>
              </a:buClr>
              <a:defRPr/>
            </a:pPr>
            <a:r>
              <a:rPr lang="en-GB" sz="2000" dirty="0">
                <a:latin typeface="Open Sans"/>
                <a:ea typeface="Open Sans"/>
                <a:cs typeface="Open Sans"/>
              </a:rPr>
              <a:t>Data availability can be a considerable constraint on the analysis</a:t>
            </a:r>
          </a:p>
          <a:p>
            <a:pPr marL="342900" lvl="0" indent="-342900" eaLnBrk="1" fontAlgn="auto" hangingPunct="1">
              <a:spcAft>
                <a:spcPts val="0"/>
              </a:spcAft>
              <a:buClr>
                <a:srgbClr val="333333"/>
              </a:buClr>
              <a:defRPr/>
            </a:pPr>
            <a:r>
              <a:rPr lang="en-GB" sz="2000" dirty="0">
                <a:latin typeface="Open Sans"/>
                <a:ea typeface="Open Sans"/>
                <a:cs typeface="Open Sans"/>
              </a:rPr>
              <a:t>Rapid and extensive changes in the structure and growth of the economy can dramatically affect energy demand</a:t>
            </a:r>
          </a:p>
          <a:p>
            <a:pPr marL="342900" lvl="0" indent="-342900" eaLnBrk="1" fontAlgn="auto" hangingPunct="1">
              <a:spcAft>
                <a:spcPts val="0"/>
              </a:spcAft>
              <a:buClr>
                <a:srgbClr val="333333"/>
              </a:buClr>
              <a:defRPr/>
            </a:pPr>
            <a:r>
              <a:rPr lang="en-GB" sz="2000" dirty="0">
                <a:latin typeface="Open Sans"/>
                <a:ea typeface="Open Sans"/>
                <a:cs typeface="Open Sans"/>
              </a:rPr>
              <a:t>Advancements in energy-using technology availability, performance, and cost can dramatically affect energy demand</a:t>
            </a:r>
          </a:p>
          <a:p>
            <a:pPr marL="342900" lvl="0" indent="-342900" eaLnBrk="1" fontAlgn="auto" hangingPunct="1">
              <a:spcAft>
                <a:spcPts val="0"/>
              </a:spcAft>
              <a:buClr>
                <a:srgbClr val="333333"/>
              </a:buClr>
              <a:defRPr/>
            </a:pPr>
            <a:r>
              <a:rPr lang="en-GB" sz="2000" dirty="0">
                <a:latin typeface="Open Sans"/>
                <a:ea typeface="Open Sans"/>
                <a:cs typeface="Open Sans"/>
              </a:rPr>
              <a:t>Future energy demand calculations always have a degree of uncertainty</a:t>
            </a:r>
          </a:p>
          <a:p>
            <a:endParaRPr lang="en-GB" sz="2000"/>
          </a:p>
        </p:txBody>
      </p:sp>
      <p:sp>
        <p:nvSpPr>
          <p:cNvPr id="2" name="Title 10">
            <a:extLst>
              <a:ext uri="{FF2B5EF4-FFF2-40B4-BE49-F238E27FC236}">
                <a16:creationId xmlns:a16="http://schemas.microsoft.com/office/drawing/2014/main" id="{B7D59BC7-D1F8-4EF4-A275-F9790285CC0E}"/>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209644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1FA65920-D473-2348-A64C-5665C17BB01D}"/>
              </a:ext>
            </a:extLst>
          </p:cNvPr>
          <p:cNvSpPr>
            <a:spLocks noGrp="1"/>
          </p:cNvSpPr>
          <p:nvPr>
            <p:ph idx="1"/>
          </p:nvPr>
        </p:nvSpPr>
        <p:spPr>
          <a:xfrm>
            <a:off x="938684" y="1426587"/>
            <a:ext cx="9535886" cy="4373563"/>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2.3.1. Scenario simulation technique</a:t>
            </a:r>
            <a:endParaRPr lang="en-GB" sz="2000" b="1" dirty="0">
              <a:solidFill>
                <a:schemeClr val="accent5">
                  <a:lumMod val="60000"/>
                  <a:lumOff val="40000"/>
                </a:schemeClr>
              </a:solidFill>
              <a:latin typeface="Open Sans"/>
              <a:ea typeface="Open Sans"/>
              <a:cs typeface="Open Sans"/>
            </a:endParaRPr>
          </a:p>
          <a:p>
            <a:pPr marL="0" lvl="0" indent="0">
              <a:lnSpc>
                <a:spcPct val="100000"/>
              </a:lnSpc>
              <a:buNone/>
            </a:pPr>
            <a:r>
              <a:rPr lang="en-GB" sz="2000" dirty="0">
                <a:latin typeface="Open Sans"/>
                <a:ea typeface="Open Sans"/>
                <a:cs typeface="Open Sans"/>
              </a:rPr>
              <a:t>MAED is based on the scenario </a:t>
            </a:r>
            <a:r>
              <a:rPr lang="en-GB" sz="2000" b="1" dirty="0">
                <a:latin typeface="Open Sans"/>
                <a:ea typeface="Open Sans"/>
                <a:cs typeface="Open Sans"/>
              </a:rPr>
              <a:t>simulation</a:t>
            </a:r>
            <a:r>
              <a:rPr lang="en-GB" sz="2000" dirty="0">
                <a:latin typeface="Open Sans"/>
                <a:ea typeface="Open Sans"/>
                <a:cs typeface="Open Sans"/>
              </a:rPr>
              <a:t> technique, according to which:</a:t>
            </a: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Very </a:t>
            </a:r>
            <a:r>
              <a:rPr lang="en-GB" sz="2000" b="1" dirty="0">
                <a:latin typeface="Open Sans"/>
                <a:ea typeface="Open Sans"/>
                <a:cs typeface="Open Sans"/>
              </a:rPr>
              <a:t>few assumptions</a:t>
            </a:r>
            <a:r>
              <a:rPr lang="en-GB" sz="2000" dirty="0">
                <a:latin typeface="Open Sans"/>
                <a:ea typeface="Open Sans"/>
                <a:cs typeface="Open Sans"/>
              </a:rPr>
              <a:t> are built into the model.</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dirty="0">
                <a:latin typeface="Open Sans"/>
                <a:ea typeface="Open Sans"/>
                <a:cs typeface="Open Sans"/>
              </a:rPr>
              <a:t>Evolution of energy demand is to be analysed by constructing future scenarios of development.</a:t>
            </a:r>
            <a:endParaRPr lang="en-GB" sz="2000" dirty="0">
              <a:ea typeface="Open Sans"/>
              <a:cs typeface="Open Sans"/>
            </a:endParaRPr>
          </a:p>
          <a:p>
            <a:pPr marL="342900" indent="-342900" eaLnBrk="1" fontAlgn="auto" hangingPunct="1">
              <a:lnSpc>
                <a:spcPct val="100000"/>
              </a:lnSpc>
              <a:spcAft>
                <a:spcPts val="0"/>
              </a:spcAft>
              <a:buClr>
                <a:srgbClr val="333333"/>
              </a:buClr>
              <a:defRPr/>
            </a:pPr>
            <a:r>
              <a:rPr lang="en-GB" sz="2000" dirty="0">
                <a:latin typeface="Open Sans"/>
                <a:ea typeface="Open Sans"/>
                <a:cs typeface="Open Sans"/>
              </a:rPr>
              <a:t>Each scenario can be regarded as the future values of a set of economic, technical, and social factors which directly affect the energy demand, in other words</a:t>
            </a:r>
            <a:r>
              <a:rPr lang="en-GB" sz="2000" dirty="0">
                <a:solidFill>
                  <a:srgbClr val="000000"/>
                </a:solidFill>
                <a:latin typeface="Open Sans"/>
                <a:ea typeface="Open Sans"/>
                <a:cs typeface="Open Sans"/>
              </a:rPr>
              <a:t>, it is a description of the </a:t>
            </a:r>
            <a:r>
              <a:rPr lang="en-GB" sz="2000" b="1" dirty="0">
                <a:solidFill>
                  <a:srgbClr val="000000"/>
                </a:solidFill>
                <a:latin typeface="Open Sans"/>
                <a:ea typeface="Open Sans"/>
                <a:cs typeface="Open Sans"/>
              </a:rPr>
              <a:t>possible evolution of a country</a:t>
            </a:r>
            <a:r>
              <a:rPr lang="en-GB" sz="2000" dirty="0">
                <a:solidFill>
                  <a:srgbClr val="000000"/>
                </a:solidFill>
                <a:latin typeface="Open Sans"/>
                <a:ea typeface="Open Sans"/>
                <a:cs typeface="Open Sans"/>
              </a:rPr>
              <a:t> and its society.</a:t>
            </a:r>
          </a:p>
          <a:p>
            <a:pPr marL="342900" indent="-342900">
              <a:lnSpc>
                <a:spcPct val="100000"/>
              </a:lnSpc>
              <a:spcAft>
                <a:spcPts val="0"/>
              </a:spcAft>
              <a:buClr>
                <a:srgbClr val="333333"/>
              </a:buClr>
              <a:defRPr/>
            </a:pPr>
            <a:r>
              <a:rPr lang="en-GB" sz="2000" dirty="0">
                <a:latin typeface="Open Sans"/>
                <a:ea typeface="Open Sans"/>
                <a:cs typeface="Open Sans"/>
              </a:rPr>
              <a:t>Construction of </a:t>
            </a:r>
            <a:r>
              <a:rPr lang="en-GB" sz="2000" b="1" dirty="0">
                <a:latin typeface="Open Sans"/>
                <a:ea typeface="Open Sans"/>
                <a:cs typeface="Open Sans"/>
              </a:rPr>
              <a:t>contrasting scenarios</a:t>
            </a:r>
            <a:r>
              <a:rPr lang="en-GB" sz="2000" dirty="0">
                <a:latin typeface="Open Sans"/>
                <a:ea typeface="Open Sans"/>
                <a:cs typeface="Open Sans"/>
              </a:rPr>
              <a:t> would permit capturing the possible evolutions of energy demand in the country.</a:t>
            </a:r>
            <a:endParaRPr lang="en-GB" sz="2000" dirty="0">
              <a:ea typeface="Open Sans"/>
              <a:cs typeface="Open Sans"/>
            </a:endParaRPr>
          </a:p>
          <a:p>
            <a:pPr>
              <a:lnSpc>
                <a:spcPct val="100000"/>
              </a:lnSpc>
            </a:pPr>
            <a:endParaRPr lang="en-GB" sz="2000"/>
          </a:p>
          <a:p>
            <a:pPr>
              <a:lnSpc>
                <a:spcPct val="100000"/>
              </a:lnSpc>
            </a:pPr>
            <a:endParaRPr lang="en-GB" sz="2000"/>
          </a:p>
        </p:txBody>
      </p:sp>
    </p:spTree>
    <p:extLst>
      <p:ext uri="{BB962C8B-B14F-4D97-AF65-F5344CB8AC3E}">
        <p14:creationId xmlns:p14="http://schemas.microsoft.com/office/powerpoint/2010/main" val="1106954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6DAEEF95-6FCC-8049-B392-9B7964E5A1FA}"/>
              </a:ext>
            </a:extLst>
          </p:cNvPr>
          <p:cNvSpPr>
            <a:spLocks noGrp="1"/>
          </p:cNvSpPr>
          <p:nvPr>
            <p:ph idx="1"/>
          </p:nvPr>
        </p:nvSpPr>
        <p:spPr>
          <a:xfrm>
            <a:off x="930310" y="1403280"/>
            <a:ext cx="9226062" cy="4589463"/>
          </a:xfrm>
        </p:spPr>
        <p:txBody>
          <a:bodyPr/>
          <a:lstStyle/>
          <a:p>
            <a:pPr marL="0" indent="0">
              <a:lnSpc>
                <a:spcPct val="100000"/>
              </a:lnSpc>
              <a:buNone/>
            </a:pPr>
            <a:r>
              <a:rPr lang="en-ZA" sz="2000" b="1" dirty="0">
                <a:solidFill>
                  <a:schemeClr val="accent5">
                    <a:lumMod val="60000"/>
                    <a:lumOff val="40000"/>
                  </a:schemeClr>
                </a:solidFill>
                <a:latin typeface="Open Sans"/>
                <a:ea typeface="Open Sans"/>
                <a:cs typeface="Open Sans"/>
              </a:rPr>
              <a:t>2.3.2. Scenario approach</a:t>
            </a:r>
            <a:endParaRPr lang="en-GB" sz="2000" b="1" dirty="0">
              <a:solidFill>
                <a:schemeClr val="accent5">
                  <a:lumMod val="60000"/>
                  <a:lumOff val="40000"/>
                </a:schemeClr>
              </a:solidFill>
              <a:ea typeface="Open Sans"/>
              <a:cs typeface="Open Sans"/>
            </a:endParaRPr>
          </a:p>
          <a:p>
            <a:pPr marL="0" indent="0">
              <a:lnSpc>
                <a:spcPct val="100000"/>
              </a:lnSpc>
              <a:buNone/>
            </a:pPr>
            <a:r>
              <a:rPr lang="en-GB" sz="2000" b="1" dirty="0">
                <a:latin typeface="Open Sans"/>
                <a:ea typeface="Open Sans"/>
                <a:cs typeface="Open Sans"/>
              </a:rPr>
              <a:t>Each scenario incorporates a set of consistent parameters which describe possible long-term patterns of a country's economic, demographic, social, and technological development</a:t>
            </a:r>
          </a:p>
          <a:p>
            <a:pPr marL="342900" indent="-342900" eaLnBrk="1" fontAlgn="auto" hangingPunct="1">
              <a:lnSpc>
                <a:spcPct val="100000"/>
              </a:lnSpc>
              <a:spcAft>
                <a:spcPts val="0"/>
              </a:spcAft>
              <a:buClr>
                <a:srgbClr val="333333"/>
              </a:buClr>
              <a:defRPr/>
            </a:pPr>
            <a:r>
              <a:rPr lang="en-GB" sz="2000" dirty="0">
                <a:latin typeface="Open Sans"/>
              </a:rPr>
              <a:t>In a simulation model, we aim to assess the system’s response to changes in its elements. </a:t>
            </a:r>
            <a:endParaRPr lang="en-GB" sz="2000" dirty="0"/>
          </a:p>
          <a:p>
            <a:pPr marL="342900" indent="-342900" eaLnBrk="1" fontAlgn="auto" hangingPunct="1">
              <a:lnSpc>
                <a:spcPct val="100000"/>
              </a:lnSpc>
              <a:spcAft>
                <a:spcPts val="0"/>
              </a:spcAft>
              <a:buClr>
                <a:srgbClr val="333333"/>
              </a:buClr>
              <a:defRPr/>
            </a:pPr>
            <a:r>
              <a:rPr lang="en-GB" sz="2000" dirty="0">
                <a:latin typeface="Open Sans"/>
              </a:rPr>
              <a:t>In MAED, the energy system’s response to scenarios about the evolution of society and the economy is assessed.</a:t>
            </a:r>
            <a:endParaRPr lang="en-GB" sz="2000" dirty="0"/>
          </a:p>
          <a:p>
            <a:pPr marL="342900" indent="-342900" eaLnBrk="1" fontAlgn="auto" hangingPunct="1">
              <a:lnSpc>
                <a:spcPct val="100000"/>
              </a:lnSpc>
              <a:spcAft>
                <a:spcPts val="0"/>
              </a:spcAft>
              <a:buClr>
                <a:srgbClr val="333333"/>
              </a:buClr>
              <a:defRPr/>
            </a:pPr>
            <a:r>
              <a:rPr lang="en-GB" sz="2000" dirty="0">
                <a:latin typeface="Open Sans"/>
              </a:rPr>
              <a:t>In other words, the modeller can construct a possible scenario of development and see what happens to the energy demand.</a:t>
            </a:r>
          </a:p>
          <a:p>
            <a:pPr marL="0" indent="0">
              <a:lnSpc>
                <a:spcPct val="100000"/>
              </a:lnSpc>
              <a:buNone/>
            </a:pPr>
            <a:r>
              <a:rPr lang="en-GB" sz="2000" b="1" dirty="0">
                <a:latin typeface="Open Sans"/>
                <a:ea typeface="Open Sans"/>
                <a:cs typeface="Open Sans"/>
              </a:rPr>
              <a:t>These scenarios are used to determine what the amount and structure of energy demand could be in the future… </a:t>
            </a:r>
          </a:p>
          <a:p>
            <a:pPr>
              <a:lnSpc>
                <a:spcPct val="100000"/>
              </a:lnSpc>
            </a:pPr>
            <a:endParaRPr lang="en-GB" sz="2000" dirty="0"/>
          </a:p>
        </p:txBody>
      </p:sp>
    </p:spTree>
    <p:extLst>
      <p:ext uri="{BB962C8B-B14F-4D97-AF65-F5344CB8AC3E}">
        <p14:creationId xmlns:p14="http://schemas.microsoft.com/office/powerpoint/2010/main" val="141248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sunburst chart&#10;&#10;Description automatically generated">
            <a:extLst>
              <a:ext uri="{FF2B5EF4-FFF2-40B4-BE49-F238E27FC236}">
                <a16:creationId xmlns:a16="http://schemas.microsoft.com/office/drawing/2014/main" id="{70755D0B-1454-4FC7-A378-D472C52A2766}"/>
              </a:ext>
            </a:extLst>
          </p:cNvPr>
          <p:cNvPicPr>
            <a:picLocks noChangeAspect="1"/>
          </p:cNvPicPr>
          <p:nvPr/>
        </p:nvPicPr>
        <p:blipFill>
          <a:blip r:embed="rId3"/>
          <a:stretch>
            <a:fillRect/>
          </a:stretch>
        </p:blipFill>
        <p:spPr>
          <a:xfrm>
            <a:off x="0" y="1361"/>
            <a:ext cx="12191999" cy="6869792"/>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7E8966E5-97E3-2F47-8D29-B798E3DAD772}"/>
              </a:ext>
            </a:extLst>
          </p:cNvPr>
          <p:cNvSpPr>
            <a:spLocks noGrp="1"/>
          </p:cNvSpPr>
          <p:nvPr>
            <p:ph idx="1"/>
          </p:nvPr>
        </p:nvSpPr>
        <p:spPr>
          <a:xfrm>
            <a:off x="939800" y="1448254"/>
            <a:ext cx="10079892" cy="2820081"/>
          </a:xfrm>
        </p:spPr>
        <p:txBody>
          <a:bodyPr/>
          <a:lstStyle/>
          <a:p>
            <a:pPr marL="0" indent="0">
              <a:buNone/>
            </a:pPr>
            <a:r>
              <a:rPr lang="en-ZA" sz="2000" b="1" dirty="0">
                <a:solidFill>
                  <a:schemeClr val="accent5">
                    <a:lumMod val="60000"/>
                    <a:lumOff val="40000"/>
                  </a:schemeClr>
                </a:solidFill>
                <a:latin typeface="Open Sans"/>
                <a:ea typeface="Open Sans"/>
                <a:cs typeface="Open Sans"/>
              </a:rPr>
              <a:t>2.3.3. Limitations of the use of scenarios</a:t>
            </a:r>
          </a:p>
          <a:p>
            <a:pPr marL="0" indent="0">
              <a:buNone/>
            </a:pPr>
            <a:endParaRPr lang="en-ZA" sz="2000" b="1" dirty="0">
              <a:solidFill>
                <a:schemeClr val="accent5">
                  <a:lumMod val="60000"/>
                  <a:lumOff val="40000"/>
                </a:schemeClr>
              </a:solidFill>
              <a:latin typeface="Open Sans"/>
            </a:endParaRPr>
          </a:p>
          <a:p>
            <a:pPr marL="342900" lvl="0" indent="-342900" eaLnBrk="1" fontAlgn="auto" hangingPunct="1">
              <a:spcAft>
                <a:spcPts val="0"/>
              </a:spcAft>
              <a:buClr>
                <a:srgbClr val="333333"/>
              </a:buClr>
              <a:defRPr/>
            </a:pPr>
            <a:r>
              <a:rPr lang="en-GB" sz="2000" dirty="0">
                <a:latin typeface="Open Sans"/>
                <a:ea typeface="Open Sans"/>
                <a:cs typeface="Open Sans"/>
              </a:rPr>
              <a:t>Scenarios are not predictions or forecasts.</a:t>
            </a:r>
          </a:p>
          <a:p>
            <a:pPr marL="342900" lvl="0" indent="-342900" eaLnBrk="1" fontAlgn="auto" hangingPunct="1">
              <a:spcAft>
                <a:spcPts val="0"/>
              </a:spcAft>
              <a:buClr>
                <a:srgbClr val="333333"/>
              </a:buClr>
              <a:defRPr/>
            </a:pPr>
            <a:endParaRPr lang="en-GB" sz="2000" dirty="0"/>
          </a:p>
          <a:p>
            <a:pPr marL="342900" lvl="0" indent="-342900" eaLnBrk="1" fontAlgn="auto" hangingPunct="1">
              <a:spcAft>
                <a:spcPts val="0"/>
              </a:spcAft>
              <a:buClr>
                <a:srgbClr val="333333"/>
              </a:buClr>
              <a:defRPr/>
            </a:pPr>
            <a:r>
              <a:rPr lang="en-GB" sz="2000" dirty="0">
                <a:latin typeface="Open Sans"/>
                <a:ea typeface="Open Sans"/>
                <a:cs typeface="Open Sans"/>
              </a:rPr>
              <a:t>Scenarios are descriptions of images of the future created from mental maps,</a:t>
            </a:r>
          </a:p>
          <a:p>
            <a:pPr marL="342900" lvl="0" indent="-342900" eaLnBrk="1" fontAlgn="auto" hangingPunct="1">
              <a:spcAft>
                <a:spcPts val="0"/>
              </a:spcAft>
              <a:buClr>
                <a:srgbClr val="333333"/>
              </a:buClr>
              <a:defRPr/>
            </a:pPr>
            <a:endParaRPr lang="en-GB" sz="2000" dirty="0">
              <a:latin typeface="Open Sans"/>
            </a:endParaRPr>
          </a:p>
          <a:p>
            <a:pPr marL="342900" indent="-342900" eaLnBrk="1" fontAlgn="auto" hangingPunct="1">
              <a:spcAft>
                <a:spcPts val="0"/>
              </a:spcAft>
              <a:buClr>
                <a:srgbClr val="333333"/>
              </a:buClr>
              <a:defRPr/>
            </a:pPr>
            <a:r>
              <a:rPr lang="en-GB" sz="2000" dirty="0">
                <a:latin typeface="Open Sans"/>
                <a:ea typeface="Open Sans"/>
                <a:cs typeface="Open Sans"/>
              </a:rPr>
              <a:t>…or models that reflect different perspectives on the past, present and future.</a:t>
            </a:r>
          </a:p>
          <a:p>
            <a:pPr marL="285750" indent="-285750">
              <a:lnSpc>
                <a:spcPct val="100000"/>
              </a:lnSpc>
            </a:pPr>
            <a:endParaRPr lang="en-GB" sz="2000" dirty="0"/>
          </a:p>
          <a:p>
            <a:endParaRPr lang="en-GB" sz="2000" dirty="0"/>
          </a:p>
        </p:txBody>
      </p:sp>
    </p:spTree>
    <p:extLst>
      <p:ext uri="{BB962C8B-B14F-4D97-AF65-F5344CB8AC3E}">
        <p14:creationId xmlns:p14="http://schemas.microsoft.com/office/powerpoint/2010/main" val="92561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56" y="4676"/>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7425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16</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3" name="Content Placeholder 2">
            <a:extLst>
              <a:ext uri="{FF2B5EF4-FFF2-40B4-BE49-F238E27FC236}">
                <a16:creationId xmlns:a16="http://schemas.microsoft.com/office/drawing/2014/main" id="{55804C14-FD8C-0D48-B255-00BD39F177D8}"/>
              </a:ext>
            </a:extLst>
          </p:cNvPr>
          <p:cNvSpPr>
            <a:spLocks noGrp="1"/>
          </p:cNvSpPr>
          <p:nvPr>
            <p:ph idx="1"/>
          </p:nvPr>
        </p:nvSpPr>
        <p:spPr>
          <a:xfrm>
            <a:off x="918029" y="1426482"/>
            <a:ext cx="8294915" cy="4351338"/>
          </a:xfrm>
        </p:spPr>
        <p:txBody>
          <a:bodyPr/>
          <a:lstStyle/>
          <a:p>
            <a:pPr marL="0" indent="0" eaLnBrk="1" fontAlgn="auto" hangingPunct="1">
              <a:lnSpc>
                <a:spcPct val="100000"/>
              </a:lnSpc>
              <a:spcAft>
                <a:spcPts val="0"/>
              </a:spcAft>
              <a:buClr>
                <a:srgbClr val="333333"/>
              </a:buClr>
              <a:buSzPts val="1600"/>
              <a:buNone/>
              <a:defRPr/>
            </a:pPr>
            <a:r>
              <a:rPr lang="en-US" sz="2000" b="1" dirty="0">
                <a:solidFill>
                  <a:schemeClr val="accent5">
                    <a:lumMod val="60000"/>
                    <a:lumOff val="40000"/>
                  </a:schemeClr>
                </a:solidFill>
                <a:latin typeface="Open Sans"/>
                <a:ea typeface="Open Sans"/>
                <a:cs typeface="Open Sans"/>
              </a:rPr>
              <a:t>2.3.4. Qualitative and quantitative scenarios</a:t>
            </a:r>
            <a:endParaRPr lang="en-GB" sz="2000" b="1" dirty="0">
              <a:solidFill>
                <a:schemeClr val="accent5">
                  <a:lumMod val="60000"/>
                  <a:lumOff val="40000"/>
                </a:schemeClr>
              </a:solidFill>
              <a:ea typeface="Open Sans"/>
              <a:cs typeface="Open Sans"/>
            </a:endParaRPr>
          </a:p>
          <a:p>
            <a:pPr marL="342900" indent="-342900" eaLnBrk="1" fontAlgn="auto" hangingPunct="1">
              <a:lnSpc>
                <a:spcPct val="100000"/>
              </a:lnSpc>
              <a:spcAft>
                <a:spcPts val="0"/>
              </a:spcAft>
              <a:buClr>
                <a:srgbClr val="333333"/>
              </a:buClr>
              <a:buSzPts val="1600"/>
              <a:defRPr/>
            </a:pPr>
            <a:r>
              <a:rPr lang="en-GB" sz="2000" b="1" dirty="0">
                <a:latin typeface="Open Sans"/>
                <a:ea typeface="Open Sans"/>
                <a:cs typeface="Open Sans"/>
              </a:rPr>
              <a:t>Qualitative</a:t>
            </a:r>
            <a:r>
              <a:rPr lang="en-GB" sz="2000" dirty="0">
                <a:latin typeface="Open Sans"/>
                <a:ea typeface="Open Sans"/>
                <a:cs typeface="Open Sans"/>
              </a:rPr>
              <a:t> scenarios are based on narratives – like stories – qualitatively describing the future.</a:t>
            </a:r>
          </a:p>
          <a:p>
            <a:pPr marL="342900" lvl="0" indent="-342900" eaLnBrk="1" fontAlgn="auto" hangingPunct="1">
              <a:lnSpc>
                <a:spcPct val="100000"/>
              </a:lnSpc>
              <a:spcAft>
                <a:spcPts val="0"/>
              </a:spcAft>
              <a:buClr>
                <a:srgbClr val="333333"/>
              </a:buClr>
              <a:buSzPts val="1600"/>
              <a:defRPr/>
            </a:pPr>
            <a:r>
              <a:rPr lang="en-GB" sz="2000" b="1" dirty="0">
                <a:latin typeface="Open Sans"/>
                <a:ea typeface="Open Sans"/>
                <a:cs typeface="Open Sans"/>
              </a:rPr>
              <a:t>Quantitative</a:t>
            </a:r>
            <a:r>
              <a:rPr lang="en-GB" sz="2000" dirty="0">
                <a:latin typeface="Open Sans"/>
                <a:ea typeface="Open Sans"/>
                <a:cs typeface="Open Sans"/>
              </a:rPr>
              <a:t> scenarios are model-based with quantified information about states and consequences.</a:t>
            </a:r>
          </a:p>
          <a:p>
            <a:pPr marL="0" lvl="0" indent="0" eaLnBrk="1" fontAlgn="auto" hangingPunct="1">
              <a:lnSpc>
                <a:spcPct val="100000"/>
              </a:lnSpc>
              <a:spcAft>
                <a:spcPts val="0"/>
              </a:spcAft>
              <a:buClr>
                <a:srgbClr val="333333"/>
              </a:buClr>
              <a:buSzPts val="1600"/>
              <a:buNone/>
              <a:defRPr/>
            </a:pPr>
            <a:endParaRPr lang="en-GB" sz="2000"/>
          </a:p>
          <a:p>
            <a:pPr marL="0" lvl="0" indent="0" eaLnBrk="1" fontAlgn="auto" hangingPunct="1">
              <a:lnSpc>
                <a:spcPct val="100000"/>
              </a:lnSpc>
              <a:spcAft>
                <a:spcPts val="0"/>
              </a:spcAft>
              <a:buClr>
                <a:srgbClr val="333333"/>
              </a:buClr>
              <a:buSzPts val="1600"/>
              <a:buNone/>
              <a:defRPr/>
            </a:pPr>
            <a:r>
              <a:rPr lang="en-GB" sz="2000" b="1" dirty="0">
                <a:latin typeface="Open Sans"/>
                <a:ea typeface="Open Sans"/>
                <a:cs typeface="Open Sans"/>
              </a:rPr>
              <a:t>Examples of input data for a scenario:</a:t>
            </a:r>
          </a:p>
          <a:p>
            <a:pPr marL="342900" indent="-342900" eaLnBrk="1" fontAlgn="auto" hangingPunct="1">
              <a:lnSpc>
                <a:spcPct val="100000"/>
              </a:lnSpc>
              <a:spcAft>
                <a:spcPts val="0"/>
              </a:spcAft>
              <a:buClr>
                <a:srgbClr val="333333"/>
              </a:buClr>
              <a:buSzPts val="1600"/>
              <a:defRPr/>
            </a:pPr>
            <a:r>
              <a:rPr lang="en-GB" sz="2000" dirty="0">
                <a:latin typeface="Open Sans"/>
                <a:ea typeface="Open Sans"/>
                <a:cs typeface="Open Sans"/>
              </a:rPr>
              <a:t>A set of future socio-economic and technical data, from which to examine energy demand: Population growth rate, GDP growth rate, Structural changes in economy, Improvement in household size, Improvement in efficiency, etc.</a:t>
            </a:r>
            <a:endParaRPr lang="en-GB" sz="2000" dirty="0">
              <a:ea typeface="Open Sans"/>
              <a:cs typeface="Open Sans"/>
            </a:endParaRPr>
          </a:p>
          <a:p>
            <a:pPr marL="285750" indent="-285750">
              <a:lnSpc>
                <a:spcPct val="100000"/>
              </a:lnSpc>
            </a:pPr>
            <a:endParaRPr lang="en-GB" sz="2000"/>
          </a:p>
          <a:p>
            <a:pPr>
              <a:lnSpc>
                <a:spcPct val="100000"/>
              </a:lnSpc>
            </a:pPr>
            <a:endParaRPr lang="en-GB" sz="2000"/>
          </a:p>
        </p:txBody>
      </p:sp>
    </p:spTree>
    <p:extLst>
      <p:ext uri="{BB962C8B-B14F-4D97-AF65-F5344CB8AC3E}">
        <p14:creationId xmlns:p14="http://schemas.microsoft.com/office/powerpoint/2010/main" val="75896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10" name="Content Placeholder 13">
            <a:extLst>
              <a:ext uri="{FF2B5EF4-FFF2-40B4-BE49-F238E27FC236}">
                <a16:creationId xmlns:a16="http://schemas.microsoft.com/office/drawing/2014/main" id="{9D36016C-2D1F-7647-B81E-FAB615F563C7}"/>
              </a:ext>
            </a:extLst>
          </p:cNvPr>
          <p:cNvSpPr txBox="1">
            <a:spLocks/>
          </p:cNvSpPr>
          <p:nvPr/>
        </p:nvSpPr>
        <p:spPr>
          <a:xfrm>
            <a:off x="887215" y="2150297"/>
            <a:ext cx="10466585" cy="388236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a:solidFill>
                <a:prstClr val="black"/>
              </a:solidFill>
              <a:latin typeface="Open Sans" panose="020B0606030504020204" pitchFamily="34" charset="0"/>
            </a:endParaRPr>
          </a:p>
        </p:txBody>
      </p:sp>
      <p:sp>
        <p:nvSpPr>
          <p:cNvPr id="11" name="Text Box 3">
            <a:extLst>
              <a:ext uri="{FF2B5EF4-FFF2-40B4-BE49-F238E27FC236}">
                <a16:creationId xmlns:a16="http://schemas.microsoft.com/office/drawing/2014/main" id="{510A8D66-D276-544F-B773-C25F1AEB3A0F}"/>
              </a:ext>
            </a:extLst>
          </p:cNvPr>
          <p:cNvSpPr txBox="1">
            <a:spLocks noChangeArrowheads="1"/>
          </p:cNvSpPr>
          <p:nvPr/>
        </p:nvSpPr>
        <p:spPr bwMode="auto">
          <a:xfrm>
            <a:off x="1036950" y="2890970"/>
            <a:ext cx="3323751"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eaLnBrk="0" hangingPunct="0"/>
            <a:r>
              <a:rPr lang="en-US" sz="1600" b="1">
                <a:latin typeface="Open Sans"/>
                <a:ea typeface="Open Sans" panose="020B0606030504020204" pitchFamily="34" charset="0"/>
                <a:cs typeface="Open Sans" panose="020B0606030504020204" pitchFamily="34" charset="0"/>
              </a:rPr>
              <a:t>Economic Growth </a:t>
            </a:r>
            <a:r>
              <a:rPr lang="en-US" sz="1600" b="1" u="sng">
                <a:latin typeface="Open Sans"/>
                <a:ea typeface="Open Sans" panose="020B0606030504020204" pitchFamily="34" charset="0"/>
                <a:cs typeface="Open Sans" panose="020B0606030504020204" pitchFamily="34" charset="0"/>
              </a:rPr>
              <a:t>Scenarios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High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Moderate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Low growth</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Industrialization</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Agriculture </a:t>
            </a:r>
            <a:br>
              <a:rPr lang="en-US" sz="1600">
                <a:latin typeface="Open Sans" panose="020B0606030504020204" pitchFamily="34" charset="0"/>
                <a:ea typeface="Open Sans" panose="020B0606030504020204" pitchFamily="34" charset="0"/>
                <a:cs typeface="Open Sans" panose="020B0606030504020204" pitchFamily="34" charset="0"/>
              </a:rPr>
            </a:br>
            <a:r>
              <a:rPr lang="en-US" sz="1600">
                <a:latin typeface="Open Sans"/>
                <a:ea typeface="Open Sans" panose="020B0606030504020204" pitchFamily="34" charset="0"/>
                <a:cs typeface="Open Sans" panose="020B0606030504020204" pitchFamily="34" charset="0"/>
              </a:rPr>
              <a:t>development</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…etc.</a:t>
            </a: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Box 4">
            <a:extLst>
              <a:ext uri="{FF2B5EF4-FFF2-40B4-BE49-F238E27FC236}">
                <a16:creationId xmlns:a16="http://schemas.microsoft.com/office/drawing/2014/main" id="{FC345634-1B57-9545-A5F3-C2A7D9B29837}"/>
              </a:ext>
            </a:extLst>
          </p:cNvPr>
          <p:cNvSpPr txBox="1">
            <a:spLocks noChangeArrowheads="1"/>
          </p:cNvSpPr>
          <p:nvPr/>
        </p:nvSpPr>
        <p:spPr bwMode="auto">
          <a:xfrm>
            <a:off x="5602671" y="2890970"/>
            <a:ext cx="379088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eaLnBrk="0" hangingPunct="0"/>
            <a:r>
              <a:rPr lang="en-US" sz="1600" b="1">
                <a:latin typeface="Open Sans"/>
                <a:ea typeface="Open Sans" panose="020B0606030504020204" pitchFamily="34" charset="0"/>
                <a:cs typeface="Open Sans" panose="020B0606030504020204" pitchFamily="34" charset="0"/>
              </a:rPr>
              <a:t>Energy System </a:t>
            </a:r>
            <a:r>
              <a:rPr lang="en-US" sz="1600" b="1" u="sng">
                <a:latin typeface="Open Sans"/>
                <a:ea typeface="Open Sans" panose="020B0606030504020204" pitchFamily="34" charset="0"/>
                <a:cs typeface="Open Sans" panose="020B0606030504020204" pitchFamily="34" charset="0"/>
              </a:rPr>
              <a:t>Configurations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No technical changes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Emphasis on domestic resources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Emphasis on renewable resources</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Deregulation</a:t>
            </a:r>
          </a:p>
          <a:p>
            <a:pPr eaLnBrk="0" hangingPunct="0">
              <a:spcBef>
                <a:spcPct val="50000"/>
              </a:spcBef>
              <a:buFontTx/>
              <a:buChar char="•"/>
            </a:pPr>
            <a:r>
              <a:rPr lang="en-US" sz="1600">
                <a:latin typeface="Open Sans"/>
                <a:ea typeface="Open Sans" panose="020B0606030504020204" pitchFamily="34" charset="0"/>
                <a:cs typeface="Open Sans" panose="020B0606030504020204" pitchFamily="34" charset="0"/>
              </a:rPr>
              <a:t>Diversified system</a:t>
            </a:r>
          </a:p>
          <a:p>
            <a:pPr>
              <a:spcBef>
                <a:spcPct val="50000"/>
              </a:spcBef>
              <a:buFontTx/>
              <a:buChar char="•"/>
            </a:pPr>
            <a:r>
              <a:rPr lang="en-US" sz="1600">
                <a:latin typeface="Open Sans"/>
                <a:ea typeface="Open Sans" panose="020B0606030504020204" pitchFamily="34" charset="0"/>
                <a:cs typeface="Open Sans" panose="020B0606030504020204" pitchFamily="34" charset="0"/>
              </a:rPr>
              <a:t> …etc.</a:t>
            </a:r>
          </a:p>
        </p:txBody>
      </p:sp>
      <p:cxnSp>
        <p:nvCxnSpPr>
          <p:cNvPr id="13" name="Straight Arrow Connector 12">
            <a:extLst>
              <a:ext uri="{FF2B5EF4-FFF2-40B4-BE49-F238E27FC236}">
                <a16:creationId xmlns:a16="http://schemas.microsoft.com/office/drawing/2014/main" id="{EF81E643-C8E8-DC4E-838F-2C7BA8BD32D5}"/>
              </a:ext>
            </a:extLst>
          </p:cNvPr>
          <p:cNvCxnSpPr/>
          <p:nvPr/>
        </p:nvCxnSpPr>
        <p:spPr>
          <a:xfrm>
            <a:off x="3760179" y="3418125"/>
            <a:ext cx="1674000" cy="0"/>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24B4734-5E0F-9448-A6B6-C11366DBC20F}"/>
              </a:ext>
            </a:extLst>
          </p:cNvPr>
          <p:cNvCxnSpPr>
            <a:cxnSpLocks/>
          </p:cNvCxnSpPr>
          <p:nvPr/>
        </p:nvCxnSpPr>
        <p:spPr>
          <a:xfrm flipV="1">
            <a:off x="3591687" y="3807925"/>
            <a:ext cx="1846838" cy="698342"/>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D2C72E0-006C-FC40-91D2-48BBB467A459}"/>
              </a:ext>
            </a:extLst>
          </p:cNvPr>
          <p:cNvCxnSpPr>
            <a:cxnSpLocks/>
          </p:cNvCxnSpPr>
          <p:nvPr/>
        </p:nvCxnSpPr>
        <p:spPr>
          <a:xfrm flipV="1">
            <a:off x="3760179" y="4183456"/>
            <a:ext cx="1674000" cy="833077"/>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89A4A95-CB4D-8143-951D-C5C34F8C20FB}"/>
              </a:ext>
            </a:extLst>
          </p:cNvPr>
          <p:cNvCxnSpPr/>
          <p:nvPr/>
        </p:nvCxnSpPr>
        <p:spPr>
          <a:xfrm>
            <a:off x="3766467" y="3810861"/>
            <a:ext cx="1674000" cy="972000"/>
          </a:xfrm>
          <a:prstGeom prst="straightConnector1">
            <a:avLst/>
          </a:prstGeom>
          <a:ln w="44450">
            <a:solidFill>
              <a:srgbClr val="C0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93C0F39-E6F7-DB41-B2E0-D8BAD8D7759C}"/>
              </a:ext>
            </a:extLst>
          </p:cNvPr>
          <p:cNvSpPr>
            <a:spLocks noGrp="1"/>
          </p:cNvSpPr>
          <p:nvPr>
            <p:ph idx="1"/>
          </p:nvPr>
        </p:nvSpPr>
        <p:spPr>
          <a:xfrm>
            <a:off x="930310" y="1415317"/>
            <a:ext cx="7995139" cy="1282780"/>
          </a:xfrm>
        </p:spPr>
        <p:txBody>
          <a:bodyPr/>
          <a:lstStyle/>
          <a:p>
            <a:pPr marL="0" indent="0" eaLnBrk="1" fontAlgn="auto" hangingPunct="1">
              <a:lnSpc>
                <a:spcPct val="100000"/>
              </a:lnSpc>
              <a:spcAft>
                <a:spcPts val="0"/>
              </a:spcAft>
              <a:buClr>
                <a:srgbClr val="333333"/>
              </a:buClr>
              <a:buSzPts val="1600"/>
              <a:buNone/>
              <a:defRPr/>
            </a:pPr>
            <a:r>
              <a:rPr lang="en-ZA" sz="2000" b="1">
                <a:solidFill>
                  <a:schemeClr val="accent5">
                    <a:lumMod val="60000"/>
                    <a:lumOff val="40000"/>
                  </a:schemeClr>
                </a:solidFill>
                <a:latin typeface="Open Sans"/>
                <a:ea typeface="Open Sans"/>
                <a:cs typeface="Open Sans"/>
              </a:rPr>
              <a:t>2.3.5. Building different scenarios</a:t>
            </a:r>
            <a:endParaRPr lang="en-US">
              <a:solidFill>
                <a:schemeClr val="accent5">
                  <a:lumMod val="60000"/>
                  <a:lumOff val="40000"/>
                </a:schemeClr>
              </a:solidFill>
              <a:ea typeface="Open Sans"/>
              <a:cs typeface="Open Sans"/>
            </a:endParaRPr>
          </a:p>
          <a:p>
            <a:pPr>
              <a:lnSpc>
                <a:spcPct val="100000"/>
              </a:lnSpc>
            </a:pPr>
            <a:r>
              <a:rPr lang="en-GB" sz="2000" dirty="0">
                <a:latin typeface="Open Sans"/>
                <a:ea typeface="Open Sans"/>
                <a:cs typeface="Open Sans"/>
              </a:rPr>
              <a:t>Scenarios are created for a number of different possible futures and cases → it is best to consider many cases.</a:t>
            </a:r>
            <a:endParaRPr lang="en-GB" sz="2000" dirty="0">
              <a:ea typeface="Open Sans"/>
              <a:cs typeface="Open Sans"/>
            </a:endParaRPr>
          </a:p>
          <a:p>
            <a:pPr>
              <a:lnSpc>
                <a:spcPct val="100000"/>
              </a:lnSpc>
            </a:pPr>
            <a:endParaRPr lang="en-GB" sz="2000" b="1"/>
          </a:p>
        </p:txBody>
      </p:sp>
      <p:sp>
        <p:nvSpPr>
          <p:cNvPr id="2" name="Title 10">
            <a:extLst>
              <a:ext uri="{FF2B5EF4-FFF2-40B4-BE49-F238E27FC236}">
                <a16:creationId xmlns:a16="http://schemas.microsoft.com/office/drawing/2014/main" id="{A3B881DA-5A70-43D0-8973-5585F53CA6E7}"/>
              </a:ext>
            </a:extLst>
          </p:cNvPr>
          <p:cNvSpPr txBox="1">
            <a:spLocks/>
          </p:cNvSpPr>
          <p:nvPr/>
        </p:nvSpPr>
        <p:spPr>
          <a:xfrm>
            <a:off x="887215" y="4640"/>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2.3 Scenarios</a:t>
            </a:r>
          </a:p>
        </p:txBody>
      </p:sp>
      <p:sp>
        <p:nvSpPr>
          <p:cNvPr id="17" name="Slide Number Placeholder 5">
            <a:extLst>
              <a:ext uri="{FF2B5EF4-FFF2-40B4-BE49-F238E27FC236}">
                <a16:creationId xmlns:a16="http://schemas.microsoft.com/office/drawing/2014/main" id="{B3BCBB6B-86A6-A247-8D6E-DD6958DC30C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17</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45769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59252" y="172420"/>
            <a:ext cx="9817800" cy="1028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C11ED95A-5E66-F84F-B969-E21DBB9EC2A8}"/>
              </a:ext>
            </a:extLst>
          </p:cNvPr>
          <p:cNvSpPr>
            <a:spLocks noGrp="1"/>
          </p:cNvSpPr>
          <p:nvPr>
            <p:ph idx="1"/>
          </p:nvPr>
        </p:nvSpPr>
        <p:spPr>
          <a:xfrm>
            <a:off x="911571" y="1536205"/>
            <a:ext cx="9526103" cy="4351338"/>
          </a:xfrm>
        </p:spPr>
        <p:txBody>
          <a:bodyPr/>
          <a:lstStyle/>
          <a:p>
            <a:pPr marL="0" indent="0" eaLnBrk="1" fontAlgn="auto" hangingPunct="1">
              <a:lnSpc>
                <a:spcPct val="100000"/>
              </a:lnSpc>
              <a:spcBef>
                <a:spcPts val="700"/>
              </a:spcBef>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2.4.1. MAED: Model for Analysis of the Energy Demand</a:t>
            </a:r>
            <a:endParaRPr lang="en-US" dirty="0">
              <a:solidFill>
                <a:schemeClr val="accent5">
                  <a:lumMod val="60000"/>
                  <a:lumOff val="40000"/>
                </a:schemeClr>
              </a:solidFill>
              <a:ea typeface="Open Sans"/>
              <a:cs typeface="Open Sans"/>
            </a:endParaRPr>
          </a:p>
          <a:p>
            <a:pPr marL="0" lvl="0" indent="0" eaLnBrk="1" fontAlgn="auto" hangingPunct="1">
              <a:lnSpc>
                <a:spcPct val="100000"/>
              </a:lnSpc>
              <a:spcBef>
                <a:spcPts val="700"/>
              </a:spcBef>
              <a:spcAft>
                <a:spcPts val="0"/>
              </a:spcAft>
              <a:buClr>
                <a:srgbClr val="333333"/>
              </a:buClr>
              <a:buNone/>
              <a:defRPr/>
            </a:pPr>
            <a:r>
              <a:rPr lang="en-GB" sz="2000" b="1" dirty="0">
                <a:latin typeface="Open Sans"/>
              </a:rPr>
              <a:t>The approach used in MAED is based on:</a:t>
            </a:r>
            <a:endParaRPr lang="en-GB" sz="2000" b="1"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Simulation model (not optimization)</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Bottom-up, scenario approach (not econometric)</a:t>
            </a:r>
            <a:endParaRPr lang="en-GB" sz="2000" dirty="0"/>
          </a:p>
          <a:p>
            <a:pPr marL="0" lvl="0" indent="0" eaLnBrk="1" fontAlgn="auto" hangingPunct="1">
              <a:lnSpc>
                <a:spcPct val="100000"/>
              </a:lnSpc>
              <a:spcBef>
                <a:spcPts val="700"/>
              </a:spcBef>
              <a:spcAft>
                <a:spcPts val="0"/>
              </a:spcAft>
              <a:buClr>
                <a:srgbClr val="333333"/>
              </a:buClr>
              <a:buNone/>
              <a:defRPr/>
            </a:pPr>
            <a:r>
              <a:rPr lang="en-GB" sz="2000" i="1" dirty="0">
                <a:latin typeface="Open Sans"/>
              </a:rPr>
              <a:t>MAED uses a scenario approach (i.e., what [would happen] if …). This is one of the main advantages of the model, as it allows the analysis of:</a:t>
            </a:r>
            <a:endParaRPr lang="en-GB" sz="2000" i="1"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Different socio-economic development policies for the country;</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Alternative policies for energy use;</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Impact of technological development; and</a:t>
            </a:r>
            <a:endParaRPr lang="en-GB" sz="2000" dirty="0"/>
          </a:p>
          <a:p>
            <a:pPr marL="342900" lvl="0" indent="-342900" eaLnBrk="1" fontAlgn="auto" hangingPunct="1">
              <a:lnSpc>
                <a:spcPct val="100000"/>
              </a:lnSpc>
              <a:spcBef>
                <a:spcPts val="700"/>
              </a:spcBef>
              <a:spcAft>
                <a:spcPts val="0"/>
              </a:spcAft>
              <a:buClr>
                <a:srgbClr val="333333"/>
              </a:buClr>
              <a:defRPr/>
            </a:pPr>
            <a:r>
              <a:rPr lang="en-GB" sz="2000" dirty="0">
                <a:latin typeface="Open Sans"/>
              </a:rPr>
              <a:t>Effect of changes in the lifestyle of society.</a:t>
            </a:r>
            <a:endParaRPr lang="en-GB" sz="2000" dirty="0"/>
          </a:p>
          <a:p>
            <a:pPr marL="0" indent="0" eaLnBrk="1" fontAlgn="auto" hangingPunct="1">
              <a:lnSpc>
                <a:spcPct val="100000"/>
              </a:lnSpc>
              <a:spcBef>
                <a:spcPts val="700"/>
              </a:spcBef>
              <a:spcAft>
                <a:spcPts val="0"/>
              </a:spcAft>
              <a:buClr>
                <a:srgbClr val="333333"/>
              </a:buClr>
              <a:buNone/>
              <a:defRPr/>
            </a:pPr>
            <a:r>
              <a:rPr lang="en-GB" sz="2000" i="1" dirty="0">
                <a:latin typeface="Open Sans"/>
              </a:rPr>
              <a:t>Through the different scenarios, these models try to capture different development trajectories and the influences of the implementation of various policies.</a:t>
            </a:r>
            <a:endParaRPr lang="en-GB" sz="2000" i="1" dirty="0"/>
          </a:p>
          <a:p>
            <a:pPr marL="0" indent="0" eaLnBrk="1" fontAlgn="auto" hangingPunct="1">
              <a:lnSpc>
                <a:spcPct val="100000"/>
              </a:lnSpc>
              <a:spcBef>
                <a:spcPts val="700"/>
              </a:spcBef>
              <a:spcAft>
                <a:spcPts val="0"/>
              </a:spcAft>
              <a:buClr>
                <a:srgbClr val="333333"/>
              </a:buClr>
              <a:buNone/>
              <a:defRPr/>
            </a:pPr>
            <a:endParaRPr lang="en-GB" sz="2000" i="1"/>
          </a:p>
          <a:p>
            <a:pPr>
              <a:lnSpc>
                <a:spcPct val="100000"/>
              </a:lnSpc>
              <a:spcBef>
                <a:spcPts val="700"/>
              </a:spcBef>
            </a:pPr>
            <a:endParaRPr lang="en-GB"/>
          </a:p>
        </p:txBody>
      </p:sp>
    </p:spTree>
    <p:extLst>
      <p:ext uri="{BB962C8B-B14F-4D97-AF65-F5344CB8AC3E}">
        <p14:creationId xmlns:p14="http://schemas.microsoft.com/office/powerpoint/2010/main" val="3146373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10" name="Content Placeholder 13">
            <a:extLst>
              <a:ext uri="{FF2B5EF4-FFF2-40B4-BE49-F238E27FC236}">
                <a16:creationId xmlns:a16="http://schemas.microsoft.com/office/drawing/2014/main" id="{03185FAB-C7F6-934A-8560-A88B462022A8}"/>
              </a:ext>
            </a:extLst>
          </p:cNvPr>
          <p:cNvSpPr txBox="1">
            <a:spLocks/>
          </p:cNvSpPr>
          <p:nvPr/>
        </p:nvSpPr>
        <p:spPr>
          <a:xfrm>
            <a:off x="887215" y="2150297"/>
            <a:ext cx="10626498" cy="388236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l">
              <a:buFont typeface="Arial" panose="020B0604020202020204" pitchFamily="34" charset="0"/>
              <a:buChar char="•"/>
            </a:pPr>
            <a:endParaRPr lang="en-GB" sz="1800">
              <a:solidFill>
                <a:prstClr val="black"/>
              </a:solidFill>
              <a:latin typeface="Open Sans" panose="020B0606030504020204" pitchFamily="34" charset="0"/>
            </a:endParaRPr>
          </a:p>
        </p:txBody>
      </p:sp>
      <p:sp>
        <p:nvSpPr>
          <p:cNvPr id="3" name="Content Placeholder 2">
            <a:extLst>
              <a:ext uri="{FF2B5EF4-FFF2-40B4-BE49-F238E27FC236}">
                <a16:creationId xmlns:a16="http://schemas.microsoft.com/office/drawing/2014/main" id="{FB5AF680-6420-7940-AAF2-C51B0211CFA7}"/>
              </a:ext>
            </a:extLst>
          </p:cNvPr>
          <p:cNvSpPr>
            <a:spLocks noGrp="1"/>
          </p:cNvSpPr>
          <p:nvPr>
            <p:ph idx="1"/>
          </p:nvPr>
        </p:nvSpPr>
        <p:spPr>
          <a:xfrm>
            <a:off x="926617" y="1515232"/>
            <a:ext cx="10515600" cy="4351338"/>
          </a:xfrm>
        </p:spPr>
        <p:txBody>
          <a:bodyPr/>
          <a:lstStyle/>
          <a:p>
            <a:pPr marL="0" indent="0" eaLnBrk="1" fontAlgn="auto" hangingPunct="1">
              <a:lnSpc>
                <a:spcPct val="100000"/>
              </a:lnSpc>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2.4.2. The MAED model uses the bottom-up approach </a:t>
            </a:r>
            <a:endParaRPr lang="en-US" dirty="0">
              <a:solidFill>
                <a:schemeClr val="accent5">
                  <a:lumMod val="60000"/>
                  <a:lumOff val="40000"/>
                </a:schemeClr>
              </a:solidFill>
              <a:ea typeface="Open Sans"/>
              <a:cs typeface="Open Sans"/>
            </a:endParaRPr>
          </a:p>
          <a:p>
            <a:pPr marL="482600" indent="-482600" eaLnBrk="1" fontAlgn="auto" hangingPunct="1">
              <a:lnSpc>
                <a:spcPct val="100000"/>
              </a:lnSpc>
              <a:spcAft>
                <a:spcPts val="0"/>
              </a:spcAft>
              <a:buClr>
                <a:srgbClr val="333333"/>
              </a:buClr>
              <a:buNone/>
              <a:defRPr/>
            </a:pPr>
            <a:r>
              <a:rPr lang="en-GB" sz="2000" dirty="0">
                <a:latin typeface="Open Sans"/>
              </a:rPr>
              <a:t>→	From each subsectors’ useful energy demand evolution to build the total final energy demand evolution.</a:t>
            </a:r>
            <a:endParaRPr lang="en-GB" sz="2000" dirty="0"/>
          </a:p>
          <a:p>
            <a:pPr marL="0" lvl="0" indent="0" eaLnBrk="1" fontAlgn="auto" hangingPunct="1">
              <a:lnSpc>
                <a:spcPct val="100000"/>
              </a:lnSpc>
              <a:spcAft>
                <a:spcPts val="0"/>
              </a:spcAft>
              <a:buClr>
                <a:srgbClr val="333333"/>
              </a:buClr>
              <a:buNone/>
              <a:defRPr/>
            </a:pPr>
            <a:r>
              <a:rPr lang="en-GB" sz="2000" dirty="0">
                <a:latin typeface="Open Sans"/>
                <a:ea typeface="Open Sans"/>
                <a:cs typeface="Open Sans"/>
              </a:rPr>
              <a:t>Bottom-up scenario and end-use models are the most appropriate for medium and long-term analysis and energy demand projections. They are able to:</a:t>
            </a:r>
            <a:endParaRPr lang="en-GB" sz="2000" dirty="0">
              <a:ea typeface="Open Sans"/>
              <a:cs typeface="Open Sans"/>
            </a:endParaRPr>
          </a:p>
          <a:p>
            <a:pPr marL="342900" lvl="0" indent="-342900" eaLnBrk="1" fontAlgn="auto" hangingPunct="1">
              <a:lnSpc>
                <a:spcPct val="100000"/>
              </a:lnSpc>
              <a:spcAft>
                <a:spcPts val="0"/>
              </a:spcAft>
              <a:buClr>
                <a:srgbClr val="333333"/>
              </a:buClr>
              <a:defRPr/>
            </a:pPr>
            <a:r>
              <a:rPr lang="en-GB" sz="2000" b="1" dirty="0">
                <a:latin typeface="Open Sans"/>
              </a:rPr>
              <a:t>Consider </a:t>
            </a:r>
            <a:r>
              <a:rPr lang="en-GB" sz="2000" dirty="0">
                <a:latin typeface="Open Sans"/>
              </a:rPr>
              <a:t>the diversity of actual processes and technologies of energy use;</a:t>
            </a:r>
            <a:endParaRPr lang="en-GB" sz="2000" dirty="0"/>
          </a:p>
          <a:p>
            <a:pPr marL="342900" indent="-342900" eaLnBrk="1" fontAlgn="auto" hangingPunct="1">
              <a:lnSpc>
                <a:spcPct val="100000"/>
              </a:lnSpc>
              <a:spcAft>
                <a:spcPts val="0"/>
              </a:spcAft>
              <a:buClr>
                <a:srgbClr val="333333"/>
              </a:buClr>
              <a:defRPr/>
            </a:pPr>
            <a:r>
              <a:rPr lang="en-GB" sz="2000" b="1" dirty="0">
                <a:latin typeface="Open Sans"/>
              </a:rPr>
              <a:t>Include </a:t>
            </a:r>
            <a:r>
              <a:rPr lang="en-GB" sz="2000" dirty="0">
                <a:latin typeface="Open Sans"/>
              </a:rPr>
              <a:t>rural–urban divide and informal activities; and</a:t>
            </a:r>
            <a:endParaRPr lang="en-GB" sz="2000" dirty="0"/>
          </a:p>
          <a:p>
            <a:pPr marL="342900" lvl="0" indent="-342900" eaLnBrk="1" fontAlgn="auto" hangingPunct="1">
              <a:lnSpc>
                <a:spcPct val="100000"/>
              </a:lnSpc>
              <a:spcAft>
                <a:spcPts val="0"/>
              </a:spcAft>
              <a:buClr>
                <a:srgbClr val="333333"/>
              </a:buClr>
              <a:defRPr/>
            </a:pPr>
            <a:r>
              <a:rPr lang="en-GB" sz="2000" b="1" dirty="0">
                <a:latin typeface="Open Sans"/>
              </a:rPr>
              <a:t>Capture </a:t>
            </a:r>
            <a:r>
              <a:rPr lang="en-GB" sz="2000" dirty="0">
                <a:latin typeface="Open Sans"/>
              </a:rPr>
              <a:t>structural changes and new technological developments.</a:t>
            </a:r>
            <a:endParaRPr lang="en-GB" sz="2000" dirty="0"/>
          </a:p>
          <a:p>
            <a:pPr lvl="0">
              <a:lnSpc>
                <a:spcPct val="100000"/>
              </a:lnSpc>
            </a:pPr>
            <a:endParaRPr lang="en-GB" sz="2000"/>
          </a:p>
          <a:p>
            <a:pPr lvl="0">
              <a:lnSpc>
                <a:spcPct val="100000"/>
              </a:lnSpc>
            </a:pPr>
            <a:endParaRPr lang="en-GB" sz="2000"/>
          </a:p>
          <a:p>
            <a:pPr lvl="0">
              <a:lnSpc>
                <a:spcPct val="100000"/>
              </a:lnSpc>
            </a:pPr>
            <a:endParaRPr lang="en-GB" sz="2000"/>
          </a:p>
          <a:p>
            <a:pPr marL="285750" lvl="0" indent="-285750">
              <a:lnSpc>
                <a:spcPct val="100000"/>
              </a:lnSpc>
            </a:pPr>
            <a:endParaRPr lang="en-GB" sz="2000"/>
          </a:p>
          <a:p>
            <a:pPr>
              <a:lnSpc>
                <a:spcPct val="100000"/>
              </a:lnSpc>
            </a:pPr>
            <a:endParaRPr lang="en-GB" sz="2000"/>
          </a:p>
        </p:txBody>
      </p:sp>
      <p:sp>
        <p:nvSpPr>
          <p:cNvPr id="2" name="Title 10">
            <a:extLst>
              <a:ext uri="{FF2B5EF4-FFF2-40B4-BE49-F238E27FC236}">
                <a16:creationId xmlns:a16="http://schemas.microsoft.com/office/drawing/2014/main" id="{482CB9F7-733B-4676-A71E-6CBE118EF240}"/>
              </a:ext>
            </a:extLst>
          </p:cNvPr>
          <p:cNvSpPr txBox="1">
            <a:spLocks/>
          </p:cNvSpPr>
          <p:nvPr/>
        </p:nvSpPr>
        <p:spPr>
          <a:xfrm>
            <a:off x="879304" y="172420"/>
            <a:ext cx="9797748" cy="1028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Tree>
    <p:extLst>
      <p:ext uri="{BB962C8B-B14F-4D97-AF65-F5344CB8AC3E}">
        <p14:creationId xmlns:p14="http://schemas.microsoft.com/office/powerpoint/2010/main" val="41019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3141" y="133257"/>
            <a:ext cx="10515600" cy="1325562"/>
          </a:xfrm>
        </p:spPr>
        <p:txBody>
          <a:bodyPr lIns="121900" tIns="121900" rIns="121900" bIns="121900" rtlCol="0"/>
          <a:lstStyle/>
          <a:p>
            <a:pPr eaLnBrk="1" fontAlgn="auto" hangingPunct="1">
              <a:defRPr/>
            </a:pPr>
            <a:r>
              <a:rPr lang="en-GB">
                <a:latin typeface="Open Sans"/>
                <a:ea typeface="+mn-ea"/>
                <a:cs typeface="+mn-cs"/>
              </a:rPr>
              <a:t>Intended Learning Outcomes (ILOs)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grpSp>
        <p:nvGrpSpPr>
          <p:cNvPr id="2" name="Google Shape;101;p15">
            <a:extLst>
              <a:ext uri="{FF2B5EF4-FFF2-40B4-BE49-F238E27FC236}">
                <a16:creationId xmlns:a16="http://schemas.microsoft.com/office/drawing/2014/main" id="{F7FC3E95-31C9-49E2-9B30-A474079A9CE0}"/>
              </a:ext>
            </a:extLst>
          </p:cNvPr>
          <p:cNvGrpSpPr/>
          <p:nvPr/>
        </p:nvGrpSpPr>
        <p:grpSpPr>
          <a:xfrm>
            <a:off x="6948865" y="1578528"/>
            <a:ext cx="4196748" cy="3538984"/>
            <a:chOff x="5517950" y="1528650"/>
            <a:chExt cx="2898300" cy="2447800"/>
          </a:xfrm>
        </p:grpSpPr>
        <p:sp>
          <p:nvSpPr>
            <p:cNvPr id="14" name="Google Shape;102;p15">
              <a:extLst>
                <a:ext uri="{FF2B5EF4-FFF2-40B4-BE49-F238E27FC236}">
                  <a16:creationId xmlns:a16="http://schemas.microsoft.com/office/drawing/2014/main" id="{AFF86D99-4A12-4E2E-A1E4-701A18B987E1}"/>
                </a:ext>
              </a:extLst>
            </p:cNvPr>
            <p:cNvSpPr/>
            <p:nvPr/>
          </p:nvSpPr>
          <p:spPr>
            <a:xfrm>
              <a:off x="5517950" y="15286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a:latin typeface="Open Sans"/>
                </a:rPr>
                <a:t>5.1. Energy system models</a:t>
              </a:r>
              <a:endParaRPr sz="1600">
                <a:latin typeface="Open Sans"/>
              </a:endParaRPr>
            </a:p>
          </p:txBody>
        </p:sp>
        <p:sp>
          <p:nvSpPr>
            <p:cNvPr id="15" name="Google Shape;103;p15">
              <a:extLst>
                <a:ext uri="{FF2B5EF4-FFF2-40B4-BE49-F238E27FC236}">
                  <a16:creationId xmlns:a16="http://schemas.microsoft.com/office/drawing/2014/main" id="{6A987B5E-E6C9-4B5F-8DCA-ABA250E2D90C}"/>
                </a:ext>
              </a:extLst>
            </p:cNvPr>
            <p:cNvSpPr/>
            <p:nvPr/>
          </p:nvSpPr>
          <p:spPr>
            <a:xfrm>
              <a:off x="5517950" y="22123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Calibri"/>
                </a:rPr>
                <a:t>5.2. Top-down and bottom-up approaches</a:t>
              </a:r>
              <a:endParaRPr lang="en-US" dirty="0">
                <a:latin typeface="Open Sans"/>
                <a:ea typeface="Open Sans"/>
              </a:endParaRPr>
            </a:p>
          </p:txBody>
        </p:sp>
        <p:sp>
          <p:nvSpPr>
            <p:cNvPr id="16" name="Google Shape;104;p15">
              <a:extLst>
                <a:ext uri="{FF2B5EF4-FFF2-40B4-BE49-F238E27FC236}">
                  <a16:creationId xmlns:a16="http://schemas.microsoft.com/office/drawing/2014/main" id="{5E3AA63D-661C-43A7-98AF-CB7D337E63C9}"/>
                </a:ext>
              </a:extLst>
            </p:cNvPr>
            <p:cNvSpPr/>
            <p:nvPr/>
          </p:nvSpPr>
          <p:spPr>
            <a:xfrm>
              <a:off x="5517950" y="2861138"/>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Calibri"/>
                </a:rPr>
                <a:t>5.3. Scenarios</a:t>
              </a:r>
              <a:endParaRPr lang="en-US" dirty="0">
                <a:latin typeface="Open Sans"/>
              </a:endParaRPr>
            </a:p>
          </p:txBody>
        </p:sp>
        <p:sp>
          <p:nvSpPr>
            <p:cNvPr id="17" name="Google Shape;105;p15">
              <a:extLst>
                <a:ext uri="{FF2B5EF4-FFF2-40B4-BE49-F238E27FC236}">
                  <a16:creationId xmlns:a16="http://schemas.microsoft.com/office/drawing/2014/main" id="{071099DA-9D52-47CA-9C4F-C93B2454F3C0}"/>
                </a:ext>
              </a:extLst>
            </p:cNvPr>
            <p:cNvSpPr/>
            <p:nvPr/>
          </p:nvSpPr>
          <p:spPr>
            <a:xfrm>
              <a:off x="5517950" y="3509950"/>
              <a:ext cx="2898300"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sz="1600" dirty="0">
                  <a:latin typeface="Open Sans"/>
                  <a:ea typeface="Open Sans"/>
                  <a:cs typeface="Open Sans"/>
                </a:rPr>
                <a:t>5.4. </a:t>
              </a:r>
              <a:r>
                <a:rPr lang="en-GB" sz="1600" dirty="0">
                  <a:latin typeface="Open Sans"/>
                  <a:ea typeface="Open Sans"/>
                  <a:cs typeface="Calibri"/>
                </a:rPr>
                <a:t>MAED Model Characteristics</a:t>
              </a:r>
              <a:endParaRPr lang="en-GB" sz="1600" dirty="0">
                <a:latin typeface="Open Sans"/>
                <a:ea typeface="Open Sans"/>
                <a:cs typeface="Open Sans"/>
              </a:endParaRPr>
            </a:p>
          </p:txBody>
        </p:sp>
        <p:cxnSp>
          <p:nvCxnSpPr>
            <p:cNvPr id="18" name="Google Shape;106;p15">
              <a:extLst>
                <a:ext uri="{FF2B5EF4-FFF2-40B4-BE49-F238E27FC236}">
                  <a16:creationId xmlns:a16="http://schemas.microsoft.com/office/drawing/2014/main" id="{3A756369-6EC2-406C-A5DC-079246390CDC}"/>
                </a:ext>
              </a:extLst>
            </p:cNvPr>
            <p:cNvCxnSpPr>
              <a:stCxn id="23" idx="2"/>
              <a:endCxn id="24" idx="0"/>
            </p:cNvCxnSpPr>
            <p:nvPr/>
          </p:nvCxnSpPr>
          <p:spPr>
            <a:xfrm>
              <a:off x="6967100" y="1995150"/>
              <a:ext cx="0" cy="217200"/>
            </a:xfrm>
            <a:prstGeom prst="straightConnector1">
              <a:avLst/>
            </a:prstGeom>
            <a:noFill/>
            <a:ln w="9525" cap="flat" cmpd="sng">
              <a:solidFill>
                <a:schemeClr val="dk2"/>
              </a:solidFill>
              <a:prstDash val="solid"/>
              <a:round/>
              <a:headEnd type="none" w="med" len="med"/>
              <a:tailEnd type="triangle" w="med" len="med"/>
            </a:ln>
          </p:spPr>
        </p:cxnSp>
        <p:cxnSp>
          <p:nvCxnSpPr>
            <p:cNvPr id="19" name="Google Shape;107;p15">
              <a:extLst>
                <a:ext uri="{FF2B5EF4-FFF2-40B4-BE49-F238E27FC236}">
                  <a16:creationId xmlns:a16="http://schemas.microsoft.com/office/drawing/2014/main" id="{E192F5D2-8ECC-417F-9E1E-6B8555DCBDA2}"/>
                </a:ext>
              </a:extLst>
            </p:cNvPr>
            <p:cNvCxnSpPr>
              <a:stCxn id="24" idx="2"/>
              <a:endCxn id="25" idx="0"/>
            </p:cNvCxnSpPr>
            <p:nvPr/>
          </p:nvCxnSpPr>
          <p:spPr>
            <a:xfrm>
              <a:off x="6967100" y="2678850"/>
              <a:ext cx="0" cy="182400"/>
            </a:xfrm>
            <a:prstGeom prst="straightConnector1">
              <a:avLst/>
            </a:prstGeom>
            <a:noFill/>
            <a:ln w="9525" cap="flat" cmpd="sng">
              <a:solidFill>
                <a:schemeClr val="dk2"/>
              </a:solidFill>
              <a:prstDash val="solid"/>
              <a:round/>
              <a:headEnd type="none" w="med" len="med"/>
              <a:tailEnd type="triangle" w="med" len="med"/>
            </a:ln>
          </p:spPr>
        </p:cxnSp>
        <p:cxnSp>
          <p:nvCxnSpPr>
            <p:cNvPr id="20" name="Google Shape;108;p15">
              <a:extLst>
                <a:ext uri="{FF2B5EF4-FFF2-40B4-BE49-F238E27FC236}">
                  <a16:creationId xmlns:a16="http://schemas.microsoft.com/office/drawing/2014/main" id="{35E284F5-C2FF-41A2-A695-EDC757A3809B}"/>
                </a:ext>
              </a:extLst>
            </p:cNvPr>
            <p:cNvCxnSpPr>
              <a:stCxn id="25" idx="2"/>
              <a:endCxn id="26" idx="0"/>
            </p:cNvCxnSpPr>
            <p:nvPr/>
          </p:nvCxnSpPr>
          <p:spPr>
            <a:xfrm>
              <a:off x="6967100" y="3327638"/>
              <a:ext cx="0" cy="182400"/>
            </a:xfrm>
            <a:prstGeom prst="straightConnector1">
              <a:avLst/>
            </a:prstGeom>
            <a:noFill/>
            <a:ln w="9525" cap="flat" cmpd="sng">
              <a:solidFill>
                <a:schemeClr val="dk2"/>
              </a:solidFill>
              <a:prstDash val="solid"/>
              <a:round/>
              <a:headEnd type="none" w="med" len="med"/>
              <a:tailEnd type="triangle" w="med" len="med"/>
            </a:ln>
          </p:spPr>
        </p:cxnSp>
      </p:gr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09627" y="1406371"/>
            <a:ext cx="5814071" cy="4262298"/>
          </a:xfrm>
        </p:spPr>
        <p:txBody>
          <a:bodyPr/>
          <a:lstStyle/>
          <a:p>
            <a:pPr marL="0">
              <a:spcBef>
                <a:spcPts val="1000"/>
              </a:spcBef>
              <a:spcAft>
                <a:spcPct val="0"/>
              </a:spcAft>
            </a:pPr>
            <a:r>
              <a:rPr lang="en-GB" b="1" dirty="0">
                <a:solidFill>
                  <a:schemeClr val="accent5">
                    <a:lumMod val="60000"/>
                    <a:lumOff val="40000"/>
                  </a:schemeClr>
                </a:solidFill>
                <a:latin typeface="Open Sans"/>
                <a:ea typeface="+mn-ea"/>
                <a:cs typeface="+mn-cs"/>
              </a:rPr>
              <a:t>By the end of the lecture, you will:</a:t>
            </a:r>
            <a:endParaRPr lang="en-US" b="1" dirty="0">
              <a:solidFill>
                <a:schemeClr val="accent5">
                  <a:lumMod val="60000"/>
                  <a:lumOff val="40000"/>
                </a:schemeClr>
              </a:solidFill>
              <a:latin typeface="Open Sans"/>
              <a:ea typeface="+mn-ea"/>
              <a:cs typeface="+mn-cs"/>
            </a:endParaRPr>
          </a:p>
          <a:p>
            <a:pPr marL="342900" indent="-342900" eaLnBrk="1" fontAlgn="auto" hangingPunct="1">
              <a:spcBef>
                <a:spcPts val="1000"/>
              </a:spcBef>
              <a:buClr>
                <a:srgbClr val="333333"/>
              </a:buClr>
              <a:buFont typeface="Arial" panose="020B0604020202020204" pitchFamily="34" charset="0"/>
              <a:buChar char="•"/>
              <a:defRPr/>
            </a:pPr>
            <a:r>
              <a:rPr lang="en-GB" dirty="0">
                <a:latin typeface="Open Sans"/>
              </a:rPr>
              <a:t>ILO1: know about the types of energy </a:t>
            </a:r>
            <a:br>
              <a:rPr lang="en-GB" dirty="0">
                <a:latin typeface="Open Sans"/>
              </a:rPr>
            </a:br>
            <a:r>
              <a:rPr lang="en-GB" dirty="0">
                <a:latin typeface="Open Sans"/>
              </a:rPr>
              <a:t>system models</a:t>
            </a:r>
            <a:endParaRPr lang="en-US" dirty="0">
              <a:latin typeface="Open Sans"/>
            </a:endParaRPr>
          </a:p>
          <a:p>
            <a:pPr marL="342900" indent="-342900" eaLnBrk="1" fontAlgn="auto" hangingPunct="1">
              <a:spcBef>
                <a:spcPts val="1000"/>
              </a:spcBef>
              <a:buClr>
                <a:srgbClr val="333333"/>
              </a:buClr>
              <a:buFont typeface="Arial" panose="020B0604020202020204" pitchFamily="34" charset="0"/>
              <a:buChar char="•"/>
              <a:defRPr/>
            </a:pPr>
            <a:r>
              <a:rPr lang="en-GB" dirty="0">
                <a:latin typeface="Open Sans"/>
                <a:ea typeface="Open Sans"/>
                <a:cs typeface="Open Sans"/>
              </a:rPr>
              <a:t>ILO2: understand top-down and bottom-up approaches</a:t>
            </a:r>
          </a:p>
          <a:p>
            <a:pPr marL="342900" indent="-342900" eaLnBrk="1" fontAlgn="auto" hangingPunct="1">
              <a:spcBef>
                <a:spcPts val="1000"/>
              </a:spcBef>
              <a:buClr>
                <a:srgbClr val="333333"/>
              </a:buClr>
              <a:buFont typeface="Arial,Sans-Serif" panose="020B0604020202020204" pitchFamily="34" charset="0"/>
              <a:buChar char="•"/>
              <a:defRPr/>
            </a:pPr>
            <a:r>
              <a:rPr lang="en-GB" dirty="0">
                <a:latin typeface="Open Sans"/>
                <a:ea typeface="Open Sans"/>
                <a:cs typeface="Open Sans"/>
              </a:rPr>
              <a:t>ILO3: be aware of the use of scenarios</a:t>
            </a:r>
            <a:endParaRPr lang="en-US">
              <a:latin typeface="Open Sans"/>
              <a:ea typeface="Open Sans"/>
              <a:cs typeface="Open Sans"/>
            </a:endParaRPr>
          </a:p>
          <a:p>
            <a:pPr marL="342900" indent="-342900">
              <a:spcBef>
                <a:spcPts val="1000"/>
              </a:spcBef>
              <a:buClr>
                <a:srgbClr val="333333"/>
              </a:buClr>
              <a:buFont typeface="Arial" panose="020B0604020202020204" pitchFamily="34" charset="0"/>
              <a:buChar char="•"/>
              <a:defRPr/>
            </a:pPr>
            <a:r>
              <a:rPr lang="en-GB" dirty="0">
                <a:latin typeface="Open Sans"/>
                <a:ea typeface="Open Sans"/>
                <a:cs typeface="Open Sans"/>
              </a:rPr>
              <a:t> ILO4: have had an introduction to the MAED model</a:t>
            </a:r>
            <a:endParaRPr lang="en-US">
              <a:ea typeface="Open Sans"/>
              <a:cs typeface="Open Sans"/>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750" y="-13759"/>
            <a:ext cx="12192000" cy="6858000"/>
          </a:xfrm>
          <a:prstGeom prst="rect">
            <a:avLst/>
          </a:prstGeom>
        </p:spPr>
      </p:pic>
      <p:sp>
        <p:nvSpPr>
          <p:cNvPr id="20" name="Trapezium 19">
            <a:extLst>
              <a:ext uri="{FF2B5EF4-FFF2-40B4-BE49-F238E27FC236}">
                <a16:creationId xmlns:a16="http://schemas.microsoft.com/office/drawing/2014/main" id="{61920220-277C-CD49-90BF-6768BC500B52}"/>
              </a:ext>
            </a:extLst>
          </p:cNvPr>
          <p:cNvSpPr/>
          <p:nvPr/>
        </p:nvSpPr>
        <p:spPr>
          <a:xfrm>
            <a:off x="393700" y="3103979"/>
            <a:ext cx="4571999" cy="3030121"/>
          </a:xfrm>
          <a:prstGeom prst="trapezoid">
            <a:avLst>
              <a:gd name="adj" fmla="val 27515"/>
            </a:avLst>
          </a:prstGeom>
          <a:solidFill>
            <a:srgbClr val="D9D9D9">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07267" y="4640"/>
            <a:ext cx="10374626" cy="10783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graphicFrame>
        <p:nvGraphicFramePr>
          <p:cNvPr id="13" name="Diagram 12">
            <a:extLst>
              <a:ext uri="{FF2B5EF4-FFF2-40B4-BE49-F238E27FC236}">
                <a16:creationId xmlns:a16="http://schemas.microsoft.com/office/drawing/2014/main" id="{042006D2-EA64-7548-9A28-FD3FE8B22A57}"/>
              </a:ext>
            </a:extLst>
          </p:cNvPr>
          <p:cNvGraphicFramePr>
            <a:graphicFrameLocks noChangeAspect="1"/>
          </p:cNvGraphicFramePr>
          <p:nvPr>
            <p:extLst>
              <p:ext uri="{D42A27DB-BD31-4B8C-83A1-F6EECF244321}">
                <p14:modId xmlns:p14="http://schemas.microsoft.com/office/powerpoint/2010/main" val="3120355426"/>
              </p:ext>
            </p:extLst>
          </p:nvPr>
        </p:nvGraphicFramePr>
        <p:xfrm>
          <a:off x="1203345" y="2117490"/>
          <a:ext cx="9441874" cy="9864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5">
            <a:extLst>
              <a:ext uri="{FF2B5EF4-FFF2-40B4-BE49-F238E27FC236}">
                <a16:creationId xmlns:a16="http://schemas.microsoft.com/office/drawing/2014/main" id="{E66292EF-939F-ED41-8755-10C6B8C6E644}"/>
              </a:ext>
            </a:extLst>
          </p:cNvPr>
          <p:cNvSpPr txBox="1">
            <a:spLocks noChangeArrowheads="1"/>
          </p:cNvSpPr>
          <p:nvPr/>
        </p:nvSpPr>
        <p:spPr bwMode="auto">
          <a:xfrm>
            <a:off x="1203345" y="3766722"/>
            <a:ext cx="3392685" cy="215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1000"/>
              </a:spcBef>
              <a:spcAft>
                <a:spcPts val="0"/>
              </a:spcAft>
              <a:buClr>
                <a:srgbClr val="333333"/>
              </a:buClr>
              <a:defRPr/>
            </a:pPr>
            <a:r>
              <a:rPr lang="en-US">
                <a:latin typeface="Open Sans"/>
                <a:ea typeface="Open Sans" panose="020B0606030504020204" pitchFamily="34" charset="0"/>
                <a:cs typeface="Open Sans" panose="020B0606030504020204" pitchFamily="34" charset="0"/>
              </a:rPr>
              <a:t>Better fit for </a:t>
            </a:r>
            <a:r>
              <a:rPr lang="en-US" b="1">
                <a:latin typeface="Open Sans"/>
                <a:ea typeface="Open Sans" panose="020B0606030504020204" pitchFamily="34" charset="0"/>
                <a:cs typeface="Open Sans" panose="020B0606030504020204" pitchFamily="34" charset="0"/>
              </a:rPr>
              <a:t>short-term</a:t>
            </a:r>
            <a:r>
              <a:rPr lang="en-US">
                <a:latin typeface="Open Sans"/>
                <a:ea typeface="Open Sans" panose="020B0606030504020204" pitchFamily="34" charset="0"/>
                <a:cs typeface="Open Sans" panose="020B0606030504020204" pitchFamily="34" charset="0"/>
              </a:rPr>
              <a:t>: aggregated top down. </a:t>
            </a:r>
            <a:endParaRPr lang="en-US">
              <a:latin typeface="Open Sans" panose="020B0606030504020204" pitchFamily="34" charset="0"/>
              <a:ea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Clr>
                <a:srgbClr val="333333"/>
              </a:buClr>
              <a:buFont typeface="Arial" panose="020B0604020202020204" pitchFamily="34" charset="0"/>
              <a:buChar char="•"/>
              <a:defRPr/>
            </a:pPr>
            <a:r>
              <a:rPr lang="en-US">
                <a:latin typeface="Open Sans"/>
                <a:ea typeface="Open Sans" panose="020B0606030504020204" pitchFamily="34" charset="0"/>
                <a:cs typeface="Open Sans" panose="020B0606030504020204" pitchFamily="34" charset="0"/>
              </a:rPr>
              <a:t>The socio-economic structure of a country </a:t>
            </a:r>
            <a:br>
              <a:rPr lang="en-US">
                <a:latin typeface="Open Sans"/>
                <a:ea typeface="Open Sans" panose="020B0606030504020204" pitchFamily="34" charset="0"/>
                <a:cs typeface="Open Sans" panose="020B0606030504020204" pitchFamily="34" charset="0"/>
              </a:rPr>
            </a:br>
            <a:r>
              <a:rPr lang="en-US">
                <a:latin typeface="Open Sans"/>
                <a:ea typeface="Open Sans" panose="020B0606030504020204" pitchFamily="34" charset="0"/>
                <a:cs typeface="Open Sans" panose="020B0606030504020204" pitchFamily="34" charset="0"/>
              </a:rPr>
              <a:t>or the energy consuming habits of people cannot change in few months.</a:t>
            </a:r>
            <a:endParaRPr lang="ru-RU">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6E69192-E88B-A644-9A97-C9E93BAE0D22}"/>
              </a:ext>
            </a:extLst>
          </p:cNvPr>
          <p:cNvSpPr>
            <a:spLocks noGrp="1"/>
          </p:cNvSpPr>
          <p:nvPr>
            <p:ph idx="1"/>
          </p:nvPr>
        </p:nvSpPr>
        <p:spPr>
          <a:xfrm>
            <a:off x="905189" y="1366594"/>
            <a:ext cx="10515600" cy="701675"/>
          </a:xfrm>
        </p:spPr>
        <p:txBody>
          <a:bodyPr/>
          <a:lstStyle/>
          <a:p>
            <a:pPr marL="0" indent="0" eaLnBrk="1" fontAlgn="auto" hangingPunct="1">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2.4.3. MAED is applicable for medium and long-term time horizon in energy planning</a:t>
            </a:r>
          </a:p>
          <a:p>
            <a:pPr lvl="3"/>
            <a:endParaRPr lang="en-GB"/>
          </a:p>
        </p:txBody>
      </p:sp>
      <p:sp>
        <p:nvSpPr>
          <p:cNvPr id="21" name="Trapezium 20">
            <a:extLst>
              <a:ext uri="{FF2B5EF4-FFF2-40B4-BE49-F238E27FC236}">
                <a16:creationId xmlns:a16="http://schemas.microsoft.com/office/drawing/2014/main" id="{36387556-2748-1B44-894F-9D7819064576}"/>
              </a:ext>
            </a:extLst>
          </p:cNvPr>
          <p:cNvSpPr/>
          <p:nvPr/>
        </p:nvSpPr>
        <p:spPr>
          <a:xfrm>
            <a:off x="6304175" y="3103979"/>
            <a:ext cx="4571999" cy="3030121"/>
          </a:xfrm>
          <a:prstGeom prst="trapezoid">
            <a:avLst>
              <a:gd name="adj" fmla="val 24581"/>
            </a:avLst>
          </a:prstGeom>
          <a:solidFill>
            <a:srgbClr val="C0000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5">
            <a:extLst>
              <a:ext uri="{FF2B5EF4-FFF2-40B4-BE49-F238E27FC236}">
                <a16:creationId xmlns:a16="http://schemas.microsoft.com/office/drawing/2014/main" id="{F166396C-A247-9C4E-9B8A-6E291EF59D72}"/>
              </a:ext>
            </a:extLst>
          </p:cNvPr>
          <p:cNvSpPr txBox="1">
            <a:spLocks noChangeArrowheads="1"/>
          </p:cNvSpPr>
          <p:nvPr/>
        </p:nvSpPr>
        <p:spPr bwMode="auto">
          <a:xfrm>
            <a:off x="7066174" y="3766722"/>
            <a:ext cx="3048000" cy="188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marR="0" lvl="0" algn="l" rtl="0">
              <a:lnSpc>
                <a:spcPct val="100000"/>
              </a:lnSpc>
              <a:spcBef>
                <a:spcPts val="0"/>
              </a:spcBef>
              <a:spcAft>
                <a:spcPts val="0"/>
              </a:spcAft>
            </a:defPPr>
            <a:lvl1pPr algn="ctr" eaLnBrk="1" hangingPunct="1">
              <a:defRPr>
                <a:solidFill>
                  <a:schemeClr val="bg2"/>
                </a:solidFill>
                <a:latin typeface="Calibri" panose="020F0502020204030204" pitchFamily="34" charset="0"/>
                <a:cs typeface="Calibri" panose="020F0502020204030204"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fontAlgn="auto">
              <a:spcBef>
                <a:spcPts val="1000"/>
              </a:spcBef>
              <a:spcAft>
                <a:spcPts val="0"/>
              </a:spcAft>
              <a:buClr>
                <a:srgbClr val="333333"/>
              </a:buClr>
              <a:defRPr/>
            </a:pPr>
            <a:r>
              <a:rPr lang="en-US" dirty="0">
                <a:solidFill>
                  <a:schemeClr val="tx1"/>
                </a:solidFill>
                <a:latin typeface="Open Sans"/>
                <a:ea typeface="Open Sans" panose="020B0606030504020204" pitchFamily="34" charset="0"/>
                <a:cs typeface="Open Sans" panose="020B0606030504020204" pitchFamily="34" charset="0"/>
              </a:rPr>
              <a:t>Better fit for </a:t>
            </a:r>
            <a:r>
              <a:rPr lang="en-US" b="1" dirty="0">
                <a:solidFill>
                  <a:schemeClr val="tx1"/>
                </a:solidFill>
                <a:latin typeface="Open Sans"/>
                <a:ea typeface="Open Sans" panose="020B0606030504020204" pitchFamily="34" charset="0"/>
                <a:cs typeface="Open Sans" panose="020B0606030504020204" pitchFamily="34" charset="0"/>
              </a:rPr>
              <a:t>long-term</a:t>
            </a:r>
            <a:r>
              <a:rPr lang="en-US" dirty="0">
                <a:solidFill>
                  <a:schemeClr val="tx1"/>
                </a:solidFill>
                <a:latin typeface="Open Sans"/>
                <a:ea typeface="Open Sans" panose="020B0606030504020204" pitchFamily="34" charset="0"/>
                <a:cs typeface="Open Sans" panose="020B0606030504020204" pitchFamily="34" charset="0"/>
              </a:rPr>
              <a:t>: disaggregated Bottom up. </a:t>
            </a:r>
          </a:p>
          <a:p>
            <a:pPr marL="342900" indent="-342900" algn="l" fontAlgn="auto">
              <a:spcBef>
                <a:spcPts val="1000"/>
              </a:spcBef>
              <a:spcAft>
                <a:spcPts val="0"/>
              </a:spcAft>
              <a:buClr>
                <a:srgbClr val="333333"/>
              </a:buClr>
              <a:buFont typeface="Arial" panose="020B0604020202020204" pitchFamily="34" charset="0"/>
              <a:buChar char="•"/>
              <a:defRPr/>
            </a:pPr>
            <a:r>
              <a:rPr lang="en-US" dirty="0">
                <a:solidFill>
                  <a:schemeClr val="tx1"/>
                </a:solidFill>
                <a:latin typeface="Open Sans"/>
                <a:ea typeface="Open Sans" panose="020B0606030504020204" pitchFamily="34" charset="0"/>
                <a:cs typeface="Open Sans" panose="020B0606030504020204" pitchFamily="34" charset="0"/>
              </a:rPr>
              <a:t>The development of </a:t>
            </a:r>
            <a:br>
              <a:rPr lang="en-US" dirty="0">
                <a:latin typeface="Open Sans"/>
                <a:ea typeface="Open Sans" panose="020B0606030504020204" pitchFamily="34" charset="0"/>
                <a:cs typeface="Open Sans" panose="020B0606030504020204" pitchFamily="34" charset="0"/>
              </a:rPr>
            </a:br>
            <a:r>
              <a:rPr lang="en-US" dirty="0">
                <a:solidFill>
                  <a:schemeClr val="tx1"/>
                </a:solidFill>
                <a:latin typeface="Open Sans"/>
                <a:ea typeface="Open Sans" panose="020B0606030504020204" pitchFamily="34" charset="0"/>
                <a:cs typeface="Open Sans" panose="020B0606030504020204" pitchFamily="34" charset="0"/>
              </a:rPr>
              <a:t>the relevant relations</a:t>
            </a:r>
            <a:br>
              <a:rPr lang="en-US" dirty="0">
                <a:latin typeface="Open Sans"/>
                <a:ea typeface="Open Sans" panose="020B0606030504020204" pitchFamily="34" charset="0"/>
                <a:cs typeface="Open Sans" panose="020B0606030504020204" pitchFamily="34" charset="0"/>
              </a:rPr>
            </a:br>
            <a:r>
              <a:rPr lang="en-US" dirty="0">
                <a:solidFill>
                  <a:schemeClr val="tx1"/>
                </a:solidFill>
                <a:latin typeface="Open Sans"/>
                <a:ea typeface="Open Sans" panose="020B0606030504020204" pitchFamily="34" charset="0"/>
                <a:cs typeface="Open Sans" panose="020B0606030504020204" pitchFamily="34" charset="0"/>
              </a:rPr>
              <a:t>may be better projected individually.</a:t>
            </a:r>
          </a:p>
        </p:txBody>
      </p:sp>
    </p:spTree>
    <p:extLst>
      <p:ext uri="{BB962C8B-B14F-4D97-AF65-F5344CB8AC3E}">
        <p14:creationId xmlns:p14="http://schemas.microsoft.com/office/powerpoint/2010/main" val="248064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phical user interface, sunburst chart&#10;&#10;Description automatically generated">
            <a:extLst>
              <a:ext uri="{FF2B5EF4-FFF2-40B4-BE49-F238E27FC236}">
                <a16:creationId xmlns:a16="http://schemas.microsoft.com/office/drawing/2014/main" id="{0BC87318-26F0-457D-BA45-38B81B64D512}"/>
              </a:ext>
            </a:extLst>
          </p:cNvPr>
          <p:cNvPicPr>
            <a:picLocks noChangeAspect="1"/>
          </p:cNvPicPr>
          <p:nvPr/>
        </p:nvPicPr>
        <p:blipFill>
          <a:blip r:embed="rId3"/>
          <a:stretch>
            <a:fillRect/>
          </a:stretch>
        </p:blipFill>
        <p:spPr>
          <a:xfrm>
            <a:off x="0" y="1361"/>
            <a:ext cx="12191999" cy="6869792"/>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10626498" cy="10382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673DDF13-2111-2440-808F-0598700C4193}"/>
              </a:ext>
            </a:extLst>
          </p:cNvPr>
          <p:cNvSpPr>
            <a:spLocks noGrp="1"/>
          </p:cNvSpPr>
          <p:nvPr>
            <p:ph idx="1"/>
          </p:nvPr>
        </p:nvSpPr>
        <p:spPr>
          <a:xfrm>
            <a:off x="947057" y="1375823"/>
            <a:ext cx="9885066" cy="4343940"/>
          </a:xfrm>
        </p:spPr>
        <p:txBody>
          <a:bodyPr/>
          <a:lstStyle/>
          <a:p>
            <a:pPr marL="0" indent="0" eaLnBrk="1" fontAlgn="auto" hangingPunct="1">
              <a:spcAft>
                <a:spcPts val="0"/>
              </a:spcAft>
              <a:buClr>
                <a:srgbClr val="333333"/>
              </a:buClr>
              <a:buNone/>
              <a:defRPr/>
            </a:pPr>
            <a:r>
              <a:rPr lang="en-ZA" sz="2000" b="1" dirty="0">
                <a:solidFill>
                  <a:schemeClr val="accent5">
                    <a:lumMod val="60000"/>
                    <a:lumOff val="40000"/>
                  </a:schemeClr>
                </a:solidFill>
                <a:latin typeface="Open Sans"/>
                <a:ea typeface="Open Sans"/>
                <a:cs typeface="Open Sans"/>
              </a:rPr>
              <a:t>2.4.4. Important considerations when using MAED</a:t>
            </a:r>
          </a:p>
          <a:p>
            <a:pPr marL="0" indent="0" eaLnBrk="1" fontAlgn="auto" hangingPunct="1">
              <a:spcAft>
                <a:spcPts val="0"/>
              </a:spcAft>
              <a:buClr>
                <a:srgbClr val="333333"/>
              </a:buClr>
              <a:buNone/>
              <a:defRPr/>
            </a:pPr>
            <a:endParaRPr lang="en-ZA" sz="2000" b="1" dirty="0">
              <a:solidFill>
                <a:schemeClr val="accent5">
                  <a:lumMod val="60000"/>
                  <a:lumOff val="40000"/>
                </a:schemeClr>
              </a:solidFill>
              <a:latin typeface="Open Sans"/>
            </a:endParaRPr>
          </a:p>
          <a:p>
            <a:pPr marL="342900" indent="-342900" eaLnBrk="1" fontAlgn="auto" hangingPunct="1">
              <a:spcAft>
                <a:spcPts val="0"/>
              </a:spcAft>
              <a:buClr>
                <a:srgbClr val="333333"/>
              </a:buClr>
              <a:defRPr/>
            </a:pPr>
            <a:r>
              <a:rPr lang="en-GB" sz="2000" dirty="0"/>
              <a:t>The future is uncertain.</a:t>
            </a:r>
          </a:p>
          <a:p>
            <a:pPr marL="342900" indent="-342900" eaLnBrk="1" fontAlgn="auto" hangingPunct="1">
              <a:spcAft>
                <a:spcPts val="0"/>
              </a:spcAft>
              <a:buClr>
                <a:srgbClr val="333333"/>
              </a:buClr>
              <a:defRPr/>
            </a:pPr>
            <a:endParaRPr lang="en-GB" sz="2000" dirty="0"/>
          </a:p>
          <a:p>
            <a:pPr marL="342900" indent="-342900" eaLnBrk="1" fontAlgn="auto" hangingPunct="1">
              <a:spcAft>
                <a:spcPts val="0"/>
              </a:spcAft>
              <a:buClr>
                <a:srgbClr val="333333"/>
              </a:buClr>
              <a:defRPr/>
            </a:pPr>
            <a:r>
              <a:rPr lang="en-GB" sz="2000" dirty="0"/>
              <a:t>The future may or may not look like the past.</a:t>
            </a:r>
          </a:p>
          <a:p>
            <a:pPr marL="342900" indent="-342900" eaLnBrk="1" fontAlgn="auto" hangingPunct="1">
              <a:spcAft>
                <a:spcPts val="0"/>
              </a:spcAft>
              <a:buClr>
                <a:srgbClr val="333333"/>
              </a:buClr>
              <a:defRPr/>
            </a:pPr>
            <a:endParaRPr lang="en-GB" sz="2000" dirty="0"/>
          </a:p>
          <a:p>
            <a:pPr marL="342900" indent="-342900" eaLnBrk="1" fontAlgn="auto" hangingPunct="1">
              <a:spcAft>
                <a:spcPts val="0"/>
              </a:spcAft>
              <a:buClr>
                <a:srgbClr val="333333"/>
              </a:buClr>
              <a:defRPr/>
            </a:pPr>
            <a:r>
              <a:rPr lang="en-GB" sz="2000" dirty="0"/>
              <a:t>Long-term projections are much more uncertain than short-term projections.</a:t>
            </a:r>
          </a:p>
          <a:p>
            <a:pPr marL="342900" indent="-342900" eaLnBrk="1" fontAlgn="auto" hangingPunct="1">
              <a:spcAft>
                <a:spcPts val="0"/>
              </a:spcAft>
              <a:buClr>
                <a:srgbClr val="333333"/>
              </a:buClr>
              <a:defRPr/>
            </a:pPr>
            <a:endParaRPr lang="en-GB" sz="2000" dirty="0"/>
          </a:p>
          <a:p>
            <a:pPr lvl="0"/>
            <a:endParaRPr lang="en-GB" dirty="0">
              <a:solidFill>
                <a:prstClr val="black"/>
              </a:solidFill>
            </a:endParaRPr>
          </a:p>
          <a:p>
            <a:pPr marL="285750" lvl="0" indent="-285750"/>
            <a:endParaRPr lang="en-GB" dirty="0">
              <a:solidFill>
                <a:prstClr val="black"/>
              </a:solidFill>
            </a:endParaRPr>
          </a:p>
          <a:p>
            <a:endParaRPr lang="en-GB" dirty="0"/>
          </a:p>
        </p:txBody>
      </p:sp>
      <p:sp>
        <p:nvSpPr>
          <p:cNvPr id="7" name="Slide Number Placeholder 5">
            <a:extLst>
              <a:ext uri="{FF2B5EF4-FFF2-40B4-BE49-F238E27FC236}">
                <a16:creationId xmlns:a16="http://schemas.microsoft.com/office/drawing/2014/main" id="{2F0860E5-E8A6-5E49-9AA7-CBD527FD8DF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32655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5121"/>
            <a:ext cx="12192000" cy="6858000"/>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10626498" cy="11484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a:ea typeface="Open Sans"/>
                <a:cs typeface="Open Sans"/>
                <a:sym typeface="Bodoni SvtyTwo ITC TT-Book"/>
              </a:rPr>
              <a:t>Lecture 2.4 Introduction to MAED</a:t>
            </a:r>
          </a:p>
        </p:txBody>
      </p:sp>
      <p:sp>
        <p:nvSpPr>
          <p:cNvPr id="3" name="Content Placeholder 2">
            <a:extLst>
              <a:ext uri="{FF2B5EF4-FFF2-40B4-BE49-F238E27FC236}">
                <a16:creationId xmlns:a16="http://schemas.microsoft.com/office/drawing/2014/main" id="{5A94EC66-5C75-2A46-8A2C-A8F99F872FF9}"/>
              </a:ext>
            </a:extLst>
          </p:cNvPr>
          <p:cNvSpPr>
            <a:spLocks noGrp="1"/>
          </p:cNvSpPr>
          <p:nvPr>
            <p:ph idx="1"/>
          </p:nvPr>
        </p:nvSpPr>
        <p:spPr>
          <a:xfrm>
            <a:off x="947057" y="1368425"/>
            <a:ext cx="9746343" cy="4351338"/>
          </a:xfrm>
        </p:spPr>
        <p:txBody>
          <a:bodyPr/>
          <a:lstStyle/>
          <a:p>
            <a:pPr marL="0" indent="0" eaLnBrk="1" fontAlgn="auto" hangingPunct="1">
              <a:spcAft>
                <a:spcPts val="0"/>
              </a:spcAft>
              <a:buClr>
                <a:srgbClr val="333333"/>
              </a:buClr>
              <a:buNone/>
              <a:defRPr/>
            </a:pPr>
            <a:r>
              <a:rPr lang="en-ZA" sz="2000" b="1">
                <a:solidFill>
                  <a:schemeClr val="accent5">
                    <a:lumMod val="60000"/>
                    <a:lumOff val="40000"/>
                  </a:schemeClr>
                </a:solidFill>
                <a:latin typeface="Open Sans"/>
                <a:ea typeface="Open Sans"/>
                <a:cs typeface="Open Sans"/>
              </a:rPr>
              <a:t>2.4.5.Important considerations when using MAED</a:t>
            </a:r>
            <a:endParaRPr lang="en-GB" sz="2000" b="1">
              <a:solidFill>
                <a:schemeClr val="accent5">
                  <a:lumMod val="60000"/>
                  <a:lumOff val="40000"/>
                </a:schemeClr>
              </a:solidFill>
              <a:latin typeface="Open Sans"/>
              <a:ea typeface="Open Sans"/>
              <a:cs typeface="Open Sans"/>
            </a:endParaRPr>
          </a:p>
          <a:p>
            <a:pPr marL="0" lvl="0" indent="0" eaLnBrk="1" fontAlgn="auto" hangingPunct="1">
              <a:spcAft>
                <a:spcPts val="0"/>
              </a:spcAft>
              <a:buClr>
                <a:srgbClr val="333333"/>
              </a:buClr>
              <a:buNone/>
              <a:defRPr/>
            </a:pPr>
            <a:r>
              <a:rPr lang="en-GB" sz="2000" dirty="0">
                <a:latin typeface="Open Sans"/>
              </a:rPr>
              <a:t>Specificities of countries in the Global South to be considered in Energy Planning</a:t>
            </a:r>
          </a:p>
          <a:p>
            <a:pPr marL="342900" lvl="0" indent="-342900" eaLnBrk="1" fontAlgn="auto" hangingPunct="1">
              <a:spcAft>
                <a:spcPts val="0"/>
              </a:spcAft>
              <a:buClr>
                <a:srgbClr val="333333"/>
              </a:buClr>
              <a:defRPr/>
            </a:pPr>
            <a:r>
              <a:rPr lang="en-GB" sz="2000" dirty="0">
                <a:latin typeface="Open Sans"/>
              </a:rPr>
              <a:t>Lack of consistent long-term time series data for various activity sectors.</a:t>
            </a:r>
          </a:p>
          <a:p>
            <a:pPr marL="342900" lvl="0" indent="-342900" eaLnBrk="1" fontAlgn="auto" hangingPunct="1">
              <a:spcAft>
                <a:spcPts val="0"/>
              </a:spcAft>
              <a:buClr>
                <a:srgbClr val="333333"/>
              </a:buClr>
              <a:defRPr/>
            </a:pPr>
            <a:r>
              <a:rPr lang="en-GB" sz="2000" dirty="0">
                <a:latin typeface="Open Sans"/>
              </a:rPr>
              <a:t>Big difference in urban and rural energy consumption pattern.</a:t>
            </a:r>
          </a:p>
          <a:p>
            <a:pPr marL="342900" lvl="0" indent="-342900" eaLnBrk="1" fontAlgn="auto" hangingPunct="1">
              <a:spcAft>
                <a:spcPts val="0"/>
              </a:spcAft>
              <a:buClr>
                <a:srgbClr val="333333"/>
              </a:buClr>
              <a:defRPr/>
            </a:pPr>
            <a:r>
              <a:rPr lang="en-GB" sz="2000" dirty="0">
                <a:latin typeface="Open Sans"/>
              </a:rPr>
              <a:t>Considerable changes in economy structure.</a:t>
            </a:r>
          </a:p>
          <a:p>
            <a:pPr marL="342900" lvl="0" indent="-342900" eaLnBrk="1" fontAlgn="auto" hangingPunct="1">
              <a:spcAft>
                <a:spcPts val="0"/>
              </a:spcAft>
              <a:buClr>
                <a:srgbClr val="333333"/>
              </a:buClr>
              <a:defRPr/>
            </a:pPr>
            <a:r>
              <a:rPr lang="en-GB" sz="2000" dirty="0">
                <a:latin typeface="Open Sans"/>
              </a:rPr>
              <a:t>Rapid improvement in technology (tech. transfers).</a:t>
            </a:r>
          </a:p>
          <a:p>
            <a:pPr marL="342900" lvl="0" indent="-342900" eaLnBrk="1" fontAlgn="auto" hangingPunct="1">
              <a:spcAft>
                <a:spcPts val="0"/>
              </a:spcAft>
              <a:buClr>
                <a:srgbClr val="333333"/>
              </a:buClr>
              <a:defRPr/>
            </a:pPr>
            <a:r>
              <a:rPr lang="en-GB" sz="2000" dirty="0">
                <a:latin typeface="Open Sans"/>
              </a:rPr>
              <a:t>Appearance of new processes.</a:t>
            </a:r>
          </a:p>
          <a:p>
            <a:pPr marL="342900" indent="-342900" eaLnBrk="1" fontAlgn="auto" hangingPunct="1">
              <a:spcAft>
                <a:spcPts val="0"/>
              </a:spcAft>
              <a:buClr>
                <a:srgbClr val="333333"/>
              </a:buClr>
              <a:defRPr/>
            </a:pPr>
            <a:r>
              <a:rPr lang="en-GB" sz="2000" dirty="0">
                <a:latin typeface="Open Sans"/>
              </a:rPr>
              <a:t>Considerable changes in social behaviour and in lifestyle.</a:t>
            </a:r>
          </a:p>
          <a:p>
            <a:pPr marL="342900" indent="-342900" eaLnBrk="1" fontAlgn="auto" hangingPunct="1">
              <a:spcAft>
                <a:spcPts val="0"/>
              </a:spcAft>
              <a:buClr>
                <a:srgbClr val="333333"/>
              </a:buClr>
              <a:defRPr/>
            </a:pPr>
            <a:endParaRPr lang="en-GB" sz="2000" dirty="0">
              <a:latin typeface="Open Sans"/>
            </a:endParaRPr>
          </a:p>
          <a:p>
            <a:pPr marL="0" indent="0" eaLnBrk="1" fontAlgn="auto" hangingPunct="1">
              <a:lnSpc>
                <a:spcPct val="100000"/>
              </a:lnSpc>
              <a:spcAft>
                <a:spcPts val="0"/>
              </a:spcAft>
              <a:buClr>
                <a:srgbClr val="333333"/>
              </a:buClr>
              <a:buNone/>
              <a:defRPr/>
            </a:pPr>
            <a:r>
              <a:rPr lang="en-GB" sz="2000" dirty="0">
                <a:solidFill>
                  <a:srgbClr val="AF2533"/>
                </a:solidFill>
                <a:latin typeface="Open Sans"/>
                <a:ea typeface="Open Sans"/>
                <a:cs typeface="Open Sans"/>
              </a:rPr>
              <a:t>These specificities, can make the increase in energy demand faster than </a:t>
            </a:r>
            <a:br>
              <a:rPr lang="en-GB" sz="2000" dirty="0">
                <a:latin typeface="Open Sans"/>
              </a:rPr>
            </a:br>
            <a:r>
              <a:rPr lang="en-GB" sz="2000" dirty="0">
                <a:solidFill>
                  <a:srgbClr val="AF2533"/>
                </a:solidFill>
                <a:latin typeface="Open Sans"/>
                <a:ea typeface="Open Sans"/>
                <a:cs typeface="Open Sans"/>
              </a:rPr>
              <a:t>its historical trend, and the economic growth rate itself.</a:t>
            </a:r>
          </a:p>
          <a:p>
            <a:pPr marL="342900" lvl="0" indent="-342900" eaLnBrk="1" fontAlgn="auto" hangingPunct="1">
              <a:spcAft>
                <a:spcPts val="0"/>
              </a:spcAft>
              <a:buClr>
                <a:srgbClr val="333333"/>
              </a:buClr>
              <a:defRPr/>
            </a:pPr>
            <a:endParaRPr lang="en-GB" sz="2000" dirty="0">
              <a:latin typeface="Open Sans"/>
            </a:endParaRPr>
          </a:p>
          <a:p>
            <a:pPr lvl="0"/>
            <a:endParaRPr lang="en-GB" dirty="0">
              <a:solidFill>
                <a:prstClr val="black"/>
              </a:solidFill>
            </a:endParaRPr>
          </a:p>
          <a:p>
            <a:pPr marL="285750" lvl="0" indent="-285750"/>
            <a:endParaRPr lang="en-GB" dirty="0">
              <a:solidFill>
                <a:prstClr val="black"/>
              </a:solidFill>
            </a:endParaRPr>
          </a:p>
          <a:p>
            <a:endParaRPr lang="en-GB" dirty="0"/>
          </a:p>
        </p:txBody>
      </p:sp>
      <p:sp>
        <p:nvSpPr>
          <p:cNvPr id="7" name="Slide Number Placeholder 5">
            <a:extLst>
              <a:ext uri="{FF2B5EF4-FFF2-40B4-BE49-F238E27FC236}">
                <a16:creationId xmlns:a16="http://schemas.microsoft.com/office/drawing/2014/main" id="{A7EFD7BA-5822-2044-AA83-1B9F5228A4C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772375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78577B27-C0DC-48F9-A94F-E0E9A43F951C}"/>
              </a:ext>
            </a:extLst>
          </p:cNvPr>
          <p:cNvPicPr>
            <a:picLocks noChangeAspect="1"/>
          </p:cNvPicPr>
          <p:nvPr/>
        </p:nvPicPr>
        <p:blipFill>
          <a:blip r:embed="rId3"/>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92424231-32A5-44F2-B68F-90D51A0C7D84}"/>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dirty="0">
                <a:solidFill>
                  <a:schemeClr val="bg1"/>
                </a:solidFill>
                <a:latin typeface="Open Sans"/>
                <a:ea typeface="+mn-lt"/>
                <a:cs typeface="+mn-lt"/>
              </a:rPr>
              <a:t>CCG courses (this will take </a:t>
            </a:r>
            <a:br>
              <a:rPr lang="en-US" sz="800" dirty="0">
                <a:latin typeface="Open Sans"/>
                <a:ea typeface="+mn-lt"/>
                <a:cs typeface="+mn-lt"/>
              </a:rPr>
            </a:br>
            <a:r>
              <a:rPr lang="en-US" sz="800" dirty="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0F5B907A-FCAF-438A-A459-5124DAA1F7C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extBox 2">
            <a:extLst>
              <a:ext uri="{FF2B5EF4-FFF2-40B4-BE49-F238E27FC236}">
                <a16:creationId xmlns:a16="http://schemas.microsoft.com/office/drawing/2014/main" id="{EB6FBB20-3712-4FE6-CDCA-BBAB76C2A77B}"/>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Lecture 2: "</a:t>
            </a:r>
            <a:r>
              <a:rPr lang="en-GB" sz="800">
                <a:solidFill>
                  <a:schemeClr val="bg1"/>
                </a:solidFill>
                <a:latin typeface="Open Sans"/>
                <a:ea typeface="+mn-lt"/>
                <a:cs typeface="+mn-lt"/>
              </a:rPr>
              <a:t>MODELLING TOOLS AND ENERGY SYSTEM ANALYSIS </a:t>
            </a:r>
            <a:r>
              <a:rPr lang="en-US" sz="800">
                <a:solidFill>
                  <a:schemeClr val="bg1"/>
                </a:solidFill>
                <a:latin typeface="Open Sans"/>
                <a:ea typeface="+mn-lt"/>
                <a:cs typeface="+mn-lt"/>
              </a:rPr>
              <a:t>" </a:t>
            </a:r>
            <a:r>
              <a:rPr lang="en-US" sz="800" dirty="0">
                <a:solidFill>
                  <a:schemeClr val="bg1"/>
                </a:solidFill>
                <a:latin typeface="Open Sans"/>
                <a:ea typeface="+mn-lt"/>
                <a:cs typeface="+mn-lt"/>
              </a:rPr>
              <a:t>,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992660" y="2859574"/>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7306" y="106062"/>
            <a:ext cx="10515600" cy="1325562"/>
          </a:xfrm>
        </p:spPr>
        <p:txBody>
          <a:bodyPr lIns="121900" tIns="121900" rIns="121900" bIns="121900" rtlCol="0"/>
          <a:lstStyle/>
          <a:p>
            <a:r>
              <a:rPr lang="en-GB" dirty="0">
                <a:latin typeface="Open Sans"/>
                <a:ea typeface="Open Sans"/>
                <a:cs typeface="Open Sans"/>
                <a:sym typeface="Bodoni SvtyTwo ITC TT-Book"/>
              </a:rPr>
              <a:t>Lecture 2.1 Energy system models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3</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887215" y="1304031"/>
            <a:ext cx="9837751" cy="4262298"/>
          </a:xfrm>
        </p:spPr>
        <p:txBody>
          <a:bodyPr/>
          <a:lstStyle/>
          <a:p>
            <a:pPr marL="0" eaLnBrk="1" fontAlgn="auto" hangingPunct="1">
              <a:spcBef>
                <a:spcPts val="1000"/>
              </a:spcBef>
              <a:buClr>
                <a:srgbClr val="333333"/>
              </a:buClr>
              <a:defRPr/>
            </a:pPr>
            <a:r>
              <a:rPr lang="en-GB" b="1" dirty="0">
                <a:solidFill>
                  <a:schemeClr val="accent5">
                    <a:lumMod val="60000"/>
                    <a:lumOff val="40000"/>
                  </a:schemeClr>
                </a:solidFill>
                <a:latin typeface="Open Sans"/>
                <a:ea typeface="Open Sans"/>
                <a:cs typeface="Open Sans"/>
                <a:sym typeface="Calibri"/>
              </a:rPr>
              <a:t>2.1.1. Energy system models as conceptual representations of the real world</a:t>
            </a:r>
          </a:p>
          <a:p>
            <a:pPr marL="0" eaLnBrk="1" fontAlgn="auto" hangingPunct="1">
              <a:spcBef>
                <a:spcPts val="1000"/>
              </a:spcBef>
              <a:buClr>
                <a:srgbClr val="333333"/>
              </a:buClr>
              <a:defRPr/>
            </a:pPr>
            <a:endParaRPr lang="en-GB" b="1" dirty="0">
              <a:solidFill>
                <a:schemeClr val="accent5">
                  <a:lumMod val="60000"/>
                  <a:lumOff val="40000"/>
                </a:schemeClr>
              </a:solidFill>
              <a:latin typeface="Open Sans"/>
              <a:sym typeface="Calibri"/>
            </a:endParaRPr>
          </a:p>
          <a:p>
            <a:pPr marL="0" fontAlgn="auto">
              <a:spcBef>
                <a:spcPts val="600"/>
              </a:spcBef>
              <a:buClr>
                <a:srgbClr val="333333"/>
              </a:buClr>
              <a:defRPr/>
            </a:pPr>
            <a:r>
              <a:rPr lang="en-GB" dirty="0">
                <a:latin typeface="Open Sans"/>
              </a:rPr>
              <a:t>Energy system analysis, or any energy planning task, deals with many uncertain variables and factors </a:t>
            </a:r>
            <a:r>
              <a:rPr lang="en-GB" dirty="0">
                <a:latin typeface="Open Sans"/>
                <a:ea typeface="+mn-lt"/>
                <a:cs typeface="+mn-lt"/>
              </a:rPr>
              <a:t>→</a:t>
            </a:r>
            <a:r>
              <a:rPr lang="en-GB" dirty="0">
                <a:latin typeface="Calibri"/>
                <a:ea typeface="+mn-lt"/>
                <a:cs typeface="Calibri"/>
              </a:rPr>
              <a:t> </a:t>
            </a:r>
            <a:r>
              <a:rPr lang="en-GB" b="1" i="1" dirty="0">
                <a:latin typeface="Open Sans"/>
                <a:ea typeface="+mn-lt"/>
                <a:cs typeface="Calibri"/>
              </a:rPr>
              <a:t>energy</a:t>
            </a:r>
            <a:r>
              <a:rPr lang="en-GB" b="1" i="1" dirty="0">
                <a:latin typeface="Open Sans"/>
              </a:rPr>
              <a:t> models are built to manage such large systems</a:t>
            </a:r>
            <a:r>
              <a:rPr lang="en-GB" i="1" dirty="0">
                <a:latin typeface="Open Sans"/>
              </a:rPr>
              <a:t>.</a:t>
            </a:r>
          </a:p>
          <a:p>
            <a:pPr marL="0" fontAlgn="auto">
              <a:spcBef>
                <a:spcPts val="600"/>
              </a:spcBef>
              <a:buClr>
                <a:srgbClr val="333333"/>
              </a:buClr>
              <a:defRPr/>
            </a:pPr>
            <a:endParaRPr lang="en-GB" i="1" dirty="0">
              <a:latin typeface="Open Sans"/>
            </a:endParaRPr>
          </a:p>
          <a:p>
            <a:pPr marL="342900" lvl="0" indent="-342900" fontAlgn="auto">
              <a:spcBef>
                <a:spcPts val="600"/>
              </a:spcBef>
              <a:buClr>
                <a:srgbClr val="333333"/>
              </a:buClr>
              <a:buFont typeface="Arial" panose="020B0604020202020204" pitchFamily="34" charset="0"/>
              <a:buChar char="•"/>
              <a:defRPr/>
            </a:pPr>
            <a:r>
              <a:rPr lang="en-GB" dirty="0"/>
              <a:t>A model is a conceptual representation of interfacing facts of the real world, originating from physical and human actions. </a:t>
            </a:r>
          </a:p>
          <a:p>
            <a:pPr marL="342900" lvl="0" indent="-342900" fontAlgn="auto">
              <a:spcBef>
                <a:spcPts val="600"/>
              </a:spcBef>
              <a:buClr>
                <a:srgbClr val="333333"/>
              </a:buClr>
              <a:buFont typeface="Arial" panose="020B0604020202020204" pitchFamily="34" charset="0"/>
              <a:buChar char="•"/>
              <a:defRPr/>
            </a:pPr>
            <a:endParaRPr lang="en-GB" dirty="0"/>
          </a:p>
          <a:p>
            <a:pPr marL="342900" indent="-342900" fontAlgn="auto">
              <a:spcBef>
                <a:spcPts val="600"/>
              </a:spcBef>
              <a:buClr>
                <a:srgbClr val="333333"/>
              </a:buClr>
              <a:buFont typeface="Arial" panose="020B0604020202020204" pitchFamily="34" charset="0"/>
              <a:buChar char="•"/>
              <a:defRPr/>
            </a:pPr>
            <a:r>
              <a:rPr lang="en-GB" dirty="0">
                <a:latin typeface="Open Sans"/>
              </a:rPr>
              <a:t>Models do not make decisions; they are tools which </a:t>
            </a:r>
            <a:r>
              <a:rPr lang="en-GB" b="1" i="1" dirty="0">
                <a:latin typeface="Open Sans"/>
              </a:rPr>
              <a:t>show paths and consequences of making decisions</a:t>
            </a:r>
            <a:r>
              <a:rPr lang="en-GB" dirty="0">
                <a:latin typeface="Open Sans"/>
              </a:rPr>
              <a:t>. </a:t>
            </a:r>
          </a:p>
          <a:p>
            <a:pPr marL="342900" indent="-342900" fontAlgn="auto">
              <a:spcBef>
                <a:spcPts val="600"/>
              </a:spcBef>
              <a:buClr>
                <a:srgbClr val="333333"/>
              </a:buClr>
              <a:buFont typeface="Arial" panose="020B0604020202020204" pitchFamily="34" charset="0"/>
              <a:buChar char="•"/>
              <a:defRPr/>
            </a:pPr>
            <a:endParaRPr lang="en-GB" dirty="0">
              <a:latin typeface="Open Sans"/>
            </a:endParaRPr>
          </a:p>
          <a:p>
            <a:pPr marL="342900" lvl="0" indent="-342900" fontAlgn="auto">
              <a:spcBef>
                <a:spcPts val="600"/>
              </a:spcBef>
              <a:buClr>
                <a:srgbClr val="333333"/>
              </a:buClr>
              <a:buFont typeface="Arial" panose="020B0604020202020204" pitchFamily="34" charset="0"/>
              <a:buChar char="•"/>
              <a:defRPr/>
            </a:pPr>
            <a:r>
              <a:rPr lang="en-GB" dirty="0"/>
              <a:t>A model can only answer the question for which it was originally designed.</a:t>
            </a:r>
          </a:p>
          <a:p>
            <a:pPr marL="194310" fontAlgn="auto">
              <a:buClr>
                <a:srgbClr val="333333"/>
              </a:buClr>
              <a:defRPr/>
            </a:pPr>
            <a:endParaRPr lang="en-GB" dirty="0">
              <a:solidFill>
                <a:srgbClr val="C00000"/>
              </a:solidFill>
            </a:endParaRPr>
          </a:p>
          <a:p>
            <a:pPr marL="0" eaLnBrk="1" fontAlgn="auto" hangingPunct="1">
              <a:spcBef>
                <a:spcPts val="1000"/>
              </a:spcBef>
              <a:buClr>
                <a:srgbClr val="333333"/>
              </a:buClr>
              <a:defRPr/>
            </a:pPr>
            <a:endParaRPr lang="en-GB" dirty="0"/>
          </a:p>
        </p:txBody>
      </p:sp>
    </p:spTree>
    <p:extLst>
      <p:ext uri="{BB962C8B-B14F-4D97-AF65-F5344CB8AC3E}">
        <p14:creationId xmlns:p14="http://schemas.microsoft.com/office/powerpoint/2010/main" val="382145797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58078" y="107944"/>
            <a:ext cx="10515600" cy="1044826"/>
          </a:xfrm>
        </p:spPr>
        <p:txBody>
          <a:bodyPr lIns="121900" tIns="121900" rIns="121900" bIns="121900" rtlCol="0"/>
          <a:lstStyle/>
          <a:p>
            <a:r>
              <a:rPr lang="en-GB" dirty="0">
                <a:latin typeface="Open Sans"/>
                <a:ea typeface="Open Sans"/>
                <a:cs typeface="Open Sans"/>
                <a:sym typeface="Bodoni SvtyTwo ITC TT-Book"/>
              </a:rPr>
              <a:t>Lecture 2.1 Energy system models</a:t>
            </a:r>
          </a:p>
        </p:txBody>
      </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22064" y="1046947"/>
            <a:ext cx="10351481" cy="5484741"/>
          </a:xfrm>
        </p:spPr>
        <p:txBody>
          <a:bodyPr>
            <a:normAutofit/>
          </a:bodyPr>
          <a:lstStyle/>
          <a:p>
            <a:pPr marL="0" eaLnBrk="1" fontAlgn="auto" hangingPunct="1">
              <a:lnSpc>
                <a:spcPct val="110000"/>
              </a:lnSpc>
              <a:buClr>
                <a:srgbClr val="333333"/>
              </a:buClr>
              <a:defRPr/>
            </a:pPr>
            <a:r>
              <a:rPr lang="en-GB" b="1" dirty="0">
                <a:solidFill>
                  <a:schemeClr val="accent5">
                    <a:lumMod val="60000"/>
                    <a:lumOff val="40000"/>
                  </a:schemeClr>
                </a:solidFill>
                <a:latin typeface="Open Sans"/>
                <a:ea typeface="Open Sans"/>
                <a:cs typeface="Open Sans"/>
              </a:rPr>
              <a:t>2.1.2. Energy system model classification</a:t>
            </a:r>
            <a:endParaRPr lang="en-US" dirty="0">
              <a:solidFill>
                <a:schemeClr val="accent5">
                  <a:lumMod val="60000"/>
                  <a:lumOff val="40000"/>
                </a:schemeClr>
              </a:solidFill>
              <a:ea typeface="Open Sans"/>
              <a:cs typeface="Open Sans"/>
            </a:endParaRPr>
          </a:p>
          <a:p>
            <a:pPr marL="0" eaLnBrk="1" fontAlgn="auto" hangingPunct="1">
              <a:lnSpc>
                <a:spcPct val="110000"/>
              </a:lnSpc>
              <a:spcBef>
                <a:spcPts val="600"/>
              </a:spcBef>
              <a:buClr>
                <a:srgbClr val="333333"/>
              </a:buClr>
              <a:defRPr/>
            </a:pPr>
            <a:r>
              <a:rPr lang="en-GB" dirty="0">
                <a:latin typeface="Open Sans"/>
                <a:ea typeface="Open Sans"/>
                <a:cs typeface="Open Sans"/>
              </a:rPr>
              <a:t>There is no single categorization. Energy system models can be classified based on [1]:</a:t>
            </a:r>
            <a:endParaRPr lang="en-GB">
              <a:ea typeface="Open Sans"/>
              <a:cs typeface="Open Sans"/>
            </a:endParaRPr>
          </a:p>
          <a:p>
            <a:pPr marL="537210" lvl="0" indent="-342900">
              <a:lnSpc>
                <a:spcPct val="110000"/>
              </a:lnSpc>
              <a:spcBef>
                <a:spcPts val="600"/>
              </a:spcBef>
              <a:buFont typeface="Arial" panose="020B0604020202020204" pitchFamily="34" charset="0"/>
              <a:buChar char="•"/>
            </a:pPr>
            <a:r>
              <a:rPr lang="en-GB" b="1" dirty="0">
                <a:latin typeface="Open Sans"/>
              </a:rPr>
              <a:t>Purpose</a:t>
            </a:r>
            <a:r>
              <a:rPr lang="en-GB" dirty="0">
                <a:latin typeface="Open Sans"/>
              </a:rPr>
              <a:t>: forecasting, planning, environmental appraisal, …</a:t>
            </a:r>
            <a:endParaRPr lang="en-GB" dirty="0"/>
          </a:p>
          <a:p>
            <a:pPr marL="537210" lvl="0" indent="-342900">
              <a:lnSpc>
                <a:spcPct val="110000"/>
              </a:lnSpc>
              <a:buFont typeface="Arial" panose="020B0604020202020204" pitchFamily="34" charset="0"/>
              <a:buChar char="•"/>
            </a:pPr>
            <a:r>
              <a:rPr lang="en-GB" b="1" dirty="0"/>
              <a:t>Structure</a:t>
            </a:r>
            <a:r>
              <a:rPr lang="en-GB" dirty="0"/>
              <a:t> </a:t>
            </a:r>
            <a:r>
              <a:rPr lang="en-GB" b="1" dirty="0"/>
              <a:t>and</a:t>
            </a:r>
            <a:r>
              <a:rPr lang="en-GB" dirty="0"/>
              <a:t> </a:t>
            </a:r>
            <a:r>
              <a:rPr lang="en-GB" b="1" dirty="0"/>
              <a:t>scope</a:t>
            </a:r>
            <a:r>
              <a:rPr lang="en-GB" dirty="0"/>
              <a:t>:  description of non-energy sectors, supply/demand side, ...</a:t>
            </a:r>
          </a:p>
          <a:p>
            <a:pPr marL="537210" indent="-342900">
              <a:lnSpc>
                <a:spcPct val="110000"/>
              </a:lnSpc>
              <a:buFont typeface="Arial" panose="020B0604020202020204" pitchFamily="34" charset="0"/>
              <a:buChar char="•"/>
            </a:pPr>
            <a:r>
              <a:rPr lang="en-GB" b="1" dirty="0">
                <a:latin typeface="Open Sans"/>
              </a:rPr>
              <a:t>Geographical</a:t>
            </a:r>
            <a:r>
              <a:rPr lang="en-GB" dirty="0">
                <a:latin typeface="Open Sans"/>
              </a:rPr>
              <a:t> </a:t>
            </a:r>
            <a:r>
              <a:rPr lang="en-GB" b="1" dirty="0">
                <a:latin typeface="Open Sans"/>
              </a:rPr>
              <a:t>coverage</a:t>
            </a:r>
            <a:r>
              <a:rPr lang="en-GB" dirty="0">
                <a:latin typeface="Open Sans"/>
              </a:rPr>
              <a:t>: single project to global </a:t>
            </a:r>
            <a:endParaRPr lang="en-GB" dirty="0"/>
          </a:p>
          <a:p>
            <a:pPr marL="537210" lvl="0" indent="-342900">
              <a:lnSpc>
                <a:spcPct val="110000"/>
              </a:lnSpc>
              <a:buFont typeface="Arial" panose="020B0604020202020204" pitchFamily="34" charset="0"/>
              <a:buChar char="•"/>
            </a:pPr>
            <a:r>
              <a:rPr lang="en-GB" b="1" dirty="0">
                <a:latin typeface="Open Sans"/>
              </a:rPr>
              <a:t>Time</a:t>
            </a:r>
            <a:r>
              <a:rPr lang="en-GB" dirty="0">
                <a:latin typeface="Open Sans"/>
              </a:rPr>
              <a:t> </a:t>
            </a:r>
            <a:r>
              <a:rPr lang="en-GB" b="1" dirty="0">
                <a:latin typeface="Open Sans"/>
              </a:rPr>
              <a:t>horizon</a:t>
            </a:r>
            <a:r>
              <a:rPr lang="en-GB" dirty="0">
                <a:latin typeface="Open Sans"/>
              </a:rPr>
              <a:t>: short, medium, or long-term</a:t>
            </a:r>
            <a:endParaRPr lang="en-GB" dirty="0"/>
          </a:p>
          <a:p>
            <a:pPr marL="537210" indent="-342900">
              <a:lnSpc>
                <a:spcPct val="110000"/>
              </a:lnSpc>
              <a:buFont typeface="Arial" panose="020B0604020202020204" pitchFamily="34" charset="0"/>
              <a:buChar char="•"/>
            </a:pPr>
            <a:r>
              <a:rPr lang="en-GB" b="1" dirty="0">
                <a:latin typeface="Open Sans"/>
                <a:ea typeface="Open Sans"/>
                <a:cs typeface="Open Sans"/>
              </a:rPr>
              <a:t>Time</a:t>
            </a:r>
            <a:r>
              <a:rPr lang="en-GB" dirty="0">
                <a:latin typeface="Open Sans"/>
                <a:ea typeface="Open Sans"/>
                <a:cs typeface="Open Sans"/>
              </a:rPr>
              <a:t> </a:t>
            </a:r>
            <a:r>
              <a:rPr lang="en-GB" b="1" dirty="0">
                <a:latin typeface="Open Sans"/>
                <a:ea typeface="Open Sans"/>
                <a:cs typeface="Open Sans"/>
              </a:rPr>
              <a:t>step</a:t>
            </a:r>
            <a:r>
              <a:rPr lang="en-GB" dirty="0">
                <a:latin typeface="Open Sans"/>
                <a:ea typeface="Open Sans"/>
                <a:cs typeface="Open Sans"/>
              </a:rPr>
              <a:t>: can vary from minute-by-minute to multiple years </a:t>
            </a:r>
            <a:endParaRPr lang="en-GB" dirty="0">
              <a:latin typeface="Open Sans"/>
            </a:endParaRPr>
          </a:p>
          <a:p>
            <a:pPr marL="537210" indent="-342900">
              <a:lnSpc>
                <a:spcPct val="110000"/>
              </a:lnSpc>
              <a:buFont typeface="Arial" panose="020B0604020202020204" pitchFamily="34" charset="0"/>
              <a:buChar char="•"/>
            </a:pPr>
            <a:r>
              <a:rPr lang="en-GB" b="1" dirty="0">
                <a:latin typeface="Open Sans"/>
                <a:ea typeface="Open Sans"/>
                <a:cs typeface="Open Sans"/>
              </a:rPr>
              <a:t>Type</a:t>
            </a:r>
            <a:r>
              <a:rPr lang="en-GB" dirty="0">
                <a:latin typeface="Open Sans"/>
                <a:ea typeface="Open Sans"/>
                <a:cs typeface="Open Sans"/>
              </a:rPr>
              <a:t> </a:t>
            </a:r>
            <a:r>
              <a:rPr lang="en-GB" b="1" dirty="0">
                <a:latin typeface="Open Sans"/>
                <a:ea typeface="Open Sans"/>
                <a:cs typeface="Open Sans"/>
              </a:rPr>
              <a:t>of</a:t>
            </a:r>
            <a:r>
              <a:rPr lang="en-GB" dirty="0">
                <a:latin typeface="Open Sans"/>
                <a:ea typeface="Open Sans"/>
                <a:cs typeface="Open Sans"/>
              </a:rPr>
              <a:t> </a:t>
            </a:r>
            <a:r>
              <a:rPr lang="en-GB" b="1" dirty="0">
                <a:latin typeface="Open Sans"/>
                <a:ea typeface="Open Sans"/>
                <a:cs typeface="Open Sans"/>
              </a:rPr>
              <a:t>technology</a:t>
            </a:r>
            <a:r>
              <a:rPr lang="en-GB" dirty="0">
                <a:latin typeface="Open Sans"/>
                <a:ea typeface="Open Sans"/>
                <a:cs typeface="Open Sans"/>
              </a:rPr>
              <a:t> </a:t>
            </a:r>
            <a:r>
              <a:rPr lang="en-GB" b="1" dirty="0">
                <a:latin typeface="Open Sans"/>
                <a:ea typeface="Open Sans"/>
                <a:cs typeface="Open Sans"/>
              </a:rPr>
              <a:t>included</a:t>
            </a:r>
            <a:r>
              <a:rPr lang="en-GB" dirty="0">
                <a:latin typeface="Open Sans"/>
                <a:ea typeface="Open Sans"/>
                <a:cs typeface="Open Sans"/>
              </a:rPr>
              <a:t>: renewable technology, storage technologies, ...</a:t>
            </a:r>
            <a:endParaRPr lang="en-GB">
              <a:ea typeface="Open Sans"/>
              <a:cs typeface="Open Sans"/>
            </a:endParaRPr>
          </a:p>
          <a:p>
            <a:pPr marL="537210" lvl="0" indent="-342900">
              <a:lnSpc>
                <a:spcPct val="110000"/>
              </a:lnSpc>
              <a:buFont typeface="Arial" panose="020B0604020202020204" pitchFamily="34" charset="0"/>
              <a:buChar char="•"/>
            </a:pPr>
            <a:r>
              <a:rPr lang="en-GB" b="1" dirty="0"/>
              <a:t>Analytical</a:t>
            </a:r>
            <a:r>
              <a:rPr lang="en-GB" dirty="0"/>
              <a:t> </a:t>
            </a:r>
            <a:r>
              <a:rPr lang="en-GB" b="1" dirty="0"/>
              <a:t>approach</a:t>
            </a:r>
            <a:r>
              <a:rPr lang="en-GB" dirty="0"/>
              <a:t>: top-down, bottom-up, …</a:t>
            </a:r>
          </a:p>
          <a:p>
            <a:pPr marL="537210" lvl="0" indent="-342900">
              <a:lnSpc>
                <a:spcPct val="110000"/>
              </a:lnSpc>
              <a:buFont typeface="Arial" panose="020B0604020202020204" pitchFamily="34" charset="0"/>
              <a:buChar char="•"/>
            </a:pPr>
            <a:r>
              <a:rPr lang="en-GB" b="1" dirty="0">
                <a:latin typeface="Open Sans"/>
              </a:rPr>
              <a:t>Underlying</a:t>
            </a:r>
            <a:r>
              <a:rPr lang="en-GB" dirty="0">
                <a:latin typeface="Open Sans"/>
              </a:rPr>
              <a:t> </a:t>
            </a:r>
            <a:r>
              <a:rPr lang="en-GB" b="1" dirty="0">
                <a:latin typeface="Open Sans"/>
              </a:rPr>
              <a:t>methodology</a:t>
            </a:r>
            <a:r>
              <a:rPr lang="en-GB" dirty="0">
                <a:latin typeface="Open Sans"/>
              </a:rPr>
              <a:t>: economic equilibrium, simulation, optimization, stochastic, …</a:t>
            </a:r>
            <a:endParaRPr lang="en-GB" dirty="0"/>
          </a:p>
          <a:p>
            <a:pPr marL="537210" indent="-342900">
              <a:lnSpc>
                <a:spcPct val="110000"/>
              </a:lnSpc>
              <a:buFont typeface="Arial" panose="020B0604020202020204" pitchFamily="34" charset="0"/>
              <a:buChar char="•"/>
            </a:pPr>
            <a:r>
              <a:rPr lang="en-GB" b="1" dirty="0">
                <a:latin typeface="Open Sans"/>
              </a:rPr>
              <a:t>Mathematical</a:t>
            </a:r>
            <a:r>
              <a:rPr lang="en-GB" dirty="0">
                <a:latin typeface="Open Sans"/>
              </a:rPr>
              <a:t> </a:t>
            </a:r>
            <a:r>
              <a:rPr lang="en-GB" b="1" dirty="0">
                <a:latin typeface="Open Sans"/>
              </a:rPr>
              <a:t>approach</a:t>
            </a:r>
            <a:r>
              <a:rPr lang="en-GB" dirty="0">
                <a:latin typeface="Open Sans"/>
              </a:rPr>
              <a:t>: linear programming, mixed-integer linear programming, dynamic programming, fuzzy logic, agent-based programming, ...</a:t>
            </a:r>
            <a:endParaRPr lang="en-GB" dirty="0"/>
          </a:p>
          <a:p>
            <a:pPr marL="537210" lvl="0" indent="-342900">
              <a:lnSpc>
                <a:spcPct val="110000"/>
              </a:lnSpc>
              <a:buFont typeface="Arial" panose="020B0604020202020204" pitchFamily="34" charset="0"/>
              <a:buChar char="•"/>
            </a:pPr>
            <a:r>
              <a:rPr lang="en-GB" dirty="0"/>
              <a:t>Etc.</a:t>
            </a:r>
          </a:p>
        </p:txBody>
      </p:sp>
    </p:spTree>
    <p:extLst>
      <p:ext uri="{BB962C8B-B14F-4D97-AF65-F5344CB8AC3E}">
        <p14:creationId xmlns:p14="http://schemas.microsoft.com/office/powerpoint/2010/main" val="205188639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r>
              <a:rPr lang="en-US" altLang="en-US" sz="1400" b="1">
                <a:solidFill>
                  <a:schemeClr val="bg1"/>
                </a:solidFill>
                <a:latin typeface="Open Sans ExtraBold"/>
                <a:ea typeface="Open Sans ExtraBold"/>
                <a:cs typeface="Open Sans ExtraBold"/>
              </a:rPr>
              <a:t>2</a:t>
            </a: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887215" y="1326224"/>
            <a:ext cx="8543090" cy="3420684"/>
          </a:xfrm>
        </p:spPr>
        <p:txBody>
          <a:bodyPr>
            <a:normAutofit lnSpcReduction="10000"/>
          </a:bodyPr>
          <a:lstStyle/>
          <a:p>
            <a:pPr marL="0" eaLnBrk="1" fontAlgn="auto" hangingPunct="1">
              <a:lnSpc>
                <a:spcPct val="100000"/>
              </a:lnSpc>
              <a:buClr>
                <a:srgbClr val="333333"/>
              </a:buClr>
              <a:defRPr/>
            </a:pPr>
            <a:r>
              <a:rPr lang="en-GB" b="1" dirty="0">
                <a:solidFill>
                  <a:schemeClr val="accent5">
                    <a:lumMod val="60000"/>
                    <a:lumOff val="40000"/>
                  </a:schemeClr>
                </a:solidFill>
                <a:latin typeface="Open Sans"/>
                <a:ea typeface="Open Sans"/>
                <a:cs typeface="Open Sans"/>
              </a:rPr>
              <a:t>2.1.3. Level of detail</a:t>
            </a:r>
            <a:endParaRPr lang="en-GB" b="1" dirty="0">
              <a:solidFill>
                <a:schemeClr val="accent5">
                  <a:lumMod val="60000"/>
                  <a:lumOff val="40000"/>
                </a:schemeClr>
              </a:solidFill>
              <a:ea typeface="Open Sans"/>
              <a:cs typeface="Open Sans"/>
            </a:endParaRPr>
          </a:p>
          <a:p>
            <a:pPr marL="0" lvl="0">
              <a:lnSpc>
                <a:spcPct val="100000"/>
              </a:lnSpc>
              <a:spcBef>
                <a:spcPts val="1000"/>
              </a:spcBef>
              <a:spcAft>
                <a:spcPct val="0"/>
              </a:spcAft>
              <a:buSzTx/>
            </a:pPr>
            <a:r>
              <a:rPr lang="en-GB" dirty="0">
                <a:latin typeface="Open Sans"/>
              </a:rPr>
              <a:t>The level of detail of the mathematical representation depends on the problem at hand. It depends on:</a:t>
            </a:r>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scale of the problem</a:t>
            </a:r>
            <a:r>
              <a:rPr lang="en-GB" dirty="0">
                <a:latin typeface="Open Sans"/>
              </a:rPr>
              <a:t>: from a unit of a plant to a whole country</a:t>
            </a:r>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data availability</a:t>
            </a:r>
            <a:r>
              <a:rPr lang="en-GB" dirty="0">
                <a:latin typeface="Open Sans"/>
              </a:rPr>
              <a:t>: e.g., specific technical parameters needed for detailed modelling</a:t>
            </a:r>
            <a:endParaRPr lang="en-GB" dirty="0"/>
          </a:p>
          <a:p>
            <a:pPr marL="228600" lvl="0" indent="-228600">
              <a:lnSpc>
                <a:spcPct val="100000"/>
              </a:lnSpc>
              <a:spcBef>
                <a:spcPts val="1000"/>
              </a:spcBef>
              <a:spcAft>
                <a:spcPts val="1000"/>
              </a:spcAft>
              <a:buSzTx/>
              <a:buFont typeface="Arial" panose="020B0604020202020204" pitchFamily="34" charset="0"/>
              <a:buChar char="•"/>
            </a:pPr>
            <a:r>
              <a:rPr lang="en-GB" b="1" dirty="0">
                <a:latin typeface="Open Sans"/>
              </a:rPr>
              <a:t>The level of detail of the analysis required</a:t>
            </a:r>
            <a:r>
              <a:rPr lang="en-GB" dirty="0">
                <a:latin typeface="Open Sans"/>
              </a:rPr>
              <a:t>: e.g., do not model all hours of the year for long-term planning</a:t>
            </a:r>
            <a:endParaRPr lang="en-GB" dirty="0"/>
          </a:p>
          <a:p>
            <a:pPr marL="228600" lvl="0" indent="-228600">
              <a:lnSpc>
                <a:spcPct val="100000"/>
              </a:lnSpc>
              <a:spcBef>
                <a:spcPts val="1000"/>
              </a:spcBef>
              <a:spcAft>
                <a:spcPts val="1000"/>
              </a:spcAft>
              <a:buSzTx/>
              <a:buFont typeface="Arial" panose="020B0604020202020204" pitchFamily="34" charset="0"/>
              <a:buChar char="•"/>
            </a:pPr>
            <a:endParaRPr lang="en-GB" dirty="0">
              <a:solidFill>
                <a:prstClr val="black"/>
              </a:solidFill>
            </a:endParaRPr>
          </a:p>
          <a:p>
            <a:pPr marL="228600" lvl="0" indent="-228600">
              <a:lnSpc>
                <a:spcPct val="100000"/>
              </a:lnSpc>
              <a:spcBef>
                <a:spcPts val="1000"/>
              </a:spcBef>
              <a:spcAft>
                <a:spcPts val="1000"/>
              </a:spcAft>
              <a:buSzTx/>
              <a:buFont typeface="Arial" panose="020B0604020202020204" pitchFamily="34" charset="0"/>
              <a:buChar char="•"/>
            </a:pPr>
            <a:endParaRPr lang="en-GB" dirty="0">
              <a:solidFill>
                <a:prstClr val="black"/>
              </a:solidFill>
            </a:endParaRPr>
          </a:p>
          <a:p>
            <a:pPr marL="0" eaLnBrk="1" fontAlgn="auto" hangingPunct="1">
              <a:lnSpc>
                <a:spcPct val="100000"/>
              </a:lnSpc>
              <a:spcBef>
                <a:spcPts val="1000"/>
              </a:spcBef>
              <a:buClr>
                <a:srgbClr val="333333"/>
              </a:buClr>
              <a:defRPr/>
            </a:pPr>
            <a:endParaRPr lang="en-GB" b="1" dirty="0">
              <a:solidFill>
                <a:schemeClr val="accent5">
                  <a:lumMod val="60000"/>
                  <a:lumOff val="40000"/>
                </a:schemeClr>
              </a:solidFill>
            </a:endParaRPr>
          </a:p>
        </p:txBody>
      </p:sp>
      <p:sp>
        <p:nvSpPr>
          <p:cNvPr id="2" name="Google Shape;98;p15">
            <a:extLst>
              <a:ext uri="{FF2B5EF4-FFF2-40B4-BE49-F238E27FC236}">
                <a16:creationId xmlns:a16="http://schemas.microsoft.com/office/drawing/2014/main" id="{7B49A30F-AA69-4913-927A-DFE9276C7700}"/>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39908655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6</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46850" y="1367718"/>
            <a:ext cx="10466585" cy="4633965"/>
          </a:xfrm>
        </p:spPr>
        <p:txBody>
          <a:bodyPr>
            <a:normAutofit/>
          </a:bodyPr>
          <a:lstStyle/>
          <a:p>
            <a:pPr marL="0"/>
            <a:r>
              <a:rPr lang="en-GB" b="1" dirty="0">
                <a:solidFill>
                  <a:schemeClr val="accent5">
                    <a:lumMod val="60000"/>
                    <a:lumOff val="40000"/>
                  </a:schemeClr>
                </a:solidFill>
                <a:latin typeface="Open Sans"/>
                <a:ea typeface="Open Sans"/>
                <a:cs typeface="Open Sans"/>
                <a:sym typeface="Calibri"/>
              </a:rPr>
              <a:t>2.1.4. Simulation and optimization</a:t>
            </a:r>
          </a:p>
          <a:p>
            <a:pPr marL="0" eaLnBrk="1" fontAlgn="auto" hangingPunct="1">
              <a:spcBef>
                <a:spcPts val="1000"/>
              </a:spcBef>
              <a:buClr>
                <a:srgbClr val="333333"/>
              </a:buClr>
              <a:defRPr/>
            </a:pPr>
            <a:r>
              <a:rPr lang="en-GB" dirty="0">
                <a:latin typeface="Open Sans"/>
                <a:ea typeface="Open Sans"/>
                <a:cs typeface="Open Sans"/>
              </a:rPr>
              <a:t>The method you use depends on your specific needs.</a:t>
            </a:r>
            <a:endParaRPr lang="en-GB" dirty="0">
              <a:ea typeface="Open Sans"/>
              <a:cs typeface="Open Sans"/>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a:p>
            <a:pPr marL="0" lvl="0">
              <a:spcBef>
                <a:spcPts val="1000"/>
              </a:spcBef>
              <a:spcAft>
                <a:spcPts val="1000"/>
              </a:spcAft>
              <a:buSzTx/>
            </a:pPr>
            <a:endParaRPr lang="en-GB">
              <a:solidFill>
                <a:prstClr val="black"/>
              </a:solidFill>
            </a:endParaRPr>
          </a:p>
          <a:p>
            <a:pPr marL="228600" lvl="0" indent="-228600">
              <a:spcBef>
                <a:spcPts val="1000"/>
              </a:spcBef>
              <a:spcAft>
                <a:spcPts val="1000"/>
              </a:spcAft>
              <a:buSzTx/>
              <a:buFont typeface="Arial" panose="020B0604020202020204" pitchFamily="34" charset="0"/>
              <a:buChar char="•"/>
            </a:pPr>
            <a:endParaRPr lang="en-GB">
              <a:solidFill>
                <a:prstClr val="black"/>
              </a:solidFill>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p:txBody>
      </p:sp>
      <p:graphicFrame>
        <p:nvGraphicFramePr>
          <p:cNvPr id="5" name="Table 2">
            <a:extLst>
              <a:ext uri="{FF2B5EF4-FFF2-40B4-BE49-F238E27FC236}">
                <a16:creationId xmlns:a16="http://schemas.microsoft.com/office/drawing/2014/main" id="{81994BDC-4FE3-9041-9ED5-A3DF90CE3270}"/>
              </a:ext>
            </a:extLst>
          </p:cNvPr>
          <p:cNvGraphicFramePr>
            <a:graphicFrameLocks noGrp="1"/>
          </p:cNvGraphicFramePr>
          <p:nvPr>
            <p:extLst>
              <p:ext uri="{D42A27DB-BD31-4B8C-83A1-F6EECF244321}">
                <p14:modId xmlns:p14="http://schemas.microsoft.com/office/powerpoint/2010/main" val="4193561036"/>
              </p:ext>
            </p:extLst>
          </p:nvPr>
        </p:nvGraphicFramePr>
        <p:xfrm>
          <a:off x="1049851" y="2439151"/>
          <a:ext cx="9132505" cy="3840480"/>
        </p:xfrm>
        <a:graphic>
          <a:graphicData uri="http://schemas.openxmlformats.org/drawingml/2006/table">
            <a:tbl>
              <a:tblPr firstRow="1" bandRow="1"/>
              <a:tblGrid>
                <a:gridCol w="2465256">
                  <a:extLst>
                    <a:ext uri="{9D8B030D-6E8A-4147-A177-3AD203B41FA5}">
                      <a16:colId xmlns:a16="http://schemas.microsoft.com/office/drawing/2014/main" val="3877321437"/>
                    </a:ext>
                  </a:extLst>
                </a:gridCol>
                <a:gridCol w="3053603">
                  <a:extLst>
                    <a:ext uri="{9D8B030D-6E8A-4147-A177-3AD203B41FA5}">
                      <a16:colId xmlns:a16="http://schemas.microsoft.com/office/drawing/2014/main" val="178807242"/>
                    </a:ext>
                  </a:extLst>
                </a:gridCol>
                <a:gridCol w="3613646">
                  <a:extLst>
                    <a:ext uri="{9D8B030D-6E8A-4147-A177-3AD203B41FA5}">
                      <a16:colId xmlns:a16="http://schemas.microsoft.com/office/drawing/2014/main" val="1986346469"/>
                    </a:ext>
                  </a:extLst>
                </a:gridCol>
              </a:tblGrid>
              <a:tr h="4336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600" b="0" i="0" u="none" strike="noStrike" cap="none">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800" b="1" i="0" u="none" strike="noStrike" cap="none" dirty="0">
                          <a:solidFill>
                            <a:schemeClr val="tx1"/>
                          </a:solidFill>
                          <a:latin typeface="Open Sans"/>
                          <a:ea typeface="Open Sans Light"/>
                          <a:cs typeface="Open Sans Light"/>
                        </a:rPr>
                        <a:t>Simulation models (i.e. MAED)</a:t>
                      </a:r>
                      <a:endPar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rtl="0" eaLnBrk="1" fontAlgn="auto" latinLnBrk="0" hangingPunct="1">
                        <a:lnSpc>
                          <a:spcPct val="100000"/>
                        </a:lnSpc>
                        <a:spcBef>
                          <a:spcPts val="0"/>
                        </a:spcBef>
                        <a:spcAft>
                          <a:spcPts val="0"/>
                        </a:spcAft>
                        <a:buClr>
                          <a:srgbClr val="000000"/>
                        </a:buClr>
                        <a:buSzTx/>
                        <a:buFont typeface="Arial"/>
                        <a:buNone/>
                      </a:pPr>
                      <a:r>
                        <a:rPr lang="en-GB" sz="1800" b="1" i="0" u="none" strike="noStrike" cap="none" dirty="0">
                          <a:solidFill>
                            <a:schemeClr val="tx1"/>
                          </a:solidFill>
                          <a:latin typeface="Open Sans"/>
                          <a:ea typeface="Open Sans Light"/>
                          <a:cs typeface="Open Sans Light"/>
                        </a:rPr>
                        <a:t>Optimization models (i.e. </a:t>
                      </a:r>
                      <a:r>
                        <a:rPr lang="en-GB" sz="1800" b="1" i="0" u="none" strike="noStrike" cap="none" dirty="0" err="1">
                          <a:solidFill>
                            <a:schemeClr val="tx1"/>
                          </a:solidFill>
                          <a:latin typeface="Open Sans"/>
                          <a:ea typeface="Open Sans Light"/>
                          <a:cs typeface="Open Sans Light"/>
                        </a:rPr>
                        <a:t>OSeMOSYS</a:t>
                      </a:r>
                      <a:r>
                        <a:rPr lang="en-GB" sz="1800" b="1" i="0" u="none" strike="noStrike" cap="none" dirty="0">
                          <a:solidFill>
                            <a:schemeClr val="tx1"/>
                          </a:solidFill>
                          <a:latin typeface="Open Sans"/>
                          <a:ea typeface="Open Sans Light"/>
                          <a:cs typeface="Open Sans Light"/>
                        </a:rPr>
                        <a:t>)</a:t>
                      </a:r>
                      <a:endPar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764985"/>
                  </a:ext>
                </a:extLst>
              </a:tr>
              <a:tr h="96237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rPr>
                        <a:t>Provides </a:t>
                      </a:r>
                      <a:br>
                        <a:rPr lang="en-GB" sz="1800" b="1" i="0" u="none" strike="noStrike" cap="none" dirty="0">
                          <a:solidFill>
                            <a:srgbClr val="000000"/>
                          </a:solidFill>
                          <a:latin typeface="Open Sans"/>
                          <a:ea typeface="Open Sans Light" panose="020B0306030504020204" pitchFamily="34" charset="0"/>
                          <a:cs typeface="Open Sans Light" panose="020B0306030504020204" pitchFamily="34" charset="0"/>
                        </a:rPr>
                      </a:br>
                      <a:r>
                        <a:rPr lang="en-GB" sz="1800" b="1" i="0" u="none" strike="noStrike" cap="none" dirty="0">
                          <a:solidFill>
                            <a:schemeClr val="tx1"/>
                          </a:solidFill>
                          <a:latin typeface="Open Sans"/>
                          <a:ea typeface="Open Sans Light" panose="020B0306030504020204" pitchFamily="34" charset="0"/>
                          <a:cs typeface="Open Sans Light" panose="020B0306030504020204" pitchFamily="34" charset="0"/>
                          <a:sym typeface="Arial"/>
                        </a:rPr>
                        <a:t>insights on</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What is the system response to changes in its elements</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What is the “best value” of an objective parameter of the system under a set of </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rPr>
                        <a:t>constraints</a:t>
                      </a:r>
                      <a:endParaRPr lang="ru-RU" sz="1800" b="0" i="0" u="none" strike="noStrike" cap="none"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6378169"/>
                  </a:ext>
                </a:extLst>
              </a:tr>
              <a:tr h="6772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a:lnSpc>
                          <a:spcPct val="100000"/>
                        </a:lnSpc>
                        <a:spcBef>
                          <a:spcPts val="0"/>
                        </a:spcBef>
                        <a:spcAft>
                          <a:spcPts val="0"/>
                        </a:spcAft>
                        <a:buClr>
                          <a:srgbClr val="000000"/>
                        </a:buClr>
                        <a:buFont typeface="Arial"/>
                      </a:pPr>
                      <a:r>
                        <a:rPr lang="en-GB"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rPr>
                        <a:t>Provide recommendations on</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How to make system provide a certain response</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How </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rPr>
                        <a:t>a system</a:t>
                      </a: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 should be built to be “optimal”</a:t>
                      </a:r>
                      <a:endParaRPr lang="ru-RU"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094197"/>
                  </a:ext>
                </a:extLst>
              </a:tr>
              <a:tr h="43366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rPr>
                        <a:t>Typically used for</a:t>
                      </a:r>
                      <a:endParaRPr lang="en-GB" sz="1800" b="1" i="0" u="none" strike="noStrike" kern="1200" cap="none" dirty="0">
                        <a:solidFill>
                          <a:schemeClr val="tx1"/>
                        </a:solidFill>
                        <a:latin typeface="Open Sans"/>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spcBef>
                          <a:spcPct val="20000"/>
                        </a:spcBef>
                        <a:spcAft>
                          <a:spcPct val="0"/>
                        </a:spcAft>
                        <a:buSzPts val="1900"/>
                        <a:buFont typeface="Arial" panose="020B0604020202020204" pitchFamily="34" charset="0"/>
                        <a:buNone/>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Calibri"/>
                        </a:rPr>
                        <a:t>Energy demand analysis</a:t>
                      </a: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rPr>
                        <a:t>Energy supply analysis</a:t>
                      </a:r>
                      <a:endParaRPr lang="en-GB" sz="1800" b="0" i="0" u="none" strike="noStrike" cap="none" dirty="0">
                        <a:solidFill>
                          <a:schemeClr val="tx1"/>
                        </a:solidFill>
                        <a:latin typeface="Open Sans Light"/>
                        <a:ea typeface="Open Sans Light" panose="020B0306030504020204" pitchFamily="34" charset="0"/>
                        <a:cs typeface="Open Sans Light" panose="020B0306030504020204" pitchFamily="34" charset="0"/>
                        <a:sym typeface="Arial"/>
                      </a:endParaRPr>
                    </a:p>
                  </a:txBody>
                  <a:tcPr marL="137160" marR="137160" marT="137160" marB="137160">
                    <a:lnL>
                      <a:noFill/>
                    </a:lnL>
                    <a:lnR>
                      <a:noFill/>
                    </a:lnR>
                    <a:lnT w="12700" cap="flat" cmpd="sng" algn="ctr">
                      <a:solidFill>
                        <a:srgbClr val="FFFFFF">
                          <a:lumMod val="50000"/>
                        </a:srgbClr>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11888587"/>
                  </a:ext>
                </a:extLst>
              </a:tr>
            </a:tbl>
          </a:graphicData>
        </a:graphic>
      </p:graphicFrame>
      <p:sp>
        <p:nvSpPr>
          <p:cNvPr id="6" name="Google Shape;98;p15">
            <a:extLst>
              <a:ext uri="{FF2B5EF4-FFF2-40B4-BE49-F238E27FC236}">
                <a16:creationId xmlns:a16="http://schemas.microsoft.com/office/drawing/2014/main" id="{B51A216D-5B1C-42B7-98E2-A9BA7E90530F}"/>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97870676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4" name="Text Placeholder 3">
            <a:extLst>
              <a:ext uri="{FF2B5EF4-FFF2-40B4-BE49-F238E27FC236}">
                <a16:creationId xmlns:a16="http://schemas.microsoft.com/office/drawing/2014/main" id="{4FFE583C-4E45-4781-908F-BADCAF65912D}"/>
              </a:ext>
            </a:extLst>
          </p:cNvPr>
          <p:cNvSpPr>
            <a:spLocks noGrp="1"/>
          </p:cNvSpPr>
          <p:nvPr>
            <p:ph type="body" idx="13"/>
          </p:nvPr>
        </p:nvSpPr>
        <p:spPr>
          <a:xfrm>
            <a:off x="940224" y="1380970"/>
            <a:ext cx="9453052" cy="4633965"/>
          </a:xfrm>
        </p:spPr>
        <p:txBody>
          <a:bodyPr>
            <a:normAutofit/>
          </a:bodyPr>
          <a:lstStyle/>
          <a:p>
            <a:pPr marL="0"/>
            <a:r>
              <a:rPr lang="en-GB" b="1" dirty="0">
                <a:solidFill>
                  <a:schemeClr val="accent5">
                    <a:lumMod val="60000"/>
                    <a:lumOff val="40000"/>
                  </a:schemeClr>
                </a:solidFill>
                <a:latin typeface="Open Sans"/>
                <a:ea typeface="Open Sans"/>
                <a:cs typeface="Open Sans"/>
                <a:sym typeface="Calibri"/>
              </a:rPr>
              <a:t>2.1.5. Limitations of energy system models</a:t>
            </a:r>
          </a:p>
          <a:p>
            <a:pPr marL="0"/>
            <a:endParaRPr lang="en-GB" b="1">
              <a:solidFill>
                <a:schemeClr val="accent5">
                  <a:lumMod val="60000"/>
                  <a:lumOff val="40000"/>
                </a:schemeClr>
              </a:solidFill>
              <a:sym typeface="Calibri"/>
            </a:endParaRPr>
          </a:p>
          <a:p>
            <a:pPr marL="0" eaLnBrk="1" fontAlgn="auto" hangingPunct="1">
              <a:buClr>
                <a:srgbClr val="333333"/>
              </a:buClr>
              <a:defRPr/>
            </a:pPr>
            <a:r>
              <a:rPr lang="en-GB" dirty="0">
                <a:latin typeface="Open Sans"/>
              </a:rPr>
              <a:t>The usefulness of a model depends on:</a:t>
            </a:r>
          </a:p>
          <a:p>
            <a:pPr marL="0" eaLnBrk="1" fontAlgn="auto" hangingPunct="1">
              <a:buClr>
                <a:srgbClr val="333333"/>
              </a:buClr>
              <a:defRPr/>
            </a:pPr>
            <a:endParaRPr lang="en-GB"/>
          </a:p>
          <a:p>
            <a:pPr marL="342900" indent="-342900" eaLnBrk="1" fontAlgn="auto" hangingPunct="1">
              <a:buClr>
                <a:srgbClr val="333333"/>
              </a:buClr>
              <a:buFont typeface="Arial" panose="020B0604020202020204" pitchFamily="34" charset="0"/>
              <a:buChar char="•"/>
              <a:defRPr/>
            </a:pPr>
            <a:r>
              <a:rPr lang="en-GB" b="1" dirty="0">
                <a:latin typeface="Open Sans"/>
              </a:rPr>
              <a:t>The input data: </a:t>
            </a:r>
            <a:r>
              <a:rPr lang="en-GB" dirty="0">
                <a:latin typeface="Open Sans"/>
              </a:rPr>
              <a:t>may be inaccurate or based on assumptions which should be clearly stated.</a:t>
            </a:r>
          </a:p>
          <a:p>
            <a:pPr marL="342900" indent="-342900" eaLnBrk="1" fontAlgn="auto" hangingPunct="1">
              <a:buClr>
                <a:srgbClr val="333333"/>
              </a:buClr>
              <a:buFont typeface="Arial" panose="020B0604020202020204" pitchFamily="34" charset="0"/>
              <a:buChar char="•"/>
              <a:defRPr/>
            </a:pPr>
            <a:endParaRPr lang="en-GB" b="1" dirty="0">
              <a:latin typeface="Open Sans"/>
            </a:endParaRPr>
          </a:p>
          <a:p>
            <a:pPr marL="342900" indent="-342900" eaLnBrk="1" fontAlgn="auto" hangingPunct="1">
              <a:buClr>
                <a:srgbClr val="333333"/>
              </a:buClr>
              <a:buFont typeface="Arial" panose="020B0604020202020204" pitchFamily="34" charset="0"/>
              <a:buChar char="•"/>
              <a:defRPr/>
            </a:pPr>
            <a:r>
              <a:rPr lang="en-GB" b="1" dirty="0">
                <a:latin typeface="Open Sans"/>
              </a:rPr>
              <a:t>The structure of the model:</a:t>
            </a:r>
            <a:r>
              <a:rPr lang="en-GB" dirty="0">
                <a:latin typeface="Open Sans"/>
              </a:rPr>
              <a:t> being clear about what is not included in the model is as important as understanding what is in the model.</a:t>
            </a:r>
          </a:p>
          <a:p>
            <a:pPr marL="342900" indent="-342900" eaLnBrk="1" fontAlgn="auto" hangingPunct="1">
              <a:buClr>
                <a:srgbClr val="333333"/>
              </a:buClr>
              <a:buFont typeface="Arial" panose="020B0604020202020204" pitchFamily="34" charset="0"/>
              <a:buChar char="•"/>
              <a:defRPr/>
            </a:pPr>
            <a:endParaRPr lang="en-GB" b="1" dirty="0">
              <a:latin typeface="Open Sans"/>
            </a:endParaRPr>
          </a:p>
          <a:p>
            <a:pPr marL="342900" indent="-342900" eaLnBrk="1" fontAlgn="auto" hangingPunct="1">
              <a:buClr>
                <a:srgbClr val="333333"/>
              </a:buClr>
              <a:buFont typeface="Arial" panose="020B0604020202020204" pitchFamily="34" charset="0"/>
              <a:buChar char="•"/>
              <a:defRPr/>
            </a:pPr>
            <a:r>
              <a:rPr lang="en-GB" b="1" dirty="0">
                <a:latin typeface="Open Sans"/>
              </a:rPr>
              <a:t>The interpretation of the model:</a:t>
            </a:r>
            <a:r>
              <a:rPr lang="en-GB" dirty="0">
                <a:latin typeface="Open Sans"/>
              </a:rPr>
              <a:t> based on an understanding of the assumptions of the input data and of the model, the potential impacts on the economy, the environment, and on social development that were not included in the model are assessed.</a:t>
            </a:r>
          </a:p>
          <a:p>
            <a:pPr marL="0" eaLnBrk="1" fontAlgn="auto" hangingPunct="1">
              <a:buClr>
                <a:srgbClr val="333333"/>
              </a:buClr>
              <a:defRPr/>
            </a:pPr>
            <a:endParaRPr lang="en-GB">
              <a:latin typeface="Open Sans"/>
            </a:endParaRPr>
          </a:p>
          <a:p>
            <a:pPr marL="342900" indent="-342900" eaLnBrk="1" fontAlgn="auto" hangingPunct="1">
              <a:buClr>
                <a:srgbClr val="333333"/>
              </a:buClr>
              <a:defRPr/>
            </a:pPr>
            <a:r>
              <a:rPr lang="en-GB" dirty="0">
                <a:latin typeface="Open Sans"/>
              </a:rPr>
              <a:t>Models should not be used as “black boxes”. </a:t>
            </a:r>
          </a:p>
          <a:p>
            <a:pPr marL="0"/>
            <a:endParaRPr lang="en-GB" b="1">
              <a:solidFill>
                <a:schemeClr val="accent5">
                  <a:lumMod val="60000"/>
                  <a:lumOff val="40000"/>
                </a:schemeClr>
              </a:solidFill>
              <a:sym typeface="Calibri"/>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a:p>
            <a:pPr marL="0" lvl="0">
              <a:spcBef>
                <a:spcPts val="1000"/>
              </a:spcBef>
              <a:spcAft>
                <a:spcPts val="1000"/>
              </a:spcAft>
              <a:buSzTx/>
            </a:pPr>
            <a:endParaRPr lang="en-GB">
              <a:solidFill>
                <a:prstClr val="black"/>
              </a:solidFill>
            </a:endParaRPr>
          </a:p>
          <a:p>
            <a:pPr marL="228600" lvl="0" indent="-228600">
              <a:spcBef>
                <a:spcPts val="1000"/>
              </a:spcBef>
              <a:spcAft>
                <a:spcPts val="1000"/>
              </a:spcAft>
              <a:buSzTx/>
              <a:buFont typeface="Arial" panose="020B0604020202020204" pitchFamily="34" charset="0"/>
              <a:buChar char="•"/>
            </a:pPr>
            <a:endParaRPr lang="en-GB">
              <a:solidFill>
                <a:prstClr val="black"/>
              </a:solidFill>
            </a:endParaRPr>
          </a:p>
          <a:p>
            <a:pPr marL="0" eaLnBrk="1" fontAlgn="auto" hangingPunct="1">
              <a:spcBef>
                <a:spcPts val="1000"/>
              </a:spcBef>
              <a:buClr>
                <a:srgbClr val="333333"/>
              </a:buClr>
              <a:defRPr/>
            </a:pPr>
            <a:endParaRPr lang="en-GB" b="1">
              <a:solidFill>
                <a:schemeClr val="accent5">
                  <a:lumMod val="60000"/>
                  <a:lumOff val="40000"/>
                </a:schemeClr>
              </a:solidFill>
              <a:latin typeface="Open Sans"/>
              <a:sym typeface="Calibri"/>
            </a:endParaRPr>
          </a:p>
        </p:txBody>
      </p:sp>
      <p:sp>
        <p:nvSpPr>
          <p:cNvPr id="7" name="Google Shape;98;p15">
            <a:extLst>
              <a:ext uri="{FF2B5EF4-FFF2-40B4-BE49-F238E27FC236}">
                <a16:creationId xmlns:a16="http://schemas.microsoft.com/office/drawing/2014/main" id="{5AC20F07-86EB-4677-A02F-81877A551D35}"/>
              </a:ext>
            </a:extLst>
          </p:cNvPr>
          <p:cNvSpPr txBox="1">
            <a:spLocks/>
          </p:cNvSpPr>
          <p:nvPr/>
        </p:nvSpPr>
        <p:spPr bwMode="auto">
          <a:xfrm>
            <a:off x="858078" y="107944"/>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rtlCol="0" anchor="b"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ea typeface="Open Sans"/>
                <a:cs typeface="Open Sans"/>
                <a:sym typeface="Bodoni SvtyTwo ITC TT-Book"/>
              </a:rPr>
              <a:t>Lecture 2.1 Energy system models</a:t>
            </a:r>
          </a:p>
        </p:txBody>
      </p:sp>
    </p:spTree>
    <p:extLst>
      <p:ext uri="{BB962C8B-B14F-4D97-AF65-F5344CB8AC3E}">
        <p14:creationId xmlns:p14="http://schemas.microsoft.com/office/powerpoint/2010/main" val="33167498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text&#10;&#10;Description automatically generated">
            <a:extLst>
              <a:ext uri="{FF2B5EF4-FFF2-40B4-BE49-F238E27FC236}">
                <a16:creationId xmlns:a16="http://schemas.microsoft.com/office/drawing/2014/main" id="{2AC3A6F2-A930-AB43-9808-6290B7C9979F}"/>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10">
            <a:extLst>
              <a:ext uri="{FF2B5EF4-FFF2-40B4-BE49-F238E27FC236}">
                <a16:creationId xmlns:a16="http://schemas.microsoft.com/office/drawing/2014/main" id="{D65E6D98-BE8C-6B4C-B23E-6167300445AE}"/>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
        <p:nvSpPr>
          <p:cNvPr id="3" name="Content Placeholder 2">
            <a:extLst>
              <a:ext uri="{FF2B5EF4-FFF2-40B4-BE49-F238E27FC236}">
                <a16:creationId xmlns:a16="http://schemas.microsoft.com/office/drawing/2014/main" id="{070296F1-96BB-1E45-8B59-539746CC0BD7}"/>
              </a:ext>
            </a:extLst>
          </p:cNvPr>
          <p:cNvSpPr>
            <a:spLocks noGrp="1"/>
          </p:cNvSpPr>
          <p:nvPr>
            <p:ph idx="1"/>
          </p:nvPr>
        </p:nvSpPr>
        <p:spPr>
          <a:xfrm>
            <a:off x="838200" y="1543671"/>
            <a:ext cx="10498915" cy="4633292"/>
          </a:xfrm>
        </p:spPr>
        <p:txBody>
          <a:bodyPr/>
          <a:lstStyle/>
          <a:p>
            <a:pPr marL="0" indent="0" eaLnBrk="1" fontAlgn="auto" hangingPunct="1">
              <a:lnSpc>
                <a:spcPct val="100000"/>
              </a:lnSpc>
              <a:spcAft>
                <a:spcPts val="0"/>
              </a:spcAft>
              <a:buClr>
                <a:srgbClr val="333333"/>
              </a:buClr>
              <a:buNone/>
              <a:defRPr/>
            </a:pPr>
            <a:r>
              <a:rPr lang="en-ZA" sz="1700" b="1" dirty="0">
                <a:solidFill>
                  <a:schemeClr val="accent5">
                    <a:lumMod val="60000"/>
                    <a:lumOff val="40000"/>
                  </a:schemeClr>
                </a:solidFill>
                <a:latin typeface="Open Sans"/>
                <a:ea typeface="Open Sans"/>
                <a:cs typeface="Open Sans"/>
              </a:rPr>
              <a:t>2.2.1. Definitions</a:t>
            </a:r>
            <a:endParaRPr lang="en-US" sz="1700" dirty="0">
              <a:solidFill>
                <a:schemeClr val="accent5">
                  <a:lumMod val="60000"/>
                  <a:lumOff val="40000"/>
                </a:schemeClr>
              </a:solidFill>
              <a:ea typeface="Open Sans"/>
              <a:cs typeface="Open Sans"/>
            </a:endParaRPr>
          </a:p>
          <a:p>
            <a:pPr marL="0" indent="0" eaLnBrk="1" fontAlgn="auto" hangingPunct="1">
              <a:lnSpc>
                <a:spcPct val="100000"/>
              </a:lnSpc>
              <a:spcAft>
                <a:spcPts val="0"/>
              </a:spcAft>
              <a:buClr>
                <a:srgbClr val="333333"/>
              </a:buClr>
              <a:buNone/>
              <a:defRPr/>
            </a:pPr>
            <a:r>
              <a:rPr lang="en-GB" sz="1700" dirty="0">
                <a:latin typeface="Open Sans"/>
                <a:ea typeface="Open Sans"/>
                <a:cs typeface="Open Sans"/>
              </a:rPr>
              <a:t>To conduct energy demand projections, the energy planner can use one of two approaches:</a:t>
            </a:r>
            <a:endParaRPr lang="en-GB" sz="1700" dirty="0">
              <a:ea typeface="Open Sans"/>
              <a:cs typeface="Open Sans"/>
            </a:endParaRPr>
          </a:p>
          <a:p>
            <a:pPr marL="0" indent="0" eaLnBrk="1" fontAlgn="auto" hangingPunct="1">
              <a:lnSpc>
                <a:spcPct val="100000"/>
              </a:lnSpc>
              <a:spcAft>
                <a:spcPts val="0"/>
              </a:spcAft>
              <a:buClr>
                <a:srgbClr val="333333"/>
              </a:buClr>
              <a:buNone/>
              <a:defRPr/>
            </a:pPr>
            <a:r>
              <a:rPr lang="en-GB" sz="1700" b="1" dirty="0">
                <a:latin typeface="Open Sans"/>
              </a:rPr>
              <a:t>Top-down or aggregated approach </a:t>
            </a:r>
            <a:endParaRPr lang="en-GB" sz="1700" b="1" dirty="0"/>
          </a:p>
          <a:p>
            <a:pPr marL="0" lvl="0" indent="0" eaLnBrk="1" fontAlgn="auto" hangingPunct="1">
              <a:lnSpc>
                <a:spcPct val="100000"/>
              </a:lnSpc>
              <a:spcAft>
                <a:spcPts val="0"/>
              </a:spcAft>
              <a:buClr>
                <a:srgbClr val="333333"/>
              </a:buClr>
              <a:buNone/>
              <a:defRPr/>
            </a:pPr>
            <a:r>
              <a:rPr lang="en-GB" sz="1700" dirty="0">
                <a:latin typeface="Open Sans"/>
              </a:rPr>
              <a:t>Project the evolution of total energy demand </a:t>
            </a:r>
            <a:endParaRPr lang="en-GB" sz="1700" dirty="0"/>
          </a:p>
          <a:p>
            <a:pPr marL="342900" lvl="0" indent="-342900" eaLnBrk="1" fontAlgn="auto" hangingPunct="1">
              <a:lnSpc>
                <a:spcPct val="100000"/>
              </a:lnSpc>
              <a:spcAft>
                <a:spcPts val="0"/>
              </a:spcAft>
              <a:buClr>
                <a:srgbClr val="333333"/>
              </a:buClr>
              <a:defRPr/>
            </a:pPr>
            <a:r>
              <a:rPr lang="en-GB" sz="1700" dirty="0">
                <a:latin typeface="Open Sans"/>
              </a:rPr>
              <a:t>Historical relations</a:t>
            </a:r>
            <a:endParaRPr lang="en-GB" sz="1700" dirty="0"/>
          </a:p>
          <a:p>
            <a:pPr marL="342900" indent="-342900" eaLnBrk="1" fontAlgn="auto" hangingPunct="1">
              <a:lnSpc>
                <a:spcPct val="100000"/>
              </a:lnSpc>
              <a:spcAft>
                <a:spcPts val="0"/>
              </a:spcAft>
              <a:buClr>
                <a:srgbClr val="333333"/>
              </a:buClr>
              <a:defRPr/>
            </a:pPr>
            <a:r>
              <a:rPr lang="en-GB" sz="1700" dirty="0">
                <a:latin typeface="Open Sans"/>
              </a:rPr>
              <a:t>Time series method, Econometric method</a:t>
            </a:r>
            <a:endParaRPr lang="en-GB" sz="1700" dirty="0"/>
          </a:p>
          <a:p>
            <a:pPr marL="0" indent="0">
              <a:lnSpc>
                <a:spcPct val="100000"/>
              </a:lnSpc>
              <a:spcAft>
                <a:spcPts val="0"/>
              </a:spcAft>
              <a:buClr>
                <a:srgbClr val="333333"/>
              </a:buClr>
              <a:buNone/>
              <a:defRPr/>
            </a:pPr>
            <a:r>
              <a:rPr lang="en-GB" sz="1700" b="1" dirty="0">
                <a:latin typeface="Open Sans"/>
                <a:ea typeface="Open Sans"/>
                <a:cs typeface="Open Sans"/>
              </a:rPr>
              <a:t>Bottom-up or disaggregated approach (i.e. MAED)</a:t>
            </a:r>
            <a:endParaRPr lang="en-GB" sz="1700" b="1" dirty="0">
              <a:ea typeface="Open Sans"/>
              <a:cs typeface="Open Sans"/>
            </a:endParaRPr>
          </a:p>
          <a:p>
            <a:pPr marL="342900" indent="-342900" eaLnBrk="1" fontAlgn="auto" hangingPunct="1">
              <a:lnSpc>
                <a:spcPct val="100000"/>
              </a:lnSpc>
              <a:spcAft>
                <a:spcPts val="0"/>
              </a:spcAft>
              <a:buClr>
                <a:srgbClr val="333333"/>
              </a:buClr>
              <a:defRPr/>
            </a:pPr>
            <a:r>
              <a:rPr lang="en-GB" sz="1700" dirty="0">
                <a:latin typeface="Open Sans"/>
              </a:rPr>
              <a:t>Project the evolution of the energy use patterns of a society and then deduce the energy demand</a:t>
            </a:r>
            <a:endParaRPr lang="en-GB" sz="1700" dirty="0"/>
          </a:p>
          <a:p>
            <a:pPr marL="342900" lvl="0" indent="-342900" eaLnBrk="1" fontAlgn="auto" hangingPunct="1">
              <a:lnSpc>
                <a:spcPct val="100000"/>
              </a:lnSpc>
              <a:spcAft>
                <a:spcPts val="0"/>
              </a:spcAft>
              <a:buClr>
                <a:srgbClr val="333333"/>
              </a:buClr>
              <a:defRPr/>
            </a:pPr>
            <a:r>
              <a:rPr lang="en-GB" sz="1700" dirty="0">
                <a:latin typeface="Open Sans"/>
              </a:rPr>
              <a:t>End-use method</a:t>
            </a:r>
            <a:endParaRPr lang="en-GB" sz="1700" dirty="0"/>
          </a:p>
          <a:p>
            <a:pPr marL="342900" indent="-342900" eaLnBrk="1" fontAlgn="auto" hangingPunct="1">
              <a:lnSpc>
                <a:spcPct val="100000"/>
              </a:lnSpc>
              <a:spcAft>
                <a:spcPts val="0"/>
              </a:spcAft>
              <a:buClr>
                <a:srgbClr val="333333"/>
              </a:buClr>
              <a:defRPr/>
            </a:pPr>
            <a:r>
              <a:rPr lang="en-GB" sz="1700" dirty="0">
                <a:latin typeface="Open Sans"/>
                <a:ea typeface="Open Sans"/>
                <a:cs typeface="Open Sans"/>
              </a:rPr>
              <a:t>Starts with each subsectors’ evolution of useful energy demand in order to build the evolution of the total final energy demand </a:t>
            </a:r>
            <a:endParaRPr lang="en-GB" sz="1700" dirty="0">
              <a:latin typeface="Open Sans"/>
            </a:endParaRPr>
          </a:p>
        </p:txBody>
      </p:sp>
      <p:sp>
        <p:nvSpPr>
          <p:cNvPr id="32" name="Slide Number Placeholder 5">
            <a:extLst>
              <a:ext uri="{FF2B5EF4-FFF2-40B4-BE49-F238E27FC236}">
                <a16:creationId xmlns:a16="http://schemas.microsoft.com/office/drawing/2014/main" id="{38990CA1-9BC2-E644-A1B4-29952999DD81}"/>
              </a:ext>
            </a:extLst>
          </p:cNvPr>
          <p:cNvSpPr txBox="1">
            <a:spLocks/>
          </p:cNvSpPr>
          <p:nvPr/>
        </p:nvSpPr>
        <p:spPr>
          <a:xfrm>
            <a:off x="11775994" y="647425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8</a:t>
            </a:fld>
            <a:endParaRPr lang="en-US" sz="1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67653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299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512990"/>
            <a:ext cx="7641138" cy="400110"/>
          </a:xfrm>
          <a:prstGeom prst="rect">
            <a:avLst/>
          </a:prstGeom>
        </p:spPr>
        <p:txBody>
          <a:bodyPr wrap="square" lIns="91440" tIns="45720" rIns="91440" bIns="45720" anchor="t">
            <a:spAutoFit/>
          </a:bodyPr>
          <a:lstStyle/>
          <a:p>
            <a:pPr eaLnBrk="1" fontAlgn="auto" hangingPunct="1">
              <a:spcBef>
                <a:spcPts val="1000"/>
              </a:spcBef>
              <a:spcAft>
                <a:spcPts val="0"/>
              </a:spcAft>
              <a:defRPr/>
            </a:pPr>
            <a:r>
              <a:rPr lang="en-ZA" sz="2000" b="1" dirty="0">
                <a:solidFill>
                  <a:schemeClr val="accent5">
                    <a:lumMod val="60000"/>
                    <a:lumOff val="40000"/>
                  </a:schemeClr>
                </a:solidFill>
                <a:latin typeface="Open Sans"/>
                <a:ea typeface="Open Sans"/>
                <a:cs typeface="Open Sans"/>
              </a:rPr>
              <a:t>2.2.2. Disaggregating and Aggregating energy demand</a:t>
            </a:r>
          </a:p>
        </p:txBody>
      </p:sp>
      <p:sp>
        <p:nvSpPr>
          <p:cNvPr id="10" name="Google Shape;115;p16">
            <a:extLst>
              <a:ext uri="{FF2B5EF4-FFF2-40B4-BE49-F238E27FC236}">
                <a16:creationId xmlns:a16="http://schemas.microsoft.com/office/drawing/2014/main" id="{1D56DD61-C8A7-2149-A512-470766EF9CCC}"/>
              </a:ext>
            </a:extLst>
          </p:cNvPr>
          <p:cNvSpPr txBox="1"/>
          <p:nvPr/>
        </p:nvSpPr>
        <p:spPr>
          <a:xfrm>
            <a:off x="865322" y="2075910"/>
            <a:ext cx="4920103" cy="496052"/>
          </a:xfrm>
          <a:prstGeom prst="rect">
            <a:avLst/>
          </a:prstGeom>
          <a:noFill/>
          <a:ln>
            <a:noFill/>
          </a:ln>
        </p:spPr>
        <p:txBody>
          <a:bodyPr spcFirstLastPara="1" wrap="square" lIns="91425" tIns="45700" rIns="91425" bIns="45700" anchor="t" anchorCtr="0">
            <a:noAutofit/>
          </a:bodyPr>
          <a:lstStyle/>
          <a:p>
            <a:pPr marL="76200">
              <a:buSzPts val="1600"/>
            </a:pPr>
            <a:r>
              <a:rPr lang="en-US" sz="1400" b="1" dirty="0">
                <a:latin typeface="Open Sans"/>
                <a:cs typeface="Open Sans" panose="020B0606030504020204" pitchFamily="34" charset="0"/>
              </a:rPr>
              <a:t>Top-down projections are conducted in the aggregate, and </a:t>
            </a:r>
            <a:r>
              <a:rPr lang="en-US" sz="1400" b="1">
                <a:latin typeface="Open Sans"/>
                <a:cs typeface="Open Sans" panose="020B0606030504020204" pitchFamily="34" charset="0"/>
              </a:rPr>
              <a:t>must then be  disaggregated by distribution</a:t>
            </a:r>
            <a:endParaRPr lang="en-US"/>
          </a:p>
          <a:p>
            <a:pPr marL="76200">
              <a:buSzPts val="1600"/>
            </a:pPr>
            <a:endParaRPr lang="en-GB" sz="140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roup 10">
            <a:extLst>
              <a:ext uri="{FF2B5EF4-FFF2-40B4-BE49-F238E27FC236}">
                <a16:creationId xmlns:a16="http://schemas.microsoft.com/office/drawing/2014/main" id="{A93D3CB5-00C5-D749-88F6-51656F699B8B}"/>
              </a:ext>
            </a:extLst>
          </p:cNvPr>
          <p:cNvGrpSpPr>
            <a:grpSpLocks noChangeAspect="1"/>
          </p:cNvGrpSpPr>
          <p:nvPr/>
        </p:nvGrpSpPr>
        <p:grpSpPr>
          <a:xfrm>
            <a:off x="1045181" y="2617430"/>
            <a:ext cx="4558040" cy="3600000"/>
            <a:chOff x="1486323" y="1801367"/>
            <a:chExt cx="6880855" cy="3045012"/>
          </a:xfrm>
        </p:grpSpPr>
        <p:grpSp>
          <p:nvGrpSpPr>
            <p:cNvPr id="12" name="Group 11">
              <a:extLst>
                <a:ext uri="{FF2B5EF4-FFF2-40B4-BE49-F238E27FC236}">
                  <a16:creationId xmlns:a16="http://schemas.microsoft.com/office/drawing/2014/main" id="{0D4F6272-040E-464A-9795-F39559105DF1}"/>
                </a:ext>
              </a:extLst>
            </p:cNvPr>
            <p:cNvGrpSpPr/>
            <p:nvPr/>
          </p:nvGrpSpPr>
          <p:grpSpPr>
            <a:xfrm>
              <a:off x="1486323" y="2406190"/>
              <a:ext cx="1993339" cy="2191648"/>
              <a:chOff x="458956" y="2102915"/>
              <a:chExt cx="2357862" cy="3806261"/>
            </a:xfrm>
            <a:solidFill>
              <a:schemeClr val="bg1">
                <a:lumMod val="75000"/>
              </a:schemeClr>
            </a:solidFill>
          </p:grpSpPr>
          <p:sp>
            <p:nvSpPr>
              <p:cNvPr id="37" name="Right Arrow 36">
                <a:extLst>
                  <a:ext uri="{FF2B5EF4-FFF2-40B4-BE49-F238E27FC236}">
                    <a16:creationId xmlns:a16="http://schemas.microsoft.com/office/drawing/2014/main" id="{A432C202-F4E1-4446-8F4F-F017B1D59D26}"/>
                  </a:ext>
                </a:extLst>
              </p:cNvPr>
              <p:cNvSpPr/>
              <p:nvPr/>
            </p:nvSpPr>
            <p:spPr bwMode="auto">
              <a:xfrm>
                <a:off x="468313" y="2102915"/>
                <a:ext cx="2348505" cy="3806261"/>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38" name="TextBox 10">
                <a:extLst>
                  <a:ext uri="{FF2B5EF4-FFF2-40B4-BE49-F238E27FC236}">
                    <a16:creationId xmlns:a16="http://schemas.microsoft.com/office/drawing/2014/main" id="{BA34699A-BCAF-4445-AB60-D6D1F258A43C}"/>
                  </a:ext>
                </a:extLst>
              </p:cNvPr>
              <p:cNvSpPr txBox="1">
                <a:spLocks noChangeArrowheads="1"/>
              </p:cNvSpPr>
              <p:nvPr/>
            </p:nvSpPr>
            <p:spPr bwMode="auto">
              <a:xfrm>
                <a:off x="458956" y="3663796"/>
                <a:ext cx="2038636" cy="813809"/>
              </a:xfrm>
              <a:prstGeom prst="rect">
                <a:avLst/>
              </a:prstGeom>
              <a:noFill/>
              <a:ln w="9525">
                <a:noFill/>
                <a:miter lim="800000"/>
                <a:headEnd/>
                <a:tailEnd/>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Total Electricity Consumption</a:t>
                </a:r>
                <a:r>
                  <a:rPr lang="en-US" sz="1000" dirty="0">
                    <a:solidFill>
                      <a:srgbClr val="FF0066"/>
                    </a:solidFill>
                    <a:latin typeface="Open Sans"/>
                    <a:cs typeface="Open Sans" panose="020B0606030504020204" pitchFamily="34" charset="0"/>
                  </a:rPr>
                  <a:t> 100%</a:t>
                </a:r>
                <a:endParaRPr lang="en-US"/>
              </a:p>
            </p:txBody>
          </p:sp>
        </p:grpSp>
        <p:sp>
          <p:nvSpPr>
            <p:cNvPr id="13" name="Right Arrow 12">
              <a:extLst>
                <a:ext uri="{FF2B5EF4-FFF2-40B4-BE49-F238E27FC236}">
                  <a16:creationId xmlns:a16="http://schemas.microsoft.com/office/drawing/2014/main" id="{87CD84D9-30DE-794A-8278-B9BE40E55901}"/>
                </a:ext>
              </a:extLst>
            </p:cNvPr>
            <p:cNvSpPr/>
            <p:nvPr/>
          </p:nvSpPr>
          <p:spPr bwMode="auto">
            <a:xfrm>
              <a:off x="5847008" y="2164260"/>
              <a:ext cx="661809" cy="43909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4" name="Right Arrow 13">
              <a:extLst>
                <a:ext uri="{FF2B5EF4-FFF2-40B4-BE49-F238E27FC236}">
                  <a16:creationId xmlns:a16="http://schemas.microsoft.com/office/drawing/2014/main" id="{9A14FDC4-D054-DC46-8E4E-85274405A135}"/>
                </a:ext>
              </a:extLst>
            </p:cNvPr>
            <p:cNvSpPr/>
            <p:nvPr/>
          </p:nvSpPr>
          <p:spPr bwMode="auto">
            <a:xfrm>
              <a:off x="5847008" y="3312947"/>
              <a:ext cx="661809" cy="106677"/>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5" name="TextBox 16">
              <a:extLst>
                <a:ext uri="{FF2B5EF4-FFF2-40B4-BE49-F238E27FC236}">
                  <a16:creationId xmlns:a16="http://schemas.microsoft.com/office/drawing/2014/main" id="{6D5EFB6A-5CF4-FF46-B7F2-1557A8F85CCB}"/>
                </a:ext>
              </a:extLst>
            </p:cNvPr>
            <p:cNvSpPr txBox="1">
              <a:spLocks noChangeArrowheads="1"/>
            </p:cNvSpPr>
            <p:nvPr/>
          </p:nvSpPr>
          <p:spPr bwMode="auto">
            <a:xfrm>
              <a:off x="5396138" y="2563226"/>
              <a:ext cx="1479421"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Urban 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90%</a:t>
              </a:r>
            </a:p>
          </p:txBody>
        </p:sp>
        <p:sp>
          <p:nvSpPr>
            <p:cNvPr id="16" name="TextBox 17">
              <a:extLst>
                <a:ext uri="{FF2B5EF4-FFF2-40B4-BE49-F238E27FC236}">
                  <a16:creationId xmlns:a16="http://schemas.microsoft.com/office/drawing/2014/main" id="{304D2780-90EA-1549-9DC9-3D44E7497592}"/>
                </a:ext>
              </a:extLst>
            </p:cNvPr>
            <p:cNvSpPr txBox="1">
              <a:spLocks noChangeArrowheads="1"/>
            </p:cNvSpPr>
            <p:nvPr/>
          </p:nvSpPr>
          <p:spPr bwMode="auto">
            <a:xfrm>
              <a:off x="5338067" y="3427329"/>
              <a:ext cx="1596616"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Rural 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10 %</a:t>
              </a:r>
            </a:p>
          </p:txBody>
        </p:sp>
        <p:cxnSp>
          <p:nvCxnSpPr>
            <p:cNvPr id="17" name="Straight Arrow Connector 16">
              <a:extLst>
                <a:ext uri="{FF2B5EF4-FFF2-40B4-BE49-F238E27FC236}">
                  <a16:creationId xmlns:a16="http://schemas.microsoft.com/office/drawing/2014/main" id="{819DE889-19A5-FB46-B594-BD171D1B3FB7}"/>
                </a:ext>
              </a:extLst>
            </p:cNvPr>
            <p:cNvCxnSpPr>
              <a:stCxn id="27" idx="3"/>
              <a:endCxn id="14" idx="1"/>
            </p:cNvCxnSpPr>
            <p:nvPr/>
          </p:nvCxnSpPr>
          <p:spPr bwMode="auto">
            <a:xfrm>
              <a:off x="5092822" y="2384282"/>
              <a:ext cx="743156" cy="983908"/>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18" name="Right Arrow 17">
              <a:extLst>
                <a:ext uri="{FF2B5EF4-FFF2-40B4-BE49-F238E27FC236}">
                  <a16:creationId xmlns:a16="http://schemas.microsoft.com/office/drawing/2014/main" id="{CE8CE16A-72A1-F449-A72F-C83DB4CC5E7F}"/>
                </a:ext>
              </a:extLst>
            </p:cNvPr>
            <p:cNvSpPr/>
            <p:nvPr/>
          </p:nvSpPr>
          <p:spPr bwMode="auto">
            <a:xfrm>
              <a:off x="7160977" y="1801367"/>
              <a:ext cx="661810" cy="219070"/>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19" name="Right Arrow 18">
              <a:extLst>
                <a:ext uri="{FF2B5EF4-FFF2-40B4-BE49-F238E27FC236}">
                  <a16:creationId xmlns:a16="http://schemas.microsoft.com/office/drawing/2014/main" id="{63034798-43EB-8042-BB24-625E486BA368}"/>
                </a:ext>
              </a:extLst>
            </p:cNvPr>
            <p:cNvSpPr/>
            <p:nvPr/>
          </p:nvSpPr>
          <p:spPr bwMode="auto">
            <a:xfrm>
              <a:off x="7160977" y="2301417"/>
              <a:ext cx="661810" cy="16477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0" name="Right Arrow 19">
              <a:extLst>
                <a:ext uri="{FF2B5EF4-FFF2-40B4-BE49-F238E27FC236}">
                  <a16:creationId xmlns:a16="http://schemas.microsoft.com/office/drawing/2014/main" id="{782D827E-2BDF-B74A-ABFF-FA5B8F7ED6EA}"/>
                </a:ext>
              </a:extLst>
            </p:cNvPr>
            <p:cNvSpPr/>
            <p:nvPr/>
          </p:nvSpPr>
          <p:spPr bwMode="auto">
            <a:xfrm>
              <a:off x="7160977" y="2967198"/>
              <a:ext cx="529448" cy="57149"/>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1" name="TextBox 18">
              <a:extLst>
                <a:ext uri="{FF2B5EF4-FFF2-40B4-BE49-F238E27FC236}">
                  <a16:creationId xmlns:a16="http://schemas.microsoft.com/office/drawing/2014/main" id="{96686C7A-FDDF-D543-90C1-78C8BB340F73}"/>
                </a:ext>
              </a:extLst>
            </p:cNvPr>
            <p:cNvSpPr txBox="1">
              <a:spLocks noChangeArrowheads="1"/>
            </p:cNvSpPr>
            <p:nvPr/>
          </p:nvSpPr>
          <p:spPr bwMode="auto">
            <a:xfrm>
              <a:off x="6887757" y="1973766"/>
              <a:ext cx="1479421"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Appliances</a:t>
              </a:r>
              <a:endParaRPr lang="en-US"/>
            </a:p>
            <a:p>
              <a:pPr algn="ctr" eaLnBrk="1" hangingPunct="1"/>
              <a:r>
                <a:rPr lang="en-US" sz="1000" dirty="0">
                  <a:latin typeface="Open Sans"/>
                  <a:cs typeface="Open Sans" panose="020B0606030504020204" pitchFamily="34" charset="0"/>
                </a:rPr>
                <a:t> </a:t>
              </a:r>
              <a:r>
                <a:rPr lang="en-US" sz="1000" dirty="0">
                  <a:solidFill>
                    <a:srgbClr val="FF0066"/>
                  </a:solidFill>
                  <a:latin typeface="Open Sans"/>
                  <a:cs typeface="Open Sans" panose="020B0606030504020204" pitchFamily="34" charset="0"/>
                </a:rPr>
                <a:t>60%</a:t>
              </a:r>
            </a:p>
          </p:txBody>
        </p:sp>
        <p:sp>
          <p:nvSpPr>
            <p:cNvPr id="22" name="TextBox 19">
              <a:extLst>
                <a:ext uri="{FF2B5EF4-FFF2-40B4-BE49-F238E27FC236}">
                  <a16:creationId xmlns:a16="http://schemas.microsoft.com/office/drawing/2014/main" id="{8B4A910F-3585-CC4E-8532-ED75BC657A22}"/>
                </a:ext>
              </a:extLst>
            </p:cNvPr>
            <p:cNvSpPr txBox="1">
              <a:spLocks noChangeArrowheads="1"/>
            </p:cNvSpPr>
            <p:nvPr/>
          </p:nvSpPr>
          <p:spPr bwMode="auto">
            <a:xfrm>
              <a:off x="6918247" y="2441613"/>
              <a:ext cx="1191256" cy="338428"/>
            </a:xfrm>
            <a:prstGeom prst="rect">
              <a:avLst/>
            </a:prstGeom>
            <a:noFill/>
            <a:ln>
              <a:noFill/>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Lighting</a:t>
              </a:r>
              <a:endParaRPr lang="en-US"/>
            </a:p>
            <a:p>
              <a:pPr algn="ctr" eaLnBrk="1" hangingPunct="1"/>
              <a:r>
                <a:rPr lang="en-US" sz="1000" dirty="0">
                  <a:solidFill>
                    <a:srgbClr val="FF0066"/>
                  </a:solidFill>
                  <a:latin typeface="Open Sans"/>
                  <a:cs typeface="Open Sans" panose="020B0606030504020204" pitchFamily="34" charset="0"/>
                </a:rPr>
                <a:t>30%</a:t>
              </a:r>
            </a:p>
          </p:txBody>
        </p:sp>
        <p:sp>
          <p:nvSpPr>
            <p:cNvPr id="23" name="TextBox 20">
              <a:extLst>
                <a:ext uri="{FF2B5EF4-FFF2-40B4-BE49-F238E27FC236}">
                  <a16:creationId xmlns:a16="http://schemas.microsoft.com/office/drawing/2014/main" id="{3006E88E-B279-C441-8DF0-B76CE0F2694F}"/>
                </a:ext>
              </a:extLst>
            </p:cNvPr>
            <p:cNvSpPr txBox="1">
              <a:spLocks noChangeArrowheads="1"/>
            </p:cNvSpPr>
            <p:nvPr/>
          </p:nvSpPr>
          <p:spPr bwMode="auto">
            <a:xfrm>
              <a:off x="6683213" y="3021197"/>
              <a:ext cx="1479421" cy="468592"/>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Water Heating</a:t>
              </a:r>
              <a:endParaRPr lang="en-US"/>
            </a:p>
            <a:p>
              <a:pPr algn="ctr" eaLnBrk="1" hangingPunct="1"/>
              <a:r>
                <a:rPr lang="en-US" sz="1000" dirty="0">
                  <a:solidFill>
                    <a:srgbClr val="FF0066"/>
                  </a:solidFill>
                  <a:latin typeface="Open Sans"/>
                  <a:cs typeface="Open Sans" panose="020B0606030504020204" pitchFamily="34" charset="0"/>
                </a:rPr>
                <a:t>10%</a:t>
              </a:r>
            </a:p>
          </p:txBody>
        </p:sp>
        <p:cxnSp>
          <p:nvCxnSpPr>
            <p:cNvPr id="24" name="Straight Arrow Connector 23">
              <a:extLst>
                <a:ext uri="{FF2B5EF4-FFF2-40B4-BE49-F238E27FC236}">
                  <a16:creationId xmlns:a16="http://schemas.microsoft.com/office/drawing/2014/main" id="{19C80830-54D3-DD4A-80D9-89AEBBF2EBE0}"/>
                </a:ext>
              </a:extLst>
            </p:cNvPr>
            <p:cNvCxnSpPr>
              <a:stCxn id="13" idx="3"/>
              <a:endCxn id="18" idx="1"/>
            </p:cNvCxnSpPr>
            <p:nvPr/>
          </p:nvCxnSpPr>
          <p:spPr bwMode="auto">
            <a:xfrm flipV="1">
              <a:off x="6519848" y="1910902"/>
              <a:ext cx="630098" cy="473381"/>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A2607B-7B38-9043-86C4-F1D92108F44A}"/>
                </a:ext>
              </a:extLst>
            </p:cNvPr>
            <p:cNvCxnSpPr>
              <a:stCxn id="13" idx="3"/>
              <a:endCxn id="19" idx="1"/>
            </p:cNvCxnSpPr>
            <p:nvPr/>
          </p:nvCxnSpPr>
          <p:spPr bwMode="auto">
            <a:xfrm>
              <a:off x="6519848" y="2384282"/>
              <a:ext cx="630098"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E0AAFB2-4217-8D41-B5E4-1F2FB522973C}"/>
                </a:ext>
              </a:extLst>
            </p:cNvPr>
            <p:cNvCxnSpPr>
              <a:stCxn id="13" idx="3"/>
              <a:endCxn id="20" idx="1"/>
            </p:cNvCxnSpPr>
            <p:nvPr/>
          </p:nvCxnSpPr>
          <p:spPr bwMode="auto">
            <a:xfrm>
              <a:off x="6519848" y="2384282"/>
              <a:ext cx="630098" cy="610537"/>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27" name="Right Arrow 26">
              <a:extLst>
                <a:ext uri="{FF2B5EF4-FFF2-40B4-BE49-F238E27FC236}">
                  <a16:creationId xmlns:a16="http://schemas.microsoft.com/office/drawing/2014/main" id="{0D41C937-B631-3947-9377-797D72B4F963}"/>
                </a:ext>
              </a:extLst>
            </p:cNvPr>
            <p:cNvSpPr/>
            <p:nvPr/>
          </p:nvSpPr>
          <p:spPr bwMode="auto">
            <a:xfrm>
              <a:off x="3864343" y="2016627"/>
              <a:ext cx="1217455" cy="73721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8" name="Right Arrow 27">
              <a:extLst>
                <a:ext uri="{FF2B5EF4-FFF2-40B4-BE49-F238E27FC236}">
                  <a16:creationId xmlns:a16="http://schemas.microsoft.com/office/drawing/2014/main" id="{DA1543DA-CF69-DB4C-B9E2-15309C6C8D31}"/>
                </a:ext>
              </a:extLst>
            </p:cNvPr>
            <p:cNvSpPr/>
            <p:nvPr/>
          </p:nvSpPr>
          <p:spPr bwMode="auto">
            <a:xfrm>
              <a:off x="3846419" y="2942434"/>
              <a:ext cx="1596616" cy="1137257"/>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29" name="Right Arrow 28">
              <a:extLst>
                <a:ext uri="{FF2B5EF4-FFF2-40B4-BE49-F238E27FC236}">
                  <a16:creationId xmlns:a16="http://schemas.microsoft.com/office/drawing/2014/main" id="{BAC98CE0-60BA-034B-A7F1-2A4C3B4CFCAE}"/>
                </a:ext>
              </a:extLst>
            </p:cNvPr>
            <p:cNvSpPr/>
            <p:nvPr/>
          </p:nvSpPr>
          <p:spPr bwMode="auto">
            <a:xfrm>
              <a:off x="3846419" y="4306379"/>
              <a:ext cx="727991" cy="540000"/>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100">
                <a:latin typeface="Open Sans" panose="020B0606030504020204" pitchFamily="34" charset="0"/>
                <a:cs typeface="Open Sans" panose="020B0606030504020204" pitchFamily="34" charset="0"/>
              </a:endParaRPr>
            </a:p>
          </p:txBody>
        </p:sp>
        <p:sp>
          <p:nvSpPr>
            <p:cNvPr id="30" name="TextBox 11">
              <a:extLst>
                <a:ext uri="{FF2B5EF4-FFF2-40B4-BE49-F238E27FC236}">
                  <a16:creationId xmlns:a16="http://schemas.microsoft.com/office/drawing/2014/main" id="{AD15B872-E4F5-6D4C-B926-CB774448013D}"/>
                </a:ext>
              </a:extLst>
            </p:cNvPr>
            <p:cNvSpPr txBox="1">
              <a:spLocks noChangeArrowheads="1"/>
            </p:cNvSpPr>
            <p:nvPr/>
          </p:nvSpPr>
          <p:spPr bwMode="auto">
            <a:xfrm>
              <a:off x="3708543" y="2251745"/>
              <a:ext cx="1444943"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Household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40%</a:t>
              </a:r>
            </a:p>
          </p:txBody>
        </p:sp>
        <p:sp>
          <p:nvSpPr>
            <p:cNvPr id="31" name="TextBox 12">
              <a:extLst>
                <a:ext uri="{FF2B5EF4-FFF2-40B4-BE49-F238E27FC236}">
                  <a16:creationId xmlns:a16="http://schemas.microsoft.com/office/drawing/2014/main" id="{0C1CC88D-B8B0-A140-836F-9C12EC0574B0}"/>
                </a:ext>
              </a:extLst>
            </p:cNvPr>
            <p:cNvSpPr txBox="1">
              <a:spLocks noChangeArrowheads="1"/>
            </p:cNvSpPr>
            <p:nvPr/>
          </p:nvSpPr>
          <p:spPr bwMode="auto">
            <a:xfrm>
              <a:off x="3908462" y="3312948"/>
              <a:ext cx="1349810" cy="338428"/>
            </a:xfrm>
            <a:prstGeom prst="rect">
              <a:avLst/>
            </a:prstGeom>
            <a:no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Industrial </a:t>
              </a:r>
              <a:endParaRPr lang="en-US" sz="1000" dirty="0">
                <a:latin typeface="Open Sans" panose="020B0606030504020204" pitchFamily="34" charset="0"/>
                <a:cs typeface="Open Sans" panose="020B0606030504020204" pitchFamily="34" charset="0"/>
              </a:endParaRPr>
            </a:p>
            <a:p>
              <a:pPr algn="ctr" eaLnBrk="1" hangingPunct="1"/>
              <a:r>
                <a:rPr lang="en-US" sz="1000" dirty="0">
                  <a:solidFill>
                    <a:srgbClr val="FF0066"/>
                  </a:solidFill>
                  <a:latin typeface="Open Sans"/>
                  <a:cs typeface="Open Sans" panose="020B0606030504020204" pitchFamily="34" charset="0"/>
                </a:rPr>
                <a:t>50%</a:t>
              </a:r>
            </a:p>
          </p:txBody>
        </p:sp>
        <p:cxnSp>
          <p:nvCxnSpPr>
            <p:cNvPr id="32" name="Straight Arrow Connector 31">
              <a:extLst>
                <a:ext uri="{FF2B5EF4-FFF2-40B4-BE49-F238E27FC236}">
                  <a16:creationId xmlns:a16="http://schemas.microsoft.com/office/drawing/2014/main" id="{90E769E2-D3CB-9E43-9D7B-31D6B6031497}"/>
                </a:ext>
              </a:extLst>
            </p:cNvPr>
            <p:cNvCxnSpPr>
              <a:stCxn id="37" idx="3"/>
              <a:endCxn id="27" idx="1"/>
            </p:cNvCxnSpPr>
            <p:nvPr/>
          </p:nvCxnSpPr>
          <p:spPr bwMode="auto">
            <a:xfrm flipV="1">
              <a:off x="3497590" y="2384283"/>
              <a:ext cx="355723" cy="1123922"/>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B7C0FDB-F730-C24F-9EA1-5793C9679D22}"/>
                </a:ext>
              </a:extLst>
            </p:cNvPr>
            <p:cNvCxnSpPr>
              <a:stCxn id="37" idx="3"/>
              <a:endCxn id="28" idx="1"/>
            </p:cNvCxnSpPr>
            <p:nvPr/>
          </p:nvCxnSpPr>
          <p:spPr bwMode="auto">
            <a:xfrm>
              <a:off x="3497590" y="3511063"/>
              <a:ext cx="333662"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6273C69-73F8-FB4A-B13B-62386620D000}"/>
                </a:ext>
              </a:extLst>
            </p:cNvPr>
            <p:cNvCxnSpPr>
              <a:stCxn id="37" idx="3"/>
              <a:endCxn id="29" idx="1"/>
            </p:cNvCxnSpPr>
            <p:nvPr/>
          </p:nvCxnSpPr>
          <p:spPr bwMode="auto">
            <a:xfrm>
              <a:off x="3501573" y="3514290"/>
              <a:ext cx="344846" cy="1062088"/>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sp>
          <p:nvSpPr>
            <p:cNvPr id="35" name="TextBox 13">
              <a:extLst>
                <a:ext uri="{FF2B5EF4-FFF2-40B4-BE49-F238E27FC236}">
                  <a16:creationId xmlns:a16="http://schemas.microsoft.com/office/drawing/2014/main" id="{14F6B7F2-15BC-DC44-BFDD-E992EB82BDBE}"/>
                </a:ext>
              </a:extLst>
            </p:cNvPr>
            <p:cNvSpPr txBox="1">
              <a:spLocks noChangeArrowheads="1"/>
            </p:cNvSpPr>
            <p:nvPr/>
          </p:nvSpPr>
          <p:spPr bwMode="auto">
            <a:xfrm>
              <a:off x="4289489" y="4368217"/>
              <a:ext cx="1191258" cy="338428"/>
            </a:xfrm>
            <a:prstGeom prst="rect">
              <a:avLst/>
            </a:prstGeom>
            <a:noFill/>
            <a:ln>
              <a:noFill/>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Others</a:t>
              </a:r>
              <a:endParaRPr lang="en-US"/>
            </a:p>
            <a:p>
              <a:pPr algn="ctr" eaLnBrk="1" hangingPunct="1"/>
              <a:r>
                <a:rPr lang="en-US" sz="1000" dirty="0">
                  <a:solidFill>
                    <a:srgbClr val="FF0066"/>
                  </a:solidFill>
                  <a:latin typeface="Open Sans"/>
                  <a:cs typeface="Open Sans" panose="020B0606030504020204" pitchFamily="34" charset="0"/>
                </a:rPr>
                <a:t>10%</a:t>
              </a:r>
            </a:p>
          </p:txBody>
        </p:sp>
        <p:cxnSp>
          <p:nvCxnSpPr>
            <p:cNvPr id="36" name="Straight Arrow Connector 35">
              <a:extLst>
                <a:ext uri="{FF2B5EF4-FFF2-40B4-BE49-F238E27FC236}">
                  <a16:creationId xmlns:a16="http://schemas.microsoft.com/office/drawing/2014/main" id="{BD717F82-F9B9-C94A-80B0-9A9240C5D9D7}"/>
                </a:ext>
              </a:extLst>
            </p:cNvPr>
            <p:cNvCxnSpPr/>
            <p:nvPr/>
          </p:nvCxnSpPr>
          <p:spPr bwMode="auto">
            <a:xfrm>
              <a:off x="5082481" y="2382377"/>
              <a:ext cx="743156" cy="0"/>
            </a:xfrm>
            <a:prstGeom prst="straightConnector1">
              <a:avLst/>
            </a:prstGeom>
            <a:solidFill>
              <a:schemeClr val="accent5">
                <a:lumMod val="60000"/>
                <a:lumOff val="40000"/>
              </a:schemeClr>
            </a:solidFill>
            <a:ln>
              <a:tailEnd type="triangle"/>
            </a:ln>
          </p:spPr>
          <p:style>
            <a:lnRef idx="1">
              <a:schemeClr val="accent1"/>
            </a:lnRef>
            <a:fillRef idx="0">
              <a:schemeClr val="accent1"/>
            </a:fillRef>
            <a:effectRef idx="0">
              <a:schemeClr val="accent1"/>
            </a:effectRef>
            <a:fontRef idx="minor">
              <a:schemeClr val="tx1"/>
            </a:fontRef>
          </p:style>
        </p:cxnSp>
      </p:grpSp>
      <p:sp>
        <p:nvSpPr>
          <p:cNvPr id="40" name="Rectangle 2">
            <a:extLst>
              <a:ext uri="{FF2B5EF4-FFF2-40B4-BE49-F238E27FC236}">
                <a16:creationId xmlns:a16="http://schemas.microsoft.com/office/drawing/2014/main" id="{F9479AA5-F8CF-EB43-935E-0CDCEE5108C2}"/>
              </a:ext>
            </a:extLst>
          </p:cNvPr>
          <p:cNvSpPr>
            <a:spLocks noChangeArrowheads="1"/>
          </p:cNvSpPr>
          <p:nvPr/>
        </p:nvSpPr>
        <p:spPr bwMode="auto">
          <a:xfrm>
            <a:off x="6179731" y="3381055"/>
            <a:ext cx="1063499" cy="2314204"/>
          </a:xfrm>
          <a:prstGeom prst="rect">
            <a:avLst/>
          </a:prstGeom>
          <a:solidFill>
            <a:schemeClr val="accent5">
              <a:lumMod val="20000"/>
              <a:lumOff val="80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latin typeface="Open Sans" panose="020B0606030504020204" pitchFamily="34" charset="0"/>
              <a:cs typeface="Open Sans" panose="020B0606030504020204" pitchFamily="34" charset="0"/>
            </a:endParaRPr>
          </a:p>
        </p:txBody>
      </p:sp>
      <p:sp>
        <p:nvSpPr>
          <p:cNvPr id="41" name="Right Arrow 40">
            <a:extLst>
              <a:ext uri="{FF2B5EF4-FFF2-40B4-BE49-F238E27FC236}">
                <a16:creationId xmlns:a16="http://schemas.microsoft.com/office/drawing/2014/main" id="{61F58406-E183-1847-ABFF-D5A7C18CBE0F}"/>
              </a:ext>
            </a:extLst>
          </p:cNvPr>
          <p:cNvSpPr>
            <a:spLocks noChangeArrowheads="1"/>
          </p:cNvSpPr>
          <p:nvPr/>
        </p:nvSpPr>
        <p:spPr bwMode="auto">
          <a:xfrm rot="10800000">
            <a:off x="7535770" y="2866283"/>
            <a:ext cx="1070775" cy="874205"/>
          </a:xfrm>
          <a:prstGeom prst="rightArrow">
            <a:avLst>
              <a:gd name="adj1" fmla="val 50000"/>
              <a:gd name="adj2" fmla="val 57263"/>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2" name="Right Arrow 41">
            <a:extLst>
              <a:ext uri="{FF2B5EF4-FFF2-40B4-BE49-F238E27FC236}">
                <a16:creationId xmlns:a16="http://schemas.microsoft.com/office/drawing/2014/main" id="{6375AE2B-ECE9-F94B-8050-FDF5C74F7CCD}"/>
              </a:ext>
            </a:extLst>
          </p:cNvPr>
          <p:cNvSpPr>
            <a:spLocks noChangeArrowheads="1"/>
          </p:cNvSpPr>
          <p:nvPr/>
        </p:nvSpPr>
        <p:spPr bwMode="auto">
          <a:xfrm rot="10800000">
            <a:off x="7464224" y="3740488"/>
            <a:ext cx="1407892" cy="1353826"/>
          </a:xfrm>
          <a:prstGeom prst="rightArrow">
            <a:avLst>
              <a:gd name="adj1" fmla="val 50000"/>
              <a:gd name="adj2" fmla="val 50000"/>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3" name="Right Arrow 42">
            <a:extLst>
              <a:ext uri="{FF2B5EF4-FFF2-40B4-BE49-F238E27FC236}">
                <a16:creationId xmlns:a16="http://schemas.microsoft.com/office/drawing/2014/main" id="{DA32229D-163F-664B-8E88-08764D4AA7A2}"/>
              </a:ext>
            </a:extLst>
          </p:cNvPr>
          <p:cNvSpPr>
            <a:spLocks noChangeArrowheads="1"/>
          </p:cNvSpPr>
          <p:nvPr/>
        </p:nvSpPr>
        <p:spPr bwMode="auto">
          <a:xfrm rot="10800000">
            <a:off x="7794066" y="5078441"/>
            <a:ext cx="640282" cy="522709"/>
          </a:xfrm>
          <a:prstGeom prst="rightArrow">
            <a:avLst>
              <a:gd name="adj1" fmla="val 50000"/>
              <a:gd name="adj2" fmla="val 42950"/>
            </a:avLst>
          </a:prstGeom>
          <a:solidFill>
            <a:schemeClr val="accent5">
              <a:lumMod val="40000"/>
              <a:lumOff val="6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4" name="Right Arrow 43">
            <a:extLst>
              <a:ext uri="{FF2B5EF4-FFF2-40B4-BE49-F238E27FC236}">
                <a16:creationId xmlns:a16="http://schemas.microsoft.com/office/drawing/2014/main" id="{3B9F8907-D745-5844-A2DF-B66558FE11E0}"/>
              </a:ext>
            </a:extLst>
          </p:cNvPr>
          <p:cNvSpPr>
            <a:spLocks noChangeArrowheads="1"/>
          </p:cNvSpPr>
          <p:nvPr/>
        </p:nvSpPr>
        <p:spPr bwMode="auto">
          <a:xfrm rot="10800000">
            <a:off x="10435230" y="2610031"/>
            <a:ext cx="582075" cy="260788"/>
          </a:xfrm>
          <a:prstGeom prst="rightArrow">
            <a:avLst>
              <a:gd name="adj1" fmla="val 50000"/>
              <a:gd name="adj2" fmla="val 50000"/>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5" name="Right Arrow 44">
            <a:extLst>
              <a:ext uri="{FF2B5EF4-FFF2-40B4-BE49-F238E27FC236}">
                <a16:creationId xmlns:a16="http://schemas.microsoft.com/office/drawing/2014/main" id="{F78A368F-751F-C24B-9358-E553966699B9}"/>
              </a:ext>
            </a:extLst>
          </p:cNvPr>
          <p:cNvSpPr>
            <a:spLocks noChangeArrowheads="1"/>
          </p:cNvSpPr>
          <p:nvPr/>
        </p:nvSpPr>
        <p:spPr bwMode="auto">
          <a:xfrm rot="10800000">
            <a:off x="9279569" y="3042031"/>
            <a:ext cx="582075" cy="522709"/>
          </a:xfrm>
          <a:prstGeom prst="rightArrow">
            <a:avLst>
              <a:gd name="adj1" fmla="val 50000"/>
              <a:gd name="adj2" fmla="val 50002"/>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6" name="Right Arrow 45">
            <a:extLst>
              <a:ext uri="{FF2B5EF4-FFF2-40B4-BE49-F238E27FC236}">
                <a16:creationId xmlns:a16="http://schemas.microsoft.com/office/drawing/2014/main" id="{7FCD8DE9-264F-A24D-89E9-412771014BCF}"/>
              </a:ext>
            </a:extLst>
          </p:cNvPr>
          <p:cNvSpPr>
            <a:spLocks noChangeArrowheads="1"/>
          </p:cNvSpPr>
          <p:nvPr/>
        </p:nvSpPr>
        <p:spPr bwMode="auto">
          <a:xfrm rot="10800000">
            <a:off x="9335351" y="4101055"/>
            <a:ext cx="582075" cy="233575"/>
          </a:xfrm>
          <a:prstGeom prst="rightArrow">
            <a:avLst>
              <a:gd name="adj1" fmla="val 50000"/>
              <a:gd name="adj2" fmla="val 27918"/>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47" name="TextBox 10">
            <a:extLst>
              <a:ext uri="{FF2B5EF4-FFF2-40B4-BE49-F238E27FC236}">
                <a16:creationId xmlns:a16="http://schemas.microsoft.com/office/drawing/2014/main" id="{B3FCFE53-5AAE-774F-8D94-9F122E40F27B}"/>
              </a:ext>
            </a:extLst>
          </p:cNvPr>
          <p:cNvSpPr txBox="1">
            <a:spLocks noChangeArrowheads="1"/>
          </p:cNvSpPr>
          <p:nvPr/>
        </p:nvSpPr>
        <p:spPr bwMode="auto">
          <a:xfrm>
            <a:off x="6139200" y="4069138"/>
            <a:ext cx="1115031"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Total </a:t>
            </a:r>
            <a:endParaRPr lang="en-US" sz="1000"/>
          </a:p>
          <a:p>
            <a:pPr algn="ctr" eaLnBrk="1" hangingPunct="1"/>
            <a:r>
              <a:rPr lang="en-US" sz="1000" dirty="0">
                <a:latin typeface="Open Sans"/>
                <a:cs typeface="Open Sans" panose="020B0606030504020204" pitchFamily="34" charset="0"/>
              </a:rPr>
              <a:t>Electricity</a:t>
            </a:r>
          </a:p>
          <a:p>
            <a:pPr algn="ctr" eaLnBrk="1" hangingPunct="1"/>
            <a:r>
              <a:rPr lang="en-US" sz="1000" dirty="0">
                <a:latin typeface="Open Sans"/>
                <a:cs typeface="Open Sans" panose="020B0606030504020204" pitchFamily="34" charset="0"/>
              </a:rPr>
              <a:t>Consumption</a:t>
            </a:r>
          </a:p>
          <a:p>
            <a:pPr algn="ctr" eaLnBrk="1" hangingPunct="1"/>
            <a:r>
              <a:rPr lang="en-US" sz="1000" dirty="0">
                <a:latin typeface="Open Sans"/>
                <a:cs typeface="Open Sans" panose="020B0606030504020204" pitchFamily="34" charset="0"/>
              </a:rPr>
              <a:t>kWh</a:t>
            </a:r>
          </a:p>
        </p:txBody>
      </p:sp>
      <p:sp>
        <p:nvSpPr>
          <p:cNvPr id="48" name="TextBox 11">
            <a:extLst>
              <a:ext uri="{FF2B5EF4-FFF2-40B4-BE49-F238E27FC236}">
                <a16:creationId xmlns:a16="http://schemas.microsoft.com/office/drawing/2014/main" id="{46ED336F-6191-FE43-B52F-17E649B5A13A}"/>
              </a:ext>
            </a:extLst>
          </p:cNvPr>
          <p:cNvSpPr txBox="1">
            <a:spLocks noChangeArrowheads="1"/>
          </p:cNvSpPr>
          <p:nvPr/>
        </p:nvSpPr>
        <p:spPr bwMode="auto">
          <a:xfrm>
            <a:off x="7555213" y="3034251"/>
            <a:ext cx="1176877"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Household Consumption kWh</a:t>
            </a:r>
            <a:endParaRPr lang="en-US" dirty="0"/>
          </a:p>
        </p:txBody>
      </p:sp>
      <p:sp>
        <p:nvSpPr>
          <p:cNvPr id="49" name="TextBox 12">
            <a:extLst>
              <a:ext uri="{FF2B5EF4-FFF2-40B4-BE49-F238E27FC236}">
                <a16:creationId xmlns:a16="http://schemas.microsoft.com/office/drawing/2014/main" id="{8A2C9D7E-0AB7-5D4A-A3D6-9DBA743C64C0}"/>
              </a:ext>
            </a:extLst>
          </p:cNvPr>
          <p:cNvSpPr txBox="1">
            <a:spLocks noChangeArrowheads="1"/>
          </p:cNvSpPr>
          <p:nvPr/>
        </p:nvSpPr>
        <p:spPr bwMode="auto">
          <a:xfrm>
            <a:off x="7793872" y="4152078"/>
            <a:ext cx="1024544"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Arial"/>
              </a:rPr>
              <a:t>Industrial Consumption, kWh</a:t>
            </a:r>
            <a:endParaRPr lang="en-US" dirty="0">
              <a:cs typeface="Arial"/>
            </a:endParaRPr>
          </a:p>
        </p:txBody>
      </p:sp>
      <p:sp>
        <p:nvSpPr>
          <p:cNvPr id="50" name="TextBox 13">
            <a:extLst>
              <a:ext uri="{FF2B5EF4-FFF2-40B4-BE49-F238E27FC236}">
                <a16:creationId xmlns:a16="http://schemas.microsoft.com/office/drawing/2014/main" id="{2BD70B30-8D0A-674B-815A-48C31B0C75D6}"/>
              </a:ext>
            </a:extLst>
          </p:cNvPr>
          <p:cNvSpPr txBox="1">
            <a:spLocks noChangeArrowheads="1"/>
          </p:cNvSpPr>
          <p:nvPr/>
        </p:nvSpPr>
        <p:spPr bwMode="auto">
          <a:xfrm>
            <a:off x="8452538" y="5392520"/>
            <a:ext cx="1199314"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Sector Consumption, kWh</a:t>
            </a:r>
          </a:p>
        </p:txBody>
      </p:sp>
      <p:sp>
        <p:nvSpPr>
          <p:cNvPr id="51" name="Right Arrow 50">
            <a:extLst>
              <a:ext uri="{FF2B5EF4-FFF2-40B4-BE49-F238E27FC236}">
                <a16:creationId xmlns:a16="http://schemas.microsoft.com/office/drawing/2014/main" id="{E640ECB3-B9DF-5F48-AE6A-D482ACB78FAB}"/>
              </a:ext>
            </a:extLst>
          </p:cNvPr>
          <p:cNvSpPr>
            <a:spLocks noChangeArrowheads="1"/>
          </p:cNvSpPr>
          <p:nvPr/>
        </p:nvSpPr>
        <p:spPr bwMode="auto">
          <a:xfrm rot="10800000">
            <a:off x="10435230" y="3205306"/>
            <a:ext cx="582075" cy="196158"/>
          </a:xfrm>
          <a:prstGeom prst="rightArrow">
            <a:avLst>
              <a:gd name="adj1" fmla="val 50000"/>
              <a:gd name="adj2" fmla="val 50006"/>
            </a:avLst>
          </a:prstGeom>
          <a:solidFill>
            <a:schemeClr val="accent5">
              <a:lumMod val="60000"/>
              <a:lumOff val="40000"/>
            </a:schemeClr>
          </a:solidFill>
          <a:ln w="25400" algn="ctr">
            <a:noFill/>
            <a:miter lim="800000"/>
            <a:headEnd/>
            <a:tailEnd/>
          </a:ln>
        </p:spPr>
        <p:txBody>
          <a:bodyPr rot="10800000" anchor="ctr"/>
          <a:lstStyle/>
          <a:p>
            <a:pPr algn="ctr"/>
            <a:endParaRPr lang="en-US" sz="1100">
              <a:solidFill>
                <a:schemeClr val="lt1"/>
              </a:solidFill>
              <a:latin typeface="Open Sans" panose="020B0606030504020204" pitchFamily="34" charset="0"/>
              <a:cs typeface="Open Sans" panose="020B0606030504020204" pitchFamily="34" charset="0"/>
            </a:endParaRPr>
          </a:p>
        </p:txBody>
      </p:sp>
      <p:sp>
        <p:nvSpPr>
          <p:cNvPr id="52" name="Right Arrow 51">
            <a:extLst>
              <a:ext uri="{FF2B5EF4-FFF2-40B4-BE49-F238E27FC236}">
                <a16:creationId xmlns:a16="http://schemas.microsoft.com/office/drawing/2014/main" id="{55F2F90D-03CB-8943-831C-7CD91CF9E55B}"/>
              </a:ext>
            </a:extLst>
          </p:cNvPr>
          <p:cNvSpPr>
            <a:spLocks noChangeArrowheads="1"/>
          </p:cNvSpPr>
          <p:nvPr/>
        </p:nvSpPr>
        <p:spPr bwMode="auto">
          <a:xfrm rot="10800000">
            <a:off x="10435230" y="3997874"/>
            <a:ext cx="465660" cy="65763"/>
          </a:xfrm>
          <a:prstGeom prst="rightArrow">
            <a:avLst>
              <a:gd name="adj1" fmla="val 50000"/>
              <a:gd name="adj2" fmla="val 49992"/>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53" name="TextBox 16">
            <a:extLst>
              <a:ext uri="{FF2B5EF4-FFF2-40B4-BE49-F238E27FC236}">
                <a16:creationId xmlns:a16="http://schemas.microsoft.com/office/drawing/2014/main" id="{46A7E83E-B697-C04A-8937-6DB0DEA6C4FF}"/>
              </a:ext>
            </a:extLst>
          </p:cNvPr>
          <p:cNvSpPr txBox="1">
            <a:spLocks noChangeArrowheads="1"/>
          </p:cNvSpPr>
          <p:nvPr/>
        </p:nvSpPr>
        <p:spPr bwMode="auto">
          <a:xfrm>
            <a:off x="8848374" y="2577965"/>
            <a:ext cx="1467005" cy="55399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Urban Household Consumption, </a:t>
            </a:r>
            <a:br>
              <a:rPr lang="en-US" sz="1000" dirty="0">
                <a:latin typeface="Open Sans"/>
                <a:cs typeface="Open Sans" panose="020B0606030504020204" pitchFamily="34" charset="0"/>
              </a:rPr>
            </a:br>
            <a:r>
              <a:rPr lang="en-US" sz="1000" dirty="0">
                <a:latin typeface="Open Sans"/>
                <a:cs typeface="Open Sans" panose="020B0606030504020204" pitchFamily="34" charset="0"/>
              </a:rPr>
              <a:t>kWh,</a:t>
            </a:r>
            <a:endParaRPr lang="en-US" sz="1000" dirty="0">
              <a:latin typeface="Open Sans"/>
            </a:endParaRPr>
          </a:p>
        </p:txBody>
      </p:sp>
      <p:sp>
        <p:nvSpPr>
          <p:cNvPr id="54" name="TextBox 17">
            <a:extLst>
              <a:ext uri="{FF2B5EF4-FFF2-40B4-BE49-F238E27FC236}">
                <a16:creationId xmlns:a16="http://schemas.microsoft.com/office/drawing/2014/main" id="{09ED763B-EE90-D646-9882-8F45DDB89AE0}"/>
              </a:ext>
            </a:extLst>
          </p:cNvPr>
          <p:cNvSpPr txBox="1">
            <a:spLocks noChangeArrowheads="1"/>
          </p:cNvSpPr>
          <p:nvPr/>
        </p:nvSpPr>
        <p:spPr bwMode="auto">
          <a:xfrm>
            <a:off x="9046154" y="4297132"/>
            <a:ext cx="1277695"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000" dirty="0">
                <a:latin typeface="Open Sans"/>
                <a:cs typeface="Open Sans" panose="020B0606030504020204" pitchFamily="34" charset="0"/>
              </a:rPr>
              <a:t>Rural Household Consumption, kWh</a:t>
            </a:r>
          </a:p>
        </p:txBody>
      </p:sp>
      <p:sp>
        <p:nvSpPr>
          <p:cNvPr id="55" name="TextBox 18">
            <a:extLst>
              <a:ext uri="{FF2B5EF4-FFF2-40B4-BE49-F238E27FC236}">
                <a16:creationId xmlns:a16="http://schemas.microsoft.com/office/drawing/2014/main" id="{2C072471-47FC-9442-A480-0923FCB6E7A4}"/>
              </a:ext>
            </a:extLst>
          </p:cNvPr>
          <p:cNvSpPr txBox="1">
            <a:spLocks noChangeArrowheads="1"/>
          </p:cNvSpPr>
          <p:nvPr/>
        </p:nvSpPr>
        <p:spPr bwMode="auto">
          <a:xfrm>
            <a:off x="10425528" y="2825720"/>
            <a:ext cx="1047733"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Appliances, kWh</a:t>
            </a:r>
          </a:p>
        </p:txBody>
      </p:sp>
      <p:sp>
        <p:nvSpPr>
          <p:cNvPr id="56" name="TextBox 19">
            <a:extLst>
              <a:ext uri="{FF2B5EF4-FFF2-40B4-BE49-F238E27FC236}">
                <a16:creationId xmlns:a16="http://schemas.microsoft.com/office/drawing/2014/main" id="{5CEDC656-B6BC-8541-A687-4FFA0496224A}"/>
              </a:ext>
            </a:extLst>
          </p:cNvPr>
          <p:cNvSpPr txBox="1">
            <a:spLocks noChangeArrowheads="1"/>
          </p:cNvSpPr>
          <p:nvPr/>
        </p:nvSpPr>
        <p:spPr bwMode="auto">
          <a:xfrm>
            <a:off x="10425527" y="3383306"/>
            <a:ext cx="1047733"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defPPr marR="0" lvl="0" algn="l" rtl="0">
              <a:lnSpc>
                <a:spcPct val="100000"/>
              </a:lnSpc>
              <a:spcBef>
                <a:spcPts val="0"/>
              </a:spcBef>
              <a:spcAft>
                <a:spcPts val="0"/>
              </a:spcAft>
            </a:defPPr>
            <a:lvl1pPr eaLnBrk="1" hangingPunct="1">
              <a:defRPr sz="900" b="1">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000" b="0" dirty="0">
                <a:latin typeface="Open Sans"/>
                <a:cs typeface="Open Sans" panose="020B0606030504020204" pitchFamily="34" charset="0"/>
              </a:rPr>
              <a:t>Lighting, </a:t>
            </a:r>
            <a:endParaRPr lang="en-US" sz="1000" b="0" dirty="0">
              <a:latin typeface="Open Sans" panose="020B0606030504020204" pitchFamily="34" charset="0"/>
              <a:cs typeface="Open Sans" panose="020B0606030504020204" pitchFamily="34" charset="0"/>
            </a:endParaRPr>
          </a:p>
          <a:p>
            <a:r>
              <a:rPr lang="en-US" sz="1000" b="0" dirty="0">
                <a:latin typeface="Open Sans"/>
                <a:cs typeface="Open Sans" panose="020B0606030504020204" pitchFamily="34" charset="0"/>
              </a:rPr>
              <a:t>kWh</a:t>
            </a:r>
          </a:p>
        </p:txBody>
      </p:sp>
      <p:sp>
        <p:nvSpPr>
          <p:cNvPr id="57" name="TextBox 20">
            <a:extLst>
              <a:ext uri="{FF2B5EF4-FFF2-40B4-BE49-F238E27FC236}">
                <a16:creationId xmlns:a16="http://schemas.microsoft.com/office/drawing/2014/main" id="{8E56A234-B377-254F-990F-1F5434237B4B}"/>
              </a:ext>
            </a:extLst>
          </p:cNvPr>
          <p:cNvSpPr txBox="1">
            <a:spLocks noChangeArrowheads="1"/>
          </p:cNvSpPr>
          <p:nvPr/>
        </p:nvSpPr>
        <p:spPr bwMode="auto">
          <a:xfrm>
            <a:off x="10420079" y="4065443"/>
            <a:ext cx="1182092"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Water Heating, kWh</a:t>
            </a:r>
          </a:p>
        </p:txBody>
      </p:sp>
      <p:cxnSp>
        <p:nvCxnSpPr>
          <p:cNvPr id="58" name="Straight Arrow Connector 57">
            <a:extLst>
              <a:ext uri="{FF2B5EF4-FFF2-40B4-BE49-F238E27FC236}">
                <a16:creationId xmlns:a16="http://schemas.microsoft.com/office/drawing/2014/main" id="{B099D680-960D-3D43-8F03-F32D3234275A}"/>
              </a:ext>
            </a:extLst>
          </p:cNvPr>
          <p:cNvCxnSpPr>
            <a:cxnSpLocks noChangeShapeType="1"/>
            <a:stCxn id="46" idx="3"/>
            <a:endCxn id="41" idx="1"/>
          </p:cNvCxnSpPr>
          <p:nvPr/>
        </p:nvCxnSpPr>
        <p:spPr bwMode="auto">
          <a:xfrm flipH="1" flipV="1">
            <a:off x="8617459" y="3303953"/>
            <a:ext cx="708191" cy="913890"/>
          </a:xfrm>
          <a:prstGeom prst="straightConnector1">
            <a:avLst/>
          </a:prstGeom>
          <a:noFill/>
          <a:ln w="9525" algn="ctr">
            <a:solidFill>
              <a:srgbClr val="575757"/>
            </a:solidFill>
            <a:round/>
            <a:headEnd/>
            <a:tailEnd type="triangle" w="med" len="med"/>
          </a:ln>
        </p:spPr>
      </p:cxnSp>
      <p:cxnSp>
        <p:nvCxnSpPr>
          <p:cNvPr id="59" name="Straight Arrow Connector 58">
            <a:extLst>
              <a:ext uri="{FF2B5EF4-FFF2-40B4-BE49-F238E27FC236}">
                <a16:creationId xmlns:a16="http://schemas.microsoft.com/office/drawing/2014/main" id="{2846F83A-BC9B-5544-B386-9EF35CDFD261}"/>
              </a:ext>
            </a:extLst>
          </p:cNvPr>
          <p:cNvCxnSpPr>
            <a:cxnSpLocks noChangeShapeType="1"/>
            <a:stCxn id="42" idx="3"/>
          </p:cNvCxnSpPr>
          <p:nvPr/>
        </p:nvCxnSpPr>
        <p:spPr bwMode="auto">
          <a:xfrm flipH="1" flipV="1">
            <a:off x="7244732" y="4413433"/>
            <a:ext cx="219491" cy="3968"/>
          </a:xfrm>
          <a:prstGeom prst="straightConnector1">
            <a:avLst/>
          </a:prstGeom>
          <a:noFill/>
          <a:ln w="9525" algn="ctr">
            <a:solidFill>
              <a:srgbClr val="575757"/>
            </a:solidFill>
            <a:round/>
            <a:headEnd/>
            <a:tailEnd type="triangle" w="med" len="med"/>
          </a:ln>
        </p:spPr>
      </p:cxnSp>
      <p:cxnSp>
        <p:nvCxnSpPr>
          <p:cNvPr id="60" name="Straight Arrow Connector 59">
            <a:extLst>
              <a:ext uri="{FF2B5EF4-FFF2-40B4-BE49-F238E27FC236}">
                <a16:creationId xmlns:a16="http://schemas.microsoft.com/office/drawing/2014/main" id="{330B380D-1B9A-0A46-ABFB-CC41B3604A6F}"/>
              </a:ext>
            </a:extLst>
          </p:cNvPr>
          <p:cNvCxnSpPr>
            <a:cxnSpLocks noChangeShapeType="1"/>
            <a:stCxn id="43" idx="3"/>
          </p:cNvCxnSpPr>
          <p:nvPr/>
        </p:nvCxnSpPr>
        <p:spPr bwMode="auto">
          <a:xfrm flipH="1" flipV="1">
            <a:off x="7243520" y="4821055"/>
            <a:ext cx="540845" cy="519307"/>
          </a:xfrm>
          <a:prstGeom prst="straightConnector1">
            <a:avLst/>
          </a:prstGeom>
          <a:noFill/>
          <a:ln w="9525" algn="ctr">
            <a:solidFill>
              <a:srgbClr val="575757"/>
            </a:solidFill>
            <a:round/>
            <a:headEnd/>
            <a:tailEnd type="triangle" w="med" len="med"/>
          </a:ln>
        </p:spPr>
      </p:cxnSp>
      <p:cxnSp>
        <p:nvCxnSpPr>
          <p:cNvPr id="61" name="Straight Arrow Connector 60">
            <a:extLst>
              <a:ext uri="{FF2B5EF4-FFF2-40B4-BE49-F238E27FC236}">
                <a16:creationId xmlns:a16="http://schemas.microsoft.com/office/drawing/2014/main" id="{22880648-644F-8C46-A79B-87E488429389}"/>
              </a:ext>
            </a:extLst>
          </p:cNvPr>
          <p:cNvCxnSpPr>
            <a:cxnSpLocks noChangeShapeType="1"/>
            <a:stCxn id="45" idx="3"/>
          </p:cNvCxnSpPr>
          <p:nvPr/>
        </p:nvCxnSpPr>
        <p:spPr bwMode="auto">
          <a:xfrm flipH="1" flipV="1">
            <a:off x="8619884" y="3277873"/>
            <a:ext cx="649983" cy="26079"/>
          </a:xfrm>
          <a:prstGeom prst="straightConnector1">
            <a:avLst/>
          </a:prstGeom>
          <a:noFill/>
          <a:ln w="9525" algn="ctr">
            <a:solidFill>
              <a:srgbClr val="575757"/>
            </a:solidFill>
            <a:round/>
            <a:headEnd/>
            <a:tailEnd type="triangle" w="med" len="med"/>
          </a:ln>
        </p:spPr>
      </p:cxnSp>
      <p:cxnSp>
        <p:nvCxnSpPr>
          <p:cNvPr id="62" name="Straight Arrow Connector 61">
            <a:extLst>
              <a:ext uri="{FF2B5EF4-FFF2-40B4-BE49-F238E27FC236}">
                <a16:creationId xmlns:a16="http://schemas.microsoft.com/office/drawing/2014/main" id="{4042E666-C9FA-5741-B07E-E85954A02E56}"/>
              </a:ext>
            </a:extLst>
          </p:cNvPr>
          <p:cNvCxnSpPr>
            <a:cxnSpLocks noChangeShapeType="1"/>
            <a:stCxn id="41" idx="3"/>
          </p:cNvCxnSpPr>
          <p:nvPr/>
        </p:nvCxnSpPr>
        <p:spPr bwMode="auto">
          <a:xfrm flipH="1">
            <a:off x="7244732" y="3303953"/>
            <a:ext cx="282549" cy="231307"/>
          </a:xfrm>
          <a:prstGeom prst="straightConnector1">
            <a:avLst/>
          </a:prstGeom>
          <a:solidFill>
            <a:schemeClr val="accent5">
              <a:lumMod val="60000"/>
              <a:lumOff val="40000"/>
            </a:schemeClr>
          </a:solidFill>
          <a:ln>
            <a:solidFill>
              <a:srgbClr val="575757"/>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E8450B6-44C0-6A4B-A3C4-E44637D5480C}"/>
              </a:ext>
            </a:extLst>
          </p:cNvPr>
          <p:cNvCxnSpPr>
            <a:cxnSpLocks noChangeShapeType="1"/>
            <a:stCxn id="51" idx="3"/>
          </p:cNvCxnSpPr>
          <p:nvPr/>
        </p:nvCxnSpPr>
        <p:spPr bwMode="auto">
          <a:xfrm flipH="1">
            <a:off x="9939254" y="3303386"/>
            <a:ext cx="495975" cy="567"/>
          </a:xfrm>
          <a:prstGeom prst="straightConnector1">
            <a:avLst/>
          </a:prstGeom>
          <a:noFill/>
          <a:ln w="9525" algn="ctr">
            <a:solidFill>
              <a:srgbClr val="575757"/>
            </a:solidFill>
            <a:round/>
            <a:headEnd/>
            <a:tailEnd type="triangle" w="med" len="med"/>
          </a:ln>
        </p:spPr>
      </p:cxnSp>
      <p:cxnSp>
        <p:nvCxnSpPr>
          <p:cNvPr id="64" name="Straight Arrow Connector 63">
            <a:extLst>
              <a:ext uri="{FF2B5EF4-FFF2-40B4-BE49-F238E27FC236}">
                <a16:creationId xmlns:a16="http://schemas.microsoft.com/office/drawing/2014/main" id="{10058A2B-ACB6-E64A-97D3-7B61FCA593D1}"/>
              </a:ext>
            </a:extLst>
          </p:cNvPr>
          <p:cNvCxnSpPr>
            <a:cxnSpLocks noChangeShapeType="1"/>
            <a:stCxn id="52" idx="3"/>
          </p:cNvCxnSpPr>
          <p:nvPr/>
        </p:nvCxnSpPr>
        <p:spPr bwMode="auto">
          <a:xfrm flipH="1" flipV="1">
            <a:off x="9939253" y="3330031"/>
            <a:ext cx="486275" cy="700724"/>
          </a:xfrm>
          <a:prstGeom prst="straightConnector1">
            <a:avLst/>
          </a:prstGeom>
          <a:noFill/>
          <a:ln w="9525" algn="ctr">
            <a:solidFill>
              <a:srgbClr val="575757"/>
            </a:solidFill>
            <a:round/>
            <a:headEnd/>
            <a:tailEnd type="triangle" w="med" len="med"/>
          </a:ln>
        </p:spPr>
      </p:cxnSp>
      <p:sp>
        <p:nvSpPr>
          <p:cNvPr id="65" name="TextBox 13">
            <a:extLst>
              <a:ext uri="{FF2B5EF4-FFF2-40B4-BE49-F238E27FC236}">
                <a16:creationId xmlns:a16="http://schemas.microsoft.com/office/drawing/2014/main" id="{016605C9-5380-B347-9801-BB6778E123B7}"/>
              </a:ext>
            </a:extLst>
          </p:cNvPr>
          <p:cNvSpPr txBox="1">
            <a:spLocks noChangeArrowheads="1"/>
          </p:cNvSpPr>
          <p:nvPr/>
        </p:nvSpPr>
        <p:spPr bwMode="auto">
          <a:xfrm>
            <a:off x="7863832" y="5217030"/>
            <a:ext cx="1047733"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Others</a:t>
            </a:r>
          </a:p>
        </p:txBody>
      </p:sp>
      <p:sp>
        <p:nvSpPr>
          <p:cNvPr id="66" name="Right Arrow 14">
            <a:extLst>
              <a:ext uri="{FF2B5EF4-FFF2-40B4-BE49-F238E27FC236}">
                <a16:creationId xmlns:a16="http://schemas.microsoft.com/office/drawing/2014/main" id="{8B3F68F1-92F9-1646-B567-509F63153442}"/>
              </a:ext>
            </a:extLst>
          </p:cNvPr>
          <p:cNvSpPr>
            <a:spLocks noChangeArrowheads="1"/>
          </p:cNvSpPr>
          <p:nvPr/>
        </p:nvSpPr>
        <p:spPr bwMode="auto">
          <a:xfrm rot="10800000">
            <a:off x="10458270" y="4563669"/>
            <a:ext cx="582075" cy="196158"/>
          </a:xfrm>
          <a:prstGeom prst="rightArrow">
            <a:avLst>
              <a:gd name="adj1" fmla="val 50000"/>
              <a:gd name="adj2" fmla="val 50006"/>
            </a:avLst>
          </a:prstGeom>
          <a:solidFill>
            <a:schemeClr val="accent5">
              <a:lumMod val="60000"/>
              <a:lumOff val="40000"/>
            </a:schemeClr>
          </a:solidFill>
          <a:ln w="25400" algn="ctr">
            <a:noFill/>
            <a:miter lim="800000"/>
            <a:headEnd/>
            <a:tailEnd/>
          </a:ln>
        </p:spPr>
        <p:txBody>
          <a:bodyPr rot="10800000" anchor="ctr"/>
          <a:lstStyle/>
          <a:p>
            <a:pPr algn="ctr">
              <a:defRPr/>
            </a:pPr>
            <a:endParaRPr lang="en-US" sz="1100">
              <a:solidFill>
                <a:schemeClr val="lt1"/>
              </a:solidFill>
              <a:latin typeface="Open Sans" panose="020B0606030504020204" pitchFamily="34" charset="0"/>
              <a:cs typeface="Open Sans" panose="020B0606030504020204" pitchFamily="34" charset="0"/>
            </a:endParaRPr>
          </a:p>
        </p:txBody>
      </p:sp>
      <p:sp>
        <p:nvSpPr>
          <p:cNvPr id="67" name="TextBox 20">
            <a:extLst>
              <a:ext uri="{FF2B5EF4-FFF2-40B4-BE49-F238E27FC236}">
                <a16:creationId xmlns:a16="http://schemas.microsoft.com/office/drawing/2014/main" id="{C914B928-4F15-114E-A826-E683A181CC45}"/>
              </a:ext>
            </a:extLst>
          </p:cNvPr>
          <p:cNvSpPr txBox="1">
            <a:spLocks noChangeArrowheads="1"/>
          </p:cNvSpPr>
          <p:nvPr/>
        </p:nvSpPr>
        <p:spPr bwMode="auto">
          <a:xfrm>
            <a:off x="10421419" y="4728775"/>
            <a:ext cx="1182092"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Cooking, </a:t>
            </a:r>
            <a:endParaRPr lang="en-US" sz="1000" dirty="0">
              <a:latin typeface="Open Sans" panose="020B0606030504020204" pitchFamily="34" charset="0"/>
              <a:cs typeface="Open Sans" panose="020B0606030504020204" pitchFamily="34" charset="0"/>
            </a:endParaRPr>
          </a:p>
          <a:p>
            <a:pPr eaLnBrk="1" hangingPunct="1"/>
            <a:r>
              <a:rPr lang="en-US" sz="1000" dirty="0">
                <a:latin typeface="Open Sans"/>
                <a:cs typeface="Open Sans" panose="020B0606030504020204" pitchFamily="34" charset="0"/>
              </a:rPr>
              <a:t>kWh</a:t>
            </a:r>
          </a:p>
        </p:txBody>
      </p:sp>
      <p:cxnSp>
        <p:nvCxnSpPr>
          <p:cNvPr id="68" name="Straight Arrow Connector 41">
            <a:extLst>
              <a:ext uri="{FF2B5EF4-FFF2-40B4-BE49-F238E27FC236}">
                <a16:creationId xmlns:a16="http://schemas.microsoft.com/office/drawing/2014/main" id="{56103C31-94DF-6F49-9374-1631F1ABAA59}"/>
              </a:ext>
            </a:extLst>
          </p:cNvPr>
          <p:cNvCxnSpPr>
            <a:cxnSpLocks noChangeShapeType="1"/>
          </p:cNvCxnSpPr>
          <p:nvPr/>
        </p:nvCxnSpPr>
        <p:spPr bwMode="auto">
          <a:xfrm flipH="1" flipV="1">
            <a:off x="9917426" y="3453622"/>
            <a:ext cx="531143" cy="1208693"/>
          </a:xfrm>
          <a:prstGeom prst="straightConnector1">
            <a:avLst/>
          </a:prstGeom>
          <a:noFill/>
          <a:ln w="9525" algn="ctr">
            <a:solidFill>
              <a:srgbClr val="575757"/>
            </a:solidFill>
            <a:round/>
            <a:headEnd/>
            <a:tailEnd type="triangle" w="med" len="med"/>
          </a:ln>
        </p:spPr>
      </p:cxnSp>
      <p:sp>
        <p:nvSpPr>
          <p:cNvPr id="69" name="Right Arrow 5">
            <a:extLst>
              <a:ext uri="{FF2B5EF4-FFF2-40B4-BE49-F238E27FC236}">
                <a16:creationId xmlns:a16="http://schemas.microsoft.com/office/drawing/2014/main" id="{D639FCDC-61D1-9B49-ACA8-6E4C305E7AD6}"/>
              </a:ext>
            </a:extLst>
          </p:cNvPr>
          <p:cNvSpPr>
            <a:spLocks noChangeArrowheads="1"/>
          </p:cNvSpPr>
          <p:nvPr/>
        </p:nvSpPr>
        <p:spPr bwMode="auto">
          <a:xfrm rot="10800000">
            <a:off x="7794066" y="5687323"/>
            <a:ext cx="640282" cy="522708"/>
          </a:xfrm>
          <a:prstGeom prst="rightArrow">
            <a:avLst>
              <a:gd name="adj1" fmla="val 50000"/>
              <a:gd name="adj2" fmla="val 42950"/>
            </a:avLst>
          </a:prstGeom>
          <a:solidFill>
            <a:schemeClr val="accent5">
              <a:lumMod val="40000"/>
              <a:lumOff val="60000"/>
            </a:schemeClr>
          </a:solidFill>
          <a:ln w="25400" algn="ctr">
            <a:noFill/>
            <a:miter lim="800000"/>
            <a:headEnd/>
            <a:tailEnd/>
          </a:ln>
        </p:spPr>
        <p:txBody>
          <a:bodyPr rot="10800000" anchor="ctr"/>
          <a:lstStyle/>
          <a:p>
            <a:pPr algn="ctr"/>
            <a:endParaRPr lang="en-US" sz="1100">
              <a:solidFill>
                <a:schemeClr val="lt1"/>
              </a:solidFill>
              <a:latin typeface="Open Sans" panose="020B0606030504020204" pitchFamily="34" charset="0"/>
              <a:cs typeface="Open Sans" panose="020B0606030504020204" pitchFamily="34" charset="0"/>
            </a:endParaRPr>
          </a:p>
        </p:txBody>
      </p:sp>
      <p:cxnSp>
        <p:nvCxnSpPr>
          <p:cNvPr id="70" name="Straight Arrow Connector 26">
            <a:extLst>
              <a:ext uri="{FF2B5EF4-FFF2-40B4-BE49-F238E27FC236}">
                <a16:creationId xmlns:a16="http://schemas.microsoft.com/office/drawing/2014/main" id="{4B806CCC-A9C7-1741-92F7-D9AE7DB2C599}"/>
              </a:ext>
            </a:extLst>
          </p:cNvPr>
          <p:cNvCxnSpPr>
            <a:cxnSpLocks noChangeShapeType="1"/>
          </p:cNvCxnSpPr>
          <p:nvPr/>
        </p:nvCxnSpPr>
        <p:spPr bwMode="auto">
          <a:xfrm flipH="1" flipV="1">
            <a:off x="7244732" y="5386850"/>
            <a:ext cx="540845" cy="519307"/>
          </a:xfrm>
          <a:prstGeom prst="straightConnector1">
            <a:avLst/>
          </a:prstGeom>
          <a:noFill/>
          <a:ln w="9525" algn="ctr">
            <a:solidFill>
              <a:srgbClr val="575757"/>
            </a:solidFill>
            <a:round/>
            <a:headEnd/>
            <a:tailEnd type="triangle" w="med" len="med"/>
          </a:ln>
        </p:spPr>
      </p:cxnSp>
      <p:sp>
        <p:nvSpPr>
          <p:cNvPr id="71" name="TextBox 13">
            <a:extLst>
              <a:ext uri="{FF2B5EF4-FFF2-40B4-BE49-F238E27FC236}">
                <a16:creationId xmlns:a16="http://schemas.microsoft.com/office/drawing/2014/main" id="{08DD790B-D5E5-CC46-8AB6-2BC9D3AE8B4B}"/>
              </a:ext>
            </a:extLst>
          </p:cNvPr>
          <p:cNvSpPr txBox="1">
            <a:spLocks noChangeArrowheads="1"/>
          </p:cNvSpPr>
          <p:nvPr/>
        </p:nvSpPr>
        <p:spPr bwMode="auto">
          <a:xfrm>
            <a:off x="7876653" y="5818586"/>
            <a:ext cx="1047733" cy="246221"/>
          </a:xfrm>
          <a:prstGeom prst="rect">
            <a:avLst/>
          </a:prstGeom>
          <a:no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latin typeface="Open Sans"/>
                <a:cs typeface="Open Sans" panose="020B0606030504020204" pitchFamily="34" charset="0"/>
              </a:rPr>
              <a:t>Others</a:t>
            </a:r>
          </a:p>
        </p:txBody>
      </p:sp>
      <p:cxnSp>
        <p:nvCxnSpPr>
          <p:cNvPr id="72" name="Straight Arrow Connector 71">
            <a:extLst>
              <a:ext uri="{FF2B5EF4-FFF2-40B4-BE49-F238E27FC236}">
                <a16:creationId xmlns:a16="http://schemas.microsoft.com/office/drawing/2014/main" id="{C3903E8E-541A-1645-A5EE-FEA685D04D78}"/>
              </a:ext>
            </a:extLst>
          </p:cNvPr>
          <p:cNvCxnSpPr>
            <a:cxnSpLocks noChangeShapeType="1"/>
            <a:stCxn id="44" idx="3"/>
          </p:cNvCxnSpPr>
          <p:nvPr/>
        </p:nvCxnSpPr>
        <p:spPr bwMode="auto">
          <a:xfrm flipH="1">
            <a:off x="9939254" y="2740425"/>
            <a:ext cx="495975" cy="425198"/>
          </a:xfrm>
          <a:prstGeom prst="straightConnector1">
            <a:avLst/>
          </a:prstGeom>
          <a:noFill/>
          <a:ln w="9525" algn="ctr">
            <a:solidFill>
              <a:srgbClr val="575757"/>
            </a:solidFill>
            <a:round/>
            <a:headEnd/>
            <a:tailEnd type="triangle" w="med" len="med"/>
          </a:ln>
        </p:spPr>
      </p:cxnSp>
      <p:sp>
        <p:nvSpPr>
          <p:cNvPr id="73" name="Rectangle 72">
            <a:extLst>
              <a:ext uri="{FF2B5EF4-FFF2-40B4-BE49-F238E27FC236}">
                <a16:creationId xmlns:a16="http://schemas.microsoft.com/office/drawing/2014/main" id="{33FD0959-E0E5-F94C-8651-285E7F08E584}"/>
              </a:ext>
            </a:extLst>
          </p:cNvPr>
          <p:cNvSpPr/>
          <p:nvPr/>
        </p:nvSpPr>
        <p:spPr>
          <a:xfrm>
            <a:off x="6191857" y="2075931"/>
            <a:ext cx="5061268" cy="477658"/>
          </a:xfrm>
          <a:prstGeom prst="rect">
            <a:avLst/>
          </a:prstGeom>
          <a:noFill/>
          <a:ln>
            <a:noFill/>
          </a:ln>
        </p:spPr>
        <p:txBody>
          <a:bodyPr spcFirstLastPara="1" wrap="square" lIns="91425" tIns="45700" rIns="91425" bIns="45700" anchor="t" anchorCtr="0">
            <a:noAutofit/>
          </a:bodyPr>
          <a:lstStyle/>
          <a:p>
            <a:pPr marL="76200">
              <a:lnSpc>
                <a:spcPct val="90000"/>
              </a:lnSpc>
              <a:buSzPts val="1600"/>
            </a:pPr>
            <a:r>
              <a:rPr lang="en-US" sz="1400" b="1">
                <a:latin typeface="Open Sans"/>
                <a:cs typeface="Open Sans" panose="020B0606030504020204" pitchFamily="34" charset="0"/>
              </a:rPr>
              <a:t>Bottom-up projections start from the details of energy </a:t>
            </a:r>
            <a:r>
              <a:rPr lang="en-US" sz="1400" b="1" dirty="0">
                <a:latin typeface="Open Sans"/>
                <a:cs typeface="Open Sans" panose="020B0606030504020204" pitchFamily="34" charset="0"/>
              </a:rPr>
              <a:t>use and must then be aggregated</a:t>
            </a:r>
            <a:endParaRPr lang="en-GB" sz="1400" b="1" dirty="0">
              <a:latin typeface="Open Sans"/>
              <a:cs typeface="Open Sans" panose="020B0606030504020204" pitchFamily="34" charset="0"/>
            </a:endParaRPr>
          </a:p>
        </p:txBody>
      </p:sp>
      <p:sp>
        <p:nvSpPr>
          <p:cNvPr id="3" name="Title 10">
            <a:extLst>
              <a:ext uri="{FF2B5EF4-FFF2-40B4-BE49-F238E27FC236}">
                <a16:creationId xmlns:a16="http://schemas.microsoft.com/office/drawing/2014/main" id="{93AAF00D-5D9C-41C3-9A32-1BF0FE813712}"/>
              </a:ext>
            </a:extLst>
          </p:cNvPr>
          <p:cNvSpPr txBox="1">
            <a:spLocks/>
          </p:cNvSpPr>
          <p:nvPr/>
        </p:nvSpPr>
        <p:spPr>
          <a:xfrm>
            <a:off x="836415" y="178811"/>
            <a:ext cx="1021621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2.2 Top-down and bottom-up approaches</a:t>
            </a:r>
          </a:p>
        </p:txBody>
      </p:sp>
    </p:spTree>
    <p:extLst>
      <p:ext uri="{BB962C8B-B14F-4D97-AF65-F5344CB8AC3E}">
        <p14:creationId xmlns:p14="http://schemas.microsoft.com/office/powerpoint/2010/main" val="184966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http://purl.org/dc/elements/1.1/"/>
    <ds:schemaRef ds:uri="http://schemas.openxmlformats.org/package/2006/metadata/core-properties"/>
    <ds:schemaRef ds:uri="http://schemas.microsoft.com/office/2006/documentManagement/types"/>
    <ds:schemaRef ds:uri="http://purl.org/dc/dcmitype/"/>
    <ds:schemaRef ds:uri="0b696a8a-ab1a-459b-a09e-44df7cbe9330"/>
    <ds:schemaRef ds:uri="http://schemas.microsoft.com/office/2006/metadata/properties"/>
    <ds:schemaRef ds:uri="35b8b66e-5759-43c1-a138-f967a8bf5a20"/>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DAAEAA10-1FEB-4C36-9F70-424DF9A45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TotalTime>
  <Words>6050</Words>
  <Application>Microsoft Office PowerPoint</Application>
  <PresentationFormat>Widescreen</PresentationFormat>
  <Paragraphs>458</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Arial,Sans-Serif</vt:lpstr>
      <vt:lpstr>Calibri</vt:lpstr>
      <vt:lpstr>Calibri Light</vt:lpstr>
      <vt:lpstr>Open Sans</vt:lpstr>
      <vt:lpstr>Open Sans ExtraBold</vt:lpstr>
      <vt:lpstr>Open Sans Light</vt:lpstr>
      <vt:lpstr>Office Theme</vt:lpstr>
      <vt:lpstr>PowerPoint Presentation</vt:lpstr>
      <vt:lpstr>Intended Learning Outcomes (ILOs)</vt:lpstr>
      <vt:lpstr>Lecture 2.1 Energy system models</vt:lpstr>
      <vt:lpstr>Lecture 2.1 Energy system models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502</cp:revision>
  <dcterms:created xsi:type="dcterms:W3CDTF">2021-02-10T16:48:02Z</dcterms:created>
  <dcterms:modified xsi:type="dcterms:W3CDTF">2024-10-31T19:53:13Z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