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Open Sans ExtraBold"/>
      <p:bold r:id="rId30"/>
      <p:boldItalic r:id="rId31"/>
    </p:embeddedFont>
    <p:embeddedFont>
      <p:font typeface="Open Sans Light"/>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h2pvRR7waT+tBsouBXy+tbX74R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ExtraBold-boldItalic.fntdata"/><Relationship Id="rId30" Type="http://schemas.openxmlformats.org/officeDocument/2006/relationships/font" Target="fonts/OpenSansExtraBold-bold.fntdata"/><Relationship Id="rId11" Type="http://schemas.openxmlformats.org/officeDocument/2006/relationships/slide" Target="slides/slide6.xml"/><Relationship Id="rId33" Type="http://schemas.openxmlformats.org/officeDocument/2006/relationships/font" Target="fonts/OpenSansLight-bold.fntdata"/><Relationship Id="rId10" Type="http://schemas.openxmlformats.org/officeDocument/2006/relationships/slide" Target="slides/slide5.xml"/><Relationship Id="rId32" Type="http://schemas.openxmlformats.org/officeDocument/2006/relationships/font" Target="fonts/OpenSansLight-regular.fntdata"/><Relationship Id="rId13" Type="http://schemas.openxmlformats.org/officeDocument/2006/relationships/slide" Target="slides/slide8.xml"/><Relationship Id="rId35" Type="http://schemas.openxmlformats.org/officeDocument/2006/relationships/font" Target="fonts/OpenSansLight-boldItalic.fntdata"/><Relationship Id="rId12" Type="http://schemas.openxmlformats.org/officeDocument/2006/relationships/slide" Target="slides/slide7.xml"/><Relationship Id="rId34" Type="http://schemas.openxmlformats.org/officeDocument/2006/relationships/font" Target="fonts/OpenSansLight-italic.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1pPr>
            <a:lvl2pPr indent="-228600" lvl="1" marL="9144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2pPr>
            <a:lvl3pPr indent="-228600" lvl="2" marL="13716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3pPr>
            <a:lvl4pPr indent="-228600" lvl="3" marL="18288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4pPr>
            <a:lvl5pPr indent="-228600" lvl="4" marL="22860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09" name="Google Shape;10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In </a:t>
            </a: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seasons are defined as a period of the year when the electricity demand has similar behaviour. The user could define the seasons as winter, spring, summer, and autumn or choose different seasons. The most important thing is that seasons are chosen in a way that captures the changes in electricity demand. Up to 12 seasons can be defined.</a:t>
            </a:r>
            <a:r>
              <a:rPr lang="en-GB">
                <a:latin typeface="Open Sans"/>
                <a:ea typeface="Open Sans"/>
                <a:cs typeface="Open Sans"/>
                <a:sym typeface="Open Sans"/>
              </a:rPr>
              <a:t> </a:t>
            </a:r>
            <a:endParaRPr sz="1200">
              <a:solidFill>
                <a:schemeClr val="dk1"/>
              </a:solidFill>
            </a:endParaRPr>
          </a:p>
          <a:p>
            <a:pPr indent="0" lvl="0" marL="0" marR="0" rtl="0" algn="l">
              <a:lnSpc>
                <a:spcPct val="100000"/>
              </a:lnSpc>
              <a:spcBef>
                <a:spcPts val="0"/>
              </a:spcBef>
              <a:spcAft>
                <a:spcPts val="0"/>
              </a:spcAft>
              <a:buClr>
                <a:schemeClr val="dk1"/>
              </a:buClr>
              <a:buSzPts val="1200"/>
              <a:buFont typeface="Open Sans"/>
              <a:buNone/>
            </a:pPr>
            <a:r>
              <a:t/>
            </a:r>
            <a:endParaRPr sz="1200">
              <a:solidFill>
                <a:schemeClr val="dk1"/>
              </a:solidFill>
            </a:endParaRPr>
          </a:p>
          <a:p>
            <a:pPr indent="0" lvl="0" marL="0" rtl="0" algn="l">
              <a:spcBef>
                <a:spcPts val="0"/>
              </a:spcBef>
              <a:spcAft>
                <a:spcPts val="0"/>
              </a:spcAft>
              <a:buNone/>
            </a:pPr>
            <a:r>
              <a:rPr lang="en-GB" sz="1200">
                <a:solidFill>
                  <a:schemeClr val="dk1"/>
                </a:solidFill>
                <a:latin typeface="Open Sans"/>
                <a:ea typeface="Open Sans"/>
                <a:cs typeface="Open Sans"/>
                <a:sym typeface="Open Sans"/>
              </a:rPr>
              <a:t>In order to decide which seasons best describe the year, we recommended that the user makes </a:t>
            </a:r>
            <a:r>
              <a:rPr lang="en-GB">
                <a:latin typeface="Open Sans"/>
                <a:ea typeface="Open Sans"/>
                <a:cs typeface="Open Sans"/>
                <a:sym typeface="Open Sans"/>
              </a:rPr>
              <a:t>a monthly</a:t>
            </a:r>
            <a:r>
              <a:rPr lang="en-GB" sz="1200">
                <a:solidFill>
                  <a:schemeClr val="dk1"/>
                </a:solidFill>
                <a:latin typeface="Open Sans"/>
                <a:ea typeface="Open Sans"/>
                <a:cs typeface="Open Sans"/>
                <a:sym typeface="Open Sans"/>
              </a:rPr>
              <a:t> load curve. Using the hourly load data for the base year, the user can find the total monthly consumption, as shown in this example graph. This will help with choosing appropriate start and end points for each season through visual inspection of the curve or data analysis if necessary. In this example data, three seasons can be defined: the first from January 1</a:t>
            </a:r>
            <a:r>
              <a:rPr baseline="30000" lang="en-GB" sz="1200">
                <a:solidFill>
                  <a:schemeClr val="dk1"/>
                </a:solidFill>
                <a:latin typeface="Open Sans"/>
                <a:ea typeface="Open Sans"/>
                <a:cs typeface="Open Sans"/>
                <a:sym typeface="Open Sans"/>
              </a:rPr>
              <a:t>st</a:t>
            </a:r>
            <a:r>
              <a:rPr lang="en-GB" sz="1200">
                <a:solidFill>
                  <a:schemeClr val="dk1"/>
                </a:solidFill>
                <a:latin typeface="Open Sans"/>
                <a:ea typeface="Open Sans"/>
                <a:cs typeface="Open Sans"/>
                <a:sym typeface="Open Sans"/>
              </a:rPr>
              <a:t> until the end of March; the second from </a:t>
            </a:r>
            <a:r>
              <a:rPr lang="en-GB">
                <a:latin typeface="Open Sans"/>
                <a:ea typeface="Open Sans"/>
                <a:cs typeface="Open Sans"/>
                <a:sym typeface="Open Sans"/>
              </a:rPr>
              <a:t>April 1</a:t>
            </a:r>
            <a:r>
              <a:rPr baseline="30000" lang="en-GB">
                <a:latin typeface="Open Sans"/>
                <a:ea typeface="Open Sans"/>
                <a:cs typeface="Open Sans"/>
                <a:sym typeface="Open Sans"/>
              </a:rPr>
              <a:t>st</a:t>
            </a:r>
            <a:r>
              <a:rPr lang="en-GB" sz="1200">
                <a:solidFill>
                  <a:schemeClr val="dk1"/>
                </a:solidFill>
                <a:latin typeface="Open Sans"/>
                <a:ea typeface="Open Sans"/>
                <a:cs typeface="Open Sans"/>
                <a:sym typeface="Open Sans"/>
              </a:rPr>
              <a:t> until the end of October, and the last one includes November and December.</a:t>
            </a:r>
            <a:endParaRPr/>
          </a:p>
          <a:p>
            <a:pPr indent="0" lvl="0" marL="0" rtl="0" algn="l">
              <a:spcBef>
                <a:spcPts val="360"/>
              </a:spcBef>
              <a:spcAft>
                <a:spcPts val="0"/>
              </a:spcAft>
              <a:buNone/>
            </a:pPr>
            <a:r>
              <a:t/>
            </a:r>
            <a:endParaRPr sz="1200">
              <a:solidFill>
                <a:schemeClr val="dk1"/>
              </a:solidFill>
            </a:endParaRPr>
          </a:p>
        </p:txBody>
      </p:sp>
      <p:sp>
        <p:nvSpPr>
          <p:cNvPr id="287" name="Google Shape;28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We also need to provide </a:t>
            </a: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information about day types. The user can select the first day of the week, as well as working and non-working days of each week, which can vary between countries.</a:t>
            </a:r>
            <a:endParaRPr/>
          </a:p>
        </p:txBody>
      </p:sp>
      <p:sp>
        <p:nvSpPr>
          <p:cNvPr id="304" name="Google Shape;30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In addition to designating day types, we also need to define holidays. Two types of days should be defined for the holiday </a:t>
            </a:r>
            <a:r>
              <a:rPr lang="en-GB">
                <a:latin typeface="Open Sans"/>
                <a:ea typeface="Open Sans"/>
                <a:cs typeface="Open Sans"/>
                <a:sym typeface="Open Sans"/>
              </a:rPr>
              <a:t>characterization.</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The</a:t>
            </a:r>
            <a:r>
              <a:rPr lang="en-GB" sz="1200">
                <a:solidFill>
                  <a:schemeClr val="dk1"/>
                </a:solidFill>
                <a:latin typeface="Open Sans"/>
                <a:ea typeface="Open Sans"/>
                <a:cs typeface="Open Sans"/>
                <a:sym typeface="Open Sans"/>
              </a:rPr>
              <a:t> first are the non-working days that take place every week of the year, like Sundays for some countries</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And</a:t>
            </a:r>
            <a:r>
              <a:rPr lang="en-GB" sz="1200">
                <a:solidFill>
                  <a:schemeClr val="dk1"/>
                </a:solidFill>
                <a:latin typeface="Open Sans"/>
                <a:ea typeface="Open Sans"/>
                <a:cs typeface="Open Sans"/>
                <a:sym typeface="Open Sans"/>
              </a:rPr>
              <a:t> the second group are the non-working days that occur on specific days throughout the year</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such as religious and national holidays; for example: in some countries, January 1</a:t>
            </a:r>
            <a:r>
              <a:rPr baseline="30000" lang="en-GB" sz="1200">
                <a:solidFill>
                  <a:schemeClr val="dk1"/>
                </a:solidFill>
                <a:latin typeface="Open Sans"/>
                <a:ea typeface="Open Sans"/>
                <a:cs typeface="Open Sans"/>
                <a:sym typeface="Open Sans"/>
              </a:rPr>
              <a:t>st</a:t>
            </a:r>
            <a:r>
              <a:rPr lang="en-GB" sz="1200">
                <a:solidFill>
                  <a:schemeClr val="dk1"/>
                </a:solidFill>
                <a:latin typeface="Open Sans"/>
                <a:ea typeface="Open Sans"/>
                <a:cs typeface="Open Sans"/>
                <a:sym typeface="Open Sans"/>
              </a:rPr>
              <a:t>, May 1</a:t>
            </a:r>
            <a:r>
              <a:rPr baseline="30000" lang="en-GB" sz="1200">
                <a:solidFill>
                  <a:schemeClr val="dk1"/>
                </a:solidFill>
                <a:latin typeface="Open Sans"/>
                <a:ea typeface="Open Sans"/>
                <a:cs typeface="Open Sans"/>
                <a:sym typeface="Open Sans"/>
              </a:rPr>
              <a:t>st</a:t>
            </a:r>
            <a:r>
              <a:rPr baseline="30000" lang="en-GB">
                <a:latin typeface="Open Sans"/>
                <a:ea typeface="Open Sans"/>
                <a:cs typeface="Open Sans"/>
                <a:sym typeface="Open Sans"/>
              </a:rPr>
              <a:t>,</a:t>
            </a:r>
            <a:r>
              <a:rPr lang="en-GB" sz="1200">
                <a:solidFill>
                  <a:schemeClr val="dk1"/>
                </a:solidFill>
                <a:latin typeface="Open Sans"/>
                <a:ea typeface="Open Sans"/>
                <a:cs typeface="Open Sans"/>
                <a:sym typeface="Open Sans"/>
              </a:rPr>
              <a:t> or December 25</a:t>
            </a:r>
            <a:r>
              <a:rPr baseline="30000" lang="en-GB" sz="1200">
                <a:solidFill>
                  <a:schemeClr val="dk1"/>
                </a:solidFill>
                <a:latin typeface="Open Sans"/>
                <a:ea typeface="Open Sans"/>
                <a:cs typeface="Open Sans"/>
                <a:sym typeface="Open Sans"/>
              </a:rPr>
              <a:t>th</a:t>
            </a:r>
            <a:r>
              <a:rPr lang="en-GB" sz="1200">
                <a:solidFill>
                  <a:schemeClr val="dk1"/>
                </a:solidFill>
                <a:latin typeface="Open Sans"/>
                <a:ea typeface="Open Sans"/>
                <a:cs typeface="Open Sans"/>
                <a:sym typeface="Open Sans"/>
              </a:rPr>
              <a:t> are holidays.</a:t>
            </a:r>
            <a:endParaRPr/>
          </a:p>
        </p:txBody>
      </p:sp>
      <p:sp>
        <p:nvSpPr>
          <p:cNvPr id="343" name="Google Shape;34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In this mini-lecture, we will learn about the </a:t>
            </a:r>
            <a:r>
              <a:rPr lang="en-GB">
                <a:latin typeface="Open Sans"/>
                <a:ea typeface="Open Sans"/>
                <a:cs typeface="Open Sans"/>
                <a:sym typeface="Open Sans"/>
              </a:rPr>
              <a:t>second part </a:t>
            </a:r>
            <a:r>
              <a:rPr lang="en-GB" sz="1200">
                <a:solidFill>
                  <a:schemeClr val="dk1"/>
                </a:solidFill>
                <a:latin typeface="Open Sans"/>
                <a:ea typeface="Open Sans"/>
                <a:cs typeface="Open Sans"/>
                <a:sym typeface="Open Sans"/>
              </a:rPr>
              <a:t>of the second step</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scenario development.</a:t>
            </a:r>
            <a:r>
              <a:rPr lang="en-GB">
                <a:latin typeface="Open Sans"/>
                <a:ea typeface="Open Sans"/>
                <a:cs typeface="Open Sans"/>
                <a:sym typeface="Open Sans"/>
              </a:rPr>
              <a:t> </a:t>
            </a:r>
            <a:endParaRPr sz="1200">
              <a:solidFill>
                <a:schemeClr val="dk1"/>
              </a:solidFill>
            </a:endParaRPr>
          </a:p>
        </p:txBody>
      </p:sp>
      <p:sp>
        <p:nvSpPr>
          <p:cNvPr id="366" name="Google Shape;36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Let us now consider the other inputs from the user, those in blue on the right hand side. There are the technical inputs. </a:t>
            </a:r>
            <a:br>
              <a:rPr lang="en-GB">
                <a:latin typeface="Open Sans"/>
                <a:ea typeface="Open Sans"/>
                <a:cs typeface="Open Sans"/>
                <a:sym typeface="Open Sans"/>
              </a:rPr>
            </a:br>
            <a:br>
              <a:rPr lang="en-GB"/>
            </a:br>
            <a:endParaRPr/>
          </a:p>
          <a:p>
            <a:pPr indent="0" lvl="0" marL="0" rtl="0" algn="l">
              <a:spcBef>
                <a:spcPts val="360"/>
              </a:spcBef>
              <a:spcAft>
                <a:spcPts val="0"/>
              </a:spcAft>
              <a:buNone/>
            </a:pPr>
            <a:r>
              <a:t/>
            </a:r>
            <a:endParaRPr/>
          </a:p>
        </p:txBody>
      </p:sp>
      <p:sp>
        <p:nvSpPr>
          <p:cNvPr id="383" name="Google Shape;38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The first technical input we’ll discuss is the share of electricity supplied by the grid for each sector. This value is specified so that local generation can be accounted for in each sector. This diagram shows an example of what share of electricity is supplied by the grid for each sector. In this example, both </a:t>
            </a:r>
            <a:r>
              <a:rPr lang="en-GB">
                <a:latin typeface="Open Sans"/>
                <a:ea typeface="Open Sans"/>
                <a:cs typeface="Open Sans"/>
                <a:sym typeface="Open Sans"/>
              </a:rPr>
              <a:t>service</a:t>
            </a:r>
            <a:r>
              <a:rPr lang="en-GB" sz="1200">
                <a:solidFill>
                  <a:schemeClr val="dk1"/>
                </a:solidFill>
                <a:latin typeface="Open Sans"/>
                <a:ea typeface="Open Sans"/>
                <a:cs typeface="Open Sans"/>
                <a:sym typeface="Open Sans"/>
              </a:rPr>
              <a:t> and transportation are completely reliant on the central grid for electricity. The industry sector gets 95 percent of its electricity from the grid, with backup generators providing the remaining 5 percent.</a:t>
            </a:r>
            <a:r>
              <a:rPr lang="en-GB">
                <a:latin typeface="Open Sans"/>
                <a:ea typeface="Open Sans"/>
                <a:cs typeface="Open Sans"/>
                <a:sym typeface="Open Sans"/>
              </a:rPr>
              <a:t> The household sector relies</a:t>
            </a:r>
            <a:r>
              <a:rPr lang="en-GB" sz="1200">
                <a:solidFill>
                  <a:schemeClr val="dk1"/>
                </a:solidFill>
                <a:latin typeface="Open Sans"/>
                <a:ea typeface="Open Sans"/>
                <a:cs typeface="Open Sans"/>
                <a:sym typeface="Open Sans"/>
              </a:rPr>
              <a:t> on the grid for 80 percent of their demand, with rooftop solar meeting 15 percent and backup generators providing 5 percent. The electricity from backup generators and rooftop solar </a:t>
            </a:r>
            <a:r>
              <a:rPr lang="en-GB">
                <a:latin typeface="Open Sans"/>
                <a:ea typeface="Open Sans"/>
                <a:cs typeface="Open Sans"/>
                <a:sym typeface="Open Sans"/>
              </a:rPr>
              <a:t>is</a:t>
            </a:r>
            <a:r>
              <a:rPr lang="en-GB" sz="1200">
                <a:solidFill>
                  <a:schemeClr val="dk1"/>
                </a:solidFill>
                <a:latin typeface="Open Sans"/>
                <a:ea typeface="Open Sans"/>
                <a:cs typeface="Open Sans"/>
                <a:sym typeface="Open Sans"/>
              </a:rPr>
              <a:t> to give an example of other electricity supplies</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you only need to provide the percent of electricity supplied by the grid for each sector. This value is specified for each year modelled, so you can change it to account for any expected increase </a:t>
            </a:r>
            <a:r>
              <a:rPr lang="en-GB">
                <a:latin typeface="Open Sans"/>
                <a:ea typeface="Open Sans"/>
                <a:cs typeface="Open Sans"/>
                <a:sym typeface="Open Sans"/>
              </a:rPr>
              <a:t>in local</a:t>
            </a:r>
            <a:r>
              <a:rPr lang="en-GB" sz="1200">
                <a:solidFill>
                  <a:schemeClr val="dk1"/>
                </a:solidFill>
                <a:latin typeface="Open Sans"/>
                <a:ea typeface="Open Sans"/>
                <a:cs typeface="Open Sans"/>
                <a:sym typeface="Open Sans"/>
              </a:rPr>
              <a:t> generation in different sectors, if applicable.</a:t>
            </a:r>
            <a:endParaRPr/>
          </a:p>
        </p:txBody>
      </p:sp>
      <p:sp>
        <p:nvSpPr>
          <p:cNvPr id="417" name="Google Shape;41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second technical input is the share of clients by sector. </a:t>
            </a:r>
            <a:endParaRPr/>
          </a:p>
          <a:p>
            <a:pPr indent="0" lvl="0" marL="0" rtl="0" algn="l">
              <a:spcBef>
                <a:spcPts val="360"/>
              </a:spcBef>
              <a:spcAft>
                <a:spcPts val="0"/>
              </a:spcAft>
              <a:buNone/>
            </a:pPr>
            <a:r>
              <a:rPr lang="en-GB">
                <a:latin typeface="Open Sans"/>
                <a:ea typeface="Open Sans"/>
                <a:cs typeface="Open Sans"/>
                <a:sym typeface="Open Sans"/>
              </a:rPr>
              <a:t>As</a:t>
            </a:r>
            <a:r>
              <a:rPr lang="en-GB" sz="1200">
                <a:solidFill>
                  <a:schemeClr val="dk1"/>
                </a:solidFill>
                <a:latin typeface="Open Sans"/>
                <a:ea typeface="Open Sans"/>
                <a:cs typeface="Open Sans"/>
                <a:sym typeface="Open Sans"/>
              </a:rPr>
              <a:t> we have seen, in </a:t>
            </a: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it is possible to define clients within the sectors. This option allows us to model subsectors with different load demands and patterns.</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For example, let us suppose that the Industry sector includes three sub-sectors or clients; the steel industry, agriculture</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a third one comprising all other clients. The steel industry is a large consumer that works continuously, leading to a high but even electricity load. </a:t>
            </a:r>
            <a:r>
              <a:rPr lang="en-GB">
                <a:latin typeface="Open Sans"/>
                <a:ea typeface="Open Sans"/>
                <a:cs typeface="Open Sans"/>
                <a:sym typeface="Open Sans"/>
              </a:rPr>
              <a:t>For the</a:t>
            </a:r>
            <a:r>
              <a:rPr lang="en-GB" sz="1200">
                <a:solidFill>
                  <a:schemeClr val="dk1"/>
                </a:solidFill>
                <a:latin typeface="Open Sans"/>
                <a:ea typeface="Open Sans"/>
                <a:cs typeface="Open Sans"/>
                <a:sym typeface="Open Sans"/>
              </a:rPr>
              <a:t> agriculture sector</a:t>
            </a:r>
            <a:r>
              <a:rPr lang="en-GB">
                <a:latin typeface="Open Sans"/>
                <a:ea typeface="Open Sans"/>
                <a:cs typeface="Open Sans"/>
                <a:sym typeface="Open Sans"/>
              </a:rPr>
              <a:t> the</a:t>
            </a:r>
            <a:r>
              <a:rPr lang="en-GB" sz="1200">
                <a:solidFill>
                  <a:schemeClr val="dk1"/>
                </a:solidFill>
                <a:latin typeface="Open Sans"/>
                <a:ea typeface="Open Sans"/>
                <a:cs typeface="Open Sans"/>
                <a:sym typeface="Open Sans"/>
              </a:rPr>
              <a:t> electricity demand is lower and most work - and therefore the electricity demand - occurs during day-light hours. The rest of the industries mainly follow regular working hours and </a:t>
            </a:r>
            <a:r>
              <a:rPr lang="en-GB">
                <a:latin typeface="Open Sans"/>
                <a:ea typeface="Open Sans"/>
                <a:cs typeface="Open Sans"/>
                <a:sym typeface="Open Sans"/>
              </a:rPr>
              <a:t>have</a:t>
            </a:r>
            <a:r>
              <a:rPr lang="en-GB" sz="1200">
                <a:solidFill>
                  <a:schemeClr val="dk1"/>
                </a:solidFill>
                <a:latin typeface="Open Sans"/>
                <a:ea typeface="Open Sans"/>
                <a:cs typeface="Open Sans"/>
                <a:sym typeface="Open Sans"/>
              </a:rPr>
              <a:t> a similar load pattern. </a:t>
            </a:r>
            <a:r>
              <a:rPr lang="en-GB">
                <a:latin typeface="Open Sans"/>
                <a:ea typeface="Open Sans"/>
                <a:cs typeface="Open Sans"/>
                <a:sym typeface="Open Sans"/>
              </a:rPr>
              <a:t>In this case</a:t>
            </a:r>
            <a:r>
              <a:rPr lang="en-GB" sz="1200">
                <a:solidFill>
                  <a:schemeClr val="dk1"/>
                </a:solidFill>
                <a:latin typeface="Open Sans"/>
                <a:ea typeface="Open Sans"/>
                <a:cs typeface="Open Sans"/>
                <a:sym typeface="Open Sans"/>
              </a:rPr>
              <a:t>, it is possible to define 3 clients for the Industry sector, and in order to model them each of the client’s share of total demand for the sector must be defined.</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To be able to model individual clients in </a:t>
            </a: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it is necessary to have load data for each of them. This is because for each defined client the modulating coefficients must be input.</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It is therefore important to ensure that the necessary load information is available before deciding to pursue this option. If all subsectors within a sector have a similar hourly behaviour or if the hourly data is available only for the sector as a whole and not for the subsectors, it is recommended that the sector is modelled as a single client.</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If multiple clients are included in the same sector, we also need to designate the portion of that sector’s demand that each client makes up. In this example, the relatively large steelmaking industry accounts for 40 percent of industry demand, while agriculture only accounts for 10 percent. You can input different values for each year modelled to account for the rise and fall of different clients over time.</a:t>
            </a:r>
            <a:endParaRPr/>
          </a:p>
          <a:p>
            <a:pPr indent="0" lvl="0" marL="0" rtl="0" algn="l">
              <a:spcBef>
                <a:spcPts val="360"/>
              </a:spcBef>
              <a:spcAft>
                <a:spcPts val="0"/>
              </a:spcAft>
              <a:buNone/>
            </a:pPr>
            <a:r>
              <a:t/>
            </a:r>
            <a:endParaRPr sz="1200">
              <a:solidFill>
                <a:schemeClr val="dk1"/>
              </a:solidFill>
            </a:endParaRPr>
          </a:p>
        </p:txBody>
      </p:sp>
      <p:sp>
        <p:nvSpPr>
          <p:cNvPr id="466" name="Google Shape;46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third and fourth technical inputs are transmission and distribution losses. </a:t>
            </a:r>
            <a:endParaRPr/>
          </a:p>
          <a:p>
            <a:pPr indent="0" lvl="0" marL="0" rtl="0" algn="l">
              <a:spcBef>
                <a:spcPts val="360"/>
              </a:spcBef>
              <a:spcAft>
                <a:spcPts val="0"/>
              </a:spcAft>
              <a:buNone/>
            </a:pP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is designed to model the hourly electric power demand that the electricity system will have to provide. This means that the total transmission losses at system level and the sectoral distribution losses should be added to the electricity demand</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This is done in order</a:t>
            </a:r>
            <a:r>
              <a:rPr lang="en-GB" sz="1200">
                <a:solidFill>
                  <a:schemeClr val="dk1"/>
                </a:solidFill>
                <a:latin typeface="Open Sans"/>
                <a:ea typeface="Open Sans"/>
                <a:cs typeface="Open Sans"/>
                <a:sym typeface="Open Sans"/>
              </a:rPr>
              <a:t> to obtain the total electricity that the power system should supply.</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electricity losses, either transmission or distribution, are caused by different factors</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These</a:t>
            </a:r>
            <a:r>
              <a:rPr lang="en-GB" sz="1200">
                <a:solidFill>
                  <a:schemeClr val="dk1"/>
                </a:solidFill>
                <a:latin typeface="Open Sans"/>
                <a:ea typeface="Open Sans"/>
                <a:cs typeface="Open Sans"/>
                <a:sym typeface="Open Sans"/>
              </a:rPr>
              <a:t> could be technical like the Joule and Corona effects, and non-technical, due to electricity theft or inaccuracies in metering and billing, among other issues. The technical losses are caused by energy dissipation in the conductors and equipment used for transmission, transformation</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distribution, which depend on the load level, the pattern of the energy use, and the capacity and configuration of the transmission and distribution systems. However, due to the difficulties in making actual measurements, it is common for the electricity losses to simply be calculated as the difference between the actual electricity generation and the electricity sales. This is usually presented as a percentage of total generation for a certain period. In long-term planning studies, a yearly average value is most often used, and this is what is used in </a:t>
            </a:r>
            <a:r>
              <a:rPr lang="en-GB">
                <a:latin typeface="Open Sans"/>
                <a:ea typeface="Open Sans"/>
                <a:cs typeface="Open Sans"/>
                <a:sym typeface="Open Sans"/>
              </a:rPr>
              <a:t>MAED-E.L..</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Because the different sectors share the same transmission system, only one system-wide transmission loss value is input for each year that is modelled. However, sectors may have very different distribution losses, so these are defined for each sector for each year modelled. Because the user can input different transmission and distribution losses for each year modelled, they can account for system efficiency improvements or degradation of infrastructure over time.</a:t>
            </a:r>
            <a:endParaRPr/>
          </a:p>
        </p:txBody>
      </p:sp>
      <p:sp>
        <p:nvSpPr>
          <p:cNvPr id="497" name="Google Shape;49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In this mini-lecture, we will learn about the </a:t>
            </a:r>
            <a:r>
              <a:rPr lang="en-GB">
                <a:latin typeface="Open Sans"/>
                <a:ea typeface="Open Sans"/>
                <a:cs typeface="Open Sans"/>
                <a:sym typeface="Open Sans"/>
              </a:rPr>
              <a:t>final step: results analysis.</a:t>
            </a:r>
            <a:endParaRPr/>
          </a:p>
          <a:p>
            <a:pPr indent="0" lvl="0" marL="0" rtl="0" algn="l">
              <a:spcBef>
                <a:spcPts val="360"/>
              </a:spcBef>
              <a:spcAft>
                <a:spcPts val="0"/>
              </a:spcAft>
              <a:buNone/>
            </a:pPr>
            <a:r>
              <a:t/>
            </a:r>
            <a:endParaRPr/>
          </a:p>
        </p:txBody>
      </p:sp>
      <p:sp>
        <p:nvSpPr>
          <p:cNvPr id="517" name="Google Shape;51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In the previous steps, all the input data were defined. These included: the annual electricity demand, the percentages of electricity supplied by the grid to clients, the structure per sector, transmission and distribution losses, as well as seasonal, daily, and hourly coefficients. Therefore, the next step is to check if the results for the base year are satisfactory, a process which is like spot the difference. The hope, of course, is that they are similar, with negligible differences, meaning the input data is sound and you can proceed with the analysis.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534" name="Google Shape;53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Open Sans"/>
              <a:buNone/>
            </a:pPr>
            <a:r>
              <a:rPr lang="en-GB">
                <a:latin typeface="Open Sans"/>
                <a:ea typeface="Open Sans"/>
                <a:cs typeface="Open Sans"/>
                <a:sym typeface="Open Sans"/>
              </a:rPr>
              <a:t>This lecture has four Intended Learning Outcomes:</a:t>
            </a:r>
            <a:endParaRPr/>
          </a:p>
          <a:p>
            <a:pPr indent="-342900" lvl="0" marL="342900" rtl="0" algn="l">
              <a:spcBef>
                <a:spcPts val="360"/>
              </a:spcBef>
              <a:spcAft>
                <a:spcPts val="0"/>
              </a:spcAft>
              <a:buClr>
                <a:schemeClr val="dk1"/>
              </a:buClr>
              <a:buSzPts val="1200"/>
              <a:buFont typeface="Open Sans"/>
              <a:buAutoNum type="arabicPeriod"/>
            </a:pPr>
            <a:r>
              <a:rPr lang="en-GB" sz="1200">
                <a:latin typeface="Open Sans"/>
                <a:ea typeface="Open Sans"/>
                <a:cs typeface="Open Sans"/>
                <a:sym typeface="Open Sans"/>
              </a:rPr>
              <a:t>Describe how </a:t>
            </a:r>
            <a:r>
              <a:rPr lang="en-GB">
                <a:latin typeface="Open Sans"/>
                <a:ea typeface="Open Sans"/>
                <a:cs typeface="Open Sans"/>
                <a:sym typeface="Open Sans"/>
              </a:rPr>
              <a:t>MAED-E.L.</a:t>
            </a:r>
            <a:r>
              <a:rPr lang="en-GB" sz="1200">
                <a:latin typeface="Open Sans"/>
                <a:ea typeface="Open Sans"/>
                <a:cs typeface="Open Sans"/>
                <a:sym typeface="Open Sans"/>
              </a:rPr>
              <a:t> calculates annual hourly electricity demand from client and sector demand</a:t>
            </a:r>
            <a:endParaRPr sz="1200">
              <a:latin typeface="Open Sans"/>
              <a:ea typeface="Open Sans"/>
              <a:cs typeface="Open Sans"/>
              <a:sym typeface="Open Sans"/>
            </a:endParaRPr>
          </a:p>
          <a:p>
            <a:pPr indent="-342900" lvl="0" marL="342900" rtl="0" algn="l">
              <a:spcBef>
                <a:spcPts val="360"/>
              </a:spcBef>
              <a:spcAft>
                <a:spcPts val="0"/>
              </a:spcAft>
              <a:buClr>
                <a:schemeClr val="dk1"/>
              </a:buClr>
              <a:buSzPts val="1200"/>
              <a:buFont typeface="Open Sans"/>
              <a:buAutoNum type="arabicPeriod"/>
            </a:pPr>
            <a:r>
              <a:rPr lang="en-GB" sz="1200">
                <a:latin typeface="Open Sans"/>
                <a:ea typeface="Open Sans"/>
                <a:cs typeface="Open Sans"/>
                <a:sym typeface="Open Sans"/>
              </a:rPr>
              <a:t>Understand the time-related scenario inputs</a:t>
            </a:r>
            <a:endParaRPr>
              <a:latin typeface="Open Sans"/>
              <a:ea typeface="Open Sans"/>
              <a:cs typeface="Open Sans"/>
              <a:sym typeface="Open Sans"/>
            </a:endParaRPr>
          </a:p>
          <a:p>
            <a:pPr indent="-342900" lvl="0" marL="342900" rtl="0" algn="l">
              <a:spcBef>
                <a:spcPts val="360"/>
              </a:spcBef>
              <a:spcAft>
                <a:spcPts val="0"/>
              </a:spcAft>
              <a:buClr>
                <a:schemeClr val="dk1"/>
              </a:buClr>
              <a:buSzPts val="1200"/>
              <a:buFont typeface="Arial"/>
              <a:buAutoNum type="arabicPeriod"/>
            </a:pPr>
            <a:r>
              <a:rPr lang="en-GB" sz="1200">
                <a:latin typeface="Open Sans"/>
                <a:ea typeface="Open Sans"/>
                <a:cs typeface="Open Sans"/>
                <a:sym typeface="Open Sans"/>
              </a:rPr>
              <a:t>Understand the technical scenario inputs</a:t>
            </a:r>
            <a:endParaRPr sz="1200">
              <a:latin typeface="Open Sans"/>
              <a:ea typeface="Open Sans"/>
              <a:cs typeface="Open Sans"/>
              <a:sym typeface="Open Sans"/>
            </a:endParaRPr>
          </a:p>
          <a:p>
            <a:pPr indent="-342900" lvl="0" marL="342900" rtl="0" algn="l">
              <a:spcBef>
                <a:spcPts val="360"/>
              </a:spcBef>
              <a:spcAft>
                <a:spcPts val="0"/>
              </a:spcAft>
              <a:buClr>
                <a:schemeClr val="dk1"/>
              </a:buClr>
              <a:buSzPts val="1200"/>
              <a:buFont typeface="Open Sans"/>
              <a:buAutoNum type="arabicPeriod"/>
            </a:pPr>
            <a:r>
              <a:rPr lang="en-GB" sz="1200">
                <a:latin typeface="Open Sans"/>
                <a:ea typeface="Open Sans"/>
                <a:cs typeface="Open Sans"/>
                <a:sym typeface="Open Sans"/>
              </a:rPr>
              <a:t>Evaluate the accuracy </a:t>
            </a:r>
            <a:r>
              <a:rPr lang="en-GB">
                <a:latin typeface="Open Sans"/>
                <a:ea typeface="Open Sans"/>
                <a:cs typeface="Open Sans"/>
                <a:sym typeface="Open Sans"/>
              </a:rPr>
              <a:t>of MAED-E.L. projected</a:t>
            </a:r>
            <a:r>
              <a:rPr lang="en-GB" sz="1200">
                <a:latin typeface="Open Sans"/>
                <a:ea typeface="Open Sans"/>
                <a:cs typeface="Open Sans"/>
                <a:sym typeface="Open Sans"/>
              </a:rPr>
              <a:t> hourly electricity demand profiles</a:t>
            </a:r>
            <a:endParaRPr>
              <a:latin typeface="Open Sans"/>
              <a:ea typeface="Open Sans"/>
              <a:cs typeface="Open Sans"/>
              <a:sym typeface="Open Sans"/>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118" name="Google Shape;11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As you will know from the hands-on, the user has access to the results after calculating them using the option in the navigation menu. Once the calculations are done, the results of each year are presented in their respective table. In order to check the results of the base year, the user must compare the maximum load values with the statistical data. The season in which the peak load occurs must also be checked. </a:t>
            </a:r>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Similarly, the user must evaluate whether the values of the load factors in each season and for the year on the whole are consistent with the base year values.</a:t>
            </a:r>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If the base year results from MAED-E.L. are similar to those published in the statistical data, the user can then analyse the results for the other years of the study. Otherwise, the user must review the input data in order to find the source of the differences and repeat this process until all issues have been solved and the results are satisfactory.</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t/>
            </a:r>
            <a:endParaRPr/>
          </a:p>
        </p:txBody>
      </p:sp>
      <p:sp>
        <p:nvSpPr>
          <p:cNvPr id="547" name="Google Shape;54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Once the base year results are satisfactory, the user must implement the scenarios as described in mini-lecture two and three of this lecture. </a:t>
            </a:r>
            <a:endParaRPr>
              <a:latin typeface="Open Sans"/>
              <a:ea typeface="Open Sans"/>
              <a:cs typeface="Open Sans"/>
              <a:sym typeface="Open Sans"/>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To develop the scenarios, the user must define the data for the reference years related to the annual demand, the percentage of electricity supplied by the grid, the clients, the transmission and distribution losses, as well as the seasonal, daily, and hourly coefficients.</a:t>
            </a:r>
            <a:endParaRPr>
              <a:latin typeface="Open Sans"/>
              <a:ea typeface="Open Sans"/>
              <a:cs typeface="Open Sans"/>
              <a:sym typeface="Open Sans"/>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latin typeface="Open Sans"/>
                <a:ea typeface="Open Sans"/>
                <a:cs typeface="Open Sans"/>
                <a:sym typeface="Open Sans"/>
              </a:rPr>
              <a:t>Once this is done, the scenarios can be used to forecast future electricity demand profiles.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561" name="Google Shape;56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Once the user has conducted the calculations under the given scenarios. The results for the future years must be sense-checked. </a:t>
            </a:r>
            <a:endParaRPr/>
          </a:p>
          <a:p>
            <a:pPr indent="0" lvl="0" marL="0" rtl="0" algn="l">
              <a:spcBef>
                <a:spcPts val="360"/>
              </a:spcBef>
              <a:spcAft>
                <a:spcPts val="0"/>
              </a:spcAft>
              <a:buNone/>
            </a:pPr>
            <a:r>
              <a:rPr lang="en-GB">
                <a:latin typeface="Open Sans"/>
                <a:ea typeface="Open Sans"/>
                <a:cs typeface="Open Sans"/>
                <a:sym typeface="Open Sans"/>
              </a:rPr>
              <a:t>The table shows results for a simulation run using 2015 as the base year, considering scenarios for the years 2020 and 2025. At the time this simulation was run, both of these years would have been in the future. </a:t>
            </a:r>
            <a:endParaRPr/>
          </a:p>
          <a:p>
            <a:pPr indent="0" lvl="0" marL="0" rtl="0" algn="l">
              <a:spcBef>
                <a:spcPts val="360"/>
              </a:spcBef>
              <a:spcAft>
                <a:spcPts val="0"/>
              </a:spcAft>
              <a:buNone/>
            </a:pPr>
            <a:r>
              <a:rPr lang="en-GB">
                <a:latin typeface="Open Sans"/>
                <a:ea typeface="Open Sans"/>
                <a:cs typeface="Open Sans"/>
                <a:sym typeface="Open Sans"/>
              </a:rPr>
              <a:t>The maximum load per season must be sense-checked, including the season in which it occurs as well as the load factor. </a:t>
            </a:r>
            <a:endParaRPr/>
          </a:p>
          <a:p>
            <a:pPr indent="0" lvl="0" marL="0" rtl="0" algn="l">
              <a:spcBef>
                <a:spcPts val="360"/>
              </a:spcBef>
              <a:spcAft>
                <a:spcPts val="0"/>
              </a:spcAft>
              <a:buNone/>
            </a:pPr>
            <a:r>
              <a:rPr lang="en-GB">
                <a:latin typeface="Open Sans"/>
                <a:ea typeface="Open Sans"/>
                <a:cs typeface="Open Sans"/>
                <a:sym typeface="Open Sans"/>
              </a:rPr>
              <a:t>Because these results are for the future and there is no statistical data to compare the results with, the user should rely on their experience to assess the validity of the results. </a:t>
            </a:r>
            <a:endParaRPr/>
          </a:p>
          <a:p>
            <a:pPr indent="0" lvl="0" marL="0" rtl="0" algn="l">
              <a:spcBef>
                <a:spcPts val="360"/>
              </a:spcBef>
              <a:spcAft>
                <a:spcPts val="0"/>
              </a:spcAft>
              <a:buNone/>
            </a:pPr>
            <a:r>
              <a:rPr lang="en-GB">
                <a:latin typeface="Open Sans"/>
                <a:ea typeface="Open Sans"/>
                <a:cs typeface="Open Sans"/>
                <a:sym typeface="Open Sans"/>
              </a:rPr>
              <a:t>Results from other models could be used as reference values to assist in checking the results.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latin typeface="Open Sans"/>
                <a:ea typeface="Open Sans"/>
                <a:cs typeface="Open Sans"/>
                <a:sym typeface="Open Sans"/>
              </a:rPr>
              <a:t>This concludes lecture 10 on the structure of MAED-E.L. This is the final lecture in this course, you still have one hands-on to complete. Thank you for joining us, we hope you enjoyed it!</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580" name="Google Shape;58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99" name="Google Shape;59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Open Sans"/>
              <a:buNone/>
            </a:pPr>
            <a:r>
              <a:rPr lang="en-GB" sz="1200">
                <a:solidFill>
                  <a:schemeClr val="dk1"/>
                </a:solidFill>
                <a:latin typeface="Open Sans"/>
                <a:ea typeface="Open Sans"/>
                <a:cs typeface="Open Sans"/>
                <a:sym typeface="Open Sans"/>
              </a:rPr>
              <a:t>As discussed in the last lecture, there are three general steps for predicting hourly electricity demand in </a:t>
            </a:r>
            <a:r>
              <a:rPr lang="en-GB">
                <a:latin typeface="Open Sans"/>
                <a:ea typeface="Open Sans"/>
                <a:cs typeface="Open Sans"/>
                <a:sym typeface="Open Sans"/>
              </a:rPr>
              <a:t>MAED-E</a:t>
            </a:r>
            <a:r>
              <a:rPr lang="en-GB" sz="1200">
                <a:solidFill>
                  <a:schemeClr val="dk1"/>
                </a:solidFill>
                <a:latin typeface="Open Sans"/>
                <a:ea typeface="Open Sans"/>
                <a:cs typeface="Open Sans"/>
                <a:sym typeface="Open Sans"/>
              </a:rPr>
              <a:t>.</a:t>
            </a:r>
            <a:r>
              <a:rPr lang="en-GB">
                <a:latin typeface="Open Sans"/>
                <a:ea typeface="Open Sans"/>
                <a:cs typeface="Open Sans"/>
                <a:sym typeface="Open Sans"/>
              </a:rPr>
              <a:t>L..</a:t>
            </a:r>
            <a:r>
              <a:rPr lang="en-GB" sz="1200">
                <a:solidFill>
                  <a:schemeClr val="dk1"/>
                </a:solidFill>
                <a:latin typeface="Open Sans"/>
                <a:ea typeface="Open Sans"/>
                <a:cs typeface="Open Sans"/>
                <a:sym typeface="Open Sans"/>
              </a:rPr>
              <a:t> In the first two sections of this lecture, we’ll continue our discussion of step 1, reconstruction of base year hourly demand.</a:t>
            </a:r>
            <a:endParaRPr>
              <a:latin typeface="Open Sans"/>
              <a:ea typeface="Open Sans"/>
              <a:cs typeface="Open Sans"/>
              <a:sym typeface="Open Sans"/>
            </a:endParaRPr>
          </a:p>
        </p:txBody>
      </p:sp>
      <p:sp>
        <p:nvSpPr>
          <p:cNvPr id="138" name="Google Shape;13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As discussed in the previous lecture, MAED-E.L. models hourly electricity demand using a three-tier system. Hourly demand is calculated from the bottom up: first demand for each client is calculated, then each sector, then finally the entire nation or system. This structure allows MAED-E.L. to account for the growth or decline of different clients in sectors in the years being considered. For example, if you expect electricity demand from personal transport to increase due to increasing penetration of electric vehicles, you can account for how this will increase the demand in the personal client of the transport sector.</a:t>
            </a:r>
            <a:endParaRPr>
              <a:latin typeface="Open Sans"/>
              <a:ea typeface="Open Sans"/>
              <a:cs typeface="Open Sans"/>
              <a:sym typeface="Open Sans"/>
            </a:endParaRPr>
          </a:p>
        </p:txBody>
      </p:sp>
      <p:sp>
        <p:nvSpPr>
          <p:cNvPr id="155" name="Google Shape;15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When the seasonal, daily</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hourly coefficients, as well as the other input data such as distribution and transmission losses and client share, are specified by the user, the hourly electricity demand can be calculated.</a:t>
            </a:r>
            <a:endParaRPr/>
          </a:p>
          <a:p>
            <a:pPr indent="0" lvl="0" marL="0" rtl="0" algn="l">
              <a:spcBef>
                <a:spcPts val="360"/>
              </a:spcBef>
              <a:spcAft>
                <a:spcPts val="0"/>
              </a:spcAft>
              <a:buNone/>
            </a:pP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calculates the electricity demand by client for a particular hour by multiplying the corresponding seasonal, daily</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hourly coefficients by the average client electric power demand, as shown in this equation.</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total annual energy demand for the sector</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multiplied by the client share, divided by the total hours of the year and the transmission and distribution losses, gives us the average client electricity demand, </a:t>
            </a:r>
            <a:r>
              <a:rPr lang="en-GB">
                <a:latin typeface="Open Sans"/>
                <a:ea typeface="Open Sans"/>
                <a:cs typeface="Open Sans"/>
                <a:sym typeface="Open Sans"/>
              </a:rPr>
              <a:t>P average i.c..</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Note that P</a:t>
            </a:r>
            <a:r>
              <a:rPr lang="en-GB">
                <a:latin typeface="Open Sans"/>
                <a:ea typeface="Open Sans"/>
                <a:cs typeface="Open Sans"/>
                <a:sym typeface="Open Sans"/>
              </a:rPr>
              <a:t> prime i.c.s.h.</a:t>
            </a:r>
            <a:r>
              <a:rPr lang="en-GB" sz="1200">
                <a:solidFill>
                  <a:schemeClr val="dk1"/>
                </a:solidFill>
                <a:latin typeface="Open Sans"/>
                <a:ea typeface="Open Sans"/>
                <a:cs typeface="Open Sans"/>
                <a:sym typeface="Open Sans"/>
              </a:rPr>
              <a:t> is calculated without including the growth trend that was taken out when the seasonal coefficients were calculated. Once the hourly electricity demand by client is determined, </a:t>
            </a:r>
            <a:r>
              <a:rPr lang="en-GB">
                <a:latin typeface="Open Sans"/>
                <a:ea typeface="Open Sans"/>
                <a:cs typeface="Open Sans"/>
                <a:sym typeface="Open Sans"/>
              </a:rPr>
              <a:t>MAED-E.L. </a:t>
            </a:r>
            <a:r>
              <a:rPr lang="en-GB" sz="1200">
                <a:solidFill>
                  <a:schemeClr val="dk1"/>
                </a:solidFill>
                <a:latin typeface="Open Sans"/>
                <a:ea typeface="Open Sans"/>
                <a:cs typeface="Open Sans"/>
                <a:sym typeface="Open Sans"/>
              </a:rPr>
              <a:t>recalculates it to include the growth trend. We will call this value </a:t>
            </a:r>
            <a:r>
              <a:rPr lang="en-GB">
                <a:latin typeface="Open Sans"/>
                <a:ea typeface="Open Sans"/>
                <a:cs typeface="Open Sans"/>
                <a:sym typeface="Open Sans"/>
              </a:rPr>
              <a:t>P i.c.s.h.,</a:t>
            </a:r>
            <a:r>
              <a:rPr lang="en-GB" sz="1200">
                <a:solidFill>
                  <a:schemeClr val="dk1"/>
                </a:solidFill>
                <a:latin typeface="Open Sans"/>
                <a:ea typeface="Open Sans"/>
                <a:cs typeface="Open Sans"/>
                <a:sym typeface="Open Sans"/>
              </a:rPr>
              <a:t> with no prime. From now on, we will use the hourly electricity demand by client including the growth trend</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for further calculations.</a:t>
            </a:r>
            <a:r>
              <a:rPr lang="en-GB">
                <a:latin typeface="Open Sans"/>
                <a:ea typeface="Open Sans"/>
                <a:cs typeface="Open Sans"/>
                <a:sym typeface="Open Sans"/>
              </a:rPr>
              <a:t> </a:t>
            </a:r>
            <a:endParaRPr sz="1200">
              <a:solidFill>
                <a:schemeClr val="dk1"/>
              </a:solidFill>
            </a:endParaRPr>
          </a:p>
        </p:txBody>
      </p:sp>
      <p:sp>
        <p:nvSpPr>
          <p:cNvPr id="200" name="Google Shape;20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As was previously explained, the hourly electricity demand by sector is calculated as the sum of the hourly electricity demand by each client after the growth trend has been taken into account, </a:t>
            </a:r>
            <a:r>
              <a:rPr lang="en-GB">
                <a:latin typeface="Open Sans"/>
                <a:ea typeface="Open Sans"/>
                <a:cs typeface="Open Sans"/>
                <a:sym typeface="Open Sans"/>
              </a:rPr>
              <a:t>P i.c.s.h</a:t>
            </a:r>
            <a:r>
              <a:rPr lang="en-GB"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p:txBody>
      </p:sp>
      <p:sp>
        <p:nvSpPr>
          <p:cNvPr id="213" name="Google Shape;21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rPr>
              <a:t>Finally, the total hourly electricity demand is calculated as the sum of the hourly electricity demand in each sector. These values will be used to construct the load duration curve.</a:t>
            </a:r>
            <a:endParaRPr/>
          </a:p>
        </p:txBody>
      </p:sp>
      <p:sp>
        <p:nvSpPr>
          <p:cNvPr id="224" name="Google Shape;22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In this mini-lecture, we will learn about the first part of the second step</a:t>
            </a:r>
            <a:r>
              <a:rPr lang="en-GB">
                <a:latin typeface="Open Sans"/>
                <a:ea typeface="Open Sans"/>
                <a:cs typeface="Open Sans"/>
                <a:sym typeface="Open Sans"/>
              </a:rPr>
              <a:t>: </a:t>
            </a:r>
            <a:r>
              <a:rPr lang="en-GB" sz="1200">
                <a:solidFill>
                  <a:schemeClr val="dk1"/>
                </a:solidFill>
                <a:latin typeface="Open Sans"/>
                <a:ea typeface="Open Sans"/>
                <a:cs typeface="Open Sans"/>
                <a:sym typeface="Open Sans"/>
              </a:rPr>
              <a:t>scenario development.</a:t>
            </a:r>
            <a:r>
              <a:rPr lang="en-GB">
                <a:latin typeface="Open Sans"/>
                <a:ea typeface="Open Sans"/>
                <a:cs typeface="Open Sans"/>
                <a:sym typeface="Open Sans"/>
              </a:rPr>
              <a:t> </a:t>
            </a:r>
            <a:endParaRPr sz="1200">
              <a:solidFill>
                <a:schemeClr val="dk1"/>
              </a:solidFill>
            </a:endParaRPr>
          </a:p>
        </p:txBody>
      </p:sp>
      <p:sp>
        <p:nvSpPr>
          <p:cNvPr id="236" name="Google Shape;23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The input data in </a:t>
            </a: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can be divided into two groups. The first group is related to the data obtained from </a:t>
            </a:r>
            <a:r>
              <a:rPr lang="en-GB">
                <a:latin typeface="Open Sans"/>
                <a:ea typeface="Open Sans"/>
                <a:cs typeface="Open Sans"/>
                <a:sym typeface="Open Sans"/>
              </a:rPr>
              <a:t>MAED-D</a:t>
            </a:r>
            <a:r>
              <a:rPr lang="en-GB" sz="1200">
                <a:solidFill>
                  <a:schemeClr val="dk1"/>
                </a:solidFill>
                <a:latin typeface="Open Sans"/>
                <a:ea typeface="Open Sans"/>
                <a:cs typeface="Open Sans"/>
                <a:sym typeface="Open Sans"/>
              </a:rPr>
              <a:t>, including the structure of the study period and the average annual electricity demand by sector in each year.</a:t>
            </a:r>
            <a:endParaRPr/>
          </a:p>
          <a:p>
            <a:pPr indent="0" lvl="0" marL="0" rtl="0" algn="l">
              <a:spcBef>
                <a:spcPts val="360"/>
              </a:spcBef>
              <a:spcAft>
                <a:spcPts val="0"/>
              </a:spcAft>
              <a:buNone/>
            </a:pPr>
            <a:r>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second group includes the input data supplied by the user, on the right hand side of the slide. The user input information can be further divided into two categories: time-related inputs, shown in the red boxes, and technical inputs, shown in the blue boxes. </a:t>
            </a:r>
            <a:endParaRPr>
              <a:latin typeface="Open Sans"/>
              <a:ea typeface="Open Sans"/>
              <a:cs typeface="Open Sans"/>
              <a:sym typeface="Open Sans"/>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In this mini-lecture, we will focus on the time-related inputs</a:t>
            </a:r>
            <a:r>
              <a:rPr lang="en-GB">
                <a:latin typeface="Open Sans"/>
                <a:ea typeface="Open Sans"/>
                <a:cs typeface="Open Sans"/>
                <a:sym typeface="Open Sans"/>
              </a:rPr>
              <a:t> in red</a:t>
            </a:r>
            <a:r>
              <a:rPr lang="en-GB" sz="1200">
                <a:solidFill>
                  <a:schemeClr val="dk1"/>
                </a:solidFill>
                <a:latin typeface="Open Sans"/>
                <a:ea typeface="Open Sans"/>
                <a:cs typeface="Open Sans"/>
                <a:sym typeface="Open Sans"/>
              </a:rPr>
              <a:t>, including holidays, seasons, and types of days that the user must input. The user must also input the seasonal, daily, and hourly modulating </a:t>
            </a:r>
            <a:r>
              <a:rPr lang="en-GB">
                <a:latin typeface="Open Sans"/>
                <a:ea typeface="Open Sans"/>
                <a:cs typeface="Open Sans"/>
                <a:sym typeface="Open Sans"/>
              </a:rPr>
              <a:t>coefficients. We</a:t>
            </a:r>
            <a:r>
              <a:rPr lang="en-GB" sz="1200">
                <a:solidFill>
                  <a:schemeClr val="dk1"/>
                </a:solidFill>
                <a:latin typeface="Open Sans"/>
                <a:ea typeface="Open Sans"/>
                <a:cs typeface="Open Sans"/>
                <a:sym typeface="Open Sans"/>
              </a:rPr>
              <a:t> covered these in detail in the last lecture.</a:t>
            </a:r>
            <a:endParaRPr/>
          </a:p>
        </p:txBody>
      </p:sp>
      <p:sp>
        <p:nvSpPr>
          <p:cNvPr id="253" name="Google Shape;25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nvSpPr>
        <p:spPr>
          <a:xfrm>
            <a:off x="11701463" y="6456363"/>
            <a:ext cx="454025"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7" name="Google Shape;17;p26"/>
          <p:cNvSpPr txBox="1"/>
          <p:nvPr/>
        </p:nvSpPr>
        <p:spPr>
          <a:xfrm>
            <a:off x="11798300" y="6492875"/>
            <a:ext cx="3937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Open Sans"/>
                <a:ea typeface="Open Sans"/>
                <a:cs typeface="Open Sans"/>
                <a:sym typeface="Open Sans"/>
              </a:rPr>
              <a:t>‹#›</a:t>
            </a:fld>
            <a:endParaRPr b="0" i="0" sz="1200" u="none" cap="none" strike="noStrike">
              <a:solidFill>
                <a:srgbClr val="888888"/>
              </a:solidFill>
              <a:latin typeface="Open Sans"/>
              <a:ea typeface="Open Sans"/>
              <a:cs typeface="Open Sans"/>
              <a:sym typeface="Open Sans"/>
            </a:endParaRPr>
          </a:p>
        </p:txBody>
      </p:sp>
      <p:pic>
        <p:nvPicPr>
          <p:cNvPr descr="A picture containing background pattern&#10;&#10;Description automatically generated" id="18" name="Google Shape;18;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2" name="Google Shape;82;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b="0" i="0" sz="3200">
                <a:latin typeface="Open Sans"/>
                <a:ea typeface="Open Sans"/>
                <a:cs typeface="Open Sans"/>
                <a:sym typeface="Open Sans"/>
              </a:defRPr>
            </a:lvl1pPr>
            <a:lvl2pPr indent="-406400" lvl="1" marL="914400" algn="l">
              <a:lnSpc>
                <a:spcPct val="90000"/>
              </a:lnSpc>
              <a:spcBef>
                <a:spcPts val="500"/>
              </a:spcBef>
              <a:spcAft>
                <a:spcPts val="0"/>
              </a:spcAft>
              <a:buClr>
                <a:schemeClr val="dk1"/>
              </a:buClr>
              <a:buSzPts val="2800"/>
              <a:buChar char="•"/>
              <a:defRPr b="0" i="0" sz="28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b="0" i="0" sz="2400">
                <a:latin typeface="Open Sans"/>
                <a:ea typeface="Open Sans"/>
                <a:cs typeface="Open Sans"/>
                <a:sym typeface="Open Sans"/>
              </a:defRPr>
            </a:lvl3pPr>
            <a:lvl4pPr indent="-355600" lvl="3" marL="18288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4pPr>
            <a:lvl5pPr indent="-355600" lvl="4" marL="22860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3" name="Google Shape;83;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9" name="Google Shape;89;p36"/>
          <p:cNvSpPr/>
          <p:nvPr>
            <p:ph idx="2" type="pic"/>
          </p:nvPr>
        </p:nvSpPr>
        <p:spPr>
          <a:xfrm>
            <a:off x="5183188" y="987425"/>
            <a:ext cx="6172200" cy="4873625"/>
          </a:xfrm>
          <a:prstGeom prst="rect">
            <a:avLst/>
          </a:prstGeom>
          <a:noFill/>
          <a:ln>
            <a:noFill/>
          </a:ln>
        </p:spPr>
      </p:sp>
      <p:sp>
        <p:nvSpPr>
          <p:cNvPr id="90" name="Google Shape;90;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 name="Google Shape;9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6" name="Google Shape;96;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2" name="Google Shape;102;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3" name="Shape 23"/>
        <p:cNvGrpSpPr/>
        <p:nvPr/>
      </p:nvGrpSpPr>
      <p:grpSpPr>
        <a:xfrm>
          <a:off x="0" y="0"/>
          <a:ext cx="0" cy="0"/>
          <a:chOff x="0" y="0"/>
          <a:chExt cx="0" cy="0"/>
        </a:xfrm>
      </p:grpSpPr>
      <p:sp>
        <p:nvSpPr>
          <p:cNvPr id="24" name="Google Shape;24;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7"/>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3" name="Shape 33"/>
        <p:cNvGrpSpPr/>
        <p:nvPr/>
      </p:nvGrpSpPr>
      <p:grpSpPr>
        <a:xfrm>
          <a:off x="0" y="0"/>
          <a:ext cx="0" cy="0"/>
          <a:chOff x="0" y="0"/>
          <a:chExt cx="0" cy="0"/>
        </a:xfrm>
      </p:grpSpPr>
      <p:pic>
        <p:nvPicPr>
          <p:cNvPr descr="Graphical user interface, text&#10;&#10;Description automatically generated" id="34" name="Google Shape;34;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5" name="Google Shape;35;p29"/>
          <p:cNvSpPr txBox="1"/>
          <p:nvPr>
            <p:ph type="title"/>
          </p:nvPr>
        </p:nvSpPr>
        <p:spPr>
          <a:xfrm>
            <a:off x="838200" y="207808"/>
            <a:ext cx="10515600"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29"/>
          <p:cNvSpPr txBox="1"/>
          <p:nvPr>
            <p:ph idx="1"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37" name="Google Shape;3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pic>
        <p:nvPicPr>
          <p:cNvPr descr="Graphical user interface, text&#10;&#10;Description automatically generated" id="41" name="Google Shape;41;p30"/>
          <p:cNvPicPr preferRelativeResize="0"/>
          <p:nvPr/>
        </p:nvPicPr>
        <p:blipFill rotWithShape="1">
          <a:blip r:embed="rId2">
            <a:alphaModFix/>
          </a:blip>
          <a:srcRect b="0" l="0" r="0" t="0"/>
          <a:stretch/>
        </p:blipFill>
        <p:spPr>
          <a:xfrm>
            <a:off x="0" y="277813"/>
            <a:ext cx="12192000" cy="6858000"/>
          </a:xfrm>
          <a:prstGeom prst="rect">
            <a:avLst/>
          </a:prstGeom>
          <a:noFill/>
          <a:ln>
            <a:noFill/>
          </a:ln>
        </p:spPr>
      </p:pic>
      <p:sp>
        <p:nvSpPr>
          <p:cNvPr id="42" name="Google Shape;42;p30"/>
          <p:cNvSpPr txBox="1"/>
          <p:nvPr/>
        </p:nvSpPr>
        <p:spPr>
          <a:xfrm>
            <a:off x="887413" y="11113"/>
            <a:ext cx="7651750" cy="13700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latin typeface="Open Sans"/>
              <a:ea typeface="Open Sans"/>
              <a:cs typeface="Open Sans"/>
              <a:sym typeface="Open Sans"/>
            </a:endParaRPr>
          </a:p>
        </p:txBody>
      </p:sp>
      <p:sp>
        <p:nvSpPr>
          <p:cNvPr id="43" name="Google Shape;43;p30"/>
          <p:cNvSpPr txBox="1"/>
          <p:nvPr/>
        </p:nvSpPr>
        <p:spPr>
          <a:xfrm>
            <a:off x="835025" y="46038"/>
            <a:ext cx="7651750" cy="1362075"/>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t/>
            </a:r>
            <a:endParaRPr sz="4400">
              <a:solidFill>
                <a:schemeClr val="dk1"/>
              </a:solidFill>
              <a:latin typeface="Open Sans"/>
              <a:ea typeface="Open Sans"/>
              <a:cs typeface="Open Sans"/>
              <a:sym typeface="Open Sans"/>
            </a:endParaRPr>
          </a:p>
        </p:txBody>
      </p:sp>
      <p:sp>
        <p:nvSpPr>
          <p:cNvPr id="44" name="Google Shape;44;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0"/>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46" name="Google Shape;4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2" type="sldNum"/>
          </p:nvPr>
        </p:nvSpPr>
        <p:spPr>
          <a:xfrm>
            <a:off x="11785600" y="6497638"/>
            <a:ext cx="406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9" name="Shape 49"/>
        <p:cNvGrpSpPr/>
        <p:nvPr/>
      </p:nvGrpSpPr>
      <p:grpSpPr>
        <a:xfrm>
          <a:off x="0" y="0"/>
          <a:ext cx="0" cy="0"/>
          <a:chOff x="0" y="0"/>
          <a:chExt cx="0" cy="0"/>
        </a:xfrm>
      </p:grpSpPr>
      <p:pic>
        <p:nvPicPr>
          <p:cNvPr id="50" name="Google Shape;50;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31"/>
          <p:cNvSpPr txBox="1"/>
          <p:nvPr/>
        </p:nvSpPr>
        <p:spPr>
          <a:xfrm>
            <a:off x="865188" y="1425575"/>
            <a:ext cx="5992812" cy="348932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i="0" sz="2000">
              <a:solidFill>
                <a:srgbClr val="9CC2E5"/>
              </a:solidFill>
              <a:latin typeface="Open Sans"/>
              <a:ea typeface="Open Sans"/>
              <a:cs typeface="Open Sans"/>
              <a:sym typeface="Open Sans"/>
            </a:endParaRPr>
          </a:p>
        </p:txBody>
      </p:sp>
      <p:sp>
        <p:nvSpPr>
          <p:cNvPr id="52" name="Google Shape;52;p31"/>
          <p:cNvSpPr txBox="1"/>
          <p:nvPr/>
        </p:nvSpPr>
        <p:spPr>
          <a:xfrm>
            <a:off x="987425" y="198438"/>
            <a:ext cx="10515600" cy="13255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Click to edit Master title style</a:t>
            </a:r>
            <a:endParaRPr b="0" i="0" sz="4400">
              <a:solidFill>
                <a:schemeClr val="dk1"/>
              </a:solidFill>
              <a:latin typeface="Open Sans"/>
              <a:ea typeface="Open Sans"/>
              <a:cs typeface="Open Sans"/>
              <a:sym typeface="Open Sans"/>
            </a:endParaRPr>
          </a:p>
        </p:txBody>
      </p:sp>
      <p:sp>
        <p:nvSpPr>
          <p:cNvPr id="53" name="Google Shape;53;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b="0" i="0" sz="2400">
                <a:solidFill>
                  <a:srgbClr val="888888"/>
                </a:solidFill>
                <a:latin typeface="Open Sans"/>
                <a:ea typeface="Open Sans"/>
                <a:cs typeface="Open Sans"/>
                <a:sym typeface="Open Sans"/>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31"/>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56" name="Google Shape;5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1" name="Google Shape;61;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 name="Google Shape;68;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7" name="Google Shape;7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1pPr>
            <a:lvl2pPr lvl="1"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jpg"/><Relationship Id="rId4"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3.png"/><Relationship Id="rId8"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7.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A picture containing background pattern&#10;&#10;Description automatically generated" id="111" name="Google Shape;111;p1"/>
          <p:cNvPicPr preferRelativeResize="0"/>
          <p:nvPr/>
        </p:nvPicPr>
        <p:blipFill rotWithShape="1">
          <a:blip r:embed="rId3">
            <a:alphaModFix/>
          </a:blip>
          <a:srcRect b="0" l="0" r="0" t="0"/>
          <a:stretch/>
        </p:blipFill>
        <p:spPr>
          <a:xfrm>
            <a:off x="1186" y="2174"/>
            <a:ext cx="12193506" cy="6852602"/>
          </a:xfrm>
          <a:prstGeom prst="rect">
            <a:avLst/>
          </a:prstGeom>
          <a:noFill/>
          <a:ln>
            <a:noFill/>
          </a:ln>
        </p:spPr>
      </p:pic>
      <p:sp>
        <p:nvSpPr>
          <p:cNvPr id="112" name="Google Shape;112;p1"/>
          <p:cNvSpPr txBox="1"/>
          <p:nvPr/>
        </p:nvSpPr>
        <p:spPr>
          <a:xfrm>
            <a:off x="8856491" y="630025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2.0</a:t>
            </a:r>
            <a:endParaRPr b="0" i="0" sz="1050" u="none" cap="none" strike="noStrike">
              <a:solidFill>
                <a:schemeClr val="lt1"/>
              </a:solidFill>
              <a:latin typeface="Open Sans"/>
              <a:ea typeface="Open Sans"/>
              <a:cs typeface="Open Sans"/>
              <a:sym typeface="Open Sans"/>
            </a:endParaRPr>
          </a:p>
        </p:txBody>
      </p:sp>
      <p:sp>
        <p:nvSpPr>
          <p:cNvPr id="113" name="Google Shape;113;p1"/>
          <p:cNvSpPr txBox="1"/>
          <p:nvPr/>
        </p:nvSpPr>
        <p:spPr>
          <a:xfrm>
            <a:off x="610325" y="4944849"/>
            <a:ext cx="7288289" cy="144655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chemeClr val="lt1"/>
                </a:solidFill>
                <a:latin typeface="Open Sans ExtraBold"/>
                <a:ea typeface="Open Sans ExtraBold"/>
                <a:cs typeface="Open Sans ExtraBold"/>
                <a:sym typeface="Open Sans ExtraBold"/>
              </a:rPr>
              <a:t>LECTURE 10 </a:t>
            </a:r>
            <a:br>
              <a:rPr b="1" i="0" lang="en-GB" sz="4400" u="none" cap="none" strike="noStrike">
                <a:solidFill>
                  <a:schemeClr val="dk1"/>
                </a:solidFill>
                <a:latin typeface="Open Sans ExtraBold"/>
                <a:ea typeface="Open Sans ExtraBold"/>
                <a:cs typeface="Open Sans ExtraBold"/>
                <a:sym typeface="Open Sans ExtraBold"/>
              </a:rPr>
            </a:br>
            <a:r>
              <a:rPr b="1" i="0" lang="en-GB" sz="4400" u="none" cap="none" strike="noStrike">
                <a:solidFill>
                  <a:schemeClr val="dk1"/>
                </a:solidFill>
                <a:latin typeface="Open Sans ExtraBold"/>
                <a:ea typeface="Open Sans ExtraBold"/>
                <a:cs typeface="Open Sans ExtraBold"/>
                <a:sym typeface="Open Sans ExtraBold"/>
              </a:rPr>
              <a:t>MAED-EL STRUCTURE</a:t>
            </a:r>
            <a:endParaRPr b="1" i="0" sz="4400" u="none" cap="none" strike="noStrike">
              <a:solidFill>
                <a:schemeClr val="dk1"/>
              </a:solidFill>
              <a:latin typeface="Open Sans ExtraBold"/>
              <a:ea typeface="Open Sans ExtraBold"/>
              <a:cs typeface="Open Sans ExtraBold"/>
              <a:sym typeface="Open Sans ExtraBold"/>
            </a:endParaRPr>
          </a:p>
        </p:txBody>
      </p:sp>
      <p:sp>
        <p:nvSpPr>
          <p:cNvPr id="114" name="Google Shape;114;p1"/>
          <p:cNvSpPr txBox="1"/>
          <p:nvPr/>
        </p:nvSpPr>
        <p:spPr>
          <a:xfrm>
            <a:off x="610325" y="4298518"/>
            <a:ext cx="2852403"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Open Sans ExtraBold"/>
                <a:ea typeface="Open Sans ExtraBold"/>
                <a:cs typeface="Open Sans ExtraBold"/>
                <a:sym typeface="Open Sans ExtraBold"/>
              </a:rPr>
              <a:t>Model for Analysis of Energy Demand</a:t>
            </a:r>
            <a:endParaRPr b="1" i="0" sz="1800" u="none" cap="none" strike="noStrike">
              <a:solidFill>
                <a:schemeClr val="dk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Graphical user interface, text&#10;&#10;Description automatically generated" id="289" name="Google Shape;289;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0" name="Google Shape;290;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291" name="Google Shape;291;p10"/>
          <p:cNvPicPr preferRelativeResize="0"/>
          <p:nvPr/>
        </p:nvPicPr>
        <p:blipFill rotWithShape="1">
          <a:blip r:embed="rId4">
            <a:alphaModFix/>
          </a:blip>
          <a:srcRect b="0" l="0" r="0" t="0"/>
          <a:stretch/>
        </p:blipFill>
        <p:spPr>
          <a:xfrm>
            <a:off x="1012272" y="2590879"/>
            <a:ext cx="5762625" cy="3471328"/>
          </a:xfrm>
          <a:prstGeom prst="rect">
            <a:avLst/>
          </a:prstGeom>
          <a:noFill/>
          <a:ln>
            <a:noFill/>
          </a:ln>
        </p:spPr>
      </p:pic>
      <p:grpSp>
        <p:nvGrpSpPr>
          <p:cNvPr id="292" name="Google Shape;292;p10"/>
          <p:cNvGrpSpPr/>
          <p:nvPr/>
        </p:nvGrpSpPr>
        <p:grpSpPr>
          <a:xfrm>
            <a:off x="2652455" y="2731275"/>
            <a:ext cx="4253526" cy="2605695"/>
            <a:chOff x="4935125" y="2071606"/>
            <a:chExt cx="3468598" cy="2016224"/>
          </a:xfrm>
        </p:grpSpPr>
        <p:cxnSp>
          <p:nvCxnSpPr>
            <p:cNvPr id="293" name="Google Shape;293;p10"/>
            <p:cNvCxnSpPr/>
            <p:nvPr/>
          </p:nvCxnSpPr>
          <p:spPr>
            <a:xfrm>
              <a:off x="5619846" y="2082364"/>
              <a:ext cx="0" cy="2005466"/>
            </a:xfrm>
            <a:prstGeom prst="straightConnector1">
              <a:avLst/>
            </a:prstGeom>
            <a:solidFill>
              <a:srgbClr val="FF6600"/>
            </a:solidFill>
            <a:ln cap="flat" cmpd="sng" w="22225">
              <a:solidFill>
                <a:srgbClr val="B02633"/>
              </a:solidFill>
              <a:prstDash val="solid"/>
              <a:round/>
              <a:headEnd len="sm" w="sm" type="none"/>
              <a:tailEnd len="sm" w="sm" type="none"/>
            </a:ln>
          </p:spPr>
        </p:cxnSp>
        <p:cxnSp>
          <p:nvCxnSpPr>
            <p:cNvPr id="294" name="Google Shape;294;p10"/>
            <p:cNvCxnSpPr/>
            <p:nvPr/>
          </p:nvCxnSpPr>
          <p:spPr>
            <a:xfrm>
              <a:off x="7712206" y="2071606"/>
              <a:ext cx="0" cy="2016224"/>
            </a:xfrm>
            <a:prstGeom prst="straightConnector1">
              <a:avLst/>
            </a:prstGeom>
            <a:solidFill>
              <a:srgbClr val="FF6600"/>
            </a:solidFill>
            <a:ln cap="flat" cmpd="sng" w="22225">
              <a:solidFill>
                <a:srgbClr val="B02633"/>
              </a:solidFill>
              <a:prstDash val="solid"/>
              <a:round/>
              <a:headEnd len="sm" w="sm" type="none"/>
              <a:tailEnd len="sm" w="sm" type="none"/>
            </a:ln>
          </p:spPr>
        </p:cxnSp>
        <p:sp>
          <p:nvSpPr>
            <p:cNvPr id="295" name="Google Shape;295;p10"/>
            <p:cNvSpPr txBox="1"/>
            <p:nvPr/>
          </p:nvSpPr>
          <p:spPr>
            <a:xfrm>
              <a:off x="4935125" y="2731154"/>
              <a:ext cx="294202" cy="5477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rgbClr val="B02633"/>
                  </a:solidFill>
                  <a:latin typeface="Open Sans"/>
                  <a:ea typeface="Open Sans"/>
                  <a:cs typeface="Open Sans"/>
                  <a:sym typeface="Open Sans"/>
                </a:rPr>
                <a:t>I</a:t>
              </a:r>
              <a:endParaRPr/>
            </a:p>
          </p:txBody>
        </p:sp>
        <p:sp>
          <p:nvSpPr>
            <p:cNvPr id="296" name="Google Shape;296;p10"/>
            <p:cNvSpPr txBox="1"/>
            <p:nvPr/>
          </p:nvSpPr>
          <p:spPr>
            <a:xfrm>
              <a:off x="6281988" y="2733516"/>
              <a:ext cx="579147" cy="5477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rgbClr val="B02633"/>
                  </a:solidFill>
                  <a:latin typeface="Open Sans"/>
                  <a:ea typeface="Open Sans"/>
                  <a:cs typeface="Open Sans"/>
                  <a:sym typeface="Open Sans"/>
                </a:rPr>
                <a:t>II</a:t>
              </a:r>
              <a:endParaRPr/>
            </a:p>
          </p:txBody>
        </p:sp>
        <p:sp>
          <p:nvSpPr>
            <p:cNvPr id="297" name="Google Shape;297;p10"/>
            <p:cNvSpPr txBox="1"/>
            <p:nvPr/>
          </p:nvSpPr>
          <p:spPr>
            <a:xfrm>
              <a:off x="7781061" y="2789889"/>
              <a:ext cx="622662" cy="5477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rgbClr val="B02633"/>
                  </a:solidFill>
                  <a:latin typeface="Open Sans"/>
                  <a:ea typeface="Open Sans"/>
                  <a:cs typeface="Open Sans"/>
                  <a:sym typeface="Open Sans"/>
                </a:rPr>
                <a:t>III</a:t>
              </a:r>
              <a:endParaRPr/>
            </a:p>
          </p:txBody>
        </p:sp>
      </p:grpSp>
      <p:sp>
        <p:nvSpPr>
          <p:cNvPr id="298" name="Google Shape;298;p10"/>
          <p:cNvSpPr txBox="1"/>
          <p:nvPr/>
        </p:nvSpPr>
        <p:spPr>
          <a:xfrm>
            <a:off x="6778927" y="3277916"/>
            <a:ext cx="388067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000000"/>
                </a:solidFill>
                <a:latin typeface="Open Sans Light"/>
                <a:ea typeface="Open Sans Light"/>
                <a:cs typeface="Open Sans Light"/>
                <a:sym typeface="Open Sans Light"/>
              </a:rPr>
              <a:t>1</a:t>
            </a:r>
            <a:r>
              <a:rPr baseline="30000" lang="en-GB" sz="2000">
                <a:solidFill>
                  <a:srgbClr val="000000"/>
                </a:solidFill>
                <a:latin typeface="Open Sans Light"/>
                <a:ea typeface="Open Sans Light"/>
                <a:cs typeface="Open Sans Light"/>
                <a:sym typeface="Open Sans Light"/>
              </a:rPr>
              <a:t>st</a:t>
            </a:r>
            <a:r>
              <a:rPr lang="en-GB" sz="2000">
                <a:solidFill>
                  <a:srgbClr val="000000"/>
                </a:solidFill>
                <a:latin typeface="Open Sans Light"/>
                <a:ea typeface="Open Sans Light"/>
                <a:cs typeface="Open Sans Light"/>
                <a:sym typeface="Open Sans Light"/>
              </a:rPr>
              <a:t> season begins January 1</a:t>
            </a:r>
            <a:r>
              <a:rPr baseline="30000" lang="en-GB" sz="2000">
                <a:solidFill>
                  <a:srgbClr val="000000"/>
                </a:solidFill>
                <a:latin typeface="Open Sans Light"/>
                <a:ea typeface="Open Sans Light"/>
                <a:cs typeface="Open Sans Light"/>
                <a:sym typeface="Open Sans Light"/>
              </a:rPr>
              <a:t>st</a:t>
            </a:r>
            <a:endParaRPr sz="2000">
              <a:solidFill>
                <a:srgbClr val="000000"/>
              </a:solidFill>
              <a:latin typeface="Open Sans Light"/>
              <a:ea typeface="Open Sans Light"/>
              <a:cs typeface="Open Sans Light"/>
              <a:sym typeface="Open Sans Light"/>
            </a:endParaRPr>
          </a:p>
          <a:p>
            <a:pPr indent="0" lvl="0" marL="0" marR="0" rtl="0" algn="l">
              <a:spcBef>
                <a:spcPts val="0"/>
              </a:spcBef>
              <a:spcAft>
                <a:spcPts val="0"/>
              </a:spcAft>
              <a:buNone/>
            </a:pPr>
            <a:r>
              <a:rPr lang="en-GB" sz="2000">
                <a:solidFill>
                  <a:srgbClr val="000000"/>
                </a:solidFill>
                <a:latin typeface="Open Sans Light"/>
                <a:ea typeface="Open Sans Light"/>
                <a:cs typeface="Open Sans Light"/>
                <a:sym typeface="Open Sans Light"/>
              </a:rPr>
              <a:t>2</a:t>
            </a:r>
            <a:r>
              <a:rPr baseline="30000" lang="en-GB" sz="2000">
                <a:solidFill>
                  <a:srgbClr val="000000"/>
                </a:solidFill>
                <a:latin typeface="Open Sans Light"/>
                <a:ea typeface="Open Sans Light"/>
                <a:cs typeface="Open Sans Light"/>
                <a:sym typeface="Open Sans Light"/>
              </a:rPr>
              <a:t>nd</a:t>
            </a:r>
            <a:r>
              <a:rPr lang="en-GB" sz="2000">
                <a:solidFill>
                  <a:srgbClr val="000000"/>
                </a:solidFill>
                <a:latin typeface="Open Sans Light"/>
                <a:ea typeface="Open Sans Light"/>
                <a:cs typeface="Open Sans Light"/>
                <a:sym typeface="Open Sans Light"/>
              </a:rPr>
              <a:t> season begins April 1</a:t>
            </a:r>
            <a:r>
              <a:rPr baseline="30000" lang="en-GB" sz="2000">
                <a:solidFill>
                  <a:srgbClr val="000000"/>
                </a:solidFill>
                <a:latin typeface="Open Sans Light"/>
                <a:ea typeface="Open Sans Light"/>
                <a:cs typeface="Open Sans Light"/>
                <a:sym typeface="Open Sans Light"/>
              </a:rPr>
              <a:t>st</a:t>
            </a:r>
            <a:endParaRPr sz="2000">
              <a:solidFill>
                <a:srgbClr val="000000"/>
              </a:solidFill>
              <a:latin typeface="Open Sans Light"/>
              <a:ea typeface="Open Sans Light"/>
              <a:cs typeface="Open Sans Light"/>
              <a:sym typeface="Open Sans Light"/>
            </a:endParaRPr>
          </a:p>
          <a:p>
            <a:pPr indent="0" lvl="0" marL="0" marR="0" rtl="0" algn="l">
              <a:spcBef>
                <a:spcPts val="0"/>
              </a:spcBef>
              <a:spcAft>
                <a:spcPts val="0"/>
              </a:spcAft>
              <a:buNone/>
            </a:pPr>
            <a:r>
              <a:rPr lang="en-GB" sz="2000">
                <a:solidFill>
                  <a:srgbClr val="000000"/>
                </a:solidFill>
                <a:latin typeface="Open Sans Light"/>
                <a:ea typeface="Open Sans Light"/>
                <a:cs typeface="Open Sans Light"/>
                <a:sym typeface="Open Sans Light"/>
              </a:rPr>
              <a:t>3</a:t>
            </a:r>
            <a:r>
              <a:rPr baseline="30000" lang="en-GB" sz="2000">
                <a:solidFill>
                  <a:srgbClr val="000000"/>
                </a:solidFill>
                <a:latin typeface="Open Sans Light"/>
                <a:ea typeface="Open Sans Light"/>
                <a:cs typeface="Open Sans Light"/>
                <a:sym typeface="Open Sans Light"/>
              </a:rPr>
              <a:t>rd</a:t>
            </a:r>
            <a:r>
              <a:rPr lang="en-GB" sz="2000">
                <a:solidFill>
                  <a:srgbClr val="000000"/>
                </a:solidFill>
                <a:latin typeface="Open Sans Light"/>
                <a:ea typeface="Open Sans Light"/>
                <a:cs typeface="Open Sans Light"/>
                <a:sym typeface="Open Sans Light"/>
              </a:rPr>
              <a:t> season begins November 1st</a:t>
            </a:r>
            <a:endParaRPr/>
          </a:p>
        </p:txBody>
      </p:sp>
      <p:sp>
        <p:nvSpPr>
          <p:cNvPr id="299" name="Google Shape;299;p10"/>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Seasons</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300" name="Google Shape;300;p10"/>
          <p:cNvSpPr txBox="1"/>
          <p:nvPr/>
        </p:nvSpPr>
        <p:spPr>
          <a:xfrm>
            <a:off x="867257" y="464859"/>
            <a:ext cx="100855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10.2 Scenario development: time-related inputs </a:t>
            </a:r>
            <a:endParaRPr sz="4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Graphical user interface, text&#10;&#10;Description automatically generated" id="306" name="Google Shape;306;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7" name="Google Shape;307;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308" name="Google Shape;308;p11"/>
          <p:cNvGrpSpPr/>
          <p:nvPr/>
        </p:nvGrpSpPr>
        <p:grpSpPr>
          <a:xfrm>
            <a:off x="1676285" y="2521135"/>
            <a:ext cx="8120236" cy="1124544"/>
            <a:chOff x="3881" y="0"/>
            <a:chExt cx="8120236" cy="1124544"/>
          </a:xfrm>
        </p:grpSpPr>
        <p:sp>
          <p:nvSpPr>
            <p:cNvPr id="309" name="Google Shape;309;p11"/>
            <p:cNvSpPr/>
            <p:nvPr/>
          </p:nvSpPr>
          <p:spPr>
            <a:xfrm>
              <a:off x="3881" y="0"/>
              <a:ext cx="1014015" cy="1124544"/>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1"/>
            <p:cNvSpPr txBox="1"/>
            <p:nvPr/>
          </p:nvSpPr>
          <p:spPr>
            <a:xfrm>
              <a:off x="33580" y="29699"/>
              <a:ext cx="954617" cy="106514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Monday</a:t>
              </a:r>
              <a:endParaRPr/>
            </a:p>
          </p:txBody>
        </p:sp>
        <p:sp>
          <p:nvSpPr>
            <p:cNvPr id="311" name="Google Shape;311;p11"/>
            <p:cNvSpPr/>
            <p:nvPr/>
          </p:nvSpPr>
          <p:spPr>
            <a:xfrm>
              <a:off x="1188251" y="0"/>
              <a:ext cx="1014015" cy="1124544"/>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1"/>
            <p:cNvSpPr txBox="1"/>
            <p:nvPr/>
          </p:nvSpPr>
          <p:spPr>
            <a:xfrm>
              <a:off x="1217950" y="29699"/>
              <a:ext cx="954617" cy="106514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Tuesday</a:t>
              </a:r>
              <a:endParaRPr/>
            </a:p>
          </p:txBody>
        </p:sp>
        <p:sp>
          <p:nvSpPr>
            <p:cNvPr id="313" name="Google Shape;313;p11"/>
            <p:cNvSpPr/>
            <p:nvPr/>
          </p:nvSpPr>
          <p:spPr>
            <a:xfrm>
              <a:off x="2372621" y="0"/>
              <a:ext cx="1014015" cy="1124544"/>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txBox="1"/>
            <p:nvPr/>
          </p:nvSpPr>
          <p:spPr>
            <a:xfrm>
              <a:off x="2402320" y="29699"/>
              <a:ext cx="954617" cy="106514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Wednesday</a:t>
              </a:r>
              <a:endParaRPr/>
            </a:p>
          </p:txBody>
        </p:sp>
        <p:sp>
          <p:nvSpPr>
            <p:cNvPr id="315" name="Google Shape;315;p11"/>
            <p:cNvSpPr/>
            <p:nvPr/>
          </p:nvSpPr>
          <p:spPr>
            <a:xfrm>
              <a:off x="3556992" y="0"/>
              <a:ext cx="1014015" cy="1124544"/>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
            <p:cNvSpPr txBox="1"/>
            <p:nvPr/>
          </p:nvSpPr>
          <p:spPr>
            <a:xfrm>
              <a:off x="3586691" y="29699"/>
              <a:ext cx="954617" cy="106514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Thursday</a:t>
              </a:r>
              <a:endParaRPr/>
            </a:p>
          </p:txBody>
        </p:sp>
        <p:sp>
          <p:nvSpPr>
            <p:cNvPr id="317" name="Google Shape;317;p11"/>
            <p:cNvSpPr/>
            <p:nvPr/>
          </p:nvSpPr>
          <p:spPr>
            <a:xfrm>
              <a:off x="4741362" y="0"/>
              <a:ext cx="1014015" cy="1124544"/>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txBox="1"/>
            <p:nvPr/>
          </p:nvSpPr>
          <p:spPr>
            <a:xfrm>
              <a:off x="4771061" y="29699"/>
              <a:ext cx="954617" cy="106514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Friday </a:t>
              </a:r>
              <a:endParaRPr/>
            </a:p>
          </p:txBody>
        </p:sp>
        <p:sp>
          <p:nvSpPr>
            <p:cNvPr id="319" name="Google Shape;319;p11"/>
            <p:cNvSpPr/>
            <p:nvPr/>
          </p:nvSpPr>
          <p:spPr>
            <a:xfrm>
              <a:off x="5925732" y="0"/>
              <a:ext cx="1014015" cy="1124544"/>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txBox="1"/>
            <p:nvPr/>
          </p:nvSpPr>
          <p:spPr>
            <a:xfrm>
              <a:off x="5955431" y="29699"/>
              <a:ext cx="954617" cy="106514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Saturday</a:t>
              </a:r>
              <a:endParaRPr/>
            </a:p>
          </p:txBody>
        </p:sp>
        <p:sp>
          <p:nvSpPr>
            <p:cNvPr id="321" name="Google Shape;321;p11"/>
            <p:cNvSpPr/>
            <p:nvPr/>
          </p:nvSpPr>
          <p:spPr>
            <a:xfrm>
              <a:off x="7110102" y="0"/>
              <a:ext cx="1014015" cy="1124544"/>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txBox="1"/>
            <p:nvPr/>
          </p:nvSpPr>
          <p:spPr>
            <a:xfrm>
              <a:off x="7139801" y="29699"/>
              <a:ext cx="954617" cy="106514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Sunday</a:t>
              </a:r>
              <a:endParaRPr/>
            </a:p>
          </p:txBody>
        </p:sp>
      </p:grpSp>
      <p:grpSp>
        <p:nvGrpSpPr>
          <p:cNvPr id="323" name="Google Shape;323;p11"/>
          <p:cNvGrpSpPr/>
          <p:nvPr/>
        </p:nvGrpSpPr>
        <p:grpSpPr>
          <a:xfrm>
            <a:off x="1676285" y="3772409"/>
            <a:ext cx="8120236" cy="1124544"/>
            <a:chOff x="3881" y="0"/>
            <a:chExt cx="8120236" cy="1124544"/>
          </a:xfrm>
        </p:grpSpPr>
        <p:sp>
          <p:nvSpPr>
            <p:cNvPr id="324" name="Google Shape;324;p11"/>
            <p:cNvSpPr/>
            <p:nvPr/>
          </p:nvSpPr>
          <p:spPr>
            <a:xfrm>
              <a:off x="3881" y="0"/>
              <a:ext cx="1014015" cy="1124544"/>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txBox="1"/>
            <p:nvPr/>
          </p:nvSpPr>
          <p:spPr>
            <a:xfrm>
              <a:off x="33580" y="29699"/>
              <a:ext cx="954617" cy="106514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Monday</a:t>
              </a:r>
              <a:endParaRPr/>
            </a:p>
          </p:txBody>
        </p:sp>
        <p:sp>
          <p:nvSpPr>
            <p:cNvPr id="326" name="Google Shape;326;p11"/>
            <p:cNvSpPr/>
            <p:nvPr/>
          </p:nvSpPr>
          <p:spPr>
            <a:xfrm>
              <a:off x="1188251" y="0"/>
              <a:ext cx="1014015" cy="1124544"/>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txBox="1"/>
            <p:nvPr/>
          </p:nvSpPr>
          <p:spPr>
            <a:xfrm>
              <a:off x="1217950" y="29699"/>
              <a:ext cx="954617" cy="106514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Tuesday</a:t>
              </a:r>
              <a:endParaRPr/>
            </a:p>
          </p:txBody>
        </p:sp>
        <p:sp>
          <p:nvSpPr>
            <p:cNvPr id="328" name="Google Shape;328;p11"/>
            <p:cNvSpPr/>
            <p:nvPr/>
          </p:nvSpPr>
          <p:spPr>
            <a:xfrm>
              <a:off x="2372621" y="0"/>
              <a:ext cx="1014015" cy="1124544"/>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txBox="1"/>
            <p:nvPr/>
          </p:nvSpPr>
          <p:spPr>
            <a:xfrm>
              <a:off x="2402320" y="29699"/>
              <a:ext cx="954617" cy="106514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Wednesday</a:t>
              </a:r>
              <a:endParaRPr/>
            </a:p>
          </p:txBody>
        </p:sp>
        <p:sp>
          <p:nvSpPr>
            <p:cNvPr id="330" name="Google Shape;330;p11"/>
            <p:cNvSpPr/>
            <p:nvPr/>
          </p:nvSpPr>
          <p:spPr>
            <a:xfrm>
              <a:off x="3556992" y="0"/>
              <a:ext cx="1014015" cy="1124544"/>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1"/>
            <p:cNvSpPr txBox="1"/>
            <p:nvPr/>
          </p:nvSpPr>
          <p:spPr>
            <a:xfrm>
              <a:off x="3586691" y="29699"/>
              <a:ext cx="954617" cy="106514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Thursday</a:t>
              </a:r>
              <a:endParaRPr/>
            </a:p>
          </p:txBody>
        </p:sp>
        <p:sp>
          <p:nvSpPr>
            <p:cNvPr id="332" name="Google Shape;332;p11"/>
            <p:cNvSpPr/>
            <p:nvPr/>
          </p:nvSpPr>
          <p:spPr>
            <a:xfrm>
              <a:off x="4741362" y="0"/>
              <a:ext cx="1014015" cy="1124544"/>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txBox="1"/>
            <p:nvPr/>
          </p:nvSpPr>
          <p:spPr>
            <a:xfrm>
              <a:off x="4771061" y="29699"/>
              <a:ext cx="954617" cy="106514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Friday </a:t>
              </a:r>
              <a:endParaRPr/>
            </a:p>
          </p:txBody>
        </p:sp>
        <p:sp>
          <p:nvSpPr>
            <p:cNvPr id="334" name="Google Shape;334;p11"/>
            <p:cNvSpPr/>
            <p:nvPr/>
          </p:nvSpPr>
          <p:spPr>
            <a:xfrm>
              <a:off x="5925732" y="0"/>
              <a:ext cx="1014015" cy="1124544"/>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txBox="1"/>
            <p:nvPr/>
          </p:nvSpPr>
          <p:spPr>
            <a:xfrm>
              <a:off x="5955431" y="29699"/>
              <a:ext cx="954617" cy="106514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Saturday</a:t>
              </a:r>
              <a:endParaRPr/>
            </a:p>
          </p:txBody>
        </p:sp>
        <p:sp>
          <p:nvSpPr>
            <p:cNvPr id="336" name="Google Shape;336;p11"/>
            <p:cNvSpPr/>
            <p:nvPr/>
          </p:nvSpPr>
          <p:spPr>
            <a:xfrm>
              <a:off x="7110102" y="0"/>
              <a:ext cx="1014015" cy="1124544"/>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txBox="1"/>
            <p:nvPr/>
          </p:nvSpPr>
          <p:spPr>
            <a:xfrm>
              <a:off x="7139801" y="29699"/>
              <a:ext cx="954617" cy="106514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Sunday</a:t>
              </a:r>
              <a:endParaRPr/>
            </a:p>
          </p:txBody>
        </p:sp>
      </p:grpSp>
      <p:sp>
        <p:nvSpPr>
          <p:cNvPr id="338" name="Google Shape;338;p11"/>
          <p:cNvSpPr txBox="1"/>
          <p:nvPr>
            <p:ph idx="1" type="body"/>
          </p:nvPr>
        </p:nvSpPr>
        <p:spPr>
          <a:xfrm>
            <a:off x="876300" y="184086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Day types</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339" name="Google Shape;339;p11"/>
          <p:cNvSpPr txBox="1"/>
          <p:nvPr/>
        </p:nvSpPr>
        <p:spPr>
          <a:xfrm>
            <a:off x="867257" y="464859"/>
            <a:ext cx="100855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10.2 Scenario development: time-related inputs </a:t>
            </a:r>
            <a:endParaRPr sz="4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Graphical user interface, text&#10;&#10;Description automatically generated" id="345" name="Google Shape;345;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6" name="Google Shape;346;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347" name="Google Shape;347;p12"/>
          <p:cNvGrpSpPr/>
          <p:nvPr/>
        </p:nvGrpSpPr>
        <p:grpSpPr>
          <a:xfrm>
            <a:off x="844956" y="2613964"/>
            <a:ext cx="8577526" cy="3372706"/>
            <a:chOff x="1919537" y="2020198"/>
            <a:chExt cx="8577526" cy="3372706"/>
          </a:xfrm>
        </p:grpSpPr>
        <p:sp>
          <p:nvSpPr>
            <p:cNvPr id="348" name="Google Shape;348;p12"/>
            <p:cNvSpPr txBox="1"/>
            <p:nvPr/>
          </p:nvSpPr>
          <p:spPr>
            <a:xfrm>
              <a:off x="1919537" y="2996953"/>
              <a:ext cx="19335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3600">
                  <a:solidFill>
                    <a:srgbClr val="000000"/>
                  </a:solidFill>
                  <a:latin typeface="Open Sans Light"/>
                  <a:ea typeface="Open Sans Light"/>
                  <a:cs typeface="Open Sans Light"/>
                  <a:sym typeface="Open Sans Light"/>
                </a:rPr>
                <a:t>Holidays</a:t>
              </a:r>
              <a:endParaRPr/>
            </a:p>
          </p:txBody>
        </p:sp>
        <p:grpSp>
          <p:nvGrpSpPr>
            <p:cNvPr id="349" name="Google Shape;349;p12"/>
            <p:cNvGrpSpPr/>
            <p:nvPr/>
          </p:nvGrpSpPr>
          <p:grpSpPr>
            <a:xfrm>
              <a:off x="7608168" y="2020198"/>
              <a:ext cx="2535928" cy="584775"/>
              <a:chOff x="6084168" y="2020197"/>
              <a:chExt cx="2535928" cy="584775"/>
            </a:xfrm>
          </p:grpSpPr>
          <p:cxnSp>
            <p:nvCxnSpPr>
              <p:cNvPr id="350" name="Google Shape;350;p12"/>
              <p:cNvCxnSpPr/>
              <p:nvPr/>
            </p:nvCxnSpPr>
            <p:spPr>
              <a:xfrm>
                <a:off x="6084168" y="2312585"/>
                <a:ext cx="720080" cy="0"/>
              </a:xfrm>
              <a:prstGeom prst="straightConnector1">
                <a:avLst/>
              </a:prstGeom>
              <a:solidFill>
                <a:srgbClr val="FF6600"/>
              </a:solidFill>
              <a:ln cap="flat" cmpd="sng" w="22225">
                <a:solidFill>
                  <a:srgbClr val="800000"/>
                </a:solidFill>
                <a:prstDash val="solid"/>
                <a:round/>
                <a:headEnd len="sm" w="sm" type="none"/>
                <a:tailEnd len="med" w="med" type="stealth"/>
              </a:ln>
            </p:spPr>
          </p:cxnSp>
          <p:sp>
            <p:nvSpPr>
              <p:cNvPr id="351" name="Google Shape;351;p12"/>
              <p:cNvSpPr txBox="1"/>
              <p:nvPr/>
            </p:nvSpPr>
            <p:spPr>
              <a:xfrm>
                <a:off x="6928607" y="2020197"/>
                <a:ext cx="169148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3200">
                    <a:solidFill>
                      <a:srgbClr val="000000"/>
                    </a:solidFill>
                    <a:latin typeface="Open Sans Light"/>
                    <a:ea typeface="Open Sans Light"/>
                    <a:cs typeface="Open Sans Light"/>
                    <a:sym typeface="Open Sans Light"/>
                  </a:rPr>
                  <a:t>Sundays</a:t>
                </a:r>
                <a:endParaRPr/>
              </a:p>
            </p:txBody>
          </p:sp>
        </p:grpSp>
        <p:grpSp>
          <p:nvGrpSpPr>
            <p:cNvPr id="352" name="Google Shape;352;p12"/>
            <p:cNvGrpSpPr/>
            <p:nvPr/>
          </p:nvGrpSpPr>
          <p:grpSpPr>
            <a:xfrm>
              <a:off x="4027689" y="2020199"/>
              <a:ext cx="3260611" cy="1299788"/>
              <a:chOff x="2503688" y="2020198"/>
              <a:chExt cx="3260611" cy="1299788"/>
            </a:xfrm>
          </p:grpSpPr>
          <p:sp>
            <p:nvSpPr>
              <p:cNvPr id="353" name="Google Shape;353;p12"/>
              <p:cNvSpPr txBox="1"/>
              <p:nvPr/>
            </p:nvSpPr>
            <p:spPr>
              <a:xfrm>
                <a:off x="3563888" y="2020198"/>
                <a:ext cx="2200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3200">
                    <a:solidFill>
                      <a:srgbClr val="000000"/>
                    </a:solidFill>
                    <a:latin typeface="Open Sans Light"/>
                    <a:ea typeface="Open Sans Light"/>
                    <a:cs typeface="Open Sans Light"/>
                    <a:sym typeface="Open Sans Light"/>
                  </a:rPr>
                  <a:t>Every week</a:t>
                </a:r>
                <a:endParaRPr/>
              </a:p>
            </p:txBody>
          </p:sp>
          <p:cxnSp>
            <p:nvCxnSpPr>
              <p:cNvPr id="354" name="Google Shape;354;p12"/>
              <p:cNvCxnSpPr>
                <a:endCxn id="353" idx="1"/>
              </p:cNvCxnSpPr>
              <p:nvPr/>
            </p:nvCxnSpPr>
            <p:spPr>
              <a:xfrm flipH="1" rot="10800000">
                <a:off x="2503688" y="2312586"/>
                <a:ext cx="1060200" cy="1007400"/>
              </a:xfrm>
              <a:prstGeom prst="straightConnector1">
                <a:avLst/>
              </a:prstGeom>
              <a:solidFill>
                <a:srgbClr val="FF6600"/>
              </a:solidFill>
              <a:ln cap="flat" cmpd="sng" w="22225">
                <a:solidFill>
                  <a:srgbClr val="800000"/>
                </a:solidFill>
                <a:prstDash val="solid"/>
                <a:round/>
                <a:headEnd len="sm" w="sm" type="none"/>
                <a:tailEnd len="med" w="med" type="stealth"/>
              </a:ln>
            </p:spPr>
          </p:cxnSp>
        </p:grpSp>
        <p:grpSp>
          <p:nvGrpSpPr>
            <p:cNvPr id="355" name="Google Shape;355;p12"/>
            <p:cNvGrpSpPr/>
            <p:nvPr/>
          </p:nvGrpSpPr>
          <p:grpSpPr>
            <a:xfrm>
              <a:off x="3853080" y="3320118"/>
              <a:ext cx="3122889" cy="1197713"/>
              <a:chOff x="2329080" y="3320118"/>
              <a:chExt cx="3122889" cy="1197713"/>
            </a:xfrm>
          </p:grpSpPr>
          <p:sp>
            <p:nvSpPr>
              <p:cNvPr id="356" name="Google Shape;356;p12"/>
              <p:cNvSpPr txBox="1"/>
              <p:nvPr/>
            </p:nvSpPr>
            <p:spPr>
              <a:xfrm>
                <a:off x="3563888" y="3933056"/>
                <a:ext cx="188808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3200">
                    <a:solidFill>
                      <a:srgbClr val="000000"/>
                    </a:solidFill>
                    <a:latin typeface="Open Sans Light"/>
                    <a:ea typeface="Open Sans Light"/>
                    <a:cs typeface="Open Sans Light"/>
                    <a:sym typeface="Open Sans Light"/>
                  </a:rPr>
                  <a:t>Free days</a:t>
                </a:r>
                <a:endParaRPr/>
              </a:p>
            </p:txBody>
          </p:sp>
          <p:cxnSp>
            <p:nvCxnSpPr>
              <p:cNvPr id="357" name="Google Shape;357;p12"/>
              <p:cNvCxnSpPr>
                <a:stCxn id="348" idx="3"/>
                <a:endCxn id="356" idx="1"/>
              </p:cNvCxnSpPr>
              <p:nvPr/>
            </p:nvCxnSpPr>
            <p:spPr>
              <a:xfrm>
                <a:off x="2329080" y="3320118"/>
                <a:ext cx="1234800" cy="905400"/>
              </a:xfrm>
              <a:prstGeom prst="straightConnector1">
                <a:avLst/>
              </a:prstGeom>
              <a:solidFill>
                <a:srgbClr val="FF6600"/>
              </a:solidFill>
              <a:ln cap="flat" cmpd="sng" w="22225">
                <a:solidFill>
                  <a:srgbClr val="800000"/>
                </a:solidFill>
                <a:prstDash val="solid"/>
                <a:round/>
                <a:headEnd len="sm" w="sm" type="none"/>
                <a:tailEnd len="med" w="med" type="stealth"/>
              </a:ln>
            </p:spPr>
          </p:cxnSp>
        </p:grpSp>
        <p:grpSp>
          <p:nvGrpSpPr>
            <p:cNvPr id="358" name="Google Shape;358;p12"/>
            <p:cNvGrpSpPr/>
            <p:nvPr/>
          </p:nvGrpSpPr>
          <p:grpSpPr>
            <a:xfrm>
              <a:off x="7168527" y="3212976"/>
              <a:ext cx="3328536" cy="2179928"/>
              <a:chOff x="5644527" y="3212976"/>
              <a:chExt cx="3328536" cy="2179928"/>
            </a:xfrm>
          </p:grpSpPr>
          <p:sp>
            <p:nvSpPr>
              <p:cNvPr id="359" name="Google Shape;359;p12"/>
              <p:cNvSpPr/>
              <p:nvPr/>
            </p:nvSpPr>
            <p:spPr>
              <a:xfrm>
                <a:off x="5644527" y="3212976"/>
                <a:ext cx="434109" cy="2179928"/>
              </a:xfrm>
              <a:prstGeom prst="leftBrace">
                <a:avLst>
                  <a:gd fmla="val 8333" name="adj1"/>
                  <a:gd fmla="val 50000" name="adj2"/>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Open Sans Light"/>
                  <a:ea typeface="Open Sans Light"/>
                  <a:cs typeface="Open Sans Light"/>
                  <a:sym typeface="Open Sans Light"/>
                </a:endParaRPr>
              </a:p>
            </p:txBody>
          </p:sp>
          <p:sp>
            <p:nvSpPr>
              <p:cNvPr id="360" name="Google Shape;360;p12"/>
              <p:cNvSpPr txBox="1"/>
              <p:nvPr/>
            </p:nvSpPr>
            <p:spPr>
              <a:xfrm>
                <a:off x="5981538" y="3295228"/>
                <a:ext cx="2991525"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rgbClr val="000000"/>
                    </a:solidFill>
                    <a:latin typeface="Open Sans Light"/>
                    <a:ea typeface="Open Sans Light"/>
                    <a:cs typeface="Open Sans Light"/>
                    <a:sym typeface="Open Sans Light"/>
                  </a:rPr>
                  <a:t>January 1</a:t>
                </a:r>
                <a:r>
                  <a:rPr baseline="30000" lang="en-GB" sz="3200">
                    <a:solidFill>
                      <a:srgbClr val="000000"/>
                    </a:solidFill>
                    <a:latin typeface="Open Sans Light"/>
                    <a:ea typeface="Open Sans Light"/>
                    <a:cs typeface="Open Sans Light"/>
                    <a:sym typeface="Open Sans Light"/>
                  </a:rPr>
                  <a:t>st</a:t>
                </a:r>
                <a:endParaRPr sz="3200">
                  <a:solidFill>
                    <a:srgbClr val="000000"/>
                  </a:solidFill>
                  <a:latin typeface="Open Sans Light"/>
                  <a:ea typeface="Open Sans Light"/>
                  <a:cs typeface="Open Sans Light"/>
                  <a:sym typeface="Open Sans Light"/>
                </a:endParaRPr>
              </a:p>
              <a:p>
                <a:pPr indent="0" lvl="0" marL="0" marR="0" rtl="0" algn="l">
                  <a:spcBef>
                    <a:spcPts val="0"/>
                  </a:spcBef>
                  <a:spcAft>
                    <a:spcPts val="0"/>
                  </a:spcAft>
                  <a:buNone/>
                </a:pPr>
                <a:r>
                  <a:rPr lang="en-GB" sz="3200">
                    <a:solidFill>
                      <a:srgbClr val="000000"/>
                    </a:solidFill>
                    <a:latin typeface="Open Sans Light"/>
                    <a:ea typeface="Open Sans Light"/>
                    <a:cs typeface="Open Sans Light"/>
                    <a:sym typeface="Open Sans Light"/>
                  </a:rPr>
                  <a:t>May 1</a:t>
                </a:r>
                <a:r>
                  <a:rPr baseline="30000" lang="en-GB" sz="3200">
                    <a:solidFill>
                      <a:srgbClr val="000000"/>
                    </a:solidFill>
                    <a:latin typeface="Open Sans Light"/>
                    <a:ea typeface="Open Sans Light"/>
                    <a:cs typeface="Open Sans Light"/>
                    <a:sym typeface="Open Sans Light"/>
                  </a:rPr>
                  <a:t>st</a:t>
                </a:r>
                <a:endParaRPr sz="3200">
                  <a:solidFill>
                    <a:srgbClr val="000000"/>
                  </a:solidFill>
                  <a:latin typeface="Open Sans Light"/>
                  <a:ea typeface="Open Sans Light"/>
                  <a:cs typeface="Open Sans Light"/>
                  <a:sym typeface="Open Sans Light"/>
                </a:endParaRPr>
              </a:p>
              <a:p>
                <a:pPr indent="0" lvl="0" marL="0" marR="0" rtl="0" algn="l">
                  <a:spcBef>
                    <a:spcPts val="0"/>
                  </a:spcBef>
                  <a:spcAft>
                    <a:spcPts val="0"/>
                  </a:spcAft>
                  <a:buNone/>
                </a:pPr>
                <a:r>
                  <a:rPr lang="en-GB" sz="3200">
                    <a:solidFill>
                      <a:srgbClr val="000000"/>
                    </a:solidFill>
                    <a:latin typeface="Open Sans Light"/>
                    <a:ea typeface="Open Sans Light"/>
                    <a:cs typeface="Open Sans Light"/>
                    <a:sym typeface="Open Sans Light"/>
                  </a:rPr>
                  <a:t>December 25</a:t>
                </a:r>
                <a:r>
                  <a:rPr baseline="30000" lang="en-GB" sz="3200">
                    <a:solidFill>
                      <a:srgbClr val="000000"/>
                    </a:solidFill>
                    <a:latin typeface="Open Sans Light"/>
                    <a:ea typeface="Open Sans Light"/>
                    <a:cs typeface="Open Sans Light"/>
                    <a:sym typeface="Open Sans Light"/>
                  </a:rPr>
                  <a:t>th</a:t>
                </a:r>
                <a:endParaRPr sz="3200">
                  <a:solidFill>
                    <a:srgbClr val="000000"/>
                  </a:solidFill>
                  <a:latin typeface="Open Sans Light"/>
                  <a:ea typeface="Open Sans Light"/>
                  <a:cs typeface="Open Sans Light"/>
                  <a:sym typeface="Open Sans Light"/>
                </a:endParaRPr>
              </a:p>
              <a:p>
                <a:pPr indent="0" lvl="0" marL="0" marR="0" rtl="0" algn="l">
                  <a:spcBef>
                    <a:spcPts val="0"/>
                  </a:spcBef>
                  <a:spcAft>
                    <a:spcPts val="0"/>
                  </a:spcAft>
                  <a:buNone/>
                </a:pPr>
                <a:r>
                  <a:rPr lang="en-GB" sz="3200">
                    <a:solidFill>
                      <a:srgbClr val="000000"/>
                    </a:solidFill>
                    <a:latin typeface="Open Sans Light"/>
                    <a:ea typeface="Open Sans Light"/>
                    <a:cs typeface="Open Sans Light"/>
                    <a:sym typeface="Open Sans Light"/>
                  </a:rPr>
                  <a:t>…</a:t>
                </a:r>
                <a:endParaRPr/>
              </a:p>
            </p:txBody>
          </p:sp>
        </p:grpSp>
      </p:grpSp>
      <p:sp>
        <p:nvSpPr>
          <p:cNvPr id="361" name="Google Shape;361;p12"/>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Holidays</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362" name="Google Shape;362;p12"/>
          <p:cNvSpPr txBox="1"/>
          <p:nvPr/>
        </p:nvSpPr>
        <p:spPr>
          <a:xfrm>
            <a:off x="867257" y="464859"/>
            <a:ext cx="100855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10.2 Scenario development: time-related inputs </a:t>
            </a:r>
            <a:endParaRPr sz="4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Graphical user interface, text&#10;&#10;Description automatically generated" id="368" name="Google Shape;368;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9" name="Google Shape;369;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370" name="Google Shape;370;p13"/>
          <p:cNvGrpSpPr/>
          <p:nvPr/>
        </p:nvGrpSpPr>
        <p:grpSpPr>
          <a:xfrm>
            <a:off x="2007564" y="3524111"/>
            <a:ext cx="7856026" cy="1122289"/>
            <a:chOff x="2302" y="1765160"/>
            <a:chExt cx="7856026" cy="1122289"/>
          </a:xfrm>
        </p:grpSpPr>
        <p:sp>
          <p:nvSpPr>
            <p:cNvPr id="371" name="Google Shape;371;p13"/>
            <p:cNvSpPr/>
            <p:nvPr/>
          </p:nvSpPr>
          <p:spPr>
            <a:xfrm>
              <a:off x="2302" y="1765160"/>
              <a:ext cx="2805723" cy="1122289"/>
            </a:xfrm>
            <a:prstGeom prst="chevron">
              <a:avLst>
                <a:gd fmla="val 50000" name="adj"/>
              </a:avLst>
            </a:prstGeom>
            <a:solidFill>
              <a:srgbClr val="B02633">
                <a:alpha val="15686"/>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txBox="1"/>
            <p:nvPr/>
          </p:nvSpPr>
          <p:spPr>
            <a:xfrm>
              <a:off x="563447" y="1765160"/>
              <a:ext cx="1683434" cy="1122289"/>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lt1"/>
                </a:buClr>
                <a:buSzPts val="1800"/>
                <a:buFont typeface="Open Sans Light"/>
                <a:buNone/>
              </a:pPr>
              <a:r>
                <a:rPr b="0" i="0" lang="en-GB" sz="1800">
                  <a:solidFill>
                    <a:schemeClr val="lt1"/>
                  </a:solidFill>
                  <a:latin typeface="Open Sans Light"/>
                  <a:ea typeface="Open Sans Light"/>
                  <a:cs typeface="Open Sans Light"/>
                  <a:sym typeface="Open Sans Light"/>
                </a:rPr>
                <a:t>Reconstruction of base year hourly demand</a:t>
              </a:r>
              <a:endParaRPr/>
            </a:p>
          </p:txBody>
        </p:sp>
        <p:sp>
          <p:nvSpPr>
            <p:cNvPr id="373" name="Google Shape;373;p13"/>
            <p:cNvSpPr/>
            <p:nvPr/>
          </p:nvSpPr>
          <p:spPr>
            <a:xfrm>
              <a:off x="2527454" y="1765160"/>
              <a:ext cx="2805723" cy="1122289"/>
            </a:xfrm>
            <a:prstGeom prst="chevron">
              <a:avLst>
                <a:gd fmla="val 5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txBox="1"/>
            <p:nvPr/>
          </p:nvSpPr>
          <p:spPr>
            <a:xfrm>
              <a:off x="3088599" y="1765160"/>
              <a:ext cx="1683434" cy="1122289"/>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lt1"/>
                </a:buClr>
                <a:buSzPts val="1800"/>
                <a:buFont typeface="Open Sans Light"/>
                <a:buNone/>
              </a:pPr>
              <a:r>
                <a:rPr b="0" i="0" lang="en-GB" sz="1800">
                  <a:solidFill>
                    <a:schemeClr val="lt1"/>
                  </a:solidFill>
                  <a:latin typeface="Open Sans Light"/>
                  <a:ea typeface="Open Sans Light"/>
                  <a:cs typeface="Open Sans Light"/>
                  <a:sym typeface="Open Sans Light"/>
                </a:rPr>
                <a:t>Scenario development</a:t>
              </a:r>
              <a:endParaRPr/>
            </a:p>
          </p:txBody>
        </p:sp>
        <p:sp>
          <p:nvSpPr>
            <p:cNvPr id="375" name="Google Shape;375;p13"/>
            <p:cNvSpPr/>
            <p:nvPr/>
          </p:nvSpPr>
          <p:spPr>
            <a:xfrm>
              <a:off x="5052605" y="1765160"/>
              <a:ext cx="2805723" cy="1122289"/>
            </a:xfrm>
            <a:prstGeom prst="chevron">
              <a:avLst>
                <a:gd fmla="val 50000" name="adj"/>
              </a:avLst>
            </a:prstGeom>
            <a:solidFill>
              <a:srgbClr val="B02633">
                <a:alpha val="15686"/>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3"/>
            <p:cNvSpPr txBox="1"/>
            <p:nvPr/>
          </p:nvSpPr>
          <p:spPr>
            <a:xfrm>
              <a:off x="5613750" y="1765160"/>
              <a:ext cx="1683434" cy="1122289"/>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lt1"/>
                </a:buClr>
                <a:buSzPts val="1800"/>
                <a:buFont typeface="Open Sans Light"/>
                <a:buNone/>
              </a:pPr>
              <a:r>
                <a:rPr b="0" i="0" lang="en-GB" sz="1800">
                  <a:solidFill>
                    <a:schemeClr val="lt1"/>
                  </a:solidFill>
                  <a:latin typeface="Open Sans Light"/>
                  <a:ea typeface="Open Sans Light"/>
                  <a:cs typeface="Open Sans Light"/>
                  <a:sym typeface="Open Sans Light"/>
                </a:rPr>
                <a:t>Results analysis</a:t>
              </a:r>
              <a:endParaRPr/>
            </a:p>
          </p:txBody>
        </p:sp>
      </p:grpSp>
      <p:sp>
        <p:nvSpPr>
          <p:cNvPr id="377" name="Google Shape;377;p13"/>
          <p:cNvSpPr txBox="1"/>
          <p:nvPr/>
        </p:nvSpPr>
        <p:spPr>
          <a:xfrm>
            <a:off x="2139953" y="3059668"/>
            <a:ext cx="732610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Predicting hourly electricity demand in MAED-EL</a:t>
            </a:r>
            <a:endParaRPr sz="1800">
              <a:solidFill>
                <a:schemeClr val="dk1"/>
              </a:solidFill>
              <a:latin typeface="Open Sans"/>
              <a:ea typeface="Open Sans"/>
              <a:cs typeface="Open Sans"/>
              <a:sym typeface="Open Sans"/>
            </a:endParaRPr>
          </a:p>
        </p:txBody>
      </p:sp>
      <p:sp>
        <p:nvSpPr>
          <p:cNvPr id="378" name="Google Shape;378;p13"/>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Steps for predicting hourly electricity demand</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379" name="Google Shape;379;p13"/>
          <p:cNvSpPr txBox="1"/>
          <p:nvPr/>
        </p:nvSpPr>
        <p:spPr>
          <a:xfrm>
            <a:off x="867257" y="457239"/>
            <a:ext cx="10085585" cy="1369074"/>
          </a:xfrm>
          <a:prstGeom prst="rect">
            <a:avLst/>
          </a:prstGeom>
          <a:noFill/>
          <a:ln>
            <a:noFill/>
          </a:ln>
        </p:spPr>
        <p:txBody>
          <a:bodyPr anchorCtr="0" anchor="b" bIns="45700" lIns="91425" spcFirstLastPara="1" rIns="91425" wrap="square" tIns="45700">
            <a:normAutofit lnSpcReduction="10000"/>
          </a:bodyPr>
          <a:lstStyle/>
          <a:p>
            <a:pPr indent="0" lvl="0" marL="0" marR="0" rtl="0" algn="l">
              <a:spcBef>
                <a:spcPts val="0"/>
              </a:spcBef>
              <a:spcAft>
                <a:spcPts val="0"/>
              </a:spcAft>
              <a:buNone/>
            </a:pPr>
            <a:r>
              <a:rPr lang="en-GB" sz="4400">
                <a:solidFill>
                  <a:schemeClr val="dk1"/>
                </a:solidFill>
                <a:latin typeface="Open Sans"/>
                <a:ea typeface="Open Sans"/>
                <a:cs typeface="Open Sans"/>
                <a:sym typeface="Open Sans"/>
              </a:rPr>
              <a:t>Lecture 10.3 – Scenario development: technical inputs</a:t>
            </a:r>
            <a:endParaRPr sz="4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descr="Graphical user interface, text&#10;&#10;Description automatically generated" id="385" name="Google Shape;385;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6" name="Google Shape;386;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387" name="Google Shape;387;p14"/>
          <p:cNvGrpSpPr/>
          <p:nvPr/>
        </p:nvGrpSpPr>
        <p:grpSpPr>
          <a:xfrm>
            <a:off x="897561" y="2457462"/>
            <a:ext cx="10577096" cy="3705724"/>
            <a:chOff x="5299" y="468149"/>
            <a:chExt cx="10577096" cy="3705724"/>
          </a:xfrm>
        </p:grpSpPr>
        <p:sp>
          <p:nvSpPr>
            <p:cNvPr id="388" name="Google Shape;388;p14"/>
            <p:cNvSpPr/>
            <p:nvPr/>
          </p:nvSpPr>
          <p:spPr>
            <a:xfrm>
              <a:off x="5299" y="468149"/>
              <a:ext cx="5097396" cy="3624040"/>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4"/>
            <p:cNvSpPr txBox="1"/>
            <p:nvPr/>
          </p:nvSpPr>
          <p:spPr>
            <a:xfrm>
              <a:off x="5299" y="468149"/>
              <a:ext cx="5097396" cy="1087212"/>
            </a:xfrm>
            <a:prstGeom prst="rect">
              <a:avLst/>
            </a:prstGeom>
            <a:noFill/>
            <a:ln>
              <a:noFill/>
            </a:ln>
          </p:spPr>
          <p:txBody>
            <a:bodyPr anchorCtr="0" anchor="t" bIns="106675" lIns="106675" spcFirstLastPara="1" rIns="106675" wrap="square" tIns="106675">
              <a:noAutofit/>
            </a:bodyPr>
            <a:lstStyle/>
            <a:p>
              <a:pPr indent="0" lvl="0" marL="0" marR="0" rtl="0" algn="ctr">
                <a:lnSpc>
                  <a:spcPct val="90000"/>
                </a:lnSpc>
                <a:spcBef>
                  <a:spcPts val="0"/>
                </a:spcBef>
                <a:spcAft>
                  <a:spcPts val="0"/>
                </a:spcAft>
                <a:buClr>
                  <a:schemeClr val="dk1"/>
                </a:buClr>
                <a:buSzPts val="2800"/>
                <a:buFont typeface="Open Sans Light"/>
                <a:buNone/>
              </a:pPr>
              <a:r>
                <a:rPr b="0" i="0" lang="en-GB" sz="2800">
                  <a:solidFill>
                    <a:schemeClr val="dk1"/>
                  </a:solidFill>
                  <a:latin typeface="Open Sans Light"/>
                  <a:ea typeface="Open Sans Light"/>
                  <a:cs typeface="Open Sans Light"/>
                  <a:sym typeface="Open Sans Light"/>
                </a:rPr>
                <a:t>From MAED-D</a:t>
              </a:r>
              <a:endParaRPr/>
            </a:p>
          </p:txBody>
        </p:sp>
        <p:sp>
          <p:nvSpPr>
            <p:cNvPr id="390" name="Google Shape;390;p14"/>
            <p:cNvSpPr/>
            <p:nvPr/>
          </p:nvSpPr>
          <p:spPr>
            <a:xfrm>
              <a:off x="515038" y="1581135"/>
              <a:ext cx="4077916" cy="890953"/>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4"/>
            <p:cNvSpPr txBox="1"/>
            <p:nvPr/>
          </p:nvSpPr>
          <p:spPr>
            <a:xfrm>
              <a:off x="541133" y="1607230"/>
              <a:ext cx="4025726" cy="838763"/>
            </a:xfrm>
            <a:prstGeom prst="rect">
              <a:avLst/>
            </a:prstGeom>
            <a:noFill/>
            <a:ln>
              <a:noFill/>
            </a:ln>
          </p:spPr>
          <p:txBody>
            <a:bodyPr anchorCtr="0" anchor="ctr" bIns="38100" lIns="50800" spcFirstLastPara="1" rIns="50800" wrap="square" tIns="381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a:solidFill>
                    <a:srgbClr val="000000"/>
                  </a:solidFill>
                  <a:latin typeface="Open Sans Light"/>
                  <a:ea typeface="Open Sans Light"/>
                  <a:cs typeface="Open Sans Light"/>
                  <a:sym typeface="Open Sans Light"/>
                </a:rPr>
                <a:t>Time horizon of the study period (base and reference years)</a:t>
              </a:r>
              <a:endParaRPr b="0" i="0" sz="2000">
                <a:solidFill>
                  <a:schemeClr val="lt1"/>
                </a:solidFill>
                <a:latin typeface="Open Sans Light"/>
                <a:ea typeface="Open Sans Light"/>
                <a:cs typeface="Open Sans Light"/>
                <a:sym typeface="Open Sans Light"/>
              </a:endParaRPr>
            </a:p>
          </p:txBody>
        </p:sp>
        <p:sp>
          <p:nvSpPr>
            <p:cNvPr id="392" name="Google Shape;392;p14"/>
            <p:cNvSpPr/>
            <p:nvPr/>
          </p:nvSpPr>
          <p:spPr>
            <a:xfrm>
              <a:off x="515038" y="2902018"/>
              <a:ext cx="4077916" cy="890953"/>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4"/>
            <p:cNvSpPr txBox="1"/>
            <p:nvPr/>
          </p:nvSpPr>
          <p:spPr>
            <a:xfrm>
              <a:off x="541133" y="2928113"/>
              <a:ext cx="4025726" cy="838763"/>
            </a:xfrm>
            <a:prstGeom prst="rect">
              <a:avLst/>
            </a:prstGeom>
            <a:noFill/>
            <a:ln>
              <a:noFill/>
            </a:ln>
          </p:spPr>
          <p:txBody>
            <a:bodyPr anchorCtr="0" anchor="ctr" bIns="38100" lIns="50800" spcFirstLastPara="1" rIns="50800" wrap="square" tIns="38100">
              <a:noAutofit/>
            </a:bodyPr>
            <a:lstStyle/>
            <a:p>
              <a:pPr indent="0" lvl="0" marL="0" marR="0" rtl="0" algn="ctr">
                <a:lnSpc>
                  <a:spcPct val="90000"/>
                </a:lnSpc>
                <a:spcBef>
                  <a:spcPts val="0"/>
                </a:spcBef>
                <a:spcAft>
                  <a:spcPts val="0"/>
                </a:spcAft>
                <a:buClr>
                  <a:srgbClr val="000000"/>
                </a:buClr>
                <a:buSzPts val="2000"/>
                <a:buFont typeface="Open Sans Light"/>
                <a:buNone/>
              </a:pPr>
              <a:r>
                <a:rPr b="0" i="0" lang="en-GB" sz="2000">
                  <a:solidFill>
                    <a:srgbClr val="000000"/>
                  </a:solidFill>
                  <a:latin typeface="Open Sans Light"/>
                  <a:ea typeface="Open Sans Light"/>
                  <a:cs typeface="Open Sans Light"/>
                  <a:sym typeface="Open Sans Light"/>
                </a:rPr>
                <a:t>Average electricity demand by sectors, by years</a:t>
              </a:r>
              <a:endParaRPr/>
            </a:p>
          </p:txBody>
        </p:sp>
        <p:sp>
          <p:nvSpPr>
            <p:cNvPr id="394" name="Google Shape;394;p14"/>
            <p:cNvSpPr/>
            <p:nvPr/>
          </p:nvSpPr>
          <p:spPr>
            <a:xfrm>
              <a:off x="5484999" y="549833"/>
              <a:ext cx="5097396" cy="3624040"/>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4"/>
            <p:cNvSpPr txBox="1"/>
            <p:nvPr/>
          </p:nvSpPr>
          <p:spPr>
            <a:xfrm>
              <a:off x="5484999" y="549833"/>
              <a:ext cx="5097396" cy="1087212"/>
            </a:xfrm>
            <a:prstGeom prst="rect">
              <a:avLst/>
            </a:prstGeom>
            <a:noFill/>
            <a:ln>
              <a:noFill/>
            </a:ln>
          </p:spPr>
          <p:txBody>
            <a:bodyPr anchorCtr="0" anchor="t" bIns="106675" lIns="106675" spcFirstLastPara="1" rIns="106675" wrap="square" tIns="106675">
              <a:noAutofit/>
            </a:bodyPr>
            <a:lstStyle/>
            <a:p>
              <a:pPr indent="0" lvl="0" marL="0" marR="0" rtl="0" algn="ctr">
                <a:lnSpc>
                  <a:spcPct val="90000"/>
                </a:lnSpc>
                <a:spcBef>
                  <a:spcPts val="0"/>
                </a:spcBef>
                <a:spcAft>
                  <a:spcPts val="0"/>
                </a:spcAft>
                <a:buClr>
                  <a:schemeClr val="dk1"/>
                </a:buClr>
                <a:buSzPts val="2800"/>
                <a:buFont typeface="Open Sans Light"/>
                <a:buNone/>
              </a:pPr>
              <a:r>
                <a:rPr b="0" i="0" lang="en-GB" sz="2800">
                  <a:solidFill>
                    <a:schemeClr val="dk1"/>
                  </a:solidFill>
                  <a:latin typeface="Open Sans Light"/>
                  <a:ea typeface="Open Sans Light"/>
                  <a:cs typeface="Open Sans Light"/>
                  <a:sym typeface="Open Sans Light"/>
                </a:rPr>
                <a:t>From user</a:t>
              </a:r>
              <a:endParaRPr/>
            </a:p>
          </p:txBody>
        </p:sp>
        <p:sp>
          <p:nvSpPr>
            <p:cNvPr id="396" name="Google Shape;396;p14"/>
            <p:cNvSpPr/>
            <p:nvPr/>
          </p:nvSpPr>
          <p:spPr>
            <a:xfrm>
              <a:off x="5994739" y="1230318"/>
              <a:ext cx="4077916" cy="346673"/>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
            <p:cNvSpPr txBox="1"/>
            <p:nvPr/>
          </p:nvSpPr>
          <p:spPr>
            <a:xfrm>
              <a:off x="6004893" y="124047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chemeClr val="lt1"/>
                </a:buClr>
                <a:buSzPts val="1200"/>
                <a:buFont typeface="Arial"/>
                <a:buNone/>
              </a:pPr>
              <a:r>
                <a:rPr b="0" i="0" lang="en-GB" sz="1200">
                  <a:solidFill>
                    <a:schemeClr val="lt1"/>
                  </a:solidFill>
                  <a:latin typeface="Open Sans Light"/>
                  <a:ea typeface="Open Sans Light"/>
                  <a:cs typeface="Open Sans Light"/>
                  <a:sym typeface="Open Sans Light"/>
                </a:rPr>
                <a:t>Seasons</a:t>
              </a:r>
              <a:endParaRPr b="0" i="0" sz="1200">
                <a:solidFill>
                  <a:schemeClr val="lt1"/>
                </a:solidFill>
                <a:latin typeface="Open Sans Light"/>
                <a:ea typeface="Open Sans Light"/>
                <a:cs typeface="Open Sans Light"/>
                <a:sym typeface="Open Sans Light"/>
              </a:endParaRPr>
            </a:p>
          </p:txBody>
        </p:sp>
        <p:sp>
          <p:nvSpPr>
            <p:cNvPr id="398" name="Google Shape;398;p14"/>
            <p:cNvSpPr/>
            <p:nvPr/>
          </p:nvSpPr>
          <p:spPr>
            <a:xfrm>
              <a:off x="5994739" y="1579658"/>
              <a:ext cx="4077916" cy="346673"/>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txBox="1"/>
            <p:nvPr/>
          </p:nvSpPr>
          <p:spPr>
            <a:xfrm>
              <a:off x="6004893" y="158981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chemeClr val="lt1"/>
                </a:buClr>
                <a:buSzPts val="1200"/>
                <a:buFont typeface="Arial"/>
                <a:buNone/>
              </a:pPr>
              <a:r>
                <a:rPr b="0" i="0" lang="en-GB" sz="1200">
                  <a:solidFill>
                    <a:schemeClr val="lt1"/>
                  </a:solidFill>
                  <a:latin typeface="Open Sans Light"/>
                  <a:ea typeface="Open Sans Light"/>
                  <a:cs typeface="Open Sans Light"/>
                  <a:sym typeface="Open Sans Light"/>
                </a:rPr>
                <a:t>Holidays (every week, during the year)</a:t>
              </a:r>
              <a:endParaRPr b="0" i="0" sz="1200">
                <a:solidFill>
                  <a:schemeClr val="lt1"/>
                </a:solidFill>
                <a:latin typeface="Open Sans Light"/>
                <a:ea typeface="Open Sans Light"/>
                <a:cs typeface="Open Sans Light"/>
                <a:sym typeface="Open Sans Light"/>
              </a:endParaRPr>
            </a:p>
          </p:txBody>
        </p:sp>
        <p:sp>
          <p:nvSpPr>
            <p:cNvPr id="400" name="Google Shape;400;p14"/>
            <p:cNvSpPr/>
            <p:nvPr/>
          </p:nvSpPr>
          <p:spPr>
            <a:xfrm>
              <a:off x="5994739" y="1928998"/>
              <a:ext cx="4077916" cy="346673"/>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4"/>
            <p:cNvSpPr txBox="1"/>
            <p:nvPr/>
          </p:nvSpPr>
          <p:spPr>
            <a:xfrm>
              <a:off x="6004893" y="193915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chemeClr val="lt1"/>
                </a:buClr>
                <a:buSzPts val="1200"/>
                <a:buFont typeface="Open Sans Light"/>
                <a:buNone/>
              </a:pPr>
              <a:r>
                <a:rPr b="0" i="0" lang="en-GB" sz="1200">
                  <a:solidFill>
                    <a:schemeClr val="lt1"/>
                  </a:solidFill>
                  <a:latin typeface="Open Sans Light"/>
                  <a:ea typeface="Open Sans Light"/>
                  <a:cs typeface="Open Sans Light"/>
                  <a:sym typeface="Open Sans Light"/>
                </a:rPr>
                <a:t>Day types (normal weekdays)</a:t>
              </a:r>
              <a:endParaRPr/>
            </a:p>
          </p:txBody>
        </p:sp>
        <p:sp>
          <p:nvSpPr>
            <p:cNvPr id="402" name="Google Shape;402;p14"/>
            <p:cNvSpPr/>
            <p:nvPr/>
          </p:nvSpPr>
          <p:spPr>
            <a:xfrm>
              <a:off x="5994739" y="2278338"/>
              <a:ext cx="4077916" cy="346673"/>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4"/>
            <p:cNvSpPr txBox="1"/>
            <p:nvPr/>
          </p:nvSpPr>
          <p:spPr>
            <a:xfrm>
              <a:off x="6004893" y="228849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chemeClr val="lt1"/>
                </a:buClr>
                <a:buSzPts val="1200"/>
                <a:buFont typeface="Open Sans Light"/>
                <a:buNone/>
              </a:pPr>
              <a:r>
                <a:rPr b="0" i="0" lang="en-GB" sz="1200">
                  <a:solidFill>
                    <a:schemeClr val="lt1"/>
                  </a:solidFill>
                  <a:latin typeface="Open Sans Light"/>
                  <a:ea typeface="Open Sans Light"/>
                  <a:cs typeface="Open Sans Light"/>
                  <a:sym typeface="Open Sans Light"/>
                </a:rPr>
                <a:t>Seasonal, daily, and hourly coefficients</a:t>
              </a:r>
              <a:endParaRPr/>
            </a:p>
          </p:txBody>
        </p:sp>
        <p:sp>
          <p:nvSpPr>
            <p:cNvPr id="404" name="Google Shape;404;p14"/>
            <p:cNvSpPr/>
            <p:nvPr/>
          </p:nvSpPr>
          <p:spPr>
            <a:xfrm>
              <a:off x="5994739" y="2627678"/>
              <a:ext cx="4077916" cy="346673"/>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4"/>
            <p:cNvSpPr txBox="1"/>
            <p:nvPr/>
          </p:nvSpPr>
          <p:spPr>
            <a:xfrm>
              <a:off x="6004893" y="263783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chemeClr val="dk1"/>
                </a:buClr>
                <a:buSzPts val="1200"/>
                <a:buFont typeface="Open Sans Light"/>
                <a:buNone/>
              </a:pPr>
              <a:r>
                <a:rPr b="0" i="0" lang="en-GB" sz="1200">
                  <a:solidFill>
                    <a:schemeClr val="dk1"/>
                  </a:solidFill>
                  <a:latin typeface="Open Sans Light"/>
                  <a:ea typeface="Open Sans Light"/>
                  <a:cs typeface="Open Sans Light"/>
                  <a:sym typeface="Open Sans Light"/>
                </a:rPr>
                <a:t>Share of electricity supplied by the grid, by sectors</a:t>
              </a:r>
              <a:endParaRPr/>
            </a:p>
          </p:txBody>
        </p:sp>
        <p:sp>
          <p:nvSpPr>
            <p:cNvPr id="406" name="Google Shape;406;p14"/>
            <p:cNvSpPr/>
            <p:nvPr/>
          </p:nvSpPr>
          <p:spPr>
            <a:xfrm>
              <a:off x="5994739" y="2977018"/>
              <a:ext cx="4077916" cy="346673"/>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
            <p:cNvSpPr txBox="1"/>
            <p:nvPr/>
          </p:nvSpPr>
          <p:spPr>
            <a:xfrm>
              <a:off x="6004893" y="298717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rgbClr val="000000"/>
                </a:buClr>
                <a:buSzPts val="1200"/>
                <a:buFont typeface="Open Sans Light"/>
                <a:buNone/>
              </a:pPr>
              <a:r>
                <a:rPr b="0" i="0" lang="en-GB" sz="1200">
                  <a:solidFill>
                    <a:srgbClr val="000000"/>
                  </a:solidFill>
                  <a:latin typeface="Open Sans Light"/>
                  <a:ea typeface="Open Sans Light"/>
                  <a:cs typeface="Open Sans Light"/>
                  <a:sym typeface="Open Sans Light"/>
                </a:rPr>
                <a:t>Share of clients by sectors</a:t>
              </a:r>
              <a:endParaRPr b="1" i="0" sz="1200">
                <a:solidFill>
                  <a:srgbClr val="000000"/>
                </a:solidFill>
                <a:latin typeface="Open Sans Light"/>
                <a:ea typeface="Open Sans Light"/>
                <a:cs typeface="Open Sans Light"/>
                <a:sym typeface="Open Sans Light"/>
              </a:endParaRPr>
            </a:p>
          </p:txBody>
        </p:sp>
        <p:sp>
          <p:nvSpPr>
            <p:cNvPr id="408" name="Google Shape;408;p14"/>
            <p:cNvSpPr/>
            <p:nvPr/>
          </p:nvSpPr>
          <p:spPr>
            <a:xfrm>
              <a:off x="5994739" y="3326358"/>
              <a:ext cx="4077916" cy="346673"/>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4"/>
            <p:cNvSpPr txBox="1"/>
            <p:nvPr/>
          </p:nvSpPr>
          <p:spPr>
            <a:xfrm>
              <a:off x="6004893" y="333651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rgbClr val="000000"/>
                </a:buClr>
                <a:buSzPts val="1200"/>
                <a:buFont typeface="Open Sans Light"/>
                <a:buNone/>
              </a:pPr>
              <a:r>
                <a:rPr b="0" i="0" lang="en-GB" sz="1200">
                  <a:solidFill>
                    <a:srgbClr val="000000"/>
                  </a:solidFill>
                  <a:latin typeface="Open Sans Light"/>
                  <a:ea typeface="Open Sans Light"/>
                  <a:cs typeface="Open Sans Light"/>
                  <a:sym typeface="Open Sans Light"/>
                </a:rPr>
                <a:t>Transmission losses</a:t>
              </a:r>
              <a:endParaRPr/>
            </a:p>
          </p:txBody>
        </p:sp>
        <p:sp>
          <p:nvSpPr>
            <p:cNvPr id="410" name="Google Shape;410;p14"/>
            <p:cNvSpPr/>
            <p:nvPr/>
          </p:nvSpPr>
          <p:spPr>
            <a:xfrm>
              <a:off x="5994739" y="3675698"/>
              <a:ext cx="4077916" cy="346673"/>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4"/>
            <p:cNvSpPr txBox="1"/>
            <p:nvPr/>
          </p:nvSpPr>
          <p:spPr>
            <a:xfrm>
              <a:off x="6004893" y="368585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rgbClr val="000000"/>
                </a:buClr>
                <a:buSzPts val="1200"/>
                <a:buFont typeface="Open Sans Light"/>
                <a:buNone/>
              </a:pPr>
              <a:r>
                <a:rPr b="0" i="0" lang="en-GB" sz="1200">
                  <a:solidFill>
                    <a:srgbClr val="000000"/>
                  </a:solidFill>
                  <a:latin typeface="Open Sans Light"/>
                  <a:ea typeface="Open Sans Light"/>
                  <a:cs typeface="Open Sans Light"/>
                  <a:sym typeface="Open Sans Light"/>
                </a:rPr>
                <a:t>Distribution losses by sectors</a:t>
              </a:r>
              <a:endParaRPr/>
            </a:p>
          </p:txBody>
        </p:sp>
      </p:grpSp>
      <p:sp>
        <p:nvSpPr>
          <p:cNvPr id="412" name="Google Shape;412;p14"/>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Scenario inputs</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413" name="Google Shape;413;p14"/>
          <p:cNvSpPr txBox="1"/>
          <p:nvPr/>
        </p:nvSpPr>
        <p:spPr>
          <a:xfrm>
            <a:off x="867257" y="457239"/>
            <a:ext cx="10085585" cy="1369074"/>
          </a:xfrm>
          <a:prstGeom prst="rect">
            <a:avLst/>
          </a:prstGeom>
          <a:noFill/>
          <a:ln>
            <a:noFill/>
          </a:ln>
        </p:spPr>
        <p:txBody>
          <a:bodyPr anchorCtr="0" anchor="b" bIns="45700" lIns="91425" spcFirstLastPara="1" rIns="91425" wrap="square" tIns="45700">
            <a:normAutofit lnSpcReduction="10000"/>
          </a:bodyPr>
          <a:lstStyle/>
          <a:p>
            <a:pPr indent="0" lvl="0" marL="0" marR="0" rtl="0" algn="l">
              <a:spcBef>
                <a:spcPts val="0"/>
              </a:spcBef>
              <a:spcAft>
                <a:spcPts val="0"/>
              </a:spcAft>
              <a:buNone/>
            </a:pPr>
            <a:r>
              <a:rPr lang="en-GB" sz="4400">
                <a:solidFill>
                  <a:schemeClr val="dk1"/>
                </a:solidFill>
                <a:latin typeface="Open Sans"/>
                <a:ea typeface="Open Sans"/>
                <a:cs typeface="Open Sans"/>
                <a:sym typeface="Open Sans"/>
              </a:rPr>
              <a:t>Lecture 10.3 Scenario development: technical inputs</a:t>
            </a:r>
            <a:endParaRPr sz="4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descr="Graphical user interface, text&#10;&#10;Description automatically generated" id="419" name="Google Shape;419;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20" name="Google Shape;420;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421" name="Google Shape;421;p15"/>
          <p:cNvGrpSpPr/>
          <p:nvPr/>
        </p:nvGrpSpPr>
        <p:grpSpPr>
          <a:xfrm>
            <a:off x="2711617" y="2259260"/>
            <a:ext cx="6835603" cy="3882859"/>
            <a:chOff x="1806578" y="1705"/>
            <a:chExt cx="6835603" cy="3882859"/>
          </a:xfrm>
        </p:grpSpPr>
        <p:sp>
          <p:nvSpPr>
            <p:cNvPr id="422" name="Google Shape;422;p15"/>
            <p:cNvSpPr/>
            <p:nvPr/>
          </p:nvSpPr>
          <p:spPr>
            <a:xfrm>
              <a:off x="5224380" y="739891"/>
              <a:ext cx="2679615" cy="310038"/>
            </a:xfrm>
            <a:custGeom>
              <a:rect b="b" l="l" r="r" t="t"/>
              <a:pathLst>
                <a:path extrusionOk="0" h="120000" w="120000">
                  <a:moveTo>
                    <a:pt x="0" y="0"/>
                  </a:moveTo>
                  <a:lnTo>
                    <a:pt x="0" y="60000"/>
                  </a:lnTo>
                  <a:lnTo>
                    <a:pt x="120000" y="60000"/>
                  </a:lnTo>
                  <a:lnTo>
                    <a:pt x="120000" y="120000"/>
                  </a:lnTo>
                </a:path>
              </a:pathLst>
            </a:custGeom>
            <a:noFill/>
            <a:ln cap="flat" cmpd="sng" w="12700">
              <a:solidFill>
                <a:srgbClr val="345A99"/>
              </a:solidFill>
              <a:prstDash val="solid"/>
              <a:miter lim="800000"/>
              <a:headEnd len="sm" w="sm" type="none"/>
              <a:tailEnd len="sm" w="sm" type="none"/>
            </a:ln>
          </p:spPr>
        </p:sp>
        <p:sp>
          <p:nvSpPr>
            <p:cNvPr id="423" name="Google Shape;423;p15"/>
            <p:cNvSpPr/>
            <p:nvPr/>
          </p:nvSpPr>
          <p:spPr>
            <a:xfrm>
              <a:off x="5224380" y="739891"/>
              <a:ext cx="893205" cy="310038"/>
            </a:xfrm>
            <a:custGeom>
              <a:rect b="b" l="l" r="r" t="t"/>
              <a:pathLst>
                <a:path extrusionOk="0" h="120000" w="120000">
                  <a:moveTo>
                    <a:pt x="0" y="0"/>
                  </a:moveTo>
                  <a:lnTo>
                    <a:pt x="0" y="60000"/>
                  </a:lnTo>
                  <a:lnTo>
                    <a:pt x="120000" y="60000"/>
                  </a:lnTo>
                  <a:lnTo>
                    <a:pt x="120000" y="120000"/>
                  </a:lnTo>
                </a:path>
              </a:pathLst>
            </a:custGeom>
            <a:noFill/>
            <a:ln cap="flat" cmpd="sng" w="12700">
              <a:solidFill>
                <a:srgbClr val="345A99"/>
              </a:solidFill>
              <a:prstDash val="solid"/>
              <a:miter lim="800000"/>
              <a:headEnd len="sm" w="sm" type="none"/>
              <a:tailEnd len="sm" w="sm" type="none"/>
            </a:ln>
          </p:spPr>
        </p:sp>
        <p:sp>
          <p:nvSpPr>
            <p:cNvPr id="424" name="Google Shape;424;p15"/>
            <p:cNvSpPr/>
            <p:nvPr/>
          </p:nvSpPr>
          <p:spPr>
            <a:xfrm>
              <a:off x="4331175" y="1788115"/>
              <a:ext cx="679131" cy="1491135"/>
            </a:xfrm>
            <a:custGeom>
              <a:rect b="b" l="l" r="r" t="t"/>
              <a:pathLst>
                <a:path extrusionOk="0" h="120000" w="120000">
                  <a:moveTo>
                    <a:pt x="0" y="0"/>
                  </a:moveTo>
                  <a:lnTo>
                    <a:pt x="0" y="120000"/>
                  </a:lnTo>
                  <a:lnTo>
                    <a:pt x="120000" y="120000"/>
                  </a:lnTo>
                </a:path>
              </a:pathLst>
            </a:custGeom>
            <a:noFill/>
            <a:ln cap="flat" cmpd="sng" w="12700">
              <a:solidFill>
                <a:srgbClr val="3A66B1"/>
              </a:solidFill>
              <a:prstDash val="solid"/>
              <a:miter lim="800000"/>
              <a:headEnd len="sm" w="sm" type="none"/>
              <a:tailEnd len="sm" w="sm" type="none"/>
            </a:ln>
          </p:spPr>
        </p:sp>
        <p:sp>
          <p:nvSpPr>
            <p:cNvPr id="425" name="Google Shape;425;p15"/>
            <p:cNvSpPr/>
            <p:nvPr/>
          </p:nvSpPr>
          <p:spPr>
            <a:xfrm>
              <a:off x="4331175" y="1788115"/>
              <a:ext cx="679131" cy="442911"/>
            </a:xfrm>
            <a:custGeom>
              <a:rect b="b" l="l" r="r" t="t"/>
              <a:pathLst>
                <a:path extrusionOk="0" h="120000" w="120000">
                  <a:moveTo>
                    <a:pt x="0" y="0"/>
                  </a:moveTo>
                  <a:lnTo>
                    <a:pt x="0" y="120000"/>
                  </a:lnTo>
                  <a:lnTo>
                    <a:pt x="120000" y="120000"/>
                  </a:lnTo>
                </a:path>
              </a:pathLst>
            </a:custGeom>
            <a:noFill/>
            <a:ln cap="flat" cmpd="sng" w="12700">
              <a:solidFill>
                <a:srgbClr val="3A66B1"/>
              </a:solidFill>
              <a:prstDash val="solid"/>
              <a:miter lim="800000"/>
              <a:headEnd len="sm" w="sm" type="none"/>
              <a:tailEnd len="sm" w="sm" type="none"/>
            </a:ln>
          </p:spPr>
        </p:sp>
        <p:sp>
          <p:nvSpPr>
            <p:cNvPr id="426" name="Google Shape;426;p15"/>
            <p:cNvSpPr/>
            <p:nvPr/>
          </p:nvSpPr>
          <p:spPr>
            <a:xfrm>
              <a:off x="4331175" y="739891"/>
              <a:ext cx="893205" cy="310038"/>
            </a:xfrm>
            <a:custGeom>
              <a:rect b="b" l="l" r="r" t="t"/>
              <a:pathLst>
                <a:path extrusionOk="0" h="120000" w="120000">
                  <a:moveTo>
                    <a:pt x="120000" y="0"/>
                  </a:moveTo>
                  <a:lnTo>
                    <a:pt x="120000" y="60000"/>
                  </a:lnTo>
                  <a:lnTo>
                    <a:pt x="0" y="60000"/>
                  </a:lnTo>
                  <a:lnTo>
                    <a:pt x="0" y="120000"/>
                  </a:lnTo>
                </a:path>
              </a:pathLst>
            </a:custGeom>
            <a:noFill/>
            <a:ln cap="flat" cmpd="sng" w="12700">
              <a:solidFill>
                <a:srgbClr val="345A99"/>
              </a:solidFill>
              <a:prstDash val="solid"/>
              <a:miter lim="800000"/>
              <a:headEnd len="sm" w="sm" type="none"/>
              <a:tailEnd len="sm" w="sm" type="none"/>
            </a:ln>
          </p:spPr>
        </p:sp>
        <p:sp>
          <p:nvSpPr>
            <p:cNvPr id="427" name="Google Shape;427;p15"/>
            <p:cNvSpPr/>
            <p:nvPr/>
          </p:nvSpPr>
          <p:spPr>
            <a:xfrm>
              <a:off x="2544765" y="1788115"/>
              <a:ext cx="679131" cy="442911"/>
            </a:xfrm>
            <a:custGeom>
              <a:rect b="b" l="l" r="r" t="t"/>
              <a:pathLst>
                <a:path extrusionOk="0" h="120000" w="120000">
                  <a:moveTo>
                    <a:pt x="0" y="0"/>
                  </a:moveTo>
                  <a:lnTo>
                    <a:pt x="0" y="120000"/>
                  </a:lnTo>
                  <a:lnTo>
                    <a:pt x="120000" y="120000"/>
                  </a:lnTo>
                </a:path>
              </a:pathLst>
            </a:custGeom>
            <a:noFill/>
            <a:ln cap="flat" cmpd="sng" w="12700">
              <a:solidFill>
                <a:srgbClr val="3A66B1"/>
              </a:solidFill>
              <a:prstDash val="solid"/>
              <a:miter lim="800000"/>
              <a:headEnd len="sm" w="sm" type="none"/>
              <a:tailEnd len="sm" w="sm" type="none"/>
            </a:ln>
          </p:spPr>
        </p:sp>
        <p:sp>
          <p:nvSpPr>
            <p:cNvPr id="428" name="Google Shape;428;p15"/>
            <p:cNvSpPr/>
            <p:nvPr/>
          </p:nvSpPr>
          <p:spPr>
            <a:xfrm>
              <a:off x="2544765" y="739891"/>
              <a:ext cx="2679615" cy="310038"/>
            </a:xfrm>
            <a:custGeom>
              <a:rect b="b" l="l" r="r" t="t"/>
              <a:pathLst>
                <a:path extrusionOk="0" h="120000" w="120000">
                  <a:moveTo>
                    <a:pt x="120000" y="0"/>
                  </a:moveTo>
                  <a:lnTo>
                    <a:pt x="120000" y="60000"/>
                  </a:lnTo>
                  <a:lnTo>
                    <a:pt x="0" y="60000"/>
                  </a:lnTo>
                  <a:lnTo>
                    <a:pt x="0" y="120000"/>
                  </a:lnTo>
                </a:path>
              </a:pathLst>
            </a:custGeom>
            <a:noFill/>
            <a:ln cap="flat" cmpd="sng" w="12700">
              <a:solidFill>
                <a:srgbClr val="345A99"/>
              </a:solidFill>
              <a:prstDash val="solid"/>
              <a:miter lim="800000"/>
              <a:headEnd len="sm" w="sm" type="none"/>
              <a:tailEnd len="sm" w="sm" type="none"/>
            </a:ln>
          </p:spPr>
        </p:sp>
        <p:sp>
          <p:nvSpPr>
            <p:cNvPr id="429" name="Google Shape;429;p15"/>
            <p:cNvSpPr/>
            <p:nvPr/>
          </p:nvSpPr>
          <p:spPr>
            <a:xfrm>
              <a:off x="4855287" y="1705"/>
              <a:ext cx="738186" cy="738186"/>
            </a:xfrm>
            <a:prstGeom prst="arc">
              <a:avLst>
                <a:gd fmla="val 13200000" name="adj1"/>
                <a:gd fmla="val 192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5"/>
            <p:cNvSpPr/>
            <p:nvPr/>
          </p:nvSpPr>
          <p:spPr>
            <a:xfrm>
              <a:off x="4855287" y="1705"/>
              <a:ext cx="738186" cy="738186"/>
            </a:xfrm>
            <a:prstGeom prst="arc">
              <a:avLst>
                <a:gd fmla="val 2400000" name="adj1"/>
                <a:gd fmla="val 84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5"/>
            <p:cNvSpPr/>
            <p:nvPr/>
          </p:nvSpPr>
          <p:spPr>
            <a:xfrm>
              <a:off x="4486194" y="134579"/>
              <a:ext cx="1476372" cy="4724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5"/>
            <p:cNvSpPr txBox="1"/>
            <p:nvPr/>
          </p:nvSpPr>
          <p:spPr>
            <a:xfrm>
              <a:off x="4486194" y="134579"/>
              <a:ext cx="1476372" cy="47243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Open Sans Light"/>
                <a:buNone/>
              </a:pPr>
              <a:r>
                <a:rPr b="0" i="0" lang="en-GB" sz="1600">
                  <a:solidFill>
                    <a:schemeClr val="dk1"/>
                  </a:solidFill>
                  <a:latin typeface="Open Sans Light"/>
                  <a:ea typeface="Open Sans Light"/>
                  <a:cs typeface="Open Sans Light"/>
                  <a:sym typeface="Open Sans Light"/>
                </a:rPr>
                <a:t>Grid electricity</a:t>
              </a:r>
              <a:endParaRPr/>
            </a:p>
          </p:txBody>
        </p:sp>
        <p:sp>
          <p:nvSpPr>
            <p:cNvPr id="433" name="Google Shape;433;p15"/>
            <p:cNvSpPr/>
            <p:nvPr/>
          </p:nvSpPr>
          <p:spPr>
            <a:xfrm>
              <a:off x="2175671" y="1049929"/>
              <a:ext cx="738186" cy="738186"/>
            </a:xfrm>
            <a:prstGeom prst="arc">
              <a:avLst>
                <a:gd fmla="val 13200000" name="adj1"/>
                <a:gd fmla="val 192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5"/>
            <p:cNvSpPr/>
            <p:nvPr/>
          </p:nvSpPr>
          <p:spPr>
            <a:xfrm>
              <a:off x="2175671" y="1049929"/>
              <a:ext cx="738186" cy="738186"/>
            </a:xfrm>
            <a:prstGeom prst="arc">
              <a:avLst>
                <a:gd fmla="val 2400000" name="adj1"/>
                <a:gd fmla="val 84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5"/>
            <p:cNvSpPr/>
            <p:nvPr/>
          </p:nvSpPr>
          <p:spPr>
            <a:xfrm>
              <a:off x="1806578" y="1182803"/>
              <a:ext cx="1476372" cy="4724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5"/>
            <p:cNvSpPr txBox="1"/>
            <p:nvPr/>
          </p:nvSpPr>
          <p:spPr>
            <a:xfrm>
              <a:off x="1806578" y="1182803"/>
              <a:ext cx="1476372" cy="47243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Open Sans Light"/>
                <a:buNone/>
              </a:pPr>
              <a:r>
                <a:rPr b="0" i="0" lang="en-GB" sz="1600">
                  <a:solidFill>
                    <a:schemeClr val="dk1"/>
                  </a:solidFill>
                  <a:latin typeface="Open Sans Light"/>
                  <a:ea typeface="Open Sans Light"/>
                  <a:cs typeface="Open Sans Light"/>
                  <a:sym typeface="Open Sans Light"/>
                </a:rPr>
                <a:t>Industry (95%)</a:t>
              </a:r>
              <a:endParaRPr/>
            </a:p>
          </p:txBody>
        </p:sp>
        <p:sp>
          <p:nvSpPr>
            <p:cNvPr id="437" name="Google Shape;437;p15"/>
            <p:cNvSpPr/>
            <p:nvPr/>
          </p:nvSpPr>
          <p:spPr>
            <a:xfrm>
              <a:off x="3135313" y="2098154"/>
              <a:ext cx="738186" cy="738186"/>
            </a:xfrm>
            <a:prstGeom prst="arc">
              <a:avLst>
                <a:gd fmla="val 13200000" name="adj1"/>
                <a:gd fmla="val 192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5"/>
            <p:cNvSpPr/>
            <p:nvPr/>
          </p:nvSpPr>
          <p:spPr>
            <a:xfrm>
              <a:off x="3135313" y="2098154"/>
              <a:ext cx="738186" cy="738186"/>
            </a:xfrm>
            <a:prstGeom prst="arc">
              <a:avLst>
                <a:gd fmla="val 2400000" name="adj1"/>
                <a:gd fmla="val 84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5"/>
            <p:cNvSpPr/>
            <p:nvPr/>
          </p:nvSpPr>
          <p:spPr>
            <a:xfrm>
              <a:off x="2766220" y="2231027"/>
              <a:ext cx="1476372" cy="4724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5"/>
            <p:cNvSpPr txBox="1"/>
            <p:nvPr/>
          </p:nvSpPr>
          <p:spPr>
            <a:xfrm>
              <a:off x="2766220" y="2231027"/>
              <a:ext cx="1476372" cy="47243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Open Sans Light"/>
                <a:buNone/>
              </a:pPr>
              <a:r>
                <a:rPr b="0" i="0" lang="en-GB" sz="1600">
                  <a:solidFill>
                    <a:schemeClr val="dk1"/>
                  </a:solidFill>
                  <a:latin typeface="Open Sans Light"/>
                  <a:ea typeface="Open Sans Light"/>
                  <a:cs typeface="Open Sans Light"/>
                  <a:sym typeface="Open Sans Light"/>
                </a:rPr>
                <a:t>Backup generators (5%)</a:t>
              </a:r>
              <a:endParaRPr/>
            </a:p>
          </p:txBody>
        </p:sp>
        <p:sp>
          <p:nvSpPr>
            <p:cNvPr id="441" name="Google Shape;441;p15"/>
            <p:cNvSpPr/>
            <p:nvPr/>
          </p:nvSpPr>
          <p:spPr>
            <a:xfrm>
              <a:off x="3962082" y="1049929"/>
              <a:ext cx="738186" cy="738186"/>
            </a:xfrm>
            <a:prstGeom prst="arc">
              <a:avLst>
                <a:gd fmla="val 13200000" name="adj1"/>
                <a:gd fmla="val 192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5"/>
            <p:cNvSpPr/>
            <p:nvPr/>
          </p:nvSpPr>
          <p:spPr>
            <a:xfrm>
              <a:off x="3962082" y="1049929"/>
              <a:ext cx="738186" cy="738186"/>
            </a:xfrm>
            <a:prstGeom prst="arc">
              <a:avLst>
                <a:gd fmla="val 2400000" name="adj1"/>
                <a:gd fmla="val 84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5"/>
            <p:cNvSpPr/>
            <p:nvPr/>
          </p:nvSpPr>
          <p:spPr>
            <a:xfrm>
              <a:off x="3592989" y="1182803"/>
              <a:ext cx="1476372" cy="4724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5"/>
            <p:cNvSpPr txBox="1"/>
            <p:nvPr/>
          </p:nvSpPr>
          <p:spPr>
            <a:xfrm>
              <a:off x="3592989" y="1182803"/>
              <a:ext cx="1476372" cy="47243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Open Sans Light"/>
                <a:buNone/>
              </a:pPr>
              <a:r>
                <a:rPr b="0" i="0" lang="en-GB" sz="1600">
                  <a:solidFill>
                    <a:schemeClr val="dk1"/>
                  </a:solidFill>
                  <a:latin typeface="Open Sans Light"/>
                  <a:ea typeface="Open Sans Light"/>
                  <a:cs typeface="Open Sans Light"/>
                  <a:sym typeface="Open Sans Light"/>
                </a:rPr>
                <a:t>Household (80%)</a:t>
              </a:r>
              <a:endParaRPr/>
            </a:p>
          </p:txBody>
        </p:sp>
        <p:sp>
          <p:nvSpPr>
            <p:cNvPr id="445" name="Google Shape;445;p15"/>
            <p:cNvSpPr/>
            <p:nvPr/>
          </p:nvSpPr>
          <p:spPr>
            <a:xfrm>
              <a:off x="4921724" y="2098154"/>
              <a:ext cx="738186" cy="738186"/>
            </a:xfrm>
            <a:prstGeom prst="arc">
              <a:avLst>
                <a:gd fmla="val 13200000" name="adj1"/>
                <a:gd fmla="val 192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5"/>
            <p:cNvSpPr/>
            <p:nvPr/>
          </p:nvSpPr>
          <p:spPr>
            <a:xfrm>
              <a:off x="4921724" y="2098154"/>
              <a:ext cx="738186" cy="738186"/>
            </a:xfrm>
            <a:prstGeom prst="arc">
              <a:avLst>
                <a:gd fmla="val 2400000" name="adj1"/>
                <a:gd fmla="val 84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5"/>
            <p:cNvSpPr/>
            <p:nvPr/>
          </p:nvSpPr>
          <p:spPr>
            <a:xfrm>
              <a:off x="4552631" y="2231027"/>
              <a:ext cx="1476372" cy="4724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5"/>
            <p:cNvSpPr txBox="1"/>
            <p:nvPr/>
          </p:nvSpPr>
          <p:spPr>
            <a:xfrm>
              <a:off x="4552631" y="2231027"/>
              <a:ext cx="1476372" cy="47243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Open Sans Light"/>
                <a:buNone/>
              </a:pPr>
              <a:r>
                <a:rPr b="0" i="0" lang="en-GB" sz="1600">
                  <a:solidFill>
                    <a:schemeClr val="dk1"/>
                  </a:solidFill>
                  <a:latin typeface="Open Sans Light"/>
                  <a:ea typeface="Open Sans Light"/>
                  <a:cs typeface="Open Sans Light"/>
                  <a:sym typeface="Open Sans Light"/>
                </a:rPr>
                <a:t>Rooftop solar (15%)</a:t>
              </a:r>
              <a:endParaRPr/>
            </a:p>
          </p:txBody>
        </p:sp>
        <p:sp>
          <p:nvSpPr>
            <p:cNvPr id="449" name="Google Shape;449;p15"/>
            <p:cNvSpPr/>
            <p:nvPr/>
          </p:nvSpPr>
          <p:spPr>
            <a:xfrm>
              <a:off x="4921724" y="3146378"/>
              <a:ext cx="738186" cy="738186"/>
            </a:xfrm>
            <a:prstGeom prst="arc">
              <a:avLst>
                <a:gd fmla="val 13200000" name="adj1"/>
                <a:gd fmla="val 192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5"/>
            <p:cNvSpPr/>
            <p:nvPr/>
          </p:nvSpPr>
          <p:spPr>
            <a:xfrm>
              <a:off x="4921724" y="3146378"/>
              <a:ext cx="738186" cy="738186"/>
            </a:xfrm>
            <a:prstGeom prst="arc">
              <a:avLst>
                <a:gd fmla="val 2400000" name="adj1"/>
                <a:gd fmla="val 84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5"/>
            <p:cNvSpPr/>
            <p:nvPr/>
          </p:nvSpPr>
          <p:spPr>
            <a:xfrm>
              <a:off x="4552631" y="3279251"/>
              <a:ext cx="1476372" cy="4724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5"/>
            <p:cNvSpPr txBox="1"/>
            <p:nvPr/>
          </p:nvSpPr>
          <p:spPr>
            <a:xfrm>
              <a:off x="4552631" y="3279251"/>
              <a:ext cx="1476372" cy="47243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Open Sans Light"/>
                <a:buNone/>
              </a:pPr>
              <a:r>
                <a:rPr b="0" i="0" lang="en-GB" sz="1600">
                  <a:solidFill>
                    <a:schemeClr val="dk1"/>
                  </a:solidFill>
                  <a:latin typeface="Open Sans Light"/>
                  <a:ea typeface="Open Sans Light"/>
                  <a:cs typeface="Open Sans Light"/>
                  <a:sym typeface="Open Sans Light"/>
                </a:rPr>
                <a:t>Backup generators (5%)</a:t>
              </a:r>
              <a:endParaRPr/>
            </a:p>
          </p:txBody>
        </p:sp>
        <p:sp>
          <p:nvSpPr>
            <p:cNvPr id="453" name="Google Shape;453;p15"/>
            <p:cNvSpPr/>
            <p:nvPr/>
          </p:nvSpPr>
          <p:spPr>
            <a:xfrm>
              <a:off x="5748492" y="1049929"/>
              <a:ext cx="738186" cy="738186"/>
            </a:xfrm>
            <a:prstGeom prst="arc">
              <a:avLst>
                <a:gd fmla="val 13200000" name="adj1"/>
                <a:gd fmla="val 192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5"/>
            <p:cNvSpPr/>
            <p:nvPr/>
          </p:nvSpPr>
          <p:spPr>
            <a:xfrm>
              <a:off x="5748492" y="1049929"/>
              <a:ext cx="738186" cy="738186"/>
            </a:xfrm>
            <a:prstGeom prst="arc">
              <a:avLst>
                <a:gd fmla="val 2400000" name="adj1"/>
                <a:gd fmla="val 84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5"/>
            <p:cNvSpPr/>
            <p:nvPr/>
          </p:nvSpPr>
          <p:spPr>
            <a:xfrm>
              <a:off x="5379399" y="1182803"/>
              <a:ext cx="1476372" cy="4724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5"/>
            <p:cNvSpPr txBox="1"/>
            <p:nvPr/>
          </p:nvSpPr>
          <p:spPr>
            <a:xfrm>
              <a:off x="5379399" y="1182803"/>
              <a:ext cx="1476372" cy="47243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Open Sans Light"/>
                <a:buNone/>
              </a:pPr>
              <a:r>
                <a:rPr b="0" i="0" lang="en-GB" sz="1600">
                  <a:solidFill>
                    <a:schemeClr val="dk1"/>
                  </a:solidFill>
                  <a:latin typeface="Open Sans Light"/>
                  <a:ea typeface="Open Sans Light"/>
                  <a:cs typeface="Open Sans Light"/>
                  <a:sym typeface="Open Sans Light"/>
                </a:rPr>
                <a:t>Service (100%)</a:t>
              </a:r>
              <a:endParaRPr/>
            </a:p>
          </p:txBody>
        </p:sp>
        <p:sp>
          <p:nvSpPr>
            <p:cNvPr id="457" name="Google Shape;457;p15"/>
            <p:cNvSpPr/>
            <p:nvPr/>
          </p:nvSpPr>
          <p:spPr>
            <a:xfrm>
              <a:off x="7534902" y="1049929"/>
              <a:ext cx="738186" cy="738186"/>
            </a:xfrm>
            <a:prstGeom prst="arc">
              <a:avLst>
                <a:gd fmla="val 13200000" name="adj1"/>
                <a:gd fmla="val 192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5"/>
            <p:cNvSpPr/>
            <p:nvPr/>
          </p:nvSpPr>
          <p:spPr>
            <a:xfrm>
              <a:off x="7534902" y="1049929"/>
              <a:ext cx="738186" cy="738186"/>
            </a:xfrm>
            <a:prstGeom prst="arc">
              <a:avLst>
                <a:gd fmla="val 2400000" name="adj1"/>
                <a:gd fmla="val 840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5"/>
            <p:cNvSpPr/>
            <p:nvPr/>
          </p:nvSpPr>
          <p:spPr>
            <a:xfrm>
              <a:off x="7165809" y="1182803"/>
              <a:ext cx="1476372" cy="4724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5"/>
            <p:cNvSpPr txBox="1"/>
            <p:nvPr/>
          </p:nvSpPr>
          <p:spPr>
            <a:xfrm>
              <a:off x="7165809" y="1182803"/>
              <a:ext cx="1476372" cy="47243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Open Sans Light"/>
                <a:buNone/>
              </a:pPr>
              <a:r>
                <a:rPr b="0" i="0" lang="en-GB" sz="1600">
                  <a:solidFill>
                    <a:schemeClr val="dk1"/>
                  </a:solidFill>
                  <a:latin typeface="Open Sans Light"/>
                  <a:ea typeface="Open Sans Light"/>
                  <a:cs typeface="Open Sans Light"/>
                  <a:sym typeface="Open Sans Light"/>
                </a:rPr>
                <a:t>Transportation (100%)</a:t>
              </a:r>
              <a:endParaRPr/>
            </a:p>
          </p:txBody>
        </p:sp>
      </p:grpSp>
      <p:sp>
        <p:nvSpPr>
          <p:cNvPr id="461" name="Google Shape;461;p15"/>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Share of electricity supplied by grid, an example</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462" name="Google Shape;462;p15"/>
          <p:cNvSpPr txBox="1"/>
          <p:nvPr/>
        </p:nvSpPr>
        <p:spPr>
          <a:xfrm>
            <a:off x="867257" y="457239"/>
            <a:ext cx="10085585" cy="1369074"/>
          </a:xfrm>
          <a:prstGeom prst="rect">
            <a:avLst/>
          </a:prstGeom>
          <a:noFill/>
          <a:ln>
            <a:noFill/>
          </a:ln>
        </p:spPr>
        <p:txBody>
          <a:bodyPr anchorCtr="0" anchor="b" bIns="45700" lIns="91425" spcFirstLastPara="1" rIns="91425" wrap="square" tIns="45700">
            <a:normAutofit lnSpcReduction="10000"/>
          </a:bodyPr>
          <a:lstStyle/>
          <a:p>
            <a:pPr indent="0" lvl="0" marL="0" marR="0" rtl="0" algn="l">
              <a:spcBef>
                <a:spcPts val="0"/>
              </a:spcBef>
              <a:spcAft>
                <a:spcPts val="0"/>
              </a:spcAft>
              <a:buNone/>
            </a:pPr>
            <a:r>
              <a:rPr lang="en-GB" sz="4400">
                <a:solidFill>
                  <a:schemeClr val="dk1"/>
                </a:solidFill>
                <a:latin typeface="Open Sans"/>
                <a:ea typeface="Open Sans"/>
                <a:cs typeface="Open Sans"/>
                <a:sym typeface="Open Sans"/>
              </a:rPr>
              <a:t>Lecture 10.3 Scenario development: technical inputs</a:t>
            </a:r>
            <a:endParaRPr sz="4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descr="Graphical user interface, text&#10;&#10;Description automatically generated" id="468" name="Google Shape;468;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69" name="Google Shape;469;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470" name="Google Shape;470;p16"/>
          <p:cNvPicPr preferRelativeResize="0"/>
          <p:nvPr/>
        </p:nvPicPr>
        <p:blipFill rotWithShape="1">
          <a:blip r:embed="rId4">
            <a:alphaModFix/>
          </a:blip>
          <a:srcRect b="0" l="0" r="0" t="0"/>
          <a:stretch/>
        </p:blipFill>
        <p:spPr>
          <a:xfrm>
            <a:off x="8919272" y="4859969"/>
            <a:ext cx="2361844" cy="1450800"/>
          </a:xfrm>
          <a:prstGeom prst="rect">
            <a:avLst/>
          </a:prstGeom>
          <a:noFill/>
          <a:ln>
            <a:noFill/>
          </a:ln>
        </p:spPr>
      </p:pic>
      <p:pic>
        <p:nvPicPr>
          <p:cNvPr id="471" name="Google Shape;471;p16"/>
          <p:cNvPicPr preferRelativeResize="0"/>
          <p:nvPr/>
        </p:nvPicPr>
        <p:blipFill rotWithShape="1">
          <a:blip r:embed="rId5">
            <a:alphaModFix/>
          </a:blip>
          <a:srcRect b="0" l="0" r="0" t="0"/>
          <a:stretch/>
        </p:blipFill>
        <p:spPr>
          <a:xfrm>
            <a:off x="3887888" y="4859969"/>
            <a:ext cx="2413543" cy="1450800"/>
          </a:xfrm>
          <a:prstGeom prst="rect">
            <a:avLst/>
          </a:prstGeom>
          <a:noFill/>
          <a:ln>
            <a:noFill/>
          </a:ln>
        </p:spPr>
      </p:pic>
      <p:pic>
        <p:nvPicPr>
          <p:cNvPr id="472" name="Google Shape;472;p16"/>
          <p:cNvPicPr preferRelativeResize="0"/>
          <p:nvPr/>
        </p:nvPicPr>
        <p:blipFill rotWithShape="1">
          <a:blip r:embed="rId6">
            <a:alphaModFix/>
          </a:blip>
          <a:srcRect b="0" l="0" r="0" t="0"/>
          <a:stretch/>
        </p:blipFill>
        <p:spPr>
          <a:xfrm>
            <a:off x="6406319" y="4859969"/>
            <a:ext cx="2413543" cy="1450800"/>
          </a:xfrm>
          <a:prstGeom prst="rect">
            <a:avLst/>
          </a:prstGeom>
          <a:noFill/>
          <a:ln>
            <a:noFill/>
          </a:ln>
        </p:spPr>
      </p:pic>
      <p:grpSp>
        <p:nvGrpSpPr>
          <p:cNvPr id="473" name="Google Shape;473;p16"/>
          <p:cNvGrpSpPr/>
          <p:nvPr/>
        </p:nvGrpSpPr>
        <p:grpSpPr>
          <a:xfrm>
            <a:off x="887215" y="2239406"/>
            <a:ext cx="10486638" cy="2379187"/>
            <a:chOff x="0" y="1535"/>
            <a:chExt cx="10486638" cy="2379187"/>
          </a:xfrm>
        </p:grpSpPr>
        <p:sp>
          <p:nvSpPr>
            <p:cNvPr id="474" name="Google Shape;474;p16"/>
            <p:cNvSpPr/>
            <p:nvPr/>
          </p:nvSpPr>
          <p:spPr>
            <a:xfrm>
              <a:off x="0" y="1284400"/>
              <a:ext cx="10486638" cy="1096322"/>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6"/>
            <p:cNvSpPr txBox="1"/>
            <p:nvPr/>
          </p:nvSpPr>
          <p:spPr>
            <a:xfrm>
              <a:off x="0" y="1284400"/>
              <a:ext cx="3145991" cy="1096322"/>
            </a:xfrm>
            <a:prstGeom prst="rect">
              <a:avLst/>
            </a:prstGeom>
            <a:noFill/>
            <a:ln>
              <a:noFill/>
            </a:ln>
          </p:spPr>
          <p:txBody>
            <a:bodyPr anchorCtr="0" anchor="ctr" bIns="206225" lIns="206225" spcFirstLastPara="1" rIns="206225" wrap="square" tIns="206225">
              <a:noAutofit/>
            </a:bodyPr>
            <a:lstStyle/>
            <a:p>
              <a:pPr indent="0" lvl="0" marL="0" marR="0" rtl="0" algn="ctr">
                <a:lnSpc>
                  <a:spcPct val="90000"/>
                </a:lnSpc>
                <a:spcBef>
                  <a:spcPts val="0"/>
                </a:spcBef>
                <a:spcAft>
                  <a:spcPts val="0"/>
                </a:spcAft>
                <a:buClr>
                  <a:schemeClr val="dk1"/>
                </a:buClr>
                <a:buSzPts val="2900"/>
                <a:buFont typeface="Open Sans Light"/>
                <a:buNone/>
              </a:pPr>
              <a:r>
                <a:rPr b="0" i="0" lang="en-GB" sz="2900">
                  <a:solidFill>
                    <a:schemeClr val="dk1"/>
                  </a:solidFill>
                  <a:latin typeface="Open Sans Light"/>
                  <a:ea typeface="Open Sans Light"/>
                  <a:cs typeface="Open Sans Light"/>
                  <a:sym typeface="Open Sans Light"/>
                </a:rPr>
                <a:t>1. Client demand</a:t>
              </a:r>
              <a:endParaRPr/>
            </a:p>
          </p:txBody>
        </p:sp>
        <p:sp>
          <p:nvSpPr>
            <p:cNvPr id="476" name="Google Shape;476;p16"/>
            <p:cNvSpPr/>
            <p:nvPr/>
          </p:nvSpPr>
          <p:spPr>
            <a:xfrm>
              <a:off x="0" y="1535"/>
              <a:ext cx="10486638" cy="1096322"/>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6"/>
            <p:cNvSpPr txBox="1"/>
            <p:nvPr/>
          </p:nvSpPr>
          <p:spPr>
            <a:xfrm>
              <a:off x="0" y="1535"/>
              <a:ext cx="3145991" cy="1096322"/>
            </a:xfrm>
            <a:prstGeom prst="rect">
              <a:avLst/>
            </a:prstGeom>
            <a:noFill/>
            <a:ln>
              <a:noFill/>
            </a:ln>
          </p:spPr>
          <p:txBody>
            <a:bodyPr anchorCtr="0" anchor="ctr" bIns="206225" lIns="206225" spcFirstLastPara="1" rIns="206225" wrap="square" tIns="206225">
              <a:noAutofit/>
            </a:bodyPr>
            <a:lstStyle/>
            <a:p>
              <a:pPr indent="0" lvl="0" marL="0" marR="0" rtl="0" algn="ctr">
                <a:lnSpc>
                  <a:spcPct val="90000"/>
                </a:lnSpc>
                <a:spcBef>
                  <a:spcPts val="0"/>
                </a:spcBef>
                <a:spcAft>
                  <a:spcPts val="0"/>
                </a:spcAft>
                <a:buClr>
                  <a:schemeClr val="dk1"/>
                </a:buClr>
                <a:buSzPts val="2900"/>
                <a:buFont typeface="Open Sans Light"/>
                <a:buNone/>
              </a:pPr>
              <a:r>
                <a:rPr b="0" i="0" lang="en-GB" sz="2900">
                  <a:solidFill>
                    <a:schemeClr val="dk1"/>
                  </a:solidFill>
                  <a:latin typeface="Open Sans Light"/>
                  <a:ea typeface="Open Sans Light"/>
                  <a:cs typeface="Open Sans Light"/>
                  <a:sym typeface="Open Sans Light"/>
                </a:rPr>
                <a:t>2. Sector demand</a:t>
              </a:r>
              <a:endParaRPr/>
            </a:p>
          </p:txBody>
        </p:sp>
        <p:sp>
          <p:nvSpPr>
            <p:cNvPr id="478" name="Google Shape;478;p16"/>
            <p:cNvSpPr/>
            <p:nvPr/>
          </p:nvSpPr>
          <p:spPr>
            <a:xfrm>
              <a:off x="6011913" y="94806"/>
              <a:ext cx="1399069" cy="932713"/>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6"/>
            <p:cNvSpPr txBox="1"/>
            <p:nvPr/>
          </p:nvSpPr>
          <p:spPr>
            <a:xfrm>
              <a:off x="6039231" y="122124"/>
              <a:ext cx="1344433" cy="878077"/>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Open Sans Light"/>
                <a:buNone/>
              </a:pPr>
              <a:r>
                <a:rPr b="0" i="0" lang="en-GB" sz="1900">
                  <a:solidFill>
                    <a:schemeClr val="lt1"/>
                  </a:solidFill>
                  <a:latin typeface="Open Sans Light"/>
                  <a:ea typeface="Open Sans Light"/>
                  <a:cs typeface="Open Sans Light"/>
                  <a:sym typeface="Open Sans Light"/>
                </a:rPr>
                <a:t>Industry</a:t>
              </a:r>
              <a:endParaRPr/>
            </a:p>
          </p:txBody>
        </p:sp>
        <p:sp>
          <p:nvSpPr>
            <p:cNvPr id="480" name="Google Shape;480;p16"/>
            <p:cNvSpPr/>
            <p:nvPr/>
          </p:nvSpPr>
          <p:spPr>
            <a:xfrm>
              <a:off x="4892657" y="1027519"/>
              <a:ext cx="1818790" cy="373085"/>
            </a:xfrm>
            <a:custGeom>
              <a:rect b="b" l="l" r="r" t="t"/>
              <a:pathLst>
                <a:path extrusionOk="0" h="120000" w="120000">
                  <a:moveTo>
                    <a:pt x="120000" y="0"/>
                  </a:moveTo>
                  <a:lnTo>
                    <a:pt x="120000" y="60000"/>
                  </a:lnTo>
                  <a:lnTo>
                    <a:pt x="0" y="60000"/>
                  </a:lnTo>
                  <a:lnTo>
                    <a:pt x="0" y="120000"/>
                  </a:lnTo>
                </a:path>
              </a:pathLst>
            </a:custGeom>
            <a:noFill/>
            <a:ln cap="flat" cmpd="sng" w="12700">
              <a:solidFill>
                <a:srgbClr val="487AA8"/>
              </a:solidFill>
              <a:prstDash val="solid"/>
              <a:miter lim="800000"/>
              <a:headEnd len="sm" w="sm" type="none"/>
              <a:tailEnd len="sm" w="sm" type="none"/>
            </a:ln>
          </p:spPr>
        </p:sp>
        <p:sp>
          <p:nvSpPr>
            <p:cNvPr id="481" name="Google Shape;481;p16"/>
            <p:cNvSpPr/>
            <p:nvPr/>
          </p:nvSpPr>
          <p:spPr>
            <a:xfrm>
              <a:off x="4193122" y="1400604"/>
              <a:ext cx="1399069" cy="932713"/>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6"/>
            <p:cNvSpPr txBox="1"/>
            <p:nvPr/>
          </p:nvSpPr>
          <p:spPr>
            <a:xfrm>
              <a:off x="4220440" y="1427922"/>
              <a:ext cx="1344433" cy="878077"/>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Open Sans Light"/>
                <a:buNone/>
              </a:pPr>
              <a:r>
                <a:rPr b="0" i="0" lang="en-GB" sz="1900">
                  <a:solidFill>
                    <a:schemeClr val="lt1"/>
                  </a:solidFill>
                  <a:latin typeface="Open Sans Light"/>
                  <a:ea typeface="Open Sans Light"/>
                  <a:cs typeface="Open Sans Light"/>
                  <a:sym typeface="Open Sans Light"/>
                </a:rPr>
                <a:t>Steelmaking</a:t>
              </a:r>
              <a:endParaRPr/>
            </a:p>
            <a:p>
              <a:pPr indent="0" lvl="0" marL="0" marR="0" rtl="0" algn="ctr">
                <a:lnSpc>
                  <a:spcPct val="90000"/>
                </a:lnSpc>
                <a:spcBef>
                  <a:spcPts val="665"/>
                </a:spcBef>
                <a:spcAft>
                  <a:spcPts val="0"/>
                </a:spcAft>
                <a:buClr>
                  <a:schemeClr val="lt1"/>
                </a:buClr>
                <a:buSzPts val="1900"/>
                <a:buFont typeface="Open Sans Light"/>
                <a:buNone/>
              </a:pPr>
              <a:r>
                <a:rPr b="0" i="0" lang="en-GB" sz="1900">
                  <a:solidFill>
                    <a:schemeClr val="lt1"/>
                  </a:solidFill>
                  <a:latin typeface="Open Sans Light"/>
                  <a:ea typeface="Open Sans Light"/>
                  <a:cs typeface="Open Sans Light"/>
                  <a:sym typeface="Open Sans Light"/>
                </a:rPr>
                <a:t>40%</a:t>
              </a:r>
              <a:endParaRPr/>
            </a:p>
          </p:txBody>
        </p:sp>
        <p:sp>
          <p:nvSpPr>
            <p:cNvPr id="483" name="Google Shape;483;p16"/>
            <p:cNvSpPr/>
            <p:nvPr/>
          </p:nvSpPr>
          <p:spPr>
            <a:xfrm>
              <a:off x="6665728" y="1027519"/>
              <a:ext cx="91440" cy="373085"/>
            </a:xfrm>
            <a:custGeom>
              <a:rect b="b" l="l" r="r" t="t"/>
              <a:pathLst>
                <a:path extrusionOk="0" h="120000" w="120000">
                  <a:moveTo>
                    <a:pt x="60000" y="0"/>
                  </a:moveTo>
                  <a:lnTo>
                    <a:pt x="60000" y="120000"/>
                  </a:lnTo>
                </a:path>
              </a:pathLst>
            </a:custGeom>
            <a:noFill/>
            <a:ln cap="flat" cmpd="sng" w="12700">
              <a:solidFill>
                <a:srgbClr val="487AA8"/>
              </a:solidFill>
              <a:prstDash val="solid"/>
              <a:miter lim="800000"/>
              <a:headEnd len="sm" w="sm" type="none"/>
              <a:tailEnd len="sm" w="sm" type="none"/>
            </a:ln>
          </p:spPr>
        </p:sp>
        <p:sp>
          <p:nvSpPr>
            <p:cNvPr id="484" name="Google Shape;484;p16"/>
            <p:cNvSpPr/>
            <p:nvPr/>
          </p:nvSpPr>
          <p:spPr>
            <a:xfrm>
              <a:off x="6011913" y="1400604"/>
              <a:ext cx="1399069" cy="932713"/>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6"/>
            <p:cNvSpPr txBox="1"/>
            <p:nvPr/>
          </p:nvSpPr>
          <p:spPr>
            <a:xfrm>
              <a:off x="6039231" y="1427922"/>
              <a:ext cx="1344433" cy="878077"/>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Open Sans Light"/>
                <a:buNone/>
              </a:pPr>
              <a:r>
                <a:rPr b="0" i="0" lang="en-GB" sz="1900">
                  <a:solidFill>
                    <a:schemeClr val="lt1"/>
                  </a:solidFill>
                  <a:latin typeface="Open Sans Light"/>
                  <a:ea typeface="Open Sans Light"/>
                  <a:cs typeface="Open Sans Light"/>
                  <a:sym typeface="Open Sans Light"/>
                </a:rPr>
                <a:t>Agriculture</a:t>
              </a:r>
              <a:endParaRPr/>
            </a:p>
            <a:p>
              <a:pPr indent="0" lvl="0" marL="0" marR="0" rtl="0" algn="ctr">
                <a:lnSpc>
                  <a:spcPct val="90000"/>
                </a:lnSpc>
                <a:spcBef>
                  <a:spcPts val="665"/>
                </a:spcBef>
                <a:spcAft>
                  <a:spcPts val="0"/>
                </a:spcAft>
                <a:buClr>
                  <a:schemeClr val="lt1"/>
                </a:buClr>
                <a:buSzPts val="1900"/>
                <a:buFont typeface="Open Sans Light"/>
                <a:buNone/>
              </a:pPr>
              <a:r>
                <a:rPr b="0" i="0" lang="en-GB" sz="1900">
                  <a:solidFill>
                    <a:schemeClr val="lt1"/>
                  </a:solidFill>
                  <a:latin typeface="Open Sans Light"/>
                  <a:ea typeface="Open Sans Light"/>
                  <a:cs typeface="Open Sans Light"/>
                  <a:sym typeface="Open Sans Light"/>
                </a:rPr>
                <a:t>10%</a:t>
              </a:r>
              <a:endParaRPr/>
            </a:p>
          </p:txBody>
        </p:sp>
        <p:sp>
          <p:nvSpPr>
            <p:cNvPr id="486" name="Google Shape;486;p16"/>
            <p:cNvSpPr/>
            <p:nvPr/>
          </p:nvSpPr>
          <p:spPr>
            <a:xfrm>
              <a:off x="6711448" y="1027519"/>
              <a:ext cx="1818790" cy="373085"/>
            </a:xfrm>
            <a:custGeom>
              <a:rect b="b" l="l" r="r" t="t"/>
              <a:pathLst>
                <a:path extrusionOk="0" h="120000" w="120000">
                  <a:moveTo>
                    <a:pt x="0" y="0"/>
                  </a:moveTo>
                  <a:lnTo>
                    <a:pt x="0" y="60000"/>
                  </a:lnTo>
                  <a:lnTo>
                    <a:pt x="120000" y="60000"/>
                  </a:lnTo>
                  <a:lnTo>
                    <a:pt x="120000" y="120000"/>
                  </a:lnTo>
                </a:path>
              </a:pathLst>
            </a:custGeom>
            <a:noFill/>
            <a:ln cap="flat" cmpd="sng" w="12700">
              <a:solidFill>
                <a:srgbClr val="487AA8"/>
              </a:solidFill>
              <a:prstDash val="solid"/>
              <a:miter lim="800000"/>
              <a:headEnd len="sm" w="sm" type="none"/>
              <a:tailEnd len="sm" w="sm" type="none"/>
            </a:ln>
          </p:spPr>
        </p:sp>
        <p:sp>
          <p:nvSpPr>
            <p:cNvPr id="487" name="Google Shape;487;p16"/>
            <p:cNvSpPr/>
            <p:nvPr/>
          </p:nvSpPr>
          <p:spPr>
            <a:xfrm>
              <a:off x="7830704" y="1400604"/>
              <a:ext cx="1399069" cy="932713"/>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6"/>
            <p:cNvSpPr txBox="1"/>
            <p:nvPr/>
          </p:nvSpPr>
          <p:spPr>
            <a:xfrm>
              <a:off x="7858022" y="1427922"/>
              <a:ext cx="1344433" cy="878077"/>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Open Sans Light"/>
                <a:buNone/>
              </a:pPr>
              <a:r>
                <a:rPr b="0" i="0" lang="en-GB" sz="1900">
                  <a:solidFill>
                    <a:schemeClr val="lt1"/>
                  </a:solidFill>
                  <a:latin typeface="Open Sans Light"/>
                  <a:ea typeface="Open Sans Light"/>
                  <a:cs typeface="Open Sans Light"/>
                  <a:sym typeface="Open Sans Light"/>
                </a:rPr>
                <a:t>Other</a:t>
              </a:r>
              <a:endParaRPr/>
            </a:p>
            <a:p>
              <a:pPr indent="0" lvl="0" marL="0" marR="0" rtl="0" algn="ctr">
                <a:lnSpc>
                  <a:spcPct val="90000"/>
                </a:lnSpc>
                <a:spcBef>
                  <a:spcPts val="665"/>
                </a:spcBef>
                <a:spcAft>
                  <a:spcPts val="0"/>
                </a:spcAft>
                <a:buClr>
                  <a:schemeClr val="lt1"/>
                </a:buClr>
                <a:buSzPts val="1900"/>
                <a:buFont typeface="Open Sans Light"/>
                <a:buNone/>
              </a:pPr>
              <a:r>
                <a:rPr b="0" i="0" lang="en-GB" sz="1900">
                  <a:solidFill>
                    <a:schemeClr val="lt1"/>
                  </a:solidFill>
                  <a:latin typeface="Open Sans Light"/>
                  <a:ea typeface="Open Sans Light"/>
                  <a:cs typeface="Open Sans Light"/>
                  <a:sym typeface="Open Sans Light"/>
                </a:rPr>
                <a:t>50%</a:t>
              </a:r>
              <a:endParaRPr/>
            </a:p>
          </p:txBody>
        </p:sp>
      </p:grpSp>
      <p:sp>
        <p:nvSpPr>
          <p:cNvPr id="489" name="Google Shape;489;p16"/>
          <p:cNvSpPr/>
          <p:nvPr/>
        </p:nvSpPr>
        <p:spPr>
          <a:xfrm>
            <a:off x="5094659" y="4620129"/>
            <a:ext cx="274320" cy="239840"/>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90" name="Google Shape;490;p16"/>
          <p:cNvSpPr/>
          <p:nvPr/>
        </p:nvSpPr>
        <p:spPr>
          <a:xfrm>
            <a:off x="7475930" y="4614934"/>
            <a:ext cx="274320" cy="239840"/>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91" name="Google Shape;491;p16"/>
          <p:cNvSpPr/>
          <p:nvPr/>
        </p:nvSpPr>
        <p:spPr>
          <a:xfrm>
            <a:off x="9707077" y="4614934"/>
            <a:ext cx="274320" cy="239840"/>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92" name="Google Shape;492;p16"/>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Share of clients by sector</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493" name="Google Shape;493;p16"/>
          <p:cNvSpPr txBox="1"/>
          <p:nvPr/>
        </p:nvSpPr>
        <p:spPr>
          <a:xfrm>
            <a:off x="867257" y="457239"/>
            <a:ext cx="10085585" cy="1369074"/>
          </a:xfrm>
          <a:prstGeom prst="rect">
            <a:avLst/>
          </a:prstGeom>
          <a:noFill/>
          <a:ln>
            <a:noFill/>
          </a:ln>
        </p:spPr>
        <p:txBody>
          <a:bodyPr anchorCtr="0" anchor="b" bIns="45700" lIns="91425" spcFirstLastPara="1" rIns="91425" wrap="square" tIns="45700">
            <a:normAutofit lnSpcReduction="10000"/>
          </a:bodyPr>
          <a:lstStyle/>
          <a:p>
            <a:pPr indent="0" lvl="0" marL="0" marR="0" rtl="0" algn="l">
              <a:spcBef>
                <a:spcPts val="0"/>
              </a:spcBef>
              <a:spcAft>
                <a:spcPts val="0"/>
              </a:spcAft>
              <a:buNone/>
            </a:pPr>
            <a:r>
              <a:rPr lang="en-GB" sz="4400">
                <a:solidFill>
                  <a:schemeClr val="dk1"/>
                </a:solidFill>
                <a:latin typeface="Open Sans"/>
                <a:ea typeface="Open Sans"/>
                <a:cs typeface="Open Sans"/>
                <a:sym typeface="Open Sans"/>
              </a:rPr>
              <a:t>Lecture 10.3 Scenario development: technical inputs</a:t>
            </a:r>
            <a:endParaRPr sz="4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descr="Graphical user interface, text&#10;&#10;Description automatically generated" id="499" name="Google Shape;499;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00" name="Google Shape;500;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501" name="Google Shape;501;p17"/>
          <p:cNvGrpSpPr/>
          <p:nvPr/>
        </p:nvGrpSpPr>
        <p:grpSpPr>
          <a:xfrm>
            <a:off x="926780" y="2801257"/>
            <a:ext cx="10447072" cy="2876874"/>
            <a:chOff x="1688" y="0"/>
            <a:chExt cx="10447072" cy="2876874"/>
          </a:xfrm>
        </p:grpSpPr>
        <p:sp>
          <p:nvSpPr>
            <p:cNvPr id="502" name="Google Shape;502;p17"/>
            <p:cNvSpPr/>
            <p:nvPr/>
          </p:nvSpPr>
          <p:spPr>
            <a:xfrm>
              <a:off x="3377" y="0"/>
              <a:ext cx="10445383" cy="1305339"/>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7"/>
            <p:cNvSpPr txBox="1"/>
            <p:nvPr/>
          </p:nvSpPr>
          <p:spPr>
            <a:xfrm>
              <a:off x="41609" y="38232"/>
              <a:ext cx="10368919" cy="1228875"/>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Open Sans Light"/>
                <a:buNone/>
              </a:pPr>
              <a:r>
                <a:rPr b="0" i="0" lang="en-GB" sz="2000">
                  <a:solidFill>
                    <a:schemeClr val="lt1"/>
                  </a:solidFill>
                  <a:latin typeface="Open Sans Light"/>
                  <a:ea typeface="Open Sans Light"/>
                  <a:cs typeface="Open Sans Light"/>
                  <a:sym typeface="Open Sans Light"/>
                </a:rPr>
                <a:t>System-wide transmission losses</a:t>
              </a:r>
              <a:endParaRPr/>
            </a:p>
          </p:txBody>
        </p:sp>
        <p:sp>
          <p:nvSpPr>
            <p:cNvPr id="504" name="Google Shape;504;p17"/>
            <p:cNvSpPr/>
            <p:nvPr/>
          </p:nvSpPr>
          <p:spPr>
            <a:xfrm>
              <a:off x="1688" y="1571535"/>
              <a:ext cx="2456581" cy="1305339"/>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7"/>
            <p:cNvSpPr txBox="1"/>
            <p:nvPr/>
          </p:nvSpPr>
          <p:spPr>
            <a:xfrm>
              <a:off x="39920" y="1609767"/>
              <a:ext cx="2380117" cy="1228875"/>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Open Sans Light"/>
                <a:buNone/>
              </a:pPr>
              <a:r>
                <a:rPr b="0" i="0" lang="en-GB" sz="2000">
                  <a:solidFill>
                    <a:schemeClr val="lt1"/>
                  </a:solidFill>
                  <a:latin typeface="Open Sans Light"/>
                  <a:ea typeface="Open Sans Light"/>
                  <a:cs typeface="Open Sans Light"/>
                  <a:sym typeface="Open Sans Light"/>
                </a:rPr>
                <a:t>Industry distribution losses</a:t>
              </a:r>
              <a:endParaRPr/>
            </a:p>
          </p:txBody>
        </p:sp>
        <p:sp>
          <p:nvSpPr>
            <p:cNvPr id="506" name="Google Shape;506;p17"/>
            <p:cNvSpPr/>
            <p:nvPr/>
          </p:nvSpPr>
          <p:spPr>
            <a:xfrm>
              <a:off x="2664622" y="1571535"/>
              <a:ext cx="2456581" cy="1305339"/>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7"/>
            <p:cNvSpPr txBox="1"/>
            <p:nvPr/>
          </p:nvSpPr>
          <p:spPr>
            <a:xfrm>
              <a:off x="2702854" y="1609767"/>
              <a:ext cx="2380117" cy="1228875"/>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Open Sans Light"/>
                <a:buNone/>
              </a:pPr>
              <a:r>
                <a:rPr b="0" i="0" lang="en-GB" sz="2000">
                  <a:solidFill>
                    <a:schemeClr val="lt1"/>
                  </a:solidFill>
                  <a:latin typeface="Open Sans Light"/>
                  <a:ea typeface="Open Sans Light"/>
                  <a:cs typeface="Open Sans Light"/>
                  <a:sym typeface="Open Sans Light"/>
                </a:rPr>
                <a:t>Household distribution losses</a:t>
              </a:r>
              <a:endParaRPr/>
            </a:p>
          </p:txBody>
        </p:sp>
        <p:sp>
          <p:nvSpPr>
            <p:cNvPr id="508" name="Google Shape;508;p17"/>
            <p:cNvSpPr/>
            <p:nvPr/>
          </p:nvSpPr>
          <p:spPr>
            <a:xfrm>
              <a:off x="5327556" y="1571535"/>
              <a:ext cx="2456581" cy="1305339"/>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7"/>
            <p:cNvSpPr txBox="1"/>
            <p:nvPr/>
          </p:nvSpPr>
          <p:spPr>
            <a:xfrm>
              <a:off x="5365788" y="1609767"/>
              <a:ext cx="2380117" cy="1228875"/>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Open Sans Light"/>
                <a:buNone/>
              </a:pPr>
              <a:r>
                <a:rPr b="0" i="0" lang="en-GB" sz="2000">
                  <a:solidFill>
                    <a:schemeClr val="lt1"/>
                  </a:solidFill>
                  <a:latin typeface="Open Sans Light"/>
                  <a:ea typeface="Open Sans Light"/>
                  <a:cs typeface="Open Sans Light"/>
                  <a:sym typeface="Open Sans Light"/>
                </a:rPr>
                <a:t>Service distribution losses</a:t>
              </a:r>
              <a:endParaRPr/>
            </a:p>
          </p:txBody>
        </p:sp>
        <p:sp>
          <p:nvSpPr>
            <p:cNvPr id="510" name="Google Shape;510;p17"/>
            <p:cNvSpPr/>
            <p:nvPr/>
          </p:nvSpPr>
          <p:spPr>
            <a:xfrm>
              <a:off x="7990490" y="1571535"/>
              <a:ext cx="2456581" cy="1305339"/>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7"/>
            <p:cNvSpPr txBox="1"/>
            <p:nvPr/>
          </p:nvSpPr>
          <p:spPr>
            <a:xfrm>
              <a:off x="8028722" y="1609767"/>
              <a:ext cx="2380117" cy="1228875"/>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Open Sans Light"/>
                <a:buNone/>
              </a:pPr>
              <a:r>
                <a:rPr b="0" i="0" lang="en-GB" sz="2000">
                  <a:solidFill>
                    <a:schemeClr val="lt1"/>
                  </a:solidFill>
                  <a:latin typeface="Open Sans Light"/>
                  <a:ea typeface="Open Sans Light"/>
                  <a:cs typeface="Open Sans Light"/>
                  <a:sym typeface="Open Sans Light"/>
                </a:rPr>
                <a:t>Transportation distribution losses</a:t>
              </a:r>
              <a:endParaRPr/>
            </a:p>
          </p:txBody>
        </p:sp>
      </p:grpSp>
      <p:sp>
        <p:nvSpPr>
          <p:cNvPr id="512" name="Google Shape;512;p17"/>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Transmission and distribution losses</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513" name="Google Shape;513;p17"/>
          <p:cNvSpPr txBox="1"/>
          <p:nvPr/>
        </p:nvSpPr>
        <p:spPr>
          <a:xfrm>
            <a:off x="867257" y="457239"/>
            <a:ext cx="10085585" cy="1369074"/>
          </a:xfrm>
          <a:prstGeom prst="rect">
            <a:avLst/>
          </a:prstGeom>
          <a:noFill/>
          <a:ln>
            <a:noFill/>
          </a:ln>
        </p:spPr>
        <p:txBody>
          <a:bodyPr anchorCtr="0" anchor="b" bIns="45700" lIns="91425" spcFirstLastPara="1" rIns="91425" wrap="square" tIns="45700">
            <a:normAutofit lnSpcReduction="10000"/>
          </a:bodyPr>
          <a:lstStyle/>
          <a:p>
            <a:pPr indent="0" lvl="0" marL="0" marR="0" rtl="0" algn="l">
              <a:spcBef>
                <a:spcPts val="0"/>
              </a:spcBef>
              <a:spcAft>
                <a:spcPts val="0"/>
              </a:spcAft>
              <a:buNone/>
            </a:pPr>
            <a:r>
              <a:rPr lang="en-GB" sz="4400">
                <a:solidFill>
                  <a:schemeClr val="dk1"/>
                </a:solidFill>
                <a:latin typeface="Open Sans"/>
                <a:ea typeface="Open Sans"/>
                <a:cs typeface="Open Sans"/>
                <a:sym typeface="Open Sans"/>
              </a:rPr>
              <a:t>Lecture 10.3 Scenario development: technical inputs</a:t>
            </a:r>
            <a:endParaRPr sz="4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descr="Graphical user interface, text&#10;&#10;Description automatically generated" id="519" name="Google Shape;519;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20" name="Google Shape;520;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521" name="Google Shape;521;p18"/>
          <p:cNvGrpSpPr/>
          <p:nvPr/>
        </p:nvGrpSpPr>
        <p:grpSpPr>
          <a:xfrm>
            <a:off x="2007564" y="3524111"/>
            <a:ext cx="7856026" cy="1122289"/>
            <a:chOff x="2302" y="1765160"/>
            <a:chExt cx="7856026" cy="1122289"/>
          </a:xfrm>
        </p:grpSpPr>
        <p:sp>
          <p:nvSpPr>
            <p:cNvPr id="522" name="Google Shape;522;p18"/>
            <p:cNvSpPr/>
            <p:nvPr/>
          </p:nvSpPr>
          <p:spPr>
            <a:xfrm>
              <a:off x="2302" y="1765160"/>
              <a:ext cx="2805723" cy="1122289"/>
            </a:xfrm>
            <a:prstGeom prst="chevron">
              <a:avLst>
                <a:gd fmla="val 50000" name="adj"/>
              </a:avLst>
            </a:prstGeom>
            <a:solidFill>
              <a:srgbClr val="B02633">
                <a:alpha val="15686"/>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8"/>
            <p:cNvSpPr txBox="1"/>
            <p:nvPr/>
          </p:nvSpPr>
          <p:spPr>
            <a:xfrm>
              <a:off x="563447" y="1765160"/>
              <a:ext cx="1683434" cy="1122289"/>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lt1"/>
                </a:buClr>
                <a:buSzPts val="1800"/>
                <a:buFont typeface="Open Sans Light"/>
                <a:buNone/>
              </a:pPr>
              <a:r>
                <a:rPr b="0" i="0" lang="en-GB" sz="1800">
                  <a:solidFill>
                    <a:schemeClr val="lt1"/>
                  </a:solidFill>
                  <a:latin typeface="Open Sans Light"/>
                  <a:ea typeface="Open Sans Light"/>
                  <a:cs typeface="Open Sans Light"/>
                  <a:sym typeface="Open Sans Light"/>
                </a:rPr>
                <a:t>Reconstruction of base year hourly demand</a:t>
              </a:r>
              <a:endParaRPr/>
            </a:p>
          </p:txBody>
        </p:sp>
        <p:sp>
          <p:nvSpPr>
            <p:cNvPr id="524" name="Google Shape;524;p18"/>
            <p:cNvSpPr/>
            <p:nvPr/>
          </p:nvSpPr>
          <p:spPr>
            <a:xfrm>
              <a:off x="2527454" y="1765160"/>
              <a:ext cx="2805723" cy="1122289"/>
            </a:xfrm>
            <a:prstGeom prst="chevron">
              <a:avLst>
                <a:gd fmla="val 50000" name="adj"/>
              </a:avLst>
            </a:prstGeom>
            <a:solidFill>
              <a:srgbClr val="B02633">
                <a:alpha val="15686"/>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8"/>
            <p:cNvSpPr txBox="1"/>
            <p:nvPr/>
          </p:nvSpPr>
          <p:spPr>
            <a:xfrm>
              <a:off x="3088599" y="1765160"/>
              <a:ext cx="1683434" cy="1122289"/>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lt1"/>
                </a:buClr>
                <a:buSzPts val="1800"/>
                <a:buFont typeface="Open Sans Light"/>
                <a:buNone/>
              </a:pPr>
              <a:r>
                <a:rPr b="0" i="0" lang="en-GB" sz="1800">
                  <a:solidFill>
                    <a:schemeClr val="lt1"/>
                  </a:solidFill>
                  <a:latin typeface="Open Sans Light"/>
                  <a:ea typeface="Open Sans Light"/>
                  <a:cs typeface="Open Sans Light"/>
                  <a:sym typeface="Open Sans Light"/>
                </a:rPr>
                <a:t>Scenario development</a:t>
              </a:r>
              <a:endParaRPr/>
            </a:p>
          </p:txBody>
        </p:sp>
        <p:sp>
          <p:nvSpPr>
            <p:cNvPr id="526" name="Google Shape;526;p18"/>
            <p:cNvSpPr/>
            <p:nvPr/>
          </p:nvSpPr>
          <p:spPr>
            <a:xfrm>
              <a:off x="5052605" y="1765160"/>
              <a:ext cx="2805723" cy="1122289"/>
            </a:xfrm>
            <a:prstGeom prst="chevron">
              <a:avLst>
                <a:gd fmla="val 5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8"/>
            <p:cNvSpPr txBox="1"/>
            <p:nvPr/>
          </p:nvSpPr>
          <p:spPr>
            <a:xfrm>
              <a:off x="5613750" y="1765160"/>
              <a:ext cx="1683434" cy="1122289"/>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lt1"/>
                </a:buClr>
                <a:buSzPts val="1800"/>
                <a:buFont typeface="Open Sans Light"/>
                <a:buNone/>
              </a:pPr>
              <a:r>
                <a:rPr b="0" i="0" lang="en-GB" sz="1800">
                  <a:solidFill>
                    <a:schemeClr val="lt1"/>
                  </a:solidFill>
                  <a:latin typeface="Open Sans Light"/>
                  <a:ea typeface="Open Sans Light"/>
                  <a:cs typeface="Open Sans Light"/>
                  <a:sym typeface="Open Sans Light"/>
                </a:rPr>
                <a:t>Results analysis</a:t>
              </a:r>
              <a:endParaRPr/>
            </a:p>
          </p:txBody>
        </p:sp>
      </p:grpSp>
      <p:sp>
        <p:nvSpPr>
          <p:cNvPr id="528" name="Google Shape;528;p18"/>
          <p:cNvSpPr txBox="1"/>
          <p:nvPr/>
        </p:nvSpPr>
        <p:spPr>
          <a:xfrm>
            <a:off x="2139953" y="3059668"/>
            <a:ext cx="732610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Predicting hourly electricity demand in MAED-EL</a:t>
            </a:r>
            <a:endParaRPr sz="1800">
              <a:solidFill>
                <a:schemeClr val="dk1"/>
              </a:solidFill>
              <a:latin typeface="Open Sans"/>
              <a:ea typeface="Open Sans"/>
              <a:cs typeface="Open Sans"/>
              <a:sym typeface="Open Sans"/>
            </a:endParaRPr>
          </a:p>
        </p:txBody>
      </p:sp>
      <p:sp>
        <p:nvSpPr>
          <p:cNvPr id="529" name="Google Shape;529;p18"/>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Steps for predicting hourly electricity demand</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530" name="Google Shape;530;p18"/>
          <p:cNvSpPr txBox="1"/>
          <p:nvPr/>
        </p:nvSpPr>
        <p:spPr>
          <a:xfrm>
            <a:off x="844397" y="457239"/>
            <a:ext cx="100855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10.4 Results Analysis</a:t>
            </a:r>
            <a:endParaRPr sz="4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descr="Graphical user interface, text&#10;&#10;Description automatically generated" id="536" name="Google Shape;536;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37" name="Google Shape;537;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38" name="Google Shape;538;p19"/>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Checking the results for the base year, like spot the difference</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A picture containing diagram&#10;&#10;Description automatically generated" id="539" name="Google Shape;539;p19"/>
          <p:cNvPicPr preferRelativeResize="0"/>
          <p:nvPr/>
        </p:nvPicPr>
        <p:blipFill rotWithShape="1">
          <a:blip r:embed="rId4">
            <a:alphaModFix/>
          </a:blip>
          <a:srcRect b="0" l="0" r="0" t="0"/>
          <a:stretch/>
        </p:blipFill>
        <p:spPr>
          <a:xfrm>
            <a:off x="2800159" y="2989504"/>
            <a:ext cx="6145260" cy="3080327"/>
          </a:xfrm>
          <a:prstGeom prst="rect">
            <a:avLst/>
          </a:prstGeom>
          <a:noFill/>
          <a:ln>
            <a:noFill/>
          </a:ln>
        </p:spPr>
      </p:pic>
      <p:cxnSp>
        <p:nvCxnSpPr>
          <p:cNvPr id="540" name="Google Shape;540;p19"/>
          <p:cNvCxnSpPr/>
          <p:nvPr/>
        </p:nvCxnSpPr>
        <p:spPr>
          <a:xfrm>
            <a:off x="5869708" y="2840950"/>
            <a:ext cx="7697" cy="3386667"/>
          </a:xfrm>
          <a:prstGeom prst="straightConnector1">
            <a:avLst/>
          </a:prstGeom>
          <a:noFill/>
          <a:ln cap="flat" cmpd="sng" w="9525">
            <a:solidFill>
              <a:schemeClr val="dk1"/>
            </a:solidFill>
            <a:prstDash val="solid"/>
            <a:miter lim="800000"/>
            <a:headEnd len="sm" w="sm" type="none"/>
            <a:tailEnd len="sm" w="sm" type="none"/>
          </a:ln>
        </p:spPr>
      </p:cxnSp>
      <p:sp>
        <p:nvSpPr>
          <p:cNvPr id="541" name="Google Shape;541;p19"/>
          <p:cNvSpPr txBox="1"/>
          <p:nvPr/>
        </p:nvSpPr>
        <p:spPr>
          <a:xfrm>
            <a:off x="2904548" y="2619759"/>
            <a:ext cx="27431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MAED results for base year</a:t>
            </a:r>
            <a:endParaRPr sz="1800">
              <a:solidFill>
                <a:schemeClr val="dk1"/>
              </a:solidFill>
              <a:latin typeface="Calibri"/>
              <a:ea typeface="Calibri"/>
              <a:cs typeface="Calibri"/>
              <a:sym typeface="Calibri"/>
            </a:endParaRPr>
          </a:p>
        </p:txBody>
      </p:sp>
      <p:sp>
        <p:nvSpPr>
          <p:cNvPr id="542" name="Google Shape;542;p19"/>
          <p:cNvSpPr txBox="1"/>
          <p:nvPr/>
        </p:nvSpPr>
        <p:spPr>
          <a:xfrm>
            <a:off x="6298911" y="2619759"/>
            <a:ext cx="37745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Published statistics for the base year</a:t>
            </a:r>
            <a:endParaRPr sz="1800">
              <a:solidFill>
                <a:schemeClr val="dk1"/>
              </a:solidFill>
              <a:latin typeface="Calibri"/>
              <a:ea typeface="Calibri"/>
              <a:cs typeface="Calibri"/>
              <a:sym typeface="Calibri"/>
            </a:endParaRPr>
          </a:p>
        </p:txBody>
      </p:sp>
      <p:sp>
        <p:nvSpPr>
          <p:cNvPr id="543" name="Google Shape;543;p19"/>
          <p:cNvSpPr txBox="1"/>
          <p:nvPr/>
        </p:nvSpPr>
        <p:spPr>
          <a:xfrm>
            <a:off x="844397" y="457239"/>
            <a:ext cx="100855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10.4 Results Analysis</a:t>
            </a:r>
            <a:endParaRPr sz="4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Graphical user interface, text&#10;&#10;Description automatically generated" id="120" name="Google Shape;120;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1" name="Google Shape;121;p2"/>
          <p:cNvSpPr txBox="1"/>
          <p:nvPr/>
        </p:nvSpPr>
        <p:spPr>
          <a:xfrm>
            <a:off x="761105" y="3742590"/>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22" name="Google Shape;122;p2"/>
          <p:cNvSpPr txBox="1"/>
          <p:nvPr/>
        </p:nvSpPr>
        <p:spPr>
          <a:xfrm>
            <a:off x="748748" y="5303664"/>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123" name="Google Shape;123;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u="none">
                <a:solidFill>
                  <a:schemeClr val="lt1"/>
                </a:solidFill>
                <a:latin typeface="Open Sans ExtraBold"/>
                <a:ea typeface="Open Sans ExtraBold"/>
                <a:cs typeface="Open Sans ExtraBold"/>
                <a:sym typeface="Open Sans ExtraBold"/>
              </a:rPr>
              <a:t>‹#›</a:t>
            </a:fld>
            <a:endParaRPr b="1" sz="1400" u="none">
              <a:solidFill>
                <a:schemeClr val="lt1"/>
              </a:solidFill>
              <a:latin typeface="Open Sans ExtraBold"/>
              <a:ea typeface="Open Sans ExtraBold"/>
              <a:cs typeface="Open Sans ExtraBold"/>
              <a:sym typeface="Open Sans ExtraBold"/>
            </a:endParaRPr>
          </a:p>
        </p:txBody>
      </p:sp>
      <p:sp>
        <p:nvSpPr>
          <p:cNvPr id="124" name="Google Shape;124;p2"/>
          <p:cNvSpPr/>
          <p:nvPr/>
        </p:nvSpPr>
        <p:spPr>
          <a:xfrm>
            <a:off x="900467" y="1496262"/>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Open Sans"/>
                <a:ea typeface="Open Sans"/>
                <a:cs typeface="Open Sans"/>
                <a:sym typeface="Open Sans"/>
              </a:rPr>
            </a:br>
            <a:endParaRPr sz="1800">
              <a:solidFill>
                <a:schemeClr val="dk1"/>
              </a:solidFill>
              <a:latin typeface="Open Sans"/>
              <a:ea typeface="Open Sans"/>
              <a:cs typeface="Open Sans"/>
              <a:sym typeface="Open Sans"/>
            </a:endParaRPr>
          </a:p>
        </p:txBody>
      </p:sp>
      <p:sp>
        <p:nvSpPr>
          <p:cNvPr id="125" name="Google Shape;125;p2"/>
          <p:cNvSpPr txBox="1"/>
          <p:nvPr/>
        </p:nvSpPr>
        <p:spPr>
          <a:xfrm>
            <a:off x="887214" y="-2611"/>
            <a:ext cx="100855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lang="en-GB" sz="4400" u="none">
                <a:solidFill>
                  <a:schemeClr val="dk1"/>
                </a:solidFill>
                <a:latin typeface="Open Sans"/>
                <a:ea typeface="Open Sans"/>
                <a:cs typeface="Open Sans"/>
                <a:sym typeface="Open Sans"/>
              </a:rPr>
              <a:t>Intended Learning Outcomes (ILOs)</a:t>
            </a:r>
            <a:endParaRPr/>
          </a:p>
        </p:txBody>
      </p:sp>
      <p:sp>
        <p:nvSpPr>
          <p:cNvPr id="126" name="Google Shape;126;p2"/>
          <p:cNvSpPr txBox="1"/>
          <p:nvPr/>
        </p:nvSpPr>
        <p:spPr>
          <a:xfrm>
            <a:off x="900468" y="1388088"/>
            <a:ext cx="5695362" cy="43198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3333"/>
              </a:buClr>
              <a:buSzPts val="1600"/>
              <a:buFont typeface="Arial"/>
              <a:buNone/>
            </a:pPr>
            <a:r>
              <a:rPr b="1" lang="en-GB" sz="2000" u="none">
                <a:solidFill>
                  <a:srgbClr val="9CC2E5"/>
                </a:solidFill>
                <a:latin typeface="Open Sans"/>
                <a:ea typeface="Open Sans"/>
                <a:cs typeface="Open Sans"/>
                <a:sym typeface="Open Sans"/>
              </a:rPr>
              <a:t>By the end of this lecture, you will be able to:</a:t>
            </a:r>
            <a:endParaRPr b="1" sz="2000" u="none">
              <a:solidFill>
                <a:srgbClr val="9CC2E5"/>
              </a:solidFill>
              <a:latin typeface="Open Sans"/>
              <a:ea typeface="Open Sans"/>
              <a:cs typeface="Open Sans"/>
              <a:sym typeface="Open Sans"/>
            </a:endParaRPr>
          </a:p>
          <a:p>
            <a:pPr indent="-342900" lvl="0" marL="342900" marR="0" rtl="0" algn="l">
              <a:lnSpc>
                <a:spcPct val="100000"/>
              </a:lnSpc>
              <a:spcBef>
                <a:spcPts val="1000"/>
              </a:spcBef>
              <a:spcAft>
                <a:spcPts val="0"/>
              </a:spcAft>
              <a:buClr>
                <a:schemeClr val="dk1"/>
              </a:buClr>
              <a:buSzPts val="2000"/>
              <a:buFont typeface="Arial"/>
              <a:buChar char="•"/>
            </a:pPr>
            <a:r>
              <a:rPr b="0" lang="en-GB" sz="2000" u="none">
                <a:solidFill>
                  <a:schemeClr val="dk1"/>
                </a:solidFill>
                <a:latin typeface="Open Sans"/>
                <a:ea typeface="Open Sans"/>
                <a:cs typeface="Open Sans"/>
                <a:sym typeface="Open Sans"/>
              </a:rPr>
              <a:t>ILO1: Describe how MAED-EL calculates annual hourly electricity demand from </a:t>
            </a:r>
            <a:br>
              <a:rPr b="0" lang="en-GB" sz="2000" u="none">
                <a:solidFill>
                  <a:schemeClr val="dk1"/>
                </a:solidFill>
                <a:latin typeface="Open Sans"/>
                <a:ea typeface="Open Sans"/>
                <a:cs typeface="Open Sans"/>
                <a:sym typeface="Open Sans"/>
              </a:rPr>
            </a:br>
            <a:r>
              <a:rPr b="0" lang="en-GB" sz="2000" u="none">
                <a:solidFill>
                  <a:schemeClr val="dk1"/>
                </a:solidFill>
                <a:latin typeface="Open Sans"/>
                <a:ea typeface="Open Sans"/>
                <a:cs typeface="Open Sans"/>
                <a:sym typeface="Open Sans"/>
              </a:rPr>
              <a:t>client and sector demand</a:t>
            </a:r>
            <a:endParaRPr b="0" sz="2000" u="none">
              <a:solidFill>
                <a:schemeClr val="dk1"/>
              </a:solidFill>
              <a:latin typeface="Open Sans"/>
              <a:ea typeface="Open Sans"/>
              <a:cs typeface="Open Sans"/>
              <a:sym typeface="Open Sans"/>
            </a:endParaRPr>
          </a:p>
          <a:p>
            <a:pPr indent="-342900" lvl="0" marL="342900" marR="0" rtl="0" algn="l">
              <a:lnSpc>
                <a:spcPct val="100000"/>
              </a:lnSpc>
              <a:spcBef>
                <a:spcPts val="1000"/>
              </a:spcBef>
              <a:spcAft>
                <a:spcPts val="0"/>
              </a:spcAft>
              <a:buClr>
                <a:schemeClr val="dk1"/>
              </a:buClr>
              <a:buSzPts val="2000"/>
              <a:buFont typeface="Arial"/>
              <a:buChar char="•"/>
            </a:pPr>
            <a:r>
              <a:rPr b="0" lang="en-GB" sz="2000" u="none">
                <a:solidFill>
                  <a:schemeClr val="dk1"/>
                </a:solidFill>
                <a:latin typeface="Open Sans"/>
                <a:ea typeface="Open Sans"/>
                <a:cs typeface="Open Sans"/>
                <a:sym typeface="Open Sans"/>
              </a:rPr>
              <a:t>ILO2: Understand the time-related scenario inputs</a:t>
            </a:r>
            <a:endParaRPr b="0" sz="2000" u="none">
              <a:solidFill>
                <a:schemeClr val="dk1"/>
              </a:solidFill>
              <a:latin typeface="Open Sans"/>
              <a:ea typeface="Open Sans"/>
              <a:cs typeface="Open Sans"/>
              <a:sym typeface="Open Sans"/>
            </a:endParaRPr>
          </a:p>
          <a:p>
            <a:pPr indent="-342900" lvl="0" marL="342900" marR="0" rtl="0" algn="l">
              <a:lnSpc>
                <a:spcPct val="100000"/>
              </a:lnSpc>
              <a:spcBef>
                <a:spcPts val="1000"/>
              </a:spcBef>
              <a:spcAft>
                <a:spcPts val="0"/>
              </a:spcAft>
              <a:buClr>
                <a:schemeClr val="dk1"/>
              </a:buClr>
              <a:buSzPts val="2000"/>
              <a:buFont typeface="Arial"/>
              <a:buChar char="•"/>
            </a:pPr>
            <a:r>
              <a:rPr b="0" lang="en-GB" sz="2000" u="none">
                <a:solidFill>
                  <a:schemeClr val="dk1"/>
                </a:solidFill>
                <a:latin typeface="Open Sans"/>
                <a:ea typeface="Open Sans"/>
                <a:cs typeface="Open Sans"/>
                <a:sym typeface="Open Sans"/>
              </a:rPr>
              <a:t>ILO3: Understand the technical scenario inputs</a:t>
            </a:r>
            <a:endParaRPr b="0" sz="2000" u="none">
              <a:solidFill>
                <a:schemeClr val="dk1"/>
              </a:solidFill>
              <a:latin typeface="Open Sans"/>
              <a:ea typeface="Open Sans"/>
              <a:cs typeface="Open Sans"/>
              <a:sym typeface="Open Sans"/>
            </a:endParaRPr>
          </a:p>
          <a:p>
            <a:pPr indent="-342900" lvl="0" marL="342900" marR="0" rtl="0" algn="l">
              <a:lnSpc>
                <a:spcPct val="100000"/>
              </a:lnSpc>
              <a:spcBef>
                <a:spcPts val="1000"/>
              </a:spcBef>
              <a:spcAft>
                <a:spcPts val="0"/>
              </a:spcAft>
              <a:buClr>
                <a:schemeClr val="dk1"/>
              </a:buClr>
              <a:buSzPts val="2000"/>
              <a:buFont typeface="Arial"/>
              <a:buChar char="•"/>
            </a:pPr>
            <a:r>
              <a:rPr b="0" lang="en-GB" sz="2000" u="none">
                <a:solidFill>
                  <a:schemeClr val="dk1"/>
                </a:solidFill>
                <a:latin typeface="Open Sans"/>
                <a:ea typeface="Open Sans"/>
                <a:cs typeface="Open Sans"/>
                <a:sym typeface="Open Sans"/>
              </a:rPr>
              <a:t>ILO4: Evaluate the accuracy of MAED-EL-projected hourly electricity demand profiles</a:t>
            </a:r>
            <a:endParaRPr b="0" sz="2000" u="none">
              <a:solidFill>
                <a:schemeClr val="dk1"/>
              </a:solidFill>
              <a:latin typeface="Open Sans"/>
              <a:ea typeface="Open Sans"/>
              <a:cs typeface="Open Sans"/>
              <a:sym typeface="Open Sans"/>
            </a:endParaRPr>
          </a:p>
          <a:p>
            <a:pPr indent="-215900" lvl="0" marL="342900" marR="0" rtl="0" algn="l">
              <a:lnSpc>
                <a:spcPct val="100000"/>
              </a:lnSpc>
              <a:spcBef>
                <a:spcPts val="1000"/>
              </a:spcBef>
              <a:spcAft>
                <a:spcPts val="0"/>
              </a:spcAft>
              <a:buClr>
                <a:schemeClr val="dk1"/>
              </a:buClr>
              <a:buSzPts val="2000"/>
              <a:buFont typeface="Arial"/>
              <a:buNone/>
            </a:pPr>
            <a:r>
              <a:t/>
            </a:r>
            <a:endParaRPr b="0" sz="2000" u="none">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chemeClr val="dk1"/>
              </a:buClr>
              <a:buSzPts val="2000"/>
              <a:buFont typeface="Arial"/>
              <a:buNone/>
            </a:pPr>
            <a:r>
              <a:t/>
            </a:r>
            <a:endParaRPr b="0" sz="2000" u="none">
              <a:solidFill>
                <a:schemeClr val="dk1"/>
              </a:solidFill>
              <a:latin typeface="Open Sans"/>
              <a:ea typeface="Open Sans"/>
              <a:cs typeface="Open Sans"/>
              <a:sym typeface="Open Sans"/>
            </a:endParaRPr>
          </a:p>
        </p:txBody>
      </p:sp>
      <p:grpSp>
        <p:nvGrpSpPr>
          <p:cNvPr id="127" name="Google Shape;127;p2"/>
          <p:cNvGrpSpPr/>
          <p:nvPr/>
        </p:nvGrpSpPr>
        <p:grpSpPr>
          <a:xfrm>
            <a:off x="7058390" y="1717594"/>
            <a:ext cx="4286250" cy="3589338"/>
            <a:chOff x="5322277" y="1528650"/>
            <a:chExt cx="3214025" cy="2447800"/>
          </a:xfrm>
        </p:grpSpPr>
        <p:sp>
          <p:nvSpPr>
            <p:cNvPr id="128" name="Google Shape;128;p2"/>
            <p:cNvSpPr/>
            <p:nvPr/>
          </p:nvSpPr>
          <p:spPr>
            <a:xfrm>
              <a:off x="5322277" y="15286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lang="en-GB" sz="1600" u="none">
                  <a:solidFill>
                    <a:schemeClr val="dk1"/>
                  </a:solidFill>
                  <a:latin typeface="Open Sans"/>
                  <a:ea typeface="Open Sans"/>
                  <a:cs typeface="Open Sans"/>
                  <a:sym typeface="Open Sans"/>
                </a:rPr>
                <a:t>10.1. Aggregating hourly demand</a:t>
              </a:r>
              <a:endParaRPr b="0" sz="1600" u="none">
                <a:solidFill>
                  <a:schemeClr val="dk1"/>
                </a:solidFill>
                <a:latin typeface="Open Sans"/>
                <a:ea typeface="Open Sans"/>
                <a:cs typeface="Open Sans"/>
                <a:sym typeface="Open Sans"/>
              </a:endParaRPr>
            </a:p>
          </p:txBody>
        </p:sp>
        <p:sp>
          <p:nvSpPr>
            <p:cNvPr id="129" name="Google Shape;129;p2"/>
            <p:cNvSpPr/>
            <p:nvPr/>
          </p:nvSpPr>
          <p:spPr>
            <a:xfrm>
              <a:off x="5322277" y="22123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lang="en-GB" sz="1600" u="none">
                  <a:solidFill>
                    <a:schemeClr val="dk1"/>
                  </a:solidFill>
                  <a:latin typeface="Open Sans"/>
                  <a:ea typeface="Open Sans"/>
                  <a:cs typeface="Open Sans"/>
                  <a:sym typeface="Open Sans"/>
                </a:rPr>
                <a:t>10.2. Scenario development: Time-related inputs</a:t>
              </a:r>
              <a:endParaRPr/>
            </a:p>
          </p:txBody>
        </p:sp>
        <p:sp>
          <p:nvSpPr>
            <p:cNvPr id="130" name="Google Shape;130;p2"/>
            <p:cNvSpPr/>
            <p:nvPr/>
          </p:nvSpPr>
          <p:spPr>
            <a:xfrm>
              <a:off x="5322277" y="2861138"/>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lang="en-GB" sz="1600" u="none">
                  <a:solidFill>
                    <a:schemeClr val="dk1"/>
                  </a:solidFill>
                  <a:latin typeface="Open Sans"/>
                  <a:ea typeface="Open Sans"/>
                  <a:cs typeface="Open Sans"/>
                  <a:sym typeface="Open Sans"/>
                </a:rPr>
                <a:t>10.3. Scenario development: Technical inputs</a:t>
              </a:r>
              <a:endParaRPr b="0" sz="1600" u="none">
                <a:solidFill>
                  <a:schemeClr val="dk1"/>
                </a:solidFill>
                <a:latin typeface="Open Sans"/>
                <a:ea typeface="Open Sans"/>
                <a:cs typeface="Open Sans"/>
                <a:sym typeface="Open Sans"/>
              </a:endParaRPr>
            </a:p>
          </p:txBody>
        </p:sp>
        <p:sp>
          <p:nvSpPr>
            <p:cNvPr id="131" name="Google Shape;131;p2"/>
            <p:cNvSpPr/>
            <p:nvPr/>
          </p:nvSpPr>
          <p:spPr>
            <a:xfrm>
              <a:off x="5322277" y="35099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lang="en-GB" sz="1600" u="none">
                  <a:solidFill>
                    <a:schemeClr val="dk1"/>
                  </a:solidFill>
                  <a:latin typeface="Open Sans"/>
                  <a:ea typeface="Open Sans"/>
                  <a:cs typeface="Open Sans"/>
                  <a:sym typeface="Open Sans"/>
                </a:rPr>
                <a:t>10.4. Results analysis</a:t>
              </a:r>
              <a:endParaRPr b="0" sz="1600" u="none">
                <a:solidFill>
                  <a:schemeClr val="dk1"/>
                </a:solidFill>
                <a:latin typeface="Open Sans"/>
                <a:ea typeface="Open Sans"/>
                <a:cs typeface="Open Sans"/>
                <a:sym typeface="Open Sans"/>
              </a:endParaRPr>
            </a:p>
          </p:txBody>
        </p:sp>
        <p:cxnSp>
          <p:nvCxnSpPr>
            <p:cNvPr id="132" name="Google Shape;132;p2"/>
            <p:cNvCxnSpPr>
              <a:stCxn id="128" idx="2"/>
              <a:endCxn id="129" idx="0"/>
            </p:cNvCxnSpPr>
            <p:nvPr/>
          </p:nvCxnSpPr>
          <p:spPr>
            <a:xfrm>
              <a:off x="6929290" y="1995150"/>
              <a:ext cx="0" cy="217200"/>
            </a:xfrm>
            <a:prstGeom prst="straightConnector1">
              <a:avLst/>
            </a:prstGeom>
            <a:noFill/>
            <a:ln cap="flat" cmpd="sng" w="9525">
              <a:solidFill>
                <a:schemeClr val="dk2"/>
              </a:solidFill>
              <a:prstDash val="solid"/>
              <a:round/>
              <a:headEnd len="med" w="med" type="none"/>
              <a:tailEnd len="med" w="med" type="triangle"/>
            </a:ln>
          </p:spPr>
        </p:cxnSp>
        <p:cxnSp>
          <p:nvCxnSpPr>
            <p:cNvPr id="133" name="Google Shape;133;p2"/>
            <p:cNvCxnSpPr>
              <a:stCxn id="129" idx="2"/>
              <a:endCxn id="130" idx="0"/>
            </p:cNvCxnSpPr>
            <p:nvPr/>
          </p:nvCxnSpPr>
          <p:spPr>
            <a:xfrm>
              <a:off x="6929290" y="2678850"/>
              <a:ext cx="0" cy="182400"/>
            </a:xfrm>
            <a:prstGeom prst="straightConnector1">
              <a:avLst/>
            </a:prstGeom>
            <a:noFill/>
            <a:ln cap="flat" cmpd="sng" w="9525">
              <a:solidFill>
                <a:schemeClr val="dk2"/>
              </a:solidFill>
              <a:prstDash val="solid"/>
              <a:round/>
              <a:headEnd len="med" w="med" type="none"/>
              <a:tailEnd len="med" w="med" type="triangle"/>
            </a:ln>
          </p:spPr>
        </p:cxnSp>
        <p:cxnSp>
          <p:nvCxnSpPr>
            <p:cNvPr id="134" name="Google Shape;134;p2"/>
            <p:cNvCxnSpPr>
              <a:stCxn id="130" idx="2"/>
              <a:endCxn id="131" idx="0"/>
            </p:cNvCxnSpPr>
            <p:nvPr/>
          </p:nvCxnSpPr>
          <p:spPr>
            <a:xfrm>
              <a:off x="6929290" y="3327638"/>
              <a:ext cx="0" cy="182400"/>
            </a:xfrm>
            <a:prstGeom prst="straightConnector1">
              <a:avLst/>
            </a:prstGeom>
            <a:noFill/>
            <a:ln cap="flat" cmpd="sng" w="9525">
              <a:solidFill>
                <a:schemeClr val="dk2"/>
              </a:solidFill>
              <a:prstDash val="solid"/>
              <a:round/>
              <a:headEnd len="med" w="med" type="none"/>
              <a:tailEnd len="med" w="med" type="triangle"/>
            </a:ln>
          </p:spPr>
        </p:cxn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descr="Graphical user interface, text&#10;&#10;Description automatically generated" id="549" name="Google Shape;549;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50" name="Google Shape;550;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51" name="Google Shape;551;p20"/>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Checking the base year results</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pic>
        <p:nvPicPr>
          <p:cNvPr descr="Screen Clipping" id="552" name="Google Shape;552;p20"/>
          <p:cNvPicPr preferRelativeResize="0"/>
          <p:nvPr/>
        </p:nvPicPr>
        <p:blipFill rotWithShape="1">
          <a:blip r:embed="rId4">
            <a:alphaModFix/>
          </a:blip>
          <a:srcRect b="0" l="0" r="0" t="0"/>
          <a:stretch/>
        </p:blipFill>
        <p:spPr>
          <a:xfrm>
            <a:off x="1339273" y="2491146"/>
            <a:ext cx="9144000" cy="3384313"/>
          </a:xfrm>
          <a:prstGeom prst="rect">
            <a:avLst/>
          </a:prstGeom>
          <a:noFill/>
          <a:ln>
            <a:noFill/>
          </a:ln>
        </p:spPr>
      </p:pic>
      <p:sp>
        <p:nvSpPr>
          <p:cNvPr id="553" name="Google Shape;553;p20"/>
          <p:cNvSpPr/>
          <p:nvPr/>
        </p:nvSpPr>
        <p:spPr>
          <a:xfrm>
            <a:off x="3679025" y="3751255"/>
            <a:ext cx="6820818" cy="353151"/>
          </a:xfrm>
          <a:prstGeom prst="rect">
            <a:avLst/>
          </a:prstGeom>
          <a:noFill/>
          <a:ln cap="flat" cmpd="sng" w="22225">
            <a:solidFill>
              <a:srgbClr val="00C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20"/>
          <p:cNvSpPr/>
          <p:nvPr/>
        </p:nvSpPr>
        <p:spPr>
          <a:xfrm>
            <a:off x="3679025" y="4117533"/>
            <a:ext cx="6820818" cy="281793"/>
          </a:xfrm>
          <a:prstGeom prst="rect">
            <a:avLst/>
          </a:prstGeom>
          <a:noFill/>
          <a:ln cap="flat" cmpd="sng" w="22225">
            <a:solidFill>
              <a:srgbClr val="00C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20"/>
          <p:cNvSpPr/>
          <p:nvPr/>
        </p:nvSpPr>
        <p:spPr>
          <a:xfrm>
            <a:off x="3679025" y="4687359"/>
            <a:ext cx="6791490" cy="288032"/>
          </a:xfrm>
          <a:prstGeom prst="rect">
            <a:avLst/>
          </a:prstGeom>
          <a:noFill/>
          <a:ln cap="flat" cmpd="sng" w="22225">
            <a:solidFill>
              <a:srgbClr val="00C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20"/>
          <p:cNvSpPr/>
          <p:nvPr/>
        </p:nvSpPr>
        <p:spPr>
          <a:xfrm>
            <a:off x="1339273" y="3391215"/>
            <a:ext cx="2160240" cy="576064"/>
          </a:xfrm>
          <a:prstGeom prst="ellipse">
            <a:avLst/>
          </a:prstGeom>
          <a:noFill/>
          <a:ln cap="flat" cmpd="sng" w="22225">
            <a:solidFill>
              <a:srgbClr val="00C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20"/>
          <p:cNvSpPr txBox="1"/>
          <p:nvPr/>
        </p:nvSpPr>
        <p:spPr>
          <a:xfrm>
            <a:off x="844397" y="457239"/>
            <a:ext cx="100855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10.4 Results Analysis</a:t>
            </a:r>
            <a:endParaRPr sz="4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pic>
        <p:nvPicPr>
          <p:cNvPr descr="Graphical user interface, text&#10;&#10;Description automatically generated" id="563" name="Google Shape;563;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64" name="Google Shape;564;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65" name="Google Shape;565;p21"/>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Implementing the scenarios</a:t>
            </a:r>
            <a:endParaRPr b="1" sz="2000">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pic>
        <p:nvPicPr>
          <p:cNvPr descr="Diagram&#10;&#10;Description automatically generated" id="566" name="Google Shape;566;p21"/>
          <p:cNvPicPr preferRelativeResize="0"/>
          <p:nvPr/>
        </p:nvPicPr>
        <p:blipFill rotWithShape="1">
          <a:blip r:embed="rId4">
            <a:alphaModFix/>
          </a:blip>
          <a:srcRect b="0" l="0" r="0" t="0"/>
          <a:stretch/>
        </p:blipFill>
        <p:spPr>
          <a:xfrm>
            <a:off x="5424824" y="1845090"/>
            <a:ext cx="4290290" cy="1189700"/>
          </a:xfrm>
          <a:prstGeom prst="rect">
            <a:avLst/>
          </a:prstGeom>
          <a:noFill/>
          <a:ln>
            <a:noFill/>
          </a:ln>
        </p:spPr>
      </p:pic>
      <p:sp>
        <p:nvSpPr>
          <p:cNvPr id="567" name="Google Shape;567;p21"/>
          <p:cNvSpPr/>
          <p:nvPr/>
        </p:nvSpPr>
        <p:spPr>
          <a:xfrm>
            <a:off x="897466" y="2440708"/>
            <a:ext cx="3809999" cy="592667"/>
          </a:xfrm>
          <a:prstGeom prst="roundRect">
            <a:avLst>
              <a:gd fmla="val 16667" name="adj"/>
            </a:avLst>
          </a:prstGeom>
          <a:solidFill>
            <a:srgbClr val="9CC2E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GB" sz="1600">
                <a:solidFill>
                  <a:schemeClr val="lt1"/>
                </a:solidFill>
                <a:latin typeface="Open Sans"/>
                <a:ea typeface="Open Sans"/>
                <a:cs typeface="Open Sans"/>
                <a:sym typeface="Open Sans"/>
              </a:rPr>
              <a:t>Annual Demand</a:t>
            </a:r>
            <a:endParaRPr b="1" i="1" sz="1600">
              <a:solidFill>
                <a:schemeClr val="lt1"/>
              </a:solidFill>
              <a:latin typeface="Open Sans"/>
              <a:ea typeface="Open Sans"/>
              <a:cs typeface="Open Sans"/>
              <a:sym typeface="Open Sans"/>
            </a:endParaRPr>
          </a:p>
        </p:txBody>
      </p:sp>
      <p:sp>
        <p:nvSpPr>
          <p:cNvPr id="568" name="Google Shape;568;p21"/>
          <p:cNvSpPr/>
          <p:nvPr/>
        </p:nvSpPr>
        <p:spPr>
          <a:xfrm>
            <a:off x="897466" y="3210405"/>
            <a:ext cx="3809999" cy="592667"/>
          </a:xfrm>
          <a:prstGeom prst="roundRect">
            <a:avLst>
              <a:gd fmla="val 16667" name="adj"/>
            </a:avLst>
          </a:prstGeom>
          <a:solidFill>
            <a:srgbClr val="9CC2E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GB" sz="1600">
                <a:solidFill>
                  <a:schemeClr val="lt1"/>
                </a:solidFill>
                <a:latin typeface="Open Sans"/>
                <a:ea typeface="Open Sans"/>
                <a:cs typeface="Open Sans"/>
                <a:sym typeface="Open Sans"/>
              </a:rPr>
              <a:t>Percentage supplied by grid</a:t>
            </a:r>
            <a:endParaRPr b="1" i="1" sz="1600">
              <a:solidFill>
                <a:schemeClr val="lt1"/>
              </a:solidFill>
              <a:latin typeface="Open Sans"/>
              <a:ea typeface="Open Sans"/>
              <a:cs typeface="Open Sans"/>
              <a:sym typeface="Open Sans"/>
            </a:endParaRPr>
          </a:p>
        </p:txBody>
      </p:sp>
      <p:sp>
        <p:nvSpPr>
          <p:cNvPr id="569" name="Google Shape;569;p21"/>
          <p:cNvSpPr/>
          <p:nvPr/>
        </p:nvSpPr>
        <p:spPr>
          <a:xfrm>
            <a:off x="897466" y="3980102"/>
            <a:ext cx="3809999" cy="592667"/>
          </a:xfrm>
          <a:prstGeom prst="roundRect">
            <a:avLst>
              <a:gd fmla="val 16667" name="adj"/>
            </a:avLst>
          </a:prstGeom>
          <a:solidFill>
            <a:srgbClr val="9CC2E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GB" sz="1600">
                <a:solidFill>
                  <a:schemeClr val="lt1"/>
                </a:solidFill>
                <a:latin typeface="Open Sans"/>
                <a:ea typeface="Open Sans"/>
                <a:cs typeface="Open Sans"/>
                <a:sym typeface="Open Sans"/>
              </a:rPr>
              <a:t>Structure of Clients</a:t>
            </a:r>
            <a:endParaRPr/>
          </a:p>
        </p:txBody>
      </p:sp>
      <p:sp>
        <p:nvSpPr>
          <p:cNvPr id="570" name="Google Shape;570;p21"/>
          <p:cNvSpPr/>
          <p:nvPr/>
        </p:nvSpPr>
        <p:spPr>
          <a:xfrm>
            <a:off x="897465" y="4749798"/>
            <a:ext cx="3809999" cy="592667"/>
          </a:xfrm>
          <a:prstGeom prst="roundRect">
            <a:avLst>
              <a:gd fmla="val 16667" name="adj"/>
            </a:avLst>
          </a:prstGeom>
          <a:solidFill>
            <a:srgbClr val="9CC2E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GB" sz="1600">
                <a:solidFill>
                  <a:schemeClr val="lt1"/>
                </a:solidFill>
                <a:latin typeface="Open Sans"/>
                <a:ea typeface="Open Sans"/>
                <a:cs typeface="Open Sans"/>
                <a:sym typeface="Open Sans"/>
              </a:rPr>
              <a:t>Losses</a:t>
            </a:r>
            <a:endParaRPr b="1" i="1" sz="1600">
              <a:solidFill>
                <a:schemeClr val="lt1"/>
              </a:solidFill>
              <a:latin typeface="Open Sans"/>
              <a:ea typeface="Open Sans"/>
              <a:cs typeface="Open Sans"/>
              <a:sym typeface="Open Sans"/>
            </a:endParaRPr>
          </a:p>
        </p:txBody>
      </p:sp>
      <p:sp>
        <p:nvSpPr>
          <p:cNvPr id="571" name="Google Shape;571;p21"/>
          <p:cNvSpPr/>
          <p:nvPr/>
        </p:nvSpPr>
        <p:spPr>
          <a:xfrm>
            <a:off x="897466" y="5519496"/>
            <a:ext cx="3809999" cy="592667"/>
          </a:xfrm>
          <a:prstGeom prst="roundRect">
            <a:avLst>
              <a:gd fmla="val 16667" name="adj"/>
            </a:avLst>
          </a:prstGeom>
          <a:solidFill>
            <a:srgbClr val="9CC2E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GB" sz="1600">
                <a:solidFill>
                  <a:schemeClr val="lt1"/>
                </a:solidFill>
                <a:latin typeface="Open Sans"/>
                <a:ea typeface="Open Sans"/>
                <a:cs typeface="Open Sans"/>
                <a:sym typeface="Open Sans"/>
              </a:rPr>
              <a:t>Seasonal, daily, hourly</a:t>
            </a:r>
            <a:endParaRPr b="1" i="1" sz="1600">
              <a:solidFill>
                <a:schemeClr val="lt1"/>
              </a:solidFill>
              <a:latin typeface="Open Sans"/>
              <a:ea typeface="Open Sans"/>
              <a:cs typeface="Open Sans"/>
              <a:sym typeface="Open Sans"/>
            </a:endParaRPr>
          </a:p>
          <a:p>
            <a:pPr indent="0" lvl="0" marL="0" marR="0" rtl="0" algn="ctr">
              <a:spcBef>
                <a:spcPts val="0"/>
              </a:spcBef>
              <a:spcAft>
                <a:spcPts val="0"/>
              </a:spcAft>
              <a:buNone/>
            </a:pPr>
            <a:r>
              <a:rPr b="1" i="1" lang="en-GB" sz="1600">
                <a:solidFill>
                  <a:schemeClr val="lt1"/>
                </a:solidFill>
                <a:latin typeface="Open Sans"/>
                <a:ea typeface="Open Sans"/>
                <a:cs typeface="Open Sans"/>
                <a:sym typeface="Open Sans"/>
              </a:rPr>
              <a:t>coefficients</a:t>
            </a:r>
            <a:endParaRPr b="1" i="1" sz="1600">
              <a:solidFill>
                <a:schemeClr val="lt1"/>
              </a:solidFill>
              <a:latin typeface="Open Sans"/>
              <a:ea typeface="Open Sans"/>
              <a:cs typeface="Open Sans"/>
              <a:sym typeface="Open Sans"/>
            </a:endParaRPr>
          </a:p>
        </p:txBody>
      </p:sp>
      <p:pic>
        <p:nvPicPr>
          <p:cNvPr descr="Diagram, timeline&#10;&#10;Description automatically generated" id="572" name="Google Shape;572;p21"/>
          <p:cNvPicPr preferRelativeResize="0"/>
          <p:nvPr/>
        </p:nvPicPr>
        <p:blipFill rotWithShape="1">
          <a:blip r:embed="rId5">
            <a:alphaModFix/>
          </a:blip>
          <a:srcRect b="0" l="0" r="0" t="0"/>
          <a:stretch/>
        </p:blipFill>
        <p:spPr>
          <a:xfrm>
            <a:off x="6386945" y="3046651"/>
            <a:ext cx="2743200" cy="764697"/>
          </a:xfrm>
          <a:prstGeom prst="rect">
            <a:avLst/>
          </a:prstGeom>
          <a:noFill/>
          <a:ln>
            <a:noFill/>
          </a:ln>
        </p:spPr>
      </p:pic>
      <p:pic>
        <p:nvPicPr>
          <p:cNvPr descr="A picture containing text, sign, screenshot, clipart&#10;&#10;Description automatically generated" id="573" name="Google Shape;573;p21"/>
          <p:cNvPicPr preferRelativeResize="0"/>
          <p:nvPr/>
        </p:nvPicPr>
        <p:blipFill rotWithShape="1">
          <a:blip r:embed="rId6">
            <a:alphaModFix/>
          </a:blip>
          <a:srcRect b="0" l="0" r="0" t="0"/>
          <a:stretch/>
        </p:blipFill>
        <p:spPr>
          <a:xfrm>
            <a:off x="5755793" y="4079311"/>
            <a:ext cx="3636048" cy="400410"/>
          </a:xfrm>
          <a:prstGeom prst="rect">
            <a:avLst/>
          </a:prstGeom>
          <a:noFill/>
          <a:ln>
            <a:noFill/>
          </a:ln>
        </p:spPr>
      </p:pic>
      <p:pic>
        <p:nvPicPr>
          <p:cNvPr descr="Graphical user interface, application&#10;&#10;Description automatically generated" id="574" name="Google Shape;574;p21"/>
          <p:cNvPicPr preferRelativeResize="0"/>
          <p:nvPr/>
        </p:nvPicPr>
        <p:blipFill rotWithShape="1">
          <a:blip r:embed="rId7">
            <a:alphaModFix/>
          </a:blip>
          <a:srcRect b="0" l="0" r="0" t="0"/>
          <a:stretch/>
        </p:blipFill>
        <p:spPr>
          <a:xfrm>
            <a:off x="6202218" y="4659477"/>
            <a:ext cx="2743200" cy="771775"/>
          </a:xfrm>
          <a:prstGeom prst="rect">
            <a:avLst/>
          </a:prstGeom>
          <a:noFill/>
          <a:ln>
            <a:noFill/>
          </a:ln>
        </p:spPr>
      </p:pic>
      <p:pic>
        <p:nvPicPr>
          <p:cNvPr descr="A picture containing text&#10;&#10;Description automatically generated" id="575" name="Google Shape;575;p21"/>
          <p:cNvPicPr preferRelativeResize="0"/>
          <p:nvPr/>
        </p:nvPicPr>
        <p:blipFill rotWithShape="1">
          <a:blip r:embed="rId8">
            <a:alphaModFix/>
          </a:blip>
          <a:srcRect b="0" l="0" r="0" t="0"/>
          <a:stretch/>
        </p:blipFill>
        <p:spPr>
          <a:xfrm>
            <a:off x="6194521" y="5681340"/>
            <a:ext cx="2743200" cy="267443"/>
          </a:xfrm>
          <a:prstGeom prst="rect">
            <a:avLst/>
          </a:prstGeom>
          <a:noFill/>
          <a:ln>
            <a:noFill/>
          </a:ln>
        </p:spPr>
      </p:pic>
      <p:sp>
        <p:nvSpPr>
          <p:cNvPr id="576" name="Google Shape;576;p21"/>
          <p:cNvSpPr txBox="1"/>
          <p:nvPr/>
        </p:nvSpPr>
        <p:spPr>
          <a:xfrm>
            <a:off x="844397" y="457239"/>
            <a:ext cx="100855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10.4 Results Analysis</a:t>
            </a:r>
            <a:endParaRPr sz="4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descr="Graphical user interface, text&#10;&#10;Description automatically generated" id="582" name="Google Shape;582;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83" name="Google Shape;583;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84" name="Google Shape;584;p22"/>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Analysing all the results</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pic>
        <p:nvPicPr>
          <p:cNvPr descr="Table&#10;&#10;Description automatically generated" id="585" name="Google Shape;585;p22"/>
          <p:cNvPicPr preferRelativeResize="0"/>
          <p:nvPr/>
        </p:nvPicPr>
        <p:blipFill rotWithShape="1">
          <a:blip r:embed="rId4">
            <a:alphaModFix/>
          </a:blip>
          <a:srcRect b="0" l="0" r="0" t="0"/>
          <a:stretch/>
        </p:blipFill>
        <p:spPr>
          <a:xfrm>
            <a:off x="6186824" y="1952241"/>
            <a:ext cx="4084857" cy="4398008"/>
          </a:xfrm>
          <a:prstGeom prst="rect">
            <a:avLst/>
          </a:prstGeom>
          <a:noFill/>
          <a:ln>
            <a:noFill/>
          </a:ln>
        </p:spPr>
      </p:pic>
      <p:sp>
        <p:nvSpPr>
          <p:cNvPr id="586" name="Google Shape;586;p22"/>
          <p:cNvSpPr txBox="1"/>
          <p:nvPr/>
        </p:nvSpPr>
        <p:spPr>
          <a:xfrm>
            <a:off x="840778" y="2397499"/>
            <a:ext cx="4766384"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Open Sans"/>
                <a:ea typeface="Open Sans"/>
                <a:cs typeface="Open Sans"/>
                <a:sym typeface="Open Sans"/>
              </a:rPr>
              <a:t>The results for future years must be sense-checked because there will be no statistical data to compare them to.</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2000">
                <a:solidFill>
                  <a:schemeClr val="dk1"/>
                </a:solidFill>
                <a:latin typeface="Open Sans"/>
                <a:ea typeface="Open Sans"/>
                <a:cs typeface="Open Sans"/>
                <a:sym typeface="Open Sans"/>
              </a:rPr>
              <a:t>The user must rely on their experience to assess the validity of the results. </a:t>
            </a:r>
            <a:endParaRPr/>
          </a:p>
          <a:p>
            <a:pPr indent="0" lvl="0" marL="0" marR="0" rtl="0" algn="l">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2000">
                <a:solidFill>
                  <a:schemeClr val="dk1"/>
                </a:solidFill>
                <a:latin typeface="Open Sans"/>
                <a:ea typeface="Open Sans"/>
                <a:cs typeface="Open Sans"/>
                <a:sym typeface="Open Sans"/>
              </a:rPr>
              <a:t>Results from other models could also be used to assist in checking the MAED results. </a:t>
            </a:r>
            <a:endParaRPr/>
          </a:p>
        </p:txBody>
      </p:sp>
      <p:sp>
        <p:nvSpPr>
          <p:cNvPr id="587" name="Google Shape;587;p22"/>
          <p:cNvSpPr txBox="1"/>
          <p:nvPr/>
        </p:nvSpPr>
        <p:spPr>
          <a:xfrm>
            <a:off x="844397" y="457239"/>
            <a:ext cx="100855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10.4 Results Analysis</a:t>
            </a:r>
            <a:endParaRPr sz="44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descr="Graphical user interface, website&#10;&#10;Description automatically generated" id="593" name="Google Shape;593;p23"/>
          <p:cNvPicPr preferRelativeResize="0"/>
          <p:nvPr/>
        </p:nvPicPr>
        <p:blipFill rotWithShape="1">
          <a:blip r:embed="rId3">
            <a:alphaModFix/>
          </a:blip>
          <a:srcRect b="0" l="0" r="0" t="0"/>
          <a:stretch/>
        </p:blipFill>
        <p:spPr>
          <a:xfrm>
            <a:off x="708" y="-19299"/>
            <a:ext cx="12190521" cy="6892739"/>
          </a:xfrm>
          <a:prstGeom prst="rect">
            <a:avLst/>
          </a:prstGeom>
          <a:noFill/>
          <a:ln>
            <a:noFill/>
          </a:ln>
        </p:spPr>
      </p:pic>
      <p:sp>
        <p:nvSpPr>
          <p:cNvPr id="594" name="Google Shape;594;p23"/>
          <p:cNvSpPr txBox="1"/>
          <p:nvPr/>
        </p:nvSpPr>
        <p:spPr>
          <a:xfrm>
            <a:off x="9899301" y="5905083"/>
            <a:ext cx="19309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dk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
        <p:nvSpPr>
          <p:cNvPr id="595" name="Google Shape;595;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96" name="Google Shape;596;p23"/>
          <p:cNvSpPr txBox="1"/>
          <p:nvPr/>
        </p:nvSpPr>
        <p:spPr>
          <a:xfrm>
            <a:off x="8811492" y="4675914"/>
            <a:ext cx="323120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Cannone, C., Collett, K.A., Charbonnier F., Ahsan A., Halloran C., Vijay,A.,Berdellans I., Hasanovic S., Gritsevskyi A,Stankeviciute L., Tot M.; Welsch M., Hirmer S., 2023. Lecture 10: "MAED-EL STRUCTURE" , Energy Demands Projections with MAED (Model for Analysis of Energy Demand). Release Version 2.0.  [online presentation]. Climate Compatible Growth &amp; Programme and International Atomic Energy Agency.</a:t>
            </a:r>
            <a:endParaRPr sz="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pic>
        <p:nvPicPr>
          <p:cNvPr descr="Graphical user interface, text" id="601" name="Google Shape;601;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02" name="Google Shape;602;p24"/>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Graphical user interface, text&#10;&#10;Description automatically generated" id="140" name="Google Shape;140;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1" name="Google Shape;141;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142" name="Google Shape;142;p3"/>
          <p:cNvGrpSpPr/>
          <p:nvPr/>
        </p:nvGrpSpPr>
        <p:grpSpPr>
          <a:xfrm>
            <a:off x="2007564" y="3524111"/>
            <a:ext cx="7856026" cy="1122289"/>
            <a:chOff x="2302" y="1765160"/>
            <a:chExt cx="7856026" cy="1122289"/>
          </a:xfrm>
        </p:grpSpPr>
        <p:sp>
          <p:nvSpPr>
            <p:cNvPr id="143" name="Google Shape;143;p3"/>
            <p:cNvSpPr/>
            <p:nvPr/>
          </p:nvSpPr>
          <p:spPr>
            <a:xfrm>
              <a:off x="2302" y="1765160"/>
              <a:ext cx="2805723" cy="1122289"/>
            </a:xfrm>
            <a:prstGeom prst="chevron">
              <a:avLst>
                <a:gd fmla="val 5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txBox="1"/>
            <p:nvPr/>
          </p:nvSpPr>
          <p:spPr>
            <a:xfrm>
              <a:off x="563447" y="1765160"/>
              <a:ext cx="1683434" cy="1122289"/>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lt1"/>
                </a:buClr>
                <a:buSzPts val="1800"/>
                <a:buFont typeface="Open Sans Light"/>
                <a:buNone/>
              </a:pPr>
              <a:r>
                <a:rPr b="0" i="0" lang="en-GB" sz="1800">
                  <a:solidFill>
                    <a:schemeClr val="lt1"/>
                  </a:solidFill>
                  <a:latin typeface="Open Sans Light"/>
                  <a:ea typeface="Open Sans Light"/>
                  <a:cs typeface="Open Sans Light"/>
                  <a:sym typeface="Open Sans Light"/>
                </a:rPr>
                <a:t>Reconstruction of base year hourly demand</a:t>
              </a:r>
              <a:endParaRPr/>
            </a:p>
          </p:txBody>
        </p:sp>
        <p:sp>
          <p:nvSpPr>
            <p:cNvPr id="145" name="Google Shape;145;p3"/>
            <p:cNvSpPr/>
            <p:nvPr/>
          </p:nvSpPr>
          <p:spPr>
            <a:xfrm>
              <a:off x="2527454" y="1765160"/>
              <a:ext cx="2805723" cy="1122289"/>
            </a:xfrm>
            <a:prstGeom prst="chevron">
              <a:avLst>
                <a:gd fmla="val 50000" name="adj"/>
              </a:avLst>
            </a:prstGeom>
            <a:solidFill>
              <a:srgbClr val="B02633">
                <a:alpha val="15686"/>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txBox="1"/>
            <p:nvPr/>
          </p:nvSpPr>
          <p:spPr>
            <a:xfrm>
              <a:off x="3088599" y="1765160"/>
              <a:ext cx="1683434" cy="1122289"/>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lt1"/>
                </a:buClr>
                <a:buSzPts val="1800"/>
                <a:buFont typeface="Open Sans Light"/>
                <a:buNone/>
              </a:pPr>
              <a:r>
                <a:rPr b="0" i="0" lang="en-GB" sz="1800">
                  <a:solidFill>
                    <a:schemeClr val="lt1"/>
                  </a:solidFill>
                  <a:latin typeface="Open Sans Light"/>
                  <a:ea typeface="Open Sans Light"/>
                  <a:cs typeface="Open Sans Light"/>
                  <a:sym typeface="Open Sans Light"/>
                </a:rPr>
                <a:t>Scenario development</a:t>
              </a:r>
              <a:endParaRPr/>
            </a:p>
          </p:txBody>
        </p:sp>
        <p:sp>
          <p:nvSpPr>
            <p:cNvPr id="147" name="Google Shape;147;p3"/>
            <p:cNvSpPr/>
            <p:nvPr/>
          </p:nvSpPr>
          <p:spPr>
            <a:xfrm>
              <a:off x="5052605" y="1765160"/>
              <a:ext cx="2805723" cy="1122289"/>
            </a:xfrm>
            <a:prstGeom prst="chevron">
              <a:avLst>
                <a:gd fmla="val 50000" name="adj"/>
              </a:avLst>
            </a:prstGeom>
            <a:solidFill>
              <a:srgbClr val="B02633">
                <a:alpha val="15686"/>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txBox="1"/>
            <p:nvPr/>
          </p:nvSpPr>
          <p:spPr>
            <a:xfrm>
              <a:off x="5613750" y="1765160"/>
              <a:ext cx="1683434" cy="1122289"/>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lt1"/>
                </a:buClr>
                <a:buSzPts val="1800"/>
                <a:buFont typeface="Open Sans Light"/>
                <a:buNone/>
              </a:pPr>
              <a:r>
                <a:rPr b="0" i="0" lang="en-GB" sz="1800">
                  <a:solidFill>
                    <a:schemeClr val="lt1"/>
                  </a:solidFill>
                  <a:latin typeface="Open Sans Light"/>
                  <a:ea typeface="Open Sans Light"/>
                  <a:cs typeface="Open Sans Light"/>
                  <a:sym typeface="Open Sans Light"/>
                </a:rPr>
                <a:t>Results analysis</a:t>
              </a:r>
              <a:endParaRPr/>
            </a:p>
          </p:txBody>
        </p:sp>
      </p:grpSp>
      <p:sp>
        <p:nvSpPr>
          <p:cNvPr id="149" name="Google Shape;149;p3"/>
          <p:cNvSpPr txBox="1"/>
          <p:nvPr/>
        </p:nvSpPr>
        <p:spPr>
          <a:xfrm>
            <a:off x="2139953" y="3059668"/>
            <a:ext cx="732610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Predicting hourly electricity demand in MAED-EL</a:t>
            </a:r>
            <a:endParaRPr sz="1800">
              <a:solidFill>
                <a:schemeClr val="dk1"/>
              </a:solidFill>
              <a:latin typeface="Open Sans"/>
              <a:ea typeface="Open Sans"/>
              <a:cs typeface="Open Sans"/>
              <a:sym typeface="Open Sans"/>
            </a:endParaRPr>
          </a:p>
        </p:txBody>
      </p:sp>
      <p:sp>
        <p:nvSpPr>
          <p:cNvPr id="150" name="Google Shape;150;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33333"/>
              </a:buClr>
              <a:buSzPts val="1600"/>
              <a:buNone/>
            </a:pPr>
            <a:r>
              <a:rPr b="1" lang="en-GB" sz="2000">
                <a:solidFill>
                  <a:srgbClr val="9CC2E5"/>
                </a:solidFill>
                <a:latin typeface="Open Sans"/>
                <a:ea typeface="Open Sans"/>
                <a:cs typeface="Open Sans"/>
                <a:sym typeface="Open Sans"/>
              </a:rPr>
              <a:t>Steps for predicting hourly electricity demand</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51" name="Google Shape;151;p3"/>
          <p:cNvSpPr txBox="1"/>
          <p:nvPr/>
        </p:nvSpPr>
        <p:spPr>
          <a:xfrm>
            <a:off x="866296" y="462319"/>
            <a:ext cx="10876613" cy="137633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10.1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Aggregating hourly demand </a:t>
            </a:r>
            <a:endParaRPr sz="44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Graphical user interface, text&#10;&#10;Description automatically generated" id="157" name="Google Shape;157;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8" name="Google Shape;158;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9" name="Google Shape;159;p4"/>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How MAED-EL models demand in an electricity system</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160" name="Google Shape;160;p4"/>
          <p:cNvSpPr txBox="1"/>
          <p:nvPr/>
        </p:nvSpPr>
        <p:spPr>
          <a:xfrm>
            <a:off x="866296" y="462319"/>
            <a:ext cx="10876613" cy="137633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10.1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Aggregating hourly demand </a:t>
            </a:r>
            <a:endParaRPr sz="4400">
              <a:solidFill>
                <a:schemeClr val="dk1"/>
              </a:solidFill>
              <a:latin typeface="Open Sans"/>
              <a:ea typeface="Open Sans"/>
              <a:cs typeface="Open Sans"/>
              <a:sym typeface="Open Sans"/>
            </a:endParaRPr>
          </a:p>
        </p:txBody>
      </p:sp>
      <p:grpSp>
        <p:nvGrpSpPr>
          <p:cNvPr id="161" name="Google Shape;161;p4"/>
          <p:cNvGrpSpPr/>
          <p:nvPr/>
        </p:nvGrpSpPr>
        <p:grpSpPr>
          <a:xfrm>
            <a:off x="862081" y="2659639"/>
            <a:ext cx="10534765" cy="2788009"/>
            <a:chOff x="0" y="828195"/>
            <a:chExt cx="10534765" cy="2788009"/>
          </a:xfrm>
        </p:grpSpPr>
        <p:sp>
          <p:nvSpPr>
            <p:cNvPr id="162" name="Google Shape;162;p4"/>
            <p:cNvSpPr/>
            <p:nvPr/>
          </p:nvSpPr>
          <p:spPr>
            <a:xfrm>
              <a:off x="0" y="2779802"/>
              <a:ext cx="10534765" cy="836402"/>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txBox="1"/>
            <p:nvPr/>
          </p:nvSpPr>
          <p:spPr>
            <a:xfrm>
              <a:off x="0" y="2779802"/>
              <a:ext cx="3160429" cy="836402"/>
            </a:xfrm>
            <a:prstGeom prst="rect">
              <a:avLst/>
            </a:prstGeom>
            <a:noFill/>
            <a:ln>
              <a:noFill/>
            </a:ln>
          </p:spPr>
          <p:txBody>
            <a:bodyPr anchorCtr="0" anchor="ctr" bIns="192000" lIns="192000" spcFirstLastPara="1" rIns="192000" wrap="square" tIns="192000">
              <a:noAutofit/>
            </a:bodyPr>
            <a:lstStyle/>
            <a:p>
              <a:pPr indent="0" lvl="0" marL="0" marR="0" rtl="0" algn="l">
                <a:lnSpc>
                  <a:spcPct val="90000"/>
                </a:lnSpc>
                <a:spcBef>
                  <a:spcPts val="0"/>
                </a:spcBef>
                <a:spcAft>
                  <a:spcPts val="0"/>
                </a:spcAft>
                <a:buClr>
                  <a:schemeClr val="dk1"/>
                </a:buClr>
                <a:buSzPts val="2700"/>
                <a:buFont typeface="Open Sans"/>
                <a:buNone/>
              </a:pPr>
              <a:r>
                <a:rPr b="0" i="0" lang="en-GB" sz="2700">
                  <a:solidFill>
                    <a:schemeClr val="dk1"/>
                  </a:solidFill>
                  <a:latin typeface="Open Sans"/>
                  <a:ea typeface="Open Sans"/>
                  <a:cs typeface="Open Sans"/>
                  <a:sym typeface="Open Sans"/>
                </a:rPr>
                <a:t>1. Client demand</a:t>
              </a:r>
              <a:endParaRPr/>
            </a:p>
          </p:txBody>
        </p:sp>
        <p:sp>
          <p:nvSpPr>
            <p:cNvPr id="164" name="Google Shape;164;p4"/>
            <p:cNvSpPr/>
            <p:nvPr/>
          </p:nvSpPr>
          <p:spPr>
            <a:xfrm>
              <a:off x="0" y="1803999"/>
              <a:ext cx="10534765" cy="836402"/>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txBox="1"/>
            <p:nvPr/>
          </p:nvSpPr>
          <p:spPr>
            <a:xfrm>
              <a:off x="0" y="1803999"/>
              <a:ext cx="3160429" cy="836402"/>
            </a:xfrm>
            <a:prstGeom prst="rect">
              <a:avLst/>
            </a:prstGeom>
            <a:noFill/>
            <a:ln>
              <a:noFill/>
            </a:ln>
          </p:spPr>
          <p:txBody>
            <a:bodyPr anchorCtr="0" anchor="ctr" bIns="192000" lIns="192000" spcFirstLastPara="1" rIns="192000" wrap="square" tIns="192000">
              <a:noAutofit/>
            </a:bodyPr>
            <a:lstStyle/>
            <a:p>
              <a:pPr indent="0" lvl="0" marL="0" marR="0" rtl="0" algn="l">
                <a:lnSpc>
                  <a:spcPct val="90000"/>
                </a:lnSpc>
                <a:spcBef>
                  <a:spcPts val="0"/>
                </a:spcBef>
                <a:spcAft>
                  <a:spcPts val="0"/>
                </a:spcAft>
                <a:buClr>
                  <a:schemeClr val="dk1"/>
                </a:buClr>
                <a:buSzPts val="2700"/>
                <a:buFont typeface="Open Sans"/>
                <a:buNone/>
              </a:pPr>
              <a:r>
                <a:rPr b="0" i="0" lang="en-GB" sz="2700">
                  <a:solidFill>
                    <a:schemeClr val="dk1"/>
                  </a:solidFill>
                  <a:latin typeface="Open Sans"/>
                  <a:ea typeface="Open Sans"/>
                  <a:cs typeface="Open Sans"/>
                  <a:sym typeface="Open Sans"/>
                </a:rPr>
                <a:t>2. Sector demand</a:t>
              </a:r>
              <a:endParaRPr/>
            </a:p>
          </p:txBody>
        </p:sp>
        <p:sp>
          <p:nvSpPr>
            <p:cNvPr id="166" name="Google Shape;166;p4"/>
            <p:cNvSpPr/>
            <p:nvPr/>
          </p:nvSpPr>
          <p:spPr>
            <a:xfrm>
              <a:off x="0" y="828195"/>
              <a:ext cx="10534765" cy="836402"/>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txBox="1"/>
            <p:nvPr/>
          </p:nvSpPr>
          <p:spPr>
            <a:xfrm>
              <a:off x="0" y="828195"/>
              <a:ext cx="3160429" cy="836402"/>
            </a:xfrm>
            <a:prstGeom prst="rect">
              <a:avLst/>
            </a:prstGeom>
            <a:noFill/>
            <a:ln>
              <a:noFill/>
            </a:ln>
          </p:spPr>
          <p:txBody>
            <a:bodyPr anchorCtr="0" anchor="ctr" bIns="192000" lIns="192000" spcFirstLastPara="1" rIns="192000" wrap="square" tIns="192000">
              <a:noAutofit/>
            </a:bodyPr>
            <a:lstStyle/>
            <a:p>
              <a:pPr indent="0" lvl="0" marL="0" marR="0" rtl="0" algn="l">
                <a:lnSpc>
                  <a:spcPct val="90000"/>
                </a:lnSpc>
                <a:spcBef>
                  <a:spcPts val="0"/>
                </a:spcBef>
                <a:spcAft>
                  <a:spcPts val="0"/>
                </a:spcAft>
                <a:buClr>
                  <a:schemeClr val="dk1"/>
                </a:buClr>
                <a:buSzPts val="2700"/>
                <a:buFont typeface="Open Sans"/>
                <a:buNone/>
              </a:pPr>
              <a:r>
                <a:rPr b="0" i="0" lang="en-GB" sz="2700">
                  <a:solidFill>
                    <a:schemeClr val="dk1"/>
                  </a:solidFill>
                  <a:latin typeface="Open Sans"/>
                  <a:ea typeface="Open Sans"/>
                  <a:cs typeface="Open Sans"/>
                  <a:sym typeface="Open Sans"/>
                </a:rPr>
                <a:t>3. National demand</a:t>
              </a:r>
              <a:endParaRPr/>
            </a:p>
          </p:txBody>
        </p:sp>
        <p:sp>
          <p:nvSpPr>
            <p:cNvPr id="168" name="Google Shape;168;p4"/>
            <p:cNvSpPr/>
            <p:nvPr/>
          </p:nvSpPr>
          <p:spPr>
            <a:xfrm>
              <a:off x="6559286" y="897896"/>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txBox="1"/>
            <p:nvPr/>
          </p:nvSpPr>
          <p:spPr>
            <a:xfrm>
              <a:off x="6579700" y="918310"/>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Nation</a:t>
              </a:r>
              <a:endParaRPr/>
            </a:p>
          </p:txBody>
        </p:sp>
        <p:sp>
          <p:nvSpPr>
            <p:cNvPr id="170" name="Google Shape;170;p4"/>
            <p:cNvSpPr/>
            <p:nvPr/>
          </p:nvSpPr>
          <p:spPr>
            <a:xfrm>
              <a:off x="5043306" y="1594898"/>
              <a:ext cx="2038731" cy="278800"/>
            </a:xfrm>
            <a:custGeom>
              <a:rect b="b" l="l" r="r" t="t"/>
              <a:pathLst>
                <a:path extrusionOk="0" h="120000" w="120000">
                  <a:moveTo>
                    <a:pt x="120000" y="0"/>
                  </a:moveTo>
                  <a:lnTo>
                    <a:pt x="120000" y="60000"/>
                  </a:lnTo>
                  <a:lnTo>
                    <a:pt x="0" y="60000"/>
                  </a:lnTo>
                  <a:lnTo>
                    <a:pt x="0" y="120000"/>
                  </a:lnTo>
                </a:path>
              </a:pathLst>
            </a:custGeom>
            <a:noFill/>
            <a:ln cap="flat" cmpd="sng" w="12700">
              <a:solidFill>
                <a:srgbClr val="487AA8"/>
              </a:solidFill>
              <a:prstDash val="solid"/>
              <a:miter lim="800000"/>
              <a:headEnd len="sm" w="sm" type="none"/>
              <a:tailEnd len="sm" w="sm" type="none"/>
            </a:ln>
          </p:spPr>
        </p:sp>
        <p:sp>
          <p:nvSpPr>
            <p:cNvPr id="171" name="Google Shape;171;p4"/>
            <p:cNvSpPr/>
            <p:nvPr/>
          </p:nvSpPr>
          <p:spPr>
            <a:xfrm>
              <a:off x="4520554" y="1873699"/>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txBox="1"/>
            <p:nvPr/>
          </p:nvSpPr>
          <p:spPr>
            <a:xfrm>
              <a:off x="4540968" y="1894113"/>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Industry</a:t>
              </a:r>
              <a:endParaRPr/>
            </a:p>
          </p:txBody>
        </p:sp>
        <p:sp>
          <p:nvSpPr>
            <p:cNvPr id="173" name="Google Shape;173;p4"/>
            <p:cNvSpPr/>
            <p:nvPr/>
          </p:nvSpPr>
          <p:spPr>
            <a:xfrm>
              <a:off x="3684152" y="2570701"/>
              <a:ext cx="1359154" cy="278800"/>
            </a:xfrm>
            <a:custGeom>
              <a:rect b="b" l="l" r="r" t="t"/>
              <a:pathLst>
                <a:path extrusionOk="0" h="120000" w="120000">
                  <a:moveTo>
                    <a:pt x="120000" y="0"/>
                  </a:moveTo>
                  <a:lnTo>
                    <a:pt x="120000" y="60000"/>
                  </a:lnTo>
                  <a:lnTo>
                    <a:pt x="0" y="60000"/>
                  </a:lnTo>
                  <a:lnTo>
                    <a:pt x="0" y="120000"/>
                  </a:lnTo>
                </a:path>
              </a:pathLst>
            </a:custGeom>
            <a:noFill/>
            <a:ln cap="flat" cmpd="sng" w="12700">
              <a:solidFill>
                <a:srgbClr val="528CBE"/>
              </a:solidFill>
              <a:prstDash val="solid"/>
              <a:miter lim="800000"/>
              <a:headEnd len="sm" w="sm" type="none"/>
              <a:tailEnd len="sm" w="sm" type="none"/>
            </a:ln>
          </p:spPr>
        </p:sp>
        <p:sp>
          <p:nvSpPr>
            <p:cNvPr id="174" name="Google Shape;174;p4"/>
            <p:cNvSpPr/>
            <p:nvPr/>
          </p:nvSpPr>
          <p:spPr>
            <a:xfrm>
              <a:off x="3161400" y="2849502"/>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txBox="1"/>
            <p:nvPr/>
          </p:nvSpPr>
          <p:spPr>
            <a:xfrm>
              <a:off x="3181814" y="2869916"/>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Steelmaking</a:t>
              </a:r>
              <a:endParaRPr/>
            </a:p>
          </p:txBody>
        </p:sp>
        <p:sp>
          <p:nvSpPr>
            <p:cNvPr id="176" name="Google Shape;176;p4"/>
            <p:cNvSpPr/>
            <p:nvPr/>
          </p:nvSpPr>
          <p:spPr>
            <a:xfrm>
              <a:off x="4997586" y="2570701"/>
              <a:ext cx="91440" cy="278800"/>
            </a:xfrm>
            <a:custGeom>
              <a:rect b="b" l="l" r="r" t="t"/>
              <a:pathLst>
                <a:path extrusionOk="0" h="120000" w="120000">
                  <a:moveTo>
                    <a:pt x="60000" y="0"/>
                  </a:moveTo>
                  <a:lnTo>
                    <a:pt x="60000" y="120000"/>
                  </a:lnTo>
                </a:path>
              </a:pathLst>
            </a:custGeom>
            <a:noFill/>
            <a:ln cap="flat" cmpd="sng" w="12700">
              <a:solidFill>
                <a:srgbClr val="528CBE"/>
              </a:solidFill>
              <a:prstDash val="solid"/>
              <a:miter lim="800000"/>
              <a:headEnd len="sm" w="sm" type="none"/>
              <a:tailEnd len="sm" w="sm" type="none"/>
            </a:ln>
          </p:spPr>
        </p:sp>
        <p:sp>
          <p:nvSpPr>
            <p:cNvPr id="177" name="Google Shape;177;p4"/>
            <p:cNvSpPr/>
            <p:nvPr/>
          </p:nvSpPr>
          <p:spPr>
            <a:xfrm>
              <a:off x="4520554" y="2849502"/>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txBox="1"/>
            <p:nvPr/>
          </p:nvSpPr>
          <p:spPr>
            <a:xfrm>
              <a:off x="4540968" y="2869916"/>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Agriculture</a:t>
              </a:r>
              <a:endParaRPr/>
            </a:p>
          </p:txBody>
        </p:sp>
        <p:sp>
          <p:nvSpPr>
            <p:cNvPr id="179" name="Google Shape;179;p4"/>
            <p:cNvSpPr/>
            <p:nvPr/>
          </p:nvSpPr>
          <p:spPr>
            <a:xfrm>
              <a:off x="5043306" y="2570701"/>
              <a:ext cx="1359154" cy="278800"/>
            </a:xfrm>
            <a:custGeom>
              <a:rect b="b" l="l" r="r" t="t"/>
              <a:pathLst>
                <a:path extrusionOk="0" h="120000" w="120000">
                  <a:moveTo>
                    <a:pt x="0" y="0"/>
                  </a:moveTo>
                  <a:lnTo>
                    <a:pt x="0" y="60000"/>
                  </a:lnTo>
                  <a:lnTo>
                    <a:pt x="120000" y="60000"/>
                  </a:lnTo>
                  <a:lnTo>
                    <a:pt x="120000" y="120000"/>
                  </a:lnTo>
                </a:path>
              </a:pathLst>
            </a:custGeom>
            <a:noFill/>
            <a:ln cap="flat" cmpd="sng" w="12700">
              <a:solidFill>
                <a:srgbClr val="528CBE"/>
              </a:solidFill>
              <a:prstDash val="solid"/>
              <a:miter lim="800000"/>
              <a:headEnd len="sm" w="sm" type="none"/>
              <a:tailEnd len="sm" w="sm" type="none"/>
            </a:ln>
          </p:spPr>
        </p:sp>
        <p:sp>
          <p:nvSpPr>
            <p:cNvPr id="180" name="Google Shape;180;p4"/>
            <p:cNvSpPr/>
            <p:nvPr/>
          </p:nvSpPr>
          <p:spPr>
            <a:xfrm>
              <a:off x="5879709" y="2849502"/>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txBox="1"/>
            <p:nvPr/>
          </p:nvSpPr>
          <p:spPr>
            <a:xfrm>
              <a:off x="5900123" y="2869916"/>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Other</a:t>
              </a:r>
              <a:endParaRPr/>
            </a:p>
          </p:txBody>
        </p:sp>
        <p:sp>
          <p:nvSpPr>
            <p:cNvPr id="182" name="Google Shape;182;p4"/>
            <p:cNvSpPr/>
            <p:nvPr/>
          </p:nvSpPr>
          <p:spPr>
            <a:xfrm>
              <a:off x="6402460" y="1594898"/>
              <a:ext cx="679577" cy="278800"/>
            </a:xfrm>
            <a:custGeom>
              <a:rect b="b" l="l" r="r" t="t"/>
              <a:pathLst>
                <a:path extrusionOk="0" h="120000" w="120000">
                  <a:moveTo>
                    <a:pt x="120000" y="0"/>
                  </a:moveTo>
                  <a:lnTo>
                    <a:pt x="120000" y="60000"/>
                  </a:lnTo>
                  <a:lnTo>
                    <a:pt x="0" y="60000"/>
                  </a:lnTo>
                  <a:lnTo>
                    <a:pt x="0" y="120000"/>
                  </a:lnTo>
                </a:path>
              </a:pathLst>
            </a:custGeom>
            <a:noFill/>
            <a:ln cap="flat" cmpd="sng" w="12700">
              <a:solidFill>
                <a:srgbClr val="487AA8"/>
              </a:solidFill>
              <a:prstDash val="solid"/>
              <a:miter lim="800000"/>
              <a:headEnd len="sm" w="sm" type="none"/>
              <a:tailEnd len="sm" w="sm" type="none"/>
            </a:ln>
          </p:spPr>
        </p:sp>
        <p:sp>
          <p:nvSpPr>
            <p:cNvPr id="183" name="Google Shape;183;p4"/>
            <p:cNvSpPr/>
            <p:nvPr/>
          </p:nvSpPr>
          <p:spPr>
            <a:xfrm>
              <a:off x="5879709" y="1873699"/>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txBox="1"/>
            <p:nvPr/>
          </p:nvSpPr>
          <p:spPr>
            <a:xfrm>
              <a:off x="5900123" y="1894113"/>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Household</a:t>
              </a:r>
              <a:endParaRPr/>
            </a:p>
          </p:txBody>
        </p:sp>
        <p:sp>
          <p:nvSpPr>
            <p:cNvPr id="185" name="Google Shape;185;p4"/>
            <p:cNvSpPr/>
            <p:nvPr/>
          </p:nvSpPr>
          <p:spPr>
            <a:xfrm>
              <a:off x="7082038" y="1594898"/>
              <a:ext cx="679577" cy="278800"/>
            </a:xfrm>
            <a:custGeom>
              <a:rect b="b" l="l" r="r" t="t"/>
              <a:pathLst>
                <a:path extrusionOk="0" h="120000" w="120000">
                  <a:moveTo>
                    <a:pt x="0" y="0"/>
                  </a:moveTo>
                  <a:lnTo>
                    <a:pt x="0" y="60000"/>
                  </a:lnTo>
                  <a:lnTo>
                    <a:pt x="120000" y="60000"/>
                  </a:lnTo>
                  <a:lnTo>
                    <a:pt x="120000" y="120000"/>
                  </a:lnTo>
                </a:path>
              </a:pathLst>
            </a:custGeom>
            <a:noFill/>
            <a:ln cap="flat" cmpd="sng" w="12700">
              <a:solidFill>
                <a:srgbClr val="487AA8"/>
              </a:solidFill>
              <a:prstDash val="solid"/>
              <a:miter lim="800000"/>
              <a:headEnd len="sm" w="sm" type="none"/>
              <a:tailEnd len="sm" w="sm" type="none"/>
            </a:ln>
          </p:spPr>
        </p:sp>
        <p:sp>
          <p:nvSpPr>
            <p:cNvPr id="186" name="Google Shape;186;p4"/>
            <p:cNvSpPr/>
            <p:nvPr/>
          </p:nvSpPr>
          <p:spPr>
            <a:xfrm>
              <a:off x="7238863" y="1873699"/>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txBox="1"/>
            <p:nvPr/>
          </p:nvSpPr>
          <p:spPr>
            <a:xfrm>
              <a:off x="7259277" y="1894113"/>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Service</a:t>
              </a:r>
              <a:endParaRPr/>
            </a:p>
          </p:txBody>
        </p:sp>
        <p:sp>
          <p:nvSpPr>
            <p:cNvPr id="188" name="Google Shape;188;p4"/>
            <p:cNvSpPr/>
            <p:nvPr/>
          </p:nvSpPr>
          <p:spPr>
            <a:xfrm>
              <a:off x="7082038" y="1594898"/>
              <a:ext cx="2038731" cy="278800"/>
            </a:xfrm>
            <a:custGeom>
              <a:rect b="b" l="l" r="r" t="t"/>
              <a:pathLst>
                <a:path extrusionOk="0" h="120000" w="120000">
                  <a:moveTo>
                    <a:pt x="0" y="0"/>
                  </a:moveTo>
                  <a:lnTo>
                    <a:pt x="0" y="60000"/>
                  </a:lnTo>
                  <a:lnTo>
                    <a:pt x="120000" y="60000"/>
                  </a:lnTo>
                  <a:lnTo>
                    <a:pt x="120000" y="120000"/>
                  </a:lnTo>
                </a:path>
              </a:pathLst>
            </a:custGeom>
            <a:noFill/>
            <a:ln cap="flat" cmpd="sng" w="12700">
              <a:solidFill>
                <a:srgbClr val="487AA8"/>
              </a:solidFill>
              <a:prstDash val="solid"/>
              <a:miter lim="800000"/>
              <a:headEnd len="sm" w="sm" type="none"/>
              <a:tailEnd len="sm" w="sm" type="none"/>
            </a:ln>
          </p:spPr>
        </p:sp>
        <p:sp>
          <p:nvSpPr>
            <p:cNvPr id="189" name="Google Shape;189;p4"/>
            <p:cNvSpPr/>
            <p:nvPr/>
          </p:nvSpPr>
          <p:spPr>
            <a:xfrm>
              <a:off x="8598018" y="1873699"/>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txBox="1"/>
            <p:nvPr/>
          </p:nvSpPr>
          <p:spPr>
            <a:xfrm>
              <a:off x="8618432" y="1894113"/>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Transport</a:t>
              </a:r>
              <a:endParaRPr/>
            </a:p>
          </p:txBody>
        </p:sp>
        <p:sp>
          <p:nvSpPr>
            <p:cNvPr id="191" name="Google Shape;191;p4"/>
            <p:cNvSpPr/>
            <p:nvPr/>
          </p:nvSpPr>
          <p:spPr>
            <a:xfrm>
              <a:off x="8441192" y="2570701"/>
              <a:ext cx="679577" cy="278800"/>
            </a:xfrm>
            <a:custGeom>
              <a:rect b="b" l="l" r="r" t="t"/>
              <a:pathLst>
                <a:path extrusionOk="0" h="120000" w="120000">
                  <a:moveTo>
                    <a:pt x="120000" y="0"/>
                  </a:moveTo>
                  <a:lnTo>
                    <a:pt x="120000" y="60000"/>
                  </a:lnTo>
                  <a:lnTo>
                    <a:pt x="0" y="60000"/>
                  </a:lnTo>
                  <a:lnTo>
                    <a:pt x="0" y="120000"/>
                  </a:lnTo>
                </a:path>
              </a:pathLst>
            </a:custGeom>
            <a:noFill/>
            <a:ln cap="flat" cmpd="sng" w="12700">
              <a:solidFill>
                <a:srgbClr val="528CBE"/>
              </a:solidFill>
              <a:prstDash val="solid"/>
              <a:miter lim="800000"/>
              <a:headEnd len="sm" w="sm" type="none"/>
              <a:tailEnd len="sm" w="sm" type="none"/>
            </a:ln>
          </p:spPr>
        </p:sp>
        <p:sp>
          <p:nvSpPr>
            <p:cNvPr id="192" name="Google Shape;192;p4"/>
            <p:cNvSpPr/>
            <p:nvPr/>
          </p:nvSpPr>
          <p:spPr>
            <a:xfrm>
              <a:off x="7918440" y="2849502"/>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txBox="1"/>
            <p:nvPr/>
          </p:nvSpPr>
          <p:spPr>
            <a:xfrm>
              <a:off x="7938854" y="2869916"/>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Personal</a:t>
              </a:r>
              <a:endParaRPr/>
            </a:p>
          </p:txBody>
        </p:sp>
        <p:sp>
          <p:nvSpPr>
            <p:cNvPr id="194" name="Google Shape;194;p4"/>
            <p:cNvSpPr/>
            <p:nvPr/>
          </p:nvSpPr>
          <p:spPr>
            <a:xfrm>
              <a:off x="9120769" y="2570701"/>
              <a:ext cx="679577" cy="278800"/>
            </a:xfrm>
            <a:custGeom>
              <a:rect b="b" l="l" r="r" t="t"/>
              <a:pathLst>
                <a:path extrusionOk="0" h="120000" w="120000">
                  <a:moveTo>
                    <a:pt x="0" y="0"/>
                  </a:moveTo>
                  <a:lnTo>
                    <a:pt x="0" y="60000"/>
                  </a:lnTo>
                  <a:lnTo>
                    <a:pt x="120000" y="60000"/>
                  </a:lnTo>
                  <a:lnTo>
                    <a:pt x="120000" y="120000"/>
                  </a:lnTo>
                </a:path>
              </a:pathLst>
            </a:custGeom>
            <a:noFill/>
            <a:ln cap="flat" cmpd="sng" w="12700">
              <a:solidFill>
                <a:srgbClr val="528CBE"/>
              </a:solidFill>
              <a:prstDash val="solid"/>
              <a:miter lim="800000"/>
              <a:headEnd len="sm" w="sm" type="none"/>
              <a:tailEnd len="sm" w="sm" type="none"/>
            </a:ln>
          </p:spPr>
        </p:sp>
        <p:sp>
          <p:nvSpPr>
            <p:cNvPr id="195" name="Google Shape;195;p4"/>
            <p:cNvSpPr/>
            <p:nvPr/>
          </p:nvSpPr>
          <p:spPr>
            <a:xfrm>
              <a:off x="9277595" y="2849502"/>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txBox="1"/>
            <p:nvPr/>
          </p:nvSpPr>
          <p:spPr>
            <a:xfrm>
              <a:off x="9298009" y="2869916"/>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Freight</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Graphical user interface, text&#10;&#10;Description automatically generated" id="202" name="Google Shape;202;p5"/>
          <p:cNvPicPr preferRelativeResize="0"/>
          <p:nvPr/>
        </p:nvPicPr>
        <p:blipFill rotWithShape="1">
          <a:blip r:embed="rId3">
            <a:alphaModFix/>
          </a:blip>
          <a:srcRect b="0" l="0" r="0" t="0"/>
          <a:stretch/>
        </p:blipFill>
        <p:spPr>
          <a:xfrm>
            <a:off x="8310" y="-1605"/>
            <a:ext cx="12192000" cy="6858000"/>
          </a:xfrm>
          <a:prstGeom prst="rect">
            <a:avLst/>
          </a:prstGeom>
          <a:noFill/>
          <a:ln>
            <a:noFill/>
          </a:ln>
        </p:spPr>
      </p:pic>
      <p:sp>
        <p:nvSpPr>
          <p:cNvPr id="203" name="Google Shape;203;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4" name="Google Shape;204;p5"/>
          <p:cNvSpPr txBox="1"/>
          <p:nvPr/>
        </p:nvSpPr>
        <p:spPr>
          <a:xfrm>
            <a:off x="116443" y="2385320"/>
            <a:ext cx="7014519" cy="491738"/>
          </a:xfrm>
          <a:prstGeom prst="rect">
            <a:avLst/>
          </a:prstGeom>
          <a:blipFill rotWithShape="1">
            <a:blip r:embed="rId4">
              <a:alphaModFix/>
            </a:blip>
            <a:stretch>
              <a:fillRect b="-74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05" name="Google Shape;205;p5"/>
          <p:cNvSpPr/>
          <p:nvPr/>
        </p:nvSpPr>
        <p:spPr>
          <a:xfrm>
            <a:off x="6195214" y="2831197"/>
            <a:ext cx="5435677" cy="3224024"/>
          </a:xfrm>
          <a:prstGeom prst="rect">
            <a:avLst/>
          </a:prstGeom>
          <a:blipFill rotWithShape="1">
            <a:blip r:embed="rId5">
              <a:alphaModFix/>
            </a:blip>
            <a:stretch>
              <a:fillRect b="-2078" l="-896" r="0" t="-75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06" name="Google Shape;206;p5"/>
          <p:cNvSpPr/>
          <p:nvPr/>
        </p:nvSpPr>
        <p:spPr>
          <a:xfrm>
            <a:off x="2101562" y="3376248"/>
            <a:ext cx="3377397" cy="856004"/>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07" name="Google Shape;207;p5"/>
          <p:cNvSpPr/>
          <p:nvPr/>
        </p:nvSpPr>
        <p:spPr>
          <a:xfrm>
            <a:off x="738952" y="3455561"/>
            <a:ext cx="1416542" cy="491738"/>
          </a:xfrm>
          <a:prstGeom prst="rect">
            <a:avLst/>
          </a:prstGeom>
          <a:blipFill rotWithShape="1">
            <a:blip r:embed="rId7">
              <a:alphaModFix/>
            </a:blip>
            <a:stretch>
              <a:fillRect b="-74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08" name="Google Shape;208;p5"/>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Hourly electricity demand by client</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209" name="Google Shape;209;p5"/>
          <p:cNvSpPr txBox="1"/>
          <p:nvPr/>
        </p:nvSpPr>
        <p:spPr>
          <a:xfrm>
            <a:off x="866296" y="462319"/>
            <a:ext cx="10876613" cy="137633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10.1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Aggregating hourly demand </a:t>
            </a:r>
            <a:endParaRPr sz="44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Graphical user interface, sunburst chart&#10;&#10;Description automatically generated" id="215" name="Google Shape;215;p6"/>
          <p:cNvPicPr preferRelativeResize="0"/>
          <p:nvPr/>
        </p:nvPicPr>
        <p:blipFill rotWithShape="1">
          <a:blip r:embed="rId3">
            <a:alphaModFix/>
          </a:blip>
          <a:srcRect b="0" l="0" r="0" t="0"/>
          <a:stretch/>
        </p:blipFill>
        <p:spPr>
          <a:xfrm>
            <a:off x="4665" y="-1148"/>
            <a:ext cx="12198220" cy="6860293"/>
          </a:xfrm>
          <a:prstGeom prst="rect">
            <a:avLst/>
          </a:prstGeom>
          <a:noFill/>
          <a:ln>
            <a:noFill/>
          </a:ln>
        </p:spPr>
      </p:pic>
      <p:sp>
        <p:nvSpPr>
          <p:cNvPr id="216" name="Google Shape;216;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7" name="Google Shape;217;p6"/>
          <p:cNvSpPr txBox="1"/>
          <p:nvPr/>
        </p:nvSpPr>
        <p:spPr>
          <a:xfrm>
            <a:off x="1123208" y="2620030"/>
            <a:ext cx="3464090" cy="96853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18" name="Google Shape;218;p6"/>
          <p:cNvSpPr/>
          <p:nvPr/>
        </p:nvSpPr>
        <p:spPr>
          <a:xfrm>
            <a:off x="897718" y="3845344"/>
            <a:ext cx="5958747" cy="737446"/>
          </a:xfrm>
          <a:prstGeom prst="rect">
            <a:avLst/>
          </a:prstGeom>
          <a:blipFill rotWithShape="1">
            <a:blip r:embed="rId5">
              <a:alphaModFix/>
            </a:blip>
            <a:stretch>
              <a:fillRect b="-10743" l="-1021" r="-612" t="-413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19" name="Google Shape;219;p6"/>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Hourly electricity demand by sector</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220" name="Google Shape;220;p6"/>
          <p:cNvSpPr txBox="1"/>
          <p:nvPr/>
        </p:nvSpPr>
        <p:spPr>
          <a:xfrm>
            <a:off x="866296" y="462319"/>
            <a:ext cx="10876613" cy="137633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10.1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Aggregating hourly demand </a:t>
            </a:r>
            <a:endParaRPr sz="44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Graphical user interface, sunburst chart&#10;&#10;Description automatically generated" id="226" name="Google Shape;226;p7"/>
          <p:cNvPicPr preferRelativeResize="0"/>
          <p:nvPr/>
        </p:nvPicPr>
        <p:blipFill rotWithShape="1">
          <a:blip r:embed="rId3">
            <a:alphaModFix/>
          </a:blip>
          <a:srcRect b="0" l="0" r="0" t="0"/>
          <a:stretch/>
        </p:blipFill>
        <p:spPr>
          <a:xfrm>
            <a:off x="4665" y="-1148"/>
            <a:ext cx="12198220" cy="6860293"/>
          </a:xfrm>
          <a:prstGeom prst="rect">
            <a:avLst/>
          </a:prstGeom>
          <a:noFill/>
          <a:ln>
            <a:noFill/>
          </a:ln>
        </p:spPr>
      </p:pic>
      <p:sp>
        <p:nvSpPr>
          <p:cNvPr id="227" name="Google Shape;227;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8" name="Google Shape;228;p7"/>
          <p:cNvSpPr txBox="1"/>
          <p:nvPr/>
        </p:nvSpPr>
        <p:spPr>
          <a:xfrm>
            <a:off x="2495601" y="4498997"/>
            <a:ext cx="9541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Open Sans"/>
              <a:ea typeface="Open Sans"/>
              <a:cs typeface="Open Sans"/>
              <a:sym typeface="Open Sans"/>
            </a:endParaRPr>
          </a:p>
        </p:txBody>
      </p:sp>
      <p:sp>
        <p:nvSpPr>
          <p:cNvPr id="229" name="Google Shape;229;p7"/>
          <p:cNvSpPr txBox="1"/>
          <p:nvPr/>
        </p:nvSpPr>
        <p:spPr>
          <a:xfrm>
            <a:off x="1035507" y="2563153"/>
            <a:ext cx="3467039" cy="96847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30" name="Google Shape;230;p7"/>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Total hourly electricity demand</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231" name="Google Shape;231;p7"/>
          <p:cNvSpPr/>
          <p:nvPr/>
        </p:nvSpPr>
        <p:spPr>
          <a:xfrm>
            <a:off x="864446" y="3983977"/>
            <a:ext cx="4209935" cy="729367"/>
          </a:xfrm>
          <a:prstGeom prst="rect">
            <a:avLst/>
          </a:prstGeom>
          <a:blipFill rotWithShape="1">
            <a:blip r:embed="rId5">
              <a:alphaModFix/>
            </a:blip>
            <a:stretch>
              <a:fillRect b="-12604" l="-1593" r="-869" t="-420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32" name="Google Shape;232;p7"/>
          <p:cNvSpPr txBox="1"/>
          <p:nvPr/>
        </p:nvSpPr>
        <p:spPr>
          <a:xfrm>
            <a:off x="866296" y="462319"/>
            <a:ext cx="10876613" cy="137633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10.1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Aggregating hourly demand </a:t>
            </a:r>
            <a:endParaRPr sz="44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Graphical user interface, text&#10;&#10;Description automatically generated" id="238" name="Google Shape;238;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9" name="Google Shape;239;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240" name="Google Shape;240;p8"/>
          <p:cNvGrpSpPr/>
          <p:nvPr/>
        </p:nvGrpSpPr>
        <p:grpSpPr>
          <a:xfrm>
            <a:off x="2007564" y="3524111"/>
            <a:ext cx="7856026" cy="1122289"/>
            <a:chOff x="2302" y="1765160"/>
            <a:chExt cx="7856026" cy="1122289"/>
          </a:xfrm>
        </p:grpSpPr>
        <p:sp>
          <p:nvSpPr>
            <p:cNvPr id="241" name="Google Shape;241;p8"/>
            <p:cNvSpPr/>
            <p:nvPr/>
          </p:nvSpPr>
          <p:spPr>
            <a:xfrm>
              <a:off x="2302" y="1765160"/>
              <a:ext cx="2805723" cy="1122289"/>
            </a:xfrm>
            <a:prstGeom prst="chevron">
              <a:avLst>
                <a:gd fmla="val 50000" name="adj"/>
              </a:avLst>
            </a:prstGeom>
            <a:solidFill>
              <a:srgbClr val="B02633">
                <a:alpha val="15686"/>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
            <p:cNvSpPr txBox="1"/>
            <p:nvPr/>
          </p:nvSpPr>
          <p:spPr>
            <a:xfrm>
              <a:off x="563447" y="1765160"/>
              <a:ext cx="1683434" cy="1122289"/>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lt1"/>
                </a:buClr>
                <a:buSzPts val="1800"/>
                <a:buFont typeface="Open Sans Light"/>
                <a:buNone/>
              </a:pPr>
              <a:r>
                <a:rPr b="0" i="0" lang="en-GB" sz="1800">
                  <a:solidFill>
                    <a:schemeClr val="lt1"/>
                  </a:solidFill>
                  <a:latin typeface="Open Sans Light"/>
                  <a:ea typeface="Open Sans Light"/>
                  <a:cs typeface="Open Sans Light"/>
                  <a:sym typeface="Open Sans Light"/>
                </a:rPr>
                <a:t>Reconstruction of base year hourly demand</a:t>
              </a:r>
              <a:endParaRPr/>
            </a:p>
          </p:txBody>
        </p:sp>
        <p:sp>
          <p:nvSpPr>
            <p:cNvPr id="243" name="Google Shape;243;p8"/>
            <p:cNvSpPr/>
            <p:nvPr/>
          </p:nvSpPr>
          <p:spPr>
            <a:xfrm>
              <a:off x="2527454" y="1765160"/>
              <a:ext cx="2805723" cy="1122289"/>
            </a:xfrm>
            <a:prstGeom prst="chevron">
              <a:avLst>
                <a:gd fmla="val 5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
            <p:cNvSpPr txBox="1"/>
            <p:nvPr/>
          </p:nvSpPr>
          <p:spPr>
            <a:xfrm>
              <a:off x="3088599" y="1765160"/>
              <a:ext cx="1683434" cy="1122289"/>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lt1"/>
                </a:buClr>
                <a:buSzPts val="1800"/>
                <a:buFont typeface="Open Sans Light"/>
                <a:buNone/>
              </a:pPr>
              <a:r>
                <a:rPr b="0" i="0" lang="en-GB" sz="1800">
                  <a:solidFill>
                    <a:schemeClr val="lt1"/>
                  </a:solidFill>
                  <a:latin typeface="Open Sans Light"/>
                  <a:ea typeface="Open Sans Light"/>
                  <a:cs typeface="Open Sans Light"/>
                  <a:sym typeface="Open Sans Light"/>
                </a:rPr>
                <a:t>Scenario development</a:t>
              </a:r>
              <a:endParaRPr/>
            </a:p>
          </p:txBody>
        </p:sp>
        <p:sp>
          <p:nvSpPr>
            <p:cNvPr id="245" name="Google Shape;245;p8"/>
            <p:cNvSpPr/>
            <p:nvPr/>
          </p:nvSpPr>
          <p:spPr>
            <a:xfrm>
              <a:off x="5052605" y="1765160"/>
              <a:ext cx="2805723" cy="1122289"/>
            </a:xfrm>
            <a:prstGeom prst="chevron">
              <a:avLst>
                <a:gd fmla="val 50000" name="adj"/>
              </a:avLst>
            </a:prstGeom>
            <a:solidFill>
              <a:srgbClr val="B02633">
                <a:alpha val="15686"/>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txBox="1"/>
            <p:nvPr/>
          </p:nvSpPr>
          <p:spPr>
            <a:xfrm>
              <a:off x="5613750" y="1765160"/>
              <a:ext cx="1683434" cy="1122289"/>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lt1"/>
                </a:buClr>
                <a:buSzPts val="1800"/>
                <a:buFont typeface="Open Sans Light"/>
                <a:buNone/>
              </a:pPr>
              <a:r>
                <a:rPr b="0" i="0" lang="en-GB" sz="1800">
                  <a:solidFill>
                    <a:schemeClr val="lt1"/>
                  </a:solidFill>
                  <a:latin typeface="Open Sans Light"/>
                  <a:ea typeface="Open Sans Light"/>
                  <a:cs typeface="Open Sans Light"/>
                  <a:sym typeface="Open Sans Light"/>
                </a:rPr>
                <a:t>Results analysis</a:t>
              </a:r>
              <a:endParaRPr/>
            </a:p>
          </p:txBody>
        </p:sp>
      </p:grpSp>
      <p:sp>
        <p:nvSpPr>
          <p:cNvPr id="247" name="Google Shape;247;p8"/>
          <p:cNvSpPr txBox="1"/>
          <p:nvPr/>
        </p:nvSpPr>
        <p:spPr>
          <a:xfrm>
            <a:off x="2139953" y="3059668"/>
            <a:ext cx="732610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Predicting hourly electricity demand in MAED-EL</a:t>
            </a:r>
            <a:endParaRPr sz="1800">
              <a:solidFill>
                <a:schemeClr val="dk1"/>
              </a:solidFill>
              <a:latin typeface="Open Sans"/>
              <a:ea typeface="Open Sans"/>
              <a:cs typeface="Open Sans"/>
              <a:sym typeface="Open Sans"/>
            </a:endParaRPr>
          </a:p>
        </p:txBody>
      </p:sp>
      <p:sp>
        <p:nvSpPr>
          <p:cNvPr id="248" name="Google Shape;248;p8"/>
          <p:cNvSpPr txBox="1"/>
          <p:nvPr>
            <p:ph idx="1" type="body"/>
          </p:nvPr>
        </p:nvSpPr>
        <p:spPr>
          <a:xfrm>
            <a:off x="90678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Steps for predicting hourly electricity demand</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249" name="Google Shape;249;p8"/>
          <p:cNvSpPr txBox="1"/>
          <p:nvPr/>
        </p:nvSpPr>
        <p:spPr>
          <a:xfrm>
            <a:off x="867257" y="464859"/>
            <a:ext cx="100855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10.2 Scenario development: time-related inputs </a:t>
            </a:r>
            <a:endParaRPr sz="4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descr="Graphical user interface, text&#10;&#10;Description automatically generated" id="255" name="Google Shape;255;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6" name="Google Shape;256;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257" name="Google Shape;257;p9"/>
          <p:cNvGrpSpPr/>
          <p:nvPr/>
        </p:nvGrpSpPr>
        <p:grpSpPr>
          <a:xfrm>
            <a:off x="920509" y="2511273"/>
            <a:ext cx="10577096" cy="3634012"/>
            <a:chOff x="5299" y="504005"/>
            <a:chExt cx="10577096" cy="3634012"/>
          </a:xfrm>
        </p:grpSpPr>
        <p:sp>
          <p:nvSpPr>
            <p:cNvPr id="258" name="Google Shape;258;p9"/>
            <p:cNvSpPr/>
            <p:nvPr/>
          </p:nvSpPr>
          <p:spPr>
            <a:xfrm>
              <a:off x="5299" y="504005"/>
              <a:ext cx="5097396" cy="3624040"/>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txBox="1"/>
            <p:nvPr/>
          </p:nvSpPr>
          <p:spPr>
            <a:xfrm>
              <a:off x="5299" y="504005"/>
              <a:ext cx="5097396" cy="1087212"/>
            </a:xfrm>
            <a:prstGeom prst="rect">
              <a:avLst/>
            </a:prstGeom>
            <a:noFill/>
            <a:ln>
              <a:noFill/>
            </a:ln>
          </p:spPr>
          <p:txBody>
            <a:bodyPr anchorCtr="0" anchor="t" bIns="106675" lIns="106675" spcFirstLastPara="1" rIns="106675" wrap="square" tIns="106675">
              <a:noAutofit/>
            </a:bodyPr>
            <a:lstStyle/>
            <a:p>
              <a:pPr indent="0" lvl="0" marL="0" marR="0" rtl="0" algn="ctr">
                <a:lnSpc>
                  <a:spcPct val="90000"/>
                </a:lnSpc>
                <a:spcBef>
                  <a:spcPts val="0"/>
                </a:spcBef>
                <a:spcAft>
                  <a:spcPts val="0"/>
                </a:spcAft>
                <a:buClr>
                  <a:schemeClr val="dk1"/>
                </a:buClr>
                <a:buSzPts val="2800"/>
                <a:buFont typeface="Open Sans Light"/>
                <a:buNone/>
              </a:pPr>
              <a:r>
                <a:rPr b="0" i="0" lang="en-GB" sz="2800">
                  <a:solidFill>
                    <a:schemeClr val="dk1"/>
                  </a:solidFill>
                  <a:latin typeface="Open Sans Light"/>
                  <a:ea typeface="Open Sans Light"/>
                  <a:cs typeface="Open Sans Light"/>
                  <a:sym typeface="Open Sans Light"/>
                </a:rPr>
                <a:t>From MAED-D</a:t>
              </a:r>
              <a:endParaRPr/>
            </a:p>
          </p:txBody>
        </p:sp>
        <p:sp>
          <p:nvSpPr>
            <p:cNvPr id="260" name="Google Shape;260;p9"/>
            <p:cNvSpPr/>
            <p:nvPr/>
          </p:nvSpPr>
          <p:spPr>
            <a:xfrm>
              <a:off x="515038" y="1581135"/>
              <a:ext cx="4077916" cy="890953"/>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txBox="1"/>
            <p:nvPr/>
          </p:nvSpPr>
          <p:spPr>
            <a:xfrm>
              <a:off x="541133" y="1607230"/>
              <a:ext cx="4025726" cy="838763"/>
            </a:xfrm>
            <a:prstGeom prst="rect">
              <a:avLst/>
            </a:prstGeom>
            <a:noFill/>
            <a:ln>
              <a:noFill/>
            </a:ln>
          </p:spPr>
          <p:txBody>
            <a:bodyPr anchorCtr="0" anchor="ctr" bIns="38100" lIns="50800" spcFirstLastPara="1" rIns="50800" wrap="square" tIns="381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a:solidFill>
                    <a:srgbClr val="000000"/>
                  </a:solidFill>
                  <a:latin typeface="Open Sans Light"/>
                  <a:ea typeface="Open Sans Light"/>
                  <a:cs typeface="Open Sans Light"/>
                  <a:sym typeface="Open Sans Light"/>
                </a:rPr>
                <a:t>Time horizon of the study period (base and reference years)</a:t>
              </a:r>
              <a:endParaRPr b="0" i="0" sz="2000">
                <a:solidFill>
                  <a:schemeClr val="lt1"/>
                </a:solidFill>
                <a:latin typeface="Open Sans Light"/>
                <a:ea typeface="Open Sans Light"/>
                <a:cs typeface="Open Sans Light"/>
                <a:sym typeface="Open Sans Light"/>
              </a:endParaRPr>
            </a:p>
          </p:txBody>
        </p:sp>
        <p:sp>
          <p:nvSpPr>
            <p:cNvPr id="262" name="Google Shape;262;p9"/>
            <p:cNvSpPr/>
            <p:nvPr/>
          </p:nvSpPr>
          <p:spPr>
            <a:xfrm>
              <a:off x="515038" y="2902018"/>
              <a:ext cx="4077916" cy="890953"/>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
            <p:cNvSpPr txBox="1"/>
            <p:nvPr/>
          </p:nvSpPr>
          <p:spPr>
            <a:xfrm>
              <a:off x="541133" y="2928113"/>
              <a:ext cx="4025726" cy="838763"/>
            </a:xfrm>
            <a:prstGeom prst="rect">
              <a:avLst/>
            </a:prstGeom>
            <a:noFill/>
            <a:ln>
              <a:noFill/>
            </a:ln>
          </p:spPr>
          <p:txBody>
            <a:bodyPr anchorCtr="0" anchor="ctr" bIns="38100" lIns="50800" spcFirstLastPara="1" rIns="50800" wrap="square" tIns="38100">
              <a:noAutofit/>
            </a:bodyPr>
            <a:lstStyle/>
            <a:p>
              <a:pPr indent="0" lvl="0" marL="0" marR="0" rtl="0" algn="ctr">
                <a:lnSpc>
                  <a:spcPct val="90000"/>
                </a:lnSpc>
                <a:spcBef>
                  <a:spcPts val="0"/>
                </a:spcBef>
                <a:spcAft>
                  <a:spcPts val="0"/>
                </a:spcAft>
                <a:buClr>
                  <a:srgbClr val="000000"/>
                </a:buClr>
                <a:buSzPts val="2000"/>
                <a:buFont typeface="Open Sans Light"/>
                <a:buNone/>
              </a:pPr>
              <a:r>
                <a:rPr b="0" i="0" lang="en-GB" sz="2000">
                  <a:solidFill>
                    <a:srgbClr val="000000"/>
                  </a:solidFill>
                  <a:latin typeface="Open Sans Light"/>
                  <a:ea typeface="Open Sans Light"/>
                  <a:cs typeface="Open Sans Light"/>
                  <a:sym typeface="Open Sans Light"/>
                </a:rPr>
                <a:t>Average electricity demand by sectors, by years</a:t>
              </a:r>
              <a:endParaRPr/>
            </a:p>
          </p:txBody>
        </p:sp>
        <p:sp>
          <p:nvSpPr>
            <p:cNvPr id="264" name="Google Shape;264;p9"/>
            <p:cNvSpPr/>
            <p:nvPr/>
          </p:nvSpPr>
          <p:spPr>
            <a:xfrm>
              <a:off x="5484999" y="513977"/>
              <a:ext cx="5097396" cy="3624040"/>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9"/>
            <p:cNvSpPr txBox="1"/>
            <p:nvPr/>
          </p:nvSpPr>
          <p:spPr>
            <a:xfrm>
              <a:off x="5484999" y="513977"/>
              <a:ext cx="5097396" cy="1087212"/>
            </a:xfrm>
            <a:prstGeom prst="rect">
              <a:avLst/>
            </a:prstGeom>
            <a:noFill/>
            <a:ln>
              <a:noFill/>
            </a:ln>
          </p:spPr>
          <p:txBody>
            <a:bodyPr anchorCtr="0" anchor="t" bIns="106675" lIns="106675" spcFirstLastPara="1" rIns="106675" wrap="square" tIns="106675">
              <a:noAutofit/>
            </a:bodyPr>
            <a:lstStyle/>
            <a:p>
              <a:pPr indent="0" lvl="0" marL="0" marR="0" rtl="0" algn="ctr">
                <a:lnSpc>
                  <a:spcPct val="90000"/>
                </a:lnSpc>
                <a:spcBef>
                  <a:spcPts val="0"/>
                </a:spcBef>
                <a:spcAft>
                  <a:spcPts val="0"/>
                </a:spcAft>
                <a:buClr>
                  <a:schemeClr val="dk1"/>
                </a:buClr>
                <a:buSzPts val="2800"/>
                <a:buFont typeface="Open Sans Light"/>
                <a:buNone/>
              </a:pPr>
              <a:r>
                <a:rPr b="0" i="0" lang="en-GB" sz="2800">
                  <a:solidFill>
                    <a:schemeClr val="dk1"/>
                  </a:solidFill>
                  <a:latin typeface="Open Sans Light"/>
                  <a:ea typeface="Open Sans Light"/>
                  <a:cs typeface="Open Sans Light"/>
                  <a:sym typeface="Open Sans Light"/>
                </a:rPr>
                <a:t>From user</a:t>
              </a:r>
              <a:endParaRPr/>
            </a:p>
          </p:txBody>
        </p:sp>
        <p:sp>
          <p:nvSpPr>
            <p:cNvPr id="266" name="Google Shape;266;p9"/>
            <p:cNvSpPr/>
            <p:nvPr/>
          </p:nvSpPr>
          <p:spPr>
            <a:xfrm>
              <a:off x="5994739" y="1230318"/>
              <a:ext cx="4077916" cy="346673"/>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9"/>
            <p:cNvSpPr txBox="1"/>
            <p:nvPr/>
          </p:nvSpPr>
          <p:spPr>
            <a:xfrm>
              <a:off x="6004893" y="124047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chemeClr val="lt1"/>
                </a:buClr>
                <a:buSzPts val="1200"/>
                <a:buFont typeface="Arial"/>
                <a:buNone/>
              </a:pPr>
              <a:r>
                <a:rPr b="0" i="0" lang="en-GB" sz="1200">
                  <a:solidFill>
                    <a:schemeClr val="lt1"/>
                  </a:solidFill>
                  <a:latin typeface="Open Sans Light"/>
                  <a:ea typeface="Open Sans Light"/>
                  <a:cs typeface="Open Sans Light"/>
                  <a:sym typeface="Open Sans Light"/>
                </a:rPr>
                <a:t>Seasons</a:t>
              </a:r>
              <a:endParaRPr b="0" i="0" sz="1200">
                <a:solidFill>
                  <a:schemeClr val="lt1"/>
                </a:solidFill>
                <a:latin typeface="Open Sans Light"/>
                <a:ea typeface="Open Sans Light"/>
                <a:cs typeface="Open Sans Light"/>
                <a:sym typeface="Open Sans Light"/>
              </a:endParaRPr>
            </a:p>
          </p:txBody>
        </p:sp>
        <p:sp>
          <p:nvSpPr>
            <p:cNvPr id="268" name="Google Shape;268;p9"/>
            <p:cNvSpPr/>
            <p:nvPr/>
          </p:nvSpPr>
          <p:spPr>
            <a:xfrm>
              <a:off x="5994739" y="1579658"/>
              <a:ext cx="4077916" cy="346673"/>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
            <p:cNvSpPr txBox="1"/>
            <p:nvPr/>
          </p:nvSpPr>
          <p:spPr>
            <a:xfrm>
              <a:off x="6004893" y="158981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chemeClr val="lt1"/>
                </a:buClr>
                <a:buSzPts val="1200"/>
                <a:buFont typeface="Arial"/>
                <a:buNone/>
              </a:pPr>
              <a:r>
                <a:rPr b="0" i="0" lang="en-GB" sz="1200">
                  <a:solidFill>
                    <a:schemeClr val="lt1"/>
                  </a:solidFill>
                  <a:latin typeface="Open Sans Light"/>
                  <a:ea typeface="Open Sans Light"/>
                  <a:cs typeface="Open Sans Light"/>
                  <a:sym typeface="Open Sans Light"/>
                </a:rPr>
                <a:t>Holidays (every week, during the year)</a:t>
              </a:r>
              <a:endParaRPr b="0" i="0" sz="1200">
                <a:solidFill>
                  <a:schemeClr val="lt1"/>
                </a:solidFill>
                <a:latin typeface="Open Sans Light"/>
                <a:ea typeface="Open Sans Light"/>
                <a:cs typeface="Open Sans Light"/>
                <a:sym typeface="Open Sans Light"/>
              </a:endParaRPr>
            </a:p>
          </p:txBody>
        </p:sp>
        <p:sp>
          <p:nvSpPr>
            <p:cNvPr id="270" name="Google Shape;270;p9"/>
            <p:cNvSpPr/>
            <p:nvPr/>
          </p:nvSpPr>
          <p:spPr>
            <a:xfrm>
              <a:off x="5994739" y="1928998"/>
              <a:ext cx="4077916" cy="346673"/>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9"/>
            <p:cNvSpPr txBox="1"/>
            <p:nvPr/>
          </p:nvSpPr>
          <p:spPr>
            <a:xfrm>
              <a:off x="6004893" y="193915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chemeClr val="lt1"/>
                </a:buClr>
                <a:buSzPts val="1200"/>
                <a:buFont typeface="Open Sans Light"/>
                <a:buNone/>
              </a:pPr>
              <a:r>
                <a:rPr b="0" i="0" lang="en-GB" sz="1200">
                  <a:solidFill>
                    <a:schemeClr val="lt1"/>
                  </a:solidFill>
                  <a:latin typeface="Open Sans Light"/>
                  <a:ea typeface="Open Sans Light"/>
                  <a:cs typeface="Open Sans Light"/>
                  <a:sym typeface="Open Sans Light"/>
                </a:rPr>
                <a:t>Day types (normal weekdays)</a:t>
              </a:r>
              <a:endParaRPr/>
            </a:p>
          </p:txBody>
        </p:sp>
        <p:sp>
          <p:nvSpPr>
            <p:cNvPr id="272" name="Google Shape;272;p9"/>
            <p:cNvSpPr/>
            <p:nvPr/>
          </p:nvSpPr>
          <p:spPr>
            <a:xfrm>
              <a:off x="5994739" y="2278338"/>
              <a:ext cx="4077916" cy="346673"/>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9"/>
            <p:cNvSpPr txBox="1"/>
            <p:nvPr/>
          </p:nvSpPr>
          <p:spPr>
            <a:xfrm>
              <a:off x="6004893" y="228849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chemeClr val="lt1"/>
                </a:buClr>
                <a:buSzPts val="1200"/>
                <a:buFont typeface="Open Sans Light"/>
                <a:buNone/>
              </a:pPr>
              <a:r>
                <a:rPr b="0" i="0" lang="en-GB" sz="1200">
                  <a:solidFill>
                    <a:schemeClr val="lt1"/>
                  </a:solidFill>
                  <a:latin typeface="Open Sans Light"/>
                  <a:ea typeface="Open Sans Light"/>
                  <a:cs typeface="Open Sans Light"/>
                  <a:sym typeface="Open Sans Light"/>
                </a:rPr>
                <a:t>Seasonal, daily, and hourly coefficients</a:t>
              </a:r>
              <a:endParaRPr/>
            </a:p>
          </p:txBody>
        </p:sp>
        <p:sp>
          <p:nvSpPr>
            <p:cNvPr id="274" name="Google Shape;274;p9"/>
            <p:cNvSpPr/>
            <p:nvPr/>
          </p:nvSpPr>
          <p:spPr>
            <a:xfrm>
              <a:off x="5994739" y="2627678"/>
              <a:ext cx="4077916" cy="346673"/>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9"/>
            <p:cNvSpPr txBox="1"/>
            <p:nvPr/>
          </p:nvSpPr>
          <p:spPr>
            <a:xfrm>
              <a:off x="6004893" y="263783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rgbClr val="000000"/>
                </a:buClr>
                <a:buSzPts val="1200"/>
                <a:buFont typeface="Open Sans Light"/>
                <a:buNone/>
              </a:pPr>
              <a:r>
                <a:rPr b="0" i="0" lang="en-GB" sz="1200">
                  <a:solidFill>
                    <a:srgbClr val="000000"/>
                  </a:solidFill>
                  <a:latin typeface="Open Sans Light"/>
                  <a:ea typeface="Open Sans Light"/>
                  <a:cs typeface="Open Sans Light"/>
                  <a:sym typeface="Open Sans Light"/>
                </a:rPr>
                <a:t>Share of electricity supplied by the grid, by sectors</a:t>
              </a:r>
              <a:endParaRPr/>
            </a:p>
          </p:txBody>
        </p:sp>
        <p:sp>
          <p:nvSpPr>
            <p:cNvPr id="276" name="Google Shape;276;p9"/>
            <p:cNvSpPr/>
            <p:nvPr/>
          </p:nvSpPr>
          <p:spPr>
            <a:xfrm>
              <a:off x="5994739" y="2977018"/>
              <a:ext cx="4077916" cy="346673"/>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9"/>
            <p:cNvSpPr txBox="1"/>
            <p:nvPr/>
          </p:nvSpPr>
          <p:spPr>
            <a:xfrm>
              <a:off x="6004893" y="298717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rgbClr val="000000"/>
                </a:buClr>
                <a:buSzPts val="1200"/>
                <a:buFont typeface="Open Sans Light"/>
                <a:buNone/>
              </a:pPr>
              <a:r>
                <a:rPr b="0" i="0" lang="en-GB" sz="1200">
                  <a:solidFill>
                    <a:srgbClr val="000000"/>
                  </a:solidFill>
                  <a:latin typeface="Open Sans Light"/>
                  <a:ea typeface="Open Sans Light"/>
                  <a:cs typeface="Open Sans Light"/>
                  <a:sym typeface="Open Sans Light"/>
                </a:rPr>
                <a:t>Share of clients by sectors</a:t>
              </a:r>
              <a:endParaRPr/>
            </a:p>
          </p:txBody>
        </p:sp>
        <p:sp>
          <p:nvSpPr>
            <p:cNvPr id="278" name="Google Shape;278;p9"/>
            <p:cNvSpPr/>
            <p:nvPr/>
          </p:nvSpPr>
          <p:spPr>
            <a:xfrm>
              <a:off x="5994739" y="3326358"/>
              <a:ext cx="4077916" cy="346673"/>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9"/>
            <p:cNvSpPr txBox="1"/>
            <p:nvPr/>
          </p:nvSpPr>
          <p:spPr>
            <a:xfrm>
              <a:off x="6004893" y="333651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rgbClr val="000000"/>
                </a:buClr>
                <a:buSzPts val="1200"/>
                <a:buFont typeface="Open Sans Light"/>
                <a:buNone/>
              </a:pPr>
              <a:r>
                <a:rPr b="0" i="0" lang="en-GB" sz="1200">
                  <a:solidFill>
                    <a:srgbClr val="000000"/>
                  </a:solidFill>
                  <a:latin typeface="Open Sans Light"/>
                  <a:ea typeface="Open Sans Light"/>
                  <a:cs typeface="Open Sans Light"/>
                  <a:sym typeface="Open Sans Light"/>
                </a:rPr>
                <a:t>Transmission losses</a:t>
              </a:r>
              <a:endParaRPr/>
            </a:p>
          </p:txBody>
        </p:sp>
        <p:sp>
          <p:nvSpPr>
            <p:cNvPr id="280" name="Google Shape;280;p9"/>
            <p:cNvSpPr/>
            <p:nvPr/>
          </p:nvSpPr>
          <p:spPr>
            <a:xfrm>
              <a:off x="5994739" y="3675698"/>
              <a:ext cx="4077916" cy="346673"/>
            </a:xfrm>
            <a:prstGeom prst="roundRect">
              <a:avLst>
                <a:gd fmla="val 10000" name="adj"/>
              </a:avLst>
            </a:prstGeom>
            <a:solidFill>
              <a:srgbClr val="71CC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9"/>
            <p:cNvSpPr txBox="1"/>
            <p:nvPr/>
          </p:nvSpPr>
          <p:spPr>
            <a:xfrm>
              <a:off x="6004893" y="3685852"/>
              <a:ext cx="4057608" cy="326365"/>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rgbClr val="000000"/>
                </a:buClr>
                <a:buSzPts val="1200"/>
                <a:buFont typeface="Open Sans Light"/>
                <a:buNone/>
              </a:pPr>
              <a:r>
                <a:rPr b="0" i="0" lang="en-GB" sz="1200">
                  <a:solidFill>
                    <a:srgbClr val="000000"/>
                  </a:solidFill>
                  <a:latin typeface="Open Sans Light"/>
                  <a:ea typeface="Open Sans Light"/>
                  <a:cs typeface="Open Sans Light"/>
                  <a:sym typeface="Open Sans Light"/>
                </a:rPr>
                <a:t>Distribution losses by sectors</a:t>
              </a:r>
              <a:endParaRPr/>
            </a:p>
          </p:txBody>
        </p:sp>
      </p:grpSp>
      <p:sp>
        <p:nvSpPr>
          <p:cNvPr id="282" name="Google Shape;282;p9"/>
          <p:cNvSpPr txBox="1"/>
          <p:nvPr>
            <p:ph idx="1" type="body"/>
          </p:nvPr>
        </p:nvSpPr>
        <p:spPr>
          <a:xfrm>
            <a:off x="838200" y="1825625"/>
            <a:ext cx="10515600" cy="5494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Scenario inputs</a:t>
            </a:r>
            <a:endParaRPr>
              <a:solidFill>
                <a:srgbClr val="9CC2E5"/>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283" name="Google Shape;283;p9"/>
          <p:cNvSpPr txBox="1"/>
          <p:nvPr/>
        </p:nvSpPr>
        <p:spPr>
          <a:xfrm>
            <a:off x="867257" y="464859"/>
            <a:ext cx="100855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10.2 Scenario development: time-related inputs </a:t>
            </a:r>
            <a:endParaRPr sz="4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