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0"/>
  </p:notesMasterIdLst>
  <p:handoutMasterIdLst>
    <p:handoutMasterId r:id="rId21"/>
  </p:handoutMasterIdLst>
  <p:sldIdLst>
    <p:sldId id="611" r:id="rId5"/>
    <p:sldId id="612" r:id="rId6"/>
    <p:sldId id="613" r:id="rId7"/>
    <p:sldId id="614" r:id="rId8"/>
    <p:sldId id="615" r:id="rId9"/>
    <p:sldId id="616" r:id="rId10"/>
    <p:sldId id="617" r:id="rId11"/>
    <p:sldId id="618" r:id="rId12"/>
    <p:sldId id="619" r:id="rId13"/>
    <p:sldId id="620" r:id="rId14"/>
    <p:sldId id="621" r:id="rId15"/>
    <p:sldId id="622" r:id="rId16"/>
    <p:sldId id="623" r:id="rId17"/>
    <p:sldId id="624" r:id="rId18"/>
    <p:sldId id="652"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1CD80-87C1-FC29-0D87-EB47B57EB727}" v="4" dt="2026-02-09T14:56:36.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4" autoAdjust="0"/>
    <p:restoredTop sz="86422" autoAdjust="0"/>
  </p:normalViewPr>
  <p:slideViewPr>
    <p:cSldViewPr snapToGrid="0">
      <p:cViewPr varScale="1">
        <p:scale>
          <a:sx n="92" d="100"/>
          <a:sy n="92" d="100"/>
        </p:scale>
        <p:origin x="320" y="184"/>
      </p:cViewPr>
      <p:guideLst/>
    </p:cSldViewPr>
  </p:slideViewPr>
  <p:outlineViewPr>
    <p:cViewPr>
      <p:scale>
        <a:sx n="33" d="100"/>
        <a:sy n="33" d="100"/>
      </p:scale>
      <p:origin x="0" y="-19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custSel addSld delSld modSld">
      <pc:chgData name="Alexander Deliukov" userId="d5fda0f2-1d08-4016-b7e9-bb882f168707" providerId="ADAL" clId="{FE9DFF45-01DC-45CC-A80A-B50597210401}" dt="2026-01-27T14:24:39.117" v="47"/>
      <pc:docMkLst>
        <pc:docMk/>
      </pc:docMkLst>
      <pc:sldChg chg="modSp mod">
        <pc:chgData name="Alexander Deliukov" userId="d5fda0f2-1d08-4016-b7e9-bb882f168707" providerId="ADAL" clId="{FE9DFF45-01DC-45CC-A80A-B50597210401}" dt="2026-01-27T14:24:33.349" v="46" actId="20577"/>
        <pc:sldMkLst>
          <pc:docMk/>
          <pc:sldMk cId="3907640188" sldId="611"/>
        </pc:sldMkLst>
        <pc:spChg chg="mod">
          <ac:chgData name="Alexander Deliukov" userId="d5fda0f2-1d08-4016-b7e9-bb882f168707" providerId="ADAL" clId="{FE9DFF45-01DC-45CC-A80A-B50597210401}" dt="2026-01-27T14:24:33.349" v="46" actId="20577"/>
          <ac:spMkLst>
            <pc:docMk/>
            <pc:sldMk cId="3907640188" sldId="611"/>
            <ac:spMk id="2" creationId="{133E8DB0-EB98-177F-99E4-65D4FC080D88}"/>
          </ac:spMkLst>
        </pc:spChg>
      </pc:sldChg>
      <pc:sldChg chg="modSp">
        <pc:chgData name="Alexander Deliukov" userId="d5fda0f2-1d08-4016-b7e9-bb882f168707" providerId="ADAL" clId="{FE9DFF45-01DC-45CC-A80A-B50597210401}" dt="2026-01-27T14:21:09.160" v="9" actId="6549"/>
        <pc:sldMkLst>
          <pc:docMk/>
          <pc:sldMk cId="3923979759" sldId="612"/>
        </pc:sldMkLst>
        <pc:spChg chg="mod">
          <ac:chgData name="Alexander Deliukov" userId="d5fda0f2-1d08-4016-b7e9-bb882f168707" providerId="ADAL" clId="{FE9DFF45-01DC-45CC-A80A-B50597210401}" dt="2026-01-27T14:21:09.160" v="9" actId="6549"/>
          <ac:spMkLst>
            <pc:docMk/>
            <pc:sldMk cId="3923979759" sldId="612"/>
            <ac:spMk id="2" creationId="{0FE65402-2D24-4C0B-3A9B-70B199ADCEA8}"/>
          </ac:spMkLst>
        </pc:spChg>
      </pc:sldChg>
      <pc:sldChg chg="delSp modSp mod">
        <pc:chgData name="Alexander Deliukov" userId="d5fda0f2-1d08-4016-b7e9-bb882f168707" providerId="ADAL" clId="{FE9DFF45-01DC-45CC-A80A-B50597210401}" dt="2026-01-27T14:23:05.083" v="13" actId="478"/>
        <pc:sldMkLst>
          <pc:docMk/>
          <pc:sldMk cId="2460397813" sldId="616"/>
        </pc:sldMkLst>
        <pc:spChg chg="mod">
          <ac:chgData name="Alexander Deliukov" userId="d5fda0f2-1d08-4016-b7e9-bb882f168707" providerId="ADAL" clId="{FE9DFF45-01DC-45CC-A80A-B50597210401}" dt="2026-01-27T14:23:01.308" v="12" actId="404"/>
          <ac:spMkLst>
            <pc:docMk/>
            <pc:sldMk cId="2460397813" sldId="616"/>
            <ac:spMk id="4" creationId="{B86F7BA3-B558-E7EE-49BC-1EDCDFCA81CE}"/>
          </ac:spMkLst>
        </pc:spChg>
      </pc:sldChg>
      <pc:sldChg chg="modSp mod">
        <pc:chgData name="Alexander Deliukov" userId="d5fda0f2-1d08-4016-b7e9-bb882f168707" providerId="ADAL" clId="{FE9DFF45-01DC-45CC-A80A-B50597210401}" dt="2026-01-27T14:23:15.090" v="15" actId="948"/>
        <pc:sldMkLst>
          <pc:docMk/>
          <pc:sldMk cId="466480708" sldId="617"/>
        </pc:sldMkLst>
        <pc:spChg chg="mod">
          <ac:chgData name="Alexander Deliukov" userId="d5fda0f2-1d08-4016-b7e9-bb882f168707" providerId="ADAL" clId="{FE9DFF45-01DC-45CC-A80A-B50597210401}" dt="2026-01-27T14:23:15.090" v="15" actId="948"/>
          <ac:spMkLst>
            <pc:docMk/>
            <pc:sldMk cId="466480708" sldId="617"/>
            <ac:spMk id="4" creationId="{B190F597-7B51-9EB6-1253-74AAF241D190}"/>
          </ac:spMkLst>
        </pc:spChg>
      </pc:sldChg>
      <pc:sldChg chg="modSp">
        <pc:chgData name="Alexander Deliukov" userId="d5fda0f2-1d08-4016-b7e9-bb882f168707" providerId="ADAL" clId="{FE9DFF45-01DC-45CC-A80A-B50597210401}" dt="2026-01-27T14:23:19.434" v="16" actId="404"/>
        <pc:sldMkLst>
          <pc:docMk/>
          <pc:sldMk cId="1526321746" sldId="618"/>
        </pc:sldMkLst>
        <pc:spChg chg="mod">
          <ac:chgData name="Alexander Deliukov" userId="d5fda0f2-1d08-4016-b7e9-bb882f168707" providerId="ADAL" clId="{FE9DFF45-01DC-45CC-A80A-B50597210401}" dt="2026-01-27T14:23:19.434" v="16" actId="404"/>
          <ac:spMkLst>
            <pc:docMk/>
            <pc:sldMk cId="1526321746" sldId="618"/>
            <ac:spMk id="4" creationId="{12E9D6D4-ADBC-D7EB-E231-9A2E3FFD7EF4}"/>
          </ac:spMkLst>
        </pc:spChg>
      </pc:sldChg>
      <pc:sldChg chg="modSp mod">
        <pc:chgData name="Alexander Deliukov" userId="d5fda0f2-1d08-4016-b7e9-bb882f168707" providerId="ADAL" clId="{FE9DFF45-01DC-45CC-A80A-B50597210401}" dt="2026-01-27T14:21:52.929" v="10" actId="20577"/>
        <pc:sldMkLst>
          <pc:docMk/>
          <pc:sldMk cId="2338098846" sldId="619"/>
        </pc:sldMkLst>
        <pc:spChg chg="mod">
          <ac:chgData name="Alexander Deliukov" userId="d5fda0f2-1d08-4016-b7e9-bb882f168707" providerId="ADAL" clId="{FE9DFF45-01DC-45CC-A80A-B50597210401}" dt="2026-01-27T14:21:52.929" v="10" actId="20577"/>
          <ac:spMkLst>
            <pc:docMk/>
            <pc:sldMk cId="2338098846" sldId="619"/>
            <ac:spMk id="4" creationId="{4377BFF2-33C6-968B-4039-27829257A520}"/>
          </ac:spMkLst>
        </pc:spChg>
      </pc:sldChg>
      <pc:sldChg chg="modSp">
        <pc:chgData name="Alexander Deliukov" userId="d5fda0f2-1d08-4016-b7e9-bb882f168707" providerId="ADAL" clId="{FE9DFF45-01DC-45CC-A80A-B50597210401}" dt="2026-01-27T14:23:32.066" v="17" actId="404"/>
        <pc:sldMkLst>
          <pc:docMk/>
          <pc:sldMk cId="2251049058" sldId="620"/>
        </pc:sldMkLst>
        <pc:spChg chg="mod">
          <ac:chgData name="Alexander Deliukov" userId="d5fda0f2-1d08-4016-b7e9-bb882f168707" providerId="ADAL" clId="{FE9DFF45-01DC-45CC-A80A-B50597210401}" dt="2026-01-27T14:23:32.066" v="17" actId="404"/>
          <ac:spMkLst>
            <pc:docMk/>
            <pc:sldMk cId="2251049058" sldId="620"/>
            <ac:spMk id="4" creationId="{C48B4B3E-49EA-5666-7C14-9015697F413B}"/>
          </ac:spMkLst>
        </pc:spChg>
      </pc:sldChg>
      <pc:sldChg chg="modSp modNotes">
        <pc:chgData name="Alexander Deliukov" userId="d5fda0f2-1d08-4016-b7e9-bb882f168707" providerId="ADAL" clId="{FE9DFF45-01DC-45CC-A80A-B50597210401}" dt="2026-01-27T14:23:42.862" v="18" actId="404"/>
        <pc:sldMkLst>
          <pc:docMk/>
          <pc:sldMk cId="3526500076" sldId="622"/>
        </pc:sldMkLst>
        <pc:spChg chg="mod">
          <ac:chgData name="Alexander Deliukov" userId="d5fda0f2-1d08-4016-b7e9-bb882f168707" providerId="ADAL" clId="{FE9DFF45-01DC-45CC-A80A-B50597210401}" dt="2026-01-27T14:23:42.862" v="18" actId="404"/>
          <ac:spMkLst>
            <pc:docMk/>
            <pc:sldMk cId="3526500076" sldId="622"/>
            <ac:spMk id="4" creationId="{92FE9A94-DCC1-E1C5-4D79-C962BC490CDE}"/>
          </ac:spMkLst>
        </pc:spChg>
      </pc:sldChg>
      <pc:sldChg chg="modSp mod">
        <pc:chgData name="Alexander Deliukov" userId="d5fda0f2-1d08-4016-b7e9-bb882f168707" providerId="ADAL" clId="{FE9DFF45-01DC-45CC-A80A-B50597210401}" dt="2026-01-27T14:24:24.309" v="43" actId="313"/>
        <pc:sldMkLst>
          <pc:docMk/>
          <pc:sldMk cId="2317735843" sldId="623"/>
        </pc:sldMkLst>
        <pc:spChg chg="mod">
          <ac:chgData name="Alexander Deliukov" userId="d5fda0f2-1d08-4016-b7e9-bb882f168707" providerId="ADAL" clId="{FE9DFF45-01DC-45CC-A80A-B50597210401}" dt="2026-01-27T14:24:01.183" v="24" actId="313"/>
          <ac:spMkLst>
            <pc:docMk/>
            <pc:sldMk cId="2317735843" sldId="623"/>
            <ac:spMk id="29" creationId="{4ECDE187-04E2-45C2-AB71-3163282F7484}"/>
          </ac:spMkLst>
        </pc:spChg>
        <pc:spChg chg="mod">
          <ac:chgData name="Alexander Deliukov" userId="d5fda0f2-1d08-4016-b7e9-bb882f168707" providerId="ADAL" clId="{FE9DFF45-01DC-45CC-A80A-B50597210401}" dt="2026-01-27T14:23:48.430" v="19" actId="404"/>
          <ac:spMkLst>
            <pc:docMk/>
            <pc:sldMk cId="2317735843" sldId="623"/>
            <ac:spMk id="41" creationId="{D9C87595-16A2-4A0F-9DBB-4AF40FA3BA2C}"/>
          </ac:spMkLst>
        </pc:spChg>
        <pc:spChg chg="mod">
          <ac:chgData name="Alexander Deliukov" userId="d5fda0f2-1d08-4016-b7e9-bb882f168707" providerId="ADAL" clId="{FE9DFF45-01DC-45CC-A80A-B50597210401}" dt="2026-01-27T14:24:15.031" v="36" actId="313"/>
          <ac:spMkLst>
            <pc:docMk/>
            <pc:sldMk cId="2317735843" sldId="623"/>
            <ac:spMk id="49" creationId="{E8F01505-D47E-4B07-82B8-EC043F5EC813}"/>
          </ac:spMkLst>
        </pc:spChg>
        <pc:spChg chg="mod">
          <ac:chgData name="Alexander Deliukov" userId="d5fda0f2-1d08-4016-b7e9-bb882f168707" providerId="ADAL" clId="{FE9DFF45-01DC-45CC-A80A-B50597210401}" dt="2026-01-27T14:24:24.309" v="43" actId="313"/>
          <ac:spMkLst>
            <pc:docMk/>
            <pc:sldMk cId="2317735843" sldId="623"/>
            <ac:spMk id="60" creationId="{DB6D982A-54DA-4FCC-9383-F91FC1E1D9CE}"/>
          </ac:spMkLst>
        </pc:spChg>
      </pc:sldChg>
      <pc:sldChg chg="modSp">
        <pc:chgData name="Alexander Deliukov" userId="d5fda0f2-1d08-4016-b7e9-bb882f168707" providerId="ADAL" clId="{FE9DFF45-01DC-45CC-A80A-B50597210401}" dt="2026-01-27T14:24:39.117" v="47"/>
        <pc:sldMkLst>
          <pc:docMk/>
          <pc:sldMk cId="3274696126" sldId="624"/>
        </pc:sldMkLst>
        <pc:spChg chg="mod">
          <ac:chgData name="Alexander Deliukov" userId="d5fda0f2-1d08-4016-b7e9-bb882f168707" providerId="ADAL" clId="{FE9DFF45-01DC-45CC-A80A-B50597210401}" dt="2026-01-27T14:24:39.117" v="47"/>
          <ac:spMkLst>
            <pc:docMk/>
            <pc:sldMk cId="3274696126" sldId="624"/>
            <ac:spMk id="4" creationId="{B6E2F0C4-3708-062E-837B-49F21B8E51C4}"/>
          </ac:spMkLst>
        </pc:spChg>
      </pc:sldChg>
    </pc:docChg>
  </pc:docChgLst>
  <pc:docChgLst>
    <pc:chgData name="Alexander Deliukov" userId="S::alexander_think-e.be#ext#@flux50.onmicrosoft.com::bee075c1-faac-4166-8fcb-7b2057bad6f6" providerId="AD" clId="Web-{D001CD80-87C1-FC29-0D87-EB47B57EB727}"/>
    <pc:docChg chg="modSld">
      <pc:chgData name="Alexander Deliukov" userId="S::alexander_think-e.be#ext#@flux50.onmicrosoft.com::bee075c1-faac-4166-8fcb-7b2057bad6f6" providerId="AD" clId="Web-{D001CD80-87C1-FC29-0D87-EB47B57EB727}" dt="2026-02-09T14:56:36.821" v="2" actId="14100"/>
      <pc:docMkLst>
        <pc:docMk/>
      </pc:docMkLst>
      <pc:sldChg chg="addSp modSp">
        <pc:chgData name="Alexander Deliukov" userId="S::alexander_think-e.be#ext#@flux50.onmicrosoft.com::bee075c1-faac-4166-8fcb-7b2057bad6f6" providerId="AD" clId="Web-{D001CD80-87C1-FC29-0D87-EB47B57EB727}" dt="2026-02-09T14:56:36.821" v="2" actId="14100"/>
        <pc:sldMkLst>
          <pc:docMk/>
          <pc:sldMk cId="3907640188" sldId="611"/>
        </pc:sldMkLst>
        <pc:picChg chg="add mod">
          <ac:chgData name="Alexander Deliukov" userId="S::alexander_think-e.be#ext#@flux50.onmicrosoft.com::bee075c1-faac-4166-8fcb-7b2057bad6f6" providerId="AD" clId="Web-{D001CD80-87C1-FC29-0D87-EB47B57EB727}" dt="2026-02-09T14:56:36.821" v="2" actId="14100"/>
          <ac:picMkLst>
            <pc:docMk/>
            <pc:sldMk cId="3907640188" sldId="611"/>
            <ac:picMk id="4" creationId="{FB0615D8-5197-31A1-D6EF-6717F9FB683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Mituri energetice demontate!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Acest proiect a beneficiat de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6491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Sursele de energie regenerabilă (de exemplu, energia solară și eoliană) sunt nesigure?</a:t>
            </a:r>
          </a:p>
          <a:p>
            <a:pPr marL="342900" lvl="0" indent="-342900" latinLnBrk="0">
              <a:buFont typeface="Arial" panose="020B0604020202020204" pitchFamily="34" charset="0"/>
              <a:buChar char="•"/>
            </a:pPr>
            <a:r>
              <a:rPr lang="en-US" sz="1200" b="1" dirty="0">
                <a:ea typeface="Calibri"/>
                <a:cs typeface="Calibri"/>
              </a:rPr>
              <a:t>Peste 25 % din totalul energiei consumate în UE în 2024 provenea din surse regenerabile </a:t>
            </a:r>
            <a:r>
              <a:rPr lang="en-US" sz="1200" dirty="0">
                <a:ea typeface="Calibri"/>
                <a:cs typeface="Calibri"/>
              </a:rPr>
              <a:t>(</a:t>
            </a:r>
            <a:r>
              <a:rPr lang="en-US" sz="1200" dirty="0">
                <a:ea typeface="Calibri"/>
                <a:cs typeface="Calibri"/>
                <a:hlinkClick r:id="rId3"/>
              </a:rPr>
              <a:t>Agenția Europeană de Mediu</a:t>
            </a:r>
            <a:r>
              <a:rPr lang="en-US" sz="1200" dirty="0">
                <a:ea typeface="Calibri"/>
                <a:cs typeface="Calibri"/>
              </a:rPr>
              <a:t>), precum energia solară, energia eoliană și pompele de căldură.</a:t>
            </a:r>
            <a:endParaRPr lang="en-GB" sz="12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800" noProof="0" dirty="0">
              <a:solidFill>
                <a:schemeClr val="tx1"/>
              </a:solidFill>
            </a:endParaRPr>
          </a:p>
          <a:p>
            <a:pPr marL="342900" indent="-342900" latinLnBrk="0">
              <a:buFont typeface="Arial" panose="020B0604020202020204" pitchFamily="34" charset="0"/>
              <a:buChar char="•"/>
            </a:pPr>
            <a:r>
              <a:rPr lang="en-GB" sz="1200" noProof="0" dirty="0">
                <a:solidFill>
                  <a:schemeClr val="tx1"/>
                </a:solidFill>
              </a:rPr>
              <a:t>Tehnologiile moderne </a:t>
            </a:r>
            <a:r>
              <a:rPr lang="en-GB" sz="1200" b="1" noProof="0" dirty="0">
                <a:solidFill>
                  <a:schemeClr val="tx1"/>
                </a:solidFill>
              </a:rPr>
              <a:t>abordează</a:t>
            </a:r>
            <a:r>
              <a:rPr lang="en-GB" sz="1200" noProof="0" dirty="0">
                <a:solidFill>
                  <a:schemeClr val="tx1"/>
                </a:solidFill>
              </a:rPr>
              <a:t> din ce în ce mai mult </a:t>
            </a:r>
            <a:r>
              <a:rPr lang="en-GB" sz="1200" b="1" noProof="0" dirty="0">
                <a:solidFill>
                  <a:schemeClr val="tx1"/>
                </a:solidFill>
              </a:rPr>
              <a:t>variabilitatea meteorologică </a:t>
            </a:r>
            <a:r>
              <a:rPr lang="en-GB" sz="1200" noProof="0" dirty="0">
                <a:solidFill>
                  <a:schemeClr val="tx1"/>
                </a:solidFill>
              </a:rPr>
              <a:t>în cazul energiei solare și eoliene.</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Previziunile avansate </a:t>
            </a:r>
            <a:r>
              <a:rPr lang="en-GB" sz="1200" noProof="0" dirty="0">
                <a:solidFill>
                  <a:schemeClr val="tx1"/>
                </a:solidFill>
              </a:rPr>
              <a:t>estimează producția de energie regenerabilă, iar </a:t>
            </a:r>
            <a:r>
              <a:rPr lang="en-GB" sz="1200" b="1" noProof="0" dirty="0">
                <a:solidFill>
                  <a:schemeClr val="tx1"/>
                </a:solidFill>
              </a:rPr>
              <a:t>sistemele de stocare </a:t>
            </a:r>
            <a:r>
              <a:rPr lang="en-GB" sz="1200" noProof="0" dirty="0">
                <a:solidFill>
                  <a:schemeClr val="tx1"/>
                </a:solidFill>
              </a:rPr>
              <a:t>(baterii, hidrocentrale cu pompaj) stabilizează rețeaua. </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Prețurile dinamice </a:t>
            </a:r>
            <a:r>
              <a:rPr lang="en-GB" sz="1200" noProof="0" dirty="0">
                <a:solidFill>
                  <a:schemeClr val="tx1"/>
                </a:solidFill>
              </a:rPr>
              <a:t>– în care prețul energiei se ajustează în funcție de cerere și ofertă – contribuie, de asemenea, la echilibrarea rețelei. </a:t>
            </a:r>
          </a:p>
          <a:p>
            <a:pPr latinLnBrk="0"/>
            <a:endParaRPr lang="en-GB" sz="1200" noProof="0" dirty="0">
              <a:solidFill>
                <a:srgbClr val="000066"/>
              </a:solidFill>
              <a:ea typeface="Public Sans"/>
              <a:cs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https://www.eea.europa.eu/en/analysis/indicators/share-of-energy-consumption-from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4636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Sunt vehiculele electrice ecologice, chiar și atunci când sunt încărcate cu energie electrică generată din combustibili fosili?</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7557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Vehiculele electrice sunt ecologice, chiar și atunci când sunt încărcate cu energie electrică generată din combustibili fosili?</a:t>
            </a:r>
          </a:p>
          <a:p>
            <a:pPr marL="342900" indent="-342900" latinLnBrk="0">
              <a:buFont typeface="Arial" panose="020B0604020202020204" pitchFamily="34" charset="0"/>
              <a:buChar char="•"/>
            </a:pPr>
            <a:r>
              <a:rPr lang="en-US" sz="1200" b="1" dirty="0">
                <a:ea typeface="Calibri"/>
                <a:cs typeface="Calibri"/>
              </a:rPr>
              <a:t>Vehiculele </a:t>
            </a:r>
            <a:r>
              <a:rPr lang="en-US" sz="1200" b="1" dirty="0" err="1">
                <a:ea typeface="Calibri"/>
                <a:cs typeface="Calibri"/>
              </a:rPr>
              <a:t>electrice</a:t>
            </a:r>
            <a:r>
              <a:rPr lang="en-US" sz="1200" b="1" dirty="0">
                <a:ea typeface="Calibri"/>
                <a:cs typeface="Calibri"/>
              </a:rPr>
              <a:t> (VE) alimentate cu energie din surse regenerabile </a:t>
            </a:r>
            <a:r>
              <a:rPr lang="en-US" sz="1200" dirty="0">
                <a:ea typeface="Calibri"/>
                <a:cs typeface="Calibri"/>
              </a:rPr>
              <a:t>sunt o opțiune ecologică în comparație cu mașinile care utilizează benzină sau motorină. Cu toate acestea, reducerea utilizării mașinilor și creșterea transportului activ (de exemplu, mersul pe jos sau cu bicicleta) și utilizarea transportului public sunt opțiuni de transport mai ecologice.</a:t>
            </a:r>
          </a:p>
          <a:p>
            <a:pPr marL="342900" indent="-342900" latinLnBrk="0">
              <a:buFont typeface="Arial" panose="020B0604020202020204" pitchFamily="34" charset="0"/>
              <a:buChar char="•"/>
            </a:pPr>
            <a:endParaRPr lang="en-US" sz="300" dirty="0"/>
          </a:p>
          <a:p>
            <a:pPr marL="342900" indent="-342900" latinLnBrk="0">
              <a:buFont typeface="Arial" panose="020B0604020202020204" pitchFamily="34" charset="0"/>
              <a:buChar char="•"/>
            </a:pPr>
            <a:r>
              <a:rPr lang="en-US" sz="1200" dirty="0"/>
              <a:t>Producerea vehiculelor electrice consumă mai multă energie decât producerea autoturismelor alimentate cu combustibili fosili. Cu toate acestea, </a:t>
            </a:r>
            <a:r>
              <a:rPr lang="en-US" sz="1200" b="1" dirty="0"/>
              <a:t>vehiculele electrice sunt, în general, mai ecologice </a:t>
            </a:r>
            <a:r>
              <a:rPr lang="en-US" sz="1200" dirty="0"/>
              <a:t>și pot reduce rapid „datoria de carbon” și pot produce mai puține emisii pe kilometru parcurs (</a:t>
            </a:r>
            <a:r>
              <a:rPr lang="en-US" sz="1200" dirty="0">
                <a:hlinkClick r:id="rId3"/>
              </a:rPr>
              <a:t>The Guardian</a:t>
            </a:r>
            <a:r>
              <a:rPr lang="en-US" sz="1200" dirty="0"/>
              <a:t>). </a:t>
            </a:r>
          </a:p>
          <a:p>
            <a:pPr marL="342900" indent="-342900" latinLnBrk="0">
              <a:buFont typeface="Arial" panose="020B0604020202020204" pitchFamily="34" charset="0"/>
              <a:buChar char="•"/>
            </a:pPr>
            <a:endParaRPr lang="en-US" sz="300" b="1" dirty="0">
              <a:ea typeface="Calibri"/>
            </a:endParaRPr>
          </a:p>
          <a:p>
            <a:pPr marL="342900" indent="-342900" latinLnBrk="0">
              <a:buFont typeface="Arial" panose="020B0604020202020204" pitchFamily="34" charset="0"/>
              <a:buChar char="•"/>
            </a:pPr>
            <a:r>
              <a:rPr lang="en-US" sz="1200" b="1" dirty="0">
                <a:ea typeface="Calibri"/>
              </a:rPr>
              <a:t>Vehiculele electrice nu generează emisii de gaze de eșapament</a:t>
            </a:r>
            <a:r>
              <a:rPr lang="en-US" sz="1200" dirty="0">
                <a:ea typeface="Calibri"/>
              </a:rPr>
              <a:t>, îmbunătățind calitatea aerului urban și reducând poluarea. </a:t>
            </a:r>
          </a:p>
          <a:p>
            <a:endParaRPr lang="en-GB" dirty="0"/>
          </a:p>
          <a:p>
            <a:r>
              <a:rPr lang="en-GB" dirty="0"/>
              <a:t>https://www.theguardian.com/business/2023/dec/23/do-electric-cars-really-produce-fewer-carbon-emissions-than-petrol-or-diesel-vehicles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5613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miturile legate de energie,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Urmăriți cursul</a:t>
            </a:r>
            <a:r>
              <a:rPr lang="en-US" altLang="ko-KR" sz="1200" i="1" dirty="0">
                <a:solidFill>
                  <a:srgbClr val="373737"/>
                </a:solidFill>
                <a:ea typeface="맑은 고딕"/>
              </a:rPr>
              <a:t> digital</a:t>
            </a:r>
            <a:r>
              <a:rPr lang="en-US" altLang="ko-KR" sz="1200" dirty="0">
                <a:solidFill>
                  <a:srgbClr val="373737"/>
                </a:solidFill>
                <a:ea typeface="맑은 고딕"/>
              </a:rPr>
              <a:t>de 30 de minute al Every1, intitulat </a:t>
            </a:r>
            <a:r>
              <a:rPr lang="en-US" altLang="ko-KR" sz="1200" i="1" dirty="0">
                <a:solidFill>
                  <a:srgbClr val="373737"/>
                </a:solidFill>
                <a:ea typeface="맑은 고딕"/>
              </a:rPr>
              <a:t>„Digital Energy Essentials”, </a:t>
            </a:r>
            <a:r>
              <a:rPr lang="en-US" altLang="ko-KR" sz="1200" dirty="0">
                <a:solidFill>
                  <a:srgbClr val="373737"/>
                </a:solidFill>
                <a:ea typeface="맑은 고딕"/>
              </a:rPr>
              <a:t>despre </a:t>
            </a:r>
            <a:r>
              <a:rPr lang="en-US" altLang="ko-KR" sz="1200" dirty="0">
                <a:solidFill>
                  <a:srgbClr val="373737"/>
                </a:solidFill>
                <a:ea typeface="맑은 고딕"/>
                <a:hlinkClick r:id="rId3"/>
              </a:rPr>
              <a:t>răspunsul la cerere</a:t>
            </a:r>
            <a:endParaRPr lang="ko-KR" altLang="en-US" sz="1200" dirty="0">
              <a:solidFill>
                <a:srgbClr val="373737"/>
              </a:solidFill>
              <a:ea typeface="맑은 고딕"/>
            </a:endParaRPr>
          </a:p>
          <a:p>
            <a:pPr algn="ctr"/>
            <a:r>
              <a:rPr lang="en-US" altLang="ko-KR" sz="1200" dirty="0">
                <a:solidFill>
                  <a:srgbClr val="373737"/>
                </a:solidFill>
              </a:rPr>
              <a:t>Analizați în detaliu prezentarea Every1 despre </a:t>
            </a:r>
          </a:p>
          <a:p>
            <a:pPr algn="ctr"/>
            <a:r>
              <a:rPr lang="en-US" altLang="ko-KR" sz="1200" dirty="0">
                <a:solidFill>
                  <a:srgbClr val="373737"/>
                </a:solidFill>
                <a:hlinkClick r:id="rId4"/>
              </a:rPr>
              <a:t>impactul schimbărilor climatice asupra energiei regenerabile</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articolul Energy Monitor </a:t>
            </a:r>
            <a:r>
              <a:rPr lang="en-US" altLang="ko-KR" sz="1200" i="1" dirty="0">
                <a:solidFill>
                  <a:srgbClr val="373737"/>
                </a:solidFill>
                <a:hlinkClick r:id="rId5"/>
              </a:rPr>
              <a:t>„Dispelling myths around renewable energy technologies” (Demitizarea miturilor despre tehnologiile energiei regenerabile)</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articolul The Energy Saving Trust intitulat </a:t>
            </a:r>
            <a:r>
              <a:rPr lang="en-US" altLang="ko-KR" sz="1200" i="1" dirty="0">
                <a:solidFill>
                  <a:srgbClr val="373737"/>
                </a:solidFill>
                <a:hlinkClick r:id="rId6"/>
              </a:rPr>
              <a:t>Debunking Solar Myths (Demitizarea miturilor legate de energia solară)</a:t>
            </a:r>
            <a:endParaRPr lang="ko-KR" altLang="en-US" sz="1200" dirty="0">
              <a:solidFill>
                <a:srgbClr val="373737"/>
              </a:solidFill>
            </a:endParaRPr>
          </a:p>
          <a:p>
            <a:endParaRPr lang="en-GB" dirty="0"/>
          </a:p>
          <a:p>
            <a:r>
              <a:rPr lang="en-GB" dirty="0"/>
              <a:t>https://www.open.edu/openlearncreate/course/view.php?id=12040</a:t>
            </a:r>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8793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dirty="0"/>
              <a:t>Această prezentare intitulată </a:t>
            </a:r>
            <a:r>
              <a:rPr lang="en-GB" i="1" dirty="0"/>
              <a:t>„Mituri energetice demontate! Realitate sau ficțiune”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i="1" dirty="0">
                <a:solidFill>
                  <a:schemeClr val="dk1"/>
                </a:solidFill>
                <a:ea typeface="Public Sans"/>
                <a:cs typeface="Public Sans"/>
                <a:sym typeface="Public Sans"/>
              </a:rPr>
              <a:t>Becuri aprinse </a:t>
            </a:r>
            <a:r>
              <a:rPr lang="en-US" dirty="0">
                <a:solidFill>
                  <a:schemeClr val="dk1"/>
                </a:solidFill>
                <a:ea typeface="Public Sans"/>
                <a:cs typeface="Public Sans"/>
                <a:sym typeface="Public Sans"/>
              </a:rPr>
              <a:t>de </a:t>
            </a:r>
            <a:r>
              <a:rPr lang="en-US" sz="12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pe Pexels.com</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Hârtie lângă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2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pe Pexels.com</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Contoare inteligente: </a:t>
            </a:r>
            <a:r>
              <a:rPr lang="en-GB" dirty="0" err="1">
                <a:hlinkClick r:id="rId6"/>
              </a:rPr>
              <a:t>Vorarlberger </a:t>
            </a:r>
            <a:r>
              <a:rPr lang="en-GB" dirty="0">
                <a:hlinkClick r:id="rId6"/>
              </a:rPr>
              <a:t>Kraftwerke-Contor de energie (electro)-contor inteligent-02ASD </a:t>
            </a:r>
            <a:r>
              <a:rPr lang="en-GB" dirty="0"/>
              <a:t>de </a:t>
            </a:r>
            <a:r>
              <a:rPr lang="en-GB" dirty="0" err="1"/>
              <a:t>Asurnipal </a:t>
            </a:r>
            <a:r>
              <a:rPr lang="en-GB" dirty="0"/>
              <a:t>este licențiat </a:t>
            </a:r>
            <a:r>
              <a:rPr lang="en-GB" dirty="0">
                <a:hlinkClick r:id="rId3"/>
              </a:rPr>
              <a:t>CC BY-SA 4.0</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Încălzitoare: </a:t>
            </a:r>
            <a:r>
              <a:rPr lang="en-US" dirty="0">
                <a:solidFill>
                  <a:schemeClr val="dk1"/>
                </a:solidFill>
                <a:ea typeface="Public Sans"/>
                <a:cs typeface="Public Sans"/>
                <a:sym typeface="Public Sans"/>
                <a:hlinkClick r:id="rId7"/>
              </a:rPr>
              <a:t>Încălzitor 2 </a:t>
            </a:r>
            <a:r>
              <a:rPr lang="en-US" dirty="0">
                <a:solidFill>
                  <a:schemeClr val="dk1"/>
                </a:solidFill>
                <a:ea typeface="Public Sans"/>
                <a:cs typeface="Public Sans"/>
                <a:sym typeface="Public Sans"/>
              </a:rPr>
              <a:t>de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este licențiat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Surse regenerabile: </a:t>
            </a:r>
            <a:r>
              <a:rPr lang="en-US" i="1" dirty="0">
                <a:solidFill>
                  <a:srgbClr val="111111"/>
                </a:solidFill>
                <a:sym typeface="Public Sans"/>
                <a:hlinkClick r:id="rId9"/>
              </a:rPr>
              <a:t>Casă din cărămidă maro cu panouri solare pe acoperiș </a:t>
            </a:r>
            <a:r>
              <a:rPr lang="en-US" dirty="0">
                <a:solidFill>
                  <a:schemeClr val="dk1"/>
                </a:solidFill>
                <a:cs typeface="Public Sans"/>
                <a:sym typeface="Public Sans"/>
              </a:rPr>
              <a:t>de </a:t>
            </a:r>
            <a:r>
              <a:rPr lang="en-US" dirty="0">
                <a:solidFill>
                  <a:schemeClr val="dk1"/>
                </a:solidFill>
                <a:ea typeface="Public Sans"/>
                <a:cs typeface="Public Sans"/>
                <a:sym typeface="Public Sans"/>
              </a:rPr>
              <a:t>Vivint Solar pe o </a:t>
            </a:r>
            <a:r>
              <a:rPr lang="en-US" dirty="0">
                <a:solidFill>
                  <a:schemeClr val="dk1"/>
                </a:solidFill>
                <a:ea typeface="Public Sans"/>
                <a:cs typeface="Public Sans"/>
                <a:sym typeface="Public Sans"/>
                <a:hlinkClick r:id="rId10"/>
              </a:rPr>
              <a:t>licență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Vehicule electrice: </a:t>
            </a:r>
            <a:r>
              <a:rPr lang="en-US" i="1" dirty="0">
                <a:solidFill>
                  <a:srgbClr val="111111"/>
                </a:solidFill>
                <a:sym typeface="Public Sans"/>
                <a:hlinkClick r:id="rId11"/>
              </a:rPr>
              <a:t>Mașină albă și neagră în fața unei clădiri albe în timpul zilei </a:t>
            </a:r>
            <a:r>
              <a:rPr lang="en-US" dirty="0">
                <a:solidFill>
                  <a:schemeClr val="dk1"/>
                </a:solidFill>
                <a:cs typeface="Public Sans"/>
                <a:sym typeface="Public Sans"/>
              </a:rPr>
              <a:t>de </a:t>
            </a:r>
            <a:r>
              <a:rPr lang="en-US" sz="1200" dirty="0">
                <a:solidFill>
                  <a:schemeClr val="dk1"/>
                </a:solidFill>
                <a:ea typeface="Public Sans"/>
                <a:cs typeface="Public Sans"/>
                <a:sym typeface="Public Sans"/>
              </a:rPr>
              <a:t>Precious </a:t>
            </a:r>
            <a:r>
              <a:rPr lang="en-US" sz="1200" dirty="0" err="1">
                <a:solidFill>
                  <a:schemeClr val="dk1"/>
                </a:solidFill>
                <a:ea typeface="Public Sans"/>
                <a:cs typeface="Public Sans"/>
                <a:sym typeface="Public Sans"/>
              </a:rPr>
              <a:t>Madubuike </a:t>
            </a:r>
            <a:r>
              <a:rPr lang="en-US" dirty="0">
                <a:solidFill>
                  <a:schemeClr val="dk1"/>
                </a:solidFill>
                <a:ea typeface="Public Sans"/>
                <a:cs typeface="Public Sans"/>
                <a:sym typeface="Public Sans"/>
              </a:rPr>
              <a:t>pe o </a:t>
            </a:r>
            <a:r>
              <a:rPr lang="en-US" dirty="0">
                <a:solidFill>
                  <a:schemeClr val="dk1"/>
                </a:solidFill>
                <a:ea typeface="Public Sans"/>
                <a:cs typeface="Public Sans"/>
                <a:sym typeface="Public Sans"/>
                <a:hlinkClick r:id="rId10"/>
              </a:rPr>
              <a:t>licență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rPr>
              <a:t>. </a:t>
            </a:r>
          </a:p>
          <a:p>
            <a:pPr latinLnBrk="0"/>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GB" dirty="0"/>
          </a:p>
          <a:p>
            <a:endParaRPr lang="en-GB" dirty="0"/>
          </a:p>
          <a:p>
            <a:r>
              <a:rPr lang="en-BE" dirty="0"/>
              <a:t>https://unsplash.com/photos/brown-brick-house-with-solar-panels-on-roof-9CalgkSRZb8</a:t>
            </a:r>
            <a:endParaRPr lang="en-GB" dirty="0"/>
          </a:p>
          <a:p>
            <a:r>
              <a:rPr lang="en-BE" dirty="0"/>
              <a:t>https://unsplash.com/photos/white-and-black-car-in-front-of-white-building-during-daytime-N2Td7KpIvYc</a:t>
            </a:r>
            <a:endParaRPr lang="en-GB" dirty="0"/>
          </a:p>
          <a:p>
            <a:r>
              <a:rPr lang="en-BE" dirty="0"/>
              <a:t>https://unsplash.com/license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F0441-7FB9-5D08-2858-EF722EA8B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02344-090F-88BF-6B6C-6E976EF26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5F1CA-BBCE-FCCF-1E00-FCD58CAD5D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a:extLst>
              <a:ext uri="{FF2B5EF4-FFF2-40B4-BE49-F238E27FC236}">
                <a16:creationId xmlns:a16="http://schemas.microsoft.com/office/drawing/2014/main" id="{F7AEBB06-48E4-1A9B-97A6-3AE6358F8BE4}"/>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99188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noProof="0" dirty="0">
                <a:solidFill>
                  <a:srgbClr val="2B2C30"/>
                </a:solidFill>
                <a:ea typeface="Public Sans"/>
                <a:cs typeface="Public Sans"/>
                <a:sym typeface="Public Sans"/>
              </a:rPr>
              <a:t>Neînțelegeri privind producția și consumul de energie </a:t>
            </a:r>
          </a:p>
          <a:p>
            <a:pPr latinLnBrk="0"/>
            <a:r>
              <a:rPr lang="en-GB" sz="1200" noProof="0" dirty="0">
                <a:solidFill>
                  <a:srgbClr val="2B2C30"/>
                </a:solidFill>
                <a:ea typeface="Public Sans"/>
                <a:cs typeface="Public Sans"/>
                <a:sym typeface="Public Sans"/>
              </a:rPr>
              <a:t>producția și consumul de energie sunt </a:t>
            </a:r>
          </a:p>
          <a:p>
            <a:pPr latinLnBrk="0"/>
            <a:r>
              <a:rPr lang="en-GB" sz="1200" noProof="0" dirty="0">
                <a:solidFill>
                  <a:srgbClr val="2B2C30"/>
                </a:solidFill>
                <a:ea typeface="Public Sans"/>
                <a:cs typeface="Public Sans"/>
                <a:sym typeface="Public Sans"/>
              </a:rPr>
              <a:t>. În această prezentare explorăm </a:t>
            </a:r>
            <a:r>
              <a:rPr lang="en-GB" sz="1200" dirty="0">
                <a:solidFill>
                  <a:srgbClr val="2B2C30"/>
                </a:solidFill>
                <a:ea typeface="Public Sans"/>
                <a:cs typeface="Public Sans"/>
                <a:sym typeface="Public Sans"/>
              </a:rPr>
              <a:t>patru </a:t>
            </a:r>
            <a:r>
              <a:rPr lang="en-GB" sz="1200" noProof="0" dirty="0">
                <a:solidFill>
                  <a:srgbClr val="2B2C30"/>
                </a:solidFill>
                <a:ea typeface="Public Sans"/>
                <a:cs typeface="Public Sans"/>
                <a:sym typeface="Public Sans"/>
              </a:rPr>
              <a:t>întrebări </a:t>
            </a:r>
            <a:r>
              <a:rPr lang="en-GB" sz="1200" dirty="0">
                <a:solidFill>
                  <a:srgbClr val="2B2C30"/>
                </a:solidFill>
                <a:ea typeface="Public Sans"/>
                <a:cs typeface="Public Sans"/>
                <a:sym typeface="Public Sans"/>
              </a:rPr>
              <a:t>frecvente </a:t>
            </a:r>
            <a:r>
              <a:rPr lang="en-GB" sz="1200" noProof="0" dirty="0">
                <a:solidFill>
                  <a:srgbClr val="2B2C30"/>
                </a:solidFill>
                <a:ea typeface="Public Sans"/>
                <a:cs typeface="Public Sans"/>
                <a:sym typeface="Public Sans"/>
              </a:rPr>
              <a:t>despre energia digitală. </a:t>
            </a:r>
          </a:p>
          <a:p>
            <a:pPr latinLnBrk="0"/>
            <a:endParaRPr lang="en-GB" sz="1200" dirty="0">
              <a:solidFill>
                <a:srgbClr val="2B2C30"/>
              </a:solidFill>
              <a:ea typeface="Public Sans"/>
              <a:cs typeface="Public Sans"/>
              <a:sym typeface="Public Sans"/>
            </a:endParaRPr>
          </a:p>
          <a:p>
            <a:pPr latinLnBrk="0"/>
            <a:r>
              <a:rPr lang="en-GB" sz="1200" noProof="0" dirty="0">
                <a:solidFill>
                  <a:srgbClr val="2B2C30"/>
                </a:solidFill>
                <a:ea typeface="Public Sans"/>
                <a:cs typeface="Public Sans"/>
                <a:sym typeface="Public Sans"/>
              </a:rPr>
              <a:t>Analizând aceste întrebări, </a:t>
            </a:r>
            <a:r>
              <a:rPr lang="en-GB" sz="1200" dirty="0">
                <a:solidFill>
                  <a:srgbClr val="2B2C30"/>
                </a:solidFill>
                <a:ea typeface="Public Sans"/>
                <a:cs typeface="Public Sans"/>
                <a:sym typeface="Public Sans"/>
              </a:rPr>
              <a:t>putem </a:t>
            </a:r>
            <a:r>
              <a:rPr lang="en-GB" sz="1200" noProof="0" dirty="0">
                <a:solidFill>
                  <a:srgbClr val="2B2C30"/>
                </a:solidFill>
                <a:ea typeface="Public Sans"/>
                <a:cs typeface="Public Sans"/>
                <a:sym typeface="Public Sans"/>
              </a:rPr>
              <a:t>îmbunătăți înțelegerea noastră asupra digitalizării energiei și putem lua decizii mai informate cu privire la utilizarea energiei. </a:t>
            </a:r>
          </a:p>
          <a:p>
            <a:pPr latinLnBrk="0"/>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0308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Explorarea noastră începe cu o întrebare. Acordați-vă un moment pentru a analiza fiecare întrebare, înainte de a trece la răspuns. </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Puteți parcurge fiecare întrebare pe rând. Alternativ, puteți selecta o anumită întrebare pe care doriți să o explorați mai întâi prin intermediul meniului.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13023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Patru întrebări frecvente despre energia digitală </a:t>
            </a:r>
            <a:endParaRPr lang="en-US" sz="1050" kern="1200" dirty="0">
              <a:solidFill>
                <a:schemeClr val="bg1"/>
              </a:solidFill>
              <a:latin typeface="+mn-lt"/>
              <a:ea typeface="+mn-ea"/>
              <a:cs typeface="+mn-cs"/>
            </a:endParaRPr>
          </a:p>
          <a:p>
            <a:pPr latinLnBrk="0"/>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Contoarele inteligente protejează în mod eficient confidențialitatea utilizatorilor? </a:t>
            </a:r>
          </a:p>
          <a:p>
            <a:pPr marL="342900" indent="-342900" latinLnBrk="0">
              <a:buFont typeface="+mj-lt"/>
              <a:buAutoNum type="arabicPeriod"/>
            </a:pPr>
            <a:r>
              <a:rPr lang="en-US" sz="1200" dirty="0">
                <a:ea typeface="Public Sans"/>
                <a:cs typeface="Public Sans"/>
                <a:sym typeface="Public Sans"/>
              </a:rPr>
              <a:t>Ce este mai eficient din punct de vedere energetic: încălzitoarele locale sau încălzirea centrală? </a:t>
            </a:r>
          </a:p>
          <a:p>
            <a:pPr marL="342900" indent="-342900" latinLnBrk="0">
              <a:buFont typeface="+mj-lt"/>
              <a:buAutoNum type="arabicPeriod"/>
            </a:pPr>
            <a:r>
              <a:rPr lang="en-US" sz="1200" dirty="0">
                <a:ea typeface="Public Sans"/>
                <a:cs typeface="Public Sans"/>
                <a:sym typeface="Public Sans"/>
              </a:rPr>
              <a:t>Sursele de energie regenerabilă (de exemplu, energia solară și eoliană) sunt nesigure?</a:t>
            </a:r>
            <a:endParaRPr lang="en-US" sz="1200" b="1" dirty="0">
              <a:solidFill>
                <a:schemeClr val="bg1"/>
              </a:solidFill>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Vehiculele electrice sunt ecologice, chiar și atunci când sunt încărcate cu energie electrică generată din combustibili fosili?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75365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Contoarele inteligente protejează în mod eficient confidențialitatea utilizatorilor?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407057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Contoarele inteligente protejează în mod eficient confidențialitatea utilizatorilor? </a:t>
            </a:r>
            <a:endParaRPr lang="en-US" sz="1050" dirty="0">
              <a:solidFill>
                <a:schemeClr val="bg1"/>
              </a:solidFill>
            </a:endParaRPr>
          </a:p>
          <a:p>
            <a:pPr marL="0" marR="0" lvl="0" indent="0" algn="l" rtl="0" latinLnBrk="0">
              <a:buNone/>
            </a:pPr>
            <a:endParaRPr lang="en-GB" sz="300" noProof="0" dirty="0">
              <a:solidFill>
                <a:schemeClr val="accent2"/>
              </a:solidFill>
              <a:ea typeface="Public Sans"/>
              <a:cs typeface="Public Sans"/>
              <a:sym typeface="Public Sans"/>
            </a:endParaRPr>
          </a:p>
          <a:p>
            <a:pPr marL="457200" indent="-457200" latinLnBrk="0">
              <a:buChar char="•"/>
            </a:pPr>
            <a:endParaRPr lang="en-GB" sz="300" b="1" noProof="0" dirty="0">
              <a:solidFill>
                <a:schemeClr val="tx1"/>
              </a:solidFill>
              <a:ea typeface="Calibri"/>
            </a:endParaRPr>
          </a:p>
          <a:p>
            <a:pPr marL="457200" indent="-457200" latinLnBrk="0">
              <a:buChar char="•"/>
            </a:pPr>
            <a:r>
              <a:rPr lang="en-GB" sz="1200" b="1" noProof="0" dirty="0">
                <a:solidFill>
                  <a:schemeClr val="tx1"/>
                </a:solidFill>
                <a:ea typeface="Calibri"/>
              </a:rPr>
              <a:t>Contoarele inteligente colectează numai date de bază privind consumul de energie</a:t>
            </a:r>
            <a:r>
              <a:rPr lang="en-GB" sz="1200" noProof="0" dirty="0">
                <a:solidFill>
                  <a:schemeClr val="tx1"/>
                </a:solidFill>
                <a:ea typeface="Calibri"/>
              </a:rPr>
              <a:t>, cum ar fi consumul de energie, nu și </a:t>
            </a:r>
            <a:r>
              <a:rPr lang="en-GB" sz="1200" dirty="0">
                <a:ea typeface="Calibri"/>
              </a:rPr>
              <a:t>informații </a:t>
            </a:r>
            <a:r>
              <a:rPr lang="en-GB" sz="1200" noProof="0" dirty="0">
                <a:solidFill>
                  <a:schemeClr val="tx1"/>
                </a:solidFill>
                <a:ea typeface="Calibri"/>
              </a:rPr>
              <a:t>specifice privind utilizarea aparatelor, </a:t>
            </a:r>
            <a:r>
              <a:rPr lang="en-GB" sz="1200" dirty="0">
                <a:ea typeface="Calibri"/>
              </a:rPr>
              <a:t>informații </a:t>
            </a:r>
            <a:r>
              <a:rPr lang="en-GB" sz="1200" noProof="0" dirty="0">
                <a:solidFill>
                  <a:schemeClr val="tx1"/>
                </a:solidFill>
                <a:ea typeface="Calibri"/>
              </a:rPr>
              <a:t>audio, video sau </a:t>
            </a:r>
            <a:r>
              <a:rPr lang="en-GB" sz="1200" dirty="0">
                <a:ea typeface="Calibri"/>
              </a:rPr>
              <a:t>personale</a:t>
            </a:r>
            <a:r>
              <a:rPr lang="en-GB" sz="1200" noProof="0" dirty="0">
                <a:solidFill>
                  <a:schemeClr val="tx1"/>
                </a:solidFill>
                <a:ea typeface="Calibri"/>
              </a:rPr>
              <a:t>.</a:t>
            </a:r>
          </a:p>
          <a:p>
            <a:pPr latinLnBrk="0"/>
            <a:endParaRPr lang="en-GB" sz="800" noProof="0" dirty="0">
              <a:solidFill>
                <a:schemeClr val="tx1"/>
              </a:solidFill>
              <a:ea typeface="Calibri"/>
            </a:endParaRPr>
          </a:p>
          <a:p>
            <a:pPr marL="457200" indent="-457200" latinLnBrk="0">
              <a:buChar char="•"/>
            </a:pPr>
            <a:r>
              <a:rPr lang="en-GB" sz="1200" b="1" noProof="0" dirty="0">
                <a:solidFill>
                  <a:schemeClr val="tx1"/>
                </a:solidFill>
                <a:ea typeface="Calibri"/>
              </a:rPr>
              <a:t>Reglementările stricte și măsurile de protecție a datelor </a:t>
            </a:r>
            <a:r>
              <a:rPr lang="en-GB" sz="1200" noProof="0" dirty="0">
                <a:solidFill>
                  <a:schemeClr val="tx1"/>
                </a:solidFill>
                <a:ea typeface="Calibri"/>
              </a:rPr>
              <a:t>(de exemplu, GDPR, Directiva privind energia electrică, Regulamentul privind energia electrică) protejează confidențialitatea consumatorilor.</a:t>
            </a:r>
          </a:p>
          <a:p>
            <a:pPr latinLnBrk="0"/>
            <a:endParaRPr lang="en-GB" sz="800" noProof="0" dirty="0">
              <a:solidFill>
                <a:schemeClr val="tx1"/>
              </a:solidFill>
              <a:ea typeface="Calibri"/>
            </a:endParaRPr>
          </a:p>
          <a:p>
            <a:pPr marL="457200" indent="-457200" latinLnBrk="0">
              <a:buChar char="•"/>
            </a:pPr>
            <a:r>
              <a:rPr lang="en-GB" sz="1200" noProof="0" dirty="0">
                <a:solidFill>
                  <a:schemeClr val="tx1"/>
                </a:solidFill>
                <a:ea typeface="Calibri"/>
              </a:rPr>
              <a:t>Companiile de utilități sunt limitate la </a:t>
            </a:r>
            <a:r>
              <a:rPr lang="en-GB" sz="1200" b="1" noProof="0" dirty="0">
                <a:solidFill>
                  <a:schemeClr val="tx1"/>
                </a:solidFill>
                <a:ea typeface="Calibri"/>
              </a:rPr>
              <a:t>utilizarea datelor de la contoarele inteligente pentru facturare și gestionarea rețelei, cu partajarea limitată a datelor.</a:t>
            </a:r>
          </a:p>
          <a:p>
            <a:pPr latinLnBrk="0"/>
            <a:endParaRPr lang="en-GB" sz="800" b="1" noProof="0" dirty="0">
              <a:solidFill>
                <a:schemeClr val="tx1"/>
              </a:solidFill>
              <a:ea typeface="Calibri"/>
            </a:endParaRPr>
          </a:p>
          <a:p>
            <a:pPr marL="457200" indent="-457200" latinLnBrk="0">
              <a:buChar char="•"/>
            </a:pPr>
            <a:r>
              <a:rPr lang="en-GB" sz="1200" b="1" dirty="0"/>
              <a:t>Aflați mai multe </a:t>
            </a:r>
            <a:r>
              <a:rPr lang="en-GB" sz="1200" dirty="0"/>
              <a:t>în prezentarea Every1 </a:t>
            </a:r>
            <a:r>
              <a:rPr lang="en-GB" sz="1200" i="1" dirty="0">
                <a:hlinkClick r:id="rId3"/>
              </a:rPr>
              <a:t>Mituri despre securitatea cibernetică a energiei digitale... demontate! </a:t>
            </a:r>
            <a:endParaRPr lang="en-GB" sz="1200" noProof="0" dirty="0">
              <a:solidFill>
                <a:srgbClr val="000066"/>
              </a:solidFill>
              <a:ea typeface="Calibri"/>
              <a:cs typeface="Calibri"/>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412523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i="1" dirty="0">
                <a:solidFill>
                  <a:schemeClr val="accent2"/>
                </a:solidFill>
              </a:rPr>
              <a:t>Ce este mai eficient din punct de vedere energetic: </a:t>
            </a:r>
          </a:p>
          <a:p>
            <a:pPr algn="ctr"/>
            <a:r>
              <a:rPr lang="en-US" sz="1200" i="1" dirty="0">
                <a:solidFill>
                  <a:schemeClr val="accent2"/>
                </a:solidFill>
              </a:rPr>
              <a:t>încălzitoarele locale sau încălzirea centrală?</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9657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Ce este mai eficient din punct de vedere energetic: încălzitoarele locale sau încălzirea centrală?</a:t>
            </a:r>
            <a:endParaRPr lang="en-US" sz="1050" dirty="0">
              <a:solidFill>
                <a:schemeClr val="bg1"/>
              </a:solidFill>
            </a:endParaRPr>
          </a:p>
          <a:p>
            <a:pPr marL="457200" indent="-457200" latinLnBrk="0">
              <a:buChar char="•"/>
            </a:pPr>
            <a:r>
              <a:rPr lang="en-US" sz="1200" dirty="0">
                <a:solidFill>
                  <a:srgbClr val="2B2C30"/>
                </a:solidFill>
                <a:ea typeface="Public Sans"/>
              </a:rPr>
              <a:t>Încălzitoarele locale sunt mai puțin eficiente decât încălzirea centrală atunci când încălziți suprafețe mari din casa dvs. </a:t>
            </a:r>
          </a:p>
          <a:p>
            <a:pPr marL="457200" indent="-457200" latinLnBrk="0">
              <a:buChar char="•"/>
            </a:pPr>
            <a:endParaRPr lang="en-US" sz="1200" b="1" dirty="0">
              <a:solidFill>
                <a:srgbClr val="2B2C30"/>
              </a:solidFill>
            </a:endParaRPr>
          </a:p>
          <a:p>
            <a:pPr marL="457200" indent="-457200" latinLnBrk="0">
              <a:buChar char="•"/>
            </a:pPr>
            <a:r>
              <a:rPr lang="en-US" sz="1200" dirty="0">
                <a:solidFill>
                  <a:srgbClr val="2B2C30"/>
                </a:solidFill>
              </a:rPr>
              <a:t>Încălzitoarele locale funcționează cel mai bine pentru încălzirea pe termen scurt a spațiilor mici, bine izolate. </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Folosirea încălzitoarelor locale ca sursă principală de căldură poate duce la facturi mai mari la energie în comparație cu încălzirea centrală.</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Citiți mai multe în ghidul </a:t>
            </a:r>
            <a:r>
              <a:rPr lang="en-US" sz="1200" b="1" dirty="0">
                <a:solidFill>
                  <a:srgbClr val="2B2C30"/>
                </a:solidFill>
              </a:rPr>
              <a:t>Centrului pentru Energie Durabilă privind </a:t>
            </a:r>
            <a:r>
              <a:rPr lang="en-US" sz="1200" dirty="0">
                <a:solidFill>
                  <a:srgbClr val="2B2C30"/>
                </a:solidFill>
                <a:hlinkClick r:id="rId3"/>
              </a:rPr>
              <a:t>încălzitoarele de cameră</a:t>
            </a:r>
            <a:r>
              <a:rPr lang="en-US" sz="1200" dirty="0">
                <a:solidFill>
                  <a:srgbClr val="2B2C30"/>
                </a:solidFill>
              </a:rPr>
              <a:t>. </a:t>
            </a:r>
            <a:endParaRPr lang="en-US" sz="1200" dirty="0"/>
          </a:p>
          <a:p>
            <a:endParaRPr lang="en-GB" dirty="0"/>
          </a:p>
          <a:p>
            <a:endParaRPr lang="en-GB" dirty="0"/>
          </a:p>
          <a:p>
            <a:r>
              <a:rPr lang="en-GB" dirty="0"/>
              <a:t>https://www.flickr.com/photos/vespaholic/14495979919/</a:t>
            </a:r>
          </a:p>
          <a:p>
            <a:r>
              <a:rPr lang="en-GB" dirty="0"/>
              <a:t>https://www.cse.org.uk/advice/room-heaters/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54386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latinLnBrk="0"/>
            <a:r>
              <a:rPr lang="en-US" sz="1200" i="1" dirty="0">
                <a:solidFill>
                  <a:schemeClr val="accent2"/>
                </a:solidFill>
              </a:rPr>
              <a:t>Sunt sursele de energie regenerabilă </a:t>
            </a:r>
          </a:p>
          <a:p>
            <a:pPr algn="ctr" latinLnBrk="0"/>
            <a:r>
              <a:rPr lang="en-US" sz="1200" i="1" dirty="0">
                <a:solidFill>
                  <a:schemeClr val="accent2"/>
                </a:solidFill>
              </a:rPr>
              <a:t>(de exemplu, energia solară și eoliană) sunt nesigure?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82296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B178D4D9-CF01-0FB3-80E6-7FC9070B4836}"/>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pic>
        <p:nvPicPr>
          <p:cNvPr id="6" name="Picture 5">
            <a:extLst>
              <a:ext uri="{FF2B5EF4-FFF2-40B4-BE49-F238E27FC236}">
                <a16:creationId xmlns:a16="http://schemas.microsoft.com/office/drawing/2014/main" id="{3E17C8F9-C4C8-9F80-4F19-D78553A4BF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5" name="Google Shape;89;p1">
            <a:extLst>
              <a:ext uri="{FF2B5EF4-FFF2-40B4-BE49-F238E27FC236}">
                <a16:creationId xmlns:a16="http://schemas.microsoft.com/office/drawing/2014/main" id="{784FCDA1-3E46-BD40-D868-F5E321B54D32}"/>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78455" y="1628384"/>
            <a:ext cx="4513545" cy="3690438"/>
          </a:xfrm>
          <a:prstGeom prst="rect">
            <a:avLst/>
          </a:prstGeom>
          <a:noFill/>
          <a:ln>
            <a:noFill/>
          </a:ln>
        </p:spPr>
      </p:pic>
      <p:sp>
        <p:nvSpPr>
          <p:cNvPr id="2" name="Title 1">
            <a:extLst>
              <a:ext uri="{FF2B5EF4-FFF2-40B4-BE49-F238E27FC236}">
                <a16:creationId xmlns:a16="http://schemas.microsoft.com/office/drawing/2014/main" id="{133E8DB0-EB98-177F-99E4-65D4FC080D88}"/>
              </a:ext>
            </a:extLst>
          </p:cNvPr>
          <p:cNvSpPr>
            <a:spLocks noGrp="1"/>
          </p:cNvSpPr>
          <p:nvPr>
            <p:ph type="title" idx="4294967295"/>
          </p:nvPr>
        </p:nvSpPr>
        <p:spPr>
          <a:xfrm>
            <a:off x="1230086" y="2037171"/>
            <a:ext cx="5915297" cy="4624886"/>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ro-RO" sz="7200" kern="1200" noProof="1">
                <a:solidFill>
                  <a:schemeClr val="tx1"/>
                </a:solidFill>
                <a:effectLst/>
              </a:rPr>
              <a:t>Mituri despre energie demontate!</a:t>
            </a:r>
            <a:endParaRPr lang="ro-RO" sz="7200" noProof="1">
              <a:effectLst/>
            </a:endParaRPr>
          </a:p>
        </p:txBody>
      </p:sp>
    </p:spTree>
    <p:extLst>
      <p:ext uri="{BB962C8B-B14F-4D97-AF65-F5344CB8AC3E}">
        <p14:creationId xmlns:p14="http://schemas.microsoft.com/office/powerpoint/2010/main" val="390764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DCCFE-7BA7-D5B4-88B9-EC2785D1BA0D}"/>
              </a:ext>
            </a:extLst>
          </p:cNvPr>
          <p:cNvSpPr>
            <a:spLocks noGrp="1"/>
          </p:cNvSpPr>
          <p:nvPr>
            <p:ph type="title" idx="4294967295"/>
          </p:nvPr>
        </p:nvSpPr>
        <p:spPr>
          <a:xfrm>
            <a:off x="563880" y="796200"/>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Sursele de energie regenerabilă (de exemplu, energia solară și eoliană) sunt nesigure?</a:t>
            </a:r>
            <a:endParaRPr lang="ro-RO" noProof="1">
              <a:effectLst/>
            </a:endParaRPr>
          </a:p>
          <a:p>
            <a:endParaRPr lang="ro-RO"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3369501" y="2303290"/>
            <a:ext cx="8445016" cy="4016484"/>
          </a:xfrm>
          <a:prstGeom prst="rect">
            <a:avLst/>
          </a:prstGeom>
          <a:noFill/>
        </p:spPr>
        <p:txBody>
          <a:bodyPr wrap="square" rtlCol="0">
            <a:spAutoFit/>
          </a:bodyPr>
          <a:lstStyle/>
          <a:p>
            <a:pPr marL="342900" lvl="0" indent="-342900" latinLnBrk="0">
              <a:buFont typeface="Arial" panose="020B0604020202020204" pitchFamily="34" charset="0"/>
              <a:buChar char="•"/>
            </a:pPr>
            <a:r>
              <a:rPr lang="en-US" sz="2000" b="1" dirty="0">
                <a:ea typeface="Calibri"/>
                <a:cs typeface="Calibri"/>
              </a:rPr>
              <a:t>Peste 25 % din totalul energiei consumate în UE în 2024 provenea din surse regenerabile </a:t>
            </a:r>
            <a:r>
              <a:rPr lang="en-US" sz="2000" dirty="0">
                <a:ea typeface="Calibri"/>
                <a:cs typeface="Calibri"/>
              </a:rPr>
              <a:t>(</a:t>
            </a:r>
            <a:r>
              <a:rPr lang="en-US" sz="2000" dirty="0">
                <a:ea typeface="Calibri"/>
                <a:cs typeface="Calibri"/>
                <a:hlinkClick r:id="rId3"/>
              </a:rPr>
              <a:t>Agenția Europeană de Mediu</a:t>
            </a:r>
            <a:r>
              <a:rPr lang="en-US" sz="2000" dirty="0">
                <a:ea typeface="Calibri"/>
                <a:cs typeface="Calibri"/>
              </a:rPr>
              <a:t>), precum energia solară, energia eoliană și pompele de căldură.</a:t>
            </a:r>
            <a:endParaRPr lang="en-GB" sz="20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1100" noProof="0" dirty="0">
              <a:solidFill>
                <a:schemeClr val="tx1"/>
              </a:solidFill>
            </a:endParaRPr>
          </a:p>
          <a:p>
            <a:pPr marL="342900" indent="-342900" latinLnBrk="0">
              <a:buFont typeface="Arial" panose="020B0604020202020204" pitchFamily="34" charset="0"/>
              <a:buChar char="•"/>
            </a:pPr>
            <a:r>
              <a:rPr lang="en-GB" sz="2000" noProof="0" dirty="0">
                <a:solidFill>
                  <a:schemeClr val="tx1"/>
                </a:solidFill>
              </a:rPr>
              <a:t>Tehnologiile moderne </a:t>
            </a:r>
            <a:r>
              <a:rPr lang="en-GB" sz="2000" b="1" noProof="0" dirty="0">
                <a:solidFill>
                  <a:schemeClr val="tx1"/>
                </a:solidFill>
              </a:rPr>
              <a:t>abordează</a:t>
            </a:r>
            <a:r>
              <a:rPr lang="en-GB" sz="2000" noProof="0" dirty="0">
                <a:solidFill>
                  <a:schemeClr val="tx1"/>
                </a:solidFill>
              </a:rPr>
              <a:t> din ce în ce mai mult </a:t>
            </a:r>
            <a:r>
              <a:rPr lang="en-GB" sz="2000" b="1" noProof="0" dirty="0">
                <a:solidFill>
                  <a:schemeClr val="tx1"/>
                </a:solidFill>
              </a:rPr>
              <a:t>variabilitatea meteorologică </a:t>
            </a:r>
            <a:r>
              <a:rPr lang="en-GB" sz="2000" noProof="0" dirty="0">
                <a:solidFill>
                  <a:schemeClr val="tx1"/>
                </a:solidFill>
              </a:rPr>
              <a:t>în energia solară și eoliană.</a:t>
            </a:r>
          </a:p>
          <a:p>
            <a:pPr marL="342900" indent="-342900" latinLnBrk="0">
              <a:buFont typeface="Arial" panose="020B0604020202020204" pitchFamily="34" charset="0"/>
              <a:buChar char="•"/>
            </a:pPr>
            <a:endParaRPr lang="en-GB" sz="1100" b="1" noProof="0" dirty="0">
              <a:solidFill>
                <a:schemeClr val="tx1"/>
              </a:solidFill>
            </a:endParaRPr>
          </a:p>
          <a:p>
            <a:pPr marL="342900" indent="-342900" latinLnBrk="0">
              <a:buFont typeface="Arial" panose="020B0604020202020204" pitchFamily="34" charset="0"/>
              <a:buChar char="•"/>
            </a:pPr>
            <a:r>
              <a:rPr lang="en-GB" sz="2000" b="1" noProof="0" dirty="0">
                <a:solidFill>
                  <a:schemeClr val="tx1"/>
                </a:solidFill>
              </a:rPr>
              <a:t>Previziunile avansate </a:t>
            </a:r>
            <a:r>
              <a:rPr lang="en-GB" sz="2000" noProof="0" dirty="0">
                <a:solidFill>
                  <a:schemeClr val="tx1"/>
                </a:solidFill>
              </a:rPr>
              <a:t>estimează producția de energie din surse regenerabile, iar </a:t>
            </a:r>
            <a:r>
              <a:rPr lang="en-GB" sz="2000" b="1" noProof="0" dirty="0">
                <a:solidFill>
                  <a:schemeClr val="tx1"/>
                </a:solidFill>
              </a:rPr>
              <a:t>sistemele de stocare </a:t>
            </a:r>
            <a:r>
              <a:rPr lang="en-GB" sz="2000" noProof="0" dirty="0">
                <a:solidFill>
                  <a:schemeClr val="tx1"/>
                </a:solidFill>
              </a:rPr>
              <a:t>(baterii, hidrocentrale cu pompaj) stabilizează rețeaua. </a:t>
            </a:r>
          </a:p>
          <a:p>
            <a:pPr marL="342900" indent="-342900" latinLnBrk="0">
              <a:buFont typeface="Arial" panose="020B0604020202020204" pitchFamily="34" charset="0"/>
              <a:buChar char="•"/>
            </a:pPr>
            <a:endParaRPr lang="en-GB" sz="1100" b="1" noProof="0" dirty="0">
              <a:solidFill>
                <a:schemeClr val="tx1"/>
              </a:solidFill>
            </a:endParaRPr>
          </a:p>
          <a:p>
            <a:pPr marL="342900" indent="-342900" latinLnBrk="0">
              <a:buFont typeface="Arial" panose="020B0604020202020204" pitchFamily="34" charset="0"/>
              <a:buChar char="•"/>
            </a:pPr>
            <a:r>
              <a:rPr lang="en-GB" sz="2000" b="1" noProof="0" dirty="0">
                <a:solidFill>
                  <a:schemeClr val="tx1"/>
                </a:solidFill>
              </a:rPr>
              <a:t>Prețurile dinamice </a:t>
            </a:r>
            <a:r>
              <a:rPr lang="en-GB" sz="2000" noProof="0" dirty="0">
                <a:solidFill>
                  <a:schemeClr val="tx1"/>
                </a:solidFill>
              </a:rPr>
              <a:t>– în care prețul energiei se ajustează în funcție de cerere și ofertă – contribuie, de asemenea, la echilibrarea rețelei. </a:t>
            </a:r>
          </a:p>
          <a:p>
            <a:pPr latinLnBrk="0"/>
            <a:endParaRPr lang="en-GB" sz="2000" noProof="0" dirty="0">
              <a:solidFill>
                <a:srgbClr val="000066"/>
              </a:solidFill>
              <a:ea typeface="Public Sans"/>
              <a:cs typeface="Public Sans"/>
            </a:endParaRPr>
          </a:p>
        </p:txBody>
      </p:sp>
      <p:pic>
        <p:nvPicPr>
          <p:cNvPr id="2" name="Picture 1">
            <a:extLst>
              <a:ext uri="{FF2B5EF4-FFF2-40B4-BE49-F238E27FC236}">
                <a16:creationId xmlns:a16="http://schemas.microsoft.com/office/drawing/2014/main" id="{34FCEBA3-F055-F802-3702-AF06DC3837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303290"/>
            <a:ext cx="2755999" cy="4133588"/>
          </a:xfrm>
          <a:prstGeom prst="rect">
            <a:avLst/>
          </a:prstGeom>
        </p:spPr>
      </p:pic>
    </p:spTree>
    <p:extLst>
      <p:ext uri="{BB962C8B-B14F-4D97-AF65-F5344CB8AC3E}">
        <p14:creationId xmlns:p14="http://schemas.microsoft.com/office/powerpoint/2010/main" val="22510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6DE6A-7F58-5188-395D-DA9BF8E282F6}"/>
              </a:ext>
            </a:extLst>
          </p:cNvPr>
          <p:cNvSpPr>
            <a:spLocks noGrp="1"/>
          </p:cNvSpPr>
          <p:nvPr>
            <p:ph type="title" idx="4294967295"/>
          </p:nvPr>
        </p:nvSpPr>
        <p:spPr>
          <a:xfrm>
            <a:off x="629195" y="678634"/>
            <a:ext cx="10515600" cy="1325563"/>
          </a:xfrm>
          <a:prstGeom prst="rect">
            <a:avLst/>
          </a:prstGeom>
        </p:spPr>
        <p:txBody>
          <a:bodyPr/>
          <a:lstStyle/>
          <a:p>
            <a:pPr rtl="0" eaLnBrk="1" latinLnBrk="0" hangingPunct="1"/>
            <a:r>
              <a:rPr lang="ro-RO" sz="2800" b="1" i="0" kern="1200" noProof="1">
                <a:solidFill>
                  <a:schemeClr val="bg1"/>
                </a:solidFill>
                <a:effectLst/>
                <a:latin typeface="Calibri" panose="020F0502020204030204" pitchFamily="34" charset="0"/>
                <a:ea typeface="+mn-ea"/>
                <a:cs typeface="+mn-cs"/>
              </a:rPr>
              <a:t>Sunt vehiculele electrice ecologice, chiar și atunci când sunt încărcate cu energie electrică generată din combustibili fosili? - Introducere</a:t>
            </a:r>
            <a:endParaRPr lang="ro-RO" sz="2800" b="1" i="0" noProof="1">
              <a:solidFill>
                <a:schemeClr val="bg1"/>
              </a:solidFill>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Sunt vehiculele electrice ecologice, chiar și atunci când sunt încărcate cu energie electrică generată din combustibili fosili?</a:t>
            </a:r>
            <a:endParaRPr lang="en-GB" sz="4400" i="1" dirty="0">
              <a:solidFill>
                <a:schemeClr val="accent5"/>
              </a:solidFill>
            </a:endParaRPr>
          </a:p>
        </p:txBody>
      </p:sp>
    </p:spTree>
    <p:extLst>
      <p:ext uri="{BB962C8B-B14F-4D97-AF65-F5344CB8AC3E}">
        <p14:creationId xmlns:p14="http://schemas.microsoft.com/office/powerpoint/2010/main" val="15887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1F338-2995-5575-8032-C6B6ADEC6230}"/>
              </a:ext>
            </a:extLst>
          </p:cNvPr>
          <p:cNvSpPr>
            <a:spLocks noGrp="1"/>
          </p:cNvSpPr>
          <p:nvPr>
            <p:ph type="title" idx="4294967295"/>
          </p:nvPr>
        </p:nvSpPr>
        <p:spPr>
          <a:xfrm>
            <a:off x="576943" y="521879"/>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Sunt vehiculele electrice ecologice, chiar și atunci când sunt încărcate cu energie electrică generată din combustibili fosili?</a:t>
            </a:r>
            <a:endParaRPr lang="ro-RO" noProof="1">
              <a:effectLst/>
            </a:endParaRPr>
          </a:p>
          <a:p>
            <a:endParaRPr lang="ro-RO"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2797428" y="2153198"/>
            <a:ext cx="9256734" cy="383181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b="1" dirty="0">
                <a:ea typeface="Calibri"/>
                <a:cs typeface="Calibri"/>
              </a:rPr>
              <a:t>Vehiculele </a:t>
            </a:r>
            <a:r>
              <a:rPr lang="en-US" sz="2000" b="1" dirty="0" err="1">
                <a:ea typeface="Calibri"/>
                <a:cs typeface="Calibri"/>
              </a:rPr>
              <a:t>electrice</a:t>
            </a:r>
            <a:r>
              <a:rPr lang="en-US" sz="2000" b="1" dirty="0">
                <a:ea typeface="Calibri"/>
                <a:cs typeface="Calibri"/>
              </a:rPr>
              <a:t> (VE) alimentate cu energie regenerabilă </a:t>
            </a:r>
            <a:r>
              <a:rPr lang="en-US" sz="2000" dirty="0">
                <a:ea typeface="Calibri"/>
                <a:cs typeface="Calibri"/>
              </a:rPr>
              <a:t>sunt o opțiune ecologică în comparație cu mașinile care utilizează benzină sau motorină. Cu toate acestea, reducerea utilizării mașinilor și creșterea transportului activ (de exemplu, mersul pe jos sau cu bicicleta) și utilizarea transportului public sunt opțiuni de transport mai ecologice.</a:t>
            </a:r>
          </a:p>
          <a:p>
            <a:pPr marL="342900" indent="-342900" latinLnBrk="0">
              <a:buFont typeface="Arial" panose="020B0604020202020204" pitchFamily="34" charset="0"/>
              <a:buChar char="•"/>
            </a:pPr>
            <a:endParaRPr lang="en-US" sz="700" dirty="0"/>
          </a:p>
          <a:p>
            <a:pPr marL="342900" indent="-342900" latinLnBrk="0">
              <a:buFont typeface="Arial" panose="020B0604020202020204" pitchFamily="34" charset="0"/>
              <a:buChar char="•"/>
            </a:pPr>
            <a:r>
              <a:rPr lang="en-US" sz="2000" dirty="0"/>
              <a:t>Producerea vehiculelor electrice consumă mai multă energie decât producerea autoturismelor alimentate cu combustibili fosili. Cu toate acestea, </a:t>
            </a:r>
            <a:r>
              <a:rPr lang="en-US" sz="2000" b="1" dirty="0"/>
              <a:t>vehiculele electrice sunt, în general, mai ecologice </a:t>
            </a:r>
            <a:r>
              <a:rPr lang="en-US" sz="2000" dirty="0"/>
              <a:t>și pot reduce rapid „datoria de carbon” și pot produce mai puține emisii pe kilometru parcurs (</a:t>
            </a:r>
            <a:r>
              <a:rPr lang="en-US" sz="2000" dirty="0">
                <a:hlinkClick r:id="rId3"/>
              </a:rPr>
              <a:t>The Guardian</a:t>
            </a:r>
            <a:r>
              <a:rPr lang="en-US" sz="2000" dirty="0"/>
              <a:t>). </a:t>
            </a:r>
          </a:p>
          <a:p>
            <a:pPr marL="342900" indent="-342900" latinLnBrk="0">
              <a:buFont typeface="Arial" panose="020B0604020202020204" pitchFamily="34" charset="0"/>
              <a:buChar char="•"/>
            </a:pPr>
            <a:endParaRPr lang="en-US" sz="700" b="1" dirty="0">
              <a:ea typeface="Calibri"/>
            </a:endParaRPr>
          </a:p>
          <a:p>
            <a:pPr marL="342900" indent="-342900" latinLnBrk="0">
              <a:buFont typeface="Arial" panose="020B0604020202020204" pitchFamily="34" charset="0"/>
              <a:buChar char="•"/>
            </a:pPr>
            <a:r>
              <a:rPr lang="en-US" sz="2000" b="1" dirty="0">
                <a:ea typeface="Calibri"/>
              </a:rPr>
              <a:t>Vehiculele electrice nu generează emisii de gaze de eșapament</a:t>
            </a:r>
            <a:r>
              <a:rPr lang="en-US" sz="2000" dirty="0">
                <a:ea typeface="Calibri"/>
              </a:rPr>
              <a:t>, îmbunătățind calitatea aerului urban și reducând poluarea. </a:t>
            </a:r>
          </a:p>
        </p:txBody>
      </p:sp>
      <p:pic>
        <p:nvPicPr>
          <p:cNvPr id="5" name="Picture 4">
            <a:extLst>
              <a:ext uri="{FF2B5EF4-FFF2-40B4-BE49-F238E27FC236}">
                <a16:creationId xmlns:a16="http://schemas.microsoft.com/office/drawing/2014/main" id="{3B715287-DB77-61BF-0E6D-73518F6471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659732"/>
            <a:ext cx="2305570" cy="3454151"/>
          </a:xfrm>
          <a:prstGeom prst="rect">
            <a:avLst/>
          </a:prstGeom>
        </p:spPr>
      </p:pic>
    </p:spTree>
    <p:extLst>
      <p:ext uri="{BB962C8B-B14F-4D97-AF65-F5344CB8AC3E}">
        <p14:creationId xmlns:p14="http://schemas.microsoft.com/office/powerpoint/2010/main" val="35265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8EAA0BCC-51A1-C14A-389C-C853281B4EE7}"/>
              </a:ext>
            </a:extLst>
          </p:cNvPr>
          <p:cNvSpPr>
            <a:spLocks noGrp="1"/>
          </p:cNvSpPr>
          <p:nvPr>
            <p:ph type="title" idx="4294967295"/>
          </p:nvPr>
        </p:nvSpPr>
        <p:spPr>
          <a:xfrm>
            <a:off x="746139" y="653701"/>
            <a:ext cx="10515600" cy="1325563"/>
          </a:xfrm>
          <a:prstGeom prst="rect">
            <a:avLst/>
          </a:prstGeom>
        </p:spPr>
        <p:txBody>
          <a:bodyPr/>
          <a:lstStyle/>
          <a:p>
            <a:pPr rtl="0" eaLnBrk="1" latinLnBrk="1" hangingPunct="1"/>
            <a:r>
              <a:rPr lang="ro-RO"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Pașii următori</a:t>
            </a:r>
            <a:endParaRPr lang="ro-RO" noProof="1">
              <a:effectLst/>
            </a:endParaRPr>
          </a:p>
          <a:p>
            <a:endParaRPr lang="ro-RO"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miturile legate de energie, următoarele resurse vă pot fi utile: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18615"/>
            <a:ext cx="2175491" cy="2246769"/>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rPr>
              <a:t> Vizualizați cursul Every1 de 30 de minute </a:t>
            </a:r>
            <a:r>
              <a:rPr lang="en-US" altLang="ko-KR" sz="2000" dirty="0" err="1">
                <a:solidFill>
                  <a:srgbClr val="373737"/>
                </a:solidFill>
                <a:ea typeface="맑은 고딕"/>
              </a:rPr>
              <a:t>intitulat</a:t>
            </a:r>
            <a:r>
              <a:rPr lang="en-US" altLang="ko-KR" sz="2000" dirty="0">
                <a:solidFill>
                  <a:srgbClr val="373737"/>
                </a:solidFill>
                <a:ea typeface="맑은 고딕"/>
              </a:rPr>
              <a:t> </a:t>
            </a:r>
            <a:r>
              <a:rPr lang="en-US" altLang="ko-KR" sz="2000" i="1" dirty="0">
                <a:solidFill>
                  <a:srgbClr val="373737"/>
                </a:solidFill>
                <a:ea typeface="맑은 고딕"/>
              </a:rPr>
              <a:t>„</a:t>
            </a:r>
            <a:r>
              <a:rPr lang="en-US" altLang="ko-KR" sz="2000" i="1" dirty="0" err="1">
                <a:solidFill>
                  <a:srgbClr val="373737"/>
                </a:solidFill>
                <a:ea typeface="맑은 고딕"/>
              </a:rPr>
              <a:t>Noțiuni</a:t>
            </a:r>
            <a:r>
              <a:rPr lang="en-US" altLang="ko-KR" sz="2000" i="1" dirty="0">
                <a:solidFill>
                  <a:srgbClr val="373737"/>
                </a:solidFill>
                <a:ea typeface="맑은 고딕"/>
              </a:rPr>
              <a:t> esențiale despre </a:t>
            </a:r>
            <a:r>
              <a:rPr lang="en-US" altLang="ko-KR" sz="2000" i="1" dirty="0" err="1">
                <a:solidFill>
                  <a:srgbClr val="373737"/>
                </a:solidFill>
                <a:ea typeface="맑은 고딕"/>
              </a:rPr>
              <a:t>energia</a:t>
            </a:r>
            <a:r>
              <a:rPr lang="en-US" altLang="ko-KR" sz="2000" i="1" dirty="0">
                <a:solidFill>
                  <a:srgbClr val="373737"/>
                </a:solidFill>
                <a:ea typeface="맑은 고딕"/>
              </a:rPr>
              <a:t> digital” </a:t>
            </a:r>
            <a:r>
              <a:rPr lang="en-US" altLang="ko-KR" sz="2000" dirty="0">
                <a:solidFill>
                  <a:srgbClr val="373737"/>
                </a:solidFill>
                <a:ea typeface="맑은 고딕"/>
              </a:rPr>
              <a:t>privind </a:t>
            </a:r>
            <a:r>
              <a:rPr lang="en-US" altLang="ko-KR" sz="2000" dirty="0">
                <a:solidFill>
                  <a:srgbClr val="373737"/>
                </a:solidFill>
                <a:ea typeface="맑은 고딕"/>
                <a:hlinkClick r:id="rId3"/>
              </a:rPr>
              <a:t>răspunsul la cerere</a:t>
            </a:r>
            <a:endParaRPr lang="ko-KR" altLang="en-US" sz="20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246413"/>
            <a:ext cx="2364667" cy="2554545"/>
          </a:xfrm>
          <a:prstGeom prst="rect">
            <a:avLst/>
          </a:prstGeom>
          <a:noFill/>
        </p:spPr>
        <p:txBody>
          <a:bodyPr wrap="square" rtlCol="0" anchor="t" anchorCtr="0">
            <a:spAutoFit/>
          </a:bodyPr>
          <a:lstStyle/>
          <a:p>
            <a:pPr algn="ctr"/>
            <a:r>
              <a:rPr lang="en-US" altLang="ko-KR" sz="2000" dirty="0">
                <a:solidFill>
                  <a:srgbClr val="373737"/>
                </a:solidFill>
              </a:rPr>
              <a:t>Analizați în detaliu prezentarea Every1 despre </a:t>
            </a:r>
          </a:p>
          <a:p>
            <a:pPr algn="ctr"/>
            <a:r>
              <a:rPr lang="en-US" altLang="ko-KR" sz="2000" dirty="0">
                <a:solidFill>
                  <a:srgbClr val="373737"/>
                </a:solidFill>
                <a:hlinkClick r:id="rId4"/>
              </a:rPr>
              <a:t>impactul schimbărilor climatice asupra energiei regenerabile</a:t>
            </a:r>
            <a:endParaRPr lang="ko-KR" altLang="en-US" sz="20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1938992"/>
          </a:xfrm>
          <a:prstGeom prst="rect">
            <a:avLst/>
          </a:prstGeom>
          <a:noFill/>
        </p:spPr>
        <p:txBody>
          <a:bodyPr wrap="square" rtlCol="0" anchor="t" anchorCtr="0">
            <a:spAutoFit/>
          </a:bodyPr>
          <a:lstStyle/>
          <a:p>
            <a:pPr algn="ctr"/>
            <a:r>
              <a:rPr lang="en-US" altLang="ko-KR" sz="2000" dirty="0">
                <a:solidFill>
                  <a:srgbClr val="373737"/>
                </a:solidFill>
              </a:rPr>
              <a:t>Citiți articolul Energy Monitor </a:t>
            </a:r>
            <a:r>
              <a:rPr lang="en-US" altLang="ko-KR" sz="2000" dirty="0" err="1">
                <a:solidFill>
                  <a:srgbClr val="373737"/>
                </a:solidFill>
              </a:rPr>
              <a:t>intitulat</a:t>
            </a:r>
            <a:r>
              <a:rPr lang="en-US" altLang="ko-KR" sz="2000" dirty="0">
                <a:solidFill>
                  <a:srgbClr val="373737"/>
                </a:solidFill>
              </a:rPr>
              <a:t> </a:t>
            </a:r>
            <a:r>
              <a:rPr lang="en-US" altLang="ko-KR" sz="2000" i="1" dirty="0">
                <a:solidFill>
                  <a:srgbClr val="373737"/>
                </a:solidFill>
                <a:hlinkClick r:id="rId5"/>
              </a:rPr>
              <a:t>„</a:t>
            </a:r>
            <a:r>
              <a:rPr lang="en-US" altLang="ko-KR" sz="2000" i="1" dirty="0" err="1">
                <a:solidFill>
                  <a:srgbClr val="373737"/>
                </a:solidFill>
                <a:hlinkClick r:id="rId5"/>
              </a:rPr>
              <a:t>Demitizarea</a:t>
            </a:r>
            <a:r>
              <a:rPr lang="en-US" altLang="ko-KR" sz="2000" i="1" dirty="0">
                <a:solidFill>
                  <a:srgbClr val="373737"/>
                </a:solidFill>
                <a:hlinkClick r:id="rId5"/>
              </a:rPr>
              <a:t> miturilor legate de tehnologiile </a:t>
            </a:r>
            <a:r>
              <a:rPr lang="en-US" altLang="ko-KR" sz="2000" i="1" dirty="0" err="1">
                <a:solidFill>
                  <a:srgbClr val="373737"/>
                </a:solidFill>
                <a:hlinkClick r:id="rId5"/>
              </a:rPr>
              <a:t>energiei</a:t>
            </a:r>
            <a:r>
              <a:rPr lang="en-US" altLang="ko-KR" sz="2000" i="1" dirty="0">
                <a:solidFill>
                  <a:srgbClr val="373737"/>
                </a:solidFill>
                <a:hlinkClick r:id="rId5"/>
              </a:rPr>
              <a:t> </a:t>
            </a:r>
            <a:r>
              <a:rPr lang="en-US" altLang="ko-KR" sz="2000" i="1" dirty="0" err="1">
                <a:solidFill>
                  <a:srgbClr val="373737"/>
                </a:solidFill>
                <a:hlinkClick r:id="rId5"/>
              </a:rPr>
              <a:t>regenerabile</a:t>
            </a:r>
            <a:r>
              <a:rPr lang="en-US" altLang="ko-KR" sz="2000" i="1" dirty="0">
                <a:solidFill>
                  <a:srgbClr val="373737"/>
                </a:solidFill>
              </a:rPr>
              <a:t>”</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938992"/>
          </a:xfrm>
          <a:prstGeom prst="rect">
            <a:avLst/>
          </a:prstGeom>
          <a:noFill/>
        </p:spPr>
        <p:txBody>
          <a:bodyPr wrap="square" rtlCol="0" anchor="t" anchorCtr="0">
            <a:spAutoFit/>
          </a:bodyPr>
          <a:lstStyle/>
          <a:p>
            <a:pPr algn="ctr"/>
            <a:r>
              <a:rPr lang="en-US" altLang="ko-KR" sz="2000" dirty="0">
                <a:solidFill>
                  <a:srgbClr val="373737"/>
                </a:solidFill>
              </a:rPr>
              <a:t>Citiți articolul The Energy Saving Trust </a:t>
            </a:r>
            <a:r>
              <a:rPr lang="en-US" altLang="ko-KR" sz="2000" dirty="0" err="1">
                <a:solidFill>
                  <a:srgbClr val="373737"/>
                </a:solidFill>
              </a:rPr>
              <a:t>intitulat</a:t>
            </a:r>
            <a:r>
              <a:rPr lang="en-US" altLang="ko-KR" sz="2000" dirty="0">
                <a:solidFill>
                  <a:srgbClr val="373737"/>
                </a:solidFill>
              </a:rPr>
              <a:t> </a:t>
            </a:r>
            <a:r>
              <a:rPr lang="en-US" altLang="ko-KR" sz="2000" i="1" dirty="0">
                <a:solidFill>
                  <a:srgbClr val="373737"/>
                </a:solidFill>
                <a:hlinkClick r:id="rId6"/>
              </a:rPr>
              <a:t>„</a:t>
            </a:r>
            <a:r>
              <a:rPr lang="en-US" altLang="ko-KR" sz="2000" i="1" dirty="0" err="1">
                <a:solidFill>
                  <a:srgbClr val="373737"/>
                </a:solidFill>
                <a:hlinkClick r:id="rId6"/>
              </a:rPr>
              <a:t>Demitizarea</a:t>
            </a:r>
            <a:r>
              <a:rPr lang="en-US" altLang="ko-KR" sz="2000" i="1" dirty="0">
                <a:solidFill>
                  <a:srgbClr val="373737"/>
                </a:solidFill>
                <a:hlinkClick r:id="rId6"/>
              </a:rPr>
              <a:t> miturilor legate de </a:t>
            </a:r>
            <a:r>
              <a:rPr lang="en-US" altLang="ko-KR" sz="2000" i="1" dirty="0" err="1">
                <a:solidFill>
                  <a:srgbClr val="373737"/>
                </a:solidFill>
                <a:hlinkClick r:id="rId6"/>
              </a:rPr>
              <a:t>energia</a:t>
            </a:r>
            <a:r>
              <a:rPr lang="en-US" altLang="ko-KR" sz="2000" i="1" dirty="0">
                <a:solidFill>
                  <a:srgbClr val="373737"/>
                </a:solidFill>
                <a:hlinkClick r:id="rId6"/>
              </a:rPr>
              <a:t> </a:t>
            </a:r>
            <a:r>
              <a:rPr lang="en-US" altLang="ko-KR" sz="2000" i="1" dirty="0" err="1">
                <a:solidFill>
                  <a:srgbClr val="373737"/>
                </a:solidFill>
                <a:hlinkClick r:id="rId6"/>
              </a:rPr>
              <a:t>solară</a:t>
            </a:r>
            <a:r>
              <a:rPr lang="en-US" altLang="ko-KR" sz="2000" i="1" dirty="0">
                <a:solidFill>
                  <a:srgbClr val="373737"/>
                </a:solidFill>
              </a:rPr>
              <a:t>”</a:t>
            </a:r>
            <a:endParaRPr lang="ko-KR" altLang="en-US" sz="2000" dirty="0">
              <a:solidFill>
                <a:srgbClr val="373737"/>
              </a:solidFill>
            </a:endParaRPr>
          </a:p>
        </p:txBody>
      </p:sp>
    </p:spTree>
    <p:extLst>
      <p:ext uri="{BB962C8B-B14F-4D97-AF65-F5344CB8AC3E}">
        <p14:creationId xmlns:p14="http://schemas.microsoft.com/office/powerpoint/2010/main" val="231773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124754"/>
          </a:xfrm>
          <a:prstGeom prst="rect">
            <a:avLst/>
          </a:prstGeom>
          <a:noFill/>
        </p:spPr>
        <p:txBody>
          <a:bodyPr wrap="square" lIns="91440" tIns="45720" rIns="91440" bIns="45720" rtlCol="0" anchor="t">
            <a:spAutoFit/>
          </a:bodyPr>
          <a:lstStyle/>
          <a:p>
            <a:pPr latinLnBrk="0"/>
            <a:r>
              <a:rPr lang="en-GB" dirty="0"/>
              <a:t>Acest set de diapozitive </a:t>
            </a:r>
            <a:r>
              <a:rPr lang="en-GB" dirty="0" err="1"/>
              <a:t>intitulat</a:t>
            </a:r>
            <a:r>
              <a:rPr lang="en-GB" dirty="0"/>
              <a:t> </a:t>
            </a:r>
            <a:r>
              <a:rPr lang="en-GB" i="1" dirty="0"/>
              <a:t>„</a:t>
            </a:r>
            <a:r>
              <a:rPr lang="en-US" dirty="0" err="1"/>
              <a:t>Mituri</a:t>
            </a:r>
            <a:r>
              <a:rPr lang="en-US" dirty="0"/>
              <a:t> </a:t>
            </a:r>
            <a:r>
              <a:rPr lang="en-US" dirty="0" err="1"/>
              <a:t>despre</a:t>
            </a:r>
            <a:r>
              <a:rPr lang="en-US" dirty="0"/>
              <a:t> </a:t>
            </a:r>
            <a:r>
              <a:rPr lang="en-US" dirty="0" err="1"/>
              <a:t>energie</a:t>
            </a:r>
            <a:r>
              <a:rPr lang="en-US" dirty="0"/>
              <a:t> </a:t>
            </a:r>
            <a:r>
              <a:rPr lang="en-US" dirty="0" err="1"/>
              <a:t>demontate</a:t>
            </a:r>
            <a:r>
              <a:rPr lang="en-US" dirty="0"/>
              <a:t>!</a:t>
            </a:r>
            <a:r>
              <a:rPr lang="en-GB" i="1" dirty="0"/>
              <a:t>” </a:t>
            </a:r>
            <a:r>
              <a:rPr lang="en-GB" dirty="0"/>
              <a:t>a fost realizat de proiectul Every1 și este licențiat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i="1" dirty="0">
                <a:solidFill>
                  <a:schemeClr val="dk1"/>
                </a:solidFill>
                <a:ea typeface="Public Sans"/>
                <a:cs typeface="Public Sans"/>
                <a:sym typeface="Public Sans"/>
              </a:rPr>
              <a:t>Becuri aprinse </a:t>
            </a:r>
            <a:r>
              <a:rPr lang="en-US" dirty="0">
                <a:solidFill>
                  <a:schemeClr val="dk1"/>
                </a:solidFill>
                <a:ea typeface="Public Sans"/>
                <a:cs typeface="Public Sans"/>
                <a:sym typeface="Public Sans"/>
              </a:rPr>
              <a:t>de </a:t>
            </a:r>
            <a:r>
              <a:rPr lang="en-US" sz="18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pe Pexels.com</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Hârtie lângă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8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pe Pexels.com</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Contoare inteligente: </a:t>
            </a:r>
            <a:r>
              <a:rPr lang="en-GB" dirty="0">
                <a:hlinkClick r:id="rId6"/>
              </a:rPr>
              <a:t>Vorarlberger Kraftwerke-Contor de energie (electro)-contor inteligent-02ASD </a:t>
            </a:r>
            <a:r>
              <a:rPr lang="en-GB" dirty="0"/>
              <a:t>de </a:t>
            </a:r>
            <a:r>
              <a:rPr lang="en-GB" dirty="0" err="1"/>
              <a:t>Asurnipal </a:t>
            </a:r>
            <a:r>
              <a:rPr lang="en-GB" dirty="0"/>
              <a:t>este licențiat </a:t>
            </a:r>
            <a:r>
              <a:rPr lang="en-GB" dirty="0">
                <a:hlinkClick r:id="rId3"/>
              </a:rPr>
              <a:t>CC BY-SA 4.0</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Încălzitoare: </a:t>
            </a:r>
            <a:r>
              <a:rPr lang="en-US" dirty="0">
                <a:solidFill>
                  <a:schemeClr val="dk1"/>
                </a:solidFill>
                <a:ea typeface="Public Sans"/>
                <a:cs typeface="Public Sans"/>
                <a:sym typeface="Public Sans"/>
                <a:hlinkClick r:id="rId7"/>
              </a:rPr>
              <a:t>Încălzitor 2 </a:t>
            </a:r>
            <a:r>
              <a:rPr lang="en-US" dirty="0">
                <a:solidFill>
                  <a:schemeClr val="dk1"/>
                </a:solidFill>
                <a:ea typeface="Public Sans"/>
                <a:cs typeface="Public Sans"/>
                <a:sym typeface="Public Sans"/>
              </a:rPr>
              <a:t>de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este licențiat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Surse regenerabile: </a:t>
            </a:r>
            <a:r>
              <a:rPr lang="en-US" i="1" dirty="0">
                <a:solidFill>
                  <a:srgbClr val="111111"/>
                </a:solidFill>
                <a:sym typeface="Public Sans"/>
                <a:hlinkClick r:id="rId9"/>
              </a:rPr>
              <a:t>Casă din cărămidă maro cu panouri solare pe acoperiș </a:t>
            </a:r>
            <a:r>
              <a:rPr lang="en-US" dirty="0">
                <a:solidFill>
                  <a:schemeClr val="dk1"/>
                </a:solidFill>
                <a:cs typeface="Public Sans"/>
                <a:sym typeface="Public Sans"/>
              </a:rPr>
              <a:t>de </a:t>
            </a:r>
            <a:r>
              <a:rPr lang="en-US" dirty="0">
                <a:solidFill>
                  <a:schemeClr val="dk1"/>
                </a:solidFill>
                <a:ea typeface="Public Sans"/>
                <a:cs typeface="Public Sans"/>
                <a:sym typeface="Public Sans"/>
              </a:rPr>
              <a:t>Vivint Solar pe o </a:t>
            </a:r>
            <a:r>
              <a:rPr lang="en-US" dirty="0">
                <a:solidFill>
                  <a:schemeClr val="dk1"/>
                </a:solidFill>
                <a:ea typeface="Public Sans"/>
                <a:cs typeface="Public Sans"/>
                <a:sym typeface="Public Sans"/>
                <a:hlinkClick r:id="rId10"/>
              </a:rPr>
              <a:t>licență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Vehicule electrice: </a:t>
            </a:r>
            <a:r>
              <a:rPr lang="en-US" i="1" dirty="0">
                <a:solidFill>
                  <a:srgbClr val="111111"/>
                </a:solidFill>
                <a:sym typeface="Public Sans"/>
                <a:hlinkClick r:id="rId11"/>
              </a:rPr>
              <a:t>Mașină albă și neagră în fața unei clădiri albe în timpul zilei </a:t>
            </a:r>
            <a:r>
              <a:rPr lang="en-US" dirty="0">
                <a:solidFill>
                  <a:schemeClr val="dk1"/>
                </a:solidFill>
                <a:cs typeface="Public Sans"/>
                <a:sym typeface="Public Sans"/>
              </a:rPr>
              <a:t>de </a:t>
            </a:r>
            <a:r>
              <a:rPr lang="en-US" sz="1800" dirty="0">
                <a:solidFill>
                  <a:schemeClr val="dk1"/>
                </a:solidFill>
                <a:ea typeface="Public Sans"/>
                <a:cs typeface="Public Sans"/>
                <a:sym typeface="Public Sans"/>
              </a:rPr>
              <a:t>Precious Madubuike </a:t>
            </a:r>
            <a:r>
              <a:rPr lang="en-US" dirty="0">
                <a:solidFill>
                  <a:schemeClr val="dk1"/>
                </a:solidFill>
                <a:ea typeface="Public Sans"/>
                <a:cs typeface="Public Sans"/>
                <a:sym typeface="Public Sans"/>
              </a:rPr>
              <a:t>pe o </a:t>
            </a:r>
            <a:r>
              <a:rPr lang="en-US" dirty="0">
                <a:solidFill>
                  <a:schemeClr val="dk1"/>
                </a:solidFill>
                <a:ea typeface="Public Sans"/>
                <a:cs typeface="Public Sans"/>
                <a:sym typeface="Public Sans"/>
                <a:hlinkClick r:id="rId10"/>
              </a:rPr>
              <a:t>licență Unsplash</a:t>
            </a:r>
            <a:r>
              <a:rPr lang="en-US" dirty="0">
                <a:solidFill>
                  <a:schemeClr val="dk1"/>
                </a:solidFill>
                <a:ea typeface="Public Sans"/>
                <a:cs typeface="Public Sans"/>
                <a:sym typeface="Public Sans"/>
              </a:rPr>
              <a:t>. </a:t>
            </a:r>
          </a:p>
          <a:p>
            <a:pPr latinLnBrk="0"/>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49A3F027-3E19-82AE-7A54-488E35E1545B}"/>
              </a:ext>
            </a:extLst>
          </p:cNvPr>
          <p:cNvSpPr>
            <a:spLocks noGrp="1"/>
          </p:cNvSpPr>
          <p:nvPr>
            <p:ph type="title" idx="4294967295"/>
          </p:nvPr>
        </p:nvSpPr>
        <p:spPr>
          <a:xfrm>
            <a:off x="498566" y="596486"/>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a:t>
            </a:r>
            <a:endParaRPr lang="ro-RO" noProof="1">
              <a:effectLst/>
            </a:endParaRPr>
          </a:p>
          <a:p>
            <a:endParaRPr lang="ro-RO" noProof="1"/>
          </a:p>
        </p:txBody>
      </p:sp>
    </p:spTree>
    <p:extLst>
      <p:ext uri="{BB962C8B-B14F-4D97-AF65-F5344CB8AC3E}">
        <p14:creationId xmlns:p14="http://schemas.microsoft.com/office/powerpoint/2010/main" val="327469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1A718-0F8F-471F-F670-5156A0D5E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AFEE2-E20E-ADAD-4998-6FC7AFB5F20A}"/>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ro-RO" sz="6000" b="0" kern="1200" noProof="1">
                <a:solidFill>
                  <a:srgbClr val="FFFFFF"/>
                </a:solidFill>
                <a:effectLst/>
                <a:latin typeface="Calibri" panose="020F0502020204030204" pitchFamily="34" charset="0"/>
                <a:ea typeface="맑은 고딕" panose="020B0503020000020004" pitchFamily="34" charset="-127"/>
                <a:cs typeface="+mn-cs"/>
              </a:rPr>
              <a:t>Mulțumesc!</a:t>
            </a:r>
            <a:endParaRPr lang="ro-RO" noProof="1">
              <a:effectLst/>
            </a:endParaRPr>
          </a:p>
          <a:p>
            <a:endParaRPr lang="ro-RO" noProof="1"/>
          </a:p>
        </p:txBody>
      </p:sp>
    </p:spTree>
    <p:extLst>
      <p:ext uri="{BB962C8B-B14F-4D97-AF65-F5344CB8AC3E}">
        <p14:creationId xmlns:p14="http://schemas.microsoft.com/office/powerpoint/2010/main" val="366741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673911" y="834481"/>
            <a:ext cx="6944367" cy="5509200"/>
          </a:xfrm>
          <a:prstGeom prst="rect">
            <a:avLst/>
          </a:prstGeom>
          <a:noFill/>
        </p:spPr>
        <p:txBody>
          <a:bodyPr wrap="square" rtlCol="0">
            <a:spAutoFit/>
          </a:bodyPr>
          <a:lstStyle/>
          <a:p>
            <a:r>
              <a:rPr lang="en-GB" sz="3200" dirty="0" err="1"/>
              <a:t>Există</a:t>
            </a:r>
            <a:r>
              <a:rPr lang="en-GB" sz="3200" dirty="0"/>
              <a:t> </a:t>
            </a:r>
            <a:r>
              <a:rPr lang="en-GB" sz="3200" dirty="0" err="1"/>
              <a:t>numeroase</a:t>
            </a:r>
            <a:r>
              <a:rPr lang="en-GB" sz="3200" dirty="0"/>
              <a:t> </a:t>
            </a:r>
            <a:r>
              <a:rPr lang="en-GB" sz="3200" dirty="0" err="1"/>
              <a:t>neînțelegeri</a:t>
            </a:r>
            <a:r>
              <a:rPr lang="en-GB" sz="3200" dirty="0"/>
              <a:t> </a:t>
            </a:r>
            <a:r>
              <a:rPr lang="en-GB" sz="3200" dirty="0" err="1"/>
              <a:t>privind</a:t>
            </a:r>
            <a:r>
              <a:rPr lang="en-GB" sz="3200" dirty="0"/>
              <a:t> </a:t>
            </a:r>
            <a:r>
              <a:rPr lang="en-GB" sz="3200" dirty="0" err="1"/>
              <a:t>producția</a:t>
            </a:r>
            <a:r>
              <a:rPr lang="en-GB" sz="3200" dirty="0"/>
              <a:t> </a:t>
            </a:r>
            <a:r>
              <a:rPr lang="en-GB" sz="3200" dirty="0" err="1"/>
              <a:t>și</a:t>
            </a:r>
            <a:r>
              <a:rPr lang="en-GB" sz="3200" dirty="0"/>
              <a:t> </a:t>
            </a:r>
            <a:r>
              <a:rPr lang="en-GB" sz="3200" dirty="0" err="1"/>
              <a:t>consumul</a:t>
            </a:r>
            <a:r>
              <a:rPr lang="en-GB" sz="3200" dirty="0"/>
              <a:t> de </a:t>
            </a:r>
            <a:r>
              <a:rPr lang="en-GB" sz="3200" dirty="0" err="1"/>
              <a:t>energie</a:t>
            </a:r>
            <a:r>
              <a:rPr lang="en-GB" sz="3200" dirty="0"/>
              <a:t>. </a:t>
            </a:r>
            <a:r>
              <a:rPr lang="en-GB" sz="3200" noProof="0" dirty="0" err="1">
                <a:solidFill>
                  <a:srgbClr val="2B2C30"/>
                </a:solidFill>
                <a:ea typeface="Public Sans"/>
                <a:cs typeface="Public Sans"/>
                <a:sym typeface="Public Sans"/>
              </a:rPr>
              <a:t>În</a:t>
            </a:r>
            <a:r>
              <a:rPr lang="en-GB" sz="3200" noProof="0" dirty="0">
                <a:solidFill>
                  <a:srgbClr val="2B2C30"/>
                </a:solidFill>
                <a:ea typeface="Public Sans"/>
                <a:cs typeface="Public Sans"/>
                <a:sym typeface="Public Sans"/>
              </a:rPr>
              <a:t> această prezentare explorăm </a:t>
            </a:r>
            <a:r>
              <a:rPr lang="en-GB" sz="3200" dirty="0">
                <a:solidFill>
                  <a:srgbClr val="2B2C30"/>
                </a:solidFill>
                <a:ea typeface="Public Sans"/>
                <a:cs typeface="Public Sans"/>
                <a:sym typeface="Public Sans"/>
              </a:rPr>
              <a:t>patru </a:t>
            </a:r>
            <a:r>
              <a:rPr lang="en-GB" sz="3200" noProof="0" dirty="0">
                <a:solidFill>
                  <a:srgbClr val="2B2C30"/>
                </a:solidFill>
                <a:ea typeface="Public Sans"/>
                <a:cs typeface="Public Sans"/>
                <a:sym typeface="Public Sans"/>
              </a:rPr>
              <a:t>întrebări </a:t>
            </a:r>
            <a:r>
              <a:rPr lang="en-GB" sz="3200" dirty="0">
                <a:solidFill>
                  <a:srgbClr val="2B2C30"/>
                </a:solidFill>
                <a:ea typeface="Public Sans"/>
                <a:cs typeface="Public Sans"/>
                <a:sym typeface="Public Sans"/>
              </a:rPr>
              <a:t>frecvente </a:t>
            </a:r>
            <a:r>
              <a:rPr lang="en-GB" sz="3200" noProof="0" dirty="0">
                <a:solidFill>
                  <a:srgbClr val="2B2C30"/>
                </a:solidFill>
                <a:ea typeface="Public Sans"/>
                <a:cs typeface="Public Sans"/>
                <a:sym typeface="Public Sans"/>
              </a:rPr>
              <a:t>despre energia digitală. </a:t>
            </a:r>
          </a:p>
          <a:p>
            <a:pPr latinLnBrk="0"/>
            <a:endParaRPr lang="en-GB" sz="3200" dirty="0">
              <a:solidFill>
                <a:srgbClr val="2B2C30"/>
              </a:solidFill>
              <a:ea typeface="Public Sans"/>
              <a:cs typeface="Public Sans"/>
              <a:sym typeface="Public Sans"/>
            </a:endParaRPr>
          </a:p>
          <a:p>
            <a:pPr latinLnBrk="0"/>
            <a:r>
              <a:rPr lang="en-GB" sz="3200" noProof="0" dirty="0">
                <a:solidFill>
                  <a:srgbClr val="2B2C30"/>
                </a:solidFill>
                <a:ea typeface="Public Sans"/>
                <a:cs typeface="Public Sans"/>
                <a:sym typeface="Public Sans"/>
              </a:rPr>
              <a:t>Analizând aceste întrebări, </a:t>
            </a:r>
            <a:r>
              <a:rPr lang="en-GB" sz="3200" dirty="0">
                <a:solidFill>
                  <a:srgbClr val="2B2C30"/>
                </a:solidFill>
                <a:ea typeface="Public Sans"/>
                <a:cs typeface="Public Sans"/>
                <a:sym typeface="Public Sans"/>
              </a:rPr>
              <a:t>putem </a:t>
            </a:r>
            <a:r>
              <a:rPr lang="en-GB" sz="3200" noProof="0" dirty="0">
                <a:solidFill>
                  <a:srgbClr val="2B2C30"/>
                </a:solidFill>
                <a:ea typeface="Public Sans"/>
                <a:cs typeface="Public Sans"/>
                <a:sym typeface="Public Sans"/>
              </a:rPr>
              <a:t>îmbunătăți înțelegerea noastră asupra digitalizării energiei și putem lua decizii mai informate cu privire la utilizarea energiei. </a:t>
            </a:r>
          </a:p>
          <a:p>
            <a:pPr latinLnBrk="0"/>
            <a:endParaRPr lang="en-GB" sz="3200" noProof="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F73B0FE-B34B-98B3-BD05-405A9DA008AC}"/>
              </a:ext>
            </a:extLst>
          </p:cNvPr>
          <p:cNvSpPr>
            <a:spLocks noGrp="1"/>
          </p:cNvSpPr>
          <p:nvPr>
            <p:ph type="title" idx="4294967295"/>
          </p:nvPr>
        </p:nvSpPr>
        <p:spPr>
          <a:xfrm>
            <a:off x="968828" y="456825"/>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ro-RO" sz="2800" b="1" kern="1200" noProof="1">
                <a:solidFill>
                  <a:schemeClr val="bg1"/>
                </a:solidFill>
                <a:effectLst/>
                <a:latin typeface="+mj-lt"/>
                <a:ea typeface="+mj-ea"/>
                <a:cs typeface="+mj-cs"/>
              </a:rPr>
              <a:t>Introducere</a:t>
            </a:r>
            <a:r>
              <a:rPr lang="ro-RO" sz="4400" b="1" kern="1200" noProof="1">
                <a:solidFill>
                  <a:schemeClr val="tx1"/>
                </a:solidFill>
                <a:effectLst/>
                <a:latin typeface="+mj-lt"/>
                <a:ea typeface="+mj-ea"/>
                <a:cs typeface="+mj-cs"/>
              </a:rPr>
              <a:t> </a:t>
            </a:r>
            <a:endParaRPr lang="ro-RO" noProof="1">
              <a:effectLst/>
            </a:endParaRPr>
          </a:p>
          <a:p>
            <a:endParaRPr lang="ro-RO" noProof="1"/>
          </a:p>
        </p:txBody>
      </p:sp>
    </p:spTree>
    <p:extLst>
      <p:ext uri="{BB962C8B-B14F-4D97-AF65-F5344CB8AC3E}">
        <p14:creationId xmlns:p14="http://schemas.microsoft.com/office/powerpoint/2010/main" val="392397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3911" y="834481"/>
            <a:ext cx="6944367" cy="4524315"/>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Explorarea noastră începe cu o întrebare. Acordați-vă un moment pentru a analiza fiecare întrebare, înainte de a trece la răspuns. </a:t>
            </a:r>
          </a:p>
          <a:p>
            <a:pPr latinLnBrk="0"/>
            <a:endParaRPr lang="en-GB" sz="3200" noProof="0" dirty="0">
              <a:solidFill>
                <a:srgbClr val="2B2C30"/>
              </a:solidFill>
              <a:sym typeface="Public Sans"/>
            </a:endParaRPr>
          </a:p>
          <a:p>
            <a:pPr latinLnBrk="0"/>
            <a:r>
              <a:rPr lang="en-GB" sz="3200" dirty="0">
                <a:solidFill>
                  <a:srgbClr val="2B2C30"/>
                </a:solidFill>
                <a:sym typeface="Public Sans"/>
              </a:rPr>
              <a:t>Puteți parcurge fiecare întrebare pe rând. Alternativ, puteți selecta o anumită întrebare pe care doriți să o explorați mai întâi din meniu. </a:t>
            </a:r>
            <a:endParaRPr lang="en-GB" sz="32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8A06FFFC-71D2-A55D-11F9-2F6587CA8356}"/>
              </a:ext>
            </a:extLst>
          </p:cNvPr>
          <p:cNvSpPr>
            <a:spLocks noGrp="1"/>
          </p:cNvSpPr>
          <p:nvPr>
            <p:ph type="title" idx="4294967295"/>
          </p:nvPr>
        </p:nvSpPr>
        <p:spPr>
          <a:xfrm>
            <a:off x="573722" y="691697"/>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Această </a:t>
            </a:r>
            <a:r>
              <a:rPr lang="ro-RO" sz="2800" b="1" kern="1200" baseline="0" noProof="1">
                <a:solidFill>
                  <a:srgbClr val="FFFFFF"/>
                </a:solidFill>
                <a:effectLst/>
                <a:latin typeface="Calibri" panose="020F0502020204030204" pitchFamily="34" charset="0"/>
                <a:ea typeface="+mn-ea"/>
                <a:cs typeface="+mn-cs"/>
              </a:rPr>
              <a:t>prezentare </a:t>
            </a:r>
            <a:r>
              <a:rPr lang="ro-RO" sz="2800" b="1" kern="1200" noProof="1">
                <a:solidFill>
                  <a:srgbClr val="FFFFFF"/>
                </a:solidFill>
                <a:effectLst/>
                <a:latin typeface="Calibri" panose="020F0502020204030204" pitchFamily="34" charset="0"/>
                <a:ea typeface="+mn-ea"/>
                <a:cs typeface="+mn-cs"/>
              </a:rPr>
              <a:t> </a:t>
            </a:r>
            <a:endParaRPr lang="ro-RO" noProof="1">
              <a:effectLst/>
            </a:endParaRPr>
          </a:p>
          <a:p>
            <a:endParaRPr lang="ro-RO" noProof="1"/>
          </a:p>
        </p:txBody>
      </p:sp>
    </p:spTree>
    <p:extLst>
      <p:ext uri="{BB962C8B-B14F-4D97-AF65-F5344CB8AC3E}">
        <p14:creationId xmlns:p14="http://schemas.microsoft.com/office/powerpoint/2010/main" val="25499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D9DC52-5167-803B-CC1E-0EB909FC99B6}"/>
              </a:ext>
            </a:extLst>
          </p:cNvPr>
          <p:cNvSpPr>
            <a:spLocks noGrp="1"/>
          </p:cNvSpPr>
          <p:nvPr>
            <p:ph type="title" idx="4294967295"/>
          </p:nvPr>
        </p:nvSpPr>
        <p:spPr>
          <a:xfrm>
            <a:off x="537755" y="809262"/>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Patru întrebări frecvente despre energia digitală </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662586"/>
            <a:ext cx="11423738" cy="2308324"/>
          </a:xfrm>
          <a:prstGeom prst="rect">
            <a:avLst/>
          </a:prstGeom>
          <a:noFill/>
        </p:spPr>
        <p:txBody>
          <a:bodyPr wrap="square" rtlCol="0">
            <a:spAutoFit/>
          </a:bodyPr>
          <a:lstStyle/>
          <a:p>
            <a:pPr latinLnBrk="0"/>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Contoarele inteligente protejează în mod eficient confidențialitatea utilizatorilor? </a:t>
            </a:r>
          </a:p>
          <a:p>
            <a:pPr marL="342900" indent="-342900" latinLnBrk="0">
              <a:buFont typeface="+mj-lt"/>
              <a:buAutoNum type="arabicPeriod"/>
            </a:pPr>
            <a:r>
              <a:rPr lang="en-US" sz="2400" dirty="0">
                <a:ea typeface="Public Sans"/>
                <a:cs typeface="Public Sans"/>
                <a:sym typeface="Public Sans"/>
              </a:rPr>
              <a:t>Ce este mai eficient din punct de vedere energetic: încălzitoarele locale sau încălzirea centrală? </a:t>
            </a:r>
          </a:p>
          <a:p>
            <a:pPr marL="342900" indent="-342900" latinLnBrk="0">
              <a:buFont typeface="+mj-lt"/>
              <a:buAutoNum type="arabicPeriod"/>
            </a:pPr>
            <a:r>
              <a:rPr lang="en-US" sz="2400" dirty="0">
                <a:ea typeface="Public Sans"/>
                <a:cs typeface="Public Sans"/>
                <a:sym typeface="Public Sans"/>
              </a:rPr>
              <a:t>Sursele de energie regenerabilă (de exemplu, energia solară și eoliană) sunt nesigure?</a:t>
            </a:r>
            <a:endParaRPr lang="en-US" sz="2400" b="1" dirty="0">
              <a:solidFill>
                <a:schemeClr val="bg1"/>
              </a:solidFill>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Vehiculele electrice sunt ecologice, chiar și atunci când sunt încărcate cu energie electrică generată din combustibili fosili?</a:t>
            </a:r>
          </a:p>
        </p:txBody>
      </p:sp>
    </p:spTree>
    <p:extLst>
      <p:ext uri="{BB962C8B-B14F-4D97-AF65-F5344CB8AC3E}">
        <p14:creationId xmlns:p14="http://schemas.microsoft.com/office/powerpoint/2010/main" val="216269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5706B-801C-7CE9-2FD2-896890F5709E}"/>
              </a:ext>
            </a:extLst>
          </p:cNvPr>
          <p:cNvSpPr>
            <a:spLocks noGrp="1"/>
          </p:cNvSpPr>
          <p:nvPr>
            <p:ph type="title" idx="4294967295"/>
          </p:nvPr>
        </p:nvSpPr>
        <p:spPr>
          <a:xfrm>
            <a:off x="838200" y="835388"/>
            <a:ext cx="10515600" cy="1325563"/>
          </a:xfrm>
          <a:prstGeom prst="rect">
            <a:avLst/>
          </a:prstGeom>
        </p:spPr>
        <p:txBody>
          <a:bodyPr/>
          <a:lstStyle/>
          <a:p>
            <a:pPr rtl="0" eaLnBrk="1" latinLnBrk="0" hangingPunct="1"/>
            <a:r>
              <a:rPr lang="ro-RO" sz="2800" b="1" i="0" kern="1200" noProof="1">
                <a:solidFill>
                  <a:schemeClr val="bg1"/>
                </a:solidFill>
                <a:effectLst/>
                <a:latin typeface="Calibri" panose="020F0502020204030204" pitchFamily="34" charset="0"/>
                <a:ea typeface="+mn-ea"/>
                <a:cs typeface="+mn-cs"/>
              </a:rPr>
              <a:t>Contoarele inteligente protejează în mod eficient confidențialitatea utilizatorilor?  - Introducere</a:t>
            </a:r>
            <a:endParaRPr lang="ro-RO" sz="2800" b="1" i="0" noProof="1">
              <a:solidFill>
                <a:schemeClr val="bg1"/>
              </a:solidFill>
              <a:effectLst/>
            </a:endParaRPr>
          </a:p>
          <a:p>
            <a:endParaRPr lang="ro-RO"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972855" y="3194137"/>
            <a:ext cx="10246290" cy="1569660"/>
          </a:xfrm>
          <a:prstGeom prst="rect">
            <a:avLst/>
          </a:prstGeom>
          <a:noFill/>
        </p:spPr>
        <p:txBody>
          <a:bodyPr wrap="square" rtlCol="0">
            <a:spAutoFit/>
          </a:bodyPr>
          <a:lstStyle/>
          <a:p>
            <a:pPr algn="ctr" latinLnBrk="0"/>
            <a:r>
              <a:rPr lang="en-US" sz="4800" i="1" dirty="0">
                <a:solidFill>
                  <a:schemeClr val="accent2"/>
                </a:solidFill>
              </a:rPr>
              <a:t>Contoarele inteligente protejează în mod eficient confidențialitatea utilizatorilor? </a:t>
            </a:r>
            <a:endParaRPr lang="en-US" sz="4000" i="1" dirty="0">
              <a:solidFill>
                <a:schemeClr val="accent2"/>
              </a:solidFill>
            </a:endParaRPr>
          </a:p>
        </p:txBody>
      </p:sp>
    </p:spTree>
    <p:extLst>
      <p:ext uri="{BB962C8B-B14F-4D97-AF65-F5344CB8AC3E}">
        <p14:creationId xmlns:p14="http://schemas.microsoft.com/office/powerpoint/2010/main" val="147748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907414" y="1838234"/>
            <a:ext cx="9006214" cy="4339650"/>
          </a:xfrm>
          <a:prstGeom prst="rect">
            <a:avLst/>
          </a:prstGeom>
          <a:noFill/>
        </p:spPr>
        <p:txBody>
          <a:bodyPr wrap="square" rtlCol="0">
            <a:spAutoFit/>
          </a:bodyPr>
          <a:lstStyle/>
          <a:p>
            <a:pPr marL="0" marR="0" lvl="0" indent="0" algn="l" rtl="0" latinLnBrk="0">
              <a:buNone/>
            </a:pPr>
            <a:endParaRPr lang="en-GB" sz="700" noProof="0" dirty="0">
              <a:solidFill>
                <a:schemeClr val="accent2"/>
              </a:solidFill>
              <a:ea typeface="Public Sans"/>
              <a:cs typeface="Public Sans"/>
              <a:sym typeface="Public Sans"/>
            </a:endParaRPr>
          </a:p>
          <a:p>
            <a:pPr marL="457200" indent="-457200" latinLnBrk="0">
              <a:buChar char="•"/>
            </a:pPr>
            <a:endParaRPr lang="en-GB" sz="700" b="1" noProof="0" dirty="0">
              <a:solidFill>
                <a:schemeClr val="tx1"/>
              </a:solidFill>
              <a:ea typeface="Calibri"/>
            </a:endParaRPr>
          </a:p>
          <a:p>
            <a:pPr marL="457200" indent="-457200" latinLnBrk="0">
              <a:buChar char="•"/>
            </a:pPr>
            <a:r>
              <a:rPr lang="en-GB" sz="2000" b="1" noProof="0" dirty="0">
                <a:solidFill>
                  <a:schemeClr val="tx1"/>
                </a:solidFill>
                <a:ea typeface="Calibri"/>
              </a:rPr>
              <a:t>Contoarele inteligente colectează numai date de bază privind consumul de energie</a:t>
            </a:r>
            <a:r>
              <a:rPr lang="en-GB" sz="2000" noProof="0" dirty="0">
                <a:solidFill>
                  <a:schemeClr val="tx1"/>
                </a:solidFill>
                <a:ea typeface="Calibri"/>
              </a:rPr>
              <a:t>, cum ar fi consumul de energie, nu și </a:t>
            </a:r>
            <a:r>
              <a:rPr lang="en-GB" sz="2000" dirty="0">
                <a:ea typeface="Calibri"/>
              </a:rPr>
              <a:t>informații </a:t>
            </a:r>
            <a:r>
              <a:rPr lang="en-GB" sz="2000" noProof="0" dirty="0">
                <a:solidFill>
                  <a:schemeClr val="tx1"/>
                </a:solidFill>
                <a:ea typeface="Calibri"/>
              </a:rPr>
              <a:t>specifice privind utilizarea aparatelor, </a:t>
            </a:r>
            <a:r>
              <a:rPr lang="en-GB" sz="2000" dirty="0">
                <a:ea typeface="Calibri"/>
              </a:rPr>
              <a:t>informații </a:t>
            </a:r>
            <a:r>
              <a:rPr lang="en-GB" sz="2000" noProof="0" dirty="0">
                <a:solidFill>
                  <a:schemeClr val="tx1"/>
                </a:solidFill>
                <a:ea typeface="Calibri"/>
              </a:rPr>
              <a:t>audio, video sau </a:t>
            </a:r>
            <a:r>
              <a:rPr lang="en-GB" sz="2000" dirty="0">
                <a:ea typeface="Calibri"/>
              </a:rPr>
              <a:t>personale</a:t>
            </a:r>
            <a:r>
              <a:rPr lang="en-GB" sz="2000" noProof="0" dirty="0">
                <a:solidFill>
                  <a:schemeClr val="tx1"/>
                </a:solidFill>
                <a:ea typeface="Calibri"/>
              </a:rPr>
              <a:t>.</a:t>
            </a:r>
          </a:p>
          <a:p>
            <a:pPr latinLnBrk="0"/>
            <a:endParaRPr lang="en-GB" sz="1100" noProof="0" dirty="0">
              <a:solidFill>
                <a:schemeClr val="tx1"/>
              </a:solidFill>
              <a:ea typeface="Calibri"/>
            </a:endParaRPr>
          </a:p>
          <a:p>
            <a:pPr marL="457200" indent="-457200" latinLnBrk="0">
              <a:buChar char="•"/>
            </a:pPr>
            <a:r>
              <a:rPr lang="en-GB" sz="2000" b="1" noProof="0" dirty="0">
                <a:solidFill>
                  <a:schemeClr val="tx1"/>
                </a:solidFill>
                <a:ea typeface="Calibri"/>
              </a:rPr>
              <a:t>Reglementările stricte și măsurile de protecție a datelor </a:t>
            </a:r>
            <a:r>
              <a:rPr lang="en-GB" sz="2000" noProof="0" dirty="0">
                <a:solidFill>
                  <a:schemeClr val="tx1"/>
                </a:solidFill>
                <a:ea typeface="Calibri"/>
              </a:rPr>
              <a:t>(de exemplu, GDPR, Directiva privind energia electrică, Regulamentul privind energia electrică) protejează confidențialitatea consumatorilor.</a:t>
            </a:r>
          </a:p>
          <a:p>
            <a:pPr latinLnBrk="0"/>
            <a:endParaRPr lang="en-GB" sz="1100" noProof="0" dirty="0">
              <a:solidFill>
                <a:schemeClr val="tx1"/>
              </a:solidFill>
              <a:ea typeface="Calibri"/>
            </a:endParaRPr>
          </a:p>
          <a:p>
            <a:pPr marL="457200" indent="-457200" latinLnBrk="0">
              <a:buChar char="•"/>
            </a:pPr>
            <a:r>
              <a:rPr lang="en-GB" sz="2000" noProof="0" dirty="0">
                <a:solidFill>
                  <a:schemeClr val="tx1"/>
                </a:solidFill>
                <a:ea typeface="Calibri"/>
              </a:rPr>
              <a:t>Companiile de utilități sunt limitate la </a:t>
            </a:r>
            <a:r>
              <a:rPr lang="en-GB" sz="2000" b="1" noProof="0" dirty="0">
                <a:solidFill>
                  <a:schemeClr val="tx1"/>
                </a:solidFill>
                <a:ea typeface="Calibri"/>
              </a:rPr>
              <a:t>utilizarea datelor de la contoarele inteligente pentru facturare și gestionarea rețelei, cu partajarea limitată a datelor.</a:t>
            </a:r>
          </a:p>
          <a:p>
            <a:pPr latinLnBrk="0"/>
            <a:endParaRPr lang="en-GB" sz="1100" b="1" noProof="0" dirty="0">
              <a:solidFill>
                <a:schemeClr val="tx1"/>
              </a:solidFill>
              <a:ea typeface="Calibri"/>
            </a:endParaRPr>
          </a:p>
          <a:p>
            <a:pPr marL="457200" indent="-457200" latinLnBrk="0">
              <a:buChar char="•"/>
            </a:pPr>
            <a:r>
              <a:rPr lang="en-GB" sz="2000" b="1" dirty="0"/>
              <a:t>Aflați mai multe </a:t>
            </a:r>
            <a:r>
              <a:rPr lang="en-GB" sz="2000" dirty="0"/>
              <a:t>în prezentarea Every1 </a:t>
            </a:r>
            <a:r>
              <a:rPr lang="en-GB" sz="2000" i="1" dirty="0">
                <a:hlinkClick r:id="rId3"/>
              </a:rPr>
              <a:t>Mituri despre securitatea cibernetică a energiei digitale... demontate! </a:t>
            </a:r>
            <a:endParaRPr lang="en-GB" sz="2000" noProof="0" dirty="0">
              <a:solidFill>
                <a:srgbClr val="000066"/>
              </a:solidFill>
              <a:ea typeface="Calibri"/>
              <a:cs typeface="Calibri"/>
            </a:endParaRPr>
          </a:p>
        </p:txBody>
      </p:sp>
      <p:sp>
        <p:nvSpPr>
          <p:cNvPr id="5" name="Title 4">
            <a:extLst>
              <a:ext uri="{FF2B5EF4-FFF2-40B4-BE49-F238E27FC236}">
                <a16:creationId xmlns:a16="http://schemas.microsoft.com/office/drawing/2014/main" id="{350E6B48-9871-BD63-E55B-7FA469CC2F31}"/>
              </a:ext>
            </a:extLst>
          </p:cNvPr>
          <p:cNvSpPr txBox="1">
            <a:spLocks noGrp="1"/>
          </p:cNvSpPr>
          <p:nvPr>
            <p:ph type="title" idx="4294967295"/>
          </p:nvPr>
        </p:nvSpPr>
        <p:spPr>
          <a:xfrm>
            <a:off x="377482" y="596486"/>
            <a:ext cx="11437035" cy="6395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Tx/>
              <a:buSzTx/>
              <a:buFontTx/>
              <a:buNone/>
              <a:tabLst/>
              <a:defRPr/>
            </a:pPr>
            <a:r>
              <a:rPr kumimoji="0" lang="ro-RO" sz="2800" b="1" i="0" u="none" strike="noStrike" kern="1200" cap="none" spc="0" normalizeH="0" baseline="0" noProof="1">
                <a:ln>
                  <a:noFill/>
                </a:ln>
                <a:solidFill>
                  <a:schemeClr val="bg1"/>
                </a:solidFill>
                <a:effectLst/>
                <a:uLnTx/>
                <a:uFillTx/>
                <a:latin typeface="Public Sans"/>
                <a:ea typeface="Public Sans"/>
                <a:cs typeface="Public Sans"/>
                <a:sym typeface="Public Sans"/>
              </a:rPr>
              <a:t>Contoarele inteligente protejează în mod eficient confidențialitatea utilizatorilor? </a:t>
            </a:r>
            <a:endParaRPr kumimoji="0" lang="ro-RO" sz="2000" b="0" i="0" u="none" strike="noStrike" kern="1200" cap="none" spc="0" normalizeH="0" baseline="0" noProof="1">
              <a:ln>
                <a:noFill/>
              </a:ln>
              <a:solidFill>
                <a:schemeClr val="bg1"/>
              </a:solidFill>
              <a:effectLst/>
              <a:uLnTx/>
              <a:uFillTx/>
              <a:latin typeface="+mn-lt"/>
              <a:ea typeface="+mn-ea"/>
              <a:cs typeface="+mn-cs"/>
            </a:endParaRPr>
          </a:p>
        </p:txBody>
      </p:sp>
      <p:pic>
        <p:nvPicPr>
          <p:cNvPr id="6" name="Picture 5" descr="A smart meter.">
            <a:extLst>
              <a:ext uri="{FF2B5EF4-FFF2-40B4-BE49-F238E27FC236}">
                <a16:creationId xmlns:a16="http://schemas.microsoft.com/office/drawing/2014/main" id="{7BA60DC5-30EE-2406-2A45-AB7C90E64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9" y="2256824"/>
            <a:ext cx="2648486" cy="4302690"/>
          </a:xfrm>
          <a:prstGeom prst="rect">
            <a:avLst/>
          </a:prstGeom>
        </p:spPr>
      </p:pic>
    </p:spTree>
    <p:extLst>
      <p:ext uri="{BB962C8B-B14F-4D97-AF65-F5344CB8AC3E}">
        <p14:creationId xmlns:p14="http://schemas.microsoft.com/office/powerpoint/2010/main" val="24603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74216-A47B-ED1F-6C4D-C3FC780E6228}"/>
              </a:ext>
            </a:extLst>
          </p:cNvPr>
          <p:cNvSpPr>
            <a:spLocks noGrp="1"/>
          </p:cNvSpPr>
          <p:nvPr>
            <p:ph type="title" idx="4294967295"/>
          </p:nvPr>
        </p:nvSpPr>
        <p:spPr>
          <a:xfrm>
            <a:off x="215060" y="822325"/>
            <a:ext cx="11976940" cy="1325563"/>
          </a:xfrm>
          <a:prstGeom prst="rect">
            <a:avLst/>
          </a:prstGeom>
        </p:spPr>
        <p:txBody>
          <a:bodyPr/>
          <a:lstStyle/>
          <a:p>
            <a:pPr rtl="0" eaLnBrk="1" latinLnBrk="1" hangingPunct="1"/>
            <a:r>
              <a:rPr lang="ro-RO" sz="2800" b="1" i="0" kern="1200" noProof="1">
                <a:solidFill>
                  <a:schemeClr val="bg1"/>
                </a:solidFill>
                <a:effectLst/>
                <a:latin typeface="Calibri" panose="020F0502020204030204" pitchFamily="34" charset="0"/>
                <a:ea typeface="+mn-ea"/>
                <a:cs typeface="+mn-cs"/>
              </a:rPr>
              <a:t>Ce este mai eficient din punct de vedere energetic: încălzitoarele locale sau încălzirea centrală? - Introducere</a:t>
            </a:r>
            <a:endParaRPr lang="ro-RO" sz="2800" b="1" i="0" noProof="1">
              <a:solidFill>
                <a:schemeClr val="bg1"/>
              </a:solidFill>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3046988"/>
          </a:xfrm>
          <a:prstGeom prst="rect">
            <a:avLst/>
          </a:prstGeom>
          <a:noFill/>
        </p:spPr>
        <p:txBody>
          <a:bodyPr wrap="square" rtlCol="0">
            <a:spAutoFit/>
          </a:bodyPr>
          <a:lstStyle/>
          <a:p>
            <a:pPr algn="ctr" latinLnBrk="0"/>
            <a:r>
              <a:rPr lang="en-US" sz="4800" i="1" dirty="0">
                <a:solidFill>
                  <a:schemeClr val="accent2"/>
                </a:solidFill>
              </a:rPr>
              <a:t>Ce este mai eficient din punct de vedere energetic: </a:t>
            </a:r>
          </a:p>
          <a:p>
            <a:pPr algn="ctr" latinLnBrk="0"/>
            <a:r>
              <a:rPr lang="en-US" sz="4800" i="1" dirty="0">
                <a:solidFill>
                  <a:schemeClr val="accent2"/>
                </a:solidFill>
              </a:rPr>
              <a:t>încălzitoarele locale sau încălzirea centrală?</a:t>
            </a:r>
            <a:endParaRPr lang="en-US" sz="4000" i="1" dirty="0">
              <a:solidFill>
                <a:schemeClr val="accent2"/>
              </a:solidFill>
            </a:endParaRPr>
          </a:p>
        </p:txBody>
      </p:sp>
    </p:spTree>
    <p:extLst>
      <p:ext uri="{BB962C8B-B14F-4D97-AF65-F5344CB8AC3E}">
        <p14:creationId xmlns:p14="http://schemas.microsoft.com/office/powerpoint/2010/main" val="46648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1FA70-4F23-79A2-BC5C-F3213EFE2F01}"/>
              </a:ext>
            </a:extLst>
          </p:cNvPr>
          <p:cNvSpPr>
            <a:spLocks noGrp="1"/>
          </p:cNvSpPr>
          <p:nvPr>
            <p:ph type="title" idx="4294967295"/>
          </p:nvPr>
        </p:nvSpPr>
        <p:spPr>
          <a:xfrm>
            <a:off x="529099" y="743948"/>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Ce este mai eficient din punct de vedere energetic: încălzitoarele locale sau încălzirea centrală?</a:t>
            </a:r>
            <a:endParaRPr lang="ro-RO" noProof="1">
              <a:effectLst/>
            </a:endParaRPr>
          </a:p>
          <a:p>
            <a:endParaRPr lang="ro-RO"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3910164" y="2251226"/>
            <a:ext cx="7674678" cy="3785652"/>
          </a:xfrm>
          <a:prstGeom prst="rect">
            <a:avLst/>
          </a:prstGeom>
          <a:noFill/>
        </p:spPr>
        <p:txBody>
          <a:bodyPr wrap="square" rtlCol="0">
            <a:spAutoFit/>
          </a:bodyPr>
          <a:lstStyle/>
          <a:p>
            <a:pPr marL="457200" indent="-457200" latinLnBrk="0">
              <a:buChar char="•"/>
            </a:pPr>
            <a:r>
              <a:rPr lang="en-US" sz="2000" dirty="0"/>
              <a:t>Încălzitoarele locale sunt mai puțin eficiente decât încălzirea centrală atunci când încălzesc suprafețe mari din locuința dumneavoastră. </a:t>
            </a:r>
          </a:p>
          <a:p>
            <a:pPr marL="457200" indent="-457200" latinLnBrk="0">
              <a:buChar char="•"/>
            </a:pPr>
            <a:endParaRPr lang="en-US" sz="2000" dirty="0"/>
          </a:p>
          <a:p>
            <a:pPr marL="457200" indent="-457200" latinLnBrk="0">
              <a:buChar char="•"/>
            </a:pPr>
            <a:r>
              <a:rPr lang="en-US" sz="2000" dirty="0"/>
              <a:t>Încălzitoarele locale funcționează cel mai bine pentru încălzirea pe termen scurt a spațiilor mici, bine izolate. </a:t>
            </a:r>
          </a:p>
          <a:p>
            <a:pPr marL="457200" indent="-457200" latinLnBrk="0">
              <a:buChar char="•"/>
            </a:pPr>
            <a:endParaRPr lang="en-US" sz="2000" dirty="0"/>
          </a:p>
          <a:p>
            <a:pPr marL="457200" indent="-457200" latinLnBrk="0">
              <a:buChar char="•"/>
            </a:pPr>
            <a:r>
              <a:rPr lang="en-US" sz="2000" dirty="0"/>
              <a:t>Folosirea încălzitoarelor ca sursă principală de căldură poate duce la facturi mai mari la energie în comparație cu încălzirea centrală.</a:t>
            </a:r>
          </a:p>
          <a:p>
            <a:pPr marL="457200" indent="-457200" latinLnBrk="0">
              <a:buChar char="•"/>
            </a:pPr>
            <a:endParaRPr lang="en-US" sz="2000" dirty="0"/>
          </a:p>
          <a:p>
            <a:pPr marL="457200" indent="-457200" latinLnBrk="0">
              <a:buChar char="•"/>
            </a:pPr>
            <a:r>
              <a:rPr lang="en-US" sz="2000" dirty="0"/>
              <a:t>Citiți mai multe în ghidul Centrului pentru Energie Durabilă privind </a:t>
            </a:r>
            <a:r>
              <a:rPr lang="en-US" sz="2000" dirty="0">
                <a:hlinkClick r:id="rId3"/>
              </a:rPr>
              <a:t>încălzitoarele de cameră</a:t>
            </a:r>
            <a:r>
              <a:rPr lang="en-US" sz="2000" dirty="0"/>
              <a:t>. </a:t>
            </a:r>
          </a:p>
        </p:txBody>
      </p:sp>
      <p:pic>
        <p:nvPicPr>
          <p:cNvPr id="3" name="Picture 2">
            <a:extLst>
              <a:ext uri="{FF2B5EF4-FFF2-40B4-BE49-F238E27FC236}">
                <a16:creationId xmlns:a16="http://schemas.microsoft.com/office/drawing/2014/main" id="{52E5CE0B-BEED-879A-8A43-920EA8704A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99" y="2251226"/>
            <a:ext cx="2827876" cy="4243519"/>
          </a:xfrm>
          <a:prstGeom prst="rect">
            <a:avLst/>
          </a:prstGeom>
        </p:spPr>
      </p:pic>
    </p:spTree>
    <p:extLst>
      <p:ext uri="{BB962C8B-B14F-4D97-AF65-F5344CB8AC3E}">
        <p14:creationId xmlns:p14="http://schemas.microsoft.com/office/powerpoint/2010/main" val="15263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365C6-3129-9F90-5393-119434D0CB66}"/>
              </a:ext>
            </a:extLst>
          </p:cNvPr>
          <p:cNvSpPr>
            <a:spLocks noGrp="1"/>
          </p:cNvSpPr>
          <p:nvPr>
            <p:ph type="title" idx="4294967295"/>
          </p:nvPr>
        </p:nvSpPr>
        <p:spPr>
          <a:xfrm>
            <a:off x="668383" y="861514"/>
            <a:ext cx="10515600" cy="1325563"/>
          </a:xfrm>
          <a:prstGeom prst="rect">
            <a:avLst/>
          </a:prstGeom>
        </p:spPr>
        <p:txBody>
          <a:bodyPr/>
          <a:lstStyle/>
          <a:p>
            <a:pPr rtl="0" eaLnBrk="1" latinLnBrk="0" hangingPunct="1"/>
            <a:r>
              <a:rPr lang="ro-RO" sz="2800" b="1" i="0" kern="1200" noProof="1">
                <a:solidFill>
                  <a:schemeClr val="bg1"/>
                </a:solidFill>
                <a:effectLst/>
                <a:latin typeface="Calibri" panose="020F0502020204030204" pitchFamily="34" charset="0"/>
                <a:ea typeface="+mn-ea"/>
                <a:cs typeface="+mn-cs"/>
              </a:rPr>
              <a:t>Sunt sursele de energie regenerabilă nesigure? - Introducere</a:t>
            </a:r>
            <a:endParaRPr lang="ro-RO" sz="2800" b="1" i="0" noProof="1">
              <a:solidFill>
                <a:schemeClr val="bg1"/>
              </a:solidFill>
              <a:effectLst/>
            </a:endParaRPr>
          </a:p>
          <a:p>
            <a:endParaRPr lang="ro-RO"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Sunt sursele de energie regenerabilă </a:t>
            </a:r>
          </a:p>
          <a:p>
            <a:pPr algn="ctr" latinLnBrk="0"/>
            <a:r>
              <a:rPr lang="en-US" sz="4800" i="1" dirty="0">
                <a:solidFill>
                  <a:schemeClr val="accent2"/>
                </a:solidFill>
              </a:rPr>
              <a:t>(de exemplu, energia solară și eoliană) </a:t>
            </a:r>
            <a:r>
              <a:rPr lang="en-US" sz="4800" i="1" dirty="0" err="1">
                <a:solidFill>
                  <a:schemeClr val="accent2"/>
                </a:solidFill>
              </a:rPr>
              <a:t>nesigure</a:t>
            </a:r>
            <a:r>
              <a:rPr lang="en-US" sz="4800" i="1" dirty="0">
                <a:solidFill>
                  <a:schemeClr val="accent2"/>
                </a:solidFill>
              </a:rPr>
              <a:t>?</a:t>
            </a:r>
            <a:endParaRPr lang="en-US" sz="4000" i="1" dirty="0">
              <a:solidFill>
                <a:schemeClr val="accent2"/>
              </a:solidFill>
            </a:endParaRPr>
          </a:p>
        </p:txBody>
      </p:sp>
    </p:spTree>
    <p:extLst>
      <p:ext uri="{BB962C8B-B14F-4D97-AF65-F5344CB8AC3E}">
        <p14:creationId xmlns:p14="http://schemas.microsoft.com/office/powerpoint/2010/main" val="23380988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FB0204-F030-43D9-8693-8DE35ACA1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2117</Words>
  <Application>Microsoft Macintosh PowerPoint</Application>
  <PresentationFormat>Widescreen</PresentationFormat>
  <Paragraphs>193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맑은 고딕</vt:lpstr>
      <vt:lpstr>Arial</vt:lpstr>
      <vt:lpstr>Calibri</vt:lpstr>
      <vt:lpstr>Public Sans</vt:lpstr>
      <vt:lpstr>Every1 slide master</vt:lpstr>
      <vt:lpstr>Mituri despre energie demontate!</vt:lpstr>
      <vt:lpstr>Introducere  </vt:lpstr>
      <vt:lpstr>Această prezentare   </vt:lpstr>
      <vt:lpstr>Patru întrebări frecvente despre energia digitală  </vt:lpstr>
      <vt:lpstr>Contoarele inteligente protejează în mod eficient confidențialitatea utilizatorilor?  - Introducere </vt:lpstr>
      <vt:lpstr>Contoarele inteligente protejează în mod eficient confidențialitatea utilizatorilor? </vt:lpstr>
      <vt:lpstr>Ce este mai eficient din punct de vedere energetic: încălzitoarele locale sau încălzirea centrală? - Introducere </vt:lpstr>
      <vt:lpstr>Ce este mai eficient din punct de vedere energetic: încălzitoarele locale sau încălzirea centrală? </vt:lpstr>
      <vt:lpstr>Sunt sursele de energie regenerabilă nesigure? - Introducere </vt:lpstr>
      <vt:lpstr>Sursele de energie regenerabilă (de exemplu, energia solară și eoliană) sunt nesigure? </vt:lpstr>
      <vt:lpstr>Sunt vehiculele electrice ecologice, chiar și atunci când sunt încărcate cu energie electrică generată din combustibili fosili? - Introducere </vt:lpstr>
      <vt:lpstr>Sunt vehiculele electrice ecologice, chiar și atunci când sunt încărcate cu energie electrică generată din combustibili fosili? </vt:lpstr>
      <vt:lpstr>Pașii următori </vt:lpstr>
      <vt:lpstr>Mulțumiri </vt:lpstr>
      <vt:lpstr>Mulțumesc!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2026-03-14T07:50:07Z</dcterms:modified>
  <cp:category/>
</cp:coreProperties>
</file>