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ExtraBold" panose="020B0606030504020204" pitchFamily="34" charset="0"/>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LJH3LiEra0+WuaCmxDVE2w==" hashData="UJdCdQ+nJ+/IC72GgaSzDxbXPixMjzMfx4vYRVG7Y4p7CpRFoCnM1eqzJgO0Sv9yN/QvQSIecttripvSquK92g=="/>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a5KYSPoihTGo7oJFz1HE7M3fE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3"/>
  </p:normalViewPr>
  <p:slideViewPr>
    <p:cSldViewPr snapToGrid="0">
      <p:cViewPr varScale="1">
        <p:scale>
          <a:sx n="118" d="100"/>
          <a:sy n="118" d="100"/>
        </p:scale>
        <p:origin x="6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a:t>En la mayoría de los casos, la demanda de energía varía con el tiempo. Esto ocurre a varias escalas. En primer lugar, la demanda de energía rara vez es constante a lo largo del día. La demanda varía según las actividades de los consumidores en diferentes momentos del día. Por ejemplo, en muchos países, la mayor demanda de electricidad se produce a última hora de la tarde y a primera hora de la noche. Puede ser cuando los consumidores utilizan más energía, por ejemplo para cocinar una comida o encender las lámparas cuando oscurece. En segundo lugar, la demanda de energía rara vez es constante a lo largo del año. La demanda cambia según las estaciones. Por ejemplo, en los países fríos, la demanda de electricidad residencial puede ser mayor en invierno que en verano, ya que los consumidores utilizan más energía para la calefacción y la iluminación. Este diagrama muestra un ejemplo de cómo la demanda de electricidad puede variar en escalas de tiempo diarias y mensuales dentro de un país.</a:t>
            </a:r>
            <a:endParaRPr/>
          </a:p>
          <a:p>
            <a:pPr marL="0" lvl="0" indent="0" algn="just" rtl="0">
              <a:spcBef>
                <a:spcPts val="0"/>
              </a:spcBef>
              <a:spcAft>
                <a:spcPts val="0"/>
              </a:spcAft>
              <a:buNone/>
            </a:pPr>
            <a:r>
              <a:rPr lang="en-US"/>
              <a:t>A menudo es importante modelar estas variaciones de la demanda a lo largo del tiempo para garantizar que se pueda suministrar suficiente energía en todo momento.</a:t>
            </a:r>
            <a:endParaRPr/>
          </a:p>
          <a:p>
            <a:pPr marL="0" lvl="0" indent="0" algn="l" rtl="0">
              <a:spcBef>
                <a:spcPts val="0"/>
              </a:spcBef>
              <a:spcAft>
                <a:spcPts val="0"/>
              </a:spcAft>
              <a:buNone/>
            </a:pPr>
            <a:endParaRPr/>
          </a:p>
        </p:txBody>
      </p:sp>
      <p:sp>
        <p:nvSpPr>
          <p:cNvPr id="198" name="Google Shape;1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b="1"/>
              <a:t>En todo momento, el sistema eléctrico tiene que estar equilibrado. Esto significa que la generación tiene que ser igual al consumo más las pérdidas. Las </a:t>
            </a:r>
            <a:r>
              <a:rPr lang="en-US"/>
              <a:t>pérdidas se producen en los sistemas energéticos por varias razones, por ejemplo, las tecnologías de transmisión de energía no son 100% eficientes. Esto significa que se pierde algo de energía en varias etapas de la cadena, desde la generación de electricidad por parte de las centrales eléctricas hasta el consumo de electricidad por parte de los consumidores. Para garantizar que haya suficiente energía disponible, estas pérdidas deben tenerse en cuenta en el equilibrio del sistema, lo que significa que la generación debe ser igual a la suma del consumo más las pérdidas.</a:t>
            </a:r>
            <a:endParaRPr/>
          </a:p>
          <a:p>
            <a:pPr marL="0" lvl="0" indent="0" algn="just" rtl="0">
              <a:spcBef>
                <a:spcPts val="0"/>
              </a:spcBef>
              <a:spcAft>
                <a:spcPts val="0"/>
              </a:spcAft>
              <a:buNone/>
            </a:pPr>
            <a:r>
              <a:rPr lang="en-US"/>
              <a:t>Dado que a menudo no hay una forma económicamente viable de almacenar cantidades muy grandes de electricidad, es importante que este equilibrio se mantenga en todo momento, por lo que en cualquier caso la electricidad total generada debe ser igual a la suma del consumo más las pérdidas. Esto tiene implicaciones para la planificación del suministro de energía, porque algunas tecnologías de generación de electricidad tienen una flexibilidad limitada, lo que significa que no se puede confiar en que produzcan electricidad en todo momento. Es importante modelizar la variabilidad temporal para poder garantizar el equilibrio del sistema en todo momento. </a:t>
            </a:r>
            <a:endParaRPr/>
          </a:p>
          <a:p>
            <a:pPr marL="0" lvl="0" indent="0" algn="l" rtl="0">
              <a:spcBef>
                <a:spcPts val="0"/>
              </a:spcBef>
              <a:spcAft>
                <a:spcPts val="0"/>
              </a:spcAft>
              <a:buNone/>
            </a:pPr>
            <a:endParaRPr/>
          </a:p>
          <a:p>
            <a:pPr marL="0" lvl="0" indent="0" algn="l" rtl="0">
              <a:spcBef>
                <a:spcPts val="0"/>
              </a:spcBef>
              <a:spcAft>
                <a:spcPts val="0"/>
              </a:spcAft>
              <a:buNone/>
            </a:pPr>
            <a:r>
              <a:rPr lang="en-US"/>
              <a:t>Imagen </a:t>
            </a:r>
            <a:endParaRPr/>
          </a:p>
          <a:p>
            <a:pPr marL="0" lvl="0" indent="0" algn="l" rtl="0">
              <a:spcBef>
                <a:spcPts val="0"/>
              </a:spcBef>
              <a:spcAft>
                <a:spcPts val="0"/>
              </a:spcAft>
              <a:buNone/>
            </a:pPr>
            <a:r>
              <a:rPr lang="en-US"/>
              <a:t>Izquierda: Generación </a:t>
            </a:r>
            <a:endParaRPr/>
          </a:p>
          <a:p>
            <a:pPr marL="0" lvl="0" indent="0" algn="l" rtl="0">
              <a:spcBef>
                <a:spcPts val="0"/>
              </a:spcBef>
              <a:spcAft>
                <a:spcPts val="0"/>
              </a:spcAft>
              <a:buNone/>
            </a:pPr>
            <a:r>
              <a:rPr lang="en-US"/>
              <a:t>Derecha: Pérdidas y consume </a:t>
            </a:r>
            <a:br>
              <a:rPr lang="en-US"/>
            </a:br>
            <a:endParaRPr/>
          </a:p>
        </p:txBody>
      </p:sp>
      <p:sp>
        <p:nvSpPr>
          <p:cNvPr id="212" name="Google Shape;21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a:t>Por tanto, los sistemas eléctricos no son completamente eficientes y contienen varias pérdidas. Esto significa que no toda la energía primaria que entra en un sistema eléctrico es utilizada por los consumidores. Es importante entender de dónde proceden estas pérdidas y tenerlas en cuenta a la hora de modelar los sistemas energéticos. La primera fuente de pérdidas son las pérdidas de energía térmica en la generación de electricidad; la generación térmica de electricidad por parte de las centrales eléctricas no es 100% eficiente y parte de la energía primaria introducida se pierde en forma de calor. Estas suelen ser las mayores pérdidas del sistema. Por ejemplo, no toda la energía del carbón quemado en una central de carbón se convierte en electricidad, ya que una parte se pierde en forma de calor. El concepto de eficiencia de las centrales eléctricas se estudia con más detalle en la lección 4.  Otra fuente de pérdidas de energía es la transmisión y distribución de la electricidad, que tampoco es un proceso 100% eficiente.</a:t>
            </a:r>
            <a:endParaRPr/>
          </a:p>
          <a:p>
            <a:pPr marL="0" lvl="0" indent="0" algn="just" rtl="0">
              <a:spcBef>
                <a:spcPts val="0"/>
              </a:spcBef>
              <a:spcAft>
                <a:spcPts val="0"/>
              </a:spcAft>
              <a:buNone/>
            </a:pPr>
            <a:r>
              <a:rPr lang="en-US"/>
              <a:t>Debido a estas pérdidas del sistema, los sistemas eléctricos siempre deben generar más electricidad de la que realmente se consume para garantizar la satisfacción de la demanda. En algunos casos, los sistemas eléctricos pueden no satisfacer la demanda, por ejemplo, porque la capacidad de generación es insuficiente. Esto tiene un impacto significativo en la sociedad. </a:t>
            </a:r>
            <a:endParaRPr/>
          </a:p>
          <a:p>
            <a:pPr marL="0" lvl="0" indent="0" algn="l" rtl="0">
              <a:spcBef>
                <a:spcPts val="0"/>
              </a:spcBef>
              <a:spcAft>
                <a:spcPts val="0"/>
              </a:spcAft>
              <a:buNone/>
            </a:pPr>
            <a:br>
              <a:rPr lang="en-US"/>
            </a:br>
            <a:r>
              <a:rPr lang="en-US"/>
              <a:t>Imagen</a:t>
            </a:r>
            <a:endParaRPr/>
          </a:p>
          <a:p>
            <a:pPr marL="228600" lvl="0" indent="-228600" algn="l" rtl="0">
              <a:spcBef>
                <a:spcPts val="0"/>
              </a:spcBef>
              <a:spcAft>
                <a:spcPts val="0"/>
              </a:spcAft>
              <a:buClr>
                <a:schemeClr val="dk1"/>
              </a:buClr>
              <a:buSzPts val="1200"/>
              <a:buFont typeface="Calibri"/>
              <a:buAutoNum type="arabicPeriod"/>
            </a:pPr>
            <a:r>
              <a:rPr lang="en-US"/>
              <a:t>Energía primaria</a:t>
            </a:r>
            <a:endParaRPr/>
          </a:p>
          <a:p>
            <a:pPr marL="228600" lvl="0" indent="-228600" algn="l" rtl="0">
              <a:spcBef>
                <a:spcPts val="0"/>
              </a:spcBef>
              <a:spcAft>
                <a:spcPts val="0"/>
              </a:spcAft>
              <a:buClr>
                <a:schemeClr val="dk1"/>
              </a:buClr>
              <a:buSzPts val="1200"/>
              <a:buFont typeface="Calibri"/>
              <a:buAutoNum type="arabicPeriod"/>
            </a:pPr>
            <a:r>
              <a:rPr lang="en-US"/>
              <a:t>Plantas energéticas</a:t>
            </a:r>
            <a:endParaRPr/>
          </a:p>
          <a:p>
            <a:pPr marL="228600" lvl="0" indent="-228600" algn="l" rtl="0">
              <a:spcBef>
                <a:spcPts val="0"/>
              </a:spcBef>
              <a:spcAft>
                <a:spcPts val="0"/>
              </a:spcAft>
              <a:buClr>
                <a:schemeClr val="dk1"/>
              </a:buClr>
              <a:buSzPts val="1200"/>
              <a:buFont typeface="Calibri"/>
              <a:buAutoNum type="arabicPeriod"/>
            </a:pPr>
            <a:r>
              <a:rPr lang="en-US"/>
              <a:t>Pérdida energética como calor y electricidad </a:t>
            </a:r>
            <a:endParaRPr/>
          </a:p>
          <a:p>
            <a:pPr marL="228600" lvl="0" indent="-228600" algn="l" rtl="0">
              <a:spcBef>
                <a:spcPts val="0"/>
              </a:spcBef>
              <a:spcAft>
                <a:spcPts val="0"/>
              </a:spcAft>
              <a:buClr>
                <a:schemeClr val="dk1"/>
              </a:buClr>
              <a:buSzPts val="1200"/>
              <a:buFont typeface="Calibri"/>
              <a:buAutoNum type="arabicPeriod"/>
            </a:pPr>
            <a:r>
              <a:rPr lang="en-US"/>
              <a:t>Transmisión y distribución </a:t>
            </a:r>
            <a:endParaRPr/>
          </a:p>
          <a:p>
            <a:pPr marL="228600" lvl="0" indent="-228600" algn="l" rtl="0">
              <a:spcBef>
                <a:spcPts val="0"/>
              </a:spcBef>
              <a:spcAft>
                <a:spcPts val="0"/>
              </a:spcAft>
              <a:buClr>
                <a:schemeClr val="dk1"/>
              </a:buClr>
              <a:buSzPts val="1200"/>
              <a:buFont typeface="Calibri"/>
              <a:buAutoNum type="arabicPeriod"/>
            </a:pPr>
            <a:r>
              <a:rPr lang="en-US"/>
              <a:t>Pérdida energética como calor y electricidad </a:t>
            </a:r>
            <a:endParaRPr/>
          </a:p>
          <a:p>
            <a:pPr marL="228600" lvl="0" indent="-228600" algn="l" rtl="0">
              <a:spcBef>
                <a:spcPts val="0"/>
              </a:spcBef>
              <a:spcAft>
                <a:spcPts val="0"/>
              </a:spcAft>
              <a:buClr>
                <a:schemeClr val="dk1"/>
              </a:buClr>
              <a:buSzPts val="1200"/>
              <a:buFont typeface="Calibri"/>
              <a:buAutoNum type="arabicPeriod"/>
            </a:pPr>
            <a:r>
              <a:rPr lang="en-US"/>
              <a:t>Consumidores</a:t>
            </a:r>
            <a:endParaRPr/>
          </a:p>
        </p:txBody>
      </p:sp>
      <p:sp>
        <p:nvSpPr>
          <p:cNvPr id="224" name="Google Shape;22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a:t>La falta de fiabilidad del suministro eléctrico es un problema crítico que tiene varias repercusiones sociales graves. En primer lugar, un suministro eléctrico poco fiable limita la calidad de vida de los ciudadanos e impide el progreso hacia los Objetivos de Desarrollo Sostenible. Sin un suministro fiable, las oportunidades para la educación y los negocios son limitadas, y la prestación de asistencia sanitaria es un reto. Un suministro eléctrico fiable también es fundamental para que la industria y las empresas funcionen y crezcan. Si el suministro no es fiable, la producción industrial se verá interrumpida por los apagones y las empresas tendrán que gastar grandes cantidades de dinero en generadores de reserva, que además son muy contaminantes. Por tanto, la falta de fiabilidad del suministro eléctrico constituye un obstáculo fundamental para el crecimiento económico.</a:t>
            </a:r>
            <a:endParaRPr/>
          </a:p>
          <a:p>
            <a:pPr marL="0" lvl="0" indent="0" algn="just" rtl="0">
              <a:spcBef>
                <a:spcPts val="0"/>
              </a:spcBef>
              <a:spcAft>
                <a:spcPts val="0"/>
              </a:spcAft>
              <a:buNone/>
            </a:pPr>
            <a:r>
              <a:rPr lang="en-US"/>
              <a:t>Por estas razones, es importante que los sistemas energéticos se planifiquen de forma que se garantice su fiabilidad. Un elemento fundamental para ello es tener en cuenta la variabilidad temporal de la demanda, así como las pérdidas del sistema en la modelización de la energía. </a:t>
            </a:r>
            <a:endParaRPr/>
          </a:p>
          <a:p>
            <a:pPr marL="0" lvl="0" indent="0" algn="l" rtl="0">
              <a:spcBef>
                <a:spcPts val="0"/>
              </a:spcBef>
              <a:spcAft>
                <a:spcPts val="0"/>
              </a:spcAft>
              <a:buNone/>
            </a:pPr>
            <a:br>
              <a:rPr lang="en-US"/>
            </a:br>
            <a:endParaRPr/>
          </a:p>
        </p:txBody>
      </p:sp>
      <p:sp>
        <p:nvSpPr>
          <p:cNvPr id="236" name="Google Shape;23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Así, hemos aprendido que la demanda de energía varía con el tiempo y que esto debe tenerse en cuenta en la modelización energética. Otra consideración importante es que la disponibilidad de los recursos energéticos renovables también varía con el tiempo. Esto se refiere al hecho de que la cantidad de energía disponible de los recursos solares, eólicos e hidroeléctricos no es constante. Por ejemplo, la cantidad de energía solar que puede ser convertida en electricidad por un panel solar fotovoltaico depende de la intensidad de la luz solar (también conocida como irradiación solar). Dado que suele haber más sol en las horas centrales del día y más oscuridad por la noche, un panel solar fotovoltaico puede producir la mayor parte de la electricidad en las horas centrales del día y ninguna en la noche. La disponibilidad de la energía renovable también varía según la estación, ya que la intensidad de la luz solar, las condiciones del viento y el caudal de agua varían a lo largo del año. Para garantizar que los sistemas eléctricos sean fiables y capaces de satisfacer la demanda, es importante modelar esta variabilidad. </a:t>
            </a:r>
            <a:endParaRPr/>
          </a:p>
        </p:txBody>
      </p:sp>
      <p:sp>
        <p:nvSpPr>
          <p:cNvPr id="268" name="Google Shape;26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Este diagrama ejemplifica la variabilidad de la generación de energía renovable. El eje Y es el factor de capacidad de la energía solar fotovoltaica, que es esencialmente una medida de la disponibilidad de la central fotovoltaica para generar electricidad. Los factores de capacidad se tratan con más detalle en conferencias posteriores.  Cuando el factor de capacidad es 0, significa que la planta fotovoltaica no puede generar electricidad, por lo que este diagrama muestra que no se puede generar electricidad desde aproximadamente las 7:00 de la tarde hasta las 5:00 de la mañana. El diagrama muestra que el factor de capacidad fotovoltaica aumenta a lo largo del día y alcanza un máximo al mediodía antes de volver a caer a 0 por la tarde, siguiendo la intensidad de la luz solar. Un mensaje clave de este diagrama es que no se puede confiar en esta planta fotovoltaica para producir electricidad desde las 19:00 hasta las 5:00 horas aproximadamente, mientras que sería una fuente de generación útil durante el día. Por lo tanto, debemos considerar esto en el modelado del sistema de energía, y esta es otra razón clave por la que modelamos la variabilidad del tiempo en OSeMOSYS. </a:t>
            </a:r>
            <a:endParaRPr/>
          </a:p>
        </p:txBody>
      </p:sp>
      <p:sp>
        <p:nvSpPr>
          <p:cNvPr id="280" name="Google Shape;28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a:t>Este gráfico muestra datos de ejemplo sobre la disponibilidad de recursos hídricos para producir electricidad en centrales hidroeléctricas y el perfil de la demanda de electricidad. Podemos ver que el pico de disponibilidad de agua no coincide con el pico de demanda, por lo que la demanda no podría satisfacerse utilizando únicamente la energía hidroeléctrica. Para garantizar que la demanda siempre pueda ser satisfecha, incluso cuando haya variabilidad en la disponibilidad de recursos como se muestra en esta figura, es importante que el sistema tenga fuentes de flexibilidad. La flexibilidad puede provenir de varias fuentes, como el almacenamiento de energía. El almacenamiento de energía se refiere a la idea de almacenar energía para utilizarla en otro momento. En los sistemas eléctricos, suele ser útil almacenar la electricidad producida cuando la demanda es baja, de modo que la electricidad almacenada pueda utilizarse cuando la demanda sea mayor y/o haya menos oferta disponible. </a:t>
            </a:r>
            <a:endParaRPr/>
          </a:p>
          <a:p>
            <a:pPr marL="0" lvl="0" indent="0" algn="just" rtl="0">
              <a:spcBef>
                <a:spcPts val="0"/>
              </a:spcBef>
              <a:spcAft>
                <a:spcPts val="0"/>
              </a:spcAft>
              <a:buNone/>
            </a:pPr>
            <a:r>
              <a:rPr lang="en-US"/>
              <a:t>Hay varios tipos de almacenamiento de energía. Una opción habitual es la energía hidroeléctrica por bombeo, en la que el agua se bombea desde un embalse inferior a otro superior para almacenar energía, que luego se libera cuando el agua se descarga de nuevo en el embalse inferior.  Los sistemas eléctricos también pueden contener baterías independientes, que almacenan electricidad de la red de transporte en momentos de baja demanda para liberarla cuando ésta sea mayor, o bien las baterías suelen combinarse con tecnologías de generación de energía renovable. Por ejemplo, es habitual que los parques solares dispongan de baterías de almacenamiento, ya que esto permite almacenar el exceso de electricidad generada durante los periodos soleados y liberarla cuando la intensidad solar sea menor. El almacenamiento y la flexibilidad se tratan con más detalle en conferencias posteriores. </a:t>
            </a:r>
            <a:endParaRPr/>
          </a:p>
          <a:p>
            <a:pPr marL="0" lvl="0" indent="0" algn="l" rtl="0">
              <a:spcBef>
                <a:spcPts val="0"/>
              </a:spcBef>
              <a:spcAft>
                <a:spcPts val="0"/>
              </a:spcAft>
              <a:buNone/>
            </a:pPr>
            <a:endParaRPr/>
          </a:p>
          <a:p>
            <a:pPr marL="0" lvl="0" indent="0" algn="l" rtl="0">
              <a:spcBef>
                <a:spcPts val="0"/>
              </a:spcBef>
              <a:spcAft>
                <a:spcPts val="0"/>
              </a:spcAft>
              <a:buNone/>
            </a:pPr>
            <a:r>
              <a:rPr lang="en-US"/>
              <a:t>Imagen: Gráfico de demanda energética y disponibilidad, con curva de carga eléctrica</a:t>
            </a:r>
            <a:br>
              <a:rPr lang="en-US"/>
            </a:br>
            <a:endParaRPr/>
          </a:p>
        </p:txBody>
      </p:sp>
      <p:sp>
        <p:nvSpPr>
          <p:cNvPr id="293" name="Google Shape;29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Otra fuente de variabilidad temporal en los sistemas energéticos proviene de los costes de los productos básicos. Los precios de las materias primas pueden variar mucho en el tiempo debido a los cambios en la oferta y la demanda. Por regla general, cuando la oferta de un producto básico supera la demanda, los precios bajan, y cuando la demanda supera la oferta, los precios suben. La oferta y la demanda pueden verse influidas por varios factores externos, como las recesiones económicas, que reducen la demanda, o las catástrofes naturales, que pueden frenar temporalmente la producción. Podemos ver la volatilidad de los precios de las materias primas en la figura anterior. Es importante que consideremos esta variación de los precios de las materias primas en los modelos de sistemas energéticos para que nuestros modelos se ajusten más a la realidad. En OSeMOSYS, esto se hace especificando los precios de los productos básicos en cada año del período de modelado basado en las previsiones de precios, como se indica en la conferencia 4.</a:t>
            </a:r>
            <a:endParaRPr/>
          </a:p>
        </p:txBody>
      </p:sp>
      <p:sp>
        <p:nvSpPr>
          <p:cNvPr id="306" name="Google Shape;30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Para resumir esta mini conferencia y la anterior, hemos aprendido en primer lugar que varios elementos de los sistemas energéticos varían con el tiempo. Entre ellos, la demanda, que varía a medida que las actividades que consumen energía se producen en diferentes momentos del día y de forma diferente en cada estación, la generación de electricidad, que puede variar a medida que la disponibilidad de recursos renovables varía con el tiempo, y los precios de la energía. También hemos visto la importancia de equilibrar la oferta y la demanda de electricidad y los impactos críticos que puede tener un suministro poco fiable. Para ayudar a mitigar estos impactos, debemos tener en cuenta la variabilidad temporal a la hora de planificar los sistemas energéticos. Por lo tanto, esto se modela en OSeMOSYS. El método de modelar la variabilidad del tiempo en OSeMOSYS se trata con más detalle en la siguiente sección. </a:t>
            </a:r>
            <a:endParaRPr/>
          </a:p>
          <a:p>
            <a:pPr marL="0" lvl="0" indent="0" algn="l" rtl="0">
              <a:spcBef>
                <a:spcPts val="0"/>
              </a:spcBef>
              <a:spcAft>
                <a:spcPts val="0"/>
              </a:spcAft>
              <a:buNone/>
            </a:pPr>
            <a:endParaRPr/>
          </a:p>
          <a:p>
            <a:pPr marL="0" lvl="0" indent="0" algn="l" rtl="0">
              <a:spcBef>
                <a:spcPts val="0"/>
              </a:spcBef>
              <a:spcAft>
                <a:spcPts val="0"/>
              </a:spcAft>
              <a:buNone/>
            </a:pPr>
            <a:r>
              <a:rPr lang="en-US"/>
              <a:t>Imagen: Fuentes de variabilidad temporal en sistemas energéticos: Precios de materias primas, demanda y disponibilidad de recursos renovables </a:t>
            </a:r>
            <a:endParaRPr/>
          </a:p>
        </p:txBody>
      </p:sp>
      <p:sp>
        <p:nvSpPr>
          <p:cNvPr id="319" name="Google Shape;31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Bienvenidos a la tercera clase de este curso. Esta conferencia se centra en varios conceptos importantes, incluyendo:</a:t>
            </a:r>
            <a:endParaRPr/>
          </a:p>
          <a:p>
            <a:pPr marL="171450" lvl="0" indent="-171450" algn="l" rtl="0">
              <a:spcBef>
                <a:spcPts val="1200"/>
              </a:spcBef>
              <a:spcAft>
                <a:spcPts val="0"/>
              </a:spcAft>
              <a:buClr>
                <a:schemeClr val="dk1"/>
              </a:buClr>
              <a:buSzPts val="1200"/>
              <a:buFont typeface="Arial"/>
              <a:buChar char="•"/>
            </a:pPr>
            <a:r>
              <a:rPr lang="en-US"/>
              <a:t>Convención de nombres de modelos genéricos</a:t>
            </a:r>
            <a:endParaRPr/>
          </a:p>
          <a:p>
            <a:pPr marL="171450" lvl="0" indent="-171450" algn="l" rtl="0">
              <a:spcBef>
                <a:spcPts val="1200"/>
              </a:spcBef>
              <a:spcAft>
                <a:spcPts val="0"/>
              </a:spcAft>
              <a:buClr>
                <a:schemeClr val="dk1"/>
              </a:buClr>
              <a:buSzPts val="1200"/>
              <a:buFont typeface="Arial"/>
              <a:buChar char="•"/>
            </a:pPr>
            <a:r>
              <a:rPr lang="en-US"/>
              <a:t>Variabilidad de la demanda energética </a:t>
            </a:r>
            <a:endParaRPr/>
          </a:p>
          <a:p>
            <a:pPr marL="171450" lvl="0" indent="-171450" algn="l" rtl="0">
              <a:spcBef>
                <a:spcPts val="1200"/>
              </a:spcBef>
              <a:spcAft>
                <a:spcPts val="0"/>
              </a:spcAft>
              <a:buClr>
                <a:schemeClr val="dk1"/>
              </a:buClr>
              <a:buSzPts val="1200"/>
              <a:buFont typeface="Arial"/>
              <a:buChar char="•"/>
            </a:pPr>
            <a:r>
              <a:rPr lang="en-US"/>
              <a:t>Variabilidad de los recursos energéticos renovables y de los precios de la energía</a:t>
            </a:r>
            <a:endParaRPr/>
          </a:p>
          <a:p>
            <a:pPr marL="171450" lvl="0" indent="-171450" algn="l" rtl="0">
              <a:spcBef>
                <a:spcPts val="1200"/>
              </a:spcBef>
              <a:spcAft>
                <a:spcPts val="0"/>
              </a:spcAft>
              <a:buClr>
                <a:schemeClr val="dk1"/>
              </a:buClr>
              <a:buSzPts val="1200"/>
              <a:buFont typeface="Arial"/>
              <a:buChar char="•"/>
            </a:pPr>
            <a:r>
              <a:rPr lang="en-US"/>
              <a:t>Representación del tiempo</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OSeMOSYS representamos la variabilidad del tiempo dividiendo un año en "trozos de tiempo". Antes de que hablemos más sobre el uso de los cortes de tiempo en OSeMOSYS, es importante apreciar lo que estamos tratando de considerar cuando usamos este enfoque de cortes de tiempo. Los cortes de tiempo son fracciones del año con diferentes características, típicamente representando diferentes estaciones y diferentes horas del día. Por ejemplo, un tramo de tiempo podría representar todas las tardes del verano y otro podría representar todas las tardes del invierno. El objetivo final de este enfoque es captar la variabilidad de la demanda y la disponibilidad de recursos a lo largo del tiempo en el país que estamos modelando. Esto significa que la definición más adecuada de las franjas horarias puede variar según el país. Por ejemplo, algunos países tienen 4 estaciones claramente definidas, cada una de las cuales tiene patrones climáticos diferentes. Para un país como éste, probablemente querríamos asegurarnos de que cada una de estas estaciones estuviera representada por un tramo de tiempo diferente en OSeMOSYS, porque la demanda y la disponibilidad de recursos renovables serán diferentes en cada una de ellas. Sin embargo, otros países sólo tienen dos estaciones que necesitan ser representadas, por ejemplo países con sólo una estación húmeda y una seca. </a:t>
            </a:r>
            <a:endParaRPr/>
          </a:p>
          <a:p>
            <a:pPr marL="0" lvl="0" indent="0" algn="l" rtl="0">
              <a:spcBef>
                <a:spcPts val="0"/>
              </a:spcBef>
              <a:spcAft>
                <a:spcPts val="0"/>
              </a:spcAft>
              <a:buNone/>
            </a:pPr>
            <a:endParaRPr/>
          </a:p>
          <a:p>
            <a:pPr marL="0" lvl="0" indent="0" algn="l" rtl="0">
              <a:spcBef>
                <a:spcPts val="0"/>
              </a:spcBef>
              <a:spcAft>
                <a:spcPts val="0"/>
              </a:spcAft>
              <a:buNone/>
            </a:pPr>
            <a:r>
              <a:rPr lang="en-US"/>
              <a:t>Imagen: Períodos de tiempo = Fracciones del año con diferentes características</a:t>
            </a:r>
            <a:endParaRPr/>
          </a:p>
        </p:txBody>
      </p:sp>
      <p:sp>
        <p:nvSpPr>
          <p:cNvPr id="343" name="Google Shape;34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Para cada estación, normalmente queremos tener periodos diurnos y nocturnos separados, ya que la demanda y la disponibilidad de recursos difieren entre el día y la noche, como hemos aprendido antes. Por ejemplo, si modelamos un país con 4 estaciones: invierno, primavera, verano y otoño, separaríamos el día y la noche en cada una de estas estaciones. Esto daría un total de 8 cortes de tiempo: Día de invierno, Noche de invierno, Día de primavera, Noche de primavera, Día de verano, Noche de verano, Día de otoño y Noche de otoño. Una vez definidos estos segmentos temporales, hay que calcular la proporción del año que representan. En algunos casos, podemos suponer que cada estación tiene la misma duración y, por tanto, representa una parte igual del año. Sin embargo, en otros casos podemos utilizar datos para calcular estas proporciones por temporada. Por ejemplo, podemos saber que normalmente el verano dura más que el invierno en nuestro país, por lo que trataríamos de representarlo en OSeMOSYS. La proporción del año ocupada por cada segmento de tiempo se especifica en OSeMOSYS usando el parámetro de división del año, como se explica más adelante y en los ejercicios prácticos. </a:t>
            </a:r>
            <a:endParaRPr/>
          </a:p>
        </p:txBody>
      </p:sp>
      <p:sp>
        <p:nvSpPr>
          <p:cNvPr id="355" name="Google Shape;35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interfaz SAND es la interfaz accesible basada en Excel para OSeMOSYS que utilizaremos a lo largo de este curso. Usted aprenderá más acerca de SAND en los ejercicios prácticos. Ahora veremos un ejemplo del uso de cortes de tiempo en la interfaz de SAND. </a:t>
            </a:r>
            <a:endParaRPr/>
          </a:p>
          <a:p>
            <a:pPr marL="0" lvl="0" indent="0" algn="l" rtl="0">
              <a:spcBef>
                <a:spcPts val="0"/>
              </a:spcBef>
              <a:spcAft>
                <a:spcPts val="0"/>
              </a:spcAft>
              <a:buNone/>
            </a:pPr>
            <a:r>
              <a:rPr lang="en-US"/>
              <a:t>Para nuestro ejemplo, supondremos que queremos modelar 4 estaciones: Invierno, Primavera, Verano y Otoño. Y cada una de ellas se dividirá en día y noche, lo que dará lugar a 8 cortes de tiempo: Día de invierno, noche de invierno, día de primavera, noche de primavera, día de verano, noche de verano, día de otoño y noche de otoño. También supondremos que estas franjas de tiempo tienen la misma duración. Esto significa que cada uno de estos tramos de tiempo representará ⅛ del año. </a:t>
            </a:r>
            <a:endParaRPr/>
          </a:p>
          <a:p>
            <a:pPr marL="0" lvl="0" indent="0" algn="l" rtl="0">
              <a:spcBef>
                <a:spcPts val="0"/>
              </a:spcBef>
              <a:spcAft>
                <a:spcPts val="0"/>
              </a:spcAft>
              <a:buNone/>
            </a:pPr>
            <a:r>
              <a:rPr lang="en-US"/>
              <a:t>Sin embargo, cuando se usa OSeMOSYS con la interfaz de SAND, hay un número preestablecido de 96 cortes de tiempo. Estos 96 cortes de tiempo representan 1 año y, ya que queremos dividir nuestro año en Invierno, Primavera, Verano y Otoño Día y Noche con proporciones iguales, dividiremos estos 96 cortes de tiempo por 8. Esto significa que cada uno de nuestros 8 cortes de tiempo originales cubre 12 cortes de tiempo en SAND. </a:t>
            </a:r>
            <a:endParaRPr/>
          </a:p>
          <a:p>
            <a:pPr marL="0" lvl="0" indent="0" algn="l" rtl="0">
              <a:spcBef>
                <a:spcPts val="0"/>
              </a:spcBef>
              <a:spcAft>
                <a:spcPts val="0"/>
              </a:spcAft>
              <a:buNone/>
            </a:pPr>
            <a:br>
              <a:rPr lang="en-US"/>
            </a:br>
            <a:endParaRPr/>
          </a:p>
        </p:txBody>
      </p:sp>
      <p:sp>
        <p:nvSpPr>
          <p:cNvPr id="368" name="Google Shape;36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Así, tenemos 96 cortes de tiempo, con ⅛ de ellos para cada día de invierno, noche de invierno, día de primavera, noche de primavera, día de verano, noche de verano, día de otoño y noche de otoño. Lo siguiente que tenemos que definir en nuestro modelo es la división del año, que es la proporción del año que ocupa cada franja horaria. En nuestro caso es relativamente sencillo, ya que suponemos que todas las estaciones y los periodos diurnos y nocturnos tienen la misma duración, por lo que podemos dividir el año en 96 partes iguales. La división del año para cada una de nuestras 96 porciones de tiempo es, por tanto, 1/96. Una comprobación importante de los valores de la división del año es que deben sumar 1. Por ejemplo, 1 sobre 96 * 96 = 1. Estos valores se insertan en la interfaz de SAND, lo que puede intentar hacer usted mismo en el Ejercicio Práctico 2.</a:t>
            </a:r>
            <a:endParaRPr/>
          </a:p>
          <a:p>
            <a:pPr marL="0" lvl="0" indent="0" algn="l" rtl="0">
              <a:spcBef>
                <a:spcPts val="0"/>
              </a:spcBef>
              <a:spcAft>
                <a:spcPts val="0"/>
              </a:spcAft>
              <a:buNone/>
            </a:pPr>
            <a:endParaRPr/>
          </a:p>
          <a:p>
            <a:pPr marL="0" lvl="0" indent="0" algn="l" rtl="0">
              <a:spcBef>
                <a:spcPts val="0"/>
              </a:spcBef>
              <a:spcAft>
                <a:spcPts val="0"/>
              </a:spcAft>
              <a:buNone/>
            </a:pPr>
            <a:r>
              <a:rPr lang="en-US"/>
              <a:t>Imagen: División de un año = Duración del modelado en una parte de tiempo expresada como fracción de un año</a:t>
            </a:r>
            <a:endParaRPr/>
          </a:p>
          <a:p>
            <a:pPr marL="0" lvl="0" indent="0" algn="l" rtl="0">
              <a:spcBef>
                <a:spcPts val="0"/>
              </a:spcBef>
              <a:spcAft>
                <a:spcPts val="0"/>
              </a:spcAft>
              <a:buNone/>
            </a:pPr>
            <a:r>
              <a:rPr lang="en-US"/>
              <a:t>La suma de los valores de la division de un año deben ser igual a 1</a:t>
            </a:r>
            <a:endParaRPr/>
          </a:p>
        </p:txBody>
      </p:sp>
      <p:sp>
        <p:nvSpPr>
          <p:cNvPr id="380" name="Google Shape;38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la última diapositiva de esta clase introduciremos rápidamente dos parámetros utilizados cuando se establece un modelo en OSeMOSYS, los cuales practicaremos utilizando en el Ejercicio Práctico 2. No necesitamos estudiar el descuento en detalle en este curso; sin embargo, haremos una explicación rápida y aprenderemos cómo se considera en OSeMOSYS. El objetivo del descuento es considerar el valor del dinero en el tiempo, por lo que es más beneficioso financieramente tener x cantidad de dinero ahora, que la misma cantidad de dinero en algún momento en el futuro. Por ejemplo, si se da a elegir entre recibir 100 dólares ahora o dentro de dos años, tiene sentido elegir tener el dinero ahora. Esto se debe a que podría invertirlo y ganar intereses, llevando el valor a más de 100 dólares dentro de dos años. Esta idea se considera en la contabilidad utilizando la Tasa de Descuento, que se utiliza para determinar el valor presente de los flujos de caja futuros. En OSeMOSYS, esto se considera utilizando el parámetro Tasa de Descuento, el cual se expresa en decimales. Una tasa de descuento típica podría ser del 10%, que representaríamos en OSeMOSYS asignando un valor de 0.1 al parámetro Tasa de Descuento. </a:t>
            </a:r>
            <a:endParaRPr/>
          </a:p>
          <a:p>
            <a:pPr marL="0" lvl="0" indent="0" algn="l" rtl="0">
              <a:spcBef>
                <a:spcPts val="0"/>
              </a:spcBef>
              <a:spcAft>
                <a:spcPts val="0"/>
              </a:spcAft>
              <a:buNone/>
            </a:pPr>
            <a:r>
              <a:rPr lang="en-US"/>
              <a:t>La depreciación también es compleja; sin embargo, para nuestros propósitos podemos pensar en ella como la asignación del coste de un activo a lo largo de su vida útil. Por ejemplo, si una empresa compra una máquina nueva por 5.000 dólares con una vida útil prevista de 5 años, la empresa podría depreciar el activo para obtener un gasto de depreciación anual de 1.000 dólares cada año durante 5 años. Existen varios métodos de depreciación. Este curso no pretende ver estos métodos en detalle; sin embargo, presentaremos los dos métodos de depreciación utilizados en OSeMOSYS: fondo de amortización y depreciación lineal. </a:t>
            </a:r>
            <a:endParaRPr/>
          </a:p>
          <a:p>
            <a:pPr marL="0" lvl="0" indent="0" algn="l" rtl="0">
              <a:spcBef>
                <a:spcPts val="0"/>
              </a:spcBef>
              <a:spcAft>
                <a:spcPts val="0"/>
              </a:spcAft>
              <a:buNone/>
            </a:pPr>
            <a:r>
              <a:rPr lang="en-US"/>
              <a:t>La depreciación lineal es un método sencillo en el que el gasto de depreciación anual se calcula restando el valor de salvamento de un activo de su coste total y dividiendo el coste restante por la vida útil del activo para obtener el gasto de depreciación anual. El método del fondo de amortización es un método más complicado para calcular los gastos de depreciación que también considera el costo de reemplazar el activo. En OSeMOSYS, el parámetro Método de Depreciación se utiliza para elegir el Método de Depreciación implementado, con un valor de 1 para la depreciación de fondo de amortización, que se utiliza por defecto, y un valor de 2 para la depreciación lineal. </a:t>
            </a:r>
            <a:endParaRPr/>
          </a:p>
          <a:p>
            <a:pPr marL="0" lvl="0" indent="0" algn="l" rtl="0">
              <a:spcBef>
                <a:spcPts val="0"/>
              </a:spcBef>
              <a:spcAft>
                <a:spcPts val="0"/>
              </a:spcAft>
              <a:buNone/>
            </a:pPr>
            <a:r>
              <a:rPr lang="en-US"/>
              <a:t>Con esto concluye nuestra conferencia sobre la representación del tiempo.</a:t>
            </a:r>
            <a:endParaRPr/>
          </a:p>
        </p:txBody>
      </p:sp>
      <p:sp>
        <p:nvSpPr>
          <p:cNvPr id="392" name="Google Shape;39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Este diagrama muestra un ejemplo de Sistema Energético de Referencia construido para Nigeria. Aquí podemos ver la demanda total de electricidad dividida en los sectores residencial, comercial e industrial, así como todas las tecnologías que podrían satisfacer esas demandas. Dado que queremos tener en cuenta todas las tecnologías que puedan estar disponibles en el futuro, el diagrama incluye tipos de centrales eléctricas que no están actualmente activas en Nigeria, como las centrales de biomasa. </a:t>
            </a:r>
            <a:endParaRPr/>
          </a:p>
          <a:p>
            <a:pPr marL="0" lvl="0" indent="0" algn="l" rtl="0">
              <a:spcBef>
                <a:spcPts val="0"/>
              </a:spcBef>
              <a:spcAft>
                <a:spcPts val="0"/>
              </a:spcAft>
              <a:buNone/>
            </a:pPr>
            <a:endParaRPr/>
          </a:p>
          <a:p>
            <a:pPr marL="0" lvl="0" indent="0" algn="l" rtl="0">
              <a:spcBef>
                <a:spcPts val="0"/>
              </a:spcBef>
              <a:spcAft>
                <a:spcPts val="0"/>
              </a:spcAft>
              <a:buNone/>
            </a:pPr>
            <a:r>
              <a:rPr lang="en-US"/>
              <a:t>En este Sistema Energético de Referencia, se han dado nombres específicos a las tecnologías que son relevantes para Nigeria, por ejemplo, se nombra la Central Eólica de Katsina, en lugar de utilizar un término genérico para todas las centrales eólicas. Aunque esto puede tener sentido para alguien que conozca el sistema energético nigeriano, el uso de nombres específicos puede dificultar a otras personas la identificación de las tecnologías y la comprensión de todos los componentes de un Sistema Energético de Referencia. Por este motivo, utilizaremos una convención de nomenclatura genérica al crear nuestros Sistemas Energéticos de Referencia. Esto tiene otras ventajas, que se explican más adelante. </a:t>
            </a:r>
            <a:endParaRPr/>
          </a:p>
          <a:p>
            <a:pPr marL="0" lvl="0" indent="0" algn="l" rtl="0">
              <a:spcBef>
                <a:spcPts val="0"/>
              </a:spcBef>
              <a:spcAft>
                <a:spcPts val="0"/>
              </a:spcAft>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Ahora podemos ver que todos los nombres específicos del diagrama del Sistema Energético de Referencia han sido sustituidos por nombres genéricos. Esto significa que el diagrama puede ser fácilmente entendido por todos los usuarios, sin confusión sobre los nombres específicos de las centrales eléctricas. El uso de nombres genéricos también significa que las tecnologías pueden ser identificadas rápida y fácilmente. Sin embargo, estos nombres son demasiado largos para ser utilizados en nuestro sistema de modelización, por lo que se utilizan códigos estándar cortos, como se explica a continuación.</a:t>
            </a: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esta versión del Sistema Energético de Referencia, las tecnologías y las materias primas se denominan con códigos estándar cortos. Estos códigos se generan utilizando una convención de nomenclatura estándar, cuya estructura se explica en la parte restante de esta mini conferencia. El uso de una convención de nomenclatura estándar como ésta es ventajoso porque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Permite una rápida y fácil identificación de la tecnología</a:t>
            </a:r>
            <a:endParaRPr/>
          </a:p>
          <a:p>
            <a:pPr marL="171450" lvl="0" indent="-171450" algn="l" rtl="0">
              <a:spcBef>
                <a:spcPts val="0"/>
              </a:spcBef>
              <a:spcAft>
                <a:spcPts val="0"/>
              </a:spcAft>
              <a:buClr>
                <a:schemeClr val="dk1"/>
              </a:buClr>
              <a:buSzPts val="1200"/>
              <a:buFont typeface="Arial"/>
              <a:buChar char="•"/>
            </a:pPr>
            <a:r>
              <a:rPr lang="en-US"/>
              <a:t>Es fácilmente reproducible</a:t>
            </a:r>
            <a:endParaRPr/>
          </a:p>
          <a:p>
            <a:pPr marL="171450" lvl="0" indent="-171450" algn="l" rtl="0">
              <a:spcBef>
                <a:spcPts val="0"/>
              </a:spcBef>
              <a:spcAft>
                <a:spcPts val="0"/>
              </a:spcAft>
              <a:buClr>
                <a:schemeClr val="dk1"/>
              </a:buClr>
              <a:buSzPts val="1200"/>
              <a:buFont typeface="Arial"/>
              <a:buChar char="•"/>
            </a:pPr>
            <a:r>
              <a:rPr lang="en-US"/>
              <a:t>Facilita la comprensión de los componentes y la estructura del modelo</a:t>
            </a:r>
            <a:endParaRPr/>
          </a:p>
          <a:p>
            <a:pPr marL="171450" lvl="0" indent="-171450" algn="l" rtl="0">
              <a:spcBef>
                <a:spcPts val="0"/>
              </a:spcBef>
              <a:spcAft>
                <a:spcPts val="0"/>
              </a:spcAft>
              <a:buClr>
                <a:schemeClr val="dk1"/>
              </a:buClr>
              <a:buSzPts val="1200"/>
              <a:buFont typeface="Arial"/>
              <a:buChar char="•"/>
            </a:pPr>
            <a:r>
              <a:rPr lang="en-US"/>
              <a:t>Permite estructurar los datos en el modelo y los resultados durante el posprocesamiento</a:t>
            </a:r>
            <a:endParaRPr/>
          </a:p>
          <a:p>
            <a:pPr marL="0" lvl="0" indent="0" algn="l" rtl="0">
              <a:spcBef>
                <a:spcPts val="0"/>
              </a:spcBef>
              <a:spcAft>
                <a:spcPts val="0"/>
              </a:spcAft>
              <a:buNone/>
            </a:pPr>
            <a:endParaRPr/>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Esta convención se aplica tanto a las tecnologías como a los productos básicos. La estructura de la convención genérica para nombrar tecnologías se muestra en esta figura con algunos ejemplos. El nombre de la tecnología se compone de tres segmentos: el primero identifica la categoría de la tecnología, el segundo el sector y el tercero el combustible o materia prima que utiliza. Cada segmento está formado por 3 letras que identifican el término. Por lo tanto, el nombre de la tecnología tiene 6 o 9 letras en total, dependiendo de si se le asigna una categoría. Por ejemplo, una central eléctrica de carbón puede denominarse P.W.R.C.O.A: P.W.R identifica el sector como el de la energía, y C.O.A identifica que la materia prima utilizada por esta tecnología es el carbón. Si hay más de un tipo de tecnología, se utiliza un número de 3 dígitos al final para distinguir los tipos, por ejemplo, P.W.R.C.O.A.0.0.1 sería la central eléctrica de carbón de tipo 1 y P.W.R.C.O.A.0.0.2 sería la central eléctrica de carbón de tipo 2. Las tecnologías de importación de combustible reciben las 3 primeras letras I.M.P, mientras que las tecnologías de producción de combustible reciben las 3 primeras letras M.I.N. La transmisión de electricidad recibe el nombre de P.W.R.T.R.N, ya que se encuentra en el sector de la energía y T.R.N se utiliza para abreviar el término transmisión. Las abreviaturas de 3 o 6 letras utilizadas para los diferentes productos se muestran en la siguiente sección. </a:t>
            </a:r>
            <a:endParaRPr/>
          </a:p>
        </p:txBody>
      </p:sp>
      <p:sp>
        <p:nvSpPr>
          <p:cNvPr id="150" name="Google Shape;1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Las materias primas reciben nombres de 3 o 6 letras que se muestran en esta diapositiva. Si una mercancía es específica de un sector, el primer segmento de 3 letras del nombre identifica el sector, mientras que el segundo segmento de 3 letras identifica la mercancía, por ejemplo el gasóleo utilizado en el sector del transporte se llamaría T.R.A.D.S.L. </a:t>
            </a:r>
            <a:endParaRPr/>
          </a:p>
          <a:p>
            <a:pPr marL="0" lvl="0" indent="0" algn="l" rtl="0">
              <a:spcBef>
                <a:spcPts val="0"/>
              </a:spcBef>
              <a:spcAft>
                <a:spcPts val="0"/>
              </a:spcAft>
              <a:buNone/>
            </a:pPr>
            <a:r>
              <a:rPr lang="en-US"/>
              <a:t>Las demandas suelen tener nombres de 9 letras, estructurados de la misma manera que las tecnologías, con el primer segmento que identifica la categoría, el segundo que identifica el sector y el último que identifica el combustible. Por ejemplo, la demanda residencial de electricidad se denomina D.E.M.R.E.S.E.L.C: D.E.M la identifica como demanda, R.E.S como sector residencial y E.L.C como electricidad. </a:t>
            </a:r>
            <a:endParaRPr/>
          </a:p>
          <a:p>
            <a:pPr marL="0" lvl="0" indent="0" algn="l" rtl="0">
              <a:spcBef>
                <a:spcPts val="0"/>
              </a:spcBef>
              <a:spcAft>
                <a:spcPts val="0"/>
              </a:spcAft>
              <a:buNone/>
            </a:pPr>
            <a:br>
              <a:rPr lang="en-US"/>
            </a:br>
            <a:r>
              <a:rPr lang="en-US"/>
              <a:t>Imagen</a:t>
            </a:r>
            <a:endParaRPr/>
          </a:p>
          <a:p>
            <a:pPr marL="0" lvl="0" indent="0" algn="l" rtl="0">
              <a:spcBef>
                <a:spcPts val="0"/>
              </a:spcBef>
              <a:spcAft>
                <a:spcPts val="0"/>
              </a:spcAft>
              <a:buNone/>
            </a:pPr>
            <a:r>
              <a:rPr lang="en-US"/>
              <a:t>Sectores: Energía PWR, Industria IND, Residencial RES, Transporte TRA, Agricultura AGR, Comercio COM, Cocinas STV, Minería/Extracción MIN, Transformación UPS, Importaciones IMP</a:t>
            </a:r>
            <a:endParaRPr/>
          </a:p>
          <a:p>
            <a:pPr marL="0" lvl="0" indent="0" algn="l" rtl="0">
              <a:spcBef>
                <a:spcPts val="0"/>
              </a:spcBef>
              <a:spcAft>
                <a:spcPts val="0"/>
              </a:spcAft>
              <a:buNone/>
            </a:pPr>
            <a:r>
              <a:rPr lang="en-US"/>
              <a:t>Materias primas: Biomasa BIO, Carbón COA, Gas natural NGS, Diesel DSL, Combustible HFO, Uranio URN, Desechos WAS, Carbón vegetal CHC, Combustible crudo CRU, Geotérmia GEO, Calor HET, Hdro HYD, Bagaso BAG, Keroseno KER, Energía solar SOL, Energía Eólica WND, Gas licuado de petróleo LNG, Otros hidrocarburos OHC. </a:t>
            </a: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Todas las características del sistema energético varían a lo largo de diferentes escalas temporales (días, semanas, estaciones), tanto del lado de la demanda como de la oferta. </a:t>
            </a:r>
            <a:endParaRPr/>
          </a:p>
          <a:p>
            <a:pPr marL="0" lvl="0" indent="0" algn="l" rtl="0">
              <a:spcBef>
                <a:spcPts val="0"/>
              </a:spcBef>
              <a:spcAft>
                <a:spcPts val="0"/>
              </a:spcAft>
              <a:buNone/>
            </a:pPr>
            <a:r>
              <a:rPr lang="en-US"/>
              <a:t>Entre ellas se encuentran:</a:t>
            </a:r>
            <a:endParaRPr/>
          </a:p>
          <a:p>
            <a:pPr marL="171450" lvl="0" indent="-171450" algn="l" rtl="0">
              <a:spcBef>
                <a:spcPts val="0"/>
              </a:spcBef>
              <a:spcAft>
                <a:spcPts val="0"/>
              </a:spcAft>
              <a:buClr>
                <a:schemeClr val="dk1"/>
              </a:buClr>
              <a:buSzPts val="1200"/>
              <a:buFont typeface="Arial"/>
              <a:buChar char="•"/>
            </a:pPr>
            <a:r>
              <a:rPr lang="en-US"/>
              <a:t>La demanda de energía;</a:t>
            </a:r>
            <a:endParaRPr/>
          </a:p>
          <a:p>
            <a:pPr marL="171450" lvl="0" indent="-171450" algn="l" rtl="0">
              <a:spcBef>
                <a:spcPts val="0"/>
              </a:spcBef>
              <a:spcAft>
                <a:spcPts val="0"/>
              </a:spcAft>
              <a:buClr>
                <a:schemeClr val="dk1"/>
              </a:buClr>
              <a:buSzPts val="1200"/>
              <a:buFont typeface="Arial"/>
              <a:buChar char="•"/>
            </a:pPr>
            <a:r>
              <a:rPr lang="en-US"/>
              <a:t>Disponibilidad de tecnologías de suministro de energía;</a:t>
            </a:r>
            <a:endParaRPr/>
          </a:p>
          <a:p>
            <a:pPr marL="171450" lvl="0" indent="-171450" algn="l" rtl="0">
              <a:spcBef>
                <a:spcPts val="0"/>
              </a:spcBef>
              <a:spcAft>
                <a:spcPts val="0"/>
              </a:spcAft>
              <a:buClr>
                <a:schemeClr val="dk1"/>
              </a:buClr>
              <a:buSzPts val="1200"/>
              <a:buFont typeface="Arial"/>
              <a:buChar char="•"/>
            </a:pPr>
            <a:r>
              <a:rPr lang="en-US"/>
              <a:t>Disponibilidad de fuentes de energía renovables (como el agua o la irradiación solar) y almacenamiento;</a:t>
            </a:r>
            <a:endParaRPr/>
          </a:p>
          <a:p>
            <a:pPr marL="171450" lvl="0" indent="-171450" algn="l" rtl="0">
              <a:spcBef>
                <a:spcPts val="0"/>
              </a:spcBef>
              <a:spcAft>
                <a:spcPts val="0"/>
              </a:spcAft>
              <a:buClr>
                <a:schemeClr val="dk1"/>
              </a:buClr>
              <a:buSzPts val="1200"/>
              <a:buFont typeface="Arial"/>
              <a:buChar char="•"/>
            </a:pPr>
            <a:r>
              <a:rPr lang="en-US"/>
              <a:t>Los precios de la energía.</a:t>
            </a:r>
            <a:endParaRPr/>
          </a:p>
          <a:p>
            <a:pPr marL="0" lvl="0" indent="0" algn="l" rtl="0">
              <a:spcBef>
                <a:spcPts val="0"/>
              </a:spcBef>
              <a:spcAft>
                <a:spcPts val="0"/>
              </a:spcAft>
              <a:buNone/>
            </a:pPr>
            <a:r>
              <a:rPr lang="en-US"/>
              <a:t>Por tanto, tenemos que garantizar que haya suficiente capacidad para satisfacer la demanda en todo momento. Esto significa garantizar que todos tengan acceso a la energía cuando la necesiten. </a:t>
            </a:r>
            <a:endParaRPr/>
          </a:p>
          <a:p>
            <a:pPr marL="0" lvl="0" indent="0" algn="l" rtl="0">
              <a:spcBef>
                <a:spcPts val="0"/>
              </a:spcBef>
              <a:spcAft>
                <a:spcPts val="0"/>
              </a:spcAft>
              <a:buNone/>
            </a:pPr>
            <a:br>
              <a:rPr lang="en-US"/>
            </a:br>
            <a:endParaRPr/>
          </a:p>
        </p:txBody>
      </p:sp>
      <p:sp>
        <p:nvSpPr>
          <p:cNvPr id="185" name="Google Shape;18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21" name="Google Shape;21;p29"/>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a:spLocks noGrp="1"/>
          </p:cNvSpPr>
          <p:nvPr>
            <p:ph type="pic" idx="2"/>
          </p:nvPr>
        </p:nvSpPr>
        <p:spPr>
          <a:xfrm>
            <a:off x="5183188" y="987425"/>
            <a:ext cx="6172200" cy="4873625"/>
          </a:xfrm>
          <a:prstGeom prst="rect">
            <a:avLst/>
          </a:prstGeom>
          <a:noFill/>
          <a:ln>
            <a:noFill/>
          </a:ln>
        </p:spPr>
      </p:sp>
      <p:sp>
        <p:nvSpPr>
          <p:cNvPr id="69" name="Google Shape;69;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reativecommons.org/licenses/by/4.0/legalcode" TargetMode="External"/><Relationship Id="rId5" Type="http://schemas.openxmlformats.org/officeDocument/2006/relationships/hyperlink" Target="https://zenodo.org/record/4558793#.YEEPA2j7Q2w"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doi.org/10.5281/zenodo.455879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reativecommons.org/licenses/by/4.0/legalcode" TargetMode="External"/><Relationship Id="rId5" Type="http://schemas.openxmlformats.org/officeDocument/2006/relationships/hyperlink" Target="https://zenodo.org/record/4558793#.YEEPA2j7Q2w"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reativecommons.org/licenses/by/4.0/legalcode" TargetMode="External"/><Relationship Id="rId5" Type="http://schemas.openxmlformats.org/officeDocument/2006/relationships/hyperlink" Target="https://zenodo.org/record/4558793#.YEEPA2j7Q2w"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ki/File:Annual_average_crude_oil_prices.png"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doi.org/10.5281/zenodo.455879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doi.org/10.5281/zenodo.4558793"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doi.org/10.5281/zenodo.455879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www.open.edu/openlearncreate/mod/quiz/view.php?id=174726" TargetMode="External"/><Relationship Id="rId4" Type="http://schemas.openxmlformats.org/officeDocument/2006/relationships/hyperlink" Target="http://www.googl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doi.org/10.5281/zenodo.458569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A picture containing background pattern&#10;&#10;Description automatically generated"/>
          <p:cNvPicPr preferRelativeResize="0"/>
          <p:nvPr/>
        </p:nvPicPr>
        <p:blipFill rotWithShape="1">
          <a:blip r:embed="rId3">
            <a:alphaModFix/>
          </a:blip>
          <a:srcRect/>
          <a:stretch/>
        </p:blipFill>
        <p:spPr>
          <a:xfrm>
            <a:off x="0" y="-33374"/>
            <a:ext cx="12242800" cy="6862083"/>
          </a:xfrm>
          <a:prstGeom prst="rect">
            <a:avLst/>
          </a:prstGeom>
          <a:noFill/>
          <a:ln>
            <a:noFill/>
          </a:ln>
        </p:spPr>
      </p:pic>
      <p:sp>
        <p:nvSpPr>
          <p:cNvPr id="91" name="Google Shape;91;p1"/>
          <p:cNvSpPr txBox="1"/>
          <p:nvPr/>
        </p:nvSpPr>
        <p:spPr>
          <a:xfrm>
            <a:off x="8832600" y="6157376"/>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lt1"/>
                </a:solidFill>
                <a:latin typeface="Open Sans"/>
                <a:ea typeface="Open Sans"/>
                <a:cs typeface="Open Sans"/>
                <a:sym typeface="Open Sans"/>
              </a:rPr>
              <a:t>Versión 1.0</a:t>
            </a:r>
            <a:endParaRPr sz="1050" b="0" i="0" u="none" strike="noStrike" cap="none">
              <a:solidFill>
                <a:schemeClr val="lt1"/>
              </a:solidFill>
              <a:latin typeface="Open Sans"/>
              <a:ea typeface="Open Sans"/>
              <a:cs typeface="Open Sans"/>
              <a:sym typeface="Open Sans"/>
            </a:endParaRPr>
          </a:p>
        </p:txBody>
      </p:sp>
      <p:sp>
        <p:nvSpPr>
          <p:cNvPr id="92" name="Google Shape;92;p1"/>
          <p:cNvSpPr txBox="1"/>
          <p:nvPr/>
        </p:nvSpPr>
        <p:spPr>
          <a:xfrm>
            <a:off x="628990" y="2052350"/>
            <a:ext cx="8050696" cy="64633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i="0" u="none" strike="noStrike" cap="none">
                <a:solidFill>
                  <a:schemeClr val="dk1"/>
                </a:solidFill>
                <a:latin typeface="Open Sans ExtraBold"/>
                <a:ea typeface="Open Sans ExtraBold"/>
                <a:cs typeface="Open Sans ExtraBold"/>
                <a:sym typeface="Open Sans ExtraBold"/>
              </a:rPr>
              <a:t>Energía y </a:t>
            </a:r>
            <a:br>
              <a:rPr lang="en-US" sz="1800" b="1" i="0" u="none" strike="noStrike" cap="none">
                <a:solidFill>
                  <a:schemeClr val="dk1"/>
                </a:solidFill>
                <a:latin typeface="Open Sans ExtraBold"/>
                <a:ea typeface="Open Sans ExtraBold"/>
                <a:cs typeface="Open Sans ExtraBold"/>
                <a:sym typeface="Open Sans ExtraBold"/>
              </a:rPr>
            </a:br>
            <a:r>
              <a:rPr lang="en-US" sz="1800" b="1" i="0" u="none" strike="noStrike" cap="none">
                <a:solidFill>
                  <a:schemeClr val="dk1"/>
                </a:solidFill>
                <a:latin typeface="Open Sans ExtraBold"/>
                <a:ea typeface="Open Sans ExtraBold"/>
                <a:cs typeface="Open Sans ExtraBold"/>
                <a:sym typeface="Open Sans ExtraBold"/>
              </a:rPr>
              <a:t>Modelización de la flexibilidad</a:t>
            </a:r>
            <a:endParaRPr sz="1800" b="1">
              <a:solidFill>
                <a:schemeClr val="dk1"/>
              </a:solidFill>
              <a:latin typeface="Open Sans ExtraBold"/>
              <a:ea typeface="Open Sans ExtraBold"/>
              <a:cs typeface="Open Sans ExtraBold"/>
              <a:sym typeface="Open Sans ExtraBold"/>
            </a:endParaRPr>
          </a:p>
        </p:txBody>
      </p:sp>
      <p:sp>
        <p:nvSpPr>
          <p:cNvPr id="93" name="Google Shape;93;p1"/>
          <p:cNvSpPr txBox="1"/>
          <p:nvPr/>
        </p:nvSpPr>
        <p:spPr>
          <a:xfrm>
            <a:off x="501262" y="3059120"/>
            <a:ext cx="7641600" cy="34785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400" b="1">
                <a:solidFill>
                  <a:schemeClr val="lt1"/>
                </a:solidFill>
                <a:latin typeface="Open Sans ExtraBold"/>
                <a:ea typeface="Open Sans ExtraBold"/>
                <a:cs typeface="Open Sans ExtraBold"/>
                <a:sym typeface="Open Sans ExtraBold"/>
              </a:rPr>
              <a:t>Lectura 3: </a:t>
            </a:r>
            <a:endParaRPr sz="4400" b="1">
              <a:solidFill>
                <a:schemeClr val="lt1"/>
              </a:solidFill>
              <a:latin typeface="Open Sans ExtraBold"/>
              <a:ea typeface="Open Sans ExtraBold"/>
              <a:cs typeface="Open Sans ExtraBold"/>
              <a:sym typeface="Open Sans ExtraBold"/>
            </a:endParaRPr>
          </a:p>
          <a:p>
            <a:pPr marL="0" marR="0" lvl="0" indent="0" algn="l" rtl="0">
              <a:spcBef>
                <a:spcPts val="0"/>
              </a:spcBef>
              <a:spcAft>
                <a:spcPts val="0"/>
              </a:spcAft>
              <a:buNone/>
            </a:pPr>
            <a:r>
              <a:rPr lang="en-US" sz="4400" b="1">
                <a:solidFill>
                  <a:schemeClr val="dk1"/>
                </a:solidFill>
                <a:latin typeface="Open Sans ExtraBold"/>
                <a:ea typeface="Open Sans ExtraBold"/>
                <a:cs typeface="Open Sans ExtraBold"/>
                <a:sym typeface="Open Sans ExtraBold"/>
              </a:rPr>
              <a:t>CONVENCIÓN DE NOMBRES Y REPRESENTACIÓN DEL TIEMPO</a:t>
            </a:r>
            <a:endParaRPr/>
          </a:p>
        </p:txBody>
      </p:sp>
      <p:sp>
        <p:nvSpPr>
          <p:cNvPr id="94" name="Google Shape;94;p1"/>
          <p:cNvSpPr/>
          <p:nvPr/>
        </p:nvSpPr>
        <p:spPr>
          <a:xfrm>
            <a:off x="7014537" y="448248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1" descr="Track2_Lecture3_Slide1.mp3"/>
          <p:cNvPicPr preferRelativeResize="0"/>
          <p:nvPr/>
        </p:nvPicPr>
        <p:blipFill rotWithShape="1">
          <a:blip r:embed="rId4">
            <a:alphaModFix/>
          </a:blip>
          <a:srcRect/>
          <a:stretch/>
        </p:blipFill>
        <p:spPr>
          <a:xfrm>
            <a:off x="7085902" y="4553849"/>
            <a:ext cx="812800" cy="81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0"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1" name="Google Shape;201;p1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10</a:t>
            </a:fld>
            <a:endParaRPr sz="1400" b="1">
              <a:solidFill>
                <a:schemeClr val="lt1"/>
              </a:solidFill>
              <a:latin typeface="Open Sans ExtraBold"/>
              <a:ea typeface="Open Sans ExtraBold"/>
              <a:cs typeface="Open Sans ExtraBold"/>
              <a:sym typeface="Open Sans ExtraBold"/>
            </a:endParaRPr>
          </a:p>
        </p:txBody>
      </p:sp>
      <p:sp>
        <p:nvSpPr>
          <p:cNvPr id="202" name="Google Shape;202;p10"/>
          <p:cNvSpPr/>
          <p:nvPr/>
        </p:nvSpPr>
        <p:spPr>
          <a:xfrm>
            <a:off x="887216" y="1574358"/>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3.2.2 Variabilidad de la demanda energética</a:t>
            </a:r>
            <a:endParaRPr/>
          </a:p>
        </p:txBody>
      </p:sp>
      <p:sp>
        <p:nvSpPr>
          <p:cNvPr id="203" name="Google Shape;203;p10"/>
          <p:cNvSpPr txBox="1"/>
          <p:nvPr/>
        </p:nvSpPr>
        <p:spPr>
          <a:xfrm>
            <a:off x="887216" y="179402"/>
            <a:ext cx="903148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Importancia de la representación del tiempo </a:t>
            </a:r>
            <a:endParaRPr/>
          </a:p>
        </p:txBody>
      </p:sp>
      <p:sp>
        <p:nvSpPr>
          <p:cNvPr id="204" name="Google Shape;204;p10"/>
          <p:cNvSpPr/>
          <p:nvPr/>
        </p:nvSpPr>
        <p:spPr>
          <a:xfrm>
            <a:off x="3906459" y="6091015"/>
            <a:ext cx="86620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i="1">
              <a:solidFill>
                <a:schemeClr val="dk1"/>
              </a:solidFill>
              <a:latin typeface="Open Sans"/>
              <a:ea typeface="Open Sans"/>
              <a:cs typeface="Open Sans"/>
              <a:sym typeface="Open Sans"/>
            </a:endParaRPr>
          </a:p>
        </p:txBody>
      </p:sp>
      <p:pic>
        <p:nvPicPr>
          <p:cNvPr id="205" name="Google Shape;205;p10" descr="Chart, line chart&#10;&#10;Description automatically generated"/>
          <p:cNvPicPr preferRelativeResize="0"/>
          <p:nvPr/>
        </p:nvPicPr>
        <p:blipFill rotWithShape="1">
          <a:blip r:embed="rId4">
            <a:alphaModFix/>
          </a:blip>
          <a:srcRect/>
          <a:stretch/>
        </p:blipFill>
        <p:spPr>
          <a:xfrm>
            <a:off x="1603556" y="2067608"/>
            <a:ext cx="8551651" cy="3990021"/>
          </a:xfrm>
          <a:prstGeom prst="rect">
            <a:avLst/>
          </a:prstGeom>
          <a:noFill/>
          <a:ln>
            <a:noFill/>
          </a:ln>
        </p:spPr>
      </p:pic>
      <p:sp>
        <p:nvSpPr>
          <p:cNvPr id="206" name="Google Shape;206;p10"/>
          <p:cNvSpPr txBox="1"/>
          <p:nvPr/>
        </p:nvSpPr>
        <p:spPr>
          <a:xfrm>
            <a:off x="1113088" y="6157786"/>
            <a:ext cx="518735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(Taliotis et al. (2018),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US" sz="1000">
                <a:solidFill>
                  <a:schemeClr val="dk1"/>
                </a:solidFill>
                <a:latin typeface="Open Sans"/>
                <a:ea typeface="Open Sans"/>
                <a:cs typeface="Open Sans"/>
                <a:sym typeface="Open Sans"/>
              </a:rPr>
              <a:t>, con licencia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chemeClr val="dk1"/>
                </a:solidFill>
                <a:latin typeface="Open Sans"/>
                <a:ea typeface="Open Sans"/>
                <a:cs typeface="Open Sans"/>
                <a:sym typeface="Open Sans"/>
              </a:rPr>
              <a:t>)</a:t>
            </a:r>
            <a:endParaRPr/>
          </a:p>
        </p:txBody>
      </p:sp>
      <p:sp>
        <p:nvSpPr>
          <p:cNvPr id="207" name="Google Shape;207;p10"/>
          <p:cNvSpPr/>
          <p:nvPr/>
        </p:nvSpPr>
        <p:spPr>
          <a:xfrm>
            <a:off x="9440935" y="31965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8" name="Google Shape;208;p10" descr="Track2_Lecture3_Slide10.mp3"/>
          <p:cNvPicPr preferRelativeResize="0"/>
          <p:nvPr/>
        </p:nvPicPr>
        <p:blipFill rotWithShape="1">
          <a:blip r:embed="rId7">
            <a:alphaModFix/>
          </a:blip>
          <a:srcRect/>
          <a:stretch/>
        </p:blipFill>
        <p:spPr>
          <a:xfrm>
            <a:off x="9512300" y="39397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5" name="Google Shape;215;p1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10</a:t>
            </a:r>
            <a:endParaRPr sz="1400" b="1">
              <a:solidFill>
                <a:schemeClr val="lt1"/>
              </a:solidFill>
              <a:latin typeface="Open Sans ExtraBold"/>
              <a:ea typeface="Open Sans ExtraBold"/>
              <a:cs typeface="Open Sans ExtraBold"/>
              <a:sym typeface="Open Sans ExtraBold"/>
            </a:endParaRPr>
          </a:p>
        </p:txBody>
      </p:sp>
      <p:sp>
        <p:nvSpPr>
          <p:cNvPr id="216" name="Google Shape;216;p11"/>
          <p:cNvSpPr/>
          <p:nvPr/>
        </p:nvSpPr>
        <p:spPr>
          <a:xfrm>
            <a:off x="887215" y="210182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3.2.3 Equilibrio del sistema eléctrico</a:t>
            </a:r>
            <a:endParaRPr/>
          </a:p>
        </p:txBody>
      </p:sp>
      <p:sp>
        <p:nvSpPr>
          <p:cNvPr id="217" name="Google Shape;217;p11"/>
          <p:cNvSpPr txBox="1"/>
          <p:nvPr/>
        </p:nvSpPr>
        <p:spPr>
          <a:xfrm>
            <a:off x="870889" y="482405"/>
            <a:ext cx="7714309"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Importancia de la representación del tiempo </a:t>
            </a:r>
            <a:endParaRPr sz="4400">
              <a:solidFill>
                <a:schemeClr val="dk1"/>
              </a:solidFill>
              <a:latin typeface="Open Sans"/>
              <a:ea typeface="Open Sans"/>
              <a:cs typeface="Open Sans"/>
              <a:sym typeface="Open Sans"/>
            </a:endParaRPr>
          </a:p>
        </p:txBody>
      </p:sp>
      <p:pic>
        <p:nvPicPr>
          <p:cNvPr id="218" name="Google Shape;218;p11" descr="A picture containing text, businesscard&#10;&#10;Description automatically generated"/>
          <p:cNvPicPr preferRelativeResize="0">
            <a:picLocks noGrp="1"/>
          </p:cNvPicPr>
          <p:nvPr>
            <p:ph type="body" idx="1"/>
          </p:nvPr>
        </p:nvPicPr>
        <p:blipFill rotWithShape="1">
          <a:blip r:embed="rId4">
            <a:alphaModFix/>
          </a:blip>
          <a:srcRect/>
          <a:stretch/>
        </p:blipFill>
        <p:spPr>
          <a:xfrm>
            <a:off x="3590475" y="2644681"/>
            <a:ext cx="5011049" cy="3569898"/>
          </a:xfrm>
          <a:prstGeom prst="rect">
            <a:avLst/>
          </a:prstGeom>
          <a:noFill/>
          <a:ln>
            <a:noFill/>
          </a:ln>
        </p:spPr>
      </p:pic>
      <p:sp>
        <p:nvSpPr>
          <p:cNvPr id="219" name="Google Shape;219;p11"/>
          <p:cNvSpPr/>
          <p:nvPr/>
        </p:nvSpPr>
        <p:spPr>
          <a:xfrm>
            <a:off x="8978322" y="61781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0" name="Google Shape;220;p11" descr="Track2_Lecture3_Slide11.mp3"/>
          <p:cNvPicPr preferRelativeResize="0"/>
          <p:nvPr/>
        </p:nvPicPr>
        <p:blipFill rotWithShape="1">
          <a:blip r:embed="rId5">
            <a:alphaModFix/>
          </a:blip>
          <a:srcRect/>
          <a:stretch/>
        </p:blipFill>
        <p:spPr>
          <a:xfrm>
            <a:off x="9049687" y="689177"/>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5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7" name="Google Shape;227;p1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11</a:t>
            </a:r>
            <a:endParaRPr sz="1400" b="1">
              <a:solidFill>
                <a:schemeClr val="lt1"/>
              </a:solidFill>
              <a:latin typeface="Open Sans ExtraBold"/>
              <a:ea typeface="Open Sans ExtraBold"/>
              <a:cs typeface="Open Sans ExtraBold"/>
              <a:sym typeface="Open Sans ExtraBold"/>
            </a:endParaRPr>
          </a:p>
        </p:txBody>
      </p:sp>
      <p:sp>
        <p:nvSpPr>
          <p:cNvPr id="228" name="Google Shape;228;p12"/>
          <p:cNvSpPr/>
          <p:nvPr/>
        </p:nvSpPr>
        <p:spPr>
          <a:xfrm>
            <a:off x="887215" y="1775457"/>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3.2.4 Pérdidas y fiabilidad del sistema</a:t>
            </a:r>
            <a:endParaRPr/>
          </a:p>
        </p:txBody>
      </p:sp>
      <p:sp>
        <p:nvSpPr>
          <p:cNvPr id="229" name="Google Shape;229;p12"/>
          <p:cNvSpPr txBox="1"/>
          <p:nvPr/>
        </p:nvSpPr>
        <p:spPr>
          <a:xfrm>
            <a:off x="887215" y="369839"/>
            <a:ext cx="7380485"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Importancia de la representación del tiempo</a:t>
            </a:r>
            <a:endParaRPr sz="4400">
              <a:solidFill>
                <a:schemeClr val="dk1"/>
              </a:solidFill>
              <a:latin typeface="Open Sans"/>
              <a:ea typeface="Open Sans"/>
              <a:cs typeface="Open Sans"/>
              <a:sym typeface="Open Sans"/>
            </a:endParaRPr>
          </a:p>
        </p:txBody>
      </p:sp>
      <p:sp>
        <p:nvSpPr>
          <p:cNvPr id="230" name="Google Shape;230;p12"/>
          <p:cNvSpPr/>
          <p:nvPr/>
        </p:nvSpPr>
        <p:spPr>
          <a:xfrm>
            <a:off x="9628375" y="31674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1" name="Google Shape;231;p12" descr="Track2_Lecture3_Slide12.mp3"/>
          <p:cNvPicPr preferRelativeResize="0"/>
          <p:nvPr/>
        </p:nvPicPr>
        <p:blipFill rotWithShape="1">
          <a:blip r:embed="rId4">
            <a:alphaModFix/>
          </a:blip>
          <a:srcRect/>
          <a:stretch/>
        </p:blipFill>
        <p:spPr>
          <a:xfrm>
            <a:off x="9699740" y="388107"/>
            <a:ext cx="812800" cy="812800"/>
          </a:xfrm>
          <a:prstGeom prst="rect">
            <a:avLst/>
          </a:prstGeom>
          <a:noFill/>
          <a:ln>
            <a:noFill/>
          </a:ln>
        </p:spPr>
      </p:pic>
      <p:pic>
        <p:nvPicPr>
          <p:cNvPr id="232" name="Google Shape;232;p12"/>
          <p:cNvPicPr preferRelativeResize="0"/>
          <p:nvPr/>
        </p:nvPicPr>
        <p:blipFill rotWithShape="1">
          <a:blip r:embed="rId5">
            <a:alphaModFix/>
          </a:blip>
          <a:srcRect/>
          <a:stretch/>
        </p:blipFill>
        <p:spPr>
          <a:xfrm>
            <a:off x="887226" y="2456825"/>
            <a:ext cx="10292176" cy="33911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5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9" name="Google Shape;239;p1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13</a:t>
            </a:fld>
            <a:endParaRPr sz="1400" b="1">
              <a:solidFill>
                <a:schemeClr val="lt1"/>
              </a:solidFill>
              <a:latin typeface="Open Sans ExtraBold"/>
              <a:ea typeface="Open Sans ExtraBold"/>
              <a:cs typeface="Open Sans ExtraBold"/>
              <a:sym typeface="Open Sans ExtraBold"/>
            </a:endParaRPr>
          </a:p>
        </p:txBody>
      </p:sp>
      <p:sp>
        <p:nvSpPr>
          <p:cNvPr id="240" name="Google Shape;240;p13"/>
          <p:cNvSpPr/>
          <p:nvPr/>
        </p:nvSpPr>
        <p:spPr>
          <a:xfrm>
            <a:off x="887215" y="1501598"/>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3.2.5 Suministro de electricidad poco fiable</a:t>
            </a:r>
            <a:endParaRPr/>
          </a:p>
        </p:txBody>
      </p:sp>
      <p:sp>
        <p:nvSpPr>
          <p:cNvPr id="241" name="Google Shape;241;p13"/>
          <p:cNvSpPr txBox="1"/>
          <p:nvPr/>
        </p:nvSpPr>
        <p:spPr>
          <a:xfrm>
            <a:off x="887215" y="129927"/>
            <a:ext cx="7783060"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Importancia de la representación del tiempo  </a:t>
            </a:r>
            <a:endParaRPr sz="4400">
              <a:solidFill>
                <a:schemeClr val="dk1"/>
              </a:solidFill>
              <a:latin typeface="Open Sans"/>
              <a:ea typeface="Open Sans"/>
              <a:cs typeface="Open Sans"/>
              <a:sym typeface="Open Sans"/>
            </a:endParaRPr>
          </a:p>
        </p:txBody>
      </p:sp>
      <p:sp>
        <p:nvSpPr>
          <p:cNvPr id="242" name="Google Shape;242;p13"/>
          <p:cNvSpPr/>
          <p:nvPr/>
        </p:nvSpPr>
        <p:spPr>
          <a:xfrm>
            <a:off x="4812233" y="3086147"/>
            <a:ext cx="229290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Problemas relacionados con la falta de fiabilidad del suministro eléctrico</a:t>
            </a:r>
            <a:endParaRPr/>
          </a:p>
        </p:txBody>
      </p:sp>
      <p:sp>
        <p:nvSpPr>
          <p:cNvPr id="243" name="Google Shape;243;p13"/>
          <p:cNvSpPr/>
          <p:nvPr/>
        </p:nvSpPr>
        <p:spPr>
          <a:xfrm>
            <a:off x="1908006" y="2439165"/>
            <a:ext cx="229290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accent5"/>
                </a:solidFill>
                <a:latin typeface="Open Sans"/>
                <a:ea typeface="Open Sans"/>
                <a:cs typeface="Open Sans"/>
                <a:sym typeface="Open Sans"/>
              </a:rPr>
              <a:t>Reducción de la calidad de vida</a:t>
            </a:r>
            <a:endParaRPr/>
          </a:p>
        </p:txBody>
      </p:sp>
      <p:sp>
        <p:nvSpPr>
          <p:cNvPr id="244" name="Google Shape;244;p13"/>
          <p:cNvSpPr/>
          <p:nvPr/>
        </p:nvSpPr>
        <p:spPr>
          <a:xfrm>
            <a:off x="1908005" y="4624523"/>
            <a:ext cx="229290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accent5"/>
                </a:solidFill>
                <a:latin typeface="Open Sans"/>
                <a:ea typeface="Open Sans"/>
                <a:cs typeface="Open Sans"/>
                <a:sym typeface="Open Sans"/>
              </a:rPr>
              <a:t>Pérdida de productividad industrial</a:t>
            </a:r>
            <a:endParaRPr/>
          </a:p>
        </p:txBody>
      </p:sp>
      <p:sp>
        <p:nvSpPr>
          <p:cNvPr id="245" name="Google Shape;245;p13"/>
          <p:cNvSpPr/>
          <p:nvPr/>
        </p:nvSpPr>
        <p:spPr>
          <a:xfrm>
            <a:off x="7313893" y="2439165"/>
            <a:ext cx="229290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accent5"/>
                </a:solidFill>
                <a:latin typeface="Open Sans"/>
                <a:ea typeface="Open Sans"/>
                <a:cs typeface="Open Sans"/>
                <a:sym typeface="Open Sans"/>
              </a:rPr>
              <a:t>Limitación de la oferta sanitaria</a:t>
            </a:r>
            <a:endParaRPr/>
          </a:p>
        </p:txBody>
      </p:sp>
      <p:sp>
        <p:nvSpPr>
          <p:cNvPr id="246" name="Google Shape;246;p13"/>
          <p:cNvSpPr/>
          <p:nvPr/>
        </p:nvSpPr>
        <p:spPr>
          <a:xfrm>
            <a:off x="7472043" y="4624523"/>
            <a:ext cx="229290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accent5"/>
                </a:solidFill>
                <a:latin typeface="Open Sans"/>
                <a:ea typeface="Open Sans"/>
                <a:cs typeface="Open Sans"/>
                <a:sym typeface="Open Sans"/>
              </a:rPr>
              <a:t>Acceso reducido a la educación</a:t>
            </a:r>
            <a:endParaRPr/>
          </a:p>
        </p:txBody>
      </p:sp>
      <p:cxnSp>
        <p:nvCxnSpPr>
          <p:cNvPr id="247" name="Google Shape;247;p13"/>
          <p:cNvCxnSpPr/>
          <p:nvPr/>
        </p:nvCxnSpPr>
        <p:spPr>
          <a:xfrm rot="10800000">
            <a:off x="3864634" y="2894162"/>
            <a:ext cx="1127185" cy="408317"/>
          </a:xfrm>
          <a:prstGeom prst="straightConnector1">
            <a:avLst/>
          </a:prstGeom>
          <a:noFill/>
          <a:ln w="28575" cap="flat" cmpd="sng">
            <a:solidFill>
              <a:schemeClr val="dk1"/>
            </a:solidFill>
            <a:prstDash val="solid"/>
            <a:miter lim="800000"/>
            <a:headEnd type="none" w="sm" len="sm"/>
            <a:tailEnd type="triangle" w="med" len="med"/>
          </a:ln>
        </p:spPr>
      </p:cxnSp>
      <p:cxnSp>
        <p:nvCxnSpPr>
          <p:cNvPr id="248" name="Google Shape;248;p13"/>
          <p:cNvCxnSpPr/>
          <p:nvPr/>
        </p:nvCxnSpPr>
        <p:spPr>
          <a:xfrm flipH="1">
            <a:off x="4065916" y="4208252"/>
            <a:ext cx="897148" cy="713116"/>
          </a:xfrm>
          <a:prstGeom prst="straightConnector1">
            <a:avLst/>
          </a:prstGeom>
          <a:noFill/>
          <a:ln w="28575" cap="flat" cmpd="sng">
            <a:solidFill>
              <a:schemeClr val="dk1"/>
            </a:solidFill>
            <a:prstDash val="solid"/>
            <a:miter lim="800000"/>
            <a:headEnd type="none" w="sm" len="sm"/>
            <a:tailEnd type="triangle" w="med" len="med"/>
          </a:ln>
        </p:spPr>
      </p:cxnSp>
      <p:cxnSp>
        <p:nvCxnSpPr>
          <p:cNvPr id="249" name="Google Shape;249;p13"/>
          <p:cNvCxnSpPr/>
          <p:nvPr/>
        </p:nvCxnSpPr>
        <p:spPr>
          <a:xfrm rot="10800000" flipH="1">
            <a:off x="6832121" y="2894161"/>
            <a:ext cx="756248" cy="393940"/>
          </a:xfrm>
          <a:prstGeom prst="straightConnector1">
            <a:avLst/>
          </a:prstGeom>
          <a:noFill/>
          <a:ln w="28575" cap="flat" cmpd="sng">
            <a:solidFill>
              <a:schemeClr val="dk1"/>
            </a:solidFill>
            <a:prstDash val="solid"/>
            <a:miter lim="800000"/>
            <a:headEnd type="none" w="sm" len="sm"/>
            <a:tailEnd type="triangle" w="med" len="med"/>
          </a:ln>
        </p:spPr>
      </p:cxnSp>
      <p:cxnSp>
        <p:nvCxnSpPr>
          <p:cNvPr id="250" name="Google Shape;250;p13"/>
          <p:cNvCxnSpPr/>
          <p:nvPr/>
        </p:nvCxnSpPr>
        <p:spPr>
          <a:xfrm>
            <a:off x="6947139" y="4222630"/>
            <a:ext cx="626852" cy="353681"/>
          </a:xfrm>
          <a:prstGeom prst="straightConnector1">
            <a:avLst/>
          </a:prstGeom>
          <a:noFill/>
          <a:ln w="28575" cap="flat" cmpd="sng">
            <a:solidFill>
              <a:schemeClr val="dk1"/>
            </a:solidFill>
            <a:prstDash val="solid"/>
            <a:miter lim="800000"/>
            <a:headEnd type="none" w="sm" len="sm"/>
            <a:tailEnd type="triangle" w="med" len="med"/>
          </a:ln>
        </p:spPr>
      </p:cxnSp>
      <p:sp>
        <p:nvSpPr>
          <p:cNvPr id="251" name="Google Shape;251;p13"/>
          <p:cNvSpPr/>
          <p:nvPr/>
        </p:nvSpPr>
        <p:spPr>
          <a:xfrm>
            <a:off x="9530818" y="33669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2" name="Google Shape;252;p13" descr="Track2_Lecture3_Slide13.mp3"/>
          <p:cNvPicPr preferRelativeResize="0"/>
          <p:nvPr/>
        </p:nvPicPr>
        <p:blipFill rotWithShape="1">
          <a:blip r:embed="rId4">
            <a:alphaModFix/>
          </a:blip>
          <a:srcRect/>
          <a:stretch/>
        </p:blipFill>
        <p:spPr>
          <a:xfrm>
            <a:off x="9613264" y="40806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4"/>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258" name="Google Shape;258;p14"/>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259" name="Google Shape;259;p14"/>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260" name="Google Shape;260;p14"/>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261" name="Google Shape;261;p1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14</a:t>
            </a:fld>
            <a:endParaRPr sz="1400" b="1">
              <a:solidFill>
                <a:schemeClr val="lt1"/>
              </a:solidFill>
              <a:latin typeface="Open Sans ExtraBold"/>
              <a:ea typeface="Open Sans ExtraBold"/>
              <a:cs typeface="Open Sans ExtraBold"/>
              <a:sym typeface="Open Sans ExtraBold"/>
            </a:endParaRPr>
          </a:p>
        </p:txBody>
      </p:sp>
      <p:sp>
        <p:nvSpPr>
          <p:cNvPr id="262" name="Google Shape;262;p14"/>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63" name="Google Shape;263;p14"/>
          <p:cNvSpPr txBox="1"/>
          <p:nvPr/>
        </p:nvSpPr>
        <p:spPr>
          <a:xfrm>
            <a:off x="887215" y="4015"/>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3.2 Referencias</a:t>
            </a:r>
            <a:endParaRPr/>
          </a:p>
        </p:txBody>
      </p:sp>
      <p:sp>
        <p:nvSpPr>
          <p:cNvPr id="264" name="Google Shape;264;p14"/>
          <p:cNvSpPr txBox="1"/>
          <p:nvPr/>
        </p:nvSpPr>
        <p:spPr>
          <a:xfrm>
            <a:off x="935822" y="1509591"/>
            <a:ext cx="5302928" cy="132343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Taliotis, Constantinos, Gardumi, Francesco, Shivakumar, Abhishek, Sridharan, Vignesh, Ramos, Eunice, Beltramo, Agnese, ... Howells, Mark. (2018, noviembre). Representación del tiempo en OSeMOSYS. Zenodo. </a:t>
            </a:r>
            <a:r>
              <a:rPr lang="en-US" sz="16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a:t>
            </a:r>
            <a:r>
              <a:rPr lang="en-US" sz="1600">
                <a:solidFill>
                  <a:schemeClr val="dk1"/>
                </a:solidFill>
                <a:latin typeface="Open Sans"/>
                <a:ea typeface="Open Sans"/>
                <a:cs typeface="Open Sans"/>
                <a:sym typeface="Open Sans"/>
              </a:rPr>
              <a:t>org/10.5281/zenodo.4558793 </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1" name="Google Shape;271;p1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15</a:t>
            </a:fld>
            <a:endParaRPr sz="1400" b="1">
              <a:solidFill>
                <a:schemeClr val="lt1"/>
              </a:solidFill>
              <a:latin typeface="Open Sans ExtraBold"/>
              <a:ea typeface="Open Sans ExtraBold"/>
              <a:cs typeface="Open Sans ExtraBold"/>
              <a:sym typeface="Open Sans ExtraBold"/>
            </a:endParaRPr>
          </a:p>
        </p:txBody>
      </p:sp>
      <p:sp>
        <p:nvSpPr>
          <p:cNvPr id="272" name="Google Shape;272;p15"/>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3.3.1 Variabilidad de las energías renovables Parte </a:t>
            </a:r>
            <a:r>
              <a:rPr lang="en-US" sz="1800" b="1">
                <a:solidFill>
                  <a:schemeClr val="dk1"/>
                </a:solidFill>
                <a:latin typeface="Open Sans"/>
                <a:ea typeface="Open Sans"/>
                <a:cs typeface="Open Sans"/>
                <a:sym typeface="Open Sans"/>
              </a:rPr>
              <a:t>1 </a:t>
            </a:r>
            <a:endParaRPr/>
          </a:p>
        </p:txBody>
      </p:sp>
      <p:sp>
        <p:nvSpPr>
          <p:cNvPr id="273" name="Google Shape;273;p15"/>
          <p:cNvSpPr txBox="1"/>
          <p:nvPr/>
        </p:nvSpPr>
        <p:spPr>
          <a:xfrm>
            <a:off x="887215" y="4640"/>
            <a:ext cx="8536185"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Variabilidad adicional del sistema </a:t>
            </a:r>
            <a:endParaRPr/>
          </a:p>
        </p:txBody>
      </p:sp>
      <p:pic>
        <p:nvPicPr>
          <p:cNvPr id="274" name="Google Shape;274;p15" descr="Diagram, schematic&#10;&#10;Description automatically generated"/>
          <p:cNvPicPr preferRelativeResize="0">
            <a:picLocks noGrp="1"/>
          </p:cNvPicPr>
          <p:nvPr>
            <p:ph type="body" idx="1"/>
          </p:nvPr>
        </p:nvPicPr>
        <p:blipFill rotWithShape="1">
          <a:blip r:embed="rId4">
            <a:alphaModFix/>
          </a:blip>
          <a:srcRect/>
          <a:stretch/>
        </p:blipFill>
        <p:spPr>
          <a:xfrm>
            <a:off x="1930880" y="1734001"/>
            <a:ext cx="8330241" cy="4322552"/>
          </a:xfrm>
          <a:prstGeom prst="rect">
            <a:avLst/>
          </a:prstGeom>
          <a:noFill/>
          <a:ln>
            <a:noFill/>
          </a:ln>
        </p:spPr>
      </p:pic>
      <p:sp>
        <p:nvSpPr>
          <p:cNvPr id="275" name="Google Shape;275;p15"/>
          <p:cNvSpPr/>
          <p:nvPr/>
        </p:nvSpPr>
        <p:spPr>
          <a:xfrm>
            <a:off x="8874270" y="15594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6" name="Google Shape;276;p15" descr="Track2_Lecture3_Slide15.mp3"/>
          <p:cNvPicPr preferRelativeResize="0"/>
          <p:nvPr/>
        </p:nvPicPr>
        <p:blipFill rotWithShape="1">
          <a:blip r:embed="rId5">
            <a:alphaModFix/>
          </a:blip>
          <a:srcRect/>
          <a:stretch/>
        </p:blipFill>
        <p:spPr>
          <a:xfrm>
            <a:off x="9017000" y="22731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3" name="Google Shape;283;p1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16</a:t>
            </a:fld>
            <a:endParaRPr sz="1400" b="1">
              <a:solidFill>
                <a:schemeClr val="lt1"/>
              </a:solidFill>
              <a:latin typeface="Open Sans ExtraBold"/>
              <a:ea typeface="Open Sans ExtraBold"/>
              <a:cs typeface="Open Sans ExtraBold"/>
              <a:sym typeface="Open Sans ExtraBold"/>
            </a:endParaRPr>
          </a:p>
        </p:txBody>
      </p:sp>
      <p:sp>
        <p:nvSpPr>
          <p:cNvPr id="284" name="Google Shape;284;p16"/>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3.3.2 Variabilidad de las energías renovables Parte 2</a:t>
            </a:r>
            <a:endParaRPr/>
          </a:p>
        </p:txBody>
      </p:sp>
      <p:sp>
        <p:nvSpPr>
          <p:cNvPr id="285" name="Google Shape;285;p16"/>
          <p:cNvSpPr txBox="1"/>
          <p:nvPr/>
        </p:nvSpPr>
        <p:spPr>
          <a:xfrm>
            <a:off x="887215" y="4640"/>
            <a:ext cx="7939285"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Variabilidad adicional del sistema </a:t>
            </a:r>
            <a:endParaRPr/>
          </a:p>
        </p:txBody>
      </p:sp>
      <p:pic>
        <p:nvPicPr>
          <p:cNvPr id="286" name="Google Shape;286;p16" descr="Chart, line chart&#10;&#10;Description automatically generated"/>
          <p:cNvPicPr preferRelativeResize="0">
            <a:picLocks noGrp="1"/>
          </p:cNvPicPr>
          <p:nvPr>
            <p:ph type="body" idx="1"/>
          </p:nvPr>
        </p:nvPicPr>
        <p:blipFill rotWithShape="1">
          <a:blip r:embed="rId4">
            <a:alphaModFix/>
          </a:blip>
          <a:srcRect/>
          <a:stretch/>
        </p:blipFill>
        <p:spPr>
          <a:xfrm>
            <a:off x="1410388" y="1973368"/>
            <a:ext cx="8474014" cy="4027097"/>
          </a:xfrm>
          <a:prstGeom prst="rect">
            <a:avLst/>
          </a:prstGeom>
          <a:noFill/>
          <a:ln>
            <a:noFill/>
          </a:ln>
        </p:spPr>
      </p:pic>
      <p:sp>
        <p:nvSpPr>
          <p:cNvPr id="287" name="Google Shape;287;p16"/>
          <p:cNvSpPr txBox="1"/>
          <p:nvPr/>
        </p:nvSpPr>
        <p:spPr>
          <a:xfrm>
            <a:off x="3053720" y="6140971"/>
            <a:ext cx="518735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Open Sans"/>
                <a:ea typeface="Open Sans"/>
                <a:cs typeface="Open Sans"/>
                <a:sym typeface="Open Sans"/>
              </a:rPr>
              <a:t>(Taliotis et al. (2018),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US" sz="1000">
                <a:solidFill>
                  <a:schemeClr val="dk1"/>
                </a:solidFill>
                <a:latin typeface="Open Sans"/>
                <a:ea typeface="Open Sans"/>
                <a:cs typeface="Open Sans"/>
                <a:sym typeface="Open Sans"/>
              </a:rPr>
              <a:t>, con licencia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chemeClr val="dk1"/>
                </a:solidFill>
                <a:latin typeface="Open Sans"/>
                <a:ea typeface="Open Sans"/>
                <a:cs typeface="Open Sans"/>
                <a:sym typeface="Open Sans"/>
              </a:rPr>
              <a:t>)</a:t>
            </a:r>
            <a:endParaRPr/>
          </a:p>
        </p:txBody>
      </p:sp>
      <p:sp>
        <p:nvSpPr>
          <p:cNvPr id="288" name="Google Shape;288;p16"/>
          <p:cNvSpPr/>
          <p:nvPr/>
        </p:nvSpPr>
        <p:spPr>
          <a:xfrm>
            <a:off x="9127836" y="16030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9" name="Google Shape;289;p16" descr="Track2_Lecture3_Slide16.mp3"/>
          <p:cNvPicPr preferRelativeResize="0"/>
          <p:nvPr/>
        </p:nvPicPr>
        <p:blipFill rotWithShape="1">
          <a:blip r:embed="rId7">
            <a:alphaModFix/>
          </a:blip>
          <a:srcRect/>
          <a:stretch/>
        </p:blipFill>
        <p:spPr>
          <a:xfrm>
            <a:off x="9199201" y="21704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50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1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6" name="Google Shape;296;p1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17</a:t>
            </a:fld>
            <a:endParaRPr sz="1400" b="1">
              <a:solidFill>
                <a:schemeClr val="lt1"/>
              </a:solidFill>
              <a:latin typeface="Open Sans ExtraBold"/>
              <a:ea typeface="Open Sans ExtraBold"/>
              <a:cs typeface="Open Sans ExtraBold"/>
              <a:sym typeface="Open Sans ExtraBold"/>
            </a:endParaRPr>
          </a:p>
        </p:txBody>
      </p:sp>
      <p:sp>
        <p:nvSpPr>
          <p:cNvPr id="297" name="Google Shape;297;p17"/>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3.3.3 Introducción a la importancia de la flexibilidad </a:t>
            </a:r>
            <a:endParaRPr/>
          </a:p>
        </p:txBody>
      </p:sp>
      <p:sp>
        <p:nvSpPr>
          <p:cNvPr id="298" name="Google Shape;298;p17"/>
          <p:cNvSpPr txBox="1"/>
          <p:nvPr/>
        </p:nvSpPr>
        <p:spPr>
          <a:xfrm>
            <a:off x="887215" y="4640"/>
            <a:ext cx="8294885"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Variabilidad adicional del sistema </a:t>
            </a:r>
            <a:endParaRPr/>
          </a:p>
        </p:txBody>
      </p:sp>
      <p:pic>
        <p:nvPicPr>
          <p:cNvPr id="299" name="Google Shape;299;p17" descr="Chart&#10;&#10;Description automatically generated"/>
          <p:cNvPicPr preferRelativeResize="0"/>
          <p:nvPr/>
        </p:nvPicPr>
        <p:blipFill rotWithShape="1">
          <a:blip r:embed="rId4">
            <a:alphaModFix/>
          </a:blip>
          <a:srcRect/>
          <a:stretch/>
        </p:blipFill>
        <p:spPr>
          <a:xfrm>
            <a:off x="3660476" y="1748990"/>
            <a:ext cx="4497237" cy="4409568"/>
          </a:xfrm>
          <a:prstGeom prst="rect">
            <a:avLst/>
          </a:prstGeom>
          <a:noFill/>
          <a:ln>
            <a:noFill/>
          </a:ln>
        </p:spPr>
      </p:pic>
      <p:sp>
        <p:nvSpPr>
          <p:cNvPr id="300" name="Google Shape;300;p17"/>
          <p:cNvSpPr txBox="1"/>
          <p:nvPr/>
        </p:nvSpPr>
        <p:spPr>
          <a:xfrm>
            <a:off x="3628946" y="6161569"/>
            <a:ext cx="518735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(Taliotis et al. (2018),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US" sz="1000">
                <a:solidFill>
                  <a:schemeClr val="dk1"/>
                </a:solidFill>
                <a:latin typeface="Open Sans"/>
                <a:ea typeface="Open Sans"/>
                <a:cs typeface="Open Sans"/>
                <a:sym typeface="Open Sans"/>
              </a:rPr>
              <a:t>, con licencia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chemeClr val="dk1"/>
                </a:solidFill>
                <a:latin typeface="Open Sans"/>
                <a:ea typeface="Open Sans"/>
                <a:cs typeface="Open Sans"/>
                <a:sym typeface="Open Sans"/>
              </a:rPr>
              <a:t>)</a:t>
            </a:r>
            <a:endParaRPr/>
          </a:p>
        </p:txBody>
      </p:sp>
      <p:sp>
        <p:nvSpPr>
          <p:cNvPr id="301" name="Google Shape;301;p17"/>
          <p:cNvSpPr/>
          <p:nvPr/>
        </p:nvSpPr>
        <p:spPr>
          <a:xfrm>
            <a:off x="9997950" y="23535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2" name="Google Shape;302;p17" descr="Track2_Lecture3_Slide17.mp3"/>
          <p:cNvPicPr preferRelativeResize="0"/>
          <p:nvPr/>
        </p:nvPicPr>
        <p:blipFill rotWithShape="1">
          <a:blip r:embed="rId7">
            <a:alphaModFix/>
          </a:blip>
          <a:srcRect/>
          <a:stretch/>
        </p:blipFill>
        <p:spPr>
          <a:xfrm>
            <a:off x="10069315" y="282777"/>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5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9" name="Google Shape;309;p1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18</a:t>
            </a:fld>
            <a:endParaRPr sz="1400" b="1">
              <a:solidFill>
                <a:schemeClr val="lt1"/>
              </a:solidFill>
              <a:latin typeface="Open Sans ExtraBold"/>
              <a:ea typeface="Open Sans ExtraBold"/>
              <a:cs typeface="Open Sans ExtraBold"/>
              <a:sym typeface="Open Sans ExtraBold"/>
            </a:endParaRPr>
          </a:p>
        </p:txBody>
      </p:sp>
      <p:sp>
        <p:nvSpPr>
          <p:cNvPr id="310" name="Google Shape;310;p18"/>
          <p:cNvSpPr txBox="1"/>
          <p:nvPr/>
        </p:nvSpPr>
        <p:spPr>
          <a:xfrm>
            <a:off x="887215" y="4640"/>
            <a:ext cx="5208785"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Variabilidad adicional del sistema</a:t>
            </a:r>
            <a:endParaRPr/>
          </a:p>
        </p:txBody>
      </p:sp>
      <p:sp>
        <p:nvSpPr>
          <p:cNvPr id="311" name="Google Shape;311;p18"/>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3.3.4 Variabilidad de los precios </a:t>
            </a:r>
            <a:endParaRPr/>
          </a:p>
        </p:txBody>
      </p:sp>
      <p:pic>
        <p:nvPicPr>
          <p:cNvPr id="312" name="Google Shape;312;p18" descr="Chart, line chart&#10;&#10;Description automatically generated"/>
          <p:cNvPicPr preferRelativeResize="0"/>
          <p:nvPr/>
        </p:nvPicPr>
        <p:blipFill rotWithShape="1">
          <a:blip r:embed="rId4">
            <a:alphaModFix/>
          </a:blip>
          <a:srcRect l="4830" r="178" b="11200"/>
          <a:stretch/>
        </p:blipFill>
        <p:spPr>
          <a:xfrm>
            <a:off x="2280250" y="2060065"/>
            <a:ext cx="7631658" cy="3197256"/>
          </a:xfrm>
          <a:prstGeom prst="rect">
            <a:avLst/>
          </a:prstGeom>
          <a:noFill/>
          <a:ln>
            <a:noFill/>
          </a:ln>
        </p:spPr>
      </p:pic>
      <p:sp>
        <p:nvSpPr>
          <p:cNvPr id="313" name="Google Shape;313;p18"/>
          <p:cNvSpPr/>
          <p:nvPr/>
        </p:nvSpPr>
        <p:spPr>
          <a:xfrm>
            <a:off x="2987040" y="5271505"/>
            <a:ext cx="621792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Open Sans"/>
                <a:ea typeface="Open Sans"/>
                <a:cs typeface="Open Sans"/>
                <a:sym typeface="Open Sans"/>
              </a:rPr>
              <a:t>(Travelplanner, </a:t>
            </a:r>
            <a:r>
              <a:rPr lang="en-US" sz="1000" u="sng">
                <a:solidFill>
                  <a:srgbClr val="9CC2E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US" sz="1000">
                <a:solidFill>
                  <a:srgbClr val="9CC2E5"/>
                </a:solidFill>
                <a:latin typeface="Open Sans"/>
                <a:ea typeface="Open Sans"/>
                <a:cs typeface="Open Sans"/>
                <a:sym typeface="Open Sans"/>
              </a:rPr>
              <a:t>, </a:t>
            </a:r>
            <a:r>
              <a:rPr lang="en-US" sz="1000">
                <a:solidFill>
                  <a:schemeClr val="dk1"/>
                </a:solidFill>
                <a:latin typeface="Open Sans"/>
                <a:ea typeface="Open Sans"/>
                <a:cs typeface="Open Sans"/>
                <a:sym typeface="Open Sans"/>
              </a:rPr>
              <a:t>con licencia </a:t>
            </a:r>
            <a:r>
              <a:rPr lang="en-US" sz="1000" u="sng">
                <a:solidFill>
                  <a:srgbClr val="9CC2E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BY-SA 3.0</a:t>
            </a:r>
            <a:r>
              <a:rPr lang="en-US" sz="1000">
                <a:solidFill>
                  <a:srgbClr val="9CC2E5"/>
                </a:solidFill>
                <a:latin typeface="Open Sans"/>
                <a:ea typeface="Open Sans"/>
                <a:cs typeface="Open Sans"/>
                <a:sym typeface="Open Sans"/>
              </a:rPr>
              <a:t>)</a:t>
            </a:r>
            <a:endParaRPr/>
          </a:p>
        </p:txBody>
      </p:sp>
      <p:sp>
        <p:nvSpPr>
          <p:cNvPr id="314" name="Google Shape;314;p18"/>
          <p:cNvSpPr/>
          <p:nvPr/>
        </p:nvSpPr>
        <p:spPr>
          <a:xfrm>
            <a:off x="5902036" y="21704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5" name="Google Shape;315;p18" descr="Track2_Lecture3_Slide18.mp3"/>
          <p:cNvPicPr preferRelativeResize="0"/>
          <p:nvPr/>
        </p:nvPicPr>
        <p:blipFill rotWithShape="1">
          <a:blip r:embed="rId7">
            <a:alphaModFix/>
          </a:blip>
          <a:srcRect/>
          <a:stretch/>
        </p:blipFill>
        <p:spPr>
          <a:xfrm>
            <a:off x="5973401" y="28841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1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22" name="Google Shape;322;p1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19</a:t>
            </a:fld>
            <a:endParaRPr sz="1400" b="1">
              <a:solidFill>
                <a:schemeClr val="lt1"/>
              </a:solidFill>
              <a:latin typeface="Open Sans ExtraBold"/>
              <a:ea typeface="Open Sans ExtraBold"/>
              <a:cs typeface="Open Sans ExtraBold"/>
              <a:sym typeface="Open Sans ExtraBold"/>
            </a:endParaRPr>
          </a:p>
        </p:txBody>
      </p:sp>
      <p:sp>
        <p:nvSpPr>
          <p:cNvPr id="323" name="Google Shape;323;p19"/>
          <p:cNvSpPr/>
          <p:nvPr/>
        </p:nvSpPr>
        <p:spPr>
          <a:xfrm>
            <a:off x="734814" y="2050018"/>
            <a:ext cx="84345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3.3.5 Importancia general de la modelización de la variabilidad temporal </a:t>
            </a:r>
            <a:endParaRPr/>
          </a:p>
        </p:txBody>
      </p:sp>
      <p:sp>
        <p:nvSpPr>
          <p:cNvPr id="324" name="Google Shape;324;p19"/>
          <p:cNvSpPr txBox="1"/>
          <p:nvPr/>
        </p:nvSpPr>
        <p:spPr>
          <a:xfrm>
            <a:off x="734814" y="527389"/>
            <a:ext cx="8586985"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3.3 Variabilidad adicional del sistema </a:t>
            </a:r>
            <a:endParaRPr/>
          </a:p>
        </p:txBody>
      </p:sp>
      <p:pic>
        <p:nvPicPr>
          <p:cNvPr id="325" name="Google Shape;325;p19" descr="Diagram&#10;&#10;Description automatically generated"/>
          <p:cNvPicPr preferRelativeResize="0">
            <a:picLocks noGrp="1"/>
          </p:cNvPicPr>
          <p:nvPr>
            <p:ph type="body" idx="1"/>
          </p:nvPr>
        </p:nvPicPr>
        <p:blipFill rotWithShape="1">
          <a:blip r:embed="rId4">
            <a:alphaModFix/>
          </a:blip>
          <a:srcRect/>
          <a:stretch/>
        </p:blipFill>
        <p:spPr>
          <a:xfrm>
            <a:off x="2514870" y="3194814"/>
            <a:ext cx="7162260" cy="3085201"/>
          </a:xfrm>
          <a:prstGeom prst="rect">
            <a:avLst/>
          </a:prstGeom>
          <a:noFill/>
          <a:ln>
            <a:noFill/>
          </a:ln>
        </p:spPr>
      </p:pic>
      <p:sp>
        <p:nvSpPr>
          <p:cNvPr id="326" name="Google Shape;326;p19"/>
          <p:cNvSpPr/>
          <p:nvPr/>
        </p:nvSpPr>
        <p:spPr>
          <a:xfrm>
            <a:off x="9199365" y="47703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7" name="Google Shape;327;p19" descr="Track2_Lecture3_Slide19.mp3"/>
          <p:cNvPicPr preferRelativeResize="0"/>
          <p:nvPr/>
        </p:nvPicPr>
        <p:blipFill rotWithShape="1">
          <a:blip r:embed="rId5">
            <a:alphaModFix/>
          </a:blip>
          <a:srcRect/>
          <a:stretch/>
        </p:blipFill>
        <p:spPr>
          <a:xfrm>
            <a:off x="9243813" y="50867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50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a:t>
            </a:fld>
            <a:endParaRPr sz="1400" b="1">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87215" y="-2611"/>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Resultados del aprendizaje</a:t>
            </a:r>
            <a:endParaRPr/>
          </a:p>
        </p:txBody>
      </p:sp>
      <p:sp>
        <p:nvSpPr>
          <p:cNvPr id="108" name="Google Shape;108;p2"/>
          <p:cNvSpPr/>
          <p:nvPr/>
        </p:nvSpPr>
        <p:spPr>
          <a:xfrm>
            <a:off x="957791" y="1690597"/>
            <a:ext cx="5793851" cy="3016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0000"/>
                </a:solidFill>
                <a:latin typeface="Open Sans"/>
                <a:ea typeface="Open Sans"/>
                <a:cs typeface="Open Sans"/>
                <a:sym typeface="Open Sans"/>
              </a:rPr>
              <a:t>OIT 1: Aprender a utilizar la convención de nomenclatura del modelo genérico</a:t>
            </a:r>
            <a:endParaRPr/>
          </a:p>
          <a:p>
            <a:pPr marL="0" marR="0" lvl="0" indent="0" algn="l" rtl="0">
              <a:spcBef>
                <a:spcPts val="1200"/>
              </a:spcBef>
              <a:spcAft>
                <a:spcPts val="0"/>
              </a:spcAft>
              <a:buNone/>
            </a:pPr>
            <a:r>
              <a:rPr lang="en-US" sz="2000">
                <a:solidFill>
                  <a:srgbClr val="000000"/>
                </a:solidFill>
                <a:latin typeface="Open Sans"/>
                <a:ea typeface="Open Sans"/>
                <a:cs typeface="Open Sans"/>
                <a:sym typeface="Open Sans"/>
              </a:rPr>
              <a:t>OIT 2: Comprender la variabilidad de la demanda energética </a:t>
            </a:r>
            <a:endParaRPr/>
          </a:p>
          <a:p>
            <a:pPr marL="0" marR="0" lvl="0" indent="0" algn="l" rtl="0">
              <a:spcBef>
                <a:spcPts val="1200"/>
              </a:spcBef>
              <a:spcAft>
                <a:spcPts val="0"/>
              </a:spcAft>
              <a:buNone/>
            </a:pPr>
            <a:r>
              <a:rPr lang="en-US" sz="2000">
                <a:solidFill>
                  <a:srgbClr val="000000"/>
                </a:solidFill>
                <a:latin typeface="Open Sans"/>
                <a:ea typeface="Open Sans"/>
                <a:cs typeface="Open Sans"/>
                <a:sym typeface="Open Sans"/>
              </a:rPr>
              <a:t>OIT 3: Comprender la variabilidad de los recursos energéticos renovables y los precios de la energía</a:t>
            </a:r>
            <a:endParaRPr/>
          </a:p>
          <a:p>
            <a:pPr marL="0" marR="0" lvl="0" indent="0" algn="l" rtl="0">
              <a:spcBef>
                <a:spcPts val="1200"/>
              </a:spcBef>
              <a:spcAft>
                <a:spcPts val="0"/>
              </a:spcAft>
              <a:buNone/>
            </a:pPr>
            <a:r>
              <a:rPr lang="en-US" sz="2000">
                <a:solidFill>
                  <a:srgbClr val="000000"/>
                </a:solidFill>
                <a:latin typeface="Open Sans"/>
                <a:ea typeface="Open Sans"/>
                <a:cs typeface="Open Sans"/>
                <a:sym typeface="Open Sans"/>
              </a:rPr>
              <a:t>OIT 4: Aprender a representar el tiempo en un modelo de sistema energético utilizando SAND y OSeMOSYS</a:t>
            </a:r>
            <a:endParaRPr/>
          </a:p>
        </p:txBody>
      </p:sp>
      <p:sp>
        <p:nvSpPr>
          <p:cNvPr id="109" name="Google Shape;109;p2"/>
          <p:cNvSpPr/>
          <p:nvPr/>
        </p:nvSpPr>
        <p:spPr>
          <a:xfrm>
            <a:off x="8541569" y="48114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2" descr="Track2_Lecture3_Slide2.mp3"/>
          <p:cNvPicPr preferRelativeResize="0"/>
          <p:nvPr/>
        </p:nvPicPr>
        <p:blipFill rotWithShape="1">
          <a:blip r:embed="rId4">
            <a:alphaModFix/>
          </a:blip>
          <a:srcRect/>
          <a:stretch/>
        </p:blipFill>
        <p:spPr>
          <a:xfrm>
            <a:off x="8612934" y="55366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0"/>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333" name="Google Shape;333;p20"/>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334" name="Google Shape;334;p20"/>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335" name="Google Shape;335;p20"/>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336" name="Google Shape;336;p2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20</a:t>
            </a:fld>
            <a:endParaRPr sz="1400" b="1">
              <a:solidFill>
                <a:schemeClr val="lt1"/>
              </a:solidFill>
              <a:latin typeface="Open Sans ExtraBold"/>
              <a:ea typeface="Open Sans ExtraBold"/>
              <a:cs typeface="Open Sans ExtraBold"/>
              <a:sym typeface="Open Sans ExtraBold"/>
            </a:endParaRPr>
          </a:p>
        </p:txBody>
      </p:sp>
      <p:sp>
        <p:nvSpPr>
          <p:cNvPr id="337" name="Google Shape;337;p20"/>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38" name="Google Shape;338;p20"/>
          <p:cNvSpPr txBox="1"/>
          <p:nvPr/>
        </p:nvSpPr>
        <p:spPr>
          <a:xfrm>
            <a:off x="900467" y="-2611"/>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3.3 Referencias</a:t>
            </a:r>
            <a:endParaRPr/>
          </a:p>
        </p:txBody>
      </p:sp>
      <p:sp>
        <p:nvSpPr>
          <p:cNvPr id="339" name="Google Shape;339;p20"/>
          <p:cNvSpPr txBox="1"/>
          <p:nvPr/>
        </p:nvSpPr>
        <p:spPr>
          <a:xfrm>
            <a:off x="949074" y="1489713"/>
            <a:ext cx="5236668" cy="181588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Taliotis, Constantinos, Gardumi, Francesco, Shivakumar, Abhishek, Sridharan, Vignesh, Ramos, Eunice, Beltramo, Agnese, ... Howells, Mark. (2018, noviembre). Representación del tiempo en OSeMOSYS. Zenodo. </a:t>
            </a:r>
            <a:r>
              <a:rPr lang="en-US" sz="16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a:t>
            </a:r>
            <a:r>
              <a:rPr lang="en-US" sz="1600">
                <a:solidFill>
                  <a:schemeClr val="dk1"/>
                </a:solidFill>
                <a:latin typeface="Open Sans"/>
                <a:ea typeface="Open Sans"/>
                <a:cs typeface="Open Sans"/>
                <a:sym typeface="Open Sans"/>
              </a:rPr>
              <a:t>org/10.5281/zenodo.4558793  </a:t>
            </a:r>
            <a:endParaRPr sz="1600">
              <a:solidFill>
                <a:schemeClr val="dk1"/>
              </a:solidFill>
              <a:latin typeface="Open Sans"/>
              <a:ea typeface="Open Sans"/>
              <a:cs typeface="Open Sans"/>
              <a:sym typeface="Open Sans"/>
            </a:endParaRPr>
          </a:p>
          <a:p>
            <a:pPr marL="342900" marR="0" lvl="0" indent="-241300" algn="l" rtl="0">
              <a:spcBef>
                <a:spcPts val="0"/>
              </a:spcBef>
              <a:spcAft>
                <a:spcPts val="0"/>
              </a:spcAft>
              <a:buClr>
                <a:schemeClr val="dk1"/>
              </a:buClr>
              <a:buSzPts val="1600"/>
              <a:buFont typeface="Calibri"/>
              <a:buNone/>
            </a:pP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2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46" name="Google Shape;346;p2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21</a:t>
            </a:fld>
            <a:endParaRPr sz="1400" b="1">
              <a:solidFill>
                <a:schemeClr val="lt1"/>
              </a:solidFill>
              <a:latin typeface="Open Sans ExtraBold"/>
              <a:ea typeface="Open Sans ExtraBold"/>
              <a:cs typeface="Open Sans ExtraBold"/>
              <a:sym typeface="Open Sans ExtraBold"/>
            </a:endParaRPr>
          </a:p>
        </p:txBody>
      </p:sp>
      <p:sp>
        <p:nvSpPr>
          <p:cNvPr id="347" name="Google Shape;347;p21"/>
          <p:cNvSpPr/>
          <p:nvPr/>
        </p:nvSpPr>
        <p:spPr>
          <a:xfrm>
            <a:off x="887215" y="1474362"/>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3.4.1 Introducción a la representación del tiempo</a:t>
            </a:r>
            <a:endParaRPr sz="1800" b="1">
              <a:solidFill>
                <a:srgbClr val="9CC2E5"/>
              </a:solidFill>
              <a:latin typeface="Open Sans"/>
              <a:ea typeface="Open Sans"/>
              <a:cs typeface="Open Sans"/>
              <a:sym typeface="Open Sans"/>
            </a:endParaRPr>
          </a:p>
        </p:txBody>
      </p:sp>
      <p:sp>
        <p:nvSpPr>
          <p:cNvPr id="348" name="Google Shape;348;p21"/>
          <p:cNvSpPr txBox="1"/>
          <p:nvPr/>
        </p:nvSpPr>
        <p:spPr>
          <a:xfrm>
            <a:off x="798315" y="90710"/>
            <a:ext cx="6982167"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Representación del tiempo en OSeMOSYS </a:t>
            </a:r>
            <a:endParaRPr/>
          </a:p>
        </p:txBody>
      </p:sp>
      <p:pic>
        <p:nvPicPr>
          <p:cNvPr id="349" name="Google Shape;349;p21" descr="Diagram&#10;&#10;Description automatically generated"/>
          <p:cNvPicPr preferRelativeResize="0">
            <a:picLocks noGrp="1"/>
          </p:cNvPicPr>
          <p:nvPr>
            <p:ph type="body" idx="1"/>
          </p:nvPr>
        </p:nvPicPr>
        <p:blipFill rotWithShape="1">
          <a:blip r:embed="rId4">
            <a:alphaModFix/>
          </a:blip>
          <a:srcRect/>
          <a:stretch/>
        </p:blipFill>
        <p:spPr>
          <a:xfrm>
            <a:off x="2925614" y="1944343"/>
            <a:ext cx="5866320" cy="4214542"/>
          </a:xfrm>
          <a:prstGeom prst="rect">
            <a:avLst/>
          </a:prstGeom>
          <a:noFill/>
          <a:ln>
            <a:noFill/>
          </a:ln>
        </p:spPr>
      </p:pic>
      <p:sp>
        <p:nvSpPr>
          <p:cNvPr id="350" name="Google Shape;350;p21"/>
          <p:cNvSpPr/>
          <p:nvPr/>
        </p:nvSpPr>
        <p:spPr>
          <a:xfrm>
            <a:off x="7606145" y="19055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1" name="Google Shape;351;p21" descr="Track2_Lecture3_Slide21.mp3"/>
          <p:cNvPicPr preferRelativeResize="0"/>
          <p:nvPr/>
        </p:nvPicPr>
        <p:blipFill rotWithShape="1">
          <a:blip r:embed="rId5">
            <a:alphaModFix/>
          </a:blip>
          <a:srcRect/>
          <a:stretch/>
        </p:blipFill>
        <p:spPr>
          <a:xfrm>
            <a:off x="7677510" y="261917"/>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5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2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58" name="Google Shape;358;p2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19</a:t>
            </a:r>
            <a:endParaRPr sz="1400" b="1">
              <a:solidFill>
                <a:schemeClr val="lt1"/>
              </a:solidFill>
              <a:latin typeface="Open Sans ExtraBold"/>
              <a:ea typeface="Open Sans ExtraBold"/>
              <a:cs typeface="Open Sans ExtraBold"/>
              <a:sym typeface="Open Sans ExtraBold"/>
            </a:endParaRPr>
          </a:p>
        </p:txBody>
      </p:sp>
      <p:sp>
        <p:nvSpPr>
          <p:cNvPr id="359" name="Google Shape;359;p22"/>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3.4.2 Cortes de tiempo</a:t>
            </a:r>
            <a:endParaRPr/>
          </a:p>
        </p:txBody>
      </p:sp>
      <p:sp>
        <p:nvSpPr>
          <p:cNvPr id="360" name="Google Shape;360;p22"/>
          <p:cNvSpPr txBox="1"/>
          <p:nvPr/>
        </p:nvSpPr>
        <p:spPr>
          <a:xfrm>
            <a:off x="887215" y="4640"/>
            <a:ext cx="6829767"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Representación del tiempo en OSeMOSYS </a:t>
            </a:r>
            <a:endParaRPr/>
          </a:p>
        </p:txBody>
      </p:sp>
      <p:pic>
        <p:nvPicPr>
          <p:cNvPr id="361" name="Google Shape;361;p22" descr="Diagram&#10;&#10;Description automatically generated"/>
          <p:cNvPicPr preferRelativeResize="0">
            <a:picLocks noGrp="1"/>
          </p:cNvPicPr>
          <p:nvPr>
            <p:ph type="body" idx="1"/>
          </p:nvPr>
        </p:nvPicPr>
        <p:blipFill rotWithShape="1">
          <a:blip r:embed="rId4">
            <a:alphaModFix/>
          </a:blip>
          <a:srcRect/>
          <a:stretch/>
        </p:blipFill>
        <p:spPr>
          <a:xfrm>
            <a:off x="1542691" y="2092250"/>
            <a:ext cx="8977221" cy="3803709"/>
          </a:xfrm>
          <a:prstGeom prst="rect">
            <a:avLst/>
          </a:prstGeom>
          <a:noFill/>
          <a:ln>
            <a:noFill/>
          </a:ln>
        </p:spPr>
      </p:pic>
      <p:sp>
        <p:nvSpPr>
          <p:cNvPr id="362" name="Google Shape;362;p22"/>
          <p:cNvSpPr txBox="1"/>
          <p:nvPr/>
        </p:nvSpPr>
        <p:spPr>
          <a:xfrm>
            <a:off x="4160130" y="6140025"/>
            <a:ext cx="4067208"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Open Sans"/>
                <a:ea typeface="Open Sans"/>
                <a:cs typeface="Open Sans"/>
                <a:sym typeface="Open Sans"/>
              </a:rPr>
              <a:t>Basado en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Taliotis et al. (2018)</a:t>
            </a:r>
            <a:r>
              <a:rPr lang="en-US" sz="1000">
                <a:solidFill>
                  <a:schemeClr val="dk1"/>
                </a:solidFill>
                <a:latin typeface="Open Sans"/>
                <a:ea typeface="Open Sans"/>
                <a:cs typeface="Open Sans"/>
                <a:sym typeface="Open Sans"/>
              </a:rPr>
              <a:t>,(con licencia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4.0</a:t>
            </a:r>
            <a:r>
              <a:rPr lang="en-US" sz="1000">
                <a:solidFill>
                  <a:schemeClr val="dk1"/>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sp>
        <p:nvSpPr>
          <p:cNvPr id="363" name="Google Shape;363;p22"/>
          <p:cNvSpPr/>
          <p:nvPr/>
        </p:nvSpPr>
        <p:spPr>
          <a:xfrm>
            <a:off x="7606145" y="19055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4" name="Google Shape;364;p22" descr="Track2_Lecture3_Slide22.mp3"/>
          <p:cNvPicPr preferRelativeResize="0"/>
          <p:nvPr/>
        </p:nvPicPr>
        <p:blipFill rotWithShape="1">
          <a:blip r:embed="rId7">
            <a:alphaModFix/>
          </a:blip>
          <a:srcRect/>
          <a:stretch/>
        </p:blipFill>
        <p:spPr>
          <a:xfrm>
            <a:off x="7677510" y="26192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50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71" name="Google Shape;371;p2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20</a:t>
            </a:r>
            <a:endParaRPr sz="1400" b="1">
              <a:solidFill>
                <a:schemeClr val="lt1"/>
              </a:solidFill>
              <a:latin typeface="Open Sans ExtraBold"/>
              <a:ea typeface="Open Sans ExtraBold"/>
              <a:cs typeface="Open Sans ExtraBold"/>
              <a:sym typeface="Open Sans ExtraBold"/>
            </a:endParaRPr>
          </a:p>
        </p:txBody>
      </p:sp>
      <p:sp>
        <p:nvSpPr>
          <p:cNvPr id="372" name="Google Shape;372;p23"/>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3.4.3 Cortes de tiempo en </a:t>
            </a:r>
            <a:r>
              <a:rPr lang="en-US" sz="1800" b="1">
                <a:solidFill>
                  <a:schemeClr val="dk1"/>
                </a:solidFill>
                <a:latin typeface="Open Sans"/>
                <a:ea typeface="Open Sans"/>
                <a:cs typeface="Open Sans"/>
                <a:sym typeface="Open Sans"/>
              </a:rPr>
              <a:t>la arena </a:t>
            </a:r>
            <a:endParaRPr/>
          </a:p>
        </p:txBody>
      </p:sp>
      <p:sp>
        <p:nvSpPr>
          <p:cNvPr id="373" name="Google Shape;373;p23"/>
          <p:cNvSpPr txBox="1"/>
          <p:nvPr/>
        </p:nvSpPr>
        <p:spPr>
          <a:xfrm>
            <a:off x="887215" y="4640"/>
            <a:ext cx="6982167"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Representación del tiempo en OSeMOSYS </a:t>
            </a:r>
            <a:endParaRPr/>
          </a:p>
        </p:txBody>
      </p:sp>
      <p:pic>
        <p:nvPicPr>
          <p:cNvPr id="374" name="Google Shape;374;p23" descr="Text&#10;&#10;Description automatically generated"/>
          <p:cNvPicPr preferRelativeResize="0">
            <a:picLocks noGrp="1"/>
          </p:cNvPicPr>
          <p:nvPr>
            <p:ph type="body" idx="1"/>
          </p:nvPr>
        </p:nvPicPr>
        <p:blipFill rotWithShape="1">
          <a:blip r:embed="rId4">
            <a:alphaModFix/>
          </a:blip>
          <a:srcRect/>
          <a:stretch/>
        </p:blipFill>
        <p:spPr>
          <a:xfrm>
            <a:off x="3137090" y="1969399"/>
            <a:ext cx="5917820" cy="4351338"/>
          </a:xfrm>
          <a:prstGeom prst="rect">
            <a:avLst/>
          </a:prstGeom>
          <a:noFill/>
          <a:ln>
            <a:noFill/>
          </a:ln>
        </p:spPr>
      </p:pic>
      <p:sp>
        <p:nvSpPr>
          <p:cNvPr id="375" name="Google Shape;375;p23"/>
          <p:cNvSpPr/>
          <p:nvPr/>
        </p:nvSpPr>
        <p:spPr>
          <a:xfrm>
            <a:off x="7606145" y="19055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6" name="Google Shape;376;p23" descr="Track2_Lecture3_Slide23.mp3"/>
          <p:cNvPicPr preferRelativeResize="0"/>
          <p:nvPr/>
        </p:nvPicPr>
        <p:blipFill rotWithShape="1">
          <a:blip r:embed="rId5">
            <a:alphaModFix/>
          </a:blip>
          <a:srcRect/>
          <a:stretch/>
        </p:blipFill>
        <p:spPr>
          <a:xfrm>
            <a:off x="7677510" y="26192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2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3" name="Google Shape;383;p2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21</a:t>
            </a:r>
            <a:endParaRPr sz="1400" b="1">
              <a:solidFill>
                <a:schemeClr val="lt1"/>
              </a:solidFill>
              <a:latin typeface="Open Sans ExtraBold"/>
              <a:ea typeface="Open Sans ExtraBold"/>
              <a:cs typeface="Open Sans ExtraBold"/>
              <a:sym typeface="Open Sans ExtraBold"/>
            </a:endParaRPr>
          </a:p>
        </p:txBody>
      </p:sp>
      <p:sp>
        <p:nvSpPr>
          <p:cNvPr id="384" name="Google Shape;384;p24"/>
          <p:cNvSpPr/>
          <p:nvPr/>
        </p:nvSpPr>
        <p:spPr>
          <a:xfrm>
            <a:off x="887216" y="1841344"/>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3.4.4 División por años</a:t>
            </a:r>
            <a:endParaRPr sz="1800" b="1">
              <a:solidFill>
                <a:srgbClr val="9CC2E5"/>
              </a:solidFill>
              <a:latin typeface="Open Sans"/>
              <a:ea typeface="Open Sans"/>
              <a:cs typeface="Open Sans"/>
              <a:sym typeface="Open Sans"/>
            </a:endParaRPr>
          </a:p>
        </p:txBody>
      </p:sp>
      <p:sp>
        <p:nvSpPr>
          <p:cNvPr id="385" name="Google Shape;385;p24"/>
          <p:cNvSpPr txBox="1"/>
          <p:nvPr/>
        </p:nvSpPr>
        <p:spPr>
          <a:xfrm>
            <a:off x="644506" y="281871"/>
            <a:ext cx="828218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Representación del tiempo en OSeMOSYS </a:t>
            </a:r>
            <a:endParaRPr/>
          </a:p>
        </p:txBody>
      </p:sp>
      <p:pic>
        <p:nvPicPr>
          <p:cNvPr id="386" name="Google Shape;386;p24" descr="A picture containing text, indoor&#10;&#10;Description automatically generated"/>
          <p:cNvPicPr preferRelativeResize="0">
            <a:picLocks noGrp="1"/>
          </p:cNvPicPr>
          <p:nvPr>
            <p:ph type="body" idx="1"/>
          </p:nvPr>
        </p:nvPicPr>
        <p:blipFill rotWithShape="1">
          <a:blip r:embed="rId4">
            <a:alphaModFix/>
          </a:blip>
          <a:srcRect/>
          <a:stretch/>
        </p:blipFill>
        <p:spPr>
          <a:xfrm>
            <a:off x="2621353" y="2678307"/>
            <a:ext cx="6934918" cy="2200275"/>
          </a:xfrm>
          <a:prstGeom prst="rect">
            <a:avLst/>
          </a:prstGeom>
          <a:noFill/>
          <a:ln>
            <a:noFill/>
          </a:ln>
        </p:spPr>
      </p:pic>
      <p:sp>
        <p:nvSpPr>
          <p:cNvPr id="387" name="Google Shape;387;p24"/>
          <p:cNvSpPr/>
          <p:nvPr/>
        </p:nvSpPr>
        <p:spPr>
          <a:xfrm>
            <a:off x="9484906" y="48864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8" name="Google Shape;388;p24" descr="Track2_Lecture3_Slide24.mp3"/>
          <p:cNvPicPr preferRelativeResize="0"/>
          <p:nvPr/>
        </p:nvPicPr>
        <p:blipFill rotWithShape="1">
          <a:blip r:embed="rId5">
            <a:alphaModFix/>
          </a:blip>
          <a:srcRect/>
          <a:stretch/>
        </p:blipFill>
        <p:spPr>
          <a:xfrm>
            <a:off x="9556271" y="52635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50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2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95" name="Google Shape;395;p2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22</a:t>
            </a:r>
            <a:endParaRPr sz="1400" b="1">
              <a:solidFill>
                <a:schemeClr val="lt1"/>
              </a:solidFill>
              <a:latin typeface="Open Sans ExtraBold"/>
              <a:ea typeface="Open Sans ExtraBold"/>
              <a:cs typeface="Open Sans ExtraBold"/>
              <a:sym typeface="Open Sans ExtraBold"/>
            </a:endParaRPr>
          </a:p>
        </p:txBody>
      </p:sp>
      <p:sp>
        <p:nvSpPr>
          <p:cNvPr id="396" name="Google Shape;396;p25"/>
          <p:cNvSpPr/>
          <p:nvPr/>
        </p:nvSpPr>
        <p:spPr>
          <a:xfrm>
            <a:off x="640061" y="1819886"/>
            <a:ext cx="95042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3.4.5 Parámetros adicionales: Tasa de descuento y </a:t>
            </a:r>
            <a:r>
              <a:rPr lang="en-US" sz="1800" b="1">
                <a:solidFill>
                  <a:schemeClr val="dk1"/>
                </a:solidFill>
                <a:latin typeface="Open Sans"/>
                <a:ea typeface="Open Sans"/>
                <a:cs typeface="Open Sans"/>
                <a:sym typeface="Open Sans"/>
              </a:rPr>
              <a:t>método de</a:t>
            </a:r>
            <a:r>
              <a:rPr lang="en-US" sz="1800" b="1">
                <a:solidFill>
                  <a:srgbClr val="9CC2E5"/>
                </a:solidFill>
                <a:latin typeface="Open Sans"/>
                <a:ea typeface="Open Sans"/>
                <a:cs typeface="Open Sans"/>
                <a:sym typeface="Open Sans"/>
              </a:rPr>
              <a:t> amortización </a:t>
            </a:r>
            <a:endParaRPr/>
          </a:p>
        </p:txBody>
      </p:sp>
      <p:sp>
        <p:nvSpPr>
          <p:cNvPr id="397" name="Google Shape;397;p25"/>
          <p:cNvSpPr txBox="1"/>
          <p:nvPr/>
        </p:nvSpPr>
        <p:spPr>
          <a:xfrm>
            <a:off x="640061" y="261923"/>
            <a:ext cx="6552676"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3.4 Representación del tiempo en OSeMOSYS </a:t>
            </a:r>
            <a:endParaRPr/>
          </a:p>
        </p:txBody>
      </p:sp>
      <p:sp>
        <p:nvSpPr>
          <p:cNvPr id="398" name="Google Shape;398;p25"/>
          <p:cNvSpPr/>
          <p:nvPr/>
        </p:nvSpPr>
        <p:spPr>
          <a:xfrm>
            <a:off x="582947" y="2568104"/>
            <a:ext cx="997067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a:ea typeface="Open Sans"/>
                <a:cs typeface="Open Sans"/>
                <a:sym typeface="Open Sans"/>
              </a:rPr>
              <a:t>Tipo de descuento</a:t>
            </a:r>
            <a:r>
              <a:rPr lang="en-US" sz="2000">
                <a:solidFill>
                  <a:schemeClr val="dk1"/>
                </a:solidFill>
                <a:latin typeface="Open Sans"/>
                <a:ea typeface="Open Sans"/>
                <a:cs typeface="Open Sans"/>
                <a:sym typeface="Open Sans"/>
              </a:rPr>
              <a:t>: tipo utilizado para determinar el valor actual de las inversiones y los costes futuros</a:t>
            </a:r>
            <a:endParaRPr/>
          </a:p>
          <a:p>
            <a:pPr marL="342900" marR="0" lvl="0" indent="-342900" algn="l" rtl="0">
              <a:spcBef>
                <a:spcPts val="12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Considerado en OSeMOSYS usando el parámetro DiscountRate, expresado en decimales, por ejemplo, 0.1 representaría una tasa de descuento del 10%.</a:t>
            </a:r>
            <a:endParaRPr/>
          </a:p>
        </p:txBody>
      </p:sp>
      <p:sp>
        <p:nvSpPr>
          <p:cNvPr id="399" name="Google Shape;399;p25"/>
          <p:cNvSpPr/>
          <p:nvPr/>
        </p:nvSpPr>
        <p:spPr>
          <a:xfrm>
            <a:off x="681192" y="4416558"/>
            <a:ext cx="9970675"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a:ea typeface="Open Sans"/>
                <a:cs typeface="Open Sans"/>
                <a:sym typeface="Open Sans"/>
              </a:rPr>
              <a:t>Amortización</a:t>
            </a:r>
            <a:r>
              <a:rPr lang="en-US" sz="2000">
                <a:solidFill>
                  <a:schemeClr val="dk1"/>
                </a:solidFill>
                <a:latin typeface="Open Sans"/>
                <a:ea typeface="Open Sans"/>
                <a:cs typeface="Open Sans"/>
                <a:sym typeface="Open Sans"/>
              </a:rPr>
              <a:t>: distribución del coste de un activo a lo largo de su vida útil </a:t>
            </a:r>
            <a:endParaRPr/>
          </a:p>
          <a:p>
            <a:pPr marL="342900" marR="0" lvl="0" indent="-342900" algn="l" rtl="0">
              <a:spcBef>
                <a:spcPts val="12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Se considera en OSeMOSYS utilizando el parámetro DepreciationMethod, con un valor de 1 para la depreciación de fondo de amortización (por defecto) y 2 para la depreciación lineal</a:t>
            </a:r>
            <a:endParaRPr/>
          </a:p>
        </p:txBody>
      </p:sp>
      <p:sp>
        <p:nvSpPr>
          <p:cNvPr id="400" name="Google Shape;400;p25"/>
          <p:cNvSpPr/>
          <p:nvPr/>
        </p:nvSpPr>
        <p:spPr>
          <a:xfrm>
            <a:off x="7606145" y="19055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1" name="Google Shape;401;p25" descr="Track2_Lecture3_Slide25.mp3"/>
          <p:cNvPicPr preferRelativeResize="0"/>
          <p:nvPr/>
        </p:nvPicPr>
        <p:blipFill rotWithShape="1">
          <a:blip r:embed="rId4">
            <a:alphaModFix/>
          </a:blip>
          <a:srcRect/>
          <a:stretch/>
        </p:blipFill>
        <p:spPr>
          <a:xfrm>
            <a:off x="7677510" y="26192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50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6"/>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407" name="Google Shape;407;p26"/>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408" name="Google Shape;408;p26"/>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409" name="Google Shape;409;p26"/>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410" name="Google Shape;410;p2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26</a:t>
            </a:fld>
            <a:endParaRPr sz="1400" b="1">
              <a:solidFill>
                <a:schemeClr val="lt1"/>
              </a:solidFill>
              <a:latin typeface="Open Sans ExtraBold"/>
              <a:ea typeface="Open Sans ExtraBold"/>
              <a:cs typeface="Open Sans ExtraBold"/>
              <a:sym typeface="Open Sans ExtraBold"/>
            </a:endParaRPr>
          </a:p>
        </p:txBody>
      </p:sp>
      <p:sp>
        <p:nvSpPr>
          <p:cNvPr id="411" name="Google Shape;411;p26"/>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12" name="Google Shape;412;p26"/>
          <p:cNvSpPr txBox="1"/>
          <p:nvPr/>
        </p:nvSpPr>
        <p:spPr>
          <a:xfrm>
            <a:off x="887215" y="-2612"/>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3.4 Referencias</a:t>
            </a:r>
            <a:endParaRPr/>
          </a:p>
        </p:txBody>
      </p:sp>
      <p:sp>
        <p:nvSpPr>
          <p:cNvPr id="413" name="Google Shape;413;p26"/>
          <p:cNvSpPr txBox="1"/>
          <p:nvPr/>
        </p:nvSpPr>
        <p:spPr>
          <a:xfrm>
            <a:off x="942448" y="1469833"/>
            <a:ext cx="5302928" cy="15696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Taliotis, Constantinos, Gardumi, Francesco, Shivakumar, Abhishek, Sridharan, Vignesh, Ramos, Eunice, Beltramo, Agnese, ... Howells, Mark. (2018, noviembre). Representación del tiempo en OSeMOSYS. Zenodo. </a:t>
            </a:r>
            <a:r>
              <a:rPr lang="en-US" sz="16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http://doi.org/10.5281/zenodo.4558793</a:t>
            </a:r>
            <a:endParaRPr sz="1600">
              <a:solidFill>
                <a:schemeClr val="dk1"/>
              </a:solidFill>
              <a:latin typeface="Open Sans"/>
              <a:ea typeface="Open Sans"/>
              <a:cs typeface="Open Sans"/>
              <a:sym typeface="Open Sans"/>
            </a:endParaRPr>
          </a:p>
          <a:p>
            <a:pPr marL="342900" marR="0" lvl="0" indent="-241300" algn="l" rtl="0">
              <a:spcBef>
                <a:spcPts val="0"/>
              </a:spcBef>
              <a:spcAft>
                <a:spcPts val="0"/>
              </a:spcAft>
              <a:buClr>
                <a:schemeClr val="dk1"/>
              </a:buClr>
              <a:buSzPts val="1600"/>
              <a:buFont typeface="Calibri"/>
              <a:buNone/>
            </a:pP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27" descr="Graphical user interface, website&#10;&#10;Description automatically generated"/>
          <p:cNvPicPr preferRelativeResize="0"/>
          <p:nvPr/>
        </p:nvPicPr>
        <p:blipFill rotWithShape="1">
          <a:blip r:embed="rId3">
            <a:alphaModFix/>
          </a:blip>
          <a:srcRect/>
          <a:stretch/>
        </p:blipFill>
        <p:spPr>
          <a:xfrm>
            <a:off x="-5751" y="-2336"/>
            <a:ext cx="12275388" cy="6920182"/>
          </a:xfrm>
          <a:prstGeom prst="rect">
            <a:avLst/>
          </a:prstGeom>
          <a:noFill/>
          <a:ln>
            <a:noFill/>
          </a:ln>
        </p:spPr>
      </p:pic>
      <p:sp>
        <p:nvSpPr>
          <p:cNvPr id="420" name="Google Shape;420;p27"/>
          <p:cNvSpPr txBox="1"/>
          <p:nvPr/>
        </p:nvSpPr>
        <p:spPr>
          <a:xfrm>
            <a:off x="8961864" y="4882376"/>
            <a:ext cx="2836126"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Por favor, utilice la siguiente cita: Allington L., Cannone C., Hoseinpoori P., Kell A., Taibi E., Fernandez C. </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Hawkes A., Howells M., 2021. Conferencia 3: Nombre del curso. Release Version 1.0. [presentación en línea]. Programa de Crecimiento Compatible con el Clima y la Agencia Internacional de Energías Renovables</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endParaRPr sz="800">
              <a:solidFill>
                <a:schemeClr val="lt1"/>
              </a:solidFill>
              <a:latin typeface="Open Sans"/>
              <a:ea typeface="Open Sans"/>
              <a:cs typeface="Open Sans"/>
              <a:sym typeface="Open Sans"/>
            </a:endParaRPr>
          </a:p>
        </p:txBody>
      </p:sp>
      <p:sp>
        <p:nvSpPr>
          <p:cNvPr id="421" name="Google Shape;421;p27"/>
          <p:cNvSpPr txBox="1"/>
          <p:nvPr/>
        </p:nvSpPr>
        <p:spPr>
          <a:xfrm>
            <a:off x="9919335" y="59368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Cursos CCG (esto le llevará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a la página web http://www.ClimateCompatibleGrowth.com/teachingmaterials)</a:t>
            </a:r>
            <a:endParaRPr sz="800">
              <a:solidFill>
                <a:schemeClr val="lt1"/>
              </a:solidFill>
              <a:latin typeface="Open Sans"/>
              <a:ea typeface="Open Sans"/>
              <a:cs typeface="Open Sans"/>
              <a:sym typeface="Open Sans"/>
            </a:endParaRPr>
          </a:p>
        </p:txBody>
      </p:sp>
      <p:grpSp>
        <p:nvGrpSpPr>
          <p:cNvPr id="422" name="Google Shape;422;p27"/>
          <p:cNvGrpSpPr/>
          <p:nvPr/>
        </p:nvGrpSpPr>
        <p:grpSpPr>
          <a:xfrm>
            <a:off x="3339465" y="4126495"/>
            <a:ext cx="1877504" cy="558800"/>
            <a:chOff x="929196" y="5461000"/>
            <a:chExt cx="1877504" cy="558800"/>
          </a:xfrm>
        </p:grpSpPr>
        <p:sp>
          <p:nvSpPr>
            <p:cNvPr id="423" name="Google Shape;423;p27">
              <a:hlinkClick r:id="rId4"/>
            </p:cNvPr>
            <p:cNvSpPr/>
            <p:nvPr/>
          </p:nvSpPr>
          <p:spPr>
            <a:xfrm>
              <a:off x="929196" y="5461000"/>
              <a:ext cx="1877504" cy="5588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27"/>
            <p:cNvSpPr txBox="1"/>
            <p:nvPr/>
          </p:nvSpPr>
          <p:spPr>
            <a:xfrm>
              <a:off x="951053" y="5551169"/>
              <a:ext cx="17921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Hacer la prueba</a:t>
              </a:r>
              <a:endParaRPr/>
            </a:p>
          </p:txBody>
        </p:sp>
        <p:sp>
          <p:nvSpPr>
            <p:cNvPr id="425" name="Google Shape;425;p27">
              <a:hlinkClick r:id="rId5"/>
            </p:cNvPr>
            <p:cNvSpPr/>
            <p:nvPr/>
          </p:nvSpPr>
          <p:spPr>
            <a:xfrm>
              <a:off x="929196" y="5461000"/>
              <a:ext cx="1877504" cy="55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3</a:t>
            </a:fld>
            <a:endParaRPr sz="1400" b="1">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3.1.1 Importancia de la denominación genérica </a:t>
            </a:r>
            <a:endParaRPr/>
          </a:p>
        </p:txBody>
      </p:sp>
      <p:sp>
        <p:nvSpPr>
          <p:cNvPr id="119" name="Google Shape;119;p3"/>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Convención de nombres</a:t>
            </a:r>
            <a:endParaRPr sz="4400">
              <a:solidFill>
                <a:schemeClr val="dk1"/>
              </a:solidFill>
              <a:latin typeface="Open Sans"/>
              <a:ea typeface="Open Sans"/>
              <a:cs typeface="Open Sans"/>
              <a:sym typeface="Open Sans"/>
            </a:endParaRPr>
          </a:p>
        </p:txBody>
      </p:sp>
      <p:pic>
        <p:nvPicPr>
          <p:cNvPr id="120" name="Google Shape;120;p3" descr="Diagram, schematic&#10;&#10;Description automatically generated"/>
          <p:cNvPicPr preferRelativeResize="0">
            <a:picLocks noGrp="1"/>
          </p:cNvPicPr>
          <p:nvPr>
            <p:ph type="body" idx="1"/>
          </p:nvPr>
        </p:nvPicPr>
        <p:blipFill rotWithShape="1">
          <a:blip r:embed="rId4">
            <a:alphaModFix/>
          </a:blip>
          <a:srcRect/>
          <a:stretch/>
        </p:blipFill>
        <p:spPr>
          <a:xfrm>
            <a:off x="1686238" y="1753739"/>
            <a:ext cx="8690127" cy="4423224"/>
          </a:xfrm>
          <a:prstGeom prst="rect">
            <a:avLst/>
          </a:prstGeom>
          <a:noFill/>
          <a:ln>
            <a:noFill/>
          </a:ln>
        </p:spPr>
      </p:pic>
      <p:sp>
        <p:nvSpPr>
          <p:cNvPr id="121" name="Google Shape;121;p3"/>
          <p:cNvSpPr/>
          <p:nvPr/>
        </p:nvSpPr>
        <p:spPr>
          <a:xfrm>
            <a:off x="8545134" y="34731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2" name="Google Shape;122;p3" descr="Track2_Lecture3_Slide3.mp3"/>
          <p:cNvPicPr preferRelativeResize="0"/>
          <p:nvPr/>
        </p:nvPicPr>
        <p:blipFill rotWithShape="1">
          <a:blip r:embed="rId5">
            <a:alphaModFix/>
          </a:blip>
          <a:srcRect/>
          <a:stretch/>
        </p:blipFill>
        <p:spPr>
          <a:xfrm>
            <a:off x="8616499" y="418677"/>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9" name="Google Shape;129;p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4</a:t>
            </a:fld>
            <a:endParaRPr sz="1400" b="1">
              <a:solidFill>
                <a:schemeClr val="lt1"/>
              </a:solidFill>
              <a:latin typeface="Open Sans ExtraBold"/>
              <a:ea typeface="Open Sans ExtraBold"/>
              <a:cs typeface="Open Sans ExtraBold"/>
              <a:sym typeface="Open Sans ExtraBold"/>
            </a:endParaRPr>
          </a:p>
        </p:txBody>
      </p:sp>
      <p:sp>
        <p:nvSpPr>
          <p:cNvPr id="130" name="Google Shape;130;p4"/>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3.1.2 Importancia de los nombres en clave</a:t>
            </a:r>
            <a:endParaRPr/>
          </a:p>
        </p:txBody>
      </p:sp>
      <p:sp>
        <p:nvSpPr>
          <p:cNvPr id="131" name="Google Shape;131;p4"/>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Convención de nombres</a:t>
            </a:r>
            <a:endParaRPr sz="4400">
              <a:solidFill>
                <a:schemeClr val="dk1"/>
              </a:solidFill>
              <a:latin typeface="Open Sans"/>
              <a:ea typeface="Open Sans"/>
              <a:cs typeface="Open Sans"/>
              <a:sym typeface="Open Sans"/>
            </a:endParaRPr>
          </a:p>
        </p:txBody>
      </p:sp>
      <p:pic>
        <p:nvPicPr>
          <p:cNvPr id="132" name="Google Shape;132;p4" descr="Diagram, schematic&#10;&#10;Description automatically generated"/>
          <p:cNvPicPr preferRelativeResize="0">
            <a:picLocks noGrp="1"/>
          </p:cNvPicPr>
          <p:nvPr>
            <p:ph type="body" idx="1"/>
          </p:nvPr>
        </p:nvPicPr>
        <p:blipFill rotWithShape="1">
          <a:blip r:embed="rId4">
            <a:alphaModFix/>
          </a:blip>
          <a:srcRect/>
          <a:stretch/>
        </p:blipFill>
        <p:spPr>
          <a:xfrm>
            <a:off x="1815861" y="1753755"/>
            <a:ext cx="8531523" cy="4437570"/>
          </a:xfrm>
          <a:prstGeom prst="rect">
            <a:avLst/>
          </a:prstGeom>
          <a:noFill/>
          <a:ln>
            <a:noFill/>
          </a:ln>
        </p:spPr>
      </p:pic>
      <p:sp>
        <p:nvSpPr>
          <p:cNvPr id="133" name="Google Shape;133;p4"/>
          <p:cNvSpPr/>
          <p:nvPr/>
        </p:nvSpPr>
        <p:spPr>
          <a:xfrm>
            <a:off x="8470204" y="42613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4" name="Google Shape;134;p4" descr="Track2_Lecture3_Slide4.mp3"/>
          <p:cNvPicPr preferRelativeResize="0"/>
          <p:nvPr/>
        </p:nvPicPr>
        <p:blipFill rotWithShape="1">
          <a:blip r:embed="rId5">
            <a:alphaModFix/>
          </a:blip>
          <a:srcRect/>
          <a:stretch/>
        </p:blipFill>
        <p:spPr>
          <a:xfrm>
            <a:off x="8538519" y="487852"/>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1" name="Google Shape;141;p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5</a:t>
            </a:fld>
            <a:endParaRPr sz="1400" b="1">
              <a:solidFill>
                <a:schemeClr val="lt1"/>
              </a:solidFill>
              <a:latin typeface="Open Sans ExtraBold"/>
              <a:ea typeface="Open Sans ExtraBold"/>
              <a:cs typeface="Open Sans ExtraBold"/>
              <a:sym typeface="Open Sans ExtraBold"/>
            </a:endParaRPr>
          </a:p>
        </p:txBody>
      </p:sp>
      <p:sp>
        <p:nvSpPr>
          <p:cNvPr id="142" name="Google Shape;142;p5"/>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3.1.3 ¿Por qué una convención de nombres?</a:t>
            </a:r>
            <a:endParaRPr/>
          </a:p>
        </p:txBody>
      </p:sp>
      <p:sp>
        <p:nvSpPr>
          <p:cNvPr id="143" name="Google Shape;143;p5"/>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Convención de nombres</a:t>
            </a:r>
            <a:endParaRPr sz="4400">
              <a:solidFill>
                <a:schemeClr val="dk1"/>
              </a:solidFill>
              <a:latin typeface="Open Sans"/>
              <a:ea typeface="Open Sans"/>
              <a:cs typeface="Open Sans"/>
              <a:sym typeface="Open Sans"/>
            </a:endParaRPr>
          </a:p>
        </p:txBody>
      </p:sp>
      <p:pic>
        <p:nvPicPr>
          <p:cNvPr id="144" name="Google Shape;144;p5" descr="Diagram, schematic&#10;&#10;Description automatically generated"/>
          <p:cNvPicPr preferRelativeResize="0">
            <a:picLocks noGrp="1"/>
          </p:cNvPicPr>
          <p:nvPr>
            <p:ph type="body" idx="1"/>
          </p:nvPr>
        </p:nvPicPr>
        <p:blipFill rotWithShape="1">
          <a:blip r:embed="rId4">
            <a:alphaModFix/>
          </a:blip>
          <a:srcRect/>
          <a:stretch/>
        </p:blipFill>
        <p:spPr>
          <a:xfrm>
            <a:off x="1384539" y="1934549"/>
            <a:ext cx="9408543" cy="4219754"/>
          </a:xfrm>
          <a:prstGeom prst="rect">
            <a:avLst/>
          </a:prstGeom>
          <a:noFill/>
          <a:ln>
            <a:noFill/>
          </a:ln>
        </p:spPr>
      </p:pic>
      <p:sp>
        <p:nvSpPr>
          <p:cNvPr id="145" name="Google Shape;145;p5"/>
          <p:cNvSpPr/>
          <p:nvPr/>
        </p:nvSpPr>
        <p:spPr>
          <a:xfrm>
            <a:off x="8669474" y="41805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6" name="Google Shape;146;p5" descr="Track2_Lecture3_Slide5.mp3"/>
          <p:cNvPicPr preferRelativeResize="0"/>
          <p:nvPr/>
        </p:nvPicPr>
        <p:blipFill rotWithShape="1">
          <a:blip r:embed="rId5">
            <a:alphaModFix/>
          </a:blip>
          <a:srcRect/>
          <a:stretch/>
        </p:blipFill>
        <p:spPr>
          <a:xfrm>
            <a:off x="8740839" y="418052"/>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3" name="Google Shape;153;p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sp>
        <p:nvSpPr>
          <p:cNvPr id="154" name="Google Shape;154;p6"/>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3.1.4 Convención de nombres de OSeMOSYS Parte 1</a:t>
            </a:r>
            <a:endParaRPr/>
          </a:p>
        </p:txBody>
      </p:sp>
      <p:sp>
        <p:nvSpPr>
          <p:cNvPr id="155" name="Google Shape;155;p6"/>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Convención de nombres</a:t>
            </a:r>
            <a:endParaRPr/>
          </a:p>
        </p:txBody>
      </p:sp>
      <p:pic>
        <p:nvPicPr>
          <p:cNvPr id="156" name="Google Shape;156;p6" descr="Text&#10;&#10;Description automatically generated"/>
          <p:cNvPicPr preferRelativeResize="0">
            <a:picLocks noGrp="1"/>
          </p:cNvPicPr>
          <p:nvPr>
            <p:ph type="body" idx="1"/>
          </p:nvPr>
        </p:nvPicPr>
        <p:blipFill rotWithShape="1">
          <a:blip r:embed="rId4">
            <a:alphaModFix/>
          </a:blip>
          <a:srcRect/>
          <a:stretch/>
        </p:blipFill>
        <p:spPr>
          <a:xfrm>
            <a:off x="1988389" y="2597255"/>
            <a:ext cx="7898920" cy="2089209"/>
          </a:xfrm>
          <a:prstGeom prst="rect">
            <a:avLst/>
          </a:prstGeom>
          <a:noFill/>
          <a:ln>
            <a:noFill/>
          </a:ln>
        </p:spPr>
      </p:pic>
      <p:sp>
        <p:nvSpPr>
          <p:cNvPr id="157" name="Google Shape;157;p6"/>
          <p:cNvSpPr/>
          <p:nvPr/>
        </p:nvSpPr>
        <p:spPr>
          <a:xfrm>
            <a:off x="9283826" y="35435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8" name="Google Shape;158;p6" descr="Track2_Lecture3_Slide6.mp3"/>
          <p:cNvPicPr preferRelativeResize="0"/>
          <p:nvPr/>
        </p:nvPicPr>
        <p:blipFill rotWithShape="1">
          <a:blip r:embed="rId5">
            <a:alphaModFix/>
          </a:blip>
          <a:srcRect/>
          <a:stretch/>
        </p:blipFill>
        <p:spPr>
          <a:xfrm>
            <a:off x="9283826" y="42571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5" name="Google Shape;165;p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7</a:t>
            </a:fld>
            <a:endParaRPr sz="1400" b="1">
              <a:solidFill>
                <a:schemeClr val="lt1"/>
              </a:solidFill>
              <a:latin typeface="Open Sans ExtraBold"/>
              <a:ea typeface="Open Sans ExtraBold"/>
              <a:cs typeface="Open Sans ExtraBold"/>
              <a:sym typeface="Open Sans ExtraBold"/>
            </a:endParaRPr>
          </a:p>
        </p:txBody>
      </p:sp>
      <p:sp>
        <p:nvSpPr>
          <p:cNvPr id="166" name="Google Shape;166;p7"/>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3.1.5 Convención de nombres de OSeMOSYS Parte 2</a:t>
            </a:r>
            <a:endParaRPr/>
          </a:p>
        </p:txBody>
      </p:sp>
      <p:sp>
        <p:nvSpPr>
          <p:cNvPr id="167" name="Google Shape;167;p7"/>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3.1 Convención de nombres</a:t>
            </a:r>
            <a:endParaRPr sz="4400">
              <a:solidFill>
                <a:schemeClr val="dk1"/>
              </a:solidFill>
              <a:latin typeface="Open Sans"/>
              <a:ea typeface="Open Sans"/>
              <a:cs typeface="Open Sans"/>
              <a:sym typeface="Open Sans"/>
            </a:endParaRPr>
          </a:p>
        </p:txBody>
      </p:sp>
      <p:pic>
        <p:nvPicPr>
          <p:cNvPr id="168" name="Google Shape;168;p7" descr="A picture containing timeline&#10;&#10;Description automatically generated"/>
          <p:cNvPicPr preferRelativeResize="0"/>
          <p:nvPr/>
        </p:nvPicPr>
        <p:blipFill rotWithShape="1">
          <a:blip r:embed="rId4">
            <a:alphaModFix/>
          </a:blip>
          <a:srcRect/>
          <a:stretch/>
        </p:blipFill>
        <p:spPr>
          <a:xfrm>
            <a:off x="639662" y="1758951"/>
            <a:ext cx="10665123" cy="4551809"/>
          </a:xfrm>
          <a:prstGeom prst="rect">
            <a:avLst/>
          </a:prstGeom>
          <a:noFill/>
          <a:ln>
            <a:noFill/>
          </a:ln>
        </p:spPr>
      </p:pic>
      <p:sp>
        <p:nvSpPr>
          <p:cNvPr id="169" name="Google Shape;169;p7"/>
          <p:cNvSpPr/>
          <p:nvPr/>
        </p:nvSpPr>
        <p:spPr>
          <a:xfrm>
            <a:off x="8947969" y="30915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0" name="Google Shape;170;p7" descr="Track2_Lecture3_Slide7.mp3"/>
          <p:cNvPicPr preferRelativeResize="0"/>
          <p:nvPr/>
        </p:nvPicPr>
        <p:blipFill rotWithShape="1">
          <a:blip r:embed="rId5">
            <a:alphaModFix/>
          </a:blip>
          <a:srcRect/>
          <a:stretch/>
        </p:blipFill>
        <p:spPr>
          <a:xfrm>
            <a:off x="9008292" y="38052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76" name="Google Shape;176;p8"/>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177" name="Google Shape;177;p8"/>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178" name="Google Shape;178;p8"/>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179" name="Google Shape;179;p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8</a:t>
            </a:fld>
            <a:endParaRPr sz="1400" b="1">
              <a:solidFill>
                <a:schemeClr val="lt1"/>
              </a:solidFill>
              <a:latin typeface="Open Sans ExtraBold"/>
              <a:ea typeface="Open Sans ExtraBold"/>
              <a:cs typeface="Open Sans ExtraBold"/>
              <a:sym typeface="Open Sans ExtraBold"/>
            </a:endParaRPr>
          </a:p>
        </p:txBody>
      </p:sp>
      <p:sp>
        <p:nvSpPr>
          <p:cNvPr id="180" name="Google Shape;180;p8"/>
          <p:cNvSpPr txBox="1"/>
          <p:nvPr/>
        </p:nvSpPr>
        <p:spPr>
          <a:xfrm>
            <a:off x="743441" y="105281"/>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Conferencia 3.1 Referencias</a:t>
            </a:r>
            <a:endParaRPr/>
          </a:p>
        </p:txBody>
      </p:sp>
      <p:sp>
        <p:nvSpPr>
          <p:cNvPr id="181" name="Google Shape;181;p8"/>
          <p:cNvSpPr txBox="1"/>
          <p:nvPr/>
        </p:nvSpPr>
        <p:spPr>
          <a:xfrm>
            <a:off x="799800" y="1715625"/>
            <a:ext cx="5302928" cy="15696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Taliotis, Constantinos, Gardumi, Francesco, Shivakumar, Abhishek, Sridharan, Vignesh, Ramos, Eunice, Beltramo, Agnese, ... Howells, Mark. (2018, noviembre). Representación del tiempo en OSeMOSYS. Zenodo. </a:t>
            </a:r>
            <a:r>
              <a:rPr lang="en-US" sz="16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http://doi.org/10.5281/zenodo.4585695</a:t>
            </a:r>
            <a:endParaRPr sz="1600">
              <a:solidFill>
                <a:schemeClr val="dk1"/>
              </a:solidFill>
              <a:latin typeface="Open Sans"/>
              <a:ea typeface="Open Sans"/>
              <a:cs typeface="Open Sans"/>
              <a:sym typeface="Open Sans"/>
            </a:endParaRPr>
          </a:p>
          <a:p>
            <a:pPr marL="342900" marR="0" lvl="0" indent="-241300" algn="l" rtl="0">
              <a:spcBef>
                <a:spcPts val="0"/>
              </a:spcBef>
              <a:spcAft>
                <a:spcPts val="0"/>
              </a:spcAft>
              <a:buClr>
                <a:schemeClr val="dk1"/>
              </a:buClr>
              <a:buSzPts val="1600"/>
              <a:buFont typeface="Calibri"/>
              <a:buNone/>
            </a:pP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9" descr="Graphical user interface, text&#10;&#10;Description automatically generated"/>
          <p:cNvPicPr preferRelativeResize="0"/>
          <p:nvPr/>
        </p:nvPicPr>
        <p:blipFill rotWithShape="1">
          <a:blip r:embed="rId3">
            <a:alphaModFix/>
          </a:blip>
          <a:srcRect/>
          <a:stretch/>
        </p:blipFill>
        <p:spPr>
          <a:xfrm>
            <a:off x="22650" y="-37669"/>
            <a:ext cx="12192000" cy="6858000"/>
          </a:xfrm>
          <a:prstGeom prst="rect">
            <a:avLst/>
          </a:prstGeom>
          <a:noFill/>
          <a:ln>
            <a:noFill/>
          </a:ln>
        </p:spPr>
      </p:pic>
      <p:sp>
        <p:nvSpPr>
          <p:cNvPr id="188" name="Google Shape;188;p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9</a:t>
            </a:fld>
            <a:endParaRPr sz="1400" b="1">
              <a:solidFill>
                <a:schemeClr val="lt1"/>
              </a:solidFill>
              <a:latin typeface="Open Sans ExtraBold"/>
              <a:ea typeface="Open Sans ExtraBold"/>
              <a:cs typeface="Open Sans ExtraBold"/>
              <a:sym typeface="Open Sans ExtraBold"/>
            </a:endParaRPr>
          </a:p>
        </p:txBody>
      </p:sp>
      <p:sp>
        <p:nvSpPr>
          <p:cNvPr id="189" name="Google Shape;189;p9"/>
          <p:cNvSpPr/>
          <p:nvPr/>
        </p:nvSpPr>
        <p:spPr>
          <a:xfrm>
            <a:off x="887215" y="1824515"/>
            <a:ext cx="72788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3.2.1 Variabilidad temporal en los </a:t>
            </a:r>
            <a:r>
              <a:rPr lang="en-US" sz="1800" b="1">
                <a:solidFill>
                  <a:schemeClr val="dk1"/>
                </a:solidFill>
                <a:latin typeface="Open Sans"/>
                <a:ea typeface="Open Sans"/>
                <a:cs typeface="Open Sans"/>
                <a:sym typeface="Open Sans"/>
              </a:rPr>
              <a:t>sistemas</a:t>
            </a:r>
            <a:r>
              <a:rPr lang="en-US" sz="1800" b="1">
                <a:solidFill>
                  <a:srgbClr val="9CC2E5"/>
                </a:solidFill>
                <a:latin typeface="Open Sans"/>
                <a:ea typeface="Open Sans"/>
                <a:cs typeface="Open Sans"/>
                <a:sym typeface="Open Sans"/>
              </a:rPr>
              <a:t> energéticos </a:t>
            </a:r>
            <a:endParaRPr/>
          </a:p>
        </p:txBody>
      </p:sp>
      <p:sp>
        <p:nvSpPr>
          <p:cNvPr id="190" name="Google Shape;190;p9"/>
          <p:cNvSpPr txBox="1"/>
          <p:nvPr/>
        </p:nvSpPr>
        <p:spPr>
          <a:xfrm>
            <a:off x="637612" y="370726"/>
            <a:ext cx="10047485"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3.2 Importancia de la representación del tiempo</a:t>
            </a:r>
            <a:endParaRPr/>
          </a:p>
        </p:txBody>
      </p:sp>
      <p:pic>
        <p:nvPicPr>
          <p:cNvPr id="191" name="Google Shape;191;p9"/>
          <p:cNvPicPr preferRelativeResize="0">
            <a:picLocks noGrp="1"/>
          </p:cNvPicPr>
          <p:nvPr>
            <p:ph type="body" idx="1"/>
          </p:nvPr>
        </p:nvPicPr>
        <p:blipFill rotWithShape="1">
          <a:blip r:embed="rId4">
            <a:alphaModFix/>
          </a:blip>
          <a:srcRect/>
          <a:stretch/>
        </p:blipFill>
        <p:spPr>
          <a:xfrm>
            <a:off x="1269522" y="3171092"/>
            <a:ext cx="9149750" cy="1804178"/>
          </a:xfrm>
          <a:prstGeom prst="rect">
            <a:avLst/>
          </a:prstGeom>
          <a:noFill/>
          <a:ln>
            <a:noFill/>
          </a:ln>
        </p:spPr>
      </p:pic>
      <p:sp>
        <p:nvSpPr>
          <p:cNvPr id="192" name="Google Shape;192;p9"/>
          <p:cNvSpPr/>
          <p:nvPr/>
        </p:nvSpPr>
        <p:spPr>
          <a:xfrm>
            <a:off x="4467177" y="2654826"/>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Fuentes de variabilidad temporal:</a:t>
            </a:r>
            <a:endParaRPr/>
          </a:p>
        </p:txBody>
      </p:sp>
      <p:sp>
        <p:nvSpPr>
          <p:cNvPr id="193" name="Google Shape;193;p9"/>
          <p:cNvSpPr/>
          <p:nvPr/>
        </p:nvSpPr>
        <p:spPr>
          <a:xfrm>
            <a:off x="10291344" y="86898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4" name="Google Shape;194;p9" descr="Track2_Lecture3_Slide9.mp3"/>
          <p:cNvPicPr preferRelativeResize="0"/>
          <p:nvPr/>
        </p:nvPicPr>
        <p:blipFill rotWithShape="1">
          <a:blip r:embed="rId5">
            <a:alphaModFix/>
          </a:blip>
          <a:srcRect/>
          <a:stretch/>
        </p:blipFill>
        <p:spPr>
          <a:xfrm>
            <a:off x="10362709" y="94035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5542</Words>
  <Application>Microsoft Macintosh PowerPoint</Application>
  <PresentationFormat>Widescreen</PresentationFormat>
  <Paragraphs>222</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Open Sans</vt:lpstr>
      <vt:lpstr>Open Sans ExtraBold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Rudolf Yeganyan</cp:lastModifiedBy>
  <cp:revision>1</cp:revision>
  <dcterms:created xsi:type="dcterms:W3CDTF">2021-02-10T16:48:02Z</dcterms:created>
  <dcterms:modified xsi:type="dcterms:W3CDTF">2022-11-08T13:21:28Z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